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4.bin" ContentType="application/vnd.openxmlformats-officedocument.oleObject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embeddings/oleObject10.bin" ContentType="application/vnd.openxmlformats-officedocument.oleObject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embeddings/oleObject11.bin" ContentType="application/vnd.openxmlformats-officedocument.oleObject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embeddings/oleObject14.bin" ContentType="application/vnd.openxmlformats-officedocument.oleObject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embeddings/oleObject18.bin" ContentType="application/vnd.openxmlformats-officedocument.oleObject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21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95" r:id="rId4"/>
    <p:sldId id="288" r:id="rId5"/>
    <p:sldId id="261" r:id="rId6"/>
    <p:sldId id="282" r:id="rId7"/>
    <p:sldId id="283" r:id="rId8"/>
    <p:sldId id="284" r:id="rId9"/>
    <p:sldId id="285" r:id="rId10"/>
    <p:sldId id="286" r:id="rId11"/>
    <p:sldId id="289" r:id="rId12"/>
    <p:sldId id="287" r:id="rId13"/>
    <p:sldId id="263" r:id="rId14"/>
    <p:sldId id="291" r:id="rId15"/>
    <p:sldId id="292" r:id="rId16"/>
    <p:sldId id="273" r:id="rId17"/>
    <p:sldId id="280" r:id="rId18"/>
    <p:sldId id="293" r:id="rId19"/>
    <p:sldId id="278" r:id="rId20"/>
    <p:sldId id="294" r:id="rId21"/>
    <p:sldId id="258" r:id="rId22"/>
    <p:sldId id="29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LLon9Lad39GNA3Q3XeBsVw==" hashData="4S3F7LN3DBz596PytNYfE4CZRlo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C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2430" autoAdjust="0"/>
  </p:normalViewPr>
  <p:slideViewPr>
    <p:cSldViewPr snapToGrid="0" snapToObjects="1">
      <p:cViewPr>
        <p:scale>
          <a:sx n="90" d="100"/>
          <a:sy n="90" d="100"/>
        </p:scale>
        <p:origin x="-14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21.wmf"/><Relationship Id="rId5" Type="http://schemas.openxmlformats.org/officeDocument/2006/relationships/image" Target="../media/image22.wmf"/><Relationship Id="rId1" Type="http://schemas.openxmlformats.org/officeDocument/2006/relationships/image" Target="../media/image18.wmf"/><Relationship Id="rId2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Relationship Id="rId2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Relationship Id="rId2" Type="http://schemas.openxmlformats.org/officeDocument/2006/relationships/image" Target="../media/image45.wmf"/><Relationship Id="rId3" Type="http://schemas.openxmlformats.org/officeDocument/2006/relationships/image" Target="../media/image4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Relationship Id="rId2" Type="http://schemas.openxmlformats.org/officeDocument/2006/relationships/image" Target="../media/image5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Relationship Id="rId2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E39A0-F805-3845-A3BB-F5C9FE71AC9C}" type="datetimeFigureOut">
              <a:rPr lang="fr-FR" smtClean="0"/>
              <a:t>08/09/14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04D04-B775-0E42-8CB0-3837269C6B3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642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7248E-85F7-494D-A8C9-62155A9C8A2B}" type="datetimeFigureOut">
              <a:rPr lang="fr-FR" smtClean="0"/>
              <a:t>08/09/14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D2F6F-C1EE-4B46-AE38-0D93B23F923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528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78B6EC-B7DE-4822-BB42-55A8C641F07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GB" baseline="0" dirty="0" smtClean="0"/>
          </a:p>
          <a:p>
            <a:pPr eaLnBrk="1" hangingPunct="1">
              <a:defRPr/>
            </a:pPr>
            <a:endParaRPr lang="en-GB" baseline="0" dirty="0" smtClean="0"/>
          </a:p>
          <a:p>
            <a:pPr eaLnBrk="1" hangingPunct="1">
              <a:defRPr/>
            </a:pPr>
            <a:endParaRPr lang="en-GB" baseline="0" dirty="0" smtClean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250D61-A239-4BC6-946A-67E2EF602FE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GB" baseline="0" dirty="0" smtClean="0"/>
          </a:p>
          <a:p>
            <a:pPr eaLnBrk="1" hangingPunct="1">
              <a:defRPr/>
            </a:pPr>
            <a:endParaRPr lang="en-GB" baseline="0" dirty="0" smtClean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250D61-A239-4BC6-946A-67E2EF602FEF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AE4A8-808E-447E-8AC6-D58DC1B9A454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947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779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627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D2F6F-C1EE-4B46-AE38-0D93B23F923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855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D2F6F-C1EE-4B46-AE38-0D93B23F923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814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627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627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027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093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195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527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807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AE4A8-808E-447E-8AC6-D58DC1B9A45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94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042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170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233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8D75C-9531-6D43-816C-CAE511C3DC6D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00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fr-FR" dirty="0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211"/>
            <a:ext cx="9144000" cy="671605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dirty="0" smtClean="0"/>
              <a:t>Cliquez et modifiez le titre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683817"/>
            <a:ext cx="9144000" cy="6178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08/09/14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593937"/>
            <a:ext cx="609600" cy="2618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10.emf"/><Relationship Id="rId7" Type="http://schemas.openxmlformats.org/officeDocument/2006/relationships/image" Target="../media/image11.jpeg"/><Relationship Id="rId8" Type="http://schemas.microsoft.com/office/2007/relationships/hdphoto" Target="../media/hdphoto1.wdp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3.xml"/><Relationship Id="rId5" Type="http://schemas.openxmlformats.org/officeDocument/2006/relationships/oleObject" Target="../embeddings/oleObject2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oleObject" Target="../embeddings/oleObject4.bin"/><Relationship Id="rId8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2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20" Type="http://schemas.openxmlformats.org/officeDocument/2006/relationships/image" Target="../media/image1.jpeg"/><Relationship Id="rId10" Type="http://schemas.openxmlformats.org/officeDocument/2006/relationships/image" Target="../media/image20.wmf"/><Relationship Id="rId11" Type="http://schemas.openxmlformats.org/officeDocument/2006/relationships/oleObject" Target="../embeddings/oleObject8.bin"/><Relationship Id="rId12" Type="http://schemas.openxmlformats.org/officeDocument/2006/relationships/image" Target="../media/image21.wmf"/><Relationship Id="rId13" Type="http://schemas.openxmlformats.org/officeDocument/2006/relationships/oleObject" Target="../embeddings/oleObject9.bin"/><Relationship Id="rId14" Type="http://schemas.openxmlformats.org/officeDocument/2006/relationships/image" Target="../media/image22.wmf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8" Type="http://schemas.openxmlformats.org/officeDocument/2006/relationships/image" Target="../media/image26.png"/><Relationship Id="rId19" Type="http://schemas.openxmlformats.org/officeDocument/2006/relationships/image" Target="../media/image27.png"/><Relationship Id="rId1" Type="http://schemas.openxmlformats.org/officeDocument/2006/relationships/vmlDrawing" Target="../drawings/vmlDrawing4.vml"/><Relationship Id="rId2" Type="http://schemas.openxmlformats.org/officeDocument/2006/relationships/tags" Target="../tags/tag6.xml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7.xml"/><Relationship Id="rId5" Type="http://schemas.openxmlformats.org/officeDocument/2006/relationships/oleObject" Target="../embeddings/oleObject5.bin"/><Relationship Id="rId6" Type="http://schemas.openxmlformats.org/officeDocument/2006/relationships/image" Target="../media/image18.w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30.png"/><Relationship Id="rId6" Type="http://schemas.openxmlformats.org/officeDocument/2006/relationships/oleObject" Target="../embeddings/oleObject10.bin"/><Relationship Id="rId7" Type="http://schemas.openxmlformats.org/officeDocument/2006/relationships/image" Target="../media/image15.wmf"/><Relationship Id="rId8" Type="http://schemas.openxmlformats.org/officeDocument/2006/relationships/image" Target="../media/image31.png"/><Relationship Id="rId1" Type="http://schemas.openxmlformats.org/officeDocument/2006/relationships/vmlDrawing" Target="../drawings/vmlDrawing5.vml"/><Relationship Id="rId2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0.xml"/><Relationship Id="rId5" Type="http://schemas.openxmlformats.org/officeDocument/2006/relationships/oleObject" Target="../embeddings/oleObject11.bin"/><Relationship Id="rId6" Type="http://schemas.openxmlformats.org/officeDocument/2006/relationships/image" Target="../media/image32.wmf"/><Relationship Id="rId1" Type="http://schemas.openxmlformats.org/officeDocument/2006/relationships/vmlDrawing" Target="../drawings/vmlDrawing6.vml"/><Relationship Id="rId2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1.xml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3.wmf"/><Relationship Id="rId7" Type="http://schemas.openxmlformats.org/officeDocument/2006/relationships/image" Target="../media/image35.png"/><Relationship Id="rId8" Type="http://schemas.openxmlformats.org/officeDocument/2006/relationships/oleObject" Target="../embeddings/oleObject13.bin"/><Relationship Id="rId9" Type="http://schemas.openxmlformats.org/officeDocument/2006/relationships/image" Target="../media/image34.wmf"/><Relationship Id="rId10" Type="http://schemas.openxmlformats.org/officeDocument/2006/relationships/image" Target="../media/image36.png"/><Relationship Id="rId1" Type="http://schemas.openxmlformats.org/officeDocument/2006/relationships/vmlDrawing" Target="../drawings/vmlDrawing7.vml"/><Relationship Id="rId2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3.xml"/><Relationship Id="rId5" Type="http://schemas.openxmlformats.org/officeDocument/2006/relationships/oleObject" Target="../embeddings/oleObject14.bin"/><Relationship Id="rId6" Type="http://schemas.openxmlformats.org/officeDocument/2006/relationships/image" Target="../media/image41.wmf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1" Type="http://schemas.openxmlformats.org/officeDocument/2006/relationships/vmlDrawing" Target="../drawings/vmlDrawing8.vml"/><Relationship Id="rId2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4.xml"/><Relationship Id="rId5" Type="http://schemas.openxmlformats.org/officeDocument/2006/relationships/oleObject" Target="../embeddings/oleObject15.bin"/><Relationship Id="rId6" Type="http://schemas.openxmlformats.org/officeDocument/2006/relationships/image" Target="../media/image44.w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45.wmf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46.emf"/><Relationship Id="rId1" Type="http://schemas.openxmlformats.org/officeDocument/2006/relationships/vmlDrawing" Target="../drawings/vmlDrawing9.vml"/><Relationship Id="rId2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5.xml"/><Relationship Id="rId5" Type="http://schemas.openxmlformats.org/officeDocument/2006/relationships/oleObject" Target="../embeddings/oleObject18.bin"/><Relationship Id="rId6" Type="http://schemas.openxmlformats.org/officeDocument/2006/relationships/image" Target="../media/image47.wmf"/><Relationship Id="rId7" Type="http://schemas.openxmlformats.org/officeDocument/2006/relationships/image" Target="../media/image48.emf"/><Relationship Id="rId1" Type="http://schemas.openxmlformats.org/officeDocument/2006/relationships/vmlDrawing" Target="../drawings/vmlDrawing10.vml"/><Relationship Id="rId2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53.wmf"/><Relationship Id="rId6" Type="http://schemas.openxmlformats.org/officeDocument/2006/relationships/image" Target="../media/image1.jpeg"/><Relationship Id="rId7" Type="http://schemas.openxmlformats.org/officeDocument/2006/relationships/oleObject" Target="../embeddings/oleObject20.bin"/><Relationship Id="rId8" Type="http://schemas.openxmlformats.org/officeDocument/2006/relationships/image" Target="../media/image54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56.png"/><Relationship Id="rId6" Type="http://schemas.openxmlformats.org/officeDocument/2006/relationships/oleObject" Target="../embeddings/oleObject21.bin"/><Relationship Id="rId7" Type="http://schemas.openxmlformats.org/officeDocument/2006/relationships/image" Target="../media/image55.wmf"/><Relationship Id="rId1" Type="http://schemas.openxmlformats.org/officeDocument/2006/relationships/vmlDrawing" Target="../drawings/vmlDrawing12.vml"/><Relationship Id="rId2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2" Type="http://schemas.openxmlformats.org/officeDocument/2006/relationships/hyperlink" Target="mailto:berroir@lpa.ens.fr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59.w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54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err="1">
                <a:effectLst/>
              </a:rPr>
              <a:t>Extreme</a:t>
            </a:r>
            <a:r>
              <a:rPr lang="fr-FR" b="1" dirty="0">
                <a:effectLst/>
              </a:rPr>
              <a:t> confinement and propagation </a:t>
            </a:r>
            <a:r>
              <a:rPr lang="fr-FR" b="1" dirty="0" err="1">
                <a:effectLst/>
              </a:rPr>
              <a:t>regimes</a:t>
            </a:r>
            <a:r>
              <a:rPr lang="fr-FR" b="1" dirty="0">
                <a:effectLst/>
              </a:rPr>
              <a:t> of </a:t>
            </a:r>
            <a:r>
              <a:rPr lang="fr-FR" b="1" dirty="0" err="1" smtClean="0">
                <a:effectLst/>
              </a:rPr>
              <a:t>tHz</a:t>
            </a:r>
            <a:r>
              <a:rPr lang="fr-FR" b="1" dirty="0" smtClean="0">
                <a:effectLst/>
              </a:rPr>
              <a:t> </a:t>
            </a:r>
            <a:r>
              <a:rPr lang="fr-FR" b="1" dirty="0">
                <a:effectLst/>
              </a:rPr>
              <a:t>surface </a:t>
            </a:r>
            <a:r>
              <a:rPr lang="fr-FR" b="1" dirty="0" err="1">
                <a:effectLst/>
              </a:rPr>
              <a:t>waves</a:t>
            </a:r>
            <a:r>
              <a:rPr lang="fr-FR" b="1" dirty="0">
                <a:effectLst/>
              </a:rPr>
              <a:t> on </a:t>
            </a:r>
            <a:r>
              <a:rPr lang="fr-FR" b="1" dirty="0" err="1">
                <a:effectLst/>
              </a:rPr>
              <a:t>planar</a:t>
            </a:r>
            <a:r>
              <a:rPr lang="fr-FR" b="1" dirty="0">
                <a:effectLst/>
              </a:rPr>
              <a:t> </a:t>
            </a:r>
            <a:r>
              <a:rPr lang="fr-FR" b="1" dirty="0" err="1">
                <a:effectLst/>
              </a:rPr>
              <a:t>metallic</a:t>
            </a:r>
            <a:r>
              <a:rPr lang="fr-FR" b="1" dirty="0">
                <a:effectLst/>
              </a:rPr>
              <a:t> </a:t>
            </a:r>
            <a:r>
              <a:rPr lang="fr-FR" b="1" dirty="0" err="1">
                <a:effectLst/>
              </a:rPr>
              <a:t>waveguides</a:t>
            </a:r>
            <a:r>
              <a:rPr lang="fr-FR" b="1" dirty="0">
                <a:effectLst/>
              </a:rPr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5548" y="3478306"/>
            <a:ext cx="8868451" cy="1752600"/>
          </a:xfrm>
        </p:spPr>
        <p:txBody>
          <a:bodyPr>
            <a:normAutofit/>
          </a:bodyPr>
          <a:lstStyle/>
          <a:p>
            <a:r>
              <a:rPr lang="fr-FR" sz="2400" b="1" dirty="0"/>
              <a:t>J. </a:t>
            </a:r>
            <a:r>
              <a:rPr lang="fr-FR" sz="2400" b="1" dirty="0" smtClean="0"/>
              <a:t>Mangeney</a:t>
            </a:r>
            <a:r>
              <a:rPr lang="fr-FR" sz="2400" b="1" baseline="30000" dirty="0" smtClean="0"/>
              <a:t>1</a:t>
            </a:r>
            <a:r>
              <a:rPr lang="fr-FR" sz="2400" b="1" dirty="0" smtClean="0"/>
              <a:t>, </a:t>
            </a:r>
            <a:r>
              <a:rPr lang="fr-FR" sz="2400" b="1" dirty="0"/>
              <a:t>D. </a:t>
            </a:r>
            <a:r>
              <a:rPr lang="fr-FR" sz="2400" b="1" dirty="0" smtClean="0"/>
              <a:t>Gacemi</a:t>
            </a:r>
            <a:r>
              <a:rPr lang="fr-FR" sz="2400" b="1" baseline="30000" dirty="0"/>
              <a:t>3</a:t>
            </a:r>
            <a:r>
              <a:rPr lang="fr-FR" sz="2400" b="1" dirty="0" smtClean="0"/>
              <a:t>, </a:t>
            </a:r>
            <a:r>
              <a:rPr lang="fr-FR" sz="2400" b="1" dirty="0"/>
              <a:t>R. </a:t>
            </a:r>
            <a:r>
              <a:rPr lang="fr-FR" sz="2400" b="1" dirty="0" smtClean="0"/>
              <a:t>Colombelli</a:t>
            </a:r>
            <a:r>
              <a:rPr lang="fr-FR" sz="2400" b="1" baseline="30000" dirty="0" smtClean="0"/>
              <a:t>2</a:t>
            </a:r>
            <a:r>
              <a:rPr lang="fr-FR" sz="2400" b="1" dirty="0" smtClean="0"/>
              <a:t> </a:t>
            </a:r>
            <a:r>
              <a:rPr lang="fr-FR" sz="2400" b="1" dirty="0"/>
              <a:t>and A. </a:t>
            </a:r>
            <a:r>
              <a:rPr lang="fr-FR" sz="2400" b="1" dirty="0" smtClean="0"/>
              <a:t>Degiron</a:t>
            </a:r>
            <a:r>
              <a:rPr lang="fr-FR" sz="2400" b="1" baseline="30000" dirty="0" smtClean="0"/>
              <a:t>2</a:t>
            </a:r>
            <a:endParaRPr lang="fr-FR" sz="2400" b="1" dirty="0"/>
          </a:p>
          <a:p>
            <a:r>
              <a:rPr lang="fr-FR" b="1" baseline="30000" dirty="0" smtClean="0"/>
              <a:t>1</a:t>
            </a:r>
            <a:r>
              <a:rPr lang="fr-FR" i="1" dirty="0" smtClean="0"/>
              <a:t>Laboratoire </a:t>
            </a:r>
            <a:r>
              <a:rPr lang="fr-FR" i="1" dirty="0"/>
              <a:t>Pierre </a:t>
            </a:r>
            <a:r>
              <a:rPr lang="fr-FR" i="1" dirty="0" err="1"/>
              <a:t>Aigrain</a:t>
            </a:r>
            <a:r>
              <a:rPr lang="fr-FR" i="1" dirty="0"/>
              <a:t>, UMR 8551, Ecole Normale Supérieure, France</a:t>
            </a:r>
          </a:p>
          <a:p>
            <a:r>
              <a:rPr lang="fr-FR" b="1" baseline="30000" dirty="0"/>
              <a:t>2</a:t>
            </a:r>
            <a:r>
              <a:rPr lang="fr-FR" i="1" dirty="0" smtClean="0"/>
              <a:t>Institut </a:t>
            </a:r>
            <a:r>
              <a:rPr lang="fr-FR" i="1" dirty="0"/>
              <a:t>d’Electronique Fondamentale, UMR 86622, CNRS, </a:t>
            </a:r>
            <a:r>
              <a:rPr lang="fr-FR" i="1" dirty="0" err="1"/>
              <a:t>Univ</a:t>
            </a:r>
            <a:r>
              <a:rPr lang="fr-FR" i="1" dirty="0"/>
              <a:t>-Paris Sud, </a:t>
            </a:r>
            <a:r>
              <a:rPr lang="fr-FR" i="1" dirty="0" smtClean="0"/>
              <a:t>France</a:t>
            </a:r>
          </a:p>
          <a:p>
            <a:r>
              <a:rPr lang="fr-FR" i="1" baseline="30000" dirty="0" smtClean="0"/>
              <a:t>3</a:t>
            </a:r>
            <a:r>
              <a:rPr lang="fr-FR" i="1" dirty="0" smtClean="0"/>
              <a:t> </a:t>
            </a:r>
            <a:r>
              <a:rPr lang="fr-FR" i="1" dirty="0"/>
              <a:t>Laboratoire </a:t>
            </a:r>
            <a:r>
              <a:rPr lang="fr-FR" i="1" dirty="0" smtClean="0"/>
              <a:t>Mat</a:t>
            </a:r>
            <a:r>
              <a:rPr lang="fr-FR" i="1" dirty="0"/>
              <a:t>é</a:t>
            </a:r>
            <a:r>
              <a:rPr lang="fr-FR" i="1" dirty="0" smtClean="0"/>
              <a:t>riaux </a:t>
            </a:r>
            <a:r>
              <a:rPr lang="fr-FR" i="1" dirty="0"/>
              <a:t>et </a:t>
            </a:r>
            <a:r>
              <a:rPr lang="fr-FR" i="1" dirty="0" smtClean="0"/>
              <a:t>Phénomènes </a:t>
            </a:r>
            <a:r>
              <a:rPr lang="fr-FR" i="1" dirty="0"/>
              <a:t>Quantiques, UMR </a:t>
            </a:r>
            <a:r>
              <a:rPr lang="fr-FR" i="1" dirty="0" smtClean="0"/>
              <a:t>7162, CNRS, Université Paris, France</a:t>
            </a:r>
            <a:endParaRPr lang="fr-FR" i="1" dirty="0"/>
          </a:p>
          <a:p>
            <a:endParaRPr lang="fr-FR" dirty="0"/>
          </a:p>
        </p:txBody>
      </p:sp>
      <p:pic>
        <p:nvPicPr>
          <p:cNvPr id="4" name="Image 83" descr="bandeau horizontal-bleu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05"/>
          <a:stretch/>
        </p:blipFill>
        <p:spPr bwMode="auto">
          <a:xfrm>
            <a:off x="1077463" y="5365612"/>
            <a:ext cx="1627200" cy="9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918" y="5301461"/>
            <a:ext cx="1015456" cy="1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004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3"/>
    </mc:Choice>
    <mc:Fallback>
      <p:transition xmlns:p14="http://schemas.microsoft.com/office/powerpoint/2010/main" spd="slow" advTm="319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 rot="21399438">
            <a:off x="1045043" y="4941685"/>
            <a:ext cx="1083077" cy="1619998"/>
          </a:xfrm>
          <a:prstGeom prst="rect">
            <a:avLst/>
          </a:prstGeom>
          <a:gradFill>
            <a:gsLst>
              <a:gs pos="23000">
                <a:srgbClr val="FFC0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ln>
            <a:solidFill>
              <a:schemeClr val="accent6">
                <a:lumMod val="60000"/>
                <a:lumOff val="40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1Top"/>
            <a:lightRig rig="twoPt" dir="t">
              <a:rot lat="0" lon="0" rev="0"/>
            </a:lightRig>
          </a:scene3d>
          <a:sp3d extrusionH="190500" prstMaterial="plastic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Confinement of THz waves</a:t>
            </a:r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199" name="Rectangle 3"/>
          <p:cNvSpPr>
            <a:spLocks noChangeArrowheads="1"/>
          </p:cNvSpPr>
          <p:nvPr/>
        </p:nvSpPr>
        <p:spPr bwMode="auto">
          <a:xfrm>
            <a:off x="36734" y="3805618"/>
            <a:ext cx="8177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400" b="1" dirty="0" smtClean="0">
                <a:solidFill>
                  <a:schemeClr val="tx2">
                    <a:lumMod val="10000"/>
                  </a:schemeClr>
                </a:solidFill>
              </a:rPr>
              <a:t>Diffraction </a:t>
            </a:r>
            <a:r>
              <a:rPr lang="en-US" sz="2400" b="1" dirty="0">
                <a:solidFill>
                  <a:schemeClr val="tx2">
                    <a:lumMod val="10000"/>
                  </a:schemeClr>
                </a:solidFill>
              </a:rPr>
              <a:t>limit of THz </a:t>
            </a:r>
            <a:r>
              <a:rPr lang="en-US" sz="2400" b="1" dirty="0" smtClean="0">
                <a:solidFill>
                  <a:schemeClr val="tx2">
                    <a:lumMod val="10000"/>
                  </a:schemeClr>
                </a:solidFill>
              </a:rPr>
              <a:t>waves ~</a:t>
            </a:r>
            <a:r>
              <a:rPr lang="fr-FR" sz="2400" b="1" dirty="0" smtClean="0">
                <a:solidFill>
                  <a:schemeClr val="tx2">
                    <a:lumMod val="10000"/>
                  </a:schemeClr>
                </a:solidFill>
              </a:rPr>
              <a:t>1</a:t>
            </a:r>
            <a:r>
              <a:rPr lang="en-US" sz="2400" b="1" dirty="0" smtClean="0">
                <a:solidFill>
                  <a:schemeClr val="tx2">
                    <a:lumMod val="10000"/>
                  </a:schemeClr>
                </a:solidFill>
              </a:rPr>
              <a:t>50 µm</a:t>
            </a:r>
            <a:endParaRPr lang="fr-FR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96183" y="1133547"/>
            <a:ext cx="787537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Tx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Integrated THz technology (high-speed electronic circuits,…)</a:t>
            </a:r>
          </a:p>
          <a:p>
            <a:pPr marL="342900" indent="-342900">
              <a:buFontTx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Imaging and spectroscopy of small objects</a:t>
            </a:r>
          </a:p>
          <a:p>
            <a:pPr marL="342900" indent="-342900">
              <a:buFontTx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Biological sensing</a:t>
            </a:r>
          </a:p>
          <a:p>
            <a:pPr marL="342900" indent="-342900">
              <a:buFontTx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…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5623" y="4834756"/>
            <a:ext cx="87142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2000" b="1" dirty="0" err="1" smtClean="0"/>
              <a:t>Plasmonic</a:t>
            </a:r>
            <a:r>
              <a:rPr lang="fr-FR" sz="2000" b="1" dirty="0" smtClean="0"/>
              <a:t> Concepts -&gt; </a:t>
            </a:r>
            <a:r>
              <a:rPr lang="fr-FR" sz="2000" b="1" dirty="0" err="1" smtClean="0"/>
              <a:t>Sub</a:t>
            </a:r>
            <a:r>
              <a:rPr lang="fr-FR" sz="2000" b="1" dirty="0" smtClean="0"/>
              <a:t>-</a:t>
            </a:r>
            <a:r>
              <a:rPr lang="fr-FR" sz="2000" b="1" dirty="0" smtClean="0">
                <a:latin typeface="Symbol" charset="2"/>
                <a:cs typeface="Symbol" charset="2"/>
              </a:rPr>
              <a:t>l</a:t>
            </a:r>
            <a:r>
              <a:rPr lang="fr-FR" sz="2000" b="1" dirty="0" smtClean="0"/>
              <a:t> </a:t>
            </a:r>
            <a:r>
              <a:rPr lang="fr-FR" sz="2000" b="1" dirty="0"/>
              <a:t>c</a:t>
            </a:r>
            <a:r>
              <a:rPr lang="fr-FR" sz="2000" b="1" dirty="0" smtClean="0"/>
              <a:t>onfinement </a:t>
            </a:r>
            <a:r>
              <a:rPr lang="fr-FR" sz="2000" b="1" dirty="0" err="1" smtClean="0"/>
              <a:t>at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optical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frequencies</a:t>
            </a:r>
            <a:endParaRPr lang="fr-FR" sz="2000" b="1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6734" y="4290306"/>
            <a:ext cx="8764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charset="2"/>
              <a:buChar char="ü"/>
            </a:pPr>
            <a:r>
              <a:rPr lang="fr-FR" sz="2400" b="1" dirty="0" err="1" smtClean="0">
                <a:solidFill>
                  <a:srgbClr val="333333"/>
                </a:solidFill>
              </a:rPr>
              <a:t>Plasmonic</a:t>
            </a:r>
            <a:r>
              <a:rPr lang="fr-FR" sz="2400" b="1" dirty="0" smtClean="0">
                <a:solidFill>
                  <a:srgbClr val="333333"/>
                </a:solidFill>
              </a:rPr>
              <a:t> for </a:t>
            </a:r>
            <a:r>
              <a:rPr lang="fr-FR" sz="2400" b="1" dirty="0" err="1" smtClean="0">
                <a:solidFill>
                  <a:srgbClr val="333333"/>
                </a:solidFill>
              </a:rPr>
              <a:t>confining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THz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waves</a:t>
            </a:r>
            <a:r>
              <a:rPr lang="fr-FR" sz="2400" b="1" dirty="0" smtClean="0">
                <a:solidFill>
                  <a:srgbClr val="333333"/>
                </a:solidFill>
              </a:rPr>
              <a:t> (&lt;</a:t>
            </a:r>
            <a:r>
              <a:rPr lang="fr-FR" sz="2400" b="1" dirty="0" smtClean="0">
                <a:solidFill>
                  <a:srgbClr val="333333"/>
                </a:solidFill>
                <a:latin typeface="Symbol" charset="2"/>
                <a:cs typeface="Symbol" charset="2"/>
              </a:rPr>
              <a:t>l</a:t>
            </a:r>
            <a:r>
              <a:rPr lang="fr-FR" sz="2400" b="1" dirty="0" smtClean="0">
                <a:solidFill>
                  <a:srgbClr val="333333"/>
                </a:solidFill>
              </a:rPr>
              <a:t>)</a:t>
            </a:r>
            <a:endParaRPr lang="fr-FR" sz="2400" b="1" dirty="0">
              <a:solidFill>
                <a:srgbClr val="333333"/>
              </a:solidFill>
            </a:endParaRPr>
          </a:p>
        </p:txBody>
      </p:sp>
      <p:pic>
        <p:nvPicPr>
          <p:cNvPr id="15" name="Picture 6" descr="Photonics_on_CMOS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" y="2546335"/>
            <a:ext cx="1997887" cy="111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69895" y="2324473"/>
            <a:ext cx="1642921" cy="14786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734" y="6217729"/>
            <a:ext cx="9053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  <a:defRPr/>
            </a:pPr>
            <a:r>
              <a:rPr lang="fr-FR" sz="2400" b="1" dirty="0" smtClean="0">
                <a:solidFill>
                  <a:srgbClr val="333333"/>
                </a:solidFill>
              </a:rPr>
              <a:t>Can </a:t>
            </a:r>
            <a:r>
              <a:rPr lang="fr-FR" sz="2400" b="1" dirty="0" err="1" smtClean="0">
                <a:solidFill>
                  <a:srgbClr val="333333"/>
                </a:solidFill>
              </a:rPr>
              <a:t>sub</a:t>
            </a:r>
            <a:r>
              <a:rPr lang="fr-FR" sz="2400" b="1" dirty="0" smtClean="0">
                <a:solidFill>
                  <a:srgbClr val="333333"/>
                </a:solidFill>
              </a:rPr>
              <a:t>-</a:t>
            </a:r>
            <a:r>
              <a:rPr lang="fr-FR" sz="2400" b="1" dirty="0" smtClean="0">
                <a:solidFill>
                  <a:srgbClr val="333333"/>
                </a:solidFill>
                <a:latin typeface="Symbol" charset="2"/>
                <a:cs typeface="Symbol" charset="2"/>
              </a:rPr>
              <a:t>l</a:t>
            </a:r>
            <a:r>
              <a:rPr lang="fr-FR" sz="2400" b="1" dirty="0" smtClean="0">
                <a:solidFill>
                  <a:srgbClr val="333333"/>
                </a:solidFill>
              </a:rPr>
              <a:t> confinement </a:t>
            </a:r>
            <a:r>
              <a:rPr lang="fr-FR" sz="2400" b="1" dirty="0" err="1" smtClean="0">
                <a:solidFill>
                  <a:srgbClr val="333333"/>
                </a:solidFill>
              </a:rPr>
              <a:t>be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achieved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at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THz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frequencies</a:t>
            </a:r>
            <a:r>
              <a:rPr lang="fr-FR" sz="2400" b="1" dirty="0" smtClean="0">
                <a:solidFill>
                  <a:srgbClr val="333333"/>
                </a:solidFill>
              </a:rPr>
              <a:t> ?</a:t>
            </a:r>
            <a:endParaRPr lang="fr-FR" sz="2400" b="1" dirty="0">
              <a:solidFill>
                <a:srgbClr val="333333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6734" y="720171"/>
            <a:ext cx="6353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400" b="1" dirty="0" smtClean="0">
                <a:solidFill>
                  <a:schemeClr val="bg2"/>
                </a:solidFill>
              </a:rPr>
              <a:t>Requirement of highly </a:t>
            </a:r>
            <a:r>
              <a:rPr lang="en-US" sz="2400" b="1" dirty="0" smtClean="0">
                <a:solidFill>
                  <a:schemeClr val="bg2"/>
                </a:solidFill>
              </a:rPr>
              <a:t>confined THz waves</a:t>
            </a:r>
            <a:endParaRPr lang="en-US" sz="2400" b="1" dirty="0">
              <a:solidFill>
                <a:schemeClr val="bg2"/>
              </a:solidFill>
            </a:endParaRPr>
          </a:p>
        </p:txBody>
      </p:sp>
      <p:grpSp>
        <p:nvGrpSpPr>
          <p:cNvPr id="22" name="Grouper 21"/>
          <p:cNvGrpSpPr/>
          <p:nvPr/>
        </p:nvGrpSpPr>
        <p:grpSpPr>
          <a:xfrm>
            <a:off x="1429682" y="5150415"/>
            <a:ext cx="258843" cy="884846"/>
            <a:chOff x="4662656" y="2296640"/>
            <a:chExt cx="752710" cy="1997138"/>
          </a:xfrm>
        </p:grpSpPr>
        <p:sp>
          <p:nvSpPr>
            <p:cNvPr id="24" name="Forme libre 23"/>
            <p:cNvSpPr/>
            <p:nvPr/>
          </p:nvSpPr>
          <p:spPr>
            <a:xfrm>
              <a:off x="4671098" y="2296640"/>
              <a:ext cx="719646" cy="1413927"/>
            </a:xfrm>
            <a:custGeom>
              <a:avLst/>
              <a:gdLst>
                <a:gd name="connsiteX0" fmla="*/ 19844 w 701159"/>
                <a:gd name="connsiteY0" fmla="*/ 0 h 1408974"/>
                <a:gd name="connsiteX1" fmla="*/ 0 w 701159"/>
                <a:gd name="connsiteY1" fmla="*/ 1064999 h 1408974"/>
                <a:gd name="connsiteX2" fmla="*/ 0 w 701159"/>
                <a:gd name="connsiteY2" fmla="*/ 1064999 h 1408974"/>
                <a:gd name="connsiteX3" fmla="*/ 701159 w 701159"/>
                <a:gd name="connsiteY3" fmla="*/ 1408974 h 1408974"/>
                <a:gd name="connsiteX4" fmla="*/ 502718 w 701159"/>
                <a:gd name="connsiteY4" fmla="*/ 1256831 h 1408974"/>
                <a:gd name="connsiteX5" fmla="*/ 357194 w 701159"/>
                <a:gd name="connsiteY5" fmla="*/ 1091459 h 1408974"/>
                <a:gd name="connsiteX6" fmla="*/ 271203 w 701159"/>
                <a:gd name="connsiteY6" fmla="*/ 926086 h 1408974"/>
                <a:gd name="connsiteX7" fmla="*/ 165368 w 701159"/>
                <a:gd name="connsiteY7" fmla="*/ 687949 h 1408974"/>
                <a:gd name="connsiteX8" fmla="*/ 92606 w 701159"/>
                <a:gd name="connsiteY8" fmla="*/ 416738 h 1408974"/>
                <a:gd name="connsiteX9" fmla="*/ 33074 w 701159"/>
                <a:gd name="connsiteY9" fmla="*/ 171987 h 1408974"/>
                <a:gd name="connsiteX10" fmla="*/ 19844 w 701159"/>
                <a:gd name="connsiteY10" fmla="*/ 0 h 1408974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9645" h="1413928">
                  <a:moveTo>
                    <a:pt x="19844" y="0"/>
                  </a:moveTo>
                  <a:lnTo>
                    <a:pt x="0" y="1064999"/>
                  </a:lnTo>
                  <a:lnTo>
                    <a:pt x="0" y="1064999"/>
                  </a:lnTo>
                  <a:lnTo>
                    <a:pt x="701159" y="1408974"/>
                  </a:lnTo>
                  <a:cubicBezTo>
                    <a:pt x="784945" y="1440946"/>
                    <a:pt x="560045" y="1309750"/>
                    <a:pt x="502718" y="1256831"/>
                  </a:cubicBezTo>
                  <a:cubicBezTo>
                    <a:pt x="445391" y="1203912"/>
                    <a:pt x="504923" y="1259037"/>
                    <a:pt x="357194" y="1091459"/>
                  </a:cubicBezTo>
                  <a:cubicBezTo>
                    <a:pt x="255768" y="923881"/>
                    <a:pt x="392473" y="1166427"/>
                    <a:pt x="271203" y="926086"/>
                  </a:cubicBezTo>
                  <a:cubicBezTo>
                    <a:pt x="149933" y="685745"/>
                    <a:pt x="255769" y="897421"/>
                    <a:pt x="165368" y="687949"/>
                  </a:cubicBezTo>
                  <a:cubicBezTo>
                    <a:pt x="141114" y="597545"/>
                    <a:pt x="176392" y="705589"/>
                    <a:pt x="92606" y="416738"/>
                  </a:cubicBezTo>
                  <a:cubicBezTo>
                    <a:pt x="23152" y="175294"/>
                    <a:pt x="37484" y="229316"/>
                    <a:pt x="33074" y="171987"/>
                  </a:cubicBezTo>
                  <a:lnTo>
                    <a:pt x="19844" y="0"/>
                  </a:lnTo>
                  <a:close/>
                </a:path>
              </a:pathLst>
            </a:custGeom>
            <a:solidFill>
              <a:srgbClr val="FF0000">
                <a:alpha val="67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orme libre 24"/>
            <p:cNvSpPr/>
            <p:nvPr/>
          </p:nvSpPr>
          <p:spPr>
            <a:xfrm flipV="1">
              <a:off x="4662656" y="3335985"/>
              <a:ext cx="752710" cy="957793"/>
            </a:xfrm>
            <a:custGeom>
              <a:avLst/>
              <a:gdLst>
                <a:gd name="connsiteX0" fmla="*/ 19844 w 701159"/>
                <a:gd name="connsiteY0" fmla="*/ 0 h 1408974"/>
                <a:gd name="connsiteX1" fmla="*/ 0 w 701159"/>
                <a:gd name="connsiteY1" fmla="*/ 1064999 h 1408974"/>
                <a:gd name="connsiteX2" fmla="*/ 0 w 701159"/>
                <a:gd name="connsiteY2" fmla="*/ 1064999 h 1408974"/>
                <a:gd name="connsiteX3" fmla="*/ 701159 w 701159"/>
                <a:gd name="connsiteY3" fmla="*/ 1408974 h 1408974"/>
                <a:gd name="connsiteX4" fmla="*/ 502718 w 701159"/>
                <a:gd name="connsiteY4" fmla="*/ 1256831 h 1408974"/>
                <a:gd name="connsiteX5" fmla="*/ 357194 w 701159"/>
                <a:gd name="connsiteY5" fmla="*/ 1091459 h 1408974"/>
                <a:gd name="connsiteX6" fmla="*/ 271203 w 701159"/>
                <a:gd name="connsiteY6" fmla="*/ 926086 h 1408974"/>
                <a:gd name="connsiteX7" fmla="*/ 165368 w 701159"/>
                <a:gd name="connsiteY7" fmla="*/ 687949 h 1408974"/>
                <a:gd name="connsiteX8" fmla="*/ 92606 w 701159"/>
                <a:gd name="connsiteY8" fmla="*/ 416738 h 1408974"/>
                <a:gd name="connsiteX9" fmla="*/ 33074 w 701159"/>
                <a:gd name="connsiteY9" fmla="*/ 171987 h 1408974"/>
                <a:gd name="connsiteX10" fmla="*/ 19844 w 701159"/>
                <a:gd name="connsiteY10" fmla="*/ 0 h 1408974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65368 w 719645"/>
                <a:gd name="connsiteY7" fmla="*/ 687949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71203 w 719645"/>
                <a:gd name="connsiteY6" fmla="*/ 926086 h 1413928"/>
                <a:gd name="connsiteX7" fmla="*/ 110677 w 719645"/>
                <a:gd name="connsiteY7" fmla="*/ 541472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161821 w 719645"/>
                <a:gd name="connsiteY6" fmla="*/ 689467 h 1413928"/>
                <a:gd name="connsiteX7" fmla="*/ 110677 w 719645"/>
                <a:gd name="connsiteY7" fmla="*/ 541472 h 1413928"/>
                <a:gd name="connsiteX8" fmla="*/ 92606 w 719645"/>
                <a:gd name="connsiteY8" fmla="*/ 416738 h 1413928"/>
                <a:gd name="connsiteX9" fmla="*/ 33074 w 719645"/>
                <a:gd name="connsiteY9" fmla="*/ 171987 h 1413928"/>
                <a:gd name="connsiteX10" fmla="*/ 19844 w 719645"/>
                <a:gd name="connsiteY10" fmla="*/ 0 h 1413928"/>
                <a:gd name="connsiteX0" fmla="*/ 19844 w 719645"/>
                <a:gd name="connsiteY0" fmla="*/ 0 h 1413928"/>
                <a:gd name="connsiteX1" fmla="*/ 0 w 719645"/>
                <a:gd name="connsiteY1" fmla="*/ 1064999 h 1413928"/>
                <a:gd name="connsiteX2" fmla="*/ 0 w 719645"/>
                <a:gd name="connsiteY2" fmla="*/ 1064999 h 1413928"/>
                <a:gd name="connsiteX3" fmla="*/ 701159 w 719645"/>
                <a:gd name="connsiteY3" fmla="*/ 1408974 h 1413928"/>
                <a:gd name="connsiteX4" fmla="*/ 502718 w 719645"/>
                <a:gd name="connsiteY4" fmla="*/ 1256831 h 1413928"/>
                <a:gd name="connsiteX5" fmla="*/ 357194 w 719645"/>
                <a:gd name="connsiteY5" fmla="*/ 1091459 h 1413928"/>
                <a:gd name="connsiteX6" fmla="*/ 209393 w 719645"/>
                <a:gd name="connsiteY6" fmla="*/ 773235 h 1413928"/>
                <a:gd name="connsiteX7" fmla="*/ 161821 w 719645"/>
                <a:gd name="connsiteY7" fmla="*/ 689467 h 1413928"/>
                <a:gd name="connsiteX8" fmla="*/ 110677 w 719645"/>
                <a:gd name="connsiteY8" fmla="*/ 541472 h 1413928"/>
                <a:gd name="connsiteX9" fmla="*/ 92606 w 719645"/>
                <a:gd name="connsiteY9" fmla="*/ 416738 h 1413928"/>
                <a:gd name="connsiteX10" fmla="*/ 33074 w 719645"/>
                <a:gd name="connsiteY10" fmla="*/ 171987 h 1413928"/>
                <a:gd name="connsiteX11" fmla="*/ 19844 w 719645"/>
                <a:gd name="connsiteY11" fmla="*/ 0 h 1413928"/>
                <a:gd name="connsiteX0" fmla="*/ 19844 w 720469"/>
                <a:gd name="connsiteY0" fmla="*/ 0 h 1416183"/>
                <a:gd name="connsiteX1" fmla="*/ 0 w 720469"/>
                <a:gd name="connsiteY1" fmla="*/ 1064999 h 1416183"/>
                <a:gd name="connsiteX2" fmla="*/ 0 w 720469"/>
                <a:gd name="connsiteY2" fmla="*/ 1064999 h 1416183"/>
                <a:gd name="connsiteX3" fmla="*/ 701159 w 720469"/>
                <a:gd name="connsiteY3" fmla="*/ 1408974 h 1416183"/>
                <a:gd name="connsiteX4" fmla="*/ 502718 w 720469"/>
                <a:gd name="connsiteY4" fmla="*/ 1256831 h 1416183"/>
                <a:gd name="connsiteX5" fmla="*/ 278196 w 720469"/>
                <a:gd name="connsiteY5" fmla="*/ 775965 h 1416183"/>
                <a:gd name="connsiteX6" fmla="*/ 209393 w 720469"/>
                <a:gd name="connsiteY6" fmla="*/ 773235 h 1416183"/>
                <a:gd name="connsiteX7" fmla="*/ 161821 w 720469"/>
                <a:gd name="connsiteY7" fmla="*/ 689467 h 1416183"/>
                <a:gd name="connsiteX8" fmla="*/ 110677 w 720469"/>
                <a:gd name="connsiteY8" fmla="*/ 541472 h 1416183"/>
                <a:gd name="connsiteX9" fmla="*/ 92606 w 720469"/>
                <a:gd name="connsiteY9" fmla="*/ 416738 h 1416183"/>
                <a:gd name="connsiteX10" fmla="*/ 33074 w 720469"/>
                <a:gd name="connsiteY10" fmla="*/ 171987 h 1416183"/>
                <a:gd name="connsiteX11" fmla="*/ 19844 w 720469"/>
                <a:gd name="connsiteY11" fmla="*/ 0 h 1416183"/>
                <a:gd name="connsiteX0" fmla="*/ 19844 w 714371"/>
                <a:gd name="connsiteY0" fmla="*/ 0 h 1410258"/>
                <a:gd name="connsiteX1" fmla="*/ 0 w 714371"/>
                <a:gd name="connsiteY1" fmla="*/ 1064999 h 1410258"/>
                <a:gd name="connsiteX2" fmla="*/ 0 w 714371"/>
                <a:gd name="connsiteY2" fmla="*/ 1064999 h 1410258"/>
                <a:gd name="connsiteX3" fmla="*/ 701159 w 714371"/>
                <a:gd name="connsiteY3" fmla="*/ 1408974 h 1410258"/>
                <a:gd name="connsiteX4" fmla="*/ 375107 w 714371"/>
                <a:gd name="connsiteY4" fmla="*/ 761055 h 1410258"/>
                <a:gd name="connsiteX5" fmla="*/ 278196 w 714371"/>
                <a:gd name="connsiteY5" fmla="*/ 775965 h 1410258"/>
                <a:gd name="connsiteX6" fmla="*/ 209393 w 714371"/>
                <a:gd name="connsiteY6" fmla="*/ 773235 h 1410258"/>
                <a:gd name="connsiteX7" fmla="*/ 161821 w 714371"/>
                <a:gd name="connsiteY7" fmla="*/ 689467 h 1410258"/>
                <a:gd name="connsiteX8" fmla="*/ 110677 w 714371"/>
                <a:gd name="connsiteY8" fmla="*/ 541472 h 1410258"/>
                <a:gd name="connsiteX9" fmla="*/ 92606 w 714371"/>
                <a:gd name="connsiteY9" fmla="*/ 416738 h 1410258"/>
                <a:gd name="connsiteX10" fmla="*/ 33074 w 714371"/>
                <a:gd name="connsiteY10" fmla="*/ 171987 h 1410258"/>
                <a:gd name="connsiteX11" fmla="*/ 19844 w 714371"/>
                <a:gd name="connsiteY11" fmla="*/ 0 h 1410258"/>
                <a:gd name="connsiteX0" fmla="*/ 19844 w 720283"/>
                <a:gd name="connsiteY0" fmla="*/ 0 h 1064999"/>
                <a:gd name="connsiteX1" fmla="*/ 0 w 720283"/>
                <a:gd name="connsiteY1" fmla="*/ 1064999 h 1064999"/>
                <a:gd name="connsiteX2" fmla="*/ 0 w 720283"/>
                <a:gd name="connsiteY2" fmla="*/ 1064999 h 1064999"/>
                <a:gd name="connsiteX3" fmla="*/ 707236 w 720283"/>
                <a:gd name="connsiteY3" fmla="*/ 383623 h 1064999"/>
                <a:gd name="connsiteX4" fmla="*/ 375107 w 720283"/>
                <a:gd name="connsiteY4" fmla="*/ 761055 h 1064999"/>
                <a:gd name="connsiteX5" fmla="*/ 278196 w 720283"/>
                <a:gd name="connsiteY5" fmla="*/ 775965 h 1064999"/>
                <a:gd name="connsiteX6" fmla="*/ 209393 w 720283"/>
                <a:gd name="connsiteY6" fmla="*/ 773235 h 1064999"/>
                <a:gd name="connsiteX7" fmla="*/ 161821 w 720283"/>
                <a:gd name="connsiteY7" fmla="*/ 689467 h 1064999"/>
                <a:gd name="connsiteX8" fmla="*/ 110677 w 720283"/>
                <a:gd name="connsiteY8" fmla="*/ 541472 h 1064999"/>
                <a:gd name="connsiteX9" fmla="*/ 92606 w 720283"/>
                <a:gd name="connsiteY9" fmla="*/ 416738 h 1064999"/>
                <a:gd name="connsiteX10" fmla="*/ 33074 w 720283"/>
                <a:gd name="connsiteY10" fmla="*/ 171987 h 1064999"/>
                <a:gd name="connsiteX11" fmla="*/ 19844 w 720283"/>
                <a:gd name="connsiteY11" fmla="*/ 0 h 1064999"/>
                <a:gd name="connsiteX0" fmla="*/ 19844 w 728466"/>
                <a:gd name="connsiteY0" fmla="*/ 0 h 1064999"/>
                <a:gd name="connsiteX1" fmla="*/ 0 w 728466"/>
                <a:gd name="connsiteY1" fmla="*/ 1064999 h 1064999"/>
                <a:gd name="connsiteX2" fmla="*/ 0 w 728466"/>
                <a:gd name="connsiteY2" fmla="*/ 1064999 h 1064999"/>
                <a:gd name="connsiteX3" fmla="*/ 707236 w 728466"/>
                <a:gd name="connsiteY3" fmla="*/ 383623 h 1064999"/>
                <a:gd name="connsiteX4" fmla="*/ 533102 w 728466"/>
                <a:gd name="connsiteY4" fmla="*/ 501899 h 1064999"/>
                <a:gd name="connsiteX5" fmla="*/ 278196 w 728466"/>
                <a:gd name="connsiteY5" fmla="*/ 775965 h 1064999"/>
                <a:gd name="connsiteX6" fmla="*/ 209393 w 728466"/>
                <a:gd name="connsiteY6" fmla="*/ 773235 h 1064999"/>
                <a:gd name="connsiteX7" fmla="*/ 161821 w 728466"/>
                <a:gd name="connsiteY7" fmla="*/ 689467 h 1064999"/>
                <a:gd name="connsiteX8" fmla="*/ 110677 w 728466"/>
                <a:gd name="connsiteY8" fmla="*/ 541472 h 1064999"/>
                <a:gd name="connsiteX9" fmla="*/ 92606 w 728466"/>
                <a:gd name="connsiteY9" fmla="*/ 416738 h 1064999"/>
                <a:gd name="connsiteX10" fmla="*/ 33074 w 728466"/>
                <a:gd name="connsiteY10" fmla="*/ 171987 h 1064999"/>
                <a:gd name="connsiteX11" fmla="*/ 19844 w 728466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209393 w 726852"/>
                <a:gd name="connsiteY6" fmla="*/ 773235 h 1064999"/>
                <a:gd name="connsiteX7" fmla="*/ 161821 w 726852"/>
                <a:gd name="connsiteY7" fmla="*/ 689467 h 1064999"/>
                <a:gd name="connsiteX8" fmla="*/ 110677 w 726852"/>
                <a:gd name="connsiteY8" fmla="*/ 541472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161821 w 726852"/>
                <a:gd name="connsiteY7" fmla="*/ 689467 h 1064999"/>
                <a:gd name="connsiteX8" fmla="*/ 110677 w 726852"/>
                <a:gd name="connsiteY8" fmla="*/ 541472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10677 w 726852"/>
                <a:gd name="connsiteY8" fmla="*/ 541472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462598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9291 w 726852"/>
                <a:gd name="connsiteY8" fmla="*/ 507669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1617 w 726852"/>
                <a:gd name="connsiteY8" fmla="*/ 527938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1617 w 726852"/>
                <a:gd name="connsiteY8" fmla="*/ 527938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6852"/>
                <a:gd name="connsiteY0" fmla="*/ 0 h 1064999"/>
                <a:gd name="connsiteX1" fmla="*/ 0 w 726852"/>
                <a:gd name="connsiteY1" fmla="*/ 1064999 h 1064999"/>
                <a:gd name="connsiteX2" fmla="*/ 0 w 726852"/>
                <a:gd name="connsiteY2" fmla="*/ 1064999 h 1064999"/>
                <a:gd name="connsiteX3" fmla="*/ 707236 w 726852"/>
                <a:gd name="connsiteY3" fmla="*/ 383623 h 1064999"/>
                <a:gd name="connsiteX4" fmla="*/ 533102 w 726852"/>
                <a:gd name="connsiteY4" fmla="*/ 501899 h 1064999"/>
                <a:gd name="connsiteX5" fmla="*/ 411884 w 726852"/>
                <a:gd name="connsiteY5" fmla="*/ 573149 h 1064999"/>
                <a:gd name="connsiteX6" fmla="*/ 300544 w 726852"/>
                <a:gd name="connsiteY6" fmla="*/ 626757 h 1064999"/>
                <a:gd name="connsiteX7" fmla="*/ 222589 w 726852"/>
                <a:gd name="connsiteY7" fmla="*/ 588058 h 1064999"/>
                <a:gd name="connsiteX8" fmla="*/ 151617 w 726852"/>
                <a:gd name="connsiteY8" fmla="*/ 527938 h 1064999"/>
                <a:gd name="connsiteX9" fmla="*/ 92606 w 726852"/>
                <a:gd name="connsiteY9" fmla="*/ 416738 h 1064999"/>
                <a:gd name="connsiteX10" fmla="*/ 33074 w 726852"/>
                <a:gd name="connsiteY10" fmla="*/ 171987 h 1064999"/>
                <a:gd name="connsiteX11" fmla="*/ 19844 w 726852"/>
                <a:gd name="connsiteY11" fmla="*/ 0 h 1064999"/>
                <a:gd name="connsiteX0" fmla="*/ 19844 w 728609"/>
                <a:gd name="connsiteY0" fmla="*/ 0 h 1064999"/>
                <a:gd name="connsiteX1" fmla="*/ 0 w 728609"/>
                <a:gd name="connsiteY1" fmla="*/ 1064999 h 1064999"/>
                <a:gd name="connsiteX2" fmla="*/ 0 w 728609"/>
                <a:gd name="connsiteY2" fmla="*/ 1064999 h 1064999"/>
                <a:gd name="connsiteX3" fmla="*/ 707236 w 728609"/>
                <a:gd name="connsiteY3" fmla="*/ 383623 h 1064999"/>
                <a:gd name="connsiteX4" fmla="*/ 533102 w 728609"/>
                <a:gd name="connsiteY4" fmla="*/ 501899 h 1064999"/>
                <a:gd name="connsiteX5" fmla="*/ 411884 w 728609"/>
                <a:gd name="connsiteY5" fmla="*/ 573149 h 1064999"/>
                <a:gd name="connsiteX6" fmla="*/ 300544 w 728609"/>
                <a:gd name="connsiteY6" fmla="*/ 626757 h 1064999"/>
                <a:gd name="connsiteX7" fmla="*/ 222589 w 728609"/>
                <a:gd name="connsiteY7" fmla="*/ 588058 h 1064999"/>
                <a:gd name="connsiteX8" fmla="*/ 151617 w 728609"/>
                <a:gd name="connsiteY8" fmla="*/ 527938 h 1064999"/>
                <a:gd name="connsiteX9" fmla="*/ 92606 w 728609"/>
                <a:gd name="connsiteY9" fmla="*/ 416738 h 1064999"/>
                <a:gd name="connsiteX10" fmla="*/ 33074 w 728609"/>
                <a:gd name="connsiteY10" fmla="*/ 171987 h 1064999"/>
                <a:gd name="connsiteX11" fmla="*/ 19844 w 728609"/>
                <a:gd name="connsiteY11" fmla="*/ 0 h 1064999"/>
                <a:gd name="connsiteX0" fmla="*/ 19844 w 710521"/>
                <a:gd name="connsiteY0" fmla="*/ 0 h 1064999"/>
                <a:gd name="connsiteX1" fmla="*/ 0 w 710521"/>
                <a:gd name="connsiteY1" fmla="*/ 1064999 h 1064999"/>
                <a:gd name="connsiteX2" fmla="*/ 0 w 710521"/>
                <a:gd name="connsiteY2" fmla="*/ 1064999 h 1064999"/>
                <a:gd name="connsiteX3" fmla="*/ 707236 w 710521"/>
                <a:gd name="connsiteY3" fmla="*/ 383623 h 1064999"/>
                <a:gd name="connsiteX4" fmla="*/ 533102 w 710521"/>
                <a:gd name="connsiteY4" fmla="*/ 501899 h 1064999"/>
                <a:gd name="connsiteX5" fmla="*/ 411884 w 710521"/>
                <a:gd name="connsiteY5" fmla="*/ 573149 h 1064999"/>
                <a:gd name="connsiteX6" fmla="*/ 300544 w 710521"/>
                <a:gd name="connsiteY6" fmla="*/ 626757 h 1064999"/>
                <a:gd name="connsiteX7" fmla="*/ 222589 w 710521"/>
                <a:gd name="connsiteY7" fmla="*/ 588058 h 1064999"/>
                <a:gd name="connsiteX8" fmla="*/ 151617 w 710521"/>
                <a:gd name="connsiteY8" fmla="*/ 527938 h 1064999"/>
                <a:gd name="connsiteX9" fmla="*/ 92606 w 710521"/>
                <a:gd name="connsiteY9" fmla="*/ 416738 h 1064999"/>
                <a:gd name="connsiteX10" fmla="*/ 33074 w 710521"/>
                <a:gd name="connsiteY10" fmla="*/ 171987 h 1064999"/>
                <a:gd name="connsiteX11" fmla="*/ 19844 w 710521"/>
                <a:gd name="connsiteY11" fmla="*/ 0 h 1064999"/>
                <a:gd name="connsiteX0" fmla="*/ 19844 w 533681"/>
                <a:gd name="connsiteY0" fmla="*/ 0 h 1064999"/>
                <a:gd name="connsiteX1" fmla="*/ 0 w 533681"/>
                <a:gd name="connsiteY1" fmla="*/ 1064999 h 1064999"/>
                <a:gd name="connsiteX2" fmla="*/ 0 w 533681"/>
                <a:gd name="connsiteY2" fmla="*/ 1064999 h 1064999"/>
                <a:gd name="connsiteX3" fmla="*/ 454028 w 533681"/>
                <a:gd name="connsiteY3" fmla="*/ 653885 h 1064999"/>
                <a:gd name="connsiteX4" fmla="*/ 533102 w 533681"/>
                <a:gd name="connsiteY4" fmla="*/ 501899 h 1064999"/>
                <a:gd name="connsiteX5" fmla="*/ 411884 w 533681"/>
                <a:gd name="connsiteY5" fmla="*/ 573149 h 1064999"/>
                <a:gd name="connsiteX6" fmla="*/ 300544 w 533681"/>
                <a:gd name="connsiteY6" fmla="*/ 626757 h 1064999"/>
                <a:gd name="connsiteX7" fmla="*/ 222589 w 533681"/>
                <a:gd name="connsiteY7" fmla="*/ 588058 h 1064999"/>
                <a:gd name="connsiteX8" fmla="*/ 151617 w 533681"/>
                <a:gd name="connsiteY8" fmla="*/ 527938 h 1064999"/>
                <a:gd name="connsiteX9" fmla="*/ 92606 w 533681"/>
                <a:gd name="connsiteY9" fmla="*/ 416738 h 1064999"/>
                <a:gd name="connsiteX10" fmla="*/ 33074 w 533681"/>
                <a:gd name="connsiteY10" fmla="*/ 171987 h 1064999"/>
                <a:gd name="connsiteX11" fmla="*/ 19844 w 533681"/>
                <a:gd name="connsiteY11" fmla="*/ 0 h 1064999"/>
                <a:gd name="connsiteX0" fmla="*/ 19844 w 473945"/>
                <a:gd name="connsiteY0" fmla="*/ 0 h 1064999"/>
                <a:gd name="connsiteX1" fmla="*/ 0 w 473945"/>
                <a:gd name="connsiteY1" fmla="*/ 1064999 h 1064999"/>
                <a:gd name="connsiteX2" fmla="*/ 0 w 473945"/>
                <a:gd name="connsiteY2" fmla="*/ 1064999 h 1064999"/>
                <a:gd name="connsiteX3" fmla="*/ 454028 w 473945"/>
                <a:gd name="connsiteY3" fmla="*/ 653885 h 1064999"/>
                <a:gd name="connsiteX4" fmla="*/ 394989 w 473945"/>
                <a:gd name="connsiteY4" fmla="*/ 643787 h 1064999"/>
                <a:gd name="connsiteX5" fmla="*/ 411884 w 473945"/>
                <a:gd name="connsiteY5" fmla="*/ 573149 h 1064999"/>
                <a:gd name="connsiteX6" fmla="*/ 300544 w 473945"/>
                <a:gd name="connsiteY6" fmla="*/ 626757 h 1064999"/>
                <a:gd name="connsiteX7" fmla="*/ 222589 w 473945"/>
                <a:gd name="connsiteY7" fmla="*/ 588058 h 1064999"/>
                <a:gd name="connsiteX8" fmla="*/ 151617 w 473945"/>
                <a:gd name="connsiteY8" fmla="*/ 527938 h 1064999"/>
                <a:gd name="connsiteX9" fmla="*/ 92606 w 473945"/>
                <a:gd name="connsiteY9" fmla="*/ 416738 h 1064999"/>
                <a:gd name="connsiteX10" fmla="*/ 33074 w 473945"/>
                <a:gd name="connsiteY10" fmla="*/ 171987 h 1064999"/>
                <a:gd name="connsiteX11" fmla="*/ 19844 w 473945"/>
                <a:gd name="connsiteY11" fmla="*/ 0 h 1064999"/>
                <a:gd name="connsiteX0" fmla="*/ 19844 w 475213"/>
                <a:gd name="connsiteY0" fmla="*/ 0 h 1064999"/>
                <a:gd name="connsiteX1" fmla="*/ 0 w 475213"/>
                <a:gd name="connsiteY1" fmla="*/ 1064999 h 1064999"/>
                <a:gd name="connsiteX2" fmla="*/ 0 w 475213"/>
                <a:gd name="connsiteY2" fmla="*/ 1064999 h 1064999"/>
                <a:gd name="connsiteX3" fmla="*/ 454028 w 475213"/>
                <a:gd name="connsiteY3" fmla="*/ 653885 h 1064999"/>
                <a:gd name="connsiteX4" fmla="*/ 394989 w 475213"/>
                <a:gd name="connsiteY4" fmla="*/ 643787 h 1064999"/>
                <a:gd name="connsiteX5" fmla="*/ 346664 w 475213"/>
                <a:gd name="connsiteY5" fmla="*/ 633959 h 1064999"/>
                <a:gd name="connsiteX6" fmla="*/ 300544 w 475213"/>
                <a:gd name="connsiteY6" fmla="*/ 626757 h 1064999"/>
                <a:gd name="connsiteX7" fmla="*/ 222589 w 475213"/>
                <a:gd name="connsiteY7" fmla="*/ 588058 h 1064999"/>
                <a:gd name="connsiteX8" fmla="*/ 151617 w 475213"/>
                <a:gd name="connsiteY8" fmla="*/ 527938 h 1064999"/>
                <a:gd name="connsiteX9" fmla="*/ 92606 w 475213"/>
                <a:gd name="connsiteY9" fmla="*/ 416738 h 1064999"/>
                <a:gd name="connsiteX10" fmla="*/ 33074 w 475213"/>
                <a:gd name="connsiteY10" fmla="*/ 171987 h 1064999"/>
                <a:gd name="connsiteX11" fmla="*/ 19844 w 475213"/>
                <a:gd name="connsiteY11" fmla="*/ 0 h 1064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5213" h="1064999">
                  <a:moveTo>
                    <a:pt x="19844" y="0"/>
                  </a:moveTo>
                  <a:lnTo>
                    <a:pt x="0" y="1064999"/>
                  </a:lnTo>
                  <a:lnTo>
                    <a:pt x="0" y="1064999"/>
                  </a:lnTo>
                  <a:cubicBezTo>
                    <a:pt x="75671" y="996480"/>
                    <a:pt x="388197" y="724087"/>
                    <a:pt x="454028" y="653885"/>
                  </a:cubicBezTo>
                  <a:cubicBezTo>
                    <a:pt x="519859" y="583683"/>
                    <a:pt x="412883" y="647108"/>
                    <a:pt x="394989" y="643787"/>
                  </a:cubicBezTo>
                  <a:cubicBezTo>
                    <a:pt x="377095" y="640466"/>
                    <a:pt x="362405" y="636797"/>
                    <a:pt x="346664" y="633959"/>
                  </a:cubicBezTo>
                  <a:cubicBezTo>
                    <a:pt x="330923" y="631121"/>
                    <a:pt x="321223" y="634407"/>
                    <a:pt x="300544" y="626757"/>
                  </a:cubicBezTo>
                  <a:cubicBezTo>
                    <a:pt x="279865" y="619107"/>
                    <a:pt x="247410" y="604528"/>
                    <a:pt x="222589" y="588058"/>
                  </a:cubicBezTo>
                  <a:cubicBezTo>
                    <a:pt x="197768" y="571588"/>
                    <a:pt x="221908" y="618342"/>
                    <a:pt x="151617" y="527938"/>
                  </a:cubicBezTo>
                  <a:cubicBezTo>
                    <a:pt x="81326" y="437534"/>
                    <a:pt x="112363" y="476063"/>
                    <a:pt x="92606" y="416738"/>
                  </a:cubicBezTo>
                  <a:cubicBezTo>
                    <a:pt x="72849" y="357413"/>
                    <a:pt x="37484" y="229316"/>
                    <a:pt x="33074" y="171987"/>
                  </a:cubicBezTo>
                  <a:lnTo>
                    <a:pt x="19844" y="0"/>
                  </a:lnTo>
                  <a:close/>
                </a:path>
              </a:pathLst>
            </a:custGeom>
            <a:solidFill>
              <a:srgbClr val="FF0000">
                <a:alpha val="47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3048000" y="5316701"/>
            <a:ext cx="596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  <a:r>
              <a:rPr lang="fr-FR" dirty="0" smtClean="0"/>
              <a:t>urface </a:t>
            </a:r>
            <a:r>
              <a:rPr lang="fr-FR" dirty="0" err="1" smtClean="0"/>
              <a:t>waves</a:t>
            </a:r>
            <a:r>
              <a:rPr lang="fr-FR" dirty="0" smtClean="0"/>
              <a:t> </a:t>
            </a:r>
            <a:r>
              <a:rPr lang="en-GB" dirty="0" smtClean="0"/>
              <a:t>propagating </a:t>
            </a:r>
            <a:r>
              <a:rPr lang="en-GB" dirty="0"/>
              <a:t>at the interface between a dielectric and a conductor.</a:t>
            </a:r>
            <a:endParaRPr lang="en-US" dirty="0"/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43" y="2316006"/>
            <a:ext cx="3431060" cy="164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858000" y="3497841"/>
            <a:ext cx="1776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Microfluidic channel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0469108"/>
      </p:ext>
    </p:extLst>
  </p:cSld>
  <p:clrMapOvr>
    <a:masterClrMapping/>
  </p:clrMapOvr>
  <p:transition xmlns:p14="http://schemas.microsoft.com/office/powerpoint/2010/main" spd="slow" advTm="13836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" grpId="0"/>
      <p:bldP spid="8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>
                <a:ea typeface="Cambria Math" pitchFamily="18" charset="0"/>
                <a:cs typeface="Cambria Math" pitchFamily="18" charset="0"/>
              </a:rPr>
              <a:t>Dispersion relation</a:t>
            </a:r>
          </a:p>
        </p:txBody>
      </p:sp>
      <p:graphicFrame>
        <p:nvGraphicFramePr>
          <p:cNvPr id="41" name="Obje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40728"/>
              </p:ext>
            </p:extLst>
          </p:nvPr>
        </p:nvGraphicFramePr>
        <p:xfrm>
          <a:off x="199661" y="1653141"/>
          <a:ext cx="237807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6" name="…quation" r:id="rId5" imgW="1041400" imgH="508000" progId="Equation.3">
                  <p:embed/>
                </p:oleObj>
              </mc:Choice>
              <mc:Fallback>
                <p:oleObj name="…quation" r:id="rId5" imgW="1041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61" y="1653141"/>
                        <a:ext cx="2378075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r 1"/>
          <p:cNvGrpSpPr/>
          <p:nvPr/>
        </p:nvGrpSpPr>
        <p:grpSpPr>
          <a:xfrm>
            <a:off x="4006359" y="1484465"/>
            <a:ext cx="4814073" cy="3601009"/>
            <a:chOff x="5129663" y="709216"/>
            <a:chExt cx="2474267" cy="1678841"/>
          </a:xfrm>
        </p:grpSpPr>
        <p:pic>
          <p:nvPicPr>
            <p:cNvPr id="42" name="Picture 27" descr="D:\Recherche\Conférences_séminaires\Mes_présentations\Cargèse\Présentation\graphe\permittivite_or.png"/>
            <p:cNvPicPr>
              <a:picLocks noChangeAspect="1" noChangeArrowheads="1"/>
            </p:cNvPicPr>
            <p:nvPr/>
          </p:nvPicPr>
          <p:blipFill rotWithShape="1"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03" t="9334" r="10681" b="2601"/>
            <a:stretch/>
          </p:blipFill>
          <p:spPr bwMode="auto">
            <a:xfrm>
              <a:off x="5250568" y="709216"/>
              <a:ext cx="2115432" cy="1678841"/>
            </a:xfrm>
            <a:prstGeom prst="rect">
              <a:avLst/>
            </a:prstGeom>
            <a:solidFill>
              <a:schemeClr val="tx1"/>
            </a:solidFill>
            <a:extLst/>
          </p:spPr>
        </p:pic>
        <p:sp>
          <p:nvSpPr>
            <p:cNvPr id="54" name="ZoneTexte 53"/>
            <p:cNvSpPr txBox="1">
              <a:spLocks noChangeArrowheads="1"/>
            </p:cNvSpPr>
            <p:nvPr/>
          </p:nvSpPr>
          <p:spPr bwMode="auto">
            <a:xfrm>
              <a:off x="6100568" y="1735009"/>
              <a:ext cx="15033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 b="1" dirty="0" err="1" smtClean="0">
                  <a:solidFill>
                    <a:srgbClr val="33CC33"/>
                  </a:solidFill>
                  <a:latin typeface="Cambria Math" pitchFamily="18" charset="0"/>
                </a:rPr>
                <a:t>Optics</a:t>
              </a:r>
              <a:endParaRPr lang="fr-FR" sz="1600" b="1" dirty="0">
                <a:solidFill>
                  <a:srgbClr val="33CC33"/>
                </a:solidFill>
                <a:latin typeface="Cambria Math" pitchFamily="18" charset="0"/>
              </a:endParaRPr>
            </a:p>
          </p:txBody>
        </p:sp>
        <p:sp>
          <p:nvSpPr>
            <p:cNvPr id="55" name="ZoneTexte 54"/>
            <p:cNvSpPr txBox="1">
              <a:spLocks noChangeArrowheads="1"/>
            </p:cNvSpPr>
            <p:nvPr/>
          </p:nvSpPr>
          <p:spPr bwMode="auto">
            <a:xfrm>
              <a:off x="5129663" y="1062438"/>
              <a:ext cx="110637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 b="1" dirty="0" err="1" smtClean="0">
                  <a:solidFill>
                    <a:srgbClr val="33CC33"/>
                  </a:solidFill>
                  <a:latin typeface="Cambria Math" pitchFamily="18" charset="0"/>
                </a:rPr>
                <a:t>THz</a:t>
              </a:r>
              <a:endParaRPr lang="fr-FR" sz="1600" b="1" dirty="0">
                <a:solidFill>
                  <a:srgbClr val="33CC33"/>
                </a:solidFill>
                <a:latin typeface="Cambria Math" pitchFamily="18" charset="0"/>
              </a:endParaRPr>
            </a:p>
          </p:txBody>
        </p:sp>
      </p:grpSp>
      <p:sp>
        <p:nvSpPr>
          <p:cNvPr id="61" name="ZoneTexte 60"/>
          <p:cNvSpPr txBox="1"/>
          <p:nvPr/>
        </p:nvSpPr>
        <p:spPr>
          <a:xfrm>
            <a:off x="199661" y="5908083"/>
            <a:ext cx="880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fr-FR" sz="2400" b="1" dirty="0" smtClean="0">
                <a:solidFill>
                  <a:srgbClr val="333333"/>
                </a:solidFill>
              </a:rPr>
              <a:t>Surface </a:t>
            </a:r>
            <a:r>
              <a:rPr lang="fr-FR" sz="2400" b="1" dirty="0" err="1" smtClean="0">
                <a:solidFill>
                  <a:srgbClr val="333333"/>
                </a:solidFill>
              </a:rPr>
              <a:t>wave’s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properties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highly</a:t>
            </a:r>
            <a:r>
              <a:rPr lang="fr-FR" sz="2400" b="1" dirty="0" smtClean="0">
                <a:solidFill>
                  <a:srgbClr val="333333"/>
                </a:solidFill>
              </a:rPr>
              <a:t> change </a:t>
            </a:r>
            <a:r>
              <a:rPr lang="fr-FR" sz="2400" b="1" dirty="0" err="1" smtClean="0">
                <a:solidFill>
                  <a:srgbClr val="333333"/>
                </a:solidFill>
              </a:rPr>
              <a:t>from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optics</a:t>
            </a:r>
            <a:r>
              <a:rPr lang="fr-FR" sz="2400" b="1" dirty="0" smtClean="0">
                <a:solidFill>
                  <a:srgbClr val="333333"/>
                </a:solidFill>
              </a:rPr>
              <a:t> to </a:t>
            </a:r>
            <a:r>
              <a:rPr lang="fr-FR" sz="2400" b="1" dirty="0" err="1" smtClean="0">
                <a:solidFill>
                  <a:srgbClr val="333333"/>
                </a:solidFill>
              </a:rPr>
              <a:t>THz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endParaRPr lang="fr-FR" sz="2400" b="1" dirty="0">
              <a:solidFill>
                <a:srgbClr val="333333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796704"/>
            <a:ext cx="3739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Surface waves at the interface of metal and dielectric :</a:t>
            </a:r>
            <a:endParaRPr lang="en-US" sz="2000" b="1" dirty="0"/>
          </a:p>
        </p:txBody>
      </p:sp>
      <p:sp>
        <p:nvSpPr>
          <p:cNvPr id="1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267200" y="6593937"/>
            <a:ext cx="609600" cy="261859"/>
          </a:xfrm>
        </p:spPr>
        <p:txBody>
          <a:bodyPr/>
          <a:lstStyle/>
          <a:p>
            <a:fld id="{74C7E049-B585-4EE6-96C0-EEB30EAA14FD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01321136"/>
      </p:ext>
    </p:extLst>
  </p:cSld>
  <p:clrMapOvr>
    <a:masterClrMapping/>
  </p:clrMapOvr>
  <p:transition xmlns:p14="http://schemas.microsoft.com/office/powerpoint/2010/main" spd="slow" advTm="33363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>
                <a:ea typeface="Cambria Math" pitchFamily="18" charset="0"/>
                <a:cs typeface="Cambria Math" pitchFamily="18" charset="0"/>
              </a:rPr>
              <a:t>Dispersion relation</a:t>
            </a:r>
          </a:p>
        </p:txBody>
      </p:sp>
      <p:graphicFrame>
        <p:nvGraphicFramePr>
          <p:cNvPr id="41" name="Obje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256342"/>
              </p:ext>
            </p:extLst>
          </p:nvPr>
        </p:nvGraphicFramePr>
        <p:xfrm>
          <a:off x="245666" y="1062438"/>
          <a:ext cx="237807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6" name="…quation" r:id="rId5" imgW="1041400" imgH="508000" progId="Equation.3">
                  <p:embed/>
                </p:oleObj>
              </mc:Choice>
              <mc:Fallback>
                <p:oleObj name="…quation" r:id="rId5" imgW="10414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666" y="1062438"/>
                        <a:ext cx="2378075" cy="117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" name="Group 23"/>
          <p:cNvGrpSpPr>
            <a:grpSpLocks/>
          </p:cNvGrpSpPr>
          <p:nvPr/>
        </p:nvGrpSpPr>
        <p:grpSpPr bwMode="auto">
          <a:xfrm>
            <a:off x="400317" y="2868834"/>
            <a:ext cx="5439124" cy="3319092"/>
            <a:chOff x="365" y="2737"/>
            <a:chExt cx="2071" cy="1401"/>
          </a:xfrm>
        </p:grpSpPr>
        <p:sp>
          <p:nvSpPr>
            <p:cNvPr id="114" name="Line 24"/>
            <p:cNvSpPr>
              <a:spLocks noChangeShapeType="1"/>
            </p:cNvSpPr>
            <p:nvPr/>
          </p:nvSpPr>
          <p:spPr bwMode="auto">
            <a:xfrm flipV="1">
              <a:off x="576" y="2888"/>
              <a:ext cx="0" cy="12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15" name="Line 25"/>
            <p:cNvSpPr>
              <a:spLocks noChangeShapeType="1"/>
            </p:cNvSpPr>
            <p:nvPr/>
          </p:nvSpPr>
          <p:spPr bwMode="auto">
            <a:xfrm>
              <a:off x="568" y="4088"/>
              <a:ext cx="1384" cy="0"/>
            </a:xfrm>
            <a:prstGeom prst="line">
              <a:avLst/>
            </a:prstGeom>
            <a:noFill/>
            <a:ln w="25400">
              <a:solidFill>
                <a:srgbClr val="3333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16" name="Line 26"/>
            <p:cNvSpPr>
              <a:spLocks noChangeShapeType="1"/>
            </p:cNvSpPr>
            <p:nvPr/>
          </p:nvSpPr>
          <p:spPr bwMode="auto">
            <a:xfrm flipV="1">
              <a:off x="576" y="2968"/>
              <a:ext cx="672" cy="11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576" y="3313"/>
              <a:ext cx="1256" cy="767"/>
            </a:xfrm>
            <a:custGeom>
              <a:avLst/>
              <a:gdLst>
                <a:gd name="T0" fmla="*/ 0 w 1256"/>
                <a:gd name="T1" fmla="*/ 767 h 767"/>
                <a:gd name="T2" fmla="*/ 120 w 1256"/>
                <a:gd name="T3" fmla="*/ 591 h 767"/>
                <a:gd name="T4" fmla="*/ 224 w 1256"/>
                <a:gd name="T5" fmla="*/ 439 h 767"/>
                <a:gd name="T6" fmla="*/ 368 w 1256"/>
                <a:gd name="T7" fmla="*/ 271 h 767"/>
                <a:gd name="T8" fmla="*/ 520 w 1256"/>
                <a:gd name="T9" fmla="*/ 135 h 767"/>
                <a:gd name="T10" fmla="*/ 672 w 1256"/>
                <a:gd name="T11" fmla="*/ 47 h 767"/>
                <a:gd name="T12" fmla="*/ 888 w 1256"/>
                <a:gd name="T13" fmla="*/ 7 h 767"/>
                <a:gd name="T14" fmla="*/ 1064 w 1256"/>
                <a:gd name="T15" fmla="*/ 7 h 767"/>
                <a:gd name="T16" fmla="*/ 1256 w 1256"/>
                <a:gd name="T17" fmla="*/ 7 h 76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56" h="767">
                  <a:moveTo>
                    <a:pt x="0" y="767"/>
                  </a:moveTo>
                  <a:cubicBezTo>
                    <a:pt x="41" y="706"/>
                    <a:pt x="83" y="646"/>
                    <a:pt x="120" y="591"/>
                  </a:cubicBezTo>
                  <a:cubicBezTo>
                    <a:pt x="157" y="536"/>
                    <a:pt x="183" y="492"/>
                    <a:pt x="224" y="439"/>
                  </a:cubicBezTo>
                  <a:cubicBezTo>
                    <a:pt x="265" y="386"/>
                    <a:pt x="319" y="322"/>
                    <a:pt x="368" y="271"/>
                  </a:cubicBezTo>
                  <a:cubicBezTo>
                    <a:pt x="417" y="220"/>
                    <a:pt x="469" y="172"/>
                    <a:pt x="520" y="135"/>
                  </a:cubicBezTo>
                  <a:cubicBezTo>
                    <a:pt x="571" y="98"/>
                    <a:pt x="611" y="68"/>
                    <a:pt x="672" y="47"/>
                  </a:cubicBezTo>
                  <a:cubicBezTo>
                    <a:pt x="733" y="26"/>
                    <a:pt x="823" y="14"/>
                    <a:pt x="888" y="7"/>
                  </a:cubicBezTo>
                  <a:cubicBezTo>
                    <a:pt x="953" y="0"/>
                    <a:pt x="1003" y="7"/>
                    <a:pt x="1064" y="7"/>
                  </a:cubicBezTo>
                  <a:cubicBezTo>
                    <a:pt x="1125" y="7"/>
                    <a:pt x="1190" y="7"/>
                    <a:pt x="1256" y="7"/>
                  </a:cubicBezTo>
                </a:path>
              </a:pathLst>
            </a:custGeom>
            <a:noFill/>
            <a:ln w="50800" cap="flat" cmpd="sng">
              <a:solidFill>
                <a:srgbClr val="FF131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Text Box 28"/>
            <p:cNvSpPr txBox="1">
              <a:spLocks noChangeArrowheads="1"/>
            </p:cNvSpPr>
            <p:nvPr/>
          </p:nvSpPr>
          <p:spPr bwMode="auto">
            <a:xfrm>
              <a:off x="1952" y="3995"/>
              <a:ext cx="484" cy="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1800" b="1" dirty="0">
                  <a:solidFill>
                    <a:schemeClr val="tx2"/>
                  </a:solidFill>
                  <a:latin typeface="Arial" charset="0"/>
                  <a:ea typeface="ＭＳ Ｐゴシック" charset="0"/>
                  <a:sym typeface="Symbol" charset="0"/>
                </a:rPr>
                <a:t>k</a:t>
              </a:r>
              <a:endParaRPr lang="fr-FR" sz="1800" b="1" dirty="0">
                <a:solidFill>
                  <a:schemeClr val="tx2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19" name="Text Box 29"/>
            <p:cNvSpPr txBox="1">
              <a:spLocks noChangeArrowheads="1"/>
            </p:cNvSpPr>
            <p:nvPr/>
          </p:nvSpPr>
          <p:spPr bwMode="auto">
            <a:xfrm>
              <a:off x="365" y="2737"/>
              <a:ext cx="7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1800" b="1" dirty="0" err="1">
                  <a:solidFill>
                    <a:srgbClr val="000000"/>
                  </a:solidFill>
                  <a:latin typeface="Arial" charset="0"/>
                  <a:ea typeface="ＭＳ Ｐゴシック" charset="0"/>
                  <a:sym typeface="Symbol" charset="0"/>
                </a:rPr>
                <a:t>Re</a:t>
              </a:r>
              <a:r>
                <a:rPr lang="fr-FR" sz="1800" b="1" dirty="0">
                  <a:solidFill>
                    <a:srgbClr val="000000"/>
                  </a:solidFill>
                  <a:latin typeface="Arial" charset="0"/>
                  <a:ea typeface="ＭＳ Ｐゴシック" charset="0"/>
                  <a:sym typeface="Symbol" charset="0"/>
                </a:rPr>
                <a:t>(</a:t>
              </a:r>
              <a:r>
                <a:rPr lang="fr-FR" sz="1800" b="1" dirty="0">
                  <a:solidFill>
                    <a:srgbClr val="000000"/>
                  </a:solidFill>
                  <a:latin typeface="Symbol" charset="0"/>
                  <a:ea typeface="ＭＳ Ｐゴシック" charset="0"/>
                  <a:sym typeface="Symbol" charset="0"/>
                </a:rPr>
                <a:t>w</a:t>
              </a:r>
              <a:r>
                <a:rPr lang="fr-FR" sz="1800" b="1" dirty="0">
                  <a:solidFill>
                    <a:srgbClr val="000000"/>
                  </a:solidFill>
                  <a:latin typeface="Arial" charset="0"/>
                  <a:ea typeface="ＭＳ Ｐゴシック" charset="0"/>
                  <a:sym typeface="Symbol" charset="0"/>
                </a:rPr>
                <a:t>/c)</a:t>
              </a:r>
              <a:endParaRPr lang="fr-FR" sz="1800" b="1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20" name="Line 30"/>
            <p:cNvSpPr>
              <a:spLocks noChangeShapeType="1"/>
            </p:cNvSpPr>
            <p:nvPr/>
          </p:nvSpPr>
          <p:spPr bwMode="auto">
            <a:xfrm flipH="1">
              <a:off x="576" y="3316"/>
              <a:ext cx="1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121" name="Rectangle 32"/>
            <p:cNvSpPr>
              <a:spLocks noChangeArrowheads="1"/>
            </p:cNvSpPr>
            <p:nvPr/>
          </p:nvSpPr>
          <p:spPr bwMode="auto">
            <a:xfrm>
              <a:off x="1155" y="2798"/>
              <a:ext cx="31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FF131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fr-FR" sz="1800" b="1" dirty="0">
                  <a:latin typeface="Symbol" charset="0"/>
                  <a:ea typeface="ＭＳ Ｐゴシック" charset="0"/>
                  <a:sym typeface="Symbol" charset="0"/>
                </a:rPr>
                <a:t>w</a:t>
              </a:r>
              <a:r>
                <a:rPr lang="fr-FR" sz="1800" b="1" dirty="0">
                  <a:latin typeface="Arial" charset="0"/>
                  <a:ea typeface="ＭＳ Ｐゴシック" charset="0"/>
                  <a:sym typeface="Symbol" charset="0"/>
                </a:rPr>
                <a:t>=</a:t>
              </a:r>
              <a:r>
                <a:rPr lang="fr-FR" sz="1800" b="1" dirty="0" err="1">
                  <a:latin typeface="Arial" charset="0"/>
                  <a:ea typeface="ＭＳ Ｐゴシック" charset="0"/>
                  <a:sym typeface="Symbol" charset="0"/>
                </a:rPr>
                <a:t>ck</a:t>
              </a:r>
              <a:endParaRPr lang="fr-FR" sz="1800" b="1" dirty="0">
                <a:latin typeface="Arial" charset="0"/>
                <a:ea typeface="ＭＳ Ｐゴシック" charset="0"/>
                <a:sym typeface="Symbol" charset="0"/>
              </a:endParaRPr>
            </a:p>
          </p:txBody>
        </p:sp>
      </p:grpSp>
      <p:sp>
        <p:nvSpPr>
          <p:cNvPr id="122" name="Line 19"/>
          <p:cNvSpPr>
            <a:spLocks noChangeShapeType="1"/>
          </p:cNvSpPr>
          <p:nvPr/>
        </p:nvSpPr>
        <p:spPr bwMode="auto">
          <a:xfrm flipV="1">
            <a:off x="2821856" y="4145109"/>
            <a:ext cx="2388879" cy="228093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23" name="Line 19"/>
          <p:cNvSpPr>
            <a:spLocks noChangeShapeType="1"/>
          </p:cNvSpPr>
          <p:nvPr/>
        </p:nvSpPr>
        <p:spPr bwMode="auto">
          <a:xfrm flipH="1" flipV="1">
            <a:off x="1492609" y="5871489"/>
            <a:ext cx="3777382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latin typeface="Times New Roman" charset="0"/>
              <a:ea typeface="ＭＳ Ｐゴシック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5622786" y="2752586"/>
            <a:ext cx="3659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fr-FR" sz="2000" b="1" dirty="0" smtClean="0"/>
              <a:t>Surface </a:t>
            </a:r>
            <a:r>
              <a:rPr lang="fr-FR" sz="2000" b="1" dirty="0" err="1" smtClean="0"/>
              <a:t>Plasmon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Polariton</a:t>
            </a:r>
            <a:endParaRPr lang="fr-FR" sz="2000" b="1" dirty="0"/>
          </a:p>
        </p:txBody>
      </p:sp>
      <p:sp>
        <p:nvSpPr>
          <p:cNvPr id="125" name="ZoneTexte 124"/>
          <p:cNvSpPr txBox="1"/>
          <p:nvPr/>
        </p:nvSpPr>
        <p:spPr>
          <a:xfrm>
            <a:off x="6753602" y="4815399"/>
            <a:ext cx="239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fr-FR" sz="2000" b="1" dirty="0" err="1" smtClean="0"/>
              <a:t>Zenneck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waves</a:t>
            </a:r>
            <a:endParaRPr lang="fr-FR" sz="2000" b="1" dirty="0"/>
          </a:p>
        </p:txBody>
      </p:sp>
      <p:sp>
        <p:nvSpPr>
          <p:cNvPr id="126" name="ZoneTexte 125"/>
          <p:cNvSpPr txBox="1"/>
          <p:nvPr/>
        </p:nvSpPr>
        <p:spPr>
          <a:xfrm>
            <a:off x="6506779" y="3124532"/>
            <a:ext cx="2292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375 </a:t>
            </a:r>
            <a:r>
              <a:rPr lang="fr-FR" dirty="0" err="1" smtClean="0"/>
              <a:t>THz</a:t>
            </a:r>
            <a:r>
              <a:rPr lang="fr-FR" dirty="0" smtClean="0"/>
              <a:t> (</a:t>
            </a:r>
            <a:r>
              <a:rPr lang="fr-FR" dirty="0" smtClean="0">
                <a:latin typeface="Symbol" charset="2"/>
                <a:cs typeface="Symbol" charset="2"/>
              </a:rPr>
              <a:t>l</a:t>
            </a:r>
            <a:r>
              <a:rPr lang="fr-FR" dirty="0" smtClean="0"/>
              <a:t>=450 nm)</a:t>
            </a:r>
            <a:endParaRPr lang="fr-FR" dirty="0"/>
          </a:p>
        </p:txBody>
      </p:sp>
      <p:sp>
        <p:nvSpPr>
          <p:cNvPr id="127" name="ZoneTexte 126"/>
          <p:cNvSpPr txBox="1"/>
          <p:nvPr/>
        </p:nvSpPr>
        <p:spPr>
          <a:xfrm>
            <a:off x="7115380" y="5215509"/>
            <a:ext cx="2028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</a:t>
            </a:r>
            <a:r>
              <a:rPr lang="fr-FR" dirty="0" err="1" smtClean="0"/>
              <a:t>THz</a:t>
            </a:r>
            <a:r>
              <a:rPr lang="fr-FR" dirty="0" smtClean="0"/>
              <a:t> (</a:t>
            </a:r>
            <a:r>
              <a:rPr lang="fr-FR" dirty="0" smtClean="0">
                <a:latin typeface="Symbol" charset="2"/>
                <a:cs typeface="Symbol" charset="2"/>
              </a:rPr>
              <a:t>l</a:t>
            </a:r>
            <a:r>
              <a:rPr lang="fr-FR" dirty="0" smtClean="0"/>
              <a:t>=300 µm)</a:t>
            </a:r>
            <a:endParaRPr lang="fr-FR" dirty="0"/>
          </a:p>
        </p:txBody>
      </p:sp>
      <p:sp>
        <p:nvSpPr>
          <p:cNvPr id="128" name="Rectangle 127"/>
          <p:cNvSpPr/>
          <p:nvPr/>
        </p:nvSpPr>
        <p:spPr>
          <a:xfrm rot="21399438">
            <a:off x="5490028" y="2904632"/>
            <a:ext cx="1280693" cy="1810460"/>
          </a:xfrm>
          <a:prstGeom prst="rect">
            <a:avLst/>
          </a:prstGeom>
          <a:gradFill>
            <a:gsLst>
              <a:gs pos="20000">
                <a:srgbClr val="FFC0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ln>
            <a:solidFill>
              <a:schemeClr val="accent6">
                <a:lumMod val="60000"/>
                <a:lumOff val="40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1Top"/>
            <a:lightRig rig="twoPt" dir="t">
              <a:rot lat="0" lon="0" rev="0"/>
            </a:lightRig>
          </a:scene3d>
          <a:sp3d extrusionH="190500" prstMaterial="plastic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ZoneTexte 128"/>
          <p:cNvSpPr txBox="1"/>
          <p:nvPr/>
        </p:nvSpPr>
        <p:spPr>
          <a:xfrm>
            <a:off x="7136879" y="3503548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fr-FR" baseline="-25000" dirty="0" err="1" smtClean="0">
                <a:solidFill>
                  <a:srgbClr val="FF0000"/>
                </a:solidFill>
                <a:cs typeface="Symbol" charset="2"/>
              </a:rPr>
              <a:t>diel</a:t>
            </a:r>
            <a:r>
              <a:rPr lang="fr-FR" dirty="0" smtClean="0">
                <a:solidFill>
                  <a:srgbClr val="FF0000"/>
                </a:solidFill>
                <a:cs typeface="Symbol" charset="2"/>
              </a:rPr>
              <a:t>=0.18 µm </a:t>
            </a:r>
            <a:r>
              <a:rPr lang="en-US" dirty="0" smtClean="0">
                <a:solidFill>
                  <a:srgbClr val="FF0000"/>
                </a:solidFill>
              </a:rPr>
              <a:t>&lt; </a:t>
            </a:r>
            <a:r>
              <a:rPr lang="en-US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endParaRPr lang="fr-FR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  <p:sp>
        <p:nvSpPr>
          <p:cNvPr id="130" name="Flèche vers la droite 129"/>
          <p:cNvSpPr/>
          <p:nvPr/>
        </p:nvSpPr>
        <p:spPr>
          <a:xfrm>
            <a:off x="5846121" y="3270908"/>
            <a:ext cx="198303" cy="173772"/>
          </a:xfrm>
          <a:prstGeom prst="rightArrow">
            <a:avLst/>
          </a:prstGeom>
          <a:solidFill>
            <a:srgbClr val="330F42"/>
          </a:solidFill>
          <a:ln>
            <a:solidFill>
              <a:srgbClr val="663366"/>
            </a:solidFill>
          </a:ln>
          <a:scene3d>
            <a:camera prst="isometricOffAxis1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Rectangle 130"/>
          <p:cNvSpPr/>
          <p:nvPr/>
        </p:nvSpPr>
        <p:spPr>
          <a:xfrm rot="21399438">
            <a:off x="5722600" y="5005048"/>
            <a:ext cx="1227078" cy="1826933"/>
          </a:xfrm>
          <a:prstGeom prst="rect">
            <a:avLst/>
          </a:prstGeom>
          <a:gradFill>
            <a:gsLst>
              <a:gs pos="23000">
                <a:srgbClr val="FFC000"/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  <a:ln>
            <a:solidFill>
              <a:schemeClr val="accent6">
                <a:lumMod val="60000"/>
                <a:lumOff val="40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1Top"/>
            <a:lightRig rig="twoPt" dir="t">
              <a:rot lat="0" lon="0" rev="0"/>
            </a:lightRig>
          </a:scene3d>
          <a:sp3d extrusionH="190500" prstMaterial="plastic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ZoneTexte 131"/>
          <p:cNvSpPr txBox="1"/>
          <p:nvPr/>
        </p:nvSpPr>
        <p:spPr>
          <a:xfrm>
            <a:off x="7229830" y="5584841"/>
            <a:ext cx="186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fr-FR" baseline="-25000" dirty="0" err="1">
                <a:solidFill>
                  <a:srgbClr val="FF0000"/>
                </a:solidFill>
                <a:cs typeface="Symbol" charset="2"/>
              </a:rPr>
              <a:t>air</a:t>
            </a:r>
            <a:r>
              <a:rPr lang="fr-FR" dirty="0">
                <a:solidFill>
                  <a:srgbClr val="FF0000"/>
                </a:solidFill>
                <a:cs typeface="Symbol" charset="2"/>
              </a:rPr>
              <a:t>=63 mm </a:t>
            </a:r>
            <a:r>
              <a:rPr lang="fr-FR" b="1" dirty="0">
                <a:solidFill>
                  <a:srgbClr val="FF0000"/>
                </a:solidFill>
              </a:rPr>
              <a:t>&gt;&gt; </a:t>
            </a:r>
            <a:r>
              <a:rPr lang="fr-FR" b="1" dirty="0">
                <a:solidFill>
                  <a:srgbClr val="FF0000"/>
                </a:solidFill>
                <a:latin typeface="Symbol" charset="0"/>
              </a:rPr>
              <a:t>l</a:t>
            </a:r>
          </a:p>
        </p:txBody>
      </p:sp>
      <p:sp>
        <p:nvSpPr>
          <p:cNvPr id="133" name="Flèche vers la droite 132"/>
          <p:cNvSpPr/>
          <p:nvPr/>
        </p:nvSpPr>
        <p:spPr>
          <a:xfrm>
            <a:off x="6144804" y="5182657"/>
            <a:ext cx="190001" cy="175353"/>
          </a:xfrm>
          <a:prstGeom prst="rightArrow">
            <a:avLst/>
          </a:prstGeom>
          <a:solidFill>
            <a:srgbClr val="330F42"/>
          </a:solidFill>
          <a:ln>
            <a:solidFill>
              <a:srgbClr val="663366"/>
            </a:solidFill>
          </a:ln>
          <a:scene3d>
            <a:camera prst="isometricOffAxis1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4" name="Groupe 36"/>
          <p:cNvGrpSpPr/>
          <p:nvPr/>
        </p:nvGrpSpPr>
        <p:grpSpPr>
          <a:xfrm>
            <a:off x="5538150" y="3140079"/>
            <a:ext cx="1005842" cy="1154529"/>
            <a:chOff x="3212889" y="3771567"/>
            <a:chExt cx="1005842" cy="1154529"/>
          </a:xfrm>
        </p:grpSpPr>
        <p:sp>
          <p:nvSpPr>
            <p:cNvPr id="135" name="Forme libre 134"/>
            <p:cNvSpPr/>
            <p:nvPr/>
          </p:nvSpPr>
          <p:spPr>
            <a:xfrm>
              <a:off x="3214171" y="3771567"/>
              <a:ext cx="1004560" cy="1154529"/>
            </a:xfrm>
            <a:custGeom>
              <a:avLst/>
              <a:gdLst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39174 w 1207180"/>
                <a:gd name="connsiteY7" fmla="*/ 158987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926731"/>
                <a:gd name="connsiteX1" fmla="*/ 62710 w 1207180"/>
                <a:gd name="connsiteY1" fmla="*/ 407677 h 1926731"/>
                <a:gd name="connsiteX2" fmla="*/ 156776 w 1207180"/>
                <a:gd name="connsiteY2" fmla="*/ 736956 h 1926731"/>
                <a:gd name="connsiteX3" fmla="*/ 329231 w 1207180"/>
                <a:gd name="connsiteY3" fmla="*/ 1019194 h 1926731"/>
                <a:gd name="connsiteX4" fmla="*/ 736850 w 1207180"/>
                <a:gd name="connsiteY4" fmla="*/ 1317112 h 1926731"/>
                <a:gd name="connsiteX5" fmla="*/ 1207180 w 1207180"/>
                <a:gd name="connsiteY5" fmla="*/ 1520951 h 1926731"/>
                <a:gd name="connsiteX6" fmla="*/ 1017887 w 1207180"/>
                <a:gd name="connsiteY6" fmla="*/ 1555239 h 1926731"/>
                <a:gd name="connsiteX7" fmla="*/ 739174 w 1207180"/>
                <a:gd name="connsiteY7" fmla="*/ 1589873 h 1926731"/>
                <a:gd name="connsiteX8" fmla="*/ 432584 w 1207180"/>
                <a:gd name="connsiteY8" fmla="*/ 1666234 h 1926731"/>
                <a:gd name="connsiteX9" fmla="*/ 31355 w 1207180"/>
                <a:gd name="connsiteY9" fmla="*/ 1834549 h 1926731"/>
                <a:gd name="connsiteX10" fmla="*/ 15677 w 1207180"/>
                <a:gd name="connsiteY10" fmla="*/ 62719 h 1926731"/>
                <a:gd name="connsiteX0" fmla="*/ 0 w 1207180"/>
                <a:gd name="connsiteY0" fmla="*/ 0 h 1926731"/>
                <a:gd name="connsiteX1" fmla="*/ 62710 w 1207180"/>
                <a:gd name="connsiteY1" fmla="*/ 407677 h 1926731"/>
                <a:gd name="connsiteX2" fmla="*/ 156776 w 1207180"/>
                <a:gd name="connsiteY2" fmla="*/ 736956 h 1926731"/>
                <a:gd name="connsiteX3" fmla="*/ 329231 w 1207180"/>
                <a:gd name="connsiteY3" fmla="*/ 1019194 h 1926731"/>
                <a:gd name="connsiteX4" fmla="*/ 736850 w 1207180"/>
                <a:gd name="connsiteY4" fmla="*/ 1317112 h 1926731"/>
                <a:gd name="connsiteX5" fmla="*/ 1207180 w 1207180"/>
                <a:gd name="connsiteY5" fmla="*/ 1520951 h 1926731"/>
                <a:gd name="connsiteX6" fmla="*/ 1017887 w 1207180"/>
                <a:gd name="connsiteY6" fmla="*/ 1555239 h 1926731"/>
                <a:gd name="connsiteX7" fmla="*/ 739174 w 1207180"/>
                <a:gd name="connsiteY7" fmla="*/ 1589873 h 1926731"/>
                <a:gd name="connsiteX8" fmla="*/ 432584 w 1207180"/>
                <a:gd name="connsiteY8" fmla="*/ 1666234 h 1926731"/>
                <a:gd name="connsiteX9" fmla="*/ 31355 w 1207180"/>
                <a:gd name="connsiteY9" fmla="*/ 1834549 h 1926731"/>
                <a:gd name="connsiteX10" fmla="*/ 15677 w 1207180"/>
                <a:gd name="connsiteY10" fmla="*/ 62719 h 1926731"/>
                <a:gd name="connsiteX0" fmla="*/ 0 w 1207180"/>
                <a:gd name="connsiteY0" fmla="*/ 0 h 1945255"/>
                <a:gd name="connsiteX1" fmla="*/ 62710 w 1207180"/>
                <a:gd name="connsiteY1" fmla="*/ 407677 h 1945255"/>
                <a:gd name="connsiteX2" fmla="*/ 156776 w 1207180"/>
                <a:gd name="connsiteY2" fmla="*/ 736956 h 1945255"/>
                <a:gd name="connsiteX3" fmla="*/ 329231 w 1207180"/>
                <a:gd name="connsiteY3" fmla="*/ 1019194 h 1945255"/>
                <a:gd name="connsiteX4" fmla="*/ 736850 w 1207180"/>
                <a:gd name="connsiteY4" fmla="*/ 1317112 h 1945255"/>
                <a:gd name="connsiteX5" fmla="*/ 1207180 w 1207180"/>
                <a:gd name="connsiteY5" fmla="*/ 1520951 h 1945255"/>
                <a:gd name="connsiteX6" fmla="*/ 1017887 w 1207180"/>
                <a:gd name="connsiteY6" fmla="*/ 1555239 h 1945255"/>
                <a:gd name="connsiteX7" fmla="*/ 739174 w 1207180"/>
                <a:gd name="connsiteY7" fmla="*/ 1589873 h 1945255"/>
                <a:gd name="connsiteX8" fmla="*/ 432584 w 1207180"/>
                <a:gd name="connsiteY8" fmla="*/ 1666234 h 1945255"/>
                <a:gd name="connsiteX9" fmla="*/ 31355 w 1207180"/>
                <a:gd name="connsiteY9" fmla="*/ 1834549 h 1945255"/>
                <a:gd name="connsiteX10" fmla="*/ 15677 w 1207180"/>
                <a:gd name="connsiteY10" fmla="*/ 62719 h 1945255"/>
                <a:gd name="connsiteX0" fmla="*/ 0 w 1207180"/>
                <a:gd name="connsiteY0" fmla="*/ 0 h 1945255"/>
                <a:gd name="connsiteX1" fmla="*/ 62710 w 1207180"/>
                <a:gd name="connsiteY1" fmla="*/ 407677 h 1945255"/>
                <a:gd name="connsiteX2" fmla="*/ 156776 w 1207180"/>
                <a:gd name="connsiteY2" fmla="*/ 736956 h 1945255"/>
                <a:gd name="connsiteX3" fmla="*/ 329231 w 1207180"/>
                <a:gd name="connsiteY3" fmla="*/ 1019194 h 1945255"/>
                <a:gd name="connsiteX4" fmla="*/ 736850 w 1207180"/>
                <a:gd name="connsiteY4" fmla="*/ 1317112 h 1945255"/>
                <a:gd name="connsiteX5" fmla="*/ 1207180 w 1207180"/>
                <a:gd name="connsiteY5" fmla="*/ 1520951 h 1945255"/>
                <a:gd name="connsiteX6" fmla="*/ 1017887 w 1207180"/>
                <a:gd name="connsiteY6" fmla="*/ 1555239 h 1945255"/>
                <a:gd name="connsiteX7" fmla="*/ 739174 w 1207180"/>
                <a:gd name="connsiteY7" fmla="*/ 1589873 h 1945255"/>
                <a:gd name="connsiteX8" fmla="*/ 432584 w 1207180"/>
                <a:gd name="connsiteY8" fmla="*/ 1666234 h 1945255"/>
                <a:gd name="connsiteX9" fmla="*/ 31355 w 1207180"/>
                <a:gd name="connsiteY9" fmla="*/ 1834549 h 1945255"/>
                <a:gd name="connsiteX10" fmla="*/ 15677 w 1207180"/>
                <a:gd name="connsiteY10" fmla="*/ 62719 h 1945255"/>
                <a:gd name="connsiteX0" fmla="*/ 0 w 1207180"/>
                <a:gd name="connsiteY0" fmla="*/ 0 h 1936878"/>
                <a:gd name="connsiteX1" fmla="*/ 62710 w 1207180"/>
                <a:gd name="connsiteY1" fmla="*/ 407677 h 1936878"/>
                <a:gd name="connsiteX2" fmla="*/ 156776 w 1207180"/>
                <a:gd name="connsiteY2" fmla="*/ 736956 h 1936878"/>
                <a:gd name="connsiteX3" fmla="*/ 329231 w 1207180"/>
                <a:gd name="connsiteY3" fmla="*/ 1019194 h 1936878"/>
                <a:gd name="connsiteX4" fmla="*/ 736850 w 1207180"/>
                <a:gd name="connsiteY4" fmla="*/ 1317112 h 1936878"/>
                <a:gd name="connsiteX5" fmla="*/ 1207180 w 1207180"/>
                <a:gd name="connsiteY5" fmla="*/ 1520951 h 1936878"/>
                <a:gd name="connsiteX6" fmla="*/ 1017887 w 1207180"/>
                <a:gd name="connsiteY6" fmla="*/ 1555239 h 1936878"/>
                <a:gd name="connsiteX7" fmla="*/ 739174 w 1207180"/>
                <a:gd name="connsiteY7" fmla="*/ 1589873 h 1936878"/>
                <a:gd name="connsiteX8" fmla="*/ 432584 w 1207180"/>
                <a:gd name="connsiteY8" fmla="*/ 1666234 h 1936878"/>
                <a:gd name="connsiteX9" fmla="*/ 31355 w 1207180"/>
                <a:gd name="connsiteY9" fmla="*/ 1834549 h 1936878"/>
                <a:gd name="connsiteX10" fmla="*/ 15677 w 1207180"/>
                <a:gd name="connsiteY10" fmla="*/ 62719 h 1936878"/>
                <a:gd name="connsiteX0" fmla="*/ 0 w 1207180"/>
                <a:gd name="connsiteY0" fmla="*/ 0 h 2003601"/>
                <a:gd name="connsiteX1" fmla="*/ 62710 w 1207180"/>
                <a:gd name="connsiteY1" fmla="*/ 407677 h 2003601"/>
                <a:gd name="connsiteX2" fmla="*/ 156776 w 1207180"/>
                <a:gd name="connsiteY2" fmla="*/ 736956 h 2003601"/>
                <a:gd name="connsiteX3" fmla="*/ 329231 w 1207180"/>
                <a:gd name="connsiteY3" fmla="*/ 1019194 h 2003601"/>
                <a:gd name="connsiteX4" fmla="*/ 736850 w 1207180"/>
                <a:gd name="connsiteY4" fmla="*/ 1317112 h 2003601"/>
                <a:gd name="connsiteX5" fmla="*/ 1207180 w 1207180"/>
                <a:gd name="connsiteY5" fmla="*/ 1520951 h 2003601"/>
                <a:gd name="connsiteX6" fmla="*/ 1017887 w 1207180"/>
                <a:gd name="connsiteY6" fmla="*/ 1555239 h 2003601"/>
                <a:gd name="connsiteX7" fmla="*/ 739174 w 1207180"/>
                <a:gd name="connsiteY7" fmla="*/ 1589873 h 2003601"/>
                <a:gd name="connsiteX8" fmla="*/ 432584 w 1207180"/>
                <a:gd name="connsiteY8" fmla="*/ 1666234 h 2003601"/>
                <a:gd name="connsiteX9" fmla="*/ 95803 w 1207180"/>
                <a:gd name="connsiteY9" fmla="*/ 1912643 h 2003601"/>
                <a:gd name="connsiteX10" fmla="*/ 31355 w 1207180"/>
                <a:gd name="connsiteY10" fmla="*/ 1834549 h 2003601"/>
                <a:gd name="connsiteX11" fmla="*/ 15677 w 1207180"/>
                <a:gd name="connsiteY11" fmla="*/ 62719 h 2003601"/>
                <a:gd name="connsiteX0" fmla="*/ 0 w 1207180"/>
                <a:gd name="connsiteY0" fmla="*/ 0 h 1981396"/>
                <a:gd name="connsiteX1" fmla="*/ 62710 w 1207180"/>
                <a:gd name="connsiteY1" fmla="*/ 407677 h 1981396"/>
                <a:gd name="connsiteX2" fmla="*/ 156776 w 1207180"/>
                <a:gd name="connsiteY2" fmla="*/ 736956 h 1981396"/>
                <a:gd name="connsiteX3" fmla="*/ 329231 w 1207180"/>
                <a:gd name="connsiteY3" fmla="*/ 1019194 h 1981396"/>
                <a:gd name="connsiteX4" fmla="*/ 736850 w 1207180"/>
                <a:gd name="connsiteY4" fmla="*/ 1317112 h 1981396"/>
                <a:gd name="connsiteX5" fmla="*/ 1207180 w 1207180"/>
                <a:gd name="connsiteY5" fmla="*/ 1520951 h 1981396"/>
                <a:gd name="connsiteX6" fmla="*/ 1017887 w 1207180"/>
                <a:gd name="connsiteY6" fmla="*/ 1555239 h 1981396"/>
                <a:gd name="connsiteX7" fmla="*/ 739174 w 1207180"/>
                <a:gd name="connsiteY7" fmla="*/ 1589873 h 1981396"/>
                <a:gd name="connsiteX8" fmla="*/ 432584 w 1207180"/>
                <a:gd name="connsiteY8" fmla="*/ 1666234 h 1981396"/>
                <a:gd name="connsiteX9" fmla="*/ 146320 w 1207180"/>
                <a:gd name="connsiteY9" fmla="*/ 1846302 h 1981396"/>
                <a:gd name="connsiteX10" fmla="*/ 31355 w 1207180"/>
                <a:gd name="connsiteY10" fmla="*/ 1834549 h 1981396"/>
                <a:gd name="connsiteX11" fmla="*/ 15677 w 1207180"/>
                <a:gd name="connsiteY11" fmla="*/ 62719 h 1981396"/>
                <a:gd name="connsiteX0" fmla="*/ 0 w 1207180"/>
                <a:gd name="connsiteY0" fmla="*/ 0 h 1981396"/>
                <a:gd name="connsiteX1" fmla="*/ 62710 w 1207180"/>
                <a:gd name="connsiteY1" fmla="*/ 407677 h 1981396"/>
                <a:gd name="connsiteX2" fmla="*/ 156776 w 1207180"/>
                <a:gd name="connsiteY2" fmla="*/ 736956 h 1981396"/>
                <a:gd name="connsiteX3" fmla="*/ 329231 w 1207180"/>
                <a:gd name="connsiteY3" fmla="*/ 1019194 h 1981396"/>
                <a:gd name="connsiteX4" fmla="*/ 736850 w 1207180"/>
                <a:gd name="connsiteY4" fmla="*/ 1317112 h 1981396"/>
                <a:gd name="connsiteX5" fmla="*/ 1207180 w 1207180"/>
                <a:gd name="connsiteY5" fmla="*/ 1520951 h 1981396"/>
                <a:gd name="connsiteX6" fmla="*/ 1017887 w 1207180"/>
                <a:gd name="connsiteY6" fmla="*/ 1555239 h 1981396"/>
                <a:gd name="connsiteX7" fmla="*/ 739174 w 1207180"/>
                <a:gd name="connsiteY7" fmla="*/ 1589873 h 1981396"/>
                <a:gd name="connsiteX8" fmla="*/ 432584 w 1207180"/>
                <a:gd name="connsiteY8" fmla="*/ 1666234 h 1981396"/>
                <a:gd name="connsiteX9" fmla="*/ 146320 w 1207180"/>
                <a:gd name="connsiteY9" fmla="*/ 1846302 h 1981396"/>
                <a:gd name="connsiteX10" fmla="*/ 31355 w 1207180"/>
                <a:gd name="connsiteY10" fmla="*/ 1834549 h 1981396"/>
                <a:gd name="connsiteX11" fmla="*/ 15677 w 1207180"/>
                <a:gd name="connsiteY11" fmla="*/ 62719 h 1981396"/>
                <a:gd name="connsiteX0" fmla="*/ 0 w 1207180"/>
                <a:gd name="connsiteY0" fmla="*/ 0 h 2007432"/>
                <a:gd name="connsiteX1" fmla="*/ 62710 w 1207180"/>
                <a:gd name="connsiteY1" fmla="*/ 407677 h 2007432"/>
                <a:gd name="connsiteX2" fmla="*/ 156776 w 1207180"/>
                <a:gd name="connsiteY2" fmla="*/ 736956 h 2007432"/>
                <a:gd name="connsiteX3" fmla="*/ 329231 w 1207180"/>
                <a:gd name="connsiteY3" fmla="*/ 1019194 h 2007432"/>
                <a:gd name="connsiteX4" fmla="*/ 736850 w 1207180"/>
                <a:gd name="connsiteY4" fmla="*/ 1317112 h 2007432"/>
                <a:gd name="connsiteX5" fmla="*/ 1207180 w 1207180"/>
                <a:gd name="connsiteY5" fmla="*/ 1520951 h 2007432"/>
                <a:gd name="connsiteX6" fmla="*/ 1017887 w 1207180"/>
                <a:gd name="connsiteY6" fmla="*/ 1555239 h 2007432"/>
                <a:gd name="connsiteX7" fmla="*/ 739174 w 1207180"/>
                <a:gd name="connsiteY7" fmla="*/ 1589873 h 2007432"/>
                <a:gd name="connsiteX8" fmla="*/ 432584 w 1207180"/>
                <a:gd name="connsiteY8" fmla="*/ 1666234 h 2007432"/>
                <a:gd name="connsiteX9" fmla="*/ 146320 w 1207180"/>
                <a:gd name="connsiteY9" fmla="*/ 1846302 h 2007432"/>
                <a:gd name="connsiteX10" fmla="*/ 31355 w 1207180"/>
                <a:gd name="connsiteY10" fmla="*/ 1834549 h 2007432"/>
                <a:gd name="connsiteX11" fmla="*/ 15677 w 1207180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304585"/>
                <a:gd name="connsiteY0" fmla="*/ 0 h 2142870"/>
                <a:gd name="connsiteX1" fmla="*/ 62710 w 1304585"/>
                <a:gd name="connsiteY1" fmla="*/ 407677 h 2142870"/>
                <a:gd name="connsiteX2" fmla="*/ 156776 w 1304585"/>
                <a:gd name="connsiteY2" fmla="*/ 736956 h 2142870"/>
                <a:gd name="connsiteX3" fmla="*/ 329231 w 1304585"/>
                <a:gd name="connsiteY3" fmla="*/ 1019194 h 2142870"/>
                <a:gd name="connsiteX4" fmla="*/ 736850 w 1304585"/>
                <a:gd name="connsiteY4" fmla="*/ 1317112 h 2142870"/>
                <a:gd name="connsiteX5" fmla="*/ 1207180 w 1304585"/>
                <a:gd name="connsiteY5" fmla="*/ 1520951 h 2142870"/>
                <a:gd name="connsiteX6" fmla="*/ 1017887 w 1304585"/>
                <a:gd name="connsiteY6" fmla="*/ 1555239 h 2142870"/>
                <a:gd name="connsiteX7" fmla="*/ 739174 w 1304585"/>
                <a:gd name="connsiteY7" fmla="*/ 1589873 h 2142870"/>
                <a:gd name="connsiteX8" fmla="*/ 432584 w 1304585"/>
                <a:gd name="connsiteY8" fmla="*/ 1666234 h 2142870"/>
                <a:gd name="connsiteX9" fmla="*/ 146320 w 1304585"/>
                <a:gd name="connsiteY9" fmla="*/ 1846302 h 2142870"/>
                <a:gd name="connsiteX10" fmla="*/ 31355 w 1304585"/>
                <a:gd name="connsiteY10" fmla="*/ 1834549 h 2142870"/>
                <a:gd name="connsiteX11" fmla="*/ 15677 w 1304585"/>
                <a:gd name="connsiteY11" fmla="*/ 62719 h 2142870"/>
                <a:gd name="connsiteX12" fmla="*/ 0 w 1304585"/>
                <a:gd name="connsiteY12" fmla="*/ 0 h 2142870"/>
                <a:gd name="connsiteX0" fmla="*/ 0 w 1288908"/>
                <a:gd name="connsiteY0" fmla="*/ 0 h 2080151"/>
                <a:gd name="connsiteX1" fmla="*/ 47033 w 1288908"/>
                <a:gd name="connsiteY1" fmla="*/ 344958 h 2080151"/>
                <a:gd name="connsiteX2" fmla="*/ 141099 w 1288908"/>
                <a:gd name="connsiteY2" fmla="*/ 674237 h 2080151"/>
                <a:gd name="connsiteX3" fmla="*/ 313554 w 1288908"/>
                <a:gd name="connsiteY3" fmla="*/ 956475 h 2080151"/>
                <a:gd name="connsiteX4" fmla="*/ 721173 w 1288908"/>
                <a:gd name="connsiteY4" fmla="*/ 1254393 h 2080151"/>
                <a:gd name="connsiteX5" fmla="*/ 1191503 w 1288908"/>
                <a:gd name="connsiteY5" fmla="*/ 1458232 h 2080151"/>
                <a:gd name="connsiteX6" fmla="*/ 1002210 w 1288908"/>
                <a:gd name="connsiteY6" fmla="*/ 1492520 h 2080151"/>
                <a:gd name="connsiteX7" fmla="*/ 723497 w 1288908"/>
                <a:gd name="connsiteY7" fmla="*/ 1527154 h 2080151"/>
                <a:gd name="connsiteX8" fmla="*/ 416907 w 1288908"/>
                <a:gd name="connsiteY8" fmla="*/ 1603515 h 2080151"/>
                <a:gd name="connsiteX9" fmla="*/ 130643 w 1288908"/>
                <a:gd name="connsiteY9" fmla="*/ 1783583 h 2080151"/>
                <a:gd name="connsiteX10" fmla="*/ 15678 w 1288908"/>
                <a:gd name="connsiteY10" fmla="*/ 1771830 h 2080151"/>
                <a:gd name="connsiteX11" fmla="*/ 0 w 1288908"/>
                <a:gd name="connsiteY11" fmla="*/ 0 h 2080151"/>
                <a:gd name="connsiteX0" fmla="*/ 0 w 1288908"/>
                <a:gd name="connsiteY0" fmla="*/ 0 h 2080151"/>
                <a:gd name="connsiteX1" fmla="*/ 141099 w 1288908"/>
                <a:gd name="connsiteY1" fmla="*/ 674237 h 2080151"/>
                <a:gd name="connsiteX2" fmla="*/ 313554 w 1288908"/>
                <a:gd name="connsiteY2" fmla="*/ 956475 h 2080151"/>
                <a:gd name="connsiteX3" fmla="*/ 721173 w 1288908"/>
                <a:gd name="connsiteY3" fmla="*/ 1254393 h 2080151"/>
                <a:gd name="connsiteX4" fmla="*/ 1191503 w 1288908"/>
                <a:gd name="connsiteY4" fmla="*/ 1458232 h 2080151"/>
                <a:gd name="connsiteX5" fmla="*/ 1002210 w 1288908"/>
                <a:gd name="connsiteY5" fmla="*/ 1492520 h 2080151"/>
                <a:gd name="connsiteX6" fmla="*/ 723497 w 1288908"/>
                <a:gd name="connsiteY6" fmla="*/ 1527154 h 2080151"/>
                <a:gd name="connsiteX7" fmla="*/ 416907 w 1288908"/>
                <a:gd name="connsiteY7" fmla="*/ 1603515 h 2080151"/>
                <a:gd name="connsiteX8" fmla="*/ 130643 w 1288908"/>
                <a:gd name="connsiteY8" fmla="*/ 1783583 h 2080151"/>
                <a:gd name="connsiteX9" fmla="*/ 15678 w 1288908"/>
                <a:gd name="connsiteY9" fmla="*/ 1771830 h 2080151"/>
                <a:gd name="connsiteX10" fmla="*/ 0 w 1288908"/>
                <a:gd name="connsiteY10" fmla="*/ 0 h 2080151"/>
                <a:gd name="connsiteX0" fmla="*/ 0 w 1288908"/>
                <a:gd name="connsiteY0" fmla="*/ 0 h 2080151"/>
                <a:gd name="connsiteX1" fmla="*/ 313554 w 1288908"/>
                <a:gd name="connsiteY1" fmla="*/ 956475 h 2080151"/>
                <a:gd name="connsiteX2" fmla="*/ 721173 w 1288908"/>
                <a:gd name="connsiteY2" fmla="*/ 1254393 h 2080151"/>
                <a:gd name="connsiteX3" fmla="*/ 1191503 w 1288908"/>
                <a:gd name="connsiteY3" fmla="*/ 1458232 h 2080151"/>
                <a:gd name="connsiteX4" fmla="*/ 1002210 w 1288908"/>
                <a:gd name="connsiteY4" fmla="*/ 1492520 h 2080151"/>
                <a:gd name="connsiteX5" fmla="*/ 723497 w 1288908"/>
                <a:gd name="connsiteY5" fmla="*/ 1527154 h 2080151"/>
                <a:gd name="connsiteX6" fmla="*/ 416907 w 1288908"/>
                <a:gd name="connsiteY6" fmla="*/ 1603515 h 2080151"/>
                <a:gd name="connsiteX7" fmla="*/ 130643 w 1288908"/>
                <a:gd name="connsiteY7" fmla="*/ 1783583 h 2080151"/>
                <a:gd name="connsiteX8" fmla="*/ 15678 w 1288908"/>
                <a:gd name="connsiteY8" fmla="*/ 1771830 h 2080151"/>
                <a:gd name="connsiteX9" fmla="*/ 0 w 1288908"/>
                <a:gd name="connsiteY9" fmla="*/ 0 h 2080151"/>
                <a:gd name="connsiteX0" fmla="*/ 0 w 1288908"/>
                <a:gd name="connsiteY0" fmla="*/ 0 h 2080151"/>
                <a:gd name="connsiteX1" fmla="*/ 721173 w 1288908"/>
                <a:gd name="connsiteY1" fmla="*/ 1254393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1191503 w 1288908"/>
                <a:gd name="connsiteY1" fmla="*/ 1458232 h 2080151"/>
                <a:gd name="connsiteX2" fmla="*/ 1002210 w 1288908"/>
                <a:gd name="connsiteY2" fmla="*/ 1492520 h 2080151"/>
                <a:gd name="connsiteX3" fmla="*/ 723497 w 1288908"/>
                <a:gd name="connsiteY3" fmla="*/ 1527154 h 2080151"/>
                <a:gd name="connsiteX4" fmla="*/ 416907 w 1288908"/>
                <a:gd name="connsiteY4" fmla="*/ 1603515 h 2080151"/>
                <a:gd name="connsiteX5" fmla="*/ 130643 w 1288908"/>
                <a:gd name="connsiteY5" fmla="*/ 1783583 h 2080151"/>
                <a:gd name="connsiteX6" fmla="*/ 15678 w 1288908"/>
                <a:gd name="connsiteY6" fmla="*/ 1771830 h 2080151"/>
                <a:gd name="connsiteX7" fmla="*/ 0 w 1288908"/>
                <a:gd name="connsiteY7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125738 h 2205889"/>
                <a:gd name="connsiteX1" fmla="*/ 363949 w 1288908"/>
                <a:gd name="connsiteY1" fmla="*/ 1143139 h 2205889"/>
                <a:gd name="connsiteX2" fmla="*/ 1191503 w 1288908"/>
                <a:gd name="connsiteY2" fmla="*/ 1583970 h 2205889"/>
                <a:gd name="connsiteX3" fmla="*/ 1002210 w 1288908"/>
                <a:gd name="connsiteY3" fmla="*/ 1618258 h 2205889"/>
                <a:gd name="connsiteX4" fmla="*/ 723497 w 1288908"/>
                <a:gd name="connsiteY4" fmla="*/ 1652892 h 2205889"/>
                <a:gd name="connsiteX5" fmla="*/ 416907 w 1288908"/>
                <a:gd name="connsiteY5" fmla="*/ 1729253 h 2205889"/>
                <a:gd name="connsiteX6" fmla="*/ 130643 w 1288908"/>
                <a:gd name="connsiteY6" fmla="*/ 1909321 h 2205889"/>
                <a:gd name="connsiteX7" fmla="*/ 15678 w 1288908"/>
                <a:gd name="connsiteY7" fmla="*/ 1897568 h 2205889"/>
                <a:gd name="connsiteX8" fmla="*/ 0 w 1288908"/>
                <a:gd name="connsiteY8" fmla="*/ 125738 h 2205889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3358"/>
                <a:gd name="connsiteY0" fmla="*/ 0 h 2080151"/>
                <a:gd name="connsiteX1" fmla="*/ 363949 w 1283358"/>
                <a:gd name="connsiteY1" fmla="*/ 1017401 h 2080151"/>
                <a:gd name="connsiteX2" fmla="*/ 1191503 w 1283358"/>
                <a:gd name="connsiteY2" fmla="*/ 1458232 h 2080151"/>
                <a:gd name="connsiteX3" fmla="*/ 996660 w 1283358"/>
                <a:gd name="connsiteY3" fmla="*/ 1449449 h 2080151"/>
                <a:gd name="connsiteX4" fmla="*/ 723497 w 1283358"/>
                <a:gd name="connsiteY4" fmla="*/ 1527154 h 2080151"/>
                <a:gd name="connsiteX5" fmla="*/ 416907 w 1283358"/>
                <a:gd name="connsiteY5" fmla="*/ 1603515 h 2080151"/>
                <a:gd name="connsiteX6" fmla="*/ 130643 w 1283358"/>
                <a:gd name="connsiteY6" fmla="*/ 1783583 h 2080151"/>
                <a:gd name="connsiteX7" fmla="*/ 15678 w 1283358"/>
                <a:gd name="connsiteY7" fmla="*/ 1771830 h 2080151"/>
                <a:gd name="connsiteX8" fmla="*/ 0 w 1283358"/>
                <a:gd name="connsiteY8" fmla="*/ 0 h 2080151"/>
                <a:gd name="connsiteX0" fmla="*/ 0 w 1251428"/>
                <a:gd name="connsiteY0" fmla="*/ 0 h 2080151"/>
                <a:gd name="connsiteX1" fmla="*/ 363949 w 1251428"/>
                <a:gd name="connsiteY1" fmla="*/ 1017401 h 2080151"/>
                <a:gd name="connsiteX2" fmla="*/ 1191503 w 1251428"/>
                <a:gd name="connsiteY2" fmla="*/ 1458232 h 2080151"/>
                <a:gd name="connsiteX3" fmla="*/ 723497 w 1251428"/>
                <a:gd name="connsiteY3" fmla="*/ 1527154 h 2080151"/>
                <a:gd name="connsiteX4" fmla="*/ 416907 w 1251428"/>
                <a:gd name="connsiteY4" fmla="*/ 1603515 h 2080151"/>
                <a:gd name="connsiteX5" fmla="*/ 130643 w 1251428"/>
                <a:gd name="connsiteY5" fmla="*/ 1783583 h 2080151"/>
                <a:gd name="connsiteX6" fmla="*/ 15678 w 1251428"/>
                <a:gd name="connsiteY6" fmla="*/ 1771830 h 2080151"/>
                <a:gd name="connsiteX7" fmla="*/ 0 w 1251428"/>
                <a:gd name="connsiteY7" fmla="*/ 0 h 2080151"/>
                <a:gd name="connsiteX0" fmla="*/ 0 w 1191503"/>
                <a:gd name="connsiteY0" fmla="*/ 0 h 2080151"/>
                <a:gd name="connsiteX1" fmla="*/ 363949 w 1191503"/>
                <a:gd name="connsiteY1" fmla="*/ 1017401 h 2080151"/>
                <a:gd name="connsiteX2" fmla="*/ 1191503 w 1191503"/>
                <a:gd name="connsiteY2" fmla="*/ 1458232 h 2080151"/>
                <a:gd name="connsiteX3" fmla="*/ 723497 w 1191503"/>
                <a:gd name="connsiteY3" fmla="*/ 1527154 h 2080151"/>
                <a:gd name="connsiteX4" fmla="*/ 416907 w 1191503"/>
                <a:gd name="connsiteY4" fmla="*/ 1603515 h 2080151"/>
                <a:gd name="connsiteX5" fmla="*/ 130643 w 1191503"/>
                <a:gd name="connsiteY5" fmla="*/ 1783583 h 2080151"/>
                <a:gd name="connsiteX6" fmla="*/ 15678 w 1191503"/>
                <a:gd name="connsiteY6" fmla="*/ 1771830 h 2080151"/>
                <a:gd name="connsiteX7" fmla="*/ 0 w 1191503"/>
                <a:gd name="connsiteY7" fmla="*/ 0 h 2080151"/>
                <a:gd name="connsiteX0" fmla="*/ 0 w 1191503"/>
                <a:gd name="connsiteY0" fmla="*/ 0 h 2080151"/>
                <a:gd name="connsiteX1" fmla="*/ 363949 w 1191503"/>
                <a:gd name="connsiteY1" fmla="*/ 1017401 h 2080151"/>
                <a:gd name="connsiteX2" fmla="*/ 1191503 w 1191503"/>
                <a:gd name="connsiteY2" fmla="*/ 1458232 h 2080151"/>
                <a:gd name="connsiteX3" fmla="*/ 723497 w 1191503"/>
                <a:gd name="connsiteY3" fmla="*/ 1527154 h 2080151"/>
                <a:gd name="connsiteX4" fmla="*/ 416907 w 1191503"/>
                <a:gd name="connsiteY4" fmla="*/ 1603515 h 2080151"/>
                <a:gd name="connsiteX5" fmla="*/ 130643 w 1191503"/>
                <a:gd name="connsiteY5" fmla="*/ 1783583 h 2080151"/>
                <a:gd name="connsiteX6" fmla="*/ 15678 w 1191503"/>
                <a:gd name="connsiteY6" fmla="*/ 1771830 h 2080151"/>
                <a:gd name="connsiteX7" fmla="*/ 0 w 1191503"/>
                <a:gd name="connsiteY7" fmla="*/ 0 h 2080151"/>
                <a:gd name="connsiteX0" fmla="*/ 0 w 1200329"/>
                <a:gd name="connsiteY0" fmla="*/ 0 h 2080151"/>
                <a:gd name="connsiteX1" fmla="*/ 363949 w 1200329"/>
                <a:gd name="connsiteY1" fmla="*/ 1017401 h 2080151"/>
                <a:gd name="connsiteX2" fmla="*/ 1191503 w 1200329"/>
                <a:gd name="connsiteY2" fmla="*/ 1458232 h 2080151"/>
                <a:gd name="connsiteX3" fmla="*/ 416907 w 1200329"/>
                <a:gd name="connsiteY3" fmla="*/ 1603515 h 2080151"/>
                <a:gd name="connsiteX4" fmla="*/ 130643 w 1200329"/>
                <a:gd name="connsiteY4" fmla="*/ 1783583 h 2080151"/>
                <a:gd name="connsiteX5" fmla="*/ 15678 w 1200329"/>
                <a:gd name="connsiteY5" fmla="*/ 1771830 h 2080151"/>
                <a:gd name="connsiteX6" fmla="*/ 0 w 1200329"/>
                <a:gd name="connsiteY6" fmla="*/ 0 h 2080151"/>
                <a:gd name="connsiteX0" fmla="*/ 0 w 1200329"/>
                <a:gd name="connsiteY0" fmla="*/ 0 h 2189818"/>
                <a:gd name="connsiteX1" fmla="*/ 363949 w 1200329"/>
                <a:gd name="connsiteY1" fmla="*/ 1017401 h 2189818"/>
                <a:gd name="connsiteX2" fmla="*/ 1191503 w 1200329"/>
                <a:gd name="connsiteY2" fmla="*/ 1458232 h 2189818"/>
                <a:gd name="connsiteX3" fmla="*/ 416907 w 1200329"/>
                <a:gd name="connsiteY3" fmla="*/ 1603515 h 2189818"/>
                <a:gd name="connsiteX4" fmla="*/ 130643 w 1200329"/>
                <a:gd name="connsiteY4" fmla="*/ 1783583 h 2189818"/>
                <a:gd name="connsiteX5" fmla="*/ 47594 w 1200329"/>
                <a:gd name="connsiteY5" fmla="*/ 1881497 h 2189818"/>
                <a:gd name="connsiteX6" fmla="*/ 0 w 1200329"/>
                <a:gd name="connsiteY6" fmla="*/ 0 h 2189818"/>
                <a:gd name="connsiteX0" fmla="*/ 0 w 1200329"/>
                <a:gd name="connsiteY0" fmla="*/ 0 h 2261825"/>
                <a:gd name="connsiteX1" fmla="*/ 363949 w 1200329"/>
                <a:gd name="connsiteY1" fmla="*/ 1017401 h 2261825"/>
                <a:gd name="connsiteX2" fmla="*/ 1191503 w 1200329"/>
                <a:gd name="connsiteY2" fmla="*/ 1458232 h 2261825"/>
                <a:gd name="connsiteX3" fmla="*/ 416907 w 1200329"/>
                <a:gd name="connsiteY3" fmla="*/ 1603515 h 2261825"/>
                <a:gd name="connsiteX4" fmla="*/ 130643 w 1200329"/>
                <a:gd name="connsiteY4" fmla="*/ 1783583 h 2261825"/>
                <a:gd name="connsiteX5" fmla="*/ 47594 w 1200329"/>
                <a:gd name="connsiteY5" fmla="*/ 1953504 h 2261825"/>
                <a:gd name="connsiteX6" fmla="*/ 0 w 1200329"/>
                <a:gd name="connsiteY6" fmla="*/ 0 h 2261825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30643 w 1200329"/>
                <a:gd name="connsiteY4" fmla="*/ 1783583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10865 w 1200329"/>
                <a:gd name="connsiteY4" fmla="*/ 1737480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10865 w 1200329"/>
                <a:gd name="connsiteY4" fmla="*/ 1737480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2220756"/>
                <a:gd name="connsiteX1" fmla="*/ 363949 w 1200329"/>
                <a:gd name="connsiteY1" fmla="*/ 1017401 h 2220756"/>
                <a:gd name="connsiteX2" fmla="*/ 1191503 w 1200329"/>
                <a:gd name="connsiteY2" fmla="*/ 1458232 h 2220756"/>
                <a:gd name="connsiteX3" fmla="*/ 416907 w 1200329"/>
                <a:gd name="connsiteY3" fmla="*/ 1603515 h 2220756"/>
                <a:gd name="connsiteX4" fmla="*/ 47594 w 1200329"/>
                <a:gd name="connsiteY4" fmla="*/ 1953504 h 2220756"/>
                <a:gd name="connsiteX5" fmla="*/ 0 w 1200329"/>
                <a:gd name="connsiteY5" fmla="*/ 0 h 2220756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191503"/>
                <a:gd name="connsiteY0" fmla="*/ 0 h 1953504"/>
                <a:gd name="connsiteX1" fmla="*/ 363949 w 1191503"/>
                <a:gd name="connsiteY1" fmla="*/ 1017401 h 1953504"/>
                <a:gd name="connsiteX2" fmla="*/ 1191503 w 1191503"/>
                <a:gd name="connsiteY2" fmla="*/ 1458232 h 1953504"/>
                <a:gd name="connsiteX3" fmla="*/ 363949 w 1191503"/>
                <a:gd name="connsiteY3" fmla="*/ 1593464 h 1953504"/>
                <a:gd name="connsiteX4" fmla="*/ 47594 w 1191503"/>
                <a:gd name="connsiteY4" fmla="*/ 1953504 h 1953504"/>
                <a:gd name="connsiteX5" fmla="*/ 0 w 1191503"/>
                <a:gd name="connsiteY5" fmla="*/ 0 h 1953504"/>
                <a:gd name="connsiteX0" fmla="*/ 0 w 1191503"/>
                <a:gd name="connsiteY0" fmla="*/ 0 h 1953504"/>
                <a:gd name="connsiteX1" fmla="*/ 363949 w 1191503"/>
                <a:gd name="connsiteY1" fmla="*/ 1017401 h 1953504"/>
                <a:gd name="connsiteX2" fmla="*/ 1191503 w 1191503"/>
                <a:gd name="connsiteY2" fmla="*/ 1458232 h 1953504"/>
                <a:gd name="connsiteX3" fmla="*/ 427221 w 1191503"/>
                <a:gd name="connsiteY3" fmla="*/ 1521456 h 1953504"/>
                <a:gd name="connsiteX4" fmla="*/ 47594 w 1191503"/>
                <a:gd name="connsiteY4" fmla="*/ 1953504 h 1953504"/>
                <a:gd name="connsiteX5" fmla="*/ 0 w 1191503"/>
                <a:gd name="connsiteY5" fmla="*/ 0 h 1953504"/>
                <a:gd name="connsiteX0" fmla="*/ 15676 w 1207179"/>
                <a:gd name="connsiteY0" fmla="*/ 0 h 1953504"/>
                <a:gd name="connsiteX1" fmla="*/ 379625 w 1207179"/>
                <a:gd name="connsiteY1" fmla="*/ 1017401 h 1953504"/>
                <a:gd name="connsiteX2" fmla="*/ 1207179 w 1207179"/>
                <a:gd name="connsiteY2" fmla="*/ 1458232 h 1953504"/>
                <a:gd name="connsiteX3" fmla="*/ 442897 w 1207179"/>
                <a:gd name="connsiteY3" fmla="*/ 1521456 h 1953504"/>
                <a:gd name="connsiteX4" fmla="*/ 0 w 1207179"/>
                <a:gd name="connsiteY4" fmla="*/ 1953504 h 1953504"/>
                <a:gd name="connsiteX5" fmla="*/ 15676 w 1207179"/>
                <a:gd name="connsiteY5" fmla="*/ 0 h 1953504"/>
                <a:gd name="connsiteX0" fmla="*/ 0 w 1207179"/>
                <a:gd name="connsiteY0" fmla="*/ 0 h 1944216"/>
                <a:gd name="connsiteX1" fmla="*/ 379625 w 1207179"/>
                <a:gd name="connsiteY1" fmla="*/ 1008113 h 1944216"/>
                <a:gd name="connsiteX2" fmla="*/ 1207179 w 1207179"/>
                <a:gd name="connsiteY2" fmla="*/ 1448944 h 1944216"/>
                <a:gd name="connsiteX3" fmla="*/ 442897 w 1207179"/>
                <a:gd name="connsiteY3" fmla="*/ 1512168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42897 w 1207179"/>
                <a:gd name="connsiteY3" fmla="*/ 1512168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29310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29310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882673"/>
                <a:gd name="connsiteY0" fmla="*/ 0 h 1944216"/>
                <a:gd name="connsiteX1" fmla="*/ 375066 w 882673"/>
                <a:gd name="connsiteY1" fmla="*/ 1119768 h 1944216"/>
                <a:gd name="connsiteX2" fmla="*/ 882673 w 882673"/>
                <a:gd name="connsiteY2" fmla="*/ 1433515 h 1944216"/>
                <a:gd name="connsiteX3" fmla="*/ 423417 w 882673"/>
                <a:gd name="connsiteY3" fmla="*/ 1458315 h 1944216"/>
                <a:gd name="connsiteX4" fmla="*/ 0 w 882673"/>
                <a:gd name="connsiteY4" fmla="*/ 1944216 h 1944216"/>
                <a:gd name="connsiteX5" fmla="*/ 0 w 882673"/>
                <a:gd name="connsiteY5" fmla="*/ 0 h 1944216"/>
                <a:gd name="connsiteX0" fmla="*/ 966 w 882673"/>
                <a:gd name="connsiteY0" fmla="*/ 0 h 1369228"/>
                <a:gd name="connsiteX1" fmla="*/ 375066 w 882673"/>
                <a:gd name="connsiteY1" fmla="*/ 544780 h 1369228"/>
                <a:gd name="connsiteX2" fmla="*/ 882673 w 882673"/>
                <a:gd name="connsiteY2" fmla="*/ 858527 h 1369228"/>
                <a:gd name="connsiteX3" fmla="*/ 423417 w 882673"/>
                <a:gd name="connsiteY3" fmla="*/ 883327 h 1369228"/>
                <a:gd name="connsiteX4" fmla="*/ 0 w 882673"/>
                <a:gd name="connsiteY4" fmla="*/ 1369228 h 1369228"/>
                <a:gd name="connsiteX5" fmla="*/ 966 w 882673"/>
                <a:gd name="connsiteY5" fmla="*/ 0 h 1369228"/>
                <a:gd name="connsiteX0" fmla="*/ 966 w 882673"/>
                <a:gd name="connsiteY0" fmla="*/ 0 h 1369228"/>
                <a:gd name="connsiteX1" fmla="*/ 310272 w 882673"/>
                <a:gd name="connsiteY1" fmla="*/ 587351 h 1369228"/>
                <a:gd name="connsiteX2" fmla="*/ 882673 w 882673"/>
                <a:gd name="connsiteY2" fmla="*/ 858527 h 1369228"/>
                <a:gd name="connsiteX3" fmla="*/ 423417 w 882673"/>
                <a:gd name="connsiteY3" fmla="*/ 883327 h 1369228"/>
                <a:gd name="connsiteX4" fmla="*/ 0 w 882673"/>
                <a:gd name="connsiteY4" fmla="*/ 1369228 h 1369228"/>
                <a:gd name="connsiteX5" fmla="*/ 966 w 882673"/>
                <a:gd name="connsiteY5" fmla="*/ 0 h 1369228"/>
                <a:gd name="connsiteX0" fmla="*/ 966 w 882673"/>
                <a:gd name="connsiteY0" fmla="*/ 0 h 1369228"/>
                <a:gd name="connsiteX1" fmla="*/ 264915 w 882673"/>
                <a:gd name="connsiteY1" fmla="*/ 617825 h 1369228"/>
                <a:gd name="connsiteX2" fmla="*/ 882673 w 882673"/>
                <a:gd name="connsiteY2" fmla="*/ 858527 h 1369228"/>
                <a:gd name="connsiteX3" fmla="*/ 423417 w 882673"/>
                <a:gd name="connsiteY3" fmla="*/ 883327 h 1369228"/>
                <a:gd name="connsiteX4" fmla="*/ 0 w 882673"/>
                <a:gd name="connsiteY4" fmla="*/ 1369228 h 1369228"/>
                <a:gd name="connsiteX5" fmla="*/ 966 w 882673"/>
                <a:gd name="connsiteY5" fmla="*/ 0 h 1369228"/>
                <a:gd name="connsiteX0" fmla="*/ 0 w 882673"/>
                <a:gd name="connsiteY0" fmla="*/ 0 h 1401880"/>
                <a:gd name="connsiteX1" fmla="*/ 264915 w 882673"/>
                <a:gd name="connsiteY1" fmla="*/ 650477 h 1401880"/>
                <a:gd name="connsiteX2" fmla="*/ 882673 w 882673"/>
                <a:gd name="connsiteY2" fmla="*/ 891179 h 1401880"/>
                <a:gd name="connsiteX3" fmla="*/ 423417 w 882673"/>
                <a:gd name="connsiteY3" fmla="*/ 915979 h 1401880"/>
                <a:gd name="connsiteX4" fmla="*/ 0 w 882673"/>
                <a:gd name="connsiteY4" fmla="*/ 1401880 h 1401880"/>
                <a:gd name="connsiteX5" fmla="*/ 0 w 882673"/>
                <a:gd name="connsiteY5" fmla="*/ 0 h 1401880"/>
                <a:gd name="connsiteX0" fmla="*/ 966 w 882673"/>
                <a:gd name="connsiteY0" fmla="*/ 0 h 1269009"/>
                <a:gd name="connsiteX1" fmla="*/ 264915 w 882673"/>
                <a:gd name="connsiteY1" fmla="*/ 517606 h 1269009"/>
                <a:gd name="connsiteX2" fmla="*/ 882673 w 882673"/>
                <a:gd name="connsiteY2" fmla="*/ 758308 h 1269009"/>
                <a:gd name="connsiteX3" fmla="*/ 423417 w 882673"/>
                <a:gd name="connsiteY3" fmla="*/ 783108 h 1269009"/>
                <a:gd name="connsiteX4" fmla="*/ 0 w 882673"/>
                <a:gd name="connsiteY4" fmla="*/ 1269009 h 1269009"/>
                <a:gd name="connsiteX5" fmla="*/ 966 w 882673"/>
                <a:gd name="connsiteY5" fmla="*/ 0 h 1269009"/>
                <a:gd name="connsiteX0" fmla="*/ 966 w 882673"/>
                <a:gd name="connsiteY0" fmla="*/ 0 h 1228269"/>
                <a:gd name="connsiteX1" fmla="*/ 264915 w 882673"/>
                <a:gd name="connsiteY1" fmla="*/ 476866 h 1228269"/>
                <a:gd name="connsiteX2" fmla="*/ 882673 w 882673"/>
                <a:gd name="connsiteY2" fmla="*/ 717568 h 1228269"/>
                <a:gd name="connsiteX3" fmla="*/ 423417 w 882673"/>
                <a:gd name="connsiteY3" fmla="*/ 742368 h 1228269"/>
                <a:gd name="connsiteX4" fmla="*/ 0 w 882673"/>
                <a:gd name="connsiteY4" fmla="*/ 1228269 h 1228269"/>
                <a:gd name="connsiteX5" fmla="*/ 966 w 882673"/>
                <a:gd name="connsiteY5" fmla="*/ 0 h 1228269"/>
                <a:gd name="connsiteX0" fmla="*/ 966 w 882673"/>
                <a:gd name="connsiteY0" fmla="*/ 0 h 1174192"/>
                <a:gd name="connsiteX1" fmla="*/ 264915 w 882673"/>
                <a:gd name="connsiteY1" fmla="*/ 422789 h 1174192"/>
                <a:gd name="connsiteX2" fmla="*/ 882673 w 882673"/>
                <a:gd name="connsiteY2" fmla="*/ 663491 h 1174192"/>
                <a:gd name="connsiteX3" fmla="*/ 423417 w 882673"/>
                <a:gd name="connsiteY3" fmla="*/ 688291 h 1174192"/>
                <a:gd name="connsiteX4" fmla="*/ 0 w 882673"/>
                <a:gd name="connsiteY4" fmla="*/ 1174192 h 1174192"/>
                <a:gd name="connsiteX5" fmla="*/ 966 w 882673"/>
                <a:gd name="connsiteY5" fmla="*/ 0 h 1174192"/>
                <a:gd name="connsiteX0" fmla="*/ 0 w 882673"/>
                <a:gd name="connsiteY0" fmla="*/ 0 h 1174192"/>
                <a:gd name="connsiteX1" fmla="*/ 264915 w 882673"/>
                <a:gd name="connsiteY1" fmla="*/ 422789 h 1174192"/>
                <a:gd name="connsiteX2" fmla="*/ 882673 w 882673"/>
                <a:gd name="connsiteY2" fmla="*/ 663491 h 1174192"/>
                <a:gd name="connsiteX3" fmla="*/ 423417 w 882673"/>
                <a:gd name="connsiteY3" fmla="*/ 688291 h 1174192"/>
                <a:gd name="connsiteX4" fmla="*/ 0 w 882673"/>
                <a:gd name="connsiteY4" fmla="*/ 1174192 h 1174192"/>
                <a:gd name="connsiteX5" fmla="*/ 0 w 882673"/>
                <a:gd name="connsiteY5" fmla="*/ 0 h 1174192"/>
                <a:gd name="connsiteX0" fmla="*/ 0 w 882673"/>
                <a:gd name="connsiteY0" fmla="*/ 0 h 1123565"/>
                <a:gd name="connsiteX1" fmla="*/ 264915 w 882673"/>
                <a:gd name="connsiteY1" fmla="*/ 372162 h 1123565"/>
                <a:gd name="connsiteX2" fmla="*/ 882673 w 882673"/>
                <a:gd name="connsiteY2" fmla="*/ 612864 h 1123565"/>
                <a:gd name="connsiteX3" fmla="*/ 423417 w 882673"/>
                <a:gd name="connsiteY3" fmla="*/ 637664 h 1123565"/>
                <a:gd name="connsiteX4" fmla="*/ 0 w 882673"/>
                <a:gd name="connsiteY4" fmla="*/ 1123565 h 1123565"/>
                <a:gd name="connsiteX5" fmla="*/ 0 w 882673"/>
                <a:gd name="connsiteY5" fmla="*/ 0 h 1123565"/>
                <a:gd name="connsiteX0" fmla="*/ 0 w 882673"/>
                <a:gd name="connsiteY0" fmla="*/ 0 h 1154529"/>
                <a:gd name="connsiteX1" fmla="*/ 264915 w 882673"/>
                <a:gd name="connsiteY1" fmla="*/ 403126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6039 w 882673"/>
                <a:gd name="connsiteY1" fmla="*/ 471952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6039 w 882673"/>
                <a:gd name="connsiteY1" fmla="*/ 471952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6039 w 882673"/>
                <a:gd name="connsiteY1" fmla="*/ 471952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6039 w 882673"/>
                <a:gd name="connsiteY1" fmla="*/ 471952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8132 w 882673"/>
                <a:gd name="connsiteY1" fmla="*/ 441244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8132 w 882673"/>
                <a:gd name="connsiteY1" fmla="*/ 441244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  <a:gd name="connsiteX0" fmla="*/ 0 w 882673"/>
                <a:gd name="connsiteY0" fmla="*/ 0 h 1154529"/>
                <a:gd name="connsiteX1" fmla="*/ 228132 w 882673"/>
                <a:gd name="connsiteY1" fmla="*/ 441244 h 1154529"/>
                <a:gd name="connsiteX2" fmla="*/ 882673 w 882673"/>
                <a:gd name="connsiteY2" fmla="*/ 643828 h 1154529"/>
                <a:gd name="connsiteX3" fmla="*/ 423417 w 882673"/>
                <a:gd name="connsiteY3" fmla="*/ 668628 h 1154529"/>
                <a:gd name="connsiteX4" fmla="*/ 0 w 882673"/>
                <a:gd name="connsiteY4" fmla="*/ 1154529 h 1154529"/>
                <a:gd name="connsiteX5" fmla="*/ 0 w 882673"/>
                <a:gd name="connsiteY5" fmla="*/ 0 h 1154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2673" h="1154529">
                  <a:moveTo>
                    <a:pt x="0" y="0"/>
                  </a:moveTo>
                  <a:cubicBezTo>
                    <a:pt x="93444" y="270605"/>
                    <a:pt x="122597" y="374658"/>
                    <a:pt x="228132" y="441244"/>
                  </a:cubicBezTo>
                  <a:cubicBezTo>
                    <a:pt x="377131" y="529499"/>
                    <a:pt x="726054" y="615690"/>
                    <a:pt x="882673" y="643828"/>
                  </a:cubicBezTo>
                  <a:cubicBezTo>
                    <a:pt x="663845" y="645656"/>
                    <a:pt x="608282" y="621043"/>
                    <a:pt x="423417" y="668628"/>
                  </a:cubicBezTo>
                  <a:cubicBezTo>
                    <a:pt x="214253" y="735371"/>
                    <a:pt x="60223" y="875008"/>
                    <a:pt x="0" y="11545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orme libre 135"/>
            <p:cNvSpPr/>
            <p:nvPr/>
          </p:nvSpPr>
          <p:spPr>
            <a:xfrm>
              <a:off x="3212889" y="3809674"/>
              <a:ext cx="1004560" cy="654299"/>
            </a:xfrm>
            <a:custGeom>
              <a:avLst/>
              <a:gdLst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05495 w 1207180"/>
                <a:gd name="connsiteY7" fmla="*/ 1599351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34726 w 1207180"/>
                <a:gd name="connsiteY6" fmla="*/ 1583671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13915 w 1207180"/>
                <a:gd name="connsiteY7" fmla="*/ 162778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834549"/>
                <a:gd name="connsiteX1" fmla="*/ 62710 w 1207180"/>
                <a:gd name="connsiteY1" fmla="*/ 407677 h 1834549"/>
                <a:gd name="connsiteX2" fmla="*/ 156776 w 1207180"/>
                <a:gd name="connsiteY2" fmla="*/ 736956 h 1834549"/>
                <a:gd name="connsiteX3" fmla="*/ 329231 w 1207180"/>
                <a:gd name="connsiteY3" fmla="*/ 1019194 h 1834549"/>
                <a:gd name="connsiteX4" fmla="*/ 736850 w 1207180"/>
                <a:gd name="connsiteY4" fmla="*/ 1317112 h 1834549"/>
                <a:gd name="connsiteX5" fmla="*/ 1207180 w 1207180"/>
                <a:gd name="connsiteY5" fmla="*/ 1520951 h 1834549"/>
                <a:gd name="connsiteX6" fmla="*/ 1017887 w 1207180"/>
                <a:gd name="connsiteY6" fmla="*/ 1555239 h 1834549"/>
                <a:gd name="connsiteX7" fmla="*/ 739174 w 1207180"/>
                <a:gd name="connsiteY7" fmla="*/ 1589873 h 1834549"/>
                <a:gd name="connsiteX8" fmla="*/ 31355 w 1207180"/>
                <a:gd name="connsiteY8" fmla="*/ 1834549 h 1834549"/>
                <a:gd name="connsiteX9" fmla="*/ 15677 w 1207180"/>
                <a:gd name="connsiteY9" fmla="*/ 62719 h 1834549"/>
                <a:gd name="connsiteX0" fmla="*/ 0 w 1207180"/>
                <a:gd name="connsiteY0" fmla="*/ 0 h 1926731"/>
                <a:gd name="connsiteX1" fmla="*/ 62710 w 1207180"/>
                <a:gd name="connsiteY1" fmla="*/ 407677 h 1926731"/>
                <a:gd name="connsiteX2" fmla="*/ 156776 w 1207180"/>
                <a:gd name="connsiteY2" fmla="*/ 736956 h 1926731"/>
                <a:gd name="connsiteX3" fmla="*/ 329231 w 1207180"/>
                <a:gd name="connsiteY3" fmla="*/ 1019194 h 1926731"/>
                <a:gd name="connsiteX4" fmla="*/ 736850 w 1207180"/>
                <a:gd name="connsiteY4" fmla="*/ 1317112 h 1926731"/>
                <a:gd name="connsiteX5" fmla="*/ 1207180 w 1207180"/>
                <a:gd name="connsiteY5" fmla="*/ 1520951 h 1926731"/>
                <a:gd name="connsiteX6" fmla="*/ 1017887 w 1207180"/>
                <a:gd name="connsiteY6" fmla="*/ 1555239 h 1926731"/>
                <a:gd name="connsiteX7" fmla="*/ 739174 w 1207180"/>
                <a:gd name="connsiteY7" fmla="*/ 1589873 h 1926731"/>
                <a:gd name="connsiteX8" fmla="*/ 432584 w 1207180"/>
                <a:gd name="connsiteY8" fmla="*/ 1666234 h 1926731"/>
                <a:gd name="connsiteX9" fmla="*/ 31355 w 1207180"/>
                <a:gd name="connsiteY9" fmla="*/ 1834549 h 1926731"/>
                <a:gd name="connsiteX10" fmla="*/ 15677 w 1207180"/>
                <a:gd name="connsiteY10" fmla="*/ 62719 h 1926731"/>
                <a:gd name="connsiteX0" fmla="*/ 0 w 1207180"/>
                <a:gd name="connsiteY0" fmla="*/ 0 h 1926731"/>
                <a:gd name="connsiteX1" fmla="*/ 62710 w 1207180"/>
                <a:gd name="connsiteY1" fmla="*/ 407677 h 1926731"/>
                <a:gd name="connsiteX2" fmla="*/ 156776 w 1207180"/>
                <a:gd name="connsiteY2" fmla="*/ 736956 h 1926731"/>
                <a:gd name="connsiteX3" fmla="*/ 329231 w 1207180"/>
                <a:gd name="connsiteY3" fmla="*/ 1019194 h 1926731"/>
                <a:gd name="connsiteX4" fmla="*/ 736850 w 1207180"/>
                <a:gd name="connsiteY4" fmla="*/ 1317112 h 1926731"/>
                <a:gd name="connsiteX5" fmla="*/ 1207180 w 1207180"/>
                <a:gd name="connsiteY5" fmla="*/ 1520951 h 1926731"/>
                <a:gd name="connsiteX6" fmla="*/ 1017887 w 1207180"/>
                <a:gd name="connsiteY6" fmla="*/ 1555239 h 1926731"/>
                <a:gd name="connsiteX7" fmla="*/ 739174 w 1207180"/>
                <a:gd name="connsiteY7" fmla="*/ 1589873 h 1926731"/>
                <a:gd name="connsiteX8" fmla="*/ 432584 w 1207180"/>
                <a:gd name="connsiteY8" fmla="*/ 1666234 h 1926731"/>
                <a:gd name="connsiteX9" fmla="*/ 31355 w 1207180"/>
                <a:gd name="connsiteY9" fmla="*/ 1834549 h 1926731"/>
                <a:gd name="connsiteX10" fmla="*/ 15677 w 1207180"/>
                <a:gd name="connsiteY10" fmla="*/ 62719 h 1926731"/>
                <a:gd name="connsiteX0" fmla="*/ 0 w 1207180"/>
                <a:gd name="connsiteY0" fmla="*/ 0 h 1945255"/>
                <a:gd name="connsiteX1" fmla="*/ 62710 w 1207180"/>
                <a:gd name="connsiteY1" fmla="*/ 407677 h 1945255"/>
                <a:gd name="connsiteX2" fmla="*/ 156776 w 1207180"/>
                <a:gd name="connsiteY2" fmla="*/ 736956 h 1945255"/>
                <a:gd name="connsiteX3" fmla="*/ 329231 w 1207180"/>
                <a:gd name="connsiteY3" fmla="*/ 1019194 h 1945255"/>
                <a:gd name="connsiteX4" fmla="*/ 736850 w 1207180"/>
                <a:gd name="connsiteY4" fmla="*/ 1317112 h 1945255"/>
                <a:gd name="connsiteX5" fmla="*/ 1207180 w 1207180"/>
                <a:gd name="connsiteY5" fmla="*/ 1520951 h 1945255"/>
                <a:gd name="connsiteX6" fmla="*/ 1017887 w 1207180"/>
                <a:gd name="connsiteY6" fmla="*/ 1555239 h 1945255"/>
                <a:gd name="connsiteX7" fmla="*/ 739174 w 1207180"/>
                <a:gd name="connsiteY7" fmla="*/ 1589873 h 1945255"/>
                <a:gd name="connsiteX8" fmla="*/ 432584 w 1207180"/>
                <a:gd name="connsiteY8" fmla="*/ 1666234 h 1945255"/>
                <a:gd name="connsiteX9" fmla="*/ 31355 w 1207180"/>
                <a:gd name="connsiteY9" fmla="*/ 1834549 h 1945255"/>
                <a:gd name="connsiteX10" fmla="*/ 15677 w 1207180"/>
                <a:gd name="connsiteY10" fmla="*/ 62719 h 1945255"/>
                <a:gd name="connsiteX0" fmla="*/ 0 w 1207180"/>
                <a:gd name="connsiteY0" fmla="*/ 0 h 1945255"/>
                <a:gd name="connsiteX1" fmla="*/ 62710 w 1207180"/>
                <a:gd name="connsiteY1" fmla="*/ 407677 h 1945255"/>
                <a:gd name="connsiteX2" fmla="*/ 156776 w 1207180"/>
                <a:gd name="connsiteY2" fmla="*/ 736956 h 1945255"/>
                <a:gd name="connsiteX3" fmla="*/ 329231 w 1207180"/>
                <a:gd name="connsiteY3" fmla="*/ 1019194 h 1945255"/>
                <a:gd name="connsiteX4" fmla="*/ 736850 w 1207180"/>
                <a:gd name="connsiteY4" fmla="*/ 1317112 h 1945255"/>
                <a:gd name="connsiteX5" fmla="*/ 1207180 w 1207180"/>
                <a:gd name="connsiteY5" fmla="*/ 1520951 h 1945255"/>
                <a:gd name="connsiteX6" fmla="*/ 1017887 w 1207180"/>
                <a:gd name="connsiteY6" fmla="*/ 1555239 h 1945255"/>
                <a:gd name="connsiteX7" fmla="*/ 739174 w 1207180"/>
                <a:gd name="connsiteY7" fmla="*/ 1589873 h 1945255"/>
                <a:gd name="connsiteX8" fmla="*/ 432584 w 1207180"/>
                <a:gd name="connsiteY8" fmla="*/ 1666234 h 1945255"/>
                <a:gd name="connsiteX9" fmla="*/ 31355 w 1207180"/>
                <a:gd name="connsiteY9" fmla="*/ 1834549 h 1945255"/>
                <a:gd name="connsiteX10" fmla="*/ 15677 w 1207180"/>
                <a:gd name="connsiteY10" fmla="*/ 62719 h 1945255"/>
                <a:gd name="connsiteX0" fmla="*/ 0 w 1207180"/>
                <a:gd name="connsiteY0" fmla="*/ 0 h 1936878"/>
                <a:gd name="connsiteX1" fmla="*/ 62710 w 1207180"/>
                <a:gd name="connsiteY1" fmla="*/ 407677 h 1936878"/>
                <a:gd name="connsiteX2" fmla="*/ 156776 w 1207180"/>
                <a:gd name="connsiteY2" fmla="*/ 736956 h 1936878"/>
                <a:gd name="connsiteX3" fmla="*/ 329231 w 1207180"/>
                <a:gd name="connsiteY3" fmla="*/ 1019194 h 1936878"/>
                <a:gd name="connsiteX4" fmla="*/ 736850 w 1207180"/>
                <a:gd name="connsiteY4" fmla="*/ 1317112 h 1936878"/>
                <a:gd name="connsiteX5" fmla="*/ 1207180 w 1207180"/>
                <a:gd name="connsiteY5" fmla="*/ 1520951 h 1936878"/>
                <a:gd name="connsiteX6" fmla="*/ 1017887 w 1207180"/>
                <a:gd name="connsiteY6" fmla="*/ 1555239 h 1936878"/>
                <a:gd name="connsiteX7" fmla="*/ 739174 w 1207180"/>
                <a:gd name="connsiteY7" fmla="*/ 1589873 h 1936878"/>
                <a:gd name="connsiteX8" fmla="*/ 432584 w 1207180"/>
                <a:gd name="connsiteY8" fmla="*/ 1666234 h 1936878"/>
                <a:gd name="connsiteX9" fmla="*/ 31355 w 1207180"/>
                <a:gd name="connsiteY9" fmla="*/ 1834549 h 1936878"/>
                <a:gd name="connsiteX10" fmla="*/ 15677 w 1207180"/>
                <a:gd name="connsiteY10" fmla="*/ 62719 h 1936878"/>
                <a:gd name="connsiteX0" fmla="*/ 0 w 1207180"/>
                <a:gd name="connsiteY0" fmla="*/ 0 h 2003601"/>
                <a:gd name="connsiteX1" fmla="*/ 62710 w 1207180"/>
                <a:gd name="connsiteY1" fmla="*/ 407677 h 2003601"/>
                <a:gd name="connsiteX2" fmla="*/ 156776 w 1207180"/>
                <a:gd name="connsiteY2" fmla="*/ 736956 h 2003601"/>
                <a:gd name="connsiteX3" fmla="*/ 329231 w 1207180"/>
                <a:gd name="connsiteY3" fmla="*/ 1019194 h 2003601"/>
                <a:gd name="connsiteX4" fmla="*/ 736850 w 1207180"/>
                <a:gd name="connsiteY4" fmla="*/ 1317112 h 2003601"/>
                <a:gd name="connsiteX5" fmla="*/ 1207180 w 1207180"/>
                <a:gd name="connsiteY5" fmla="*/ 1520951 h 2003601"/>
                <a:gd name="connsiteX6" fmla="*/ 1017887 w 1207180"/>
                <a:gd name="connsiteY6" fmla="*/ 1555239 h 2003601"/>
                <a:gd name="connsiteX7" fmla="*/ 739174 w 1207180"/>
                <a:gd name="connsiteY7" fmla="*/ 1589873 h 2003601"/>
                <a:gd name="connsiteX8" fmla="*/ 432584 w 1207180"/>
                <a:gd name="connsiteY8" fmla="*/ 1666234 h 2003601"/>
                <a:gd name="connsiteX9" fmla="*/ 95803 w 1207180"/>
                <a:gd name="connsiteY9" fmla="*/ 1912643 h 2003601"/>
                <a:gd name="connsiteX10" fmla="*/ 31355 w 1207180"/>
                <a:gd name="connsiteY10" fmla="*/ 1834549 h 2003601"/>
                <a:gd name="connsiteX11" fmla="*/ 15677 w 1207180"/>
                <a:gd name="connsiteY11" fmla="*/ 62719 h 2003601"/>
                <a:gd name="connsiteX0" fmla="*/ 0 w 1207180"/>
                <a:gd name="connsiteY0" fmla="*/ 0 h 1981396"/>
                <a:gd name="connsiteX1" fmla="*/ 62710 w 1207180"/>
                <a:gd name="connsiteY1" fmla="*/ 407677 h 1981396"/>
                <a:gd name="connsiteX2" fmla="*/ 156776 w 1207180"/>
                <a:gd name="connsiteY2" fmla="*/ 736956 h 1981396"/>
                <a:gd name="connsiteX3" fmla="*/ 329231 w 1207180"/>
                <a:gd name="connsiteY3" fmla="*/ 1019194 h 1981396"/>
                <a:gd name="connsiteX4" fmla="*/ 736850 w 1207180"/>
                <a:gd name="connsiteY4" fmla="*/ 1317112 h 1981396"/>
                <a:gd name="connsiteX5" fmla="*/ 1207180 w 1207180"/>
                <a:gd name="connsiteY5" fmla="*/ 1520951 h 1981396"/>
                <a:gd name="connsiteX6" fmla="*/ 1017887 w 1207180"/>
                <a:gd name="connsiteY6" fmla="*/ 1555239 h 1981396"/>
                <a:gd name="connsiteX7" fmla="*/ 739174 w 1207180"/>
                <a:gd name="connsiteY7" fmla="*/ 1589873 h 1981396"/>
                <a:gd name="connsiteX8" fmla="*/ 432584 w 1207180"/>
                <a:gd name="connsiteY8" fmla="*/ 1666234 h 1981396"/>
                <a:gd name="connsiteX9" fmla="*/ 146320 w 1207180"/>
                <a:gd name="connsiteY9" fmla="*/ 1846302 h 1981396"/>
                <a:gd name="connsiteX10" fmla="*/ 31355 w 1207180"/>
                <a:gd name="connsiteY10" fmla="*/ 1834549 h 1981396"/>
                <a:gd name="connsiteX11" fmla="*/ 15677 w 1207180"/>
                <a:gd name="connsiteY11" fmla="*/ 62719 h 1981396"/>
                <a:gd name="connsiteX0" fmla="*/ 0 w 1207180"/>
                <a:gd name="connsiteY0" fmla="*/ 0 h 1981396"/>
                <a:gd name="connsiteX1" fmla="*/ 62710 w 1207180"/>
                <a:gd name="connsiteY1" fmla="*/ 407677 h 1981396"/>
                <a:gd name="connsiteX2" fmla="*/ 156776 w 1207180"/>
                <a:gd name="connsiteY2" fmla="*/ 736956 h 1981396"/>
                <a:gd name="connsiteX3" fmla="*/ 329231 w 1207180"/>
                <a:gd name="connsiteY3" fmla="*/ 1019194 h 1981396"/>
                <a:gd name="connsiteX4" fmla="*/ 736850 w 1207180"/>
                <a:gd name="connsiteY4" fmla="*/ 1317112 h 1981396"/>
                <a:gd name="connsiteX5" fmla="*/ 1207180 w 1207180"/>
                <a:gd name="connsiteY5" fmla="*/ 1520951 h 1981396"/>
                <a:gd name="connsiteX6" fmla="*/ 1017887 w 1207180"/>
                <a:gd name="connsiteY6" fmla="*/ 1555239 h 1981396"/>
                <a:gd name="connsiteX7" fmla="*/ 739174 w 1207180"/>
                <a:gd name="connsiteY7" fmla="*/ 1589873 h 1981396"/>
                <a:gd name="connsiteX8" fmla="*/ 432584 w 1207180"/>
                <a:gd name="connsiteY8" fmla="*/ 1666234 h 1981396"/>
                <a:gd name="connsiteX9" fmla="*/ 146320 w 1207180"/>
                <a:gd name="connsiteY9" fmla="*/ 1846302 h 1981396"/>
                <a:gd name="connsiteX10" fmla="*/ 31355 w 1207180"/>
                <a:gd name="connsiteY10" fmla="*/ 1834549 h 1981396"/>
                <a:gd name="connsiteX11" fmla="*/ 15677 w 1207180"/>
                <a:gd name="connsiteY11" fmla="*/ 62719 h 1981396"/>
                <a:gd name="connsiteX0" fmla="*/ 0 w 1207180"/>
                <a:gd name="connsiteY0" fmla="*/ 0 h 2007432"/>
                <a:gd name="connsiteX1" fmla="*/ 62710 w 1207180"/>
                <a:gd name="connsiteY1" fmla="*/ 407677 h 2007432"/>
                <a:gd name="connsiteX2" fmla="*/ 156776 w 1207180"/>
                <a:gd name="connsiteY2" fmla="*/ 736956 h 2007432"/>
                <a:gd name="connsiteX3" fmla="*/ 329231 w 1207180"/>
                <a:gd name="connsiteY3" fmla="*/ 1019194 h 2007432"/>
                <a:gd name="connsiteX4" fmla="*/ 736850 w 1207180"/>
                <a:gd name="connsiteY4" fmla="*/ 1317112 h 2007432"/>
                <a:gd name="connsiteX5" fmla="*/ 1207180 w 1207180"/>
                <a:gd name="connsiteY5" fmla="*/ 1520951 h 2007432"/>
                <a:gd name="connsiteX6" fmla="*/ 1017887 w 1207180"/>
                <a:gd name="connsiteY6" fmla="*/ 1555239 h 2007432"/>
                <a:gd name="connsiteX7" fmla="*/ 739174 w 1207180"/>
                <a:gd name="connsiteY7" fmla="*/ 1589873 h 2007432"/>
                <a:gd name="connsiteX8" fmla="*/ 432584 w 1207180"/>
                <a:gd name="connsiteY8" fmla="*/ 1666234 h 2007432"/>
                <a:gd name="connsiteX9" fmla="*/ 146320 w 1207180"/>
                <a:gd name="connsiteY9" fmla="*/ 1846302 h 2007432"/>
                <a:gd name="connsiteX10" fmla="*/ 31355 w 1207180"/>
                <a:gd name="connsiteY10" fmla="*/ 1834549 h 2007432"/>
                <a:gd name="connsiteX11" fmla="*/ 15677 w 1207180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243481"/>
                <a:gd name="connsiteY0" fmla="*/ 0 h 2007432"/>
                <a:gd name="connsiteX1" fmla="*/ 62710 w 1243481"/>
                <a:gd name="connsiteY1" fmla="*/ 407677 h 2007432"/>
                <a:gd name="connsiteX2" fmla="*/ 156776 w 1243481"/>
                <a:gd name="connsiteY2" fmla="*/ 736956 h 2007432"/>
                <a:gd name="connsiteX3" fmla="*/ 329231 w 1243481"/>
                <a:gd name="connsiteY3" fmla="*/ 1019194 h 2007432"/>
                <a:gd name="connsiteX4" fmla="*/ 736850 w 1243481"/>
                <a:gd name="connsiteY4" fmla="*/ 1317112 h 2007432"/>
                <a:gd name="connsiteX5" fmla="*/ 1207180 w 1243481"/>
                <a:gd name="connsiteY5" fmla="*/ 1520951 h 2007432"/>
                <a:gd name="connsiteX6" fmla="*/ 1017887 w 1243481"/>
                <a:gd name="connsiteY6" fmla="*/ 1555239 h 2007432"/>
                <a:gd name="connsiteX7" fmla="*/ 739174 w 1243481"/>
                <a:gd name="connsiteY7" fmla="*/ 1589873 h 2007432"/>
                <a:gd name="connsiteX8" fmla="*/ 432584 w 1243481"/>
                <a:gd name="connsiteY8" fmla="*/ 1666234 h 2007432"/>
                <a:gd name="connsiteX9" fmla="*/ 146320 w 1243481"/>
                <a:gd name="connsiteY9" fmla="*/ 1846302 h 2007432"/>
                <a:gd name="connsiteX10" fmla="*/ 31355 w 1243481"/>
                <a:gd name="connsiteY10" fmla="*/ 1834549 h 2007432"/>
                <a:gd name="connsiteX11" fmla="*/ 15677 w 1243481"/>
                <a:gd name="connsiteY11" fmla="*/ 62719 h 2007432"/>
                <a:gd name="connsiteX0" fmla="*/ 0 w 1304585"/>
                <a:gd name="connsiteY0" fmla="*/ 0 h 2142870"/>
                <a:gd name="connsiteX1" fmla="*/ 62710 w 1304585"/>
                <a:gd name="connsiteY1" fmla="*/ 407677 h 2142870"/>
                <a:gd name="connsiteX2" fmla="*/ 156776 w 1304585"/>
                <a:gd name="connsiteY2" fmla="*/ 736956 h 2142870"/>
                <a:gd name="connsiteX3" fmla="*/ 329231 w 1304585"/>
                <a:gd name="connsiteY3" fmla="*/ 1019194 h 2142870"/>
                <a:gd name="connsiteX4" fmla="*/ 736850 w 1304585"/>
                <a:gd name="connsiteY4" fmla="*/ 1317112 h 2142870"/>
                <a:gd name="connsiteX5" fmla="*/ 1207180 w 1304585"/>
                <a:gd name="connsiteY5" fmla="*/ 1520951 h 2142870"/>
                <a:gd name="connsiteX6" fmla="*/ 1017887 w 1304585"/>
                <a:gd name="connsiteY6" fmla="*/ 1555239 h 2142870"/>
                <a:gd name="connsiteX7" fmla="*/ 739174 w 1304585"/>
                <a:gd name="connsiteY7" fmla="*/ 1589873 h 2142870"/>
                <a:gd name="connsiteX8" fmla="*/ 432584 w 1304585"/>
                <a:gd name="connsiteY8" fmla="*/ 1666234 h 2142870"/>
                <a:gd name="connsiteX9" fmla="*/ 146320 w 1304585"/>
                <a:gd name="connsiteY9" fmla="*/ 1846302 h 2142870"/>
                <a:gd name="connsiteX10" fmla="*/ 31355 w 1304585"/>
                <a:gd name="connsiteY10" fmla="*/ 1834549 h 2142870"/>
                <a:gd name="connsiteX11" fmla="*/ 15677 w 1304585"/>
                <a:gd name="connsiteY11" fmla="*/ 62719 h 2142870"/>
                <a:gd name="connsiteX12" fmla="*/ 0 w 1304585"/>
                <a:gd name="connsiteY12" fmla="*/ 0 h 2142870"/>
                <a:gd name="connsiteX0" fmla="*/ 0 w 1288908"/>
                <a:gd name="connsiteY0" fmla="*/ 0 h 2080151"/>
                <a:gd name="connsiteX1" fmla="*/ 47033 w 1288908"/>
                <a:gd name="connsiteY1" fmla="*/ 344958 h 2080151"/>
                <a:gd name="connsiteX2" fmla="*/ 141099 w 1288908"/>
                <a:gd name="connsiteY2" fmla="*/ 674237 h 2080151"/>
                <a:gd name="connsiteX3" fmla="*/ 313554 w 1288908"/>
                <a:gd name="connsiteY3" fmla="*/ 956475 h 2080151"/>
                <a:gd name="connsiteX4" fmla="*/ 721173 w 1288908"/>
                <a:gd name="connsiteY4" fmla="*/ 1254393 h 2080151"/>
                <a:gd name="connsiteX5" fmla="*/ 1191503 w 1288908"/>
                <a:gd name="connsiteY5" fmla="*/ 1458232 h 2080151"/>
                <a:gd name="connsiteX6" fmla="*/ 1002210 w 1288908"/>
                <a:gd name="connsiteY6" fmla="*/ 1492520 h 2080151"/>
                <a:gd name="connsiteX7" fmla="*/ 723497 w 1288908"/>
                <a:gd name="connsiteY7" fmla="*/ 1527154 h 2080151"/>
                <a:gd name="connsiteX8" fmla="*/ 416907 w 1288908"/>
                <a:gd name="connsiteY8" fmla="*/ 1603515 h 2080151"/>
                <a:gd name="connsiteX9" fmla="*/ 130643 w 1288908"/>
                <a:gd name="connsiteY9" fmla="*/ 1783583 h 2080151"/>
                <a:gd name="connsiteX10" fmla="*/ 15678 w 1288908"/>
                <a:gd name="connsiteY10" fmla="*/ 1771830 h 2080151"/>
                <a:gd name="connsiteX11" fmla="*/ 0 w 1288908"/>
                <a:gd name="connsiteY11" fmla="*/ 0 h 2080151"/>
                <a:gd name="connsiteX0" fmla="*/ 0 w 1288908"/>
                <a:gd name="connsiteY0" fmla="*/ 0 h 2080151"/>
                <a:gd name="connsiteX1" fmla="*/ 141099 w 1288908"/>
                <a:gd name="connsiteY1" fmla="*/ 674237 h 2080151"/>
                <a:gd name="connsiteX2" fmla="*/ 313554 w 1288908"/>
                <a:gd name="connsiteY2" fmla="*/ 956475 h 2080151"/>
                <a:gd name="connsiteX3" fmla="*/ 721173 w 1288908"/>
                <a:gd name="connsiteY3" fmla="*/ 1254393 h 2080151"/>
                <a:gd name="connsiteX4" fmla="*/ 1191503 w 1288908"/>
                <a:gd name="connsiteY4" fmla="*/ 1458232 h 2080151"/>
                <a:gd name="connsiteX5" fmla="*/ 1002210 w 1288908"/>
                <a:gd name="connsiteY5" fmla="*/ 1492520 h 2080151"/>
                <a:gd name="connsiteX6" fmla="*/ 723497 w 1288908"/>
                <a:gd name="connsiteY6" fmla="*/ 1527154 h 2080151"/>
                <a:gd name="connsiteX7" fmla="*/ 416907 w 1288908"/>
                <a:gd name="connsiteY7" fmla="*/ 1603515 h 2080151"/>
                <a:gd name="connsiteX8" fmla="*/ 130643 w 1288908"/>
                <a:gd name="connsiteY8" fmla="*/ 1783583 h 2080151"/>
                <a:gd name="connsiteX9" fmla="*/ 15678 w 1288908"/>
                <a:gd name="connsiteY9" fmla="*/ 1771830 h 2080151"/>
                <a:gd name="connsiteX10" fmla="*/ 0 w 1288908"/>
                <a:gd name="connsiteY10" fmla="*/ 0 h 2080151"/>
                <a:gd name="connsiteX0" fmla="*/ 0 w 1288908"/>
                <a:gd name="connsiteY0" fmla="*/ 0 h 2080151"/>
                <a:gd name="connsiteX1" fmla="*/ 313554 w 1288908"/>
                <a:gd name="connsiteY1" fmla="*/ 956475 h 2080151"/>
                <a:gd name="connsiteX2" fmla="*/ 721173 w 1288908"/>
                <a:gd name="connsiteY2" fmla="*/ 1254393 h 2080151"/>
                <a:gd name="connsiteX3" fmla="*/ 1191503 w 1288908"/>
                <a:gd name="connsiteY3" fmla="*/ 1458232 h 2080151"/>
                <a:gd name="connsiteX4" fmla="*/ 1002210 w 1288908"/>
                <a:gd name="connsiteY4" fmla="*/ 1492520 h 2080151"/>
                <a:gd name="connsiteX5" fmla="*/ 723497 w 1288908"/>
                <a:gd name="connsiteY5" fmla="*/ 1527154 h 2080151"/>
                <a:gd name="connsiteX6" fmla="*/ 416907 w 1288908"/>
                <a:gd name="connsiteY6" fmla="*/ 1603515 h 2080151"/>
                <a:gd name="connsiteX7" fmla="*/ 130643 w 1288908"/>
                <a:gd name="connsiteY7" fmla="*/ 1783583 h 2080151"/>
                <a:gd name="connsiteX8" fmla="*/ 15678 w 1288908"/>
                <a:gd name="connsiteY8" fmla="*/ 1771830 h 2080151"/>
                <a:gd name="connsiteX9" fmla="*/ 0 w 1288908"/>
                <a:gd name="connsiteY9" fmla="*/ 0 h 2080151"/>
                <a:gd name="connsiteX0" fmla="*/ 0 w 1288908"/>
                <a:gd name="connsiteY0" fmla="*/ 0 h 2080151"/>
                <a:gd name="connsiteX1" fmla="*/ 721173 w 1288908"/>
                <a:gd name="connsiteY1" fmla="*/ 1254393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1191503 w 1288908"/>
                <a:gd name="connsiteY1" fmla="*/ 1458232 h 2080151"/>
                <a:gd name="connsiteX2" fmla="*/ 1002210 w 1288908"/>
                <a:gd name="connsiteY2" fmla="*/ 1492520 h 2080151"/>
                <a:gd name="connsiteX3" fmla="*/ 723497 w 1288908"/>
                <a:gd name="connsiteY3" fmla="*/ 1527154 h 2080151"/>
                <a:gd name="connsiteX4" fmla="*/ 416907 w 1288908"/>
                <a:gd name="connsiteY4" fmla="*/ 1603515 h 2080151"/>
                <a:gd name="connsiteX5" fmla="*/ 130643 w 1288908"/>
                <a:gd name="connsiteY5" fmla="*/ 1783583 h 2080151"/>
                <a:gd name="connsiteX6" fmla="*/ 15678 w 1288908"/>
                <a:gd name="connsiteY6" fmla="*/ 1771830 h 2080151"/>
                <a:gd name="connsiteX7" fmla="*/ 0 w 1288908"/>
                <a:gd name="connsiteY7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125738 h 2205889"/>
                <a:gd name="connsiteX1" fmla="*/ 363949 w 1288908"/>
                <a:gd name="connsiteY1" fmla="*/ 1143139 h 2205889"/>
                <a:gd name="connsiteX2" fmla="*/ 1191503 w 1288908"/>
                <a:gd name="connsiteY2" fmla="*/ 1583970 h 2205889"/>
                <a:gd name="connsiteX3" fmla="*/ 1002210 w 1288908"/>
                <a:gd name="connsiteY3" fmla="*/ 1618258 h 2205889"/>
                <a:gd name="connsiteX4" fmla="*/ 723497 w 1288908"/>
                <a:gd name="connsiteY4" fmla="*/ 1652892 h 2205889"/>
                <a:gd name="connsiteX5" fmla="*/ 416907 w 1288908"/>
                <a:gd name="connsiteY5" fmla="*/ 1729253 h 2205889"/>
                <a:gd name="connsiteX6" fmla="*/ 130643 w 1288908"/>
                <a:gd name="connsiteY6" fmla="*/ 1909321 h 2205889"/>
                <a:gd name="connsiteX7" fmla="*/ 15678 w 1288908"/>
                <a:gd name="connsiteY7" fmla="*/ 1897568 h 2205889"/>
                <a:gd name="connsiteX8" fmla="*/ 0 w 1288908"/>
                <a:gd name="connsiteY8" fmla="*/ 125738 h 2205889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8908"/>
                <a:gd name="connsiteY0" fmla="*/ 0 h 2080151"/>
                <a:gd name="connsiteX1" fmla="*/ 363949 w 1288908"/>
                <a:gd name="connsiteY1" fmla="*/ 1017401 h 2080151"/>
                <a:gd name="connsiteX2" fmla="*/ 1191503 w 1288908"/>
                <a:gd name="connsiteY2" fmla="*/ 1458232 h 2080151"/>
                <a:gd name="connsiteX3" fmla="*/ 1002210 w 1288908"/>
                <a:gd name="connsiteY3" fmla="*/ 1492520 h 2080151"/>
                <a:gd name="connsiteX4" fmla="*/ 723497 w 1288908"/>
                <a:gd name="connsiteY4" fmla="*/ 1527154 h 2080151"/>
                <a:gd name="connsiteX5" fmla="*/ 416907 w 1288908"/>
                <a:gd name="connsiteY5" fmla="*/ 1603515 h 2080151"/>
                <a:gd name="connsiteX6" fmla="*/ 130643 w 1288908"/>
                <a:gd name="connsiteY6" fmla="*/ 1783583 h 2080151"/>
                <a:gd name="connsiteX7" fmla="*/ 15678 w 1288908"/>
                <a:gd name="connsiteY7" fmla="*/ 1771830 h 2080151"/>
                <a:gd name="connsiteX8" fmla="*/ 0 w 1288908"/>
                <a:gd name="connsiteY8" fmla="*/ 0 h 2080151"/>
                <a:gd name="connsiteX0" fmla="*/ 0 w 1283358"/>
                <a:gd name="connsiteY0" fmla="*/ 0 h 2080151"/>
                <a:gd name="connsiteX1" fmla="*/ 363949 w 1283358"/>
                <a:gd name="connsiteY1" fmla="*/ 1017401 h 2080151"/>
                <a:gd name="connsiteX2" fmla="*/ 1191503 w 1283358"/>
                <a:gd name="connsiteY2" fmla="*/ 1458232 h 2080151"/>
                <a:gd name="connsiteX3" fmla="*/ 996660 w 1283358"/>
                <a:gd name="connsiteY3" fmla="*/ 1449449 h 2080151"/>
                <a:gd name="connsiteX4" fmla="*/ 723497 w 1283358"/>
                <a:gd name="connsiteY4" fmla="*/ 1527154 h 2080151"/>
                <a:gd name="connsiteX5" fmla="*/ 416907 w 1283358"/>
                <a:gd name="connsiteY5" fmla="*/ 1603515 h 2080151"/>
                <a:gd name="connsiteX6" fmla="*/ 130643 w 1283358"/>
                <a:gd name="connsiteY6" fmla="*/ 1783583 h 2080151"/>
                <a:gd name="connsiteX7" fmla="*/ 15678 w 1283358"/>
                <a:gd name="connsiteY7" fmla="*/ 1771830 h 2080151"/>
                <a:gd name="connsiteX8" fmla="*/ 0 w 1283358"/>
                <a:gd name="connsiteY8" fmla="*/ 0 h 2080151"/>
                <a:gd name="connsiteX0" fmla="*/ 0 w 1251428"/>
                <a:gd name="connsiteY0" fmla="*/ 0 h 2080151"/>
                <a:gd name="connsiteX1" fmla="*/ 363949 w 1251428"/>
                <a:gd name="connsiteY1" fmla="*/ 1017401 h 2080151"/>
                <a:gd name="connsiteX2" fmla="*/ 1191503 w 1251428"/>
                <a:gd name="connsiteY2" fmla="*/ 1458232 h 2080151"/>
                <a:gd name="connsiteX3" fmla="*/ 723497 w 1251428"/>
                <a:gd name="connsiteY3" fmla="*/ 1527154 h 2080151"/>
                <a:gd name="connsiteX4" fmla="*/ 416907 w 1251428"/>
                <a:gd name="connsiteY4" fmla="*/ 1603515 h 2080151"/>
                <a:gd name="connsiteX5" fmla="*/ 130643 w 1251428"/>
                <a:gd name="connsiteY5" fmla="*/ 1783583 h 2080151"/>
                <a:gd name="connsiteX6" fmla="*/ 15678 w 1251428"/>
                <a:gd name="connsiteY6" fmla="*/ 1771830 h 2080151"/>
                <a:gd name="connsiteX7" fmla="*/ 0 w 1251428"/>
                <a:gd name="connsiteY7" fmla="*/ 0 h 2080151"/>
                <a:gd name="connsiteX0" fmla="*/ 0 w 1191503"/>
                <a:gd name="connsiteY0" fmla="*/ 0 h 2080151"/>
                <a:gd name="connsiteX1" fmla="*/ 363949 w 1191503"/>
                <a:gd name="connsiteY1" fmla="*/ 1017401 h 2080151"/>
                <a:gd name="connsiteX2" fmla="*/ 1191503 w 1191503"/>
                <a:gd name="connsiteY2" fmla="*/ 1458232 h 2080151"/>
                <a:gd name="connsiteX3" fmla="*/ 723497 w 1191503"/>
                <a:gd name="connsiteY3" fmla="*/ 1527154 h 2080151"/>
                <a:gd name="connsiteX4" fmla="*/ 416907 w 1191503"/>
                <a:gd name="connsiteY4" fmla="*/ 1603515 h 2080151"/>
                <a:gd name="connsiteX5" fmla="*/ 130643 w 1191503"/>
                <a:gd name="connsiteY5" fmla="*/ 1783583 h 2080151"/>
                <a:gd name="connsiteX6" fmla="*/ 15678 w 1191503"/>
                <a:gd name="connsiteY6" fmla="*/ 1771830 h 2080151"/>
                <a:gd name="connsiteX7" fmla="*/ 0 w 1191503"/>
                <a:gd name="connsiteY7" fmla="*/ 0 h 2080151"/>
                <a:gd name="connsiteX0" fmla="*/ 0 w 1191503"/>
                <a:gd name="connsiteY0" fmla="*/ 0 h 2080151"/>
                <a:gd name="connsiteX1" fmla="*/ 363949 w 1191503"/>
                <a:gd name="connsiteY1" fmla="*/ 1017401 h 2080151"/>
                <a:gd name="connsiteX2" fmla="*/ 1191503 w 1191503"/>
                <a:gd name="connsiteY2" fmla="*/ 1458232 h 2080151"/>
                <a:gd name="connsiteX3" fmla="*/ 723497 w 1191503"/>
                <a:gd name="connsiteY3" fmla="*/ 1527154 h 2080151"/>
                <a:gd name="connsiteX4" fmla="*/ 416907 w 1191503"/>
                <a:gd name="connsiteY4" fmla="*/ 1603515 h 2080151"/>
                <a:gd name="connsiteX5" fmla="*/ 130643 w 1191503"/>
                <a:gd name="connsiteY5" fmla="*/ 1783583 h 2080151"/>
                <a:gd name="connsiteX6" fmla="*/ 15678 w 1191503"/>
                <a:gd name="connsiteY6" fmla="*/ 1771830 h 2080151"/>
                <a:gd name="connsiteX7" fmla="*/ 0 w 1191503"/>
                <a:gd name="connsiteY7" fmla="*/ 0 h 2080151"/>
                <a:gd name="connsiteX0" fmla="*/ 0 w 1200329"/>
                <a:gd name="connsiteY0" fmla="*/ 0 h 2080151"/>
                <a:gd name="connsiteX1" fmla="*/ 363949 w 1200329"/>
                <a:gd name="connsiteY1" fmla="*/ 1017401 h 2080151"/>
                <a:gd name="connsiteX2" fmla="*/ 1191503 w 1200329"/>
                <a:gd name="connsiteY2" fmla="*/ 1458232 h 2080151"/>
                <a:gd name="connsiteX3" fmla="*/ 416907 w 1200329"/>
                <a:gd name="connsiteY3" fmla="*/ 1603515 h 2080151"/>
                <a:gd name="connsiteX4" fmla="*/ 130643 w 1200329"/>
                <a:gd name="connsiteY4" fmla="*/ 1783583 h 2080151"/>
                <a:gd name="connsiteX5" fmla="*/ 15678 w 1200329"/>
                <a:gd name="connsiteY5" fmla="*/ 1771830 h 2080151"/>
                <a:gd name="connsiteX6" fmla="*/ 0 w 1200329"/>
                <a:gd name="connsiteY6" fmla="*/ 0 h 2080151"/>
                <a:gd name="connsiteX0" fmla="*/ 0 w 1200329"/>
                <a:gd name="connsiteY0" fmla="*/ 0 h 2189818"/>
                <a:gd name="connsiteX1" fmla="*/ 363949 w 1200329"/>
                <a:gd name="connsiteY1" fmla="*/ 1017401 h 2189818"/>
                <a:gd name="connsiteX2" fmla="*/ 1191503 w 1200329"/>
                <a:gd name="connsiteY2" fmla="*/ 1458232 h 2189818"/>
                <a:gd name="connsiteX3" fmla="*/ 416907 w 1200329"/>
                <a:gd name="connsiteY3" fmla="*/ 1603515 h 2189818"/>
                <a:gd name="connsiteX4" fmla="*/ 130643 w 1200329"/>
                <a:gd name="connsiteY4" fmla="*/ 1783583 h 2189818"/>
                <a:gd name="connsiteX5" fmla="*/ 47594 w 1200329"/>
                <a:gd name="connsiteY5" fmla="*/ 1881497 h 2189818"/>
                <a:gd name="connsiteX6" fmla="*/ 0 w 1200329"/>
                <a:gd name="connsiteY6" fmla="*/ 0 h 2189818"/>
                <a:gd name="connsiteX0" fmla="*/ 0 w 1200329"/>
                <a:gd name="connsiteY0" fmla="*/ 0 h 2261825"/>
                <a:gd name="connsiteX1" fmla="*/ 363949 w 1200329"/>
                <a:gd name="connsiteY1" fmla="*/ 1017401 h 2261825"/>
                <a:gd name="connsiteX2" fmla="*/ 1191503 w 1200329"/>
                <a:gd name="connsiteY2" fmla="*/ 1458232 h 2261825"/>
                <a:gd name="connsiteX3" fmla="*/ 416907 w 1200329"/>
                <a:gd name="connsiteY3" fmla="*/ 1603515 h 2261825"/>
                <a:gd name="connsiteX4" fmla="*/ 130643 w 1200329"/>
                <a:gd name="connsiteY4" fmla="*/ 1783583 h 2261825"/>
                <a:gd name="connsiteX5" fmla="*/ 47594 w 1200329"/>
                <a:gd name="connsiteY5" fmla="*/ 1953504 h 2261825"/>
                <a:gd name="connsiteX6" fmla="*/ 0 w 1200329"/>
                <a:gd name="connsiteY6" fmla="*/ 0 h 2261825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30643 w 1200329"/>
                <a:gd name="connsiteY4" fmla="*/ 1783583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10865 w 1200329"/>
                <a:gd name="connsiteY4" fmla="*/ 1737480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110865 w 1200329"/>
                <a:gd name="connsiteY4" fmla="*/ 1737480 h 1953504"/>
                <a:gd name="connsiteX5" fmla="*/ 47594 w 1200329"/>
                <a:gd name="connsiteY5" fmla="*/ 1953504 h 1953504"/>
                <a:gd name="connsiteX6" fmla="*/ 0 w 1200329"/>
                <a:gd name="connsiteY6" fmla="*/ 0 h 1953504"/>
                <a:gd name="connsiteX0" fmla="*/ 0 w 1200329"/>
                <a:gd name="connsiteY0" fmla="*/ 0 h 2220756"/>
                <a:gd name="connsiteX1" fmla="*/ 363949 w 1200329"/>
                <a:gd name="connsiteY1" fmla="*/ 1017401 h 2220756"/>
                <a:gd name="connsiteX2" fmla="*/ 1191503 w 1200329"/>
                <a:gd name="connsiteY2" fmla="*/ 1458232 h 2220756"/>
                <a:gd name="connsiteX3" fmla="*/ 416907 w 1200329"/>
                <a:gd name="connsiteY3" fmla="*/ 1603515 h 2220756"/>
                <a:gd name="connsiteX4" fmla="*/ 47594 w 1200329"/>
                <a:gd name="connsiteY4" fmla="*/ 1953504 h 2220756"/>
                <a:gd name="connsiteX5" fmla="*/ 0 w 1200329"/>
                <a:gd name="connsiteY5" fmla="*/ 0 h 2220756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416907 w 1200329"/>
                <a:gd name="connsiteY3" fmla="*/ 1603515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200329"/>
                <a:gd name="connsiteY0" fmla="*/ 0 h 1953504"/>
                <a:gd name="connsiteX1" fmla="*/ 363949 w 1200329"/>
                <a:gd name="connsiteY1" fmla="*/ 1017401 h 1953504"/>
                <a:gd name="connsiteX2" fmla="*/ 1191503 w 1200329"/>
                <a:gd name="connsiteY2" fmla="*/ 1458232 h 1953504"/>
                <a:gd name="connsiteX3" fmla="*/ 363949 w 1200329"/>
                <a:gd name="connsiteY3" fmla="*/ 1593464 h 1953504"/>
                <a:gd name="connsiteX4" fmla="*/ 47594 w 1200329"/>
                <a:gd name="connsiteY4" fmla="*/ 1953504 h 1953504"/>
                <a:gd name="connsiteX5" fmla="*/ 0 w 1200329"/>
                <a:gd name="connsiteY5" fmla="*/ 0 h 1953504"/>
                <a:gd name="connsiteX0" fmla="*/ 0 w 1191503"/>
                <a:gd name="connsiteY0" fmla="*/ 0 h 1953504"/>
                <a:gd name="connsiteX1" fmla="*/ 363949 w 1191503"/>
                <a:gd name="connsiteY1" fmla="*/ 1017401 h 1953504"/>
                <a:gd name="connsiteX2" fmla="*/ 1191503 w 1191503"/>
                <a:gd name="connsiteY2" fmla="*/ 1458232 h 1953504"/>
                <a:gd name="connsiteX3" fmla="*/ 363949 w 1191503"/>
                <a:gd name="connsiteY3" fmla="*/ 1593464 h 1953504"/>
                <a:gd name="connsiteX4" fmla="*/ 47594 w 1191503"/>
                <a:gd name="connsiteY4" fmla="*/ 1953504 h 1953504"/>
                <a:gd name="connsiteX5" fmla="*/ 0 w 1191503"/>
                <a:gd name="connsiteY5" fmla="*/ 0 h 1953504"/>
                <a:gd name="connsiteX0" fmla="*/ 0 w 1191503"/>
                <a:gd name="connsiteY0" fmla="*/ 0 h 1953504"/>
                <a:gd name="connsiteX1" fmla="*/ 363949 w 1191503"/>
                <a:gd name="connsiteY1" fmla="*/ 1017401 h 1953504"/>
                <a:gd name="connsiteX2" fmla="*/ 1191503 w 1191503"/>
                <a:gd name="connsiteY2" fmla="*/ 1458232 h 1953504"/>
                <a:gd name="connsiteX3" fmla="*/ 427221 w 1191503"/>
                <a:gd name="connsiteY3" fmla="*/ 1521456 h 1953504"/>
                <a:gd name="connsiteX4" fmla="*/ 47594 w 1191503"/>
                <a:gd name="connsiteY4" fmla="*/ 1953504 h 1953504"/>
                <a:gd name="connsiteX5" fmla="*/ 0 w 1191503"/>
                <a:gd name="connsiteY5" fmla="*/ 0 h 1953504"/>
                <a:gd name="connsiteX0" fmla="*/ 15676 w 1207179"/>
                <a:gd name="connsiteY0" fmla="*/ 0 h 1953504"/>
                <a:gd name="connsiteX1" fmla="*/ 379625 w 1207179"/>
                <a:gd name="connsiteY1" fmla="*/ 1017401 h 1953504"/>
                <a:gd name="connsiteX2" fmla="*/ 1207179 w 1207179"/>
                <a:gd name="connsiteY2" fmla="*/ 1458232 h 1953504"/>
                <a:gd name="connsiteX3" fmla="*/ 442897 w 1207179"/>
                <a:gd name="connsiteY3" fmla="*/ 1521456 h 1953504"/>
                <a:gd name="connsiteX4" fmla="*/ 0 w 1207179"/>
                <a:gd name="connsiteY4" fmla="*/ 1953504 h 1953504"/>
                <a:gd name="connsiteX5" fmla="*/ 15676 w 1207179"/>
                <a:gd name="connsiteY5" fmla="*/ 0 h 1953504"/>
                <a:gd name="connsiteX0" fmla="*/ 0 w 1207179"/>
                <a:gd name="connsiteY0" fmla="*/ 0 h 1944216"/>
                <a:gd name="connsiteX1" fmla="*/ 379625 w 1207179"/>
                <a:gd name="connsiteY1" fmla="*/ 1008113 h 1944216"/>
                <a:gd name="connsiteX2" fmla="*/ 1207179 w 1207179"/>
                <a:gd name="connsiteY2" fmla="*/ 1448944 h 1944216"/>
                <a:gd name="connsiteX3" fmla="*/ 442897 w 1207179"/>
                <a:gd name="connsiteY3" fmla="*/ 1512168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42897 w 1207179"/>
                <a:gd name="connsiteY3" fmla="*/ 1512168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48944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29310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1207179"/>
                <a:gd name="connsiteY0" fmla="*/ 0 h 1944216"/>
                <a:gd name="connsiteX1" fmla="*/ 375066 w 1207179"/>
                <a:gd name="connsiteY1" fmla="*/ 1119768 h 1944216"/>
                <a:gd name="connsiteX2" fmla="*/ 1207179 w 1207179"/>
                <a:gd name="connsiteY2" fmla="*/ 1429310 h 1944216"/>
                <a:gd name="connsiteX3" fmla="*/ 423417 w 1207179"/>
                <a:gd name="connsiteY3" fmla="*/ 1458315 h 1944216"/>
                <a:gd name="connsiteX4" fmla="*/ 0 w 1207179"/>
                <a:gd name="connsiteY4" fmla="*/ 1944216 h 1944216"/>
                <a:gd name="connsiteX5" fmla="*/ 0 w 1207179"/>
                <a:gd name="connsiteY5" fmla="*/ 0 h 1944216"/>
                <a:gd name="connsiteX0" fmla="*/ 0 w 882673"/>
                <a:gd name="connsiteY0" fmla="*/ 0 h 1944216"/>
                <a:gd name="connsiteX1" fmla="*/ 375066 w 882673"/>
                <a:gd name="connsiteY1" fmla="*/ 1119768 h 1944216"/>
                <a:gd name="connsiteX2" fmla="*/ 882673 w 882673"/>
                <a:gd name="connsiteY2" fmla="*/ 1433515 h 1944216"/>
                <a:gd name="connsiteX3" fmla="*/ 423417 w 882673"/>
                <a:gd name="connsiteY3" fmla="*/ 1458315 h 1944216"/>
                <a:gd name="connsiteX4" fmla="*/ 0 w 882673"/>
                <a:gd name="connsiteY4" fmla="*/ 1944216 h 1944216"/>
                <a:gd name="connsiteX5" fmla="*/ 0 w 882673"/>
                <a:gd name="connsiteY5" fmla="*/ 0 h 1944216"/>
                <a:gd name="connsiteX0" fmla="*/ 0 w 882673"/>
                <a:gd name="connsiteY0" fmla="*/ 0 h 1525058"/>
                <a:gd name="connsiteX1" fmla="*/ 375066 w 882673"/>
                <a:gd name="connsiteY1" fmla="*/ 1119768 h 1525058"/>
                <a:gd name="connsiteX2" fmla="*/ 882673 w 882673"/>
                <a:gd name="connsiteY2" fmla="*/ 1433515 h 1525058"/>
                <a:gd name="connsiteX3" fmla="*/ 423417 w 882673"/>
                <a:gd name="connsiteY3" fmla="*/ 1458315 h 1525058"/>
                <a:gd name="connsiteX4" fmla="*/ 0 w 882673"/>
                <a:gd name="connsiteY4" fmla="*/ 1437358 h 1525058"/>
                <a:gd name="connsiteX5" fmla="*/ 0 w 882673"/>
                <a:gd name="connsiteY5" fmla="*/ 0 h 1525058"/>
                <a:gd name="connsiteX0" fmla="*/ 0 w 882673"/>
                <a:gd name="connsiteY0" fmla="*/ 0 h 1676277"/>
                <a:gd name="connsiteX1" fmla="*/ 375066 w 882673"/>
                <a:gd name="connsiteY1" fmla="*/ 1119768 h 1676277"/>
                <a:gd name="connsiteX2" fmla="*/ 882673 w 882673"/>
                <a:gd name="connsiteY2" fmla="*/ 1433515 h 1676277"/>
                <a:gd name="connsiteX3" fmla="*/ 0 w 882673"/>
                <a:gd name="connsiteY3" fmla="*/ 1437358 h 1676277"/>
                <a:gd name="connsiteX4" fmla="*/ 0 w 882673"/>
                <a:gd name="connsiteY4" fmla="*/ 0 h 1676277"/>
                <a:gd name="connsiteX0" fmla="*/ 0 w 882673"/>
                <a:gd name="connsiteY0" fmla="*/ 0 h 1486447"/>
                <a:gd name="connsiteX1" fmla="*/ 375066 w 882673"/>
                <a:gd name="connsiteY1" fmla="*/ 1119768 h 1486447"/>
                <a:gd name="connsiteX2" fmla="*/ 882673 w 882673"/>
                <a:gd name="connsiteY2" fmla="*/ 1433515 h 1486447"/>
                <a:gd name="connsiteX3" fmla="*/ 0 w 882673"/>
                <a:gd name="connsiteY3" fmla="*/ 1437358 h 1486447"/>
                <a:gd name="connsiteX4" fmla="*/ 0 w 882673"/>
                <a:gd name="connsiteY4" fmla="*/ 0 h 1486447"/>
                <a:gd name="connsiteX0" fmla="*/ 0 w 882673"/>
                <a:gd name="connsiteY0" fmla="*/ 0 h 1437358"/>
                <a:gd name="connsiteX1" fmla="*/ 375066 w 882673"/>
                <a:gd name="connsiteY1" fmla="*/ 1119768 h 1437358"/>
                <a:gd name="connsiteX2" fmla="*/ 882673 w 882673"/>
                <a:gd name="connsiteY2" fmla="*/ 1433515 h 1437358"/>
                <a:gd name="connsiteX3" fmla="*/ 0 w 882673"/>
                <a:gd name="connsiteY3" fmla="*/ 1437358 h 1437358"/>
                <a:gd name="connsiteX4" fmla="*/ 0 w 882673"/>
                <a:gd name="connsiteY4" fmla="*/ 0 h 1437358"/>
                <a:gd name="connsiteX0" fmla="*/ 0 w 882673"/>
                <a:gd name="connsiteY0" fmla="*/ 0 h 654299"/>
                <a:gd name="connsiteX1" fmla="*/ 375066 w 882673"/>
                <a:gd name="connsiteY1" fmla="*/ 33670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375066 w 882673"/>
                <a:gd name="connsiteY1" fmla="*/ 33670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54268 w 882673"/>
                <a:gd name="connsiteY1" fmla="*/ 371703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09320 w 882673"/>
                <a:gd name="connsiteY1" fmla="*/ 371703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62697 w 882673"/>
                <a:gd name="connsiteY1" fmla="*/ 371703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62697 w 882673"/>
                <a:gd name="connsiteY1" fmla="*/ 371703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62697 w 882673"/>
                <a:gd name="connsiteY1" fmla="*/ 398313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47819 w 882673"/>
                <a:gd name="connsiteY1" fmla="*/ 46121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47819 w 882673"/>
                <a:gd name="connsiteY1" fmla="*/ 46121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47819 w 882673"/>
                <a:gd name="connsiteY1" fmla="*/ 46121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  <a:gd name="connsiteX0" fmla="*/ 0 w 882673"/>
                <a:gd name="connsiteY0" fmla="*/ 0 h 654299"/>
                <a:gd name="connsiteX1" fmla="*/ 247819 w 882673"/>
                <a:gd name="connsiteY1" fmla="*/ 461219 h 654299"/>
                <a:gd name="connsiteX2" fmla="*/ 882673 w 882673"/>
                <a:gd name="connsiteY2" fmla="*/ 650456 h 654299"/>
                <a:gd name="connsiteX3" fmla="*/ 0 w 882673"/>
                <a:gd name="connsiteY3" fmla="*/ 654299 h 654299"/>
                <a:gd name="connsiteX4" fmla="*/ 0 w 882673"/>
                <a:gd name="connsiteY4" fmla="*/ 0 h 65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673" h="654299">
                  <a:moveTo>
                    <a:pt x="0" y="0"/>
                  </a:moveTo>
                  <a:cubicBezTo>
                    <a:pt x="82790" y="250908"/>
                    <a:pt x="123182" y="368965"/>
                    <a:pt x="247819" y="461219"/>
                  </a:cubicBezTo>
                  <a:cubicBezTo>
                    <a:pt x="394931" y="540858"/>
                    <a:pt x="726054" y="622318"/>
                    <a:pt x="882673" y="650456"/>
                  </a:cubicBezTo>
                  <a:lnTo>
                    <a:pt x="0" y="6542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8000"/>
              </a:schemeClr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7" name="Forme libre 136"/>
          <p:cNvSpPr/>
          <p:nvPr/>
        </p:nvSpPr>
        <p:spPr>
          <a:xfrm>
            <a:off x="5789108" y="4567118"/>
            <a:ext cx="1012360" cy="1720098"/>
          </a:xfrm>
          <a:custGeom>
            <a:avLst/>
            <a:gdLst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39174 w 1207180"/>
              <a:gd name="connsiteY7" fmla="*/ 158987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36878"/>
              <a:gd name="connsiteX1" fmla="*/ 62710 w 1207180"/>
              <a:gd name="connsiteY1" fmla="*/ 407677 h 1936878"/>
              <a:gd name="connsiteX2" fmla="*/ 156776 w 1207180"/>
              <a:gd name="connsiteY2" fmla="*/ 736956 h 1936878"/>
              <a:gd name="connsiteX3" fmla="*/ 329231 w 1207180"/>
              <a:gd name="connsiteY3" fmla="*/ 1019194 h 1936878"/>
              <a:gd name="connsiteX4" fmla="*/ 736850 w 1207180"/>
              <a:gd name="connsiteY4" fmla="*/ 1317112 h 1936878"/>
              <a:gd name="connsiteX5" fmla="*/ 1207180 w 1207180"/>
              <a:gd name="connsiteY5" fmla="*/ 1520951 h 1936878"/>
              <a:gd name="connsiteX6" fmla="*/ 1017887 w 1207180"/>
              <a:gd name="connsiteY6" fmla="*/ 1555239 h 1936878"/>
              <a:gd name="connsiteX7" fmla="*/ 739174 w 1207180"/>
              <a:gd name="connsiteY7" fmla="*/ 1589873 h 1936878"/>
              <a:gd name="connsiteX8" fmla="*/ 432584 w 1207180"/>
              <a:gd name="connsiteY8" fmla="*/ 1666234 h 1936878"/>
              <a:gd name="connsiteX9" fmla="*/ 31355 w 1207180"/>
              <a:gd name="connsiteY9" fmla="*/ 1834549 h 1936878"/>
              <a:gd name="connsiteX10" fmla="*/ 15677 w 1207180"/>
              <a:gd name="connsiteY10" fmla="*/ 62719 h 1936878"/>
              <a:gd name="connsiteX0" fmla="*/ 0 w 1207180"/>
              <a:gd name="connsiteY0" fmla="*/ 0 h 2003601"/>
              <a:gd name="connsiteX1" fmla="*/ 62710 w 1207180"/>
              <a:gd name="connsiteY1" fmla="*/ 407677 h 2003601"/>
              <a:gd name="connsiteX2" fmla="*/ 156776 w 1207180"/>
              <a:gd name="connsiteY2" fmla="*/ 736956 h 2003601"/>
              <a:gd name="connsiteX3" fmla="*/ 329231 w 1207180"/>
              <a:gd name="connsiteY3" fmla="*/ 1019194 h 2003601"/>
              <a:gd name="connsiteX4" fmla="*/ 736850 w 1207180"/>
              <a:gd name="connsiteY4" fmla="*/ 1317112 h 2003601"/>
              <a:gd name="connsiteX5" fmla="*/ 1207180 w 1207180"/>
              <a:gd name="connsiteY5" fmla="*/ 1520951 h 2003601"/>
              <a:gd name="connsiteX6" fmla="*/ 1017887 w 1207180"/>
              <a:gd name="connsiteY6" fmla="*/ 1555239 h 2003601"/>
              <a:gd name="connsiteX7" fmla="*/ 739174 w 1207180"/>
              <a:gd name="connsiteY7" fmla="*/ 1589873 h 2003601"/>
              <a:gd name="connsiteX8" fmla="*/ 432584 w 1207180"/>
              <a:gd name="connsiteY8" fmla="*/ 1666234 h 2003601"/>
              <a:gd name="connsiteX9" fmla="*/ 95803 w 1207180"/>
              <a:gd name="connsiteY9" fmla="*/ 1912643 h 2003601"/>
              <a:gd name="connsiteX10" fmla="*/ 31355 w 1207180"/>
              <a:gd name="connsiteY10" fmla="*/ 1834549 h 2003601"/>
              <a:gd name="connsiteX11" fmla="*/ 15677 w 1207180"/>
              <a:gd name="connsiteY11" fmla="*/ 62719 h 2003601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2007432"/>
              <a:gd name="connsiteX1" fmla="*/ 62710 w 1207180"/>
              <a:gd name="connsiteY1" fmla="*/ 407677 h 2007432"/>
              <a:gd name="connsiteX2" fmla="*/ 156776 w 1207180"/>
              <a:gd name="connsiteY2" fmla="*/ 736956 h 2007432"/>
              <a:gd name="connsiteX3" fmla="*/ 329231 w 1207180"/>
              <a:gd name="connsiteY3" fmla="*/ 1019194 h 2007432"/>
              <a:gd name="connsiteX4" fmla="*/ 736850 w 1207180"/>
              <a:gd name="connsiteY4" fmla="*/ 1317112 h 2007432"/>
              <a:gd name="connsiteX5" fmla="*/ 1207180 w 1207180"/>
              <a:gd name="connsiteY5" fmla="*/ 1520951 h 2007432"/>
              <a:gd name="connsiteX6" fmla="*/ 1017887 w 1207180"/>
              <a:gd name="connsiteY6" fmla="*/ 1555239 h 2007432"/>
              <a:gd name="connsiteX7" fmla="*/ 739174 w 1207180"/>
              <a:gd name="connsiteY7" fmla="*/ 1589873 h 2007432"/>
              <a:gd name="connsiteX8" fmla="*/ 432584 w 1207180"/>
              <a:gd name="connsiteY8" fmla="*/ 1666234 h 2007432"/>
              <a:gd name="connsiteX9" fmla="*/ 146320 w 1207180"/>
              <a:gd name="connsiteY9" fmla="*/ 1846302 h 2007432"/>
              <a:gd name="connsiteX10" fmla="*/ 31355 w 1207180"/>
              <a:gd name="connsiteY10" fmla="*/ 1834549 h 2007432"/>
              <a:gd name="connsiteX11" fmla="*/ 15677 w 1207180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304585"/>
              <a:gd name="connsiteY0" fmla="*/ 0 h 2142870"/>
              <a:gd name="connsiteX1" fmla="*/ 62710 w 1304585"/>
              <a:gd name="connsiteY1" fmla="*/ 407677 h 2142870"/>
              <a:gd name="connsiteX2" fmla="*/ 156776 w 1304585"/>
              <a:gd name="connsiteY2" fmla="*/ 736956 h 2142870"/>
              <a:gd name="connsiteX3" fmla="*/ 329231 w 1304585"/>
              <a:gd name="connsiteY3" fmla="*/ 1019194 h 2142870"/>
              <a:gd name="connsiteX4" fmla="*/ 736850 w 1304585"/>
              <a:gd name="connsiteY4" fmla="*/ 1317112 h 2142870"/>
              <a:gd name="connsiteX5" fmla="*/ 1207180 w 1304585"/>
              <a:gd name="connsiteY5" fmla="*/ 1520951 h 2142870"/>
              <a:gd name="connsiteX6" fmla="*/ 1017887 w 1304585"/>
              <a:gd name="connsiteY6" fmla="*/ 1555239 h 2142870"/>
              <a:gd name="connsiteX7" fmla="*/ 739174 w 1304585"/>
              <a:gd name="connsiteY7" fmla="*/ 1589873 h 2142870"/>
              <a:gd name="connsiteX8" fmla="*/ 432584 w 1304585"/>
              <a:gd name="connsiteY8" fmla="*/ 1666234 h 2142870"/>
              <a:gd name="connsiteX9" fmla="*/ 146320 w 1304585"/>
              <a:gd name="connsiteY9" fmla="*/ 1846302 h 2142870"/>
              <a:gd name="connsiteX10" fmla="*/ 31355 w 1304585"/>
              <a:gd name="connsiteY10" fmla="*/ 1834549 h 2142870"/>
              <a:gd name="connsiteX11" fmla="*/ 15677 w 1304585"/>
              <a:gd name="connsiteY11" fmla="*/ 62719 h 2142870"/>
              <a:gd name="connsiteX12" fmla="*/ 0 w 1304585"/>
              <a:gd name="connsiteY12" fmla="*/ 0 h 2142870"/>
              <a:gd name="connsiteX0" fmla="*/ 0 w 1288908"/>
              <a:gd name="connsiteY0" fmla="*/ 0 h 2080151"/>
              <a:gd name="connsiteX1" fmla="*/ 47033 w 1288908"/>
              <a:gd name="connsiteY1" fmla="*/ 344958 h 2080151"/>
              <a:gd name="connsiteX2" fmla="*/ 141099 w 1288908"/>
              <a:gd name="connsiteY2" fmla="*/ 674237 h 2080151"/>
              <a:gd name="connsiteX3" fmla="*/ 313554 w 1288908"/>
              <a:gd name="connsiteY3" fmla="*/ 956475 h 2080151"/>
              <a:gd name="connsiteX4" fmla="*/ 721173 w 1288908"/>
              <a:gd name="connsiteY4" fmla="*/ 1254393 h 2080151"/>
              <a:gd name="connsiteX5" fmla="*/ 1191503 w 1288908"/>
              <a:gd name="connsiteY5" fmla="*/ 1458232 h 2080151"/>
              <a:gd name="connsiteX6" fmla="*/ 1002210 w 1288908"/>
              <a:gd name="connsiteY6" fmla="*/ 1492520 h 2080151"/>
              <a:gd name="connsiteX7" fmla="*/ 723497 w 1288908"/>
              <a:gd name="connsiteY7" fmla="*/ 1527154 h 2080151"/>
              <a:gd name="connsiteX8" fmla="*/ 416907 w 1288908"/>
              <a:gd name="connsiteY8" fmla="*/ 1603515 h 2080151"/>
              <a:gd name="connsiteX9" fmla="*/ 130643 w 1288908"/>
              <a:gd name="connsiteY9" fmla="*/ 1783583 h 2080151"/>
              <a:gd name="connsiteX10" fmla="*/ 15678 w 1288908"/>
              <a:gd name="connsiteY10" fmla="*/ 1771830 h 2080151"/>
              <a:gd name="connsiteX11" fmla="*/ 0 w 1288908"/>
              <a:gd name="connsiteY11" fmla="*/ 0 h 2080151"/>
              <a:gd name="connsiteX0" fmla="*/ 0 w 1288908"/>
              <a:gd name="connsiteY0" fmla="*/ 0 h 2080151"/>
              <a:gd name="connsiteX1" fmla="*/ 141099 w 1288908"/>
              <a:gd name="connsiteY1" fmla="*/ 674237 h 2080151"/>
              <a:gd name="connsiteX2" fmla="*/ 313554 w 1288908"/>
              <a:gd name="connsiteY2" fmla="*/ 956475 h 2080151"/>
              <a:gd name="connsiteX3" fmla="*/ 721173 w 1288908"/>
              <a:gd name="connsiteY3" fmla="*/ 1254393 h 2080151"/>
              <a:gd name="connsiteX4" fmla="*/ 1191503 w 1288908"/>
              <a:gd name="connsiteY4" fmla="*/ 1458232 h 2080151"/>
              <a:gd name="connsiteX5" fmla="*/ 1002210 w 1288908"/>
              <a:gd name="connsiteY5" fmla="*/ 1492520 h 2080151"/>
              <a:gd name="connsiteX6" fmla="*/ 723497 w 1288908"/>
              <a:gd name="connsiteY6" fmla="*/ 1527154 h 2080151"/>
              <a:gd name="connsiteX7" fmla="*/ 416907 w 1288908"/>
              <a:gd name="connsiteY7" fmla="*/ 1603515 h 2080151"/>
              <a:gd name="connsiteX8" fmla="*/ 130643 w 1288908"/>
              <a:gd name="connsiteY8" fmla="*/ 1783583 h 2080151"/>
              <a:gd name="connsiteX9" fmla="*/ 15678 w 1288908"/>
              <a:gd name="connsiteY9" fmla="*/ 1771830 h 2080151"/>
              <a:gd name="connsiteX10" fmla="*/ 0 w 1288908"/>
              <a:gd name="connsiteY10" fmla="*/ 0 h 2080151"/>
              <a:gd name="connsiteX0" fmla="*/ 0 w 1288908"/>
              <a:gd name="connsiteY0" fmla="*/ 0 h 2080151"/>
              <a:gd name="connsiteX1" fmla="*/ 313554 w 1288908"/>
              <a:gd name="connsiteY1" fmla="*/ 956475 h 2080151"/>
              <a:gd name="connsiteX2" fmla="*/ 721173 w 1288908"/>
              <a:gd name="connsiteY2" fmla="*/ 1254393 h 2080151"/>
              <a:gd name="connsiteX3" fmla="*/ 1191503 w 1288908"/>
              <a:gd name="connsiteY3" fmla="*/ 1458232 h 2080151"/>
              <a:gd name="connsiteX4" fmla="*/ 1002210 w 1288908"/>
              <a:gd name="connsiteY4" fmla="*/ 1492520 h 2080151"/>
              <a:gd name="connsiteX5" fmla="*/ 723497 w 1288908"/>
              <a:gd name="connsiteY5" fmla="*/ 1527154 h 2080151"/>
              <a:gd name="connsiteX6" fmla="*/ 416907 w 1288908"/>
              <a:gd name="connsiteY6" fmla="*/ 1603515 h 2080151"/>
              <a:gd name="connsiteX7" fmla="*/ 130643 w 1288908"/>
              <a:gd name="connsiteY7" fmla="*/ 1783583 h 2080151"/>
              <a:gd name="connsiteX8" fmla="*/ 15678 w 1288908"/>
              <a:gd name="connsiteY8" fmla="*/ 1771830 h 2080151"/>
              <a:gd name="connsiteX9" fmla="*/ 0 w 1288908"/>
              <a:gd name="connsiteY9" fmla="*/ 0 h 2080151"/>
              <a:gd name="connsiteX0" fmla="*/ 0 w 1288908"/>
              <a:gd name="connsiteY0" fmla="*/ 0 h 2080151"/>
              <a:gd name="connsiteX1" fmla="*/ 721173 w 1288908"/>
              <a:gd name="connsiteY1" fmla="*/ 1254393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1191503 w 1288908"/>
              <a:gd name="connsiteY1" fmla="*/ 1458232 h 2080151"/>
              <a:gd name="connsiteX2" fmla="*/ 1002210 w 1288908"/>
              <a:gd name="connsiteY2" fmla="*/ 1492520 h 2080151"/>
              <a:gd name="connsiteX3" fmla="*/ 723497 w 1288908"/>
              <a:gd name="connsiteY3" fmla="*/ 1527154 h 2080151"/>
              <a:gd name="connsiteX4" fmla="*/ 416907 w 1288908"/>
              <a:gd name="connsiteY4" fmla="*/ 1603515 h 2080151"/>
              <a:gd name="connsiteX5" fmla="*/ 130643 w 1288908"/>
              <a:gd name="connsiteY5" fmla="*/ 1783583 h 2080151"/>
              <a:gd name="connsiteX6" fmla="*/ 15678 w 1288908"/>
              <a:gd name="connsiteY6" fmla="*/ 1771830 h 2080151"/>
              <a:gd name="connsiteX7" fmla="*/ 0 w 1288908"/>
              <a:gd name="connsiteY7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125738 h 2205889"/>
              <a:gd name="connsiteX1" fmla="*/ 363949 w 1288908"/>
              <a:gd name="connsiteY1" fmla="*/ 1143139 h 2205889"/>
              <a:gd name="connsiteX2" fmla="*/ 1191503 w 1288908"/>
              <a:gd name="connsiteY2" fmla="*/ 1583970 h 2205889"/>
              <a:gd name="connsiteX3" fmla="*/ 1002210 w 1288908"/>
              <a:gd name="connsiteY3" fmla="*/ 1618258 h 2205889"/>
              <a:gd name="connsiteX4" fmla="*/ 723497 w 1288908"/>
              <a:gd name="connsiteY4" fmla="*/ 1652892 h 2205889"/>
              <a:gd name="connsiteX5" fmla="*/ 416907 w 1288908"/>
              <a:gd name="connsiteY5" fmla="*/ 1729253 h 2205889"/>
              <a:gd name="connsiteX6" fmla="*/ 130643 w 1288908"/>
              <a:gd name="connsiteY6" fmla="*/ 1909321 h 2205889"/>
              <a:gd name="connsiteX7" fmla="*/ 15678 w 1288908"/>
              <a:gd name="connsiteY7" fmla="*/ 1897568 h 2205889"/>
              <a:gd name="connsiteX8" fmla="*/ 0 w 1288908"/>
              <a:gd name="connsiteY8" fmla="*/ 125738 h 2205889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3358"/>
              <a:gd name="connsiteY0" fmla="*/ 0 h 2080151"/>
              <a:gd name="connsiteX1" fmla="*/ 363949 w 1283358"/>
              <a:gd name="connsiteY1" fmla="*/ 1017401 h 2080151"/>
              <a:gd name="connsiteX2" fmla="*/ 1191503 w 1283358"/>
              <a:gd name="connsiteY2" fmla="*/ 1458232 h 2080151"/>
              <a:gd name="connsiteX3" fmla="*/ 996660 w 1283358"/>
              <a:gd name="connsiteY3" fmla="*/ 1449449 h 2080151"/>
              <a:gd name="connsiteX4" fmla="*/ 723497 w 1283358"/>
              <a:gd name="connsiteY4" fmla="*/ 1527154 h 2080151"/>
              <a:gd name="connsiteX5" fmla="*/ 416907 w 1283358"/>
              <a:gd name="connsiteY5" fmla="*/ 1603515 h 2080151"/>
              <a:gd name="connsiteX6" fmla="*/ 130643 w 1283358"/>
              <a:gd name="connsiteY6" fmla="*/ 1783583 h 2080151"/>
              <a:gd name="connsiteX7" fmla="*/ 15678 w 1283358"/>
              <a:gd name="connsiteY7" fmla="*/ 1771830 h 2080151"/>
              <a:gd name="connsiteX8" fmla="*/ 0 w 1283358"/>
              <a:gd name="connsiteY8" fmla="*/ 0 h 2080151"/>
              <a:gd name="connsiteX0" fmla="*/ 0 w 1251428"/>
              <a:gd name="connsiteY0" fmla="*/ 0 h 2080151"/>
              <a:gd name="connsiteX1" fmla="*/ 363949 w 1251428"/>
              <a:gd name="connsiteY1" fmla="*/ 1017401 h 2080151"/>
              <a:gd name="connsiteX2" fmla="*/ 1191503 w 1251428"/>
              <a:gd name="connsiteY2" fmla="*/ 1458232 h 2080151"/>
              <a:gd name="connsiteX3" fmla="*/ 723497 w 1251428"/>
              <a:gd name="connsiteY3" fmla="*/ 1527154 h 2080151"/>
              <a:gd name="connsiteX4" fmla="*/ 416907 w 1251428"/>
              <a:gd name="connsiteY4" fmla="*/ 1603515 h 2080151"/>
              <a:gd name="connsiteX5" fmla="*/ 130643 w 1251428"/>
              <a:gd name="connsiteY5" fmla="*/ 1783583 h 2080151"/>
              <a:gd name="connsiteX6" fmla="*/ 15678 w 1251428"/>
              <a:gd name="connsiteY6" fmla="*/ 1771830 h 2080151"/>
              <a:gd name="connsiteX7" fmla="*/ 0 w 1251428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200329"/>
              <a:gd name="connsiteY0" fmla="*/ 0 h 2080151"/>
              <a:gd name="connsiteX1" fmla="*/ 363949 w 1200329"/>
              <a:gd name="connsiteY1" fmla="*/ 1017401 h 2080151"/>
              <a:gd name="connsiteX2" fmla="*/ 1191503 w 1200329"/>
              <a:gd name="connsiteY2" fmla="*/ 1458232 h 2080151"/>
              <a:gd name="connsiteX3" fmla="*/ 416907 w 1200329"/>
              <a:gd name="connsiteY3" fmla="*/ 1603515 h 2080151"/>
              <a:gd name="connsiteX4" fmla="*/ 130643 w 1200329"/>
              <a:gd name="connsiteY4" fmla="*/ 1783583 h 2080151"/>
              <a:gd name="connsiteX5" fmla="*/ 15678 w 1200329"/>
              <a:gd name="connsiteY5" fmla="*/ 1771830 h 2080151"/>
              <a:gd name="connsiteX6" fmla="*/ 0 w 1200329"/>
              <a:gd name="connsiteY6" fmla="*/ 0 h 2080151"/>
              <a:gd name="connsiteX0" fmla="*/ 0 w 1200329"/>
              <a:gd name="connsiteY0" fmla="*/ 0 h 2189818"/>
              <a:gd name="connsiteX1" fmla="*/ 363949 w 1200329"/>
              <a:gd name="connsiteY1" fmla="*/ 1017401 h 2189818"/>
              <a:gd name="connsiteX2" fmla="*/ 1191503 w 1200329"/>
              <a:gd name="connsiteY2" fmla="*/ 1458232 h 2189818"/>
              <a:gd name="connsiteX3" fmla="*/ 416907 w 1200329"/>
              <a:gd name="connsiteY3" fmla="*/ 1603515 h 2189818"/>
              <a:gd name="connsiteX4" fmla="*/ 130643 w 1200329"/>
              <a:gd name="connsiteY4" fmla="*/ 1783583 h 2189818"/>
              <a:gd name="connsiteX5" fmla="*/ 47594 w 1200329"/>
              <a:gd name="connsiteY5" fmla="*/ 1881497 h 2189818"/>
              <a:gd name="connsiteX6" fmla="*/ 0 w 1200329"/>
              <a:gd name="connsiteY6" fmla="*/ 0 h 2189818"/>
              <a:gd name="connsiteX0" fmla="*/ 0 w 1200329"/>
              <a:gd name="connsiteY0" fmla="*/ 0 h 2261825"/>
              <a:gd name="connsiteX1" fmla="*/ 363949 w 1200329"/>
              <a:gd name="connsiteY1" fmla="*/ 1017401 h 2261825"/>
              <a:gd name="connsiteX2" fmla="*/ 1191503 w 1200329"/>
              <a:gd name="connsiteY2" fmla="*/ 1458232 h 2261825"/>
              <a:gd name="connsiteX3" fmla="*/ 416907 w 1200329"/>
              <a:gd name="connsiteY3" fmla="*/ 1603515 h 2261825"/>
              <a:gd name="connsiteX4" fmla="*/ 130643 w 1200329"/>
              <a:gd name="connsiteY4" fmla="*/ 1783583 h 2261825"/>
              <a:gd name="connsiteX5" fmla="*/ 47594 w 1200329"/>
              <a:gd name="connsiteY5" fmla="*/ 1953504 h 2261825"/>
              <a:gd name="connsiteX6" fmla="*/ 0 w 1200329"/>
              <a:gd name="connsiteY6" fmla="*/ 0 h 2261825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30643 w 1200329"/>
              <a:gd name="connsiteY4" fmla="*/ 1783583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2220756"/>
              <a:gd name="connsiteX1" fmla="*/ 363949 w 1200329"/>
              <a:gd name="connsiteY1" fmla="*/ 1017401 h 2220756"/>
              <a:gd name="connsiteX2" fmla="*/ 1191503 w 1200329"/>
              <a:gd name="connsiteY2" fmla="*/ 1458232 h 2220756"/>
              <a:gd name="connsiteX3" fmla="*/ 416907 w 1200329"/>
              <a:gd name="connsiteY3" fmla="*/ 1603515 h 2220756"/>
              <a:gd name="connsiteX4" fmla="*/ 47594 w 1200329"/>
              <a:gd name="connsiteY4" fmla="*/ 1953504 h 2220756"/>
              <a:gd name="connsiteX5" fmla="*/ 0 w 1200329"/>
              <a:gd name="connsiteY5" fmla="*/ 0 h 2220756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363949 w 1191503"/>
              <a:gd name="connsiteY3" fmla="*/ 1593464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427221 w 1191503"/>
              <a:gd name="connsiteY3" fmla="*/ 1521456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15676 w 1207179"/>
              <a:gd name="connsiteY0" fmla="*/ 0 h 1953504"/>
              <a:gd name="connsiteX1" fmla="*/ 379625 w 1207179"/>
              <a:gd name="connsiteY1" fmla="*/ 1017401 h 1953504"/>
              <a:gd name="connsiteX2" fmla="*/ 1207179 w 1207179"/>
              <a:gd name="connsiteY2" fmla="*/ 1458232 h 1953504"/>
              <a:gd name="connsiteX3" fmla="*/ 442897 w 1207179"/>
              <a:gd name="connsiteY3" fmla="*/ 1521456 h 1953504"/>
              <a:gd name="connsiteX4" fmla="*/ 0 w 1207179"/>
              <a:gd name="connsiteY4" fmla="*/ 1953504 h 1953504"/>
              <a:gd name="connsiteX5" fmla="*/ 15676 w 1207179"/>
              <a:gd name="connsiteY5" fmla="*/ 0 h 1953504"/>
              <a:gd name="connsiteX0" fmla="*/ 0 w 1207179"/>
              <a:gd name="connsiteY0" fmla="*/ 0 h 1944216"/>
              <a:gd name="connsiteX1" fmla="*/ 379625 w 1207179"/>
              <a:gd name="connsiteY1" fmla="*/ 1008113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882673"/>
              <a:gd name="connsiteY0" fmla="*/ 0 h 1944216"/>
              <a:gd name="connsiteX1" fmla="*/ 375066 w 882673"/>
              <a:gd name="connsiteY1" fmla="*/ 1119768 h 1944216"/>
              <a:gd name="connsiteX2" fmla="*/ 882673 w 882673"/>
              <a:gd name="connsiteY2" fmla="*/ 1433515 h 1944216"/>
              <a:gd name="connsiteX3" fmla="*/ 423417 w 882673"/>
              <a:gd name="connsiteY3" fmla="*/ 1458315 h 1944216"/>
              <a:gd name="connsiteX4" fmla="*/ 0 w 882673"/>
              <a:gd name="connsiteY4" fmla="*/ 1944216 h 1944216"/>
              <a:gd name="connsiteX5" fmla="*/ 0 w 882673"/>
              <a:gd name="connsiteY5" fmla="*/ 0 h 1944216"/>
              <a:gd name="connsiteX0" fmla="*/ 0 w 882673"/>
              <a:gd name="connsiteY0" fmla="*/ 0 h 1944216"/>
              <a:gd name="connsiteX1" fmla="*/ 375066 w 882673"/>
              <a:gd name="connsiteY1" fmla="*/ 1119768 h 1944216"/>
              <a:gd name="connsiteX2" fmla="*/ 882673 w 882673"/>
              <a:gd name="connsiteY2" fmla="*/ 1433515 h 1944216"/>
              <a:gd name="connsiteX3" fmla="*/ 397160 w 882673"/>
              <a:gd name="connsiteY3" fmla="*/ 1420962 h 1944216"/>
              <a:gd name="connsiteX4" fmla="*/ 0 w 882673"/>
              <a:gd name="connsiteY4" fmla="*/ 1944216 h 1944216"/>
              <a:gd name="connsiteX5" fmla="*/ 0 w 882673"/>
              <a:gd name="connsiteY5" fmla="*/ 0 h 1944216"/>
              <a:gd name="connsiteX0" fmla="*/ 0 w 882673"/>
              <a:gd name="connsiteY0" fmla="*/ 0 h 1652863"/>
              <a:gd name="connsiteX1" fmla="*/ 375066 w 882673"/>
              <a:gd name="connsiteY1" fmla="*/ 1119768 h 1652863"/>
              <a:gd name="connsiteX2" fmla="*/ 882673 w 882673"/>
              <a:gd name="connsiteY2" fmla="*/ 1433515 h 1652863"/>
              <a:gd name="connsiteX3" fmla="*/ 397160 w 882673"/>
              <a:gd name="connsiteY3" fmla="*/ 1420962 h 1652863"/>
              <a:gd name="connsiteX4" fmla="*/ 6565 w 882673"/>
              <a:gd name="connsiteY4" fmla="*/ 1652863 h 1652863"/>
              <a:gd name="connsiteX5" fmla="*/ 0 w 882673"/>
              <a:gd name="connsiteY5" fmla="*/ 0 h 1652863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404014 w 889527"/>
              <a:gd name="connsiteY3" fmla="*/ 1420962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527" h="1720098">
                <a:moveTo>
                  <a:pt x="6854" y="0"/>
                </a:moveTo>
                <a:cubicBezTo>
                  <a:pt x="91308" y="431322"/>
                  <a:pt x="234808" y="880849"/>
                  <a:pt x="381920" y="1119768"/>
                </a:cubicBezTo>
                <a:cubicBezTo>
                  <a:pt x="529032" y="1358687"/>
                  <a:pt x="732908" y="1405377"/>
                  <a:pt x="889527" y="1433515"/>
                </a:cubicBezTo>
                <a:lnTo>
                  <a:pt x="344936" y="1443373"/>
                </a:lnTo>
                <a:cubicBezTo>
                  <a:pt x="135772" y="1487704"/>
                  <a:pt x="60514" y="1440577"/>
                  <a:pt x="291" y="1720098"/>
                </a:cubicBezTo>
                <a:cubicBezTo>
                  <a:pt x="-1897" y="1169144"/>
                  <a:pt x="9042" y="550954"/>
                  <a:pt x="6854" y="0"/>
                </a:cubicBezTo>
                <a:close/>
              </a:path>
            </a:pathLst>
          </a:custGeom>
          <a:solidFill>
            <a:schemeClr val="accent1">
              <a:alpha val="68000"/>
            </a:schemeClr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orme libre 137"/>
          <p:cNvSpPr/>
          <p:nvPr/>
        </p:nvSpPr>
        <p:spPr>
          <a:xfrm>
            <a:off x="5788700" y="4570146"/>
            <a:ext cx="1004560" cy="1437358"/>
          </a:xfrm>
          <a:custGeom>
            <a:avLst/>
            <a:gdLst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39174 w 1207180"/>
              <a:gd name="connsiteY7" fmla="*/ 158987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36878"/>
              <a:gd name="connsiteX1" fmla="*/ 62710 w 1207180"/>
              <a:gd name="connsiteY1" fmla="*/ 407677 h 1936878"/>
              <a:gd name="connsiteX2" fmla="*/ 156776 w 1207180"/>
              <a:gd name="connsiteY2" fmla="*/ 736956 h 1936878"/>
              <a:gd name="connsiteX3" fmla="*/ 329231 w 1207180"/>
              <a:gd name="connsiteY3" fmla="*/ 1019194 h 1936878"/>
              <a:gd name="connsiteX4" fmla="*/ 736850 w 1207180"/>
              <a:gd name="connsiteY4" fmla="*/ 1317112 h 1936878"/>
              <a:gd name="connsiteX5" fmla="*/ 1207180 w 1207180"/>
              <a:gd name="connsiteY5" fmla="*/ 1520951 h 1936878"/>
              <a:gd name="connsiteX6" fmla="*/ 1017887 w 1207180"/>
              <a:gd name="connsiteY6" fmla="*/ 1555239 h 1936878"/>
              <a:gd name="connsiteX7" fmla="*/ 739174 w 1207180"/>
              <a:gd name="connsiteY7" fmla="*/ 1589873 h 1936878"/>
              <a:gd name="connsiteX8" fmla="*/ 432584 w 1207180"/>
              <a:gd name="connsiteY8" fmla="*/ 1666234 h 1936878"/>
              <a:gd name="connsiteX9" fmla="*/ 31355 w 1207180"/>
              <a:gd name="connsiteY9" fmla="*/ 1834549 h 1936878"/>
              <a:gd name="connsiteX10" fmla="*/ 15677 w 1207180"/>
              <a:gd name="connsiteY10" fmla="*/ 62719 h 1936878"/>
              <a:gd name="connsiteX0" fmla="*/ 0 w 1207180"/>
              <a:gd name="connsiteY0" fmla="*/ 0 h 2003601"/>
              <a:gd name="connsiteX1" fmla="*/ 62710 w 1207180"/>
              <a:gd name="connsiteY1" fmla="*/ 407677 h 2003601"/>
              <a:gd name="connsiteX2" fmla="*/ 156776 w 1207180"/>
              <a:gd name="connsiteY2" fmla="*/ 736956 h 2003601"/>
              <a:gd name="connsiteX3" fmla="*/ 329231 w 1207180"/>
              <a:gd name="connsiteY3" fmla="*/ 1019194 h 2003601"/>
              <a:gd name="connsiteX4" fmla="*/ 736850 w 1207180"/>
              <a:gd name="connsiteY4" fmla="*/ 1317112 h 2003601"/>
              <a:gd name="connsiteX5" fmla="*/ 1207180 w 1207180"/>
              <a:gd name="connsiteY5" fmla="*/ 1520951 h 2003601"/>
              <a:gd name="connsiteX6" fmla="*/ 1017887 w 1207180"/>
              <a:gd name="connsiteY6" fmla="*/ 1555239 h 2003601"/>
              <a:gd name="connsiteX7" fmla="*/ 739174 w 1207180"/>
              <a:gd name="connsiteY7" fmla="*/ 1589873 h 2003601"/>
              <a:gd name="connsiteX8" fmla="*/ 432584 w 1207180"/>
              <a:gd name="connsiteY8" fmla="*/ 1666234 h 2003601"/>
              <a:gd name="connsiteX9" fmla="*/ 95803 w 1207180"/>
              <a:gd name="connsiteY9" fmla="*/ 1912643 h 2003601"/>
              <a:gd name="connsiteX10" fmla="*/ 31355 w 1207180"/>
              <a:gd name="connsiteY10" fmla="*/ 1834549 h 2003601"/>
              <a:gd name="connsiteX11" fmla="*/ 15677 w 1207180"/>
              <a:gd name="connsiteY11" fmla="*/ 62719 h 2003601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2007432"/>
              <a:gd name="connsiteX1" fmla="*/ 62710 w 1207180"/>
              <a:gd name="connsiteY1" fmla="*/ 407677 h 2007432"/>
              <a:gd name="connsiteX2" fmla="*/ 156776 w 1207180"/>
              <a:gd name="connsiteY2" fmla="*/ 736956 h 2007432"/>
              <a:gd name="connsiteX3" fmla="*/ 329231 w 1207180"/>
              <a:gd name="connsiteY3" fmla="*/ 1019194 h 2007432"/>
              <a:gd name="connsiteX4" fmla="*/ 736850 w 1207180"/>
              <a:gd name="connsiteY4" fmla="*/ 1317112 h 2007432"/>
              <a:gd name="connsiteX5" fmla="*/ 1207180 w 1207180"/>
              <a:gd name="connsiteY5" fmla="*/ 1520951 h 2007432"/>
              <a:gd name="connsiteX6" fmla="*/ 1017887 w 1207180"/>
              <a:gd name="connsiteY6" fmla="*/ 1555239 h 2007432"/>
              <a:gd name="connsiteX7" fmla="*/ 739174 w 1207180"/>
              <a:gd name="connsiteY7" fmla="*/ 1589873 h 2007432"/>
              <a:gd name="connsiteX8" fmla="*/ 432584 w 1207180"/>
              <a:gd name="connsiteY8" fmla="*/ 1666234 h 2007432"/>
              <a:gd name="connsiteX9" fmla="*/ 146320 w 1207180"/>
              <a:gd name="connsiteY9" fmla="*/ 1846302 h 2007432"/>
              <a:gd name="connsiteX10" fmla="*/ 31355 w 1207180"/>
              <a:gd name="connsiteY10" fmla="*/ 1834549 h 2007432"/>
              <a:gd name="connsiteX11" fmla="*/ 15677 w 1207180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304585"/>
              <a:gd name="connsiteY0" fmla="*/ 0 h 2142870"/>
              <a:gd name="connsiteX1" fmla="*/ 62710 w 1304585"/>
              <a:gd name="connsiteY1" fmla="*/ 407677 h 2142870"/>
              <a:gd name="connsiteX2" fmla="*/ 156776 w 1304585"/>
              <a:gd name="connsiteY2" fmla="*/ 736956 h 2142870"/>
              <a:gd name="connsiteX3" fmla="*/ 329231 w 1304585"/>
              <a:gd name="connsiteY3" fmla="*/ 1019194 h 2142870"/>
              <a:gd name="connsiteX4" fmla="*/ 736850 w 1304585"/>
              <a:gd name="connsiteY4" fmla="*/ 1317112 h 2142870"/>
              <a:gd name="connsiteX5" fmla="*/ 1207180 w 1304585"/>
              <a:gd name="connsiteY5" fmla="*/ 1520951 h 2142870"/>
              <a:gd name="connsiteX6" fmla="*/ 1017887 w 1304585"/>
              <a:gd name="connsiteY6" fmla="*/ 1555239 h 2142870"/>
              <a:gd name="connsiteX7" fmla="*/ 739174 w 1304585"/>
              <a:gd name="connsiteY7" fmla="*/ 1589873 h 2142870"/>
              <a:gd name="connsiteX8" fmla="*/ 432584 w 1304585"/>
              <a:gd name="connsiteY8" fmla="*/ 1666234 h 2142870"/>
              <a:gd name="connsiteX9" fmla="*/ 146320 w 1304585"/>
              <a:gd name="connsiteY9" fmla="*/ 1846302 h 2142870"/>
              <a:gd name="connsiteX10" fmla="*/ 31355 w 1304585"/>
              <a:gd name="connsiteY10" fmla="*/ 1834549 h 2142870"/>
              <a:gd name="connsiteX11" fmla="*/ 15677 w 1304585"/>
              <a:gd name="connsiteY11" fmla="*/ 62719 h 2142870"/>
              <a:gd name="connsiteX12" fmla="*/ 0 w 1304585"/>
              <a:gd name="connsiteY12" fmla="*/ 0 h 2142870"/>
              <a:gd name="connsiteX0" fmla="*/ 0 w 1288908"/>
              <a:gd name="connsiteY0" fmla="*/ 0 h 2080151"/>
              <a:gd name="connsiteX1" fmla="*/ 47033 w 1288908"/>
              <a:gd name="connsiteY1" fmla="*/ 344958 h 2080151"/>
              <a:gd name="connsiteX2" fmla="*/ 141099 w 1288908"/>
              <a:gd name="connsiteY2" fmla="*/ 674237 h 2080151"/>
              <a:gd name="connsiteX3" fmla="*/ 313554 w 1288908"/>
              <a:gd name="connsiteY3" fmla="*/ 956475 h 2080151"/>
              <a:gd name="connsiteX4" fmla="*/ 721173 w 1288908"/>
              <a:gd name="connsiteY4" fmla="*/ 1254393 h 2080151"/>
              <a:gd name="connsiteX5" fmla="*/ 1191503 w 1288908"/>
              <a:gd name="connsiteY5" fmla="*/ 1458232 h 2080151"/>
              <a:gd name="connsiteX6" fmla="*/ 1002210 w 1288908"/>
              <a:gd name="connsiteY6" fmla="*/ 1492520 h 2080151"/>
              <a:gd name="connsiteX7" fmla="*/ 723497 w 1288908"/>
              <a:gd name="connsiteY7" fmla="*/ 1527154 h 2080151"/>
              <a:gd name="connsiteX8" fmla="*/ 416907 w 1288908"/>
              <a:gd name="connsiteY8" fmla="*/ 1603515 h 2080151"/>
              <a:gd name="connsiteX9" fmla="*/ 130643 w 1288908"/>
              <a:gd name="connsiteY9" fmla="*/ 1783583 h 2080151"/>
              <a:gd name="connsiteX10" fmla="*/ 15678 w 1288908"/>
              <a:gd name="connsiteY10" fmla="*/ 1771830 h 2080151"/>
              <a:gd name="connsiteX11" fmla="*/ 0 w 1288908"/>
              <a:gd name="connsiteY11" fmla="*/ 0 h 2080151"/>
              <a:gd name="connsiteX0" fmla="*/ 0 w 1288908"/>
              <a:gd name="connsiteY0" fmla="*/ 0 h 2080151"/>
              <a:gd name="connsiteX1" fmla="*/ 141099 w 1288908"/>
              <a:gd name="connsiteY1" fmla="*/ 674237 h 2080151"/>
              <a:gd name="connsiteX2" fmla="*/ 313554 w 1288908"/>
              <a:gd name="connsiteY2" fmla="*/ 956475 h 2080151"/>
              <a:gd name="connsiteX3" fmla="*/ 721173 w 1288908"/>
              <a:gd name="connsiteY3" fmla="*/ 1254393 h 2080151"/>
              <a:gd name="connsiteX4" fmla="*/ 1191503 w 1288908"/>
              <a:gd name="connsiteY4" fmla="*/ 1458232 h 2080151"/>
              <a:gd name="connsiteX5" fmla="*/ 1002210 w 1288908"/>
              <a:gd name="connsiteY5" fmla="*/ 1492520 h 2080151"/>
              <a:gd name="connsiteX6" fmla="*/ 723497 w 1288908"/>
              <a:gd name="connsiteY6" fmla="*/ 1527154 h 2080151"/>
              <a:gd name="connsiteX7" fmla="*/ 416907 w 1288908"/>
              <a:gd name="connsiteY7" fmla="*/ 1603515 h 2080151"/>
              <a:gd name="connsiteX8" fmla="*/ 130643 w 1288908"/>
              <a:gd name="connsiteY8" fmla="*/ 1783583 h 2080151"/>
              <a:gd name="connsiteX9" fmla="*/ 15678 w 1288908"/>
              <a:gd name="connsiteY9" fmla="*/ 1771830 h 2080151"/>
              <a:gd name="connsiteX10" fmla="*/ 0 w 1288908"/>
              <a:gd name="connsiteY10" fmla="*/ 0 h 2080151"/>
              <a:gd name="connsiteX0" fmla="*/ 0 w 1288908"/>
              <a:gd name="connsiteY0" fmla="*/ 0 h 2080151"/>
              <a:gd name="connsiteX1" fmla="*/ 313554 w 1288908"/>
              <a:gd name="connsiteY1" fmla="*/ 956475 h 2080151"/>
              <a:gd name="connsiteX2" fmla="*/ 721173 w 1288908"/>
              <a:gd name="connsiteY2" fmla="*/ 1254393 h 2080151"/>
              <a:gd name="connsiteX3" fmla="*/ 1191503 w 1288908"/>
              <a:gd name="connsiteY3" fmla="*/ 1458232 h 2080151"/>
              <a:gd name="connsiteX4" fmla="*/ 1002210 w 1288908"/>
              <a:gd name="connsiteY4" fmla="*/ 1492520 h 2080151"/>
              <a:gd name="connsiteX5" fmla="*/ 723497 w 1288908"/>
              <a:gd name="connsiteY5" fmla="*/ 1527154 h 2080151"/>
              <a:gd name="connsiteX6" fmla="*/ 416907 w 1288908"/>
              <a:gd name="connsiteY6" fmla="*/ 1603515 h 2080151"/>
              <a:gd name="connsiteX7" fmla="*/ 130643 w 1288908"/>
              <a:gd name="connsiteY7" fmla="*/ 1783583 h 2080151"/>
              <a:gd name="connsiteX8" fmla="*/ 15678 w 1288908"/>
              <a:gd name="connsiteY8" fmla="*/ 1771830 h 2080151"/>
              <a:gd name="connsiteX9" fmla="*/ 0 w 1288908"/>
              <a:gd name="connsiteY9" fmla="*/ 0 h 2080151"/>
              <a:gd name="connsiteX0" fmla="*/ 0 w 1288908"/>
              <a:gd name="connsiteY0" fmla="*/ 0 h 2080151"/>
              <a:gd name="connsiteX1" fmla="*/ 721173 w 1288908"/>
              <a:gd name="connsiteY1" fmla="*/ 1254393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1191503 w 1288908"/>
              <a:gd name="connsiteY1" fmla="*/ 1458232 h 2080151"/>
              <a:gd name="connsiteX2" fmla="*/ 1002210 w 1288908"/>
              <a:gd name="connsiteY2" fmla="*/ 1492520 h 2080151"/>
              <a:gd name="connsiteX3" fmla="*/ 723497 w 1288908"/>
              <a:gd name="connsiteY3" fmla="*/ 1527154 h 2080151"/>
              <a:gd name="connsiteX4" fmla="*/ 416907 w 1288908"/>
              <a:gd name="connsiteY4" fmla="*/ 1603515 h 2080151"/>
              <a:gd name="connsiteX5" fmla="*/ 130643 w 1288908"/>
              <a:gd name="connsiteY5" fmla="*/ 1783583 h 2080151"/>
              <a:gd name="connsiteX6" fmla="*/ 15678 w 1288908"/>
              <a:gd name="connsiteY6" fmla="*/ 1771830 h 2080151"/>
              <a:gd name="connsiteX7" fmla="*/ 0 w 1288908"/>
              <a:gd name="connsiteY7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125738 h 2205889"/>
              <a:gd name="connsiteX1" fmla="*/ 363949 w 1288908"/>
              <a:gd name="connsiteY1" fmla="*/ 1143139 h 2205889"/>
              <a:gd name="connsiteX2" fmla="*/ 1191503 w 1288908"/>
              <a:gd name="connsiteY2" fmla="*/ 1583970 h 2205889"/>
              <a:gd name="connsiteX3" fmla="*/ 1002210 w 1288908"/>
              <a:gd name="connsiteY3" fmla="*/ 1618258 h 2205889"/>
              <a:gd name="connsiteX4" fmla="*/ 723497 w 1288908"/>
              <a:gd name="connsiteY4" fmla="*/ 1652892 h 2205889"/>
              <a:gd name="connsiteX5" fmla="*/ 416907 w 1288908"/>
              <a:gd name="connsiteY5" fmla="*/ 1729253 h 2205889"/>
              <a:gd name="connsiteX6" fmla="*/ 130643 w 1288908"/>
              <a:gd name="connsiteY6" fmla="*/ 1909321 h 2205889"/>
              <a:gd name="connsiteX7" fmla="*/ 15678 w 1288908"/>
              <a:gd name="connsiteY7" fmla="*/ 1897568 h 2205889"/>
              <a:gd name="connsiteX8" fmla="*/ 0 w 1288908"/>
              <a:gd name="connsiteY8" fmla="*/ 125738 h 2205889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3358"/>
              <a:gd name="connsiteY0" fmla="*/ 0 h 2080151"/>
              <a:gd name="connsiteX1" fmla="*/ 363949 w 1283358"/>
              <a:gd name="connsiteY1" fmla="*/ 1017401 h 2080151"/>
              <a:gd name="connsiteX2" fmla="*/ 1191503 w 1283358"/>
              <a:gd name="connsiteY2" fmla="*/ 1458232 h 2080151"/>
              <a:gd name="connsiteX3" fmla="*/ 996660 w 1283358"/>
              <a:gd name="connsiteY3" fmla="*/ 1449449 h 2080151"/>
              <a:gd name="connsiteX4" fmla="*/ 723497 w 1283358"/>
              <a:gd name="connsiteY4" fmla="*/ 1527154 h 2080151"/>
              <a:gd name="connsiteX5" fmla="*/ 416907 w 1283358"/>
              <a:gd name="connsiteY5" fmla="*/ 1603515 h 2080151"/>
              <a:gd name="connsiteX6" fmla="*/ 130643 w 1283358"/>
              <a:gd name="connsiteY6" fmla="*/ 1783583 h 2080151"/>
              <a:gd name="connsiteX7" fmla="*/ 15678 w 1283358"/>
              <a:gd name="connsiteY7" fmla="*/ 1771830 h 2080151"/>
              <a:gd name="connsiteX8" fmla="*/ 0 w 1283358"/>
              <a:gd name="connsiteY8" fmla="*/ 0 h 2080151"/>
              <a:gd name="connsiteX0" fmla="*/ 0 w 1251428"/>
              <a:gd name="connsiteY0" fmla="*/ 0 h 2080151"/>
              <a:gd name="connsiteX1" fmla="*/ 363949 w 1251428"/>
              <a:gd name="connsiteY1" fmla="*/ 1017401 h 2080151"/>
              <a:gd name="connsiteX2" fmla="*/ 1191503 w 1251428"/>
              <a:gd name="connsiteY2" fmla="*/ 1458232 h 2080151"/>
              <a:gd name="connsiteX3" fmla="*/ 723497 w 1251428"/>
              <a:gd name="connsiteY3" fmla="*/ 1527154 h 2080151"/>
              <a:gd name="connsiteX4" fmla="*/ 416907 w 1251428"/>
              <a:gd name="connsiteY4" fmla="*/ 1603515 h 2080151"/>
              <a:gd name="connsiteX5" fmla="*/ 130643 w 1251428"/>
              <a:gd name="connsiteY5" fmla="*/ 1783583 h 2080151"/>
              <a:gd name="connsiteX6" fmla="*/ 15678 w 1251428"/>
              <a:gd name="connsiteY6" fmla="*/ 1771830 h 2080151"/>
              <a:gd name="connsiteX7" fmla="*/ 0 w 1251428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200329"/>
              <a:gd name="connsiteY0" fmla="*/ 0 h 2080151"/>
              <a:gd name="connsiteX1" fmla="*/ 363949 w 1200329"/>
              <a:gd name="connsiteY1" fmla="*/ 1017401 h 2080151"/>
              <a:gd name="connsiteX2" fmla="*/ 1191503 w 1200329"/>
              <a:gd name="connsiteY2" fmla="*/ 1458232 h 2080151"/>
              <a:gd name="connsiteX3" fmla="*/ 416907 w 1200329"/>
              <a:gd name="connsiteY3" fmla="*/ 1603515 h 2080151"/>
              <a:gd name="connsiteX4" fmla="*/ 130643 w 1200329"/>
              <a:gd name="connsiteY4" fmla="*/ 1783583 h 2080151"/>
              <a:gd name="connsiteX5" fmla="*/ 15678 w 1200329"/>
              <a:gd name="connsiteY5" fmla="*/ 1771830 h 2080151"/>
              <a:gd name="connsiteX6" fmla="*/ 0 w 1200329"/>
              <a:gd name="connsiteY6" fmla="*/ 0 h 2080151"/>
              <a:gd name="connsiteX0" fmla="*/ 0 w 1200329"/>
              <a:gd name="connsiteY0" fmla="*/ 0 h 2189818"/>
              <a:gd name="connsiteX1" fmla="*/ 363949 w 1200329"/>
              <a:gd name="connsiteY1" fmla="*/ 1017401 h 2189818"/>
              <a:gd name="connsiteX2" fmla="*/ 1191503 w 1200329"/>
              <a:gd name="connsiteY2" fmla="*/ 1458232 h 2189818"/>
              <a:gd name="connsiteX3" fmla="*/ 416907 w 1200329"/>
              <a:gd name="connsiteY3" fmla="*/ 1603515 h 2189818"/>
              <a:gd name="connsiteX4" fmla="*/ 130643 w 1200329"/>
              <a:gd name="connsiteY4" fmla="*/ 1783583 h 2189818"/>
              <a:gd name="connsiteX5" fmla="*/ 47594 w 1200329"/>
              <a:gd name="connsiteY5" fmla="*/ 1881497 h 2189818"/>
              <a:gd name="connsiteX6" fmla="*/ 0 w 1200329"/>
              <a:gd name="connsiteY6" fmla="*/ 0 h 2189818"/>
              <a:gd name="connsiteX0" fmla="*/ 0 w 1200329"/>
              <a:gd name="connsiteY0" fmla="*/ 0 h 2261825"/>
              <a:gd name="connsiteX1" fmla="*/ 363949 w 1200329"/>
              <a:gd name="connsiteY1" fmla="*/ 1017401 h 2261825"/>
              <a:gd name="connsiteX2" fmla="*/ 1191503 w 1200329"/>
              <a:gd name="connsiteY2" fmla="*/ 1458232 h 2261825"/>
              <a:gd name="connsiteX3" fmla="*/ 416907 w 1200329"/>
              <a:gd name="connsiteY3" fmla="*/ 1603515 h 2261825"/>
              <a:gd name="connsiteX4" fmla="*/ 130643 w 1200329"/>
              <a:gd name="connsiteY4" fmla="*/ 1783583 h 2261825"/>
              <a:gd name="connsiteX5" fmla="*/ 47594 w 1200329"/>
              <a:gd name="connsiteY5" fmla="*/ 1953504 h 2261825"/>
              <a:gd name="connsiteX6" fmla="*/ 0 w 1200329"/>
              <a:gd name="connsiteY6" fmla="*/ 0 h 2261825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30643 w 1200329"/>
              <a:gd name="connsiteY4" fmla="*/ 1783583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2220756"/>
              <a:gd name="connsiteX1" fmla="*/ 363949 w 1200329"/>
              <a:gd name="connsiteY1" fmla="*/ 1017401 h 2220756"/>
              <a:gd name="connsiteX2" fmla="*/ 1191503 w 1200329"/>
              <a:gd name="connsiteY2" fmla="*/ 1458232 h 2220756"/>
              <a:gd name="connsiteX3" fmla="*/ 416907 w 1200329"/>
              <a:gd name="connsiteY3" fmla="*/ 1603515 h 2220756"/>
              <a:gd name="connsiteX4" fmla="*/ 47594 w 1200329"/>
              <a:gd name="connsiteY4" fmla="*/ 1953504 h 2220756"/>
              <a:gd name="connsiteX5" fmla="*/ 0 w 1200329"/>
              <a:gd name="connsiteY5" fmla="*/ 0 h 2220756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363949 w 1191503"/>
              <a:gd name="connsiteY3" fmla="*/ 1593464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427221 w 1191503"/>
              <a:gd name="connsiteY3" fmla="*/ 1521456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15676 w 1207179"/>
              <a:gd name="connsiteY0" fmla="*/ 0 h 1953504"/>
              <a:gd name="connsiteX1" fmla="*/ 379625 w 1207179"/>
              <a:gd name="connsiteY1" fmla="*/ 1017401 h 1953504"/>
              <a:gd name="connsiteX2" fmla="*/ 1207179 w 1207179"/>
              <a:gd name="connsiteY2" fmla="*/ 1458232 h 1953504"/>
              <a:gd name="connsiteX3" fmla="*/ 442897 w 1207179"/>
              <a:gd name="connsiteY3" fmla="*/ 1521456 h 1953504"/>
              <a:gd name="connsiteX4" fmla="*/ 0 w 1207179"/>
              <a:gd name="connsiteY4" fmla="*/ 1953504 h 1953504"/>
              <a:gd name="connsiteX5" fmla="*/ 15676 w 1207179"/>
              <a:gd name="connsiteY5" fmla="*/ 0 h 1953504"/>
              <a:gd name="connsiteX0" fmla="*/ 0 w 1207179"/>
              <a:gd name="connsiteY0" fmla="*/ 0 h 1944216"/>
              <a:gd name="connsiteX1" fmla="*/ 379625 w 1207179"/>
              <a:gd name="connsiteY1" fmla="*/ 1008113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882673"/>
              <a:gd name="connsiteY0" fmla="*/ 0 h 1944216"/>
              <a:gd name="connsiteX1" fmla="*/ 375066 w 882673"/>
              <a:gd name="connsiteY1" fmla="*/ 1119768 h 1944216"/>
              <a:gd name="connsiteX2" fmla="*/ 882673 w 882673"/>
              <a:gd name="connsiteY2" fmla="*/ 1433515 h 1944216"/>
              <a:gd name="connsiteX3" fmla="*/ 423417 w 882673"/>
              <a:gd name="connsiteY3" fmla="*/ 1458315 h 1944216"/>
              <a:gd name="connsiteX4" fmla="*/ 0 w 882673"/>
              <a:gd name="connsiteY4" fmla="*/ 1944216 h 1944216"/>
              <a:gd name="connsiteX5" fmla="*/ 0 w 882673"/>
              <a:gd name="connsiteY5" fmla="*/ 0 h 1944216"/>
              <a:gd name="connsiteX0" fmla="*/ 0 w 882673"/>
              <a:gd name="connsiteY0" fmla="*/ 0 h 1525058"/>
              <a:gd name="connsiteX1" fmla="*/ 375066 w 882673"/>
              <a:gd name="connsiteY1" fmla="*/ 1119768 h 1525058"/>
              <a:gd name="connsiteX2" fmla="*/ 882673 w 882673"/>
              <a:gd name="connsiteY2" fmla="*/ 1433515 h 1525058"/>
              <a:gd name="connsiteX3" fmla="*/ 423417 w 882673"/>
              <a:gd name="connsiteY3" fmla="*/ 1458315 h 1525058"/>
              <a:gd name="connsiteX4" fmla="*/ 0 w 882673"/>
              <a:gd name="connsiteY4" fmla="*/ 1437358 h 1525058"/>
              <a:gd name="connsiteX5" fmla="*/ 0 w 882673"/>
              <a:gd name="connsiteY5" fmla="*/ 0 h 1525058"/>
              <a:gd name="connsiteX0" fmla="*/ 0 w 882673"/>
              <a:gd name="connsiteY0" fmla="*/ 0 h 1676277"/>
              <a:gd name="connsiteX1" fmla="*/ 375066 w 882673"/>
              <a:gd name="connsiteY1" fmla="*/ 1119768 h 1676277"/>
              <a:gd name="connsiteX2" fmla="*/ 882673 w 882673"/>
              <a:gd name="connsiteY2" fmla="*/ 1433515 h 1676277"/>
              <a:gd name="connsiteX3" fmla="*/ 0 w 882673"/>
              <a:gd name="connsiteY3" fmla="*/ 1437358 h 1676277"/>
              <a:gd name="connsiteX4" fmla="*/ 0 w 882673"/>
              <a:gd name="connsiteY4" fmla="*/ 0 h 1676277"/>
              <a:gd name="connsiteX0" fmla="*/ 0 w 882673"/>
              <a:gd name="connsiteY0" fmla="*/ 0 h 1486447"/>
              <a:gd name="connsiteX1" fmla="*/ 375066 w 882673"/>
              <a:gd name="connsiteY1" fmla="*/ 1119768 h 1486447"/>
              <a:gd name="connsiteX2" fmla="*/ 882673 w 882673"/>
              <a:gd name="connsiteY2" fmla="*/ 1433515 h 1486447"/>
              <a:gd name="connsiteX3" fmla="*/ 0 w 882673"/>
              <a:gd name="connsiteY3" fmla="*/ 1437358 h 1486447"/>
              <a:gd name="connsiteX4" fmla="*/ 0 w 882673"/>
              <a:gd name="connsiteY4" fmla="*/ 0 h 1486447"/>
              <a:gd name="connsiteX0" fmla="*/ 0 w 882673"/>
              <a:gd name="connsiteY0" fmla="*/ 0 h 1437358"/>
              <a:gd name="connsiteX1" fmla="*/ 375066 w 882673"/>
              <a:gd name="connsiteY1" fmla="*/ 1119768 h 1437358"/>
              <a:gd name="connsiteX2" fmla="*/ 882673 w 882673"/>
              <a:gd name="connsiteY2" fmla="*/ 1433515 h 1437358"/>
              <a:gd name="connsiteX3" fmla="*/ 0 w 882673"/>
              <a:gd name="connsiteY3" fmla="*/ 1437358 h 1437358"/>
              <a:gd name="connsiteX4" fmla="*/ 0 w 882673"/>
              <a:gd name="connsiteY4" fmla="*/ 0 h 143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2673" h="1437358">
                <a:moveTo>
                  <a:pt x="0" y="0"/>
                </a:moveTo>
                <a:cubicBezTo>
                  <a:pt x="84454" y="431322"/>
                  <a:pt x="227954" y="880849"/>
                  <a:pt x="375066" y="1119768"/>
                </a:cubicBezTo>
                <a:cubicBezTo>
                  <a:pt x="522178" y="1358687"/>
                  <a:pt x="726054" y="1405377"/>
                  <a:pt x="882673" y="1433515"/>
                </a:cubicBezTo>
                <a:lnTo>
                  <a:pt x="0" y="1437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8000"/>
            </a:schemeClr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9" name="Objet 1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954162"/>
              </p:ext>
            </p:extLst>
          </p:nvPr>
        </p:nvGraphicFramePr>
        <p:xfrm>
          <a:off x="172255" y="4050540"/>
          <a:ext cx="6889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7" name="…quation" r:id="rId7" imgW="495300" imgH="266700" progId="Equation.3">
                  <p:embed/>
                </p:oleObj>
              </mc:Choice>
              <mc:Fallback>
                <p:oleObj name="…quation" r:id="rId7" imgW="4953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55" y="4050540"/>
                        <a:ext cx="688975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" name="Ellipse 139"/>
          <p:cNvSpPr/>
          <p:nvPr/>
        </p:nvSpPr>
        <p:spPr>
          <a:xfrm>
            <a:off x="998633" y="5601289"/>
            <a:ext cx="363537" cy="336550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142" name="Ellipse 141"/>
          <p:cNvSpPr/>
          <p:nvPr/>
        </p:nvSpPr>
        <p:spPr>
          <a:xfrm>
            <a:off x="2363735" y="4219723"/>
            <a:ext cx="363537" cy="336550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144" name="Rectangle 143"/>
          <p:cNvSpPr/>
          <p:nvPr/>
        </p:nvSpPr>
        <p:spPr>
          <a:xfrm>
            <a:off x="-11979" y="6356350"/>
            <a:ext cx="9229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charset="2"/>
              <a:buChar char="ü"/>
            </a:pPr>
            <a:r>
              <a:rPr lang="fr-FR" sz="2400" b="1" dirty="0" smtClean="0">
                <a:solidFill>
                  <a:srgbClr val="333333"/>
                </a:solidFill>
              </a:rPr>
              <a:t>Challenge : </a:t>
            </a:r>
            <a:r>
              <a:rPr lang="fr-FR" sz="2400" b="1" dirty="0" err="1" smtClean="0">
                <a:solidFill>
                  <a:srgbClr val="333333"/>
                </a:solidFill>
              </a:rPr>
              <a:t>achieve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 err="1" smtClean="0">
                <a:solidFill>
                  <a:srgbClr val="333333"/>
                </a:solidFill>
              </a:rPr>
              <a:t>sub</a:t>
            </a:r>
            <a:r>
              <a:rPr lang="fr-FR" sz="2400" b="1" dirty="0" smtClean="0">
                <a:solidFill>
                  <a:srgbClr val="333333"/>
                </a:solidFill>
              </a:rPr>
              <a:t>-</a:t>
            </a:r>
            <a:r>
              <a:rPr lang="fr-FR" sz="2400" b="1" dirty="0" smtClean="0">
                <a:solidFill>
                  <a:srgbClr val="333333"/>
                </a:solidFill>
                <a:latin typeface="Symbol" charset="2"/>
                <a:cs typeface="Symbol" charset="2"/>
              </a:rPr>
              <a:t>l</a:t>
            </a:r>
            <a:r>
              <a:rPr lang="fr-FR" sz="2400" b="1" dirty="0" smtClean="0">
                <a:solidFill>
                  <a:srgbClr val="333333"/>
                </a:solidFill>
              </a:rPr>
              <a:t> </a:t>
            </a:r>
            <a:r>
              <a:rPr lang="fr-FR" sz="2400" b="1" dirty="0">
                <a:solidFill>
                  <a:srgbClr val="333333"/>
                </a:solidFill>
              </a:rPr>
              <a:t>confinement </a:t>
            </a:r>
            <a:r>
              <a:rPr lang="fr-FR" sz="2400" b="1" dirty="0" smtClean="0">
                <a:solidFill>
                  <a:srgbClr val="333333"/>
                </a:solidFill>
              </a:rPr>
              <a:t>of the </a:t>
            </a:r>
            <a:r>
              <a:rPr lang="fr-FR" sz="2400" b="1" dirty="0" err="1" smtClean="0">
                <a:solidFill>
                  <a:srgbClr val="333333"/>
                </a:solidFill>
              </a:rPr>
              <a:t>THz</a:t>
            </a:r>
            <a:r>
              <a:rPr lang="fr-FR" sz="2400" b="1" dirty="0" smtClean="0">
                <a:solidFill>
                  <a:srgbClr val="333333"/>
                </a:solidFill>
              </a:rPr>
              <a:t> surface </a:t>
            </a:r>
            <a:r>
              <a:rPr lang="fr-FR" sz="2400" b="1" dirty="0" err="1" smtClean="0">
                <a:solidFill>
                  <a:srgbClr val="333333"/>
                </a:solidFill>
              </a:rPr>
              <a:t>waves</a:t>
            </a:r>
            <a:endParaRPr lang="fr-FR" sz="2400" b="1" dirty="0">
              <a:solidFill>
                <a:srgbClr val="333333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36867" y="3843384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33CC33"/>
                </a:solidFill>
                <a:latin typeface="Cambria Math" pitchFamily="18" charset="0"/>
              </a:rPr>
              <a:t>Optical range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9780" y="5488089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err="1">
                <a:solidFill>
                  <a:srgbClr val="33CC33"/>
                </a:solidFill>
                <a:latin typeface="Cambria Math" pitchFamily="18" charset="0"/>
              </a:rPr>
              <a:t>THz</a:t>
            </a:r>
            <a:r>
              <a:rPr lang="fr-FR" b="1" dirty="0">
                <a:solidFill>
                  <a:srgbClr val="33CC33"/>
                </a:solidFill>
                <a:latin typeface="Cambria Math" pitchFamily="18" charset="0"/>
              </a:rPr>
              <a:t> range</a:t>
            </a:r>
          </a:p>
        </p:txBody>
      </p:sp>
      <p:sp>
        <p:nvSpPr>
          <p:cNvPr id="36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267200" y="6593937"/>
            <a:ext cx="609600" cy="261859"/>
          </a:xfrm>
        </p:spPr>
        <p:txBody>
          <a:bodyPr/>
          <a:lstStyle/>
          <a:p>
            <a:fld id="{74C7E049-B585-4EE6-96C0-EEB30EAA14FD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40038897"/>
      </p:ext>
    </p:extLst>
  </p:cSld>
  <p:clrMapOvr>
    <a:masterClrMapping/>
  </p:clrMapOvr>
  <p:transition xmlns:p14="http://schemas.microsoft.com/office/powerpoint/2010/main" spd="slow" advTm="9024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4" grpId="0"/>
      <p:bldP spid="125" grpId="0"/>
      <p:bldP spid="126" grpId="0"/>
      <p:bldP spid="127" grpId="0"/>
      <p:bldP spid="128" grpId="0" animBg="1"/>
      <p:bldP spid="129" grpId="0"/>
      <p:bldP spid="130" grpId="0" animBg="1"/>
      <p:bldP spid="131" grpId="0" animBg="1"/>
      <p:bldP spid="132" grpId="0"/>
      <p:bldP spid="133" grpId="0" animBg="1"/>
      <p:bldP spid="137" grpId="0" animBg="1"/>
      <p:bldP spid="138" grpId="0" animBg="1"/>
      <p:bldP spid="140" grpId="0" animBg="1"/>
      <p:bldP spid="142" grpId="0" animBg="1"/>
      <p:bldP spid="144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686" y="16796"/>
            <a:ext cx="8152203" cy="726067"/>
          </a:xfrm>
        </p:spPr>
        <p:txBody>
          <a:bodyPr>
            <a:normAutofit/>
          </a:bodyPr>
          <a:lstStyle/>
          <a:p>
            <a:r>
              <a:rPr lang="fr-FR" dirty="0" err="1" smtClean="0"/>
              <a:t>Planar</a:t>
            </a:r>
            <a:r>
              <a:rPr lang="fr-FR" dirty="0" smtClean="0"/>
              <a:t> </a:t>
            </a:r>
            <a:r>
              <a:rPr lang="fr-FR" dirty="0" err="1" smtClean="0"/>
              <a:t>metallic</a:t>
            </a:r>
            <a:r>
              <a:rPr lang="fr-FR" dirty="0" smtClean="0"/>
              <a:t> </a:t>
            </a:r>
            <a:r>
              <a:rPr lang="fr-FR" dirty="0" err="1" smtClean="0"/>
              <a:t>waveguide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0" y="3233924"/>
            <a:ext cx="403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Yansheng</a:t>
            </a:r>
            <a:r>
              <a:rPr lang="en-US" sz="1200" dirty="0"/>
              <a:t> </a:t>
            </a:r>
            <a:r>
              <a:rPr lang="en-US" sz="1200" dirty="0" err="1"/>
              <a:t>Xu</a:t>
            </a:r>
            <a:r>
              <a:rPr lang="en-US" sz="1200" dirty="0"/>
              <a:t> </a:t>
            </a:r>
            <a:r>
              <a:rPr lang="en-US" sz="1200" dirty="0" smtClean="0"/>
              <a:t>et al., MOTL. </a:t>
            </a:r>
            <a:r>
              <a:rPr lang="en-US" sz="1200" b="1" dirty="0"/>
              <a:t>43</a:t>
            </a:r>
            <a:r>
              <a:rPr lang="en-US" sz="1200" dirty="0"/>
              <a:t>, 290, </a:t>
            </a:r>
            <a:r>
              <a:rPr lang="en-US" sz="1200" dirty="0" smtClean="0"/>
              <a:t>(2004).</a:t>
            </a:r>
            <a:r>
              <a:rPr lang="fr-FR" sz="1200" dirty="0" smtClean="0"/>
              <a:t> </a:t>
            </a:r>
            <a:endParaRPr lang="en-US" sz="1200" dirty="0" smtClean="0"/>
          </a:p>
          <a:p>
            <a:pPr algn="ctr"/>
            <a:r>
              <a:rPr lang="en-US" sz="1200" dirty="0" smtClean="0"/>
              <a:t>Christopher Russell, et al., Lab Chip, to be published 2013</a:t>
            </a:r>
          </a:p>
          <a:p>
            <a:pPr algn="ctr"/>
            <a:r>
              <a:rPr lang="en-GB" sz="1200" dirty="0"/>
              <a:t>T</a:t>
            </a:r>
            <a:r>
              <a:rPr lang="en-US" sz="1200" dirty="0" err="1"/>
              <a:t>reizebre</a:t>
            </a:r>
            <a:r>
              <a:rPr lang="en-US" sz="1200" dirty="0"/>
              <a:t>, A, </a:t>
            </a:r>
            <a:r>
              <a:rPr lang="en-US" sz="1200" i="1" dirty="0"/>
              <a:t>Int. J. </a:t>
            </a:r>
            <a:r>
              <a:rPr lang="en-US" sz="1200" i="1" dirty="0" err="1"/>
              <a:t>Nanotechnol</a:t>
            </a:r>
            <a:r>
              <a:rPr lang="en-US" sz="1200" i="1" dirty="0"/>
              <a:t>.</a:t>
            </a:r>
            <a:r>
              <a:rPr lang="en-US" sz="1200" dirty="0"/>
              <a:t> </a:t>
            </a:r>
            <a:r>
              <a:rPr lang="en-US" sz="1200" b="1" dirty="0"/>
              <a:t>5</a:t>
            </a:r>
            <a:r>
              <a:rPr lang="en-US" sz="1200" dirty="0"/>
              <a:t>, 784-795 (2008)</a:t>
            </a:r>
            <a:r>
              <a:rPr lang="en-US" sz="1200" dirty="0" smtClean="0"/>
              <a:t>.  </a:t>
            </a:r>
            <a:r>
              <a:rPr lang="fr-FR" sz="1200" dirty="0" smtClean="0"/>
              <a:t> </a:t>
            </a:r>
            <a:endParaRPr lang="en-US" sz="12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325053" y="2910954"/>
            <a:ext cx="1623378" cy="152650"/>
          </a:xfrm>
          <a:prstGeom prst="rect">
            <a:avLst/>
          </a:prstGeom>
          <a:solidFill>
            <a:schemeClr val="accent1"/>
          </a:solidFill>
          <a:ln>
            <a:solidFill>
              <a:srgbClr val="CC66FF"/>
            </a:solidFill>
          </a:ln>
          <a:scene3d>
            <a:camera prst="isometricOffAxis1Right"/>
            <a:lightRig rig="threePt" dir="t"/>
          </a:scene3d>
          <a:sp3d extrusionH="25400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2018946" y="2864572"/>
            <a:ext cx="216000" cy="36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  <a:scene3d>
            <a:camera prst="isometricOffAxis1Right"/>
            <a:lightRig rig="threePt" dir="t"/>
          </a:scene3d>
          <a:sp3d extrusionH="25400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`</a:t>
            </a:r>
            <a:endParaRPr lang="fr-FR" dirty="0"/>
          </a:p>
        </p:txBody>
      </p:sp>
      <p:sp>
        <p:nvSpPr>
          <p:cNvPr id="41" name="ZoneTexte 3"/>
          <p:cNvSpPr txBox="1">
            <a:spLocks noChangeArrowheads="1"/>
          </p:cNvSpPr>
          <p:nvPr/>
        </p:nvSpPr>
        <p:spPr bwMode="auto">
          <a:xfrm>
            <a:off x="313286" y="5504341"/>
            <a:ext cx="84210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1/ Coupling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between EM fields and the free electrons at the metal surface</a:t>
            </a:r>
            <a:endParaRPr lang="fr-FR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42" name="ZoneTexte 3"/>
          <p:cNvSpPr txBox="1">
            <a:spLocks noChangeArrowheads="1"/>
          </p:cNvSpPr>
          <p:nvPr/>
        </p:nvSpPr>
        <p:spPr bwMode="auto">
          <a:xfrm>
            <a:off x="0" y="590944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2/ Interaction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of the 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EM fields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with the 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metal surface modified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by the thin dielectric layer. </a:t>
            </a:r>
            <a:endParaRPr lang="fr-FR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826" y="5043090"/>
            <a:ext cx="8945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charset="2"/>
              <a:buChar char="ü"/>
            </a:pPr>
            <a:r>
              <a:rPr lang="en-US" sz="2400" b="1" dirty="0">
                <a:solidFill>
                  <a:schemeClr val="bg2"/>
                </a:solidFill>
              </a:rPr>
              <a:t>Physical </a:t>
            </a:r>
            <a:r>
              <a:rPr lang="en-US" sz="2400" b="1" dirty="0" smtClean="0">
                <a:solidFill>
                  <a:schemeClr val="bg2"/>
                </a:solidFill>
              </a:rPr>
              <a:t>mechanisms </a:t>
            </a:r>
            <a:r>
              <a:rPr lang="en-US" sz="2400" b="1" dirty="0">
                <a:solidFill>
                  <a:schemeClr val="bg2"/>
                </a:solidFill>
              </a:rPr>
              <a:t>that </a:t>
            </a:r>
            <a:r>
              <a:rPr lang="en-US" sz="2400" b="1" dirty="0" smtClean="0">
                <a:solidFill>
                  <a:schemeClr val="bg2"/>
                </a:solidFill>
              </a:rPr>
              <a:t>bind </a:t>
            </a:r>
            <a:r>
              <a:rPr lang="en-US" sz="2400" b="1" dirty="0">
                <a:solidFill>
                  <a:schemeClr val="bg2"/>
                </a:solidFill>
              </a:rPr>
              <a:t>the </a:t>
            </a:r>
            <a:r>
              <a:rPr lang="en-US" sz="2400" b="1" dirty="0" smtClean="0">
                <a:solidFill>
                  <a:schemeClr val="bg2"/>
                </a:solidFill>
              </a:rPr>
              <a:t>surface wave </a:t>
            </a:r>
            <a:r>
              <a:rPr lang="en-US" sz="2400" b="1" dirty="0">
                <a:solidFill>
                  <a:schemeClr val="bg2"/>
                </a:solidFill>
              </a:rPr>
              <a:t>to the surface : </a:t>
            </a:r>
          </a:p>
        </p:txBody>
      </p:sp>
      <p:sp>
        <p:nvSpPr>
          <p:cNvPr id="16" name="Forme libre 15"/>
          <p:cNvSpPr/>
          <p:nvPr/>
        </p:nvSpPr>
        <p:spPr>
          <a:xfrm>
            <a:off x="903251" y="1433031"/>
            <a:ext cx="724003" cy="1127308"/>
          </a:xfrm>
          <a:custGeom>
            <a:avLst/>
            <a:gdLst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05495 w 1207180"/>
              <a:gd name="connsiteY7" fmla="*/ 1599351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34726 w 1207180"/>
              <a:gd name="connsiteY6" fmla="*/ 1583671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13915 w 1207180"/>
              <a:gd name="connsiteY7" fmla="*/ 162778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834549"/>
              <a:gd name="connsiteX1" fmla="*/ 62710 w 1207180"/>
              <a:gd name="connsiteY1" fmla="*/ 407677 h 1834549"/>
              <a:gd name="connsiteX2" fmla="*/ 156776 w 1207180"/>
              <a:gd name="connsiteY2" fmla="*/ 736956 h 1834549"/>
              <a:gd name="connsiteX3" fmla="*/ 329231 w 1207180"/>
              <a:gd name="connsiteY3" fmla="*/ 1019194 h 1834549"/>
              <a:gd name="connsiteX4" fmla="*/ 736850 w 1207180"/>
              <a:gd name="connsiteY4" fmla="*/ 1317112 h 1834549"/>
              <a:gd name="connsiteX5" fmla="*/ 1207180 w 1207180"/>
              <a:gd name="connsiteY5" fmla="*/ 1520951 h 1834549"/>
              <a:gd name="connsiteX6" fmla="*/ 1017887 w 1207180"/>
              <a:gd name="connsiteY6" fmla="*/ 1555239 h 1834549"/>
              <a:gd name="connsiteX7" fmla="*/ 739174 w 1207180"/>
              <a:gd name="connsiteY7" fmla="*/ 1589873 h 1834549"/>
              <a:gd name="connsiteX8" fmla="*/ 31355 w 1207180"/>
              <a:gd name="connsiteY8" fmla="*/ 1834549 h 1834549"/>
              <a:gd name="connsiteX9" fmla="*/ 15677 w 1207180"/>
              <a:gd name="connsiteY9" fmla="*/ 62719 h 1834549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26731"/>
              <a:gd name="connsiteX1" fmla="*/ 62710 w 1207180"/>
              <a:gd name="connsiteY1" fmla="*/ 407677 h 1926731"/>
              <a:gd name="connsiteX2" fmla="*/ 156776 w 1207180"/>
              <a:gd name="connsiteY2" fmla="*/ 736956 h 1926731"/>
              <a:gd name="connsiteX3" fmla="*/ 329231 w 1207180"/>
              <a:gd name="connsiteY3" fmla="*/ 1019194 h 1926731"/>
              <a:gd name="connsiteX4" fmla="*/ 736850 w 1207180"/>
              <a:gd name="connsiteY4" fmla="*/ 1317112 h 1926731"/>
              <a:gd name="connsiteX5" fmla="*/ 1207180 w 1207180"/>
              <a:gd name="connsiteY5" fmla="*/ 1520951 h 1926731"/>
              <a:gd name="connsiteX6" fmla="*/ 1017887 w 1207180"/>
              <a:gd name="connsiteY6" fmla="*/ 1555239 h 1926731"/>
              <a:gd name="connsiteX7" fmla="*/ 739174 w 1207180"/>
              <a:gd name="connsiteY7" fmla="*/ 1589873 h 1926731"/>
              <a:gd name="connsiteX8" fmla="*/ 432584 w 1207180"/>
              <a:gd name="connsiteY8" fmla="*/ 1666234 h 1926731"/>
              <a:gd name="connsiteX9" fmla="*/ 31355 w 1207180"/>
              <a:gd name="connsiteY9" fmla="*/ 1834549 h 1926731"/>
              <a:gd name="connsiteX10" fmla="*/ 15677 w 1207180"/>
              <a:gd name="connsiteY10" fmla="*/ 62719 h 1926731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45255"/>
              <a:gd name="connsiteX1" fmla="*/ 62710 w 1207180"/>
              <a:gd name="connsiteY1" fmla="*/ 407677 h 1945255"/>
              <a:gd name="connsiteX2" fmla="*/ 156776 w 1207180"/>
              <a:gd name="connsiteY2" fmla="*/ 736956 h 1945255"/>
              <a:gd name="connsiteX3" fmla="*/ 329231 w 1207180"/>
              <a:gd name="connsiteY3" fmla="*/ 1019194 h 1945255"/>
              <a:gd name="connsiteX4" fmla="*/ 736850 w 1207180"/>
              <a:gd name="connsiteY4" fmla="*/ 1317112 h 1945255"/>
              <a:gd name="connsiteX5" fmla="*/ 1207180 w 1207180"/>
              <a:gd name="connsiteY5" fmla="*/ 1520951 h 1945255"/>
              <a:gd name="connsiteX6" fmla="*/ 1017887 w 1207180"/>
              <a:gd name="connsiteY6" fmla="*/ 1555239 h 1945255"/>
              <a:gd name="connsiteX7" fmla="*/ 739174 w 1207180"/>
              <a:gd name="connsiteY7" fmla="*/ 1589873 h 1945255"/>
              <a:gd name="connsiteX8" fmla="*/ 432584 w 1207180"/>
              <a:gd name="connsiteY8" fmla="*/ 1666234 h 1945255"/>
              <a:gd name="connsiteX9" fmla="*/ 31355 w 1207180"/>
              <a:gd name="connsiteY9" fmla="*/ 1834549 h 1945255"/>
              <a:gd name="connsiteX10" fmla="*/ 15677 w 1207180"/>
              <a:gd name="connsiteY10" fmla="*/ 62719 h 1945255"/>
              <a:gd name="connsiteX0" fmla="*/ 0 w 1207180"/>
              <a:gd name="connsiteY0" fmla="*/ 0 h 1936878"/>
              <a:gd name="connsiteX1" fmla="*/ 62710 w 1207180"/>
              <a:gd name="connsiteY1" fmla="*/ 407677 h 1936878"/>
              <a:gd name="connsiteX2" fmla="*/ 156776 w 1207180"/>
              <a:gd name="connsiteY2" fmla="*/ 736956 h 1936878"/>
              <a:gd name="connsiteX3" fmla="*/ 329231 w 1207180"/>
              <a:gd name="connsiteY3" fmla="*/ 1019194 h 1936878"/>
              <a:gd name="connsiteX4" fmla="*/ 736850 w 1207180"/>
              <a:gd name="connsiteY4" fmla="*/ 1317112 h 1936878"/>
              <a:gd name="connsiteX5" fmla="*/ 1207180 w 1207180"/>
              <a:gd name="connsiteY5" fmla="*/ 1520951 h 1936878"/>
              <a:gd name="connsiteX6" fmla="*/ 1017887 w 1207180"/>
              <a:gd name="connsiteY6" fmla="*/ 1555239 h 1936878"/>
              <a:gd name="connsiteX7" fmla="*/ 739174 w 1207180"/>
              <a:gd name="connsiteY7" fmla="*/ 1589873 h 1936878"/>
              <a:gd name="connsiteX8" fmla="*/ 432584 w 1207180"/>
              <a:gd name="connsiteY8" fmla="*/ 1666234 h 1936878"/>
              <a:gd name="connsiteX9" fmla="*/ 31355 w 1207180"/>
              <a:gd name="connsiteY9" fmla="*/ 1834549 h 1936878"/>
              <a:gd name="connsiteX10" fmla="*/ 15677 w 1207180"/>
              <a:gd name="connsiteY10" fmla="*/ 62719 h 1936878"/>
              <a:gd name="connsiteX0" fmla="*/ 0 w 1207180"/>
              <a:gd name="connsiteY0" fmla="*/ 0 h 2003601"/>
              <a:gd name="connsiteX1" fmla="*/ 62710 w 1207180"/>
              <a:gd name="connsiteY1" fmla="*/ 407677 h 2003601"/>
              <a:gd name="connsiteX2" fmla="*/ 156776 w 1207180"/>
              <a:gd name="connsiteY2" fmla="*/ 736956 h 2003601"/>
              <a:gd name="connsiteX3" fmla="*/ 329231 w 1207180"/>
              <a:gd name="connsiteY3" fmla="*/ 1019194 h 2003601"/>
              <a:gd name="connsiteX4" fmla="*/ 736850 w 1207180"/>
              <a:gd name="connsiteY4" fmla="*/ 1317112 h 2003601"/>
              <a:gd name="connsiteX5" fmla="*/ 1207180 w 1207180"/>
              <a:gd name="connsiteY5" fmla="*/ 1520951 h 2003601"/>
              <a:gd name="connsiteX6" fmla="*/ 1017887 w 1207180"/>
              <a:gd name="connsiteY6" fmla="*/ 1555239 h 2003601"/>
              <a:gd name="connsiteX7" fmla="*/ 739174 w 1207180"/>
              <a:gd name="connsiteY7" fmla="*/ 1589873 h 2003601"/>
              <a:gd name="connsiteX8" fmla="*/ 432584 w 1207180"/>
              <a:gd name="connsiteY8" fmla="*/ 1666234 h 2003601"/>
              <a:gd name="connsiteX9" fmla="*/ 95803 w 1207180"/>
              <a:gd name="connsiteY9" fmla="*/ 1912643 h 2003601"/>
              <a:gd name="connsiteX10" fmla="*/ 31355 w 1207180"/>
              <a:gd name="connsiteY10" fmla="*/ 1834549 h 2003601"/>
              <a:gd name="connsiteX11" fmla="*/ 15677 w 1207180"/>
              <a:gd name="connsiteY11" fmla="*/ 62719 h 2003601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1981396"/>
              <a:gd name="connsiteX1" fmla="*/ 62710 w 1207180"/>
              <a:gd name="connsiteY1" fmla="*/ 407677 h 1981396"/>
              <a:gd name="connsiteX2" fmla="*/ 156776 w 1207180"/>
              <a:gd name="connsiteY2" fmla="*/ 736956 h 1981396"/>
              <a:gd name="connsiteX3" fmla="*/ 329231 w 1207180"/>
              <a:gd name="connsiteY3" fmla="*/ 1019194 h 1981396"/>
              <a:gd name="connsiteX4" fmla="*/ 736850 w 1207180"/>
              <a:gd name="connsiteY4" fmla="*/ 1317112 h 1981396"/>
              <a:gd name="connsiteX5" fmla="*/ 1207180 w 1207180"/>
              <a:gd name="connsiteY5" fmla="*/ 1520951 h 1981396"/>
              <a:gd name="connsiteX6" fmla="*/ 1017887 w 1207180"/>
              <a:gd name="connsiteY6" fmla="*/ 1555239 h 1981396"/>
              <a:gd name="connsiteX7" fmla="*/ 739174 w 1207180"/>
              <a:gd name="connsiteY7" fmla="*/ 1589873 h 1981396"/>
              <a:gd name="connsiteX8" fmla="*/ 432584 w 1207180"/>
              <a:gd name="connsiteY8" fmla="*/ 1666234 h 1981396"/>
              <a:gd name="connsiteX9" fmla="*/ 146320 w 1207180"/>
              <a:gd name="connsiteY9" fmla="*/ 1846302 h 1981396"/>
              <a:gd name="connsiteX10" fmla="*/ 31355 w 1207180"/>
              <a:gd name="connsiteY10" fmla="*/ 1834549 h 1981396"/>
              <a:gd name="connsiteX11" fmla="*/ 15677 w 1207180"/>
              <a:gd name="connsiteY11" fmla="*/ 62719 h 1981396"/>
              <a:gd name="connsiteX0" fmla="*/ 0 w 1207180"/>
              <a:gd name="connsiteY0" fmla="*/ 0 h 2007432"/>
              <a:gd name="connsiteX1" fmla="*/ 62710 w 1207180"/>
              <a:gd name="connsiteY1" fmla="*/ 407677 h 2007432"/>
              <a:gd name="connsiteX2" fmla="*/ 156776 w 1207180"/>
              <a:gd name="connsiteY2" fmla="*/ 736956 h 2007432"/>
              <a:gd name="connsiteX3" fmla="*/ 329231 w 1207180"/>
              <a:gd name="connsiteY3" fmla="*/ 1019194 h 2007432"/>
              <a:gd name="connsiteX4" fmla="*/ 736850 w 1207180"/>
              <a:gd name="connsiteY4" fmla="*/ 1317112 h 2007432"/>
              <a:gd name="connsiteX5" fmla="*/ 1207180 w 1207180"/>
              <a:gd name="connsiteY5" fmla="*/ 1520951 h 2007432"/>
              <a:gd name="connsiteX6" fmla="*/ 1017887 w 1207180"/>
              <a:gd name="connsiteY6" fmla="*/ 1555239 h 2007432"/>
              <a:gd name="connsiteX7" fmla="*/ 739174 w 1207180"/>
              <a:gd name="connsiteY7" fmla="*/ 1589873 h 2007432"/>
              <a:gd name="connsiteX8" fmla="*/ 432584 w 1207180"/>
              <a:gd name="connsiteY8" fmla="*/ 1666234 h 2007432"/>
              <a:gd name="connsiteX9" fmla="*/ 146320 w 1207180"/>
              <a:gd name="connsiteY9" fmla="*/ 1846302 h 2007432"/>
              <a:gd name="connsiteX10" fmla="*/ 31355 w 1207180"/>
              <a:gd name="connsiteY10" fmla="*/ 1834549 h 2007432"/>
              <a:gd name="connsiteX11" fmla="*/ 15677 w 1207180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243481"/>
              <a:gd name="connsiteY0" fmla="*/ 0 h 2007432"/>
              <a:gd name="connsiteX1" fmla="*/ 62710 w 1243481"/>
              <a:gd name="connsiteY1" fmla="*/ 407677 h 2007432"/>
              <a:gd name="connsiteX2" fmla="*/ 156776 w 1243481"/>
              <a:gd name="connsiteY2" fmla="*/ 736956 h 2007432"/>
              <a:gd name="connsiteX3" fmla="*/ 329231 w 1243481"/>
              <a:gd name="connsiteY3" fmla="*/ 1019194 h 2007432"/>
              <a:gd name="connsiteX4" fmla="*/ 736850 w 1243481"/>
              <a:gd name="connsiteY4" fmla="*/ 1317112 h 2007432"/>
              <a:gd name="connsiteX5" fmla="*/ 1207180 w 1243481"/>
              <a:gd name="connsiteY5" fmla="*/ 1520951 h 2007432"/>
              <a:gd name="connsiteX6" fmla="*/ 1017887 w 1243481"/>
              <a:gd name="connsiteY6" fmla="*/ 1555239 h 2007432"/>
              <a:gd name="connsiteX7" fmla="*/ 739174 w 1243481"/>
              <a:gd name="connsiteY7" fmla="*/ 1589873 h 2007432"/>
              <a:gd name="connsiteX8" fmla="*/ 432584 w 1243481"/>
              <a:gd name="connsiteY8" fmla="*/ 1666234 h 2007432"/>
              <a:gd name="connsiteX9" fmla="*/ 146320 w 1243481"/>
              <a:gd name="connsiteY9" fmla="*/ 1846302 h 2007432"/>
              <a:gd name="connsiteX10" fmla="*/ 31355 w 1243481"/>
              <a:gd name="connsiteY10" fmla="*/ 1834549 h 2007432"/>
              <a:gd name="connsiteX11" fmla="*/ 15677 w 1243481"/>
              <a:gd name="connsiteY11" fmla="*/ 62719 h 2007432"/>
              <a:gd name="connsiteX0" fmla="*/ 0 w 1304585"/>
              <a:gd name="connsiteY0" fmla="*/ 0 h 2142870"/>
              <a:gd name="connsiteX1" fmla="*/ 62710 w 1304585"/>
              <a:gd name="connsiteY1" fmla="*/ 407677 h 2142870"/>
              <a:gd name="connsiteX2" fmla="*/ 156776 w 1304585"/>
              <a:gd name="connsiteY2" fmla="*/ 736956 h 2142870"/>
              <a:gd name="connsiteX3" fmla="*/ 329231 w 1304585"/>
              <a:gd name="connsiteY3" fmla="*/ 1019194 h 2142870"/>
              <a:gd name="connsiteX4" fmla="*/ 736850 w 1304585"/>
              <a:gd name="connsiteY4" fmla="*/ 1317112 h 2142870"/>
              <a:gd name="connsiteX5" fmla="*/ 1207180 w 1304585"/>
              <a:gd name="connsiteY5" fmla="*/ 1520951 h 2142870"/>
              <a:gd name="connsiteX6" fmla="*/ 1017887 w 1304585"/>
              <a:gd name="connsiteY6" fmla="*/ 1555239 h 2142870"/>
              <a:gd name="connsiteX7" fmla="*/ 739174 w 1304585"/>
              <a:gd name="connsiteY7" fmla="*/ 1589873 h 2142870"/>
              <a:gd name="connsiteX8" fmla="*/ 432584 w 1304585"/>
              <a:gd name="connsiteY8" fmla="*/ 1666234 h 2142870"/>
              <a:gd name="connsiteX9" fmla="*/ 146320 w 1304585"/>
              <a:gd name="connsiteY9" fmla="*/ 1846302 h 2142870"/>
              <a:gd name="connsiteX10" fmla="*/ 31355 w 1304585"/>
              <a:gd name="connsiteY10" fmla="*/ 1834549 h 2142870"/>
              <a:gd name="connsiteX11" fmla="*/ 15677 w 1304585"/>
              <a:gd name="connsiteY11" fmla="*/ 62719 h 2142870"/>
              <a:gd name="connsiteX12" fmla="*/ 0 w 1304585"/>
              <a:gd name="connsiteY12" fmla="*/ 0 h 2142870"/>
              <a:gd name="connsiteX0" fmla="*/ 0 w 1288908"/>
              <a:gd name="connsiteY0" fmla="*/ 0 h 2080151"/>
              <a:gd name="connsiteX1" fmla="*/ 47033 w 1288908"/>
              <a:gd name="connsiteY1" fmla="*/ 344958 h 2080151"/>
              <a:gd name="connsiteX2" fmla="*/ 141099 w 1288908"/>
              <a:gd name="connsiteY2" fmla="*/ 674237 h 2080151"/>
              <a:gd name="connsiteX3" fmla="*/ 313554 w 1288908"/>
              <a:gd name="connsiteY3" fmla="*/ 956475 h 2080151"/>
              <a:gd name="connsiteX4" fmla="*/ 721173 w 1288908"/>
              <a:gd name="connsiteY4" fmla="*/ 1254393 h 2080151"/>
              <a:gd name="connsiteX5" fmla="*/ 1191503 w 1288908"/>
              <a:gd name="connsiteY5" fmla="*/ 1458232 h 2080151"/>
              <a:gd name="connsiteX6" fmla="*/ 1002210 w 1288908"/>
              <a:gd name="connsiteY6" fmla="*/ 1492520 h 2080151"/>
              <a:gd name="connsiteX7" fmla="*/ 723497 w 1288908"/>
              <a:gd name="connsiteY7" fmla="*/ 1527154 h 2080151"/>
              <a:gd name="connsiteX8" fmla="*/ 416907 w 1288908"/>
              <a:gd name="connsiteY8" fmla="*/ 1603515 h 2080151"/>
              <a:gd name="connsiteX9" fmla="*/ 130643 w 1288908"/>
              <a:gd name="connsiteY9" fmla="*/ 1783583 h 2080151"/>
              <a:gd name="connsiteX10" fmla="*/ 15678 w 1288908"/>
              <a:gd name="connsiteY10" fmla="*/ 1771830 h 2080151"/>
              <a:gd name="connsiteX11" fmla="*/ 0 w 1288908"/>
              <a:gd name="connsiteY11" fmla="*/ 0 h 2080151"/>
              <a:gd name="connsiteX0" fmla="*/ 0 w 1288908"/>
              <a:gd name="connsiteY0" fmla="*/ 0 h 2080151"/>
              <a:gd name="connsiteX1" fmla="*/ 141099 w 1288908"/>
              <a:gd name="connsiteY1" fmla="*/ 674237 h 2080151"/>
              <a:gd name="connsiteX2" fmla="*/ 313554 w 1288908"/>
              <a:gd name="connsiteY2" fmla="*/ 956475 h 2080151"/>
              <a:gd name="connsiteX3" fmla="*/ 721173 w 1288908"/>
              <a:gd name="connsiteY3" fmla="*/ 1254393 h 2080151"/>
              <a:gd name="connsiteX4" fmla="*/ 1191503 w 1288908"/>
              <a:gd name="connsiteY4" fmla="*/ 1458232 h 2080151"/>
              <a:gd name="connsiteX5" fmla="*/ 1002210 w 1288908"/>
              <a:gd name="connsiteY5" fmla="*/ 1492520 h 2080151"/>
              <a:gd name="connsiteX6" fmla="*/ 723497 w 1288908"/>
              <a:gd name="connsiteY6" fmla="*/ 1527154 h 2080151"/>
              <a:gd name="connsiteX7" fmla="*/ 416907 w 1288908"/>
              <a:gd name="connsiteY7" fmla="*/ 1603515 h 2080151"/>
              <a:gd name="connsiteX8" fmla="*/ 130643 w 1288908"/>
              <a:gd name="connsiteY8" fmla="*/ 1783583 h 2080151"/>
              <a:gd name="connsiteX9" fmla="*/ 15678 w 1288908"/>
              <a:gd name="connsiteY9" fmla="*/ 1771830 h 2080151"/>
              <a:gd name="connsiteX10" fmla="*/ 0 w 1288908"/>
              <a:gd name="connsiteY10" fmla="*/ 0 h 2080151"/>
              <a:gd name="connsiteX0" fmla="*/ 0 w 1288908"/>
              <a:gd name="connsiteY0" fmla="*/ 0 h 2080151"/>
              <a:gd name="connsiteX1" fmla="*/ 313554 w 1288908"/>
              <a:gd name="connsiteY1" fmla="*/ 956475 h 2080151"/>
              <a:gd name="connsiteX2" fmla="*/ 721173 w 1288908"/>
              <a:gd name="connsiteY2" fmla="*/ 1254393 h 2080151"/>
              <a:gd name="connsiteX3" fmla="*/ 1191503 w 1288908"/>
              <a:gd name="connsiteY3" fmla="*/ 1458232 h 2080151"/>
              <a:gd name="connsiteX4" fmla="*/ 1002210 w 1288908"/>
              <a:gd name="connsiteY4" fmla="*/ 1492520 h 2080151"/>
              <a:gd name="connsiteX5" fmla="*/ 723497 w 1288908"/>
              <a:gd name="connsiteY5" fmla="*/ 1527154 h 2080151"/>
              <a:gd name="connsiteX6" fmla="*/ 416907 w 1288908"/>
              <a:gd name="connsiteY6" fmla="*/ 1603515 h 2080151"/>
              <a:gd name="connsiteX7" fmla="*/ 130643 w 1288908"/>
              <a:gd name="connsiteY7" fmla="*/ 1783583 h 2080151"/>
              <a:gd name="connsiteX8" fmla="*/ 15678 w 1288908"/>
              <a:gd name="connsiteY8" fmla="*/ 1771830 h 2080151"/>
              <a:gd name="connsiteX9" fmla="*/ 0 w 1288908"/>
              <a:gd name="connsiteY9" fmla="*/ 0 h 2080151"/>
              <a:gd name="connsiteX0" fmla="*/ 0 w 1288908"/>
              <a:gd name="connsiteY0" fmla="*/ 0 h 2080151"/>
              <a:gd name="connsiteX1" fmla="*/ 721173 w 1288908"/>
              <a:gd name="connsiteY1" fmla="*/ 1254393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1191503 w 1288908"/>
              <a:gd name="connsiteY1" fmla="*/ 1458232 h 2080151"/>
              <a:gd name="connsiteX2" fmla="*/ 1002210 w 1288908"/>
              <a:gd name="connsiteY2" fmla="*/ 1492520 h 2080151"/>
              <a:gd name="connsiteX3" fmla="*/ 723497 w 1288908"/>
              <a:gd name="connsiteY3" fmla="*/ 1527154 h 2080151"/>
              <a:gd name="connsiteX4" fmla="*/ 416907 w 1288908"/>
              <a:gd name="connsiteY4" fmla="*/ 1603515 h 2080151"/>
              <a:gd name="connsiteX5" fmla="*/ 130643 w 1288908"/>
              <a:gd name="connsiteY5" fmla="*/ 1783583 h 2080151"/>
              <a:gd name="connsiteX6" fmla="*/ 15678 w 1288908"/>
              <a:gd name="connsiteY6" fmla="*/ 1771830 h 2080151"/>
              <a:gd name="connsiteX7" fmla="*/ 0 w 1288908"/>
              <a:gd name="connsiteY7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125738 h 2205889"/>
              <a:gd name="connsiteX1" fmla="*/ 363949 w 1288908"/>
              <a:gd name="connsiteY1" fmla="*/ 1143139 h 2205889"/>
              <a:gd name="connsiteX2" fmla="*/ 1191503 w 1288908"/>
              <a:gd name="connsiteY2" fmla="*/ 1583970 h 2205889"/>
              <a:gd name="connsiteX3" fmla="*/ 1002210 w 1288908"/>
              <a:gd name="connsiteY3" fmla="*/ 1618258 h 2205889"/>
              <a:gd name="connsiteX4" fmla="*/ 723497 w 1288908"/>
              <a:gd name="connsiteY4" fmla="*/ 1652892 h 2205889"/>
              <a:gd name="connsiteX5" fmla="*/ 416907 w 1288908"/>
              <a:gd name="connsiteY5" fmla="*/ 1729253 h 2205889"/>
              <a:gd name="connsiteX6" fmla="*/ 130643 w 1288908"/>
              <a:gd name="connsiteY6" fmla="*/ 1909321 h 2205889"/>
              <a:gd name="connsiteX7" fmla="*/ 15678 w 1288908"/>
              <a:gd name="connsiteY7" fmla="*/ 1897568 h 2205889"/>
              <a:gd name="connsiteX8" fmla="*/ 0 w 1288908"/>
              <a:gd name="connsiteY8" fmla="*/ 125738 h 2205889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8908"/>
              <a:gd name="connsiteY0" fmla="*/ 0 h 2080151"/>
              <a:gd name="connsiteX1" fmla="*/ 363949 w 1288908"/>
              <a:gd name="connsiteY1" fmla="*/ 1017401 h 2080151"/>
              <a:gd name="connsiteX2" fmla="*/ 1191503 w 1288908"/>
              <a:gd name="connsiteY2" fmla="*/ 1458232 h 2080151"/>
              <a:gd name="connsiteX3" fmla="*/ 1002210 w 1288908"/>
              <a:gd name="connsiteY3" fmla="*/ 1492520 h 2080151"/>
              <a:gd name="connsiteX4" fmla="*/ 723497 w 1288908"/>
              <a:gd name="connsiteY4" fmla="*/ 1527154 h 2080151"/>
              <a:gd name="connsiteX5" fmla="*/ 416907 w 1288908"/>
              <a:gd name="connsiteY5" fmla="*/ 1603515 h 2080151"/>
              <a:gd name="connsiteX6" fmla="*/ 130643 w 1288908"/>
              <a:gd name="connsiteY6" fmla="*/ 1783583 h 2080151"/>
              <a:gd name="connsiteX7" fmla="*/ 15678 w 1288908"/>
              <a:gd name="connsiteY7" fmla="*/ 1771830 h 2080151"/>
              <a:gd name="connsiteX8" fmla="*/ 0 w 1288908"/>
              <a:gd name="connsiteY8" fmla="*/ 0 h 2080151"/>
              <a:gd name="connsiteX0" fmla="*/ 0 w 1283358"/>
              <a:gd name="connsiteY0" fmla="*/ 0 h 2080151"/>
              <a:gd name="connsiteX1" fmla="*/ 363949 w 1283358"/>
              <a:gd name="connsiteY1" fmla="*/ 1017401 h 2080151"/>
              <a:gd name="connsiteX2" fmla="*/ 1191503 w 1283358"/>
              <a:gd name="connsiteY2" fmla="*/ 1458232 h 2080151"/>
              <a:gd name="connsiteX3" fmla="*/ 996660 w 1283358"/>
              <a:gd name="connsiteY3" fmla="*/ 1449449 h 2080151"/>
              <a:gd name="connsiteX4" fmla="*/ 723497 w 1283358"/>
              <a:gd name="connsiteY4" fmla="*/ 1527154 h 2080151"/>
              <a:gd name="connsiteX5" fmla="*/ 416907 w 1283358"/>
              <a:gd name="connsiteY5" fmla="*/ 1603515 h 2080151"/>
              <a:gd name="connsiteX6" fmla="*/ 130643 w 1283358"/>
              <a:gd name="connsiteY6" fmla="*/ 1783583 h 2080151"/>
              <a:gd name="connsiteX7" fmla="*/ 15678 w 1283358"/>
              <a:gd name="connsiteY7" fmla="*/ 1771830 h 2080151"/>
              <a:gd name="connsiteX8" fmla="*/ 0 w 1283358"/>
              <a:gd name="connsiteY8" fmla="*/ 0 h 2080151"/>
              <a:gd name="connsiteX0" fmla="*/ 0 w 1251428"/>
              <a:gd name="connsiteY0" fmla="*/ 0 h 2080151"/>
              <a:gd name="connsiteX1" fmla="*/ 363949 w 1251428"/>
              <a:gd name="connsiteY1" fmla="*/ 1017401 h 2080151"/>
              <a:gd name="connsiteX2" fmla="*/ 1191503 w 1251428"/>
              <a:gd name="connsiteY2" fmla="*/ 1458232 h 2080151"/>
              <a:gd name="connsiteX3" fmla="*/ 723497 w 1251428"/>
              <a:gd name="connsiteY3" fmla="*/ 1527154 h 2080151"/>
              <a:gd name="connsiteX4" fmla="*/ 416907 w 1251428"/>
              <a:gd name="connsiteY4" fmla="*/ 1603515 h 2080151"/>
              <a:gd name="connsiteX5" fmla="*/ 130643 w 1251428"/>
              <a:gd name="connsiteY5" fmla="*/ 1783583 h 2080151"/>
              <a:gd name="connsiteX6" fmla="*/ 15678 w 1251428"/>
              <a:gd name="connsiteY6" fmla="*/ 1771830 h 2080151"/>
              <a:gd name="connsiteX7" fmla="*/ 0 w 1251428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191503"/>
              <a:gd name="connsiteY0" fmla="*/ 0 h 2080151"/>
              <a:gd name="connsiteX1" fmla="*/ 363949 w 1191503"/>
              <a:gd name="connsiteY1" fmla="*/ 1017401 h 2080151"/>
              <a:gd name="connsiteX2" fmla="*/ 1191503 w 1191503"/>
              <a:gd name="connsiteY2" fmla="*/ 1458232 h 2080151"/>
              <a:gd name="connsiteX3" fmla="*/ 723497 w 1191503"/>
              <a:gd name="connsiteY3" fmla="*/ 1527154 h 2080151"/>
              <a:gd name="connsiteX4" fmla="*/ 416907 w 1191503"/>
              <a:gd name="connsiteY4" fmla="*/ 1603515 h 2080151"/>
              <a:gd name="connsiteX5" fmla="*/ 130643 w 1191503"/>
              <a:gd name="connsiteY5" fmla="*/ 1783583 h 2080151"/>
              <a:gd name="connsiteX6" fmla="*/ 15678 w 1191503"/>
              <a:gd name="connsiteY6" fmla="*/ 1771830 h 2080151"/>
              <a:gd name="connsiteX7" fmla="*/ 0 w 1191503"/>
              <a:gd name="connsiteY7" fmla="*/ 0 h 2080151"/>
              <a:gd name="connsiteX0" fmla="*/ 0 w 1200329"/>
              <a:gd name="connsiteY0" fmla="*/ 0 h 2080151"/>
              <a:gd name="connsiteX1" fmla="*/ 363949 w 1200329"/>
              <a:gd name="connsiteY1" fmla="*/ 1017401 h 2080151"/>
              <a:gd name="connsiteX2" fmla="*/ 1191503 w 1200329"/>
              <a:gd name="connsiteY2" fmla="*/ 1458232 h 2080151"/>
              <a:gd name="connsiteX3" fmla="*/ 416907 w 1200329"/>
              <a:gd name="connsiteY3" fmla="*/ 1603515 h 2080151"/>
              <a:gd name="connsiteX4" fmla="*/ 130643 w 1200329"/>
              <a:gd name="connsiteY4" fmla="*/ 1783583 h 2080151"/>
              <a:gd name="connsiteX5" fmla="*/ 15678 w 1200329"/>
              <a:gd name="connsiteY5" fmla="*/ 1771830 h 2080151"/>
              <a:gd name="connsiteX6" fmla="*/ 0 w 1200329"/>
              <a:gd name="connsiteY6" fmla="*/ 0 h 2080151"/>
              <a:gd name="connsiteX0" fmla="*/ 0 w 1200329"/>
              <a:gd name="connsiteY0" fmla="*/ 0 h 2189818"/>
              <a:gd name="connsiteX1" fmla="*/ 363949 w 1200329"/>
              <a:gd name="connsiteY1" fmla="*/ 1017401 h 2189818"/>
              <a:gd name="connsiteX2" fmla="*/ 1191503 w 1200329"/>
              <a:gd name="connsiteY2" fmla="*/ 1458232 h 2189818"/>
              <a:gd name="connsiteX3" fmla="*/ 416907 w 1200329"/>
              <a:gd name="connsiteY3" fmla="*/ 1603515 h 2189818"/>
              <a:gd name="connsiteX4" fmla="*/ 130643 w 1200329"/>
              <a:gd name="connsiteY4" fmla="*/ 1783583 h 2189818"/>
              <a:gd name="connsiteX5" fmla="*/ 47594 w 1200329"/>
              <a:gd name="connsiteY5" fmla="*/ 1881497 h 2189818"/>
              <a:gd name="connsiteX6" fmla="*/ 0 w 1200329"/>
              <a:gd name="connsiteY6" fmla="*/ 0 h 2189818"/>
              <a:gd name="connsiteX0" fmla="*/ 0 w 1200329"/>
              <a:gd name="connsiteY0" fmla="*/ 0 h 2261825"/>
              <a:gd name="connsiteX1" fmla="*/ 363949 w 1200329"/>
              <a:gd name="connsiteY1" fmla="*/ 1017401 h 2261825"/>
              <a:gd name="connsiteX2" fmla="*/ 1191503 w 1200329"/>
              <a:gd name="connsiteY2" fmla="*/ 1458232 h 2261825"/>
              <a:gd name="connsiteX3" fmla="*/ 416907 w 1200329"/>
              <a:gd name="connsiteY3" fmla="*/ 1603515 h 2261825"/>
              <a:gd name="connsiteX4" fmla="*/ 130643 w 1200329"/>
              <a:gd name="connsiteY4" fmla="*/ 1783583 h 2261825"/>
              <a:gd name="connsiteX5" fmla="*/ 47594 w 1200329"/>
              <a:gd name="connsiteY5" fmla="*/ 1953504 h 2261825"/>
              <a:gd name="connsiteX6" fmla="*/ 0 w 1200329"/>
              <a:gd name="connsiteY6" fmla="*/ 0 h 2261825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30643 w 1200329"/>
              <a:gd name="connsiteY4" fmla="*/ 1783583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110865 w 1200329"/>
              <a:gd name="connsiteY4" fmla="*/ 1737480 h 1953504"/>
              <a:gd name="connsiteX5" fmla="*/ 47594 w 1200329"/>
              <a:gd name="connsiteY5" fmla="*/ 1953504 h 1953504"/>
              <a:gd name="connsiteX6" fmla="*/ 0 w 1200329"/>
              <a:gd name="connsiteY6" fmla="*/ 0 h 1953504"/>
              <a:gd name="connsiteX0" fmla="*/ 0 w 1200329"/>
              <a:gd name="connsiteY0" fmla="*/ 0 h 2220756"/>
              <a:gd name="connsiteX1" fmla="*/ 363949 w 1200329"/>
              <a:gd name="connsiteY1" fmla="*/ 1017401 h 2220756"/>
              <a:gd name="connsiteX2" fmla="*/ 1191503 w 1200329"/>
              <a:gd name="connsiteY2" fmla="*/ 1458232 h 2220756"/>
              <a:gd name="connsiteX3" fmla="*/ 416907 w 1200329"/>
              <a:gd name="connsiteY3" fmla="*/ 1603515 h 2220756"/>
              <a:gd name="connsiteX4" fmla="*/ 47594 w 1200329"/>
              <a:gd name="connsiteY4" fmla="*/ 1953504 h 2220756"/>
              <a:gd name="connsiteX5" fmla="*/ 0 w 1200329"/>
              <a:gd name="connsiteY5" fmla="*/ 0 h 2220756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416907 w 1200329"/>
              <a:gd name="connsiteY3" fmla="*/ 1603515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200329"/>
              <a:gd name="connsiteY0" fmla="*/ 0 h 1953504"/>
              <a:gd name="connsiteX1" fmla="*/ 363949 w 1200329"/>
              <a:gd name="connsiteY1" fmla="*/ 1017401 h 1953504"/>
              <a:gd name="connsiteX2" fmla="*/ 1191503 w 1200329"/>
              <a:gd name="connsiteY2" fmla="*/ 1458232 h 1953504"/>
              <a:gd name="connsiteX3" fmla="*/ 363949 w 1200329"/>
              <a:gd name="connsiteY3" fmla="*/ 1593464 h 1953504"/>
              <a:gd name="connsiteX4" fmla="*/ 47594 w 1200329"/>
              <a:gd name="connsiteY4" fmla="*/ 1953504 h 1953504"/>
              <a:gd name="connsiteX5" fmla="*/ 0 w 1200329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363949 w 1191503"/>
              <a:gd name="connsiteY3" fmla="*/ 1593464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0 w 1191503"/>
              <a:gd name="connsiteY0" fmla="*/ 0 h 1953504"/>
              <a:gd name="connsiteX1" fmla="*/ 363949 w 1191503"/>
              <a:gd name="connsiteY1" fmla="*/ 1017401 h 1953504"/>
              <a:gd name="connsiteX2" fmla="*/ 1191503 w 1191503"/>
              <a:gd name="connsiteY2" fmla="*/ 1458232 h 1953504"/>
              <a:gd name="connsiteX3" fmla="*/ 427221 w 1191503"/>
              <a:gd name="connsiteY3" fmla="*/ 1521456 h 1953504"/>
              <a:gd name="connsiteX4" fmla="*/ 47594 w 1191503"/>
              <a:gd name="connsiteY4" fmla="*/ 1953504 h 1953504"/>
              <a:gd name="connsiteX5" fmla="*/ 0 w 1191503"/>
              <a:gd name="connsiteY5" fmla="*/ 0 h 1953504"/>
              <a:gd name="connsiteX0" fmla="*/ 15676 w 1207179"/>
              <a:gd name="connsiteY0" fmla="*/ 0 h 1953504"/>
              <a:gd name="connsiteX1" fmla="*/ 379625 w 1207179"/>
              <a:gd name="connsiteY1" fmla="*/ 1017401 h 1953504"/>
              <a:gd name="connsiteX2" fmla="*/ 1207179 w 1207179"/>
              <a:gd name="connsiteY2" fmla="*/ 1458232 h 1953504"/>
              <a:gd name="connsiteX3" fmla="*/ 442897 w 1207179"/>
              <a:gd name="connsiteY3" fmla="*/ 1521456 h 1953504"/>
              <a:gd name="connsiteX4" fmla="*/ 0 w 1207179"/>
              <a:gd name="connsiteY4" fmla="*/ 1953504 h 1953504"/>
              <a:gd name="connsiteX5" fmla="*/ 15676 w 1207179"/>
              <a:gd name="connsiteY5" fmla="*/ 0 h 1953504"/>
              <a:gd name="connsiteX0" fmla="*/ 0 w 1207179"/>
              <a:gd name="connsiteY0" fmla="*/ 0 h 1944216"/>
              <a:gd name="connsiteX1" fmla="*/ 379625 w 1207179"/>
              <a:gd name="connsiteY1" fmla="*/ 1008113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42897 w 1207179"/>
              <a:gd name="connsiteY3" fmla="*/ 1512168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48944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1207179"/>
              <a:gd name="connsiteY0" fmla="*/ 0 h 1944216"/>
              <a:gd name="connsiteX1" fmla="*/ 375066 w 1207179"/>
              <a:gd name="connsiteY1" fmla="*/ 1119768 h 1944216"/>
              <a:gd name="connsiteX2" fmla="*/ 1207179 w 1207179"/>
              <a:gd name="connsiteY2" fmla="*/ 1429310 h 1944216"/>
              <a:gd name="connsiteX3" fmla="*/ 423417 w 1207179"/>
              <a:gd name="connsiteY3" fmla="*/ 1458315 h 1944216"/>
              <a:gd name="connsiteX4" fmla="*/ 0 w 1207179"/>
              <a:gd name="connsiteY4" fmla="*/ 1944216 h 1944216"/>
              <a:gd name="connsiteX5" fmla="*/ 0 w 1207179"/>
              <a:gd name="connsiteY5" fmla="*/ 0 h 1944216"/>
              <a:gd name="connsiteX0" fmla="*/ 0 w 882673"/>
              <a:gd name="connsiteY0" fmla="*/ 0 h 1944216"/>
              <a:gd name="connsiteX1" fmla="*/ 375066 w 882673"/>
              <a:gd name="connsiteY1" fmla="*/ 1119768 h 1944216"/>
              <a:gd name="connsiteX2" fmla="*/ 882673 w 882673"/>
              <a:gd name="connsiteY2" fmla="*/ 1433515 h 1944216"/>
              <a:gd name="connsiteX3" fmla="*/ 423417 w 882673"/>
              <a:gd name="connsiteY3" fmla="*/ 1458315 h 1944216"/>
              <a:gd name="connsiteX4" fmla="*/ 0 w 882673"/>
              <a:gd name="connsiteY4" fmla="*/ 1944216 h 1944216"/>
              <a:gd name="connsiteX5" fmla="*/ 0 w 882673"/>
              <a:gd name="connsiteY5" fmla="*/ 0 h 1944216"/>
              <a:gd name="connsiteX0" fmla="*/ 0 w 882673"/>
              <a:gd name="connsiteY0" fmla="*/ 0 h 1944216"/>
              <a:gd name="connsiteX1" fmla="*/ 375066 w 882673"/>
              <a:gd name="connsiteY1" fmla="*/ 1119768 h 1944216"/>
              <a:gd name="connsiteX2" fmla="*/ 882673 w 882673"/>
              <a:gd name="connsiteY2" fmla="*/ 1433515 h 1944216"/>
              <a:gd name="connsiteX3" fmla="*/ 397160 w 882673"/>
              <a:gd name="connsiteY3" fmla="*/ 1420962 h 1944216"/>
              <a:gd name="connsiteX4" fmla="*/ 0 w 882673"/>
              <a:gd name="connsiteY4" fmla="*/ 1944216 h 1944216"/>
              <a:gd name="connsiteX5" fmla="*/ 0 w 882673"/>
              <a:gd name="connsiteY5" fmla="*/ 0 h 1944216"/>
              <a:gd name="connsiteX0" fmla="*/ 0 w 882673"/>
              <a:gd name="connsiteY0" fmla="*/ 0 h 1652863"/>
              <a:gd name="connsiteX1" fmla="*/ 375066 w 882673"/>
              <a:gd name="connsiteY1" fmla="*/ 1119768 h 1652863"/>
              <a:gd name="connsiteX2" fmla="*/ 882673 w 882673"/>
              <a:gd name="connsiteY2" fmla="*/ 1433515 h 1652863"/>
              <a:gd name="connsiteX3" fmla="*/ 397160 w 882673"/>
              <a:gd name="connsiteY3" fmla="*/ 1420962 h 1652863"/>
              <a:gd name="connsiteX4" fmla="*/ 6565 w 882673"/>
              <a:gd name="connsiteY4" fmla="*/ 1652863 h 1652863"/>
              <a:gd name="connsiteX5" fmla="*/ 0 w 882673"/>
              <a:gd name="connsiteY5" fmla="*/ 0 h 1652863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404014 w 889527"/>
              <a:gd name="connsiteY3" fmla="*/ 1420962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  <a:gd name="connsiteX0" fmla="*/ 6854 w 889527"/>
              <a:gd name="connsiteY0" fmla="*/ 0 h 1720098"/>
              <a:gd name="connsiteX1" fmla="*/ 381920 w 889527"/>
              <a:gd name="connsiteY1" fmla="*/ 1119768 h 1720098"/>
              <a:gd name="connsiteX2" fmla="*/ 889527 w 889527"/>
              <a:gd name="connsiteY2" fmla="*/ 1433515 h 1720098"/>
              <a:gd name="connsiteX3" fmla="*/ 344936 w 889527"/>
              <a:gd name="connsiteY3" fmla="*/ 1443373 h 1720098"/>
              <a:gd name="connsiteX4" fmla="*/ 291 w 889527"/>
              <a:gd name="connsiteY4" fmla="*/ 1720098 h 1720098"/>
              <a:gd name="connsiteX5" fmla="*/ 6854 w 889527"/>
              <a:gd name="connsiteY5" fmla="*/ 0 h 172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527" h="1720098">
                <a:moveTo>
                  <a:pt x="6854" y="0"/>
                </a:moveTo>
                <a:cubicBezTo>
                  <a:pt x="91308" y="431322"/>
                  <a:pt x="234808" y="880849"/>
                  <a:pt x="381920" y="1119768"/>
                </a:cubicBezTo>
                <a:cubicBezTo>
                  <a:pt x="529032" y="1358687"/>
                  <a:pt x="732908" y="1405377"/>
                  <a:pt x="889527" y="1433515"/>
                </a:cubicBezTo>
                <a:lnTo>
                  <a:pt x="344936" y="1443373"/>
                </a:lnTo>
                <a:cubicBezTo>
                  <a:pt x="135772" y="1487704"/>
                  <a:pt x="60514" y="1440577"/>
                  <a:pt x="291" y="1720098"/>
                </a:cubicBezTo>
                <a:cubicBezTo>
                  <a:pt x="-1897" y="1169144"/>
                  <a:pt x="9042" y="550954"/>
                  <a:pt x="6854" y="0"/>
                </a:cubicBezTo>
                <a:close/>
              </a:path>
            </a:pathLst>
          </a:custGeom>
          <a:solidFill>
            <a:schemeClr val="accent1">
              <a:alpha val="68000"/>
            </a:schemeClr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47" y="1670423"/>
            <a:ext cx="2123932" cy="1590904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773" y="1669085"/>
            <a:ext cx="2104504" cy="159224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5339639" y="3360426"/>
            <a:ext cx="3054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 dirty="0" err="1"/>
              <a:t>Akalin</a:t>
            </a:r>
            <a:r>
              <a:rPr lang="en-US" sz="1200" dirty="0"/>
              <a:t> at al, IEEE  VOL </a:t>
            </a:r>
            <a:r>
              <a:rPr lang="en-US" sz="1200" b="1" dirty="0"/>
              <a:t>54</a:t>
            </a:r>
            <a:r>
              <a:rPr lang="en-US" sz="1200" dirty="0"/>
              <a:t>, N°6,2762 (2006).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446" y="4115873"/>
            <a:ext cx="8659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fr-FR" sz="2400" b="1" dirty="0" err="1" smtClean="0">
                <a:solidFill>
                  <a:srgbClr val="333333"/>
                </a:solidFill>
              </a:rPr>
              <a:t>Extremey</a:t>
            </a:r>
            <a:r>
              <a:rPr lang="fr-FR" sz="2400" b="1" dirty="0" smtClean="0">
                <a:solidFill>
                  <a:srgbClr val="333333"/>
                </a:solidFill>
              </a:rPr>
              <a:t> simple </a:t>
            </a:r>
            <a:r>
              <a:rPr lang="fr-FR" sz="2400" b="1" dirty="0" err="1">
                <a:solidFill>
                  <a:srgbClr val="333333"/>
                </a:solidFill>
              </a:rPr>
              <a:t>geometry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  <a:r>
              <a:rPr lang="fr-FR" sz="2400" b="1" dirty="0" err="1">
                <a:solidFill>
                  <a:srgbClr val="333333"/>
                </a:solidFill>
              </a:rPr>
              <a:t>adapted</a:t>
            </a:r>
            <a:r>
              <a:rPr lang="fr-FR" sz="2400" b="1" dirty="0">
                <a:solidFill>
                  <a:srgbClr val="333333"/>
                </a:solidFill>
              </a:rPr>
              <a:t> for </a:t>
            </a:r>
            <a:r>
              <a:rPr lang="fr-FR" sz="2400" b="1" dirty="0" err="1">
                <a:solidFill>
                  <a:srgbClr val="333333"/>
                </a:solidFill>
              </a:rPr>
              <a:t>complex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  <a:r>
              <a:rPr lang="fr-FR" sz="2400" b="1" dirty="0" err="1">
                <a:solidFill>
                  <a:srgbClr val="333333"/>
                </a:solidFill>
              </a:rPr>
              <a:t>integrated</a:t>
            </a:r>
            <a:endParaRPr lang="fr-FR" sz="2400" b="1" dirty="0">
              <a:solidFill>
                <a:srgbClr val="333333"/>
              </a:solidFill>
            </a:endParaRPr>
          </a:p>
          <a:p>
            <a:r>
              <a:rPr lang="fr-FR" sz="2400" b="1" dirty="0" err="1">
                <a:solidFill>
                  <a:srgbClr val="333333"/>
                </a:solidFill>
              </a:rPr>
              <a:t>schemes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  <a:r>
              <a:rPr lang="fr-FR" sz="2400" b="1" dirty="0" err="1">
                <a:solidFill>
                  <a:srgbClr val="333333"/>
                </a:solidFill>
              </a:rPr>
              <a:t>with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  <a:r>
              <a:rPr lang="fr-FR" sz="2400" b="1" dirty="0" err="1">
                <a:solidFill>
                  <a:srgbClr val="333333"/>
                </a:solidFill>
              </a:rPr>
              <a:t>high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  <a:r>
              <a:rPr lang="fr-FR" sz="2400" b="1" dirty="0" err="1">
                <a:solidFill>
                  <a:srgbClr val="333333"/>
                </a:solidFill>
              </a:rPr>
              <a:t>functionalities</a:t>
            </a:r>
            <a:r>
              <a:rPr lang="fr-FR" sz="2400" b="1" dirty="0">
                <a:solidFill>
                  <a:srgbClr val="333333"/>
                </a:solidFill>
              </a:rPr>
              <a:t>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826" y="776469"/>
            <a:ext cx="7995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Single conductor deposited on thin dielectric layer</a:t>
            </a:r>
            <a:endParaRPr lang="en-US" sz="2400" b="1" dirty="0">
              <a:solidFill>
                <a:srgbClr val="333333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5494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512"/>
    </mc:Choice>
    <mc:Fallback>
      <p:transition xmlns:p14="http://schemas.microsoft.com/office/powerpoint/2010/main" spd="slow" advTm="1135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2" grpId="0"/>
      <p:bldP spid="42" grpId="1"/>
      <p:bldP spid="43" grpId="0"/>
      <p:bldP spid="22" grpId="0"/>
      <p:bldP spid="22" grpId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07" y="2169265"/>
            <a:ext cx="8889708" cy="4187085"/>
          </a:xfrm>
        </p:spPr>
        <p:txBody>
          <a:bodyPr>
            <a:noAutofit/>
          </a:bodyPr>
          <a:lstStyle/>
          <a:p>
            <a:pPr marL="342900" lvl="2" indent="-342900">
              <a:spcBef>
                <a:spcPts val="20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b="1" dirty="0" smtClean="0"/>
              <a:t>Study of planar metallic waveguides to achieve electric field confinement</a:t>
            </a:r>
          </a:p>
          <a:p>
            <a:pPr lvl="1"/>
            <a:r>
              <a:rPr lang="en-US" sz="2000" b="1" dirty="0"/>
              <a:t>Planar metallic waveguides based on the coupling between EM fields and free electrons at the metal surface </a:t>
            </a:r>
            <a:r>
              <a:rPr lang="en-US" sz="2000" b="1" i="1" dirty="0">
                <a:solidFill>
                  <a:srgbClr val="921F07"/>
                </a:solidFill>
              </a:rPr>
              <a:t>(Simulation)</a:t>
            </a:r>
            <a:endParaRPr lang="fr-FR" sz="2000" b="1" i="1" dirty="0">
              <a:solidFill>
                <a:srgbClr val="921F07"/>
              </a:solidFill>
            </a:endParaRPr>
          </a:p>
          <a:p>
            <a:pPr lvl="1"/>
            <a:r>
              <a:rPr lang="en-US" sz="2000" b="1" dirty="0"/>
              <a:t>Planar metallic waveguides based on  the interaction of the EM fields with a metal surface modified by the thin dielectric layer </a:t>
            </a:r>
            <a:r>
              <a:rPr lang="en-US" sz="2000" b="1" i="1" dirty="0">
                <a:solidFill>
                  <a:schemeClr val="bg1"/>
                </a:solidFill>
              </a:rPr>
              <a:t>(Simulation)</a:t>
            </a:r>
          </a:p>
          <a:p>
            <a:pPr lvl="1"/>
            <a:r>
              <a:rPr lang="en-US" sz="2000" b="1" dirty="0"/>
              <a:t>Planar metallic waveguides based on hybrid mode </a:t>
            </a:r>
            <a:r>
              <a:rPr lang="en-US" sz="2000" b="1" i="1" dirty="0">
                <a:solidFill>
                  <a:srgbClr val="921F07"/>
                </a:solidFill>
              </a:rPr>
              <a:t>(Experiments</a:t>
            </a:r>
            <a:r>
              <a:rPr lang="en-US" sz="2000" b="1" i="1" dirty="0" smtClean="0">
                <a:solidFill>
                  <a:srgbClr val="921F07"/>
                </a:solidFill>
              </a:rPr>
              <a:t>)</a:t>
            </a:r>
            <a:endParaRPr lang="en-US" sz="2200" b="1" dirty="0" smtClean="0"/>
          </a:p>
          <a:p>
            <a:pPr marL="342900" lvl="2" indent="-342900">
              <a:spcBef>
                <a:spcPts val="20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b="1" dirty="0"/>
              <a:t> </a:t>
            </a:r>
            <a:r>
              <a:rPr lang="en-US" sz="2400" b="1" dirty="0" smtClean="0"/>
              <a:t>Study of the propagation regimes of planar metallic waveguides</a:t>
            </a:r>
          </a:p>
          <a:p>
            <a:pPr lvl="1"/>
            <a:endParaRPr lang="fr-FR" sz="2000" b="1" i="1" dirty="0">
              <a:solidFill>
                <a:srgbClr val="F7901E"/>
              </a:solidFill>
            </a:endParaRPr>
          </a:p>
          <a:p>
            <a:pPr marL="282575" lvl="1" indent="0">
              <a:buNone/>
            </a:pPr>
            <a:r>
              <a:rPr lang="en-US" sz="2000" b="1" dirty="0"/>
              <a:t> </a:t>
            </a:r>
            <a:endParaRPr lang="en-US" sz="2000" b="1" i="1" dirty="0" smtClean="0">
              <a:solidFill>
                <a:srgbClr val="F7901E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mage 83" descr="bandeau horizontal-bleu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05"/>
          <a:stretch/>
        </p:blipFill>
        <p:spPr bwMode="auto">
          <a:xfrm>
            <a:off x="126227" y="158973"/>
            <a:ext cx="1627200" cy="9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747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80"/>
    </mc:Choice>
    <mc:Fallback>
      <p:transition xmlns:p14="http://schemas.microsoft.com/office/powerpoint/2010/main" spd="slow" advTm="304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686" y="16796"/>
            <a:ext cx="8092396" cy="726067"/>
          </a:xfrm>
        </p:spPr>
        <p:txBody>
          <a:bodyPr/>
          <a:lstStyle/>
          <a:p>
            <a:r>
              <a:rPr lang="en-US" dirty="0" smtClean="0"/>
              <a:t>Single </a:t>
            </a:r>
            <a:r>
              <a:rPr lang="en-US" dirty="0"/>
              <a:t>Au </a:t>
            </a:r>
            <a:r>
              <a:rPr lang="en-US" dirty="0" smtClean="0"/>
              <a:t>stripe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Image 5" descr="Image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46" y="2382363"/>
            <a:ext cx="2892801" cy="250042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28250" y="1931820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Au: metal with finite conductivity</a:t>
            </a:r>
            <a:endParaRPr lang="en-US" sz="2000" b="1" dirty="0"/>
          </a:p>
        </p:txBody>
      </p:sp>
      <p:cxnSp>
        <p:nvCxnSpPr>
          <p:cNvPr id="28" name="Connecteur droit avec flèche 27"/>
          <p:cNvCxnSpPr/>
          <p:nvPr/>
        </p:nvCxnSpPr>
        <p:spPr>
          <a:xfrm>
            <a:off x="1545476" y="2301152"/>
            <a:ext cx="465132" cy="1116407"/>
          </a:xfrm>
          <a:prstGeom prst="straightConnector1">
            <a:avLst/>
          </a:pr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228" y="4271288"/>
            <a:ext cx="2463718" cy="1868534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-4686" y="4882790"/>
            <a:ext cx="3959588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 err="1" smtClean="0"/>
              <a:t>Comsol</a:t>
            </a:r>
            <a:r>
              <a:rPr lang="en-US" dirty="0" smtClean="0"/>
              <a:t> </a:t>
            </a:r>
            <a:r>
              <a:rPr lang="en-US" dirty="0" err="1" smtClean="0"/>
              <a:t>MultiPhysic</a:t>
            </a:r>
            <a:r>
              <a:rPr lang="en-US" dirty="0" err="1"/>
              <a:t>s</a:t>
            </a:r>
            <a:r>
              <a:rPr lang="en-US" dirty="0" smtClean="0"/>
              <a:t> :</a:t>
            </a:r>
          </a:p>
          <a:p>
            <a:pPr algn="ctr"/>
            <a:r>
              <a:rPr lang="en-US" dirty="0" smtClean="0"/>
              <a:t>- Cross Section of the power </a:t>
            </a:r>
          </a:p>
          <a:p>
            <a:pPr algn="ctr"/>
            <a:r>
              <a:rPr lang="en-US" dirty="0" smtClean="0"/>
              <a:t>- Effective index of propagating modes</a:t>
            </a:r>
            <a:endParaRPr lang="en-US" dirty="0"/>
          </a:p>
        </p:txBody>
      </p:sp>
      <p:grpSp>
        <p:nvGrpSpPr>
          <p:cNvPr id="10" name="Grouper 9"/>
          <p:cNvGrpSpPr/>
          <p:nvPr/>
        </p:nvGrpSpPr>
        <p:grpSpPr>
          <a:xfrm>
            <a:off x="5580609" y="1865348"/>
            <a:ext cx="3171068" cy="2500427"/>
            <a:chOff x="5591723" y="2652136"/>
            <a:chExt cx="3171068" cy="2500427"/>
          </a:xfrm>
        </p:grpSpPr>
        <p:grpSp>
          <p:nvGrpSpPr>
            <p:cNvPr id="14" name="Grouper 13"/>
            <p:cNvGrpSpPr/>
            <p:nvPr/>
          </p:nvGrpSpPr>
          <p:grpSpPr>
            <a:xfrm>
              <a:off x="5591723" y="2652136"/>
              <a:ext cx="3171068" cy="2500427"/>
              <a:chOff x="5055051" y="1507353"/>
              <a:chExt cx="2571750" cy="2130425"/>
            </a:xfrm>
          </p:grpSpPr>
          <p:graphicFrame>
            <p:nvGraphicFramePr>
              <p:cNvPr id="15" name="Objet 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8457210"/>
                  </p:ext>
                </p:extLst>
              </p:nvPr>
            </p:nvGraphicFramePr>
            <p:xfrm>
              <a:off x="5055051" y="1507353"/>
              <a:ext cx="2571750" cy="2130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10" name="Graph" r:id="rId7" imgW="4389120" imgH="2926080" progId="Origin50.Graph">
                      <p:embed/>
                    </p:oleObj>
                  </mc:Choice>
                  <mc:Fallback>
                    <p:oleObj name="Graph" r:id="rId7" imgW="4389120" imgH="2926080" progId="Origin50.Graph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55051" y="1507353"/>
                            <a:ext cx="2571750" cy="21304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6" name="Connecteur droit avec flèche 15"/>
              <p:cNvCxnSpPr/>
              <p:nvPr/>
            </p:nvCxnSpPr>
            <p:spPr>
              <a:xfrm flipV="1">
                <a:off x="6743441" y="2263775"/>
                <a:ext cx="322263" cy="95250"/>
              </a:xfrm>
              <a:prstGeom prst="straightConnector1">
                <a:avLst/>
              </a:prstGeom>
              <a:ln>
                <a:solidFill>
                  <a:srgbClr val="C9972B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avec flèche 16"/>
              <p:cNvCxnSpPr/>
              <p:nvPr/>
            </p:nvCxnSpPr>
            <p:spPr>
              <a:xfrm flipH="1" flipV="1">
                <a:off x="6154479" y="1822450"/>
                <a:ext cx="111124" cy="288925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/>
              <p:cNvCxnSpPr/>
              <p:nvPr/>
            </p:nvCxnSpPr>
            <p:spPr>
              <a:xfrm flipV="1">
                <a:off x="6540242" y="1822450"/>
                <a:ext cx="106363" cy="292100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/>
              <p:cNvCxnSpPr/>
              <p:nvPr/>
            </p:nvCxnSpPr>
            <p:spPr>
              <a:xfrm flipH="1">
                <a:off x="6181466" y="2744788"/>
                <a:ext cx="95250" cy="263525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/>
              <p:cNvCxnSpPr/>
              <p:nvPr/>
            </p:nvCxnSpPr>
            <p:spPr>
              <a:xfrm>
                <a:off x="6751379" y="2517775"/>
                <a:ext cx="309562" cy="92075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/>
              <p:nvPr/>
            </p:nvCxnSpPr>
            <p:spPr>
              <a:xfrm>
                <a:off x="6533892" y="2743200"/>
                <a:ext cx="95250" cy="269875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>
              <a:xfrm flipH="1">
                <a:off x="5705216" y="2524125"/>
                <a:ext cx="336550" cy="98425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avec flèche 22"/>
              <p:cNvCxnSpPr/>
              <p:nvPr/>
            </p:nvCxnSpPr>
            <p:spPr>
              <a:xfrm flipH="1" flipV="1">
                <a:off x="5702041" y="2254250"/>
                <a:ext cx="336550" cy="96838"/>
              </a:xfrm>
              <a:prstGeom prst="straightConnector1">
                <a:avLst/>
              </a:prstGeom>
              <a:ln>
                <a:solidFill>
                  <a:srgbClr val="C9972B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ZoneTexte 2"/>
            <p:cNvSpPr txBox="1"/>
            <p:nvPr/>
          </p:nvSpPr>
          <p:spPr>
            <a:xfrm>
              <a:off x="6092342" y="4229110"/>
              <a:ext cx="808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4"/>
                  </a:solidFill>
                </a:rPr>
                <a:t>1 </a:t>
              </a:r>
              <a:r>
                <a:rPr lang="fr-FR" dirty="0" err="1" smtClean="0">
                  <a:solidFill>
                    <a:schemeClr val="accent4"/>
                  </a:solidFill>
                </a:rPr>
                <a:t>THz</a:t>
              </a:r>
              <a:endParaRPr lang="fr-FR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7" name="ZoneTexte 3"/>
          <p:cNvSpPr txBox="1">
            <a:spLocks noChangeArrowheads="1"/>
          </p:cNvSpPr>
          <p:nvPr/>
        </p:nvSpPr>
        <p:spPr bwMode="auto">
          <a:xfrm>
            <a:off x="56666" y="712341"/>
            <a:ext cx="90873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1/ Coupling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between EM fields and the free electrons at the metal surface</a:t>
            </a:r>
            <a:endParaRPr lang="fr-FR" sz="2400" b="1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8424" y="1381218"/>
            <a:ext cx="7704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Single Au stripe embedded in a homogeneous medium</a:t>
            </a:r>
            <a:endParaRPr lang="fr-FR" sz="2400" b="1" dirty="0"/>
          </a:p>
        </p:txBody>
      </p:sp>
      <p:sp>
        <p:nvSpPr>
          <p:cNvPr id="7" name="Flèche vers la droite 6"/>
          <p:cNvSpPr/>
          <p:nvPr/>
        </p:nvSpPr>
        <p:spPr>
          <a:xfrm>
            <a:off x="316081" y="1540137"/>
            <a:ext cx="653621" cy="241191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ZoneTexte 3"/>
          <p:cNvSpPr txBox="1">
            <a:spLocks noChangeArrowheads="1"/>
          </p:cNvSpPr>
          <p:nvPr/>
        </p:nvSpPr>
        <p:spPr bwMode="auto">
          <a:xfrm>
            <a:off x="0" y="6139822"/>
            <a:ext cx="9087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Font typeface="Wingdings" charset="2"/>
              <a:buChar char="ü"/>
            </a:pPr>
            <a:r>
              <a:rPr lang="en-US" sz="2400" b="1" dirty="0">
                <a:solidFill>
                  <a:srgbClr val="333333"/>
                </a:solidFill>
                <a:latin typeface="+mn-lt"/>
              </a:rPr>
              <a:t>E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xistence of only one mode at 1 THz :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r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adial field distribution</a:t>
            </a:r>
            <a:endParaRPr lang="fr-FR" sz="2400" b="1" dirty="0">
              <a:solidFill>
                <a:srgbClr val="333333"/>
              </a:solidFill>
              <a:latin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63460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036"/>
    </mc:Choice>
    <mc:Fallback>
      <p:transition xmlns:p14="http://schemas.microsoft.com/office/powerpoint/2010/main" spd="slow" advTm="4803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34356"/>
              </p:ext>
            </p:extLst>
          </p:nvPr>
        </p:nvGraphicFramePr>
        <p:xfrm>
          <a:off x="2865890" y="3068959"/>
          <a:ext cx="5132160" cy="3629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3" name="Graph" r:id="rId5" imgW="4276800" imgH="3024720" progId="Origin50.Graph">
                  <p:embed/>
                </p:oleObj>
              </mc:Choice>
              <mc:Fallback>
                <p:oleObj name="Graph" r:id="rId5" imgW="4276800" imgH="30247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65890" y="3068959"/>
                        <a:ext cx="5132160" cy="3629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676882"/>
              </p:ext>
            </p:extLst>
          </p:nvPr>
        </p:nvGraphicFramePr>
        <p:xfrm>
          <a:off x="2863302" y="3068960"/>
          <a:ext cx="5132160" cy="3629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4" name="Graph" r:id="rId7" imgW="4276800" imgH="3024720" progId="Origin50.Graph">
                  <p:embed/>
                </p:oleObj>
              </mc:Choice>
              <mc:Fallback>
                <p:oleObj name="Graph" r:id="rId7" imgW="4276800" imgH="30247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302" y="3068960"/>
                        <a:ext cx="5132160" cy="3629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431021"/>
              </p:ext>
            </p:extLst>
          </p:nvPr>
        </p:nvGraphicFramePr>
        <p:xfrm>
          <a:off x="2870610" y="3061185"/>
          <a:ext cx="5149850" cy="364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5" name="Graph" r:id="rId9" imgW="4276800" imgH="3024720" progId="Origin50.Graph">
                  <p:embed/>
                </p:oleObj>
              </mc:Choice>
              <mc:Fallback>
                <p:oleObj name="Graph" r:id="rId9" imgW="4276800" imgH="30247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610" y="3061185"/>
                        <a:ext cx="5149850" cy="364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222723"/>
              </p:ext>
            </p:extLst>
          </p:nvPr>
        </p:nvGraphicFramePr>
        <p:xfrm>
          <a:off x="2869468" y="3063872"/>
          <a:ext cx="5132160" cy="3629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6" name="Graph" r:id="rId11" imgW="4276800" imgH="3024720" progId="Origin50.Graph">
                  <p:embed/>
                </p:oleObj>
              </mc:Choice>
              <mc:Fallback>
                <p:oleObj name="Graph" r:id="rId11" imgW="4276800" imgH="30247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9468" y="3063872"/>
                        <a:ext cx="5132160" cy="3629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433037"/>
              </p:ext>
            </p:extLst>
          </p:nvPr>
        </p:nvGraphicFramePr>
        <p:xfrm>
          <a:off x="2857754" y="3063446"/>
          <a:ext cx="5132160" cy="3629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7" name="Graph" r:id="rId13" imgW="4276800" imgH="3024720" progId="Origin50.Graph">
                  <p:embed/>
                </p:oleObj>
              </mc:Choice>
              <mc:Fallback>
                <p:oleObj name="Graph" r:id="rId13" imgW="4276800" imgH="30247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754" y="3063446"/>
                        <a:ext cx="5132160" cy="3629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e 14"/>
          <p:cNvGrpSpPr/>
          <p:nvPr/>
        </p:nvGrpSpPr>
        <p:grpSpPr>
          <a:xfrm>
            <a:off x="0" y="834864"/>
            <a:ext cx="2286000" cy="1714500"/>
            <a:chOff x="0" y="45860"/>
            <a:chExt cx="2286000" cy="171450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860"/>
              <a:ext cx="22860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150111" y="1389337"/>
              <a:ext cx="1899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>
                  <a:solidFill>
                    <a:schemeClr val="bg1"/>
                  </a:solidFill>
                </a:rPr>
                <a:t>h</a:t>
              </a:r>
              <a:r>
                <a:rPr lang="fr-FR" sz="1600" i="1" dirty="0" smtClean="0">
                  <a:solidFill>
                    <a:schemeClr val="bg1"/>
                  </a:solidFill>
                </a:rPr>
                <a:t>=120 µm, w=50 µm</a:t>
              </a:r>
              <a:endParaRPr lang="fr-FR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2316715" y="834864"/>
            <a:ext cx="2286000" cy="1714500"/>
            <a:chOff x="2316715" y="45860"/>
            <a:chExt cx="2286000" cy="17145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6715" y="45860"/>
              <a:ext cx="22860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2509775" y="1389337"/>
              <a:ext cx="2031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>
                  <a:solidFill>
                    <a:schemeClr val="bg1"/>
                  </a:solidFill>
                </a:rPr>
                <a:t>h=50 µm, w=50 µm</a:t>
              </a:r>
              <a:endParaRPr lang="fr-FR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4602715" y="847320"/>
            <a:ext cx="2286000" cy="1714500"/>
            <a:chOff x="4602715" y="58316"/>
            <a:chExt cx="2286000" cy="171450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715" y="58316"/>
              <a:ext cx="22860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4795775" y="1389337"/>
              <a:ext cx="2031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>
                  <a:solidFill>
                    <a:schemeClr val="bg1"/>
                  </a:solidFill>
                </a:rPr>
                <a:t>h=25 µm, w=25 µm</a:t>
              </a:r>
              <a:endParaRPr lang="fr-FR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6822504" y="834864"/>
            <a:ext cx="2286000" cy="1714500"/>
            <a:chOff x="6822504" y="45860"/>
            <a:chExt cx="2286000" cy="171450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2504" y="45860"/>
              <a:ext cx="22860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ZoneTexte 17"/>
            <p:cNvSpPr txBox="1"/>
            <p:nvPr/>
          </p:nvSpPr>
          <p:spPr>
            <a:xfrm>
              <a:off x="7015564" y="1389337"/>
              <a:ext cx="2031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>
                  <a:solidFill>
                    <a:schemeClr val="bg1"/>
                  </a:solidFill>
                </a:rPr>
                <a:t>h=10 µm, w=10 µm</a:t>
              </a:r>
              <a:endParaRPr lang="fr-FR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-5150" y="2536909"/>
            <a:ext cx="2286000" cy="1714501"/>
            <a:chOff x="-5150" y="1747905"/>
            <a:chExt cx="2286000" cy="1714501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50" y="1747905"/>
              <a:ext cx="2286000" cy="1714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193060" y="3093851"/>
              <a:ext cx="18036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>
                  <a:solidFill>
                    <a:schemeClr val="bg1"/>
                  </a:solidFill>
                </a:rPr>
                <a:t>h=5 µm, w=5 µm</a:t>
              </a:r>
              <a:endParaRPr lang="fr-FR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er 27"/>
          <p:cNvGrpSpPr/>
          <p:nvPr/>
        </p:nvGrpSpPr>
        <p:grpSpPr>
          <a:xfrm>
            <a:off x="590622" y="4833353"/>
            <a:ext cx="1064243" cy="1896349"/>
            <a:chOff x="590622" y="4390741"/>
            <a:chExt cx="1064243" cy="1896349"/>
          </a:xfrm>
        </p:grpSpPr>
        <p:sp>
          <p:nvSpPr>
            <p:cNvPr id="2" name="Arrondir un rectangle à un seul coin 1"/>
            <p:cNvSpPr/>
            <p:nvPr/>
          </p:nvSpPr>
          <p:spPr>
            <a:xfrm>
              <a:off x="650507" y="4390741"/>
              <a:ext cx="376378" cy="1242918"/>
            </a:xfrm>
            <a:prstGeom prst="round1Rect">
              <a:avLst/>
            </a:prstGeom>
            <a:blipFill dpi="0" rotWithShape="1">
              <a:blip r:embed="rId20">
                <a:alphaModFix amt="61000"/>
                <a:duotone>
                  <a:schemeClr val="accent1">
                    <a:shade val="10000"/>
                    <a:satMod val="135000"/>
                  </a:schemeClr>
                  <a:schemeClr val="accent1">
                    <a:satMod val="150000"/>
                    <a:lumMod val="110000"/>
                  </a:schemeClr>
                </a:duotone>
              </a:blip>
              <a:srcRect/>
              <a:stretch>
                <a:fillRect/>
              </a:stretch>
            </a:blip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" name="Connecteur droit avec flèche 6"/>
            <p:cNvCxnSpPr/>
            <p:nvPr/>
          </p:nvCxnSpPr>
          <p:spPr>
            <a:xfrm flipH="1">
              <a:off x="1216046" y="4390741"/>
              <a:ext cx="13511" cy="1242918"/>
            </a:xfrm>
            <a:prstGeom prst="straightConnector1">
              <a:avLst/>
            </a:prstGeom>
            <a:ln w="38100" cmpd="sng">
              <a:solidFill>
                <a:schemeClr val="bg2"/>
              </a:solidFill>
              <a:headEnd type="triangle" w="lg" len="lg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/>
            <p:cNvCxnSpPr/>
            <p:nvPr/>
          </p:nvCxnSpPr>
          <p:spPr>
            <a:xfrm flipH="1">
              <a:off x="590622" y="5817258"/>
              <a:ext cx="467999" cy="0"/>
            </a:xfrm>
            <a:prstGeom prst="straightConnector1">
              <a:avLst/>
            </a:prstGeom>
            <a:ln w="38100" cmpd="sng">
              <a:solidFill>
                <a:schemeClr val="bg2"/>
              </a:solidFill>
              <a:headEnd type="triangle" w="lg" len="lg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290663" y="4767857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chemeClr val="bg2"/>
                  </a:solidFill>
                </a:rPr>
                <a:t>h</a:t>
              </a:r>
              <a:endParaRPr lang="fr-FR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22147" y="5825425"/>
              <a:ext cx="4380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chemeClr val="bg2"/>
                  </a:solidFill>
                </a:rPr>
                <a:t>w</a:t>
              </a:r>
              <a:endParaRPr lang="fr-FR" sz="24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0" y="12211"/>
            <a:ext cx="9144000" cy="671605"/>
          </a:xfrm>
        </p:spPr>
        <p:txBody>
          <a:bodyPr/>
          <a:lstStyle/>
          <a:p>
            <a:r>
              <a:rPr lang="en-US" dirty="0" err="1" smtClean="0"/>
              <a:t>tranverse</a:t>
            </a:r>
            <a:r>
              <a:rPr lang="en-US" dirty="0" smtClean="0"/>
              <a:t> size of metal stripe</a:t>
            </a:r>
            <a:endParaRPr lang="en-US" dirty="0"/>
          </a:p>
        </p:txBody>
      </p:sp>
      <p:sp>
        <p:nvSpPr>
          <p:cNvPr id="31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593937"/>
            <a:ext cx="609600" cy="261859"/>
          </a:xfrm>
        </p:spPr>
        <p:txBody>
          <a:bodyPr/>
          <a:lstStyle/>
          <a:p>
            <a:fld id="{57AF16DE-A0D5-4438-950F-5B1E159C2C28}" type="slidenum">
              <a:rPr lang="en-US" smtClean="0"/>
              <a:pPr/>
              <a:t>8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0444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711"/>
    </mc:Choice>
    <mc:Fallback>
      <p:transition xmlns:p14="http://schemas.microsoft.com/office/powerpoint/2010/main" spd="slow" advTm="457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0" y="569408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The </a:t>
            </a:r>
            <a:r>
              <a:rPr lang="en-US" sz="2400" b="1" dirty="0">
                <a:solidFill>
                  <a:srgbClr val="333333"/>
                </a:solidFill>
              </a:rPr>
              <a:t>mode evolves into a highly confined solution as the transverse dimensions of the metal waveguide tend to zero</a:t>
            </a:r>
            <a:endParaRPr lang="en-US" sz="2400" b="1" dirty="0">
              <a:solidFill>
                <a:srgbClr val="333333"/>
              </a:solidFill>
              <a:latin typeface="Symbol" charset="2"/>
              <a:cs typeface="Symbol" charset="2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Influence of the </a:t>
            </a:r>
            <a:r>
              <a:rPr lang="fr-FR" dirty="0" err="1" smtClean="0"/>
              <a:t>stripe</a:t>
            </a:r>
            <a:r>
              <a:rPr lang="fr-FR" dirty="0" smtClean="0"/>
              <a:t> size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114300" y="4924940"/>
            <a:ext cx="437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Re(</a:t>
            </a:r>
            <a:r>
              <a:rPr lang="en-US" sz="2000" b="1" dirty="0" err="1" smtClean="0"/>
              <a:t>neff</a:t>
            </a:r>
            <a:r>
              <a:rPr lang="en-US" sz="2000" b="1" dirty="0" smtClean="0"/>
              <a:t>) </a:t>
            </a:r>
            <a:r>
              <a:rPr lang="en-US" sz="2000" b="1" dirty="0" smtClean="0"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b="1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sz="2000" b="1" dirty="0" smtClean="0"/>
              <a:t> 	Field confinement </a:t>
            </a:r>
            <a:r>
              <a:rPr lang="en-US" sz="2000" b="1" dirty="0">
                <a:latin typeface="Wingdings"/>
                <a:ea typeface="Wingdings"/>
                <a:cs typeface="Wingdings"/>
                <a:sym typeface="Wingdings"/>
              </a:rPr>
              <a:t></a:t>
            </a:r>
            <a:endParaRPr lang="en-US" sz="2000" b="1" dirty="0">
              <a:latin typeface="Symbol" charset="2"/>
              <a:cs typeface="Symbol" charset="2"/>
            </a:endParaRPr>
          </a:p>
        </p:txBody>
      </p:sp>
      <p:grpSp>
        <p:nvGrpSpPr>
          <p:cNvPr id="31" name="Grouper 30"/>
          <p:cNvGrpSpPr/>
          <p:nvPr/>
        </p:nvGrpSpPr>
        <p:grpSpPr>
          <a:xfrm>
            <a:off x="4675454" y="1594105"/>
            <a:ext cx="4103427" cy="3083109"/>
            <a:chOff x="4851015" y="1104900"/>
            <a:chExt cx="4103427" cy="3083109"/>
          </a:xfrm>
        </p:grpSpPr>
        <p:sp>
          <p:nvSpPr>
            <p:cNvPr id="30" name="Rectangle 29"/>
            <p:cNvSpPr/>
            <p:nvPr/>
          </p:nvSpPr>
          <p:spPr>
            <a:xfrm>
              <a:off x="4851015" y="1104900"/>
              <a:ext cx="4103427" cy="308310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4"/>
            <a:srcRect t="43066"/>
            <a:stretch/>
          </p:blipFill>
          <p:spPr>
            <a:xfrm>
              <a:off x="4851015" y="1213239"/>
              <a:ext cx="4103427" cy="2974770"/>
            </a:xfrm>
            <a:prstGeom prst="rect">
              <a:avLst/>
            </a:prstGeom>
          </p:spPr>
        </p:pic>
      </p:grpSp>
      <p:grpSp>
        <p:nvGrpSpPr>
          <p:cNvPr id="12" name="Grouper 11"/>
          <p:cNvGrpSpPr/>
          <p:nvPr/>
        </p:nvGrpSpPr>
        <p:grpSpPr>
          <a:xfrm>
            <a:off x="309534" y="1613349"/>
            <a:ext cx="3949700" cy="2974770"/>
            <a:chOff x="65745" y="1238639"/>
            <a:chExt cx="3949700" cy="2974770"/>
          </a:xfrm>
        </p:grpSpPr>
        <p:sp>
          <p:nvSpPr>
            <p:cNvPr id="11" name="Rectangle 10"/>
            <p:cNvSpPr/>
            <p:nvPr/>
          </p:nvSpPr>
          <p:spPr>
            <a:xfrm>
              <a:off x="65745" y="1238639"/>
              <a:ext cx="3949700" cy="29747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er 6"/>
            <p:cNvGrpSpPr/>
            <p:nvPr/>
          </p:nvGrpSpPr>
          <p:grpSpPr>
            <a:xfrm>
              <a:off x="65745" y="1238639"/>
              <a:ext cx="3949700" cy="2962070"/>
              <a:chOff x="2590800" y="914400"/>
              <a:chExt cx="3949700" cy="2962070"/>
            </a:xfrm>
          </p:grpSpPr>
          <p:pic>
            <p:nvPicPr>
              <p:cNvPr id="28" name="Image 27"/>
              <p:cNvPicPr>
                <a:picLocks noChangeAspect="1"/>
              </p:cNvPicPr>
              <p:nvPr/>
            </p:nvPicPr>
            <p:blipFill rotWithShape="1">
              <a:blip r:embed="rId4"/>
              <a:srcRect l="2633" t="83916"/>
              <a:stretch/>
            </p:blipFill>
            <p:spPr>
              <a:xfrm>
                <a:off x="2696152" y="3067574"/>
                <a:ext cx="3821437" cy="808896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/>
            </p:nvPicPr>
            <p:blipFill rotWithShape="1">
              <a:blip r:embed="rId5"/>
              <a:srcRect t="-1" b="55438"/>
              <a:stretch/>
            </p:blipFill>
            <p:spPr>
              <a:xfrm>
                <a:off x="2590800" y="914400"/>
                <a:ext cx="3949700" cy="2241161"/>
              </a:xfrm>
              <a:prstGeom prst="rect">
                <a:avLst/>
              </a:prstGeom>
            </p:spPr>
          </p:pic>
        </p:grpSp>
      </p:grpSp>
      <p:sp>
        <p:nvSpPr>
          <p:cNvPr id="29" name="ZoneTexte 28"/>
          <p:cNvSpPr txBox="1"/>
          <p:nvPr/>
        </p:nvSpPr>
        <p:spPr>
          <a:xfrm>
            <a:off x="4675454" y="4924940"/>
            <a:ext cx="4468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Im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neff</a:t>
            </a:r>
            <a:r>
              <a:rPr lang="en-US" sz="2000" b="1" dirty="0" smtClean="0"/>
              <a:t>) </a:t>
            </a:r>
            <a:r>
              <a:rPr lang="en-US" sz="2000" b="1" dirty="0" smtClean="0"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b="1" dirty="0" smtClean="0">
                <a:ea typeface="Wingdings"/>
                <a:cs typeface="Wingdings"/>
                <a:sym typeface="Wingdings"/>
              </a:rPr>
              <a:t> 	</a:t>
            </a:r>
            <a:r>
              <a:rPr lang="en-US" sz="2000" b="1" dirty="0" smtClean="0"/>
              <a:t>Field confinement </a:t>
            </a:r>
            <a:r>
              <a:rPr lang="en-US" sz="2000" b="1" dirty="0">
                <a:latin typeface="Wingdings"/>
                <a:ea typeface="Wingdings"/>
                <a:cs typeface="Wingdings"/>
                <a:sym typeface="Wingdings"/>
              </a:rPr>
              <a:t></a:t>
            </a:r>
            <a:endParaRPr lang="en-US" sz="2000" b="1" dirty="0">
              <a:latin typeface="Symbol" charset="2"/>
              <a:cs typeface="Symbol" charset="2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43410" y="1002728"/>
            <a:ext cx="2019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333333"/>
                </a:solidFill>
              </a:rPr>
              <a:t>Frequency</a:t>
            </a:r>
            <a:r>
              <a:rPr lang="fr-FR" dirty="0" smtClean="0">
                <a:solidFill>
                  <a:srgbClr val="333333"/>
                </a:solidFill>
              </a:rPr>
              <a:t> : 1 </a:t>
            </a:r>
            <a:r>
              <a:rPr lang="fr-FR" dirty="0" err="1" smtClean="0">
                <a:solidFill>
                  <a:srgbClr val="333333"/>
                </a:solidFill>
              </a:rPr>
              <a:t>THz</a:t>
            </a:r>
            <a:endParaRPr lang="fr-FR" dirty="0">
              <a:solidFill>
                <a:srgbClr val="333333"/>
              </a:solidFill>
            </a:endParaRPr>
          </a:p>
        </p:txBody>
      </p:sp>
      <p:sp>
        <p:nvSpPr>
          <p:cNvPr id="2" name="Flèche vers la droite 1"/>
          <p:cNvSpPr/>
          <p:nvPr/>
        </p:nvSpPr>
        <p:spPr>
          <a:xfrm>
            <a:off x="1529612" y="5052996"/>
            <a:ext cx="396000" cy="14399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èche vers la droite 15"/>
          <p:cNvSpPr/>
          <p:nvPr/>
        </p:nvSpPr>
        <p:spPr>
          <a:xfrm>
            <a:off x="6074419" y="5052996"/>
            <a:ext cx="396000" cy="14399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593937"/>
            <a:ext cx="609600" cy="261859"/>
          </a:xfrm>
        </p:spPr>
        <p:txBody>
          <a:bodyPr/>
          <a:lstStyle/>
          <a:p>
            <a:fld id="{57AF16DE-A0D5-4438-950F-5B1E159C2C28}" type="slidenum">
              <a:rPr lang="en-US" smtClean="0"/>
              <a:pPr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868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63"/>
    </mc:Choice>
    <mc:Fallback>
      <p:transition xmlns:p14="http://schemas.microsoft.com/office/powerpoint/2010/main" spd="slow" advTm="4106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753"/>
            <a:ext cx="9144000" cy="1283167"/>
          </a:xfrm>
        </p:spPr>
        <p:txBody>
          <a:bodyPr/>
          <a:lstStyle/>
          <a:p>
            <a:r>
              <a:rPr lang="fr-FR" sz="4000" dirty="0"/>
              <a:t>A </a:t>
            </a:r>
            <a:r>
              <a:rPr lang="fr-FR" sz="4000" dirty="0" err="1"/>
              <a:t>perfectly</a:t>
            </a:r>
            <a:r>
              <a:rPr lang="fr-FR" sz="4000" dirty="0"/>
              <a:t> </a:t>
            </a:r>
            <a:r>
              <a:rPr lang="fr-FR" sz="4000" dirty="0" err="1"/>
              <a:t>conducting</a:t>
            </a:r>
            <a:r>
              <a:rPr lang="fr-FR" sz="4000" dirty="0"/>
              <a:t> </a:t>
            </a:r>
            <a:r>
              <a:rPr lang="fr-FR" sz="4000" dirty="0" err="1" smtClean="0"/>
              <a:t>stripe</a:t>
            </a:r>
            <a:r>
              <a:rPr lang="fr-FR" sz="4000" dirty="0" smtClean="0"/>
              <a:t> </a:t>
            </a:r>
            <a:r>
              <a:rPr lang="fr-FR" sz="4000" dirty="0" err="1" smtClean="0"/>
              <a:t>supported</a:t>
            </a:r>
            <a:r>
              <a:rPr lang="fr-FR" sz="4000" dirty="0" smtClean="0"/>
              <a:t> by a </a:t>
            </a:r>
            <a:r>
              <a:rPr lang="fr-FR" sz="4000" dirty="0" err="1" smtClean="0"/>
              <a:t>dielectric</a:t>
            </a:r>
            <a:r>
              <a:rPr lang="fr-FR" sz="4000" dirty="0" smtClean="0"/>
              <a:t> layer </a:t>
            </a:r>
            <a:endParaRPr lang="fr-FR" sz="4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3" name="Grouper 32"/>
          <p:cNvGrpSpPr/>
          <p:nvPr/>
        </p:nvGrpSpPr>
        <p:grpSpPr>
          <a:xfrm>
            <a:off x="290291" y="2473971"/>
            <a:ext cx="2649368" cy="2866355"/>
            <a:chOff x="116107" y="1636929"/>
            <a:chExt cx="2649368" cy="2866355"/>
          </a:xfrm>
        </p:grpSpPr>
        <p:sp>
          <p:nvSpPr>
            <p:cNvPr id="10" name="ZoneTexte 9"/>
            <p:cNvSpPr txBox="1"/>
            <p:nvPr/>
          </p:nvSpPr>
          <p:spPr>
            <a:xfrm>
              <a:off x="116107" y="3856953"/>
              <a:ext cx="16794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Perfect electric </a:t>
              </a:r>
            </a:p>
            <a:p>
              <a:r>
                <a:rPr lang="en-US" b="1" dirty="0" smtClean="0"/>
                <a:t>conductor</a:t>
              </a:r>
              <a:endParaRPr lang="en-US" b="1" dirty="0"/>
            </a:p>
          </p:txBody>
        </p:sp>
        <p:pic>
          <p:nvPicPr>
            <p:cNvPr id="11" name="Image 10" descr="Image6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591" y="1636929"/>
              <a:ext cx="2614884" cy="2003358"/>
            </a:xfrm>
            <a:prstGeom prst="rect">
              <a:avLst/>
            </a:prstGeom>
          </p:spPr>
        </p:pic>
        <p:cxnSp>
          <p:nvCxnSpPr>
            <p:cNvPr id="12" name="Connecteur droit avec flèche 11"/>
            <p:cNvCxnSpPr/>
            <p:nvPr/>
          </p:nvCxnSpPr>
          <p:spPr>
            <a:xfrm flipV="1">
              <a:off x="851338" y="2680159"/>
              <a:ext cx="323193" cy="1119602"/>
            </a:xfrm>
            <a:prstGeom prst="straightConnector1">
              <a:avLst/>
            </a:prstGeom>
            <a:ln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r 13"/>
          <p:cNvGrpSpPr/>
          <p:nvPr/>
        </p:nvGrpSpPr>
        <p:grpSpPr>
          <a:xfrm>
            <a:off x="4929598" y="2161322"/>
            <a:ext cx="2893602" cy="2309078"/>
            <a:chOff x="5088902" y="1572701"/>
            <a:chExt cx="2571750" cy="2130425"/>
          </a:xfrm>
        </p:grpSpPr>
        <p:graphicFrame>
          <p:nvGraphicFramePr>
            <p:cNvPr id="15" name="Obje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4308193"/>
                </p:ext>
              </p:extLst>
            </p:nvPr>
          </p:nvGraphicFramePr>
          <p:xfrm>
            <a:off x="5088902" y="1572701"/>
            <a:ext cx="2571750" cy="2130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7" name="Graph" r:id="rId6" imgW="4389120" imgH="2926080" progId="Origin50.Graph">
                    <p:embed/>
                  </p:oleObj>
                </mc:Choice>
                <mc:Fallback>
                  <p:oleObj name="Graph" r:id="rId6" imgW="4389120" imgH="292608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8902" y="1572701"/>
                          <a:ext cx="2571750" cy="2130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Connecteur droit avec flèche 15"/>
            <p:cNvCxnSpPr/>
            <p:nvPr/>
          </p:nvCxnSpPr>
          <p:spPr>
            <a:xfrm flipV="1">
              <a:off x="6743441" y="2263775"/>
              <a:ext cx="322263" cy="95250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 flipH="1" flipV="1">
              <a:off x="6154479" y="1822450"/>
              <a:ext cx="111124" cy="28892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flipV="1">
              <a:off x="6540242" y="1822450"/>
              <a:ext cx="106363" cy="292100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flipH="1">
              <a:off x="6181466" y="2744788"/>
              <a:ext cx="95250" cy="26352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6751379" y="2517775"/>
              <a:ext cx="309562" cy="9207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>
              <a:off x="6533892" y="2743200"/>
              <a:ext cx="95250" cy="26987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/>
            <p:cNvCxnSpPr/>
            <p:nvPr/>
          </p:nvCxnSpPr>
          <p:spPr>
            <a:xfrm flipH="1">
              <a:off x="5705216" y="2524125"/>
              <a:ext cx="336550" cy="98425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 flipH="1" flipV="1">
              <a:off x="5702041" y="2254250"/>
              <a:ext cx="336550" cy="96838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ZoneTexte 23"/>
          <p:cNvSpPr txBox="1"/>
          <p:nvPr/>
        </p:nvSpPr>
        <p:spPr>
          <a:xfrm>
            <a:off x="5429208" y="3537817"/>
            <a:ext cx="80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4"/>
                </a:solidFill>
              </a:rPr>
              <a:t>1 </a:t>
            </a:r>
            <a:r>
              <a:rPr lang="fr-FR" dirty="0" err="1" smtClean="0">
                <a:solidFill>
                  <a:schemeClr val="accent4"/>
                </a:solidFill>
              </a:rPr>
              <a:t>THz</a:t>
            </a:r>
            <a:endParaRPr lang="fr-FR" dirty="0">
              <a:solidFill>
                <a:schemeClr val="accent4"/>
              </a:solidFill>
            </a:endParaRPr>
          </a:p>
        </p:txBody>
      </p:sp>
      <p:sp>
        <p:nvSpPr>
          <p:cNvPr id="27" name="ZoneTexte 3"/>
          <p:cNvSpPr txBox="1">
            <a:spLocks noChangeArrowheads="1"/>
          </p:cNvSpPr>
          <p:nvPr/>
        </p:nvSpPr>
        <p:spPr bwMode="auto">
          <a:xfrm>
            <a:off x="0" y="1379964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2/ Interaction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of the 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EM fields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with the 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metal surface modified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by the thin dielectric 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layer </a:t>
            </a:r>
            <a:endParaRPr lang="fr-FR" sz="2400" b="1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753" y="4421586"/>
            <a:ext cx="2209748" cy="1678396"/>
          </a:xfrm>
          <a:prstGeom prst="rect">
            <a:avLst/>
          </a:prstGeom>
        </p:spPr>
      </p:pic>
      <p:sp>
        <p:nvSpPr>
          <p:cNvPr id="30" name="ZoneTexte 3"/>
          <p:cNvSpPr txBox="1">
            <a:spLocks noChangeArrowheads="1"/>
          </p:cNvSpPr>
          <p:nvPr/>
        </p:nvSpPr>
        <p:spPr bwMode="auto">
          <a:xfrm>
            <a:off x="0" y="6139822"/>
            <a:ext cx="9087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>
              <a:buFont typeface="Wingdings" charset="2"/>
              <a:buChar char="ü"/>
            </a:pPr>
            <a:r>
              <a:rPr lang="en-US" sz="2400" b="1" dirty="0">
                <a:solidFill>
                  <a:srgbClr val="333333"/>
                </a:solidFill>
                <a:latin typeface="+mn-lt"/>
              </a:rPr>
              <a:t>E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xistence of only one mode at 1 THz : </a:t>
            </a:r>
            <a:r>
              <a:rPr lang="en-US" sz="2400" b="1" dirty="0">
                <a:solidFill>
                  <a:srgbClr val="333333"/>
                </a:solidFill>
              </a:rPr>
              <a:t>: radial field d</a:t>
            </a:r>
            <a:r>
              <a:rPr lang="en-US" sz="2400" b="1" dirty="0">
                <a:solidFill>
                  <a:schemeClr val="bg2"/>
                </a:solidFill>
              </a:rPr>
              <a:t>istr</a:t>
            </a:r>
            <a:r>
              <a:rPr lang="en-US" sz="2400" b="1" dirty="0">
                <a:solidFill>
                  <a:srgbClr val="333333"/>
                </a:solidFill>
              </a:rPr>
              <a:t>ibution</a:t>
            </a:r>
            <a:endParaRPr lang="fr-FR" sz="2400" b="1" dirty="0">
              <a:solidFill>
                <a:srgbClr val="333333"/>
              </a:solidFill>
              <a:latin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3592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224"/>
    </mc:Choice>
    <mc:Fallback>
      <p:transition xmlns:p14="http://schemas.microsoft.com/office/powerpoint/2010/main" spd="slow" advTm="372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/>
              <a:t>Influence of the </a:t>
            </a:r>
            <a:r>
              <a:rPr lang="fr-FR" sz="4000" dirty="0" err="1"/>
              <a:t>stripe</a:t>
            </a:r>
            <a:r>
              <a:rPr lang="fr-FR" sz="4000" dirty="0"/>
              <a:t> size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456151"/>
              </p:ext>
            </p:extLst>
          </p:nvPr>
        </p:nvGraphicFramePr>
        <p:xfrm>
          <a:off x="2421503" y="1385550"/>
          <a:ext cx="4630545" cy="3545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Graph" r:id="rId5" imgW="3901320" imgH="2986920" progId="Origin50.Graph">
                  <p:embed/>
                </p:oleObj>
              </mc:Choice>
              <mc:Fallback>
                <p:oleObj name="Graph" r:id="rId5" imgW="3901320" imgH="29869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1503" y="1385550"/>
                        <a:ext cx="4630545" cy="35458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89861" y="5623193"/>
            <a:ext cx="8788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b="1" dirty="0">
                <a:solidFill>
                  <a:schemeClr val="bg2"/>
                </a:solidFill>
              </a:rPr>
              <a:t>Shrinking the transverse size of </a:t>
            </a:r>
            <a:r>
              <a:rPr lang="en-US" sz="2400" b="1" dirty="0" smtClean="0">
                <a:solidFill>
                  <a:schemeClr val="bg2"/>
                </a:solidFill>
              </a:rPr>
              <a:t>perfect conducting stripe increases </a:t>
            </a:r>
            <a:r>
              <a:rPr lang="en-US" sz="2400" b="1" dirty="0">
                <a:solidFill>
                  <a:schemeClr val="bg2"/>
                </a:solidFill>
              </a:rPr>
              <a:t>the electric field confinement at THz frequencies 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818325" y="5092161"/>
            <a:ext cx="3988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neff</a:t>
            </a:r>
            <a:r>
              <a:rPr lang="en-US" sz="2000" b="1" dirty="0"/>
              <a:t> </a:t>
            </a:r>
            <a:r>
              <a:rPr lang="en-US" sz="2000" b="1" dirty="0" smtClean="0"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b="1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sz="2000" b="1" dirty="0" smtClean="0"/>
              <a:t>-&gt; Field confinement </a:t>
            </a:r>
            <a:r>
              <a:rPr lang="en-US" sz="2000" b="1" dirty="0">
                <a:latin typeface="Wingdings"/>
                <a:ea typeface="Wingdings"/>
                <a:cs typeface="Wingdings"/>
                <a:sym typeface="Wingdings"/>
              </a:rPr>
              <a:t></a:t>
            </a:r>
            <a:endParaRPr lang="en-US" sz="2000" b="1" dirty="0">
              <a:latin typeface="Symbol" charset="2"/>
              <a:cs typeface="Symbol" charset="2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0" y="851439"/>
            <a:ext cx="2019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333333"/>
                </a:solidFill>
              </a:rPr>
              <a:t>Frequency</a:t>
            </a:r>
            <a:r>
              <a:rPr lang="fr-FR" dirty="0" smtClean="0">
                <a:solidFill>
                  <a:srgbClr val="333333"/>
                </a:solidFill>
              </a:rPr>
              <a:t> : 1 </a:t>
            </a:r>
            <a:r>
              <a:rPr lang="fr-FR" dirty="0" err="1" smtClean="0">
                <a:solidFill>
                  <a:srgbClr val="333333"/>
                </a:solidFill>
              </a:rPr>
              <a:t>THz</a:t>
            </a:r>
            <a:endParaRPr lang="fr-FR" dirty="0">
              <a:solidFill>
                <a:srgbClr val="333333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3261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67"/>
    </mc:Choice>
    <mc:Fallback>
      <p:transition xmlns:p14="http://schemas.microsoft.com/office/powerpoint/2010/main" spd="slow" advTm="3796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à coins arrondis 36"/>
          <p:cNvSpPr/>
          <p:nvPr/>
        </p:nvSpPr>
        <p:spPr>
          <a:xfrm>
            <a:off x="94917" y="1359931"/>
            <a:ext cx="4344025" cy="4261920"/>
          </a:xfrm>
          <a:prstGeom prst="roundRect">
            <a:avLst/>
          </a:prstGeom>
          <a:solidFill>
            <a:srgbClr val="FFFFFF">
              <a:alpha val="1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Transverse Size </a:t>
            </a:r>
            <a:r>
              <a:rPr lang="fr-FR" dirty="0" err="1" smtClean="0"/>
              <a:t>role</a:t>
            </a:r>
            <a:endParaRPr lang="fr-FR" dirty="0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2377505" y="995363"/>
            <a:ext cx="82946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defTabSz="457200" eaLnBrk="1" hangingPunct="1">
              <a:buClr>
                <a:srgbClr val="000000"/>
              </a:buClr>
              <a:buSzPct val="90000"/>
            </a:pPr>
            <a:endParaRPr lang="fr-FR" b="1">
              <a:latin typeface="Cambria Math" pitchFamily="18" charset="0"/>
            </a:endParaRP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5915333" y="5081684"/>
            <a:ext cx="21210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800" dirty="0" err="1" smtClean="0">
                <a:latin typeface="+mn-lt"/>
              </a:rPr>
              <a:t>Frequency</a:t>
            </a:r>
            <a:r>
              <a:rPr lang="fr-FR" sz="1800" dirty="0" smtClean="0">
                <a:latin typeface="+mn-lt"/>
              </a:rPr>
              <a:t> : 1 </a:t>
            </a:r>
            <a:r>
              <a:rPr lang="fr-FR" sz="1800" dirty="0" err="1" smtClean="0">
                <a:latin typeface="+mn-lt"/>
              </a:rPr>
              <a:t>THz</a:t>
            </a:r>
            <a:r>
              <a:rPr lang="fr-FR" sz="1800" dirty="0" smtClean="0">
                <a:latin typeface="+mn-lt"/>
              </a:rPr>
              <a:t> </a:t>
            </a:r>
            <a:endParaRPr lang="fr-FR" sz="1800" dirty="0">
              <a:latin typeface="+mn-lt"/>
            </a:endParaRPr>
          </a:p>
        </p:txBody>
      </p:sp>
      <p:sp>
        <p:nvSpPr>
          <p:cNvPr id="24" name="ZoneTexte 14"/>
          <p:cNvSpPr txBox="1">
            <a:spLocks noChangeArrowheads="1"/>
          </p:cNvSpPr>
          <p:nvPr/>
        </p:nvSpPr>
        <p:spPr bwMode="auto">
          <a:xfrm>
            <a:off x="3270875" y="639987"/>
            <a:ext cx="33735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000" dirty="0" smtClean="0">
                <a:solidFill>
                  <a:srgbClr val="0000FF"/>
                </a:solidFill>
                <a:latin typeface="+mn-lt"/>
              </a:rPr>
              <a:t>w=</a:t>
            </a:r>
            <a:r>
              <a:rPr lang="fr-FR" sz="2000" dirty="0">
                <a:solidFill>
                  <a:srgbClr val="0000FF"/>
                </a:solidFill>
                <a:latin typeface="+mn-lt"/>
              </a:rPr>
              <a:t>30µm, h</a:t>
            </a:r>
            <a:r>
              <a:rPr lang="fr-FR" sz="2000" dirty="0" smtClean="0">
                <a:solidFill>
                  <a:srgbClr val="0000FF"/>
                </a:solidFill>
                <a:latin typeface="+mn-lt"/>
              </a:rPr>
              <a:t>=10µm</a:t>
            </a:r>
            <a:endParaRPr lang="fr-FR" sz="2000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25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424814"/>
              </p:ext>
            </p:extLst>
          </p:nvPr>
        </p:nvGraphicFramePr>
        <p:xfrm>
          <a:off x="149370" y="1952228"/>
          <a:ext cx="4235117" cy="2951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2" name="Graph" r:id="rId5" imgW="4130640" imgH="2877120" progId="Origin50.Graph">
                  <p:embed/>
                </p:oleObj>
              </mc:Choice>
              <mc:Fallback>
                <p:oleObj name="Graph" r:id="rId5" imgW="4130640" imgH="28771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70" y="1952228"/>
                        <a:ext cx="4235117" cy="29518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ZoneTexte 25"/>
          <p:cNvSpPr txBox="1">
            <a:spLocks noChangeArrowheads="1"/>
          </p:cNvSpPr>
          <p:nvPr/>
        </p:nvSpPr>
        <p:spPr bwMode="auto">
          <a:xfrm>
            <a:off x="1576461" y="3834969"/>
            <a:ext cx="15921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800" b="1" dirty="0">
                <a:solidFill>
                  <a:srgbClr val="FF0000"/>
                </a:solidFill>
                <a:latin typeface="Cambria Math" pitchFamily="18" charset="0"/>
              </a:rPr>
              <a:t>2.2µm ~</a:t>
            </a:r>
            <a:r>
              <a:rPr lang="fr-FR" sz="1800" b="1" dirty="0">
                <a:solidFill>
                  <a:srgbClr val="3333CC"/>
                </a:solidFill>
                <a:latin typeface="Cambria Math" pitchFamily="18" charset="0"/>
                <a:sym typeface="Symbol" pitchFamily="18" charset="2"/>
              </a:rPr>
              <a:t> </a:t>
            </a:r>
            <a:r>
              <a:rPr lang="fr-FR" sz="1800" b="1" dirty="0">
                <a:solidFill>
                  <a:srgbClr val="FF0000"/>
                </a:solidFill>
                <a:latin typeface="Cambria Math" pitchFamily="18" charset="0"/>
                <a:sym typeface="Symbol" pitchFamily="18" charset="2"/>
              </a:rPr>
              <a:t></a:t>
            </a:r>
            <a:r>
              <a:rPr lang="fr-FR" sz="1800" b="1" dirty="0">
                <a:solidFill>
                  <a:srgbClr val="3333CC"/>
                </a:solidFill>
                <a:latin typeface="Cambria Math" pitchFamily="18" charset="0"/>
                <a:sym typeface="Symbol" pitchFamily="18" charset="2"/>
              </a:rPr>
              <a:t> </a:t>
            </a:r>
            <a:r>
              <a:rPr lang="fr-FR" sz="1800" b="1" dirty="0">
                <a:solidFill>
                  <a:srgbClr val="FF0000"/>
                </a:solidFill>
                <a:latin typeface="Cambria Math" pitchFamily="18" charset="0"/>
              </a:rPr>
              <a:t>/93</a:t>
            </a:r>
          </a:p>
        </p:txBody>
      </p:sp>
      <p:sp>
        <p:nvSpPr>
          <p:cNvPr id="28" name="ZoneTexte 27"/>
          <p:cNvSpPr txBox="1">
            <a:spLocks noChangeArrowheads="1"/>
          </p:cNvSpPr>
          <p:nvPr/>
        </p:nvSpPr>
        <p:spPr bwMode="auto">
          <a:xfrm>
            <a:off x="2103007" y="3075243"/>
            <a:ext cx="1519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800" b="1" dirty="0" smtClean="0">
                <a:solidFill>
                  <a:schemeClr val="accent2"/>
                </a:solidFill>
                <a:latin typeface="Cambria Math" pitchFamily="18" charset="0"/>
              </a:rPr>
              <a:t>38µm </a:t>
            </a:r>
            <a:r>
              <a:rPr lang="fr-FR" sz="1800" b="1" dirty="0">
                <a:solidFill>
                  <a:schemeClr val="accent2"/>
                </a:solidFill>
                <a:latin typeface="Cambria Math" pitchFamily="18" charset="0"/>
              </a:rPr>
              <a:t>~</a:t>
            </a:r>
            <a:r>
              <a:rPr lang="fr-FR" sz="1800" b="1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fr-FR" sz="1800" b="1" dirty="0">
                <a:solidFill>
                  <a:schemeClr val="accent2"/>
                </a:solidFill>
                <a:latin typeface="Cambria Math" pitchFamily="18" charset="0"/>
                <a:sym typeface="Symbol" pitchFamily="18" charset="2"/>
              </a:rPr>
              <a:t> </a:t>
            </a:r>
            <a:r>
              <a:rPr lang="fr-FR" sz="1800" b="1" dirty="0">
                <a:solidFill>
                  <a:schemeClr val="accent2"/>
                </a:solidFill>
                <a:latin typeface="Cambria Math" pitchFamily="18" charset="0"/>
              </a:rPr>
              <a:t>/</a:t>
            </a:r>
            <a:r>
              <a:rPr lang="fr-FR" sz="1800" b="1" dirty="0" smtClean="0">
                <a:solidFill>
                  <a:schemeClr val="accent2"/>
                </a:solidFill>
                <a:latin typeface="Cambria Math" pitchFamily="18" charset="0"/>
              </a:rPr>
              <a:t>5</a:t>
            </a:r>
            <a:endParaRPr lang="fr-FR" sz="1800" b="1" dirty="0">
              <a:solidFill>
                <a:schemeClr val="accent2"/>
              </a:solidFill>
              <a:latin typeface="Cambria Math" pitchFamily="18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1" name="Image 40" descr="Image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6" y="1410673"/>
            <a:ext cx="664228" cy="574133"/>
          </a:xfrm>
          <a:prstGeom prst="rect">
            <a:avLst/>
          </a:prstGeom>
        </p:spPr>
      </p:pic>
      <p:sp>
        <p:nvSpPr>
          <p:cNvPr id="31" name="ZoneTexte 5"/>
          <p:cNvSpPr txBox="1">
            <a:spLocks noChangeArrowheads="1"/>
          </p:cNvSpPr>
          <p:nvPr/>
        </p:nvSpPr>
        <p:spPr bwMode="auto">
          <a:xfrm>
            <a:off x="1493687" y="2439523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>
                <a:solidFill>
                  <a:srgbClr val="0000FF"/>
                </a:solidFill>
                <a:latin typeface="Cambria Math" pitchFamily="18" charset="0"/>
              </a:rPr>
              <a:t>A</a:t>
            </a:r>
          </a:p>
        </p:txBody>
      </p:sp>
      <p:sp>
        <p:nvSpPr>
          <p:cNvPr id="36" name="ZoneTexte 17"/>
          <p:cNvSpPr txBox="1">
            <a:spLocks noChangeArrowheads="1"/>
          </p:cNvSpPr>
          <p:nvPr/>
        </p:nvSpPr>
        <p:spPr bwMode="auto">
          <a:xfrm>
            <a:off x="1062449" y="3373006"/>
            <a:ext cx="369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 smtClean="0">
                <a:solidFill>
                  <a:srgbClr val="FF0000"/>
                </a:solidFill>
                <a:latin typeface="Cambria Math" pitchFamily="18" charset="0"/>
              </a:rPr>
              <a:t>B</a:t>
            </a:r>
            <a:endParaRPr lang="fr-FR" sz="2400" b="1" dirty="0">
              <a:solidFill>
                <a:srgbClr val="FF0000"/>
              </a:solidFill>
              <a:latin typeface="Cambria Math" pitchFamily="18" charset="0"/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4906317" y="1406921"/>
            <a:ext cx="4139126" cy="4136489"/>
          </a:xfrm>
          <a:prstGeom prst="roundRect">
            <a:avLst/>
          </a:prstGeom>
          <a:solidFill>
            <a:srgbClr val="FFFFFF">
              <a:alpha val="1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1"/>
          <p:cNvSpPr txBox="1">
            <a:spLocks noChangeArrowheads="1"/>
          </p:cNvSpPr>
          <p:nvPr/>
        </p:nvSpPr>
        <p:spPr bwMode="auto">
          <a:xfrm>
            <a:off x="3575677" y="988997"/>
            <a:ext cx="26681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000" dirty="0" smtClean="0">
                <a:solidFill>
                  <a:srgbClr val="FF0000"/>
                </a:solidFill>
                <a:latin typeface="+mn-lt"/>
              </a:rPr>
              <a:t>w=</a:t>
            </a:r>
            <a:r>
              <a:rPr lang="fr-FR" sz="2000" dirty="0">
                <a:solidFill>
                  <a:srgbClr val="FF0000"/>
                </a:solidFill>
                <a:latin typeface="+mn-lt"/>
              </a:rPr>
              <a:t>2µm, h</a:t>
            </a:r>
            <a:r>
              <a:rPr lang="fr-FR" sz="2000" dirty="0" smtClean="0">
                <a:solidFill>
                  <a:srgbClr val="FF0000"/>
                </a:solidFill>
                <a:latin typeface="+mn-lt"/>
              </a:rPr>
              <a:t>=20nm</a:t>
            </a:r>
            <a:endParaRPr lang="fr-FR" sz="20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158385"/>
              </p:ext>
            </p:extLst>
          </p:nvPr>
        </p:nvGraphicFramePr>
        <p:xfrm>
          <a:off x="5052170" y="2056099"/>
          <a:ext cx="3894741" cy="2922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3" name="Graph" r:id="rId8" imgW="4130640" imgH="2877120" progId="Origin50.Graph">
                  <p:embed/>
                </p:oleObj>
              </mc:Choice>
              <mc:Fallback>
                <p:oleObj name="Graph" r:id="rId8" imgW="4130640" imgH="28771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2170" y="2056099"/>
                        <a:ext cx="3894741" cy="2922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6468484" y="3909721"/>
            <a:ext cx="18165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1800" b="1" dirty="0">
                <a:solidFill>
                  <a:srgbClr val="FF0000"/>
                </a:solidFill>
                <a:latin typeface="Cambria Math" pitchFamily="18" charset="0"/>
              </a:rPr>
              <a:t>2.2µm ~</a:t>
            </a:r>
            <a:r>
              <a:rPr lang="fr-FR" sz="1800" b="1" dirty="0">
                <a:solidFill>
                  <a:srgbClr val="3333CC"/>
                </a:solidFill>
                <a:latin typeface="Cambria Math" pitchFamily="18" charset="0"/>
                <a:sym typeface="Symbol" pitchFamily="18" charset="2"/>
              </a:rPr>
              <a:t> </a:t>
            </a:r>
            <a:r>
              <a:rPr lang="fr-FR" sz="1800" b="1" dirty="0">
                <a:solidFill>
                  <a:srgbClr val="FF0000"/>
                </a:solidFill>
                <a:latin typeface="Cambria Math" pitchFamily="18" charset="0"/>
                <a:sym typeface="Symbol" pitchFamily="18" charset="2"/>
              </a:rPr>
              <a:t></a:t>
            </a:r>
            <a:r>
              <a:rPr lang="fr-FR" sz="1800" b="1" dirty="0">
                <a:solidFill>
                  <a:srgbClr val="3333CC"/>
                </a:solidFill>
                <a:latin typeface="Cambria Math" pitchFamily="18" charset="0"/>
                <a:sym typeface="Symbol" pitchFamily="18" charset="2"/>
              </a:rPr>
              <a:t> </a:t>
            </a:r>
            <a:r>
              <a:rPr lang="fr-FR" sz="1800" b="1" dirty="0" smtClean="0">
                <a:solidFill>
                  <a:srgbClr val="FF0000"/>
                </a:solidFill>
                <a:latin typeface="Cambria Math" pitchFamily="18" charset="0"/>
              </a:rPr>
              <a:t>/136</a:t>
            </a:r>
            <a:endParaRPr lang="fr-FR" sz="1800" b="1" dirty="0">
              <a:solidFill>
                <a:srgbClr val="FF0000"/>
              </a:solidFill>
              <a:latin typeface="Cambria Math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 bwMode="auto">
          <a:xfrm>
            <a:off x="6733040" y="2609921"/>
            <a:ext cx="11512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latin typeface="Cambria Math" pitchFamily="18" charset="0"/>
                <a:ea typeface="Cambria Math" pitchFamily="18" charset="0"/>
              </a:rPr>
              <a:t>407µm&gt;</a:t>
            </a: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latin typeface="Symbol" charset="2"/>
                <a:ea typeface="Cambria Math" pitchFamily="18" charset="0"/>
                <a:cs typeface="Symbol" charset="2"/>
              </a:rPr>
              <a:t>l</a:t>
            </a:r>
            <a:endParaRPr lang="fr-FR" sz="1600" b="1" dirty="0">
              <a:solidFill>
                <a:schemeClr val="accent2">
                  <a:lumMod val="75000"/>
                </a:schemeClr>
              </a:solidFill>
              <a:latin typeface="Symbol" charset="2"/>
              <a:ea typeface="Cambria Math" pitchFamily="18" charset="0"/>
              <a:cs typeface="Symbol" charset="2"/>
            </a:endParaRPr>
          </a:p>
        </p:txBody>
      </p:sp>
      <p:pic>
        <p:nvPicPr>
          <p:cNvPr id="42" name="Image 41" descr="Image6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85" y="1436764"/>
            <a:ext cx="784277" cy="600863"/>
          </a:xfrm>
          <a:prstGeom prst="rect">
            <a:avLst/>
          </a:prstGeom>
        </p:spPr>
      </p:pic>
      <p:sp>
        <p:nvSpPr>
          <p:cNvPr id="43" name="ZoneTexte 17"/>
          <p:cNvSpPr txBox="1">
            <a:spLocks noChangeArrowheads="1"/>
          </p:cNvSpPr>
          <p:nvPr/>
        </p:nvSpPr>
        <p:spPr bwMode="auto">
          <a:xfrm>
            <a:off x="6243107" y="3441064"/>
            <a:ext cx="369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 smtClean="0">
                <a:solidFill>
                  <a:srgbClr val="FF0000"/>
                </a:solidFill>
                <a:latin typeface="Cambria Math" pitchFamily="18" charset="0"/>
              </a:rPr>
              <a:t>B</a:t>
            </a:r>
            <a:endParaRPr lang="fr-FR" sz="2400" b="1" dirty="0">
              <a:solidFill>
                <a:srgbClr val="FF0000"/>
              </a:solidFill>
              <a:latin typeface="Cambria Math" pitchFamily="18" charset="0"/>
            </a:endParaRPr>
          </a:p>
        </p:txBody>
      </p:sp>
      <p:sp>
        <p:nvSpPr>
          <p:cNvPr id="44" name="ZoneTexte 5"/>
          <p:cNvSpPr txBox="1">
            <a:spLocks noChangeArrowheads="1"/>
          </p:cNvSpPr>
          <p:nvPr/>
        </p:nvSpPr>
        <p:spPr bwMode="auto">
          <a:xfrm>
            <a:off x="6271382" y="2541281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>
                <a:solidFill>
                  <a:srgbClr val="0000FF"/>
                </a:solidFill>
                <a:latin typeface="Cambria Math" pitchFamily="18" charset="0"/>
              </a:rPr>
              <a:t>A</a:t>
            </a:r>
          </a:p>
        </p:txBody>
      </p:sp>
      <p:sp>
        <p:nvSpPr>
          <p:cNvPr id="45" name="ZoneTexte 44"/>
          <p:cNvSpPr txBox="1">
            <a:spLocks noChangeArrowheads="1"/>
          </p:cNvSpPr>
          <p:nvPr/>
        </p:nvSpPr>
        <p:spPr bwMode="auto">
          <a:xfrm>
            <a:off x="1246955" y="5144014"/>
            <a:ext cx="21210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800" dirty="0" err="1" smtClean="0">
                <a:latin typeface="+mn-lt"/>
              </a:rPr>
              <a:t>Frequency</a:t>
            </a:r>
            <a:r>
              <a:rPr lang="fr-FR" sz="1800" dirty="0" smtClean="0">
                <a:latin typeface="+mn-lt"/>
              </a:rPr>
              <a:t> : 1 </a:t>
            </a:r>
            <a:r>
              <a:rPr lang="fr-FR" sz="1800" dirty="0" err="1" smtClean="0">
                <a:latin typeface="+mn-lt"/>
              </a:rPr>
              <a:t>THz</a:t>
            </a:r>
            <a:r>
              <a:rPr lang="fr-FR" sz="1800" dirty="0" smtClean="0">
                <a:latin typeface="+mn-lt"/>
              </a:rPr>
              <a:t> </a:t>
            </a:r>
            <a:endParaRPr lang="fr-FR" sz="1800" dirty="0">
              <a:latin typeface="+mn-lt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493687" y="6504072"/>
            <a:ext cx="608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D.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Gacemi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et al.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Scientific Reports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3,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1369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(2013) </a:t>
            </a:r>
          </a:p>
        </p:txBody>
      </p:sp>
      <p:sp>
        <p:nvSpPr>
          <p:cNvPr id="30" name="ZoneTexte 5"/>
          <p:cNvSpPr txBox="1">
            <a:spLocks noChangeArrowheads="1"/>
          </p:cNvSpPr>
          <p:nvPr/>
        </p:nvSpPr>
        <p:spPr bwMode="auto">
          <a:xfrm>
            <a:off x="3352282" y="593901"/>
            <a:ext cx="587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 smtClean="0">
                <a:solidFill>
                  <a:srgbClr val="0000FF"/>
                </a:solidFill>
                <a:latin typeface="Cambria Math" pitchFamily="18" charset="0"/>
              </a:rPr>
              <a:t>A : </a:t>
            </a:r>
            <a:endParaRPr lang="fr-FR" sz="2400" b="1" dirty="0">
              <a:solidFill>
                <a:srgbClr val="0000FF"/>
              </a:solidFill>
              <a:latin typeface="Cambria Math" pitchFamily="18" charset="0"/>
            </a:endParaRPr>
          </a:p>
        </p:txBody>
      </p:sp>
      <p:sp>
        <p:nvSpPr>
          <p:cNvPr id="32" name="ZoneTexte 17"/>
          <p:cNvSpPr txBox="1">
            <a:spLocks noChangeArrowheads="1"/>
          </p:cNvSpPr>
          <p:nvPr/>
        </p:nvSpPr>
        <p:spPr bwMode="auto">
          <a:xfrm>
            <a:off x="3373270" y="958974"/>
            <a:ext cx="58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400" b="1" dirty="0" smtClean="0">
                <a:solidFill>
                  <a:srgbClr val="FF0000"/>
                </a:solidFill>
                <a:latin typeface="Cambria Math" pitchFamily="18" charset="0"/>
              </a:rPr>
              <a:t>B : </a:t>
            </a:r>
            <a:endParaRPr lang="fr-FR" sz="2400" b="1" dirty="0">
              <a:solidFill>
                <a:srgbClr val="FF0000"/>
              </a:solidFill>
              <a:latin typeface="Cambria Math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89861" y="5757901"/>
            <a:ext cx="8788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b="1" dirty="0" smtClean="0">
                <a:solidFill>
                  <a:schemeClr val="bg2"/>
                </a:solidFill>
              </a:rPr>
              <a:t>Extreme </a:t>
            </a:r>
            <a:r>
              <a:rPr lang="en-US" sz="2400" b="1" dirty="0">
                <a:solidFill>
                  <a:schemeClr val="bg2"/>
                </a:solidFill>
              </a:rPr>
              <a:t>confinement </a:t>
            </a:r>
            <a:r>
              <a:rPr lang="en-US" sz="2400" b="1" dirty="0" smtClean="0">
                <a:solidFill>
                  <a:schemeClr val="bg2"/>
                </a:solidFill>
              </a:rPr>
              <a:t>(sub</a:t>
            </a:r>
            <a:r>
              <a:rPr lang="en-US" sz="2400" b="1" dirty="0">
                <a:solidFill>
                  <a:schemeClr val="bg2"/>
                </a:solidFill>
              </a:rPr>
              <a:t>-</a:t>
            </a:r>
            <a:r>
              <a:rPr lang="en-US" sz="2400" b="1" dirty="0">
                <a:solidFill>
                  <a:schemeClr val="bg2"/>
                </a:solidFill>
                <a:latin typeface="Symbol" charset="2"/>
                <a:cs typeface="Symbol" charset="2"/>
              </a:rPr>
              <a:t>l</a:t>
            </a:r>
            <a:r>
              <a:rPr lang="en-US" sz="2400" b="1" dirty="0">
                <a:solidFill>
                  <a:schemeClr val="bg2"/>
                </a:solidFill>
              </a:rPr>
              <a:t> </a:t>
            </a:r>
            <a:r>
              <a:rPr lang="en-US" sz="2400" b="1" dirty="0" smtClean="0">
                <a:solidFill>
                  <a:schemeClr val="bg2"/>
                </a:solidFill>
              </a:rPr>
              <a:t>) of the </a:t>
            </a:r>
            <a:r>
              <a:rPr lang="en-US" sz="2400" b="1" dirty="0">
                <a:solidFill>
                  <a:schemeClr val="bg2"/>
                </a:solidFill>
              </a:rPr>
              <a:t>electric field </a:t>
            </a:r>
            <a:r>
              <a:rPr lang="en-US" sz="2400" b="1" dirty="0" smtClean="0">
                <a:solidFill>
                  <a:schemeClr val="bg2"/>
                </a:solidFill>
              </a:rPr>
              <a:t>at </a:t>
            </a:r>
            <a:r>
              <a:rPr lang="en-US" sz="2400" b="1" dirty="0">
                <a:solidFill>
                  <a:schemeClr val="bg2"/>
                </a:solidFill>
              </a:rPr>
              <a:t>THz frequencies whatever </a:t>
            </a:r>
            <a:r>
              <a:rPr lang="en-US" sz="2400" b="1" dirty="0" smtClean="0">
                <a:solidFill>
                  <a:schemeClr val="bg2"/>
                </a:solidFill>
              </a:rPr>
              <a:t>the binding mechanisms</a:t>
            </a:r>
            <a:endParaRPr lang="en-US" sz="2400" b="1" dirty="0">
              <a:solidFill>
                <a:schemeClr val="bg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73074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89"/>
    </mc:Choice>
    <mc:Fallback>
      <p:transition xmlns:p14="http://schemas.microsoft.com/office/powerpoint/2010/main" spd="slow" advTm="474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3" grpId="0"/>
      <p:bldP spid="3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study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30" y="1143000"/>
            <a:ext cx="5316471" cy="3633309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350330" y="773668"/>
            <a:ext cx="482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333333"/>
                </a:solidFill>
              </a:rPr>
              <a:t>Guided</a:t>
            </a:r>
            <a:r>
              <a:rPr lang="fr-FR" b="1" dirty="0" smtClean="0">
                <a:solidFill>
                  <a:srgbClr val="333333"/>
                </a:solidFill>
              </a:rPr>
              <a:t> –</a:t>
            </a:r>
            <a:r>
              <a:rPr lang="fr-FR" b="1" dirty="0" err="1" smtClean="0">
                <a:solidFill>
                  <a:srgbClr val="333333"/>
                </a:solidFill>
              </a:rPr>
              <a:t>wave</a:t>
            </a:r>
            <a:r>
              <a:rPr lang="fr-FR" b="1" dirty="0" smtClean="0">
                <a:solidFill>
                  <a:srgbClr val="333333"/>
                </a:solidFill>
              </a:rPr>
              <a:t> time </a:t>
            </a:r>
            <a:r>
              <a:rPr lang="fr-FR" b="1" dirty="0" err="1" smtClean="0">
                <a:solidFill>
                  <a:srgbClr val="333333"/>
                </a:solidFill>
              </a:rPr>
              <a:t>domain</a:t>
            </a:r>
            <a:r>
              <a:rPr lang="fr-FR" b="1" dirty="0" smtClean="0">
                <a:solidFill>
                  <a:srgbClr val="333333"/>
                </a:solidFill>
              </a:rPr>
              <a:t> </a:t>
            </a:r>
            <a:r>
              <a:rPr lang="fr-FR" b="1" dirty="0" err="1" smtClean="0">
                <a:solidFill>
                  <a:srgbClr val="333333"/>
                </a:solidFill>
              </a:rPr>
              <a:t>THz</a:t>
            </a:r>
            <a:r>
              <a:rPr lang="fr-FR" b="1" dirty="0" smtClean="0">
                <a:solidFill>
                  <a:srgbClr val="333333"/>
                </a:solidFill>
              </a:rPr>
              <a:t> </a:t>
            </a:r>
            <a:r>
              <a:rPr lang="fr-FR" b="1" dirty="0" err="1" smtClean="0">
                <a:solidFill>
                  <a:srgbClr val="333333"/>
                </a:solidFill>
              </a:rPr>
              <a:t>spectroscopy</a:t>
            </a:r>
            <a:endParaRPr lang="fr-FR" b="1" dirty="0">
              <a:solidFill>
                <a:srgbClr val="333333"/>
              </a:solidFill>
            </a:endParaRPr>
          </a:p>
        </p:txBody>
      </p:sp>
      <p:sp>
        <p:nvSpPr>
          <p:cNvPr id="19" name="ZoneTexte 3"/>
          <p:cNvSpPr txBox="1">
            <a:spLocks noChangeArrowheads="1"/>
          </p:cNvSpPr>
          <p:nvPr/>
        </p:nvSpPr>
        <p:spPr bwMode="auto">
          <a:xfrm>
            <a:off x="56667" y="4916041"/>
            <a:ext cx="9087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3/ Hybrid </a:t>
            </a:r>
            <a:r>
              <a:rPr lang="en-US" sz="2400" b="1" dirty="0">
                <a:solidFill>
                  <a:srgbClr val="333333"/>
                </a:solidFill>
                <a:latin typeface="+mn-lt"/>
              </a:rPr>
              <a:t>Mode : a combination of both </a:t>
            </a:r>
            <a:r>
              <a:rPr lang="en-US" sz="2400" b="1" dirty="0" smtClean="0">
                <a:solidFill>
                  <a:srgbClr val="333333"/>
                </a:solidFill>
                <a:latin typeface="+mn-lt"/>
              </a:rPr>
              <a:t>mechanisms</a:t>
            </a:r>
            <a:endParaRPr lang="fr-FR" sz="2400" b="1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841500" y="6482609"/>
            <a:ext cx="206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dielectric</a:t>
            </a:r>
            <a:r>
              <a:rPr lang="fr-FR" dirty="0" smtClean="0"/>
              <a:t> layer 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56667" y="5362369"/>
            <a:ext cx="206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metal</a:t>
            </a:r>
            <a:r>
              <a:rPr lang="fr-FR" dirty="0" smtClean="0"/>
              <a:t> </a:t>
            </a:r>
            <a:r>
              <a:rPr lang="fr-FR" dirty="0" err="1" smtClean="0"/>
              <a:t>stripe</a:t>
            </a:r>
            <a:endParaRPr lang="fr-FR" dirty="0"/>
          </a:p>
        </p:txBody>
      </p:sp>
      <p:pic>
        <p:nvPicPr>
          <p:cNvPr id="24" name="Picture 89" descr="D:\Recherche\Conférences_séminaires\Mes_présentations\Irmmw2013\Figures\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1" y="5452930"/>
            <a:ext cx="3374258" cy="132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Connecteur droit avec flèche 27"/>
          <p:cNvCxnSpPr/>
          <p:nvPr/>
        </p:nvCxnSpPr>
        <p:spPr>
          <a:xfrm>
            <a:off x="1423790" y="5715000"/>
            <a:ext cx="1509910" cy="1"/>
          </a:xfrm>
          <a:prstGeom prst="straightConnector1">
            <a:avLst/>
          </a:prstGeom>
          <a:ln w="25400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2108200" y="6223000"/>
            <a:ext cx="431800" cy="259610"/>
          </a:xfrm>
          <a:prstGeom prst="straightConnector1">
            <a:avLst/>
          </a:prstGeom>
          <a:ln w="25400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3"/>
          <p:cNvSpPr txBox="1">
            <a:spLocks noChangeArrowheads="1"/>
          </p:cNvSpPr>
          <p:nvPr/>
        </p:nvSpPr>
        <p:spPr bwMode="auto">
          <a:xfrm>
            <a:off x="4340270" y="5305921"/>
            <a:ext cx="44718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1/ Coupling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between EM fields and the free electrons at the metal surface</a:t>
            </a:r>
            <a:endParaRPr lang="fr-FR" sz="20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20" name="ZoneTexte 3"/>
          <p:cNvSpPr txBox="1">
            <a:spLocks noChangeArrowheads="1"/>
          </p:cNvSpPr>
          <p:nvPr/>
        </p:nvSpPr>
        <p:spPr bwMode="auto">
          <a:xfrm>
            <a:off x="4078965" y="5986416"/>
            <a:ext cx="50650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2/ Interaction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of the 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EM fields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with the 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metal surface modified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by 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dielectric </a:t>
            </a:r>
            <a:r>
              <a:rPr lang="en-US" sz="2000" dirty="0">
                <a:solidFill>
                  <a:srgbClr val="333333"/>
                </a:solidFill>
                <a:latin typeface="+mn-lt"/>
              </a:rPr>
              <a:t>layer</a:t>
            </a:r>
            <a:r>
              <a:rPr lang="en-US" sz="2000" dirty="0" smtClean="0">
                <a:solidFill>
                  <a:srgbClr val="333333"/>
                </a:solidFill>
                <a:latin typeface="+mn-lt"/>
              </a:rPr>
              <a:t>.</a:t>
            </a:r>
            <a:endParaRPr lang="fr-FR" sz="2000" dirty="0">
              <a:solidFill>
                <a:srgbClr val="333333"/>
              </a:solidFill>
              <a:latin typeface="+mn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9933" y="2834923"/>
            <a:ext cx="2336800" cy="17526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6389" y="1143000"/>
            <a:ext cx="1651000" cy="1524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827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635"/>
    </mc:Choice>
    <mc:Fallback>
      <p:transition xmlns:p14="http://schemas.microsoft.com/office/powerpoint/2010/main" spd="slow" advTm="666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14" grpId="0"/>
      <p:bldP spid="14" grpId="1"/>
      <p:bldP spid="20" grpId="0"/>
      <p:bldP spid="2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 mode </a:t>
            </a:r>
            <a:r>
              <a:rPr lang="fr-FR" dirty="0" err="1" smtClean="0"/>
              <a:t>properties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494737" y="2509622"/>
            <a:ext cx="2113547" cy="121687"/>
          </a:xfrm>
          <a:prstGeom prst="rect">
            <a:avLst/>
          </a:prstGeom>
          <a:solidFill>
            <a:schemeClr val="accent1"/>
          </a:solidFill>
          <a:ln>
            <a:solidFill>
              <a:srgbClr val="CC66FF"/>
            </a:solidFill>
          </a:ln>
          <a:scene3d>
            <a:camera prst="isometricOffAxis1Right"/>
            <a:lightRig rig="threePt" dir="t"/>
          </a:scene3d>
          <a:sp3d extrusionH="254000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366952" y="2424889"/>
            <a:ext cx="272716" cy="7062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  <a:scene3d>
            <a:camera prst="isometricOffAxis1Right"/>
            <a:lightRig rig="threePt" dir="t"/>
          </a:scene3d>
          <a:sp3d extrusionH="25400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r 24"/>
          <p:cNvGrpSpPr/>
          <p:nvPr/>
        </p:nvGrpSpPr>
        <p:grpSpPr>
          <a:xfrm>
            <a:off x="770631" y="709376"/>
            <a:ext cx="817985" cy="797358"/>
            <a:chOff x="1066962" y="914400"/>
            <a:chExt cx="817985" cy="797358"/>
          </a:xfrm>
        </p:grpSpPr>
        <p:grpSp>
          <p:nvGrpSpPr>
            <p:cNvPr id="7" name="Grouper 6"/>
            <p:cNvGrpSpPr/>
            <p:nvPr/>
          </p:nvGrpSpPr>
          <p:grpSpPr>
            <a:xfrm>
              <a:off x="1066962" y="914400"/>
              <a:ext cx="817985" cy="797358"/>
              <a:chOff x="2689623" y="2613661"/>
              <a:chExt cx="2009377" cy="1925004"/>
            </a:xfrm>
          </p:grpSpPr>
          <p:sp>
            <p:nvSpPr>
              <p:cNvPr id="15" name="AutoShape 7"/>
              <p:cNvSpPr>
                <a:spLocks noChangeArrowheads="1"/>
              </p:cNvSpPr>
              <p:nvPr/>
            </p:nvSpPr>
            <p:spPr bwMode="auto">
              <a:xfrm rot="10802559" flipH="1">
                <a:off x="3865563" y="3441700"/>
                <a:ext cx="833437" cy="1087438"/>
              </a:xfrm>
              <a:prstGeom prst="rtTriangle">
                <a:avLst/>
              </a:prstGeom>
              <a:solidFill>
                <a:srgbClr val="CCECFF"/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09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6" name="Rectangle 4"/>
              <p:cNvSpPr>
                <a:spLocks noChangeArrowheads="1"/>
              </p:cNvSpPr>
              <p:nvPr/>
            </p:nvSpPr>
            <p:spPr bwMode="auto">
              <a:xfrm>
                <a:off x="3528218" y="3451228"/>
                <a:ext cx="333376" cy="1087437"/>
              </a:xfrm>
              <a:prstGeom prst="rect">
                <a:avLst/>
              </a:prstGeom>
              <a:solidFill>
                <a:srgbClr val="FF6600">
                  <a:alpha val="79999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12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FF66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7" name="AutoShape 7"/>
              <p:cNvSpPr>
                <a:spLocks noChangeArrowheads="1"/>
              </p:cNvSpPr>
              <p:nvPr/>
            </p:nvSpPr>
            <p:spPr bwMode="auto">
              <a:xfrm rot="10797441">
                <a:off x="2689623" y="3451226"/>
                <a:ext cx="835026" cy="1087437"/>
              </a:xfrm>
              <a:prstGeom prst="rtTriangle">
                <a:avLst/>
              </a:prstGeom>
              <a:solidFill>
                <a:srgbClr val="CCECFF"/>
              </a:solidFill>
              <a:ln w="9525">
                <a:noFill/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3024188" y="2613661"/>
                <a:ext cx="283369" cy="731520"/>
              </a:xfrm>
              <a:prstGeom prst="rect">
                <a:avLst/>
              </a:prstGeom>
              <a:solidFill>
                <a:srgbClr val="FFFF66">
                  <a:alpha val="70195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FF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</p:grp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612232" y="914400"/>
              <a:ext cx="115355" cy="303004"/>
            </a:xfrm>
            <a:prstGeom prst="rect">
              <a:avLst/>
            </a:prstGeom>
            <a:solidFill>
              <a:srgbClr val="FFFF66">
                <a:alpha val="70195"/>
              </a:srgbClr>
            </a:soli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 eaLnBrk="0" hangingPunct="0"/>
              <a:endParaRPr lang="fr-FR" sz="900"/>
            </a:p>
          </p:txBody>
        </p:sp>
      </p:grpSp>
      <p:grpSp>
        <p:nvGrpSpPr>
          <p:cNvPr id="21" name="Grouper 20"/>
          <p:cNvGrpSpPr/>
          <p:nvPr/>
        </p:nvGrpSpPr>
        <p:grpSpPr>
          <a:xfrm>
            <a:off x="542678" y="3645920"/>
            <a:ext cx="3648548" cy="2539384"/>
            <a:chOff x="2960514" y="3366586"/>
            <a:chExt cx="3829764" cy="2667000"/>
          </a:xfrm>
          <a:solidFill>
            <a:srgbClr val="FFFFFF"/>
          </a:solidFill>
        </p:grpSpPr>
        <p:graphicFrame>
          <p:nvGraphicFramePr>
            <p:cNvPr id="22" name="Obje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0423164"/>
                </p:ext>
              </p:extLst>
            </p:nvPr>
          </p:nvGraphicFramePr>
          <p:xfrm>
            <a:off x="2960514" y="3366586"/>
            <a:ext cx="3829764" cy="2667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59" name="Graph" r:id="rId5" imgW="4130040" imgH="2876973" progId="">
                    <p:embed/>
                  </p:oleObj>
                </mc:Choice>
                <mc:Fallback>
                  <p:oleObj name="Graph" r:id="rId5" imgW="4130040" imgH="287697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0514" y="3366586"/>
                          <a:ext cx="3829764" cy="26670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3906278" y="3868782"/>
              <a:ext cx="1828800" cy="4001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sz="2000" dirty="0" smtClean="0">
                  <a:solidFill>
                    <a:schemeClr val="bg2"/>
                  </a:solidFill>
                </a:rPr>
                <a:t> L</a:t>
              </a:r>
              <a:r>
                <a:rPr lang="en-US" sz="2000" baseline="-25000" dirty="0" smtClean="0">
                  <a:solidFill>
                    <a:schemeClr val="bg2"/>
                  </a:solidFill>
                </a:rPr>
                <a:t>1/e</a:t>
              </a:r>
              <a:r>
                <a:rPr lang="en-US" sz="2000" dirty="0" smtClean="0">
                  <a:solidFill>
                    <a:schemeClr val="bg2"/>
                  </a:solidFill>
                </a:rPr>
                <a:t>=64.5</a:t>
              </a:r>
              <a:r>
                <a:rPr lang="en-US" sz="2000" dirty="0">
                  <a:solidFill>
                    <a:schemeClr val="bg2"/>
                  </a:solidFill>
                </a:rPr>
                <a:t> </a:t>
              </a:r>
              <a:r>
                <a:rPr lang="en-US" sz="2000" dirty="0" smtClean="0">
                  <a:solidFill>
                    <a:schemeClr val="bg2"/>
                  </a:solidFill>
                </a:rPr>
                <a:t>µm </a:t>
              </a:r>
              <a:endParaRPr lang="fr-FR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5126572" y="681289"/>
            <a:ext cx="3124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dirty="0" smtClean="0">
                <a:solidFill>
                  <a:srgbClr val="333333"/>
                </a:solidFill>
                <a:latin typeface="+mn-lt"/>
              </a:rPr>
              <a:t>Horizontal component </a:t>
            </a:r>
            <a:r>
              <a:rPr lang="en-US" sz="1800" dirty="0">
                <a:solidFill>
                  <a:srgbClr val="333333"/>
                </a:solidFill>
                <a:latin typeface="+mn-lt"/>
              </a:rPr>
              <a:t>of </a:t>
            </a:r>
            <a:r>
              <a:rPr lang="en-US" sz="1800" dirty="0" smtClean="0">
                <a:solidFill>
                  <a:srgbClr val="333333"/>
                </a:solidFill>
                <a:latin typeface="+mn-lt"/>
              </a:rPr>
              <a:t>E</a:t>
            </a:r>
            <a:endParaRPr lang="en-US" sz="180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5251820" y="3387840"/>
            <a:ext cx="30642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dirty="0" smtClean="0">
                <a:solidFill>
                  <a:schemeClr val="bg2"/>
                </a:solidFill>
                <a:latin typeface="+mn-lt"/>
              </a:rPr>
              <a:t>Vertical component of E</a:t>
            </a:r>
            <a:endParaRPr lang="en-US" sz="1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0" y="3128658"/>
            <a:ext cx="575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8D92D"/>
                </a:solidFill>
              </a:rPr>
              <a:t>D. </a:t>
            </a:r>
            <a:r>
              <a:rPr lang="en-US" b="1" dirty="0" err="1" smtClean="0">
                <a:solidFill>
                  <a:srgbClr val="F8D92D"/>
                </a:solidFill>
              </a:rPr>
              <a:t>Gacemi</a:t>
            </a:r>
            <a:r>
              <a:rPr lang="en-US" b="1" dirty="0" smtClean="0">
                <a:solidFill>
                  <a:srgbClr val="F8D92D"/>
                </a:solidFill>
              </a:rPr>
              <a:t> </a:t>
            </a:r>
            <a:r>
              <a:rPr lang="en-US" b="1" i="1" dirty="0" smtClean="0">
                <a:solidFill>
                  <a:srgbClr val="F8D92D"/>
                </a:solidFill>
              </a:rPr>
              <a:t>et al.</a:t>
            </a:r>
            <a:r>
              <a:rPr lang="en-US" b="1" dirty="0" smtClean="0">
                <a:solidFill>
                  <a:srgbClr val="F8D92D"/>
                </a:solidFill>
              </a:rPr>
              <a:t> Optics Express</a:t>
            </a:r>
            <a:r>
              <a:rPr lang="en-US" b="1" dirty="0">
                <a:solidFill>
                  <a:srgbClr val="F8D92D"/>
                </a:solidFill>
              </a:rPr>
              <a:t> </a:t>
            </a:r>
            <a:r>
              <a:rPr lang="en-US" b="1" dirty="0" smtClean="0">
                <a:solidFill>
                  <a:srgbClr val="F8D92D"/>
                </a:solidFill>
              </a:rPr>
              <a:t>20, 8466 </a:t>
            </a:r>
            <a:r>
              <a:rPr lang="en-US" b="1" dirty="0">
                <a:solidFill>
                  <a:srgbClr val="F8D92D"/>
                </a:solidFill>
              </a:rPr>
              <a:t>(2012)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0" y="6223404"/>
            <a:ext cx="8802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Experimental determination of the mode </a:t>
            </a:r>
            <a:r>
              <a:rPr lang="en-US" sz="2400" b="1" dirty="0">
                <a:solidFill>
                  <a:srgbClr val="333333"/>
                </a:solidFill>
              </a:rPr>
              <a:t>c</a:t>
            </a:r>
            <a:r>
              <a:rPr lang="en-US" sz="2400" b="1" dirty="0" smtClean="0">
                <a:solidFill>
                  <a:srgbClr val="333333"/>
                </a:solidFill>
              </a:rPr>
              <a:t>onfinement </a:t>
            </a:r>
            <a:r>
              <a:rPr lang="en-US" sz="2400" b="1" dirty="0" smtClean="0">
                <a:solidFill>
                  <a:srgbClr val="333333"/>
                </a:solidFill>
                <a:cs typeface="Times New Roman" pitchFamily="18" charset="0"/>
              </a:rPr>
              <a:t>~ </a:t>
            </a:r>
            <a:r>
              <a:rPr lang="en-US" sz="2400" b="1" dirty="0" smtClean="0">
                <a:solidFill>
                  <a:srgbClr val="333333"/>
                </a:solidFill>
                <a:latin typeface="Symbol" charset="2"/>
                <a:cs typeface="Symbol" charset="2"/>
              </a:rPr>
              <a:t>l</a:t>
            </a:r>
            <a:r>
              <a:rPr lang="en-US" sz="2400" b="1" dirty="0" smtClean="0">
                <a:solidFill>
                  <a:srgbClr val="333333"/>
                </a:solidFill>
              </a:rPr>
              <a:t>/10</a:t>
            </a:r>
            <a:endParaRPr lang="en-US" sz="2400" b="1" dirty="0">
              <a:solidFill>
                <a:srgbClr val="333333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86852" y="2777341"/>
            <a:ext cx="4080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w</a:t>
            </a:r>
            <a:r>
              <a:rPr lang="en-US" sz="1600" i="1" dirty="0" smtClean="0"/>
              <a:t>=10 µm , t=200 nm, quartz substrate 250 µm</a:t>
            </a:r>
            <a:endParaRPr lang="en-US" sz="1600" i="1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7"/>
          <a:srcRect t="7508"/>
          <a:stretch/>
        </p:blipFill>
        <p:spPr>
          <a:xfrm>
            <a:off x="5291022" y="1050620"/>
            <a:ext cx="2836308" cy="23936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8"/>
          <a:srcRect t="5375"/>
          <a:stretch/>
        </p:blipFill>
        <p:spPr>
          <a:xfrm>
            <a:off x="5357180" y="3743061"/>
            <a:ext cx="2770150" cy="2395273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11978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73"/>
    </mc:Choice>
    <mc:Fallback>
      <p:transition xmlns:p14="http://schemas.microsoft.com/office/powerpoint/2010/main" spd="slow" advTm="436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05399 -0.00718 L 0.10798 -0.01227 L 0.10955 0.03032 L -0.00156 0.04468 L 2.22222E-6 0.08056 L -0.00313 0.08218 L 0.11111 0.06991 L 0.11111 0.10903 L 2.22222E-6 0.12338 L 2.22222E-6 -3.7037E-7 Z " pathEditMode="relative" rAng="0" ptsTypes="FAFAAFAAAFF">
                                      <p:cBhvr>
                                        <p:cTn id="6" dur="4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9" y="5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Propagation </a:t>
            </a:r>
            <a:r>
              <a:rPr lang="fr-FR" dirty="0" err="1" smtClean="0"/>
              <a:t>characteristics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494737" y="2644091"/>
            <a:ext cx="2113547" cy="121687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  <a:scene3d>
            <a:camera prst="isometricOffAxis1Right"/>
            <a:lightRig rig="threePt" dir="t"/>
          </a:scene3d>
          <a:sp3d extrusionH="2540000"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366952" y="2559358"/>
            <a:ext cx="272716" cy="7062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  <a:scene3d>
            <a:camera prst="isometricOffAxis1Right"/>
            <a:lightRig rig="threePt" dir="t"/>
          </a:scene3d>
          <a:sp3d extrusionH="25400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r 24"/>
          <p:cNvGrpSpPr/>
          <p:nvPr/>
        </p:nvGrpSpPr>
        <p:grpSpPr>
          <a:xfrm>
            <a:off x="1010518" y="801512"/>
            <a:ext cx="817985" cy="797358"/>
            <a:chOff x="1066962" y="914400"/>
            <a:chExt cx="817985" cy="797358"/>
          </a:xfrm>
        </p:grpSpPr>
        <p:grpSp>
          <p:nvGrpSpPr>
            <p:cNvPr id="7" name="Grouper 6"/>
            <p:cNvGrpSpPr/>
            <p:nvPr/>
          </p:nvGrpSpPr>
          <p:grpSpPr>
            <a:xfrm>
              <a:off x="1066962" y="914400"/>
              <a:ext cx="817985" cy="797358"/>
              <a:chOff x="2689623" y="2613661"/>
              <a:chExt cx="2009377" cy="1925004"/>
            </a:xfrm>
          </p:grpSpPr>
          <p:sp>
            <p:nvSpPr>
              <p:cNvPr id="15" name="AutoShape 7"/>
              <p:cNvSpPr>
                <a:spLocks noChangeArrowheads="1"/>
              </p:cNvSpPr>
              <p:nvPr/>
            </p:nvSpPr>
            <p:spPr bwMode="auto">
              <a:xfrm rot="10802559" flipH="1">
                <a:off x="3865563" y="3441700"/>
                <a:ext cx="833437" cy="1087438"/>
              </a:xfrm>
              <a:prstGeom prst="rtTriangle">
                <a:avLst/>
              </a:prstGeom>
              <a:solidFill>
                <a:srgbClr val="CCECFF"/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09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6" name="Rectangle 4"/>
              <p:cNvSpPr>
                <a:spLocks noChangeArrowheads="1"/>
              </p:cNvSpPr>
              <p:nvPr/>
            </p:nvSpPr>
            <p:spPr bwMode="auto">
              <a:xfrm>
                <a:off x="3528218" y="3451228"/>
                <a:ext cx="333376" cy="1087437"/>
              </a:xfrm>
              <a:prstGeom prst="rect">
                <a:avLst/>
              </a:prstGeom>
              <a:solidFill>
                <a:srgbClr val="FF6600">
                  <a:alpha val="79999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12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FF66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7" name="AutoShape 7"/>
              <p:cNvSpPr>
                <a:spLocks noChangeArrowheads="1"/>
              </p:cNvSpPr>
              <p:nvPr/>
            </p:nvSpPr>
            <p:spPr bwMode="auto">
              <a:xfrm rot="10797441">
                <a:off x="2689623" y="3451226"/>
                <a:ext cx="835026" cy="1087437"/>
              </a:xfrm>
              <a:prstGeom prst="rtTriangle">
                <a:avLst/>
              </a:prstGeom>
              <a:solidFill>
                <a:srgbClr val="CCECFF"/>
              </a:solidFill>
              <a:ln w="9525">
                <a:noFill/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3024188" y="2613661"/>
                <a:ext cx="283369" cy="731520"/>
              </a:xfrm>
              <a:prstGeom prst="rect">
                <a:avLst/>
              </a:prstGeom>
              <a:solidFill>
                <a:srgbClr val="FFFF66">
                  <a:alpha val="70195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FF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</p:grp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612232" y="914400"/>
              <a:ext cx="115355" cy="303004"/>
            </a:xfrm>
            <a:prstGeom prst="rect">
              <a:avLst/>
            </a:prstGeom>
            <a:solidFill>
              <a:srgbClr val="FFFF66">
                <a:alpha val="70195"/>
              </a:srgbClr>
            </a:soli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 eaLnBrk="0" hangingPunct="0"/>
              <a:endParaRPr lang="fr-FR" sz="900"/>
            </a:p>
          </p:txBody>
        </p:sp>
      </p:grpSp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511883"/>
              </p:ext>
            </p:extLst>
          </p:nvPr>
        </p:nvGraphicFramePr>
        <p:xfrm>
          <a:off x="4627218" y="852889"/>
          <a:ext cx="4405765" cy="3057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7" name="Graph" r:id="rId5" imgW="4123267" imgH="2860040" progId="">
                  <p:embed/>
                </p:oleObj>
              </mc:Choice>
              <mc:Fallback>
                <p:oleObj name="Graph" r:id="rId5" imgW="4123267" imgH="286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218" y="852889"/>
                        <a:ext cx="4405765" cy="3057061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300003"/>
              </p:ext>
            </p:extLst>
          </p:nvPr>
        </p:nvGraphicFramePr>
        <p:xfrm>
          <a:off x="111504" y="3101619"/>
          <a:ext cx="4240362" cy="2963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8" name="Graph" r:id="rId7" imgW="4153747" imgH="2900680" progId="">
                  <p:embed/>
                </p:oleObj>
              </mc:Choice>
              <mc:Fallback>
                <p:oleObj name="Graph" r:id="rId7" imgW="4153747" imgH="29006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04" y="3101619"/>
                        <a:ext cx="4240362" cy="296306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484530"/>
              </p:ext>
            </p:extLst>
          </p:nvPr>
        </p:nvGraphicFramePr>
        <p:xfrm>
          <a:off x="5741000" y="4581525"/>
          <a:ext cx="18145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9" name="…quation" r:id="rId9" imgW="901700" imgH="495300" progId="Equation.3">
                  <p:embed/>
                </p:oleObj>
              </mc:Choice>
              <mc:Fallback>
                <p:oleObj name="…quation" r:id="rId9" imgW="9017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000" y="4581525"/>
                        <a:ext cx="1814513" cy="10033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5524115" y="4065171"/>
            <a:ext cx="2069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cs typeface="Comic Sans MS"/>
              </a:rPr>
              <a:t>Decay Length </a:t>
            </a:r>
            <a:endParaRPr lang="fr-FR" sz="2400" b="1" dirty="0">
              <a:cs typeface="Comic Sans M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5427" y="5720918"/>
            <a:ext cx="3251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at 0.5 THz, </a:t>
            </a:r>
            <a:r>
              <a:rPr lang="en-US" sz="2400" b="1" i="1" dirty="0" err="1">
                <a:latin typeface="Symbol" charset="2"/>
                <a:cs typeface="Symbol" charset="2"/>
              </a:rPr>
              <a:t>d</a:t>
            </a:r>
            <a:r>
              <a:rPr lang="en-US" sz="2400" b="1" i="1" dirty="0" err="1"/>
              <a:t>L</a:t>
            </a:r>
            <a:r>
              <a:rPr lang="en-US" sz="2400" b="1" dirty="0"/>
              <a:t>= 54 </a:t>
            </a:r>
            <a:r>
              <a:rPr lang="en-US" sz="2400" b="1" dirty="0" smtClean="0"/>
              <a:t>µm </a:t>
            </a:r>
            <a:endParaRPr lang="en-US" sz="2400" b="1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0" y="6198004"/>
            <a:ext cx="8802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Experimental determination of the mode </a:t>
            </a:r>
            <a:r>
              <a:rPr lang="en-US" sz="2400" b="1" dirty="0">
                <a:solidFill>
                  <a:srgbClr val="333333"/>
                </a:solidFill>
              </a:rPr>
              <a:t>c</a:t>
            </a:r>
            <a:r>
              <a:rPr lang="en-US" sz="2400" b="1" dirty="0" smtClean="0">
                <a:solidFill>
                  <a:srgbClr val="333333"/>
                </a:solidFill>
              </a:rPr>
              <a:t>onfinement </a:t>
            </a:r>
            <a:r>
              <a:rPr lang="en-US" sz="2400" b="1" dirty="0" smtClean="0">
                <a:solidFill>
                  <a:srgbClr val="333333"/>
                </a:solidFill>
                <a:cs typeface="Times New Roman" pitchFamily="18" charset="0"/>
              </a:rPr>
              <a:t>~ </a:t>
            </a:r>
            <a:r>
              <a:rPr lang="en-US" sz="2400" b="1" dirty="0" smtClean="0">
                <a:solidFill>
                  <a:srgbClr val="333333"/>
                </a:solidFill>
                <a:latin typeface="Symbol" charset="2"/>
                <a:cs typeface="Symbol" charset="2"/>
              </a:rPr>
              <a:t>l</a:t>
            </a:r>
            <a:r>
              <a:rPr lang="en-US" sz="2400" b="1" dirty="0" smtClean="0">
                <a:solidFill>
                  <a:srgbClr val="333333"/>
                </a:solidFill>
              </a:rPr>
              <a:t>/10</a:t>
            </a:r>
            <a:endParaRPr lang="en-US" sz="2400" b="1" dirty="0">
              <a:solidFill>
                <a:srgbClr val="333333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0312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03"/>
    </mc:Choice>
    <mc:Fallback>
      <p:transition xmlns:p14="http://schemas.microsoft.com/office/powerpoint/2010/main" spd="slow" advTm="3940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6357E-6 1.12448E-6 L -0.00243 0.03679 C 0.10561 0.13142 0.06757 0.0988 0.0832 0.11268 C 0.10057 0.12795 0.09675 0.12471 0.10161 0.12887 C 0.10648 0.13304 0.11047 0.13582 0.11273 0.13767 " pathEditMode="relative" rAng="0" ptsTypes="FfaaF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6" y="68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686" y="16796"/>
            <a:ext cx="9088922" cy="726067"/>
          </a:xfrm>
        </p:spPr>
        <p:txBody>
          <a:bodyPr/>
          <a:lstStyle/>
          <a:p>
            <a:r>
              <a:rPr lang="en-US" dirty="0" smtClean="0"/>
              <a:t>Influence of the stripe width</a:t>
            </a:r>
            <a:endParaRPr lang="en-US" dirty="0"/>
          </a:p>
        </p:txBody>
      </p:sp>
      <p:graphicFrame>
        <p:nvGraphicFramePr>
          <p:cNvPr id="9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105364"/>
              </p:ext>
            </p:extLst>
          </p:nvPr>
        </p:nvGraphicFramePr>
        <p:xfrm>
          <a:off x="4795793" y="2457473"/>
          <a:ext cx="4692483" cy="3276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0" name="Graph" r:id="rId5" imgW="4156253" imgH="2900477" progId="Origin50.Graph">
                  <p:embed/>
                </p:oleObj>
              </mc:Choice>
              <mc:Fallback>
                <p:oleObj name="Graph" r:id="rId5" imgW="4156253" imgH="2900477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5793" y="2457473"/>
                        <a:ext cx="4692483" cy="327639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er 9"/>
          <p:cNvGrpSpPr/>
          <p:nvPr/>
        </p:nvGrpSpPr>
        <p:grpSpPr>
          <a:xfrm>
            <a:off x="3858207" y="775168"/>
            <a:ext cx="817985" cy="797358"/>
            <a:chOff x="1066962" y="914400"/>
            <a:chExt cx="817985" cy="797358"/>
          </a:xfrm>
        </p:grpSpPr>
        <p:grpSp>
          <p:nvGrpSpPr>
            <p:cNvPr id="11" name="Grouper 10"/>
            <p:cNvGrpSpPr/>
            <p:nvPr/>
          </p:nvGrpSpPr>
          <p:grpSpPr>
            <a:xfrm>
              <a:off x="1066962" y="914400"/>
              <a:ext cx="817985" cy="797358"/>
              <a:chOff x="2689623" y="2613661"/>
              <a:chExt cx="2009377" cy="1925004"/>
            </a:xfrm>
          </p:grpSpPr>
          <p:sp>
            <p:nvSpPr>
              <p:cNvPr id="13" name="AutoShape 7"/>
              <p:cNvSpPr>
                <a:spLocks noChangeArrowheads="1"/>
              </p:cNvSpPr>
              <p:nvPr/>
            </p:nvSpPr>
            <p:spPr bwMode="auto">
              <a:xfrm rot="10802559" flipH="1">
                <a:off x="3865563" y="3441700"/>
                <a:ext cx="833437" cy="1087438"/>
              </a:xfrm>
              <a:prstGeom prst="rtTriangle">
                <a:avLst/>
              </a:prstGeom>
              <a:solidFill>
                <a:srgbClr val="CCECFF"/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09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3528218" y="3451228"/>
                <a:ext cx="333376" cy="1087437"/>
              </a:xfrm>
              <a:prstGeom prst="rect">
                <a:avLst/>
              </a:prstGeom>
              <a:solidFill>
                <a:srgbClr val="FF6600">
                  <a:alpha val="79999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>
                  <a:rot lat="0" lon="21299970" rev="0"/>
                </a:camera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FF66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5" name="AutoShape 7"/>
              <p:cNvSpPr>
                <a:spLocks noChangeArrowheads="1"/>
              </p:cNvSpPr>
              <p:nvPr/>
            </p:nvSpPr>
            <p:spPr bwMode="auto">
              <a:xfrm rot="10797441">
                <a:off x="2689623" y="3451226"/>
                <a:ext cx="835026" cy="1087437"/>
              </a:xfrm>
              <a:prstGeom prst="rtTriangle">
                <a:avLst/>
              </a:prstGeom>
              <a:solidFill>
                <a:srgbClr val="CCECFF"/>
              </a:solidFill>
              <a:ln w="9525">
                <a:noFill/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metal">
                <a:bevelT w="13500" h="13500" prst="angle"/>
                <a:bevelB w="13500" h="13500" prst="angle"/>
                <a:extrusionClr>
                  <a:srgbClr val="CCECFF"/>
                </a:extrusionClr>
              </a:sp3d>
            </p:spPr>
            <p:txBody>
              <a:bodyPr rot="10800000"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3024188" y="2613661"/>
                <a:ext cx="283369" cy="731520"/>
              </a:xfrm>
              <a:prstGeom prst="rect">
                <a:avLst/>
              </a:prstGeom>
              <a:solidFill>
                <a:srgbClr val="FFFF66">
                  <a:alpha val="70195"/>
                </a:srgbClr>
              </a:solidFill>
              <a:ln w="9525">
                <a:miter lim="800000"/>
                <a:headEnd/>
                <a:tailEnd/>
              </a:ln>
              <a:scene3d>
                <a:camera prst="legacyPerspectiveTop"/>
                <a:lightRig rig="legacyFlat3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FF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eaLnBrk="0" hangingPunct="0"/>
                <a:endParaRPr lang="fr-FR" sz="900"/>
              </a:p>
            </p:txBody>
          </p:sp>
        </p:grp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612232" y="914400"/>
              <a:ext cx="115355" cy="303004"/>
            </a:xfrm>
            <a:prstGeom prst="rect">
              <a:avLst/>
            </a:prstGeom>
            <a:solidFill>
              <a:srgbClr val="FFFF66">
                <a:alpha val="70195"/>
              </a:srgbClr>
            </a:solidFill>
            <a:ln w="9525">
              <a:miter lim="800000"/>
              <a:headEnd/>
              <a:tailEnd/>
            </a:ln>
            <a:scene3d>
              <a:camera prst="legacyPerspectiveTop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 eaLnBrk="0" hangingPunct="0"/>
              <a:endParaRPr lang="fr-FR" sz="900"/>
            </a:p>
          </p:txBody>
        </p:sp>
      </p:grp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7"/>
          <a:srcRect l="27244" t="9949" r="16221" b="7843"/>
          <a:stretch/>
        </p:blipFill>
        <p:spPr>
          <a:xfrm>
            <a:off x="43140" y="2279500"/>
            <a:ext cx="4533107" cy="3613704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" name="Grouper 3"/>
          <p:cNvGrpSpPr/>
          <p:nvPr/>
        </p:nvGrpSpPr>
        <p:grpSpPr>
          <a:xfrm>
            <a:off x="2044836" y="666001"/>
            <a:ext cx="4932633" cy="1416026"/>
            <a:chOff x="1810791" y="643668"/>
            <a:chExt cx="5407119" cy="1534740"/>
          </a:xfrm>
        </p:grpSpPr>
        <p:sp>
          <p:nvSpPr>
            <p:cNvPr id="17" name="Rectangle 16"/>
            <p:cNvSpPr/>
            <p:nvPr/>
          </p:nvSpPr>
          <p:spPr>
            <a:xfrm>
              <a:off x="2774493" y="2042610"/>
              <a:ext cx="1398321" cy="135798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  <a:scene3d>
              <a:camera prst="isometricOffAxis1Right"/>
              <a:lightRig rig="threePt" dir="t"/>
            </a:scene3d>
            <a:sp3d extrusionH="2540000"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19589" y="2025193"/>
              <a:ext cx="1398321" cy="135798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  <a:scene3d>
              <a:camera prst="isometricOffAxis1Right"/>
              <a:lightRig rig="threePt" dir="t"/>
            </a:scene3d>
            <a:sp3d extrusionH="2540000"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16765" y="1913316"/>
              <a:ext cx="450152" cy="78811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  <a:scene3d>
              <a:camera prst="isometricOffAxis1Right"/>
              <a:lightRig rig="threePt" dir="t"/>
            </a:scene3d>
            <a:sp3d extrusionH="2540000"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avec flèche 20"/>
            <p:cNvCxnSpPr/>
            <p:nvPr/>
          </p:nvCxnSpPr>
          <p:spPr>
            <a:xfrm flipH="1">
              <a:off x="1977706" y="1057822"/>
              <a:ext cx="478975" cy="72000"/>
            </a:xfrm>
            <a:prstGeom prst="straightConnector1">
              <a:avLst/>
            </a:prstGeom>
            <a:ln w="38100">
              <a:solidFill>
                <a:srgbClr val="663366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 flipH="1">
              <a:off x="5114023" y="1048005"/>
              <a:ext cx="323997" cy="72000"/>
            </a:xfrm>
            <a:prstGeom prst="straightConnector1">
              <a:avLst/>
            </a:prstGeom>
            <a:ln w="38100">
              <a:solidFill>
                <a:srgbClr val="663366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/>
            <p:cNvSpPr txBox="1"/>
            <p:nvPr/>
          </p:nvSpPr>
          <p:spPr>
            <a:xfrm>
              <a:off x="1810791" y="643668"/>
              <a:ext cx="9818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 µm</a:t>
              </a:r>
              <a:endParaRPr lang="en-US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915171" y="649878"/>
              <a:ext cx="8539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 µm</a:t>
              </a: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386664" y="1946381"/>
              <a:ext cx="107996" cy="720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  <a:scene3d>
              <a:camera prst="isometricOffAxis1Right"/>
              <a:lightRig rig="threePt" dir="t"/>
            </a:scene3d>
            <a:sp3d extrusionH="2540000"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6" name="ZoneTexte 25"/>
          <p:cNvSpPr txBox="1"/>
          <p:nvPr/>
        </p:nvSpPr>
        <p:spPr>
          <a:xfrm>
            <a:off x="85025" y="1319008"/>
            <a:ext cx="2200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8D92D"/>
                </a:solidFill>
              </a:rPr>
              <a:t>D. </a:t>
            </a:r>
            <a:r>
              <a:rPr lang="en-US" b="1" dirty="0" err="1" smtClean="0">
                <a:solidFill>
                  <a:srgbClr val="F8D92D"/>
                </a:solidFill>
              </a:rPr>
              <a:t>Gacemi</a:t>
            </a:r>
            <a:r>
              <a:rPr lang="en-US" b="1" dirty="0" smtClean="0">
                <a:solidFill>
                  <a:srgbClr val="F8D92D"/>
                </a:solidFill>
              </a:rPr>
              <a:t> </a:t>
            </a:r>
            <a:r>
              <a:rPr lang="en-US" b="1" i="1" dirty="0" smtClean="0">
                <a:solidFill>
                  <a:srgbClr val="F8D92D"/>
                </a:solidFill>
              </a:rPr>
              <a:t>et al.</a:t>
            </a:r>
            <a:r>
              <a:rPr lang="en-US" b="1" dirty="0" smtClean="0">
                <a:solidFill>
                  <a:srgbClr val="F8D92D"/>
                </a:solidFill>
              </a:rPr>
              <a:t> , </a:t>
            </a:r>
            <a:r>
              <a:rPr lang="en-US" b="1" i="1" dirty="0">
                <a:solidFill>
                  <a:srgbClr val="F8D92D"/>
                </a:solidFill>
              </a:rPr>
              <a:t>Scientific Reports</a:t>
            </a:r>
            <a:r>
              <a:rPr lang="en-US" b="1" dirty="0">
                <a:solidFill>
                  <a:srgbClr val="F8D92D"/>
                </a:solidFill>
              </a:rPr>
              <a:t> 3, </a:t>
            </a:r>
            <a:r>
              <a:rPr lang="en-US" b="1" dirty="0" smtClean="0">
                <a:solidFill>
                  <a:srgbClr val="F8D92D"/>
                </a:solidFill>
              </a:rPr>
              <a:t>1369 </a:t>
            </a:r>
            <a:r>
              <a:rPr lang="en-US" b="1" dirty="0">
                <a:solidFill>
                  <a:srgbClr val="F8D92D"/>
                </a:solidFill>
              </a:rPr>
              <a:t>(2013) 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0" y="5855104"/>
            <a:ext cx="908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400" b="1" dirty="0" smtClean="0">
                <a:solidFill>
                  <a:schemeClr val="bg2"/>
                </a:solidFill>
              </a:rPr>
              <a:t> </a:t>
            </a:r>
            <a:r>
              <a:rPr lang="en-US" sz="2400" b="1" dirty="0" smtClean="0">
                <a:solidFill>
                  <a:schemeClr val="bg2"/>
                </a:solidFill>
              </a:rPr>
              <a:t>Reducing </a:t>
            </a:r>
            <a:r>
              <a:rPr lang="en-US" sz="2400" b="1" dirty="0">
                <a:solidFill>
                  <a:schemeClr val="bg2"/>
                </a:solidFill>
              </a:rPr>
              <a:t>transverse size </a:t>
            </a:r>
            <a:r>
              <a:rPr lang="en-US" sz="2400" b="1" dirty="0" smtClean="0">
                <a:solidFill>
                  <a:schemeClr val="bg2"/>
                </a:solidFill>
              </a:rPr>
              <a:t>of a metallic structure provides </a:t>
            </a:r>
            <a:r>
              <a:rPr lang="en-US" sz="2400" b="1" dirty="0">
                <a:solidFill>
                  <a:schemeClr val="bg2"/>
                </a:solidFill>
              </a:rPr>
              <a:t>a </a:t>
            </a:r>
            <a:r>
              <a:rPr lang="en-US" sz="2400" b="1" dirty="0" smtClean="0">
                <a:solidFill>
                  <a:schemeClr val="bg2"/>
                </a:solidFill>
              </a:rPr>
              <a:t>powerful tool </a:t>
            </a:r>
            <a:r>
              <a:rPr lang="en-US" sz="2400" b="1" dirty="0">
                <a:solidFill>
                  <a:schemeClr val="bg2"/>
                </a:solidFill>
              </a:rPr>
              <a:t>for </a:t>
            </a:r>
            <a:r>
              <a:rPr lang="en-US" sz="2400" b="1" dirty="0" smtClean="0">
                <a:solidFill>
                  <a:schemeClr val="bg2"/>
                </a:solidFill>
              </a:rPr>
              <a:t>confinement </a:t>
            </a:r>
            <a:r>
              <a:rPr lang="en-US" sz="2400" b="1" dirty="0">
                <a:solidFill>
                  <a:schemeClr val="bg2"/>
                </a:solidFill>
              </a:rPr>
              <a:t>of THz surface waves</a:t>
            </a:r>
            <a:endParaRPr lang="en-US" sz="2400" b="1" dirty="0">
              <a:solidFill>
                <a:schemeClr val="bg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2641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528"/>
    </mc:Choice>
    <mc:Fallback>
      <p:transition xmlns:p14="http://schemas.microsoft.com/office/powerpoint/2010/main" spd="slow" advTm="9352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686" y="16796"/>
            <a:ext cx="8152203" cy="726067"/>
          </a:xfrm>
        </p:spPr>
        <p:txBody>
          <a:bodyPr>
            <a:normAutofit/>
          </a:bodyPr>
          <a:lstStyle/>
          <a:p>
            <a:r>
              <a:rPr lang="fr-FR" dirty="0" smtClean="0"/>
              <a:t>State of the art</a:t>
            </a:r>
            <a:endParaRPr lang="fr-FR" dirty="0"/>
          </a:p>
        </p:txBody>
      </p:sp>
      <p:grpSp>
        <p:nvGrpSpPr>
          <p:cNvPr id="6" name="Grouper 5"/>
          <p:cNvGrpSpPr/>
          <p:nvPr/>
        </p:nvGrpSpPr>
        <p:grpSpPr>
          <a:xfrm>
            <a:off x="169168" y="3160606"/>
            <a:ext cx="3195374" cy="2334402"/>
            <a:chOff x="267254" y="864458"/>
            <a:chExt cx="3195374" cy="2334402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367488" y="1243337"/>
              <a:ext cx="1797478" cy="1541465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267254" y="2783362"/>
              <a:ext cx="282419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050" dirty="0" smtClean="0"/>
                <a:t>A.J. Huber</a:t>
              </a:r>
              <a:r>
                <a:rPr lang="en-GB" sz="1050" dirty="0"/>
                <a:t>, </a:t>
              </a:r>
              <a:r>
                <a:rPr lang="en-GB" sz="1050" i="1" dirty="0" smtClean="0"/>
                <a:t>Nano </a:t>
              </a:r>
              <a:r>
                <a:rPr lang="en-GB" sz="1050" i="1" dirty="0" err="1"/>
                <a:t>Lett</a:t>
              </a:r>
              <a:r>
                <a:rPr lang="en-GB" sz="1050" i="1" dirty="0"/>
                <a:t>.</a:t>
              </a:r>
              <a:r>
                <a:rPr lang="en-GB" sz="1050" dirty="0"/>
                <a:t> </a:t>
              </a:r>
              <a:r>
                <a:rPr lang="en-GB" sz="1050" b="1" dirty="0"/>
                <a:t>8</a:t>
              </a:r>
              <a:r>
                <a:rPr lang="en-GB" sz="1050" dirty="0"/>
                <a:t>, 3766-3770 (2008</a:t>
              </a:r>
              <a:r>
                <a:rPr lang="en-GB" sz="1050" dirty="0" smtClean="0"/>
                <a:t>)</a:t>
              </a:r>
              <a:endParaRPr lang="en-US" sz="1050" dirty="0"/>
            </a:p>
            <a:p>
              <a:pPr algn="ctr"/>
              <a:r>
                <a:rPr lang="fr-FR" sz="1050" dirty="0"/>
                <a:t>J.A.</a:t>
              </a:r>
              <a:r>
                <a:rPr lang="fr-FR" sz="1050" dirty="0" smtClean="0"/>
                <a:t> </a:t>
              </a:r>
              <a:r>
                <a:rPr lang="fr-FR" sz="1050" dirty="0" err="1" smtClean="0"/>
                <a:t>Deibel</a:t>
              </a:r>
              <a:r>
                <a:rPr lang="fr-FR" sz="1050" dirty="0" smtClean="0"/>
                <a:t>, </a:t>
              </a:r>
              <a:r>
                <a:rPr lang="fr-FR" sz="1050" i="1" dirty="0" smtClean="0"/>
                <a:t>Proc</a:t>
              </a:r>
              <a:r>
                <a:rPr lang="fr-FR" sz="1050" i="1" dirty="0"/>
                <a:t>. of IEEE</a:t>
              </a:r>
              <a:r>
                <a:rPr lang="fr-FR" sz="1050" dirty="0"/>
                <a:t> </a:t>
              </a:r>
              <a:r>
                <a:rPr lang="fr-FR" sz="1050" b="1" dirty="0"/>
                <a:t>95</a:t>
              </a:r>
              <a:r>
                <a:rPr lang="fr-FR" sz="1050" dirty="0"/>
                <a:t> 1624-1640 (2007</a:t>
              </a:r>
              <a:r>
                <a:rPr lang="fr-FR" sz="1050" dirty="0" smtClean="0"/>
                <a:t>)</a:t>
              </a:r>
              <a:r>
                <a:rPr lang="en-US" sz="1050" dirty="0" smtClean="0"/>
                <a:t> </a:t>
              </a:r>
              <a:endParaRPr lang="fr-FR" sz="1050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2277688" y="1825459"/>
              <a:ext cx="11849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/>
                  </a:solidFill>
                  <a:latin typeface="Symbol" charset="2"/>
                  <a:cs typeface="Symbol" charset="2"/>
                </a:rPr>
                <a:t>l</a:t>
              </a:r>
              <a:r>
                <a:rPr lang="en-US" sz="2400" b="1" dirty="0" smtClean="0">
                  <a:solidFill>
                    <a:schemeClr val="accent1"/>
                  </a:solidFill>
                </a:rPr>
                <a:t>/3000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554486" y="864458"/>
              <a:ext cx="15802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333333"/>
                  </a:solidFill>
                </a:rPr>
                <a:t>metal tip apexes </a:t>
              </a:r>
              <a:endParaRPr lang="fr-FR" sz="1600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19" name="Grouper 18"/>
          <p:cNvGrpSpPr/>
          <p:nvPr/>
        </p:nvGrpSpPr>
        <p:grpSpPr>
          <a:xfrm>
            <a:off x="4227400" y="3122118"/>
            <a:ext cx="4866464" cy="2611147"/>
            <a:chOff x="1152336" y="796614"/>
            <a:chExt cx="4866464" cy="2611147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 rotWithShape="1">
            <a:blip r:embed="rId5" cstate="print"/>
            <a:srcRect r="223"/>
            <a:stretch/>
          </p:blipFill>
          <p:spPr>
            <a:xfrm>
              <a:off x="2002634" y="1248929"/>
              <a:ext cx="4016166" cy="119710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440050" y="2830680"/>
              <a:ext cx="315871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50" dirty="0" err="1" smtClean="0"/>
                <a:t>Seo</a:t>
              </a:r>
              <a:r>
                <a:rPr lang="fr-FR" sz="1050" dirty="0" smtClean="0"/>
                <a:t> </a:t>
              </a:r>
              <a:r>
                <a:rPr lang="fr-FR" sz="1050" dirty="0"/>
                <a:t>M. </a:t>
              </a:r>
              <a:r>
                <a:rPr lang="fr-FR" sz="1050" dirty="0" smtClean="0"/>
                <a:t>A.</a:t>
              </a:r>
              <a:r>
                <a:rPr lang="fr-FR" sz="1050" i="1" dirty="0" smtClean="0"/>
                <a:t> et al.</a:t>
              </a:r>
              <a:r>
                <a:rPr lang="fr-FR" sz="1050" dirty="0" smtClean="0"/>
                <a:t>, </a:t>
              </a:r>
              <a:r>
                <a:rPr lang="en-GB" sz="1050" i="1" dirty="0" smtClean="0"/>
                <a:t>Nature </a:t>
              </a:r>
              <a:r>
                <a:rPr lang="en-GB" sz="1050" i="1" dirty="0"/>
                <a:t>Photon. </a:t>
              </a:r>
              <a:r>
                <a:rPr lang="en-GB" sz="1050" b="1" dirty="0"/>
                <a:t>3</a:t>
              </a:r>
              <a:r>
                <a:rPr lang="en-GB" sz="1050" dirty="0"/>
                <a:t>, 152-156 (2009).</a:t>
              </a:r>
              <a:endParaRPr lang="en-US" sz="1050" dirty="0"/>
            </a:p>
            <a:p>
              <a:pPr algn="ctr"/>
              <a:r>
                <a:rPr lang="fr-FR" sz="1050" dirty="0" err="1" smtClean="0"/>
                <a:t>Sholaby</a:t>
              </a:r>
              <a:r>
                <a:rPr lang="fr-FR" sz="1050" dirty="0" smtClean="0"/>
                <a:t> </a:t>
              </a:r>
              <a:r>
                <a:rPr lang="fr-FR" sz="1050" dirty="0"/>
                <a:t>M. </a:t>
              </a:r>
              <a:r>
                <a:rPr lang="fr-FR" sz="1050" i="1" dirty="0"/>
                <a:t>et </a:t>
              </a:r>
              <a:r>
                <a:rPr lang="fr-FR" sz="1050" i="1" dirty="0" smtClean="0"/>
                <a:t>al</a:t>
              </a:r>
              <a:r>
                <a:rPr lang="fr-FR" sz="1050" dirty="0" smtClean="0"/>
                <a:t>, </a:t>
              </a:r>
              <a:r>
                <a:rPr lang="en-US" sz="1050" i="1" dirty="0"/>
                <a:t>Appl. </a:t>
              </a:r>
              <a:r>
                <a:rPr lang="en-GB" sz="1050" i="1" dirty="0"/>
                <a:t>Phys. </a:t>
              </a:r>
              <a:r>
                <a:rPr lang="en-US" sz="1050" i="1" dirty="0" err="1"/>
                <a:t>Lett</a:t>
              </a:r>
              <a:r>
                <a:rPr lang="en-US" sz="1050" i="1" dirty="0"/>
                <a:t>.</a:t>
              </a:r>
              <a:r>
                <a:rPr lang="en-US" sz="1050" dirty="0"/>
                <a:t> </a:t>
              </a:r>
              <a:r>
                <a:rPr lang="en-US" sz="1050" b="1" dirty="0"/>
                <a:t>99</a:t>
              </a:r>
              <a:r>
                <a:rPr lang="en-US" sz="1050" dirty="0"/>
                <a:t>, 041110-041112 (2011).</a:t>
              </a: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1152336" y="1688419"/>
              <a:ext cx="85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/>
                  </a:solidFill>
                  <a:latin typeface="Symbol" charset="2"/>
                  <a:cs typeface="Symbol" charset="2"/>
                </a:rPr>
                <a:t>l</a:t>
              </a:r>
              <a:r>
                <a:rPr lang="en-US" sz="2400" b="1" dirty="0" smtClean="0">
                  <a:solidFill>
                    <a:schemeClr val="accent1"/>
                  </a:solidFill>
                </a:rPr>
                <a:t>/25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133666" y="796614"/>
              <a:ext cx="1887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>
                  <a:solidFill>
                    <a:srgbClr val="333333"/>
                  </a:solidFill>
                </a:rPr>
                <a:t>m</a:t>
              </a:r>
              <a:r>
                <a:rPr lang="fr-FR" dirty="0" err="1" smtClean="0">
                  <a:solidFill>
                    <a:srgbClr val="333333"/>
                  </a:solidFill>
                </a:rPr>
                <a:t>etallic</a:t>
              </a:r>
              <a:r>
                <a:rPr lang="fr-FR" dirty="0" smtClean="0">
                  <a:solidFill>
                    <a:srgbClr val="333333"/>
                  </a:solidFill>
                </a:rPr>
                <a:t> </a:t>
              </a:r>
              <a:r>
                <a:rPr lang="fr-FR" dirty="0" err="1" smtClean="0">
                  <a:solidFill>
                    <a:srgbClr val="333333"/>
                  </a:solidFill>
                </a:rPr>
                <a:t>nanoslits</a:t>
              </a:r>
              <a:endParaRPr lang="fr-FR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31" name="Grouper 30"/>
          <p:cNvGrpSpPr/>
          <p:nvPr/>
        </p:nvGrpSpPr>
        <p:grpSpPr>
          <a:xfrm>
            <a:off x="4065432" y="702795"/>
            <a:ext cx="4587748" cy="2048986"/>
            <a:chOff x="-2128560" y="4369810"/>
            <a:chExt cx="4587748" cy="2048986"/>
          </a:xfrm>
        </p:grpSpPr>
        <p:grpSp>
          <p:nvGrpSpPr>
            <p:cNvPr id="8" name="Grouper 7"/>
            <p:cNvGrpSpPr/>
            <p:nvPr/>
          </p:nvGrpSpPr>
          <p:grpSpPr>
            <a:xfrm>
              <a:off x="-2128560" y="4919942"/>
              <a:ext cx="4587748" cy="1498854"/>
              <a:chOff x="-2229230" y="5311372"/>
              <a:chExt cx="4587748" cy="1498854"/>
            </a:xfrm>
          </p:grpSpPr>
          <p:pic>
            <p:nvPicPr>
              <p:cNvPr id="16" name="Image 15"/>
              <p:cNvPicPr>
                <a:picLocks noChangeAspect="1"/>
              </p:cNvPicPr>
              <p:nvPr/>
            </p:nvPicPr>
            <p:blipFill rotWithShape="1">
              <a:blip r:embed="rId6" cstate="print"/>
              <a:srcRect l="-551" t="23289" r="28025" b="27915"/>
              <a:stretch/>
            </p:blipFill>
            <p:spPr>
              <a:xfrm>
                <a:off x="-1040283" y="5311372"/>
                <a:ext cx="3398801" cy="696881"/>
              </a:xfrm>
              <a:prstGeom prst="rect">
                <a:avLst/>
              </a:prstGeom>
            </p:spPr>
          </p:pic>
          <p:sp>
            <p:nvSpPr>
              <p:cNvPr id="24" name="ZoneTexte 23"/>
              <p:cNvSpPr txBox="1"/>
              <p:nvPr/>
            </p:nvSpPr>
            <p:spPr>
              <a:xfrm>
                <a:off x="-1019630" y="6071562"/>
                <a:ext cx="315871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50" dirty="0" err="1"/>
                  <a:t>Astley</a:t>
                </a:r>
                <a:r>
                  <a:rPr lang="en-GB" sz="1050" dirty="0"/>
                  <a:t>, V., </a:t>
                </a:r>
                <a:r>
                  <a:rPr lang="en-GB" sz="1050" i="1" dirty="0" smtClean="0"/>
                  <a:t>App</a:t>
                </a:r>
                <a:r>
                  <a:rPr lang="en-GB" sz="1050" i="1" dirty="0"/>
                  <a:t>. Phys. </a:t>
                </a:r>
                <a:r>
                  <a:rPr lang="en-GB" sz="1050" i="1" dirty="0" err="1"/>
                  <a:t>Lett</a:t>
                </a:r>
                <a:r>
                  <a:rPr lang="en-GB" sz="1050" i="1" dirty="0"/>
                  <a:t>.</a:t>
                </a:r>
                <a:r>
                  <a:rPr lang="en-GB" sz="1050" dirty="0"/>
                  <a:t> </a:t>
                </a:r>
                <a:r>
                  <a:rPr lang="en-GB" sz="1050" b="1" dirty="0"/>
                  <a:t>95</a:t>
                </a:r>
                <a:r>
                  <a:rPr lang="en-GB" sz="1050" dirty="0"/>
                  <a:t>, 031104-031106 (2009).</a:t>
                </a:r>
                <a:endParaRPr lang="en-US" sz="1050" dirty="0"/>
              </a:p>
              <a:p>
                <a:pPr algn="ctr"/>
                <a:r>
                  <a:rPr lang="en-GB" sz="1050" dirty="0" smtClean="0"/>
                  <a:t> </a:t>
                </a:r>
                <a:r>
                  <a:rPr lang="en-GB" sz="1050" dirty="0"/>
                  <a:t>Liu, J</a:t>
                </a:r>
                <a:r>
                  <a:rPr lang="en-GB" sz="1050" dirty="0" smtClean="0"/>
                  <a:t>. </a:t>
                </a:r>
                <a:r>
                  <a:rPr lang="en-GB" sz="1050" i="1" dirty="0" smtClean="0"/>
                  <a:t>Appl</a:t>
                </a:r>
                <a:r>
                  <a:rPr lang="en-GB" sz="1050" i="1" dirty="0"/>
                  <a:t>. Phys. </a:t>
                </a:r>
                <a:r>
                  <a:rPr lang="en-GB" sz="1050" i="1" dirty="0" err="1"/>
                  <a:t>Lett</a:t>
                </a:r>
                <a:r>
                  <a:rPr lang="en-GB" sz="1050" i="1" dirty="0"/>
                  <a:t>.</a:t>
                </a:r>
                <a:r>
                  <a:rPr lang="en-GB" sz="1050" dirty="0"/>
                  <a:t> </a:t>
                </a:r>
                <a:r>
                  <a:rPr lang="en-GB" sz="1050" b="1" dirty="0"/>
                  <a:t>100</a:t>
                </a:r>
                <a:r>
                  <a:rPr lang="en-GB" sz="1050" dirty="0"/>
                  <a:t>, 031101-031103 (2012)</a:t>
                </a:r>
                <a:r>
                  <a:rPr lang="en-GB" sz="1050" dirty="0" smtClean="0"/>
                  <a:t>.</a:t>
                </a:r>
              </a:p>
              <a:p>
                <a:pPr algn="ctr"/>
                <a:r>
                  <a:rPr lang="en-GB" sz="1050" dirty="0"/>
                  <a:t>Zhan, </a:t>
                </a:r>
                <a:r>
                  <a:rPr lang="en-GB" sz="1050" i="1" dirty="0" smtClean="0"/>
                  <a:t>Opt</a:t>
                </a:r>
                <a:r>
                  <a:rPr lang="en-GB" sz="1050" i="1" dirty="0"/>
                  <a:t>. Express</a:t>
                </a:r>
                <a:r>
                  <a:rPr lang="en-GB" sz="1050" dirty="0"/>
                  <a:t> </a:t>
                </a:r>
                <a:r>
                  <a:rPr lang="en-GB" sz="1050" b="1" dirty="0"/>
                  <a:t>18</a:t>
                </a:r>
                <a:r>
                  <a:rPr lang="en-GB" sz="1050" dirty="0"/>
                  <a:t> ,9643-9650 (2010).</a:t>
                </a:r>
                <a:endParaRPr lang="en-US" sz="1050" dirty="0"/>
              </a:p>
              <a:p>
                <a:pPr algn="ctr"/>
                <a:r>
                  <a:rPr lang="en-GB" sz="1050" dirty="0" smtClean="0"/>
                  <a:t> </a:t>
                </a:r>
                <a:r>
                  <a:rPr lang="en-GB" sz="1050" dirty="0"/>
                  <a:t>Zhan, H., </a:t>
                </a:r>
                <a:r>
                  <a:rPr lang="en-GB" sz="1050" i="1" dirty="0" smtClean="0"/>
                  <a:t>JOSA </a:t>
                </a:r>
                <a:r>
                  <a:rPr lang="en-GB" sz="1050" i="1" dirty="0"/>
                  <a:t>B</a:t>
                </a:r>
                <a:r>
                  <a:rPr lang="en-GB" sz="1050" dirty="0"/>
                  <a:t>, </a:t>
                </a:r>
                <a:r>
                  <a:rPr lang="en-GB" sz="1050" b="1" dirty="0"/>
                  <a:t>28</a:t>
                </a:r>
                <a:r>
                  <a:rPr lang="en-GB" sz="1050" dirty="0"/>
                  <a:t>, 558-566 (2011)</a:t>
                </a:r>
                <a:r>
                  <a:rPr lang="en-GB" sz="1050" dirty="0" smtClean="0"/>
                  <a:t>.</a:t>
                </a:r>
                <a:endParaRPr lang="en-US" sz="1050" dirty="0"/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-2229230" y="5509516"/>
                <a:ext cx="101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2400" b="1" dirty="0" smtClean="0">
                    <a:solidFill>
                      <a:schemeClr val="accent1"/>
                    </a:solidFill>
                  </a:rPr>
                  <a:t>/250</a:t>
                </a:r>
                <a:endParaRPr lang="en-US" sz="24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5" name="ZoneTexte 14"/>
            <p:cNvSpPr txBox="1"/>
            <p:nvPr/>
          </p:nvSpPr>
          <p:spPr>
            <a:xfrm>
              <a:off x="-997230" y="4369810"/>
              <a:ext cx="2621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>
                  <a:solidFill>
                    <a:srgbClr val="333333"/>
                  </a:solidFill>
                </a:rPr>
                <a:t>parallel</a:t>
              </a:r>
              <a:r>
                <a:rPr lang="fr-FR" dirty="0">
                  <a:solidFill>
                    <a:srgbClr val="333333"/>
                  </a:solidFill>
                </a:rPr>
                <a:t>-plate </a:t>
              </a:r>
              <a:r>
                <a:rPr lang="fr-FR" dirty="0" err="1">
                  <a:solidFill>
                    <a:srgbClr val="333333"/>
                  </a:solidFill>
                </a:rPr>
                <a:t>waveguides</a:t>
              </a:r>
              <a:r>
                <a:rPr lang="fr-FR" dirty="0">
                  <a:solidFill>
                    <a:srgbClr val="333333"/>
                  </a:solidFill>
                </a:rPr>
                <a:t> </a:t>
              </a:r>
            </a:p>
          </p:txBody>
        </p:sp>
      </p:grpSp>
      <p:grpSp>
        <p:nvGrpSpPr>
          <p:cNvPr id="23" name="Grouper 22"/>
          <p:cNvGrpSpPr/>
          <p:nvPr/>
        </p:nvGrpSpPr>
        <p:grpSpPr>
          <a:xfrm>
            <a:off x="269402" y="676931"/>
            <a:ext cx="3266280" cy="2455716"/>
            <a:chOff x="3039783" y="4312073"/>
            <a:chExt cx="3266280" cy="2455716"/>
          </a:xfrm>
        </p:grpSpPr>
        <p:sp>
          <p:nvSpPr>
            <p:cNvPr id="25" name="ZoneTexte 24"/>
            <p:cNvSpPr txBox="1"/>
            <p:nvPr/>
          </p:nvSpPr>
          <p:spPr>
            <a:xfrm>
              <a:off x="3039783" y="6367679"/>
              <a:ext cx="26799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J. B. </a:t>
              </a:r>
              <a:r>
                <a:rPr lang="fr-FR" sz="1000" dirty="0" err="1" smtClean="0"/>
                <a:t>Pendry</a:t>
              </a:r>
              <a:r>
                <a:rPr lang="fr-FR" sz="1000" dirty="0" smtClean="0"/>
                <a:t> </a:t>
              </a:r>
              <a:r>
                <a:rPr lang="fr-FR" sz="1000" i="1" dirty="0" smtClean="0"/>
                <a:t>et al.</a:t>
              </a:r>
              <a:r>
                <a:rPr lang="fr-FR" sz="1000" dirty="0" smtClean="0"/>
                <a:t>, </a:t>
              </a:r>
              <a:r>
                <a:rPr lang="en-US" sz="1000" i="1" dirty="0"/>
                <a:t>Science </a:t>
              </a:r>
              <a:r>
                <a:rPr lang="en-US" sz="1000" b="1" dirty="0"/>
                <a:t>305</a:t>
              </a:r>
              <a:r>
                <a:rPr lang="en-US" sz="1000" dirty="0"/>
                <a:t>, 847 (2004</a:t>
              </a:r>
              <a:r>
                <a:rPr lang="en-US" sz="1000" dirty="0" smtClean="0"/>
                <a:t>)</a:t>
              </a:r>
              <a:endParaRPr lang="fr-FR" sz="1000" dirty="0" smtClean="0"/>
            </a:p>
            <a:p>
              <a:pPr algn="ctr"/>
              <a:r>
                <a:rPr lang="fr-FR" sz="1000" dirty="0" smtClean="0"/>
                <a:t>C. R. Williams  </a:t>
              </a:r>
              <a:r>
                <a:rPr lang="fr-FR" sz="1000" i="1" dirty="0" smtClean="0"/>
                <a:t>et al., </a:t>
              </a:r>
              <a:r>
                <a:rPr lang="en-US" sz="1000" i="1" dirty="0" smtClean="0"/>
                <a:t>Nature </a:t>
              </a:r>
              <a:r>
                <a:rPr lang="en-US" sz="1000" i="1" dirty="0"/>
                <a:t>P</a:t>
              </a:r>
              <a:r>
                <a:rPr lang="en-US" sz="1000" i="1" dirty="0" smtClean="0"/>
                <a:t>hotonics </a:t>
              </a:r>
              <a:r>
                <a:rPr lang="en-US" sz="1000" b="1" dirty="0" smtClean="0"/>
                <a:t>2</a:t>
              </a:r>
              <a:r>
                <a:rPr lang="en-US" sz="1000" dirty="0" smtClean="0"/>
                <a:t> (2008)</a:t>
              </a:r>
              <a:endParaRPr lang="fr-FR" sz="10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542453" y="5123285"/>
              <a:ext cx="7636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~</a:t>
              </a:r>
              <a:r>
                <a:rPr lang="en-US" sz="2400" b="1" dirty="0" smtClean="0">
                  <a:solidFill>
                    <a:schemeClr val="accent1"/>
                  </a:solidFill>
                  <a:latin typeface="Symbol" charset="2"/>
                  <a:cs typeface="Symbol" charset="2"/>
                </a:rPr>
                <a:t>l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307231" y="4312073"/>
              <a:ext cx="19873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>
                  <a:solidFill>
                    <a:srgbClr val="333333"/>
                  </a:solidFill>
                </a:rPr>
                <a:t>corrugated</a:t>
              </a:r>
              <a:r>
                <a:rPr lang="fr-FR" dirty="0" smtClean="0">
                  <a:solidFill>
                    <a:srgbClr val="333333"/>
                  </a:solidFill>
                </a:rPr>
                <a:t> </a:t>
              </a:r>
              <a:r>
                <a:rPr lang="en-US" dirty="0" smtClean="0">
                  <a:solidFill>
                    <a:srgbClr val="333333"/>
                  </a:solidFill>
                </a:rPr>
                <a:t>metal</a:t>
              </a:r>
              <a:endParaRPr lang="fr-FR" dirty="0">
                <a:solidFill>
                  <a:srgbClr val="333333"/>
                </a:solidFill>
              </a:endParaRPr>
            </a:p>
          </p:txBody>
        </p:sp>
      </p:grp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5719756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All design strategies involved reduced dimensions of metal structures  </a:t>
            </a:r>
            <a:endParaRPr lang="fr-FR" sz="2400" b="1" dirty="0">
              <a:solidFill>
                <a:srgbClr val="333333"/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05" y="1073969"/>
            <a:ext cx="1667297" cy="156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8938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06"/>
    </mc:Choice>
    <mc:Fallback>
      <p:transition xmlns:p14="http://schemas.microsoft.com/office/powerpoint/2010/main" spd="slow" advTm="279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Dielectric layer properties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234812"/>
              </p:ext>
            </p:extLst>
          </p:nvPr>
        </p:nvGraphicFramePr>
        <p:xfrm>
          <a:off x="227505" y="2345356"/>
          <a:ext cx="3951713" cy="2742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6" name="Graph" r:id="rId4" imgW="4152900" imgH="2895600" progId="Origin50.Graph">
                  <p:embed/>
                </p:oleObj>
              </mc:Choice>
              <mc:Fallback>
                <p:oleObj name="Graph" r:id="rId4" imgW="4152900" imgH="2895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505" y="2345356"/>
                        <a:ext cx="3951713" cy="274274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4490940" y="5262567"/>
            <a:ext cx="4653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Low </a:t>
            </a:r>
            <a:r>
              <a:rPr lang="en-AU" sz="2000" dirty="0"/>
              <a:t>losses (&lt; 0.4 mm</a:t>
            </a:r>
            <a:r>
              <a:rPr lang="en-AU" sz="2000" baseline="30000" dirty="0"/>
              <a:t>-1</a:t>
            </a:r>
            <a:r>
              <a:rPr lang="en-AU" sz="2000" dirty="0"/>
              <a:t>) up to 0.8 </a:t>
            </a:r>
            <a:r>
              <a:rPr lang="en-AU" sz="2000" dirty="0" smtClean="0"/>
              <a:t>THz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587855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charset="2"/>
              <a:buChar char="ü"/>
            </a:pPr>
            <a:r>
              <a:rPr lang="en-US" sz="2400" b="1" dirty="0" smtClean="0">
                <a:solidFill>
                  <a:srgbClr val="333333"/>
                </a:solidFill>
              </a:rPr>
              <a:t>Performances of these single conductor waveguides are fully compatible with key THz applications</a:t>
            </a:r>
            <a:endParaRPr lang="en-US" sz="2400" b="1" dirty="0">
              <a:solidFill>
                <a:srgbClr val="333333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908" y="5271630"/>
            <a:ext cx="42546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Dispersion coefficient of 0.28 </a:t>
            </a:r>
            <a:r>
              <a:rPr lang="en-US" sz="2000" dirty="0" err="1"/>
              <a:t>ps</a:t>
            </a:r>
            <a:r>
              <a:rPr lang="en-US" sz="2000" dirty="0"/>
              <a:t>/mm </a:t>
            </a:r>
            <a:endParaRPr lang="fr-FR" sz="2000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2794152" y="1651000"/>
            <a:ext cx="0" cy="299252"/>
          </a:xfrm>
          <a:prstGeom prst="straightConnector1">
            <a:avLst/>
          </a:prstGeom>
          <a:ln w="12700" cmpd="sng">
            <a:solidFill>
              <a:srgbClr val="663366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2927802" y="1651000"/>
            <a:ext cx="906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 µm</a:t>
            </a:r>
            <a:endParaRPr lang="en-US" dirty="0"/>
          </a:p>
        </p:txBody>
      </p:sp>
      <p:grpSp>
        <p:nvGrpSpPr>
          <p:cNvPr id="21" name="Grouper 20"/>
          <p:cNvGrpSpPr/>
          <p:nvPr/>
        </p:nvGrpSpPr>
        <p:grpSpPr>
          <a:xfrm>
            <a:off x="1510853" y="1726583"/>
            <a:ext cx="1295999" cy="288716"/>
            <a:chOff x="4774753" y="1851877"/>
            <a:chExt cx="1295999" cy="288716"/>
          </a:xfrm>
        </p:grpSpPr>
        <p:sp>
          <p:nvSpPr>
            <p:cNvPr id="14" name="Rectangle 13"/>
            <p:cNvSpPr/>
            <p:nvPr/>
          </p:nvSpPr>
          <p:spPr>
            <a:xfrm>
              <a:off x="4774753" y="1924593"/>
              <a:ext cx="1295999" cy="216000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  <a:scene3d>
              <a:camera prst="isometricOffAxis1Right"/>
              <a:lightRig rig="threePt" dir="t"/>
            </a:scene3d>
            <a:sp3d extrusionH="2540000"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304767" y="1851877"/>
              <a:ext cx="98519" cy="360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  <a:scene3d>
              <a:camera prst="isometricOffAxis1Right"/>
              <a:lightRig rig="threePt" dir="t"/>
            </a:scene3d>
            <a:sp3d extrusionH="2540000"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r 21"/>
          <p:cNvGrpSpPr/>
          <p:nvPr/>
        </p:nvGrpSpPr>
        <p:grpSpPr>
          <a:xfrm>
            <a:off x="5644286" y="1689869"/>
            <a:ext cx="1295999" cy="36714"/>
            <a:chOff x="4774753" y="1851877"/>
            <a:chExt cx="1295999" cy="288716"/>
          </a:xfrm>
        </p:grpSpPr>
        <p:sp>
          <p:nvSpPr>
            <p:cNvPr id="23" name="Rectangle 22"/>
            <p:cNvSpPr/>
            <p:nvPr/>
          </p:nvSpPr>
          <p:spPr>
            <a:xfrm>
              <a:off x="4774753" y="1924593"/>
              <a:ext cx="1295999" cy="216000"/>
            </a:xfrm>
            <a:prstGeom prst="rect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  <a:scene3d>
              <a:camera prst="isometricOffAxis1Right"/>
              <a:lightRig rig="threePt" dir="t"/>
            </a:scene3d>
            <a:sp3d extrusionH="2540000"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04767" y="1851877"/>
              <a:ext cx="98519" cy="360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  <a:scene3d>
              <a:camera prst="isometricOffAxis1Right"/>
              <a:lightRig rig="threePt" dir="t"/>
            </a:scene3d>
            <a:sp3d extrusionH="2540000"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8" name="Connecteur droit avec flèche 27"/>
          <p:cNvCxnSpPr/>
          <p:nvPr/>
        </p:nvCxnSpPr>
        <p:spPr>
          <a:xfrm>
            <a:off x="6921652" y="1524000"/>
            <a:ext cx="12852" cy="152400"/>
          </a:xfrm>
          <a:prstGeom prst="straightConnector1">
            <a:avLst/>
          </a:prstGeom>
          <a:ln w="12700" cmpd="sng">
            <a:solidFill>
              <a:srgbClr val="663366"/>
            </a:solidFill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7029902" y="1357251"/>
            <a:ext cx="78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58 µm</a:t>
            </a:r>
            <a:endParaRPr lang="en-US" dirty="0"/>
          </a:p>
        </p:txBody>
      </p:sp>
      <p:sp>
        <p:nvSpPr>
          <p:cNvPr id="31" name="Flèche vers la droite 30"/>
          <p:cNvSpPr/>
          <p:nvPr/>
        </p:nvSpPr>
        <p:spPr>
          <a:xfrm>
            <a:off x="3225800" y="1219200"/>
            <a:ext cx="1041400" cy="303837"/>
          </a:xfrm>
          <a:prstGeom prst="rightArrow">
            <a:avLst/>
          </a:prstGeom>
          <a:blipFill dpi="0" rotWithShape="1">
            <a:blip r:embed="rId6">
              <a:alphaModFix amt="62000"/>
              <a:duotone>
                <a:schemeClr val="accent1">
                  <a:shade val="10000"/>
                  <a:satMod val="135000"/>
                </a:schemeClr>
                <a:schemeClr val="accent1">
                  <a:satMod val="150000"/>
                  <a:lumMod val="110000"/>
                </a:schemeClr>
              </a:duotone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025410"/>
              </p:ext>
            </p:extLst>
          </p:nvPr>
        </p:nvGraphicFramePr>
        <p:xfrm>
          <a:off x="4763501" y="2302160"/>
          <a:ext cx="3830165" cy="293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7" name="Graph" r:id="rId7" imgW="3898900" imgH="2971800" progId="Origin50.Graph">
                  <p:embed/>
                </p:oleObj>
              </mc:Choice>
              <mc:Fallback>
                <p:oleObj name="Graph" r:id="rId7" imgW="3898900" imgH="29718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3501" y="2302160"/>
                        <a:ext cx="3830165" cy="293218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442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153"/>
    </mc:Choice>
    <mc:Fallback>
      <p:transition xmlns:p14="http://schemas.microsoft.com/office/powerpoint/2010/main" spd="slow" advTm="6715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Distinct propagation regimes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t="14657"/>
          <a:stretch/>
        </p:blipFill>
        <p:spPr>
          <a:xfrm>
            <a:off x="-4686" y="1369065"/>
            <a:ext cx="9144000" cy="3253916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320332"/>
              </p:ext>
            </p:extLst>
          </p:nvPr>
        </p:nvGraphicFramePr>
        <p:xfrm>
          <a:off x="2396358" y="906801"/>
          <a:ext cx="2869325" cy="383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3" name="…quation" r:id="rId6" imgW="2286000" imgH="368300" progId="Equation.3">
                  <p:embed/>
                </p:oleObj>
              </mc:Choice>
              <mc:Fallback>
                <p:oleObj name="…quation" r:id="rId6" imgW="2286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6358" y="906801"/>
                        <a:ext cx="2869325" cy="3835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7501" y="4636058"/>
            <a:ext cx="909574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AU" sz="2000" b="1" i="1" dirty="0">
                <a:solidFill>
                  <a:srgbClr val="333333"/>
                </a:solidFill>
              </a:rPr>
              <a:t>e</a:t>
            </a:r>
            <a:r>
              <a:rPr lang="en-AU" sz="2000" b="1" dirty="0" smtClean="0">
                <a:solidFill>
                  <a:srgbClr val="333333"/>
                </a:solidFill>
              </a:rPr>
              <a:t>=0</a:t>
            </a:r>
            <a:r>
              <a:rPr lang="en-AU" sz="2000" b="1" dirty="0">
                <a:solidFill>
                  <a:srgbClr val="333333"/>
                </a:solidFill>
              </a:rPr>
              <a:t>, the mode is bound to the metal stripe because of its finite conductivity</a:t>
            </a:r>
            <a:r>
              <a:rPr lang="en-AU" sz="2000" dirty="0">
                <a:solidFill>
                  <a:srgbClr val="333333"/>
                </a:solidFill>
              </a:rPr>
              <a:t> </a:t>
            </a:r>
            <a:endParaRPr lang="en-AU" sz="2000" dirty="0" smtClean="0">
              <a:solidFill>
                <a:srgbClr val="333333"/>
              </a:solidFill>
            </a:endParaRPr>
          </a:p>
          <a:p>
            <a:r>
              <a:rPr lang="en-AU" sz="2000" dirty="0" smtClean="0">
                <a:solidFill>
                  <a:srgbClr val="333333"/>
                </a:solidFill>
              </a:rPr>
              <a:t>	</a:t>
            </a:r>
            <a:r>
              <a:rPr lang="en-AU" sz="2000" i="1" dirty="0" smtClean="0">
                <a:solidFill>
                  <a:srgbClr val="333333"/>
                </a:solidFill>
              </a:rPr>
              <a:t>a </a:t>
            </a:r>
            <a:r>
              <a:rPr lang="en-AU" sz="2000" i="1" dirty="0">
                <a:solidFill>
                  <a:srgbClr val="333333"/>
                </a:solidFill>
              </a:rPr>
              <a:t>variant of a </a:t>
            </a:r>
            <a:r>
              <a:rPr lang="en-AU" sz="2000" i="1" dirty="0" err="1">
                <a:solidFill>
                  <a:srgbClr val="333333"/>
                </a:solidFill>
              </a:rPr>
              <a:t>Sommerfeld</a:t>
            </a:r>
            <a:r>
              <a:rPr lang="en-AU" sz="2000" i="1" dirty="0">
                <a:solidFill>
                  <a:srgbClr val="333333"/>
                </a:solidFill>
              </a:rPr>
              <a:t> wave </a:t>
            </a:r>
            <a:endParaRPr lang="en-AU" sz="2000" i="1" dirty="0" smtClean="0">
              <a:solidFill>
                <a:srgbClr val="333333"/>
              </a:solidFill>
            </a:endParaRPr>
          </a:p>
          <a:p>
            <a:pPr marL="342900" indent="-342900">
              <a:buFont typeface="Wingdings" charset="2"/>
              <a:buChar char="ü"/>
            </a:pPr>
            <a:r>
              <a:rPr lang="en-AU" sz="2000" b="1" i="1" dirty="0">
                <a:solidFill>
                  <a:srgbClr val="333333"/>
                </a:solidFill>
              </a:rPr>
              <a:t>e</a:t>
            </a:r>
            <a:r>
              <a:rPr lang="en-AU" sz="2000" b="1" dirty="0" smtClean="0">
                <a:solidFill>
                  <a:srgbClr val="333333"/>
                </a:solidFill>
              </a:rPr>
              <a:t> -&gt;</a:t>
            </a:r>
            <a:r>
              <a:rPr lang="en-AU" sz="2000" b="1" i="1" dirty="0" err="1" smtClean="0">
                <a:solidFill>
                  <a:srgbClr val="333333"/>
                </a:solidFill>
                <a:latin typeface="Symbol" pitchFamily="18" charset="2"/>
              </a:rPr>
              <a:t>l</a:t>
            </a:r>
            <a:r>
              <a:rPr lang="en-AU" sz="2000" b="1" i="1" baseline="-25000" dirty="0" err="1" smtClean="0">
                <a:solidFill>
                  <a:srgbClr val="333333"/>
                </a:solidFill>
              </a:rPr>
              <a:t>eff</a:t>
            </a:r>
            <a:r>
              <a:rPr lang="en-AU" sz="2000" b="1" dirty="0" smtClean="0">
                <a:solidFill>
                  <a:srgbClr val="333333"/>
                </a:solidFill>
              </a:rPr>
              <a:t>/4</a:t>
            </a:r>
            <a:r>
              <a:rPr lang="en-AU" sz="2000" b="1" dirty="0">
                <a:solidFill>
                  <a:srgbClr val="333333"/>
                </a:solidFill>
              </a:rPr>
              <a:t>, </a:t>
            </a:r>
            <a:r>
              <a:rPr lang="en-AU" sz="2000" b="1" dirty="0" smtClean="0">
                <a:solidFill>
                  <a:srgbClr val="333333"/>
                </a:solidFill>
              </a:rPr>
              <a:t>the </a:t>
            </a:r>
            <a:r>
              <a:rPr lang="en-AU" sz="2000" b="1" dirty="0">
                <a:solidFill>
                  <a:srgbClr val="333333"/>
                </a:solidFill>
              </a:rPr>
              <a:t>dielectric film provides </a:t>
            </a:r>
            <a:r>
              <a:rPr lang="en-AU" sz="2000" b="1" dirty="0" smtClean="0">
                <a:solidFill>
                  <a:srgbClr val="333333"/>
                </a:solidFill>
              </a:rPr>
              <a:t>additional </a:t>
            </a:r>
            <a:r>
              <a:rPr lang="en-AU" sz="2000" b="1" dirty="0">
                <a:solidFill>
                  <a:srgbClr val="333333"/>
                </a:solidFill>
              </a:rPr>
              <a:t>confinement to the mode. </a:t>
            </a:r>
            <a:endParaRPr lang="en-AU" sz="2000" b="1" dirty="0" smtClean="0">
              <a:solidFill>
                <a:srgbClr val="333333"/>
              </a:solidFill>
            </a:endParaRPr>
          </a:p>
          <a:p>
            <a:r>
              <a:rPr lang="en-AU" sz="2000" dirty="0" smtClean="0">
                <a:solidFill>
                  <a:srgbClr val="333333"/>
                </a:solidFill>
              </a:rPr>
              <a:t>	</a:t>
            </a:r>
            <a:r>
              <a:rPr lang="en-AU" sz="2000" i="1" dirty="0" smtClean="0">
                <a:solidFill>
                  <a:srgbClr val="333333"/>
                </a:solidFill>
              </a:rPr>
              <a:t>a </a:t>
            </a:r>
            <a:r>
              <a:rPr lang="en-AU" sz="2000" i="1" dirty="0" err="1">
                <a:solidFill>
                  <a:srgbClr val="333333"/>
                </a:solidFill>
              </a:rPr>
              <a:t>Goubau</a:t>
            </a:r>
            <a:r>
              <a:rPr lang="en-AU" sz="2000" i="1" dirty="0">
                <a:solidFill>
                  <a:srgbClr val="333333"/>
                </a:solidFill>
              </a:rPr>
              <a:t> </a:t>
            </a:r>
            <a:r>
              <a:rPr lang="en-AU" sz="2000" i="1" dirty="0" smtClean="0">
                <a:solidFill>
                  <a:srgbClr val="333333"/>
                </a:solidFill>
              </a:rPr>
              <a:t>mode</a:t>
            </a:r>
          </a:p>
          <a:p>
            <a:pPr marL="342900" indent="-342900">
              <a:buFont typeface="Wingdings" charset="2"/>
              <a:buChar char="ü"/>
            </a:pPr>
            <a:r>
              <a:rPr lang="en-AU" sz="2000" b="1" i="1" dirty="0">
                <a:solidFill>
                  <a:srgbClr val="333333"/>
                </a:solidFill>
              </a:rPr>
              <a:t>e</a:t>
            </a:r>
            <a:r>
              <a:rPr lang="en-AU" sz="2000" b="1" dirty="0" smtClean="0">
                <a:solidFill>
                  <a:srgbClr val="333333"/>
                </a:solidFill>
              </a:rPr>
              <a:t>&gt;</a:t>
            </a:r>
            <a:r>
              <a:rPr lang="en-AU" sz="2000" b="1" i="1" dirty="0" smtClean="0">
                <a:solidFill>
                  <a:srgbClr val="333333"/>
                </a:solidFill>
                <a:latin typeface="Symbol" panose="05050102010706020507" pitchFamily="18" charset="2"/>
              </a:rPr>
              <a:t>l</a:t>
            </a:r>
            <a:r>
              <a:rPr lang="en-AU" sz="2000" b="1" i="1" baseline="-25000" dirty="0" smtClean="0">
                <a:solidFill>
                  <a:srgbClr val="333333"/>
                </a:solidFill>
              </a:rPr>
              <a:t> </a:t>
            </a:r>
            <a:r>
              <a:rPr lang="en-AU" sz="2000" b="1" i="1" baseline="-25000" dirty="0">
                <a:solidFill>
                  <a:srgbClr val="333333"/>
                </a:solidFill>
              </a:rPr>
              <a:t>eff</a:t>
            </a:r>
            <a:r>
              <a:rPr lang="en-AU" sz="2000" b="1" dirty="0">
                <a:solidFill>
                  <a:srgbClr val="333333"/>
                </a:solidFill>
              </a:rPr>
              <a:t> /4, </a:t>
            </a:r>
            <a:r>
              <a:rPr lang="en-AU" sz="2000" b="1" dirty="0" smtClean="0">
                <a:solidFill>
                  <a:srgbClr val="333333"/>
                </a:solidFill>
              </a:rPr>
              <a:t>the mode </a:t>
            </a:r>
            <a:r>
              <a:rPr lang="en-AU" sz="2000" b="1" dirty="0">
                <a:solidFill>
                  <a:srgbClr val="333333"/>
                </a:solidFill>
              </a:rPr>
              <a:t>looses its confinement to the point that </a:t>
            </a:r>
            <a:r>
              <a:rPr lang="en-AU" sz="2000" b="1" dirty="0" smtClean="0">
                <a:solidFill>
                  <a:srgbClr val="333333"/>
                </a:solidFill>
              </a:rPr>
              <a:t>it </a:t>
            </a:r>
            <a:r>
              <a:rPr lang="en-AU" sz="2000" b="1" dirty="0">
                <a:solidFill>
                  <a:srgbClr val="333333"/>
                </a:solidFill>
              </a:rPr>
              <a:t>ceases to be </a:t>
            </a:r>
            <a:r>
              <a:rPr lang="en-AU" sz="2000" b="1" dirty="0" smtClean="0">
                <a:solidFill>
                  <a:srgbClr val="333333"/>
                </a:solidFill>
              </a:rPr>
              <a:t>bound beyond </a:t>
            </a:r>
            <a:r>
              <a:rPr lang="en-AU" sz="2000" b="1" dirty="0">
                <a:solidFill>
                  <a:srgbClr val="333333"/>
                </a:solidFill>
              </a:rPr>
              <a:t>a certain cut-off condition</a:t>
            </a:r>
            <a:r>
              <a:rPr lang="en-AU" sz="2000" b="1" dirty="0" smtClean="0">
                <a:solidFill>
                  <a:srgbClr val="333333"/>
                </a:solidFill>
              </a:rPr>
              <a:t>.</a:t>
            </a:r>
          </a:p>
          <a:p>
            <a:pPr lvl="1"/>
            <a:r>
              <a:rPr lang="en-AU" sz="2000" dirty="0" smtClean="0">
                <a:solidFill>
                  <a:srgbClr val="333333"/>
                </a:solidFill>
              </a:rPr>
              <a:t>	</a:t>
            </a:r>
            <a:r>
              <a:rPr lang="en-AU" sz="2000" i="1" dirty="0" smtClean="0">
                <a:solidFill>
                  <a:srgbClr val="333333"/>
                </a:solidFill>
              </a:rPr>
              <a:t>cut-off frequency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2396358" y="1216665"/>
            <a:ext cx="442376" cy="475657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5857145" y="683816"/>
            <a:ext cx="3089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8D92D"/>
                </a:solidFill>
              </a:rPr>
              <a:t>D. </a:t>
            </a:r>
            <a:r>
              <a:rPr lang="en-US" b="1" dirty="0" err="1" smtClean="0">
                <a:solidFill>
                  <a:srgbClr val="F8D92D"/>
                </a:solidFill>
              </a:rPr>
              <a:t>Gacemi</a:t>
            </a:r>
            <a:r>
              <a:rPr lang="en-US" b="1" dirty="0" smtClean="0">
                <a:solidFill>
                  <a:srgbClr val="F8D92D"/>
                </a:solidFill>
              </a:rPr>
              <a:t> </a:t>
            </a:r>
            <a:r>
              <a:rPr lang="en-US" b="1" i="1" dirty="0" smtClean="0">
                <a:solidFill>
                  <a:srgbClr val="F8D92D"/>
                </a:solidFill>
              </a:rPr>
              <a:t>et al.</a:t>
            </a:r>
            <a:r>
              <a:rPr lang="en-US" b="1" dirty="0" smtClean="0">
                <a:solidFill>
                  <a:srgbClr val="F8D92D"/>
                </a:solidFill>
              </a:rPr>
              <a:t> </a:t>
            </a:r>
            <a:r>
              <a:rPr lang="en-US" b="1" dirty="0">
                <a:solidFill>
                  <a:srgbClr val="F8D92D"/>
                </a:solidFill>
              </a:rPr>
              <a:t>APL 191117 (2013)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5472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220"/>
    </mc:Choice>
    <mc:Fallback>
      <p:transition xmlns:p14="http://schemas.microsoft.com/office/powerpoint/2010/main" spd="slow" advTm="10222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58889"/>
            <a:ext cx="9004507" cy="445685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buFont typeface="Wingdings" charset="2"/>
              <a:buChar char="ü"/>
            </a:pPr>
            <a:r>
              <a:rPr lang="en-US" b="1" dirty="0" smtClean="0"/>
              <a:t> Size </a:t>
            </a:r>
            <a:r>
              <a:rPr lang="en-US" b="1" dirty="0"/>
              <a:t>effects can be used as a simple </a:t>
            </a:r>
            <a:r>
              <a:rPr lang="en-US" b="1" dirty="0" smtClean="0"/>
              <a:t>formidable </a:t>
            </a:r>
            <a:r>
              <a:rPr lang="en-US" b="1" dirty="0"/>
              <a:t>tool for high electric field confinement at THz </a:t>
            </a:r>
            <a:r>
              <a:rPr lang="en-US" b="1" dirty="0" smtClean="0"/>
              <a:t>frequencies (</a:t>
            </a:r>
            <a:r>
              <a:rPr lang="en-US" b="1" dirty="0"/>
              <a:t>smaller than λ/100</a:t>
            </a:r>
            <a:r>
              <a:rPr lang="en-US" b="1" dirty="0" smtClean="0"/>
              <a:t>). </a:t>
            </a:r>
          </a:p>
          <a:p>
            <a:pPr>
              <a:buFont typeface="Wingdings" charset="2"/>
              <a:buChar char="ü"/>
            </a:pPr>
            <a:r>
              <a:rPr lang="en-AU" b="1" dirty="0" smtClean="0"/>
              <a:t> Au </a:t>
            </a:r>
            <a:r>
              <a:rPr lang="en-AU" b="1" dirty="0"/>
              <a:t>planar </a:t>
            </a:r>
            <a:r>
              <a:rPr lang="en-AU" b="1" dirty="0" smtClean="0"/>
              <a:t>single conductor supported </a:t>
            </a:r>
            <a:r>
              <a:rPr lang="en-AU" b="1" dirty="0"/>
              <a:t>by thin layers of dielectric show remarkable performances  </a:t>
            </a:r>
            <a:endParaRPr lang="en-AU" b="1" dirty="0" smtClean="0"/>
          </a:p>
          <a:p>
            <a:pPr>
              <a:buFont typeface="Wingdings" charset="2"/>
              <a:buChar char="ü"/>
            </a:pPr>
            <a:r>
              <a:rPr lang="en-US" b="1" dirty="0"/>
              <a:t>Further works : </a:t>
            </a:r>
            <a:endParaRPr lang="en-US" b="1" dirty="0" smtClean="0"/>
          </a:p>
          <a:p>
            <a:pPr lvl="1"/>
            <a:r>
              <a:rPr lang="en-US" sz="2400" b="1" dirty="0" smtClean="0"/>
              <a:t>to </a:t>
            </a:r>
            <a:r>
              <a:rPr lang="en-US" sz="2400" b="1" dirty="0"/>
              <a:t>generalize this result into a unified theory (universality</a:t>
            </a:r>
            <a:r>
              <a:rPr lang="en-US" sz="2400" b="1" dirty="0" smtClean="0"/>
              <a:t>).</a:t>
            </a:r>
          </a:p>
          <a:p>
            <a:pPr lvl="1"/>
            <a:r>
              <a:rPr lang="en-US" sz="2400" b="1" dirty="0" smtClean="0"/>
              <a:t>Develop Bends</a:t>
            </a:r>
            <a:r>
              <a:rPr lang="en-US" sz="2400" b="1" dirty="0"/>
              <a:t>, Mach-</a:t>
            </a:r>
            <a:r>
              <a:rPr lang="en-US" sz="2400" b="1" dirty="0" err="1"/>
              <a:t>Zender</a:t>
            </a:r>
            <a:r>
              <a:rPr lang="en-US" sz="2400" b="1" dirty="0"/>
              <a:t>, </a:t>
            </a:r>
            <a:r>
              <a:rPr lang="en-US" sz="2400" b="1" dirty="0" smtClean="0"/>
              <a:t>Y-splitting</a:t>
            </a:r>
            <a:endParaRPr lang="en-AU" sz="2400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" name="Image 83" descr="bandeau horizontal-bleu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05"/>
          <a:stretch/>
        </p:blipFill>
        <p:spPr bwMode="auto">
          <a:xfrm>
            <a:off x="186755" y="216705"/>
            <a:ext cx="1627200" cy="9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28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08"/>
    </mc:Choice>
    <mc:Fallback>
      <p:transition xmlns:p14="http://schemas.microsoft.com/office/powerpoint/2010/main" spd="slow" advTm="3790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`collaborations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76733" y="1096894"/>
            <a:ext cx="8967268" cy="4463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hangingPunct="0">
              <a:spcBef>
                <a:spcPts val="1361"/>
              </a:spcBef>
              <a:buSzPct val="45000"/>
              <a:buFont typeface="Wingdings" charset="2"/>
              <a:buChar char="ü"/>
            </a:pPr>
            <a:r>
              <a:rPr lang="fr-FR" sz="2400" b="1" dirty="0" smtClean="0">
                <a:solidFill>
                  <a:srgbClr val="333333"/>
                </a:solidFill>
              </a:rPr>
              <a:t>Institut </a:t>
            </a:r>
            <a:r>
              <a:rPr lang="fr-FR" sz="2400" b="1" dirty="0">
                <a:solidFill>
                  <a:srgbClr val="333333"/>
                </a:solidFill>
              </a:rPr>
              <a:t>d’Electronique Fondamentale</a:t>
            </a:r>
          </a:p>
          <a:p>
            <a:pPr hangingPunct="0">
              <a:spcBef>
                <a:spcPts val="1361"/>
              </a:spcBef>
              <a:buSzPct val="45000"/>
            </a:pPr>
            <a:r>
              <a:rPr lang="fr-FR" sz="2400" dirty="0" smtClean="0">
                <a:cs typeface="DejaVu Sans" charset="0"/>
              </a:rPr>
              <a:t>	P</a:t>
            </a:r>
            <a:r>
              <a:rPr lang="fr-FR" sz="2400" dirty="0">
                <a:cs typeface="DejaVu Sans" charset="0"/>
              </a:rPr>
              <a:t>. Crozat</a:t>
            </a:r>
          </a:p>
          <a:p>
            <a:pPr marL="342900" indent="-342900" hangingPunct="0">
              <a:spcBef>
                <a:spcPts val="1361"/>
              </a:spcBef>
              <a:buSzPct val="45000"/>
              <a:buFont typeface="Wingdings" charset="2"/>
              <a:buChar char="ü"/>
            </a:pPr>
            <a:r>
              <a:rPr lang="fr-FR" sz="2400" b="1" dirty="0">
                <a:solidFill>
                  <a:srgbClr val="333333"/>
                </a:solidFill>
              </a:rPr>
              <a:t>Institut d'Electronique de </a:t>
            </a:r>
            <a:r>
              <a:rPr lang="fr-FR" sz="2400" b="1" dirty="0" err="1">
                <a:solidFill>
                  <a:srgbClr val="333333"/>
                </a:solidFill>
              </a:rPr>
              <a:t>Microelectronique</a:t>
            </a:r>
            <a:r>
              <a:rPr lang="fr-FR" sz="2400" b="1" dirty="0">
                <a:solidFill>
                  <a:srgbClr val="333333"/>
                </a:solidFill>
              </a:rPr>
              <a:t> et de Nanotechnologie</a:t>
            </a:r>
          </a:p>
          <a:p>
            <a:pPr hangingPunct="0">
              <a:spcBef>
                <a:spcPts val="1361"/>
              </a:spcBef>
              <a:buSzPct val="45000"/>
            </a:pPr>
            <a:r>
              <a:rPr lang="fr-FR" sz="2400" dirty="0" smtClean="0">
                <a:cs typeface="DejaVu Sans" charset="0"/>
              </a:rPr>
              <a:t>	</a:t>
            </a:r>
            <a:r>
              <a:rPr lang="fr-FR" sz="2400" dirty="0" err="1" smtClean="0">
                <a:cs typeface="DejaVu Sans" charset="0"/>
              </a:rPr>
              <a:t>T</a:t>
            </a:r>
            <a:r>
              <a:rPr lang="fr-FR" sz="2400" dirty="0">
                <a:cs typeface="DejaVu Sans" charset="0"/>
              </a:rPr>
              <a:t>. </a:t>
            </a:r>
            <a:r>
              <a:rPr lang="fr-FR" sz="2400" dirty="0" err="1">
                <a:cs typeface="DejaVu Sans" charset="0"/>
              </a:rPr>
              <a:t>Akalin</a:t>
            </a:r>
            <a:r>
              <a:rPr lang="fr-FR" sz="2400" dirty="0">
                <a:cs typeface="DejaVu Sans" charset="0"/>
              </a:rPr>
              <a:t>, J-F. </a:t>
            </a:r>
            <a:r>
              <a:rPr lang="fr-FR" sz="2400" dirty="0" err="1">
                <a:cs typeface="DejaVu Sans" charset="0"/>
              </a:rPr>
              <a:t>Lampin</a:t>
            </a:r>
            <a:r>
              <a:rPr lang="fr-FR" sz="2400" dirty="0">
                <a:cs typeface="DejaVu Sans" charset="0"/>
              </a:rPr>
              <a:t>, C. </a:t>
            </a:r>
            <a:r>
              <a:rPr lang="fr-FR" sz="2400" dirty="0" err="1">
                <a:cs typeface="DejaVu Sans" charset="0"/>
              </a:rPr>
              <a:t>Blary</a:t>
            </a:r>
            <a:endParaRPr lang="fr-FR" sz="2400" dirty="0">
              <a:cs typeface="DejaVu Sans" charset="0"/>
            </a:endParaRPr>
          </a:p>
          <a:p>
            <a:pPr marL="342900" indent="-342900" hangingPunct="0">
              <a:spcBef>
                <a:spcPts val="1361"/>
              </a:spcBef>
              <a:buSzPct val="45000"/>
              <a:buFont typeface="Wingdings" charset="2"/>
              <a:buChar char="ü"/>
            </a:pPr>
            <a:r>
              <a:rPr lang="fr-FR" sz="2400" b="1" dirty="0">
                <a:solidFill>
                  <a:srgbClr val="333333"/>
                </a:solidFill>
              </a:rPr>
              <a:t>Laboratoire Ondes et Matière d’Aquitaine</a:t>
            </a:r>
          </a:p>
          <a:p>
            <a:pPr hangingPunct="0">
              <a:spcBef>
                <a:spcPts val="1361"/>
              </a:spcBef>
              <a:buSzPct val="45000"/>
            </a:pPr>
            <a:r>
              <a:rPr lang="fr-FR" sz="2400" dirty="0" smtClean="0">
                <a:cs typeface="DejaVu Sans" charset="0"/>
              </a:rPr>
              <a:t>	R</a:t>
            </a:r>
            <a:r>
              <a:rPr lang="fr-FR" sz="2400" dirty="0">
                <a:cs typeface="DejaVu Sans" charset="0"/>
              </a:rPr>
              <a:t>. </a:t>
            </a:r>
            <a:r>
              <a:rPr lang="fr-FR" sz="2400" dirty="0" err="1">
                <a:cs typeface="DejaVu Sans" charset="0"/>
              </a:rPr>
              <a:t>Yahiaoui</a:t>
            </a:r>
            <a:endParaRPr lang="fr-FR" sz="2400" dirty="0">
              <a:cs typeface="DejaVu Sans" charset="0"/>
            </a:endParaRPr>
          </a:p>
          <a:p>
            <a:pPr hangingPunct="0">
              <a:spcBef>
                <a:spcPts val="1361"/>
              </a:spcBef>
              <a:buSzPct val="45000"/>
            </a:pPr>
            <a:endParaRPr lang="fr-FR" sz="2400" dirty="0">
              <a:cs typeface="DejaVu Sans" charset="0"/>
              <a:hlinkClick r:id="rId2"/>
            </a:endParaRPr>
          </a:p>
          <a:p>
            <a:endParaRPr lang="en-US" sz="2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394350" y="5591522"/>
            <a:ext cx="3235958" cy="45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/>
          <a:p>
            <a:r>
              <a:rPr lang="en-US" sz="2400" b="1" dirty="0">
                <a:solidFill>
                  <a:srgbClr val="333333"/>
                </a:solidFill>
              </a:rPr>
              <a:t>Funding support from: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274757" y="5874818"/>
            <a:ext cx="3526560" cy="63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/>
          <a:p>
            <a:r>
              <a:rPr lang="en-US" dirty="0"/>
              <a:t>EMRP Researcher Grant NEW07</a:t>
            </a:r>
          </a:p>
          <a:p>
            <a:r>
              <a:rPr lang="en-US" dirty="0"/>
              <a:t>Research Project </a:t>
            </a:r>
            <a:r>
              <a:rPr lang="ja-JP" altLang="en-US" dirty="0"/>
              <a:t>‘</a:t>
            </a:r>
            <a:r>
              <a:rPr lang="en-US" dirty="0"/>
              <a:t>THz Security</a:t>
            </a:r>
            <a:r>
              <a:rPr lang="ja-JP" altLang="en-US" dirty="0"/>
              <a:t>’</a:t>
            </a:r>
            <a:endParaRPr lang="en-GB" dirty="0"/>
          </a:p>
        </p:txBody>
      </p:sp>
      <p:pic>
        <p:nvPicPr>
          <p:cNvPr id="8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674" y="4805639"/>
            <a:ext cx="2286720" cy="1012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282" y="4990447"/>
            <a:ext cx="966240" cy="6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5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5"/>
    </mc:Choice>
    <mc:Fallback>
      <p:transition xmlns:p14="http://schemas.microsoft.com/office/powerpoint/2010/main" spd="slow" advTm="113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Dispersion relation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003885"/>
              </p:ext>
            </p:extLst>
          </p:nvPr>
        </p:nvGraphicFramePr>
        <p:xfrm>
          <a:off x="115440" y="1463132"/>
          <a:ext cx="4267200" cy="324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Graph" r:id="rId4" imgW="3898900" imgH="2971800" progId="Origin50.Graph">
                  <p:embed/>
                </p:oleObj>
              </mc:Choice>
              <mc:Fallback>
                <p:oleObj name="Graph" r:id="rId4" imgW="3898900" imgH="29718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40" y="1463132"/>
                        <a:ext cx="4267200" cy="324223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690447"/>
              </p:ext>
            </p:extLst>
          </p:nvPr>
        </p:nvGraphicFramePr>
        <p:xfrm>
          <a:off x="4735278" y="1463132"/>
          <a:ext cx="4235169" cy="324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Graph" r:id="rId6" imgW="3898900" imgH="2971800" progId="Origin50.Graph">
                  <p:embed/>
                </p:oleObj>
              </mc:Choice>
              <mc:Fallback>
                <p:oleObj name="Graph" r:id="rId6" imgW="3898900" imgH="29718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278" y="1463132"/>
                        <a:ext cx="4235169" cy="324223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0" y="4973024"/>
            <a:ext cx="430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333333"/>
                </a:solidFill>
              </a:rPr>
              <a:t>Maximum </a:t>
            </a:r>
            <a:r>
              <a:rPr lang="en-AU" sz="2000" b="1" dirty="0">
                <a:solidFill>
                  <a:srgbClr val="333333"/>
                </a:solidFill>
              </a:rPr>
              <a:t>GVD of 5.6x10</a:t>
            </a:r>
            <a:r>
              <a:rPr lang="en-AU" sz="2000" b="1" baseline="30000" dirty="0">
                <a:solidFill>
                  <a:srgbClr val="333333"/>
                </a:solidFill>
              </a:rPr>
              <a:t>-22</a:t>
            </a:r>
            <a:r>
              <a:rPr lang="en-AU" sz="2000" b="1" dirty="0">
                <a:solidFill>
                  <a:srgbClr val="333333"/>
                </a:solidFill>
              </a:rPr>
              <a:t> </a:t>
            </a:r>
            <a:r>
              <a:rPr lang="en-AU" sz="2000" b="1" dirty="0" smtClean="0">
                <a:solidFill>
                  <a:srgbClr val="333333"/>
                </a:solidFill>
              </a:rPr>
              <a:t>s</a:t>
            </a:r>
            <a:r>
              <a:rPr lang="en-AU" sz="2000" b="1" baseline="30000" dirty="0" smtClean="0">
                <a:solidFill>
                  <a:srgbClr val="333333"/>
                </a:solidFill>
              </a:rPr>
              <a:t>2</a:t>
            </a:r>
            <a:r>
              <a:rPr lang="en-AU" sz="2000" b="1" dirty="0" smtClean="0">
                <a:solidFill>
                  <a:srgbClr val="333333"/>
                </a:solidFill>
              </a:rPr>
              <a:t>/m</a:t>
            </a:r>
            <a:endParaRPr lang="fr-FR" sz="2000" b="1" dirty="0">
              <a:solidFill>
                <a:srgbClr val="33333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7558" y="4865302"/>
            <a:ext cx="4073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333333"/>
                </a:solidFill>
              </a:rPr>
              <a:t>Low Losses</a:t>
            </a:r>
          </a:p>
        </p:txBody>
      </p:sp>
    </p:spTree>
    <p:extLst>
      <p:ext uri="{BB962C8B-B14F-4D97-AF65-F5344CB8AC3E}">
        <p14:creationId xmlns:p14="http://schemas.microsoft.com/office/powerpoint/2010/main" val="22523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0"/>
    </mc:Choice>
    <mc:Fallback>
      <p:transition xmlns:p14="http://schemas.microsoft.com/office/powerpoint/2010/main" spd="slow" advTm="7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0|5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38.7|2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1|26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|1.1|1.7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20|31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écé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Précédent.thmx</Template>
  <TotalTime>1297</TotalTime>
  <Words>1341</Words>
  <Application>Microsoft Macintosh PowerPoint</Application>
  <PresentationFormat>Présentation à l'écran (4:3)</PresentationFormat>
  <Paragraphs>221</Paragraphs>
  <Slides>22</Slides>
  <Notes>20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5" baseType="lpstr">
      <vt:lpstr>Précédent</vt:lpstr>
      <vt:lpstr>…quation</vt:lpstr>
      <vt:lpstr>Graph</vt:lpstr>
      <vt:lpstr>Extreme confinement and propagation regimes of tHz surface waves on planar metallic waveguides </vt:lpstr>
      <vt:lpstr>Confinement of THz waves</vt:lpstr>
      <vt:lpstr>Dispersion relation</vt:lpstr>
      <vt:lpstr>Dispersion relation</vt:lpstr>
      <vt:lpstr>Planar metallic waveguide</vt:lpstr>
      <vt:lpstr>Outline</vt:lpstr>
      <vt:lpstr>Single Au stripe</vt:lpstr>
      <vt:lpstr>tranverse size of metal stripe</vt:lpstr>
      <vt:lpstr>Influence of the stripe size</vt:lpstr>
      <vt:lpstr>A perfectly conducting stripe supported by a dielectric layer </vt:lpstr>
      <vt:lpstr>Influence of the stripe size</vt:lpstr>
      <vt:lpstr>Transverse Size role</vt:lpstr>
      <vt:lpstr>Experimental study</vt:lpstr>
      <vt:lpstr>Surface mode properties</vt:lpstr>
      <vt:lpstr>Propagation characteristics</vt:lpstr>
      <vt:lpstr>Influence of the stripe width</vt:lpstr>
      <vt:lpstr>State of the art</vt:lpstr>
      <vt:lpstr>Dielectric layer properties</vt:lpstr>
      <vt:lpstr>Distinct propagation regimes</vt:lpstr>
      <vt:lpstr>Conclusions</vt:lpstr>
      <vt:lpstr>`collaborations</vt:lpstr>
      <vt:lpstr>Dispersion relation</vt:lpstr>
    </vt:vector>
  </TitlesOfParts>
  <Manager/>
  <Company>LPA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Juliette Mangeney</dc:creator>
  <cp:keywords/>
  <dc:description/>
  <cp:lastModifiedBy>Utilisateur de la version d'évaluation de Office 2004</cp:lastModifiedBy>
  <cp:revision>90</cp:revision>
  <cp:lastPrinted>2014-09-05T18:34:04Z</cp:lastPrinted>
  <dcterms:created xsi:type="dcterms:W3CDTF">2014-09-04T15:51:30Z</dcterms:created>
  <dcterms:modified xsi:type="dcterms:W3CDTF">2014-09-08T16:55:52Z</dcterms:modified>
  <cp:category/>
</cp:coreProperties>
</file>