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24"/>
  </p:notesMasterIdLst>
  <p:sldIdLst>
    <p:sldId id="783" r:id="rId2"/>
    <p:sldId id="748" r:id="rId3"/>
    <p:sldId id="793" r:id="rId4"/>
    <p:sldId id="577" r:id="rId5"/>
    <p:sldId id="792" r:id="rId6"/>
    <p:sldId id="732" r:id="rId7"/>
    <p:sldId id="718" r:id="rId8"/>
    <p:sldId id="722" r:id="rId9"/>
    <p:sldId id="791" r:id="rId10"/>
    <p:sldId id="795" r:id="rId11"/>
    <p:sldId id="784" r:id="rId12"/>
    <p:sldId id="785" r:id="rId13"/>
    <p:sldId id="786" r:id="rId14"/>
    <p:sldId id="787" r:id="rId15"/>
    <p:sldId id="788" r:id="rId16"/>
    <p:sldId id="790" r:id="rId17"/>
    <p:sldId id="796" r:id="rId18"/>
    <p:sldId id="797" r:id="rId19"/>
    <p:sldId id="775" r:id="rId20"/>
    <p:sldId id="779" r:id="rId21"/>
    <p:sldId id="780" r:id="rId22"/>
    <p:sldId id="638"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C0C0C0"/>
    <a:srgbClr val="5092F2"/>
    <a:srgbClr val="36E6F8"/>
    <a:srgbClr val="AE79D9"/>
    <a:srgbClr val="9E60D2"/>
    <a:srgbClr val="9F8CDC"/>
    <a:srgbClr val="FF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27" autoAdjust="0"/>
    <p:restoredTop sz="74956" autoAdjust="0"/>
  </p:normalViewPr>
  <p:slideViewPr>
    <p:cSldViewPr snapToGrid="0">
      <p:cViewPr varScale="1">
        <p:scale>
          <a:sx n="55" d="100"/>
          <a:sy n="55" d="100"/>
        </p:scale>
        <p:origin x="-131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942"/>
    </p:cViewPr>
  </p:sorterViewPr>
  <p:notesViewPr>
    <p:cSldViewPr snapToGrid="0">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40.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image" Target="../media/image52.emf"/><Relationship Id="rId4" Type="http://schemas.openxmlformats.org/officeDocument/2006/relationships/image" Target="../media/image5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image" Target="../media/image5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endParaRPr lang="zh-CN" altLang="en-US"/>
          </a:p>
        </p:txBody>
      </p:sp>
      <p:sp>
        <p:nvSpPr>
          <p:cNvPr id="952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endParaRPr lang="en-US" altLang="zh-CN"/>
          </a:p>
        </p:txBody>
      </p:sp>
      <p:sp>
        <p:nvSpPr>
          <p:cNvPr id="952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952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952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endParaRPr lang="en-US" altLang="zh-CN"/>
          </a:p>
        </p:txBody>
      </p:sp>
      <p:sp>
        <p:nvSpPr>
          <p:cNvPr id="952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2A8B0F76-EE77-449A-8474-56E0A9B7712E}" type="slidenum">
              <a:rPr lang="zh-CN" altLang="en-US"/>
              <a:pPr/>
              <a:t>‹#›</a:t>
            </a:fld>
            <a:endParaRPr lang="en-US" altLang="zh-CN"/>
          </a:p>
        </p:txBody>
      </p:sp>
    </p:spTree>
    <p:extLst>
      <p:ext uri="{BB962C8B-B14F-4D97-AF65-F5344CB8AC3E}">
        <p14:creationId xmlns="" xmlns:p14="http://schemas.microsoft.com/office/powerpoint/2010/main" val="178320451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宋体" pitchFamily="2" charset="-122"/>
        <a:cs typeface="+mn-cs"/>
      </a:defRPr>
    </a:lvl1pPr>
    <a:lvl2pPr marL="457200" algn="l" rtl="0" fontAlgn="base">
      <a:spcBef>
        <a:spcPct val="30000"/>
      </a:spcBef>
      <a:spcAft>
        <a:spcPct val="0"/>
      </a:spcAft>
      <a:defRPr sz="1200" kern="1200">
        <a:solidFill>
          <a:schemeClr val="tx1"/>
        </a:solidFill>
        <a:latin typeface="Times New Roman" charset="0"/>
        <a:ea typeface="宋体" pitchFamily="2" charset="-122"/>
        <a:cs typeface="+mn-cs"/>
      </a:defRPr>
    </a:lvl2pPr>
    <a:lvl3pPr marL="914400" algn="l" rtl="0" fontAlgn="base">
      <a:spcBef>
        <a:spcPct val="30000"/>
      </a:spcBef>
      <a:spcAft>
        <a:spcPct val="0"/>
      </a:spcAft>
      <a:defRPr sz="1200" kern="1200">
        <a:solidFill>
          <a:schemeClr val="tx1"/>
        </a:solidFill>
        <a:latin typeface="Times New Roman" charset="0"/>
        <a:ea typeface="宋体" pitchFamily="2" charset="-122"/>
        <a:cs typeface="+mn-cs"/>
      </a:defRPr>
    </a:lvl3pPr>
    <a:lvl4pPr marL="1371600" algn="l" rtl="0" fontAlgn="base">
      <a:spcBef>
        <a:spcPct val="30000"/>
      </a:spcBef>
      <a:spcAft>
        <a:spcPct val="0"/>
      </a:spcAft>
      <a:defRPr sz="1200" kern="1200">
        <a:solidFill>
          <a:schemeClr val="tx1"/>
        </a:solidFill>
        <a:latin typeface="Times New Roman" charset="0"/>
        <a:ea typeface="宋体" pitchFamily="2" charset="-122"/>
        <a:cs typeface="+mn-cs"/>
      </a:defRPr>
    </a:lvl4pPr>
    <a:lvl5pPr marL="1828800" algn="l" rtl="0" fontAlgn="base">
      <a:spcBef>
        <a:spcPct val="30000"/>
      </a:spcBef>
      <a:spcAft>
        <a:spcPct val="0"/>
      </a:spcAft>
      <a:defRPr sz="1200" kern="1200">
        <a:solidFill>
          <a:schemeClr val="tx1"/>
        </a:solidFill>
        <a:latin typeface="Times New Roman"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7EBEE-4EC9-444C-870E-18214E8491CB}" type="slidenum">
              <a:rPr lang="zh-CN" altLang="en-US"/>
              <a:pPr/>
              <a:t>2</a:t>
            </a:fld>
            <a:endParaRPr lang="en-US" altLang="zh-CN"/>
          </a:p>
        </p:txBody>
      </p:sp>
      <p:sp>
        <p:nvSpPr>
          <p:cNvPr id="1233922" name="Rectangle 2"/>
          <p:cNvSpPr>
            <a:spLocks noGrp="1" noRot="1" noChangeAspect="1" noChangeArrowheads="1" noTextEdit="1"/>
          </p:cNvSpPr>
          <p:nvPr>
            <p:ph type="sldImg"/>
          </p:nvPr>
        </p:nvSpPr>
        <p:spPr>
          <a:ln/>
        </p:spPr>
      </p:sp>
      <p:sp>
        <p:nvSpPr>
          <p:cNvPr id="1233923" name="Rectangle 3"/>
          <p:cNvSpPr>
            <a:spLocks noGrp="1" noChangeArrowheads="1"/>
          </p:cNvSpPr>
          <p:nvPr>
            <p:ph type="body" idx="1"/>
          </p:nvPr>
        </p:nvSpPr>
        <p:spPr/>
        <p:txBody>
          <a:bodyPr/>
          <a:lstStyle/>
          <a:p>
            <a:pPr>
              <a:spcBef>
                <a:spcPct val="50000"/>
              </a:spcBef>
            </a:pPr>
            <a:r>
              <a:rPr lang="en-US" altLang="zh-CN"/>
              <a:t>The diabetes epidemic will affect mostly developing countries. The top four countries of people with diabetes are the same in 2000 and 2030, namely India, China, USA and Indonesia, three of them are Asian countries. The World Health Organization predicts there will be 160 million Type 2 diabetics in Asia by 2025, mostly in India and China. </a:t>
            </a:r>
            <a:endParaRPr lang="zh-CN" altLang="en-US"/>
          </a:p>
          <a:p>
            <a:pPr>
              <a:spcBef>
                <a:spcPct val="50000"/>
              </a:spcBef>
            </a:pPr>
            <a:r>
              <a:rPr lang="zh-CN" altLang="en-US"/>
              <a:t>人数众多</a:t>
            </a:r>
          </a:p>
          <a:p>
            <a:pPr>
              <a:spcBef>
                <a:spcPct val="50000"/>
              </a:spcBef>
            </a:pPr>
            <a:r>
              <a:rPr lang="zh-CN" altLang="en-US"/>
              <a:t>在糖尿病人口最多的五个国家中，美国排列第</a:t>
            </a:r>
            <a:r>
              <a:rPr lang="en-US" altLang="zh-CN"/>
              <a:t>3</a:t>
            </a:r>
            <a:r>
              <a:rPr lang="zh-CN" altLang="en-US"/>
              <a:t>位，其他</a:t>
            </a:r>
            <a:r>
              <a:rPr lang="en-US" altLang="zh-CN"/>
              <a:t>4</a:t>
            </a:r>
            <a:r>
              <a:rPr lang="zh-CN" altLang="en-US"/>
              <a:t>个国家均在亚洲 </a:t>
            </a:r>
          </a:p>
          <a:p>
            <a:pPr>
              <a:spcBef>
                <a:spcPct val="50000"/>
              </a:spcBef>
            </a:pPr>
            <a:r>
              <a:rPr lang="zh-CN" altLang="en-US"/>
              <a:t>目前亚洲地区糖尿病患者人数有</a:t>
            </a:r>
            <a:r>
              <a:rPr lang="en-US" altLang="zh-CN"/>
              <a:t>9000</a:t>
            </a:r>
            <a:r>
              <a:rPr lang="zh-CN" altLang="en-US"/>
              <a:t>万左右，占全球糖尿病患者总数的三分之二左右，其中多数患者为二型糖尿病。预计到</a:t>
            </a:r>
            <a:r>
              <a:rPr lang="en-US" altLang="zh-CN"/>
              <a:t>2010</a:t>
            </a:r>
            <a:r>
              <a:rPr lang="zh-CN" altLang="en-US"/>
              <a:t>年，亚洲地区糖尿病患者将增至</a:t>
            </a:r>
            <a:r>
              <a:rPr lang="en-US" altLang="zh-CN"/>
              <a:t>1.2</a:t>
            </a:r>
            <a:r>
              <a:rPr lang="zh-CN" altLang="en-US"/>
              <a:t>亿人，而到了</a:t>
            </a:r>
            <a:r>
              <a:rPr lang="en-US" altLang="zh-CN"/>
              <a:t>2025</a:t>
            </a:r>
            <a:r>
              <a:rPr lang="zh-CN" altLang="en-US"/>
              <a:t>年，这一数字将逼近</a:t>
            </a:r>
            <a:r>
              <a:rPr lang="en-US" altLang="zh-CN"/>
              <a:t>2</a:t>
            </a:r>
            <a:r>
              <a:rPr lang="zh-CN" altLang="en-US"/>
              <a:t>亿大关。</a:t>
            </a:r>
          </a:p>
          <a:p>
            <a:pPr>
              <a:spcBef>
                <a:spcPct val="50000"/>
              </a:spcBef>
            </a:pPr>
            <a:r>
              <a:rPr lang="zh-CN" altLang="en-US"/>
              <a:t>目前，全球大约有</a:t>
            </a:r>
            <a:r>
              <a:rPr lang="en-US" altLang="zh-CN"/>
              <a:t>1.5</a:t>
            </a:r>
            <a:r>
              <a:rPr lang="zh-CN" altLang="en-US"/>
              <a:t>亿人受到糖尿病的困扰，据预测，到</a:t>
            </a:r>
            <a:r>
              <a:rPr lang="en-US" altLang="zh-CN"/>
              <a:t>2025</a:t>
            </a:r>
            <a:r>
              <a:rPr lang="zh-CN" altLang="en-US"/>
              <a:t>年，这个数字将升至</a:t>
            </a:r>
            <a:r>
              <a:rPr lang="en-US" altLang="zh-CN"/>
              <a:t>3</a:t>
            </a:r>
            <a:r>
              <a:rPr lang="zh-CN" altLang="en-US"/>
              <a:t>亿人，患者数量的增长大部分会来自发展中国家。据统计，全球糖尿病人口最多的</a:t>
            </a:r>
            <a:r>
              <a:rPr lang="en-US" altLang="zh-CN"/>
              <a:t>10</a:t>
            </a:r>
            <a:r>
              <a:rPr lang="zh-CN" altLang="en-US"/>
              <a:t>个国家是印度、中国、美国、印度尼西亚、日本、巴基斯坦、俄罗斯、巴西、意大利和孟加拉国。  </a:t>
            </a:r>
          </a:p>
          <a:p>
            <a:r>
              <a:rPr lang="en-US" altLang="zh-CN" b="1" i="1"/>
              <a:t>List of countries with the highest numbers of estimated cases of diabetes for 2000</a:t>
            </a:r>
          </a:p>
          <a:p>
            <a:r>
              <a:rPr lang="en-US" altLang="zh-CN" b="1" i="1"/>
              <a:t>and 2030</a:t>
            </a:r>
            <a:endParaRPr lang="en-US" altLang="zh-CN"/>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8F2816-4374-472A-AF99-8976C76687DB}" type="slidenum">
              <a:rPr lang="zh-CN" altLang="en-US"/>
              <a:pPr/>
              <a:t>4</a:t>
            </a:fld>
            <a:endParaRPr lang="en-US" altLang="zh-CN"/>
          </a:p>
        </p:txBody>
      </p:sp>
      <p:sp>
        <p:nvSpPr>
          <p:cNvPr id="733186" name="Rectangle 2"/>
          <p:cNvSpPr>
            <a:spLocks noGrp="1" noRot="1" noChangeAspect="1" noChangeArrowheads="1" noTextEdit="1"/>
          </p:cNvSpPr>
          <p:nvPr>
            <p:ph type="sldImg"/>
          </p:nvPr>
        </p:nvSpPr>
        <p:spPr>
          <a:ln/>
        </p:spPr>
      </p:sp>
      <p:sp>
        <p:nvSpPr>
          <p:cNvPr id="733187" name="Rectangle 3"/>
          <p:cNvSpPr>
            <a:spLocks noGrp="1" noChangeArrowheads="1"/>
          </p:cNvSpPr>
          <p:nvPr>
            <p:ph type="body" idx="1"/>
          </p:nvPr>
        </p:nvSpPr>
        <p:spPr/>
        <p:txBody>
          <a:bodyPr/>
          <a:lstStyle/>
          <a:p>
            <a:r>
              <a:rPr lang="zh-CN" altLang="en-US" dirty="0"/>
              <a:t>亚洲增长迅猛</a:t>
            </a:r>
          </a:p>
          <a:p>
            <a:r>
              <a:rPr lang="zh-CN" altLang="en-US" dirty="0"/>
              <a:t>图注解： </a:t>
            </a:r>
            <a:r>
              <a:rPr lang="en-US" altLang="zh-CN" dirty="0"/>
              <a:t>In the USA, the prevalence of type 2 diabetes has doubled</a:t>
            </a:r>
            <a:r>
              <a:rPr lang="en-US" altLang="zh-CN" dirty="0">
                <a:latin typeface="Arial"/>
              </a:rPr>
              <a:t>—</a:t>
            </a:r>
            <a:r>
              <a:rPr lang="en-US" altLang="zh-CN" dirty="0"/>
              <a:t>from 4% to 8% during the past 40 years. But although this is dramatic, increases in newly developed and developing countries in Asia have been even greater.</a:t>
            </a:r>
          </a:p>
          <a:p>
            <a:r>
              <a:rPr lang="en-US" altLang="zh-CN" dirty="0"/>
              <a:t>In Chinese adults, the prevalence tripled between 1980 and 1996, from about 1</a:t>
            </a:r>
            <a:r>
              <a:rPr lang="en-US" altLang="zh-CN" dirty="0">
                <a:latin typeface="Arial"/>
              </a:rPr>
              <a:t>·</a:t>
            </a:r>
            <a:r>
              <a:rPr lang="en-US" altLang="zh-CN" dirty="0"/>
              <a:t>0% to 3</a:t>
            </a:r>
            <a:r>
              <a:rPr lang="en-US" altLang="zh-CN" dirty="0">
                <a:latin typeface="Arial"/>
              </a:rPr>
              <a:t>·</a:t>
            </a:r>
            <a:r>
              <a:rPr lang="en-US" altLang="zh-CN" dirty="0"/>
              <a:t>2%.</a:t>
            </a:r>
          </a:p>
          <a:p>
            <a:r>
              <a:rPr lang="en-US" altLang="zh-CN" dirty="0"/>
              <a:t>The data from the Indian subcontinent are equally disconcerting, and the same trend can be seen in other countries in the region. For example, the prevalence rates of type 2 diabetes in Korea, Indonesia, and Thailand have also increased three-fold to fi </a:t>
            </a:r>
            <a:r>
              <a:rPr lang="en-US" altLang="zh-CN" dirty="0" err="1"/>
              <a:t>ve</a:t>
            </a:r>
            <a:r>
              <a:rPr lang="en-US" altLang="zh-CN" dirty="0"/>
              <a:t>-fold</a:t>
            </a:r>
          </a:p>
          <a:p>
            <a:r>
              <a:rPr lang="en-US" altLang="zh-CN" dirty="0"/>
              <a:t>during the past 30 years. </a:t>
            </a:r>
          </a:p>
          <a:p>
            <a:r>
              <a:rPr lang="en-US" altLang="zh-CN" dirty="0"/>
              <a:t>Thus, although the prevalence of type 2 diabetes in Asian countries is currently similar to (or only slightly higher than) that in the USA, the rate at which diabetes has increased during the past three decades and the likelihood that it will continue to increase at this rate, provide substantial grounds for concern.</a:t>
            </a:r>
          </a:p>
          <a:p>
            <a:endParaRPr lang="zh-CN" altLang="en-US" dirty="0"/>
          </a:p>
          <a:p>
            <a:r>
              <a:rPr lang="en-US" altLang="zh-CN" b="1" i="1" dirty="0"/>
              <a:t>Figure 1: </a:t>
            </a:r>
            <a:r>
              <a:rPr lang="en-US" altLang="zh-CN" b="1" dirty="0"/>
              <a:t>Comparison of prevalence rates of diabetes in selected countries</a:t>
            </a:r>
          </a:p>
          <a:p>
            <a:r>
              <a:rPr lang="en-US" altLang="zh-CN" b="1" dirty="0"/>
              <a:t>between 1970</a:t>
            </a:r>
            <a:r>
              <a:rPr lang="en-US" altLang="zh-CN" b="1" dirty="0">
                <a:latin typeface="Arial"/>
              </a:rPr>
              <a:t>–</a:t>
            </a:r>
            <a:r>
              <a:rPr lang="en-US" altLang="zh-CN" b="1" dirty="0"/>
              <a:t>1989 and 1990</a:t>
            </a:r>
            <a:r>
              <a:rPr lang="en-US" altLang="zh-CN" b="1" dirty="0">
                <a:latin typeface="Arial"/>
              </a:rPr>
              <a:t>–</a:t>
            </a:r>
            <a:r>
              <a:rPr lang="en-US" altLang="zh-CN" b="1" dirty="0"/>
              <a:t>2005</a:t>
            </a:r>
          </a:p>
          <a:p>
            <a:r>
              <a:rPr lang="en-US" altLang="zh-CN" dirty="0"/>
              <a:t>(A) Prevalence of diabetes in selected nations. (B) Multiplication factor</a:t>
            </a:r>
            <a:r>
              <a:rPr lang="zh-CN" altLang="en-US" dirty="0"/>
              <a:t>（倍增系数？）</a:t>
            </a:r>
            <a:r>
              <a:rPr lang="en-US" altLang="zh-CN" dirty="0"/>
              <a:t>for</a:t>
            </a:r>
          </a:p>
          <a:p>
            <a:r>
              <a:rPr lang="en-US" altLang="zh-CN" dirty="0"/>
              <a:t>change in prevalence of diabetes in selected nations between 1970</a:t>
            </a:r>
            <a:r>
              <a:rPr lang="en-US" altLang="zh-CN" dirty="0">
                <a:latin typeface="Arial"/>
              </a:rPr>
              <a:t>–</a:t>
            </a:r>
            <a:r>
              <a:rPr lang="en-US" altLang="zh-CN" dirty="0"/>
              <a:t>1989 and</a:t>
            </a:r>
          </a:p>
          <a:p>
            <a:r>
              <a:rPr lang="en-US" altLang="zh-CN" dirty="0"/>
              <a:t>1990</a:t>
            </a:r>
            <a:r>
              <a:rPr lang="en-US" altLang="zh-CN" dirty="0">
                <a:latin typeface="Arial"/>
              </a:rPr>
              <a:t>–</a:t>
            </a:r>
            <a:r>
              <a:rPr lang="en-US" altLang="zh-CN" dirty="0"/>
              <a:t>2005.</a:t>
            </a:r>
          </a:p>
          <a:p>
            <a:r>
              <a:rPr lang="zh-CN" altLang="en-US" dirty="0"/>
              <a:t>台湾当前状况就是中国大陆的未来发展趋势</a:t>
            </a:r>
            <a:r>
              <a:rPr lang="zh-CN" altLang="en-US" dirty="0" smtClean="0"/>
              <a:t>。</a:t>
            </a:r>
            <a:endParaRPr lang="en-US" altLang="zh-CN" dirty="0" smtClean="0"/>
          </a:p>
          <a:p>
            <a:r>
              <a:rPr lang="en-US" sz="1200" b="0" i="0" u="none" strike="noStrike" kern="1200" baseline="0" dirty="0" smtClean="0">
                <a:solidFill>
                  <a:schemeClr val="tx1"/>
                </a:solidFill>
                <a:latin typeface="Times New Roman" charset="0"/>
                <a:ea typeface="宋体" pitchFamily="2" charset="-122"/>
                <a:cs typeface="+mn-cs"/>
              </a:rPr>
              <a:t>In subsequent national surveys conducted in 1994 and 2000-2001, the prevalence of diabetes was 2.5% and 5.5%, respectively.</a:t>
            </a:r>
            <a:endParaRPr lang="en-US" altLang="zh-CN" dirty="0"/>
          </a:p>
          <a:p>
            <a:endParaRPr lang="en-US" altLang="zh-CN" dirty="0"/>
          </a:p>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幻灯片图像占位符 1"/>
          <p:cNvSpPr>
            <a:spLocks noGrp="1" noRot="1" noChangeAspect="1" noTextEdit="1"/>
          </p:cNvSpPr>
          <p:nvPr>
            <p:ph type="sldImg"/>
          </p:nvPr>
        </p:nvSpPr>
        <p:spPr bwMode="auto">
          <a:noFill/>
          <a:ln>
            <a:solidFill>
              <a:srgbClr val="000000"/>
            </a:solidFill>
            <a:miter lim="800000"/>
            <a:headEnd/>
            <a:tailEnd/>
          </a:ln>
        </p:spPr>
      </p:sp>
      <p:sp>
        <p:nvSpPr>
          <p:cNvPr id="4679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柱形图重新做，去掉</a:t>
            </a:r>
            <a:r>
              <a:rPr lang="en-US" altLang="zh-CN" smtClean="0"/>
              <a:t>world</a:t>
            </a:r>
            <a:r>
              <a:rPr lang="zh-CN" altLang="en-US" smtClean="0"/>
              <a:t>，增长率标出</a:t>
            </a:r>
          </a:p>
          <a:p>
            <a:pPr eaLnBrk="1" hangingPunct="1">
              <a:spcBef>
                <a:spcPct val="0"/>
              </a:spcBef>
            </a:pPr>
            <a:r>
              <a:rPr lang="zh-CN" altLang="en-US" smtClean="0"/>
              <a:t>对比糖尿病患病率增加情况</a:t>
            </a:r>
          </a:p>
          <a:p>
            <a:pPr eaLnBrk="1" hangingPunct="1">
              <a:spcBef>
                <a:spcPct val="0"/>
              </a:spcBef>
            </a:pPr>
            <a:endParaRPr lang="zh-CN" altLang="en-US" smtClean="0"/>
          </a:p>
          <a:p>
            <a:pPr eaLnBrk="1" hangingPunct="1">
              <a:spcBef>
                <a:spcPct val="0"/>
              </a:spcBef>
            </a:pPr>
            <a:r>
              <a:rPr lang="zh-CN" altLang="en-US" smtClean="0"/>
              <a:t>我想把</a:t>
            </a:r>
            <a:r>
              <a:rPr lang="en-US" altLang="zh-CN" smtClean="0"/>
              <a:t>east Asia</a:t>
            </a:r>
            <a:r>
              <a:rPr lang="zh-CN" altLang="en-US" smtClean="0"/>
              <a:t>改成中国，把</a:t>
            </a:r>
            <a:r>
              <a:rPr lang="en-US" altLang="zh-CN" smtClean="0"/>
              <a:t>industrialized </a:t>
            </a:r>
            <a:r>
              <a:rPr lang="zh-CN" altLang="en-US" smtClean="0"/>
              <a:t>改成北美</a:t>
            </a:r>
          </a:p>
        </p:txBody>
      </p:sp>
      <p:sp>
        <p:nvSpPr>
          <p:cNvPr id="28675" name="灯片编号占位符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A7C6906-34F7-439F-8537-A565B3A5CA10}" type="slidenum">
              <a:rPr lang="zh-CN" altLang="en-US" sz="1200">
                <a:latin typeface="+mn-lt"/>
                <a:ea typeface="+mn-ea"/>
              </a:rPr>
              <a:pPr algn="r">
                <a:defRPr/>
              </a:pPr>
              <a:t>5</a:t>
            </a:fld>
            <a:endParaRPr lang="zh-CN" altLang="en-US" sz="1200">
              <a:latin typeface="+mn-lt"/>
              <a:ea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415167-110D-4639-89FC-85E65B54E4ED}" type="slidenum">
              <a:rPr lang="zh-CN" altLang="en-US"/>
              <a:pPr/>
              <a:t>6</a:t>
            </a:fld>
            <a:endParaRPr lang="en-US" altLang="zh-CN"/>
          </a:p>
        </p:txBody>
      </p:sp>
      <p:sp>
        <p:nvSpPr>
          <p:cNvPr id="1204226" name="Rectangle 2"/>
          <p:cNvSpPr>
            <a:spLocks noGrp="1" noRot="1" noChangeAspect="1" noChangeArrowheads="1" noTextEdit="1"/>
          </p:cNvSpPr>
          <p:nvPr>
            <p:ph type="sldImg"/>
          </p:nvPr>
        </p:nvSpPr>
        <p:spPr>
          <a:ln/>
        </p:spPr>
      </p:sp>
      <p:sp>
        <p:nvSpPr>
          <p:cNvPr id="1204227" name="Rectangle 3"/>
          <p:cNvSpPr>
            <a:spLocks noGrp="1" noChangeArrowheads="1"/>
          </p:cNvSpPr>
          <p:nvPr>
            <p:ph type="body" idx="1"/>
          </p:nvPr>
        </p:nvSpPr>
        <p:spPr/>
        <p:txBody>
          <a:bodyPr/>
          <a:lstStyle/>
          <a:p>
            <a:r>
              <a:rPr lang="en-US" altLang="zh-CN" dirty="0"/>
              <a:t>the importance of weight recovery in the associations between weight fluctuations and later cardiovascular risk factors may be reflected in the phenomenon of </a:t>
            </a:r>
            <a:r>
              <a:rPr lang="en-US" altLang="zh-CN" dirty="0">
                <a:latin typeface="Arial"/>
              </a:rPr>
              <a:t>‘</a:t>
            </a:r>
            <a:r>
              <a:rPr lang="en-US" altLang="zh-CN" b="1" dirty="0" err="1">
                <a:solidFill>
                  <a:srgbClr val="CC0000"/>
                </a:solidFill>
              </a:rPr>
              <a:t>Refeeding</a:t>
            </a:r>
            <a:r>
              <a:rPr lang="en-US" altLang="zh-CN" b="1" dirty="0">
                <a:solidFill>
                  <a:srgbClr val="CC0000"/>
                </a:solidFill>
              </a:rPr>
              <a:t> Metabolic Diseases</a:t>
            </a:r>
            <a:r>
              <a:rPr lang="en-US" altLang="zh-CN" dirty="0">
                <a:latin typeface="Arial"/>
              </a:rPr>
              <a:t>’</a:t>
            </a:r>
            <a:r>
              <a:rPr lang="en-US" altLang="zh-CN" dirty="0"/>
              <a:t> . Episodes of hypertension were observed in malnourished British prisoners of war during the period of recovery from semi-starvation</a:t>
            </a:r>
            <a:r>
              <a:rPr lang="zh-CN" altLang="en-US" dirty="0"/>
              <a:t>。</a:t>
            </a:r>
            <a:r>
              <a:rPr lang="en-US" altLang="zh-CN" dirty="0"/>
              <a:t>The incidence of the disease increased markedly in all age groups, and could not be</a:t>
            </a:r>
          </a:p>
          <a:p>
            <a:r>
              <a:rPr lang="en-US" altLang="zh-CN" dirty="0"/>
              <a:t>accounted for by changes in age and sex distribution</a:t>
            </a:r>
            <a:r>
              <a:rPr lang="zh-CN" altLang="en-US" dirty="0"/>
              <a:t>。</a:t>
            </a:r>
          </a:p>
          <a:p>
            <a:endParaRPr lang="zh-CN" altLang="en-US" dirty="0"/>
          </a:p>
          <a:p>
            <a:endParaRPr lang="zh-CN" altLang="en-US" dirty="0"/>
          </a:p>
          <a:p>
            <a:r>
              <a:rPr lang="zh-CN" altLang="en-US" dirty="0"/>
              <a:t>二战期间，关押在集中营</a:t>
            </a:r>
            <a:r>
              <a:rPr lang="en-US" altLang="zh-CN" dirty="0"/>
              <a:t>Concentration Camps</a:t>
            </a:r>
            <a:r>
              <a:rPr lang="zh-CN" altLang="en-US" dirty="0"/>
              <a:t>的人们营养状况变得极其糟糕，这些人在战争结束后营养状况得到改善，表现出明显的追赶生长，令当时代科学家惊奇的是，该类人群相对更易罹患胰岛素抵抗相关的代谢性疾病，并且发病速度非常之快。</a:t>
            </a:r>
            <a:endParaRPr lang="en-US" altLang="zh-CN" dirty="0"/>
          </a:p>
          <a:p>
            <a:endParaRPr lang="en-US" altLang="zh-C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366087-B3DA-4F30-A7F0-349DCED2215B}" type="slidenum">
              <a:rPr lang="zh-CN" altLang="en-US"/>
              <a:pPr/>
              <a:t>8</a:t>
            </a:fld>
            <a:endParaRPr lang="en-US" altLang="zh-CN"/>
          </a:p>
        </p:txBody>
      </p:sp>
      <p:sp>
        <p:nvSpPr>
          <p:cNvPr id="1202178" name="Rectangle 2"/>
          <p:cNvSpPr>
            <a:spLocks noGrp="1" noRot="1" noChangeAspect="1" noChangeArrowheads="1" noTextEdit="1"/>
          </p:cNvSpPr>
          <p:nvPr>
            <p:ph type="sldImg"/>
          </p:nvPr>
        </p:nvSpPr>
        <p:spPr>
          <a:ln/>
        </p:spPr>
      </p:sp>
      <p:sp>
        <p:nvSpPr>
          <p:cNvPr id="1202179" name="Rectangle 3"/>
          <p:cNvSpPr>
            <a:spLocks noGrp="1" noChangeArrowheads="1"/>
          </p:cNvSpPr>
          <p:nvPr>
            <p:ph type="body" idx="1"/>
          </p:nvPr>
        </p:nvSpPr>
        <p:spPr/>
        <p:txBody>
          <a:bodyPr/>
          <a:lstStyle/>
          <a:p>
            <a:r>
              <a:rPr lang="en-US" altLang="zh-CN" b="1" dirty="0"/>
              <a:t>As the rapid economic development or migration from rural to urban settings, malnourished children in poor countries are increasing exposed to Western diets in adults, and have a higher risk of  obesity-related diseases.</a:t>
            </a:r>
            <a:endParaRPr lang="zh-CN" altLang="en-US" b="1"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43000" y="685800"/>
            <a:ext cx="4572000" cy="3429000"/>
          </a:xfrm>
        </p:spPr>
      </p:sp>
      <p:sp>
        <p:nvSpPr>
          <p:cNvPr id="73731" name="Rectangle 3"/>
          <p:cNvSpPr>
            <a:spLocks noGrp="1" noChangeArrowheads="1"/>
          </p:cNvSpPr>
          <p:nvPr>
            <p:ph type="body" idx="1"/>
          </p:nvPr>
        </p:nvSpPr>
        <p:spPr bwMode="auto">
          <a:xfrm>
            <a:off x="685480" y="4343144"/>
            <a:ext cx="5487041" cy="4115019"/>
          </a:xfrm>
          <a:prstGeom prst="rect">
            <a:avLst/>
          </a:prstGeom>
          <a:noFill/>
          <a:ln>
            <a:miter lim="800000"/>
            <a:headEnd/>
            <a:tailEnd/>
          </a:ln>
        </p:spPr>
        <p:txBody>
          <a:bodyPr/>
          <a:lstStyle/>
          <a:p>
            <a:r>
              <a:rPr lang="en-US" altLang="zh-CN" dirty="0" smtClean="0"/>
              <a:t>Body weight	The body weight increased moderately in NC groups, while its growth was retarded during caloric restriction and elevated rapidly and dramatically after </a:t>
            </a:r>
            <a:r>
              <a:rPr lang="en-US" altLang="zh-CN" dirty="0" err="1" smtClean="0"/>
              <a:t>refeeding</a:t>
            </a:r>
            <a:r>
              <a:rPr lang="en-US" altLang="zh-CN" dirty="0" smtClean="0"/>
              <a:t> in RN groups(★P&lt;0.05</a:t>
            </a:r>
            <a:r>
              <a:rPr lang="zh-CN" altLang="en-US" dirty="0" smtClean="0"/>
              <a:t>）</a:t>
            </a:r>
            <a:r>
              <a:rPr lang="en-US" altLang="zh-CN" dirty="0" smtClean="0"/>
              <a:t>. </a:t>
            </a:r>
          </a:p>
          <a:p>
            <a:r>
              <a:rPr lang="en-US" altLang="zh-CN" dirty="0" smtClean="0"/>
              <a:t>Body length		RN groups did not display any obvious changes in their body length either after caloric restriction for 4 weeks or </a:t>
            </a:r>
            <a:r>
              <a:rPr lang="en-US" altLang="zh-CN" dirty="0" err="1" smtClean="0"/>
              <a:t>refeeding</a:t>
            </a:r>
            <a:r>
              <a:rPr lang="en-US" altLang="zh-CN" dirty="0" smtClean="0"/>
              <a:t> for 1 week, while a swift growth was observed after </a:t>
            </a:r>
            <a:r>
              <a:rPr lang="en-US" altLang="zh-CN" dirty="0" err="1" smtClean="0"/>
              <a:t>refeeding</a:t>
            </a:r>
            <a:r>
              <a:rPr lang="en-US" altLang="zh-CN" dirty="0" smtClean="0"/>
              <a:t> for 2, 4, 8 weeks. Their body length is significantly lower than that of NC groups in the whole process of caloric restriction and </a:t>
            </a:r>
            <a:r>
              <a:rPr lang="en-US" altLang="zh-CN" dirty="0" err="1" smtClean="0"/>
              <a:t>refeeding</a:t>
            </a:r>
            <a:r>
              <a:rPr lang="en-US" altLang="zh-CN" dirty="0" smtClean="0"/>
              <a:t>(★P&lt;0.05</a:t>
            </a:r>
            <a:r>
              <a:rPr lang="zh-CN" altLang="en-US" dirty="0" smtClean="0"/>
              <a:t>）</a:t>
            </a:r>
            <a:r>
              <a:rPr lang="en-US" altLang="zh-CN" dirty="0" smtClean="0"/>
              <a:t>. </a:t>
            </a:r>
          </a:p>
          <a:p>
            <a:r>
              <a:rPr lang="en-US" altLang="zh-CN" dirty="0" smtClean="0"/>
              <a:t>Lee index	The Lee index in RN groups was remarkably higher than that in NC groups while </a:t>
            </a:r>
            <a:r>
              <a:rPr lang="en-US" altLang="zh-CN" dirty="0" err="1" smtClean="0"/>
              <a:t>refeeding</a:t>
            </a:r>
            <a:r>
              <a:rPr lang="en-US" altLang="zh-CN" dirty="0" smtClean="0"/>
              <a:t> 1, 2 weeks after caloric restriction (★P&lt;0.05</a:t>
            </a:r>
            <a:r>
              <a:rPr lang="zh-CN" altLang="en-US" dirty="0" smtClean="0"/>
              <a:t>）</a:t>
            </a:r>
            <a:r>
              <a:rPr lang="en-US" altLang="zh-CN" dirty="0" smtClean="0"/>
              <a:t>. </a:t>
            </a:r>
            <a:endParaRPr lang="zh-CN" altLang="en-US" dirty="0" smtClean="0"/>
          </a:p>
          <a:p>
            <a:endParaRPr lang="zh-CN" altLang="en-US" dirty="0" smtClean="0"/>
          </a:p>
          <a:p>
            <a:endParaRPr lang="zh-CN"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143000" y="685800"/>
            <a:ext cx="4572000" cy="3429000"/>
          </a:xfrm>
        </p:spPr>
      </p:sp>
      <p:sp>
        <p:nvSpPr>
          <p:cNvPr id="74755" name="Rectangle 3"/>
          <p:cNvSpPr>
            <a:spLocks noGrp="1" noChangeArrowheads="1"/>
          </p:cNvSpPr>
          <p:nvPr>
            <p:ph type="body" idx="1"/>
          </p:nvPr>
        </p:nvSpPr>
        <p:spPr bwMode="auto">
          <a:xfrm>
            <a:off x="685480" y="4343144"/>
            <a:ext cx="5487041" cy="4115019"/>
          </a:xfrm>
          <a:prstGeom prst="rect">
            <a:avLst/>
          </a:prstGeom>
          <a:noFill/>
          <a:ln>
            <a:miter lim="800000"/>
            <a:headEnd/>
            <a:tailEnd/>
          </a:ln>
        </p:spPr>
        <p:txBody>
          <a:bodyPr/>
          <a:lstStyle/>
          <a:p>
            <a:r>
              <a:rPr lang="en-US" altLang="zh-CN" dirty="0" smtClean="0"/>
              <a:t>Body fat percentage of visceral adipose tissue		The body fat percentage of visceral adipose tissue in RN groups was much lower after caloric restriction for 4 weeks while greater after </a:t>
            </a:r>
            <a:r>
              <a:rPr lang="en-US" altLang="zh-CN" dirty="0" err="1" smtClean="0"/>
              <a:t>refeeding</a:t>
            </a:r>
            <a:r>
              <a:rPr lang="en-US" altLang="zh-CN" dirty="0" smtClean="0"/>
              <a:t> for 2, 4, 8 weeks compared with NC groups</a:t>
            </a:r>
            <a:r>
              <a:rPr lang="zh-CN" altLang="en-US" dirty="0" smtClean="0"/>
              <a:t>（★</a:t>
            </a:r>
            <a:r>
              <a:rPr lang="en-US" altLang="zh-CN" dirty="0" smtClean="0"/>
              <a:t>P&lt;0.05</a:t>
            </a:r>
            <a:r>
              <a:rPr lang="zh-CN" altLang="en-US" dirty="0" smtClean="0"/>
              <a:t>）</a:t>
            </a:r>
            <a:r>
              <a:rPr lang="en-US" altLang="zh-CN" dirty="0" smtClean="0"/>
              <a:t>.</a:t>
            </a:r>
          </a:p>
          <a:p>
            <a:r>
              <a:rPr lang="en-US" altLang="zh-CN" dirty="0" smtClean="0"/>
              <a:t>Body fat percentage of subcutaneous adipose tissue		RN and NC animals displayed no differences in body fat percentage of subcutaneous adipose tissue</a:t>
            </a:r>
            <a:r>
              <a:rPr lang="zh-CN" altLang="en-US" dirty="0" smtClean="0"/>
              <a:t>（</a:t>
            </a:r>
            <a:r>
              <a:rPr lang="en-US" altLang="zh-CN" dirty="0" smtClean="0"/>
              <a:t>P&gt;0.05</a:t>
            </a:r>
            <a:r>
              <a:rPr lang="zh-CN" altLang="en-US" dirty="0" smtClean="0"/>
              <a:t>）</a:t>
            </a:r>
            <a:r>
              <a:rPr lang="en-US" altLang="zh-CN" dirty="0" smtClean="0"/>
              <a:t>. </a:t>
            </a:r>
          </a:p>
          <a:p>
            <a:r>
              <a:rPr lang="zh-CN" altLang="en-US" dirty="0" smtClean="0"/>
              <a:t> </a:t>
            </a:r>
            <a:r>
              <a:rPr lang="en-US" altLang="zh-CN" dirty="0" smtClean="0"/>
              <a:t>Constituent ratio of various adipose tissue depots	The constituent ratio of various adipose tissue depots (subcutaneous, </a:t>
            </a:r>
            <a:r>
              <a:rPr lang="en-US" altLang="zh-CN" dirty="0" err="1" smtClean="0"/>
              <a:t>Perirenal</a:t>
            </a:r>
            <a:r>
              <a:rPr lang="en-US" altLang="zh-CN" dirty="0" smtClean="0"/>
              <a:t>, </a:t>
            </a:r>
            <a:r>
              <a:rPr lang="en-US" altLang="zh-CN" dirty="0" err="1" smtClean="0"/>
              <a:t>Epididymal</a:t>
            </a:r>
            <a:r>
              <a:rPr lang="en-US" altLang="zh-CN" dirty="0" smtClean="0"/>
              <a:t>) gradually decreased, increasingly elevated, and stood still individually during the course of </a:t>
            </a:r>
            <a:r>
              <a:rPr lang="en-US" altLang="zh-CN" dirty="0" err="1" smtClean="0"/>
              <a:t>refeeding</a:t>
            </a:r>
            <a:r>
              <a:rPr lang="en-US" altLang="zh-CN" dirty="0" smtClean="0"/>
              <a:t>.</a:t>
            </a:r>
            <a:endParaRPr lang="zh-CN" altLang="en-US" dirty="0" smtClean="0"/>
          </a:p>
          <a:p>
            <a:endParaRPr lang="zh-CN"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43000" y="685800"/>
            <a:ext cx="4572000" cy="3429000"/>
          </a:xfrm>
        </p:spPr>
      </p:sp>
      <p:sp>
        <p:nvSpPr>
          <p:cNvPr id="83971" name="Rectangle 3"/>
          <p:cNvSpPr>
            <a:spLocks noGrp="1" noChangeArrowheads="1"/>
          </p:cNvSpPr>
          <p:nvPr>
            <p:ph type="body" idx="1"/>
          </p:nvPr>
        </p:nvSpPr>
        <p:spPr bwMode="auto">
          <a:xfrm>
            <a:off x="685480" y="4343144"/>
            <a:ext cx="5487041" cy="4115019"/>
          </a:xfrm>
          <a:prstGeom prst="rect">
            <a:avLst/>
          </a:prstGeom>
          <a:noFill/>
          <a:ln>
            <a:miter lim="800000"/>
            <a:headEnd/>
            <a:tailEnd/>
          </a:ln>
        </p:spPr>
        <p:txBody>
          <a:bodyPr/>
          <a:lstStyle/>
          <a:p>
            <a:pPr marL="0" marR="0" indent="0" algn="l" defTabSz="0" rtl="0" eaLnBrk="0" fontAlgn="base" latinLnBrk="0" hangingPunct="0">
              <a:lnSpc>
                <a:spcPct val="100000"/>
              </a:lnSpc>
              <a:spcBef>
                <a:spcPct val="30000"/>
              </a:spcBef>
              <a:spcAft>
                <a:spcPct val="0"/>
              </a:spcAft>
              <a:buClrTx/>
              <a:buSzTx/>
              <a:buFontTx/>
              <a:buNone/>
              <a:tabLst/>
              <a:defRPr/>
            </a:pPr>
            <a:endParaRPr lang="zh-CN"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43000" y="685800"/>
            <a:ext cx="4572000" cy="3429000"/>
          </a:xfrm>
        </p:spPr>
      </p:sp>
      <p:sp>
        <p:nvSpPr>
          <p:cNvPr id="84995" name="Rectangle 3"/>
          <p:cNvSpPr>
            <a:spLocks noGrp="1" noChangeArrowheads="1"/>
          </p:cNvSpPr>
          <p:nvPr>
            <p:ph type="body" idx="1"/>
          </p:nvPr>
        </p:nvSpPr>
        <p:spPr bwMode="auto">
          <a:xfrm>
            <a:off x="685480" y="4343144"/>
            <a:ext cx="5487041" cy="4115019"/>
          </a:xfrm>
          <a:prstGeom prst="rect">
            <a:avLst/>
          </a:prstGeom>
          <a:noFill/>
          <a:ln>
            <a:miter lim="800000"/>
            <a:headEnd/>
            <a:tailEnd/>
          </a:ln>
        </p:spPr>
        <p:txBody>
          <a:bodyPr/>
          <a:lstStyle/>
          <a:p>
            <a:r>
              <a:rPr lang="en-CA" altLang="zh-CN" sz="1200" b="1" i="0" kern="1200" dirty="0" smtClean="0">
                <a:solidFill>
                  <a:schemeClr val="tx1"/>
                </a:solidFill>
                <a:latin typeface="Times New Roman" charset="0"/>
                <a:ea typeface="宋体" pitchFamily="2" charset="-122"/>
                <a:cs typeface="+mn-cs"/>
              </a:rPr>
              <a:t>lipid droplet-associated protein</a:t>
            </a:r>
          </a:p>
          <a:p>
            <a:pPr marL="0" marR="0" indent="0" algn="l" defTabSz="914400" rtl="0" eaLnBrk="1" fontAlgn="base" latinLnBrk="0" hangingPunct="1">
              <a:lnSpc>
                <a:spcPct val="100000"/>
              </a:lnSpc>
              <a:spcBef>
                <a:spcPct val="30000"/>
              </a:spcBef>
              <a:spcAft>
                <a:spcPct val="0"/>
              </a:spcAft>
              <a:buClrTx/>
              <a:buSzTx/>
              <a:buFontTx/>
              <a:buNone/>
              <a:tabLst/>
              <a:defRPr/>
            </a:pPr>
            <a:r>
              <a:rPr lang="en-CA" altLang="zh-CN" sz="1200" b="0" i="0" kern="1200" dirty="0" smtClean="0">
                <a:solidFill>
                  <a:schemeClr val="tx1"/>
                </a:solidFill>
                <a:latin typeface="Times New Roman" charset="0"/>
                <a:ea typeface="宋体" pitchFamily="2" charset="-122"/>
                <a:cs typeface="+mn-cs"/>
              </a:rPr>
              <a:t>lipid droplet formation</a:t>
            </a:r>
          </a:p>
          <a:p>
            <a:endParaRPr lang="zh-CN"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43000" y="685800"/>
            <a:ext cx="4572000" cy="3429000"/>
          </a:xfrm>
        </p:spPr>
      </p:sp>
      <p:sp>
        <p:nvSpPr>
          <p:cNvPr id="86019" name="Rectangle 3"/>
          <p:cNvSpPr>
            <a:spLocks noGrp="1" noChangeArrowheads="1"/>
          </p:cNvSpPr>
          <p:nvPr>
            <p:ph type="body" idx="1"/>
          </p:nvPr>
        </p:nvSpPr>
        <p:spPr bwMode="auto">
          <a:xfrm>
            <a:off x="685480" y="4343144"/>
            <a:ext cx="5487041" cy="4115019"/>
          </a:xfrm>
          <a:prstGeom prst="rect">
            <a:avLst/>
          </a:prstGeom>
          <a:noFill/>
          <a:ln>
            <a:miter lim="800000"/>
            <a:headEnd/>
            <a:tailEnd/>
          </a:ln>
        </p:spPr>
        <p:txBody>
          <a:bodyPr/>
          <a:lstStyle/>
          <a:p>
            <a:endParaRPr lang="zh-CN"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43000" y="685800"/>
            <a:ext cx="4572000" cy="3429000"/>
          </a:xfrm>
        </p:spPr>
      </p:sp>
      <p:sp>
        <p:nvSpPr>
          <p:cNvPr id="88067" name="Rectangle 3"/>
          <p:cNvSpPr>
            <a:spLocks noGrp="1" noChangeArrowheads="1"/>
          </p:cNvSpPr>
          <p:nvPr>
            <p:ph type="body" idx="1"/>
          </p:nvPr>
        </p:nvSpPr>
        <p:spPr bwMode="auto">
          <a:xfrm>
            <a:off x="685480" y="4343144"/>
            <a:ext cx="5487041" cy="4115019"/>
          </a:xfrm>
          <a:prstGeom prst="rect">
            <a:avLst/>
          </a:prstGeom>
          <a:noFill/>
          <a:ln>
            <a:miter lim="800000"/>
            <a:headEnd/>
            <a:tailEnd/>
          </a:ln>
        </p:spPr>
        <p:txBody>
          <a:bodyPr/>
          <a:lstStyle/>
          <a:p>
            <a:endParaRPr lang="zh-CN"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2D6B4B-9647-4E56-8616-6969DF7C7642}" type="slidenum">
              <a:rPr lang="zh-CN" altLang="en-US"/>
              <a:pPr/>
              <a:t>19</a:t>
            </a:fld>
            <a:endParaRPr lang="en-US" altLang="zh-CN"/>
          </a:p>
        </p:txBody>
      </p:sp>
      <p:sp>
        <p:nvSpPr>
          <p:cNvPr id="1278978" name="Rectangle 2"/>
          <p:cNvSpPr>
            <a:spLocks noGrp="1" noRot="1" noChangeAspect="1" noChangeArrowheads="1" noTextEdit="1"/>
          </p:cNvSpPr>
          <p:nvPr>
            <p:ph type="sldImg"/>
          </p:nvPr>
        </p:nvSpPr>
        <p:spPr>
          <a:ln/>
        </p:spPr>
      </p:sp>
      <p:sp>
        <p:nvSpPr>
          <p:cNvPr id="1278979" name="Rectangle 3"/>
          <p:cNvSpPr>
            <a:spLocks noGrp="1" noChangeArrowheads="1"/>
          </p:cNvSpPr>
          <p:nvPr>
            <p:ph type="body" idx="1"/>
          </p:nvPr>
        </p:nvSpPr>
        <p:spPr/>
        <p:txBody>
          <a:bodyPr/>
          <a:lstStyle/>
          <a:p>
            <a:r>
              <a:rPr lang="en-US" altLang="zh-CN" dirty="0"/>
              <a:t>SOD(Superoxide Dismutase) and CAT(</a:t>
            </a:r>
            <a:r>
              <a:rPr lang="en-US" altLang="zh-CN" dirty="0" err="1"/>
              <a:t>Catalase</a:t>
            </a:r>
            <a:r>
              <a:rPr lang="en-US" altLang="zh-CN" dirty="0"/>
              <a:t>) are known as the key enzymes that can clean the free radicals. So the activity of SOD and MDA could reflect the </a:t>
            </a:r>
            <a:r>
              <a:rPr lang="en-US" altLang="zh-CN" dirty="0" err="1"/>
              <a:t>the</a:t>
            </a:r>
            <a:r>
              <a:rPr lang="en-US" altLang="zh-CN" dirty="0"/>
              <a:t> level of oxidative stress. MDA (</a:t>
            </a:r>
            <a:r>
              <a:rPr lang="en-US" altLang="zh-CN" dirty="0" err="1"/>
              <a:t>malonaldehyde</a:t>
            </a:r>
            <a:r>
              <a:rPr lang="en-US" altLang="zh-CN" dirty="0"/>
              <a:t>) is the end production of the lipid oxidation and reflect the degree of lipid accumulation. </a:t>
            </a:r>
            <a:endParaRPr lang="zh-CN" altLang="en-US" dirty="0"/>
          </a:p>
          <a:p>
            <a:r>
              <a:rPr lang="zh-CN" altLang="en-US" dirty="0"/>
              <a:t>与正常组相比，追赶</a:t>
            </a:r>
            <a:r>
              <a:rPr lang="en-US" altLang="zh-CN" dirty="0"/>
              <a:t>2</a:t>
            </a:r>
            <a:r>
              <a:rPr lang="zh-CN" altLang="en-US" dirty="0"/>
              <a:t>周时</a:t>
            </a:r>
            <a:r>
              <a:rPr lang="en-US" altLang="zh-CN" dirty="0"/>
              <a:t>SOD</a:t>
            </a:r>
            <a:r>
              <a:rPr lang="zh-CN" altLang="en-US" dirty="0"/>
              <a:t>和</a:t>
            </a:r>
            <a:r>
              <a:rPr lang="en-US" altLang="zh-CN" dirty="0"/>
              <a:t>CAT</a:t>
            </a:r>
            <a:r>
              <a:rPr lang="zh-CN" altLang="en-US" dirty="0"/>
              <a:t>活性显著下降，且于追赶</a:t>
            </a:r>
            <a:r>
              <a:rPr lang="en-US" altLang="zh-CN" dirty="0"/>
              <a:t>4</a:t>
            </a:r>
            <a:r>
              <a:rPr lang="zh-CN" altLang="en-US" dirty="0"/>
              <a:t>周和</a:t>
            </a:r>
            <a:r>
              <a:rPr lang="en-US" altLang="zh-CN" dirty="0"/>
              <a:t>8</a:t>
            </a:r>
            <a:r>
              <a:rPr lang="zh-CN" altLang="en-US" dirty="0"/>
              <a:t>周持续存在并加重。于追赶</a:t>
            </a:r>
            <a:r>
              <a:rPr lang="en-US" altLang="zh-CN" dirty="0"/>
              <a:t>4</a:t>
            </a:r>
            <a:r>
              <a:rPr lang="zh-CN" altLang="en-US" dirty="0"/>
              <a:t>周和</a:t>
            </a:r>
            <a:r>
              <a:rPr lang="en-US" altLang="zh-CN" dirty="0"/>
              <a:t>8</a:t>
            </a:r>
            <a:r>
              <a:rPr lang="zh-CN" altLang="en-US" dirty="0"/>
              <a:t>周</a:t>
            </a:r>
            <a:r>
              <a:rPr lang="en-US" altLang="zh-CN" dirty="0"/>
              <a:t>MDA </a:t>
            </a:r>
            <a:r>
              <a:rPr lang="zh-CN" altLang="en-US" dirty="0"/>
              <a:t>水平也出现显著升高</a:t>
            </a:r>
          </a:p>
          <a:p>
            <a:r>
              <a:rPr lang="zh-CN" altLang="en-US" dirty="0"/>
              <a:t> </a:t>
            </a:r>
            <a:r>
              <a:rPr lang="en-US" altLang="zh-CN" dirty="0"/>
              <a:t>the activities of SOD and CAT were significantly lower in R4N2 group than N6 </a:t>
            </a:r>
            <a:r>
              <a:rPr lang="en-US" altLang="zh-CN" dirty="0" err="1"/>
              <a:t>group,and</a:t>
            </a:r>
            <a:r>
              <a:rPr lang="en-US" altLang="zh-CN" dirty="0"/>
              <a:t> during late catching-up time the expression of their activities declined </a:t>
            </a:r>
            <a:r>
              <a:rPr lang="en-US" altLang="zh-CN" dirty="0" err="1"/>
              <a:t>gradually;and</a:t>
            </a:r>
            <a:r>
              <a:rPr lang="en-US" altLang="zh-CN" dirty="0"/>
              <a:t> the level of MDA catch-up groups was higher than their control groups separately</a:t>
            </a:r>
            <a:r>
              <a:rPr lang="zh-CN" altLang="en-US" dirty="0"/>
              <a:t> </a:t>
            </a:r>
            <a:r>
              <a:rPr lang="en-US" altLang="zh-CN" dirty="0"/>
              <a:t>.</a:t>
            </a:r>
          </a:p>
          <a:p>
            <a:r>
              <a:rPr lang="en-US" altLang="zh-CN" dirty="0"/>
              <a:t>We found that during the late catching-up time the </a:t>
            </a:r>
            <a:r>
              <a:rPr lang="en-US" altLang="zh-CN" dirty="0" err="1"/>
              <a:t>acivity</a:t>
            </a:r>
            <a:r>
              <a:rPr lang="en-US" altLang="zh-CN" dirty="0"/>
              <a:t> of SOD and CAT in muscle were significantly </a:t>
            </a:r>
            <a:r>
              <a:rPr lang="en-US" altLang="zh-CN" dirty="0" err="1"/>
              <a:t>declined,but</a:t>
            </a:r>
            <a:r>
              <a:rPr lang="en-US" altLang="zh-CN" dirty="0"/>
              <a:t> the level of MDA in skeletal muscle was increased, coinstantaneous with the insulin </a:t>
            </a:r>
            <a:r>
              <a:rPr lang="en-US" altLang="zh-CN" dirty="0" err="1"/>
              <a:t>resisitance</a:t>
            </a:r>
            <a:r>
              <a:rPr lang="en-US" altLang="zh-CN" dirty="0"/>
              <a:t>. It </a:t>
            </a:r>
            <a:r>
              <a:rPr lang="en-US" altLang="zh-CN" dirty="0" err="1"/>
              <a:t>indcated</a:t>
            </a:r>
            <a:r>
              <a:rPr lang="en-US" altLang="zh-CN" dirty="0"/>
              <a:t> with oxidative stress might participate in the development of insulin resistance during the catching-up model.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72066" name="Rectangle 2"/>
          <p:cNvSpPr>
            <a:spLocks noChangeArrowheads="1"/>
          </p:cNvSpPr>
          <p:nvPr/>
        </p:nvSpPr>
        <p:spPr bwMode="gray">
          <a:xfrm>
            <a:off x="0" y="3141663"/>
            <a:ext cx="9144000" cy="4318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67" name="Rectangle 3"/>
          <p:cNvSpPr>
            <a:spLocks noGrp="1" noChangeArrowheads="1"/>
          </p:cNvSpPr>
          <p:nvPr>
            <p:ph type="subTitle" idx="1"/>
          </p:nvPr>
        </p:nvSpPr>
        <p:spPr bwMode="white">
          <a:xfrm>
            <a:off x="5105400" y="3124200"/>
            <a:ext cx="3810000" cy="419100"/>
          </a:xfrm>
        </p:spPr>
        <p:txBody>
          <a:bodyPr/>
          <a:lstStyle>
            <a:lvl1pPr marL="0" indent="0">
              <a:buFont typeface="Wingdings" pitchFamily="2" charset="2"/>
              <a:buNone/>
              <a:defRPr sz="1800" b="0">
                <a:solidFill>
                  <a:schemeClr val="bg1"/>
                </a:solidFill>
              </a:defRPr>
            </a:lvl1pPr>
          </a:lstStyle>
          <a:p>
            <a:pPr lvl="0"/>
            <a:r>
              <a:rPr lang="zh-CN" altLang="en-US" noProof="0" smtClean="0"/>
              <a:t>单击此处编辑母版副标题样式</a:t>
            </a:r>
          </a:p>
        </p:txBody>
      </p:sp>
      <p:sp>
        <p:nvSpPr>
          <p:cNvPr id="472068" name="Rectangle 4"/>
          <p:cNvSpPr>
            <a:spLocks noChangeArrowheads="1"/>
          </p:cNvSpPr>
          <p:nvPr/>
        </p:nvSpPr>
        <p:spPr bwMode="auto">
          <a:xfrm>
            <a:off x="0" y="3527425"/>
            <a:ext cx="9144000" cy="3357563"/>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78" name="Rectangle 14"/>
          <p:cNvSpPr>
            <a:spLocks noGrp="1" noChangeArrowheads="1"/>
          </p:cNvSpPr>
          <p:nvPr>
            <p:ph type="dt" sz="half" idx="2"/>
          </p:nvPr>
        </p:nvSpPr>
        <p:spPr bwMode="auto">
          <a:xfrm>
            <a:off x="457200" y="6564313"/>
            <a:ext cx="2133600" cy="157162"/>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charset="0"/>
              </a:defRPr>
            </a:lvl1pPr>
          </a:lstStyle>
          <a:p>
            <a:endParaRPr lang="en-US" altLang="zh-CN"/>
          </a:p>
        </p:txBody>
      </p:sp>
      <p:sp>
        <p:nvSpPr>
          <p:cNvPr id="472079" name="Rectangle 15"/>
          <p:cNvSpPr>
            <a:spLocks noGrp="1" noChangeArrowheads="1"/>
          </p:cNvSpPr>
          <p:nvPr>
            <p:ph type="ftr" sz="quarter" idx="3"/>
          </p:nvPr>
        </p:nvSpPr>
        <p:spPr bwMode="auto">
          <a:xfrm>
            <a:off x="3124200" y="6550025"/>
            <a:ext cx="2895600" cy="17145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bg1"/>
                </a:solidFill>
                <a:latin typeface="Times New Roman" charset="0"/>
              </a:defRPr>
            </a:lvl1pPr>
          </a:lstStyle>
          <a:p>
            <a:endParaRPr lang="en-US" altLang="zh-CN"/>
          </a:p>
        </p:txBody>
      </p:sp>
      <p:sp>
        <p:nvSpPr>
          <p:cNvPr id="472080" name="Rectangle 16"/>
          <p:cNvSpPr>
            <a:spLocks noGrp="1" noChangeArrowheads="1"/>
          </p:cNvSpPr>
          <p:nvPr>
            <p:ph type="sldNum" sz="quarter" idx="4"/>
          </p:nvPr>
        </p:nvSpPr>
        <p:spPr>
          <a:xfrm>
            <a:off x="6553200" y="6535738"/>
            <a:ext cx="2133600" cy="185737"/>
          </a:xfrm>
        </p:spPr>
        <p:txBody>
          <a:bodyPr/>
          <a:lstStyle>
            <a:lvl1pPr algn="r">
              <a:defRPr sz="1400">
                <a:solidFill>
                  <a:schemeClr val="bg1"/>
                </a:solidFill>
                <a:latin typeface="Times New Roman" charset="0"/>
              </a:defRPr>
            </a:lvl1pPr>
          </a:lstStyle>
          <a:p>
            <a:fld id="{84045E66-A682-477C-BAC6-0F939455C0C0}" type="slidenum">
              <a:rPr lang="zh-CN" altLang="en-US"/>
              <a:pPr/>
              <a:t>‹#›</a:t>
            </a:fld>
            <a:endParaRPr lang="en-US" altLang="zh-CN"/>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8BC9C08C-6AC9-4DD1-AF76-6F302DFDA1C7}" type="slidenum">
              <a:rPr lang="zh-CN" altLang="en-US"/>
              <a:pPr/>
              <a:t>‹#›</a:t>
            </a:fld>
            <a:endParaRPr lang="en-US" altLang="zh-CN"/>
          </a:p>
        </p:txBody>
      </p:sp>
    </p:spTree>
    <p:extLst>
      <p:ext uri="{BB962C8B-B14F-4D97-AF65-F5344CB8AC3E}">
        <p14:creationId xmlns="" xmlns:p14="http://schemas.microsoft.com/office/powerpoint/2010/main" val="1495541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05AE34D6-D59E-46C2-965D-09ABEBC9B541}" type="slidenum">
              <a:rPr lang="zh-CN" altLang="en-US"/>
              <a:pPr/>
              <a:t>‹#›</a:t>
            </a:fld>
            <a:endParaRPr lang="en-US" altLang="zh-CN"/>
          </a:p>
        </p:txBody>
      </p:sp>
    </p:spTree>
    <p:extLst>
      <p:ext uri="{BB962C8B-B14F-4D97-AF65-F5344CB8AC3E}">
        <p14:creationId xmlns="" xmlns:p14="http://schemas.microsoft.com/office/powerpoint/2010/main" val="3748456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19200"/>
            <a:ext cx="40386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219200"/>
            <a:ext cx="40386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7C890390-9E90-4AE0-871A-73EA8038E66F}" type="slidenum">
              <a:rPr lang="zh-CN" altLang="en-US"/>
              <a:pPr/>
              <a:t>‹#›</a:t>
            </a:fld>
            <a:endParaRPr lang="en-US" altLang="zh-CN"/>
          </a:p>
        </p:txBody>
      </p:sp>
    </p:spTree>
    <p:extLst>
      <p:ext uri="{BB962C8B-B14F-4D97-AF65-F5344CB8AC3E}">
        <p14:creationId xmlns="" xmlns:p14="http://schemas.microsoft.com/office/powerpoint/2010/main" val="280186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001385F4-743F-440B-9949-316634BA43F4}" type="slidenum">
              <a:rPr lang="zh-CN" altLang="en-US"/>
              <a:pPr/>
              <a:t>‹#›</a:t>
            </a:fld>
            <a:endParaRPr lang="en-US" altLang="zh-CN"/>
          </a:p>
        </p:txBody>
      </p:sp>
    </p:spTree>
    <p:extLst>
      <p:ext uri="{BB962C8B-B14F-4D97-AF65-F5344CB8AC3E}">
        <p14:creationId xmlns="" xmlns:p14="http://schemas.microsoft.com/office/powerpoint/2010/main" val="1940814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CA73D2A8-0CD4-4907-9188-F0C51B280300}" type="slidenum">
              <a:rPr lang="zh-CN" altLang="en-US"/>
              <a:pPr/>
              <a:t>‹#›</a:t>
            </a:fld>
            <a:endParaRPr lang="en-US" altLang="zh-CN"/>
          </a:p>
        </p:txBody>
      </p:sp>
    </p:spTree>
    <p:extLst>
      <p:ext uri="{BB962C8B-B14F-4D97-AF65-F5344CB8AC3E}">
        <p14:creationId xmlns="" xmlns:p14="http://schemas.microsoft.com/office/powerpoint/2010/main" val="579939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056F513D-D47C-4E92-ABA5-055601154410}" type="slidenum">
              <a:rPr lang="zh-CN" altLang="en-US"/>
              <a:pPr/>
              <a:t>‹#›</a:t>
            </a:fld>
            <a:endParaRPr lang="en-US" altLang="zh-CN"/>
          </a:p>
        </p:txBody>
      </p:sp>
    </p:spTree>
    <p:extLst>
      <p:ext uri="{BB962C8B-B14F-4D97-AF65-F5344CB8AC3E}">
        <p14:creationId xmlns="" xmlns:p14="http://schemas.microsoft.com/office/powerpoint/2010/main" val="43234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9043312-03D5-4823-B889-ECE48F724B7F}" type="slidenum">
              <a:rPr lang="zh-CN" altLang="en-US"/>
              <a:pPr/>
              <a:t>‹#›</a:t>
            </a:fld>
            <a:endParaRPr lang="en-US" altLang="zh-CN"/>
          </a:p>
        </p:txBody>
      </p:sp>
    </p:spTree>
    <p:extLst>
      <p:ext uri="{BB962C8B-B14F-4D97-AF65-F5344CB8AC3E}">
        <p14:creationId xmlns="" xmlns:p14="http://schemas.microsoft.com/office/powerpoint/2010/main" val="1915394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4725D411-530B-43E5-97BA-E5B35A6D46F4}" type="slidenum">
              <a:rPr lang="zh-CN" altLang="en-US"/>
              <a:pPr/>
              <a:t>‹#›</a:t>
            </a:fld>
            <a:endParaRPr lang="en-US" altLang="zh-CN"/>
          </a:p>
        </p:txBody>
      </p:sp>
    </p:spTree>
    <p:extLst>
      <p:ext uri="{BB962C8B-B14F-4D97-AF65-F5344CB8AC3E}">
        <p14:creationId xmlns="" xmlns:p14="http://schemas.microsoft.com/office/powerpoint/2010/main" val="3675625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001EF509-8263-4C23-A113-7E54E7E9D58D}" type="slidenum">
              <a:rPr lang="zh-CN" altLang="en-US"/>
              <a:pPr/>
              <a:t>‹#›</a:t>
            </a:fld>
            <a:endParaRPr lang="en-US" altLang="zh-CN"/>
          </a:p>
        </p:txBody>
      </p:sp>
    </p:spTree>
    <p:extLst>
      <p:ext uri="{BB962C8B-B14F-4D97-AF65-F5344CB8AC3E}">
        <p14:creationId xmlns="" xmlns:p14="http://schemas.microsoft.com/office/powerpoint/2010/main" val="330247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3550" y="198438"/>
            <a:ext cx="2092325" cy="6202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198438"/>
            <a:ext cx="6127750" cy="6202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15500CDC-163D-41CA-B5CC-8797B304CEBA}" type="slidenum">
              <a:rPr lang="zh-CN" altLang="en-US"/>
              <a:pPr/>
              <a:t>‹#›</a:t>
            </a:fld>
            <a:endParaRPr lang="en-US" altLang="zh-CN"/>
          </a:p>
        </p:txBody>
      </p:sp>
    </p:spTree>
    <p:extLst>
      <p:ext uri="{BB962C8B-B14F-4D97-AF65-F5344CB8AC3E}">
        <p14:creationId xmlns="" xmlns:p14="http://schemas.microsoft.com/office/powerpoint/2010/main" val="2412601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198438"/>
            <a:ext cx="8372475" cy="5635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33400" y="1219200"/>
            <a:ext cx="8229600" cy="5181600"/>
          </a:xfrm>
        </p:spPr>
        <p:txBody>
          <a:bodyPr/>
          <a:lstStyle/>
          <a:p>
            <a:endParaRPr lang="en-US"/>
          </a:p>
        </p:txBody>
      </p:sp>
      <p:sp>
        <p:nvSpPr>
          <p:cNvPr id="4" name="Slide Number Placeholder 3"/>
          <p:cNvSpPr>
            <a:spLocks noGrp="1"/>
          </p:cNvSpPr>
          <p:nvPr>
            <p:ph type="sldNum" sz="quarter" idx="10"/>
          </p:nvPr>
        </p:nvSpPr>
        <p:spPr>
          <a:xfrm>
            <a:off x="3429000" y="6508750"/>
            <a:ext cx="2133600" cy="196850"/>
          </a:xfrm>
        </p:spPr>
        <p:txBody>
          <a:bodyPr/>
          <a:lstStyle>
            <a:lvl1pPr>
              <a:defRPr/>
            </a:lvl1pPr>
          </a:lstStyle>
          <a:p>
            <a:fld id="{8FAA421A-0195-44FF-BDF1-0A2780F982D6}" type="slidenum">
              <a:rPr lang="zh-CN" altLang="en-US"/>
              <a:pPr/>
              <a:t>‹#›</a:t>
            </a:fld>
            <a:endParaRPr lang="en-US" altLang="zh-CN"/>
          </a:p>
        </p:txBody>
      </p:sp>
    </p:spTree>
    <p:extLst>
      <p:ext uri="{BB962C8B-B14F-4D97-AF65-F5344CB8AC3E}">
        <p14:creationId xmlns="" xmlns:p14="http://schemas.microsoft.com/office/powerpoint/2010/main" val="2301383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198438"/>
            <a:ext cx="8372475" cy="5635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19200"/>
            <a:ext cx="40386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24400" y="1219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24400" y="3886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3429000" y="6508750"/>
            <a:ext cx="2133600" cy="196850"/>
          </a:xfrm>
        </p:spPr>
        <p:txBody>
          <a:bodyPr/>
          <a:lstStyle>
            <a:lvl1pPr>
              <a:defRPr/>
            </a:lvl1pPr>
          </a:lstStyle>
          <a:p>
            <a:fld id="{8423FB54-8F7D-4F97-BC4B-85D945D42430}" type="slidenum">
              <a:rPr lang="zh-CN" altLang="en-US"/>
              <a:pPr/>
              <a:t>‹#›</a:t>
            </a:fld>
            <a:endParaRPr lang="en-US" altLang="zh-CN"/>
          </a:p>
        </p:txBody>
      </p:sp>
    </p:spTree>
    <p:extLst>
      <p:ext uri="{BB962C8B-B14F-4D97-AF65-F5344CB8AC3E}">
        <p14:creationId xmlns="" xmlns:p14="http://schemas.microsoft.com/office/powerpoint/2010/main" val="699201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198438"/>
            <a:ext cx="8372475" cy="5635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386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24400" y="1219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24400" y="3886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3429000" y="6508750"/>
            <a:ext cx="2133600" cy="196850"/>
          </a:xfrm>
        </p:spPr>
        <p:txBody>
          <a:bodyPr/>
          <a:lstStyle>
            <a:lvl1pPr>
              <a:defRPr/>
            </a:lvl1pPr>
          </a:lstStyle>
          <a:p>
            <a:fld id="{72D7D34A-63A8-4D07-9213-F0DA205D0204}" type="slidenum">
              <a:rPr lang="zh-CN" altLang="en-US"/>
              <a:pPr/>
              <a:t>‹#›</a:t>
            </a:fld>
            <a:endParaRPr lang="en-US" altLang="zh-CN"/>
          </a:p>
        </p:txBody>
      </p:sp>
    </p:spTree>
    <p:extLst>
      <p:ext uri="{BB962C8B-B14F-4D97-AF65-F5344CB8AC3E}">
        <p14:creationId xmlns="" xmlns:p14="http://schemas.microsoft.com/office/powerpoint/2010/main" val="900979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198438"/>
            <a:ext cx="8372475" cy="5635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8229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 y="3886200"/>
            <a:ext cx="8229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3429000" y="6508750"/>
            <a:ext cx="2133600" cy="196850"/>
          </a:xfrm>
        </p:spPr>
        <p:txBody>
          <a:bodyPr/>
          <a:lstStyle>
            <a:lvl1pPr>
              <a:defRPr/>
            </a:lvl1pPr>
          </a:lstStyle>
          <a:p>
            <a:fld id="{06D80999-552F-4D23-A2FD-D46427A04761}" type="slidenum">
              <a:rPr lang="zh-CN" altLang="en-US"/>
              <a:pPr/>
              <a:t>‹#›</a:t>
            </a:fld>
            <a:endParaRPr lang="en-US" altLang="zh-CN"/>
          </a:p>
        </p:txBody>
      </p:sp>
    </p:spTree>
    <p:extLst>
      <p:ext uri="{BB962C8B-B14F-4D97-AF65-F5344CB8AC3E}">
        <p14:creationId xmlns="" xmlns:p14="http://schemas.microsoft.com/office/powerpoint/2010/main" val="382631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198438"/>
            <a:ext cx="8372475" cy="5635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19200"/>
            <a:ext cx="8229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3400" y="3886200"/>
            <a:ext cx="8229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3429000" y="6508750"/>
            <a:ext cx="2133600" cy="196850"/>
          </a:xfrm>
        </p:spPr>
        <p:txBody>
          <a:bodyPr/>
          <a:lstStyle>
            <a:lvl1pPr>
              <a:defRPr/>
            </a:lvl1pPr>
          </a:lstStyle>
          <a:p>
            <a:fld id="{62D458E7-77B9-49E3-91BB-508E575BE1A7}" type="slidenum">
              <a:rPr lang="zh-CN" altLang="en-US"/>
              <a:pPr/>
              <a:t>‹#›</a:t>
            </a:fld>
            <a:endParaRPr lang="en-US" altLang="zh-CN"/>
          </a:p>
        </p:txBody>
      </p:sp>
    </p:spTree>
    <p:extLst>
      <p:ext uri="{BB962C8B-B14F-4D97-AF65-F5344CB8AC3E}">
        <p14:creationId xmlns="" xmlns:p14="http://schemas.microsoft.com/office/powerpoint/2010/main" val="2433890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533400" y="198438"/>
            <a:ext cx="8372475" cy="563562"/>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533400" y="1219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24400" y="1219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33400" y="3886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724400" y="3886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3429000" y="6508750"/>
            <a:ext cx="2133600" cy="196850"/>
          </a:xfrm>
        </p:spPr>
        <p:txBody>
          <a:bodyPr/>
          <a:lstStyle>
            <a:lvl1pPr>
              <a:defRPr/>
            </a:lvl1pPr>
          </a:lstStyle>
          <a:p>
            <a:fld id="{3090AA45-2B83-459C-868A-F591951F89CD}" type="slidenum">
              <a:rPr lang="zh-CN" altLang="en-US"/>
              <a:pPr/>
              <a:t>‹#›</a:t>
            </a:fld>
            <a:endParaRPr lang="en-US" altLang="zh-CN"/>
          </a:p>
        </p:txBody>
      </p:sp>
    </p:spTree>
    <p:extLst>
      <p:ext uri="{BB962C8B-B14F-4D97-AF65-F5344CB8AC3E}">
        <p14:creationId xmlns="" xmlns:p14="http://schemas.microsoft.com/office/powerpoint/2010/main" val="1921614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33400" y="198438"/>
            <a:ext cx="8372475" cy="6202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2"/>
          <p:cNvSpPr>
            <a:spLocks noGrp="1"/>
          </p:cNvSpPr>
          <p:nvPr>
            <p:ph type="sldNum" sz="quarter" idx="10"/>
          </p:nvPr>
        </p:nvSpPr>
        <p:spPr>
          <a:xfrm>
            <a:off x="3429000" y="6508750"/>
            <a:ext cx="2133600" cy="196850"/>
          </a:xfrm>
        </p:spPr>
        <p:txBody>
          <a:bodyPr/>
          <a:lstStyle>
            <a:lvl1pPr>
              <a:defRPr/>
            </a:lvl1pPr>
          </a:lstStyle>
          <a:p>
            <a:fld id="{15230734-69AA-46F0-BDA8-98A583C58709}" type="slidenum">
              <a:rPr lang="zh-CN" altLang="en-US"/>
              <a:pPr/>
              <a:t>‹#›</a:t>
            </a:fld>
            <a:endParaRPr lang="en-US" altLang="zh-CN"/>
          </a:p>
        </p:txBody>
      </p:sp>
    </p:spTree>
    <p:extLst>
      <p:ext uri="{BB962C8B-B14F-4D97-AF65-F5344CB8AC3E}">
        <p14:creationId xmlns="" xmlns:p14="http://schemas.microsoft.com/office/powerpoint/2010/main" val="440328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198438"/>
            <a:ext cx="8372475" cy="563562"/>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533400" y="1219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24400" y="1219200"/>
            <a:ext cx="4038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533400" y="3886200"/>
            <a:ext cx="82296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3429000" y="6508750"/>
            <a:ext cx="2133600" cy="196850"/>
          </a:xfrm>
        </p:spPr>
        <p:txBody>
          <a:bodyPr/>
          <a:lstStyle>
            <a:lvl1pPr>
              <a:defRPr/>
            </a:lvl1pPr>
          </a:lstStyle>
          <a:p>
            <a:fld id="{3A4582A1-2DBC-4811-B519-784AC8B1A2EE}" type="slidenum">
              <a:rPr lang="zh-CN" altLang="en-US"/>
              <a:pPr/>
              <a:t>‹#›</a:t>
            </a:fld>
            <a:endParaRPr lang="en-US" altLang="zh-CN"/>
          </a:p>
        </p:txBody>
      </p:sp>
    </p:spTree>
    <p:extLst>
      <p:ext uri="{BB962C8B-B14F-4D97-AF65-F5344CB8AC3E}">
        <p14:creationId xmlns="" xmlns:p14="http://schemas.microsoft.com/office/powerpoint/2010/main" val="1776041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gi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42" name="Rectangle 2"/>
          <p:cNvSpPr>
            <a:spLocks noChangeArrowheads="1"/>
          </p:cNvSpPr>
          <p:nvPr/>
        </p:nvSpPr>
        <p:spPr bwMode="ltGray">
          <a:xfrm>
            <a:off x="0" y="798513"/>
            <a:ext cx="9144000" cy="312737"/>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43" name="Rectangle 3"/>
          <p:cNvSpPr>
            <a:spLocks noChangeArrowheads="1"/>
          </p:cNvSpPr>
          <p:nvPr/>
        </p:nvSpPr>
        <p:spPr bwMode="white">
          <a:xfrm>
            <a:off x="0" y="0"/>
            <a:ext cx="9144000" cy="836613"/>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53" name="Rectangle 13"/>
          <p:cNvSpPr>
            <a:spLocks noGrp="1" noChangeArrowheads="1"/>
          </p:cNvSpPr>
          <p:nvPr>
            <p:ph type="body" idx="1"/>
          </p:nvPr>
        </p:nvSpPr>
        <p:spPr bwMode="auto">
          <a:xfrm>
            <a:off x="533400" y="1219200"/>
            <a:ext cx="82296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71054" name="Rectangle 14"/>
          <p:cNvSpPr>
            <a:spLocks noGrp="1" noChangeArrowheads="1"/>
          </p:cNvSpPr>
          <p:nvPr>
            <p:ph type="sldNum" sz="quarter" idx="4"/>
          </p:nvPr>
        </p:nvSpPr>
        <p:spPr bwMode="auto">
          <a:xfrm>
            <a:off x="3429000" y="6508750"/>
            <a:ext cx="2133600" cy="19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mn-lt"/>
              </a:defRPr>
            </a:lvl1pPr>
          </a:lstStyle>
          <a:p>
            <a:fld id="{F405CE53-9AD5-48F9-A4CC-999146025250}" type="slidenum">
              <a:rPr lang="zh-CN" altLang="en-US"/>
              <a:pPr/>
              <a:t>‹#›</a:t>
            </a:fld>
            <a:endParaRPr lang="en-US" altLang="zh-CN"/>
          </a:p>
        </p:txBody>
      </p:sp>
      <p:sp>
        <p:nvSpPr>
          <p:cNvPr id="471055" name="Rectangle 15"/>
          <p:cNvSpPr>
            <a:spLocks noGrp="1" noChangeArrowheads="1"/>
          </p:cNvSpPr>
          <p:nvPr>
            <p:ph type="title"/>
          </p:nvPr>
        </p:nvSpPr>
        <p:spPr bwMode="auto">
          <a:xfrm>
            <a:off x="533400" y="198438"/>
            <a:ext cx="8372475" cy="563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45791" dir="2021404" algn="ctr" rotWithShape="0">
                    <a:schemeClr val="tx1"/>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Lst>
  <p:timing>
    <p:tnLst>
      <p:par>
        <p:cTn id="1" dur="indefinite" restart="never" nodeType="tmRoot"/>
      </p:par>
    </p:tnLst>
  </p:timing>
  <p:txStyles>
    <p:titleStyle>
      <a:lvl1pPr algn="l" rtl="0" fontAlgn="base">
        <a:spcBef>
          <a:spcPct val="0"/>
        </a:spcBef>
        <a:spcAft>
          <a:spcPct val="0"/>
        </a:spcAft>
        <a:defRPr sz="3200" b="1">
          <a:solidFill>
            <a:srgbClr val="05020E"/>
          </a:solidFill>
          <a:latin typeface="+mj-lt"/>
          <a:ea typeface="+mj-ea"/>
          <a:cs typeface="+mj-cs"/>
        </a:defRPr>
      </a:lvl1pPr>
      <a:lvl2pPr algn="l" rtl="0" fontAlgn="base">
        <a:spcBef>
          <a:spcPct val="0"/>
        </a:spcBef>
        <a:spcAft>
          <a:spcPct val="0"/>
        </a:spcAft>
        <a:defRPr sz="3200" b="1">
          <a:solidFill>
            <a:srgbClr val="05020E"/>
          </a:solidFill>
          <a:latin typeface="黑体" pitchFamily="2" charset="-122"/>
          <a:ea typeface="黑体" pitchFamily="2" charset="-122"/>
        </a:defRPr>
      </a:lvl2pPr>
      <a:lvl3pPr algn="l" rtl="0" fontAlgn="base">
        <a:spcBef>
          <a:spcPct val="0"/>
        </a:spcBef>
        <a:spcAft>
          <a:spcPct val="0"/>
        </a:spcAft>
        <a:defRPr sz="3200" b="1">
          <a:solidFill>
            <a:srgbClr val="05020E"/>
          </a:solidFill>
          <a:latin typeface="黑体" pitchFamily="2" charset="-122"/>
          <a:ea typeface="黑体" pitchFamily="2" charset="-122"/>
        </a:defRPr>
      </a:lvl3pPr>
      <a:lvl4pPr algn="l" rtl="0" fontAlgn="base">
        <a:spcBef>
          <a:spcPct val="0"/>
        </a:spcBef>
        <a:spcAft>
          <a:spcPct val="0"/>
        </a:spcAft>
        <a:defRPr sz="3200" b="1">
          <a:solidFill>
            <a:srgbClr val="05020E"/>
          </a:solidFill>
          <a:latin typeface="黑体" pitchFamily="2" charset="-122"/>
          <a:ea typeface="黑体" pitchFamily="2" charset="-122"/>
        </a:defRPr>
      </a:lvl4pPr>
      <a:lvl5pPr algn="l" rtl="0" fontAlgn="base">
        <a:spcBef>
          <a:spcPct val="0"/>
        </a:spcBef>
        <a:spcAft>
          <a:spcPct val="0"/>
        </a:spcAft>
        <a:defRPr sz="3200" b="1">
          <a:solidFill>
            <a:srgbClr val="05020E"/>
          </a:solidFill>
          <a:latin typeface="黑体" pitchFamily="2" charset="-122"/>
          <a:ea typeface="黑体" pitchFamily="2" charset="-122"/>
        </a:defRPr>
      </a:lvl5pPr>
      <a:lvl6pPr marL="457200" algn="l" rtl="0" fontAlgn="base">
        <a:spcBef>
          <a:spcPct val="0"/>
        </a:spcBef>
        <a:spcAft>
          <a:spcPct val="0"/>
        </a:spcAft>
        <a:defRPr sz="3200" b="1">
          <a:solidFill>
            <a:srgbClr val="05020E"/>
          </a:solidFill>
          <a:latin typeface="黑体" pitchFamily="2" charset="-122"/>
          <a:ea typeface="黑体" pitchFamily="2" charset="-122"/>
        </a:defRPr>
      </a:lvl6pPr>
      <a:lvl7pPr marL="914400" algn="l" rtl="0" fontAlgn="base">
        <a:spcBef>
          <a:spcPct val="0"/>
        </a:spcBef>
        <a:spcAft>
          <a:spcPct val="0"/>
        </a:spcAft>
        <a:defRPr sz="3200" b="1">
          <a:solidFill>
            <a:srgbClr val="05020E"/>
          </a:solidFill>
          <a:latin typeface="黑体" pitchFamily="2" charset="-122"/>
          <a:ea typeface="黑体" pitchFamily="2" charset="-122"/>
        </a:defRPr>
      </a:lvl7pPr>
      <a:lvl8pPr marL="1371600" algn="l" rtl="0" fontAlgn="base">
        <a:spcBef>
          <a:spcPct val="0"/>
        </a:spcBef>
        <a:spcAft>
          <a:spcPct val="0"/>
        </a:spcAft>
        <a:defRPr sz="3200" b="1">
          <a:solidFill>
            <a:srgbClr val="05020E"/>
          </a:solidFill>
          <a:latin typeface="黑体" pitchFamily="2" charset="-122"/>
          <a:ea typeface="黑体" pitchFamily="2" charset="-122"/>
        </a:defRPr>
      </a:lvl8pPr>
      <a:lvl9pPr marL="1828800" algn="l" rtl="0" fontAlgn="base">
        <a:spcBef>
          <a:spcPct val="0"/>
        </a:spcBef>
        <a:spcAft>
          <a:spcPct val="0"/>
        </a:spcAft>
        <a:defRPr sz="3200" b="1">
          <a:solidFill>
            <a:srgbClr val="05020E"/>
          </a:solidFill>
          <a:latin typeface="黑体" pitchFamily="2" charset="-122"/>
          <a:ea typeface="黑体" pitchFamily="2" charset="-122"/>
        </a:defRPr>
      </a:lvl9pPr>
    </p:titleStyle>
    <p:bodyStyle>
      <a:lvl1pPr marL="342900" indent="-342900" algn="l" rtl="0" fontAlgn="base">
        <a:spcBef>
          <a:spcPct val="20000"/>
        </a:spcBef>
        <a:spcAft>
          <a:spcPct val="0"/>
        </a:spcAft>
        <a:buClr>
          <a:schemeClr val="hlink"/>
        </a:buClr>
        <a:buFont typeface="Wingdings" pitchFamily="2" charset="2"/>
        <a:buBlip>
          <a:blip r:embed="rId21"/>
        </a:buBlip>
        <a:defRPr sz="2800" b="1">
          <a:solidFill>
            <a:schemeClr val="tx1"/>
          </a:solidFill>
          <a:latin typeface="+mn-lt"/>
          <a:ea typeface="+mn-ea"/>
          <a:cs typeface="+mn-cs"/>
        </a:defRPr>
      </a:lvl1pPr>
      <a:lvl2pPr marL="742950" indent="-285750" algn="l" rtl="0" fontAlgn="base">
        <a:spcBef>
          <a:spcPct val="20000"/>
        </a:spcBef>
        <a:spcAft>
          <a:spcPct val="0"/>
        </a:spcAft>
        <a:buClr>
          <a:schemeClr val="accent1"/>
        </a:buClr>
        <a:buFont typeface="Wingdings" pitchFamily="2" charset="2"/>
        <a:buBlip>
          <a:blip r:embed="rId22"/>
        </a:buBlip>
        <a:defRPr sz="2400" b="1">
          <a:solidFill>
            <a:srgbClr val="05020E"/>
          </a:solidFill>
          <a:latin typeface="Arial" charset="0"/>
        </a:defRPr>
      </a:lvl2pPr>
      <a:lvl3pPr marL="1143000" indent="-228600" algn="l" rtl="0" fontAlgn="base">
        <a:spcBef>
          <a:spcPct val="20000"/>
        </a:spcBef>
        <a:spcAft>
          <a:spcPct val="0"/>
        </a:spcAft>
        <a:buClr>
          <a:schemeClr val="tx1"/>
        </a:buClr>
        <a:buChar char="•"/>
        <a:defRPr sz="2200" b="1">
          <a:solidFill>
            <a:srgbClr val="05020E"/>
          </a:solidFill>
          <a:latin typeface="Arial" charset="0"/>
        </a:defRPr>
      </a:lvl3pPr>
      <a:lvl4pPr marL="1600200" indent="-228600" algn="l" rtl="0" fontAlgn="base">
        <a:spcBef>
          <a:spcPct val="20000"/>
        </a:spcBef>
        <a:spcAft>
          <a:spcPct val="0"/>
        </a:spcAft>
        <a:buChar char="–"/>
        <a:defRPr sz="2000" b="1">
          <a:solidFill>
            <a:srgbClr val="05020E"/>
          </a:solidFill>
          <a:latin typeface="Arial" charset="0"/>
        </a:defRPr>
      </a:lvl4pPr>
      <a:lvl5pPr marL="2057400" indent="-228600" algn="l" rtl="0" fontAlgn="base">
        <a:spcBef>
          <a:spcPct val="20000"/>
        </a:spcBef>
        <a:spcAft>
          <a:spcPct val="0"/>
        </a:spcAft>
        <a:buChar char="»"/>
        <a:defRPr sz="2000" b="1">
          <a:solidFill>
            <a:srgbClr val="05020E"/>
          </a:solidFill>
          <a:latin typeface="Arial" charset="0"/>
        </a:defRPr>
      </a:lvl5pPr>
      <a:lvl6pPr marL="2514600" indent="-228600" algn="l" rtl="0" fontAlgn="base">
        <a:spcBef>
          <a:spcPct val="20000"/>
        </a:spcBef>
        <a:spcAft>
          <a:spcPct val="0"/>
        </a:spcAft>
        <a:buChar char="»"/>
        <a:defRPr sz="2000" b="1">
          <a:solidFill>
            <a:srgbClr val="05020E"/>
          </a:solidFill>
          <a:latin typeface="Arial" charset="0"/>
        </a:defRPr>
      </a:lvl6pPr>
      <a:lvl7pPr marL="2971800" indent="-228600" algn="l" rtl="0" fontAlgn="base">
        <a:spcBef>
          <a:spcPct val="20000"/>
        </a:spcBef>
        <a:spcAft>
          <a:spcPct val="0"/>
        </a:spcAft>
        <a:buChar char="»"/>
        <a:defRPr sz="2000" b="1">
          <a:solidFill>
            <a:srgbClr val="05020E"/>
          </a:solidFill>
          <a:latin typeface="Arial" charset="0"/>
        </a:defRPr>
      </a:lvl7pPr>
      <a:lvl8pPr marL="3429000" indent="-228600" algn="l" rtl="0" fontAlgn="base">
        <a:spcBef>
          <a:spcPct val="20000"/>
        </a:spcBef>
        <a:spcAft>
          <a:spcPct val="0"/>
        </a:spcAft>
        <a:buChar char="»"/>
        <a:defRPr sz="2000" b="1">
          <a:solidFill>
            <a:srgbClr val="05020E"/>
          </a:solidFill>
          <a:latin typeface="Arial" charset="0"/>
        </a:defRPr>
      </a:lvl8pPr>
      <a:lvl9pPr marL="3886200" indent="-228600" algn="l" rtl="0" fontAlgn="base">
        <a:spcBef>
          <a:spcPct val="20000"/>
        </a:spcBef>
        <a:spcAft>
          <a:spcPct val="0"/>
        </a:spcAft>
        <a:buChar char="»"/>
        <a:defRPr sz="2000" b="1">
          <a:solidFill>
            <a:srgbClr val="05020E"/>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8.emf"/><Relationship Id="rId4" Type="http://schemas.openxmlformats.org/officeDocument/2006/relationships/image" Target="../media/image7.w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Microsoft_Office_Excel_Chart3333.xls"/><Relationship Id="rId5" Type="http://schemas.openxmlformats.org/officeDocument/2006/relationships/oleObject" Target="../embeddings/Microsoft_Office_Excel_Chart2222.xls"/><Relationship Id="rId4" Type="http://schemas.openxmlformats.org/officeDocument/2006/relationships/oleObject" Target="../embeddings/Microsoft_Office_Excel_Chart1111.xls"/></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wmf"/></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7.wmf"/><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image" Target="../media/image48.jpeg"/><Relationship Id="rId5" Type="http://schemas.openxmlformats.org/officeDocument/2006/relationships/oleObject" Target="../embeddings/oleObject2.bin"/><Relationship Id="rId10" Type="http://schemas.openxmlformats.org/officeDocument/2006/relationships/image" Target="../media/image47.jpeg"/><Relationship Id="rId4" Type="http://schemas.openxmlformats.org/officeDocument/2006/relationships/image" Target="../media/image43.jpeg"/><Relationship Id="rId9" Type="http://schemas.openxmlformats.org/officeDocument/2006/relationships/image" Target="../media/image46.jpeg"/><Relationship Id="rId14" Type="http://schemas.openxmlformats.org/officeDocument/2006/relationships/image" Target="../media/image51.jpe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7.xml"/><Relationship Id="rId1" Type="http://schemas.openxmlformats.org/officeDocument/2006/relationships/vmlDrawing" Target="../drawings/vmlDrawing5.vml"/><Relationship Id="rId6" Type="http://schemas.openxmlformats.org/officeDocument/2006/relationships/oleObject" Target="../embeddings/Microsoft_Office_Excel_Chart6666.xls"/><Relationship Id="rId5" Type="http://schemas.openxmlformats.org/officeDocument/2006/relationships/oleObject" Target="../embeddings/Microsoft_Office_Excel_Chart5555.xls"/><Relationship Id="rId4" Type="http://schemas.openxmlformats.org/officeDocument/2006/relationships/oleObject" Target="../embeddings/Microsoft_Office_Excel_Chart4444.xls"/></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Rectangle 2"/>
          <p:cNvSpPr>
            <a:spLocks noGrp="1" noChangeArrowheads="1"/>
          </p:cNvSpPr>
          <p:nvPr>
            <p:ph type="ctrTitle" idx="4294967295"/>
          </p:nvPr>
        </p:nvSpPr>
        <p:spPr bwMode="auto">
          <a:xfrm>
            <a:off x="361950" y="955675"/>
            <a:ext cx="6664325" cy="1281113"/>
          </a:xfrm>
          <a:prstGeom prst="rect">
            <a:avLst/>
          </a:prstGeom>
          <a:solidFill>
            <a:srgbClr val="FFFFFF"/>
          </a:solid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algn="ctr"/>
            <a:r>
              <a:rPr lang="en-US" altLang="zh-CN" sz="5400">
                <a:solidFill>
                  <a:srgbClr val="0066FF"/>
                </a:solidFill>
                <a:latin typeface="Arial" charset="0"/>
              </a:rPr>
              <a:t>Catch up growth</a:t>
            </a:r>
            <a:r>
              <a:rPr lang="zh-CN" altLang="en-US" sz="5400">
                <a:solidFill>
                  <a:srgbClr val="0066FF"/>
                </a:solidFill>
                <a:latin typeface="Arial" charset="0"/>
              </a:rPr>
              <a:t>：</a:t>
            </a:r>
          </a:p>
        </p:txBody>
      </p:sp>
      <p:sp>
        <p:nvSpPr>
          <p:cNvPr id="700419" name="Rectangle 3"/>
          <p:cNvSpPr>
            <a:spLocks noGrp="1" noChangeArrowheads="1"/>
          </p:cNvSpPr>
          <p:nvPr>
            <p:ph type="subTitle" idx="1"/>
          </p:nvPr>
        </p:nvSpPr>
        <p:spPr>
          <a:xfrm>
            <a:off x="885258" y="3823266"/>
            <a:ext cx="7421562" cy="2065338"/>
          </a:xfrm>
        </p:spPr>
        <p:txBody>
          <a:bodyPr/>
          <a:lstStyle/>
          <a:p>
            <a:pPr algn="ctr">
              <a:lnSpc>
                <a:spcPct val="180000"/>
              </a:lnSpc>
            </a:pPr>
            <a:r>
              <a:rPr lang="en-US" altLang="zh-CN" sz="1600" b="1" dirty="0" smtClean="0">
                <a:ea typeface="宋体" pitchFamily="2" charset="-122"/>
              </a:rPr>
              <a:t>Juan </a:t>
            </a:r>
            <a:r>
              <a:rPr lang="en-US" altLang="zh-CN" sz="1600" b="1" dirty="0" err="1" smtClean="0">
                <a:ea typeface="宋体" pitchFamily="2" charset="-122"/>
              </a:rPr>
              <a:t>Zheng</a:t>
            </a:r>
            <a:r>
              <a:rPr lang="en-US" altLang="zh-CN" sz="1600" b="1" dirty="0" smtClean="0">
                <a:ea typeface="宋体" pitchFamily="2" charset="-122"/>
              </a:rPr>
              <a:t>, MD PHD</a:t>
            </a:r>
          </a:p>
          <a:p>
            <a:pPr algn="ctr">
              <a:lnSpc>
                <a:spcPct val="180000"/>
              </a:lnSpc>
            </a:pPr>
            <a:r>
              <a:rPr lang="en-US" altLang="zh-CN" sz="1600" b="1" i="1" dirty="0" smtClean="0">
                <a:ea typeface="宋体" pitchFamily="2" charset="-122"/>
              </a:rPr>
              <a:t>Nutrition and Food Science, Texas </a:t>
            </a:r>
            <a:r>
              <a:rPr lang="en-US" altLang="zh-CN" sz="1600" b="1" i="1" dirty="0">
                <a:ea typeface="宋体" pitchFamily="2" charset="-122"/>
              </a:rPr>
              <a:t>A &amp; </a:t>
            </a:r>
            <a:r>
              <a:rPr lang="en-US" altLang="zh-CN" sz="1600" b="1" i="1" dirty="0" smtClean="0">
                <a:ea typeface="宋体" pitchFamily="2" charset="-122"/>
              </a:rPr>
              <a:t>M university</a:t>
            </a:r>
            <a:endParaRPr lang="zh-CN" altLang="en-US" sz="1600" b="1" i="1" dirty="0">
              <a:ea typeface="宋体" pitchFamily="2" charset="-122"/>
            </a:endParaRPr>
          </a:p>
          <a:p>
            <a:pPr algn="ctr">
              <a:lnSpc>
                <a:spcPct val="180000"/>
              </a:lnSpc>
            </a:pPr>
            <a:r>
              <a:rPr lang="en-US" altLang="zh-CN" sz="1600" b="1" i="1" dirty="0">
                <a:ea typeface="宋体" pitchFamily="2" charset="-122"/>
              </a:rPr>
              <a:t>Department of Endocrinology, Union Hospital, </a:t>
            </a:r>
            <a:r>
              <a:rPr lang="en-US" altLang="zh-CN" sz="1600" b="1" i="1" dirty="0" err="1">
                <a:ea typeface="宋体" pitchFamily="2" charset="-122"/>
              </a:rPr>
              <a:t>Tongji</a:t>
            </a:r>
            <a:r>
              <a:rPr lang="en-US" altLang="zh-CN" sz="1600" b="1" i="1" dirty="0">
                <a:ea typeface="宋体" pitchFamily="2" charset="-122"/>
              </a:rPr>
              <a:t> Medical College, </a:t>
            </a:r>
            <a:r>
              <a:rPr lang="en-US" altLang="zh-CN" sz="1600" b="1" i="1" dirty="0" err="1">
                <a:ea typeface="宋体" pitchFamily="2" charset="-122"/>
              </a:rPr>
              <a:t>Huazhong</a:t>
            </a:r>
            <a:r>
              <a:rPr lang="en-US" altLang="zh-CN" sz="1600" b="1" i="1" dirty="0">
                <a:ea typeface="宋体" pitchFamily="2" charset="-122"/>
              </a:rPr>
              <a:t> University of Science and Technology</a:t>
            </a:r>
            <a:r>
              <a:rPr lang="en-US" altLang="zh-CN" sz="1600" dirty="0">
                <a:ea typeface="宋体" pitchFamily="2" charset="-122"/>
              </a:rPr>
              <a:t> </a:t>
            </a:r>
            <a:endParaRPr lang="zh-CN" altLang="en-US" sz="1600" dirty="0">
              <a:ea typeface="宋体" pitchFamily="2" charset="-122"/>
            </a:endParaRPr>
          </a:p>
        </p:txBody>
      </p:sp>
      <p:sp>
        <p:nvSpPr>
          <p:cNvPr id="700420" name="Text Box 4"/>
          <p:cNvSpPr txBox="1">
            <a:spLocks noChangeArrowheads="1"/>
          </p:cNvSpPr>
          <p:nvPr/>
        </p:nvSpPr>
        <p:spPr bwMode="auto">
          <a:xfrm>
            <a:off x="1204913" y="2439988"/>
            <a:ext cx="7939087"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600" b="1">
                <a:solidFill>
                  <a:srgbClr val="0066FF"/>
                </a:solidFill>
                <a:ea typeface="黑体" pitchFamily="2" charset="-122"/>
              </a:rPr>
              <a:t>A New Insight of Insulin Resistance</a:t>
            </a:r>
            <a:endParaRPr lang="zh-CN" altLang="en-US" sz="3600" b="1">
              <a:solidFill>
                <a:srgbClr val="0066FF"/>
              </a:solidFill>
              <a:ea typeface="黑体" pitchFamily="2" charset="-122"/>
            </a:endParaRPr>
          </a:p>
        </p:txBody>
      </p:sp>
      <p:pic>
        <p:nvPicPr>
          <p:cNvPr id="700422" name="Picture 6" descr="协和圆徽2"/>
          <p:cNvPicPr>
            <a:picLocks noChangeAspect="1" noChangeArrowheads="1" noCrop="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2823" y="5511344"/>
            <a:ext cx="1302679" cy="134665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349861" y="5860596"/>
            <a:ext cx="2142455" cy="827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06554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2898" name="Text Box 2"/>
          <p:cNvSpPr txBox="1">
            <a:spLocks noChangeArrowheads="1"/>
          </p:cNvSpPr>
          <p:nvPr/>
        </p:nvSpPr>
        <p:spPr bwMode="auto">
          <a:xfrm>
            <a:off x="1776413" y="1033463"/>
            <a:ext cx="5672137"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altLang="zh-CN" sz="2000">
                <a:latin typeface="Times New Roman" charset="0"/>
              </a:rPr>
              <a:t>List of countries with the highest numbers of estimated cases of diabetes for 2000 and 2030</a:t>
            </a:r>
          </a:p>
        </p:txBody>
      </p:sp>
      <p:sp>
        <p:nvSpPr>
          <p:cNvPr id="1232899" name="Rectangle 3"/>
          <p:cNvSpPr>
            <a:spLocks noChangeArrowheads="1"/>
          </p:cNvSpPr>
          <p:nvPr/>
        </p:nvSpPr>
        <p:spPr bwMode="auto">
          <a:xfrm>
            <a:off x="6024563" y="6581001"/>
            <a:ext cx="311943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r>
              <a:rPr lang="en-US" altLang="zh-CN" sz="1200" dirty="0">
                <a:latin typeface="Times New Roman" panose="02020603050405020304" pitchFamily="18" charset="0"/>
                <a:cs typeface="Times New Roman" panose="02020603050405020304" pitchFamily="18" charset="0"/>
              </a:rPr>
              <a:t>DIABETES CARE, 2004,27</a:t>
            </a:r>
          </a:p>
        </p:txBody>
      </p:sp>
      <p:graphicFrame>
        <p:nvGraphicFramePr>
          <p:cNvPr id="1232900" name="Group 4"/>
          <p:cNvGraphicFramePr>
            <a:graphicFrameLocks noGrp="1"/>
          </p:cNvGraphicFramePr>
          <p:nvPr>
            <p:ph idx="1"/>
          </p:nvPr>
        </p:nvGraphicFramePr>
        <p:xfrm>
          <a:off x="231775" y="1698625"/>
          <a:ext cx="8359775" cy="4613024"/>
        </p:xfrm>
        <a:graphic>
          <a:graphicData uri="http://schemas.openxmlformats.org/drawingml/2006/table">
            <a:tbl>
              <a:tblPr/>
              <a:tblGrid>
                <a:gridCol w="1776413"/>
                <a:gridCol w="1646237"/>
                <a:gridCol w="1644650"/>
                <a:gridCol w="1646238"/>
                <a:gridCol w="1646237"/>
              </a:tblGrid>
              <a:tr h="173038">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zh-CN" altLang="en-US" sz="1600" b="1" i="0" u="none" strike="noStrike" cap="none" normalizeH="0" baseline="0" dirty="0" smtClean="0">
                        <a:ln>
                          <a:noFill/>
                        </a:ln>
                        <a:solidFill>
                          <a:srgbClr val="000004"/>
                        </a:solidFill>
                        <a:effectLst/>
                        <a:latin typeface="Verdana" pitchFamily="34" charset="0"/>
                        <a:ea typeface="宋体" pitchFamily="2" charset="-122"/>
                      </a:endParaRPr>
                    </a:p>
                  </a:txBody>
                  <a:tcPr marL="54000" marR="0" marT="0" marB="0"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rowSpan="2" gridSpan="2">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2000</a:t>
                      </a:r>
                    </a:p>
                  </a:txBody>
                  <a:tcPr marL="54000" marR="0" marT="0" marB="0" anchor="b"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rowSpan="2" hMerge="1">
                  <a:txBody>
                    <a:bodyPr/>
                    <a:lstStyle/>
                    <a:p>
                      <a:endParaRPr lang="en-US"/>
                    </a:p>
                  </a:txBody>
                  <a:tcPr/>
                </a:tc>
                <a:tc rowSpan="2" gridSpan="2">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2030</a:t>
                      </a:r>
                    </a:p>
                  </a:txBody>
                  <a:tcPr marL="54000" marR="0" marT="0" marB="0" anchor="b" anchorCtr="1"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noFill/>
                  </a:tcPr>
                </a:tc>
                <a:tc rowSpan="2" hMerge="1">
                  <a:txBody>
                    <a:bodyPr/>
                    <a:lstStyle/>
                    <a:p>
                      <a:endParaRPr lang="en-US"/>
                    </a:p>
                  </a:txBody>
                  <a:tcPr/>
                </a:tc>
              </a:tr>
              <a:tr h="339725">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t" latinLnBrk="0" hangingPunct="1">
                        <a:lnSpc>
                          <a:spcPct val="100000"/>
                        </a:lnSpc>
                        <a:spcBef>
                          <a:spcPct val="20000"/>
                        </a:spcBef>
                        <a:spcAft>
                          <a:spcPct val="0"/>
                        </a:spcAft>
                        <a:buClr>
                          <a:schemeClr val="hlink"/>
                        </a:buClr>
                        <a:buSzTx/>
                        <a:buFont typeface="Wingdings" pitchFamily="2" charset="2"/>
                        <a:buNone/>
                        <a:tabLst/>
                      </a:pPr>
                      <a:endParaRPr kumimoji="0" lang="en-US" altLang="zh-CN" sz="1400" b="1" i="0" u="none" strike="noStrike" cap="none" normalizeH="0" baseline="0" smtClean="0">
                        <a:ln>
                          <a:noFill/>
                        </a:ln>
                        <a:solidFill>
                          <a:srgbClr val="000004"/>
                        </a:solidFill>
                        <a:effectLst/>
                        <a:latin typeface="Arial" charset="0"/>
                        <a:ea typeface="宋体" pitchFamily="2" charset="-122"/>
                      </a:endParaRPr>
                    </a:p>
                  </a:txBody>
                  <a:tcPr marL="54000" marR="0" marT="0" marB="0" anchor="b" horzOverflow="overflow">
                    <a:lnL cap="flat">
                      <a:noFill/>
                    </a:lnL>
                    <a:lnR>
                      <a:noFill/>
                    </a:lnR>
                    <a:lnT>
                      <a:noFill/>
                    </a:lnT>
                    <a:lnB>
                      <a:noFill/>
                    </a:lnB>
                    <a:lnTlToBr>
                      <a:noFill/>
                    </a:lnTlToBr>
                    <a:lnBlToTr>
                      <a:noFill/>
                    </a:lnBlToTr>
                    <a:noFill/>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r>
              <a:tr h="339725">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ctr" latinLnBrk="0" hangingPunct="1">
                        <a:lnSpc>
                          <a:spcPct val="13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Ranking</a:t>
                      </a:r>
                    </a:p>
                  </a:txBody>
                  <a:tcPr marL="54000" marR="0" marT="0" marB="0" anchor="b" anchorCtr="1"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ctr" latinLnBrk="0" hangingPunct="1">
                        <a:lnSpc>
                          <a:spcPct val="13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Country</a:t>
                      </a:r>
                    </a:p>
                  </a:txBody>
                  <a:tcPr marL="54000" marR="0" marT="0" marB="0" anchor="b" anchorCtr="1"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 latinLnBrk="0" hangingPunct="1">
                        <a:lnSpc>
                          <a:spcPct val="13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     People with diabetes (millions)</a:t>
                      </a:r>
                    </a:p>
                  </a:txBody>
                  <a:tcPr marL="54000" marR="0" marT="0"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ctr" latinLnBrk="0" hangingPunct="1">
                        <a:lnSpc>
                          <a:spcPct val="13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Country</a:t>
                      </a:r>
                    </a:p>
                  </a:txBody>
                  <a:tcPr marL="54000" marR="0" marT="0" marB="0" anchor="b" anchorCtr="1"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ctr" latinLnBrk="0" hangingPunct="1">
                        <a:lnSpc>
                          <a:spcPct val="13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    People with diabetes (millions)</a:t>
                      </a:r>
                      <a:endParaRPr kumimoji="0" lang="zh-CN" altLang="en-US" sz="1400" b="1" i="0" u="none" strike="noStrike" cap="none" normalizeH="0" baseline="0" smtClean="0">
                        <a:ln>
                          <a:noFill/>
                        </a:ln>
                        <a:solidFill>
                          <a:srgbClr val="000004"/>
                        </a:solidFill>
                        <a:effectLst/>
                        <a:latin typeface="Arial" charset="0"/>
                        <a:ea typeface="宋体" pitchFamily="2" charset="-122"/>
                      </a:endParaRPr>
                    </a:p>
                  </a:txBody>
                  <a:tcPr marL="54000" marR="0" marT="0" marB="0" anchor="b" anchorCtr="1"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1</a:t>
                      </a:r>
                    </a:p>
                  </a:txBody>
                  <a:tcPr marL="54000" marR="0" marT="0" marB="0" anchor="b"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India</a:t>
                      </a:r>
                    </a:p>
                  </a:txBody>
                  <a:tcPr marL="54000" marR="0" marT="0"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31.7</a:t>
                      </a:r>
                    </a:p>
                  </a:txBody>
                  <a:tcPr marL="54000" marR="0" marT="0"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India</a:t>
                      </a:r>
                    </a:p>
                  </a:txBody>
                  <a:tcPr marL="54000" marR="0" marT="0"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79.4</a:t>
                      </a:r>
                    </a:p>
                  </a:txBody>
                  <a:tcPr marL="54000" marR="0" marT="0" marB="0" anchor="b"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38138">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2</a:t>
                      </a:r>
                    </a:p>
                  </a:txBody>
                  <a:tcPr marL="54000" marR="0" marT="0" marB="0" anchor="b" horzOverflow="overflow">
                    <a:lnL cap="flat">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China</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20.8</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China</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42.3</a:t>
                      </a:r>
                    </a:p>
                  </a:txBody>
                  <a:tcPr marL="54000" marR="0" marT="0" marB="0" anchor="b" horzOverflow="overflow">
                    <a:lnL>
                      <a:noFill/>
                    </a:lnL>
                    <a:lnR cap="flat">
                      <a:noFill/>
                    </a:lnR>
                    <a:lnT>
                      <a:noFill/>
                    </a:lnT>
                    <a:lnB>
                      <a:noFill/>
                    </a:lnB>
                    <a:lnTlToBr>
                      <a:noFill/>
                    </a:lnTlToBr>
                    <a:lnBlToTr>
                      <a:noFill/>
                    </a:lnBlToTr>
                    <a:noFill/>
                  </a:tcPr>
                </a:tc>
              </a:tr>
              <a:tr h="339725">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3</a:t>
                      </a:r>
                    </a:p>
                  </a:txBody>
                  <a:tcPr marL="54000" marR="0" marT="0" marB="0" anchor="b" horzOverflow="overflow">
                    <a:lnL cap="flat">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U.S.</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17.7</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U.S.</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30.3</a:t>
                      </a:r>
                    </a:p>
                  </a:txBody>
                  <a:tcPr marL="54000" marR="0" marT="0" marB="0" anchor="b" horzOverflow="overflow">
                    <a:lnL>
                      <a:noFill/>
                    </a:lnL>
                    <a:lnR cap="flat">
                      <a:noFill/>
                    </a:lnR>
                    <a:lnT>
                      <a:noFill/>
                    </a:lnT>
                    <a:lnB>
                      <a:noFill/>
                    </a:lnB>
                    <a:lnTlToBr>
                      <a:noFill/>
                    </a:lnTlToBr>
                    <a:lnBlToTr>
                      <a:noFill/>
                    </a:lnBlToTr>
                    <a:noFill/>
                  </a:tcPr>
                </a:tc>
              </a:tr>
              <a:tr h="338138">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4</a:t>
                      </a:r>
                    </a:p>
                  </a:txBody>
                  <a:tcPr marL="54000" marR="0" marT="0" marB="0" anchor="b" horzOverflow="overflow">
                    <a:lnL cap="flat">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Indonesia</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8.4</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Indonesia</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21.3</a:t>
                      </a:r>
                    </a:p>
                  </a:txBody>
                  <a:tcPr marL="54000" marR="0" marT="0" marB="0" anchor="b" horzOverflow="overflow">
                    <a:lnL>
                      <a:noFill/>
                    </a:lnL>
                    <a:lnR cap="flat">
                      <a:noFill/>
                    </a:lnR>
                    <a:lnT>
                      <a:noFill/>
                    </a:lnT>
                    <a:lnB>
                      <a:noFill/>
                    </a:lnB>
                    <a:lnTlToBr>
                      <a:noFill/>
                    </a:lnTlToBr>
                    <a:lnBlToTr>
                      <a:noFill/>
                    </a:lnBlToTr>
                    <a:noFill/>
                  </a:tcPr>
                </a:tc>
              </a:tr>
              <a:tr h="338138">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5</a:t>
                      </a:r>
                    </a:p>
                  </a:txBody>
                  <a:tcPr marL="54000" marR="0" marT="0" marB="0" anchor="b" horzOverflow="overflow">
                    <a:lnL cap="flat">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Japan</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6.8</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Pakistan</a:t>
                      </a:r>
                      <a:endParaRPr kumimoji="0" lang="zh-CN" altLang="en-US" sz="1400" b="1" i="0" u="none" strike="noStrike" cap="none" normalizeH="0" baseline="0" smtClean="0">
                        <a:ln>
                          <a:noFill/>
                        </a:ln>
                        <a:solidFill>
                          <a:srgbClr val="000004"/>
                        </a:solidFill>
                        <a:effectLst/>
                        <a:latin typeface="Arial" charset="0"/>
                        <a:ea typeface="宋体" pitchFamily="2" charset="-122"/>
                      </a:endParaRP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13.9</a:t>
                      </a:r>
                    </a:p>
                  </a:txBody>
                  <a:tcPr marL="54000" marR="0" marT="0" marB="0" anchor="b" horzOverflow="overflow">
                    <a:lnL>
                      <a:noFill/>
                    </a:lnL>
                    <a:lnR cap="flat">
                      <a:noFill/>
                    </a:lnR>
                    <a:lnT>
                      <a:noFill/>
                    </a:lnT>
                    <a:lnB>
                      <a:noFill/>
                    </a:lnB>
                    <a:lnTlToBr>
                      <a:noFill/>
                    </a:lnTlToBr>
                    <a:lnBlToTr>
                      <a:noFill/>
                    </a:lnBlToTr>
                    <a:noFill/>
                  </a:tcPr>
                </a:tc>
              </a:tr>
              <a:tr h="339725">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6</a:t>
                      </a:r>
                    </a:p>
                  </a:txBody>
                  <a:tcPr marL="54000" marR="0" marT="0" marB="0" anchor="b" horzOverflow="overflow">
                    <a:lnL cap="flat">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Pakistan</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5.2</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Brazil</a:t>
                      </a:r>
                      <a:endParaRPr kumimoji="0" lang="zh-CN" altLang="en-US" sz="1400" b="1" i="0" u="none" strike="noStrike" cap="none" normalizeH="0" baseline="0" smtClean="0">
                        <a:ln>
                          <a:noFill/>
                        </a:ln>
                        <a:solidFill>
                          <a:srgbClr val="000004"/>
                        </a:solidFill>
                        <a:effectLst/>
                        <a:latin typeface="Arial" charset="0"/>
                        <a:ea typeface="宋体" pitchFamily="2" charset="-122"/>
                      </a:endParaRP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dirty="0" smtClean="0">
                          <a:ln>
                            <a:noFill/>
                          </a:ln>
                          <a:solidFill>
                            <a:srgbClr val="000004"/>
                          </a:solidFill>
                          <a:effectLst/>
                          <a:latin typeface="Arial" charset="0"/>
                          <a:ea typeface="宋体" pitchFamily="2" charset="-122"/>
                        </a:rPr>
                        <a:t>11.3</a:t>
                      </a:r>
                    </a:p>
                  </a:txBody>
                  <a:tcPr marL="54000" marR="0" marT="0" marB="0" anchor="b" horzOverflow="overflow">
                    <a:lnL>
                      <a:noFill/>
                    </a:lnL>
                    <a:lnR cap="flat">
                      <a:noFill/>
                    </a:lnR>
                    <a:lnT>
                      <a:noFill/>
                    </a:lnT>
                    <a:lnB>
                      <a:noFill/>
                    </a:lnB>
                    <a:lnTlToBr>
                      <a:noFill/>
                    </a:lnTlToBr>
                    <a:lnBlToTr>
                      <a:noFill/>
                    </a:lnBlToTr>
                    <a:noFill/>
                  </a:tcPr>
                </a:tc>
              </a:tr>
              <a:tr h="338138">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7</a:t>
                      </a:r>
                    </a:p>
                  </a:txBody>
                  <a:tcPr marL="54000" marR="0" marT="0" marB="0" anchor="b" horzOverflow="overflow">
                    <a:lnL cap="flat">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Russian Federation</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4.6</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Bangladesh</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11.1</a:t>
                      </a:r>
                    </a:p>
                  </a:txBody>
                  <a:tcPr marL="54000" marR="0" marT="0" marB="0" anchor="b" horzOverflow="overflow">
                    <a:lnL>
                      <a:noFill/>
                    </a:lnL>
                    <a:lnR cap="flat">
                      <a:noFill/>
                    </a:lnR>
                    <a:lnT>
                      <a:noFill/>
                    </a:lnT>
                    <a:lnB>
                      <a:noFill/>
                    </a:lnB>
                    <a:lnTlToBr>
                      <a:noFill/>
                    </a:lnTlToBr>
                    <a:lnBlToTr>
                      <a:noFill/>
                    </a:lnBlToTr>
                    <a:noFill/>
                  </a:tcPr>
                </a:tc>
              </a:tr>
              <a:tr h="338138">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8</a:t>
                      </a:r>
                    </a:p>
                  </a:txBody>
                  <a:tcPr marL="54000" marR="0" marT="0" marB="0" anchor="b" horzOverflow="overflow">
                    <a:lnL cap="flat">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Brazil</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4.6</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Japan</a:t>
                      </a:r>
                      <a:endParaRPr kumimoji="0" lang="zh-CN" altLang="en-US" sz="1400" b="1" i="0" u="none" strike="noStrike" cap="none" normalizeH="0" baseline="0" smtClean="0">
                        <a:ln>
                          <a:noFill/>
                        </a:ln>
                        <a:solidFill>
                          <a:srgbClr val="000004"/>
                        </a:solidFill>
                        <a:effectLst/>
                        <a:latin typeface="Arial" charset="0"/>
                        <a:ea typeface="宋体" pitchFamily="2" charset="-122"/>
                      </a:endParaRP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8.9</a:t>
                      </a:r>
                    </a:p>
                  </a:txBody>
                  <a:tcPr marL="54000" marR="0" marT="0" marB="0" anchor="b" horzOverflow="overflow">
                    <a:lnL>
                      <a:noFill/>
                    </a:lnL>
                    <a:lnR cap="flat">
                      <a:noFill/>
                    </a:lnR>
                    <a:lnT>
                      <a:noFill/>
                    </a:lnT>
                    <a:lnB>
                      <a:noFill/>
                    </a:lnB>
                    <a:lnTlToBr>
                      <a:noFill/>
                    </a:lnTlToBr>
                    <a:lnBlToTr>
                      <a:noFill/>
                    </a:lnBlToTr>
                    <a:noFill/>
                  </a:tcPr>
                </a:tc>
              </a:tr>
              <a:tr h="339725">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9</a:t>
                      </a:r>
                    </a:p>
                  </a:txBody>
                  <a:tcPr marL="54000" marR="0" marT="0" marB="0" anchor="b" horzOverflow="overflow">
                    <a:lnL cap="flat">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Italy</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4.3</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Philippines</a:t>
                      </a:r>
                    </a:p>
                  </a:txBody>
                  <a:tcPr marL="54000" marR="0" marT="0" marB="0" anchor="b" horzOverflow="overflow">
                    <a:lnL>
                      <a:noFill/>
                    </a:lnL>
                    <a:lnR>
                      <a:noFill/>
                    </a:lnR>
                    <a:lnT>
                      <a:noFill/>
                    </a:lnT>
                    <a:lnB>
                      <a:noFill/>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7.8</a:t>
                      </a:r>
                    </a:p>
                  </a:txBody>
                  <a:tcPr marL="54000" marR="0" marT="0" marB="0" anchor="b" horzOverflow="overflow">
                    <a:lnL>
                      <a:noFill/>
                    </a:lnL>
                    <a:lnR cap="flat">
                      <a:noFill/>
                    </a:lnR>
                    <a:lnT>
                      <a:noFill/>
                    </a:lnT>
                    <a:lnB>
                      <a:noFill/>
                    </a:lnB>
                    <a:lnTlToBr>
                      <a:noFill/>
                    </a:lnTlToBr>
                    <a:lnBlToTr>
                      <a:noFill/>
                    </a:lnBlToTr>
                    <a:noFill/>
                  </a:tcPr>
                </a:tc>
              </a:tr>
              <a:tr h="338138">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10</a:t>
                      </a:r>
                    </a:p>
                  </a:txBody>
                  <a:tcPr marL="54000" marR="0" marT="0" marB="0" anchor="b"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Bangladesh</a:t>
                      </a:r>
                    </a:p>
                  </a:txBody>
                  <a:tcPr marL="54000" marR="0" marT="0" marB="0" anchor="b"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3.2</a:t>
                      </a:r>
                    </a:p>
                  </a:txBody>
                  <a:tcPr marL="54000" marR="0" marT="0" marB="0" anchor="b"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Egypt</a:t>
                      </a:r>
                    </a:p>
                  </a:txBody>
                  <a:tcPr marL="54000" marR="0" marT="0" marB="0" anchor="b"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400" b="1">
                          <a:solidFill>
                            <a:schemeClr val="tx1"/>
                          </a:solidFill>
                          <a:latin typeface="Verdana" pitchFamily="34" charset="0"/>
                        </a:defRPr>
                      </a:lvl1pPr>
                      <a:lvl2pPr>
                        <a:spcBef>
                          <a:spcPct val="20000"/>
                        </a:spcBef>
                        <a:buClr>
                          <a:schemeClr val="accent1"/>
                        </a:buClr>
                        <a:buFont typeface="Wingdings" pitchFamily="2" charset="2"/>
                        <a:defRPr sz="2000" b="1">
                          <a:solidFill>
                            <a:srgbClr val="05020E"/>
                          </a:solidFill>
                          <a:latin typeface="Arial" charset="0"/>
                        </a:defRPr>
                      </a:lvl2pPr>
                      <a:lvl3pPr>
                        <a:spcBef>
                          <a:spcPct val="20000"/>
                        </a:spcBef>
                        <a:buClr>
                          <a:schemeClr val="tx1"/>
                        </a:buClr>
                        <a:defRPr sz="2000" b="1">
                          <a:solidFill>
                            <a:srgbClr val="05020E"/>
                          </a:solidFill>
                          <a:latin typeface="Arial" charset="0"/>
                        </a:defRPr>
                      </a:lvl3pPr>
                      <a:lvl4pPr>
                        <a:spcBef>
                          <a:spcPct val="20000"/>
                        </a:spcBef>
                        <a:defRPr b="1">
                          <a:solidFill>
                            <a:srgbClr val="05020E"/>
                          </a:solidFill>
                          <a:latin typeface="Arial" charset="0"/>
                        </a:defRPr>
                      </a:lvl4pPr>
                      <a:lvl5pPr>
                        <a:spcBef>
                          <a:spcPct val="20000"/>
                        </a:spcBef>
                        <a:defRPr b="1">
                          <a:solidFill>
                            <a:srgbClr val="05020E"/>
                          </a:solidFill>
                          <a:latin typeface="Arial" charset="0"/>
                        </a:defRPr>
                      </a:lvl5pPr>
                      <a:lvl6pPr fontAlgn="base">
                        <a:spcBef>
                          <a:spcPct val="20000"/>
                        </a:spcBef>
                        <a:spcAft>
                          <a:spcPct val="0"/>
                        </a:spcAft>
                        <a:defRPr b="1">
                          <a:solidFill>
                            <a:srgbClr val="05020E"/>
                          </a:solidFill>
                          <a:latin typeface="Arial" charset="0"/>
                        </a:defRPr>
                      </a:lvl6pPr>
                      <a:lvl7pPr fontAlgn="base">
                        <a:spcBef>
                          <a:spcPct val="20000"/>
                        </a:spcBef>
                        <a:spcAft>
                          <a:spcPct val="0"/>
                        </a:spcAft>
                        <a:defRPr b="1">
                          <a:solidFill>
                            <a:srgbClr val="05020E"/>
                          </a:solidFill>
                          <a:latin typeface="Arial" charset="0"/>
                        </a:defRPr>
                      </a:lvl7pPr>
                      <a:lvl8pPr fontAlgn="base">
                        <a:spcBef>
                          <a:spcPct val="20000"/>
                        </a:spcBef>
                        <a:spcAft>
                          <a:spcPct val="0"/>
                        </a:spcAft>
                        <a:defRPr b="1">
                          <a:solidFill>
                            <a:srgbClr val="05020E"/>
                          </a:solidFill>
                          <a:latin typeface="Arial" charset="0"/>
                        </a:defRPr>
                      </a:lvl8pPr>
                      <a:lvl9pPr fontAlgn="base">
                        <a:spcBef>
                          <a:spcPct val="20000"/>
                        </a:spcBef>
                        <a:spcAft>
                          <a:spcPct val="0"/>
                        </a:spcAft>
                        <a:defRPr b="1">
                          <a:solidFill>
                            <a:srgbClr val="05020E"/>
                          </a:solidFill>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zh-CN" sz="1400" b="1" i="0" u="none" strike="noStrike" cap="none" normalizeH="0" baseline="0" smtClean="0">
                          <a:ln>
                            <a:noFill/>
                          </a:ln>
                          <a:solidFill>
                            <a:srgbClr val="000004"/>
                          </a:solidFill>
                          <a:effectLst/>
                          <a:latin typeface="Arial" charset="0"/>
                          <a:ea typeface="宋体" pitchFamily="2" charset="-122"/>
                        </a:rPr>
                        <a:t>6.7</a:t>
                      </a:r>
                    </a:p>
                  </a:txBody>
                  <a:tcPr marL="54000" marR="0" marT="0" marB="0" anchor="b"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32988" name="Line 92"/>
          <p:cNvSpPr>
            <a:spLocks noChangeShapeType="1"/>
          </p:cNvSpPr>
          <p:nvPr/>
        </p:nvSpPr>
        <p:spPr bwMode="auto">
          <a:xfrm>
            <a:off x="2100263" y="2319338"/>
            <a:ext cx="31210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2989" name="Line 93"/>
          <p:cNvSpPr>
            <a:spLocks noChangeShapeType="1"/>
          </p:cNvSpPr>
          <p:nvPr/>
        </p:nvSpPr>
        <p:spPr bwMode="auto">
          <a:xfrm>
            <a:off x="5418138" y="2309813"/>
            <a:ext cx="31210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2990" name="Rectangle 94"/>
          <p:cNvSpPr>
            <a:spLocks noGrp="1" noChangeArrowheads="1"/>
          </p:cNvSpPr>
          <p:nvPr>
            <p:ph type="title"/>
          </p:nvPr>
        </p:nvSpPr>
        <p:spPr>
          <a:xfrm>
            <a:off x="1544638" y="198438"/>
            <a:ext cx="7599362" cy="563562"/>
          </a:xfrm>
          <a:noFill/>
          <a:ln/>
        </p:spPr>
        <p:txBody>
          <a:bodyPr/>
          <a:lstStyle/>
          <a:p>
            <a:r>
              <a:rPr lang="en-US" altLang="zh-CN">
                <a:latin typeface="Impact" pitchFamily="34" charset="0"/>
              </a:rPr>
              <a:t>T2DM is rapidly spreading in Asia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2" cstate="print"/>
          <a:srcRect/>
          <a:stretch>
            <a:fillRect/>
          </a:stretch>
        </p:blipFill>
        <p:spPr bwMode="auto">
          <a:xfrm>
            <a:off x="107950" y="981075"/>
            <a:ext cx="8373978" cy="5488736"/>
          </a:xfrm>
          <a:prstGeom prst="rect">
            <a:avLst/>
          </a:prstGeom>
          <a:noFill/>
          <a:ln w="9525">
            <a:noFill/>
            <a:miter lim="800000"/>
            <a:headEnd/>
            <a:tailEnd/>
          </a:ln>
        </p:spPr>
      </p:pic>
      <p:sp>
        <p:nvSpPr>
          <p:cNvPr id="7" name="矩形 6"/>
          <p:cNvSpPr>
            <a:spLocks noChangeArrowheads="1"/>
          </p:cNvSpPr>
          <p:nvPr/>
        </p:nvSpPr>
        <p:spPr bwMode="auto">
          <a:xfrm>
            <a:off x="2976923" y="6400800"/>
            <a:ext cx="5580062" cy="457200"/>
          </a:xfrm>
          <a:prstGeom prst="rect">
            <a:avLst/>
          </a:prstGeom>
          <a:noFill/>
          <a:ln w="9525">
            <a:noFill/>
            <a:miter lim="800000"/>
            <a:headEnd/>
            <a:tailEnd/>
          </a:ln>
        </p:spPr>
        <p:txBody>
          <a:bodyPr>
            <a:spAutoFit/>
          </a:bodyPr>
          <a:lstStyle/>
          <a:p>
            <a:pPr algn="r">
              <a:buFont typeface="Arial" charset="0"/>
              <a:buNone/>
            </a:pPr>
            <a:r>
              <a:rPr lang="en-US" altLang="zh-CN" sz="1200" dirty="0">
                <a:solidFill>
                  <a:srgbClr val="000000"/>
                </a:solidFill>
                <a:cs typeface="Times New Roman" pitchFamily="18" charset="0"/>
              </a:rPr>
              <a:t>IDF diabetes atlas 2012.</a:t>
            </a:r>
          </a:p>
          <a:p>
            <a:pPr algn="r">
              <a:buFont typeface="Arial" charset="0"/>
              <a:buNone/>
            </a:pPr>
            <a:r>
              <a:rPr lang="da-DK" altLang="en-US" sz="1200" dirty="0">
                <a:solidFill>
                  <a:srgbClr val="000000"/>
                </a:solidFill>
                <a:cs typeface="Times New Roman" pitchFamily="18" charset="0"/>
              </a:rPr>
              <a:t>Yang W, et al</a:t>
            </a:r>
            <a:r>
              <a:rPr lang="pt-BR" altLang="en-US" sz="1200" dirty="0">
                <a:solidFill>
                  <a:srgbClr val="000000"/>
                </a:solidFill>
                <a:cs typeface="Times New Roman" pitchFamily="18" charset="0"/>
              </a:rPr>
              <a:t>. N Engl J Med. 2010; 362(12): 1090-101. </a:t>
            </a:r>
            <a:endParaRPr lang="da-DK" altLang="en-US" sz="1200" dirty="0">
              <a:solidFill>
                <a:srgbClr val="000000"/>
              </a:solidFill>
              <a:cs typeface="Times New Roman" pitchFamily="18" charset="0"/>
            </a:endParaRPr>
          </a:p>
        </p:txBody>
      </p:sp>
      <p:sp>
        <p:nvSpPr>
          <p:cNvPr id="8" name="Rectangle 94"/>
          <p:cNvSpPr>
            <a:spLocks noGrp="1" noChangeArrowheads="1"/>
          </p:cNvSpPr>
          <p:nvPr>
            <p:ph type="title"/>
          </p:nvPr>
        </p:nvSpPr>
        <p:spPr>
          <a:noFill/>
          <a:ln/>
        </p:spPr>
        <p:txBody>
          <a:bodyPr/>
          <a:lstStyle/>
          <a:p>
            <a:r>
              <a:rPr lang="en-US" altLang="zh-CN" dirty="0">
                <a:latin typeface="Impact" pitchFamily="34" charset="0"/>
              </a:rPr>
              <a:t>T2DM is rapidly spreading in Asia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685800" y="198438"/>
            <a:ext cx="7678738" cy="563562"/>
          </a:xfrm>
          <a:noFill/>
          <a:ln/>
        </p:spPr>
        <p:txBody>
          <a:bodyPr/>
          <a:lstStyle/>
          <a:p>
            <a:r>
              <a:rPr lang="zh-CN" altLang="en-US">
                <a:latin typeface="Impact" pitchFamily="34" charset="0"/>
              </a:rPr>
              <a:t>C</a:t>
            </a:r>
            <a:r>
              <a:rPr lang="zh-CN" altLang="zh-CN">
                <a:latin typeface="Impact" pitchFamily="34" charset="0"/>
              </a:rPr>
              <a:t>haracteristics of the </a:t>
            </a:r>
            <a:r>
              <a:rPr lang="en-US" altLang="zh-CN">
                <a:latin typeface="Impact" pitchFamily="34" charset="0"/>
              </a:rPr>
              <a:t>T2DM </a:t>
            </a:r>
            <a:r>
              <a:rPr lang="zh-CN" altLang="en-US">
                <a:latin typeface="Impact" pitchFamily="34" charset="0"/>
              </a:rPr>
              <a:t>E</a:t>
            </a:r>
            <a:r>
              <a:rPr lang="zh-CN" altLang="zh-CN">
                <a:latin typeface="Impact" pitchFamily="34" charset="0"/>
              </a:rPr>
              <a:t>pidemic</a:t>
            </a:r>
            <a:r>
              <a:rPr lang="en-US" altLang="zh-CN">
                <a:latin typeface="Impact" pitchFamily="34" charset="0"/>
              </a:rPr>
              <a:t> in Asia</a:t>
            </a:r>
          </a:p>
        </p:txBody>
      </p:sp>
      <p:sp>
        <p:nvSpPr>
          <p:cNvPr id="732163" name="Rectangle 3"/>
          <p:cNvSpPr>
            <a:spLocks noChangeArrowheads="1"/>
          </p:cNvSpPr>
          <p:nvPr/>
        </p:nvSpPr>
        <p:spPr bwMode="auto">
          <a:xfrm>
            <a:off x="5118224" y="6283476"/>
            <a:ext cx="4303712"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r>
              <a:rPr lang="en-US" altLang="zh-CN" sz="1200" dirty="0">
                <a:latin typeface="Times New Roman" panose="02020603050405020304" pitchFamily="18" charset="0"/>
                <a:cs typeface="Times New Roman" panose="02020603050405020304" pitchFamily="18" charset="0"/>
              </a:rPr>
              <a:t>Yoon KH, et al. Lancet, 2006,368:1681-8</a:t>
            </a:r>
            <a:r>
              <a:rPr lang="en-US" altLang="zh-CN" sz="1200" dirty="0" smtClean="0">
                <a:latin typeface="Times New Roman" panose="02020603050405020304" pitchFamily="18" charset="0"/>
                <a:cs typeface="Times New Roman" panose="02020603050405020304" pitchFamily="18" charset="0"/>
              </a:rPr>
              <a:t>.</a:t>
            </a:r>
          </a:p>
          <a:p>
            <a:r>
              <a:rPr lang="en-US" sz="1200" dirty="0" smtClean="0">
                <a:latin typeface="Times New Roman" panose="02020603050405020304" pitchFamily="18" charset="0"/>
                <a:cs typeface="Times New Roman" panose="02020603050405020304" pitchFamily="18" charset="0"/>
              </a:rPr>
              <a:t>Xu Y</a:t>
            </a:r>
            <a:r>
              <a:rPr lang="en-US" altLang="zh-CN" sz="120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JAMA. 2013 Sep 4;310(9):948-59.</a:t>
            </a:r>
            <a:endParaRPr lang="en-US" altLang="zh-CN" sz="1200" dirty="0">
              <a:latin typeface="Times New Roman" panose="02020603050405020304" pitchFamily="18" charset="0"/>
              <a:cs typeface="Times New Roman" panose="02020603050405020304" pitchFamily="18" charset="0"/>
            </a:endParaRPr>
          </a:p>
        </p:txBody>
      </p:sp>
      <p:grpSp>
        <p:nvGrpSpPr>
          <p:cNvPr id="732171" name="Group 11"/>
          <p:cNvGrpSpPr>
            <a:grpSpLocks/>
          </p:cNvGrpSpPr>
          <p:nvPr/>
        </p:nvGrpSpPr>
        <p:grpSpPr bwMode="auto">
          <a:xfrm>
            <a:off x="519113" y="2671763"/>
            <a:ext cx="4038600" cy="2528887"/>
            <a:chOff x="327" y="1683"/>
            <a:chExt cx="2544" cy="1593"/>
          </a:xfrm>
        </p:grpSpPr>
        <p:pic>
          <p:nvPicPr>
            <p:cNvPr id="732165"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7" y="1683"/>
              <a:ext cx="2544" cy="1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32169" name="Picture 9"/>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99" y="2993"/>
              <a:ext cx="2270" cy="2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sp>
        <p:nvSpPr>
          <p:cNvPr id="732175" name="Text Box 15"/>
          <p:cNvSpPr txBox="1">
            <a:spLocks noChangeArrowheads="1"/>
          </p:cNvSpPr>
          <p:nvPr/>
        </p:nvSpPr>
        <p:spPr bwMode="auto">
          <a:xfrm>
            <a:off x="496859" y="1333531"/>
            <a:ext cx="3988878"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b="1" dirty="0"/>
              <a:t>Comparison of prevalence rates of diabetes in selected countries between 1970–1989 and 1990–2005</a:t>
            </a:r>
          </a:p>
        </p:txBody>
      </p:sp>
      <p:pic>
        <p:nvPicPr>
          <p:cNvPr id="1313792" name="Picture 102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828845" y="2306089"/>
            <a:ext cx="3487249" cy="27321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932362" y="4751388"/>
            <a:ext cx="3487249" cy="276999"/>
          </a:xfrm>
          <a:prstGeom prst="rect">
            <a:avLst/>
          </a:prstGeom>
          <a:solidFill>
            <a:schemeClr val="bg1"/>
          </a:solidFill>
        </p:spPr>
        <p:txBody>
          <a:bodyPr wrap="square" rtlCol="0">
            <a:spAutoFit/>
          </a:bodyPr>
          <a:lstStyle/>
          <a:p>
            <a:r>
              <a:rPr lang="en-US" sz="1200" dirty="0" smtClean="0"/>
              <a:t>1980   1994-1995     2002    2007-2008   2010</a:t>
            </a:r>
            <a:endParaRPr lang="en-US" sz="1200" dirty="0"/>
          </a:p>
        </p:txBody>
      </p:sp>
      <p:sp>
        <p:nvSpPr>
          <p:cNvPr id="10" name="Text Box 15"/>
          <p:cNvSpPr txBox="1">
            <a:spLocks noChangeArrowheads="1"/>
          </p:cNvSpPr>
          <p:nvPr/>
        </p:nvSpPr>
        <p:spPr bwMode="auto">
          <a:xfrm>
            <a:off x="4703674" y="1330656"/>
            <a:ext cx="3988878"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b="1" dirty="0"/>
              <a:t>Comparison of prevalence rates of diabetes in </a:t>
            </a:r>
            <a:r>
              <a:rPr lang="en-US" altLang="zh-CN" b="1" dirty="0" smtClean="0"/>
              <a:t>China between 2010</a:t>
            </a:r>
            <a:endParaRPr lang="en-US" altLang="zh-CN"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1"/>
          <p:cNvSpPr>
            <a:spLocks noChangeArrowheads="1"/>
          </p:cNvSpPr>
          <p:nvPr/>
        </p:nvSpPr>
        <p:spPr bwMode="auto">
          <a:xfrm>
            <a:off x="908050" y="5805487"/>
            <a:ext cx="3767467" cy="584775"/>
          </a:xfrm>
          <a:prstGeom prst="rect">
            <a:avLst/>
          </a:prstGeom>
          <a:noFill/>
          <a:ln w="9525">
            <a:noFill/>
            <a:miter lim="800000"/>
            <a:headEnd/>
            <a:tailEnd/>
          </a:ln>
        </p:spPr>
        <p:txBody>
          <a:bodyPr wrap="square">
            <a:spAutoFit/>
          </a:bodyPr>
          <a:lstStyle/>
          <a:p>
            <a:r>
              <a:rPr lang="en-US" altLang="zh-CN" sz="1600" b="1" dirty="0" smtClean="0">
                <a:latin typeface="Times New Roman" panose="02020603050405020304" pitchFamily="18" charset="0"/>
                <a:cs typeface="Times New Roman" panose="02020603050405020304" pitchFamily="18" charset="0"/>
              </a:rPr>
              <a:t>Trends in the dietary supply of fat fold change in 30 years(kcal/day)</a:t>
            </a:r>
            <a:endParaRPr lang="zh-CN" altLang="en-US" sz="1600" b="1" dirty="0">
              <a:latin typeface="Times New Roman" panose="02020603050405020304" pitchFamily="18" charset="0"/>
              <a:cs typeface="Times New Roman" panose="02020603050405020304" pitchFamily="18" charset="0"/>
            </a:endParaRPr>
          </a:p>
        </p:txBody>
      </p:sp>
      <p:sp>
        <p:nvSpPr>
          <p:cNvPr id="466947" name="Rectangle 0"/>
          <p:cNvSpPr>
            <a:spLocks noChangeArrowheads="1"/>
          </p:cNvSpPr>
          <p:nvPr/>
        </p:nvSpPr>
        <p:spPr bwMode="auto">
          <a:xfrm>
            <a:off x="1176038" y="3411747"/>
            <a:ext cx="2741456" cy="338554"/>
          </a:xfrm>
          <a:prstGeom prst="rect">
            <a:avLst/>
          </a:prstGeom>
          <a:noFill/>
          <a:ln w="9525">
            <a:noFill/>
            <a:miter lim="800000"/>
            <a:headEnd/>
            <a:tailEnd/>
          </a:ln>
        </p:spPr>
        <p:txBody>
          <a:bodyPr wrap="none">
            <a:spAutoFit/>
          </a:bodyPr>
          <a:lstStyle/>
          <a:p>
            <a:r>
              <a:rPr lang="en-US" altLang="zh-CN" sz="1600" b="1" dirty="0" smtClean="0">
                <a:latin typeface="Times New Roman" panose="02020603050405020304" pitchFamily="18" charset="0"/>
                <a:cs typeface="Times New Roman" panose="02020603050405020304" pitchFamily="18" charset="0"/>
              </a:rPr>
              <a:t>Food consumption (kcal/day)</a:t>
            </a:r>
            <a:endParaRPr lang="zh-CN" altLang="en-US" sz="1600" b="1" dirty="0" smtClean="0">
              <a:latin typeface="Times New Roman" panose="02020603050405020304" pitchFamily="18" charset="0"/>
              <a:cs typeface="Times New Roman" panose="02020603050405020304" pitchFamily="18" charset="0"/>
            </a:endParaRPr>
          </a:p>
        </p:txBody>
      </p:sp>
      <p:graphicFrame>
        <p:nvGraphicFramePr>
          <p:cNvPr id="466953" name="Object 9"/>
          <p:cNvGraphicFramePr>
            <a:graphicFrameLocks noChangeAspect="1"/>
          </p:cNvGraphicFramePr>
          <p:nvPr/>
        </p:nvGraphicFramePr>
        <p:xfrm>
          <a:off x="647700" y="4005263"/>
          <a:ext cx="4054475" cy="1862137"/>
        </p:xfrm>
        <a:graphic>
          <a:graphicData uri="http://schemas.openxmlformats.org/presentationml/2006/ole">
            <p:oleObj spid="_x0000_s1336322" name="图表" r:id="rId4" imgW="5667451" imgH="1676400" progId="">
              <p:embed/>
            </p:oleObj>
          </a:graphicData>
        </a:graphic>
      </p:graphicFrame>
      <p:graphicFrame>
        <p:nvGraphicFramePr>
          <p:cNvPr id="466952" name="Object 8"/>
          <p:cNvGraphicFramePr>
            <a:graphicFrameLocks noChangeAspect="1"/>
          </p:cNvGraphicFramePr>
          <p:nvPr/>
        </p:nvGraphicFramePr>
        <p:xfrm>
          <a:off x="650875" y="1557338"/>
          <a:ext cx="4048125" cy="1927734"/>
        </p:xfrm>
        <a:graphic>
          <a:graphicData uri="http://schemas.openxmlformats.org/presentationml/2006/ole">
            <p:oleObj spid="_x0000_s1336323" name="图表" r:id="rId5" imgW="5857951" imgH="2533802" progId="">
              <p:embed/>
            </p:oleObj>
          </a:graphicData>
        </a:graphic>
      </p:graphicFrame>
      <p:graphicFrame>
        <p:nvGraphicFramePr>
          <p:cNvPr id="466954" name="Object 10"/>
          <p:cNvGraphicFramePr>
            <a:graphicFrameLocks noChangeAspect="1"/>
          </p:cNvGraphicFramePr>
          <p:nvPr/>
        </p:nvGraphicFramePr>
        <p:xfrm>
          <a:off x="4716463" y="1520825"/>
          <a:ext cx="4060825" cy="1868488"/>
        </p:xfrm>
        <a:graphic>
          <a:graphicData uri="http://schemas.openxmlformats.org/presentationml/2006/ole">
            <p:oleObj spid="_x0000_s1336324" name="图表" r:id="rId6" imgW="6077102" imgH="3419551" progId="">
              <p:embed/>
            </p:oleObj>
          </a:graphicData>
        </a:graphic>
      </p:graphicFrame>
      <p:sp>
        <p:nvSpPr>
          <p:cNvPr id="466961" name="Text Box 17"/>
          <p:cNvSpPr txBox="1">
            <a:spLocks noChangeArrowheads="1"/>
          </p:cNvSpPr>
          <p:nvPr/>
        </p:nvSpPr>
        <p:spPr bwMode="auto">
          <a:xfrm>
            <a:off x="5467350" y="1412875"/>
            <a:ext cx="963613" cy="33655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r>
              <a:rPr lang="en-US" altLang="zh-CN" sz="1600">
                <a:solidFill>
                  <a:srgbClr val="FF0000"/>
                </a:solidFill>
              </a:rPr>
              <a:t>≈ 350%</a:t>
            </a:r>
          </a:p>
        </p:txBody>
      </p:sp>
      <p:sp>
        <p:nvSpPr>
          <p:cNvPr id="466963" name="Text Box 19"/>
          <p:cNvSpPr txBox="1">
            <a:spLocks noChangeArrowheads="1"/>
          </p:cNvSpPr>
          <p:nvPr/>
        </p:nvSpPr>
        <p:spPr bwMode="auto">
          <a:xfrm>
            <a:off x="7164388" y="1412875"/>
            <a:ext cx="936625" cy="33655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r>
              <a:rPr lang="en-US" altLang="zh-CN" sz="1600">
                <a:solidFill>
                  <a:srgbClr val="FF0000"/>
                </a:solidFill>
              </a:rPr>
              <a:t>≈ 80%</a:t>
            </a:r>
          </a:p>
        </p:txBody>
      </p:sp>
      <p:sp>
        <p:nvSpPr>
          <p:cNvPr id="466964" name="Line 20"/>
          <p:cNvSpPr>
            <a:spLocks noChangeShapeType="1"/>
          </p:cNvSpPr>
          <p:nvPr/>
        </p:nvSpPr>
        <p:spPr bwMode="auto">
          <a:xfrm flipV="1">
            <a:off x="5724525" y="1773238"/>
            <a:ext cx="0" cy="935037"/>
          </a:xfrm>
          <a:prstGeom prst="line">
            <a:avLst/>
          </a:prstGeom>
          <a:noFill/>
          <a:ln w="9525">
            <a:solidFill>
              <a:schemeClr val="tx1"/>
            </a:solidFill>
            <a:round/>
            <a:headEnd/>
            <a:tailEnd/>
          </a:ln>
          <a:effectLst/>
        </p:spPr>
        <p:txBody>
          <a:bodyPr/>
          <a:lstStyle/>
          <a:p>
            <a:endParaRPr lang="zh-CN" altLang="en-US"/>
          </a:p>
        </p:txBody>
      </p:sp>
      <p:sp>
        <p:nvSpPr>
          <p:cNvPr id="466965" name="Line 21"/>
          <p:cNvSpPr>
            <a:spLocks noChangeShapeType="1"/>
          </p:cNvSpPr>
          <p:nvPr/>
        </p:nvSpPr>
        <p:spPr bwMode="auto">
          <a:xfrm>
            <a:off x="5724525" y="1773238"/>
            <a:ext cx="431800" cy="0"/>
          </a:xfrm>
          <a:prstGeom prst="line">
            <a:avLst/>
          </a:prstGeom>
          <a:noFill/>
          <a:ln w="9525">
            <a:solidFill>
              <a:schemeClr val="tx1"/>
            </a:solidFill>
            <a:round/>
            <a:headEnd/>
            <a:tailEnd/>
          </a:ln>
          <a:effectLst/>
        </p:spPr>
        <p:txBody>
          <a:bodyPr/>
          <a:lstStyle/>
          <a:p>
            <a:endParaRPr lang="zh-CN" altLang="en-US"/>
          </a:p>
        </p:txBody>
      </p:sp>
      <p:sp>
        <p:nvSpPr>
          <p:cNvPr id="466966" name="Line 22"/>
          <p:cNvSpPr>
            <a:spLocks noChangeShapeType="1"/>
          </p:cNvSpPr>
          <p:nvPr/>
        </p:nvSpPr>
        <p:spPr bwMode="auto">
          <a:xfrm>
            <a:off x="6156325" y="1773238"/>
            <a:ext cx="0" cy="71437"/>
          </a:xfrm>
          <a:prstGeom prst="line">
            <a:avLst/>
          </a:prstGeom>
          <a:noFill/>
          <a:ln w="9525">
            <a:solidFill>
              <a:schemeClr val="tx1"/>
            </a:solidFill>
            <a:round/>
            <a:headEnd/>
            <a:tailEnd/>
          </a:ln>
          <a:effectLst/>
        </p:spPr>
        <p:txBody>
          <a:bodyPr/>
          <a:lstStyle/>
          <a:p>
            <a:endParaRPr lang="zh-CN" altLang="en-US"/>
          </a:p>
        </p:txBody>
      </p:sp>
      <p:sp>
        <p:nvSpPr>
          <p:cNvPr id="466967" name="Line 23"/>
          <p:cNvSpPr>
            <a:spLocks noChangeShapeType="1"/>
          </p:cNvSpPr>
          <p:nvPr/>
        </p:nvSpPr>
        <p:spPr bwMode="auto">
          <a:xfrm flipV="1">
            <a:off x="7380288" y="1773238"/>
            <a:ext cx="0" cy="577850"/>
          </a:xfrm>
          <a:prstGeom prst="line">
            <a:avLst/>
          </a:prstGeom>
          <a:noFill/>
          <a:ln w="9525">
            <a:solidFill>
              <a:schemeClr val="tx1"/>
            </a:solidFill>
            <a:round/>
            <a:headEnd/>
            <a:tailEnd/>
          </a:ln>
          <a:effectLst/>
        </p:spPr>
        <p:txBody>
          <a:bodyPr/>
          <a:lstStyle/>
          <a:p>
            <a:endParaRPr lang="zh-CN" altLang="en-US"/>
          </a:p>
        </p:txBody>
      </p:sp>
      <p:sp>
        <p:nvSpPr>
          <p:cNvPr id="466968" name="Line 24"/>
          <p:cNvSpPr>
            <a:spLocks noChangeShapeType="1"/>
          </p:cNvSpPr>
          <p:nvPr/>
        </p:nvSpPr>
        <p:spPr bwMode="auto">
          <a:xfrm>
            <a:off x="7380288" y="1773238"/>
            <a:ext cx="431800" cy="0"/>
          </a:xfrm>
          <a:prstGeom prst="line">
            <a:avLst/>
          </a:prstGeom>
          <a:noFill/>
          <a:ln w="9525">
            <a:solidFill>
              <a:schemeClr val="tx1"/>
            </a:solidFill>
            <a:round/>
            <a:headEnd/>
            <a:tailEnd/>
          </a:ln>
          <a:effectLst/>
        </p:spPr>
        <p:txBody>
          <a:bodyPr/>
          <a:lstStyle/>
          <a:p>
            <a:endParaRPr lang="zh-CN" altLang="en-US"/>
          </a:p>
        </p:txBody>
      </p:sp>
      <p:sp>
        <p:nvSpPr>
          <p:cNvPr id="466969" name="Line 25"/>
          <p:cNvSpPr>
            <a:spLocks noChangeShapeType="1"/>
          </p:cNvSpPr>
          <p:nvPr/>
        </p:nvSpPr>
        <p:spPr bwMode="auto">
          <a:xfrm>
            <a:off x="7812088" y="1773238"/>
            <a:ext cx="0" cy="287337"/>
          </a:xfrm>
          <a:prstGeom prst="line">
            <a:avLst/>
          </a:prstGeom>
          <a:noFill/>
          <a:ln w="9525">
            <a:solidFill>
              <a:schemeClr val="tx1"/>
            </a:solidFill>
            <a:round/>
            <a:headEnd/>
            <a:tailEnd/>
          </a:ln>
          <a:effectLst/>
        </p:spPr>
        <p:txBody>
          <a:bodyPr/>
          <a:lstStyle/>
          <a:p>
            <a:endParaRPr lang="zh-CN" altLang="en-US"/>
          </a:p>
        </p:txBody>
      </p:sp>
      <p:sp>
        <p:nvSpPr>
          <p:cNvPr id="466971" name="Line 27"/>
          <p:cNvSpPr>
            <a:spLocks noChangeShapeType="1"/>
          </p:cNvSpPr>
          <p:nvPr/>
        </p:nvSpPr>
        <p:spPr bwMode="auto">
          <a:xfrm flipV="1">
            <a:off x="1692275" y="4292600"/>
            <a:ext cx="0" cy="1008063"/>
          </a:xfrm>
          <a:prstGeom prst="line">
            <a:avLst/>
          </a:prstGeom>
          <a:noFill/>
          <a:ln w="9525">
            <a:solidFill>
              <a:schemeClr val="tx1"/>
            </a:solidFill>
            <a:round/>
            <a:headEnd/>
            <a:tailEnd/>
          </a:ln>
          <a:effectLst/>
        </p:spPr>
        <p:txBody>
          <a:bodyPr/>
          <a:lstStyle/>
          <a:p>
            <a:endParaRPr lang="zh-CN" altLang="en-US"/>
          </a:p>
        </p:txBody>
      </p:sp>
      <p:sp>
        <p:nvSpPr>
          <p:cNvPr id="466972" name="Line 28"/>
          <p:cNvSpPr>
            <a:spLocks noChangeShapeType="1"/>
          </p:cNvSpPr>
          <p:nvPr/>
        </p:nvSpPr>
        <p:spPr bwMode="auto">
          <a:xfrm>
            <a:off x="1692275" y="4292600"/>
            <a:ext cx="503238" cy="0"/>
          </a:xfrm>
          <a:prstGeom prst="line">
            <a:avLst/>
          </a:prstGeom>
          <a:noFill/>
          <a:ln w="9525">
            <a:solidFill>
              <a:schemeClr val="tx1"/>
            </a:solidFill>
            <a:round/>
            <a:headEnd/>
            <a:tailEnd/>
          </a:ln>
          <a:effectLst/>
        </p:spPr>
        <p:txBody>
          <a:bodyPr/>
          <a:lstStyle/>
          <a:p>
            <a:endParaRPr lang="zh-CN" altLang="en-US"/>
          </a:p>
        </p:txBody>
      </p:sp>
      <p:sp>
        <p:nvSpPr>
          <p:cNvPr id="466973" name="Line 29"/>
          <p:cNvSpPr>
            <a:spLocks noChangeShapeType="1"/>
          </p:cNvSpPr>
          <p:nvPr/>
        </p:nvSpPr>
        <p:spPr bwMode="auto">
          <a:xfrm>
            <a:off x="2195513" y="4292600"/>
            <a:ext cx="0" cy="576263"/>
          </a:xfrm>
          <a:prstGeom prst="line">
            <a:avLst/>
          </a:prstGeom>
          <a:noFill/>
          <a:ln w="9525">
            <a:solidFill>
              <a:schemeClr val="tx1"/>
            </a:solidFill>
            <a:round/>
            <a:headEnd/>
            <a:tailEnd/>
          </a:ln>
          <a:effectLst/>
        </p:spPr>
        <p:txBody>
          <a:bodyPr/>
          <a:lstStyle/>
          <a:p>
            <a:endParaRPr lang="zh-CN" altLang="en-US"/>
          </a:p>
        </p:txBody>
      </p:sp>
      <p:sp>
        <p:nvSpPr>
          <p:cNvPr id="466978" name="Line 34"/>
          <p:cNvSpPr>
            <a:spLocks noChangeShapeType="1"/>
          </p:cNvSpPr>
          <p:nvPr/>
        </p:nvSpPr>
        <p:spPr bwMode="auto">
          <a:xfrm>
            <a:off x="3276600" y="4221163"/>
            <a:ext cx="503238" cy="0"/>
          </a:xfrm>
          <a:prstGeom prst="line">
            <a:avLst/>
          </a:prstGeom>
          <a:noFill/>
          <a:ln w="9525">
            <a:solidFill>
              <a:schemeClr val="tx1"/>
            </a:solidFill>
            <a:round/>
            <a:headEnd/>
            <a:tailEnd/>
          </a:ln>
          <a:effectLst/>
        </p:spPr>
        <p:txBody>
          <a:bodyPr/>
          <a:lstStyle/>
          <a:p>
            <a:endParaRPr lang="zh-CN" altLang="en-US"/>
          </a:p>
        </p:txBody>
      </p:sp>
      <p:sp>
        <p:nvSpPr>
          <p:cNvPr id="466979" name="Line 35"/>
          <p:cNvSpPr>
            <a:spLocks noChangeShapeType="1"/>
          </p:cNvSpPr>
          <p:nvPr/>
        </p:nvSpPr>
        <p:spPr bwMode="auto">
          <a:xfrm flipV="1">
            <a:off x="3276600" y="4221163"/>
            <a:ext cx="0" cy="360362"/>
          </a:xfrm>
          <a:prstGeom prst="line">
            <a:avLst/>
          </a:prstGeom>
          <a:noFill/>
          <a:ln w="9525">
            <a:solidFill>
              <a:schemeClr val="tx1"/>
            </a:solidFill>
            <a:round/>
            <a:headEnd/>
            <a:tailEnd/>
          </a:ln>
          <a:effectLst/>
        </p:spPr>
        <p:txBody>
          <a:bodyPr/>
          <a:lstStyle/>
          <a:p>
            <a:endParaRPr lang="zh-CN" altLang="en-US"/>
          </a:p>
        </p:txBody>
      </p:sp>
      <p:sp>
        <p:nvSpPr>
          <p:cNvPr id="466980" name="Line 36"/>
          <p:cNvSpPr>
            <a:spLocks noChangeShapeType="1"/>
          </p:cNvSpPr>
          <p:nvPr/>
        </p:nvSpPr>
        <p:spPr bwMode="auto">
          <a:xfrm flipV="1">
            <a:off x="3779838" y="4221163"/>
            <a:ext cx="0" cy="144462"/>
          </a:xfrm>
          <a:prstGeom prst="line">
            <a:avLst/>
          </a:prstGeom>
          <a:noFill/>
          <a:ln w="9525">
            <a:solidFill>
              <a:schemeClr val="tx1"/>
            </a:solidFill>
            <a:round/>
            <a:headEnd/>
            <a:tailEnd/>
          </a:ln>
          <a:effectLst/>
        </p:spPr>
        <p:txBody>
          <a:bodyPr/>
          <a:lstStyle/>
          <a:p>
            <a:endParaRPr lang="zh-CN" altLang="en-US"/>
          </a:p>
        </p:txBody>
      </p:sp>
      <p:sp>
        <p:nvSpPr>
          <p:cNvPr id="466981" name="Line 37"/>
          <p:cNvSpPr>
            <a:spLocks noChangeShapeType="1"/>
          </p:cNvSpPr>
          <p:nvPr/>
        </p:nvSpPr>
        <p:spPr bwMode="auto">
          <a:xfrm>
            <a:off x="3348038" y="1700213"/>
            <a:ext cx="503237" cy="0"/>
          </a:xfrm>
          <a:prstGeom prst="line">
            <a:avLst/>
          </a:prstGeom>
          <a:noFill/>
          <a:ln w="9525">
            <a:solidFill>
              <a:schemeClr val="tx1"/>
            </a:solidFill>
            <a:round/>
            <a:headEnd/>
            <a:tailEnd/>
          </a:ln>
          <a:effectLst/>
        </p:spPr>
        <p:txBody>
          <a:bodyPr/>
          <a:lstStyle/>
          <a:p>
            <a:endParaRPr lang="zh-CN" altLang="en-US"/>
          </a:p>
        </p:txBody>
      </p:sp>
      <p:sp>
        <p:nvSpPr>
          <p:cNvPr id="466982" name="Line 38"/>
          <p:cNvSpPr>
            <a:spLocks noChangeShapeType="1"/>
          </p:cNvSpPr>
          <p:nvPr/>
        </p:nvSpPr>
        <p:spPr bwMode="auto">
          <a:xfrm flipV="1">
            <a:off x="3348038" y="1700213"/>
            <a:ext cx="0" cy="360362"/>
          </a:xfrm>
          <a:prstGeom prst="line">
            <a:avLst/>
          </a:prstGeom>
          <a:noFill/>
          <a:ln w="9525">
            <a:solidFill>
              <a:schemeClr val="tx1"/>
            </a:solidFill>
            <a:round/>
            <a:headEnd/>
            <a:tailEnd/>
          </a:ln>
          <a:effectLst/>
        </p:spPr>
        <p:txBody>
          <a:bodyPr/>
          <a:lstStyle/>
          <a:p>
            <a:endParaRPr lang="zh-CN" altLang="en-US"/>
          </a:p>
        </p:txBody>
      </p:sp>
      <p:sp>
        <p:nvSpPr>
          <p:cNvPr id="466983" name="Line 39"/>
          <p:cNvSpPr>
            <a:spLocks noChangeShapeType="1"/>
          </p:cNvSpPr>
          <p:nvPr/>
        </p:nvSpPr>
        <p:spPr bwMode="auto">
          <a:xfrm flipV="1">
            <a:off x="3851275" y="1700213"/>
            <a:ext cx="0" cy="144462"/>
          </a:xfrm>
          <a:prstGeom prst="line">
            <a:avLst/>
          </a:prstGeom>
          <a:noFill/>
          <a:ln w="9525">
            <a:solidFill>
              <a:schemeClr val="tx1"/>
            </a:solidFill>
            <a:round/>
            <a:headEnd/>
            <a:tailEnd/>
          </a:ln>
          <a:effectLst/>
        </p:spPr>
        <p:txBody>
          <a:bodyPr/>
          <a:lstStyle/>
          <a:p>
            <a:endParaRPr lang="zh-CN" altLang="en-US"/>
          </a:p>
        </p:txBody>
      </p:sp>
      <p:sp>
        <p:nvSpPr>
          <p:cNvPr id="466984" name="Line 40"/>
          <p:cNvSpPr>
            <a:spLocks noChangeShapeType="1"/>
          </p:cNvSpPr>
          <p:nvPr/>
        </p:nvSpPr>
        <p:spPr bwMode="auto">
          <a:xfrm>
            <a:off x="1692275" y="1773238"/>
            <a:ext cx="503238" cy="0"/>
          </a:xfrm>
          <a:prstGeom prst="line">
            <a:avLst/>
          </a:prstGeom>
          <a:noFill/>
          <a:ln w="9525">
            <a:solidFill>
              <a:schemeClr val="tx1"/>
            </a:solidFill>
            <a:round/>
            <a:headEnd/>
            <a:tailEnd/>
          </a:ln>
          <a:effectLst/>
        </p:spPr>
        <p:txBody>
          <a:bodyPr/>
          <a:lstStyle/>
          <a:p>
            <a:endParaRPr lang="zh-CN" altLang="en-US"/>
          </a:p>
        </p:txBody>
      </p:sp>
      <p:sp>
        <p:nvSpPr>
          <p:cNvPr id="466985" name="Line 41"/>
          <p:cNvSpPr>
            <a:spLocks noChangeShapeType="1"/>
          </p:cNvSpPr>
          <p:nvPr/>
        </p:nvSpPr>
        <p:spPr bwMode="auto">
          <a:xfrm flipV="1">
            <a:off x="1692275" y="1773238"/>
            <a:ext cx="0" cy="863600"/>
          </a:xfrm>
          <a:prstGeom prst="line">
            <a:avLst/>
          </a:prstGeom>
          <a:noFill/>
          <a:ln w="9525">
            <a:solidFill>
              <a:schemeClr val="tx1"/>
            </a:solidFill>
            <a:round/>
            <a:headEnd/>
            <a:tailEnd/>
          </a:ln>
          <a:effectLst/>
        </p:spPr>
        <p:txBody>
          <a:bodyPr/>
          <a:lstStyle/>
          <a:p>
            <a:endParaRPr lang="zh-CN" altLang="en-US"/>
          </a:p>
        </p:txBody>
      </p:sp>
      <p:sp>
        <p:nvSpPr>
          <p:cNvPr id="466986" name="Line 42"/>
          <p:cNvSpPr>
            <a:spLocks noChangeShapeType="1"/>
          </p:cNvSpPr>
          <p:nvPr/>
        </p:nvSpPr>
        <p:spPr bwMode="auto">
          <a:xfrm flipV="1">
            <a:off x="2195513" y="1773238"/>
            <a:ext cx="0" cy="215900"/>
          </a:xfrm>
          <a:prstGeom prst="line">
            <a:avLst/>
          </a:prstGeom>
          <a:noFill/>
          <a:ln w="9525">
            <a:solidFill>
              <a:schemeClr val="tx1"/>
            </a:solidFill>
            <a:round/>
            <a:headEnd/>
            <a:tailEnd/>
          </a:ln>
          <a:effectLst/>
        </p:spPr>
        <p:txBody>
          <a:bodyPr/>
          <a:lstStyle/>
          <a:p>
            <a:endParaRPr lang="zh-CN" altLang="en-US"/>
          </a:p>
        </p:txBody>
      </p:sp>
      <p:sp>
        <p:nvSpPr>
          <p:cNvPr id="466988" name="Text Box 44"/>
          <p:cNvSpPr txBox="1">
            <a:spLocks noChangeArrowheads="1"/>
          </p:cNvSpPr>
          <p:nvPr/>
        </p:nvSpPr>
        <p:spPr bwMode="auto">
          <a:xfrm>
            <a:off x="1489075" y="3933825"/>
            <a:ext cx="963613" cy="33655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r>
              <a:rPr lang="en-US" altLang="zh-CN" sz="1600">
                <a:solidFill>
                  <a:srgbClr val="FF0000"/>
                </a:solidFill>
              </a:rPr>
              <a:t>≈ 250%</a:t>
            </a:r>
          </a:p>
        </p:txBody>
      </p:sp>
      <p:sp>
        <p:nvSpPr>
          <p:cNvPr id="466989" name="Text Box 45"/>
          <p:cNvSpPr txBox="1">
            <a:spLocks noChangeArrowheads="1"/>
          </p:cNvSpPr>
          <p:nvPr/>
        </p:nvSpPr>
        <p:spPr bwMode="auto">
          <a:xfrm>
            <a:off x="3146425" y="3933825"/>
            <a:ext cx="850900" cy="33655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r>
              <a:rPr lang="en-US" altLang="zh-CN" sz="1600">
                <a:solidFill>
                  <a:srgbClr val="FF0000"/>
                </a:solidFill>
              </a:rPr>
              <a:t>≈ 20%</a:t>
            </a:r>
          </a:p>
        </p:txBody>
      </p:sp>
      <p:sp>
        <p:nvSpPr>
          <p:cNvPr id="466990" name="Text Box 46"/>
          <p:cNvSpPr txBox="1">
            <a:spLocks noChangeArrowheads="1"/>
          </p:cNvSpPr>
          <p:nvPr/>
        </p:nvSpPr>
        <p:spPr bwMode="auto">
          <a:xfrm>
            <a:off x="1519238" y="1412875"/>
            <a:ext cx="906462" cy="33655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r>
              <a:rPr lang="en-US" altLang="zh-CN" sz="1600">
                <a:solidFill>
                  <a:srgbClr val="FF0000"/>
                </a:solidFill>
              </a:rPr>
              <a:t>≈230%</a:t>
            </a:r>
            <a:endParaRPr lang="zh-CN" altLang="en-US" sz="1600">
              <a:solidFill>
                <a:srgbClr val="FF0000"/>
              </a:solidFill>
            </a:endParaRPr>
          </a:p>
        </p:txBody>
      </p:sp>
      <p:sp>
        <p:nvSpPr>
          <p:cNvPr id="466991" name="Text Box 47"/>
          <p:cNvSpPr txBox="1">
            <a:spLocks noChangeArrowheads="1"/>
          </p:cNvSpPr>
          <p:nvPr/>
        </p:nvSpPr>
        <p:spPr bwMode="auto">
          <a:xfrm>
            <a:off x="3186113" y="1412875"/>
            <a:ext cx="850900" cy="33655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r>
              <a:rPr lang="en-US" altLang="zh-CN" sz="1600">
                <a:solidFill>
                  <a:srgbClr val="FF0000"/>
                </a:solidFill>
              </a:rPr>
              <a:t>≈ 24%</a:t>
            </a:r>
            <a:endParaRPr lang="zh-CN" altLang="en-US" sz="1600">
              <a:solidFill>
                <a:srgbClr val="FF0000"/>
              </a:solidFill>
            </a:endParaRPr>
          </a:p>
        </p:txBody>
      </p:sp>
      <p:sp>
        <p:nvSpPr>
          <p:cNvPr id="34" name="Rectangle 0"/>
          <p:cNvSpPr>
            <a:spLocks noChangeArrowheads="1"/>
          </p:cNvSpPr>
          <p:nvPr/>
        </p:nvSpPr>
        <p:spPr bwMode="auto">
          <a:xfrm>
            <a:off x="6072967" y="3391619"/>
            <a:ext cx="1301959" cy="338554"/>
          </a:xfrm>
          <a:prstGeom prst="rect">
            <a:avLst/>
          </a:prstGeom>
          <a:noFill/>
          <a:ln w="9525">
            <a:noFill/>
            <a:miter lim="800000"/>
            <a:headEnd/>
            <a:tailEnd/>
          </a:ln>
        </p:spPr>
        <p:txBody>
          <a:bodyPr wrap="none">
            <a:spAutoFit/>
          </a:bodyPr>
          <a:lstStyle/>
          <a:p>
            <a:r>
              <a:rPr lang="en-US" altLang="zh-CN" sz="1600" b="1" dirty="0" smtClean="0">
                <a:latin typeface="Times New Roman" panose="02020603050405020304" pitchFamily="18" charset="0"/>
                <a:cs typeface="Times New Roman" panose="02020603050405020304" pitchFamily="18" charset="0"/>
              </a:rPr>
              <a:t>T2D in adult</a:t>
            </a:r>
            <a:endParaRPr lang="zh-CN" altLang="en-US" sz="1600" b="1" dirty="0" smtClean="0">
              <a:latin typeface="Times New Roman" panose="02020603050405020304" pitchFamily="18" charset="0"/>
              <a:cs typeface="Times New Roman" panose="02020603050405020304" pitchFamily="18" charset="0"/>
            </a:endParaRPr>
          </a:p>
        </p:txBody>
      </p:sp>
      <p:sp>
        <p:nvSpPr>
          <p:cNvPr id="35" name="矩形 34"/>
          <p:cNvSpPr/>
          <p:nvPr/>
        </p:nvSpPr>
        <p:spPr>
          <a:xfrm>
            <a:off x="4571999" y="6107502"/>
            <a:ext cx="4226943" cy="646331"/>
          </a:xfrm>
          <a:prstGeom prst="rect">
            <a:avLst/>
          </a:prstGeom>
        </p:spPr>
        <p:txBody>
          <a:bodyPr wrap="square">
            <a:spAutoFit/>
          </a:bodyPr>
          <a:lstStyle/>
          <a:p>
            <a:r>
              <a:rPr lang="en-US" altLang="zh-CN" b="1" dirty="0" smtClean="0">
                <a:solidFill>
                  <a:srgbClr val="333399"/>
                </a:solidFill>
                <a:latin typeface="Rockwell Condensed" pitchFamily="18" charset="0"/>
              </a:rPr>
              <a:t>http://www.who.int/nutrition/topics/3_foodconsumption/en/index.html</a:t>
            </a:r>
            <a:endParaRPr lang="zh-CN" altLang="en-US" dirty="0"/>
          </a:p>
        </p:txBody>
      </p:sp>
      <p:sp>
        <p:nvSpPr>
          <p:cNvPr id="37" name="Rectangle 0"/>
          <p:cNvSpPr>
            <a:spLocks noChangeArrowheads="1"/>
          </p:cNvSpPr>
          <p:nvPr/>
        </p:nvSpPr>
        <p:spPr bwMode="auto">
          <a:xfrm>
            <a:off x="700388" y="231356"/>
            <a:ext cx="7983537" cy="5635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45791" dir="2021404" algn="ctr" rotWithShape="0">
                    <a:schemeClr val="tx1"/>
                  </a:outerShdw>
                </a:effectLst>
              </a14:hiddenEffects>
            </a:ext>
          </a:extLst>
        </p:spPr>
        <p:txBody>
          <a:bodyPr anchor="ctr"/>
          <a:lstStyle>
            <a:lvl1pPr>
              <a:defRPr sz="3200" b="1">
                <a:solidFill>
                  <a:srgbClr val="05020E"/>
                </a:solidFill>
                <a:latin typeface="黑体" pitchFamily="2" charset="-122"/>
                <a:ea typeface="黑体" pitchFamily="2" charset="-122"/>
              </a:defRPr>
            </a:lvl1pPr>
            <a:lvl2pPr>
              <a:defRPr sz="3200" b="1">
                <a:solidFill>
                  <a:srgbClr val="05020E"/>
                </a:solidFill>
                <a:latin typeface="黑体" pitchFamily="2" charset="-122"/>
                <a:ea typeface="黑体" pitchFamily="2" charset="-122"/>
              </a:defRPr>
            </a:lvl2pPr>
            <a:lvl3pPr>
              <a:defRPr sz="3200" b="1">
                <a:solidFill>
                  <a:srgbClr val="05020E"/>
                </a:solidFill>
                <a:latin typeface="黑体" pitchFamily="2" charset="-122"/>
                <a:ea typeface="黑体" pitchFamily="2" charset="-122"/>
              </a:defRPr>
            </a:lvl3pPr>
            <a:lvl4pPr>
              <a:defRPr sz="3200" b="1">
                <a:solidFill>
                  <a:srgbClr val="05020E"/>
                </a:solidFill>
                <a:latin typeface="黑体" pitchFamily="2" charset="-122"/>
                <a:ea typeface="黑体" pitchFamily="2" charset="-122"/>
              </a:defRPr>
            </a:lvl4pPr>
            <a:lvl5pPr>
              <a:defRPr sz="3200" b="1">
                <a:solidFill>
                  <a:srgbClr val="05020E"/>
                </a:solidFill>
                <a:latin typeface="黑体" pitchFamily="2" charset="-122"/>
                <a:ea typeface="黑体" pitchFamily="2" charset="-122"/>
              </a:defRPr>
            </a:lvl5pPr>
            <a:lvl6pPr marL="457200" fontAlgn="base">
              <a:spcBef>
                <a:spcPct val="0"/>
              </a:spcBef>
              <a:spcAft>
                <a:spcPct val="0"/>
              </a:spcAft>
              <a:defRPr sz="3200" b="1">
                <a:solidFill>
                  <a:srgbClr val="05020E"/>
                </a:solidFill>
                <a:latin typeface="黑体" pitchFamily="2" charset="-122"/>
                <a:ea typeface="黑体" pitchFamily="2" charset="-122"/>
              </a:defRPr>
            </a:lvl6pPr>
            <a:lvl7pPr marL="914400" fontAlgn="base">
              <a:spcBef>
                <a:spcPct val="0"/>
              </a:spcBef>
              <a:spcAft>
                <a:spcPct val="0"/>
              </a:spcAft>
              <a:defRPr sz="3200" b="1">
                <a:solidFill>
                  <a:srgbClr val="05020E"/>
                </a:solidFill>
                <a:latin typeface="黑体" pitchFamily="2" charset="-122"/>
                <a:ea typeface="黑体" pitchFamily="2" charset="-122"/>
              </a:defRPr>
            </a:lvl7pPr>
            <a:lvl8pPr marL="1371600" fontAlgn="base">
              <a:spcBef>
                <a:spcPct val="0"/>
              </a:spcBef>
              <a:spcAft>
                <a:spcPct val="0"/>
              </a:spcAft>
              <a:defRPr sz="3200" b="1">
                <a:solidFill>
                  <a:srgbClr val="05020E"/>
                </a:solidFill>
                <a:latin typeface="黑体" pitchFamily="2" charset="-122"/>
                <a:ea typeface="黑体" pitchFamily="2" charset="-122"/>
              </a:defRPr>
            </a:lvl8pPr>
            <a:lvl9pPr marL="1828800" fontAlgn="base">
              <a:spcBef>
                <a:spcPct val="0"/>
              </a:spcBef>
              <a:spcAft>
                <a:spcPct val="0"/>
              </a:spcAft>
              <a:defRPr sz="3200" b="1">
                <a:solidFill>
                  <a:srgbClr val="05020E"/>
                </a:solidFill>
                <a:latin typeface="黑体" pitchFamily="2" charset="-122"/>
                <a:ea typeface="黑体" pitchFamily="2" charset="-122"/>
              </a:defRPr>
            </a:lvl9pPr>
          </a:lstStyle>
          <a:p>
            <a:r>
              <a:rPr lang="en-US" altLang="zh-CN" dirty="0">
                <a:latin typeface="Impact" pitchFamily="34" charset="0"/>
              </a:rPr>
              <a:t>Rapid recovery of nutrient status in </a:t>
            </a:r>
            <a:r>
              <a:rPr lang="en-US" altLang="zh-CN" dirty="0" smtClean="0">
                <a:latin typeface="Impact" pitchFamily="34" charset="0"/>
              </a:rPr>
              <a:t>China</a:t>
            </a:r>
            <a:endParaRPr lang="en-US" altLang="zh-CN" dirty="0">
              <a:latin typeface="Impact"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3202" name="Group 2"/>
          <p:cNvGrpSpPr>
            <a:grpSpLocks/>
          </p:cNvGrpSpPr>
          <p:nvPr/>
        </p:nvGrpSpPr>
        <p:grpSpPr bwMode="auto">
          <a:xfrm>
            <a:off x="954088" y="1552575"/>
            <a:ext cx="7629525" cy="3870325"/>
            <a:chOff x="2173" y="750"/>
            <a:chExt cx="2658" cy="1048"/>
          </a:xfrm>
        </p:grpSpPr>
        <p:pic>
          <p:nvPicPr>
            <p:cNvPr id="1203203" name="Picture 3" descr="2barak-b-foto"/>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00" y="754"/>
              <a:ext cx="1331" cy="104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1203204" name="Picture 4" descr="Nazi_medical_experiments"/>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73" y="750"/>
              <a:ext cx="1301" cy="104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grpSp>
      <p:sp>
        <p:nvSpPr>
          <p:cNvPr id="1203205" name="Rectangle 5"/>
          <p:cNvSpPr>
            <a:spLocks noChangeArrowheads="1"/>
          </p:cNvSpPr>
          <p:nvPr/>
        </p:nvSpPr>
        <p:spPr bwMode="auto">
          <a:xfrm>
            <a:off x="2989385" y="6502013"/>
            <a:ext cx="6154615"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nchor="ctr">
            <a:spAutoFit/>
          </a:bodyPr>
          <a:lstStyle/>
          <a:p>
            <a:r>
              <a:rPr lang="en-US" altLang="zh-CN" sz="1200" dirty="0" err="1">
                <a:solidFill>
                  <a:srgbClr val="333399"/>
                </a:solidFill>
                <a:latin typeface="Times New Roman" panose="02020603050405020304" pitchFamily="18" charset="0"/>
                <a:cs typeface="Times New Roman" panose="02020603050405020304" pitchFamily="18" charset="0"/>
              </a:rPr>
              <a:t>Dulloo</a:t>
            </a:r>
            <a:r>
              <a:rPr lang="en-US" altLang="zh-CN" sz="1200" dirty="0">
                <a:solidFill>
                  <a:srgbClr val="333399"/>
                </a:solidFill>
                <a:latin typeface="Times New Roman" panose="02020603050405020304" pitchFamily="18" charset="0"/>
                <a:cs typeface="Times New Roman" panose="02020603050405020304" pitchFamily="18" charset="0"/>
              </a:rPr>
              <a:t> AG. </a:t>
            </a:r>
            <a:r>
              <a:rPr lang="en-US" altLang="zh-CN" sz="1200" dirty="0" err="1">
                <a:solidFill>
                  <a:srgbClr val="333399"/>
                </a:solidFill>
                <a:latin typeface="Times New Roman" panose="02020603050405020304" pitchFamily="18" charset="0"/>
                <a:cs typeface="Times New Roman" panose="02020603050405020304" pitchFamily="18" charset="0"/>
              </a:rPr>
              <a:t>Acta</a:t>
            </a:r>
            <a:r>
              <a:rPr lang="en-US" altLang="zh-CN" sz="1200" dirty="0">
                <a:solidFill>
                  <a:srgbClr val="333399"/>
                </a:solidFill>
                <a:latin typeface="Times New Roman" panose="02020603050405020304" pitchFamily="18" charset="0"/>
                <a:cs typeface="Times New Roman" panose="02020603050405020304" pitchFamily="18" charset="0"/>
              </a:rPr>
              <a:t> </a:t>
            </a:r>
            <a:r>
              <a:rPr lang="en-US" altLang="zh-CN" sz="1200" dirty="0" err="1">
                <a:solidFill>
                  <a:srgbClr val="333399"/>
                </a:solidFill>
                <a:latin typeface="Times New Roman" panose="02020603050405020304" pitchFamily="18" charset="0"/>
                <a:cs typeface="Times New Roman" panose="02020603050405020304" pitchFamily="18" charset="0"/>
              </a:rPr>
              <a:t>Physiol</a:t>
            </a:r>
            <a:r>
              <a:rPr lang="en-US" altLang="zh-CN" sz="1200" dirty="0">
                <a:solidFill>
                  <a:srgbClr val="333399"/>
                </a:solidFill>
                <a:latin typeface="Times New Roman" panose="02020603050405020304" pitchFamily="18" charset="0"/>
                <a:cs typeface="Times New Roman" panose="02020603050405020304" pitchFamily="18" charset="0"/>
              </a:rPr>
              <a:t> Scand 2005; 184: </a:t>
            </a:r>
            <a:r>
              <a:rPr lang="en-US" altLang="zh-CN" sz="1200" dirty="0" smtClean="0">
                <a:solidFill>
                  <a:srgbClr val="333399"/>
                </a:solidFill>
                <a:latin typeface="Times New Roman" panose="02020603050405020304" pitchFamily="18" charset="0"/>
                <a:cs typeface="Times New Roman" panose="02020603050405020304" pitchFamily="18" charset="0"/>
              </a:rPr>
              <a:t>295–307  </a:t>
            </a:r>
            <a:r>
              <a:rPr lang="en-US" altLang="zh-CN" sz="1200" dirty="0">
                <a:solidFill>
                  <a:srgbClr val="333399"/>
                </a:solidFill>
                <a:latin typeface="Times New Roman" panose="02020603050405020304" pitchFamily="18" charset="0"/>
                <a:cs typeface="Times New Roman" panose="02020603050405020304" pitchFamily="18" charset="0"/>
              </a:rPr>
              <a:t>Stapleton T. Lancet 1946; 1: 850– 851.</a:t>
            </a:r>
          </a:p>
        </p:txBody>
      </p:sp>
      <p:sp>
        <p:nvSpPr>
          <p:cNvPr id="1203206" name="Rectangle 6"/>
          <p:cNvSpPr>
            <a:spLocks noGrp="1" noChangeArrowheads="1"/>
          </p:cNvSpPr>
          <p:nvPr>
            <p:ph type="title"/>
          </p:nvPr>
        </p:nvSpPr>
        <p:spPr>
          <a:xfrm>
            <a:off x="261938" y="198438"/>
            <a:ext cx="8372475" cy="563562"/>
          </a:xfrm>
          <a:noFill/>
          <a:ln/>
        </p:spPr>
        <p:txBody>
          <a:bodyPr/>
          <a:lstStyle/>
          <a:p>
            <a:r>
              <a:rPr lang="en-US" altLang="zh-CN" dirty="0">
                <a:latin typeface="Impact" pitchFamily="34" charset="0"/>
              </a:rPr>
              <a:t>Catch up growth ------ in Concentration Camps</a:t>
            </a:r>
          </a:p>
        </p:txBody>
      </p:sp>
      <p:sp>
        <p:nvSpPr>
          <p:cNvPr id="1203207" name="Rectangle 7"/>
          <p:cNvSpPr>
            <a:spLocks noChangeArrowheads="1"/>
          </p:cNvSpPr>
          <p:nvPr/>
        </p:nvSpPr>
        <p:spPr bwMode="auto">
          <a:xfrm>
            <a:off x="214280" y="5611421"/>
            <a:ext cx="38290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dirty="0">
                <a:solidFill>
                  <a:srgbClr val="05020E"/>
                </a:solidFill>
              </a:rPr>
              <a:t>(Catch-up growth in adult, CUGA)</a:t>
            </a:r>
            <a:endParaRPr lang="zh-CN" altLang="en-US" b="1" dirty="0">
              <a:solidFill>
                <a:srgbClr val="05020E"/>
              </a:solidFill>
            </a:endParaRPr>
          </a:p>
        </p:txBody>
      </p:sp>
      <p:sp>
        <p:nvSpPr>
          <p:cNvPr id="1203209" name="Freeform 9"/>
          <p:cNvSpPr>
            <a:spLocks noEditPoints="1"/>
          </p:cNvSpPr>
          <p:nvPr/>
        </p:nvSpPr>
        <p:spPr bwMode="gray">
          <a:xfrm rot="204639">
            <a:off x="265113" y="2365375"/>
            <a:ext cx="6103937" cy="3630613"/>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gradFill rotWithShape="1">
            <a:gsLst>
              <a:gs pos="0">
                <a:schemeClr val="accent2"/>
              </a:gs>
              <a:gs pos="100000">
                <a:schemeClr val="accent1"/>
              </a:gs>
            </a:gsLst>
            <a:lin ang="5400000" scaled="1"/>
          </a:gradFill>
          <a:ln>
            <a:noFill/>
          </a:ln>
          <a:effectLst>
            <a:outerShdw dist="206741" dir="8249373" algn="ctr" rotWithShape="0">
              <a:srgbClr val="000000">
                <a:alpha val="50000"/>
              </a:srgbClr>
            </a:outerShdw>
          </a:effectLst>
          <a:extLst>
            <a:ext uri="{91240B29-F687-4F45-9708-019B960494DF}">
              <a14:hiddenLine xmlns="" xmlns:a14="http://schemas.microsoft.com/office/drawing/2010/main" w="0">
                <a:solidFill>
                  <a:srgbClr val="000000"/>
                </a:solidFill>
                <a:prstDash val="solid"/>
                <a:round/>
                <a:headEnd/>
                <a:tailEnd/>
              </a14:hiddenLine>
            </a:ext>
          </a:extLst>
        </p:spPr>
        <p:txBody>
          <a:bodyPr/>
          <a:lstStyle/>
          <a:p>
            <a:endParaRPr lang="en-US"/>
          </a:p>
        </p:txBody>
      </p:sp>
      <p:sp>
        <p:nvSpPr>
          <p:cNvPr id="1203211" name="Oval 11"/>
          <p:cNvSpPr>
            <a:spLocks noChangeArrowheads="1"/>
          </p:cNvSpPr>
          <p:nvPr/>
        </p:nvSpPr>
        <p:spPr bwMode="gray">
          <a:xfrm rot="-723406">
            <a:off x="2784475" y="5197475"/>
            <a:ext cx="1438275" cy="673100"/>
          </a:xfrm>
          <a:prstGeom prst="ellipse">
            <a:avLst/>
          </a:prstGeom>
          <a:solidFill>
            <a:srgbClr val="0F2145">
              <a:alpha val="30000"/>
            </a:srgbClr>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3212" name="Oval 12"/>
          <p:cNvSpPr>
            <a:spLocks noChangeArrowheads="1"/>
          </p:cNvSpPr>
          <p:nvPr/>
        </p:nvSpPr>
        <p:spPr bwMode="gray">
          <a:xfrm>
            <a:off x="2716213" y="3967163"/>
            <a:ext cx="1704975" cy="1722437"/>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1203213" name="Oval 13"/>
          <p:cNvSpPr>
            <a:spLocks noChangeArrowheads="1"/>
          </p:cNvSpPr>
          <p:nvPr/>
        </p:nvSpPr>
        <p:spPr bwMode="gray">
          <a:xfrm>
            <a:off x="2736850" y="3976688"/>
            <a:ext cx="1665288" cy="1679575"/>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1203214" name="Oval 14"/>
          <p:cNvSpPr>
            <a:spLocks noChangeArrowheads="1"/>
          </p:cNvSpPr>
          <p:nvPr/>
        </p:nvSpPr>
        <p:spPr bwMode="gray">
          <a:xfrm>
            <a:off x="2754313" y="3992563"/>
            <a:ext cx="1584325" cy="1570037"/>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1203215" name="Oval 15"/>
          <p:cNvSpPr>
            <a:spLocks noChangeArrowheads="1"/>
          </p:cNvSpPr>
          <p:nvPr/>
        </p:nvSpPr>
        <p:spPr bwMode="gray">
          <a:xfrm>
            <a:off x="2846388" y="4037013"/>
            <a:ext cx="1409700" cy="1274762"/>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1203216" name="Text Box 16"/>
          <p:cNvSpPr txBox="1">
            <a:spLocks noChangeArrowheads="1"/>
          </p:cNvSpPr>
          <p:nvPr/>
        </p:nvSpPr>
        <p:spPr bwMode="gray">
          <a:xfrm>
            <a:off x="2746375" y="4638675"/>
            <a:ext cx="165735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a:t>Refeeding</a:t>
            </a:r>
          </a:p>
        </p:txBody>
      </p:sp>
      <p:sp>
        <p:nvSpPr>
          <p:cNvPr id="1203218" name="Oval 18"/>
          <p:cNvSpPr>
            <a:spLocks noChangeArrowheads="1"/>
          </p:cNvSpPr>
          <p:nvPr/>
        </p:nvSpPr>
        <p:spPr bwMode="gray">
          <a:xfrm>
            <a:off x="1504950" y="2159000"/>
            <a:ext cx="914400" cy="538163"/>
          </a:xfrm>
          <a:prstGeom prst="ellipse">
            <a:avLst/>
          </a:prstGeom>
          <a:solidFill>
            <a:srgbClr val="0F2145">
              <a:alpha val="30000"/>
            </a:srgbClr>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3219" name="Oval 19"/>
          <p:cNvSpPr>
            <a:spLocks noChangeArrowheads="1"/>
          </p:cNvSpPr>
          <p:nvPr/>
        </p:nvSpPr>
        <p:spPr bwMode="gray">
          <a:xfrm>
            <a:off x="1581150" y="1463675"/>
            <a:ext cx="2173288" cy="1116013"/>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1203220" name="Oval 20"/>
          <p:cNvSpPr>
            <a:spLocks noChangeArrowheads="1"/>
          </p:cNvSpPr>
          <p:nvPr/>
        </p:nvSpPr>
        <p:spPr bwMode="gray">
          <a:xfrm>
            <a:off x="1593850" y="1468438"/>
            <a:ext cx="2039938" cy="1092200"/>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1203221" name="Oval 21"/>
          <p:cNvSpPr>
            <a:spLocks noChangeArrowheads="1"/>
          </p:cNvSpPr>
          <p:nvPr/>
        </p:nvSpPr>
        <p:spPr bwMode="gray">
          <a:xfrm>
            <a:off x="1604963" y="1562100"/>
            <a:ext cx="1933575" cy="942975"/>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1203222" name="Oval 22"/>
          <p:cNvSpPr>
            <a:spLocks noChangeArrowheads="1"/>
          </p:cNvSpPr>
          <p:nvPr/>
        </p:nvSpPr>
        <p:spPr bwMode="gray">
          <a:xfrm>
            <a:off x="1658938" y="1531938"/>
            <a:ext cx="1871662" cy="806450"/>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endParaRPr lang="en-US"/>
          </a:p>
        </p:txBody>
      </p:sp>
      <p:sp>
        <p:nvSpPr>
          <p:cNvPr id="1203223" name="Text Box 23"/>
          <p:cNvSpPr txBox="1">
            <a:spLocks noChangeArrowheads="1"/>
          </p:cNvSpPr>
          <p:nvPr/>
        </p:nvSpPr>
        <p:spPr bwMode="gray">
          <a:xfrm>
            <a:off x="2011363" y="1884363"/>
            <a:ext cx="1841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a:endParaRPr lang="en-US" altLang="zh-CN" b="1">
              <a:ea typeface="黑体" pitchFamily="2" charset="-122"/>
            </a:endParaRPr>
          </a:p>
        </p:txBody>
      </p:sp>
      <p:sp>
        <p:nvSpPr>
          <p:cNvPr id="1203224" name="AutoShape 24"/>
          <p:cNvSpPr>
            <a:spLocks noChangeArrowheads="1"/>
          </p:cNvSpPr>
          <p:nvPr/>
        </p:nvSpPr>
        <p:spPr bwMode="auto">
          <a:xfrm>
            <a:off x="6588125" y="4552950"/>
            <a:ext cx="1654175" cy="1509713"/>
          </a:xfrm>
          <a:prstGeom prst="can">
            <a:avLst>
              <a:gd name="adj" fmla="val 25000"/>
            </a:avLst>
          </a:prstGeom>
          <a:solidFill>
            <a:schemeClr val="accent1"/>
          </a:solidFill>
          <a:ln>
            <a:noFill/>
          </a:ln>
          <a:effectLst>
            <a:outerShdw dist="107763" dir="2700000" algn="ctr" rotWithShape="0">
              <a:srgbClr val="808080">
                <a:alpha val="50000"/>
              </a:srgbClr>
            </a:outerShdw>
          </a:effectLst>
          <a:extLst>
            <a:ext uri="{91240B29-F687-4F45-9708-019B960494DF}">
              <a14:hiddenLine xmlns="" xmlns:a14="http://schemas.microsoft.com/office/drawing/2010/main" w="9525">
                <a:solidFill>
                  <a:schemeClr val="tx1"/>
                </a:solidFill>
                <a:round/>
                <a:headEnd/>
                <a:tailEnd/>
              </a14:hiddenLine>
            </a:ext>
          </a:extLst>
        </p:spPr>
        <p:txBody>
          <a:bodyPr wrap="none" anchor="ctr"/>
          <a:lstStyle/>
          <a:p>
            <a:pPr algn="ctr"/>
            <a:r>
              <a:rPr lang="en-US" altLang="zh-CN" b="1">
                <a:solidFill>
                  <a:srgbClr val="CC0000"/>
                </a:solidFill>
              </a:rPr>
              <a:t>Refeeding</a:t>
            </a:r>
          </a:p>
          <a:p>
            <a:pPr algn="ctr"/>
            <a:r>
              <a:rPr lang="en-US" altLang="zh-CN" b="1">
                <a:solidFill>
                  <a:srgbClr val="CC0000"/>
                </a:solidFill>
              </a:rPr>
              <a:t>Metabolic</a:t>
            </a:r>
          </a:p>
          <a:p>
            <a:pPr algn="ctr"/>
            <a:r>
              <a:rPr lang="en-US" altLang="zh-CN" b="1">
                <a:solidFill>
                  <a:srgbClr val="CC0000"/>
                </a:solidFill>
              </a:rPr>
              <a:t>Diseases</a:t>
            </a:r>
            <a:endParaRPr lang="zh-CN" altLang="en-US"/>
          </a:p>
        </p:txBody>
      </p:sp>
      <p:sp>
        <p:nvSpPr>
          <p:cNvPr id="1203225" name="Text Box 25"/>
          <p:cNvSpPr txBox="1">
            <a:spLocks noChangeArrowheads="1"/>
          </p:cNvSpPr>
          <p:nvPr/>
        </p:nvSpPr>
        <p:spPr bwMode="auto">
          <a:xfrm>
            <a:off x="1746250" y="1801813"/>
            <a:ext cx="195262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400" b="1"/>
              <a:t>Starvation</a:t>
            </a:r>
          </a:p>
        </p:txBody>
      </p:sp>
      <p:sp>
        <p:nvSpPr>
          <p:cNvPr id="23" name="矩形 22"/>
          <p:cNvSpPr/>
          <p:nvPr/>
        </p:nvSpPr>
        <p:spPr>
          <a:xfrm>
            <a:off x="258794" y="5934974"/>
            <a:ext cx="8626414" cy="646331"/>
          </a:xfrm>
          <a:prstGeom prst="rect">
            <a:avLst/>
          </a:prstGeom>
        </p:spPr>
        <p:txBody>
          <a:bodyPr wrap="square">
            <a:spAutoFit/>
          </a:bodyPr>
          <a:lstStyle/>
          <a:p>
            <a:r>
              <a:rPr lang="en-US" altLang="zh-CN" dirty="0" smtClean="0"/>
              <a:t>the importance of weight recovery in the associations </a:t>
            </a:r>
            <a:r>
              <a:rPr lang="en-US" altLang="zh-CN" dirty="0" smtClean="0"/>
              <a:t>between </a:t>
            </a:r>
            <a:r>
              <a:rPr lang="en-US" altLang="zh-CN" dirty="0" smtClean="0"/>
              <a:t>weight fluctuations and later cardiovascular risk </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1203202"/>
                                        </p:tgtEl>
                                        <p:attrNameLst>
                                          <p:attrName>style.visibility</p:attrName>
                                        </p:attrNameLst>
                                      </p:cBhvr>
                                      <p:to>
                                        <p:strVal val="visible"/>
                                      </p:to>
                                    </p:set>
                                    <p:animEffect transition="in" filter="slide(fromLeft)">
                                      <p:cBhvr>
                                        <p:cTn id="7" dur="500"/>
                                        <p:tgtEl>
                                          <p:spTgt spid="1203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9650" name="Rectangle 2"/>
          <p:cNvSpPr>
            <a:spLocks noGrp="1" noChangeArrowheads="1"/>
          </p:cNvSpPr>
          <p:nvPr>
            <p:ph type="title"/>
          </p:nvPr>
        </p:nvSpPr>
        <p:spPr>
          <a:xfrm>
            <a:off x="1246188" y="198438"/>
            <a:ext cx="6675437" cy="563562"/>
          </a:xfrm>
        </p:spPr>
        <p:txBody>
          <a:bodyPr/>
          <a:lstStyle/>
          <a:p>
            <a:pPr algn="ctr"/>
            <a:r>
              <a:rPr lang="en-US" altLang="zh-CN">
                <a:latin typeface="Impact" pitchFamily="34" charset="0"/>
              </a:rPr>
              <a:t>Catch up growth</a:t>
            </a:r>
          </a:p>
        </p:txBody>
      </p:sp>
      <p:sp>
        <p:nvSpPr>
          <p:cNvPr id="1179651" name="Rectangle 3"/>
          <p:cNvSpPr>
            <a:spLocks noGrp="1" noChangeArrowheads="1"/>
          </p:cNvSpPr>
          <p:nvPr>
            <p:ph type="body" idx="1"/>
          </p:nvPr>
        </p:nvSpPr>
        <p:spPr/>
        <p:txBody>
          <a:bodyPr/>
          <a:lstStyle/>
          <a:p>
            <a:pPr>
              <a:lnSpc>
                <a:spcPct val="130000"/>
              </a:lnSpc>
            </a:pPr>
            <a:r>
              <a:rPr lang="en-US" altLang="zh-CN" sz="2400">
                <a:latin typeface="Arial" charset="0"/>
                <a:ea typeface="宋体" pitchFamily="2" charset="-122"/>
              </a:rPr>
              <a:t>Nutritional rehabilitation after malnutrition could motivate </a:t>
            </a:r>
            <a:r>
              <a:rPr lang="en-US" altLang="zh-CN" sz="2400" i="1">
                <a:solidFill>
                  <a:srgbClr val="9F8CDC"/>
                </a:solidFill>
                <a:latin typeface="Arial" charset="0"/>
                <a:ea typeface="宋体" pitchFamily="2" charset="-122"/>
              </a:rPr>
              <a:t>catch-up growth</a:t>
            </a:r>
            <a:r>
              <a:rPr lang="en-US" altLang="zh-CN" sz="2400">
                <a:latin typeface="Arial" charset="0"/>
                <a:ea typeface="宋体" pitchFamily="2" charset="-122"/>
              </a:rPr>
              <a:t>, which is characterized by rapid growth following a temporary period of growth retardation. </a:t>
            </a:r>
          </a:p>
          <a:p>
            <a:pPr>
              <a:lnSpc>
                <a:spcPct val="130000"/>
              </a:lnSpc>
            </a:pPr>
            <a:r>
              <a:rPr lang="en-US" altLang="zh-CN" sz="2400">
                <a:latin typeface="Arial" charset="0"/>
                <a:ea typeface="宋体" pitchFamily="2" charset="-122"/>
              </a:rPr>
              <a:t>The term was first introduced by Prader in 1963. Induced by famine and disorders such as anorexia nervosa, renal disease, Cushing’s syndrome, celiac disease, and hypothyroidism. </a:t>
            </a:r>
          </a:p>
          <a:p>
            <a:pPr>
              <a:lnSpc>
                <a:spcPct val="130000"/>
              </a:lnSpc>
            </a:pPr>
            <a:r>
              <a:rPr lang="en-US" altLang="zh-CN" sz="2400">
                <a:latin typeface="Arial" charset="0"/>
                <a:ea typeface="宋体" pitchFamily="2" charset="-122"/>
              </a:rPr>
              <a:t>Now it is confirmed that catch-up growth is closely correlated with insulin resistance. </a:t>
            </a:r>
            <a:endParaRPr lang="zh-CN" altLang="en-US" sz="2400">
              <a:latin typeface="Arial" charset="0"/>
              <a:ea typeface="宋体" pitchFamily="2" charset="-122"/>
            </a:endParaRPr>
          </a:p>
        </p:txBody>
      </p:sp>
      <p:sp>
        <p:nvSpPr>
          <p:cNvPr id="4" name="TextBox 3"/>
          <p:cNvSpPr txBox="1"/>
          <p:nvPr/>
        </p:nvSpPr>
        <p:spPr>
          <a:xfrm>
            <a:off x="6090249" y="5745193"/>
            <a:ext cx="2553419" cy="523220"/>
          </a:xfrm>
          <a:prstGeom prst="rect">
            <a:avLst/>
          </a:prstGeom>
          <a:noFill/>
        </p:spPr>
        <p:txBody>
          <a:bodyPr wrap="square" rtlCol="0">
            <a:spAutoFit/>
          </a:bodyPr>
          <a:lstStyle/>
          <a:p>
            <a:r>
              <a:rPr lang="en-US" altLang="zh-CN" sz="2800" b="1" dirty="0" smtClean="0">
                <a:solidFill>
                  <a:srgbClr val="FF0000"/>
                </a:solidFill>
              </a:rPr>
              <a:t>Good or bad?</a:t>
            </a:r>
            <a:endParaRPr lang="zh-CN" altLang="en-US" sz="2800" b="1"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5794" name="Rectangle 2"/>
          <p:cNvSpPr>
            <a:spLocks noGrp="1" noChangeArrowheads="1"/>
          </p:cNvSpPr>
          <p:nvPr>
            <p:ph type="title"/>
          </p:nvPr>
        </p:nvSpPr>
        <p:spPr>
          <a:xfrm>
            <a:off x="939800" y="198438"/>
            <a:ext cx="7065963" cy="563562"/>
          </a:xfrm>
        </p:spPr>
        <p:txBody>
          <a:bodyPr/>
          <a:lstStyle/>
          <a:p>
            <a:pPr algn="ctr"/>
            <a:r>
              <a:rPr lang="en-US" altLang="zh-CN">
                <a:latin typeface="Impact" pitchFamily="34" charset="0"/>
              </a:rPr>
              <a:t>Types of catch-up growth</a:t>
            </a:r>
            <a:endParaRPr lang="zh-CN" altLang="en-US">
              <a:latin typeface="Impact" pitchFamily="34" charset="0"/>
            </a:endParaRPr>
          </a:p>
        </p:txBody>
      </p:sp>
      <p:sp>
        <p:nvSpPr>
          <p:cNvPr id="1185795" name="Rectangle 3"/>
          <p:cNvSpPr>
            <a:spLocks noGrp="1" noChangeArrowheads="1"/>
          </p:cNvSpPr>
          <p:nvPr>
            <p:ph type="body" idx="1"/>
          </p:nvPr>
        </p:nvSpPr>
        <p:spPr>
          <a:xfrm>
            <a:off x="533400" y="1335088"/>
            <a:ext cx="8229600" cy="5321744"/>
          </a:xfrm>
        </p:spPr>
        <p:txBody>
          <a:bodyPr/>
          <a:lstStyle/>
          <a:p>
            <a:pPr>
              <a:lnSpc>
                <a:spcPct val="110000"/>
              </a:lnSpc>
            </a:pPr>
            <a:r>
              <a:rPr lang="en-US" altLang="zh-CN" sz="2000" b="0" dirty="0">
                <a:latin typeface="Arial" charset="0"/>
                <a:ea typeface="宋体" pitchFamily="2" charset="-122"/>
              </a:rPr>
              <a:t>Early catch up </a:t>
            </a:r>
            <a:r>
              <a:rPr lang="en-US" altLang="zh-CN" sz="2000" b="0" dirty="0" smtClean="0">
                <a:latin typeface="Arial" charset="0"/>
                <a:ea typeface="宋体" pitchFamily="2" charset="-122"/>
              </a:rPr>
              <a:t>growth </a:t>
            </a:r>
            <a:r>
              <a:rPr lang="en-CA" altLang="zh-CN" sz="2000" b="0" dirty="0" smtClean="0">
                <a:latin typeface="Arial" charset="0"/>
                <a:ea typeface="宋体" pitchFamily="2" charset="-122"/>
              </a:rPr>
              <a:t>Intrauterine growth restriction (IUGR)</a:t>
            </a:r>
            <a:endParaRPr lang="en-US" altLang="zh-CN" sz="2000" b="0" dirty="0">
              <a:latin typeface="Arial" charset="0"/>
              <a:ea typeface="宋体" pitchFamily="2" charset="-122"/>
            </a:endParaRPr>
          </a:p>
          <a:p>
            <a:pPr lvl="1">
              <a:lnSpc>
                <a:spcPct val="110000"/>
              </a:lnSpc>
              <a:buFont typeface="Wingdings" pitchFamily="2" charset="2"/>
              <a:buNone/>
            </a:pPr>
            <a:r>
              <a:rPr lang="en-US" altLang="zh-CN" sz="2000" b="0" dirty="0">
                <a:ea typeface="宋体" pitchFamily="2" charset="-122"/>
              </a:rPr>
              <a:t>Born small but catch up in weight and height in infancy or early childhood</a:t>
            </a:r>
          </a:p>
          <a:p>
            <a:pPr>
              <a:lnSpc>
                <a:spcPct val="110000"/>
              </a:lnSpc>
            </a:pPr>
            <a:r>
              <a:rPr lang="en-US" altLang="zh-CN" sz="2000" b="0" dirty="0">
                <a:latin typeface="Arial" charset="0"/>
                <a:ea typeface="宋体" pitchFamily="2" charset="-122"/>
              </a:rPr>
              <a:t>Late catch up growth</a:t>
            </a:r>
          </a:p>
          <a:p>
            <a:pPr lvl="1">
              <a:lnSpc>
                <a:spcPct val="110000"/>
              </a:lnSpc>
              <a:buFont typeface="Wingdings" pitchFamily="2" charset="2"/>
              <a:buNone/>
            </a:pPr>
            <a:r>
              <a:rPr lang="en-US" altLang="zh-CN" sz="2000" b="0" dirty="0">
                <a:ea typeface="宋体" pitchFamily="2" charset="-122"/>
              </a:rPr>
              <a:t>Children who may or may not be born small, but became stunted in infancy, childhood or adulthood and catch up later in weight, becoming ‘stunted-obese’</a:t>
            </a:r>
          </a:p>
          <a:p>
            <a:pPr lvl="1">
              <a:lnSpc>
                <a:spcPct val="110000"/>
              </a:lnSpc>
            </a:pPr>
            <a:r>
              <a:rPr lang="en-US" altLang="zh-CN" sz="2000" b="0" dirty="0" smtClean="0">
                <a:ea typeface="宋体" pitchFamily="2" charset="-122"/>
              </a:rPr>
              <a:t>Wars and famine</a:t>
            </a:r>
          </a:p>
          <a:p>
            <a:pPr lvl="1">
              <a:lnSpc>
                <a:spcPct val="110000"/>
              </a:lnSpc>
            </a:pPr>
            <a:r>
              <a:rPr lang="en-US" altLang="zh-CN" sz="2000" b="0" dirty="0" smtClean="0">
                <a:ea typeface="宋体" pitchFamily="2" charset="-122"/>
              </a:rPr>
              <a:t>Rapid economic development  in developing countries</a:t>
            </a:r>
          </a:p>
          <a:p>
            <a:pPr lvl="1">
              <a:lnSpc>
                <a:spcPct val="110000"/>
              </a:lnSpc>
            </a:pPr>
            <a:r>
              <a:rPr lang="en-US" altLang="zh-CN" sz="2000" b="0" dirty="0" smtClean="0">
                <a:ea typeface="宋体" pitchFamily="2" charset="-122"/>
              </a:rPr>
              <a:t>Migration from rural to urban settings</a:t>
            </a:r>
          </a:p>
          <a:p>
            <a:pPr lvl="1">
              <a:lnSpc>
                <a:spcPct val="110000"/>
              </a:lnSpc>
            </a:pPr>
            <a:r>
              <a:rPr lang="en-US" altLang="zh-CN" sz="2000" b="0" dirty="0" smtClean="0">
                <a:ea typeface="宋体" pitchFamily="2" charset="-122"/>
              </a:rPr>
              <a:t>Rehabilitation from chronic diseases; </a:t>
            </a:r>
            <a:r>
              <a:rPr lang="en-US" altLang="zh-CN" sz="2000" b="0" dirty="0" err="1" smtClean="0">
                <a:ea typeface="宋体" pitchFamily="2" charset="-122"/>
              </a:rPr>
              <a:t>refeeding</a:t>
            </a:r>
            <a:r>
              <a:rPr lang="en-US" altLang="zh-CN" sz="2000" b="0" dirty="0" smtClean="0">
                <a:ea typeface="宋体" pitchFamily="2" charset="-122"/>
              </a:rPr>
              <a:t> hypertension </a:t>
            </a:r>
          </a:p>
          <a:p>
            <a:pPr lvl="1">
              <a:lnSpc>
                <a:spcPct val="110000"/>
              </a:lnSpc>
            </a:pPr>
            <a:r>
              <a:rPr lang="en-US" altLang="zh-CN" sz="2000" b="0" dirty="0" smtClean="0">
                <a:ea typeface="宋体" pitchFamily="2" charset="-122"/>
              </a:rPr>
              <a:t>Yo-yo phenomenon (weight suppression by low caloric diet, and weight rebound later)</a:t>
            </a:r>
          </a:p>
          <a:p>
            <a:pPr lvl="1">
              <a:lnSpc>
                <a:spcPct val="110000"/>
              </a:lnSpc>
            </a:pPr>
            <a:endParaRPr lang="en-US" altLang="zh-CN" dirty="0">
              <a:ea typeface="宋体" pitchFamily="2" charset="-122"/>
            </a:endParaRPr>
          </a:p>
          <a:p>
            <a:pPr lvl="1">
              <a:lnSpc>
                <a:spcPct val="110000"/>
              </a:lnSpc>
              <a:buFont typeface="Wingdings" pitchFamily="2" charset="2"/>
              <a:buNone/>
            </a:pPr>
            <a:endParaRPr lang="en-US" altLang="zh-CN" b="0" dirty="0">
              <a:ea typeface="宋体" pitchFamily="2" charset="-122"/>
            </a:endParaRPr>
          </a:p>
        </p:txBody>
      </p:sp>
      <p:sp>
        <p:nvSpPr>
          <p:cNvPr id="1185796" name="Rectangle 4"/>
          <p:cNvSpPr>
            <a:spLocks noChangeArrowheads="1"/>
          </p:cNvSpPr>
          <p:nvPr/>
        </p:nvSpPr>
        <p:spPr bwMode="auto">
          <a:xfrm>
            <a:off x="3003550" y="6211171"/>
            <a:ext cx="6194966"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r>
              <a:rPr lang="en-CA" altLang="zh-CN" dirty="0" smtClean="0"/>
              <a:t>Paul </a:t>
            </a:r>
            <a:r>
              <a:rPr lang="en-CA" altLang="zh-CN" dirty="0" err="1" smtClean="0"/>
              <a:t>Ernsberger</a:t>
            </a:r>
            <a:r>
              <a:rPr lang="en-CA" altLang="zh-CN" dirty="0" smtClean="0"/>
              <a:t> JAMA. 1993;269(9):1116. </a:t>
            </a:r>
          </a:p>
          <a:p>
            <a:r>
              <a:rPr lang="en-US" altLang="zh-CN" dirty="0" err="1" smtClean="0"/>
              <a:t>Victora</a:t>
            </a:r>
            <a:r>
              <a:rPr lang="en-US" altLang="zh-CN" dirty="0" smtClean="0"/>
              <a:t> </a:t>
            </a:r>
            <a:r>
              <a:rPr lang="en-US" altLang="zh-CN" dirty="0"/>
              <a:t>CG, Barros FC. </a:t>
            </a:r>
            <a:r>
              <a:rPr lang="fr-FR" altLang="zh-CN" dirty="0"/>
              <a:t>Int J </a:t>
            </a:r>
            <a:r>
              <a:rPr lang="fr-FR" altLang="zh-CN" dirty="0" err="1"/>
              <a:t>Epidemiol</a:t>
            </a:r>
            <a:r>
              <a:rPr lang="fr-FR" altLang="zh-CN" dirty="0"/>
              <a:t>, 2001, 30:217-220.</a:t>
            </a:r>
            <a:r>
              <a:rPr lang="en-US" altLang="zh-CN" dirty="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Impact" pitchFamily="34" charset="0"/>
              </a:rPr>
              <a:t>Correlation between catch-up growth and metabolic syndrome</a:t>
            </a:r>
            <a:endParaRPr lang="zh-CN" altLang="en-US" dirty="0">
              <a:latin typeface="Impact" pitchFamily="34" charset="0"/>
            </a:endParaRPr>
          </a:p>
        </p:txBody>
      </p:sp>
      <p:sp>
        <p:nvSpPr>
          <p:cNvPr id="3" name="内容占位符 2"/>
          <p:cNvSpPr>
            <a:spLocks noGrp="1"/>
          </p:cNvSpPr>
          <p:nvPr>
            <p:ph idx="1"/>
          </p:nvPr>
        </p:nvSpPr>
        <p:spPr>
          <a:xfrm>
            <a:off x="483079" y="1138687"/>
            <a:ext cx="8348932" cy="5003321"/>
          </a:xfrm>
        </p:spPr>
        <p:txBody>
          <a:bodyPr/>
          <a:lstStyle/>
          <a:p>
            <a:r>
              <a:rPr lang="en-US" altLang="zh-CN" sz="2400" b="0" dirty="0" smtClean="0"/>
              <a:t>Exposure to the 1958-1961 Chinese famine(estimated the number of famine victims to be between 20 and 43 million) increased the risk of </a:t>
            </a:r>
            <a:r>
              <a:rPr lang="en-CA" altLang="zh-CN" sz="2400" b="0" dirty="0" smtClean="0"/>
              <a:t>metabolic syndrome </a:t>
            </a:r>
            <a:r>
              <a:rPr lang="en-US" altLang="zh-CN" sz="2400" b="0" dirty="0" smtClean="0"/>
              <a:t>in </a:t>
            </a:r>
            <a:r>
              <a:rPr lang="en-US" altLang="zh-CN" sz="2400" b="0" dirty="0" smtClean="0"/>
              <a:t>later life</a:t>
            </a:r>
            <a:endParaRPr lang="zh-CN" altLang="en-US" sz="2400" dirty="0">
              <a:latin typeface="Times New Roman" pitchFamily="18" charset="0"/>
              <a:cs typeface="Times New Roman" pitchFamily="18" charset="0"/>
            </a:endParaRPr>
          </a:p>
        </p:txBody>
      </p:sp>
      <p:sp>
        <p:nvSpPr>
          <p:cNvPr id="4" name="矩形 3"/>
          <p:cNvSpPr/>
          <p:nvPr/>
        </p:nvSpPr>
        <p:spPr>
          <a:xfrm>
            <a:off x="4218316" y="5987382"/>
            <a:ext cx="4572000" cy="646331"/>
          </a:xfrm>
          <a:prstGeom prst="rect">
            <a:avLst/>
          </a:prstGeom>
        </p:spPr>
        <p:txBody>
          <a:bodyPr>
            <a:spAutoFit/>
          </a:bodyPr>
          <a:lstStyle/>
          <a:p>
            <a:endParaRPr lang="en-US" altLang="zh-CN" sz="1200" dirty="0" smtClean="0">
              <a:solidFill>
                <a:srgbClr val="333399"/>
              </a:solidFill>
              <a:latin typeface="Times New Roman" panose="02020603050405020304" pitchFamily="18" charset="0"/>
              <a:cs typeface="Times New Roman" panose="02020603050405020304" pitchFamily="18" charset="0"/>
            </a:endParaRPr>
          </a:p>
          <a:p>
            <a:r>
              <a:rPr lang="en-US" altLang="zh-CN" sz="1200" i="1" dirty="0" smtClean="0"/>
              <a:t>BMC Public Health</a:t>
            </a:r>
            <a:r>
              <a:rPr lang="en-US" altLang="zh-CN" sz="1200" dirty="0" smtClean="0"/>
              <a:t> 2012, </a:t>
            </a:r>
            <a:r>
              <a:rPr lang="en-US" altLang="zh-CN" sz="1200" b="1" dirty="0" smtClean="0"/>
              <a:t>12</a:t>
            </a:r>
            <a:r>
              <a:rPr lang="en-US" altLang="zh-CN" sz="1200" dirty="0" smtClean="0"/>
              <a:t>:675</a:t>
            </a:r>
          </a:p>
          <a:p>
            <a:r>
              <a:rPr lang="en-US" altLang="zh-CN" sz="1200" dirty="0" smtClean="0">
                <a:solidFill>
                  <a:srgbClr val="333399"/>
                </a:solidFill>
                <a:latin typeface="Times New Roman" panose="02020603050405020304" pitchFamily="18" charset="0"/>
                <a:cs typeface="Times New Roman" panose="02020603050405020304" pitchFamily="18" charset="0"/>
              </a:rPr>
              <a:t>HAINAN MEDICAL JOURNAL 2013,  6, 899-903</a:t>
            </a:r>
            <a:endParaRPr lang="zh-CN" altLang="en-US" sz="1200" dirty="0">
              <a:solidFill>
                <a:srgbClr val="333399"/>
              </a:solidFill>
              <a:latin typeface="Times New Roman" panose="02020603050405020304" pitchFamily="18" charset="0"/>
              <a:cs typeface="Times New Roman" panose="02020603050405020304" pitchFamily="18" charset="0"/>
            </a:endParaRPr>
          </a:p>
        </p:txBody>
      </p:sp>
      <p:graphicFrame>
        <p:nvGraphicFramePr>
          <p:cNvPr id="1337347" name="图表 3"/>
          <p:cNvGraphicFramePr>
            <a:graphicFrameLocks/>
          </p:cNvGraphicFramePr>
          <p:nvPr/>
        </p:nvGraphicFramePr>
        <p:xfrm>
          <a:off x="1205182" y="2674189"/>
          <a:ext cx="6489580" cy="3592632"/>
        </p:xfrm>
        <a:graphic>
          <a:graphicData uri="http://schemas.openxmlformats.org/presentationml/2006/ole">
            <p:oleObj spid="_x0000_s1337347" r:id="rId3" imgW="8791194" imgH="6358679" progId="">
              <p:embed/>
            </p:oleObj>
          </a:graphicData>
        </a:graphic>
      </p:graphicFrame>
      <p:sp>
        <p:nvSpPr>
          <p:cNvPr id="7" name="TextBox 6"/>
          <p:cNvSpPr txBox="1"/>
          <p:nvPr/>
        </p:nvSpPr>
        <p:spPr>
          <a:xfrm>
            <a:off x="6189662" y="5633469"/>
            <a:ext cx="2954338" cy="304800"/>
          </a:xfrm>
          <a:prstGeom prst="rect">
            <a:avLst/>
          </a:prstGeom>
          <a:noFill/>
        </p:spPr>
        <p:txBody>
          <a:bodyPr>
            <a:spAutoFit/>
          </a:bodyPr>
          <a:lstStyle/>
          <a:p>
            <a:pPr algn="l"/>
            <a:r>
              <a:rPr lang="en-US" altLang="zh-CN" sz="1400" dirty="0">
                <a:latin typeface="Franklin Gothic Book" pitchFamily="34" charset="0"/>
                <a:ea typeface="华文楷体" pitchFamily="2" charset="-122"/>
              </a:rPr>
              <a:t>* P&lt;0.05; </a:t>
            </a:r>
            <a:r>
              <a:rPr lang="el-GR" altLang="zh-CN" sz="1400" dirty="0">
                <a:latin typeface="Franklin Gothic Book" pitchFamily="34" charset="0"/>
              </a:rPr>
              <a:t>Δ</a:t>
            </a:r>
            <a:r>
              <a:rPr lang="en-US" altLang="zh-CN" sz="1400" dirty="0">
                <a:latin typeface="Franklin Gothic Book" pitchFamily="34" charset="0"/>
              </a:rPr>
              <a:t> </a:t>
            </a:r>
            <a:r>
              <a:rPr lang="en-US" altLang="zh-CN" sz="1400" dirty="0">
                <a:latin typeface="Franklin Gothic Book" pitchFamily="34" charset="0"/>
                <a:ea typeface="华文楷体" pitchFamily="2" charset="-122"/>
              </a:rPr>
              <a:t>P&lt;0.01</a:t>
            </a:r>
            <a:endParaRPr lang="zh-CN" altLang="en-US" sz="1400" dirty="0">
              <a:latin typeface="Franklin Gothic Book" pitchFamily="34" charset="0"/>
              <a:ea typeface="华文楷体" pitchFamily="2" charset="-122"/>
            </a:endParaRPr>
          </a:p>
        </p:txBody>
      </p:sp>
      <p:sp>
        <p:nvSpPr>
          <p:cNvPr id="10" name="TextBox 9"/>
          <p:cNvSpPr txBox="1"/>
          <p:nvPr/>
        </p:nvSpPr>
        <p:spPr>
          <a:xfrm>
            <a:off x="3082506" y="5497902"/>
            <a:ext cx="1483744" cy="338554"/>
          </a:xfrm>
          <a:prstGeom prst="rect">
            <a:avLst/>
          </a:prstGeom>
          <a:solidFill>
            <a:schemeClr val="bg1"/>
          </a:solidFill>
        </p:spPr>
        <p:txBody>
          <a:bodyPr wrap="square" rtlCol="0">
            <a:spAutoFit/>
          </a:bodyPr>
          <a:lstStyle/>
          <a:p>
            <a:r>
              <a:rPr lang="en-US" altLang="zh-CN" sz="1600" b="1" dirty="0" err="1" smtClean="0">
                <a:latin typeface="Times New Roman" pitchFamily="18" charset="0"/>
                <a:cs typeface="Times New Roman" pitchFamily="18" charset="0"/>
              </a:rPr>
              <a:t>Dyslipidemia</a:t>
            </a:r>
            <a:endParaRPr lang="zh-CN" altLang="en-US" sz="1600" b="1" dirty="0">
              <a:latin typeface="Times New Roman" pitchFamily="18" charset="0"/>
              <a:cs typeface="Times New Roman" pitchFamily="18" charset="0"/>
            </a:endParaRPr>
          </a:p>
        </p:txBody>
      </p:sp>
      <p:sp>
        <p:nvSpPr>
          <p:cNvPr id="8" name="TextBox 7"/>
          <p:cNvSpPr txBox="1"/>
          <p:nvPr/>
        </p:nvSpPr>
        <p:spPr>
          <a:xfrm>
            <a:off x="1742536" y="4968813"/>
            <a:ext cx="931653" cy="584775"/>
          </a:xfrm>
          <a:prstGeom prst="rect">
            <a:avLst/>
          </a:prstGeom>
          <a:solidFill>
            <a:schemeClr val="bg1"/>
          </a:solidFill>
        </p:spPr>
        <p:txBody>
          <a:bodyPr wrap="square" rtlCol="0">
            <a:spAutoFit/>
          </a:bodyPr>
          <a:lstStyle/>
          <a:p>
            <a:r>
              <a:rPr lang="en-US" altLang="zh-CN" sz="1600" b="1" dirty="0" smtClean="0">
                <a:latin typeface="Times New Roman" pitchFamily="18" charset="0"/>
                <a:cs typeface="Times New Roman" pitchFamily="18" charset="0"/>
              </a:rPr>
              <a:t>IGT  </a:t>
            </a:r>
          </a:p>
          <a:p>
            <a:r>
              <a:rPr lang="en-US" altLang="zh-CN" sz="1600" b="1" dirty="0" smtClean="0">
                <a:latin typeface="Times New Roman" pitchFamily="18" charset="0"/>
                <a:cs typeface="Times New Roman" pitchFamily="18" charset="0"/>
              </a:rPr>
              <a:t>T2D</a:t>
            </a:r>
            <a:endParaRPr lang="zh-CN" altLang="en-US" sz="1600" b="1" dirty="0">
              <a:latin typeface="Times New Roman" pitchFamily="18" charset="0"/>
              <a:cs typeface="Times New Roman" pitchFamily="18" charset="0"/>
            </a:endParaRPr>
          </a:p>
        </p:txBody>
      </p:sp>
      <p:sp>
        <p:nvSpPr>
          <p:cNvPr id="9" name="TextBox 8"/>
          <p:cNvSpPr txBox="1"/>
          <p:nvPr/>
        </p:nvSpPr>
        <p:spPr>
          <a:xfrm>
            <a:off x="2205486" y="5106838"/>
            <a:ext cx="1952445" cy="338554"/>
          </a:xfrm>
          <a:prstGeom prst="rect">
            <a:avLst/>
          </a:prstGeom>
          <a:solidFill>
            <a:schemeClr val="bg1"/>
          </a:solidFill>
        </p:spPr>
        <p:txBody>
          <a:bodyPr wrap="square" rtlCol="0">
            <a:spAutoFit/>
          </a:bodyPr>
          <a:lstStyle/>
          <a:p>
            <a:r>
              <a:rPr lang="en-US" altLang="zh-CN" sz="1600" b="1" dirty="0" smtClean="0">
                <a:latin typeface="Times New Roman" pitchFamily="18" charset="0"/>
                <a:cs typeface="Times New Roman" pitchFamily="18" charset="0"/>
              </a:rPr>
              <a:t>Hypertension </a:t>
            </a:r>
            <a:r>
              <a:rPr lang="en-US" altLang="zh-CN" sz="1600" b="1" dirty="0" smtClean="0"/>
              <a:t>        </a:t>
            </a:r>
            <a:endParaRPr lang="zh-CN" altLang="en-US" sz="1600" b="1" dirty="0">
              <a:latin typeface="Times New Roman" pitchFamily="18" charset="0"/>
              <a:cs typeface="Times New Roman" pitchFamily="18" charset="0"/>
            </a:endParaRPr>
          </a:p>
        </p:txBody>
      </p:sp>
      <p:sp>
        <p:nvSpPr>
          <p:cNvPr id="11" name="TextBox 10"/>
          <p:cNvSpPr txBox="1"/>
          <p:nvPr/>
        </p:nvSpPr>
        <p:spPr>
          <a:xfrm>
            <a:off x="4546121" y="5167224"/>
            <a:ext cx="698739" cy="338554"/>
          </a:xfrm>
          <a:prstGeom prst="rect">
            <a:avLst/>
          </a:prstGeom>
          <a:solidFill>
            <a:schemeClr val="bg1"/>
          </a:solidFill>
        </p:spPr>
        <p:txBody>
          <a:bodyPr wrap="square" rtlCol="0">
            <a:spAutoFit/>
          </a:bodyPr>
          <a:lstStyle/>
          <a:p>
            <a:r>
              <a:rPr lang="en-US" altLang="zh-CN" sz="1600" b="1" dirty="0" smtClean="0"/>
              <a:t>Ms</a:t>
            </a:r>
            <a:endParaRPr lang="zh-CN" altLang="en-US" sz="1600" b="1" dirty="0">
              <a:latin typeface="Times New Roman" pitchFamily="18" charset="0"/>
              <a:cs typeface="Times New Roman" pitchFamily="18" charset="0"/>
            </a:endParaRPr>
          </a:p>
        </p:txBody>
      </p:sp>
      <p:sp>
        <p:nvSpPr>
          <p:cNvPr id="13" name="TextBox 12"/>
          <p:cNvSpPr txBox="1"/>
          <p:nvPr/>
        </p:nvSpPr>
        <p:spPr>
          <a:xfrm>
            <a:off x="5164348" y="5371382"/>
            <a:ext cx="1012165" cy="584775"/>
          </a:xfrm>
          <a:prstGeom prst="rect">
            <a:avLst/>
          </a:prstGeom>
          <a:solidFill>
            <a:schemeClr val="bg1"/>
          </a:solidFill>
        </p:spPr>
        <p:txBody>
          <a:bodyPr wrap="square" rtlCol="0">
            <a:spAutoFit/>
          </a:bodyPr>
          <a:lstStyle/>
          <a:p>
            <a:r>
              <a:rPr lang="en-US" altLang="zh-CN" sz="1600" b="1" dirty="0" smtClean="0">
                <a:latin typeface="Times New Roman" pitchFamily="18" charset="0"/>
                <a:cs typeface="Times New Roman" pitchFamily="18" charset="0"/>
              </a:rPr>
              <a:t>≥3 risk factor</a:t>
            </a:r>
            <a:endParaRPr lang="zh-CN" altLang="en-US" sz="1600" b="1" dirty="0">
              <a:latin typeface="Times New Roman" pitchFamily="18" charset="0"/>
              <a:cs typeface="Times New Roman" pitchFamily="18" charset="0"/>
            </a:endParaRPr>
          </a:p>
        </p:txBody>
      </p:sp>
      <p:sp>
        <p:nvSpPr>
          <p:cNvPr id="16" name="TextBox 15"/>
          <p:cNvSpPr txBox="1"/>
          <p:nvPr/>
        </p:nvSpPr>
        <p:spPr>
          <a:xfrm>
            <a:off x="6590580" y="2743200"/>
            <a:ext cx="1984076" cy="923330"/>
          </a:xfrm>
          <a:prstGeom prst="rect">
            <a:avLst/>
          </a:prstGeom>
          <a:solidFill>
            <a:schemeClr val="bg1"/>
          </a:solidFill>
        </p:spPr>
        <p:txBody>
          <a:bodyPr wrap="square" rtlCol="0">
            <a:spAutoFit/>
          </a:bodyPr>
          <a:lstStyle/>
          <a:p>
            <a:r>
              <a:rPr lang="en-US" altLang="zh-CN" dirty="0" smtClean="0"/>
              <a:t>Urban -- Urban</a:t>
            </a:r>
            <a:endParaRPr lang="zh-CN" altLang="en-US" dirty="0" smtClean="0"/>
          </a:p>
          <a:p>
            <a:r>
              <a:rPr lang="en-US" altLang="zh-CN" dirty="0" smtClean="0"/>
              <a:t>Rural </a:t>
            </a:r>
            <a:r>
              <a:rPr lang="en-US" altLang="zh-CN" dirty="0" smtClean="0"/>
              <a:t>-- Urban</a:t>
            </a:r>
          </a:p>
          <a:p>
            <a:endParaRPr lang="zh-CN" altLang="en-US" dirty="0"/>
          </a:p>
        </p:txBody>
      </p:sp>
      <p:sp>
        <p:nvSpPr>
          <p:cNvPr id="17" name="TextBox 16"/>
          <p:cNvSpPr txBox="1"/>
          <p:nvPr/>
        </p:nvSpPr>
        <p:spPr>
          <a:xfrm>
            <a:off x="6328912" y="4638135"/>
            <a:ext cx="1984076" cy="646331"/>
          </a:xfrm>
          <a:prstGeom prst="rect">
            <a:avLst/>
          </a:prstGeom>
          <a:solidFill>
            <a:schemeClr val="bg1"/>
          </a:solidFill>
        </p:spPr>
        <p:txBody>
          <a:bodyPr wrap="square" rtlCol="0">
            <a:spAutoFit/>
          </a:bodyPr>
          <a:lstStyle/>
          <a:p>
            <a:r>
              <a:rPr lang="en-US" altLang="zh-CN" dirty="0" smtClean="0"/>
              <a:t>Rural to urban</a:t>
            </a:r>
          </a:p>
          <a:p>
            <a:r>
              <a:rPr lang="en-US" altLang="zh-CN" dirty="0" smtClean="0"/>
              <a:t>Urban</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7" name="标题 1"/>
          <p:cNvSpPr txBox="1">
            <a:spLocks/>
          </p:cNvSpPr>
          <p:nvPr/>
        </p:nvSpPr>
        <p:spPr bwMode="auto">
          <a:xfrm>
            <a:off x="293298" y="305429"/>
            <a:ext cx="9144000" cy="714375"/>
          </a:xfrm>
          <a:prstGeom prst="rect">
            <a:avLst/>
          </a:prstGeom>
          <a:noFill/>
          <a:ln w="9525">
            <a:noFill/>
            <a:miter lim="800000"/>
            <a:headEnd/>
            <a:tailEnd/>
          </a:ln>
        </p:spPr>
        <p:txBody>
          <a:bodyPr/>
          <a:lstStyle/>
          <a:p>
            <a:r>
              <a:rPr kumimoji="1" lang="en-US" altLang="zh-CN" sz="3200" b="1" dirty="0" smtClean="0">
                <a:solidFill>
                  <a:schemeClr val="bg1"/>
                </a:solidFill>
                <a:latin typeface="Trebuchet MS" pitchFamily="34" charset="0"/>
                <a:ea typeface="华文细黑" pitchFamily="2" charset="-122"/>
              </a:rPr>
              <a:t>Animal model</a:t>
            </a:r>
            <a:endParaRPr kumimoji="1" lang="en-US" altLang="zh-CN" sz="3200" b="1" dirty="0">
              <a:solidFill>
                <a:schemeClr val="bg1"/>
              </a:solidFill>
              <a:latin typeface="Trebuchet MS" pitchFamily="34" charset="0"/>
              <a:ea typeface="华文细黑" pitchFamily="2" charset="-122"/>
            </a:endParaRPr>
          </a:p>
        </p:txBody>
      </p:sp>
      <p:grpSp>
        <p:nvGrpSpPr>
          <p:cNvPr id="2" name="Group 26"/>
          <p:cNvGrpSpPr>
            <a:grpSpLocks/>
          </p:cNvGrpSpPr>
          <p:nvPr/>
        </p:nvGrpSpPr>
        <p:grpSpPr bwMode="auto">
          <a:xfrm>
            <a:off x="306388" y="1862138"/>
            <a:ext cx="8513762" cy="1443037"/>
            <a:chOff x="0" y="890"/>
            <a:chExt cx="5363" cy="909"/>
          </a:xfrm>
        </p:grpSpPr>
        <p:grpSp>
          <p:nvGrpSpPr>
            <p:cNvPr id="3" name="Group 10"/>
            <p:cNvGrpSpPr>
              <a:grpSpLocks/>
            </p:cNvGrpSpPr>
            <p:nvPr/>
          </p:nvGrpSpPr>
          <p:grpSpPr bwMode="auto">
            <a:xfrm>
              <a:off x="515" y="890"/>
              <a:ext cx="3136" cy="368"/>
              <a:chOff x="885" y="2341"/>
              <a:chExt cx="4626" cy="545"/>
            </a:xfrm>
          </p:grpSpPr>
          <p:pic>
            <p:nvPicPr>
              <p:cNvPr id="200727" name="Picture 11" descr="white_albino_pet_rat_business_card_template-r34c93cce840a4086aeec21c03b459900_xwjey_8byvr_512"/>
              <p:cNvPicPr>
                <a:picLocks noChangeAspect="1" noChangeArrowheads="1"/>
              </p:cNvPicPr>
              <p:nvPr/>
            </p:nvPicPr>
            <p:blipFill>
              <a:blip r:embed="rId2" cstate="print"/>
              <a:srcRect l="8853" t="59732" r="45377" b="27637"/>
              <a:stretch>
                <a:fillRect/>
              </a:stretch>
            </p:blipFill>
            <p:spPr bwMode="auto">
              <a:xfrm>
                <a:off x="885" y="2680"/>
                <a:ext cx="589" cy="163"/>
              </a:xfrm>
              <a:prstGeom prst="rect">
                <a:avLst/>
              </a:prstGeom>
              <a:noFill/>
              <a:ln w="9525">
                <a:noFill/>
                <a:miter lim="800000"/>
                <a:headEnd/>
                <a:tailEnd/>
              </a:ln>
            </p:spPr>
          </p:pic>
          <p:pic>
            <p:nvPicPr>
              <p:cNvPr id="200728" name="Picture 12" descr="white_albino_pet_rat_business_card_template-r34c93cce840a4086aeec21c03b459900_xwjey_8byvr_512"/>
              <p:cNvPicPr>
                <a:picLocks noChangeAspect="1" noChangeArrowheads="1"/>
              </p:cNvPicPr>
              <p:nvPr/>
            </p:nvPicPr>
            <p:blipFill>
              <a:blip r:embed="rId3" cstate="print"/>
              <a:srcRect l="8853" t="59732" r="45377" b="27637"/>
              <a:stretch>
                <a:fillRect/>
              </a:stretch>
            </p:blipFill>
            <p:spPr bwMode="auto">
              <a:xfrm>
                <a:off x="2646" y="2432"/>
                <a:ext cx="1315" cy="411"/>
              </a:xfrm>
              <a:prstGeom prst="rect">
                <a:avLst/>
              </a:prstGeom>
              <a:noFill/>
              <a:ln w="9525">
                <a:noFill/>
                <a:miter lim="800000"/>
                <a:headEnd/>
                <a:tailEnd/>
              </a:ln>
            </p:spPr>
          </p:pic>
          <p:pic>
            <p:nvPicPr>
              <p:cNvPr id="200729" name="Picture 13" descr="white_albino_pet_rat_business_card_template-r34c93cce840a4086aeec21c03b459900_xwjey_8byvr_512"/>
              <p:cNvPicPr>
                <a:picLocks noChangeAspect="1" noChangeArrowheads="1"/>
              </p:cNvPicPr>
              <p:nvPr/>
            </p:nvPicPr>
            <p:blipFill>
              <a:blip r:embed="rId3" cstate="print"/>
              <a:srcRect l="8853" t="59732" r="45377" b="27637"/>
              <a:stretch>
                <a:fillRect/>
              </a:stretch>
            </p:blipFill>
            <p:spPr bwMode="auto">
              <a:xfrm>
                <a:off x="4105" y="2341"/>
                <a:ext cx="1406" cy="502"/>
              </a:xfrm>
              <a:prstGeom prst="rect">
                <a:avLst/>
              </a:prstGeom>
              <a:noFill/>
              <a:ln w="9525">
                <a:noFill/>
                <a:miter lim="800000"/>
                <a:headEnd/>
                <a:tailEnd/>
              </a:ln>
            </p:spPr>
          </p:pic>
          <p:pic>
            <p:nvPicPr>
              <p:cNvPr id="200730" name="Picture 14" descr="white_albino_pet_rat_business_card_template-r34c93cce840a4086aeec21c03b459900_xwjey_8byvr_512"/>
              <p:cNvPicPr>
                <a:picLocks noChangeAspect="1" noChangeArrowheads="1"/>
              </p:cNvPicPr>
              <p:nvPr/>
            </p:nvPicPr>
            <p:blipFill>
              <a:blip r:embed="rId2" cstate="print"/>
              <a:srcRect l="8853" t="59732" r="45377" b="27637"/>
              <a:stretch>
                <a:fillRect/>
              </a:stretch>
            </p:blipFill>
            <p:spPr bwMode="auto">
              <a:xfrm>
                <a:off x="1799" y="2680"/>
                <a:ext cx="589" cy="163"/>
              </a:xfrm>
              <a:prstGeom prst="rect">
                <a:avLst/>
              </a:prstGeom>
              <a:noFill/>
              <a:ln w="9525">
                <a:noFill/>
                <a:miter lim="800000"/>
                <a:headEnd/>
                <a:tailEnd/>
              </a:ln>
            </p:spPr>
          </p:pic>
          <p:sp>
            <p:nvSpPr>
              <p:cNvPr id="200731" name="Line 15"/>
              <p:cNvSpPr>
                <a:spLocks noChangeShapeType="1"/>
              </p:cNvSpPr>
              <p:nvPr/>
            </p:nvSpPr>
            <p:spPr bwMode="auto">
              <a:xfrm>
                <a:off x="930" y="2886"/>
                <a:ext cx="4491" cy="0"/>
              </a:xfrm>
              <a:prstGeom prst="line">
                <a:avLst/>
              </a:prstGeom>
              <a:noFill/>
              <a:ln w="19050">
                <a:solidFill>
                  <a:srgbClr val="CC0000"/>
                </a:solidFill>
                <a:round/>
                <a:headEnd/>
                <a:tailEnd/>
              </a:ln>
            </p:spPr>
            <p:txBody>
              <a:bodyPr/>
              <a:lstStyle/>
              <a:p>
                <a:endParaRPr lang="zh-CN" altLang="en-US"/>
              </a:p>
            </p:txBody>
          </p:sp>
        </p:grpSp>
        <p:grpSp>
          <p:nvGrpSpPr>
            <p:cNvPr id="4" name="Group 16"/>
            <p:cNvGrpSpPr>
              <a:grpSpLocks/>
            </p:cNvGrpSpPr>
            <p:nvPr/>
          </p:nvGrpSpPr>
          <p:grpSpPr bwMode="auto">
            <a:xfrm>
              <a:off x="515" y="1408"/>
              <a:ext cx="3136" cy="306"/>
              <a:chOff x="885" y="3113"/>
              <a:chExt cx="4626" cy="453"/>
            </a:xfrm>
          </p:grpSpPr>
          <p:pic>
            <p:nvPicPr>
              <p:cNvPr id="200722" name="Picture 17" descr="white_albino_pet_rat_business_card_template-r34c93cce840a4086aeec21c03b459900_xwjey_8byvr_512"/>
              <p:cNvPicPr>
                <a:picLocks noChangeAspect="1" noChangeArrowheads="1"/>
              </p:cNvPicPr>
              <p:nvPr/>
            </p:nvPicPr>
            <p:blipFill>
              <a:blip r:embed="rId2" cstate="print"/>
              <a:srcRect l="8853" t="59732" r="45377" b="27637"/>
              <a:stretch>
                <a:fillRect/>
              </a:stretch>
            </p:blipFill>
            <p:spPr bwMode="auto">
              <a:xfrm>
                <a:off x="885" y="3358"/>
                <a:ext cx="589" cy="163"/>
              </a:xfrm>
              <a:prstGeom prst="rect">
                <a:avLst/>
              </a:prstGeom>
              <a:noFill/>
              <a:ln w="9525">
                <a:noFill/>
                <a:miter lim="800000"/>
                <a:headEnd/>
                <a:tailEnd/>
              </a:ln>
            </p:spPr>
          </p:pic>
          <p:pic>
            <p:nvPicPr>
              <p:cNvPr id="200723" name="Picture 18" descr="white_albino_pet_rat_business_card_template-r34c93cce840a4086aeec21c03b459900_xwjey_8byvr_512"/>
              <p:cNvPicPr>
                <a:picLocks noChangeAspect="1" noChangeArrowheads="1"/>
              </p:cNvPicPr>
              <p:nvPr/>
            </p:nvPicPr>
            <p:blipFill>
              <a:blip r:embed="rId3" cstate="print"/>
              <a:srcRect l="8853" t="59732" r="45377" b="27637"/>
              <a:stretch>
                <a:fillRect/>
              </a:stretch>
            </p:blipFill>
            <p:spPr bwMode="auto">
              <a:xfrm>
                <a:off x="1550" y="3221"/>
                <a:ext cx="1088" cy="300"/>
              </a:xfrm>
              <a:prstGeom prst="rect">
                <a:avLst/>
              </a:prstGeom>
              <a:noFill/>
              <a:ln w="9525">
                <a:noFill/>
                <a:miter lim="800000"/>
                <a:headEnd/>
                <a:tailEnd/>
              </a:ln>
            </p:spPr>
          </p:pic>
          <p:pic>
            <p:nvPicPr>
              <p:cNvPr id="200724" name="Picture 19" descr="white_albino_pet_rat_business_card_template-r34c93cce840a4086aeec21c03b459900_xwjey_8byvr_512"/>
              <p:cNvPicPr>
                <a:picLocks noChangeAspect="1" noChangeArrowheads="1"/>
              </p:cNvPicPr>
              <p:nvPr/>
            </p:nvPicPr>
            <p:blipFill>
              <a:blip r:embed="rId3" cstate="print"/>
              <a:srcRect l="8853" t="59732" r="45377" b="27637"/>
              <a:stretch>
                <a:fillRect/>
              </a:stretch>
            </p:blipFill>
            <p:spPr bwMode="auto">
              <a:xfrm>
                <a:off x="2669" y="3158"/>
                <a:ext cx="1270" cy="363"/>
              </a:xfrm>
              <a:prstGeom prst="rect">
                <a:avLst/>
              </a:prstGeom>
              <a:noFill/>
              <a:ln w="9525">
                <a:noFill/>
                <a:miter lim="800000"/>
                <a:headEnd/>
                <a:tailEnd/>
              </a:ln>
            </p:spPr>
          </p:pic>
          <p:pic>
            <p:nvPicPr>
              <p:cNvPr id="200725" name="Picture 20" descr="white_albino_pet_rat_business_card_template-r34c93cce840a4086aeec21c03b459900_xwjey_8byvr_512"/>
              <p:cNvPicPr>
                <a:picLocks noChangeAspect="1" noChangeArrowheads="1"/>
              </p:cNvPicPr>
              <p:nvPr/>
            </p:nvPicPr>
            <p:blipFill>
              <a:blip r:embed="rId3" cstate="print"/>
              <a:srcRect l="8853" t="59732" r="45377" b="27637"/>
              <a:stretch>
                <a:fillRect/>
              </a:stretch>
            </p:blipFill>
            <p:spPr bwMode="auto">
              <a:xfrm>
                <a:off x="4105" y="3113"/>
                <a:ext cx="1406" cy="408"/>
              </a:xfrm>
              <a:prstGeom prst="rect">
                <a:avLst/>
              </a:prstGeom>
              <a:noFill/>
              <a:ln w="9525">
                <a:noFill/>
                <a:miter lim="800000"/>
                <a:headEnd/>
                <a:tailEnd/>
              </a:ln>
            </p:spPr>
          </p:pic>
          <p:sp>
            <p:nvSpPr>
              <p:cNvPr id="200726" name="Line 21"/>
              <p:cNvSpPr>
                <a:spLocks noChangeShapeType="1"/>
              </p:cNvSpPr>
              <p:nvPr/>
            </p:nvSpPr>
            <p:spPr bwMode="auto">
              <a:xfrm>
                <a:off x="975" y="3566"/>
                <a:ext cx="4491" cy="0"/>
              </a:xfrm>
              <a:prstGeom prst="line">
                <a:avLst/>
              </a:prstGeom>
              <a:noFill/>
              <a:ln w="19050">
                <a:solidFill>
                  <a:srgbClr val="CC0000"/>
                </a:solidFill>
                <a:round/>
                <a:headEnd/>
                <a:tailEnd/>
              </a:ln>
            </p:spPr>
            <p:txBody>
              <a:bodyPr/>
              <a:lstStyle/>
              <a:p>
                <a:endParaRPr lang="zh-CN" altLang="en-US"/>
              </a:p>
            </p:txBody>
          </p:sp>
        </p:grpSp>
        <p:sp>
          <p:nvSpPr>
            <p:cNvPr id="74774" name="Rectangle 22"/>
            <p:cNvSpPr>
              <a:spLocks noChangeArrowheads="1"/>
            </p:cNvSpPr>
            <p:nvPr/>
          </p:nvSpPr>
          <p:spPr bwMode="auto">
            <a:xfrm>
              <a:off x="0" y="890"/>
              <a:ext cx="817" cy="212"/>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l">
                <a:spcBef>
                  <a:spcPct val="30000"/>
                </a:spcBef>
                <a:defRPr/>
              </a:pPr>
              <a:r>
                <a:rPr lang="zh-CN" altLang="en-US" sz="1600" dirty="0">
                  <a:latin typeface="Arial" pitchFamily="34" charset="0"/>
                  <a:ea typeface="宋体" pitchFamily="2" charset="-122"/>
                </a:rPr>
                <a:t>追赶生长</a:t>
              </a:r>
            </a:p>
          </p:txBody>
        </p:sp>
        <p:sp>
          <p:nvSpPr>
            <p:cNvPr id="74775" name="Rectangle 23"/>
            <p:cNvSpPr>
              <a:spLocks noChangeArrowheads="1"/>
            </p:cNvSpPr>
            <p:nvPr/>
          </p:nvSpPr>
          <p:spPr bwMode="auto">
            <a:xfrm>
              <a:off x="0" y="1298"/>
              <a:ext cx="628" cy="21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lgn="l">
                <a:spcBef>
                  <a:spcPct val="30000"/>
                </a:spcBef>
                <a:defRPr/>
              </a:pPr>
              <a:r>
                <a:rPr lang="zh-CN" altLang="en-US" sz="1600">
                  <a:latin typeface="Arial" pitchFamily="34" charset="0"/>
                  <a:ea typeface="宋体" pitchFamily="2" charset="-122"/>
                </a:rPr>
                <a:t>正常生长</a:t>
              </a:r>
            </a:p>
          </p:txBody>
        </p:sp>
        <p:pic>
          <p:nvPicPr>
            <p:cNvPr id="200721" name="Picture 15"/>
            <p:cNvPicPr>
              <a:picLocks noChangeAspect="1" noChangeArrowheads="1"/>
            </p:cNvPicPr>
            <p:nvPr/>
          </p:nvPicPr>
          <p:blipFill>
            <a:blip r:embed="rId4" cstate="print"/>
            <a:srcRect/>
            <a:stretch>
              <a:fillRect/>
            </a:stretch>
          </p:blipFill>
          <p:spPr bwMode="auto">
            <a:xfrm>
              <a:off x="3923" y="935"/>
              <a:ext cx="1440" cy="864"/>
            </a:xfrm>
            <a:prstGeom prst="rect">
              <a:avLst/>
            </a:prstGeom>
            <a:noFill/>
            <a:ln w="9525">
              <a:noFill/>
              <a:miter lim="800000"/>
              <a:headEnd/>
              <a:tailEnd/>
            </a:ln>
          </p:spPr>
        </p:pic>
      </p:grpSp>
      <p:sp>
        <p:nvSpPr>
          <p:cNvPr id="200712" name="Rectangle 27"/>
          <p:cNvSpPr>
            <a:spLocks noChangeArrowheads="1"/>
          </p:cNvSpPr>
          <p:nvPr/>
        </p:nvSpPr>
        <p:spPr bwMode="auto">
          <a:xfrm flipH="1">
            <a:off x="1604963" y="4759325"/>
            <a:ext cx="82550" cy="109538"/>
          </a:xfrm>
          <a:prstGeom prst="rect">
            <a:avLst/>
          </a:prstGeom>
          <a:solidFill>
            <a:schemeClr val="bg1"/>
          </a:solidFill>
          <a:ln w="9525">
            <a:noFill/>
            <a:miter lim="800000"/>
            <a:headEnd/>
            <a:tailEnd/>
          </a:ln>
        </p:spPr>
        <p:txBody>
          <a:bodyPr wrap="none" anchor="ctr"/>
          <a:lstStyle/>
          <a:p>
            <a:endParaRPr lang="zh-CN" altLang="en-US" sz="1800">
              <a:latin typeface="华文细黑" pitchFamily="2" charset="-122"/>
              <a:ea typeface="华文细黑" pitchFamily="2" charset="-122"/>
            </a:endParaRPr>
          </a:p>
        </p:txBody>
      </p:sp>
      <p:sp>
        <p:nvSpPr>
          <p:cNvPr id="60" name="AutoShape 25"/>
          <p:cNvSpPr>
            <a:spLocks noChangeArrowheads="1"/>
          </p:cNvSpPr>
          <p:nvPr/>
        </p:nvSpPr>
        <p:spPr bwMode="auto">
          <a:xfrm>
            <a:off x="1331913" y="3660712"/>
            <a:ext cx="1857375" cy="457326"/>
          </a:xfrm>
          <a:prstGeom prst="roundRect">
            <a:avLst>
              <a:gd name="adj" fmla="val 257"/>
            </a:avLst>
          </a:prstGeom>
          <a:solidFill>
            <a:schemeClr val="bg2">
              <a:lumMod val="25000"/>
            </a:schemeClr>
          </a:solidFill>
          <a:ln w="19050">
            <a:solidFill>
              <a:srgbClr val="FFFFFF">
                <a:alpha val="30196"/>
              </a:srgbClr>
            </a:solidFill>
            <a:round/>
            <a:headEnd/>
            <a:tailEnd/>
          </a:ln>
        </p:spPr>
        <p:txBody>
          <a:bodyPr bIns="90000" anchor="ctr" anchorCtr="1">
            <a:spAutoFit/>
          </a:bodyPr>
          <a:lstStyle/>
          <a:p>
            <a:pPr latinLnBrk="1">
              <a:lnSpc>
                <a:spcPct val="120000"/>
              </a:lnSpc>
            </a:pPr>
            <a:r>
              <a:rPr kumimoji="1" lang="en-US" altLang="zh-CN" sz="2000" dirty="0" smtClean="0">
                <a:latin typeface="华文细黑" pitchFamily="2" charset="-122"/>
                <a:ea typeface="华文细黑" pitchFamily="2" charset="-122"/>
              </a:rPr>
              <a:t> </a:t>
            </a:r>
            <a:r>
              <a:rPr kumimoji="1" lang="en-US" altLang="zh-CN" sz="2000" dirty="0" smtClean="0">
                <a:solidFill>
                  <a:schemeClr val="bg1"/>
                </a:solidFill>
                <a:latin typeface="华文细黑" pitchFamily="2" charset="-122"/>
                <a:ea typeface="华文细黑" pitchFamily="2" charset="-122"/>
              </a:rPr>
              <a:t>CR </a:t>
            </a:r>
            <a:endParaRPr kumimoji="1" lang="en-US" altLang="ko-KR" sz="2000" dirty="0">
              <a:solidFill>
                <a:schemeClr val="bg1"/>
              </a:solidFill>
              <a:latin typeface="华文细黑" pitchFamily="2" charset="-122"/>
              <a:ea typeface="华文细黑" pitchFamily="2" charset="-122"/>
            </a:endParaRPr>
          </a:p>
        </p:txBody>
      </p:sp>
      <p:sp>
        <p:nvSpPr>
          <p:cNvPr id="200714" name="AutoShape 25"/>
          <p:cNvSpPr>
            <a:spLocks noChangeArrowheads="1"/>
          </p:cNvSpPr>
          <p:nvPr/>
        </p:nvSpPr>
        <p:spPr bwMode="auto">
          <a:xfrm>
            <a:off x="3203575" y="3617137"/>
            <a:ext cx="4786313" cy="506377"/>
          </a:xfrm>
          <a:prstGeom prst="roundRect">
            <a:avLst>
              <a:gd name="adj" fmla="val 259"/>
            </a:avLst>
          </a:prstGeom>
          <a:solidFill>
            <a:srgbClr val="DDDDDD"/>
          </a:solidFill>
          <a:ln w="19050">
            <a:solidFill>
              <a:srgbClr val="FFFFFF">
                <a:alpha val="30196"/>
              </a:srgbClr>
            </a:solidFill>
            <a:round/>
            <a:headEnd/>
            <a:tailEnd/>
          </a:ln>
        </p:spPr>
        <p:txBody>
          <a:bodyPr bIns="90000" anchor="ctr" anchorCtr="1">
            <a:spAutoFit/>
          </a:bodyPr>
          <a:lstStyle/>
          <a:p>
            <a:pPr algn="l" latinLnBrk="1">
              <a:lnSpc>
                <a:spcPct val="120000"/>
              </a:lnSpc>
              <a:buFont typeface="Wingdings" pitchFamily="2" charset="2"/>
              <a:buNone/>
            </a:pPr>
            <a:r>
              <a:rPr kumimoji="1" lang="en-US" altLang="zh-CN" sz="2000" dirty="0">
                <a:latin typeface="华文细黑" pitchFamily="2" charset="-122"/>
                <a:ea typeface="华文细黑" pitchFamily="2" charset="-122"/>
              </a:rPr>
              <a:t> </a:t>
            </a:r>
            <a:r>
              <a:rPr kumimoji="1" lang="en-US" altLang="zh-CN" sz="2000" dirty="0" smtClean="0">
                <a:latin typeface="华文细黑" pitchFamily="2" charset="-122"/>
                <a:ea typeface="华文细黑" pitchFamily="2" charset="-122"/>
              </a:rPr>
              <a:t>CR 4 weeks</a:t>
            </a:r>
            <a:endParaRPr kumimoji="1" lang="en-US" altLang="ko-KR" sz="2000" dirty="0">
              <a:latin typeface="华文细黑" pitchFamily="2" charset="-122"/>
              <a:ea typeface="华文细黑" pitchFamily="2" charset="-122"/>
            </a:endParaRPr>
          </a:p>
        </p:txBody>
      </p:sp>
      <p:sp>
        <p:nvSpPr>
          <p:cNvPr id="62" name="AutoShape 25"/>
          <p:cNvSpPr>
            <a:spLocks noChangeArrowheads="1"/>
          </p:cNvSpPr>
          <p:nvPr/>
        </p:nvSpPr>
        <p:spPr bwMode="auto">
          <a:xfrm>
            <a:off x="1331913" y="4235387"/>
            <a:ext cx="1857375" cy="457326"/>
          </a:xfrm>
          <a:prstGeom prst="roundRect">
            <a:avLst>
              <a:gd name="adj" fmla="val 257"/>
            </a:avLst>
          </a:prstGeom>
          <a:solidFill>
            <a:schemeClr val="bg2">
              <a:lumMod val="25000"/>
            </a:schemeClr>
          </a:solidFill>
          <a:ln w="19050">
            <a:solidFill>
              <a:srgbClr val="FFFFFF">
                <a:alpha val="30196"/>
              </a:srgbClr>
            </a:solidFill>
            <a:round/>
            <a:headEnd/>
            <a:tailEnd/>
          </a:ln>
        </p:spPr>
        <p:txBody>
          <a:bodyPr bIns="90000" anchor="ctr" anchorCtr="1">
            <a:spAutoFit/>
          </a:bodyPr>
          <a:lstStyle/>
          <a:p>
            <a:pPr algn="l" latinLnBrk="1">
              <a:lnSpc>
                <a:spcPct val="120000"/>
              </a:lnSpc>
              <a:buFont typeface="Wingdings" pitchFamily="2" charset="2"/>
              <a:buNone/>
            </a:pPr>
            <a:r>
              <a:rPr kumimoji="1" lang="en-US" altLang="ko-KR" sz="2000" dirty="0" err="1" smtClean="0">
                <a:solidFill>
                  <a:schemeClr val="bg1"/>
                </a:solidFill>
                <a:latin typeface="华文细黑" pitchFamily="2" charset="-122"/>
                <a:ea typeface="华文细黑" pitchFamily="2" charset="-122"/>
              </a:rPr>
              <a:t>refeeding</a:t>
            </a:r>
            <a:endParaRPr kumimoji="1" lang="en-US" altLang="ko-KR" sz="2000" dirty="0">
              <a:solidFill>
                <a:schemeClr val="bg1"/>
              </a:solidFill>
              <a:latin typeface="华文细黑" pitchFamily="2" charset="-122"/>
              <a:ea typeface="华文细黑" pitchFamily="2" charset="-122"/>
            </a:endParaRPr>
          </a:p>
        </p:txBody>
      </p:sp>
      <p:sp>
        <p:nvSpPr>
          <p:cNvPr id="200716" name="AutoShape 25"/>
          <p:cNvSpPr>
            <a:spLocks noChangeArrowheads="1"/>
          </p:cNvSpPr>
          <p:nvPr/>
        </p:nvSpPr>
        <p:spPr bwMode="auto">
          <a:xfrm>
            <a:off x="3203575" y="4244912"/>
            <a:ext cx="4786313" cy="457326"/>
          </a:xfrm>
          <a:prstGeom prst="roundRect">
            <a:avLst>
              <a:gd name="adj" fmla="val 259"/>
            </a:avLst>
          </a:prstGeom>
          <a:solidFill>
            <a:srgbClr val="DDDDDD"/>
          </a:solidFill>
          <a:ln w="19050">
            <a:solidFill>
              <a:srgbClr val="FFFFFF">
                <a:alpha val="30196"/>
              </a:srgbClr>
            </a:solidFill>
            <a:round/>
            <a:headEnd/>
            <a:tailEnd/>
          </a:ln>
        </p:spPr>
        <p:txBody>
          <a:bodyPr bIns="90000" anchor="ctr" anchorCtr="1">
            <a:spAutoFit/>
          </a:bodyPr>
          <a:lstStyle/>
          <a:p>
            <a:pPr algn="l" latinLnBrk="1">
              <a:lnSpc>
                <a:spcPct val="120000"/>
              </a:lnSpc>
              <a:buFont typeface="Wingdings" pitchFamily="2" charset="2"/>
              <a:buNone/>
            </a:pPr>
            <a:r>
              <a:rPr kumimoji="1" lang="en-US" altLang="zh-CN" sz="2000" dirty="0" smtClean="0">
                <a:latin typeface="华文细黑" pitchFamily="2" charset="-122"/>
                <a:ea typeface="华文细黑" pitchFamily="2" charset="-122"/>
              </a:rPr>
              <a:t>Normal chow and HFD</a:t>
            </a:r>
            <a:endParaRPr kumimoji="1" lang="en-US" altLang="ko-KR" sz="2000" dirty="0">
              <a:latin typeface="华文细黑" pitchFamily="2" charset="-122"/>
              <a:ea typeface="华文细黑" pitchFamily="2" charset="-122"/>
            </a:endParaRPr>
          </a:p>
        </p:txBody>
      </p:sp>
      <p:pic>
        <p:nvPicPr>
          <p:cNvPr id="25" name="Picture 9" descr="能量"/>
          <p:cNvPicPr>
            <a:picLocks noChangeArrowheads="1"/>
          </p:cNvPicPr>
          <p:nvPr/>
        </p:nvPicPr>
        <p:blipFill rotWithShape="1">
          <a:blip r:embed="rId5" cstate="print"/>
          <a:srcRect t="2728" r="2594" b="4142"/>
          <a:stretch/>
        </p:blipFill>
        <p:spPr>
          <a:xfrm>
            <a:off x="6549344" y="1811547"/>
            <a:ext cx="2249600" cy="1571592"/>
          </a:xfrm>
          <a:prstGeom prst="rect">
            <a:avLst/>
          </a:prstGeom>
          <a:noFill/>
        </p:spPr>
      </p:pic>
      <p:sp>
        <p:nvSpPr>
          <p:cNvPr id="26" name="TextBox 25"/>
          <p:cNvSpPr txBox="1"/>
          <p:nvPr/>
        </p:nvSpPr>
        <p:spPr>
          <a:xfrm rot="10627400">
            <a:off x="6371792" y="1783993"/>
            <a:ext cx="369332" cy="1431046"/>
          </a:xfrm>
          <a:prstGeom prst="rect">
            <a:avLst/>
          </a:prstGeom>
          <a:solidFill>
            <a:schemeClr val="bg1"/>
          </a:solidFill>
          <a:scene3d>
            <a:camera prst="orthographicFront">
              <a:rot lat="0" lon="0" rev="21474000"/>
            </a:camera>
            <a:lightRig rig="threePt" dir="t"/>
          </a:scene3d>
        </p:spPr>
        <p:txBody>
          <a:bodyPr vert="eaVert" wrap="square" rtlCol="0">
            <a:spAutoFit/>
          </a:bodyPr>
          <a:lstStyle/>
          <a:p>
            <a:r>
              <a:rPr lang="en-US" sz="1200" b="1" dirty="0" smtClean="0"/>
              <a:t>Food intake(kcal</a:t>
            </a:r>
            <a:r>
              <a:rPr lang="en-US" sz="1200" dirty="0" smtClean="0"/>
              <a:t>)</a:t>
            </a:r>
            <a:endParaRPr lang="en-US"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9" descr="能量"/>
          <p:cNvPicPr>
            <a:picLocks noGrp="1" noChangeArrowheads="1"/>
          </p:cNvPicPr>
          <p:nvPr>
            <p:ph sz="quarter" idx="1"/>
          </p:nvPr>
        </p:nvPicPr>
        <p:blipFill rotWithShape="1">
          <a:blip r:embed="rId3" cstate="print"/>
          <a:srcRect t="2728" r="2594" b="4142"/>
          <a:stretch/>
        </p:blipFill>
        <p:spPr>
          <a:xfrm>
            <a:off x="1269977" y="1195754"/>
            <a:ext cx="3055838" cy="2239144"/>
          </a:xfrm>
          <a:noFill/>
        </p:spPr>
      </p:pic>
      <p:sp>
        <p:nvSpPr>
          <p:cNvPr id="20483" name="Rectangle 2"/>
          <p:cNvSpPr>
            <a:spLocks noGrp="1" noChangeArrowheads="1"/>
          </p:cNvSpPr>
          <p:nvPr>
            <p:ph type="title" sz="quarter"/>
          </p:nvPr>
        </p:nvSpPr>
        <p:spPr>
          <a:xfrm>
            <a:off x="901123" y="-96838"/>
            <a:ext cx="7864700" cy="817563"/>
          </a:xfrm>
        </p:spPr>
        <p:txBody>
          <a:bodyPr/>
          <a:lstStyle/>
          <a:p>
            <a:r>
              <a:rPr lang="en-US" altLang="zh-CN" dirty="0">
                <a:latin typeface="Impact" pitchFamily="34" charset="0"/>
              </a:rPr>
              <a:t>Insulin resistance without overweight </a:t>
            </a:r>
            <a:endParaRPr lang="zh-CN" altLang="en-US" dirty="0">
              <a:latin typeface="Impact" pitchFamily="34" charset="0"/>
            </a:endParaRPr>
          </a:p>
        </p:txBody>
      </p:sp>
      <p:pic>
        <p:nvPicPr>
          <p:cNvPr id="20485" name="Picture 10" descr="FINS"/>
          <p:cNvPicPr>
            <a:picLocks noGrp="1" noChangeArrowheads="1"/>
          </p:cNvPicPr>
          <p:nvPr>
            <p:ph sz="quarter" idx="2"/>
          </p:nvPr>
        </p:nvPicPr>
        <p:blipFill rotWithShape="1">
          <a:blip r:embed="rId4" cstate="print"/>
          <a:srcRect l="2042" t="1306" r="3217" b="6538"/>
          <a:stretch/>
        </p:blipFill>
        <p:spPr>
          <a:xfrm>
            <a:off x="4773874" y="1213337"/>
            <a:ext cx="3737079" cy="2127740"/>
          </a:xfrm>
          <a:noFill/>
        </p:spPr>
      </p:pic>
      <p:pic>
        <p:nvPicPr>
          <p:cNvPr id="20487" name="Picture 14" descr="GIR"/>
          <p:cNvPicPr>
            <a:picLocks noGrp="1" noChangeAspect="1" noChangeArrowheads="1"/>
          </p:cNvPicPr>
          <p:nvPr>
            <p:ph sz="quarter" idx="4"/>
          </p:nvPr>
        </p:nvPicPr>
        <p:blipFill rotWithShape="1">
          <a:blip r:embed="rId5" cstate="print"/>
          <a:srcRect l="2377" t="1003" r="2628" b="9599"/>
          <a:stretch/>
        </p:blipFill>
        <p:spPr>
          <a:xfrm>
            <a:off x="4558432" y="3475458"/>
            <a:ext cx="3935653" cy="2652672"/>
          </a:xfrm>
          <a:noFill/>
        </p:spPr>
      </p:pic>
      <p:sp>
        <p:nvSpPr>
          <p:cNvPr id="9" name="Rectangle 27"/>
          <p:cNvSpPr>
            <a:spLocks noChangeArrowheads="1"/>
          </p:cNvSpPr>
          <p:nvPr/>
        </p:nvSpPr>
        <p:spPr bwMode="auto">
          <a:xfrm>
            <a:off x="5212645" y="6583364"/>
            <a:ext cx="3159478" cy="274637"/>
          </a:xfrm>
          <a:prstGeom prst="rect">
            <a:avLst/>
          </a:prstGeom>
          <a:noFill/>
          <a:ln w="9525" algn="ctr">
            <a:noFill/>
            <a:miter lim="800000"/>
            <a:headEnd/>
            <a:tailEnd/>
          </a:ln>
        </p:spPr>
        <p:txBody>
          <a:bodyPr>
            <a:spAutoFit/>
          </a:bodyPr>
          <a:lstStyle/>
          <a:p>
            <a:pPr algn="r" latinLnBrk="1">
              <a:buFontTx/>
              <a:buNone/>
            </a:pPr>
            <a:r>
              <a:rPr lang="en-US" altLang="zh-CN" sz="1200" b="1" baseline="30000" dirty="0" err="1"/>
              <a:t>a</a:t>
            </a:r>
            <a:r>
              <a:rPr kumimoji="1" lang="en-US" altLang="zh-CN" sz="1200" b="1" i="1" dirty="0" err="1">
                <a:latin typeface="Arial Narrow" pitchFamily="34" charset="0"/>
                <a:ea typeface="Gulim" pitchFamily="34" charset="-127"/>
              </a:rPr>
              <a:t>p</a:t>
            </a:r>
            <a:r>
              <a:rPr kumimoji="1" lang="en-US" altLang="zh-CN" sz="1200" b="1" dirty="0">
                <a:latin typeface="Arial Narrow" pitchFamily="34" charset="0"/>
                <a:ea typeface="Gulim" pitchFamily="34" charset="-127"/>
              </a:rPr>
              <a:t>&lt;0.05 vs. NC; </a:t>
            </a:r>
            <a:r>
              <a:rPr lang="en-US" altLang="zh-CN" sz="1200" b="1" baseline="30000" dirty="0" err="1"/>
              <a:t>b</a:t>
            </a:r>
            <a:r>
              <a:rPr kumimoji="1" lang="en-US" altLang="zh-CN" sz="1200" b="1" i="1" dirty="0" err="1">
                <a:latin typeface="Arial Narrow" pitchFamily="34" charset="0"/>
                <a:ea typeface="Gulim" pitchFamily="34" charset="-127"/>
              </a:rPr>
              <a:t>p</a:t>
            </a:r>
            <a:r>
              <a:rPr kumimoji="1" lang="en-US" altLang="zh-CN" sz="1200" b="1" dirty="0">
                <a:latin typeface="Arial Narrow" pitchFamily="34" charset="0"/>
                <a:ea typeface="Gulim" pitchFamily="34" charset="-127"/>
              </a:rPr>
              <a:t>&lt;0.01 vs. NC</a:t>
            </a:r>
          </a:p>
        </p:txBody>
      </p:sp>
      <p:sp>
        <p:nvSpPr>
          <p:cNvPr id="10" name="矩形 9"/>
          <p:cNvSpPr/>
          <p:nvPr/>
        </p:nvSpPr>
        <p:spPr bwMode="auto">
          <a:xfrm>
            <a:off x="12132" y="6613216"/>
            <a:ext cx="1777980" cy="214290"/>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 name="TextBox 2"/>
          <p:cNvSpPr txBox="1"/>
          <p:nvPr/>
        </p:nvSpPr>
        <p:spPr>
          <a:xfrm rot="10627400">
            <a:off x="1023836" y="1314202"/>
            <a:ext cx="430887" cy="1846382"/>
          </a:xfrm>
          <a:prstGeom prst="rect">
            <a:avLst/>
          </a:prstGeom>
          <a:solidFill>
            <a:schemeClr val="bg1"/>
          </a:solidFill>
          <a:scene3d>
            <a:camera prst="orthographicFront">
              <a:rot lat="0" lon="0" rev="21474000"/>
            </a:camera>
            <a:lightRig rig="threePt" dir="t"/>
          </a:scene3d>
        </p:spPr>
        <p:txBody>
          <a:bodyPr vert="eaVert" wrap="square" rtlCol="0">
            <a:spAutoFit/>
          </a:bodyPr>
          <a:lstStyle/>
          <a:p>
            <a:r>
              <a:rPr lang="en-US" sz="1600" b="1" dirty="0" smtClean="0"/>
              <a:t>Food intake(kcal</a:t>
            </a:r>
            <a:r>
              <a:rPr lang="en-US" sz="1600" dirty="0" smtClean="0"/>
              <a:t>)</a:t>
            </a:r>
            <a:endParaRPr lang="en-US" sz="1600" dirty="0"/>
          </a:p>
        </p:txBody>
      </p:sp>
      <p:sp>
        <p:nvSpPr>
          <p:cNvPr id="13" name="TextBox 12"/>
          <p:cNvSpPr txBox="1"/>
          <p:nvPr/>
        </p:nvSpPr>
        <p:spPr>
          <a:xfrm rot="10800000">
            <a:off x="4558432" y="1213338"/>
            <a:ext cx="430887" cy="1705706"/>
          </a:xfrm>
          <a:prstGeom prst="rect">
            <a:avLst/>
          </a:prstGeom>
          <a:solidFill>
            <a:schemeClr val="bg1"/>
          </a:solidFill>
        </p:spPr>
        <p:txBody>
          <a:bodyPr vert="eaVert" wrap="square" rtlCol="0">
            <a:spAutoFit/>
          </a:bodyPr>
          <a:lstStyle/>
          <a:p>
            <a:r>
              <a:rPr lang="en-US" sz="1600" b="1" dirty="0" smtClean="0"/>
              <a:t>Insulin ( </a:t>
            </a:r>
            <a:r>
              <a:rPr lang="en-US" sz="1600" b="1" dirty="0" err="1" smtClean="0"/>
              <a:t>pmol</a:t>
            </a:r>
            <a:r>
              <a:rPr lang="en-US" sz="1600" b="1" dirty="0" smtClean="0"/>
              <a:t>/L)</a:t>
            </a:r>
            <a:endParaRPr lang="en-US" sz="1600" b="1" dirty="0"/>
          </a:p>
        </p:txBody>
      </p:sp>
      <p:sp>
        <p:nvSpPr>
          <p:cNvPr id="16" name="TextBox 15"/>
          <p:cNvSpPr txBox="1"/>
          <p:nvPr/>
        </p:nvSpPr>
        <p:spPr>
          <a:xfrm rot="10800000">
            <a:off x="4342988" y="3141776"/>
            <a:ext cx="430887" cy="2936630"/>
          </a:xfrm>
          <a:prstGeom prst="rect">
            <a:avLst/>
          </a:prstGeom>
          <a:solidFill>
            <a:schemeClr val="bg1"/>
          </a:solidFill>
        </p:spPr>
        <p:txBody>
          <a:bodyPr vert="eaVert" wrap="square" rtlCol="0">
            <a:spAutoFit/>
          </a:bodyPr>
          <a:lstStyle/>
          <a:p>
            <a:r>
              <a:rPr lang="en-US" sz="1600" b="1" dirty="0" smtClean="0"/>
              <a:t>GIR60-120(mg.min-1.kg-1</a:t>
            </a:r>
            <a:endParaRPr lang="en-US" sz="1600" b="1" dirty="0"/>
          </a:p>
        </p:txBody>
      </p:sp>
      <p:sp>
        <p:nvSpPr>
          <p:cNvPr id="5" name="TextBox 4"/>
          <p:cNvSpPr txBox="1"/>
          <p:nvPr/>
        </p:nvSpPr>
        <p:spPr>
          <a:xfrm>
            <a:off x="2461846" y="3332231"/>
            <a:ext cx="1055077" cy="369332"/>
          </a:xfrm>
          <a:prstGeom prst="rect">
            <a:avLst/>
          </a:prstGeom>
          <a:solidFill>
            <a:schemeClr val="bg1"/>
          </a:solidFill>
        </p:spPr>
        <p:txBody>
          <a:bodyPr wrap="square" rtlCol="0">
            <a:spAutoFit/>
          </a:bodyPr>
          <a:lstStyle/>
          <a:p>
            <a:r>
              <a:rPr lang="en-US" b="1" dirty="0" smtClean="0"/>
              <a:t>weeks</a:t>
            </a:r>
            <a:endParaRPr lang="en-US" b="1" dirty="0"/>
          </a:p>
        </p:txBody>
      </p:sp>
      <p:sp>
        <p:nvSpPr>
          <p:cNvPr id="19" name="TextBox 18"/>
          <p:cNvSpPr txBox="1"/>
          <p:nvPr/>
        </p:nvSpPr>
        <p:spPr>
          <a:xfrm>
            <a:off x="2315307" y="6128129"/>
            <a:ext cx="1055077" cy="369332"/>
          </a:xfrm>
          <a:prstGeom prst="rect">
            <a:avLst/>
          </a:prstGeom>
          <a:solidFill>
            <a:schemeClr val="bg1"/>
          </a:solidFill>
        </p:spPr>
        <p:txBody>
          <a:bodyPr wrap="square" rtlCol="0">
            <a:spAutoFit/>
          </a:bodyPr>
          <a:lstStyle/>
          <a:p>
            <a:r>
              <a:rPr lang="en-US" b="1" dirty="0" smtClean="0"/>
              <a:t>weeks</a:t>
            </a:r>
            <a:endParaRPr lang="en-US" b="1" dirty="0"/>
          </a:p>
        </p:txBody>
      </p:sp>
      <p:pic>
        <p:nvPicPr>
          <p:cNvPr id="18" name="Picture 15"/>
          <p:cNvPicPr>
            <a:picLocks noChangeAspect="1" noChangeArrowheads="1"/>
          </p:cNvPicPr>
          <p:nvPr/>
        </p:nvPicPr>
        <p:blipFill>
          <a:blip r:embed="rId6" cstate="print"/>
          <a:srcRect/>
          <a:stretch>
            <a:fillRect/>
          </a:stretch>
        </p:blipFill>
        <p:spPr bwMode="auto">
          <a:xfrm>
            <a:off x="1127364" y="3726611"/>
            <a:ext cx="3319051" cy="2380891"/>
          </a:xfrm>
          <a:prstGeom prst="rect">
            <a:avLst/>
          </a:prstGeom>
          <a:noFill/>
          <a:ln w="9525">
            <a:noFill/>
            <a:miter lim="800000"/>
            <a:headEnd/>
            <a:tailEnd/>
          </a:ln>
        </p:spPr>
      </p:pic>
      <p:sp>
        <p:nvSpPr>
          <p:cNvPr id="14" name="TextBox 13"/>
          <p:cNvSpPr txBox="1"/>
          <p:nvPr/>
        </p:nvSpPr>
        <p:spPr>
          <a:xfrm rot="10800000">
            <a:off x="998207" y="3686900"/>
            <a:ext cx="430887" cy="1846382"/>
          </a:xfrm>
          <a:prstGeom prst="rect">
            <a:avLst/>
          </a:prstGeom>
          <a:solidFill>
            <a:schemeClr val="bg1"/>
          </a:solidFill>
        </p:spPr>
        <p:txBody>
          <a:bodyPr vert="eaVert" wrap="square" rtlCol="0">
            <a:spAutoFit/>
          </a:bodyPr>
          <a:lstStyle/>
          <a:p>
            <a:r>
              <a:rPr lang="en-US" sz="1600" b="1" dirty="0" smtClean="0"/>
              <a:t>Body weight(g)</a:t>
            </a:r>
            <a:endParaRPr lang="en-US" sz="1600" b="1" dirty="0"/>
          </a:p>
        </p:txBody>
      </p:sp>
    </p:spTree>
    <p:extLst>
      <p:ext uri="{BB962C8B-B14F-4D97-AF65-F5344CB8AC3E}">
        <p14:creationId xmlns="" xmlns:p14="http://schemas.microsoft.com/office/powerpoint/2010/main" val="929397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2" name="Picture 34" descr="全身脂肪含量"/>
          <p:cNvPicPr>
            <a:picLocks noGrp="1" noChangeArrowheads="1"/>
          </p:cNvPicPr>
          <p:nvPr>
            <p:ph sz="quarter" idx="3"/>
          </p:nvPr>
        </p:nvPicPr>
        <p:blipFill>
          <a:blip r:embed="rId3" cstate="print"/>
          <a:srcRect/>
          <a:stretch>
            <a:fillRect/>
          </a:stretch>
        </p:blipFill>
        <p:spPr>
          <a:xfrm>
            <a:off x="1018546" y="1331466"/>
            <a:ext cx="3247812" cy="2314575"/>
          </a:xfrm>
          <a:noFill/>
        </p:spPr>
      </p:pic>
      <p:pic>
        <p:nvPicPr>
          <p:cNvPr id="17" name="Picture 25" descr="腹部脂肪比率"/>
          <p:cNvPicPr>
            <a:picLocks noGrp="1" noChangeArrowheads="1"/>
          </p:cNvPicPr>
          <p:nvPr>
            <p:ph sz="quarter" idx="1"/>
          </p:nvPr>
        </p:nvPicPr>
        <p:blipFill>
          <a:blip r:embed="rId4" cstate="print"/>
          <a:srcRect/>
          <a:stretch>
            <a:fillRect/>
          </a:stretch>
        </p:blipFill>
        <p:spPr>
          <a:xfrm>
            <a:off x="901122" y="3759859"/>
            <a:ext cx="3403600" cy="2503510"/>
          </a:xfrm>
          <a:noFill/>
        </p:spPr>
      </p:pic>
      <p:sp>
        <p:nvSpPr>
          <p:cNvPr id="21507" name="Rectangle 5"/>
          <p:cNvSpPr>
            <a:spLocks noGrp="1" noChangeArrowheads="1"/>
          </p:cNvSpPr>
          <p:nvPr>
            <p:ph type="title" sz="quarter"/>
          </p:nvPr>
        </p:nvSpPr>
        <p:spPr>
          <a:xfrm>
            <a:off x="404446" y="0"/>
            <a:ext cx="8138421" cy="817563"/>
          </a:xfrm>
        </p:spPr>
        <p:txBody>
          <a:bodyPr/>
          <a:lstStyle/>
          <a:p>
            <a:r>
              <a:rPr lang="en-US" altLang="zh-CN" dirty="0">
                <a:latin typeface="Impact" pitchFamily="34" charset="0"/>
              </a:rPr>
              <a:t>Catch up </a:t>
            </a:r>
            <a:r>
              <a:rPr lang="en-US" altLang="zh-CN" dirty="0" smtClean="0">
                <a:latin typeface="Impact" pitchFamily="34" charset="0"/>
              </a:rPr>
              <a:t>fat---</a:t>
            </a:r>
            <a:r>
              <a:rPr lang="en-US" dirty="0" smtClean="0">
                <a:latin typeface="Impact" pitchFamily="34" charset="0"/>
              </a:rPr>
              <a:t>dual </a:t>
            </a:r>
            <a:r>
              <a:rPr lang="en-US" dirty="0">
                <a:latin typeface="Impact" pitchFamily="34" charset="0"/>
              </a:rPr>
              <a:t>x-ray absorptiometry (DEXA)</a:t>
            </a:r>
            <a:endParaRPr lang="zh-CN" altLang="en-US" dirty="0">
              <a:latin typeface="Impact" pitchFamily="34" charset="0"/>
            </a:endParaRPr>
          </a:p>
        </p:txBody>
      </p:sp>
      <p:sp>
        <p:nvSpPr>
          <p:cNvPr id="21509" name="Rectangle 27"/>
          <p:cNvSpPr>
            <a:spLocks noChangeArrowheads="1"/>
          </p:cNvSpPr>
          <p:nvPr/>
        </p:nvSpPr>
        <p:spPr bwMode="auto">
          <a:xfrm>
            <a:off x="5147734" y="6583364"/>
            <a:ext cx="3159478" cy="274637"/>
          </a:xfrm>
          <a:prstGeom prst="rect">
            <a:avLst/>
          </a:prstGeom>
          <a:noFill/>
          <a:ln w="9525" algn="ctr">
            <a:noFill/>
            <a:miter lim="800000"/>
            <a:headEnd/>
            <a:tailEnd/>
          </a:ln>
        </p:spPr>
        <p:txBody>
          <a:bodyPr>
            <a:spAutoFit/>
          </a:bodyPr>
          <a:lstStyle/>
          <a:p>
            <a:pPr algn="r" latinLnBrk="1">
              <a:buFontTx/>
              <a:buNone/>
            </a:pPr>
            <a:r>
              <a:rPr lang="en-US" altLang="zh-CN" sz="1200" b="1" baseline="30000"/>
              <a:t>a</a:t>
            </a:r>
            <a:r>
              <a:rPr kumimoji="1" lang="en-US" altLang="zh-CN" sz="1200" b="1" i="1">
                <a:latin typeface="Arial Narrow" pitchFamily="34" charset="0"/>
                <a:ea typeface="Gulim" pitchFamily="34" charset="-127"/>
              </a:rPr>
              <a:t>p</a:t>
            </a:r>
            <a:r>
              <a:rPr kumimoji="1" lang="en-US" altLang="zh-CN" sz="1200" b="1">
                <a:latin typeface="Arial Narrow" pitchFamily="34" charset="0"/>
                <a:ea typeface="Gulim" pitchFamily="34" charset="-127"/>
              </a:rPr>
              <a:t>&lt;0.05 vs. NC; </a:t>
            </a:r>
            <a:r>
              <a:rPr lang="en-US" altLang="zh-CN" sz="1200" b="1" baseline="30000"/>
              <a:t>b</a:t>
            </a:r>
            <a:r>
              <a:rPr kumimoji="1" lang="en-US" altLang="zh-CN" sz="1200" b="1" i="1">
                <a:latin typeface="Arial Narrow" pitchFamily="34" charset="0"/>
                <a:ea typeface="Gulim" pitchFamily="34" charset="-127"/>
              </a:rPr>
              <a:t>p</a:t>
            </a:r>
            <a:r>
              <a:rPr kumimoji="1" lang="en-US" altLang="zh-CN" sz="1200" b="1">
                <a:latin typeface="Arial Narrow" pitchFamily="34" charset="0"/>
                <a:ea typeface="Gulim" pitchFamily="34" charset="-127"/>
              </a:rPr>
              <a:t>&lt;0.01 vs. NC</a:t>
            </a:r>
          </a:p>
        </p:txBody>
      </p:sp>
      <p:sp>
        <p:nvSpPr>
          <p:cNvPr id="21516" name="Text Box 20"/>
          <p:cNvSpPr txBox="1">
            <a:spLocks noChangeArrowheads="1"/>
          </p:cNvSpPr>
          <p:nvPr/>
        </p:nvSpPr>
        <p:spPr bwMode="auto">
          <a:xfrm rot="10800000">
            <a:off x="807659" y="1768933"/>
            <a:ext cx="461432" cy="1227437"/>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b="1" dirty="0" smtClean="0">
                <a:ea typeface="黑体" pitchFamily="2" charset="-122"/>
              </a:rPr>
              <a:t>Fat mass</a:t>
            </a:r>
            <a:endParaRPr lang="zh-CN" altLang="en-US" b="1" dirty="0">
              <a:ea typeface="黑体" pitchFamily="2" charset="-122"/>
            </a:endParaRPr>
          </a:p>
        </p:txBody>
      </p:sp>
      <p:pic>
        <p:nvPicPr>
          <p:cNvPr id="21513" name="Picture 35" descr="瘦组织含量"/>
          <p:cNvPicPr>
            <a:picLocks noGrp="1" noChangeArrowheads="1"/>
          </p:cNvPicPr>
          <p:nvPr>
            <p:ph sz="quarter" idx="4"/>
          </p:nvPr>
        </p:nvPicPr>
        <p:blipFill>
          <a:blip r:embed="rId5" cstate="print"/>
          <a:srcRect/>
          <a:stretch>
            <a:fillRect/>
          </a:stretch>
        </p:blipFill>
        <p:spPr>
          <a:xfrm>
            <a:off x="5000977" y="1331466"/>
            <a:ext cx="3302023" cy="2314575"/>
          </a:xfrm>
          <a:noFill/>
        </p:spPr>
      </p:pic>
      <p:grpSp>
        <p:nvGrpSpPr>
          <p:cNvPr id="24" name="组合 23"/>
          <p:cNvGrpSpPr/>
          <p:nvPr/>
        </p:nvGrpSpPr>
        <p:grpSpPr>
          <a:xfrm>
            <a:off x="4677834" y="4019909"/>
            <a:ext cx="4099277" cy="2133362"/>
            <a:chOff x="4999038" y="3348038"/>
            <a:chExt cx="4611687" cy="2330450"/>
          </a:xfrm>
        </p:grpSpPr>
        <p:pic>
          <p:nvPicPr>
            <p:cNvPr id="25" name="Picture 12" descr="IMG_3675"/>
            <p:cNvPicPr>
              <a:picLocks noChangeArrowheads="1"/>
            </p:cNvPicPr>
            <p:nvPr/>
          </p:nvPicPr>
          <p:blipFill>
            <a:blip r:embed="rId6" cstate="print"/>
            <a:srcRect/>
            <a:stretch>
              <a:fillRect/>
            </a:stretch>
          </p:blipFill>
          <p:spPr bwMode="auto">
            <a:xfrm>
              <a:off x="6583363" y="3357563"/>
              <a:ext cx="1443037" cy="2025650"/>
            </a:xfrm>
            <a:prstGeom prst="rect">
              <a:avLst/>
            </a:prstGeom>
            <a:noFill/>
            <a:ln w="9525">
              <a:noFill/>
              <a:miter lim="800000"/>
              <a:headEnd/>
              <a:tailEnd/>
            </a:ln>
          </p:spPr>
        </p:pic>
        <p:pic>
          <p:nvPicPr>
            <p:cNvPr id="26" name="Picture 14" descr="IMG_3697"/>
            <p:cNvPicPr>
              <a:picLocks noChangeArrowheads="1"/>
            </p:cNvPicPr>
            <p:nvPr/>
          </p:nvPicPr>
          <p:blipFill>
            <a:blip r:embed="rId7" cstate="print"/>
            <a:srcRect/>
            <a:stretch>
              <a:fillRect/>
            </a:stretch>
          </p:blipFill>
          <p:spPr bwMode="auto">
            <a:xfrm>
              <a:off x="8167688" y="3348038"/>
              <a:ext cx="1443037" cy="2025650"/>
            </a:xfrm>
            <a:prstGeom prst="rect">
              <a:avLst/>
            </a:prstGeom>
            <a:noFill/>
            <a:ln w="9525">
              <a:noFill/>
              <a:miter lim="800000"/>
              <a:headEnd/>
              <a:tailEnd/>
            </a:ln>
          </p:spPr>
        </p:pic>
        <p:pic>
          <p:nvPicPr>
            <p:cNvPr id="27" name="Picture 15" descr="14wNC 595"/>
            <p:cNvPicPr>
              <a:picLocks noChangeArrowheads="1"/>
            </p:cNvPicPr>
            <p:nvPr/>
          </p:nvPicPr>
          <p:blipFill>
            <a:blip r:embed="rId8" cstate="print"/>
            <a:srcRect/>
            <a:stretch>
              <a:fillRect/>
            </a:stretch>
          </p:blipFill>
          <p:spPr bwMode="auto">
            <a:xfrm>
              <a:off x="4999038" y="3357563"/>
              <a:ext cx="1443037" cy="2025650"/>
            </a:xfrm>
            <a:prstGeom prst="rect">
              <a:avLst/>
            </a:prstGeom>
            <a:noFill/>
            <a:ln w="9525">
              <a:noFill/>
              <a:miter lim="800000"/>
              <a:headEnd/>
              <a:tailEnd/>
            </a:ln>
          </p:spPr>
        </p:pic>
        <p:sp>
          <p:nvSpPr>
            <p:cNvPr id="28" name="Text Box 18"/>
            <p:cNvSpPr txBox="1">
              <a:spLocks noChangeArrowheads="1"/>
            </p:cNvSpPr>
            <p:nvPr/>
          </p:nvSpPr>
          <p:spPr bwMode="auto">
            <a:xfrm>
              <a:off x="5430838" y="5373688"/>
              <a:ext cx="647700" cy="304800"/>
            </a:xfrm>
            <a:prstGeom prst="rect">
              <a:avLst/>
            </a:prstGeom>
            <a:noFill/>
            <a:ln w="9525">
              <a:noFill/>
              <a:miter lim="800000"/>
              <a:headEnd/>
              <a:tailEnd/>
            </a:ln>
          </p:spPr>
          <p:txBody>
            <a:bodyPr>
              <a:spAutoFit/>
            </a:bodyPr>
            <a:lstStyle/>
            <a:p>
              <a:pPr algn="l">
                <a:spcBef>
                  <a:spcPct val="50000"/>
                </a:spcBef>
              </a:pPr>
              <a:r>
                <a:rPr lang="en-US" altLang="zh-CN" sz="1400" b="1"/>
                <a:t>NC</a:t>
              </a:r>
            </a:p>
          </p:txBody>
        </p:sp>
        <p:sp>
          <p:nvSpPr>
            <p:cNvPr id="29" name="Text Box 19"/>
            <p:cNvSpPr txBox="1">
              <a:spLocks noChangeArrowheads="1"/>
            </p:cNvSpPr>
            <p:nvPr/>
          </p:nvSpPr>
          <p:spPr bwMode="auto">
            <a:xfrm>
              <a:off x="7088188" y="5364163"/>
              <a:ext cx="647700" cy="304800"/>
            </a:xfrm>
            <a:prstGeom prst="rect">
              <a:avLst/>
            </a:prstGeom>
            <a:noFill/>
            <a:ln w="9525">
              <a:noFill/>
              <a:miter lim="800000"/>
              <a:headEnd/>
              <a:tailEnd/>
            </a:ln>
          </p:spPr>
          <p:txBody>
            <a:bodyPr>
              <a:spAutoFit/>
            </a:bodyPr>
            <a:lstStyle/>
            <a:p>
              <a:pPr algn="l">
                <a:spcBef>
                  <a:spcPct val="50000"/>
                </a:spcBef>
              </a:pPr>
              <a:r>
                <a:rPr lang="en-US" altLang="zh-CN" sz="1400" b="1"/>
                <a:t>R4</a:t>
              </a:r>
            </a:p>
          </p:txBody>
        </p:sp>
        <p:sp>
          <p:nvSpPr>
            <p:cNvPr id="30" name="Text Box 20"/>
            <p:cNvSpPr txBox="1">
              <a:spLocks noChangeArrowheads="1"/>
            </p:cNvSpPr>
            <p:nvPr/>
          </p:nvSpPr>
          <p:spPr bwMode="auto">
            <a:xfrm>
              <a:off x="8667750" y="5348288"/>
              <a:ext cx="647700" cy="304800"/>
            </a:xfrm>
            <a:prstGeom prst="rect">
              <a:avLst/>
            </a:prstGeom>
            <a:noFill/>
            <a:ln w="9525">
              <a:noFill/>
              <a:miter lim="800000"/>
              <a:headEnd/>
              <a:tailEnd/>
            </a:ln>
          </p:spPr>
          <p:txBody>
            <a:bodyPr>
              <a:spAutoFit/>
            </a:bodyPr>
            <a:lstStyle/>
            <a:p>
              <a:pPr algn="l">
                <a:spcBef>
                  <a:spcPct val="50000"/>
                </a:spcBef>
              </a:pPr>
              <a:r>
                <a:rPr lang="en-US" altLang="zh-CN" sz="1400" b="1"/>
                <a:t>RN</a:t>
              </a:r>
            </a:p>
          </p:txBody>
        </p:sp>
      </p:grpSp>
      <p:sp>
        <p:nvSpPr>
          <p:cNvPr id="31" name="矩形 30"/>
          <p:cNvSpPr/>
          <p:nvPr/>
        </p:nvSpPr>
        <p:spPr bwMode="auto">
          <a:xfrm>
            <a:off x="12132" y="6613216"/>
            <a:ext cx="1777980" cy="214290"/>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4" name="Text Box 20"/>
          <p:cNvSpPr txBox="1">
            <a:spLocks noChangeArrowheads="1"/>
          </p:cNvSpPr>
          <p:nvPr/>
        </p:nvSpPr>
        <p:spPr bwMode="auto">
          <a:xfrm rot="10800000">
            <a:off x="4770261" y="1510538"/>
            <a:ext cx="461432" cy="1485831"/>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b="1" dirty="0" smtClean="0">
                <a:ea typeface="黑体" pitchFamily="2" charset="-122"/>
              </a:rPr>
              <a:t>Lean  mass</a:t>
            </a:r>
            <a:endParaRPr lang="zh-CN" altLang="en-US" b="1" dirty="0">
              <a:ea typeface="黑体" pitchFamily="2" charset="-122"/>
            </a:endParaRPr>
          </a:p>
        </p:txBody>
      </p:sp>
      <p:sp>
        <p:nvSpPr>
          <p:cNvPr id="35" name="Text Box 20"/>
          <p:cNvSpPr txBox="1">
            <a:spLocks noChangeArrowheads="1"/>
          </p:cNvSpPr>
          <p:nvPr/>
        </p:nvSpPr>
        <p:spPr bwMode="auto">
          <a:xfrm rot="10800000">
            <a:off x="611863" y="3646041"/>
            <a:ext cx="461665" cy="1854647"/>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b="1" dirty="0" smtClean="0">
                <a:ea typeface="黑体" pitchFamily="2" charset="-122"/>
              </a:rPr>
              <a:t>Lean  mass</a:t>
            </a:r>
            <a:endParaRPr lang="zh-CN" altLang="en-US" b="1" dirty="0">
              <a:ea typeface="黑体" pitchFamily="2" charset="-122"/>
            </a:endParaRPr>
          </a:p>
        </p:txBody>
      </p:sp>
    </p:spTree>
    <p:extLst>
      <p:ext uri="{BB962C8B-B14F-4D97-AF65-F5344CB8AC3E}">
        <p14:creationId xmlns="" xmlns:p14="http://schemas.microsoft.com/office/powerpoint/2010/main" val="3800084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sz="quarter"/>
          </p:nvPr>
        </p:nvSpPr>
        <p:spPr>
          <a:xfrm>
            <a:off x="1278467" y="-55563"/>
            <a:ext cx="7449256" cy="817563"/>
          </a:xfrm>
        </p:spPr>
        <p:txBody>
          <a:bodyPr/>
          <a:lstStyle/>
          <a:p>
            <a:r>
              <a:rPr lang="en-US" altLang="zh-CN" dirty="0" smtClean="0">
                <a:latin typeface="Impact" pitchFamily="34" charset="0"/>
              </a:rPr>
              <a:t>Increased WAT </a:t>
            </a:r>
            <a:r>
              <a:rPr lang="en-US" altLang="zh-CN" dirty="0" err="1" smtClean="0">
                <a:latin typeface="Impact" pitchFamily="34" charset="0"/>
              </a:rPr>
              <a:t>lipogenesis</a:t>
            </a:r>
            <a:endParaRPr lang="zh-CN" altLang="en-US" dirty="0">
              <a:latin typeface="Impact" pitchFamily="34" charset="0"/>
            </a:endParaRPr>
          </a:p>
        </p:txBody>
      </p:sp>
      <p:pic>
        <p:nvPicPr>
          <p:cNvPr id="33796" name="Picture 10" descr="LPL"/>
          <p:cNvPicPr>
            <a:picLocks noGrp="1" noChangeAspect="1" noChangeArrowheads="1"/>
          </p:cNvPicPr>
          <p:nvPr>
            <p:ph sz="quarter" idx="3"/>
          </p:nvPr>
        </p:nvPicPr>
        <p:blipFill>
          <a:blip r:embed="rId3" cstate="print"/>
          <a:srcRect t="1355"/>
          <a:stretch>
            <a:fillRect/>
          </a:stretch>
        </p:blipFill>
        <p:spPr>
          <a:xfrm>
            <a:off x="795867" y="3429000"/>
            <a:ext cx="3536244" cy="2197100"/>
          </a:xfrm>
          <a:noFill/>
        </p:spPr>
      </p:pic>
      <p:pic>
        <p:nvPicPr>
          <p:cNvPr id="33797" name="Picture 11" descr="FAS"/>
          <p:cNvPicPr>
            <a:picLocks noGrp="1" noChangeAspect="1" noChangeArrowheads="1"/>
          </p:cNvPicPr>
          <p:nvPr>
            <p:ph sz="quarter" idx="2"/>
          </p:nvPr>
        </p:nvPicPr>
        <p:blipFill>
          <a:blip r:embed="rId4" cstate="print"/>
          <a:srcRect/>
          <a:stretch>
            <a:fillRect/>
          </a:stretch>
        </p:blipFill>
        <p:spPr>
          <a:xfrm>
            <a:off x="4827137" y="1043582"/>
            <a:ext cx="3694289" cy="2305050"/>
          </a:xfrm>
          <a:noFill/>
        </p:spPr>
      </p:pic>
      <p:pic>
        <p:nvPicPr>
          <p:cNvPr id="33798" name="Picture 12" descr="2-DG"/>
          <p:cNvPicPr>
            <a:picLocks noGrp="1" noChangeAspect="1" noChangeArrowheads="1"/>
          </p:cNvPicPr>
          <p:nvPr>
            <p:ph sz="quarter" idx="4"/>
          </p:nvPr>
        </p:nvPicPr>
        <p:blipFill>
          <a:blip r:embed="rId5" cstate="print"/>
          <a:srcRect t="1360" b="679"/>
          <a:stretch>
            <a:fillRect/>
          </a:stretch>
        </p:blipFill>
        <p:spPr>
          <a:xfrm>
            <a:off x="4941436" y="3573041"/>
            <a:ext cx="3582811" cy="2289175"/>
          </a:xfrm>
          <a:noFill/>
        </p:spPr>
      </p:pic>
      <p:pic>
        <p:nvPicPr>
          <p:cNvPr id="33800" name="Picture 9" descr="PPAR"/>
          <p:cNvPicPr>
            <a:picLocks noGrp="1" noChangeAspect="1" noChangeArrowheads="1"/>
          </p:cNvPicPr>
          <p:nvPr>
            <p:ph sz="quarter" idx="1"/>
          </p:nvPr>
        </p:nvPicPr>
        <p:blipFill>
          <a:blip r:embed="rId6" cstate="print"/>
          <a:srcRect t="2699" b="674"/>
          <a:stretch>
            <a:fillRect/>
          </a:stretch>
        </p:blipFill>
        <p:spPr>
          <a:xfrm>
            <a:off x="795867" y="1557338"/>
            <a:ext cx="3474156" cy="1909762"/>
          </a:xfrm>
          <a:noFill/>
        </p:spPr>
      </p:pic>
      <p:sp>
        <p:nvSpPr>
          <p:cNvPr id="33801" name="Rectangle 27"/>
          <p:cNvSpPr>
            <a:spLocks noChangeArrowheads="1"/>
          </p:cNvSpPr>
          <p:nvPr/>
        </p:nvSpPr>
        <p:spPr bwMode="auto">
          <a:xfrm>
            <a:off x="5212645" y="6583364"/>
            <a:ext cx="3159478" cy="274637"/>
          </a:xfrm>
          <a:prstGeom prst="rect">
            <a:avLst/>
          </a:prstGeom>
          <a:noFill/>
          <a:ln w="9525" algn="ctr">
            <a:noFill/>
            <a:miter lim="800000"/>
            <a:headEnd/>
            <a:tailEnd/>
          </a:ln>
        </p:spPr>
        <p:txBody>
          <a:bodyPr>
            <a:spAutoFit/>
          </a:bodyPr>
          <a:lstStyle/>
          <a:p>
            <a:pPr algn="r" latinLnBrk="1">
              <a:buFontTx/>
              <a:buNone/>
            </a:pPr>
            <a:r>
              <a:rPr lang="en-US" altLang="zh-CN" sz="1200" b="1" baseline="30000" dirty="0" err="1"/>
              <a:t>a</a:t>
            </a:r>
            <a:r>
              <a:rPr kumimoji="1" lang="en-US" altLang="zh-CN" sz="1200" b="1" i="1" dirty="0" err="1">
                <a:latin typeface="Arial Narrow" pitchFamily="34" charset="0"/>
                <a:ea typeface="Gulim" pitchFamily="34" charset="-127"/>
              </a:rPr>
              <a:t>p</a:t>
            </a:r>
            <a:r>
              <a:rPr kumimoji="1" lang="en-US" altLang="zh-CN" sz="1200" b="1" dirty="0">
                <a:latin typeface="Arial Narrow" pitchFamily="34" charset="0"/>
                <a:ea typeface="Gulim" pitchFamily="34" charset="-127"/>
              </a:rPr>
              <a:t>&lt;0.05 vs. NC; </a:t>
            </a:r>
            <a:r>
              <a:rPr lang="en-US" altLang="zh-CN" sz="1200" b="1" baseline="30000" dirty="0" err="1"/>
              <a:t>b</a:t>
            </a:r>
            <a:r>
              <a:rPr kumimoji="1" lang="en-US" altLang="zh-CN" sz="1200" b="1" i="1" dirty="0" err="1">
                <a:latin typeface="Arial Narrow" pitchFamily="34" charset="0"/>
                <a:ea typeface="Gulim" pitchFamily="34" charset="-127"/>
              </a:rPr>
              <a:t>p</a:t>
            </a:r>
            <a:r>
              <a:rPr kumimoji="1" lang="en-US" altLang="zh-CN" sz="1200" b="1" dirty="0">
                <a:latin typeface="Arial Narrow" pitchFamily="34" charset="0"/>
                <a:ea typeface="Gulim" pitchFamily="34" charset="-127"/>
              </a:rPr>
              <a:t>&lt;0.01 vs. NC</a:t>
            </a:r>
          </a:p>
        </p:txBody>
      </p:sp>
      <p:sp>
        <p:nvSpPr>
          <p:cNvPr id="10" name="矩形 9"/>
          <p:cNvSpPr/>
          <p:nvPr/>
        </p:nvSpPr>
        <p:spPr bwMode="auto">
          <a:xfrm>
            <a:off x="12132" y="6613216"/>
            <a:ext cx="1777980" cy="214290"/>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1" name="Text Box 20"/>
          <p:cNvSpPr txBox="1">
            <a:spLocks noChangeArrowheads="1"/>
          </p:cNvSpPr>
          <p:nvPr/>
        </p:nvSpPr>
        <p:spPr bwMode="auto">
          <a:xfrm rot="10800000">
            <a:off x="520352" y="1069673"/>
            <a:ext cx="615553" cy="2225616"/>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sz="1400" b="1" dirty="0" smtClean="0">
                <a:latin typeface="Times New Roman" pitchFamily="18" charset="0"/>
                <a:ea typeface="黑体" pitchFamily="2" charset="-122"/>
                <a:cs typeface="Times New Roman" pitchFamily="18" charset="0"/>
              </a:rPr>
              <a:t>PPAR</a:t>
            </a:r>
            <a:r>
              <a:rPr lang="el-GR" altLang="zh-CN" sz="1400" b="1" dirty="0" smtClean="0">
                <a:latin typeface="Times New Roman" pitchFamily="18" charset="0"/>
                <a:ea typeface="黑体" pitchFamily="2" charset="-122"/>
                <a:cs typeface="Times New Roman" pitchFamily="18" charset="0"/>
              </a:rPr>
              <a:t>γ</a:t>
            </a:r>
            <a:r>
              <a:rPr lang="en-US" altLang="zh-CN" sz="1400" b="1" dirty="0" smtClean="0">
                <a:latin typeface="Times New Roman" pitchFamily="18" charset="0"/>
                <a:ea typeface="黑体" pitchFamily="2" charset="-122"/>
                <a:cs typeface="Times New Roman" pitchFamily="18" charset="0"/>
              </a:rPr>
              <a:t> mRNA expression (fold change) </a:t>
            </a:r>
            <a:endParaRPr lang="zh-CN" altLang="en-US" sz="1400" b="1" dirty="0">
              <a:latin typeface="Times New Roman" pitchFamily="18" charset="0"/>
              <a:ea typeface="黑体" pitchFamily="2" charset="-122"/>
              <a:cs typeface="Times New Roman" pitchFamily="18" charset="0"/>
            </a:endParaRPr>
          </a:p>
        </p:txBody>
      </p:sp>
      <p:sp>
        <p:nvSpPr>
          <p:cNvPr id="12" name="Text Box 20"/>
          <p:cNvSpPr txBox="1">
            <a:spLocks noChangeArrowheads="1"/>
          </p:cNvSpPr>
          <p:nvPr/>
        </p:nvSpPr>
        <p:spPr bwMode="auto">
          <a:xfrm rot="10800000">
            <a:off x="4571891" y="724619"/>
            <a:ext cx="615553" cy="2567794"/>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sz="1400" b="1" dirty="0" smtClean="0">
                <a:latin typeface="Times New Roman" pitchFamily="18" charset="0"/>
                <a:ea typeface="黑体" pitchFamily="2" charset="-122"/>
                <a:cs typeface="Times New Roman" pitchFamily="18" charset="0"/>
              </a:rPr>
              <a:t>FAS activity (</a:t>
            </a:r>
            <a:r>
              <a:rPr lang="en-US" altLang="zh-CN" sz="1400" b="1" dirty="0" err="1" smtClean="0">
                <a:latin typeface="Times New Roman" pitchFamily="18" charset="0"/>
                <a:ea typeface="黑体" pitchFamily="2" charset="-122"/>
                <a:cs typeface="Times New Roman" pitchFamily="18" charset="0"/>
              </a:rPr>
              <a:t>nmol</a:t>
            </a:r>
            <a:r>
              <a:rPr lang="en-US" altLang="zh-CN" sz="1400" b="1" dirty="0" smtClean="0">
                <a:latin typeface="Times New Roman" pitchFamily="18" charset="0"/>
                <a:ea typeface="黑体" pitchFamily="2" charset="-122"/>
                <a:cs typeface="Times New Roman" pitchFamily="18" charset="0"/>
              </a:rPr>
              <a:t> of NADPH oxdized.min-1mg protein) </a:t>
            </a:r>
            <a:endParaRPr lang="zh-CN" altLang="en-US" sz="1400" b="1" dirty="0">
              <a:latin typeface="Times New Roman" pitchFamily="18" charset="0"/>
              <a:ea typeface="黑体" pitchFamily="2" charset="-122"/>
              <a:cs typeface="Times New Roman" pitchFamily="18" charset="0"/>
            </a:endParaRPr>
          </a:p>
        </p:txBody>
      </p:sp>
      <p:sp>
        <p:nvSpPr>
          <p:cNvPr id="13" name="Text Box 20"/>
          <p:cNvSpPr txBox="1">
            <a:spLocks noChangeArrowheads="1"/>
          </p:cNvSpPr>
          <p:nvPr/>
        </p:nvSpPr>
        <p:spPr bwMode="auto">
          <a:xfrm rot="10800000">
            <a:off x="517476" y="3326919"/>
            <a:ext cx="615553" cy="2225616"/>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sz="1400" b="1" dirty="0" smtClean="0">
                <a:latin typeface="Times New Roman" pitchFamily="18" charset="0"/>
                <a:ea typeface="黑体" pitchFamily="2" charset="-122"/>
                <a:cs typeface="Times New Roman" pitchFamily="18" charset="0"/>
              </a:rPr>
              <a:t>LPL mRNA expression (fold change) </a:t>
            </a:r>
            <a:endParaRPr lang="zh-CN" altLang="en-US" sz="1400" b="1" dirty="0">
              <a:latin typeface="Times New Roman" pitchFamily="18" charset="0"/>
              <a:ea typeface="黑体" pitchFamily="2" charset="-122"/>
              <a:cs typeface="Times New Roman" pitchFamily="18" charset="0"/>
            </a:endParaRPr>
          </a:p>
        </p:txBody>
      </p:sp>
    </p:spTree>
    <p:extLst>
      <p:ext uri="{BB962C8B-B14F-4D97-AF65-F5344CB8AC3E}">
        <p14:creationId xmlns="" xmlns:p14="http://schemas.microsoft.com/office/powerpoint/2010/main" val="26890053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03867" y="12701"/>
            <a:ext cx="7392812" cy="741363"/>
          </a:xfrm>
        </p:spPr>
        <p:txBody>
          <a:bodyPr/>
          <a:lstStyle/>
          <a:p>
            <a:r>
              <a:rPr lang="en-US" dirty="0">
                <a:latin typeface="Impact" pitchFamily="34" charset="0"/>
              </a:rPr>
              <a:t>lipid storage </a:t>
            </a:r>
            <a:r>
              <a:rPr lang="en-US" dirty="0" smtClean="0">
                <a:latin typeface="Impact" pitchFamily="34" charset="0"/>
              </a:rPr>
              <a:t>–decreased by CR increased after </a:t>
            </a:r>
            <a:r>
              <a:rPr lang="en-US" dirty="0" err="1" smtClean="0">
                <a:latin typeface="Impact" pitchFamily="34" charset="0"/>
              </a:rPr>
              <a:t>refeeding</a:t>
            </a:r>
            <a:endParaRPr lang="zh-CN" altLang="en-US" dirty="0">
              <a:latin typeface="Impact" pitchFamily="34" charset="0"/>
            </a:endParaRPr>
          </a:p>
        </p:txBody>
      </p:sp>
      <p:pic>
        <p:nvPicPr>
          <p:cNvPr id="34819" name="Picture 6" descr="perilipin"/>
          <p:cNvPicPr>
            <a:picLocks noChangeAspect="1" noChangeArrowheads="1"/>
          </p:cNvPicPr>
          <p:nvPr/>
        </p:nvPicPr>
        <p:blipFill>
          <a:blip r:embed="rId3" cstate="print"/>
          <a:srcRect/>
          <a:stretch>
            <a:fillRect/>
          </a:stretch>
        </p:blipFill>
        <p:spPr bwMode="auto">
          <a:xfrm>
            <a:off x="4876800" y="854075"/>
            <a:ext cx="3581400" cy="2609850"/>
          </a:xfrm>
          <a:prstGeom prst="rect">
            <a:avLst/>
          </a:prstGeom>
          <a:noFill/>
          <a:ln w="9525">
            <a:noFill/>
            <a:miter lim="800000"/>
            <a:headEnd/>
            <a:tailEnd/>
          </a:ln>
        </p:spPr>
      </p:pic>
      <p:pic>
        <p:nvPicPr>
          <p:cNvPr id="34821" name="Picture 11" descr="脂肪细胞直径"/>
          <p:cNvPicPr>
            <a:picLocks noChangeAspect="1" noChangeArrowheads="1"/>
          </p:cNvPicPr>
          <p:nvPr/>
        </p:nvPicPr>
        <p:blipFill>
          <a:blip r:embed="rId4" cstate="print"/>
          <a:srcRect/>
          <a:stretch>
            <a:fillRect/>
          </a:stretch>
        </p:blipFill>
        <p:spPr bwMode="auto">
          <a:xfrm>
            <a:off x="924278" y="3213101"/>
            <a:ext cx="3498144" cy="2398713"/>
          </a:xfrm>
          <a:prstGeom prst="rect">
            <a:avLst/>
          </a:prstGeom>
          <a:noFill/>
          <a:ln w="9525">
            <a:noFill/>
            <a:miter lim="800000"/>
            <a:headEnd/>
            <a:tailEnd/>
          </a:ln>
        </p:spPr>
      </p:pic>
      <p:pic>
        <p:nvPicPr>
          <p:cNvPr id="34822" name="Picture 5" descr="FSP27"/>
          <p:cNvPicPr>
            <a:picLocks noChangeAspect="1" noChangeArrowheads="1"/>
          </p:cNvPicPr>
          <p:nvPr/>
        </p:nvPicPr>
        <p:blipFill>
          <a:blip r:embed="rId5" cstate="print"/>
          <a:srcRect b="674"/>
          <a:stretch>
            <a:fillRect/>
          </a:stretch>
        </p:blipFill>
        <p:spPr bwMode="auto">
          <a:xfrm>
            <a:off x="873478" y="866775"/>
            <a:ext cx="3556000" cy="2338388"/>
          </a:xfrm>
          <a:prstGeom prst="rect">
            <a:avLst/>
          </a:prstGeom>
          <a:noFill/>
          <a:ln w="9525">
            <a:noFill/>
            <a:miter lim="800000"/>
            <a:headEnd/>
            <a:tailEnd/>
          </a:ln>
        </p:spPr>
      </p:pic>
      <p:sp>
        <p:nvSpPr>
          <p:cNvPr id="34824" name="Rectangle 27"/>
          <p:cNvSpPr>
            <a:spLocks noChangeArrowheads="1"/>
          </p:cNvSpPr>
          <p:nvPr/>
        </p:nvSpPr>
        <p:spPr bwMode="auto">
          <a:xfrm>
            <a:off x="5212645" y="6583364"/>
            <a:ext cx="3159478" cy="274637"/>
          </a:xfrm>
          <a:prstGeom prst="rect">
            <a:avLst/>
          </a:prstGeom>
          <a:noFill/>
          <a:ln w="9525" algn="ctr">
            <a:noFill/>
            <a:miter lim="800000"/>
            <a:headEnd/>
            <a:tailEnd/>
          </a:ln>
        </p:spPr>
        <p:txBody>
          <a:bodyPr>
            <a:spAutoFit/>
          </a:bodyPr>
          <a:lstStyle/>
          <a:p>
            <a:pPr algn="r" latinLnBrk="1">
              <a:buFontTx/>
              <a:buNone/>
            </a:pPr>
            <a:r>
              <a:rPr lang="en-US" altLang="zh-CN" sz="1200" b="1" baseline="30000"/>
              <a:t>a</a:t>
            </a:r>
            <a:r>
              <a:rPr kumimoji="1" lang="en-US" altLang="zh-CN" sz="1200" b="1" i="1">
                <a:latin typeface="Arial Narrow" pitchFamily="34" charset="0"/>
                <a:ea typeface="Gulim" pitchFamily="34" charset="-127"/>
              </a:rPr>
              <a:t>p</a:t>
            </a:r>
            <a:r>
              <a:rPr kumimoji="1" lang="en-US" altLang="zh-CN" sz="1200" b="1">
                <a:latin typeface="Arial Narrow" pitchFamily="34" charset="0"/>
                <a:ea typeface="Gulim" pitchFamily="34" charset="-127"/>
              </a:rPr>
              <a:t>&lt;0.05 vs. NC; </a:t>
            </a:r>
            <a:r>
              <a:rPr lang="en-US" altLang="zh-CN" sz="1200" b="1" baseline="30000"/>
              <a:t>b</a:t>
            </a:r>
            <a:r>
              <a:rPr kumimoji="1" lang="en-US" altLang="zh-CN" sz="1200" b="1" i="1">
                <a:latin typeface="Arial Narrow" pitchFamily="34" charset="0"/>
                <a:ea typeface="Gulim" pitchFamily="34" charset="-127"/>
              </a:rPr>
              <a:t>p</a:t>
            </a:r>
            <a:r>
              <a:rPr kumimoji="1" lang="en-US" altLang="zh-CN" sz="1200" b="1">
                <a:latin typeface="Arial Narrow" pitchFamily="34" charset="0"/>
                <a:ea typeface="Gulim" pitchFamily="34" charset="-127"/>
              </a:rPr>
              <a:t>&lt;0.01 vs. NC</a:t>
            </a:r>
          </a:p>
        </p:txBody>
      </p:sp>
      <p:sp>
        <p:nvSpPr>
          <p:cNvPr id="11" name="矩形 10"/>
          <p:cNvSpPr/>
          <p:nvPr/>
        </p:nvSpPr>
        <p:spPr bwMode="auto">
          <a:xfrm>
            <a:off x="12132" y="6613216"/>
            <a:ext cx="1777980" cy="214290"/>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3" name="Text Box 20"/>
          <p:cNvSpPr txBox="1">
            <a:spLocks noChangeArrowheads="1"/>
          </p:cNvSpPr>
          <p:nvPr/>
        </p:nvSpPr>
        <p:spPr bwMode="auto">
          <a:xfrm rot="10800000">
            <a:off x="589363" y="810881"/>
            <a:ext cx="615553" cy="2225616"/>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sz="1400" b="1" dirty="0" smtClean="0">
                <a:latin typeface="Times New Roman" pitchFamily="18" charset="0"/>
                <a:ea typeface="黑体" pitchFamily="2" charset="-122"/>
                <a:cs typeface="Times New Roman" pitchFamily="18" charset="0"/>
              </a:rPr>
              <a:t>FSP27 mRNA expression (fold change) </a:t>
            </a:r>
            <a:endParaRPr lang="zh-CN" altLang="en-US" sz="1400" b="1" dirty="0">
              <a:latin typeface="Times New Roman" pitchFamily="18" charset="0"/>
              <a:ea typeface="黑体" pitchFamily="2" charset="-122"/>
              <a:cs typeface="Times New Roman" pitchFamily="18" charset="0"/>
            </a:endParaRPr>
          </a:p>
        </p:txBody>
      </p:sp>
      <p:sp>
        <p:nvSpPr>
          <p:cNvPr id="14" name="Text Box 20"/>
          <p:cNvSpPr txBox="1">
            <a:spLocks noChangeArrowheads="1"/>
          </p:cNvSpPr>
          <p:nvPr/>
        </p:nvSpPr>
        <p:spPr bwMode="auto">
          <a:xfrm rot="10800000">
            <a:off x="608676" y="3122762"/>
            <a:ext cx="615553" cy="2047246"/>
          </a:xfrm>
          <a:prstGeom prst="rect">
            <a:avLst/>
          </a:prstGeom>
          <a:solidFill>
            <a:schemeClr val="bg1"/>
          </a:solidFill>
          <a:ln w="9525">
            <a:noFill/>
            <a:miter lim="800000"/>
            <a:headEnd/>
            <a:tailEnd/>
          </a:ln>
        </p:spPr>
        <p:txBody>
          <a:bodyPr vert="eaVert" wrap="square">
            <a:spAutoFit/>
          </a:bodyPr>
          <a:lstStyle/>
          <a:p>
            <a:pPr>
              <a:spcBef>
                <a:spcPct val="50000"/>
              </a:spcBef>
            </a:pPr>
            <a:r>
              <a:rPr lang="en-US" altLang="zh-CN" sz="1400" b="1" dirty="0" smtClean="0">
                <a:latin typeface="Times New Roman" pitchFamily="18" charset="0"/>
                <a:ea typeface="黑体" pitchFamily="2" charset="-122"/>
                <a:cs typeface="Times New Roman" pitchFamily="18" charset="0"/>
              </a:rPr>
              <a:t>Average diameter of </a:t>
            </a:r>
            <a:r>
              <a:rPr lang="en-US" altLang="zh-CN" sz="1400" b="1" dirty="0" err="1" smtClean="0">
                <a:latin typeface="Times New Roman" pitchFamily="18" charset="0"/>
                <a:ea typeface="黑体" pitchFamily="2" charset="-122"/>
                <a:cs typeface="Times New Roman" pitchFamily="18" charset="0"/>
              </a:rPr>
              <a:t>Adipocytes</a:t>
            </a:r>
            <a:endParaRPr lang="zh-CN" altLang="en-US" sz="1400" b="1" dirty="0">
              <a:latin typeface="Times New Roman" pitchFamily="18" charset="0"/>
              <a:ea typeface="黑体" pitchFamily="2" charset="-122"/>
              <a:cs typeface="Times New Roman" pitchFamily="18" charset="0"/>
            </a:endParaRPr>
          </a:p>
        </p:txBody>
      </p:sp>
      <p:sp>
        <p:nvSpPr>
          <p:cNvPr id="15" name="Text Box 20"/>
          <p:cNvSpPr txBox="1">
            <a:spLocks noChangeArrowheads="1"/>
          </p:cNvSpPr>
          <p:nvPr/>
        </p:nvSpPr>
        <p:spPr bwMode="auto">
          <a:xfrm rot="10800000">
            <a:off x="4623649" y="842512"/>
            <a:ext cx="615553" cy="2225616"/>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sz="1400" b="1" dirty="0" smtClean="0">
                <a:latin typeface="Times New Roman" pitchFamily="18" charset="0"/>
                <a:ea typeface="黑体" pitchFamily="2" charset="-122"/>
                <a:cs typeface="Times New Roman" pitchFamily="18" charset="0"/>
              </a:rPr>
              <a:t>Perilipin1 mRNA expression (fold change) </a:t>
            </a:r>
            <a:endParaRPr lang="zh-CN" altLang="en-US" sz="1400" b="1" dirty="0">
              <a:latin typeface="Times New Roman" pitchFamily="18" charset="0"/>
              <a:ea typeface="黑体" pitchFamily="2" charset="-122"/>
              <a:cs typeface="Times New Roman" pitchFamily="18" charset="0"/>
            </a:endParaRPr>
          </a:p>
        </p:txBody>
      </p:sp>
    </p:spTree>
    <p:extLst>
      <p:ext uri="{BB962C8B-B14F-4D97-AF65-F5344CB8AC3E}">
        <p14:creationId xmlns="" xmlns:p14="http://schemas.microsoft.com/office/powerpoint/2010/main" val="13978397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5" descr="相对表达"/>
          <p:cNvPicPr>
            <a:picLocks noChangeAspect="1" noChangeArrowheads="1"/>
          </p:cNvPicPr>
          <p:nvPr/>
        </p:nvPicPr>
        <p:blipFill>
          <a:blip r:embed="rId3" cstate="print"/>
          <a:srcRect/>
          <a:stretch>
            <a:fillRect/>
          </a:stretch>
        </p:blipFill>
        <p:spPr bwMode="auto">
          <a:xfrm>
            <a:off x="4392789" y="2250831"/>
            <a:ext cx="4031545" cy="2879725"/>
          </a:xfrm>
          <a:prstGeom prst="rect">
            <a:avLst/>
          </a:prstGeom>
          <a:noFill/>
          <a:ln w="9525">
            <a:noFill/>
            <a:miter lim="800000"/>
            <a:headEnd/>
            <a:tailEnd/>
          </a:ln>
        </p:spPr>
      </p:pic>
      <p:pic>
        <p:nvPicPr>
          <p:cNvPr id="35844" name="Picture 6" descr="PPAR AND FSP27"/>
          <p:cNvPicPr>
            <a:picLocks noChangeAspect="1" noChangeArrowheads="1"/>
          </p:cNvPicPr>
          <p:nvPr/>
        </p:nvPicPr>
        <p:blipFill>
          <a:blip r:embed="rId4" cstate="print"/>
          <a:srcRect l="705" t="1517" r="2187" b="1517"/>
          <a:stretch>
            <a:fillRect/>
          </a:stretch>
        </p:blipFill>
        <p:spPr bwMode="auto">
          <a:xfrm>
            <a:off x="301652" y="2970946"/>
            <a:ext cx="3968044" cy="1981200"/>
          </a:xfrm>
          <a:prstGeom prst="rect">
            <a:avLst/>
          </a:prstGeom>
          <a:noFill/>
          <a:ln w="15875">
            <a:noFill/>
            <a:miter lim="800000"/>
            <a:headEnd/>
            <a:tailEnd/>
          </a:ln>
        </p:spPr>
      </p:pic>
      <p:sp>
        <p:nvSpPr>
          <p:cNvPr id="11" name="矩形 10"/>
          <p:cNvSpPr/>
          <p:nvPr/>
        </p:nvSpPr>
        <p:spPr bwMode="auto">
          <a:xfrm>
            <a:off x="12132" y="6613216"/>
            <a:ext cx="1777980" cy="214290"/>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 name="标题 5"/>
          <p:cNvSpPr>
            <a:spLocks noGrp="1"/>
          </p:cNvSpPr>
          <p:nvPr>
            <p:ph type="title"/>
          </p:nvPr>
        </p:nvSpPr>
        <p:spPr/>
        <p:txBody>
          <a:bodyPr/>
          <a:lstStyle/>
          <a:p>
            <a:endParaRPr lang="zh-CN" altLang="en-US"/>
          </a:p>
        </p:txBody>
      </p:sp>
    </p:spTree>
    <p:extLst>
      <p:ext uri="{BB962C8B-B14F-4D97-AF65-F5344CB8AC3E}">
        <p14:creationId xmlns="" xmlns:p14="http://schemas.microsoft.com/office/powerpoint/2010/main" val="10872694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303867" y="12701"/>
            <a:ext cx="7392812" cy="741363"/>
          </a:xfrm>
        </p:spPr>
        <p:txBody>
          <a:bodyPr/>
          <a:lstStyle/>
          <a:p>
            <a:r>
              <a:rPr lang="en-CA" altLang="zh-CN" dirty="0" smtClean="0">
                <a:latin typeface="Impact" pitchFamily="34" charset="0"/>
              </a:rPr>
              <a:t>ectopic lipid deposition</a:t>
            </a:r>
            <a:endParaRPr lang="zh-CN" altLang="en-US" dirty="0" smtClean="0">
              <a:latin typeface="Impact" pitchFamily="34" charset="0"/>
            </a:endParaRPr>
          </a:p>
        </p:txBody>
      </p:sp>
      <p:pic>
        <p:nvPicPr>
          <p:cNvPr id="37894" name="Picture 13" descr="肝脏TG"/>
          <p:cNvPicPr>
            <a:picLocks noChangeArrowheads="1"/>
          </p:cNvPicPr>
          <p:nvPr/>
        </p:nvPicPr>
        <p:blipFill>
          <a:blip r:embed="rId3" cstate="print"/>
          <a:srcRect/>
          <a:stretch>
            <a:fillRect/>
          </a:stretch>
        </p:blipFill>
        <p:spPr bwMode="auto">
          <a:xfrm>
            <a:off x="1302475" y="3339130"/>
            <a:ext cx="3550356" cy="2303462"/>
          </a:xfrm>
          <a:prstGeom prst="rect">
            <a:avLst/>
          </a:prstGeom>
          <a:noFill/>
          <a:ln w="9525">
            <a:noFill/>
            <a:miter lim="800000"/>
            <a:headEnd/>
            <a:tailEnd/>
          </a:ln>
        </p:spPr>
      </p:pic>
      <p:pic>
        <p:nvPicPr>
          <p:cNvPr id="37895" name="Picture 14" descr="骨骼肌TG"/>
          <p:cNvPicPr>
            <a:picLocks noChangeArrowheads="1"/>
          </p:cNvPicPr>
          <p:nvPr/>
        </p:nvPicPr>
        <p:blipFill>
          <a:blip r:embed="rId4" cstate="print"/>
          <a:srcRect/>
          <a:stretch>
            <a:fillRect/>
          </a:stretch>
        </p:blipFill>
        <p:spPr bwMode="auto">
          <a:xfrm>
            <a:off x="4978715" y="3330267"/>
            <a:ext cx="3524956" cy="2303462"/>
          </a:xfrm>
          <a:prstGeom prst="rect">
            <a:avLst/>
          </a:prstGeom>
          <a:noFill/>
          <a:ln w="9525">
            <a:noFill/>
            <a:miter lim="800000"/>
            <a:headEnd/>
            <a:tailEnd/>
          </a:ln>
        </p:spPr>
      </p:pic>
      <p:pic>
        <p:nvPicPr>
          <p:cNvPr id="37896" name="Picture 15" descr="TG"/>
          <p:cNvPicPr>
            <a:picLocks noChangeArrowheads="1"/>
          </p:cNvPicPr>
          <p:nvPr/>
        </p:nvPicPr>
        <p:blipFill>
          <a:blip r:embed="rId5" cstate="print"/>
          <a:srcRect/>
          <a:stretch>
            <a:fillRect/>
          </a:stretch>
        </p:blipFill>
        <p:spPr bwMode="auto">
          <a:xfrm>
            <a:off x="5078336" y="935038"/>
            <a:ext cx="3388077" cy="2303462"/>
          </a:xfrm>
          <a:prstGeom prst="rect">
            <a:avLst/>
          </a:prstGeom>
          <a:noFill/>
          <a:ln w="9525">
            <a:noFill/>
            <a:miter lim="800000"/>
            <a:headEnd/>
            <a:tailEnd/>
          </a:ln>
        </p:spPr>
      </p:pic>
      <p:pic>
        <p:nvPicPr>
          <p:cNvPr id="37897" name="Picture 16" descr="NEFA"/>
          <p:cNvPicPr>
            <a:picLocks noChangeArrowheads="1"/>
          </p:cNvPicPr>
          <p:nvPr/>
        </p:nvPicPr>
        <p:blipFill>
          <a:blip r:embed="rId6" cstate="print"/>
          <a:srcRect/>
          <a:stretch>
            <a:fillRect/>
          </a:stretch>
        </p:blipFill>
        <p:spPr bwMode="auto">
          <a:xfrm>
            <a:off x="1326465" y="981076"/>
            <a:ext cx="3537655" cy="2303463"/>
          </a:xfrm>
          <a:prstGeom prst="rect">
            <a:avLst/>
          </a:prstGeom>
          <a:noFill/>
          <a:ln w="9525">
            <a:noFill/>
            <a:miter lim="800000"/>
            <a:headEnd/>
            <a:tailEnd/>
          </a:ln>
        </p:spPr>
      </p:pic>
      <p:sp>
        <p:nvSpPr>
          <p:cNvPr id="37898" name="Rectangle 27"/>
          <p:cNvSpPr>
            <a:spLocks noChangeArrowheads="1"/>
          </p:cNvSpPr>
          <p:nvPr/>
        </p:nvSpPr>
        <p:spPr bwMode="auto">
          <a:xfrm>
            <a:off x="5212645" y="6583364"/>
            <a:ext cx="3159478" cy="274637"/>
          </a:xfrm>
          <a:prstGeom prst="rect">
            <a:avLst/>
          </a:prstGeom>
          <a:noFill/>
          <a:ln w="9525" algn="ctr">
            <a:noFill/>
            <a:miter lim="800000"/>
            <a:headEnd/>
            <a:tailEnd/>
          </a:ln>
        </p:spPr>
        <p:txBody>
          <a:bodyPr>
            <a:spAutoFit/>
          </a:bodyPr>
          <a:lstStyle/>
          <a:p>
            <a:pPr algn="r" latinLnBrk="1">
              <a:buFontTx/>
              <a:buNone/>
            </a:pPr>
            <a:r>
              <a:rPr lang="en-US" altLang="zh-CN" sz="1200" b="1" baseline="30000"/>
              <a:t>a</a:t>
            </a:r>
            <a:r>
              <a:rPr kumimoji="1" lang="en-US" altLang="zh-CN" sz="1200" b="1" i="1">
                <a:latin typeface="Arial Narrow" pitchFamily="34" charset="0"/>
                <a:ea typeface="Gulim" pitchFamily="34" charset="-127"/>
              </a:rPr>
              <a:t>p</a:t>
            </a:r>
            <a:r>
              <a:rPr kumimoji="1" lang="en-US" altLang="zh-CN" sz="1200" b="1">
                <a:latin typeface="Arial Narrow" pitchFamily="34" charset="0"/>
                <a:ea typeface="Gulim" pitchFamily="34" charset="-127"/>
              </a:rPr>
              <a:t>&lt;0.05 vs. NC; </a:t>
            </a:r>
            <a:r>
              <a:rPr lang="en-US" altLang="zh-CN" sz="1200" b="1" baseline="30000"/>
              <a:t>b</a:t>
            </a:r>
            <a:r>
              <a:rPr kumimoji="1" lang="en-US" altLang="zh-CN" sz="1200" b="1" i="1">
                <a:latin typeface="Arial Narrow" pitchFamily="34" charset="0"/>
                <a:ea typeface="Gulim" pitchFamily="34" charset="-127"/>
              </a:rPr>
              <a:t>p</a:t>
            </a:r>
            <a:r>
              <a:rPr kumimoji="1" lang="en-US" altLang="zh-CN" sz="1200" b="1">
                <a:latin typeface="Arial Narrow" pitchFamily="34" charset="0"/>
                <a:ea typeface="Gulim" pitchFamily="34" charset="-127"/>
              </a:rPr>
              <a:t>&lt;0.01 vs. NC</a:t>
            </a:r>
          </a:p>
        </p:txBody>
      </p:sp>
      <p:sp>
        <p:nvSpPr>
          <p:cNvPr id="15" name="矩形 14"/>
          <p:cNvSpPr/>
          <p:nvPr/>
        </p:nvSpPr>
        <p:spPr bwMode="auto">
          <a:xfrm>
            <a:off x="12132" y="6613216"/>
            <a:ext cx="1777980" cy="214290"/>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Text Box 20"/>
          <p:cNvSpPr txBox="1">
            <a:spLocks noChangeArrowheads="1"/>
          </p:cNvSpPr>
          <p:nvPr/>
        </p:nvSpPr>
        <p:spPr bwMode="auto">
          <a:xfrm rot="10800000">
            <a:off x="1114648" y="1173191"/>
            <a:ext cx="400110" cy="1828799"/>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sz="1400" b="1" dirty="0" smtClean="0">
                <a:latin typeface="Times New Roman" pitchFamily="18" charset="0"/>
                <a:ea typeface="黑体" pitchFamily="2" charset="-122"/>
                <a:cs typeface="Times New Roman" pitchFamily="18" charset="0"/>
              </a:rPr>
              <a:t>Blood NEFA (</a:t>
            </a:r>
            <a:r>
              <a:rPr lang="en-US" altLang="zh-CN" sz="1400" b="1" dirty="0" err="1" smtClean="0">
                <a:latin typeface="Times New Roman" pitchFamily="18" charset="0"/>
                <a:ea typeface="黑体" pitchFamily="2" charset="-122"/>
                <a:cs typeface="Times New Roman" pitchFamily="18" charset="0"/>
              </a:rPr>
              <a:t>mmol</a:t>
            </a:r>
            <a:r>
              <a:rPr lang="en-US" altLang="zh-CN" sz="1400" b="1" dirty="0" smtClean="0">
                <a:latin typeface="Times New Roman" pitchFamily="18" charset="0"/>
                <a:ea typeface="黑体" pitchFamily="2" charset="-122"/>
                <a:cs typeface="Times New Roman" pitchFamily="18" charset="0"/>
              </a:rPr>
              <a:t>/L) </a:t>
            </a:r>
            <a:endParaRPr lang="zh-CN" altLang="en-US" sz="1400" b="1" dirty="0">
              <a:latin typeface="Times New Roman" pitchFamily="18" charset="0"/>
              <a:ea typeface="黑体" pitchFamily="2" charset="-122"/>
              <a:cs typeface="Times New Roman" pitchFamily="18" charset="0"/>
            </a:endParaRPr>
          </a:p>
        </p:txBody>
      </p:sp>
      <p:sp>
        <p:nvSpPr>
          <p:cNvPr id="17" name="Text Box 20"/>
          <p:cNvSpPr txBox="1">
            <a:spLocks noChangeArrowheads="1"/>
          </p:cNvSpPr>
          <p:nvPr/>
        </p:nvSpPr>
        <p:spPr bwMode="auto">
          <a:xfrm rot="10800000">
            <a:off x="4917457" y="1311214"/>
            <a:ext cx="400110" cy="1463614"/>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sz="1400" b="1" dirty="0" smtClean="0">
                <a:latin typeface="Times New Roman" pitchFamily="18" charset="0"/>
                <a:ea typeface="黑体" pitchFamily="2" charset="-122"/>
                <a:cs typeface="Times New Roman" pitchFamily="18" charset="0"/>
              </a:rPr>
              <a:t>Blood TG (mg/dl) </a:t>
            </a:r>
            <a:endParaRPr lang="zh-CN" altLang="en-US" sz="1400" b="1" dirty="0">
              <a:latin typeface="Times New Roman" pitchFamily="18" charset="0"/>
              <a:ea typeface="黑体" pitchFamily="2" charset="-122"/>
              <a:cs typeface="Times New Roman" pitchFamily="18" charset="0"/>
            </a:endParaRPr>
          </a:p>
        </p:txBody>
      </p:sp>
      <p:sp>
        <p:nvSpPr>
          <p:cNvPr id="18" name="Text Box 20"/>
          <p:cNvSpPr txBox="1">
            <a:spLocks noChangeArrowheads="1"/>
          </p:cNvSpPr>
          <p:nvPr/>
        </p:nvSpPr>
        <p:spPr bwMode="auto">
          <a:xfrm rot="10800000">
            <a:off x="1187969" y="3450566"/>
            <a:ext cx="400110" cy="1823047"/>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sz="1400" b="1" dirty="0" smtClean="0">
                <a:latin typeface="Times New Roman" pitchFamily="18" charset="0"/>
                <a:ea typeface="黑体" pitchFamily="2" charset="-122"/>
                <a:cs typeface="Times New Roman" pitchFamily="18" charset="0"/>
              </a:rPr>
              <a:t>liver TG( %of control) </a:t>
            </a:r>
            <a:endParaRPr lang="zh-CN" altLang="en-US" sz="1400" b="1" dirty="0">
              <a:latin typeface="Times New Roman" pitchFamily="18" charset="0"/>
              <a:ea typeface="黑体" pitchFamily="2" charset="-122"/>
              <a:cs typeface="Times New Roman" pitchFamily="18" charset="0"/>
            </a:endParaRPr>
          </a:p>
        </p:txBody>
      </p:sp>
      <p:sp>
        <p:nvSpPr>
          <p:cNvPr id="19" name="Text Box 20"/>
          <p:cNvSpPr txBox="1">
            <a:spLocks noChangeArrowheads="1"/>
          </p:cNvSpPr>
          <p:nvPr/>
        </p:nvSpPr>
        <p:spPr bwMode="auto">
          <a:xfrm rot="10800000">
            <a:off x="4894451" y="3278037"/>
            <a:ext cx="400110" cy="2027205"/>
          </a:xfrm>
          <a:prstGeom prst="rect">
            <a:avLst/>
          </a:prstGeom>
          <a:solidFill>
            <a:schemeClr val="bg1"/>
          </a:solidFill>
          <a:ln w="9525">
            <a:noFill/>
            <a:miter lim="800000"/>
            <a:headEnd/>
            <a:tailEnd/>
          </a:ln>
        </p:spPr>
        <p:txBody>
          <a:bodyPr vert="eaVert" wrap="square">
            <a:spAutoFit/>
          </a:bodyPr>
          <a:lstStyle/>
          <a:p>
            <a:pPr algn="l">
              <a:spcBef>
                <a:spcPct val="50000"/>
              </a:spcBef>
            </a:pPr>
            <a:r>
              <a:rPr lang="en-US" altLang="zh-CN" sz="1400" b="1" dirty="0" smtClean="0">
                <a:latin typeface="Times New Roman" pitchFamily="18" charset="0"/>
                <a:ea typeface="黑体" pitchFamily="2" charset="-122"/>
                <a:cs typeface="Times New Roman" pitchFamily="18" charset="0"/>
              </a:rPr>
              <a:t>muscle TG( %of control) </a:t>
            </a:r>
            <a:endParaRPr lang="zh-CN" altLang="en-US" sz="1400" b="1" dirty="0">
              <a:latin typeface="Times New Roman" pitchFamily="18" charset="0"/>
              <a:ea typeface="黑体" pitchFamily="2" charset="-122"/>
              <a:cs typeface="Times New Roman" pitchFamily="18" charset="0"/>
            </a:endParaRPr>
          </a:p>
        </p:txBody>
      </p:sp>
    </p:spTree>
    <p:extLst>
      <p:ext uri="{BB962C8B-B14F-4D97-AF65-F5344CB8AC3E}">
        <p14:creationId xmlns="" xmlns:p14="http://schemas.microsoft.com/office/powerpoint/2010/main" val="19838346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9"/>
          <p:cNvGrpSpPr>
            <a:grpSpLocks/>
          </p:cNvGrpSpPr>
          <p:nvPr/>
        </p:nvGrpSpPr>
        <p:grpSpPr bwMode="auto">
          <a:xfrm>
            <a:off x="5355866" y="4071668"/>
            <a:ext cx="1804059" cy="2053718"/>
            <a:chOff x="4365" y="2610"/>
            <a:chExt cx="1170" cy="1440"/>
          </a:xfrm>
        </p:grpSpPr>
        <p:pic>
          <p:nvPicPr>
            <p:cNvPr id="3" name="Picture 2" descr="5"/>
            <p:cNvPicPr>
              <a:picLocks noChangeAspect="1" noChangeArrowheads="1"/>
            </p:cNvPicPr>
            <p:nvPr/>
          </p:nvPicPr>
          <p:blipFill>
            <a:blip r:embed="rId3" cstate="print"/>
            <a:srcRect/>
            <a:stretch>
              <a:fillRect/>
            </a:stretch>
          </p:blipFill>
          <p:spPr bwMode="auto">
            <a:xfrm>
              <a:off x="4365" y="2610"/>
              <a:ext cx="1170" cy="675"/>
            </a:xfrm>
            <a:prstGeom prst="rect">
              <a:avLst/>
            </a:prstGeom>
            <a:noFill/>
            <a:ln w="9525">
              <a:noFill/>
              <a:miter lim="800000"/>
              <a:headEnd/>
              <a:tailEnd/>
            </a:ln>
          </p:spPr>
        </p:pic>
        <p:grpSp>
          <p:nvGrpSpPr>
            <p:cNvPr id="4" name="组合 17"/>
            <p:cNvGrpSpPr>
              <a:grpSpLocks/>
            </p:cNvGrpSpPr>
            <p:nvPr/>
          </p:nvGrpSpPr>
          <p:grpSpPr bwMode="auto">
            <a:xfrm>
              <a:off x="4365" y="3285"/>
              <a:ext cx="1170" cy="765"/>
              <a:chOff x="5823083" y="3544160"/>
              <a:chExt cx="3106635" cy="2648678"/>
            </a:xfrm>
          </p:grpSpPr>
          <p:pic>
            <p:nvPicPr>
              <p:cNvPr id="7" name="Picture 3" descr="6"/>
              <p:cNvPicPr>
                <a:picLocks noChangeAspect="1" noChangeArrowheads="1"/>
              </p:cNvPicPr>
              <p:nvPr/>
            </p:nvPicPr>
            <p:blipFill>
              <a:blip r:embed="rId4" cstate="print"/>
              <a:srcRect/>
              <a:stretch>
                <a:fillRect/>
              </a:stretch>
            </p:blipFill>
            <p:spPr bwMode="auto">
              <a:xfrm>
                <a:off x="5823083" y="3544160"/>
                <a:ext cx="3106635" cy="2648678"/>
              </a:xfrm>
              <a:prstGeom prst="rect">
                <a:avLst/>
              </a:prstGeom>
              <a:noFill/>
              <a:ln w="9525">
                <a:noFill/>
                <a:miter lim="800000"/>
                <a:headEnd/>
                <a:tailEnd/>
              </a:ln>
            </p:spPr>
          </p:pic>
          <p:sp>
            <p:nvSpPr>
              <p:cNvPr id="8" name="Line 8"/>
              <p:cNvSpPr>
                <a:spLocks noChangeShapeType="1"/>
              </p:cNvSpPr>
              <p:nvPr/>
            </p:nvSpPr>
            <p:spPr bwMode="auto">
              <a:xfrm flipH="1">
                <a:off x="7200900" y="3644900"/>
                <a:ext cx="405027" cy="215900"/>
              </a:xfrm>
              <a:prstGeom prst="line">
                <a:avLst/>
              </a:prstGeom>
              <a:noFill/>
              <a:ln w="57150">
                <a:solidFill>
                  <a:srgbClr val="000000"/>
                </a:solidFill>
                <a:round/>
                <a:headEnd/>
                <a:tailEnd type="triangle" w="med" len="med"/>
              </a:ln>
            </p:spPr>
            <p:txBody>
              <a:bodyPr/>
              <a:lstStyle/>
              <a:p>
                <a:endParaRPr lang="zh-CN" altLang="en-US"/>
              </a:p>
            </p:txBody>
          </p:sp>
          <p:sp>
            <p:nvSpPr>
              <p:cNvPr id="9" name="Line 9"/>
              <p:cNvSpPr>
                <a:spLocks noChangeShapeType="1"/>
              </p:cNvSpPr>
              <p:nvPr/>
            </p:nvSpPr>
            <p:spPr bwMode="auto">
              <a:xfrm flipH="1">
                <a:off x="7127875" y="4292600"/>
                <a:ext cx="405027" cy="215900"/>
              </a:xfrm>
              <a:prstGeom prst="line">
                <a:avLst/>
              </a:prstGeom>
              <a:noFill/>
              <a:ln w="57150">
                <a:solidFill>
                  <a:srgbClr val="000000"/>
                </a:solidFill>
                <a:round/>
                <a:headEnd/>
                <a:tailEnd type="triangle" w="med" len="med"/>
              </a:ln>
            </p:spPr>
            <p:txBody>
              <a:bodyPr/>
              <a:lstStyle/>
              <a:p>
                <a:endParaRPr lang="zh-CN" altLang="en-US"/>
              </a:p>
            </p:txBody>
          </p:sp>
          <p:sp>
            <p:nvSpPr>
              <p:cNvPr id="10" name="Line 10"/>
              <p:cNvSpPr>
                <a:spLocks noChangeShapeType="1"/>
              </p:cNvSpPr>
              <p:nvPr/>
            </p:nvSpPr>
            <p:spPr bwMode="auto">
              <a:xfrm flipH="1">
                <a:off x="7127875" y="4797425"/>
                <a:ext cx="405027" cy="215900"/>
              </a:xfrm>
              <a:prstGeom prst="line">
                <a:avLst/>
              </a:prstGeom>
              <a:noFill/>
              <a:ln w="57150">
                <a:solidFill>
                  <a:srgbClr val="000000"/>
                </a:solidFill>
                <a:round/>
                <a:headEnd/>
                <a:tailEnd type="triangle" w="med" len="med"/>
              </a:ln>
            </p:spPr>
            <p:txBody>
              <a:bodyPr/>
              <a:lstStyle/>
              <a:p>
                <a:endParaRPr lang="zh-CN" altLang="en-US"/>
              </a:p>
            </p:txBody>
          </p:sp>
          <p:sp>
            <p:nvSpPr>
              <p:cNvPr id="11" name="Line 11"/>
              <p:cNvSpPr>
                <a:spLocks noChangeShapeType="1"/>
              </p:cNvSpPr>
              <p:nvPr/>
            </p:nvSpPr>
            <p:spPr bwMode="auto">
              <a:xfrm flipH="1">
                <a:off x="7056437" y="5805488"/>
                <a:ext cx="405027" cy="215900"/>
              </a:xfrm>
              <a:prstGeom prst="line">
                <a:avLst/>
              </a:prstGeom>
              <a:noFill/>
              <a:ln w="57150">
                <a:solidFill>
                  <a:srgbClr val="000000"/>
                </a:solidFill>
                <a:round/>
                <a:headEnd/>
                <a:tailEnd type="triangle" w="med" len="med"/>
              </a:ln>
            </p:spPr>
            <p:txBody>
              <a:bodyPr/>
              <a:lstStyle/>
              <a:p>
                <a:endParaRPr lang="zh-CN" altLang="en-US"/>
              </a:p>
            </p:txBody>
          </p:sp>
        </p:grpSp>
        <p:sp>
          <p:nvSpPr>
            <p:cNvPr id="5" name="TextBox 26"/>
            <p:cNvSpPr txBox="1">
              <a:spLocks noChangeArrowheads="1"/>
            </p:cNvSpPr>
            <p:nvPr/>
          </p:nvSpPr>
          <p:spPr bwMode="auto">
            <a:xfrm>
              <a:off x="4410" y="2655"/>
              <a:ext cx="405" cy="245"/>
            </a:xfrm>
            <a:prstGeom prst="rect">
              <a:avLst/>
            </a:prstGeom>
            <a:noFill/>
            <a:ln w="9525">
              <a:noFill/>
              <a:miter lim="800000"/>
              <a:headEnd/>
              <a:tailEnd/>
            </a:ln>
          </p:spPr>
          <p:txBody>
            <a:bodyPr>
              <a:spAutoFit/>
            </a:bodyPr>
            <a:lstStyle/>
            <a:p>
              <a:pPr algn="l"/>
              <a:r>
                <a:rPr lang="en-US" altLang="zh-CN" sz="1800" dirty="0">
                  <a:latin typeface="Perpetua" pitchFamily="18" charset="0"/>
                </a:rPr>
                <a:t>NC</a:t>
              </a:r>
              <a:endParaRPr lang="zh-CN" altLang="en-US" sz="1800" dirty="0">
                <a:latin typeface="Perpetua" pitchFamily="18" charset="0"/>
              </a:endParaRPr>
            </a:p>
          </p:txBody>
        </p:sp>
        <p:sp>
          <p:nvSpPr>
            <p:cNvPr id="6" name="TextBox 27"/>
            <p:cNvSpPr txBox="1">
              <a:spLocks noChangeArrowheads="1"/>
            </p:cNvSpPr>
            <p:nvPr/>
          </p:nvSpPr>
          <p:spPr bwMode="auto">
            <a:xfrm>
              <a:off x="4410" y="3280"/>
              <a:ext cx="600" cy="247"/>
            </a:xfrm>
            <a:prstGeom prst="rect">
              <a:avLst/>
            </a:prstGeom>
            <a:noFill/>
            <a:ln w="9525">
              <a:noFill/>
              <a:miter lim="800000"/>
              <a:headEnd/>
              <a:tailEnd/>
            </a:ln>
          </p:spPr>
          <p:txBody>
            <a:bodyPr>
              <a:spAutoFit/>
            </a:bodyPr>
            <a:lstStyle/>
            <a:p>
              <a:pPr algn="l"/>
              <a:r>
                <a:rPr lang="en-US" altLang="zh-CN" sz="1800">
                  <a:latin typeface="Perpetua" pitchFamily="18" charset="0"/>
                </a:rPr>
                <a:t>CUG</a:t>
              </a:r>
              <a:endParaRPr lang="zh-CN" altLang="en-US" sz="1800">
                <a:latin typeface="Perpetua" pitchFamily="18" charset="0"/>
              </a:endParaRPr>
            </a:p>
          </p:txBody>
        </p:sp>
      </p:grpSp>
      <p:sp>
        <p:nvSpPr>
          <p:cNvPr id="13" name="TextBox 12"/>
          <p:cNvSpPr txBox="1"/>
          <p:nvPr/>
        </p:nvSpPr>
        <p:spPr>
          <a:xfrm rot="16200000">
            <a:off x="4002656" y="4968816"/>
            <a:ext cx="2104846" cy="369332"/>
          </a:xfrm>
          <a:prstGeom prst="rect">
            <a:avLst/>
          </a:prstGeom>
          <a:noFill/>
        </p:spPr>
        <p:txBody>
          <a:bodyPr wrap="square" rtlCol="0">
            <a:spAutoFit/>
          </a:bodyPr>
          <a:lstStyle/>
          <a:p>
            <a:r>
              <a:rPr lang="en-US" altLang="zh-CN" b="1" dirty="0" smtClean="0">
                <a:solidFill>
                  <a:srgbClr val="05020E"/>
                </a:solidFill>
              </a:rPr>
              <a:t>Oil red O staining</a:t>
            </a:r>
            <a:endParaRPr lang="zh-CN" altLang="en-US" b="1" dirty="0" smtClean="0">
              <a:solidFill>
                <a:srgbClr val="05020E"/>
              </a:solidFill>
            </a:endParaRPr>
          </a:p>
        </p:txBody>
      </p:sp>
      <p:graphicFrame>
        <p:nvGraphicFramePr>
          <p:cNvPr id="1338370" name="Object 2"/>
          <p:cNvGraphicFramePr>
            <a:graphicFrameLocks noGrp="1"/>
          </p:cNvGraphicFramePr>
          <p:nvPr/>
        </p:nvGraphicFramePr>
        <p:xfrm>
          <a:off x="495300" y="1673523"/>
          <a:ext cx="3817908" cy="2143425"/>
        </p:xfrm>
        <a:graphic>
          <a:graphicData uri="http://schemas.openxmlformats.org/presentationml/2006/ole">
            <p:oleObj spid="_x0000_s1338370" name="Worksheet" r:id="rId5" imgW="4562475" imgH="2419350" progId="">
              <p:embed/>
            </p:oleObj>
          </a:graphicData>
        </a:graphic>
      </p:graphicFrame>
      <p:graphicFrame>
        <p:nvGraphicFramePr>
          <p:cNvPr id="1338371" name="Object 3"/>
          <p:cNvGraphicFramePr>
            <a:graphicFrameLocks noChangeAspect="1"/>
          </p:cNvGraphicFramePr>
          <p:nvPr/>
        </p:nvGraphicFramePr>
        <p:xfrm>
          <a:off x="552092" y="3982897"/>
          <a:ext cx="3916392" cy="2522617"/>
        </p:xfrm>
        <a:graphic>
          <a:graphicData uri="http://schemas.openxmlformats.org/presentationml/2006/ole">
            <p:oleObj spid="_x0000_s1338371" name="Worksheet" r:id="rId6" imgW="4543425" imgH="2619375" progId="">
              <p:embed/>
            </p:oleObj>
          </a:graphicData>
        </a:graphic>
      </p:graphicFrame>
      <p:sp>
        <p:nvSpPr>
          <p:cNvPr id="17" name="矩形 16"/>
          <p:cNvSpPr/>
          <p:nvPr/>
        </p:nvSpPr>
        <p:spPr>
          <a:xfrm>
            <a:off x="4715709" y="6246327"/>
            <a:ext cx="3826689" cy="276999"/>
          </a:xfrm>
          <a:prstGeom prst="rect">
            <a:avLst/>
          </a:prstGeom>
        </p:spPr>
        <p:txBody>
          <a:bodyPr wrap="none">
            <a:spAutoFit/>
          </a:bodyPr>
          <a:lstStyle/>
          <a:p>
            <a:r>
              <a:rPr lang="en-US" altLang="zh-CN" sz="1200" dirty="0" smtClean="0"/>
              <a:t>Juan </a:t>
            </a:r>
            <a:r>
              <a:rPr lang="en-US" altLang="zh-CN" sz="1200" dirty="0" err="1" smtClean="0"/>
              <a:t>Zheng</a:t>
            </a:r>
            <a:r>
              <a:rPr lang="en-US" altLang="zh-CN" sz="1200" dirty="0" smtClean="0"/>
              <a:t>, et al. Metabolism. 2012 Jul;61(7):954-65</a:t>
            </a:r>
            <a:endParaRPr lang="zh-CN" altLang="en-US" sz="1200" dirty="0"/>
          </a:p>
        </p:txBody>
      </p:sp>
      <p:sp>
        <p:nvSpPr>
          <p:cNvPr id="19" name="TextBox 18"/>
          <p:cNvSpPr txBox="1"/>
          <p:nvPr/>
        </p:nvSpPr>
        <p:spPr>
          <a:xfrm>
            <a:off x="1341617" y="6553200"/>
            <a:ext cx="2954338" cy="304800"/>
          </a:xfrm>
          <a:prstGeom prst="rect">
            <a:avLst/>
          </a:prstGeom>
          <a:noFill/>
        </p:spPr>
        <p:txBody>
          <a:bodyPr>
            <a:spAutoFit/>
          </a:bodyPr>
          <a:lstStyle/>
          <a:p>
            <a:pPr algn="l"/>
            <a:r>
              <a:rPr lang="en-US" altLang="zh-CN" sz="1400" dirty="0">
                <a:latin typeface="Franklin Gothic Book" pitchFamily="34" charset="0"/>
                <a:ea typeface="华文楷体" pitchFamily="2" charset="-122"/>
              </a:rPr>
              <a:t>* P&lt;0.05; </a:t>
            </a:r>
            <a:endParaRPr lang="zh-CN" altLang="en-US" sz="1400" dirty="0">
              <a:latin typeface="Franklin Gothic Book" pitchFamily="34" charset="0"/>
              <a:ea typeface="华文楷体" pitchFamily="2" charset="-122"/>
            </a:endParaRPr>
          </a:p>
        </p:txBody>
      </p:sp>
      <p:grpSp>
        <p:nvGrpSpPr>
          <p:cNvPr id="28" name="组合 27"/>
          <p:cNvGrpSpPr/>
          <p:nvPr/>
        </p:nvGrpSpPr>
        <p:grpSpPr>
          <a:xfrm>
            <a:off x="1621766" y="2277374"/>
            <a:ext cx="1978326" cy="570616"/>
            <a:chOff x="1621766" y="2277374"/>
            <a:chExt cx="1978326" cy="570616"/>
          </a:xfrm>
        </p:grpSpPr>
        <p:sp>
          <p:nvSpPr>
            <p:cNvPr id="18" name="TextBox 17"/>
            <p:cNvSpPr txBox="1"/>
            <p:nvPr/>
          </p:nvSpPr>
          <p:spPr>
            <a:xfrm>
              <a:off x="1621766" y="2277374"/>
              <a:ext cx="224287" cy="369332"/>
            </a:xfrm>
            <a:prstGeom prst="rect">
              <a:avLst/>
            </a:prstGeom>
            <a:noFill/>
          </p:spPr>
          <p:txBody>
            <a:bodyPr wrap="square" rtlCol="0">
              <a:spAutoFit/>
            </a:bodyPr>
            <a:lstStyle/>
            <a:p>
              <a:r>
                <a:rPr lang="en-US" altLang="zh-CN" dirty="0" smtClean="0"/>
                <a:t>*</a:t>
              </a:r>
              <a:endParaRPr lang="zh-CN" altLang="en-US" dirty="0"/>
            </a:p>
          </p:txBody>
        </p:sp>
        <p:sp>
          <p:nvSpPr>
            <p:cNvPr id="20" name="TextBox 19"/>
            <p:cNvSpPr txBox="1"/>
            <p:nvPr/>
          </p:nvSpPr>
          <p:spPr>
            <a:xfrm>
              <a:off x="2533292" y="2395269"/>
              <a:ext cx="224287" cy="369332"/>
            </a:xfrm>
            <a:prstGeom prst="rect">
              <a:avLst/>
            </a:prstGeom>
            <a:noFill/>
          </p:spPr>
          <p:txBody>
            <a:bodyPr wrap="square" rtlCol="0">
              <a:spAutoFit/>
            </a:bodyPr>
            <a:lstStyle/>
            <a:p>
              <a:r>
                <a:rPr lang="en-US" altLang="zh-CN" dirty="0" smtClean="0"/>
                <a:t>*</a:t>
              </a:r>
              <a:endParaRPr lang="zh-CN" altLang="en-US" dirty="0"/>
            </a:p>
          </p:txBody>
        </p:sp>
        <p:sp>
          <p:nvSpPr>
            <p:cNvPr id="21" name="TextBox 20"/>
            <p:cNvSpPr txBox="1"/>
            <p:nvPr/>
          </p:nvSpPr>
          <p:spPr>
            <a:xfrm>
              <a:off x="3375805" y="2478658"/>
              <a:ext cx="224287" cy="369332"/>
            </a:xfrm>
            <a:prstGeom prst="rect">
              <a:avLst/>
            </a:prstGeom>
            <a:noFill/>
          </p:spPr>
          <p:txBody>
            <a:bodyPr wrap="square" rtlCol="0">
              <a:spAutoFit/>
            </a:bodyPr>
            <a:lstStyle/>
            <a:p>
              <a:r>
                <a:rPr lang="en-US" altLang="zh-CN" dirty="0" smtClean="0"/>
                <a:t>*</a:t>
              </a:r>
              <a:endParaRPr lang="zh-CN" altLang="en-US" dirty="0"/>
            </a:p>
          </p:txBody>
        </p:sp>
      </p:grpSp>
      <p:grpSp>
        <p:nvGrpSpPr>
          <p:cNvPr id="29" name="组合 28"/>
          <p:cNvGrpSpPr/>
          <p:nvPr/>
        </p:nvGrpSpPr>
        <p:grpSpPr>
          <a:xfrm>
            <a:off x="1722407" y="4707147"/>
            <a:ext cx="2047337" cy="734517"/>
            <a:chOff x="1722407" y="4707147"/>
            <a:chExt cx="2047337" cy="734517"/>
          </a:xfrm>
        </p:grpSpPr>
        <p:sp>
          <p:nvSpPr>
            <p:cNvPr id="24" name="TextBox 23"/>
            <p:cNvSpPr txBox="1"/>
            <p:nvPr/>
          </p:nvSpPr>
          <p:spPr>
            <a:xfrm>
              <a:off x="1722407" y="4707147"/>
              <a:ext cx="224287" cy="369332"/>
            </a:xfrm>
            <a:prstGeom prst="rect">
              <a:avLst/>
            </a:prstGeom>
            <a:noFill/>
          </p:spPr>
          <p:txBody>
            <a:bodyPr wrap="square" rtlCol="0">
              <a:spAutoFit/>
            </a:bodyPr>
            <a:lstStyle/>
            <a:p>
              <a:r>
                <a:rPr lang="en-US" altLang="zh-CN" dirty="0" smtClean="0"/>
                <a:t>*</a:t>
              </a:r>
              <a:endParaRPr lang="zh-CN" altLang="en-US" dirty="0"/>
            </a:p>
          </p:txBody>
        </p:sp>
        <p:sp>
          <p:nvSpPr>
            <p:cNvPr id="25" name="TextBox 24"/>
            <p:cNvSpPr txBox="1"/>
            <p:nvPr/>
          </p:nvSpPr>
          <p:spPr>
            <a:xfrm>
              <a:off x="2633933" y="5072332"/>
              <a:ext cx="161026" cy="369332"/>
            </a:xfrm>
            <a:prstGeom prst="rect">
              <a:avLst/>
            </a:prstGeom>
            <a:noFill/>
          </p:spPr>
          <p:txBody>
            <a:bodyPr wrap="square" rtlCol="0">
              <a:spAutoFit/>
            </a:bodyPr>
            <a:lstStyle/>
            <a:p>
              <a:r>
                <a:rPr lang="en-US" altLang="zh-CN" dirty="0" smtClean="0"/>
                <a:t>*</a:t>
              </a:r>
              <a:endParaRPr lang="zh-CN" altLang="en-US" dirty="0"/>
            </a:p>
          </p:txBody>
        </p:sp>
        <p:sp>
          <p:nvSpPr>
            <p:cNvPr id="26" name="TextBox 25"/>
            <p:cNvSpPr txBox="1"/>
            <p:nvPr/>
          </p:nvSpPr>
          <p:spPr>
            <a:xfrm>
              <a:off x="3545457" y="4942936"/>
              <a:ext cx="224287" cy="369332"/>
            </a:xfrm>
            <a:prstGeom prst="rect">
              <a:avLst/>
            </a:prstGeom>
            <a:noFill/>
          </p:spPr>
          <p:txBody>
            <a:bodyPr wrap="square" rtlCol="0">
              <a:spAutoFit/>
            </a:bodyPr>
            <a:lstStyle/>
            <a:p>
              <a:r>
                <a:rPr lang="en-US" altLang="zh-CN" dirty="0" smtClean="0"/>
                <a:t>*</a:t>
              </a:r>
              <a:endParaRPr lang="zh-CN" altLang="en-US" dirty="0"/>
            </a:p>
          </p:txBody>
        </p:sp>
      </p:grpSp>
      <p:sp>
        <p:nvSpPr>
          <p:cNvPr id="30" name="Rectangle 5"/>
          <p:cNvSpPr txBox="1">
            <a:spLocks noChangeArrowheads="1"/>
          </p:cNvSpPr>
          <p:nvPr/>
        </p:nvSpPr>
        <p:spPr>
          <a:xfrm>
            <a:off x="456204" y="276046"/>
            <a:ext cx="8138421" cy="817563"/>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200" b="1" i="0" u="none" strike="noStrike" kern="0" cap="none" spc="0" normalizeH="0" baseline="0" noProof="0" dirty="0" smtClean="0">
                <a:ln>
                  <a:noFill/>
                </a:ln>
                <a:solidFill>
                  <a:srgbClr val="05020E"/>
                </a:solidFill>
                <a:effectLst/>
                <a:uLnTx/>
                <a:uFillTx/>
                <a:latin typeface="Impact" pitchFamily="34" charset="0"/>
                <a:ea typeface="+mj-ea"/>
                <a:cs typeface="+mj-cs"/>
              </a:rPr>
              <a:t>Decreased skeletal muscle </a:t>
            </a:r>
            <a:r>
              <a:rPr kumimoji="0" lang="en-US" altLang="zh-CN" sz="3200" b="1" i="0" u="none" strike="noStrike" kern="0" cap="none" spc="0" normalizeH="0" baseline="0" noProof="0" dirty="0" err="1" smtClean="0">
                <a:ln>
                  <a:noFill/>
                </a:ln>
                <a:solidFill>
                  <a:srgbClr val="05020E"/>
                </a:solidFill>
                <a:effectLst/>
                <a:uLnTx/>
                <a:uFillTx/>
                <a:latin typeface="Impact" pitchFamily="34" charset="0"/>
                <a:ea typeface="+mj-ea"/>
                <a:cs typeface="+mj-cs"/>
              </a:rPr>
              <a:t>mitochondrian</a:t>
            </a:r>
            <a:endParaRPr kumimoji="0" lang="zh-CN" altLang="en-US" sz="3200" b="1" i="0" u="none" strike="noStrike" kern="0" cap="none" spc="0" normalizeH="0" baseline="0" noProof="0" dirty="0">
              <a:ln>
                <a:noFill/>
              </a:ln>
              <a:solidFill>
                <a:srgbClr val="05020E"/>
              </a:solidFill>
              <a:effectLst/>
              <a:uLnTx/>
              <a:uFillTx/>
              <a:latin typeface="Impact" pitchFamily="34" charset="0"/>
              <a:ea typeface="+mj-ea"/>
              <a:cs typeface="+mj-cs"/>
            </a:endParaRPr>
          </a:p>
        </p:txBody>
      </p:sp>
      <p:sp>
        <p:nvSpPr>
          <p:cNvPr id="31" name="矩形 30"/>
          <p:cNvSpPr/>
          <p:nvPr/>
        </p:nvSpPr>
        <p:spPr>
          <a:xfrm>
            <a:off x="601633" y="1139489"/>
            <a:ext cx="3993466" cy="646331"/>
          </a:xfrm>
          <a:prstGeom prst="rect">
            <a:avLst/>
          </a:prstGeom>
        </p:spPr>
        <p:txBody>
          <a:bodyPr wrap="none">
            <a:spAutoFit/>
          </a:bodyPr>
          <a:lstStyle/>
          <a:p>
            <a:r>
              <a:rPr lang="en-US" altLang="zh-CN" b="1" dirty="0" smtClean="0">
                <a:solidFill>
                  <a:srgbClr val="05020E"/>
                </a:solidFill>
              </a:rPr>
              <a:t>Transmission electron microscopy</a:t>
            </a:r>
          </a:p>
          <a:p>
            <a:r>
              <a:rPr lang="en-US" altLang="zh-CN" b="1" dirty="0" smtClean="0">
                <a:solidFill>
                  <a:srgbClr val="05020E"/>
                </a:solidFill>
              </a:rPr>
              <a:t>grids count</a:t>
            </a:r>
            <a:endParaRPr lang="zh-CN" altLang="en-US" b="1" dirty="0" smtClean="0">
              <a:solidFill>
                <a:srgbClr val="05020E"/>
              </a:solidFill>
            </a:endParaRPr>
          </a:p>
        </p:txBody>
      </p:sp>
      <p:pic>
        <p:nvPicPr>
          <p:cNvPr id="32" name="Picture 2" descr="00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flipH="1" flipV="1">
            <a:off x="4788191" y="1007787"/>
            <a:ext cx="860665" cy="966719"/>
          </a:xfrm>
          <a:prstGeom prst="rect">
            <a:avLst/>
          </a:prstGeom>
          <a:noFill/>
          <a:ln w="63500">
            <a:solidFill>
              <a:schemeClr val="tx1"/>
            </a:solidFill>
            <a:miter lim="800000"/>
            <a:headEnd/>
            <a:tailEnd/>
          </a:ln>
          <a:effectLst>
            <a:outerShdw dist="107763" dir="2700000" algn="ctr" rotWithShape="0">
              <a:srgbClr val="808080">
                <a:alpha val="50000"/>
              </a:srgbClr>
            </a:outerShdw>
          </a:effectLst>
          <a:extLst>
            <a:ext uri="{909E8E84-426E-40DD-AFC4-6F175D3DCCD1}">
              <a14:hiddenFill xmlns="" xmlns:a14="http://schemas.microsoft.com/office/drawing/2010/main">
                <a:solidFill>
                  <a:srgbClr val="FFFFFF"/>
                </a:solidFill>
              </a14:hiddenFill>
            </a:ext>
          </a:extLst>
        </p:spPr>
      </p:pic>
      <p:pic>
        <p:nvPicPr>
          <p:cNvPr id="33" name="Picture 3" descr="002"/>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flipH="1" flipV="1">
            <a:off x="6351363" y="1030792"/>
            <a:ext cx="864744" cy="970798"/>
          </a:xfrm>
          <a:prstGeom prst="rect">
            <a:avLst/>
          </a:prstGeom>
          <a:noFill/>
          <a:ln w="63500" algn="ctr">
            <a:solidFill>
              <a:schemeClr val="tx1"/>
            </a:solidFill>
            <a:miter lim="800000"/>
            <a:headEnd/>
            <a:tailEnd/>
          </a:ln>
          <a:effectLst>
            <a:outerShdw dist="107763" dir="2700000" algn="ctr" rotWithShape="0">
              <a:srgbClr val="808080">
                <a:alpha val="50000"/>
              </a:srgbClr>
            </a:outerShdw>
          </a:effectLst>
          <a:extLst>
            <a:ext uri="{909E8E84-426E-40DD-AFC4-6F175D3DCCD1}">
              <a14:hiddenFill xmlns="" xmlns:a14="http://schemas.microsoft.com/office/drawing/2010/main">
                <a:solidFill>
                  <a:srgbClr val="FFFFFF"/>
                </a:solidFill>
              </a14:hiddenFill>
            </a:ext>
          </a:extLst>
        </p:spPr>
      </p:pic>
      <p:pic>
        <p:nvPicPr>
          <p:cNvPr id="34" name="Picture 4" descr="004"/>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flipH="1" flipV="1">
            <a:off x="6356625" y="2551882"/>
            <a:ext cx="852507" cy="958561"/>
          </a:xfrm>
          <a:prstGeom prst="rect">
            <a:avLst/>
          </a:prstGeom>
          <a:noFill/>
          <a:ln w="63500" algn="ctr">
            <a:solidFill>
              <a:schemeClr val="tx1"/>
            </a:solidFill>
            <a:miter lim="800000"/>
            <a:headEnd/>
            <a:tailEnd/>
          </a:ln>
          <a:effectLst>
            <a:outerShdw dist="107763" dir="2700000" algn="ctr" rotWithShape="0">
              <a:srgbClr val="808080">
                <a:alpha val="50000"/>
              </a:srgbClr>
            </a:outerShdw>
          </a:effectLst>
          <a:extLst>
            <a:ext uri="{909E8E84-426E-40DD-AFC4-6F175D3DCCD1}">
              <a14:hiddenFill xmlns="" xmlns:a14="http://schemas.microsoft.com/office/drawing/2010/main">
                <a:solidFill>
                  <a:srgbClr val="FFFFFF"/>
                </a:solidFill>
              </a14:hiddenFill>
            </a:ext>
          </a:extLst>
        </p:spPr>
      </p:pic>
      <p:pic>
        <p:nvPicPr>
          <p:cNvPr id="35" name="Picture 5" descr="003"/>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flipH="1" flipV="1">
            <a:off x="4741388" y="2493354"/>
            <a:ext cx="852507" cy="958561"/>
          </a:xfrm>
          <a:prstGeom prst="rect">
            <a:avLst/>
          </a:prstGeom>
          <a:noFill/>
          <a:ln w="63500" algn="ctr">
            <a:solidFill>
              <a:schemeClr val="tx1"/>
            </a:solidFill>
            <a:miter lim="800000"/>
            <a:headEnd/>
            <a:tailEnd/>
          </a:ln>
          <a:effectLst>
            <a:outerShdw dist="107763" dir="2700000" algn="ctr" rotWithShape="0">
              <a:srgbClr val="808080">
                <a:alpha val="50000"/>
              </a:srgbClr>
            </a:outerShdw>
          </a:effectLst>
          <a:extLst>
            <a:ext uri="{909E8E84-426E-40DD-AFC4-6F175D3DCCD1}">
              <a14:hiddenFill xmlns="" xmlns:a14="http://schemas.microsoft.com/office/drawing/2010/main">
                <a:solidFill>
                  <a:srgbClr val="FFFFFF"/>
                </a:solidFill>
              </a14:hiddenFill>
            </a:ext>
          </a:extLst>
        </p:spPr>
      </p:pic>
      <p:pic>
        <p:nvPicPr>
          <p:cNvPr id="38" name="Picture 9" descr="47-9"/>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flipH="1" flipV="1">
            <a:off x="4784730" y="1006101"/>
            <a:ext cx="859305" cy="949043"/>
          </a:xfrm>
          <a:prstGeom prst="rect">
            <a:avLst/>
          </a:prstGeom>
          <a:noFill/>
          <a:extLst>
            <a:ext uri="{909E8E84-426E-40DD-AFC4-6F175D3DCCD1}">
              <a14:hiddenFill xmlns="" xmlns:a14="http://schemas.microsoft.com/office/drawing/2010/main">
                <a:solidFill>
                  <a:srgbClr val="FFFFFF"/>
                </a:solidFill>
              </a14:hiddenFill>
            </a:ext>
          </a:extLst>
        </p:spPr>
      </p:pic>
      <p:pic>
        <p:nvPicPr>
          <p:cNvPr id="39" name="Picture 10" descr="007-20"/>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flipH="1" flipV="1">
            <a:off x="6354161" y="1028912"/>
            <a:ext cx="840270" cy="955161"/>
          </a:xfrm>
          <a:prstGeom prst="rect">
            <a:avLst/>
          </a:prstGeom>
          <a:noFill/>
          <a:extLst>
            <a:ext uri="{909E8E84-426E-40DD-AFC4-6F175D3DCCD1}">
              <a14:hiddenFill xmlns="" xmlns:a14="http://schemas.microsoft.com/office/drawing/2010/main">
                <a:solidFill>
                  <a:srgbClr val="FFFFFF"/>
                </a:solidFill>
              </a14:hiddenFill>
            </a:ext>
          </a:extLst>
        </p:spPr>
      </p:pic>
      <p:pic>
        <p:nvPicPr>
          <p:cNvPr id="40" name="Picture 11" descr="47-13"/>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flipH="1" flipV="1">
            <a:off x="4742766" y="2483539"/>
            <a:ext cx="852507" cy="942924"/>
          </a:xfrm>
          <a:prstGeom prst="rect">
            <a:avLst/>
          </a:prstGeom>
          <a:noFill/>
          <a:extLst>
            <a:ext uri="{909E8E84-426E-40DD-AFC4-6F175D3DCCD1}">
              <a14:hiddenFill xmlns="" xmlns:a14="http://schemas.microsoft.com/office/drawing/2010/main">
                <a:solidFill>
                  <a:srgbClr val="FFFFFF"/>
                </a:solidFill>
              </a14:hiddenFill>
            </a:ext>
          </a:extLst>
        </p:spPr>
      </p:pic>
      <p:pic>
        <p:nvPicPr>
          <p:cNvPr id="41" name="Picture 12" descr="47-11"/>
          <p:cNvPicPr>
            <a:picLocks noChangeAspect="1" noChangeArrowheads="1"/>
          </p:cNvPicPr>
          <p:nvPr/>
        </p:nvPicPr>
        <p:blipFill>
          <a:blip r:embed="rId14" cstate="print">
            <a:extLst>
              <a:ext uri="{28A0092B-C50C-407E-A947-70E740481C1C}">
                <a14:useLocalDpi xmlns="" xmlns:a14="http://schemas.microsoft.com/office/drawing/2010/main" val="0"/>
              </a:ext>
            </a:extLst>
          </a:blip>
          <a:srcRect/>
          <a:stretch>
            <a:fillRect/>
          </a:stretch>
        </p:blipFill>
        <p:spPr bwMode="auto">
          <a:xfrm flipH="1" flipV="1">
            <a:off x="6345367" y="2544790"/>
            <a:ext cx="858625" cy="936126"/>
          </a:xfrm>
          <a:prstGeom prst="rect">
            <a:avLst/>
          </a:prstGeom>
          <a:noFill/>
          <a:extLst>
            <a:ext uri="{909E8E84-426E-40DD-AFC4-6F175D3DCCD1}">
              <a14:hiddenFill xmlns="" xmlns:a14="http://schemas.microsoft.com/office/drawing/2010/main">
                <a:solidFill>
                  <a:srgbClr val="FFFFFF"/>
                </a:solidFill>
              </a14:hiddenFill>
            </a:ext>
          </a:extLst>
        </p:spPr>
      </p:pic>
      <p:sp>
        <p:nvSpPr>
          <p:cNvPr id="42" name="Rectangle 6"/>
          <p:cNvSpPr>
            <a:spLocks noChangeArrowheads="1"/>
          </p:cNvSpPr>
          <p:nvPr/>
        </p:nvSpPr>
        <p:spPr bwMode="auto">
          <a:xfrm>
            <a:off x="3579244" y="2114609"/>
            <a:ext cx="4918334"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lvl1pPr indent="381000">
              <a:defRPr sz="2400">
                <a:solidFill>
                  <a:schemeClr val="tx1"/>
                </a:solidFill>
                <a:latin typeface="Times New Roman" charset="0"/>
                <a:ea typeface="宋体" pitchFamily="2" charset="-122"/>
              </a:defRPr>
            </a:lvl1pPr>
            <a:lvl2pPr>
              <a:defRPr sz="2400">
                <a:solidFill>
                  <a:schemeClr val="tx1"/>
                </a:solidFill>
                <a:latin typeface="Times New Roman" charset="0"/>
                <a:ea typeface="宋体" pitchFamily="2" charset="-122"/>
              </a:defRPr>
            </a:lvl2pPr>
            <a:lvl3pPr>
              <a:defRPr sz="2400">
                <a:solidFill>
                  <a:schemeClr val="tx1"/>
                </a:solidFill>
                <a:latin typeface="Times New Roman" charset="0"/>
                <a:ea typeface="宋体" pitchFamily="2" charset="-122"/>
              </a:defRPr>
            </a:lvl3pPr>
            <a:lvl4pPr>
              <a:defRPr sz="2400">
                <a:solidFill>
                  <a:schemeClr val="tx1"/>
                </a:solidFill>
                <a:latin typeface="Times New Roman" charset="0"/>
                <a:ea typeface="宋体" pitchFamily="2" charset="-122"/>
              </a:defRPr>
            </a:lvl4pPr>
            <a:lvl5pPr>
              <a:defRPr sz="2400">
                <a:solidFill>
                  <a:schemeClr val="tx1"/>
                </a:solidFill>
                <a:latin typeface="Times New Roman" charset="0"/>
                <a:ea typeface="宋体" pitchFamily="2" charset="-122"/>
              </a:defRPr>
            </a:lvl5pPr>
            <a:lvl6pPr fontAlgn="base">
              <a:spcBef>
                <a:spcPct val="0"/>
              </a:spcBef>
              <a:spcAft>
                <a:spcPct val="0"/>
              </a:spcAft>
              <a:defRPr sz="2400">
                <a:solidFill>
                  <a:schemeClr val="tx1"/>
                </a:solidFill>
                <a:latin typeface="Times New Roman" charset="0"/>
                <a:ea typeface="宋体" pitchFamily="2" charset="-122"/>
              </a:defRPr>
            </a:lvl6pPr>
            <a:lvl7pPr fontAlgn="base">
              <a:spcBef>
                <a:spcPct val="0"/>
              </a:spcBef>
              <a:spcAft>
                <a:spcPct val="0"/>
              </a:spcAft>
              <a:defRPr sz="2400">
                <a:solidFill>
                  <a:schemeClr val="tx1"/>
                </a:solidFill>
                <a:latin typeface="Times New Roman" charset="0"/>
                <a:ea typeface="宋体" pitchFamily="2" charset="-122"/>
              </a:defRPr>
            </a:lvl7pPr>
            <a:lvl8pPr fontAlgn="base">
              <a:spcBef>
                <a:spcPct val="0"/>
              </a:spcBef>
              <a:spcAft>
                <a:spcPct val="0"/>
              </a:spcAft>
              <a:defRPr sz="2400">
                <a:solidFill>
                  <a:schemeClr val="tx1"/>
                </a:solidFill>
                <a:latin typeface="Times New Roman" charset="0"/>
                <a:ea typeface="宋体" pitchFamily="2" charset="-122"/>
              </a:defRPr>
            </a:lvl8pPr>
            <a:lvl9pPr fontAlgn="base">
              <a:spcBef>
                <a:spcPct val="0"/>
              </a:spcBef>
              <a:spcAft>
                <a:spcPct val="0"/>
              </a:spcAft>
              <a:defRPr sz="2400">
                <a:solidFill>
                  <a:schemeClr val="tx1"/>
                </a:solidFill>
                <a:latin typeface="Times New Roman" charset="0"/>
                <a:ea typeface="宋体" pitchFamily="2" charset="-122"/>
              </a:defRPr>
            </a:lvl9pPr>
          </a:lstStyle>
          <a:p>
            <a:r>
              <a:rPr lang="en-US" altLang="zh-CN" sz="1400" b="1" dirty="0">
                <a:solidFill>
                  <a:srgbClr val="000004"/>
                </a:solidFill>
                <a:latin typeface="Arial" charset="0"/>
              </a:rPr>
              <a:t>NC:</a:t>
            </a:r>
            <a:r>
              <a:rPr lang="en-US" altLang="zh-CN" sz="1400" dirty="0">
                <a:latin typeface="Arial" charset="0"/>
              </a:rPr>
              <a:t> </a:t>
            </a:r>
            <a:r>
              <a:rPr lang="en-US" altLang="zh-CN" sz="1400" b="1" dirty="0">
                <a:solidFill>
                  <a:srgbClr val="000004"/>
                </a:solidFill>
                <a:latin typeface="Arial" charset="0"/>
              </a:rPr>
              <a:t>Normal chow </a:t>
            </a:r>
            <a:r>
              <a:rPr lang="en-US" altLang="zh-CN" sz="1400" b="1" dirty="0" smtClean="0">
                <a:solidFill>
                  <a:srgbClr val="000004"/>
                </a:solidFill>
                <a:latin typeface="Arial" charset="0"/>
              </a:rPr>
              <a:t>controls   </a:t>
            </a:r>
            <a:r>
              <a:rPr lang="en-US" altLang="zh-CN" sz="1400" b="1" dirty="0">
                <a:solidFill>
                  <a:srgbClr val="000004"/>
                </a:solidFill>
                <a:latin typeface="Arial" charset="0"/>
              </a:rPr>
              <a:t>CR: Caloric restriction</a:t>
            </a:r>
          </a:p>
          <a:p>
            <a:endParaRPr lang="zh-CN" altLang="en-US" sz="1400" b="1" dirty="0">
              <a:solidFill>
                <a:srgbClr val="05020E"/>
              </a:solidFill>
            </a:endParaRPr>
          </a:p>
        </p:txBody>
      </p:sp>
      <p:sp>
        <p:nvSpPr>
          <p:cNvPr id="43" name="Rectangle 7"/>
          <p:cNvSpPr>
            <a:spLocks noChangeArrowheads="1"/>
          </p:cNvSpPr>
          <p:nvPr/>
        </p:nvSpPr>
        <p:spPr bwMode="auto">
          <a:xfrm>
            <a:off x="3684198" y="3618820"/>
            <a:ext cx="52373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1400" b="1" dirty="0" smtClean="0">
                <a:solidFill>
                  <a:srgbClr val="000004"/>
                </a:solidFill>
              </a:rPr>
              <a:t>Catch-up </a:t>
            </a:r>
            <a:r>
              <a:rPr lang="en-US" altLang="zh-CN" sz="1400" b="1" dirty="0">
                <a:solidFill>
                  <a:srgbClr val="000004"/>
                </a:solidFill>
              </a:rPr>
              <a:t>growth for 2 weeks  </a:t>
            </a:r>
            <a:r>
              <a:rPr lang="en-US" altLang="zh-CN" sz="1400" b="1" dirty="0" smtClean="0">
                <a:solidFill>
                  <a:srgbClr val="000004"/>
                </a:solidFill>
              </a:rPr>
              <a:t>Catch-up </a:t>
            </a:r>
            <a:r>
              <a:rPr lang="en-US" altLang="zh-CN" sz="1400" b="1" dirty="0">
                <a:solidFill>
                  <a:srgbClr val="000004"/>
                </a:solidFill>
              </a:rPr>
              <a:t>growth for 4 weeks</a:t>
            </a:r>
            <a:r>
              <a:rPr lang="en-US" altLang="zh-CN" dirty="0"/>
              <a:t> </a:t>
            </a:r>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86498" name="Object 6"/>
          <p:cNvGraphicFramePr>
            <a:graphicFrameLocks/>
          </p:cNvGraphicFramePr>
          <p:nvPr/>
        </p:nvGraphicFramePr>
        <p:xfrm>
          <a:off x="568806" y="1500996"/>
          <a:ext cx="3934184" cy="2811732"/>
        </p:xfrm>
        <a:graphic>
          <a:graphicData uri="http://schemas.openxmlformats.org/presentationml/2006/ole">
            <p:oleObj spid="_x0000_s1386498" name="Worksheet" r:id="rId3" imgW="4724400" imgH="3228975" progId="">
              <p:embed/>
            </p:oleObj>
          </a:graphicData>
        </a:graphic>
      </p:graphicFrame>
      <p:graphicFrame>
        <p:nvGraphicFramePr>
          <p:cNvPr id="1386499" name="Object 48"/>
          <p:cNvGraphicFramePr>
            <a:graphicFrameLocks noGrp="1"/>
          </p:cNvGraphicFramePr>
          <p:nvPr/>
        </p:nvGraphicFramePr>
        <p:xfrm>
          <a:off x="4710023" y="1656271"/>
          <a:ext cx="3795623" cy="2518914"/>
        </p:xfrm>
        <a:graphic>
          <a:graphicData uri="http://schemas.openxmlformats.org/presentationml/2006/ole">
            <p:oleObj spid="_x0000_s1386499" name="Worksheet" r:id="rId4" imgW="4295775" imgH="2457450" progId="">
              <p:embed/>
            </p:oleObj>
          </a:graphicData>
        </a:graphic>
      </p:graphicFrame>
      <p:graphicFrame>
        <p:nvGraphicFramePr>
          <p:cNvPr id="1386500" name="Object 36"/>
          <p:cNvGraphicFramePr>
            <a:graphicFrameLocks/>
          </p:cNvGraphicFramePr>
          <p:nvPr/>
        </p:nvGraphicFramePr>
        <p:xfrm>
          <a:off x="685770" y="4226943"/>
          <a:ext cx="3765460" cy="2332906"/>
        </p:xfrm>
        <a:graphic>
          <a:graphicData uri="http://schemas.openxmlformats.org/presentationml/2006/ole">
            <p:oleObj spid="_x0000_s1386500" name="图表" r:id="rId5" imgW="4762500" imgH="3276600" progId="">
              <p:embed/>
            </p:oleObj>
          </a:graphicData>
        </a:graphic>
      </p:graphicFrame>
      <p:graphicFrame>
        <p:nvGraphicFramePr>
          <p:cNvPr id="1386501" name="Object 5"/>
          <p:cNvGraphicFramePr>
            <a:graphicFrameLocks/>
          </p:cNvGraphicFramePr>
          <p:nvPr/>
        </p:nvGraphicFramePr>
        <p:xfrm>
          <a:off x="4727275" y="4019910"/>
          <a:ext cx="3709357" cy="2562046"/>
        </p:xfrm>
        <a:graphic>
          <a:graphicData uri="http://schemas.openxmlformats.org/presentationml/2006/ole">
            <p:oleObj spid="_x0000_s1386501" name="Worksheet" r:id="rId6" imgW="5105400" imgH="3086100" progId="">
              <p:embed/>
            </p:oleObj>
          </a:graphicData>
        </a:graphic>
      </p:graphicFrame>
      <p:sp>
        <p:nvSpPr>
          <p:cNvPr id="6" name="矩形 5"/>
          <p:cNvSpPr/>
          <p:nvPr/>
        </p:nvSpPr>
        <p:spPr>
          <a:xfrm>
            <a:off x="327805" y="207836"/>
            <a:ext cx="8229600" cy="523220"/>
          </a:xfrm>
          <a:prstGeom prst="rect">
            <a:avLst/>
          </a:prstGeom>
        </p:spPr>
        <p:txBody>
          <a:bodyPr wrap="square">
            <a:spAutoFit/>
          </a:bodyPr>
          <a:lstStyle/>
          <a:p>
            <a:pPr lvl="0">
              <a:defRPr/>
            </a:pPr>
            <a:r>
              <a:rPr lang="en-US" altLang="zh-CN" sz="2800" b="1" kern="0" dirty="0" smtClean="0">
                <a:solidFill>
                  <a:srgbClr val="05020E"/>
                </a:solidFill>
                <a:latin typeface="Impact" pitchFamily="34" charset="0"/>
                <a:ea typeface="+mj-ea"/>
                <a:cs typeface="+mj-cs"/>
              </a:rPr>
              <a:t>Decreased skeletal muscle mitochondrial  </a:t>
            </a:r>
            <a:r>
              <a:rPr lang="en-US" altLang="zh-CN" sz="2800" b="1" kern="0" dirty="0" smtClean="0">
                <a:solidFill>
                  <a:srgbClr val="05020E"/>
                </a:solidFill>
                <a:latin typeface="Impact" pitchFamily="34" charset="0"/>
                <a:ea typeface="+mj-ea"/>
                <a:cs typeface="+mj-cs"/>
              </a:rPr>
              <a:t>biogenesis</a:t>
            </a:r>
            <a:endParaRPr lang="zh-CN" altLang="en-US" sz="2800" b="1" kern="0" dirty="0" smtClean="0">
              <a:solidFill>
                <a:srgbClr val="05020E"/>
              </a:solidFill>
              <a:latin typeface="Impact" pitchFamily="34" charset="0"/>
              <a:ea typeface="+mj-ea"/>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6930" name="Rectangle 2"/>
          <p:cNvSpPr>
            <a:spLocks noGrp="1" noChangeArrowheads="1"/>
          </p:cNvSpPr>
          <p:nvPr>
            <p:ph type="title" sz="quarter"/>
          </p:nvPr>
        </p:nvSpPr>
        <p:spPr/>
        <p:txBody>
          <a:bodyPr/>
          <a:lstStyle/>
          <a:p>
            <a:r>
              <a:rPr lang="en-US" altLang="zh-CN" sz="3000">
                <a:latin typeface="Impact" pitchFamily="34" charset="0"/>
              </a:rPr>
              <a:t>SOD, CAT</a:t>
            </a:r>
            <a:r>
              <a:rPr lang="zh-CN" altLang="en-US" sz="3000">
                <a:latin typeface="Impact" pitchFamily="34" charset="0"/>
              </a:rPr>
              <a:t> </a:t>
            </a:r>
            <a:r>
              <a:rPr lang="en-US" altLang="zh-CN" sz="3000">
                <a:latin typeface="Impact" pitchFamily="34" charset="0"/>
              </a:rPr>
              <a:t>activity and MDA level in skeletal muscle</a:t>
            </a:r>
            <a:endParaRPr lang="zh-CN" altLang="en-US" sz="3000">
              <a:latin typeface="Impact" pitchFamily="34" charset="0"/>
            </a:endParaRPr>
          </a:p>
        </p:txBody>
      </p:sp>
      <p:graphicFrame>
        <p:nvGraphicFramePr>
          <p:cNvPr id="1276931" name="Object 3"/>
          <p:cNvGraphicFramePr>
            <a:graphicFrameLocks noChangeAspect="1"/>
          </p:cNvGraphicFramePr>
          <p:nvPr>
            <p:ph sz="quarter" idx="2"/>
          </p:nvPr>
        </p:nvGraphicFramePr>
        <p:xfrm>
          <a:off x="4724400" y="1422400"/>
          <a:ext cx="4038600" cy="2106613"/>
        </p:xfrm>
        <a:graphic>
          <a:graphicData uri="http://schemas.openxmlformats.org/presentationml/2006/ole">
            <p:oleObj spid="_x0000_s1276947" name="图表" r:id="rId4" imgW="4638751" imgH="2419502" progId="">
              <p:embed/>
            </p:oleObj>
          </a:graphicData>
        </a:graphic>
      </p:graphicFrame>
      <p:graphicFrame>
        <p:nvGraphicFramePr>
          <p:cNvPr id="1276932" name="Object 4"/>
          <p:cNvGraphicFramePr>
            <a:graphicFrameLocks noGrp="1" noChangeAspect="1"/>
          </p:cNvGraphicFramePr>
          <p:nvPr>
            <p:ph sz="quarter" idx="1"/>
          </p:nvPr>
        </p:nvGraphicFramePr>
        <p:xfrm>
          <a:off x="533400" y="1377950"/>
          <a:ext cx="4038600" cy="2197100"/>
        </p:xfrm>
        <a:graphic>
          <a:graphicData uri="http://schemas.openxmlformats.org/presentationml/2006/ole">
            <p:oleObj spid="_x0000_s1276948" name="图表" r:id="rId5" imgW="4638751" imgH="2524049" progId="">
              <p:embed/>
            </p:oleObj>
          </a:graphicData>
        </a:graphic>
      </p:graphicFrame>
      <p:graphicFrame>
        <p:nvGraphicFramePr>
          <p:cNvPr id="1276933" name="Object 5"/>
          <p:cNvGraphicFramePr>
            <a:graphicFrameLocks noChangeAspect="1"/>
          </p:cNvGraphicFramePr>
          <p:nvPr>
            <p:ph sz="quarter" idx="3"/>
          </p:nvPr>
        </p:nvGraphicFramePr>
        <p:xfrm>
          <a:off x="2652713" y="3940175"/>
          <a:ext cx="4038600" cy="2201863"/>
        </p:xfrm>
        <a:graphic>
          <a:graphicData uri="http://schemas.openxmlformats.org/presentationml/2006/ole">
            <p:oleObj spid="_x0000_s1276949" name="图表" r:id="rId6" imgW="4648200" imgH="2533802" progId="">
              <p:embed/>
            </p:oleObj>
          </a:graphicData>
        </a:graphic>
      </p:graphicFrame>
      <p:sp>
        <p:nvSpPr>
          <p:cNvPr id="1276934" name="Rectangle 6"/>
          <p:cNvSpPr>
            <a:spLocks noChangeArrowheads="1"/>
          </p:cNvSpPr>
          <p:nvPr/>
        </p:nvSpPr>
        <p:spPr bwMode="auto">
          <a:xfrm>
            <a:off x="4851400" y="6491288"/>
            <a:ext cx="42926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a:t>★ </a:t>
            </a:r>
            <a:r>
              <a:rPr lang="en-US" altLang="zh-CN" b="1"/>
              <a:t>P&lt;0.05 vs. age-matched NC groups</a:t>
            </a:r>
            <a:endParaRPr lang="zh-CN" altLang="en-US" b="1"/>
          </a:p>
        </p:txBody>
      </p:sp>
      <p:sp>
        <p:nvSpPr>
          <p:cNvPr id="7" name="矩形 6"/>
          <p:cNvSpPr/>
          <p:nvPr/>
        </p:nvSpPr>
        <p:spPr>
          <a:xfrm>
            <a:off x="1121434" y="5969175"/>
            <a:ext cx="7660257" cy="646331"/>
          </a:xfrm>
          <a:prstGeom prst="rect">
            <a:avLst/>
          </a:prstGeom>
        </p:spPr>
        <p:txBody>
          <a:bodyPr wrap="square">
            <a:spAutoFit/>
          </a:bodyPr>
          <a:lstStyle/>
          <a:p>
            <a:r>
              <a:rPr lang="en-US" altLang="zh-CN" dirty="0" smtClean="0"/>
              <a:t>oxidative stress might participate in the development of insulin resistance during the catching-up model</a:t>
            </a: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8674" name="Rectangle 2"/>
          <p:cNvSpPr>
            <a:spLocks noGrp="1" noChangeArrowheads="1"/>
          </p:cNvSpPr>
          <p:nvPr>
            <p:ph type="title"/>
          </p:nvPr>
        </p:nvSpPr>
        <p:spPr>
          <a:xfrm>
            <a:off x="0" y="198438"/>
            <a:ext cx="9144000" cy="563562"/>
          </a:xfrm>
        </p:spPr>
        <p:txBody>
          <a:bodyPr/>
          <a:lstStyle/>
          <a:p>
            <a:r>
              <a:rPr lang="en-US" altLang="zh-CN" sz="2600">
                <a:latin typeface="Impact" pitchFamily="34" charset="0"/>
              </a:rPr>
              <a:t>Characteristics of insulin resistance induced by Catch-up growth</a:t>
            </a:r>
            <a:r>
              <a:rPr lang="en-US" altLang="zh-CN" sz="3600">
                <a:latin typeface="Impact" pitchFamily="34" charset="0"/>
              </a:rPr>
              <a:t> </a:t>
            </a:r>
            <a:endParaRPr lang="zh-CN" altLang="en-US" sz="3600">
              <a:latin typeface="Impact" pitchFamily="34" charset="0"/>
            </a:endParaRPr>
          </a:p>
        </p:txBody>
      </p:sp>
      <p:sp>
        <p:nvSpPr>
          <p:cNvPr id="1308675" name="Rectangle 3"/>
          <p:cNvSpPr>
            <a:spLocks noGrp="1" noChangeArrowheads="1"/>
          </p:cNvSpPr>
          <p:nvPr>
            <p:ph type="body" idx="1"/>
          </p:nvPr>
        </p:nvSpPr>
        <p:spPr>
          <a:xfrm>
            <a:off x="428625" y="1325681"/>
            <a:ext cx="8215313" cy="6351827"/>
          </a:xfrm>
        </p:spPr>
        <p:txBody>
          <a:bodyPr/>
          <a:lstStyle/>
          <a:p>
            <a:pPr>
              <a:lnSpc>
                <a:spcPct val="130000"/>
              </a:lnSpc>
            </a:pPr>
            <a:r>
              <a:rPr lang="en-US" altLang="zh-CN" sz="2400" dirty="0">
                <a:latin typeface="Arial" charset="0"/>
                <a:ea typeface="宋体" pitchFamily="2" charset="-122"/>
              </a:rPr>
              <a:t>Four weeks </a:t>
            </a:r>
            <a:r>
              <a:rPr lang="en-US" altLang="zh-CN" sz="2400" dirty="0" err="1">
                <a:latin typeface="Arial" charset="0"/>
                <a:ea typeface="宋体" pitchFamily="2" charset="-122"/>
              </a:rPr>
              <a:t>refeeding</a:t>
            </a:r>
            <a:r>
              <a:rPr lang="en-US" altLang="zh-CN" sz="2400" dirty="0">
                <a:latin typeface="Arial" charset="0"/>
                <a:ea typeface="宋体" pitchFamily="2" charset="-122"/>
              </a:rPr>
              <a:t> </a:t>
            </a:r>
            <a:r>
              <a:rPr lang="zh-CN" altLang="en-US" sz="2400" dirty="0">
                <a:latin typeface="Arial" charset="0"/>
                <a:ea typeface="宋体" pitchFamily="2" charset="-122"/>
              </a:rPr>
              <a:t>（</a:t>
            </a:r>
            <a:r>
              <a:rPr lang="en-US" altLang="zh-CN" sz="2400" dirty="0">
                <a:latin typeface="Arial" charset="0"/>
                <a:ea typeface="宋体" pitchFamily="2" charset="-122"/>
              </a:rPr>
              <a:t>Normal diet with age-matched calorie</a:t>
            </a:r>
            <a:r>
              <a:rPr lang="zh-CN" altLang="en-US" sz="2400" dirty="0">
                <a:latin typeface="Arial" charset="0"/>
                <a:ea typeface="宋体" pitchFamily="2" charset="-122"/>
              </a:rPr>
              <a:t>） </a:t>
            </a:r>
            <a:r>
              <a:rPr lang="en-US" altLang="zh-CN" sz="2400" dirty="0">
                <a:latin typeface="Arial" charset="0"/>
                <a:ea typeface="宋体" pitchFamily="2" charset="-122"/>
              </a:rPr>
              <a:t>after caloric restriction could induce insulin resistance. </a:t>
            </a:r>
          </a:p>
          <a:p>
            <a:pPr>
              <a:lnSpc>
                <a:spcPct val="130000"/>
              </a:lnSpc>
            </a:pPr>
            <a:r>
              <a:rPr lang="en-US" altLang="zh-CN" sz="2400" dirty="0">
                <a:latin typeface="Arial" charset="0"/>
                <a:ea typeface="宋体" pitchFamily="2" charset="-122"/>
              </a:rPr>
              <a:t>Normal weight, with obvious lipid accumulation, especially visceral  fat</a:t>
            </a:r>
            <a:r>
              <a:rPr lang="en-US" altLang="zh-CN" sz="2400" dirty="0" smtClean="0">
                <a:latin typeface="Arial" charset="0"/>
                <a:ea typeface="宋体" pitchFamily="2" charset="-122"/>
              </a:rPr>
              <a:t>.</a:t>
            </a:r>
            <a:endParaRPr lang="en-US" altLang="zh-CN" sz="2400" dirty="0">
              <a:latin typeface="Arial" charset="0"/>
              <a:ea typeface="宋体" pitchFamily="2" charset="-122"/>
            </a:endParaRPr>
          </a:p>
        </p:txBody>
      </p:sp>
      <p:sp>
        <p:nvSpPr>
          <p:cNvPr id="4" name="矩形 3"/>
          <p:cNvSpPr/>
          <p:nvPr/>
        </p:nvSpPr>
        <p:spPr>
          <a:xfrm>
            <a:off x="793630" y="4678531"/>
            <a:ext cx="7435970" cy="1421928"/>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nSpc>
                <a:spcPct val="90000"/>
              </a:lnSpc>
            </a:pPr>
            <a:r>
              <a:rPr lang="en-US" altLang="zh-CN" sz="2400" dirty="0" smtClean="0"/>
              <a:t>Catch-up growth, which is widely spread and serious across the planet, is probably of utmost importance as a causative factor in increasing diabetes prevalence. </a:t>
            </a:r>
            <a:endParaRPr lang="zh-CN" altLang="en-US" sz="24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9698" name="Rectangle 2"/>
          <p:cNvSpPr>
            <a:spLocks noGrp="1" noChangeArrowheads="1"/>
          </p:cNvSpPr>
          <p:nvPr>
            <p:ph type="title"/>
          </p:nvPr>
        </p:nvSpPr>
        <p:spPr>
          <a:xfrm>
            <a:off x="198438" y="198438"/>
            <a:ext cx="8945562" cy="563562"/>
          </a:xfrm>
        </p:spPr>
        <p:txBody>
          <a:bodyPr/>
          <a:lstStyle/>
          <a:p>
            <a:r>
              <a:rPr lang="en-US" altLang="zh-CN" sz="2700" dirty="0">
                <a:latin typeface="Impact" pitchFamily="34" charset="0"/>
              </a:rPr>
              <a:t>Probable mechanism</a:t>
            </a:r>
            <a:r>
              <a:rPr lang="en-US" altLang="zh-CN" sz="2700" dirty="0"/>
              <a:t> </a:t>
            </a:r>
            <a:r>
              <a:rPr lang="en-US" altLang="zh-CN" sz="2700" dirty="0">
                <a:latin typeface="Impact" pitchFamily="34" charset="0"/>
              </a:rPr>
              <a:t>of Catch-up growth &amp; insulin resistance</a:t>
            </a:r>
            <a:r>
              <a:rPr lang="en-US" altLang="zh-CN" sz="2800" dirty="0">
                <a:latin typeface="Impact" pitchFamily="34" charset="0"/>
              </a:rPr>
              <a:t> </a:t>
            </a:r>
            <a:endParaRPr lang="zh-CN" altLang="en-US" sz="2800" dirty="0">
              <a:latin typeface="Impact" pitchFamily="34" charset="0"/>
            </a:endParaRPr>
          </a:p>
        </p:txBody>
      </p:sp>
      <p:sp>
        <p:nvSpPr>
          <p:cNvPr id="1309699" name="Rectangle 3"/>
          <p:cNvSpPr>
            <a:spLocks noGrp="1" noChangeArrowheads="1"/>
          </p:cNvSpPr>
          <p:nvPr>
            <p:ph type="body" idx="1"/>
          </p:nvPr>
        </p:nvSpPr>
        <p:spPr>
          <a:xfrm>
            <a:off x="230188" y="1219200"/>
            <a:ext cx="8716962" cy="3335547"/>
          </a:xfrm>
        </p:spPr>
        <p:txBody>
          <a:bodyPr/>
          <a:lstStyle/>
          <a:p>
            <a:pPr>
              <a:lnSpc>
                <a:spcPct val="90000"/>
              </a:lnSpc>
            </a:pPr>
            <a:r>
              <a:rPr lang="en-US" altLang="zh-CN" sz="2400" dirty="0" smtClean="0">
                <a:latin typeface="Arial" charset="0"/>
                <a:ea typeface="宋体" pitchFamily="2" charset="-122"/>
              </a:rPr>
              <a:t>The </a:t>
            </a:r>
            <a:r>
              <a:rPr lang="en-US" altLang="zh-CN" sz="2400" dirty="0" smtClean="0">
                <a:latin typeface="Arial" charset="0"/>
                <a:ea typeface="宋体" pitchFamily="2" charset="-122"/>
              </a:rPr>
              <a:t>persistent imbalance of </a:t>
            </a:r>
            <a:r>
              <a:rPr lang="en-US" altLang="zh-CN" sz="2400" dirty="0" err="1" smtClean="0">
                <a:latin typeface="Arial" charset="0"/>
                <a:ea typeface="宋体" pitchFamily="2" charset="-122"/>
              </a:rPr>
              <a:t>lipogenesis</a:t>
            </a:r>
            <a:r>
              <a:rPr lang="en-US" altLang="zh-CN" sz="2400" dirty="0" smtClean="0">
                <a:latin typeface="Arial" charset="0"/>
                <a:ea typeface="宋体" pitchFamily="2" charset="-122"/>
              </a:rPr>
              <a:t>/fat storage capacity induced by CR might promote lipid overflow and ectopic lipid accumulation during </a:t>
            </a:r>
            <a:r>
              <a:rPr lang="en-US" altLang="zh-CN" sz="2400" dirty="0" err="1" smtClean="0">
                <a:latin typeface="Arial" charset="0"/>
                <a:ea typeface="宋体" pitchFamily="2" charset="-122"/>
              </a:rPr>
              <a:t>refeeding</a:t>
            </a:r>
            <a:r>
              <a:rPr lang="en-US" altLang="zh-CN" sz="2400" dirty="0" smtClean="0">
                <a:latin typeface="Arial" charset="0"/>
                <a:ea typeface="宋体" pitchFamily="2" charset="-122"/>
              </a:rPr>
              <a:t>, which induces the development of insulin resistance in catch-up </a:t>
            </a:r>
            <a:r>
              <a:rPr lang="en-US" altLang="zh-CN" sz="2400" dirty="0" smtClean="0">
                <a:latin typeface="Arial" charset="0"/>
                <a:ea typeface="宋体" pitchFamily="2" charset="-122"/>
              </a:rPr>
              <a:t>growth</a:t>
            </a:r>
            <a:endParaRPr lang="en-US" altLang="zh-CN" sz="2400" dirty="0" smtClean="0">
              <a:latin typeface="Arial" charset="0"/>
              <a:ea typeface="宋体" pitchFamily="2" charset="-122"/>
            </a:endParaRPr>
          </a:p>
          <a:p>
            <a:pPr>
              <a:lnSpc>
                <a:spcPct val="90000"/>
              </a:lnSpc>
            </a:pPr>
            <a:r>
              <a:rPr lang="en-US" altLang="zh-CN" sz="2400" dirty="0" smtClean="0">
                <a:latin typeface="Arial" charset="0"/>
                <a:ea typeface="宋体" pitchFamily="2" charset="-122"/>
              </a:rPr>
              <a:t>Mitochondria </a:t>
            </a:r>
            <a:r>
              <a:rPr lang="en-US" altLang="zh-CN" sz="2400" dirty="0">
                <a:latin typeface="Arial" charset="0"/>
                <a:ea typeface="宋体" pitchFamily="2" charset="-122"/>
              </a:rPr>
              <a:t>loss (decreased during caloric restriction, and did not restore after </a:t>
            </a:r>
            <a:r>
              <a:rPr lang="en-US" altLang="zh-CN" sz="2400" dirty="0" err="1">
                <a:latin typeface="Arial" charset="0"/>
                <a:ea typeface="宋体" pitchFamily="2" charset="-122"/>
              </a:rPr>
              <a:t>refeeding</a:t>
            </a:r>
            <a:r>
              <a:rPr lang="en-US" altLang="zh-CN" sz="2400" dirty="0">
                <a:latin typeface="Arial" charset="0"/>
                <a:ea typeface="宋体" pitchFamily="2" charset="-122"/>
              </a:rPr>
              <a:t>) induced impaired substrate oxidation and </a:t>
            </a:r>
            <a:r>
              <a:rPr lang="en-US" altLang="en-US" sz="2400" dirty="0" err="1">
                <a:latin typeface="Arial" charset="0"/>
                <a:ea typeface="宋体" pitchFamily="2" charset="-122"/>
              </a:rPr>
              <a:t>bioenergetic</a:t>
            </a:r>
            <a:r>
              <a:rPr lang="en-US" altLang="en-US" sz="2400" dirty="0">
                <a:latin typeface="Arial" charset="0"/>
                <a:ea typeface="宋体" pitchFamily="2" charset="-122"/>
              </a:rPr>
              <a:t> support</a:t>
            </a:r>
            <a:r>
              <a:rPr lang="en-US" altLang="zh-CN" sz="2400" dirty="0">
                <a:latin typeface="Arial" charset="0"/>
                <a:ea typeface="宋体" pitchFamily="2" charset="-122"/>
              </a:rPr>
              <a:t> mitochondrial :</a:t>
            </a:r>
            <a:r>
              <a:rPr lang="en-US" altLang="en-US" sz="2400" dirty="0">
                <a:latin typeface="Arial" charset="0"/>
                <a:ea typeface="宋体" pitchFamily="2" charset="-122"/>
              </a:rPr>
              <a:t> </a:t>
            </a:r>
            <a:r>
              <a:rPr lang="en-US" altLang="zh-CN" sz="2400" dirty="0">
                <a:latin typeface="Arial" charset="0"/>
                <a:ea typeface="宋体" pitchFamily="2" charset="-122"/>
              </a:rPr>
              <a:t>particular relevance.</a:t>
            </a:r>
          </a:p>
          <a:p>
            <a:pPr>
              <a:lnSpc>
                <a:spcPct val="90000"/>
              </a:lnSpc>
            </a:pPr>
            <a:r>
              <a:rPr lang="en-US" altLang="zh-CN" sz="2400" dirty="0">
                <a:latin typeface="Arial" charset="0"/>
                <a:ea typeface="宋体" pitchFamily="2" charset="-122"/>
              </a:rPr>
              <a:t>Damaged antioxidant system and enhanced oxidative stress: important pathogenesis</a:t>
            </a:r>
            <a:r>
              <a:rPr lang="en-US" altLang="zh-CN" sz="2400" dirty="0" smtClean="0">
                <a:latin typeface="Arial" charset="0"/>
                <a:ea typeface="宋体" pitchFamily="2" charset="-122"/>
              </a:rPr>
              <a:t>.</a:t>
            </a:r>
          </a:p>
          <a:p>
            <a:pPr>
              <a:lnSpc>
                <a:spcPct val="90000"/>
              </a:lnSpc>
            </a:pPr>
            <a:endParaRPr lang="zh-CN" altLang="en-US" sz="2400" dirty="0">
              <a:latin typeface="Arial" charset="0"/>
              <a:ea typeface="宋体"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7682" name="Picture 2" descr="7628889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588"/>
            <a:ext cx="9144000" cy="6859588"/>
          </a:xfrm>
          <a:prstGeom prst="rect">
            <a:avLst/>
          </a:prstGeom>
          <a:noFill/>
          <a:extLst>
            <a:ext uri="{909E8E84-426E-40DD-AFC4-6F175D3DCCD1}">
              <a14:hiddenFill xmlns="" xmlns:a14="http://schemas.microsoft.com/office/drawing/2010/main">
                <a:solidFill>
                  <a:srgbClr val="FFFFFF"/>
                </a:solidFill>
              </a14:hiddenFill>
            </a:ext>
          </a:extLst>
        </p:spPr>
      </p:pic>
      <p:sp>
        <p:nvSpPr>
          <p:cNvPr id="967680" name="WordArt 0"/>
          <p:cNvSpPr>
            <a:spLocks noChangeArrowheads="1" noChangeShapeType="1" noTextEdit="1"/>
          </p:cNvSpPr>
          <p:nvPr/>
        </p:nvSpPr>
        <p:spPr bwMode="auto">
          <a:xfrm>
            <a:off x="512763" y="4249738"/>
            <a:ext cx="3598862" cy="1019175"/>
          </a:xfrm>
          <a:prstGeom prst="rect">
            <a:avLst/>
          </a:prstGeom>
        </p:spPr>
        <p:txBody>
          <a:bodyPr wrap="none" fromWordArt="1">
            <a:prstTxWarp prst="textPlain">
              <a:avLst>
                <a:gd name="adj" fmla="val 50000"/>
              </a:avLst>
            </a:prstTxWarp>
          </a:bodyPr>
          <a:lstStyle/>
          <a:p>
            <a:pPr algn="ctr"/>
            <a:r>
              <a:rPr lang="en-US" sz="8000" b="1"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Verdana"/>
                <a:ea typeface="Verdana"/>
                <a:cs typeface="Verdana"/>
              </a:rPr>
              <a:t>THANKS</a:t>
            </a:r>
          </a:p>
        </p:txBody>
      </p:sp>
      <p:sp>
        <p:nvSpPr>
          <p:cNvPr id="967681" name="Rectangle 1"/>
          <p:cNvSpPr>
            <a:spLocks noGrp="1" noChangeArrowheads="1"/>
          </p:cNvSpPr>
          <p:nvPr>
            <p:ph type="title"/>
          </p:nvPr>
        </p:nvSpPr>
        <p:spPr/>
        <p:txBody>
          <a:bodyPr/>
          <a:lstStyle/>
          <a:p>
            <a:endParaRPr lang="zh-CN"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3">
      <a:dk1>
        <a:srgbClr val="19426B"/>
      </a:dk1>
      <a:lt1>
        <a:srgbClr val="FFFFFF"/>
      </a:lt1>
      <a:dk2>
        <a:srgbClr val="006699"/>
      </a:dk2>
      <a:lt2>
        <a:srgbClr val="B2B2B2"/>
      </a:lt2>
      <a:accent1>
        <a:srgbClr val="3D86F1"/>
      </a:accent1>
      <a:accent2>
        <a:srgbClr val="2BB5A5"/>
      </a:accent2>
      <a:accent3>
        <a:srgbClr val="FFFFFF"/>
      </a:accent3>
      <a:accent4>
        <a:srgbClr val="14375A"/>
      </a:accent4>
      <a:accent5>
        <a:srgbClr val="AFC3F7"/>
      </a:accent5>
      <a:accent6>
        <a:srgbClr val="26A495"/>
      </a:accent6>
      <a:hlink>
        <a:srgbClr val="8BBC00"/>
      </a:hlink>
      <a:folHlink>
        <a:srgbClr val="6D50CA"/>
      </a:folHlink>
    </a:clrScheme>
    <a:fontScheme name="Default Design">
      <a:majorFont>
        <a:latin typeface="黑体"/>
        <a:ea typeface="黑体"/>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1640B6"/>
        </a:dk2>
        <a:lt2>
          <a:srgbClr val="B2B2B2"/>
        </a:lt2>
        <a:accent1>
          <a:srgbClr val="92C331"/>
        </a:accent1>
        <a:accent2>
          <a:srgbClr val="6B8FF3"/>
        </a:accent2>
        <a:accent3>
          <a:srgbClr val="FFFFFF"/>
        </a:accent3>
        <a:accent4>
          <a:srgbClr val="000000"/>
        </a:accent4>
        <a:accent5>
          <a:srgbClr val="C7DEAD"/>
        </a:accent5>
        <a:accent6>
          <a:srgbClr val="6081DC"/>
        </a:accent6>
        <a:hlink>
          <a:srgbClr val="009999"/>
        </a:hlink>
        <a:folHlink>
          <a:srgbClr val="C07BE7"/>
        </a:folHlink>
      </a:clrScheme>
      <a:clrMap bg1="lt1" tx1="dk1" bg2="lt2" tx2="dk2" accent1="accent1" accent2="accent2" accent3="accent3" accent4="accent4" accent5="accent5" accent6="accent6" hlink="hlink" folHlink="folHlink"/>
    </a:extraClrScheme>
    <a:extraClrScheme>
      <a:clrScheme name="Default Design 2">
        <a:dk1>
          <a:srgbClr val="25095D"/>
        </a:dk1>
        <a:lt1>
          <a:srgbClr val="FFFFFF"/>
        </a:lt1>
        <a:dk2>
          <a:srgbClr val="235752"/>
        </a:dk2>
        <a:lt2>
          <a:srgbClr val="B2B2B2"/>
        </a:lt2>
        <a:accent1>
          <a:srgbClr val="E58729"/>
        </a:accent1>
        <a:accent2>
          <a:srgbClr val="3CA6EE"/>
        </a:accent2>
        <a:accent3>
          <a:srgbClr val="FFFFFF"/>
        </a:accent3>
        <a:accent4>
          <a:srgbClr val="1E064E"/>
        </a:accent4>
        <a:accent5>
          <a:srgbClr val="F0C3AC"/>
        </a:accent5>
        <a:accent6>
          <a:srgbClr val="3596D8"/>
        </a:accent6>
        <a:hlink>
          <a:srgbClr val="9288DE"/>
        </a:hlink>
        <a:folHlink>
          <a:srgbClr val="5974C1"/>
        </a:folHlink>
      </a:clrScheme>
      <a:clrMap bg1="lt1" tx1="dk1" bg2="lt2" tx2="dk2" accent1="accent1" accent2="accent2" accent3="accent3" accent4="accent4" accent5="accent5" accent6="accent6" hlink="hlink" folHlink="folHlink"/>
    </a:extraClrScheme>
    <a:extraClrScheme>
      <a:clrScheme name="Default Design 3">
        <a:dk1>
          <a:srgbClr val="19426B"/>
        </a:dk1>
        <a:lt1>
          <a:srgbClr val="FFFFFF"/>
        </a:lt1>
        <a:dk2>
          <a:srgbClr val="006699"/>
        </a:dk2>
        <a:lt2>
          <a:srgbClr val="B2B2B2"/>
        </a:lt2>
        <a:accent1>
          <a:srgbClr val="3D86F1"/>
        </a:accent1>
        <a:accent2>
          <a:srgbClr val="2BB5A5"/>
        </a:accent2>
        <a:accent3>
          <a:srgbClr val="FFFFFF"/>
        </a:accent3>
        <a:accent4>
          <a:srgbClr val="14375A"/>
        </a:accent4>
        <a:accent5>
          <a:srgbClr val="AFC3F7"/>
        </a:accent5>
        <a:accent6>
          <a:srgbClr val="26A495"/>
        </a:accent6>
        <a:hlink>
          <a:srgbClr val="8BBC00"/>
        </a:hlink>
        <a:folHlink>
          <a:srgbClr val="6D50C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11111</Template>
  <TotalTime>10782</TotalTime>
  <Words>1989</Words>
  <Application>Microsoft Office PowerPoint</Application>
  <PresentationFormat>全屏显示(4:3)</PresentationFormat>
  <Paragraphs>245</Paragraphs>
  <Slides>22</Slides>
  <Notes>12</Notes>
  <HiddenSlides>0</HiddenSlides>
  <MMClips>0</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22</vt:i4>
      </vt:variant>
    </vt:vector>
  </HeadingPairs>
  <TitlesOfParts>
    <vt:vector size="25" baseType="lpstr">
      <vt:lpstr>Default Design</vt:lpstr>
      <vt:lpstr>图表</vt:lpstr>
      <vt:lpstr>Worksheet</vt:lpstr>
      <vt:lpstr>Catch up growth：</vt:lpstr>
      <vt:lpstr>T2DM is rapidly spreading in Asia</vt:lpstr>
      <vt:lpstr>T2DM is rapidly spreading in Asia</vt:lpstr>
      <vt:lpstr>Characteristics of the T2DM Epidemic in Asia</vt:lpstr>
      <vt:lpstr>幻灯片 5</vt:lpstr>
      <vt:lpstr>Catch up growth ------ in Concentration Camps</vt:lpstr>
      <vt:lpstr>Catch up growth</vt:lpstr>
      <vt:lpstr>Types of catch-up growth</vt:lpstr>
      <vt:lpstr>Correlation between catch-up growth and metabolic syndrome</vt:lpstr>
      <vt:lpstr>幻灯片 10</vt:lpstr>
      <vt:lpstr>Insulin resistance without overweight </vt:lpstr>
      <vt:lpstr>Catch up fat---dual x-ray absorptiometry (DEXA)</vt:lpstr>
      <vt:lpstr>Increased WAT lipogenesis</vt:lpstr>
      <vt:lpstr>lipid storage –decreased by CR increased after refeeding</vt:lpstr>
      <vt:lpstr>幻灯片 15</vt:lpstr>
      <vt:lpstr>ectopic lipid deposition</vt:lpstr>
      <vt:lpstr>幻灯片 17</vt:lpstr>
      <vt:lpstr>幻灯片 18</vt:lpstr>
      <vt:lpstr>SOD, CAT activity and MDA level in skeletal muscle</vt:lpstr>
      <vt:lpstr>Characteristics of insulin resistance induced by Catch-up growth </vt:lpstr>
      <vt:lpstr>Probable mechanism of Catch-up growth &amp; insulin resistance </vt:lpstr>
      <vt:lpstr>幻灯片 22</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答辩</dc:title>
  <dc:creator>User</dc:creator>
  <cp:lastModifiedBy>lenovo</cp:lastModifiedBy>
  <cp:revision>841</cp:revision>
  <cp:lastPrinted>1601-01-01T00:00:00Z</cp:lastPrinted>
  <dcterms:created xsi:type="dcterms:W3CDTF">2007-05-16T15:42:17Z</dcterms:created>
  <dcterms:modified xsi:type="dcterms:W3CDTF">2014-10-20T19:47:29Z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TC010596952052</vt:lpwstr>
  </property>
</Properties>
</file>