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9" r:id="rId2"/>
    <p:sldId id="348" r:id="rId3"/>
    <p:sldId id="305" r:id="rId4"/>
    <p:sldId id="306" r:id="rId5"/>
    <p:sldId id="347" r:id="rId6"/>
    <p:sldId id="309" r:id="rId7"/>
    <p:sldId id="290" r:id="rId8"/>
    <p:sldId id="349" r:id="rId9"/>
    <p:sldId id="350" r:id="rId10"/>
    <p:sldId id="316" r:id="rId11"/>
    <p:sldId id="351" r:id="rId12"/>
    <p:sldId id="357" r:id="rId13"/>
    <p:sldId id="352" r:id="rId14"/>
    <p:sldId id="353" r:id="rId15"/>
    <p:sldId id="356" r:id="rId16"/>
    <p:sldId id="354" r:id="rId17"/>
    <p:sldId id="355" r:id="rId18"/>
    <p:sldId id="358" r:id="rId19"/>
    <p:sldId id="359" r:id="rId20"/>
    <p:sldId id="360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288" r:id="rId3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1pPr>
    <a:lvl2pPr marL="411163" indent="4603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2pPr>
    <a:lvl3pPr marL="823913" indent="9048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3pPr>
    <a:lvl4pPr marL="1236663" indent="13493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4pPr>
    <a:lvl5pPr marL="1649413" indent="179388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CCFF"/>
    <a:srgbClr val="3366CC"/>
    <a:srgbClr val="336699"/>
    <a:srgbClr val="006699"/>
    <a:srgbClr val="3399FF"/>
    <a:srgbClr val="003366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7" autoAdjust="0"/>
    <p:restoredTop sz="90841" autoAdjust="0"/>
  </p:normalViewPr>
  <p:slideViewPr>
    <p:cSldViewPr>
      <p:cViewPr>
        <p:scale>
          <a:sx n="68" d="100"/>
          <a:sy n="68" d="100"/>
        </p:scale>
        <p:origin x="-13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6B64EC96-A630-4E4E-AE3C-BC14F4D55538}" type="datetimeFigureOut">
              <a:rPr lang="en-US"/>
              <a:pPr>
                <a:defRPr/>
              </a:pPr>
              <a:t>7/16/2015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9ED6D591-8B47-4B4F-8E3C-EA3E7A2C4A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203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D6D591-8B47-4B4F-8E3C-EA3E7A2C4AB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3" descr="C:\Documents and Settings\Rami\Desktop\Ramis Work\PresPro\Templates_07_July_2004\Biotech\JPGS\PPP_SBIOT_TLE_DNA_Struc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solidFill>
            <a:srgbClr val="336699"/>
          </a:solidFill>
          <a:ln w="9525">
            <a:solidFill>
              <a:srgbClr val="339966"/>
            </a:solidFill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933" y="1011272"/>
            <a:ext cx="6250927" cy="1880534"/>
          </a:xfrm>
        </p:spPr>
        <p:txBody>
          <a:bodyPr/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8847" y="3029512"/>
            <a:ext cx="6193722" cy="1308198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707188"/>
            <a:ext cx="1905000" cy="165100"/>
          </a:xfrm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92900"/>
            <a:ext cx="2895600" cy="165100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692900"/>
            <a:ext cx="1905000" cy="165100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0BF898D-5672-435B-86F9-979F7E7BAD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642D0-F9CF-4FBB-AF20-D3DEFACD3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6" y="4406563"/>
            <a:ext cx="7772543" cy="136270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6" y="2906151"/>
            <a:ext cx="7772543" cy="1500412"/>
          </a:xfrm>
        </p:spPr>
        <p:txBody>
          <a:bodyPr anchor="b"/>
          <a:lstStyle>
            <a:lvl1pPr marL="0" indent="0">
              <a:buNone/>
              <a:defRPr sz="1800"/>
            </a:lvl1pPr>
            <a:lvl2pPr marL="412394" indent="0">
              <a:buNone/>
              <a:defRPr sz="1600"/>
            </a:lvl2pPr>
            <a:lvl3pPr marL="824789" indent="0">
              <a:buNone/>
              <a:defRPr sz="1400"/>
            </a:lvl3pPr>
            <a:lvl4pPr marL="1237183" indent="0">
              <a:buNone/>
              <a:defRPr sz="1300"/>
            </a:lvl4pPr>
            <a:lvl5pPr marL="1649578" indent="0">
              <a:buNone/>
              <a:defRPr sz="1300"/>
            </a:lvl5pPr>
            <a:lvl6pPr marL="2061972" indent="0">
              <a:buNone/>
              <a:defRPr sz="1300"/>
            </a:lvl6pPr>
            <a:lvl7pPr marL="2474366" indent="0">
              <a:buNone/>
              <a:defRPr sz="1300"/>
            </a:lvl7pPr>
            <a:lvl8pPr marL="2886761" indent="0">
              <a:buNone/>
              <a:defRPr sz="1300"/>
            </a:lvl8pPr>
            <a:lvl9pPr marL="3299155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F1545-D281-41DC-A64D-ACD0B9F077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5598" y="1583608"/>
            <a:ext cx="3706795" cy="495738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682" y="1583608"/>
            <a:ext cx="3706795" cy="4957383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71F65-4A6E-4CCD-A7C0-BEC4DE50ED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29" y="273976"/>
            <a:ext cx="8228742" cy="11432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29" y="1534838"/>
            <a:ext cx="4040007" cy="63975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29" y="2174593"/>
            <a:ext cx="4040007" cy="395184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935" y="1534838"/>
            <a:ext cx="4041436" cy="639755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394" indent="0">
              <a:buNone/>
              <a:defRPr sz="1800" b="1"/>
            </a:lvl2pPr>
            <a:lvl3pPr marL="824789" indent="0">
              <a:buNone/>
              <a:defRPr sz="1600" b="1"/>
            </a:lvl3pPr>
            <a:lvl4pPr marL="1237183" indent="0">
              <a:buNone/>
              <a:defRPr sz="1400" b="1"/>
            </a:lvl4pPr>
            <a:lvl5pPr marL="1649578" indent="0">
              <a:buNone/>
              <a:defRPr sz="1400" b="1"/>
            </a:lvl5pPr>
            <a:lvl6pPr marL="2061972" indent="0">
              <a:buNone/>
              <a:defRPr sz="1400" b="1"/>
            </a:lvl6pPr>
            <a:lvl7pPr marL="2474366" indent="0">
              <a:buNone/>
              <a:defRPr sz="1400" b="1"/>
            </a:lvl7pPr>
            <a:lvl8pPr marL="2886761" indent="0">
              <a:buNone/>
              <a:defRPr sz="1400" b="1"/>
            </a:lvl8pPr>
            <a:lvl9pPr marL="3299155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935" y="2174593"/>
            <a:ext cx="4041436" cy="395184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B9CE4-50B2-4202-95F0-94F697956D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0A406-4F8F-4326-B8FA-7E321C8595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AFF43-F3A6-4C3D-A8D2-F4B013B592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30" y="272542"/>
            <a:ext cx="3007481" cy="116188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7" y="272541"/>
            <a:ext cx="5111144" cy="5853901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30" y="1434428"/>
            <a:ext cx="3007481" cy="4692014"/>
          </a:xfrm>
        </p:spPr>
        <p:txBody>
          <a:bodyPr/>
          <a:lstStyle>
            <a:lvl1pPr marL="0" indent="0">
              <a:buNone/>
              <a:defRPr sz="1300"/>
            </a:lvl1pPr>
            <a:lvl2pPr marL="412394" indent="0">
              <a:buNone/>
              <a:defRPr sz="1100"/>
            </a:lvl2pPr>
            <a:lvl3pPr marL="824789" indent="0">
              <a:buNone/>
              <a:defRPr sz="900"/>
            </a:lvl3pPr>
            <a:lvl4pPr marL="1237183" indent="0">
              <a:buNone/>
              <a:defRPr sz="800"/>
            </a:lvl4pPr>
            <a:lvl5pPr marL="1649578" indent="0">
              <a:buNone/>
              <a:defRPr sz="800"/>
            </a:lvl5pPr>
            <a:lvl6pPr marL="2061972" indent="0">
              <a:buNone/>
              <a:defRPr sz="800"/>
            </a:lvl6pPr>
            <a:lvl7pPr marL="2474366" indent="0">
              <a:buNone/>
              <a:defRPr sz="800"/>
            </a:lvl7pPr>
            <a:lvl8pPr marL="2886761" indent="0">
              <a:buNone/>
              <a:defRPr sz="800"/>
            </a:lvl8pPr>
            <a:lvl9pPr marL="329915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62D43-59FA-45E5-BA17-D5ED551EE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904" y="4801030"/>
            <a:ext cx="5487258" cy="56659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904" y="612502"/>
            <a:ext cx="5487258" cy="4115373"/>
          </a:xfrm>
        </p:spPr>
        <p:txBody>
          <a:bodyPr/>
          <a:lstStyle>
            <a:lvl1pPr marL="0" indent="0">
              <a:buNone/>
              <a:defRPr sz="2900"/>
            </a:lvl1pPr>
            <a:lvl2pPr marL="412394" indent="0">
              <a:buNone/>
              <a:defRPr sz="2500"/>
            </a:lvl2pPr>
            <a:lvl3pPr marL="824789" indent="0">
              <a:buNone/>
              <a:defRPr sz="2200"/>
            </a:lvl3pPr>
            <a:lvl4pPr marL="1237183" indent="0">
              <a:buNone/>
              <a:defRPr sz="1800"/>
            </a:lvl4pPr>
            <a:lvl5pPr marL="1649578" indent="0">
              <a:buNone/>
              <a:defRPr sz="1800"/>
            </a:lvl5pPr>
            <a:lvl6pPr marL="2061972" indent="0">
              <a:buNone/>
              <a:defRPr sz="1800"/>
            </a:lvl6pPr>
            <a:lvl7pPr marL="2474366" indent="0">
              <a:buNone/>
              <a:defRPr sz="1800"/>
            </a:lvl7pPr>
            <a:lvl8pPr marL="2886761" indent="0">
              <a:buNone/>
              <a:defRPr sz="1800"/>
            </a:lvl8pPr>
            <a:lvl9pPr marL="3299155" indent="0">
              <a:buNone/>
              <a:defRPr sz="18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904" y="5367629"/>
            <a:ext cx="5487258" cy="804714"/>
          </a:xfrm>
        </p:spPr>
        <p:txBody>
          <a:bodyPr/>
          <a:lstStyle>
            <a:lvl1pPr marL="0" indent="0">
              <a:buNone/>
              <a:defRPr sz="1300"/>
            </a:lvl1pPr>
            <a:lvl2pPr marL="412394" indent="0">
              <a:buNone/>
              <a:defRPr sz="1100"/>
            </a:lvl2pPr>
            <a:lvl3pPr marL="824789" indent="0">
              <a:buNone/>
              <a:defRPr sz="900"/>
            </a:lvl3pPr>
            <a:lvl4pPr marL="1237183" indent="0">
              <a:buNone/>
              <a:defRPr sz="800"/>
            </a:lvl4pPr>
            <a:lvl5pPr marL="1649578" indent="0">
              <a:buNone/>
              <a:defRPr sz="800"/>
            </a:lvl5pPr>
            <a:lvl6pPr marL="2061972" indent="0">
              <a:buNone/>
              <a:defRPr sz="800"/>
            </a:lvl6pPr>
            <a:lvl7pPr marL="2474366" indent="0">
              <a:buNone/>
              <a:defRPr sz="800"/>
            </a:lvl7pPr>
            <a:lvl8pPr marL="2886761" indent="0">
              <a:buNone/>
              <a:defRPr sz="800"/>
            </a:lvl8pPr>
            <a:lvl9pPr marL="3299155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8A52F-E8A0-4968-AC64-752F698A45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AB0D3-2CC8-45E4-B02F-BA7A07CFD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1544" y="137705"/>
            <a:ext cx="1956364" cy="640328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2451" y="137705"/>
            <a:ext cx="5731804" cy="640328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E5B3F-2140-4F5A-AEB6-979DCF7EF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36030-57D0-4B93-827A-F764A4749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8" descr="C:\Documents and Settings\Rami\Desktop\Ramis Work\PresPro\Templates_07_July_2004\Biotech\JPGS\PPP_SBIOT_TXT_DNA_Structure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2025" y="138113"/>
            <a:ext cx="7826375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5075" y="1584325"/>
            <a:ext cx="7551738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6525" y="6624638"/>
            <a:ext cx="19050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defTabSz="915001">
              <a:defRPr sz="9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7538" y="6624638"/>
            <a:ext cx="2894012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 defTabSz="915001">
              <a:defRPr sz="900">
                <a:solidFill>
                  <a:srgbClr val="FFFFFF"/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70725" y="6624638"/>
            <a:ext cx="19050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 defTabSz="915001">
              <a:defRPr sz="900">
                <a:solidFill>
                  <a:srgbClr val="FFFFFF"/>
                </a:solidFill>
                <a:effectLst/>
              </a:defRPr>
            </a:lvl1pPr>
          </a:lstStyle>
          <a:p>
            <a:pPr>
              <a:defRPr/>
            </a:pPr>
            <a:fld id="{25C45E6B-ACD4-4E60-9E4C-570F06292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5pPr>
      <a:lvl6pPr marL="412394" algn="l" defTabSz="915001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6pPr>
      <a:lvl7pPr marL="824789" algn="l" defTabSz="915001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7pPr>
      <a:lvl8pPr marL="1237183" algn="l" defTabSz="915001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8pPr>
      <a:lvl9pPr marL="1649578" algn="l" defTabSz="915001" rtl="0" fontAlgn="base">
        <a:spcBef>
          <a:spcPct val="0"/>
        </a:spcBef>
        <a:spcAft>
          <a:spcPct val="0"/>
        </a:spcAft>
        <a:defRPr sz="3400">
          <a:solidFill>
            <a:srgbClr val="FFFFFF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FFFFFF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FFFFFF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5pPr>
      <a:lvl6pPr marL="2470071" indent="-229108" algn="l" defTabSz="915001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882465" indent="-229108" algn="l" defTabSz="915001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294860" indent="-229108" algn="l" defTabSz="915001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707254" indent="-229108" algn="l" defTabSz="915001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2394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4789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7183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9578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1972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4366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6761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9155" algn="l" defTabSz="82478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7" descr="kettering-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5413"/>
            <a:ext cx="16764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9600"/>
            <a:ext cx="8267700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 rot="20723815">
            <a:off x="364559" y="5057107"/>
            <a:ext cx="4157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de </a:t>
            </a:r>
            <a:r>
              <a:rPr lang="en-US" sz="2800" dirty="0" err="1" smtClean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</a:t>
            </a:r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Cosas</a:t>
            </a:r>
            <a:endParaRPr lang="en-US" sz="2800" dirty="0">
              <a:solidFill>
                <a:schemeClr val="bg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01521" y="5943600"/>
            <a:ext cx="49802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Internet of</a:t>
            </a:r>
            <a:r>
              <a:rPr lang="en-US" sz="28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Things </a:t>
            </a:r>
            <a:r>
              <a:rPr lang="en-US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(IoT)</a:t>
            </a:r>
            <a:endParaRPr lang="en-US" sz="2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1239903">
            <a:off x="5484924" y="5313176"/>
            <a:ext cx="4157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der Dinge</a:t>
            </a:r>
            <a:endParaRPr lang="en-US" sz="2800" dirty="0">
              <a:solidFill>
                <a:schemeClr val="bg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24200" y="5410200"/>
            <a:ext cx="403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des Objects</a:t>
            </a:r>
            <a:endParaRPr lang="en-US" sz="2800" dirty="0">
              <a:solidFill>
                <a:schemeClr val="bg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68375"/>
            <a:ext cx="8382000" cy="3070225"/>
          </a:xfrm>
        </p:spPr>
        <p:txBody>
          <a:bodyPr/>
          <a:lstStyle/>
          <a:p>
            <a:pPr algn="ctr">
              <a:defRPr/>
            </a:pP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Aware Systems for Unstructured Environments Based on WSNs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352800"/>
            <a:ext cx="8077200" cy="9906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Dr. Juan R. Pimentel </a:t>
            </a:r>
          </a:p>
          <a:p>
            <a:pPr>
              <a:defRPr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Professor, </a:t>
            </a:r>
            <a:r>
              <a:rPr lang="en-US" sz="2800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Kettering University</a:t>
            </a:r>
          </a:p>
          <a:p>
            <a:pPr>
              <a:defRPr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5039380"/>
            <a:ext cx="77724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 smtClean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CEO, LeSoft LLC</a:t>
            </a:r>
            <a:endParaRPr lang="en-US" sz="2800" dirty="0">
              <a:solidFill>
                <a:schemeClr val="bg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4" name="Picture 7" descr="kettering-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5413"/>
            <a:ext cx="16764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18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IoT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Whatever </a:t>
            </a:r>
            <a:r>
              <a:rPr lang="en-US" sz="2400" dirty="0"/>
              <a:t>it is, The Internet of Things (IoT) </a:t>
            </a:r>
            <a:r>
              <a:rPr lang="en-US" sz="2400" dirty="0">
                <a:solidFill>
                  <a:srgbClr val="FFC000"/>
                </a:solidFill>
              </a:rPr>
              <a:t>changes Everything!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It is a game changer</a:t>
            </a:r>
            <a:r>
              <a:rPr lang="en-US" sz="24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FFC000"/>
                </a:solidFill>
              </a:rPr>
              <a:t>It will be HUGE !</a:t>
            </a:r>
            <a:endParaRPr lang="en-US" sz="24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pPr marL="0" indent="0">
              <a:buNone/>
            </a:pPr>
            <a:r>
              <a:rPr lang="en-US" sz="2400" dirty="0"/>
              <a:t> “IoT will </a:t>
            </a:r>
            <a:r>
              <a:rPr lang="en-US" sz="2400" dirty="0">
                <a:solidFill>
                  <a:srgbClr val="FFC000"/>
                </a:solidFill>
              </a:rPr>
              <a:t>change the way people live</a:t>
            </a:r>
            <a:r>
              <a:rPr lang="en-US" sz="2400" dirty="0"/>
              <a:t>, work and play.”</a:t>
            </a:r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pPr marL="0" indent="0">
              <a:buNone/>
            </a:pPr>
            <a:r>
              <a:rPr lang="en-US" sz="2400" dirty="0"/>
              <a:t>"It will be </a:t>
            </a:r>
            <a:r>
              <a:rPr lang="en-US" sz="2400" dirty="0">
                <a:solidFill>
                  <a:srgbClr val="FFC000"/>
                </a:solidFill>
              </a:rPr>
              <a:t>bigger than anything that's ever been done </a:t>
            </a:r>
            <a:r>
              <a:rPr lang="en-US" sz="2400" dirty="0"/>
              <a:t>in high tech</a:t>
            </a:r>
            <a:r>
              <a:rPr lang="en-US" sz="2400" dirty="0" smtClean="0"/>
              <a:t>."</a:t>
            </a:r>
            <a:endParaRPr lang="en-US" sz="2400" dirty="0"/>
          </a:p>
          <a:p>
            <a:pPr marL="0" indent="0">
              <a:buNone/>
            </a:pPr>
            <a:r>
              <a:rPr lang="en-US" sz="1400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       John </a:t>
            </a:r>
            <a:r>
              <a:rPr lang="en-US" sz="1400" i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Chambers, Cisco Chief Executive Officer</a:t>
            </a:r>
            <a:r>
              <a:rPr lang="en-US" sz="1400" i="1" dirty="0" smtClean="0"/>
              <a:t>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0558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big will it be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By </a:t>
            </a:r>
            <a:r>
              <a:rPr lang="en-US" sz="2400" dirty="0"/>
              <a:t>2020 there will be </a:t>
            </a:r>
            <a:r>
              <a:rPr lang="en-US" sz="2400" dirty="0">
                <a:solidFill>
                  <a:srgbClr val="FFC000"/>
                </a:solidFill>
              </a:rPr>
              <a:t>212 Billion</a:t>
            </a:r>
            <a:r>
              <a:rPr lang="en-US" sz="2400" dirty="0"/>
              <a:t> interconnected devices.</a:t>
            </a:r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	Or about 18 devices per person by that date.</a:t>
            </a:r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pPr marL="0" indent="0">
              <a:buNone/>
            </a:pPr>
            <a:r>
              <a:rPr lang="en-US" sz="2400" dirty="0"/>
              <a:t>By 2020 the IoT will be a </a:t>
            </a:r>
            <a:r>
              <a:rPr lang="en-US" sz="2400" dirty="0">
                <a:solidFill>
                  <a:srgbClr val="FFC000"/>
                </a:solidFill>
              </a:rPr>
              <a:t>8.9 Trillion </a:t>
            </a:r>
            <a:r>
              <a:rPr lang="en-US" sz="2400" dirty="0"/>
              <a:t>Dollar Industry.</a:t>
            </a:r>
          </a:p>
          <a:p>
            <a:pPr marL="0" indent="0">
              <a:buNone/>
            </a:pPr>
            <a:r>
              <a:rPr lang="en-US" sz="2400" dirty="0"/>
              <a:t> 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	Or about x 2.4 the current U.S. Federal budget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1600" i="1" dirty="0" smtClean="0"/>
              <a:t>Source: www.zdnet.com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4879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big will it be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600" i="1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972" y="1143000"/>
            <a:ext cx="7801628" cy="559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2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it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5" y="1584325"/>
            <a:ext cx="7551738" cy="50450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IoT is </a:t>
            </a:r>
            <a:r>
              <a:rPr lang="en-US" sz="2400" dirty="0">
                <a:solidFill>
                  <a:srgbClr val="FFC000"/>
                </a:solidFill>
              </a:rPr>
              <a:t>connecting new places</a:t>
            </a:r>
            <a:r>
              <a:rPr lang="en-US" sz="2400" dirty="0"/>
              <a:t>–such as manufacturing floors, energy grids, healthcare facilities, and transportation systems–to the Internet.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When an object can represent itself digitally, it can be </a:t>
            </a:r>
            <a:r>
              <a:rPr lang="en-US" sz="2400" dirty="0">
                <a:solidFill>
                  <a:srgbClr val="FFC000"/>
                </a:solidFill>
              </a:rPr>
              <a:t>tracked, </a:t>
            </a:r>
            <a:r>
              <a:rPr lang="en-US" sz="2400" dirty="0" smtClean="0">
                <a:solidFill>
                  <a:srgbClr val="FFC000"/>
                </a:solidFill>
              </a:rPr>
              <a:t>monitored</a:t>
            </a:r>
            <a:r>
              <a:rPr lang="en-US" sz="2400" dirty="0">
                <a:solidFill>
                  <a:srgbClr val="FFC000"/>
                </a:solidFill>
              </a:rPr>
              <a:t>, and controlled </a:t>
            </a:r>
            <a:r>
              <a:rPr lang="en-US" sz="2400" dirty="0"/>
              <a:t>from </a:t>
            </a:r>
            <a:r>
              <a:rPr lang="en-US" sz="2400" dirty="0" smtClean="0"/>
              <a:t>anywhere </a:t>
            </a:r>
            <a:r>
              <a:rPr lang="en-US" sz="2660" dirty="0" smtClean="0">
                <a:sym typeface="Symbol"/>
              </a:rPr>
              <a:t> SMART OBJECTS</a:t>
            </a:r>
            <a:endParaRPr lang="en-US" sz="2660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This connectivity means more data, gathered from more places, with more ways to </a:t>
            </a:r>
            <a:r>
              <a:rPr lang="en-US" sz="2400" dirty="0">
                <a:solidFill>
                  <a:srgbClr val="FFC000"/>
                </a:solidFill>
              </a:rPr>
              <a:t>increase efficiency and improve safety and security</a:t>
            </a:r>
            <a:r>
              <a:rPr lang="en-US" sz="2400" dirty="0" smtClean="0">
                <a:solidFill>
                  <a:srgbClr val="FFC00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400" i="1" dirty="0" smtClean="0"/>
              <a:t>                                                           Source</a:t>
            </a:r>
            <a:r>
              <a:rPr lang="en-US" sz="1400" i="1" dirty="0"/>
              <a:t>: </a:t>
            </a:r>
            <a:r>
              <a:rPr lang="en-US" sz="1400" i="1" dirty="0" smtClean="0"/>
              <a:t>www.cisco.com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3614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IoT Smart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1210595"/>
            <a:ext cx="6910387" cy="519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871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IoT</a:t>
            </a:r>
            <a:r>
              <a:rPr lang="en-US" b="1" dirty="0" smtClean="0"/>
              <a:t> Applications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71323"/>
            <a:ext cx="8686800" cy="37217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8880" y="5638800"/>
            <a:ext cx="8238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</a:rPr>
              <a:t>Jim </a:t>
            </a:r>
            <a:r>
              <a:rPr lang="en-US" sz="1800" b="1" dirty="0" err="1" smtClean="0">
                <a:solidFill>
                  <a:srgbClr val="FFFFFF"/>
                </a:solidFill>
              </a:rPr>
              <a:t>Feldhan</a:t>
            </a:r>
            <a:r>
              <a:rPr lang="en-US" sz="1800" b="1" dirty="0" smtClean="0">
                <a:solidFill>
                  <a:srgbClr val="FFFFFF"/>
                </a:solidFill>
              </a:rPr>
              <a:t>, </a:t>
            </a:r>
            <a:r>
              <a:rPr lang="en-US" sz="1800" b="1" dirty="0" err="1" smtClean="0">
                <a:solidFill>
                  <a:srgbClr val="FFFFFF"/>
                </a:solidFill>
              </a:rPr>
              <a:t>Semico</a:t>
            </a:r>
            <a:r>
              <a:rPr lang="en-US" sz="1800" b="1" dirty="0" smtClean="0">
                <a:solidFill>
                  <a:srgbClr val="FFFFFF"/>
                </a:solidFill>
              </a:rPr>
              <a:t> Research,  Market </a:t>
            </a:r>
            <a:r>
              <a:rPr lang="en-US" sz="1800" b="1" dirty="0">
                <a:solidFill>
                  <a:srgbClr val="FFFFFF"/>
                </a:solidFill>
              </a:rPr>
              <a:t>Dynamics Driving the Internet of </a:t>
            </a:r>
            <a:r>
              <a:rPr lang="en-US" sz="1800" b="1" dirty="0" smtClean="0">
                <a:solidFill>
                  <a:srgbClr val="FFFFFF"/>
                </a:solidFill>
              </a:rPr>
              <a:t>Things, Presented to </a:t>
            </a:r>
            <a:r>
              <a:rPr lang="en-US" sz="1800" b="1" dirty="0" err="1" smtClean="0">
                <a:solidFill>
                  <a:srgbClr val="FFFFFF"/>
                </a:solidFill>
              </a:rPr>
              <a:t>Semicon</a:t>
            </a:r>
            <a:r>
              <a:rPr lang="en-US" sz="1800" b="1" dirty="0" smtClean="0">
                <a:solidFill>
                  <a:srgbClr val="FFFFFF"/>
                </a:solidFill>
              </a:rPr>
              <a:t> Japan, December </a:t>
            </a:r>
            <a:r>
              <a:rPr lang="en-US" sz="1800" b="1" dirty="0">
                <a:solidFill>
                  <a:srgbClr val="FFFFFF"/>
                </a:solidFill>
              </a:rPr>
              <a:t>4, 2014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39529" y="2076825"/>
            <a:ext cx="1344707" cy="923330"/>
          </a:xfrm>
          <a:prstGeom prst="rect">
            <a:avLst/>
          </a:prstGeom>
          <a:noFill/>
          <a:ln w="38100" cmpd="sng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7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31534"/>
            <a:ext cx="8229600" cy="780783"/>
          </a:xfrm>
        </p:spPr>
        <p:txBody>
          <a:bodyPr/>
          <a:lstStyle/>
          <a:p>
            <a:r>
              <a:rPr lang="en-US" b="1" dirty="0" smtClean="0"/>
              <a:t>Sensors Are Part of </a:t>
            </a:r>
            <a:r>
              <a:rPr lang="en-US" b="1" dirty="0" err="1" smtClean="0"/>
              <a:t>IoT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267" y="838200"/>
            <a:ext cx="8056333" cy="51738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7480" y="6019800"/>
            <a:ext cx="8086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</a:rPr>
              <a:t>Jim </a:t>
            </a:r>
            <a:r>
              <a:rPr lang="en-US" sz="1800" b="1" dirty="0" err="1" smtClean="0">
                <a:solidFill>
                  <a:srgbClr val="FFFFFF"/>
                </a:solidFill>
              </a:rPr>
              <a:t>Feldhan</a:t>
            </a:r>
            <a:r>
              <a:rPr lang="en-US" sz="1800" b="1" dirty="0" smtClean="0">
                <a:solidFill>
                  <a:srgbClr val="FFFFFF"/>
                </a:solidFill>
              </a:rPr>
              <a:t>, </a:t>
            </a:r>
            <a:r>
              <a:rPr lang="en-US" sz="1800" b="1" dirty="0" err="1" smtClean="0">
                <a:solidFill>
                  <a:srgbClr val="FFFFFF"/>
                </a:solidFill>
              </a:rPr>
              <a:t>Semico</a:t>
            </a:r>
            <a:r>
              <a:rPr lang="en-US" sz="1800" b="1" dirty="0" smtClean="0">
                <a:solidFill>
                  <a:srgbClr val="FFFFFF"/>
                </a:solidFill>
              </a:rPr>
              <a:t> Research,  Market </a:t>
            </a:r>
            <a:r>
              <a:rPr lang="en-US" sz="1800" b="1" dirty="0">
                <a:solidFill>
                  <a:srgbClr val="FFFFFF"/>
                </a:solidFill>
              </a:rPr>
              <a:t>Dynamics Driving the Internet of </a:t>
            </a:r>
            <a:r>
              <a:rPr lang="en-US" sz="1800" b="1" dirty="0" smtClean="0">
                <a:solidFill>
                  <a:srgbClr val="FFFFFF"/>
                </a:solidFill>
              </a:rPr>
              <a:t>Things, Presented to </a:t>
            </a:r>
            <a:r>
              <a:rPr lang="en-US" sz="1800" b="1" dirty="0" err="1" smtClean="0">
                <a:solidFill>
                  <a:srgbClr val="FFFFFF"/>
                </a:solidFill>
              </a:rPr>
              <a:t>Semicon</a:t>
            </a:r>
            <a:r>
              <a:rPr lang="en-US" sz="1800" b="1" dirty="0" smtClean="0">
                <a:solidFill>
                  <a:srgbClr val="FFFFFF"/>
                </a:solidFill>
              </a:rPr>
              <a:t> Japan, December </a:t>
            </a:r>
            <a:r>
              <a:rPr lang="en-US" sz="1800" b="1" dirty="0">
                <a:solidFill>
                  <a:srgbClr val="FFFFFF"/>
                </a:solidFill>
              </a:rPr>
              <a:t>4, 2014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3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Technologies Behind the IoT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5" y="1584325"/>
            <a:ext cx="3717925" cy="4956175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dirty="0" smtClean="0"/>
              <a:t>Tiny </a:t>
            </a:r>
            <a:r>
              <a:rPr lang="en-US" dirty="0"/>
              <a:t>sensors with incorporated </a:t>
            </a:r>
            <a:r>
              <a:rPr lang="en-US" dirty="0" err="1"/>
              <a:t>rf</a:t>
            </a:r>
            <a:r>
              <a:rPr lang="en-US" dirty="0"/>
              <a:t> links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C000"/>
                </a:solidFill>
              </a:rPr>
              <a:t>Small sensors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Low cost computers with Internet links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C000"/>
                </a:solidFill>
              </a:rPr>
              <a:t>Instrumentation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Smart phones, tablets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C000"/>
                </a:solidFill>
              </a:rPr>
              <a:t>Wireless networks</a:t>
            </a:r>
            <a:r>
              <a:rPr lang="en-US" dirty="0"/>
              <a:t>: WSN, Industrial networks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Cloud computing</a:t>
            </a:r>
          </a:p>
        </p:txBody>
      </p:sp>
      <p:sp>
        <p:nvSpPr>
          <p:cNvPr id="4" name="AutoShape 2" descr="data:image/jpeg;base64,/9j/4AAQSkZJRgABAQAAAQABAAD/2wCEAAkGBhMSEBUUExQWFBQUFRwaFhcWGB8YGBUYFxgYGhgaFxcXHSYeGRolGRcXHy8gIycpLCwsGCAxNTAqNSYrLCkBCQoKDgwOGg8PGjIkHyQsLCwtLzEsLywuLCwsLCwsLCwsLC8sLCwpLCwsLCwsLCwsLCwsLCwsLCwsLCwsLCwsLP/AABEIAOYA2wMBIgACEQEDEQH/xAAcAAEAAgIDAQAAAAAAAAAAAAAABgcEBQECAwj/xABFEAACAQIDBQYCBwYEBQQDAAABAgMAEQQSIQUGMUFRBxMiYXGBMpEUI0JSobHBM2JygpLRQ6Ky8BVTY3OTg9Lh8RYkVP/EABoBAAIDAQEAAAAAAAAAAAAAAAACAQMEBQb/xAAyEQACAgEEAAQEBQIHAAAAAAAAAQIRAwQSITEFE0FRFCIycWGRobHwI+EVMzRDgcHR/9oADAMBAAIRAxEAPwC8KUpQApSlAClKUAKUpQApSlAClCa4JoA5qO74784fZ0WaU5pG/ZxKRnc9f3V6sfxOlbnaWNEMMkpFxHGzkDiQiliPwr5Y2xtqSaZ8RMc80pvrqqDkADyHADhpzqLAmm0e1/aE3iQrh05BFX8ZJr3PoB6Vj7O7VNqRtfvVxCDirqjm3mYrMPnVeySljdiSep1rpmophaPojdPtjw2Jss6nDSdSc0R/9TTL/MAPOrABvwr5HwW02Vgb+Lqefk3UefEVefZPvR3sfcMdAPqweK5fiT0HEdBeounTJLGpShpiBSlKAFKUoAUpSgBSlKAFKUoAUpSgBSlKAFKUoAV0mmVVLMQqqCSSbAAakkngLV3qAdpG1xJ3GFjYOrv3mJCG5EERBfNY6La56+CoYGXje1fBAMIC+Il+FESN7O50UBiLWJ6e161extyf+JRPLtKSVpjIy92r5Vw+Q2AVBcA8+ehHqZ3HseAQ9ysaCIi2UABbcuHPnfjzqNxyy4HFkPmkhlF83FmyC2Yj7UqILNbV0UMLlGBj7k/Yiu8+wdo7PwssMMxxODlTIe91eANobMSMqkG2b4RfUDjVO7TwckcrJIrI4NiGFiOmnpX1ykiSICCro40IsVYH8CCKh+1ezzD4uB8PIy5omIgkXWSGNgGRH6qLkAH7IXnrUh2fNRrrW93q3SnwExjmW33XHwOOqn9OIrRmpEAqfdlePK4pdeDof8wU/MGoCBVh9lWz/rVkI+KaONR18QZvkAv9VV5H8o8Oz6HpSlWEClKUAKUpQApSlAClKUAKUpQApSlAClK1W8+3lweFknYXKiyr9920Vfc/rQA29vRh8Goad8pPwoAWd7fdQan14edQPGdu8KsQmHZh1eVVP9Kh7e5qod494pcTM7u5ZnPib73kOkY4Bfc61pr0vLC0i6cfv+212w+DhWTDiabLOysrXQC+VWXXgCdQOA4ip3s/caDCgnCKInK2bNd1lA5SBrnXqpHvwr5v3ZxpixULhshWRSG45bMNbcx5cxX1NsraYlUhhkljOWVOatyI6ow1VuY87gFe4WanYG0+5P0aUFAhCx3N8t/gjZuYt8D/AGwLGzqRW221gu9hYBgjLZ0c/YdDmVj5XGvkSOdee1NlCR43Cq1rpIrcJIm4qRY3s2Vh6Hqa1+J3bTERBYsTMIWIzBZM6umt1VmuQDw4kWuLVIGPi54rn6F3ryMwzDDOBECwvmkLgxKbakgZtRpqKycFu3MA4fEMqs+bLD4WPnJM+aRmIy3IygZQAABW/ihVRZQFHQCw11Og861e822Dh4fqwGmk8MK9XI4n91R4j6W5iofHLJXPRSfbNtKNsX3UQNkuHclmzSaFgCxPw+EWHAhqre1Xt/wVZsP9HxENvCTnDBwW4s4ewKuWJOoF9eNU/tvY7YPEtHIMwB0J4Mp4GqsWZTtF2XA4JM6bH2DJiLlbKinxuxssY+8x5D8zoLmrm7M9mI0ytEpOHwyELIRbvJXsGPra+nIBAdaiu4O78W1nZJpWiSEq4w8QCIynQ2HkbAsbtZhrzq88BgI4I1iiRUjQWVVFgBTKLk7kVWlwjIrB2xtqLCxGSZsqj5k9BWdVX72YQY3b0GEnJ+jpFnyagSNYsVv7C/kKsYplp214XPlKnLfiGBPyIA/zVN9kbbhxSZ4XDjn1W/UcRXjJurg2j7s4aHJa2Xu1FvQgXB8xrVVZTsXauRWb6O9mUE3vG5synrYhvdQedK20SXTSl61+09v4fD276ZIyeAZvEfReJ+VOQbClRtu0XAC31979I5D87JoKzcBvbg5tI8RGT0Jyt7K9iai0Bt6UvSpAUpSgBSlaLe/eT6HCCi55pWyRIdAWPNjyUDU0Ab29VD25bfRooYopUYh2MiqwYqQoClrHTi2hrW4uSbFsGmkacsTlUk92QNCY4QyosYOmdyb9NRfXbU3MXVmBjVsoJQqQlyFHgVEFrkXsSajl+hQ88E6bK3NKzttbLOHmeIm5U2uOfMVgUxYmmrR6RNY19SbBVMbg8NiCSspiX6xDldWGji44rmB8JuPKvldTVp7hdpiYXBDDSlgO+PjHFImUlsniBz5+B4DNfW1jDGRaJ2U2ImytPLJFCzLJmCoHJW2Re7Vb2DEMx9BY5rSWOMKAAAABYAaAAcAByFQLZnavgmKQYaOVzbKi+BQAq/eZ+grLk3pxcpdY448PlsM7kyliwv4QAq6cDqarlkjHtlsccp/SiT7X2xFhojJMwVRw6seSqObHpULw2Ekx2O+uZkAizlEaxRC+VIg66i5VmdhxKgA2Arr/AMew+G2fHjsUHxM0wyHPZiH8QkjRbZY0BVgQo1treq52nvi3dyNhGkjjsImv+0SInOi5geCvnW/EqVB40S5a9iI8J+5ZOOwBwmLWIMzQTqxizsWaN47Z0zNqVKkML6ixqHdquxw+HWcDxRGx/hb+zW+daLc3emeXEQQyyZo0lLqXOq/VupAJ4A3GnW1ud7F23hO/w0sY8WeNgLa62uv4gViy/wBPKmjoYby4XFlIbB2zLhpllico6nRh+IIOhFuR0NfS+5O9Ax2FWQ5RKukirwvyZeeVhqPccqoGDs0xzLmyKvQM4DfLl71vN0tuYjZOJVZkYAizrxDx8boRoWU3I9xpetiyRb4ZgeOUVyj6CqLb6btGYLNGcssVmVlF2UrqGUfatwK/aHmFqS4fELIiuhzK6hlI4EEXB+RrX7wbyYfBRd5iJAgOijizkC+VVGpP4C+tPJJorPLdTeD6VCSwCyxnLKoN1zWDBkPNGUhgehqP9pO4kuOMMkBQSR3UhyQCpIIIIB1BHDzry7JsC0eDkxUzZRiGzDMdEiS4UkngNW9gK3Me/KTMVwkE2KsbF0UJED/3JCAfa9C65JI4u7+35tJMdFCp0PdgZvbLGNf5hXeDsYiZi+JxU87sbsQQtyet8xPzqe4CaRkBkj7trnw5g9hy8QFuFZNTQFZbG7M9lYqHOqToVZkcNIQ8bobMrDUXGh9CKxdpdjIALYLFNmHCOUhgfLMo091NbLBbt4afbG0BPGJFXuXAYnIGkj8RK3ykmw1INSaPc7Z5+DDQAjnGoVh/MliPnRRBEuzTeSQOcNPdWV2jKt9iRdbLfgDYjLwuNONWXVV747mLg5I8RhmfLNOqyRlixzuSRIjE5rgjmTVk7IxBkgjZviKi/mRoT8xSQdPaxmuLMulK8MbjUhQySMERRck8BVgp71Au1dWVMJMtiY8Rlyk2uJVK/mB6XrX7Z7UpZTk2fCWH/OceH2v4fzqt95drYpyDiJe/zjMjhiVXXUJyFiBcAUm9XSCULi7JIcOVAAjxCZQQoCZ8oJuVDxSAlb8ia74TZ0pJyoygsGvNYKGAADCFCWY6A+NgL68azhtZjDh5VtlkZA9xwDi2nSzkVuL1eoHnZ6mUVTRT2+eCK4mSxZ7EZmbUlioJvYWHPSo9VjbRgd9oTKhC6KzXGZWXKgIZDo1STa3Y4uc2iYg/bgYW94pDcG/RmH5VnlkqTVHfwrdijK+0UpXokZPpVu4TscivqmJfyOWMf1G9bTH9lhGHfKqQoq6IpLMT95252+XGwHNfNb6iy5QXqyoN2to9xiopOAVtfQ6H8Cav1GBAINwRcedfO2KwzRyMhFmUkEdCDVu9neNxD4cLNGwRQO7dvtL923Egcj005Vn1cbSkjZop03AxO0LZUv0Zu71iE3fEXsY3YFXK9Va4NuIYX5moXDhFwiMMQzZpVF4VtcrcMO8JBy6gGw18xzt3EbNMkys5BjjF0TrJr4262FrDzJqnN9tmzR4yUyA2dyytyZSbix8uFTgnuW1sjU4tj3pHWLevIRkw8CqORjDX9S4J/GrZ3Qnimw6zxxJEzizhBYEqSOXLn71Uu7m50+LcBVKp9qRhZQPL7x8h+FXRgcHHhMMqA5Y4k1Y+WrMfe5pNTt6XY+kUrcn0a3a0Dvi4kjmljJUs+RvCqLoPAQQWZyBryU1h9oWAvgMzHNJCykPYAkkhW0HC9wbeVZm6spm73FEW75rRg8RFHdVHucx9603aXtoBFw66sSHcdAPhHudfRaqhe9JehfOvLlJ+v8RNexvaLS7NsxJ7uZ0W/JbKwA8hnIrW7sqm09q4vEuRJHhwIsNzVQxYZ1B5nIzX/e8harMHvxiMPs+TBx2RJJCzOCc5VlVSg5Kpy6ka629d92N74JhsU0cpCxzgKWOgRlJyEnpqy38xyrpo47Jxs3ZUuJki2dPYQYGFO/WM6Ttf6oEjguQBiOt/IixsPh1jUKihVUWCqLADyA4VD8djxs/aEk8oP0XGJHeUAsIpYwVGe3BWU8evvUii3kwrLmXEQleolW351IGypUdxG/mEDZY3OIf7uHUyn+pfCPc14nbGOl/Zwx4ZespMsv8A4o7BT6tSyyRj2yUmzGw+4UM2KxWIxkKyNJN9UGOYCJEVVJUG1yQTrqKy27OsBe6QCFuTws0TD0KMK7jZGJbV8TOf4e6iHsAhPzNdo9hOfieZv+5iHt/TFlpfMv0f5E7SLiLFNj3ikleeKBkSB2C+B5AMxfKAHlVGIzHhrwJvViwxBVCjQAWHtWJgdlLGBw8PwhRlVb8bAc/M61nUQi7cn6kyfCSFQPtj2mkezzGWs8rgBeZAvc+lb3fPeyPZ+GMreJzpEnN2/wDaOJP9xXzvtja2Ixs5klZpHbgBwA6KOQp26EN1untUWysrPJFcxhTqVYjOAL2NuPzre7x7IabDvaxZDmjAFiBbxKepOv4VG8DuZjYgs4QIV8ShyFZ7ccqnVgRpU32djVljV14MPkeYPodPaseRpStGvErW1ke3YlM2zpYvtx3y/wCtP8wNSJtqknDFbZJ7301B7vOtvka0+zML9H2gyjSPEIWXpmU3I+Rb517WyRRj/wDnxYX+VmKr/lkWujjlcUzzGqw7csov7/n/AHMTEC21H/egH5D+1XwvCqH2s+XaSnrB/wC7+1Xrh2uinqoP4VT/ALkjraZ3gh9j0rhluLHnXNKcuKW2/utCduBCLqI+8YHgxA8IPXiL9bedbnbeDnlAiiYRIVJZ+ZPAILEFR1I5cK2XaFsN1kXGwi7xfF0K2sVbopHPkRrobjB2PvFDiRZDZx8UbaOvtz9RpXNzqSla9Dp6ZwlFxb5Zr4d51w4WLExNAQLKVvJGwH3XHi9iL1sY94sLIP20R8mYA/JrGsrHYCOZCkihlPEH9Oh86qTfHc+TCNnjLNAx0N9UPRv0PP1pIRhkddMtyyyYla5RZmM3vwkQuZka3JDnPyW9qrzejfp8WwhiBWMsBbiXN9M1tOPIaetamHc7EyIGJAB5M2tjztwrY4HdkYbEo5cOsKmZxa1snwDifiewHvWiOKEObtlOT4icbcaiTyfb0ODwyRRkPIgyKo+8nhYv0UNx6nQVXu1J2IkkYlnfVmPEk/kPLkK4wr3uT8ZJz9cxJJ19T+NcY6PNGw8qqSqR1o4P6Dm+64/D+5Fnck3NbvdjYDYiQkkqiWLkamzXsAvMmx8hz88DZ+ALtr8I41Ld2JRHiiBw7rX2ZTWzJOuEefjgls8x9FlbH7PXEaqUKxaeCTESMLcfFCtl9jp5VvR2f4ca93ATyJgX9DY1KaVPlR9SnczX4HYqRqBp5hRkX+lf/ms5UA4C1dqU8YRj0iG2xSlKYgUpSgCrt/t1JMZjs80qxYdFVU1zO2gZ8ka3JJJ6chW43a3QjiUdxEI+ssgDSn04qntc+YqZPgIy+cope1s1tbdL9K96peNt22OpUuDV4fdyIHMw7x+bPr+f63qsdp4D6FtGSDhFPeWHoCfiX8Pw86uKoDNsePam05u/UtBgQIlS5GeVvE7Eg3sBYW56VMsaapBGbTsi22LARTC31Uqknj4X8DfmPlWFtzaMSNiEaRQWRHAvr3iHh5GypU13r7NcGuFmkhDYZkiZj3bHK4UXyujGxva2ljUh3Y3QgwmHVFjUuVHeOygtIx+IknW1+VNjTgtpm1GFZsim+OP+7KW3qxynFQyIyspibVTccW6etX9s1rwxkf8ALX/SKrzejcDC4uVzgiuHxkOrR5cqPfQFltYX5Muhvw5jT7lb9SYCc4PGqYlU2Ib/AATyK9Yz0GmtxzvL+qx8WPy4KF9FyUrrHIGAIIIIuCNQQeBB5iod2h9oC4CMRxWfFSDwJxyD77jp0HM+QNNdFiV8Izt79/sNs9bSHPKfhiTVzfhf7o8z7A1ROIleeUyuBH4mZUTTJmN7BhqFHJb2GtrXNcCN3kaWZjJK5uzNqbmuZsSFIHX/AGaxZMu51E7+l8OjCPmZ/wAv/TIXbE6sFSeVeZ8ZYW6eK+p/SvCXHTRlpFdmLayK1mSQHjmQ6HrWvXFleK2La6/IaenWuwx5OhF78gNfzqVhyVuS4Ill0juD4k+vw9jYYHemALqJ4v3YnVk/lWYEoPIE16y7U71MqIY4i2Y5mzSSsODSPztyUaCobJHZyBwvW3lmYWX4RlFgOPTUj05VY8W5pR9TFp86hcsttR9PxMxvDIDyfQ+o4H5U+li1yNc2W3nesCG2db9f0P8Aau2NLLIAouWIKjqx0pZ4dstrNsNc3ieWKpXVd9mV3ndm1rhjoBxueVudSbcLYby7RjGXUMHlHERRJqA5Ggd2AGXiLa87RXaeBmwthIwzyrdgp8SrewUv0NjcDTTnUl3e3hxWx5VuA0EuSSVQBwPhtmIuGHDja9qaOOnbOdn1TyR2R4iukfQhNVHvb2uSfSDFgipVL5nIuGtxN+nEi3IXrI7RO06GTCiDAzBpJzldgGHdxn4jcgWJvbyGbyqL7G3fXDpKstiGj8UlrWzAh1vxsLKafJNJGWEHIszs+3xfGIyygCWMkG3PKbN8jb2aphVI9neNaPaFiGXN3ZcMLeKRcjfM2YenlV3VOOVoWSoUpSrBRSlKAFKUoAVAtlzyxbZx0EKBhMscxZicsTZQCSBq176KLcOI1tPahmwo2w+1sWJb2xeVoWPPug2aPyIVgwHQGobqgNzjthTTRSRvimtIjKwESBbMCDYEFuf3qyNhY8vHkk0mi8Eq/vAaMP3XHiB6HqDXjPj5ppWjw+VFjNpJnGazWByRoCLsARdibC9rE3t5/wD4veQStiZzKFy5wY18N72KrHlYX1swNqkD02iAmMwzjRpM8TfvII2lF/4WTTpnPWtB2qbnJi8I0yi2Iw6FkYcWVQSyHqLXI6H1N9VtF5sNt3Cmed5lk8MVwFCBw0bgqgAvnMZzAa86nm8OO7nCyy5cwRbsDpdARn98mYjzoIsorB797T2dF9E0F0BiMgzlEceFomByldbi+YC1uRFRebaJWQs7947m7s1yxJ6sdTVldt2y44cNggnGNWiVjYsURUy3PPh/mPWqZJpHG+H0X48vl8x79yW4XFCQXFJRd1HS5/IfrWn2ATnPS2tbVJgZDr8K2J9Tr+VYpw2ydHp9PqfPwxc+7/bkw9oftPYfma8AxVhpqDwOnI8RxFZkWPKTrKovkIK3F72vxA1HGvPauNaeYyMLFuIGg0Ww46n1ro4t9LG1xR5rVTTzyyRfN8GNl+sz2Hprx68K7SyF3GmtgABc310HDjrXWuYZSjq68VII8iCCOOnKtEsKh80FyjP8ROScG+G7Z6Ph3jlVXUowYXDCxseFbBMSsWIgkf4Ve58h19uPtWHtPaUk8gkcjMLDS1gF4AAHqa646dWQX0IOo9eNutYZrI5RnNc+p0ME4fDZMafPaJ/tvd7DzOs8shUAAcQFYAkjUi+t+VavezFho30IaYLHChFmKBwzOVOq3IAF+gr23g24qwCSEgkKixsfsd4pYsAftBFA8rmtbsbZUjI+IkJeUDMhLXbMhvl97EflxqZOlZgim3RlbA3aCxu0guzx/HfQK6m4seFvPy6V47S2+xRNPEFBAPDNb9o3vqq/zHlXfeLeQFbIfAdf4zy/lB+ZHQG8NknZ2NzcnU3P96ojFy5ZdOSjxEm3ZrtMriSHbQyJIWNidHAa556GvoKvlfYeIaGdDyfwn+FtPzsa+mNgYwy4aJ2+Ir4vVfCfxBq6HEmip8o2F6UpVoopSlAClKUAK122NkLOv7wsQeGo1UhhqrA6hhqPmK2NKhpNUwTojHZ/iD9HeKQnv4ZpO9zfETI7SK56hlbj1B6V2232gYbDSNGwleVSBkSNvEzC6gO1l19eR6V7bb2AWkE8LNHOotmQAllvcq6N4ZEvrlJBB1BBqE76baxDLh45kisuKjYyIXQk6qAYpF0+LiGPClUq4ZErUW0Ye8E805lxkqhJI0BgjBv3SxsJPE32nJXUjTlU93px6y4QQxm8mNUJGo45HAzuf3VjJYn0HEioriI8yMv3lI+YtUQ3N77GTd1Gt5FgyO000ljGhC5bIQAguoCWI43qzJ8lUrMGgzPNu3Gd2pY1cbiVRZAIYQY4yAW72Q2MmS3ECyLfhfhVfYnYwh1IzjzOUj1U6/K9fQWw9zI8KxxOIdWkjQ5SBligQA3yjlpfXTnzJJrbHKcfjZca5EWHLDui4GYolgCA3hXNa+Y3OunWqUpPlnTtLoiWDwEjpdbRqwvm52uV4XAVbhgNb6H1rEfC92SL5tbXF7EjW1utje2tT7Z2y0niVw5BBcXUgg2kbUX4X8iL6XvWsxoEeaIm5BmY3tdtIyGNv+kZBf1p4fK7omWSUkuSJSoQbEEHoRY6i44+WtdB7VJ9/wBF75CNS0ZvbmAxy/maiytet0Z7qMjVHLHyv6cK5t6f79q4I15/PTnXNMrd8hwcKa7Ka6LwruKZcx5IfZvtg4QymMPcIHIU/wDUK3Vh6IigDzrb7b2iqB44hpqXtoCQBdR0XQZiPQak2xkxaDCxKuj+FiVsCCOAB+8RprwFyeV9VHjLpZVu7aZeQHryUA+5ueJNcSXzO2br2xpGmxDs7XbT9Onppy/St9uxug+J8ZIihBsZGFyT0jXm3pw6iudibotNOFLDuk8UrDTKvO4P2jwHW4q9N2dhKqJIyAWH1Scok5WH3jxJ4601uT2xES9WaPYG40cY+qgC3/xcR45G8xGdB7/OptgMEIo1jW5CjieJubn8TWRSrowURW7FKUpyBSlKAFKUoAUpSgBUJ7XE/wD0Fe37PERNfp4rfrU2qIdrEd9kzn7vdke0qf3oIatUaI1Gezs9ztx04BmkX2dS4/ECpHE91B6i/wA6he0MScNtdJRp+zf+kgH8FNWZfps4fhsqyuJanafh5ZMEIohcSSoJADYmMXZlF9LmwFr61UW1MJiMWszIhePDKS2Q/VRW5Ib/AFjAcW1GhtpYn6JlhV1KsAykWIIuCPMHQ1jNsmLuTCqBIyPhQBQOdwBpe+tUNNs7yZ807O29NApWNrKTexANjYDS400Aryxm1pZSC7sxHDXh6AWA9RXO9kCxYuWNBkyOysAfDnViCUH2VOhtrbX0Gvi4e5/OtWJxl6FUk16nrLKWtck2Fhck2A4AX5DpXQGua4rTtrors6ka/wDz5dPeuSbUyCuQLf7/AFpUpE8HCiwrsprhuFdgxpuekHB3+lOUCqCAAbnhoTcgdL8zxPsKnewOz5gqkmbOVUyCOMPYsMwXVhlI1GvMGtXuRsMyyd6wzCNgI1455jqo14hRZj6oDoTV+bKwHcxBeLcXP3mPE/OuVOFy2p8Ls0R6tkc3e3PCAB07uNTcRkhmdvvzMNCfLgPneX0pTRgo9A3YpSlOQKUpQApSlAClKUAKUpQAqOdosObZWLH/AESf6bMPxFSOtPvhDm2fil6wP/pNDAgOyZM2HiPWNf8ASKiHaDDaWB+oZT7EEf6jUo3de+Eh/wC0v4C1R/tFkQwKMy51kBC38ViCDpx6VbLmJ53S3HU/8suvdrHd9g4JObwoT65Rf8b1sHawJ6VAuxvbyy7NVGZQ0MjJYsLkE51Njr9u38tTjHIWicLxKMB6kG1Uo9EfJuNxbSyNIxu0jMzeran8TXeH4fn+dYwXQen6VkxcB/vnV2n+oSfR3JpalK2sqOjva3n/AL9K7W9K9PoZdJJMwAiC6HixZgLLpa4GvLQV51TCTk3z0PJUkcNwrutdbVyNB/s/nTytW0KXJ2T4UOsTWsIoi3rJKza/03HsOlWfVb9jWsT68Iohb/yGrIrmY+jTLsUpSrBRSlKAFKUoAUpSgBSlKAFKUoAV1ljDKVIuCCCOoPGu1KAK13i7MI0jkkhMaBVZspMiLpc65Hyj2AHpVVwYOXENkw6KdPEwUIqk9X4n3JvVl9qu15JsTHs+JrBgGkt0OuvkFF//ALr12fs5IIwkagKB7k9T1NcnW6qOnpR7NmmxOfPoQjCdlml5ZteQRb292/tXo+4uKhRhh8U1mFmUM0WYdCUNj71PLVxXIXiOou7/AENvwuOqopaTY0odkYBHX7LnKTe48PJh6da6yYZozlcWNr+ovxBGhHHUaaVam8exVmjzZAzx+JQRfNbih8mGnrY1GYNg4cvLKsbyRqiFUBLEGRcxIF76AjTU8a7Gl8TVbmjDm0tOiH0FYRxZBtbh/vnWRs7FKZoxJbu86578Mtxe9uVq7r1CUbo5+zmjcYPGwDZ+JVj9c8i92Mt9FIJObloCPetXetjvPseGN45ISwhlDWBBuCtr5Q1iVINxekWwG+htiS65FJCgggsAbXvyJN9D0rFp9TjgnOT+p/r7F+THJ/KvQ11ck2FYjY0VNOz3BmQOzRKVOhdxfS1sqep4noK06rWRw43LsrxYXOSRL+w7bcdpYGYLIchjU6F1VWzZeuXmPP1qx9tb0YXCAHETpFfgGPiPoguxHoK+eNqbCkjxMrYYmOOFgRJnyCMlQSFe97620udbV6bN3IxOKYyyuVDG5eQlpH87N4v6iKwfFYow3N0X+VJypIt3E9smAU2TvpfNI7D5yFa9ML2vYBvi76PzaMkD/wAZaoFD2a4cDxPI59QPwApL2cQ/4ckqH1DD5WB/Gsv+KYb7/Qt+EyFx7J2/h8Ut4JUktxCnUfxKfEPcVsK+c8RgsVs+RZCSyg6Sx+Fl9enodD1q49xt8BjIrPbvVW9xoJF4ZgORvoRyPyG/HmjkVxZnlBxdMlNKUq4UUpSgBSlKAFKUoAUpSgCnMZ4tv4on7KaegCDT8fnW/ry382d9Hx0WMA8D/Vynpm0Vj5ZrXP7wr1FeW8Ui1ms6uka2UL0oRXArlNG0MK0EWzZMM7SIO8jcnMi/Eq3LKVv8RGZgRzFrcLGQUtT48jja9GJKClz7EfkhwGIN2ELNzzWVx/EDZh70TCYDDm6pCG5BQHc/wgXYn0rdS4CN/wBoiOfNQfleuYMFHH8CKn8KgfkKu85VVy+1ieW/ZFd79mZzFK65IzmVEPxA2vd+QJHLlas7cna4ETwujPGpuHVS4AkucrqATxvy/S/h2g7REjpEuqxt4yNfGwsEFvtWuSKzuzhMizoRZw6k+hXT20NdWf8Ao05R/lmRf5/DMk4DZmbN3SZugjc6/wAAH6VsHx7sloYzFGo1kkXIqKOJWM6nTqAPyrd2rzxOGV1KuLqRqDzFcl502rt/d2a/La6/Y0Gw9lCQLI4OQEtCjcTfUyydZG1I6A1IgK4S1tK7CqsuR5JWxoQUVQtXIpalV2WHniMOrqVYAqwsQeBBqJ7lO2E2g8NzaNwy+aMQGHurD3FTGolCvebYky8FiVWPmxW35/hXV8NnJSa9Ksx6qKaTLvpQUr1RyRSlKAFKUoAUpSgBSlKAMDbWyUxMLRuAQwIseBuOB6evI2PKqpbHSbPfuMVmMQOWOa17DksoHBgOfPiLjWrlrX7X2FDiUKyqDcW4X06EHQi+utZdRpo541Isx5HB2iDwYlXUMjBlPAg3B9xXe9YW0eyJ4iXwczxHojG39DHX+r2rR4vZ+1cOCWljIHOSJh+Kpb8a4WTwqafyv8zoR1a9USq9M1V8u92JPHE4T+WOZz8lj41mYTEYmdwmbGzX5YfC9wnXWWTMwH8lJHwrK+2hnrIIluN2nFCt5HVB5nj5AcSfIVrcVNNLYWfDxtw8N8TKD/yoTqgP33t5A1tti7iTg5ljjwpPGRmM+I/8jE5f5ClTPY+7cOH8SgtIfikfViTx15f7410NP4XCDuXP89jNk1UpcLgie6nZwqypiMQgURfsIL5hGTqXkJ+OUnUk87cLKB479bCkixS4qBNSoVlGgl1+A8lkNwUJ0Y3XjlDWPXnPArqUdQysCGVhcMDoQQeItXVnhjOGx9GRSadorPZm1451zIb20ZToyEcQynUEVmg1j71dmUmfvsIzFvJ8syjkA7eGdeWWUhtP2ltKhr7e2hhnySxCa3EFTHLbzS2vqoYeZrzufwqcXeN2jpY9Yn9ROQK5FQ2DtNgvaWOWNuYIBt+IP4VsI9/8Ef8AFt6o39qwS0eddwZes+N+pI6VG5u0LBqL52b0Q/m1hWPFvVicVpg8K5B/xZfCg87/AA/jUx0WaXca+/APPD3s3m3Ntx4aIsx1PwrzY9BXt2d7tOG7yYfWO/ezX+yde7j9RckjlcjlTdns/dpBiMQ/fTfZYj6qL/tqfiYcjYAdAdasXB4NYkyr7nmTzJ867uh0ixr937/b8DDnzbme9KUrsGIUpSgBSlKAFKUoAUpSgBSlKAFKUoA6qgHAW9K7UpQApSlAClKUAK8MVgo5BaRFcfvAH5X4VzSgDU4vcvCSfFED5HxD5PcVq5OyvAE37lP6F/QClKRwi/QbczJwfZ5hIz4Y1HoiD8Qt63WH2PEnBbkc21/OuaVCxwT6DfL3MylKVYKKUpQApSlA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426075" y="1736725"/>
            <a:ext cx="3717925" cy="495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5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rgbClr val="FFFFFF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FFFFFF"/>
                </a:solidFill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5pPr>
            <a:lvl6pPr marL="2470071" indent="-229108" algn="l" defTabSz="915001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882465" indent="-229108" algn="l" defTabSz="915001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294860" indent="-229108" algn="l" defTabSz="915001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707254" indent="-229108" algn="l" defTabSz="915001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lvl="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C000"/>
                </a:solidFill>
              </a:rPr>
              <a:t>Service </a:t>
            </a:r>
            <a:r>
              <a:rPr lang="en-US" dirty="0">
                <a:solidFill>
                  <a:srgbClr val="FFC000"/>
                </a:solidFill>
              </a:rPr>
              <a:t>oriented architectures </a:t>
            </a:r>
            <a:r>
              <a:rPr lang="en-US" dirty="0"/>
              <a:t>and </a:t>
            </a:r>
            <a:r>
              <a:rPr lang="en-US" dirty="0" smtClean="0"/>
              <a:t>products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C000"/>
                </a:solidFill>
              </a:rPr>
              <a:t>Context Aware</a:t>
            </a:r>
            <a:endParaRPr lang="en-US" dirty="0">
              <a:solidFill>
                <a:srgbClr val="FFC000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SDN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C000"/>
                </a:solidFill>
              </a:rPr>
              <a:t>SDR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Internet security &amp; safety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C000"/>
                </a:solidFill>
              </a:rPr>
              <a:t>IPv6</a:t>
            </a:r>
            <a:endParaRPr lang="en-US" dirty="0">
              <a:solidFill>
                <a:srgbClr val="FFC000"/>
              </a:solidFill>
            </a:endParaRP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25324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IoT Environments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C000"/>
                </a:solidFill>
              </a:rPr>
              <a:t>STRUCTURED</a:t>
            </a:r>
          </a:p>
          <a:p>
            <a:pPr marL="0" indent="0">
              <a:buNone/>
            </a:pPr>
            <a:r>
              <a:rPr lang="en-US" sz="2400" dirty="0" smtClean="0"/>
              <a:t>Homes, Building, Factories, Hospitals, Automobile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FFC000"/>
                </a:solidFill>
              </a:rPr>
              <a:t>UNSTRUCTURED</a:t>
            </a:r>
          </a:p>
          <a:p>
            <a:pPr marL="0" indent="0">
              <a:buNone/>
            </a:pPr>
            <a:r>
              <a:rPr lang="en-US" dirty="0" smtClean="0"/>
              <a:t>Anything else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However the characteristics of these environments are quite different.</a:t>
            </a:r>
          </a:p>
          <a:p>
            <a:r>
              <a:rPr lang="en-US" dirty="0" smtClean="0"/>
              <a:t>This has implications on how they are designed and deployed, particularly the </a:t>
            </a:r>
            <a:r>
              <a:rPr lang="en-US" dirty="0" smtClean="0">
                <a:solidFill>
                  <a:srgbClr val="FFC000"/>
                </a:solidFill>
              </a:rPr>
              <a:t>IoT DEVELOPMENT PLATFORM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4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Unstructured IoT Environments: WSNs</a:t>
            </a:r>
            <a:br>
              <a:rPr lang="en-US" dirty="0" smtClean="0"/>
            </a:br>
            <a:r>
              <a:rPr lang="en-US" dirty="0" smtClean="0"/>
              <a:t>Wireless Sensor Networks</a:t>
            </a:r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1596720"/>
            <a:ext cx="5934075" cy="488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22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a Building Automation Development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4" y="1584325"/>
            <a:ext cx="7908925" cy="4956175"/>
          </a:xfrm>
        </p:spPr>
        <p:txBody>
          <a:bodyPr/>
          <a:lstStyle/>
          <a:p>
            <a:pPr lvl="0"/>
            <a:r>
              <a:rPr lang="en-US" sz="1800" dirty="0"/>
              <a:t>Device type</a:t>
            </a:r>
          </a:p>
          <a:p>
            <a:pPr lvl="0"/>
            <a:r>
              <a:rPr lang="en-US" sz="1800" dirty="0"/>
              <a:t>Communication </a:t>
            </a:r>
            <a:endParaRPr lang="en-US" sz="1800" dirty="0" smtClean="0"/>
          </a:p>
          <a:p>
            <a:pPr marL="401637" lvl="1" indent="0">
              <a:buNone/>
            </a:pPr>
            <a:r>
              <a:rPr lang="en-US" sz="1500" dirty="0" smtClean="0"/>
              <a:t>protocol</a:t>
            </a:r>
            <a:endParaRPr lang="en-US" sz="1500" dirty="0"/>
          </a:p>
          <a:p>
            <a:pPr lvl="0"/>
            <a:r>
              <a:rPr lang="en-US" sz="1800" dirty="0"/>
              <a:t>Service Discovery</a:t>
            </a:r>
          </a:p>
          <a:p>
            <a:pPr lvl="0"/>
            <a:r>
              <a:rPr lang="en-US" sz="1800" dirty="0"/>
              <a:t>Service composition</a:t>
            </a:r>
          </a:p>
          <a:p>
            <a:pPr lvl="0"/>
            <a:r>
              <a:rPr lang="en-US" sz="1800" dirty="0"/>
              <a:t>Context Aware</a:t>
            </a:r>
          </a:p>
          <a:p>
            <a:pPr lvl="0"/>
            <a:r>
              <a:rPr lang="en-US" sz="1800" dirty="0"/>
              <a:t>Dynamic Composition</a:t>
            </a:r>
          </a:p>
          <a:p>
            <a:pPr lvl="0"/>
            <a:r>
              <a:rPr lang="en-US" sz="1800" dirty="0"/>
              <a:t>Semantic Database</a:t>
            </a:r>
          </a:p>
          <a:p>
            <a:pPr lvl="0"/>
            <a:r>
              <a:rPr lang="en-US" sz="1800" dirty="0"/>
              <a:t>Semantic Web</a:t>
            </a:r>
          </a:p>
          <a:p>
            <a:pPr lvl="0"/>
            <a:r>
              <a:rPr lang="en-US" sz="1800" dirty="0"/>
              <a:t>Intelligence </a:t>
            </a:r>
            <a:endParaRPr lang="en-US" sz="1800" dirty="0" smtClean="0"/>
          </a:p>
          <a:p>
            <a:pPr marL="401637" lvl="1" indent="0">
              <a:buNone/>
            </a:pPr>
            <a:r>
              <a:rPr lang="en-US" sz="1500" dirty="0" smtClean="0"/>
              <a:t>Reasoning</a:t>
            </a:r>
            <a:endParaRPr lang="en-US" sz="15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600" dirty="0"/>
              <a:t>HAN et al.: SEMANTIC CONTEXT-AWARE SERVICE COMPOSITION FOR BUILDING AUTOMATION </a:t>
            </a:r>
            <a:r>
              <a:rPr lang="en-US" sz="1600" dirty="0" smtClean="0"/>
              <a:t>SYSTEM, IEEE Trans. Ind. Informatics, Feb. 2014.</a:t>
            </a:r>
            <a:endParaRPr lang="en-US" sz="16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516" y="2057400"/>
            <a:ext cx="4985084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56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a Factory Automation Development Platform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Process </a:t>
            </a:r>
            <a:r>
              <a:rPr lang="en-US" dirty="0"/>
              <a:t>modules (e.g., control systems, beyond devices</a:t>
            </a:r>
            <a:r>
              <a:rPr lang="en-US" dirty="0" smtClean="0"/>
              <a:t>)</a:t>
            </a:r>
          </a:p>
          <a:p>
            <a:r>
              <a:rPr lang="en-US" dirty="0"/>
              <a:t>Module web service </a:t>
            </a:r>
            <a:r>
              <a:rPr lang="en-US" dirty="0" smtClean="0"/>
              <a:t>interface</a:t>
            </a:r>
            <a:endParaRPr lang="en-US" dirty="0"/>
          </a:p>
          <a:p>
            <a:pPr lvl="0"/>
            <a:r>
              <a:rPr lang="en-US" dirty="0"/>
              <a:t>Variable and signal discovery</a:t>
            </a:r>
          </a:p>
          <a:p>
            <a:pPr lvl="0"/>
            <a:r>
              <a:rPr lang="en-US" dirty="0"/>
              <a:t>Variable mapping</a:t>
            </a:r>
          </a:p>
          <a:p>
            <a:pPr lvl="0"/>
            <a:r>
              <a:rPr lang="en-US" dirty="0"/>
              <a:t>Protocol stack mapping</a:t>
            </a:r>
          </a:p>
          <a:p>
            <a:pPr lvl="0"/>
            <a:r>
              <a:rPr lang="en-US" dirty="0"/>
              <a:t>Web services</a:t>
            </a:r>
          </a:p>
          <a:p>
            <a:pPr lvl="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44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a Factory Automation Development Platform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00175"/>
            <a:ext cx="28479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410200" y="1584325"/>
            <a:ext cx="3733799" cy="4956175"/>
          </a:xfrm>
        </p:spPr>
        <p:txBody>
          <a:bodyPr/>
          <a:lstStyle/>
          <a:p>
            <a:pPr marL="0" indent="0">
              <a:buNone/>
            </a:pPr>
            <a:endParaRPr lang="en-US" sz="1800" dirty="0" smtClean="0"/>
          </a:p>
          <a:p>
            <a:r>
              <a:rPr lang="en-US" sz="1600" dirty="0" smtClean="0"/>
              <a:t>L. DURKOP </a:t>
            </a:r>
            <a:r>
              <a:rPr lang="en-US" sz="1600" dirty="0"/>
              <a:t>et al.: A field level architecture for </a:t>
            </a:r>
            <a:r>
              <a:rPr lang="en-US" sz="1600" dirty="0" smtClean="0"/>
              <a:t>reconfigurable SOA-based </a:t>
            </a:r>
            <a:r>
              <a:rPr lang="en-US" sz="1600" dirty="0"/>
              <a:t>real-time automation systems</a:t>
            </a:r>
            <a:r>
              <a:rPr lang="en-US" sz="1600" dirty="0" smtClean="0"/>
              <a:t>, IEEE Int. </a:t>
            </a:r>
            <a:r>
              <a:rPr lang="en-US" sz="1600" dirty="0" err="1" smtClean="0"/>
              <a:t>Symp</a:t>
            </a:r>
            <a:r>
              <a:rPr lang="en-US" sz="1600" dirty="0" smtClean="0"/>
              <a:t>. On Industrial Systems, June. 2014.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0392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Structured and </a:t>
            </a:r>
            <a:r>
              <a:rPr lang="en-US" dirty="0" err="1" smtClean="0"/>
              <a:t>Nonstructured</a:t>
            </a:r>
            <a:r>
              <a:rPr lang="en-US" dirty="0" smtClean="0"/>
              <a:t> Environments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538725"/>
              </p:ext>
            </p:extLst>
          </p:nvPr>
        </p:nvGraphicFramePr>
        <p:xfrm>
          <a:off x="1143000" y="1600200"/>
          <a:ext cx="7696200" cy="236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3000"/>
                <a:gridCol w="948109"/>
                <a:gridCol w="1207795"/>
                <a:gridCol w="1045554"/>
                <a:gridCol w="1065743"/>
                <a:gridCol w="457200"/>
                <a:gridCol w="914399"/>
                <a:gridCol w="914400"/>
              </a:tblGrid>
              <a:tr h="88058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Sensors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1" u="none" strike="noStrike" dirty="0">
                          <a:effectLst/>
                        </a:rPr>
                        <a:t>Access Networks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Operations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1" u="none" strike="noStrike" dirty="0">
                          <a:effectLst/>
                        </a:rPr>
                        <a:t>Processing Entity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SOA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1" u="none" strike="noStrike" dirty="0">
                          <a:effectLst/>
                        </a:rPr>
                        <a:t>Web Services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400" b="1" u="none" strike="noStrike" dirty="0">
                          <a:effectLst/>
                        </a:rPr>
                        <a:t>Platform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7442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STRUCT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Well known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Well known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Specific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Device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Yes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Fixed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73741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UNSTRUCT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Wide variety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Wide Variety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Generic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Event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Flexible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600201" y="4114800"/>
            <a:ext cx="7848599" cy="227330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FFC000"/>
                </a:solidFill>
              </a:rPr>
              <a:t>CONCLUSION: </a:t>
            </a:r>
            <a:r>
              <a:rPr lang="en-US" sz="2000" dirty="0" smtClean="0"/>
              <a:t>Non Structured IoT Environment need IoT Development Platforms that deal with: </a:t>
            </a:r>
          </a:p>
          <a:p>
            <a:r>
              <a:rPr lang="en-US" sz="2000" dirty="0" smtClean="0">
                <a:solidFill>
                  <a:srgbClr val="FFC000"/>
                </a:solidFill>
              </a:rPr>
              <a:t>Complex</a:t>
            </a:r>
          </a:p>
          <a:p>
            <a:r>
              <a:rPr lang="en-US" sz="2000" dirty="0" smtClean="0">
                <a:solidFill>
                  <a:srgbClr val="FFC000"/>
                </a:solidFill>
              </a:rPr>
              <a:t>Flexible</a:t>
            </a:r>
          </a:p>
          <a:p>
            <a:r>
              <a:rPr lang="en-US" sz="2000" dirty="0" smtClean="0">
                <a:solidFill>
                  <a:srgbClr val="FFC000"/>
                </a:solidFill>
              </a:rPr>
              <a:t>Context Aware</a:t>
            </a:r>
          </a:p>
          <a:p>
            <a:r>
              <a:rPr lang="en-US" sz="2000" dirty="0">
                <a:solidFill>
                  <a:srgbClr val="FFC000"/>
                </a:solidFill>
              </a:rPr>
              <a:t>D</a:t>
            </a:r>
            <a:r>
              <a:rPr lang="en-US" sz="2000" dirty="0" smtClean="0">
                <a:solidFill>
                  <a:srgbClr val="FFC000"/>
                </a:solidFill>
              </a:rPr>
              <a:t>ynamic networks of mobile users with unpredictable and unstable behaviors.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1021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a IoT Development Platform for Unstructured Environments</a:t>
            </a:r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38300"/>
            <a:ext cx="8077200" cy="4344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831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025" y="300038"/>
            <a:ext cx="7826375" cy="1376362"/>
          </a:xfrm>
        </p:spPr>
        <p:txBody>
          <a:bodyPr/>
          <a:lstStyle/>
          <a:p>
            <a:r>
              <a:rPr lang="en-US" dirty="0" smtClean="0"/>
              <a:t>Example Projects Implemented on  IoT Platform for </a:t>
            </a:r>
            <a:r>
              <a:rPr lang="en-US" dirty="0" err="1" smtClean="0"/>
              <a:t>Unstruct</a:t>
            </a:r>
            <a:r>
              <a:rPr lang="en-US" dirty="0" smtClean="0"/>
              <a:t>. </a:t>
            </a:r>
            <a:r>
              <a:rPr lang="en-US" dirty="0" err="1" smtClean="0"/>
              <a:t>Env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896" y="1600200"/>
            <a:ext cx="3049704" cy="5093655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43001" y="1584325"/>
            <a:ext cx="4419599" cy="49561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A Test Bed for a </a:t>
            </a:r>
            <a:r>
              <a:rPr lang="en-US" sz="2000" dirty="0" smtClean="0">
                <a:solidFill>
                  <a:srgbClr val="FFC000"/>
                </a:solidFill>
              </a:rPr>
              <a:t>Water Treatment Process (WTP) </a:t>
            </a:r>
            <a:r>
              <a:rPr lang="en-US" sz="2000" dirty="0" smtClean="0"/>
              <a:t>featuring: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Wireless communications</a:t>
            </a:r>
            <a:endParaRPr lang="en-US" sz="2000" dirty="0"/>
          </a:p>
          <a:p>
            <a:r>
              <a:rPr lang="en-US" sz="2000" dirty="0" smtClean="0"/>
              <a:t>Sensor array</a:t>
            </a:r>
          </a:p>
          <a:p>
            <a:pPr lvl="1"/>
            <a:r>
              <a:rPr lang="en-US" sz="1700" dirty="0" smtClean="0"/>
              <a:t>pH</a:t>
            </a:r>
          </a:p>
          <a:p>
            <a:pPr lvl="1"/>
            <a:r>
              <a:rPr lang="en-US" sz="1700" dirty="0" smtClean="0"/>
              <a:t>ORP</a:t>
            </a:r>
          </a:p>
          <a:p>
            <a:pPr lvl="1"/>
            <a:r>
              <a:rPr lang="en-US" sz="1700" dirty="0" smtClean="0"/>
              <a:t>DO</a:t>
            </a:r>
          </a:p>
          <a:p>
            <a:pPr lvl="1"/>
            <a:r>
              <a:rPr lang="en-US" sz="1700" dirty="0" smtClean="0"/>
              <a:t>Water Flow</a:t>
            </a:r>
          </a:p>
          <a:p>
            <a:r>
              <a:rPr lang="en-US" sz="2000" dirty="0" smtClean="0"/>
              <a:t>pH Automatic Control</a:t>
            </a:r>
          </a:p>
          <a:p>
            <a:r>
              <a:rPr lang="en-US" sz="2000" dirty="0" smtClean="0"/>
              <a:t>SCADA: Monitoring and Control</a:t>
            </a:r>
          </a:p>
          <a:p>
            <a:r>
              <a:rPr lang="en-US" sz="2000" dirty="0" smtClean="0"/>
              <a:t>Mobile Apps</a:t>
            </a:r>
          </a:p>
          <a:p>
            <a:pPr lvl="1"/>
            <a:r>
              <a:rPr lang="en-US" sz="1700" dirty="0" smtClean="0"/>
              <a:t>Process App</a:t>
            </a:r>
          </a:p>
          <a:p>
            <a:pPr lvl="1"/>
            <a:r>
              <a:rPr lang="en-US" sz="1700" dirty="0" smtClean="0"/>
              <a:t>Operator/Teaching App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8194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025" y="300038"/>
            <a:ext cx="7826375" cy="1376362"/>
          </a:xfrm>
        </p:spPr>
        <p:txBody>
          <a:bodyPr/>
          <a:lstStyle/>
          <a:p>
            <a:r>
              <a:rPr lang="en-US" dirty="0" smtClean="0"/>
              <a:t>Example Projects Implemented on  IoT Platform for </a:t>
            </a:r>
            <a:r>
              <a:rPr lang="en-US" dirty="0" err="1" smtClean="0"/>
              <a:t>Unstruct</a:t>
            </a:r>
            <a:r>
              <a:rPr lang="en-US" dirty="0" smtClean="0"/>
              <a:t>. </a:t>
            </a:r>
            <a:r>
              <a:rPr lang="en-US" dirty="0" err="1" smtClean="0"/>
              <a:t>Env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43001" y="1584325"/>
            <a:ext cx="4419599" cy="49561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A Test Bed for a </a:t>
            </a:r>
            <a:r>
              <a:rPr lang="en-US" sz="2000" dirty="0" smtClean="0">
                <a:solidFill>
                  <a:srgbClr val="FFC000"/>
                </a:solidFill>
              </a:rPr>
              <a:t>Water Treatment Process </a:t>
            </a:r>
            <a:r>
              <a:rPr lang="en-US" sz="2000" dirty="0" smtClean="0"/>
              <a:t>(</a:t>
            </a:r>
            <a:r>
              <a:rPr lang="en-US" sz="2000" dirty="0" smtClean="0">
                <a:solidFill>
                  <a:srgbClr val="FFC000"/>
                </a:solidFill>
              </a:rPr>
              <a:t>WTP) </a:t>
            </a:r>
            <a:r>
              <a:rPr lang="en-US" sz="2000" dirty="0" smtClean="0"/>
              <a:t>featuring: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Wireless Communications</a:t>
            </a:r>
            <a:endParaRPr lang="en-US" sz="2000" dirty="0"/>
          </a:p>
          <a:p>
            <a:r>
              <a:rPr lang="en-US" sz="2000" dirty="0" smtClean="0"/>
              <a:t>Sensor array</a:t>
            </a:r>
          </a:p>
          <a:p>
            <a:pPr lvl="1"/>
            <a:r>
              <a:rPr lang="en-US" sz="1700" dirty="0" smtClean="0"/>
              <a:t>pH</a:t>
            </a:r>
          </a:p>
          <a:p>
            <a:pPr lvl="1"/>
            <a:r>
              <a:rPr lang="en-US" sz="1700" dirty="0" smtClean="0"/>
              <a:t>ORP</a:t>
            </a:r>
          </a:p>
          <a:p>
            <a:pPr lvl="1"/>
            <a:r>
              <a:rPr lang="en-US" sz="1700" dirty="0" smtClean="0"/>
              <a:t>DO</a:t>
            </a:r>
          </a:p>
          <a:p>
            <a:pPr lvl="1"/>
            <a:r>
              <a:rPr lang="en-US" sz="1700" dirty="0" smtClean="0"/>
              <a:t>Water Flow</a:t>
            </a:r>
          </a:p>
          <a:p>
            <a:r>
              <a:rPr lang="en-US" sz="2000" dirty="0" smtClean="0"/>
              <a:t>pH Automatic Control</a:t>
            </a:r>
          </a:p>
          <a:p>
            <a:r>
              <a:rPr lang="en-US" sz="2000" dirty="0" smtClean="0"/>
              <a:t>SCADA: Monitoring and Control</a:t>
            </a:r>
          </a:p>
          <a:p>
            <a:r>
              <a:rPr lang="en-US" sz="2000" dirty="0" smtClean="0"/>
              <a:t>Mobile Apps</a:t>
            </a:r>
          </a:p>
          <a:p>
            <a:pPr lvl="1"/>
            <a:r>
              <a:rPr lang="en-US" sz="1700" dirty="0" smtClean="0"/>
              <a:t>Process App</a:t>
            </a:r>
          </a:p>
          <a:p>
            <a:pPr lvl="1"/>
            <a:r>
              <a:rPr lang="en-US" sz="1700" dirty="0" smtClean="0"/>
              <a:t>Operator/Teaching App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374" y="1600200"/>
            <a:ext cx="2763825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025" y="300038"/>
            <a:ext cx="7826375" cy="1376362"/>
          </a:xfrm>
        </p:spPr>
        <p:txBody>
          <a:bodyPr/>
          <a:lstStyle/>
          <a:p>
            <a:r>
              <a:rPr lang="en-US" dirty="0" smtClean="0"/>
              <a:t>Example Projects Implemented on  IoT Platform for </a:t>
            </a:r>
            <a:r>
              <a:rPr lang="en-US" dirty="0" err="1" smtClean="0"/>
              <a:t>Unstruct</a:t>
            </a:r>
            <a:r>
              <a:rPr lang="en-US" dirty="0" smtClean="0"/>
              <a:t>. </a:t>
            </a:r>
            <a:r>
              <a:rPr lang="en-US" dirty="0" err="1" smtClean="0"/>
              <a:t>Env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43001" y="1584325"/>
            <a:ext cx="4419599" cy="495617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A Test Bed for a </a:t>
            </a:r>
            <a:r>
              <a:rPr lang="en-US" sz="2000" dirty="0" smtClean="0">
                <a:solidFill>
                  <a:srgbClr val="FFC000"/>
                </a:solidFill>
              </a:rPr>
              <a:t>Water Treatment Process (WTP) </a:t>
            </a:r>
            <a:r>
              <a:rPr lang="en-US" sz="2000" dirty="0" smtClean="0"/>
              <a:t>featuring: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Wireless Communications</a:t>
            </a:r>
            <a:endParaRPr lang="en-US" sz="2000" dirty="0"/>
          </a:p>
          <a:p>
            <a:r>
              <a:rPr lang="en-US" sz="2000" dirty="0" smtClean="0"/>
              <a:t>Sensor array</a:t>
            </a:r>
          </a:p>
          <a:p>
            <a:pPr lvl="1"/>
            <a:r>
              <a:rPr lang="en-US" sz="1700" dirty="0" smtClean="0"/>
              <a:t>pH</a:t>
            </a:r>
          </a:p>
          <a:p>
            <a:pPr lvl="1"/>
            <a:r>
              <a:rPr lang="en-US" sz="1700" dirty="0" smtClean="0"/>
              <a:t>ORP</a:t>
            </a:r>
          </a:p>
          <a:p>
            <a:pPr lvl="1"/>
            <a:r>
              <a:rPr lang="en-US" sz="1700" dirty="0" smtClean="0"/>
              <a:t>DO</a:t>
            </a:r>
          </a:p>
          <a:p>
            <a:pPr lvl="1"/>
            <a:r>
              <a:rPr lang="en-US" sz="1700" dirty="0" smtClean="0"/>
              <a:t>Water Flow</a:t>
            </a:r>
          </a:p>
          <a:p>
            <a:r>
              <a:rPr lang="en-US" sz="2000" dirty="0" smtClean="0"/>
              <a:t>pH Automatic Control</a:t>
            </a:r>
          </a:p>
          <a:p>
            <a:r>
              <a:rPr lang="en-US" sz="2000" dirty="0" smtClean="0"/>
              <a:t>SCADA: Monitoring and Control</a:t>
            </a:r>
          </a:p>
          <a:p>
            <a:r>
              <a:rPr lang="en-US" sz="2000" dirty="0" smtClean="0"/>
              <a:t>Mobile Apps</a:t>
            </a:r>
          </a:p>
          <a:p>
            <a:pPr lvl="1"/>
            <a:r>
              <a:rPr lang="en-US" sz="1700" dirty="0" smtClean="0"/>
              <a:t>Process App</a:t>
            </a:r>
          </a:p>
          <a:p>
            <a:pPr lvl="1"/>
            <a:r>
              <a:rPr lang="en-US" sz="1700" dirty="0" smtClean="0"/>
              <a:t>Operator/Teaching App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9" y="1600200"/>
            <a:ext cx="280507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6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Projects Implemented on  IoT Platform for </a:t>
            </a:r>
            <a:r>
              <a:rPr lang="en-US" dirty="0" err="1"/>
              <a:t>Unstruct</a:t>
            </a:r>
            <a:r>
              <a:rPr lang="en-US" dirty="0"/>
              <a:t>. </a:t>
            </a:r>
            <a:r>
              <a:rPr lang="en-US" dirty="0" err="1"/>
              <a:t>Env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5" y="1295400"/>
            <a:ext cx="7604126" cy="472757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Smart Home</a:t>
            </a:r>
          </a:p>
          <a:p>
            <a:pPr marL="0" indent="0" algn="ctr">
              <a:buNone/>
            </a:pPr>
            <a:endParaRPr lang="en-US" b="1" dirty="0" smtClean="0">
              <a:solidFill>
                <a:srgbClr val="FFC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84012"/>
            <a:ext cx="7696200" cy="476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677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IExample</a:t>
            </a:r>
            <a:r>
              <a:rPr lang="en-US" dirty="0"/>
              <a:t> Projects Implemented on  IoT Platform for </a:t>
            </a:r>
            <a:r>
              <a:rPr lang="en-US" dirty="0" err="1"/>
              <a:t>Unstruct</a:t>
            </a:r>
            <a:r>
              <a:rPr lang="en-US" dirty="0"/>
              <a:t>. </a:t>
            </a:r>
            <a:r>
              <a:rPr lang="en-US" dirty="0" err="1"/>
              <a:t>Env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4" y="1292225"/>
            <a:ext cx="7908925" cy="495617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Smart Home</a:t>
            </a:r>
          </a:p>
          <a:p>
            <a:pPr marL="0" indent="0" algn="ctr">
              <a:buNone/>
            </a:pPr>
            <a:endParaRPr lang="en-US" b="1" dirty="0" smtClean="0">
              <a:solidFill>
                <a:srgbClr val="FFC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1800225"/>
            <a:ext cx="76581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08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Projects Implemented on  IoT Platform for </a:t>
            </a:r>
            <a:r>
              <a:rPr lang="en-US" dirty="0" err="1"/>
              <a:t>Unstruct</a:t>
            </a:r>
            <a:r>
              <a:rPr lang="en-US" dirty="0"/>
              <a:t>. </a:t>
            </a:r>
            <a:r>
              <a:rPr lang="en-US" dirty="0" err="1"/>
              <a:t>Env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4" y="1292225"/>
            <a:ext cx="7908925" cy="495617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Smart Home</a:t>
            </a:r>
          </a:p>
          <a:p>
            <a:pPr marL="0" indent="0" algn="ctr">
              <a:buNone/>
            </a:pPr>
            <a:endParaRPr lang="en-US" b="1" dirty="0" smtClean="0">
              <a:solidFill>
                <a:srgbClr val="FFC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43075"/>
            <a:ext cx="779145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81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Projects Implemented on  IoT Platform for </a:t>
            </a:r>
            <a:r>
              <a:rPr lang="en-US" dirty="0" err="1"/>
              <a:t>Unstruct</a:t>
            </a:r>
            <a:r>
              <a:rPr lang="en-US" dirty="0"/>
              <a:t>. </a:t>
            </a:r>
            <a:r>
              <a:rPr lang="en-US" dirty="0" err="1"/>
              <a:t>Env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4" y="1292225"/>
            <a:ext cx="7908925" cy="495617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Smart Home: Connection Fault</a:t>
            </a:r>
          </a:p>
          <a:p>
            <a:pPr marL="0" indent="0" algn="ctr">
              <a:buNone/>
            </a:pPr>
            <a:endParaRPr lang="en-US" b="1" dirty="0" smtClean="0">
              <a:solidFill>
                <a:srgbClr val="FFC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1885950"/>
            <a:ext cx="756285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58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Projects Implemented on  IoT Platform for </a:t>
            </a:r>
            <a:r>
              <a:rPr lang="en-US" dirty="0" err="1"/>
              <a:t>Unstruct</a:t>
            </a:r>
            <a:r>
              <a:rPr lang="en-US" dirty="0"/>
              <a:t>. </a:t>
            </a:r>
            <a:r>
              <a:rPr lang="en-US" dirty="0" err="1"/>
              <a:t>Env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4" y="1309687"/>
            <a:ext cx="7908926" cy="51911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Smart Irrigation System</a:t>
            </a:r>
          </a:p>
          <a:p>
            <a:pPr marL="0" indent="0" algn="ctr">
              <a:buNone/>
            </a:pPr>
            <a:endParaRPr lang="en-US" b="1" dirty="0" smtClean="0">
              <a:solidFill>
                <a:srgbClr val="FFC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82" y="1890713"/>
            <a:ext cx="4068918" cy="481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387474" y="1828800"/>
            <a:ext cx="3660776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5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rgbClr val="FFFFFF"/>
                </a:solidFill>
                <a:latin typeface="+mn-lt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FFFFFF"/>
                </a:solidFill>
                <a:latin typeface="+mn-lt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5pPr>
            <a:lvl6pPr marL="2470071" indent="-229108" algn="l" defTabSz="915001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882465" indent="-229108" algn="l" defTabSz="915001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294860" indent="-229108" algn="l" defTabSz="915001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707254" indent="-229108" algn="l" defTabSz="915001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b="1" kern="0" dirty="0" smtClean="0">
                <a:solidFill>
                  <a:srgbClr val="FFC000"/>
                </a:solidFill>
              </a:rPr>
              <a:t>Sensors: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kern="0" dirty="0" smtClean="0"/>
              <a:t>Ground humidity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kern="0" dirty="0" smtClean="0"/>
              <a:t>Line pressure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kern="0" dirty="0" smtClean="0"/>
              <a:t>Flow rate</a:t>
            </a:r>
          </a:p>
          <a:p>
            <a:pPr marL="0" indent="0" algn="ctr">
              <a:buFontTx/>
              <a:buNone/>
            </a:pPr>
            <a:endParaRPr lang="en-US" b="1" kern="0" dirty="0" smtClean="0">
              <a:solidFill>
                <a:srgbClr val="FFC000"/>
              </a:solidFill>
            </a:endParaRPr>
          </a:p>
          <a:p>
            <a:pPr marL="0" indent="0">
              <a:buFontTx/>
              <a:buNone/>
            </a:pPr>
            <a:r>
              <a:rPr lang="en-US" b="1" kern="0" dirty="0" smtClean="0">
                <a:solidFill>
                  <a:srgbClr val="FFC000"/>
                </a:solidFill>
              </a:rPr>
              <a:t>Actuator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kern="0" dirty="0" smtClean="0"/>
              <a:t>Solenoid Valve</a:t>
            </a:r>
          </a:p>
          <a:p>
            <a:pPr marL="0" indent="0">
              <a:buNone/>
            </a:pPr>
            <a:endParaRPr lang="en-US" b="1" kern="0" dirty="0"/>
          </a:p>
          <a:p>
            <a:pPr marL="0" indent="0">
              <a:buNone/>
            </a:pPr>
            <a:r>
              <a:rPr lang="en-US" b="1" kern="0" dirty="0" smtClean="0">
                <a:solidFill>
                  <a:srgbClr val="FFC000"/>
                </a:solidFill>
              </a:rPr>
              <a:t>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kern="0" dirty="0" smtClean="0"/>
              <a:t>Weather channel</a:t>
            </a:r>
          </a:p>
        </p:txBody>
      </p:sp>
    </p:spTree>
    <p:extLst>
      <p:ext uri="{BB962C8B-B14F-4D97-AF65-F5344CB8AC3E}">
        <p14:creationId xmlns:p14="http://schemas.microsoft.com/office/powerpoint/2010/main" val="159551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Projects Implemented on  IoT Platform for </a:t>
            </a:r>
            <a:r>
              <a:rPr lang="en-US" dirty="0" err="1"/>
              <a:t>Unstruct</a:t>
            </a:r>
            <a:r>
              <a:rPr lang="en-US" dirty="0"/>
              <a:t>. </a:t>
            </a:r>
            <a:r>
              <a:rPr lang="en-US" dirty="0" err="1"/>
              <a:t>Env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4" y="1309687"/>
            <a:ext cx="7908926" cy="51911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Smart Irrigation System</a:t>
            </a:r>
          </a:p>
          <a:p>
            <a:pPr marL="0" indent="0" algn="ctr">
              <a:buNone/>
            </a:pPr>
            <a:endParaRPr lang="en-US" b="1" dirty="0" smtClean="0">
              <a:solidFill>
                <a:srgbClr val="FFC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81175"/>
            <a:ext cx="7649105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84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Projects Implemented on  IoT Platform for </a:t>
            </a:r>
            <a:r>
              <a:rPr lang="en-US" dirty="0" err="1"/>
              <a:t>Unstruct</a:t>
            </a:r>
            <a:r>
              <a:rPr lang="en-US" dirty="0"/>
              <a:t>. </a:t>
            </a:r>
            <a:r>
              <a:rPr lang="en-US" dirty="0" err="1"/>
              <a:t>Env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4" y="1462087"/>
            <a:ext cx="7908926" cy="51911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Smart Irrigation System: GUI</a:t>
            </a:r>
          </a:p>
          <a:p>
            <a:pPr marL="0" indent="0" algn="ctr">
              <a:buNone/>
            </a:pPr>
            <a:endParaRPr lang="en-US" b="1" dirty="0" smtClean="0">
              <a:solidFill>
                <a:srgbClr val="FFC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19300"/>
            <a:ext cx="7483660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83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Projects Implemented on  IoT Platform for </a:t>
            </a:r>
            <a:r>
              <a:rPr lang="en-US" dirty="0" err="1"/>
              <a:t>Unstruct</a:t>
            </a:r>
            <a:r>
              <a:rPr lang="en-US" dirty="0"/>
              <a:t>. </a:t>
            </a:r>
            <a:r>
              <a:rPr lang="en-US" dirty="0" err="1"/>
              <a:t>Env</a:t>
            </a:r>
            <a:r>
              <a:rPr 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074" y="1385887"/>
            <a:ext cx="7908926" cy="51911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Smart Irrigation System: GUI</a:t>
            </a:r>
          </a:p>
          <a:p>
            <a:pPr marL="0" indent="0" algn="ctr">
              <a:buNone/>
            </a:pPr>
            <a:endParaRPr lang="en-US" b="1" dirty="0" smtClean="0">
              <a:solidFill>
                <a:srgbClr val="FFC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283" y="1828800"/>
            <a:ext cx="797931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72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7" descr="kettering-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75413"/>
            <a:ext cx="167640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8" name="Picture 2" descr="http://images2.wikia.nocookie.net/__cb57525/breakingbad/images/4/45/Season_2_poster.jpg"/>
          <p:cNvPicPr>
            <a:picLocks noChangeAspect="1" noChangeArrowheads="1"/>
          </p:cNvPicPr>
          <p:nvPr/>
        </p:nvPicPr>
        <p:blipFill>
          <a:blip r:embed="rId3"/>
          <a:srcRect b="15771"/>
          <a:stretch>
            <a:fillRect/>
          </a:stretch>
        </p:blipFill>
        <p:spPr bwMode="auto">
          <a:xfrm>
            <a:off x="4953000" y="3841217"/>
            <a:ext cx="4024313" cy="271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82816" y="4626114"/>
            <a:ext cx="35221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Opportunities !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"/>
            <a:ext cx="661035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0286208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10286208</Template>
  <TotalTime>7442</TotalTime>
  <Words>783</Words>
  <Application>Microsoft Office PowerPoint</Application>
  <PresentationFormat>On-screen Show (4:3)</PresentationFormat>
  <Paragraphs>192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10286208</vt:lpstr>
      <vt:lpstr>PowerPoint Presentation</vt:lpstr>
      <vt:lpstr>Context Aware Systems for Unstructured Environments Based on WSNs </vt:lpstr>
      <vt:lpstr>What is the IoT ?</vt:lpstr>
      <vt:lpstr>How big will it be ?</vt:lpstr>
      <vt:lpstr>How big will it be ?</vt:lpstr>
      <vt:lpstr>Why Does it Matter?</vt:lpstr>
      <vt:lpstr>IoT Smart Objects</vt:lpstr>
      <vt:lpstr>IoT Applications</vt:lpstr>
      <vt:lpstr>Sensors Are Part of IoT</vt:lpstr>
      <vt:lpstr>Key Technologies Behind the IoT</vt:lpstr>
      <vt:lpstr>IoT Environments</vt:lpstr>
      <vt:lpstr>Unstructured IoT Environments: WSNs Wireless Sensor Networks</vt:lpstr>
      <vt:lpstr>Features of a Building Automation Development Platform</vt:lpstr>
      <vt:lpstr>Features of a Factory Automation Development Platform</vt:lpstr>
      <vt:lpstr>Features of a Factory Automation Development Platform</vt:lpstr>
      <vt:lpstr>Comparison of Structured and Nonstructured Environments</vt:lpstr>
      <vt:lpstr>Features of a IoT Development Platform for Unstructured Environments</vt:lpstr>
      <vt:lpstr>Example Projects Implemented on  IoT Platform for Unstruct. Env.</vt:lpstr>
      <vt:lpstr>Example Projects Implemented on  IoT Platform for Unstruct. Env.</vt:lpstr>
      <vt:lpstr>Example Projects Implemented on  IoT Platform for Unstruct. Env.</vt:lpstr>
      <vt:lpstr>Example Projects Implemented on  IoT Platform for Unstruct. Env.</vt:lpstr>
      <vt:lpstr>IExample Projects Implemented on  IoT Platform for Unstruct. Env.</vt:lpstr>
      <vt:lpstr>Example Projects Implemented on  IoT Platform for Unstruct. Env.</vt:lpstr>
      <vt:lpstr>Example Projects Implemented on  IoT Platform for Unstruct. Env.</vt:lpstr>
      <vt:lpstr>Example Projects Implemented on  IoT Platform for Unstruct. Env.</vt:lpstr>
      <vt:lpstr>Example Projects Implemented on  IoT Platform for Unstruct. Env.</vt:lpstr>
      <vt:lpstr>Example Projects Implemented on  IoT Platform for Unstruct. Env.</vt:lpstr>
      <vt:lpstr>Example Projects Implemented on  IoT Platform for Unstruct. Env.</vt:lpstr>
      <vt:lpstr>PowerPoint Presentation</vt:lpstr>
    </vt:vector>
  </TitlesOfParts>
  <Company>Kettering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Towards Tenure Promotion</dc:title>
  <dc:creator>mrabagos</dc:creator>
  <cp:lastModifiedBy>Mani </cp:lastModifiedBy>
  <cp:revision>148</cp:revision>
  <cp:lastPrinted>2014-04-24T13:15:18Z</cp:lastPrinted>
  <dcterms:created xsi:type="dcterms:W3CDTF">2009-04-23T22:46:38Z</dcterms:created>
  <dcterms:modified xsi:type="dcterms:W3CDTF">2015-07-16T09:31:33Z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TC102862081033</vt:lpwstr>
  </property>
</Properties>
</file>