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394" r:id="rId2"/>
    <p:sldId id="538" r:id="rId3"/>
    <p:sldId id="529" r:id="rId4"/>
    <p:sldId id="530" r:id="rId5"/>
    <p:sldId id="416" r:id="rId6"/>
    <p:sldId id="453" r:id="rId7"/>
    <p:sldId id="417" r:id="rId8"/>
    <p:sldId id="532" r:id="rId9"/>
    <p:sldId id="550" r:id="rId10"/>
    <p:sldId id="579" r:id="rId11"/>
    <p:sldId id="420" r:id="rId12"/>
    <p:sldId id="430" r:id="rId13"/>
    <p:sldId id="635" r:id="rId14"/>
    <p:sldId id="636" r:id="rId15"/>
    <p:sldId id="433" r:id="rId16"/>
    <p:sldId id="614" r:id="rId17"/>
    <p:sldId id="638" r:id="rId18"/>
    <p:sldId id="608" r:id="rId19"/>
    <p:sldId id="615" r:id="rId20"/>
    <p:sldId id="583" r:id="rId21"/>
    <p:sldId id="640" r:id="rId22"/>
    <p:sldId id="568" r:id="rId23"/>
    <p:sldId id="642" r:id="rId24"/>
    <p:sldId id="649" r:id="rId25"/>
    <p:sldId id="586" r:id="rId26"/>
    <p:sldId id="555" r:id="rId27"/>
    <p:sldId id="659" r:id="rId28"/>
    <p:sldId id="660" r:id="rId29"/>
    <p:sldId id="661" r:id="rId30"/>
    <p:sldId id="665" r:id="rId31"/>
    <p:sldId id="662" r:id="rId32"/>
    <p:sldId id="663" r:id="rId33"/>
    <p:sldId id="667" r:id="rId34"/>
    <p:sldId id="668" r:id="rId35"/>
    <p:sldId id="671" r:id="rId36"/>
    <p:sldId id="588" r:id="rId37"/>
    <p:sldId id="589" r:id="rId38"/>
    <p:sldId id="591" r:id="rId39"/>
    <p:sldId id="590" r:id="rId40"/>
    <p:sldId id="592" r:id="rId41"/>
    <p:sldId id="624" r:id="rId42"/>
    <p:sldId id="625" r:id="rId43"/>
    <p:sldId id="593" r:id="rId44"/>
    <p:sldId id="674" r:id="rId45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9645" autoAdjust="0"/>
  </p:normalViewPr>
  <p:slideViewPr>
    <p:cSldViewPr>
      <p:cViewPr varScale="1">
        <p:scale>
          <a:sx n="74" d="100"/>
          <a:sy n="74" d="100"/>
        </p:scale>
        <p:origin x="-126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9811864-042B-4104-B719-07FD6984D1FF}" type="datetimeFigureOut">
              <a:rPr lang="he-IL" smtClean="0"/>
              <a:t>י"ב/אלול/תשע"ו</a:t>
            </a:fld>
            <a:endParaRPr lang="he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C605084-0228-4AE3-838C-F5DA2B70D3F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43328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8D106-3803-4BDB-A6AE-0753865455F1}" type="slidenum">
              <a:rPr lang="he-IL" smtClean="0"/>
              <a:t>2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984654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8D106-3803-4BDB-A6AE-0753865455F1}" type="slidenum">
              <a:rPr lang="he-IL" smtClean="0"/>
              <a:t>3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984654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191AB96C-A48C-42B4-93D6-63A0F6F36285}" type="slidenum">
              <a:rPr lang="he-IL" sz="1200">
                <a:cs typeface="Times New Roman" pitchFamily="18" charset="0"/>
              </a:rPr>
              <a:pPr eaLnBrk="1" hangingPunct="1"/>
              <a:t>8</a:t>
            </a:fld>
            <a:endParaRPr lang="en-US" sz="1200">
              <a:cs typeface="Times New Roman" pitchFamily="18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he-IL" smtClean="0"/>
          </a:p>
        </p:txBody>
      </p:sp>
    </p:spTree>
    <p:extLst>
      <p:ext uri="{BB962C8B-B14F-4D97-AF65-F5344CB8AC3E}">
        <p14:creationId xmlns:p14="http://schemas.microsoft.com/office/powerpoint/2010/main" val="1330979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fld id="{3D5DB566-50BE-4999-9C5F-0B60EC75FF12}" type="slidenum">
              <a:rPr lang="he-IL" altLang="he-IL" smtClean="0"/>
              <a:pPr/>
              <a:t>11</a:t>
            </a:fld>
            <a:endParaRPr lang="en-US" altLang="he-IL" dirty="0" smtClean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303213"/>
            <a:ext cx="1588" cy="1587"/>
          </a:xfrm>
          <a:solidFill>
            <a:srgbClr val="FFFFFF"/>
          </a:solidFill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3238" y="4316413"/>
            <a:ext cx="5856287" cy="4060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457200" eaLnBrk="1" hangingPunct="1"/>
            <a:endParaRPr lang="he-IL" altLang="he-IL" dirty="0" smtClean="0"/>
          </a:p>
        </p:txBody>
      </p:sp>
    </p:spTree>
    <p:extLst>
      <p:ext uri="{BB962C8B-B14F-4D97-AF65-F5344CB8AC3E}">
        <p14:creationId xmlns:p14="http://schemas.microsoft.com/office/powerpoint/2010/main" val="2912664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8320999-569C-464C-A376-4A8AC1914392}" type="slidenum">
              <a:rPr lang="he-IL" altLang="he-IL" smtClean="0"/>
              <a:pPr eaLnBrk="1" hangingPunct="1">
                <a:spcBef>
                  <a:spcPct val="0"/>
                </a:spcBef>
              </a:pPr>
              <a:t>15</a:t>
            </a:fld>
            <a:endParaRPr lang="en-US" altLang="he-IL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e-IL" altLang="he-IL" smtClean="0"/>
          </a:p>
        </p:txBody>
      </p:sp>
    </p:spTree>
    <p:extLst>
      <p:ext uri="{BB962C8B-B14F-4D97-AF65-F5344CB8AC3E}">
        <p14:creationId xmlns:p14="http://schemas.microsoft.com/office/powerpoint/2010/main" val="1576507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8D106-3803-4BDB-A6AE-0753865455F1}" type="slidenum">
              <a:rPr lang="he-IL" smtClean="0"/>
              <a:t>24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332182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56F61-8703-4AB9-BA52-7A35EAFF5CC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0409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56F61-8703-4AB9-BA52-7A35EAFF5CC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0409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56F61-8703-4AB9-BA52-7A35EAFF5CC9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215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43F3-BFE6-45A4-B743-4D1A997D4BCE}" type="datetimeFigureOut">
              <a:rPr lang="he-IL" smtClean="0"/>
              <a:t>י"ב/אלול/תשע"ו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B6BD8-D786-49DF-854D-1E73E58EE67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70875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43F3-BFE6-45A4-B743-4D1A997D4BCE}" type="datetimeFigureOut">
              <a:rPr lang="he-IL" smtClean="0"/>
              <a:t>י"ב/אלול/תשע"ו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B6BD8-D786-49DF-854D-1E73E58EE67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60214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43F3-BFE6-45A4-B743-4D1A997D4BCE}" type="datetimeFigureOut">
              <a:rPr lang="he-IL" smtClean="0"/>
              <a:t>י"ב/אלול/תשע"ו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B6BD8-D786-49DF-854D-1E73E58EE67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44146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43F3-BFE6-45A4-B743-4D1A997D4BCE}" type="datetimeFigureOut">
              <a:rPr lang="he-IL" smtClean="0"/>
              <a:t>י"ב/אלול/תשע"ו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B6BD8-D786-49DF-854D-1E73E58EE67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80275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43F3-BFE6-45A4-B743-4D1A997D4BCE}" type="datetimeFigureOut">
              <a:rPr lang="he-IL" smtClean="0"/>
              <a:t>י"ב/אלול/תשע"ו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B6BD8-D786-49DF-854D-1E73E58EE67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66084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43F3-BFE6-45A4-B743-4D1A997D4BCE}" type="datetimeFigureOut">
              <a:rPr lang="he-IL" smtClean="0"/>
              <a:t>י"ב/אלול/תשע"ו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B6BD8-D786-49DF-854D-1E73E58EE67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06335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43F3-BFE6-45A4-B743-4D1A997D4BCE}" type="datetimeFigureOut">
              <a:rPr lang="he-IL" smtClean="0"/>
              <a:t>י"ב/אלול/תשע"ו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B6BD8-D786-49DF-854D-1E73E58EE67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53495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43F3-BFE6-45A4-B743-4D1A997D4BCE}" type="datetimeFigureOut">
              <a:rPr lang="he-IL" smtClean="0"/>
              <a:t>י"ב/אלול/תשע"ו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B6BD8-D786-49DF-854D-1E73E58EE67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38750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43F3-BFE6-45A4-B743-4D1A997D4BCE}" type="datetimeFigureOut">
              <a:rPr lang="he-IL" smtClean="0"/>
              <a:t>י"ב/אלול/תשע"ו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B6BD8-D786-49DF-854D-1E73E58EE67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99800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43F3-BFE6-45A4-B743-4D1A997D4BCE}" type="datetimeFigureOut">
              <a:rPr lang="he-IL" smtClean="0"/>
              <a:t>י"ב/אלול/תשע"ו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B6BD8-D786-49DF-854D-1E73E58EE67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40467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43F3-BFE6-45A4-B743-4D1A997D4BCE}" type="datetimeFigureOut">
              <a:rPr lang="he-IL" smtClean="0"/>
              <a:t>י"ב/אלול/תשע"ו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B6BD8-D786-49DF-854D-1E73E58EE67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707026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he-IL" noProof="0" smtClean="0"/>
          </a:p>
        </p:txBody>
      </p:sp>
      <p:sp>
        <p:nvSpPr>
          <p:cNvPr id="4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3BE784-5DDB-4CEE-B40F-514CC4245C6F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03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743F3-BFE6-45A4-B743-4D1A997D4BCE}" type="datetimeFigureOut">
              <a:rPr lang="he-IL" smtClean="0"/>
              <a:t>י"ב/אלול/תשע"ו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B6BD8-D786-49DF-854D-1E73E58EE67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530335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cbi.nlm.nih.gov/pubmed?term=%22Erbel%20R%22%5bAuthor%5d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cbi.nlm.nih.gov/pubmed?term=%22Erbel%20R%22%5bAuthor%5d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pubmed?term=Elkeles%20RS%5bAuthor%5d&amp;cauthor=true&amp;cauthor_uid=18573867" TargetMode="External"/><Relationship Id="rId2" Type="http://schemas.openxmlformats.org/officeDocument/2006/relationships/hyperlink" Target="http://www.ncbi.nlm.nih.gov/pubmed?term=%22Shaham%20D%22%5bAuthor%5d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pubmed?term=Elkeles%20RS%5bAuthor%5d&amp;cauthor=true&amp;cauthor_uid=18573867" TargetMode="External"/><Relationship Id="rId2" Type="http://schemas.openxmlformats.org/officeDocument/2006/relationships/hyperlink" Target="http://www.ncbi.nlm.nih.gov/pubmed?term=%22Shaham%20D%22%5bAuthor%5d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cbi.nlm.nih.gov/pubmed?term=%22Silverman%20MG%22%5bAuthor%5d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pubmed/26449135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pubmed/26449135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cbi.nlm.nih.gov/pubmed/26449135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620688"/>
            <a:ext cx="8640960" cy="1872208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Comic Sans MS" pitchFamily="66" charset="0"/>
              </a:rPr>
              <a:t>Diabetes is not an homogeneous risk:        The role of coronary calcium score in the reclassification of cardiovascular risk in diabetic patients</a:t>
            </a:r>
            <a:endParaRPr lang="he-IL" sz="32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2996952"/>
            <a:ext cx="8784976" cy="3456384"/>
          </a:xfrm>
        </p:spPr>
        <p:txBody>
          <a:bodyPr>
            <a:noAutofit/>
          </a:bodyPr>
          <a:lstStyle/>
          <a:p>
            <a:r>
              <a:rPr lang="en-US" sz="2400" b="1" i="1" dirty="0">
                <a:latin typeface="Comic Sans MS" pitchFamily="66" charset="0"/>
              </a:rPr>
              <a:t> </a:t>
            </a:r>
            <a:r>
              <a:rPr lang="en-US" sz="2400" b="1" i="1" dirty="0" smtClean="0">
                <a:latin typeface="Comic Sans MS" pitchFamily="66" charset="0"/>
              </a:rPr>
              <a:t>JOSEPH SHEMESH MD</a:t>
            </a:r>
            <a:endParaRPr lang="en-US" sz="2400" i="1" dirty="0">
              <a:latin typeface="Comic Sans MS" pitchFamily="66" charset="0"/>
            </a:endParaRPr>
          </a:p>
          <a:p>
            <a:r>
              <a:rPr lang="en-US" sz="2400" b="1" i="1" dirty="0">
                <a:latin typeface="Comic Sans MS" pitchFamily="66" charset="0"/>
              </a:rPr>
              <a:t>The Grace </a:t>
            </a:r>
            <a:r>
              <a:rPr lang="en-US" sz="2400" b="1" i="1" dirty="0" err="1">
                <a:latin typeface="Comic Sans MS" pitchFamily="66" charset="0"/>
              </a:rPr>
              <a:t>Ballas</a:t>
            </a:r>
            <a:r>
              <a:rPr lang="en-US" sz="2400" b="1" i="1" dirty="0">
                <a:latin typeface="Comic Sans MS" pitchFamily="66" charset="0"/>
              </a:rPr>
              <a:t> Cardiac Research Unit</a:t>
            </a:r>
            <a:endParaRPr lang="en-US" sz="2400" i="1" dirty="0">
              <a:latin typeface="Comic Sans MS" pitchFamily="66" charset="0"/>
            </a:endParaRPr>
          </a:p>
          <a:p>
            <a:r>
              <a:rPr lang="en-US" sz="2400" b="1" i="1" dirty="0">
                <a:latin typeface="Comic Sans MS" pitchFamily="66" charset="0"/>
              </a:rPr>
              <a:t>Sheba Medical Center </a:t>
            </a:r>
            <a:endParaRPr lang="en-US" sz="2400" b="1" i="1" dirty="0" smtClean="0">
              <a:latin typeface="Comic Sans MS" pitchFamily="66" charset="0"/>
            </a:endParaRPr>
          </a:p>
          <a:p>
            <a:r>
              <a:rPr lang="en-US" sz="2400" b="1" i="1" dirty="0" smtClean="0">
                <a:latin typeface="Comic Sans MS" pitchFamily="66" charset="0"/>
              </a:rPr>
              <a:t>Israel</a:t>
            </a:r>
            <a:endParaRPr lang="en-US" sz="2400" i="1" dirty="0">
              <a:latin typeface="Comic Sans MS" pitchFamily="66" charset="0"/>
            </a:endParaRPr>
          </a:p>
          <a:p>
            <a:r>
              <a:rPr lang="en-US" sz="2800" b="1" i="1" dirty="0" smtClean="0">
                <a:latin typeface="Comic Sans MS" pitchFamily="66" charset="0"/>
              </a:rPr>
              <a:t>Joseph.shemesh@sheba.health.gov.il</a:t>
            </a:r>
          </a:p>
          <a:p>
            <a:r>
              <a:rPr lang="en-US" sz="2400" b="1" i="1" dirty="0" smtClean="0">
                <a:solidFill>
                  <a:srgbClr val="FFFF00"/>
                </a:solidFill>
                <a:latin typeface="Comic Sans MS" pitchFamily="66" charset="0"/>
              </a:rPr>
              <a:t> </a:t>
            </a:r>
          </a:p>
          <a:p>
            <a:r>
              <a:rPr lang="en-US" sz="2400" i="1" dirty="0" smtClean="0">
                <a:solidFill>
                  <a:srgbClr val="FFFF00"/>
                </a:solidFill>
                <a:latin typeface="Comic Sans MS" pitchFamily="66" charset="0"/>
              </a:rPr>
              <a:t>12</a:t>
            </a:r>
            <a:r>
              <a:rPr lang="en-US" sz="2400" i="1" baseline="30000" dirty="0" smtClean="0">
                <a:solidFill>
                  <a:srgbClr val="FFFF00"/>
                </a:solidFill>
                <a:latin typeface="Comic Sans MS" pitchFamily="66" charset="0"/>
              </a:rPr>
              <a:t>th</a:t>
            </a:r>
            <a:r>
              <a:rPr lang="en-US" sz="2400" i="1" dirty="0" smtClean="0">
                <a:solidFill>
                  <a:srgbClr val="FFFF00"/>
                </a:solidFill>
                <a:latin typeface="Comic Sans MS" pitchFamily="66" charset="0"/>
              </a:rPr>
              <a:t> European Diabetes Congress, Berlin  Germany 2016</a:t>
            </a:r>
            <a:endParaRPr lang="en-US" sz="2400" i="1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87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0357959"/>
              </p:ext>
            </p:extLst>
          </p:nvPr>
        </p:nvGraphicFramePr>
        <p:xfrm>
          <a:off x="0" y="17140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2" name="Slide" r:id="rId4" imgW="5102182" imgH="3401657" progId="PowerPoint.Slide.8">
                  <p:embed/>
                </p:oleObj>
              </mc:Choice>
              <mc:Fallback>
                <p:oleObj name="Slide" r:id="rId4" imgW="5102182" imgH="3401657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71400"/>
                        <a:ext cx="9144000" cy="68580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3CE2F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71" name="Picture 4" descr="ORBACH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190" y="2493046"/>
            <a:ext cx="2817988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Text Box 7"/>
          <p:cNvSpPr txBox="1">
            <a:spLocks noChangeArrowheads="1"/>
          </p:cNvSpPr>
          <p:nvPr/>
        </p:nvSpPr>
        <p:spPr bwMode="auto">
          <a:xfrm>
            <a:off x="4283968" y="2348880"/>
            <a:ext cx="4248472" cy="1938992"/>
          </a:xfrm>
          <a:prstGeom prst="rect">
            <a:avLst/>
          </a:prstGeom>
          <a:solidFill>
            <a:srgbClr val="4FE5F5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marL="342900" indent="-342900" algn="l" rtl="0" eaLnBrk="1" hangingPunct="1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Coronary calcium Score</a:t>
            </a:r>
            <a:endParaRPr lang="en-US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l" rtl="0" eaLnBrk="1" hangingPunct="1"/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Has t</a:t>
            </a:r>
            <a:r>
              <a:rPr lang="en-US" b="1" dirty="0">
                <a:solidFill>
                  <a:schemeClr val="bg1"/>
                </a:solidFill>
                <a:latin typeface="Comic Sans MS" pitchFamily="66" charset="0"/>
              </a:rPr>
              <a:t>he best prognostic </a:t>
            </a: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 value for CV events and mortality compare to novel Risk factors</a:t>
            </a:r>
            <a:endParaRPr lang="en-US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175" name="Line 10"/>
          <p:cNvSpPr>
            <a:spLocks noChangeShapeType="1"/>
          </p:cNvSpPr>
          <p:nvPr/>
        </p:nvSpPr>
        <p:spPr bwMode="auto">
          <a:xfrm>
            <a:off x="3204634" y="2924175"/>
            <a:ext cx="215900" cy="2159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76" name="Line 11"/>
          <p:cNvSpPr>
            <a:spLocks noChangeShapeType="1"/>
          </p:cNvSpPr>
          <p:nvPr/>
        </p:nvSpPr>
        <p:spPr bwMode="auto">
          <a:xfrm flipV="1">
            <a:off x="2947812" y="4364038"/>
            <a:ext cx="215900" cy="144462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77" name="Text Box 14"/>
          <p:cNvSpPr txBox="1">
            <a:spLocks noChangeArrowheads="1"/>
          </p:cNvSpPr>
          <p:nvPr/>
        </p:nvSpPr>
        <p:spPr bwMode="auto">
          <a:xfrm>
            <a:off x="5365171" y="3233738"/>
            <a:ext cx="18473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endParaRPr lang="he-IL" dirty="0"/>
          </a:p>
        </p:txBody>
      </p:sp>
      <p:sp>
        <p:nvSpPr>
          <p:cNvPr id="7178" name="Text Box 15"/>
          <p:cNvSpPr txBox="1">
            <a:spLocks noChangeArrowheads="1"/>
          </p:cNvSpPr>
          <p:nvPr/>
        </p:nvSpPr>
        <p:spPr bwMode="auto">
          <a:xfrm>
            <a:off x="6444208" y="2678410"/>
            <a:ext cx="18473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endParaRPr lang="he-IL" dirty="0"/>
          </a:p>
        </p:txBody>
      </p:sp>
      <p:sp>
        <p:nvSpPr>
          <p:cNvPr id="7180" name="Text Box 18"/>
          <p:cNvSpPr txBox="1">
            <a:spLocks noChangeArrowheads="1"/>
          </p:cNvSpPr>
          <p:nvPr/>
        </p:nvSpPr>
        <p:spPr bwMode="auto">
          <a:xfrm>
            <a:off x="1589037" y="3810000"/>
            <a:ext cx="18473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endParaRPr lang="he-IL" dirty="0"/>
          </a:p>
        </p:txBody>
      </p:sp>
      <p:sp>
        <p:nvSpPr>
          <p:cNvPr id="2" name="Rectangle 1"/>
          <p:cNvSpPr/>
          <p:nvPr/>
        </p:nvSpPr>
        <p:spPr>
          <a:xfrm>
            <a:off x="539420" y="692696"/>
            <a:ext cx="8065028" cy="1200329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 algn="l" rtl="0"/>
            <a:r>
              <a:rPr lang="en-US" sz="3600" dirty="0" smtClean="0">
                <a:solidFill>
                  <a:srgbClr val="FFFF00"/>
                </a:solidFill>
                <a:latin typeface="Comic Sans MS" pitchFamily="66" charset="0"/>
              </a:rPr>
              <a:t>From </a:t>
            </a:r>
            <a:r>
              <a:rPr lang="en-US" sz="3600" dirty="0" err="1" smtClean="0">
                <a:solidFill>
                  <a:srgbClr val="FFFF00"/>
                </a:solidFill>
                <a:latin typeface="Comic Sans MS" pitchFamily="66" charset="0"/>
              </a:rPr>
              <a:t>Categorial</a:t>
            </a:r>
            <a:r>
              <a:rPr lang="en-US" sz="3600" dirty="0" smtClean="0">
                <a:solidFill>
                  <a:srgbClr val="FFFF00"/>
                </a:solidFill>
                <a:latin typeface="Comic Sans MS" pitchFamily="66" charset="0"/>
              </a:rPr>
              <a:t> Risk factors…. </a:t>
            </a:r>
          </a:p>
          <a:p>
            <a:pPr algn="l" rtl="0"/>
            <a:r>
              <a:rPr lang="en-US" sz="3600" dirty="0">
                <a:solidFill>
                  <a:srgbClr val="FFFF00"/>
                </a:solidFill>
                <a:latin typeface="Comic Sans MS" pitchFamily="66" charset="0"/>
              </a:rPr>
              <a:t>…….. </a:t>
            </a:r>
            <a:r>
              <a:rPr lang="en-US" sz="3600" dirty="0" smtClean="0">
                <a:solidFill>
                  <a:srgbClr val="FFFF00"/>
                </a:solidFill>
                <a:latin typeface="Comic Sans MS" pitchFamily="66" charset="0"/>
              </a:rPr>
              <a:t>To Individual AS Quantification</a:t>
            </a:r>
            <a:endParaRPr lang="en-US" sz="36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4283968" y="4581128"/>
            <a:ext cx="4248472" cy="1323439"/>
          </a:xfrm>
          <a:prstGeom prst="rect">
            <a:avLst/>
          </a:prstGeom>
          <a:solidFill>
            <a:srgbClr val="4FE5F5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marL="342900" indent="-342900" algn="l" rtl="0" eaLnBrk="1" hangingPunct="1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Coronary calcium Score</a:t>
            </a:r>
            <a:endParaRPr lang="en-US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l" rtl="0" eaLnBrk="1" hangingPunct="1"/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From risk category to </a:t>
            </a:r>
            <a:r>
              <a:rPr lang="en-US" sz="3200" b="1" u="sng" dirty="0" smtClean="0">
                <a:solidFill>
                  <a:schemeClr val="bg1"/>
                </a:solidFill>
                <a:latin typeface="Comic Sans MS" pitchFamily="66" charset="0"/>
              </a:rPr>
              <a:t>individual</a:t>
            </a: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 Cardiac risk</a:t>
            </a:r>
            <a:endParaRPr lang="en-US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69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9613033"/>
              </p:ext>
            </p:extLst>
          </p:nvPr>
        </p:nvGraphicFramePr>
        <p:xfrm>
          <a:off x="0" y="243408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06" name="Slide" r:id="rId4" imgW="5102182" imgH="3401657" progId="PowerPoint.Slide.8">
                  <p:embed/>
                </p:oleObj>
              </mc:Choice>
              <mc:Fallback>
                <p:oleObj name="Slide" r:id="rId4" imgW="5102182" imgH="3401657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43408"/>
                        <a:ext cx="9144000" cy="68580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3CE2F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71" name="Picture 4" descr="ORBACH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190" y="2493046"/>
            <a:ext cx="2817988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Text Box 7"/>
          <p:cNvSpPr txBox="1">
            <a:spLocks noChangeArrowheads="1"/>
          </p:cNvSpPr>
          <p:nvPr/>
        </p:nvSpPr>
        <p:spPr bwMode="auto">
          <a:xfrm>
            <a:off x="4427984" y="3208908"/>
            <a:ext cx="4248472" cy="2308324"/>
          </a:xfrm>
          <a:prstGeom prst="rect">
            <a:avLst/>
          </a:prstGeom>
          <a:solidFill>
            <a:srgbClr val="4FE5F5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marL="342900" indent="-342900" algn="l" rtl="0" eaLnBrk="1" hangingPunct="1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Coronary calcification </a:t>
            </a: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is  a surrogate marker of the total  burden of coronary AS </a:t>
            </a:r>
          </a:p>
          <a:p>
            <a:pPr marL="342900" indent="-342900" algn="l" rtl="0" eaLnBrk="1" hangingPunct="1">
              <a:buFont typeface="Arial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Comic Sans MS" pitchFamily="66" charset="0"/>
              </a:rPr>
              <a:t>I</a:t>
            </a: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n asymptomatic, CAC signify subclinical CAD </a:t>
            </a:r>
            <a:endParaRPr lang="en-US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175" name="Line 10"/>
          <p:cNvSpPr>
            <a:spLocks noChangeShapeType="1"/>
          </p:cNvSpPr>
          <p:nvPr/>
        </p:nvSpPr>
        <p:spPr bwMode="auto">
          <a:xfrm>
            <a:off x="3204634" y="2924175"/>
            <a:ext cx="215900" cy="2159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76" name="Line 11"/>
          <p:cNvSpPr>
            <a:spLocks noChangeShapeType="1"/>
          </p:cNvSpPr>
          <p:nvPr/>
        </p:nvSpPr>
        <p:spPr bwMode="auto">
          <a:xfrm flipV="1">
            <a:off x="2947812" y="4364038"/>
            <a:ext cx="215900" cy="144462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77" name="Text Box 14"/>
          <p:cNvSpPr txBox="1">
            <a:spLocks noChangeArrowheads="1"/>
          </p:cNvSpPr>
          <p:nvPr/>
        </p:nvSpPr>
        <p:spPr bwMode="auto">
          <a:xfrm>
            <a:off x="5365171" y="3233738"/>
            <a:ext cx="18473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endParaRPr lang="he-IL" dirty="0"/>
          </a:p>
        </p:txBody>
      </p:sp>
      <p:sp>
        <p:nvSpPr>
          <p:cNvPr id="7178" name="Text Box 15"/>
          <p:cNvSpPr txBox="1">
            <a:spLocks noChangeArrowheads="1"/>
          </p:cNvSpPr>
          <p:nvPr/>
        </p:nvSpPr>
        <p:spPr bwMode="auto">
          <a:xfrm>
            <a:off x="6444208" y="2678410"/>
            <a:ext cx="18473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endParaRPr lang="he-IL" dirty="0"/>
          </a:p>
        </p:txBody>
      </p:sp>
      <p:sp>
        <p:nvSpPr>
          <p:cNvPr id="7180" name="Text Box 18"/>
          <p:cNvSpPr txBox="1">
            <a:spLocks noChangeArrowheads="1"/>
          </p:cNvSpPr>
          <p:nvPr/>
        </p:nvSpPr>
        <p:spPr bwMode="auto">
          <a:xfrm>
            <a:off x="1589037" y="3810000"/>
            <a:ext cx="18473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endParaRPr lang="he-IL" dirty="0"/>
          </a:p>
        </p:txBody>
      </p:sp>
      <p:sp>
        <p:nvSpPr>
          <p:cNvPr id="2" name="Rectangle 1"/>
          <p:cNvSpPr/>
          <p:nvPr/>
        </p:nvSpPr>
        <p:spPr>
          <a:xfrm>
            <a:off x="4572000" y="2216289"/>
            <a:ext cx="3485249" cy="707886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 algn="l" rtl="0"/>
            <a:r>
              <a:rPr lang="en-US" sz="4000" dirty="0">
                <a:latin typeface="Comic Sans MS" pitchFamily="66" charset="0"/>
              </a:rPr>
              <a:t>What is CAC?</a:t>
            </a:r>
          </a:p>
        </p:txBody>
      </p:sp>
    </p:spTree>
    <p:extLst>
      <p:ext uri="{BB962C8B-B14F-4D97-AF65-F5344CB8AC3E}">
        <p14:creationId xmlns:p14="http://schemas.microsoft.com/office/powerpoint/2010/main" val="56116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FFFF00"/>
                </a:solidFill>
                <a:latin typeface="Comic Sans MS" pitchFamily="66" charset="0"/>
              </a:rPr>
              <a:t>What is coronary artery calcification?</a:t>
            </a:r>
            <a:endParaRPr lang="en-US" sz="32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836712"/>
            <a:ext cx="8147248" cy="5832648"/>
          </a:xfrm>
        </p:spPr>
        <p:txBody>
          <a:bodyPr>
            <a:noAutofit/>
          </a:bodyPr>
          <a:lstStyle/>
          <a:p>
            <a:pPr lvl="1" algn="ctr" rtl="0"/>
            <a:r>
              <a:rPr lang="en-US" altLang="he-IL" dirty="0">
                <a:solidFill>
                  <a:srgbClr val="FFFF00"/>
                </a:solidFill>
                <a:latin typeface="Comic Sans MS" pitchFamily="66" charset="0"/>
              </a:rPr>
              <a:t>An unequivocal marker of intimal atherosclerosis: </a:t>
            </a:r>
            <a:r>
              <a:rPr lang="en-US" dirty="0" smtClean="0">
                <a:latin typeface="Comic Sans MS" pitchFamily="66" charset="0"/>
              </a:rPr>
              <a:t>CAC </a:t>
            </a:r>
            <a:r>
              <a:rPr lang="en-US" dirty="0">
                <a:latin typeface="Comic Sans MS" pitchFamily="66" charset="0"/>
              </a:rPr>
              <a:t>is the </a:t>
            </a:r>
            <a:r>
              <a:rPr lang="en-US" dirty="0" smtClean="0">
                <a:latin typeface="Comic Sans MS" pitchFamily="66" charset="0"/>
              </a:rPr>
              <a:t>result </a:t>
            </a:r>
            <a:r>
              <a:rPr lang="en-US" dirty="0">
                <a:latin typeface="Comic Sans MS" pitchFamily="66" charset="0"/>
              </a:rPr>
              <a:t>of </a:t>
            </a:r>
            <a:r>
              <a:rPr lang="en-US" dirty="0" smtClean="0">
                <a:latin typeface="Comic Sans MS" pitchFamily="66" charset="0"/>
              </a:rPr>
              <a:t>many </a:t>
            </a:r>
            <a:r>
              <a:rPr lang="en-US" dirty="0">
                <a:latin typeface="Comic Sans MS" pitchFamily="66" charset="0"/>
              </a:rPr>
              <a:t>complex biologic </a:t>
            </a:r>
            <a:r>
              <a:rPr lang="en-US" dirty="0" smtClean="0">
                <a:latin typeface="Comic Sans MS" pitchFamily="66" charset="0"/>
              </a:rPr>
              <a:t>processes </a:t>
            </a:r>
            <a:r>
              <a:rPr lang="en-US" dirty="0">
                <a:latin typeface="Comic Sans MS" pitchFamily="66" charset="0"/>
              </a:rPr>
              <a:t>and  appears in the advanced forms of </a:t>
            </a:r>
            <a:r>
              <a:rPr lang="en-US" dirty="0" smtClean="0">
                <a:latin typeface="Comic Sans MS" pitchFamily="66" charset="0"/>
              </a:rPr>
              <a:t>AS:               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Healing? Stabilization? 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  <a:p>
            <a:pPr lvl="1" algn="l" rtl="0"/>
            <a:r>
              <a:rPr lang="en-US" dirty="0">
                <a:latin typeface="Comic Sans MS" pitchFamily="66" charset="0"/>
              </a:rPr>
              <a:t>For each quantity  of CAC there is 5 times higher quantity of non calcified soft </a:t>
            </a:r>
            <a:r>
              <a:rPr lang="en-US" dirty="0" smtClean="0">
                <a:latin typeface="Comic Sans MS" pitchFamily="66" charset="0"/>
              </a:rPr>
              <a:t>plaques.</a:t>
            </a:r>
            <a:endParaRPr lang="en-US" dirty="0">
              <a:latin typeface="Comic Sans MS" pitchFamily="66" charset="0"/>
            </a:endParaRPr>
          </a:p>
          <a:p>
            <a:pPr lvl="1" algn="l" rtl="0"/>
            <a:r>
              <a:rPr lang="en-US" dirty="0" smtClean="0">
                <a:latin typeface="Comic Sans MS" pitchFamily="66" charset="0"/>
              </a:rPr>
              <a:t>Mild CAC with predominant soft plaques in younger and in acute coronary syndrome  </a:t>
            </a:r>
            <a:endParaRPr lang="en-US" dirty="0">
              <a:latin typeface="Comic Sans MS" pitchFamily="66" charset="0"/>
            </a:endParaRPr>
          </a:p>
          <a:p>
            <a:pPr lvl="1" algn="l" rtl="0"/>
            <a:r>
              <a:rPr lang="en-US" dirty="0">
                <a:latin typeface="Comic Sans MS" pitchFamily="66" charset="0"/>
              </a:rPr>
              <a:t>M</a:t>
            </a:r>
            <a:r>
              <a:rPr lang="en-US" dirty="0" smtClean="0">
                <a:latin typeface="Comic Sans MS" pitchFamily="66" charset="0"/>
              </a:rPr>
              <a:t>ore extensive and diffuse CAC  in older  and in those with documented  chronic CAD</a:t>
            </a:r>
          </a:p>
        </p:txBody>
      </p:sp>
    </p:spTree>
    <p:extLst>
      <p:ext uri="{BB962C8B-B14F-4D97-AF65-F5344CB8AC3E}">
        <p14:creationId xmlns:p14="http://schemas.microsoft.com/office/powerpoint/2010/main" val="230372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70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8837156"/>
              </p:ext>
            </p:extLst>
          </p:nvPr>
        </p:nvGraphicFramePr>
        <p:xfrm>
          <a:off x="0" y="99392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1" name="Slide" r:id="rId3" imgW="4570530" imgH="3046491" progId="PowerPoint.Slide.8">
                  <p:embed/>
                </p:oleObj>
              </mc:Choice>
              <mc:Fallback>
                <p:oleObj name="Slide" r:id="rId3" imgW="4570530" imgH="3046491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9392"/>
                        <a:ext cx="9144000" cy="68580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3CE2F4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2707" name="Picture 4" descr="ORBACH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24744"/>
            <a:ext cx="2817988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8" name="Text Box 6"/>
          <p:cNvSpPr txBox="1">
            <a:spLocks noChangeArrowheads="1"/>
          </p:cNvSpPr>
          <p:nvPr/>
        </p:nvSpPr>
        <p:spPr bwMode="auto">
          <a:xfrm>
            <a:off x="4859867" y="188913"/>
            <a:ext cx="3745089" cy="83185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/>
            <a:r>
              <a:rPr lang="en-US" altLang="he-IL" sz="2400" b="1" dirty="0" smtClean="0">
                <a:solidFill>
                  <a:schemeClr val="bg1"/>
                </a:solidFill>
                <a:latin typeface="Comic Sans MS" pitchFamily="66" charset="0"/>
              </a:rPr>
              <a:t>CORONARY CTA </a:t>
            </a:r>
            <a:r>
              <a:rPr lang="en-US" altLang="he-IL" sz="2400" b="1" dirty="0">
                <a:solidFill>
                  <a:schemeClr val="bg1"/>
                </a:solidFill>
                <a:latin typeface="Comic Sans MS" pitchFamily="66" charset="0"/>
              </a:rPr>
              <a:t>obstructive CAD</a:t>
            </a:r>
            <a:endParaRPr lang="he-IL" altLang="he-IL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2709" name="Text Box 7"/>
          <p:cNvSpPr txBox="1">
            <a:spLocks noChangeArrowheads="1"/>
          </p:cNvSpPr>
          <p:nvPr/>
        </p:nvSpPr>
        <p:spPr bwMode="auto">
          <a:xfrm>
            <a:off x="324514" y="131148"/>
            <a:ext cx="4175478" cy="156966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/>
            <a:r>
              <a:rPr lang="en-US" altLang="he-IL" sz="24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altLang="he-IL" sz="2400" b="1" dirty="0" smtClean="0">
                <a:solidFill>
                  <a:schemeClr val="bg1"/>
                </a:solidFill>
                <a:latin typeface="Comic Sans MS" pitchFamily="66" charset="0"/>
              </a:rPr>
              <a:t>CT for CAC score</a:t>
            </a:r>
          </a:p>
          <a:p>
            <a:pPr algn="ctr" rtl="0"/>
            <a:r>
              <a:rPr lang="en-US" altLang="he-IL" sz="2400" b="1" dirty="0" smtClean="0">
                <a:solidFill>
                  <a:schemeClr val="bg1"/>
                </a:solidFill>
                <a:latin typeface="Comic Sans MS" pitchFamily="66" charset="0"/>
              </a:rPr>
              <a:t>From </a:t>
            </a:r>
            <a:r>
              <a:rPr lang="en-US" altLang="he-IL" sz="2400" b="1" dirty="0" err="1" smtClean="0">
                <a:solidFill>
                  <a:schemeClr val="bg1"/>
                </a:solidFill>
                <a:latin typeface="Comic Sans MS" pitchFamily="66" charset="0"/>
              </a:rPr>
              <a:t>Categorial</a:t>
            </a:r>
            <a:r>
              <a:rPr lang="en-US" altLang="he-IL" sz="2400" b="1" dirty="0" smtClean="0">
                <a:solidFill>
                  <a:schemeClr val="bg1"/>
                </a:solidFill>
                <a:latin typeface="Comic Sans MS" pitchFamily="66" charset="0"/>
              </a:rPr>
              <a:t> to Individual risk in primary </a:t>
            </a:r>
            <a:r>
              <a:rPr lang="en-US" altLang="he-IL" sz="2400" b="1" dirty="0">
                <a:solidFill>
                  <a:schemeClr val="bg1"/>
                </a:solidFill>
                <a:latin typeface="Comic Sans MS" pitchFamily="66" charset="0"/>
              </a:rPr>
              <a:t>prevention</a:t>
            </a:r>
          </a:p>
        </p:txBody>
      </p:sp>
      <p:sp>
        <p:nvSpPr>
          <p:cNvPr id="72710" name="Line 9"/>
          <p:cNvSpPr>
            <a:spLocks noChangeShapeType="1"/>
          </p:cNvSpPr>
          <p:nvPr/>
        </p:nvSpPr>
        <p:spPr bwMode="auto">
          <a:xfrm>
            <a:off x="4572001" y="0"/>
            <a:ext cx="143933" cy="6858000"/>
          </a:xfrm>
          <a:prstGeom prst="line">
            <a:avLst/>
          </a:prstGeom>
          <a:noFill/>
          <a:ln w="57150">
            <a:solidFill>
              <a:srgbClr val="3CE2F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712" name="Line 11"/>
          <p:cNvSpPr>
            <a:spLocks noChangeShapeType="1"/>
          </p:cNvSpPr>
          <p:nvPr/>
        </p:nvSpPr>
        <p:spPr bwMode="auto">
          <a:xfrm flipV="1">
            <a:off x="2947812" y="4364038"/>
            <a:ext cx="215900" cy="144462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713" name="Text Box 14"/>
          <p:cNvSpPr txBox="1">
            <a:spLocks noChangeArrowheads="1"/>
          </p:cNvSpPr>
          <p:nvPr/>
        </p:nvSpPr>
        <p:spPr bwMode="auto">
          <a:xfrm>
            <a:off x="5365171" y="3233738"/>
            <a:ext cx="18473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he-IL" altLang="he-IL" sz="2400">
              <a:latin typeface="Times New Roman" pitchFamily="18" charset="0"/>
            </a:endParaRPr>
          </a:p>
        </p:txBody>
      </p:sp>
      <p:sp>
        <p:nvSpPr>
          <p:cNvPr id="72714" name="Text Box 15"/>
          <p:cNvSpPr txBox="1">
            <a:spLocks noChangeArrowheads="1"/>
          </p:cNvSpPr>
          <p:nvPr/>
        </p:nvSpPr>
        <p:spPr bwMode="auto">
          <a:xfrm>
            <a:off x="5301670" y="3305175"/>
            <a:ext cx="18473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he-IL" altLang="he-IL" sz="2400">
              <a:latin typeface="Times New Roman" pitchFamily="18" charset="0"/>
            </a:endParaRPr>
          </a:p>
        </p:txBody>
      </p:sp>
      <p:sp>
        <p:nvSpPr>
          <p:cNvPr id="72715" name="Text Box 17"/>
          <p:cNvSpPr txBox="1">
            <a:spLocks noChangeArrowheads="1"/>
          </p:cNvSpPr>
          <p:nvPr/>
        </p:nvSpPr>
        <p:spPr bwMode="auto">
          <a:xfrm>
            <a:off x="467544" y="3429000"/>
            <a:ext cx="3600400" cy="3416320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42900" indent="-342900" algn="l" rtl="0">
              <a:buFont typeface="Arial" pitchFamily="34" charset="0"/>
              <a:buChar char="•"/>
            </a:pPr>
            <a:r>
              <a:rPr lang="en-US" altLang="he-IL" sz="2400" u="sng" dirty="0" smtClean="0">
                <a:solidFill>
                  <a:schemeClr val="bg1"/>
                </a:solidFill>
                <a:latin typeface="Comic Sans MS" pitchFamily="66" charset="0"/>
              </a:rPr>
              <a:t>Incremental</a:t>
            </a:r>
            <a:r>
              <a:rPr lang="en-US" altLang="he-IL" sz="2400" dirty="0" smtClean="0">
                <a:solidFill>
                  <a:schemeClr val="bg1"/>
                </a:solidFill>
                <a:latin typeface="Comic Sans MS" pitchFamily="66" charset="0"/>
              </a:rPr>
              <a:t> prognostic value over traditional and novel risk factors</a:t>
            </a:r>
          </a:p>
          <a:p>
            <a:pPr marL="342900" indent="-342900" algn="l" rtl="0">
              <a:buFont typeface="Arial" pitchFamily="34" charset="0"/>
              <a:buChar char="•"/>
            </a:pPr>
            <a:r>
              <a:rPr lang="en-US" altLang="he-IL" sz="2400" u="sng" dirty="0" smtClean="0">
                <a:solidFill>
                  <a:schemeClr val="bg1"/>
                </a:solidFill>
                <a:latin typeface="Comic Sans MS" pitchFamily="66" charset="0"/>
              </a:rPr>
              <a:t>Re-stratify </a:t>
            </a:r>
            <a:r>
              <a:rPr lang="en-US" altLang="he-IL" sz="2400" dirty="0" smtClean="0">
                <a:solidFill>
                  <a:schemeClr val="bg1"/>
                </a:solidFill>
                <a:latin typeface="Comic Sans MS" pitchFamily="66" charset="0"/>
              </a:rPr>
              <a:t>substantial number of asymptomatic and  high risk populations</a:t>
            </a:r>
          </a:p>
          <a:p>
            <a:pPr marL="342900" indent="-342900" algn="l" rtl="0">
              <a:buFont typeface="Arial" pitchFamily="34" charset="0"/>
              <a:buChar char="•"/>
            </a:pPr>
            <a:endParaRPr lang="en-US" altLang="he-IL" sz="2400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2716" name="Text Box 18"/>
          <p:cNvSpPr txBox="1">
            <a:spLocks noChangeArrowheads="1"/>
          </p:cNvSpPr>
          <p:nvPr/>
        </p:nvSpPr>
        <p:spPr bwMode="auto">
          <a:xfrm>
            <a:off x="1589037" y="3810000"/>
            <a:ext cx="18473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he-IL" altLang="he-IL" sz="2400">
              <a:latin typeface="Times New Roman" pitchFamily="18" charset="0"/>
            </a:endParaRPr>
          </a:p>
        </p:txBody>
      </p:sp>
      <p:pic>
        <p:nvPicPr>
          <p:cNvPr id="72717" name="Picture 20" descr="shugerman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034" y="1268413"/>
            <a:ext cx="3021188" cy="332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8" name="Text Box 21"/>
          <p:cNvSpPr txBox="1">
            <a:spLocks noChangeArrowheads="1"/>
          </p:cNvSpPr>
          <p:nvPr/>
        </p:nvSpPr>
        <p:spPr bwMode="auto">
          <a:xfrm>
            <a:off x="4900124" y="4293096"/>
            <a:ext cx="3632316" cy="1938992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>
              <a:buFontTx/>
              <a:buChar char="•"/>
            </a:pPr>
            <a:r>
              <a:rPr lang="en-US" altLang="he-IL" sz="2400" dirty="0" smtClean="0">
                <a:solidFill>
                  <a:schemeClr val="bg1"/>
                </a:solidFill>
                <a:latin typeface="Comic Sans MS" pitchFamily="66" charset="0"/>
              </a:rPr>
              <a:t>For acute CP in the ER</a:t>
            </a:r>
          </a:p>
          <a:p>
            <a:pPr algn="l" rtl="0">
              <a:buFontTx/>
              <a:buChar char="•"/>
            </a:pPr>
            <a:r>
              <a:rPr lang="en-US" altLang="he-IL" sz="2400" dirty="0" smtClean="0">
                <a:solidFill>
                  <a:schemeClr val="bg1"/>
                </a:solidFill>
                <a:latin typeface="Comic Sans MS" pitchFamily="66" charset="0"/>
              </a:rPr>
              <a:t>Soft plaques can be seen but not quantified</a:t>
            </a:r>
          </a:p>
          <a:p>
            <a:pPr algn="l" rtl="0">
              <a:buFontTx/>
              <a:buChar char="•"/>
            </a:pPr>
            <a:r>
              <a:rPr lang="en-US" altLang="he-IL" sz="2400" dirty="0" smtClean="0">
                <a:solidFill>
                  <a:schemeClr val="bg1"/>
                </a:solidFill>
                <a:latin typeface="Comic Sans MS" pitchFamily="66" charset="0"/>
              </a:rPr>
              <a:t>Vulnerable plaques can not be identify</a:t>
            </a:r>
            <a:endParaRPr lang="en-US" altLang="he-IL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2719" name="Line 22"/>
          <p:cNvSpPr>
            <a:spLocks noChangeShapeType="1"/>
          </p:cNvSpPr>
          <p:nvPr/>
        </p:nvSpPr>
        <p:spPr bwMode="auto">
          <a:xfrm>
            <a:off x="6043789" y="3284538"/>
            <a:ext cx="383822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58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799" y="5070663"/>
            <a:ext cx="9770785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14350" indent="-514350" algn="l" rtl="0">
              <a:buFont typeface="+mj-lt"/>
              <a:buAutoNum type="arabicPeriod"/>
            </a:pPr>
            <a:r>
              <a:rPr lang="en-US" sz="2400" b="1" dirty="0" smtClean="0">
                <a:solidFill>
                  <a:srgbClr val="FFFF00"/>
                </a:solidFill>
                <a:latin typeface="Comic Sans MS" pitchFamily="66" charset="0"/>
              </a:rPr>
              <a:t>CAC can be detected by all  CT devices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400" b="1" dirty="0" smtClean="0">
                <a:solidFill>
                  <a:srgbClr val="FFFF00"/>
                </a:solidFill>
                <a:latin typeface="Comic Sans MS" pitchFamily="66" charset="0"/>
              </a:rPr>
              <a:t>Radiologists should report CAC  routinely                           on low dose chest CT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sz="2400" b="1" dirty="0" smtClean="0">
                <a:solidFill>
                  <a:srgbClr val="FFFF00"/>
                </a:solidFill>
                <a:latin typeface="Comic Sans MS" pitchFamily="66" charset="0"/>
              </a:rPr>
              <a:t>Can be reported as none, mild, </a:t>
            </a:r>
            <a:r>
              <a:rPr lang="en-US" sz="2400" b="1" dirty="0">
                <a:solidFill>
                  <a:srgbClr val="FFFF00"/>
                </a:solidFill>
                <a:latin typeface="Comic Sans MS" pitchFamily="66" charset="0"/>
              </a:rPr>
              <a:t>m</a:t>
            </a:r>
            <a:r>
              <a:rPr lang="en-US" sz="2400" b="1" dirty="0" smtClean="0">
                <a:solidFill>
                  <a:srgbClr val="FFFF00"/>
                </a:solidFill>
                <a:latin typeface="Comic Sans MS" pitchFamily="66" charset="0"/>
              </a:rPr>
              <a:t>oderate or severe</a:t>
            </a:r>
          </a:p>
          <a:p>
            <a:pPr marL="514350" indent="-514350" algn="l" rtl="0">
              <a:buFont typeface="+mj-lt"/>
              <a:buAutoNum type="arabicPeriod"/>
            </a:pPr>
            <a:endParaRPr lang="en-US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19" y="188640"/>
            <a:ext cx="4472958" cy="424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191" y="188640"/>
            <a:ext cx="4329289" cy="424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1191759" y="4509120"/>
            <a:ext cx="201208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000" dirty="0">
                <a:latin typeface="Comic Sans MS" pitchFamily="66" charset="0"/>
              </a:rPr>
              <a:t>CAC score = </a:t>
            </a:r>
            <a:r>
              <a:rPr lang="en-US" sz="2000" dirty="0" smtClean="0">
                <a:latin typeface="Comic Sans MS" pitchFamily="66" charset="0"/>
              </a:rPr>
              <a:t>80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527760" y="4509120"/>
            <a:ext cx="2284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000" dirty="0">
                <a:latin typeface="Comic Sans MS" pitchFamily="66" charset="0"/>
              </a:rPr>
              <a:t>CAC score = 1054</a:t>
            </a:r>
          </a:p>
        </p:txBody>
      </p:sp>
    </p:spTree>
    <p:extLst>
      <p:ext uri="{BB962C8B-B14F-4D97-AF65-F5344CB8AC3E}">
        <p14:creationId xmlns:p14="http://schemas.microsoft.com/office/powerpoint/2010/main" val="377517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9452192"/>
              </p:ext>
            </p:extLst>
          </p:nvPr>
        </p:nvGraphicFramePr>
        <p:xfrm>
          <a:off x="0" y="4445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4" name="Slide" r:id="rId3" imgW="65766531" imgH="49325615" progId="PowerPoint.Slide.8">
                  <p:embed/>
                </p:oleObj>
              </mc:Choice>
              <mc:Fallback>
                <p:oleObj name="Slide" r:id="rId3" imgW="65766531" imgH="49325615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4450"/>
                        <a:ext cx="9144000" cy="68580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FF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5" name="Line 3"/>
          <p:cNvSpPr>
            <a:spLocks noChangeShapeType="1"/>
          </p:cNvSpPr>
          <p:nvPr/>
        </p:nvSpPr>
        <p:spPr bwMode="auto">
          <a:xfrm flipH="1">
            <a:off x="1116190" y="3500438"/>
            <a:ext cx="215900" cy="792162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1763889" y="3500438"/>
            <a:ext cx="575733" cy="187325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4428067" y="3500439"/>
            <a:ext cx="1007533" cy="1296987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>
            <a:off x="7452079" y="3644901"/>
            <a:ext cx="1007533" cy="1439863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1052689" y="76200"/>
            <a:ext cx="1004711" cy="4572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rtl="1" eaLnBrk="1" hangingPunct="1"/>
            <a:r>
              <a:rPr lang="en-US">
                <a:solidFill>
                  <a:srgbClr val="000000"/>
                </a:solidFill>
              </a:rPr>
              <a:t>Stary I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3651956" y="152400"/>
            <a:ext cx="1529644" cy="4572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rtl="1" eaLnBrk="1" hangingPunct="1"/>
            <a:r>
              <a:rPr lang="en-US">
                <a:solidFill>
                  <a:srgbClr val="000000"/>
                </a:solidFill>
              </a:rPr>
              <a:t>Stary II-IV</a:t>
            </a:r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6503812" y="152400"/>
            <a:ext cx="1649588" cy="4572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rtl="1" eaLnBrk="1" hangingPunct="1"/>
            <a:r>
              <a:rPr lang="en-US">
                <a:solidFill>
                  <a:srgbClr val="000000"/>
                </a:solidFill>
              </a:rPr>
              <a:t>Stary V-VII</a:t>
            </a: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956963" y="44624"/>
            <a:ext cx="7215437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rtl="1" eaLnBrk="1" hangingPunct="1"/>
            <a:r>
              <a:rPr lang="en-US" b="1" dirty="0">
                <a:solidFill>
                  <a:schemeClr val="bg1"/>
                </a:solidFill>
                <a:latin typeface="Comic Sans MS" pitchFamily="66" charset="0"/>
              </a:rPr>
              <a:t>Lesion score=Area x CT Density of each lesion</a:t>
            </a:r>
          </a:p>
          <a:p>
            <a:pPr algn="ctr" rtl="1" eaLnBrk="1" hangingPunct="1"/>
            <a:r>
              <a:rPr lang="en-US" b="1" dirty="0">
                <a:solidFill>
                  <a:schemeClr val="bg1"/>
                </a:solidFill>
                <a:latin typeface="Comic Sans MS" pitchFamily="66" charset="0"/>
              </a:rPr>
              <a:t>Total Calcium Score= Sum of all </a:t>
            </a: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score lesions</a:t>
            </a:r>
            <a:endParaRPr lang="en-US" b="1" dirty="0">
              <a:solidFill>
                <a:schemeClr val="bg1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251178" y="2787650"/>
            <a:ext cx="2528711" cy="6413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1800" dirty="0">
                <a:solidFill>
                  <a:schemeClr val="bg2"/>
                </a:solidFill>
                <a:latin typeface="Comic Sans MS" pitchFamily="66" charset="0"/>
              </a:rPr>
              <a:t>Non calcific AS</a:t>
            </a:r>
          </a:p>
          <a:p>
            <a:pPr eaLnBrk="1" hangingPunct="1"/>
            <a:endParaRPr lang="en-US" sz="1800" dirty="0">
              <a:solidFill>
                <a:schemeClr val="bg2"/>
              </a:solidFill>
              <a:latin typeface="Arial" pitchFamily="34" charset="0"/>
            </a:endParaRPr>
          </a:p>
        </p:txBody>
      </p:sp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3059832" y="2852936"/>
            <a:ext cx="2792046" cy="646331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rtl="0" eaLnBrk="1" hangingPunct="1"/>
            <a:r>
              <a:rPr lang="he-IL" sz="18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1800" dirty="0" smtClean="0">
                <a:solidFill>
                  <a:schemeClr val="bg1"/>
                </a:solidFill>
                <a:latin typeface="Comic Sans MS" pitchFamily="66" charset="0"/>
              </a:rPr>
              <a:t>Mild TCS &lt;100</a:t>
            </a:r>
            <a:endParaRPr lang="en-US" sz="1800" dirty="0">
              <a:solidFill>
                <a:schemeClr val="bg1"/>
              </a:solidFill>
              <a:latin typeface="Comic Sans MS" pitchFamily="66" charset="0"/>
            </a:endParaRPr>
          </a:p>
          <a:p>
            <a:pPr algn="ctr" eaLnBrk="1" hangingPunct="1"/>
            <a:r>
              <a:rPr lang="en-US" sz="1800" dirty="0" smtClean="0">
                <a:solidFill>
                  <a:schemeClr val="bg1"/>
                </a:solidFill>
                <a:latin typeface="Comic Sans MS" pitchFamily="66" charset="0"/>
              </a:rPr>
              <a:t>Moderate 100-400</a:t>
            </a:r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5940152" y="2708920"/>
            <a:ext cx="3200400" cy="1200329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1800" dirty="0" smtClean="0">
                <a:solidFill>
                  <a:schemeClr val="bg1"/>
                </a:solidFill>
                <a:latin typeface="Comic Sans MS" pitchFamily="66" charset="0"/>
              </a:rPr>
              <a:t>Severe CAC </a:t>
            </a:r>
          </a:p>
          <a:p>
            <a:pPr algn="ctr" eaLnBrk="1" hangingPunct="1"/>
            <a:r>
              <a:rPr lang="en-US" sz="1800" dirty="0" smtClean="0">
                <a:solidFill>
                  <a:schemeClr val="bg1"/>
                </a:solidFill>
                <a:latin typeface="Comic Sans MS" pitchFamily="66" charset="0"/>
              </a:rPr>
              <a:t>TCS 400-1000</a:t>
            </a:r>
          </a:p>
          <a:p>
            <a:pPr algn="ctr" eaLnBrk="1" hangingPunct="1"/>
            <a:r>
              <a:rPr lang="en-US" sz="1800" dirty="0" smtClean="0">
                <a:solidFill>
                  <a:schemeClr val="bg1"/>
                </a:solidFill>
                <a:latin typeface="Comic Sans MS" pitchFamily="66" charset="0"/>
              </a:rPr>
              <a:t>Heavily </a:t>
            </a:r>
            <a:r>
              <a:rPr lang="en-US" sz="1800" dirty="0">
                <a:solidFill>
                  <a:schemeClr val="bg1"/>
                </a:solidFill>
                <a:latin typeface="Comic Sans MS" pitchFamily="66" charset="0"/>
              </a:rPr>
              <a:t>calcified artery</a:t>
            </a:r>
          </a:p>
          <a:p>
            <a:pPr algn="ctr" eaLnBrk="1" hangingPunct="1"/>
            <a:r>
              <a:rPr lang="en-US" sz="1800" dirty="0" smtClean="0">
                <a:solidFill>
                  <a:schemeClr val="bg1"/>
                </a:solidFill>
                <a:latin typeface="Comic Sans MS" pitchFamily="66" charset="0"/>
              </a:rPr>
              <a:t>TCS&gt;1000</a:t>
            </a:r>
            <a:endParaRPr lang="en-US" sz="1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8926" y="5805264"/>
            <a:ext cx="783579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en-US" sz="2800" dirty="0" smtClean="0">
                <a:latin typeface="Comic Sans MS" pitchFamily="66" charset="0"/>
              </a:rPr>
              <a:t>Detect subclinical  AS for primary prevention</a:t>
            </a:r>
            <a:endParaRPr lang="en-US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88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88640"/>
            <a:ext cx="7772400" cy="1076325"/>
          </a:xfrm>
          <a:solidFill>
            <a:schemeClr val="bg1"/>
          </a:solidFill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he-IL" sz="3200" dirty="0" smtClean="0">
                <a:solidFill>
                  <a:srgbClr val="FFFF00"/>
                </a:solidFill>
                <a:latin typeface="Comic Sans MS" pitchFamily="66" charset="0"/>
              </a:rPr>
              <a:t>Prevalence of Coronary Calcium  in Asymptomatic Subjects</a:t>
            </a:r>
            <a:endParaRPr lang="en-US" altLang="en-US" sz="3200" dirty="0" smtClean="0">
              <a:solidFill>
                <a:srgbClr val="FFFF00"/>
              </a:solidFill>
              <a:latin typeface="Comic Sans MS" pitchFamily="66" charset="0"/>
            </a:endParaRPr>
          </a:p>
        </p:txBody>
      </p:sp>
      <p:graphicFrame>
        <p:nvGraphicFramePr>
          <p:cNvPr id="6147" name="Object 3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837344452"/>
              </p:ext>
            </p:extLst>
          </p:nvPr>
        </p:nvGraphicFramePr>
        <p:xfrm>
          <a:off x="1117600" y="1336451"/>
          <a:ext cx="6917267" cy="446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32" name="Chart" r:id="rId4" imgW="7791450" imgH="4476750" progId="MSGraph.Chart.8">
                  <p:embed followColorScheme="full"/>
                </p:oleObj>
              </mc:Choice>
              <mc:Fallback>
                <p:oleObj name="Chart" r:id="rId4" imgW="7791450" imgH="447675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1336451"/>
                        <a:ext cx="6917267" cy="44688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611560" y="5829071"/>
            <a:ext cx="823340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marL="0" lvl="1" indent="0"/>
            <a:r>
              <a:rPr lang="en-US" dirty="0">
                <a:latin typeface="Comic Sans MS" pitchFamily="66" charset="0"/>
              </a:rPr>
              <a:t>The prevalence and quantity of CAC increase with age </a:t>
            </a:r>
            <a:endParaRPr lang="en-US" dirty="0" smtClean="0">
              <a:latin typeface="Comic Sans MS" pitchFamily="66" charset="0"/>
            </a:endParaRPr>
          </a:p>
          <a:p>
            <a:pPr marL="0" lvl="1" indent="0"/>
            <a:r>
              <a:rPr lang="en-US" dirty="0" smtClean="0">
                <a:latin typeface="Comic Sans MS" pitchFamily="66" charset="0"/>
              </a:rPr>
              <a:t>and </a:t>
            </a:r>
            <a:r>
              <a:rPr lang="en-US" dirty="0">
                <a:latin typeface="Comic Sans MS" pitchFamily="66" charset="0"/>
              </a:rPr>
              <a:t>accelerate in men over 50 and women over 60 years.</a:t>
            </a:r>
          </a:p>
          <a:p>
            <a:pPr algn="r" rtl="1"/>
            <a:endParaRPr lang="en-US" altLang="he-IL" dirty="0">
              <a:solidFill>
                <a:srgbClr val="FFFF66"/>
              </a:solidFill>
              <a:latin typeface="Times New Roman (Hebrew)" charset="0"/>
            </a:endParaRP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553156" y="2057400"/>
            <a:ext cx="43744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rtl="1"/>
            <a:r>
              <a:rPr lang="en-US" altLang="he-IL">
                <a:latin typeface="Times New Roman (Hebrew)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337878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-36512" y="-99392"/>
            <a:ext cx="8748464" cy="1296144"/>
          </a:xfrm>
        </p:spPr>
        <p:txBody>
          <a:bodyPr>
            <a:normAutofit/>
          </a:bodyPr>
          <a:lstStyle/>
          <a:p>
            <a:pPr rtl="0" eaLnBrk="1" hangingPunct="1"/>
            <a:r>
              <a:rPr lang="en-US" altLang="he-IL" sz="3200" dirty="0" smtClean="0">
                <a:latin typeface="Comic Sans MS" pitchFamily="66" charset="0"/>
              </a:rPr>
              <a:t>Absence of CAC and   all-cause mortality</a:t>
            </a:r>
            <a:r>
              <a:rPr lang="en-US" altLang="he-IL" sz="2400" dirty="0" smtClean="0">
                <a:solidFill>
                  <a:srgbClr val="FFFF00"/>
                </a:solidFill>
                <a:latin typeface="Comic Sans MS" pitchFamily="66" charset="0"/>
              </a:rPr>
              <a:t/>
            </a:r>
            <a:br>
              <a:rPr lang="en-US" altLang="he-IL" sz="2400" dirty="0" smtClean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altLang="he-IL" sz="2400" i="1" dirty="0" err="1" smtClean="0">
                <a:solidFill>
                  <a:srgbClr val="FFFF00"/>
                </a:solidFill>
                <a:latin typeface="Comic Sans MS" pitchFamily="66" charset="0"/>
              </a:rPr>
              <a:t>Blaha</a:t>
            </a:r>
            <a:r>
              <a:rPr lang="en-US" altLang="he-IL" sz="2400" i="1" dirty="0" smtClean="0">
                <a:solidFill>
                  <a:srgbClr val="FFFF00"/>
                </a:solidFill>
                <a:latin typeface="Comic Sans MS" pitchFamily="66" charset="0"/>
              </a:rPr>
              <a:t> M et al J Am </a:t>
            </a:r>
            <a:r>
              <a:rPr lang="en-US" altLang="he-IL" sz="2400" i="1" dirty="0" err="1" smtClean="0">
                <a:solidFill>
                  <a:srgbClr val="FFFF00"/>
                </a:solidFill>
                <a:latin typeface="Comic Sans MS" pitchFamily="66" charset="0"/>
              </a:rPr>
              <a:t>Coll</a:t>
            </a:r>
            <a:r>
              <a:rPr lang="en-US" altLang="he-IL" sz="2400" i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altLang="he-IL" sz="2400" i="1" dirty="0" err="1" smtClean="0">
                <a:solidFill>
                  <a:srgbClr val="FFFF00"/>
                </a:solidFill>
                <a:latin typeface="Comic Sans MS" pitchFamily="66" charset="0"/>
              </a:rPr>
              <a:t>Cardiol</a:t>
            </a:r>
            <a:r>
              <a:rPr lang="en-US" altLang="he-IL" sz="2400" i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altLang="he-IL" sz="2400" i="1" dirty="0" err="1" smtClean="0">
                <a:solidFill>
                  <a:srgbClr val="FFFF00"/>
                </a:solidFill>
                <a:latin typeface="Comic Sans MS" pitchFamily="66" charset="0"/>
              </a:rPr>
              <a:t>Img</a:t>
            </a:r>
            <a:r>
              <a:rPr lang="en-US" altLang="he-IL" sz="2400" i="1" dirty="0" smtClean="0">
                <a:solidFill>
                  <a:srgbClr val="FFFF00"/>
                </a:solidFill>
                <a:latin typeface="Comic Sans MS" pitchFamily="66" charset="0"/>
              </a:rPr>
              <a:t> 2009;2:692-700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 algn="l" rtl="0" eaLnBrk="1" hangingPunct="1"/>
            <a:r>
              <a:rPr lang="en-US" altLang="he-IL" sz="2400" dirty="0" smtClean="0">
                <a:latin typeface="Comic Sans MS" pitchFamily="66" charset="0"/>
              </a:rPr>
              <a:t>Annualized all-cause mortality rates were assessed in 44,052 consecutive asymptomatic patients referred for CAC testing</a:t>
            </a:r>
          </a:p>
          <a:p>
            <a:pPr lvl="1" algn="l" rtl="0" eaLnBrk="1" hangingPunct="1">
              <a:buFont typeface="Wingdings" pitchFamily="2" charset="2"/>
              <a:buNone/>
            </a:pPr>
            <a:r>
              <a:rPr lang="en-US" altLang="he-IL" sz="2000" dirty="0" smtClean="0">
                <a:latin typeface="Comic Sans MS" pitchFamily="66" charset="0"/>
              </a:rPr>
              <a:t>                              </a:t>
            </a:r>
            <a:r>
              <a:rPr lang="en-US" altLang="he-IL" sz="2000" u="sng" dirty="0" smtClean="0">
                <a:latin typeface="Comic Sans MS" pitchFamily="66" charset="0"/>
              </a:rPr>
              <a:t>Frequency</a:t>
            </a:r>
            <a:r>
              <a:rPr lang="en-US" altLang="he-IL" sz="2000" dirty="0" smtClean="0">
                <a:latin typeface="Comic Sans MS" pitchFamily="66" charset="0"/>
              </a:rPr>
              <a:t>		</a:t>
            </a:r>
            <a:r>
              <a:rPr lang="en-US" altLang="he-IL" sz="2000" u="sng" dirty="0" smtClean="0">
                <a:latin typeface="Comic Sans MS" pitchFamily="66" charset="0"/>
              </a:rPr>
              <a:t>Annualized % of death</a:t>
            </a:r>
          </a:p>
          <a:p>
            <a:pPr lvl="1" algn="l" rtl="0" eaLnBrk="1" hangingPunct="1"/>
            <a:r>
              <a:rPr lang="en-US" altLang="he-IL" sz="2000" dirty="0" smtClean="0">
                <a:latin typeface="Comic Sans MS" pitchFamily="66" charset="0"/>
              </a:rPr>
              <a:t>TCS = 0 		in  45%  			0.09</a:t>
            </a:r>
          </a:p>
          <a:p>
            <a:pPr lvl="1" algn="l" rtl="0" eaLnBrk="1" hangingPunct="1"/>
            <a:r>
              <a:rPr lang="en-US" altLang="he-IL" sz="2000" dirty="0" smtClean="0">
                <a:latin typeface="Comic Sans MS" pitchFamily="66" charset="0"/>
              </a:rPr>
              <a:t>TCS =1-10	in  12%				0.19</a:t>
            </a:r>
          </a:p>
          <a:p>
            <a:pPr lvl="1" algn="l" rtl="0" eaLnBrk="1" hangingPunct="1"/>
            <a:r>
              <a:rPr lang="en-US" altLang="he-IL" sz="2000" dirty="0" smtClean="0">
                <a:latin typeface="Comic Sans MS" pitchFamily="66" charset="0"/>
              </a:rPr>
              <a:t>TCS &gt; 10		in  43%				0.75</a:t>
            </a:r>
          </a:p>
          <a:p>
            <a:pPr algn="l" rtl="0" eaLnBrk="1" hangingPunct="1"/>
            <a:r>
              <a:rPr lang="en-US" altLang="he-IL" sz="2400" b="1" dirty="0" smtClean="0">
                <a:solidFill>
                  <a:srgbClr val="FFFF00"/>
                </a:solidFill>
                <a:latin typeface="Comic Sans MS" pitchFamily="66" charset="0"/>
              </a:rPr>
              <a:t>      Mean follow-up 5.6±2.6 years (range 1-13)</a:t>
            </a:r>
          </a:p>
          <a:p>
            <a:pPr algn="ctr" rtl="0" eaLnBrk="1" hangingPunct="1"/>
            <a:r>
              <a:rPr lang="en-US" altLang="he-IL" sz="2800" b="1" u="sng" dirty="0" smtClean="0">
                <a:latin typeface="Comic Sans MS" pitchFamily="66" charset="0"/>
              </a:rPr>
              <a:t>The absence of CAC </a:t>
            </a:r>
            <a:r>
              <a:rPr lang="en-US" altLang="he-IL" sz="2800" b="1" u="sng" dirty="0">
                <a:latin typeface="Comic Sans MS" pitchFamily="66" charset="0"/>
              </a:rPr>
              <a:t>:</a:t>
            </a:r>
            <a:r>
              <a:rPr lang="en-US" altLang="he-IL" sz="2800" b="1" u="sng" dirty="0" smtClean="0">
                <a:latin typeface="Comic Sans MS" pitchFamily="66" charset="0"/>
              </a:rPr>
              <a:t> </a:t>
            </a:r>
            <a:r>
              <a:rPr lang="en-US" altLang="he-IL" sz="2800" b="1" u="sng" dirty="0">
                <a:latin typeface="Comic Sans MS" pitchFamily="66" charset="0"/>
              </a:rPr>
              <a:t>V</a:t>
            </a:r>
            <a:r>
              <a:rPr lang="en-US" altLang="he-IL" sz="2800" b="1" u="sng" dirty="0" smtClean="0">
                <a:latin typeface="Comic Sans MS" pitchFamily="66" charset="0"/>
              </a:rPr>
              <a:t>ery helpful information </a:t>
            </a:r>
          </a:p>
          <a:p>
            <a:pPr marL="914400" lvl="1" indent="-457200" algn="l" rtl="0">
              <a:buFont typeface="+mj-lt"/>
              <a:buAutoNum type="arabicPeriod"/>
            </a:pPr>
            <a:r>
              <a:rPr lang="en-US" altLang="he-IL" sz="2200" b="1" dirty="0" smtClean="0">
                <a:solidFill>
                  <a:schemeClr val="tx2"/>
                </a:solidFill>
                <a:latin typeface="Comic Sans MS" pitchFamily="66" charset="0"/>
              </a:rPr>
              <a:t>Predicts excellent survival </a:t>
            </a:r>
          </a:p>
          <a:p>
            <a:pPr marL="914400" lvl="1" indent="-457200" algn="l" rtl="0">
              <a:buFont typeface="+mj-lt"/>
              <a:buAutoNum type="arabicPeriod"/>
            </a:pPr>
            <a:r>
              <a:rPr lang="en-US" altLang="he-IL" sz="2200" b="1" dirty="0" smtClean="0">
                <a:solidFill>
                  <a:schemeClr val="tx2"/>
                </a:solidFill>
                <a:latin typeface="Comic Sans MS" pitchFamily="66" charset="0"/>
              </a:rPr>
              <a:t>Classify those with intermediate risk into a lower risk category: statin treatment may be avoided or less intensively given </a:t>
            </a:r>
          </a:p>
          <a:p>
            <a:pPr lvl="1" algn="l" rtl="0"/>
            <a:endParaRPr lang="en-US" altLang="he-IL" sz="2200" b="1" dirty="0" smtClean="0">
              <a:solidFill>
                <a:schemeClr val="bg2">
                  <a:lumMod val="60000"/>
                  <a:lumOff val="40000"/>
                </a:schemeClr>
              </a:solidFill>
              <a:latin typeface="Comic Sans MS" pitchFamily="66" charset="0"/>
            </a:endParaRPr>
          </a:p>
          <a:p>
            <a:pPr algn="l" rtl="0" eaLnBrk="1" hangingPunct="1"/>
            <a:endParaRPr lang="en-US" altLang="he-IL" sz="2200" b="1" u="sng" dirty="0" smtClean="0">
              <a:solidFill>
                <a:schemeClr val="bg2">
                  <a:lumMod val="60000"/>
                  <a:lumOff val="4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66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  <a:latin typeface="Comic Sans MS" pitchFamily="66" charset="0"/>
              </a:rPr>
              <a:t>Absence of CAC in diabetics</a:t>
            </a:r>
            <a:endParaRPr lang="en-US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/>
          </a:bodyPr>
          <a:lstStyle/>
          <a:p>
            <a:pPr algn="l" rtl="0"/>
            <a:r>
              <a:rPr lang="en-US" sz="3600" dirty="0" smtClean="0">
                <a:latin typeface="Comic Sans MS" pitchFamily="66" charset="0"/>
              </a:rPr>
              <a:t>Indicate excellent prognosis</a:t>
            </a:r>
          </a:p>
          <a:p>
            <a:pPr algn="l" rtl="0"/>
            <a:r>
              <a:rPr lang="en-US" sz="3600" dirty="0" smtClean="0">
                <a:latin typeface="Comic Sans MS" pitchFamily="66" charset="0"/>
              </a:rPr>
              <a:t>Reclassifying diabetics into much lower risk</a:t>
            </a:r>
            <a:endParaRPr lang="en-US" sz="3600" dirty="0">
              <a:latin typeface="Comic Sans MS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3284984"/>
            <a:ext cx="7560840" cy="339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29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29350"/>
            <a:ext cx="20955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2736"/>
            <a:ext cx="8855874" cy="5806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179212" y="6678613"/>
            <a:ext cx="8784166" cy="11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0" hangingPunct="0">
              <a:lnSpc>
                <a:spcPct val="97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altLang="he-IL" sz="800" dirty="0">
                <a:latin typeface="Sans Serif" pitchFamily="16" charset="0"/>
              </a:rPr>
              <a:t>Copyright ©2008 American Heart Association</a:t>
            </a:r>
          </a:p>
        </p:txBody>
      </p:sp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179212" y="-71145"/>
            <a:ext cx="8784166" cy="1134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0" hangingPunct="0">
              <a:lnSpc>
                <a:spcPct val="97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altLang="he-IL" sz="2000" b="1" dirty="0">
                <a:solidFill>
                  <a:srgbClr val="FFFF00"/>
                </a:solidFill>
                <a:latin typeface="Comic Sans MS" pitchFamily="66" charset="0"/>
              </a:rPr>
              <a:t>Seven-year risk of nonfatal myocardial infarction (MI) or death from coronary heart disease (CHD) based on Framingham Risk Score, stratified by CAC score</a:t>
            </a:r>
          </a:p>
          <a:p>
            <a:pPr algn="r" eaLnBrk="0" hangingPunct="0">
              <a:lnSpc>
                <a:spcPct val="97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altLang="he-IL" sz="1600" b="1" i="1" dirty="0">
                <a:latin typeface="Comic Sans MS" pitchFamily="66" charset="0"/>
              </a:rPr>
              <a:t>Greenland P et al JAMA 2004;291:210-215</a:t>
            </a:r>
          </a:p>
        </p:txBody>
      </p:sp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3711300" y="1885951"/>
            <a:ext cx="3132589" cy="830997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he-IL" sz="2400" dirty="0">
                <a:solidFill>
                  <a:schemeClr val="bg1"/>
                </a:solidFill>
                <a:latin typeface="Comic Sans MS" pitchFamily="66" charset="0"/>
              </a:rPr>
              <a:t>1461 Asymptomatic, </a:t>
            </a:r>
          </a:p>
          <a:p>
            <a:r>
              <a:rPr lang="en-US" altLang="he-IL" sz="2400" dirty="0">
                <a:solidFill>
                  <a:schemeClr val="bg1"/>
                </a:solidFill>
                <a:latin typeface="Comic Sans MS" pitchFamily="66" charset="0"/>
              </a:rPr>
              <a:t>&gt;45y</a:t>
            </a:r>
            <a:r>
              <a:rPr lang="en-US" altLang="he-IL" sz="2400" dirty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,</a:t>
            </a:r>
            <a:r>
              <a:rPr lang="he-IL" altLang="he-IL" sz="2400" dirty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altLang="he-IL" sz="2400" dirty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at least</a:t>
            </a:r>
            <a:r>
              <a:rPr lang="he-IL" altLang="he-IL" sz="2400" dirty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1 </a:t>
            </a:r>
            <a:r>
              <a:rPr lang="en-US" altLang="he-IL" sz="2400" dirty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RF</a:t>
            </a:r>
          </a:p>
        </p:txBody>
      </p:sp>
    </p:spTree>
    <p:extLst>
      <p:ext uri="{BB962C8B-B14F-4D97-AF65-F5344CB8AC3E}">
        <p14:creationId xmlns:p14="http://schemas.microsoft.com/office/powerpoint/2010/main" val="33109268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60" y="1681311"/>
            <a:ext cx="7601656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Box 5"/>
          <p:cNvSpPr txBox="1">
            <a:spLocks noChangeArrowheads="1"/>
          </p:cNvSpPr>
          <p:nvPr/>
        </p:nvSpPr>
        <p:spPr bwMode="auto">
          <a:xfrm>
            <a:off x="-40923" y="50800"/>
            <a:ext cx="9184923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>
              <a:lnSpc>
                <a:spcPct val="150000"/>
              </a:lnSpc>
            </a:pPr>
            <a:r>
              <a:rPr lang="arn-CL" altLang="he-IL" sz="24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Coronary calcium as a predictor of coronary </a:t>
            </a:r>
            <a:r>
              <a:rPr lang="arn-CL" altLang="he-IL" sz="2400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events</a:t>
            </a:r>
            <a:r>
              <a:rPr lang="en-US" altLang="he-IL" sz="20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/>
            </a:r>
            <a:br>
              <a:rPr lang="en-US" altLang="he-IL" sz="2000" dirty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en-US" altLang="he-IL" sz="2000" dirty="0" smtClean="0">
                <a:latin typeface="Comic Sans MS" pitchFamily="66" charset="0"/>
              </a:rPr>
              <a:t>The </a:t>
            </a:r>
            <a:r>
              <a:rPr lang="en-US" altLang="he-IL" sz="2000" dirty="0">
                <a:latin typeface="Comic Sans MS" pitchFamily="66" charset="0"/>
              </a:rPr>
              <a:t>Multi-Ethnic Study of Atherosclerosis (MESA) study – 6722 subjects who had no clinical CV disease at entry and were </a:t>
            </a:r>
            <a:r>
              <a:rPr lang="en-US" altLang="he-IL" sz="2400" dirty="0">
                <a:latin typeface="Comic Sans MS" pitchFamily="66" charset="0"/>
              </a:rPr>
              <a:t>followed </a:t>
            </a:r>
            <a:r>
              <a:rPr lang="en-US" altLang="he-IL" sz="2400" dirty="0" smtClean="0">
                <a:latin typeface="Comic Sans MS" pitchFamily="66" charset="0"/>
              </a:rPr>
              <a:t>for </a:t>
            </a:r>
            <a:r>
              <a:rPr lang="en-US" altLang="he-IL" sz="2400" dirty="0">
                <a:latin typeface="Comic Sans MS" pitchFamily="66" charset="0"/>
              </a:rPr>
              <a:t>3.8 years</a:t>
            </a:r>
            <a:endParaRPr lang="he-IL" altLang="he-IL" sz="2400" dirty="0">
              <a:latin typeface="Comic Sans MS" pitchFamily="66" charset="0"/>
            </a:endParaRPr>
          </a:p>
        </p:txBody>
      </p:sp>
      <p:sp>
        <p:nvSpPr>
          <p:cNvPr id="17412" name="TextBox 6"/>
          <p:cNvSpPr txBox="1">
            <a:spLocks noChangeArrowheads="1"/>
          </p:cNvSpPr>
          <p:nvPr/>
        </p:nvSpPr>
        <p:spPr bwMode="auto">
          <a:xfrm>
            <a:off x="683568" y="6001543"/>
            <a:ext cx="376417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he-IL" sz="1400" dirty="0" err="1">
                <a:solidFill>
                  <a:schemeClr val="bg1"/>
                </a:solidFill>
                <a:latin typeface="Comic Sans MS" pitchFamily="66" charset="0"/>
              </a:rPr>
              <a:t>Detrano</a:t>
            </a:r>
            <a:r>
              <a:rPr lang="en-US" altLang="he-IL" sz="1400" dirty="0">
                <a:solidFill>
                  <a:schemeClr val="bg1"/>
                </a:solidFill>
                <a:latin typeface="Comic Sans MS" pitchFamily="66" charset="0"/>
              </a:rPr>
              <a:t> R et al. N EJM 2008;358:1336-45</a:t>
            </a:r>
            <a:endParaRPr lang="he-IL" altLang="he-IL" sz="1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425090" y="6413266"/>
            <a:ext cx="5811206" cy="400110"/>
          </a:xfrm>
          <a:prstGeom prst="rect">
            <a:avLst/>
          </a:prstGeom>
          <a:solidFill>
            <a:srgbClr val="99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he-IL" sz="2000" dirty="0">
                <a:solidFill>
                  <a:schemeClr val="bg1"/>
                </a:solidFill>
                <a:latin typeface="Comic Sans MS" pitchFamily="66" charset="0"/>
              </a:rPr>
              <a:t>Multi-Ethnic Study of Atherosclerosis (MESA)</a:t>
            </a:r>
          </a:p>
        </p:txBody>
      </p:sp>
    </p:spTree>
    <p:extLst>
      <p:ext uri="{BB962C8B-B14F-4D97-AF65-F5344CB8AC3E}">
        <p14:creationId xmlns:p14="http://schemas.microsoft.com/office/powerpoint/2010/main" val="314378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27384"/>
            <a:ext cx="7772400" cy="1917700"/>
          </a:xfrm>
        </p:spPr>
        <p:txBody>
          <a:bodyPr>
            <a:normAutofit fontScale="90000"/>
          </a:bodyPr>
          <a:lstStyle/>
          <a:p>
            <a:pPr rtl="0" eaLnBrk="1" hangingPunct="1"/>
            <a:r>
              <a:rPr lang="en-US" sz="2400" b="1" dirty="0" smtClean="0">
                <a:latin typeface="Comic Sans MS" pitchFamily="66" charset="0"/>
              </a:rPr>
              <a:t>Coronary risk stratification, discrimination, and reclassification improvement based on quantification of subclinical coronary atherosclerosis:                     </a:t>
            </a:r>
            <a:r>
              <a:rPr lang="en-US" sz="2400" b="1" dirty="0" smtClean="0">
                <a:solidFill>
                  <a:srgbClr val="FFFF00"/>
                </a:solidFill>
                <a:latin typeface="Comic Sans MS" pitchFamily="66" charset="0"/>
              </a:rPr>
              <a:t>The Heinz Nixdorf Recall study</a:t>
            </a:r>
            <a:r>
              <a:rPr lang="he-IL" sz="2400" b="1" dirty="0" smtClean="0">
                <a:latin typeface="Comic Sans MS" pitchFamily="66" charset="0"/>
              </a:rPr>
              <a:t>.</a:t>
            </a:r>
            <a:br>
              <a:rPr lang="he-IL" sz="2400" b="1" dirty="0" smtClean="0">
                <a:latin typeface="Comic Sans MS" pitchFamily="66" charset="0"/>
              </a:rPr>
            </a:br>
            <a:r>
              <a:rPr lang="he-IL" sz="2400" dirty="0" smtClean="0">
                <a:latin typeface="Comic Sans MS" pitchFamily="66" charset="0"/>
              </a:rPr>
              <a:t> </a:t>
            </a:r>
            <a:r>
              <a:rPr lang="he-IL" sz="1800" i="1" dirty="0" smtClean="0">
                <a:solidFill>
                  <a:srgbClr val="99FFCC"/>
                </a:solidFill>
                <a:latin typeface="Comic Sans MS" pitchFamily="66" charset="0"/>
              </a:rPr>
              <a:t> </a:t>
            </a:r>
            <a:r>
              <a:rPr lang="en-US" sz="1800" i="1" dirty="0" err="1" smtClean="0">
                <a:solidFill>
                  <a:srgbClr val="99FFCC"/>
                </a:solidFill>
                <a:latin typeface="Comic Sans MS" pitchFamily="66" charset="0"/>
                <a:hlinkClick r:id="rId2"/>
              </a:rPr>
              <a:t>Erbel</a:t>
            </a:r>
            <a:r>
              <a:rPr lang="en-US" sz="1800" i="1" dirty="0" smtClean="0">
                <a:solidFill>
                  <a:srgbClr val="99FFCC"/>
                </a:solidFill>
                <a:latin typeface="Comic Sans MS" pitchFamily="66" charset="0"/>
                <a:hlinkClick r:id="rId2"/>
              </a:rPr>
              <a:t> R</a:t>
            </a:r>
            <a:r>
              <a:rPr lang="en-US" sz="1800" i="1" dirty="0" smtClean="0">
                <a:solidFill>
                  <a:srgbClr val="99FFCC"/>
                </a:solidFill>
                <a:latin typeface="Comic Sans MS" pitchFamily="66" charset="0"/>
              </a:rPr>
              <a:t> et al J Am </a:t>
            </a:r>
            <a:r>
              <a:rPr lang="en-US" sz="1800" i="1" dirty="0" err="1" smtClean="0">
                <a:solidFill>
                  <a:srgbClr val="99FFCC"/>
                </a:solidFill>
                <a:latin typeface="Comic Sans MS" pitchFamily="66" charset="0"/>
              </a:rPr>
              <a:t>Coll</a:t>
            </a:r>
            <a:r>
              <a:rPr lang="en-US" sz="1800" i="1" dirty="0" smtClean="0">
                <a:solidFill>
                  <a:srgbClr val="99FFCC"/>
                </a:solidFill>
                <a:latin typeface="Comic Sans MS" pitchFamily="66" charset="0"/>
              </a:rPr>
              <a:t> </a:t>
            </a:r>
            <a:r>
              <a:rPr lang="en-US" sz="1800" i="1" dirty="0" err="1" smtClean="0">
                <a:solidFill>
                  <a:srgbClr val="99FFCC"/>
                </a:solidFill>
                <a:latin typeface="Comic Sans MS" pitchFamily="66" charset="0"/>
              </a:rPr>
              <a:t>Cardiol</a:t>
            </a:r>
            <a:r>
              <a:rPr lang="en-US" sz="1800" i="1" dirty="0" smtClean="0">
                <a:solidFill>
                  <a:srgbClr val="99FFCC"/>
                </a:solidFill>
                <a:latin typeface="Comic Sans MS" pitchFamily="66" charset="0"/>
              </a:rPr>
              <a:t> 2010;56:1397-406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8840"/>
            <a:ext cx="7990656" cy="4680520"/>
          </a:xfrm>
        </p:spPr>
        <p:txBody>
          <a:bodyPr>
            <a:normAutofit/>
          </a:bodyPr>
          <a:lstStyle/>
          <a:p>
            <a:pPr algn="l" rtl="0" eaLnBrk="1" hangingPunct="1">
              <a:lnSpc>
                <a:spcPct val="80000"/>
              </a:lnSpc>
              <a:buFontTx/>
              <a:buNone/>
            </a:pPr>
            <a:r>
              <a:rPr lang="en-US" sz="1800" b="1" dirty="0" smtClean="0">
                <a:solidFill>
                  <a:srgbClr val="FFFF00"/>
                </a:solidFill>
                <a:latin typeface="Comic Sans MS" pitchFamily="66" charset="0"/>
              </a:rPr>
              <a:t>OBJECTIVES:</a:t>
            </a:r>
            <a:r>
              <a:rPr lang="en-US" sz="1800" b="1" dirty="0" smtClean="0">
                <a:latin typeface="Comic Sans MS" pitchFamily="66" charset="0"/>
              </a:rPr>
              <a:t> </a:t>
            </a:r>
          </a:p>
          <a:p>
            <a:pPr algn="l" rtl="0"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Comic Sans MS" pitchFamily="66" charset="0"/>
              </a:rPr>
              <a:t>The purpose of this study was to determine </a:t>
            </a:r>
            <a:r>
              <a:rPr lang="en-US" sz="2000" dirty="0" smtClean="0">
                <a:solidFill>
                  <a:srgbClr val="FFFF00"/>
                </a:solidFill>
                <a:latin typeface="Comic Sans MS" pitchFamily="66" charset="0"/>
              </a:rPr>
              <a:t>net reclassification improvement</a:t>
            </a:r>
            <a:r>
              <a:rPr lang="en-US" sz="2000" dirty="0" smtClean="0">
                <a:latin typeface="Comic Sans MS" pitchFamily="66" charset="0"/>
              </a:rPr>
              <a:t> (NRI) and improved risk prediction based on coronary artery calcification (CAC) scoring in comparison with traditional risk factors.</a:t>
            </a:r>
            <a:endParaRPr lang="en-US" sz="2000" b="1" dirty="0" smtClean="0">
              <a:latin typeface="Comic Sans MS" pitchFamily="66" charset="0"/>
            </a:endParaRPr>
          </a:p>
          <a:p>
            <a:pPr algn="l" rtl="0" eaLnBrk="1" hangingPunct="1">
              <a:lnSpc>
                <a:spcPct val="80000"/>
              </a:lnSpc>
              <a:buFontTx/>
              <a:buNone/>
            </a:pPr>
            <a:r>
              <a:rPr lang="en-US" sz="1800" b="1" dirty="0" smtClean="0">
                <a:solidFill>
                  <a:srgbClr val="FFFF00"/>
                </a:solidFill>
                <a:latin typeface="Comic Sans MS" pitchFamily="66" charset="0"/>
              </a:rPr>
              <a:t>METHODS: </a:t>
            </a:r>
          </a:p>
          <a:p>
            <a:pPr algn="l" rtl="0" eaLnBrk="1" hangingPunct="1">
              <a:lnSpc>
                <a:spcPct val="80000"/>
              </a:lnSpc>
            </a:pPr>
            <a:r>
              <a:rPr lang="en-US" sz="2400" dirty="0" smtClean="0">
                <a:solidFill>
                  <a:srgbClr val="99FFCC"/>
                </a:solidFill>
                <a:latin typeface="Comic Sans MS" pitchFamily="66" charset="0"/>
              </a:rPr>
              <a:t>4,129 subjects age 45 to 75 years, 53% female</a:t>
            </a:r>
            <a:r>
              <a:rPr lang="en-US" sz="2400" dirty="0" smtClean="0">
                <a:latin typeface="Comic Sans MS" pitchFamily="66" charset="0"/>
              </a:rPr>
              <a:t>,</a:t>
            </a:r>
          </a:p>
          <a:p>
            <a:pPr algn="l" rtl="0" eaLnBrk="1" hangingPunct="1">
              <a:lnSpc>
                <a:spcPct val="80000"/>
              </a:lnSpc>
            </a:pPr>
            <a:r>
              <a:rPr lang="en-US" sz="2400" dirty="0" smtClean="0">
                <a:latin typeface="Comic Sans MS" pitchFamily="66" charset="0"/>
              </a:rPr>
              <a:t>without overt CAD at baseline, traditional risk factors and CAC scores were measured. </a:t>
            </a:r>
          </a:p>
          <a:p>
            <a:pPr algn="l" rtl="0" eaLnBrk="1" hangingPunct="1">
              <a:lnSpc>
                <a:spcPct val="80000"/>
              </a:lnSpc>
            </a:pPr>
            <a:r>
              <a:rPr lang="en-US" sz="2400" dirty="0" smtClean="0">
                <a:latin typeface="Comic Sans MS" pitchFamily="66" charset="0"/>
              </a:rPr>
              <a:t>Their risk was categorized into low, intermediate, and high according to the Framingham Risk Score (FRS) and National Cholesterol Education Panel Adult Treatment Panel (ATP) III guidelines, </a:t>
            </a:r>
          </a:p>
          <a:p>
            <a:pPr algn="l" rtl="0" eaLnBrk="1" hangingPunct="1">
              <a:lnSpc>
                <a:spcPct val="80000"/>
              </a:lnSpc>
            </a:pPr>
            <a:r>
              <a:rPr lang="en-US" sz="2400" dirty="0" smtClean="0">
                <a:solidFill>
                  <a:srgbClr val="FFFF00"/>
                </a:solidFill>
                <a:latin typeface="Comic Sans MS" pitchFamily="66" charset="0"/>
              </a:rPr>
              <a:t>reclassification rate based on CAC results was calculated.</a:t>
            </a:r>
            <a:endParaRPr lang="en-US" sz="2400" b="1" dirty="0" smtClean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45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601416"/>
            <a:ext cx="8712967" cy="5256584"/>
          </a:xfrm>
        </p:spPr>
        <p:txBody>
          <a:bodyPr>
            <a:normAutofit fontScale="92500" lnSpcReduction="10000"/>
          </a:bodyPr>
          <a:lstStyle/>
          <a:p>
            <a:pPr algn="l" rtl="0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solidFill>
                  <a:srgbClr val="FFFF00"/>
                </a:solidFill>
                <a:latin typeface="Comic Sans MS" pitchFamily="66" charset="0"/>
              </a:rPr>
              <a:t>         </a:t>
            </a:r>
            <a:r>
              <a:rPr lang="en-US" u="sng" dirty="0" smtClean="0">
                <a:solidFill>
                  <a:srgbClr val="FFFF00"/>
                </a:solidFill>
                <a:latin typeface="Comic Sans MS" pitchFamily="66" charset="0"/>
              </a:rPr>
              <a:t>   Among those at </a:t>
            </a:r>
            <a:r>
              <a:rPr lang="en-US" u="sng" dirty="0" smtClean="0">
                <a:solidFill>
                  <a:srgbClr val="99FFCC"/>
                </a:solidFill>
                <a:latin typeface="Comic Sans MS" pitchFamily="66" charset="0"/>
              </a:rPr>
              <a:t>intermediate risk:</a:t>
            </a:r>
          </a:p>
          <a:p>
            <a:pPr lvl="1" algn="l" rtl="0"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FFFF00"/>
                </a:solidFill>
                <a:latin typeface="Comic Sans MS" pitchFamily="66" charset="0"/>
              </a:rPr>
              <a:t> The 14% who should be reclassified to a high risk based on high CAC scores had an event rate of </a:t>
            </a:r>
            <a:r>
              <a:rPr lang="en-US" dirty="0" smtClean="0">
                <a:solidFill>
                  <a:schemeClr val="tx2"/>
                </a:solidFill>
                <a:latin typeface="Comic Sans MS" pitchFamily="66" charset="0"/>
              </a:rPr>
              <a:t>&gt;8% over five years. </a:t>
            </a:r>
          </a:p>
          <a:p>
            <a:pPr lvl="1" algn="l" rtl="0" eaLnBrk="1" hangingPunct="1">
              <a:lnSpc>
                <a:spcPct val="90000"/>
              </a:lnSpc>
            </a:pPr>
            <a:endParaRPr lang="en-US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lvl="1" algn="l" rtl="0"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FFFF00"/>
                </a:solidFill>
                <a:latin typeface="Comic Sans MS" pitchFamily="66" charset="0"/>
              </a:rPr>
              <a:t>The 63% who should be reallocated to a low-risk group—because of CAC scores under 100—had an event rate of just </a:t>
            </a:r>
            <a:r>
              <a:rPr lang="en-US" dirty="0" smtClean="0">
                <a:solidFill>
                  <a:schemeClr val="tx2"/>
                </a:solidFill>
                <a:latin typeface="Comic Sans MS" pitchFamily="66" charset="0"/>
              </a:rPr>
              <a:t>1% over 5 Y </a:t>
            </a:r>
            <a:r>
              <a:rPr lang="en-US" dirty="0" err="1" smtClean="0">
                <a:solidFill>
                  <a:schemeClr val="tx2"/>
                </a:solidFill>
                <a:latin typeface="Comic Sans MS" pitchFamily="66" charset="0"/>
              </a:rPr>
              <a:t>y</a:t>
            </a:r>
            <a:endParaRPr lang="en-US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lvl="1" algn="l" rtl="0" eaLnBrk="1" hangingPunct="1">
              <a:lnSpc>
                <a:spcPct val="90000"/>
              </a:lnSpc>
            </a:pPr>
            <a:endParaRPr lang="en-US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lvl="1" algn="l" rtl="0" eaLnBrk="1" hangingPunct="1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Adding CAC scores to the FRS improved the area under the curve from 0.681 to 0.749 (p &lt; 0.003) and to the National Cholesterol Education Panel ATP III categories from 0.653 to 0.755 (p = 0.0001).</a:t>
            </a:r>
            <a:endParaRPr lang="en-US" b="1" dirty="0" smtClean="0">
              <a:latin typeface="Comic Sans MS" pitchFamily="66" charset="0"/>
            </a:endParaRPr>
          </a:p>
          <a:p>
            <a:pPr lvl="1" algn="l" rtl="0" eaLnBrk="1" hangingPunct="1">
              <a:lnSpc>
                <a:spcPct val="90000"/>
              </a:lnSpc>
            </a:pPr>
            <a:endParaRPr lang="en-US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endParaRPr lang="en-US" dirty="0" smtClean="0">
              <a:latin typeface="Comic Sans MS" pitchFamily="66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b="1" dirty="0">
                <a:latin typeface="Comic Sans MS" pitchFamily="66" charset="0"/>
              </a:rPr>
              <a:t>Coronary risk stratification, discrimination, and reclassification improvement based on quantification of subclinical coronary atherosclerosis: the Heinz Nixdorf Recall study</a:t>
            </a:r>
            <a:r>
              <a:rPr lang="he-IL" sz="2000" b="1" dirty="0">
                <a:latin typeface="Comic Sans MS" pitchFamily="66" charset="0"/>
              </a:rPr>
              <a:t>.</a:t>
            </a:r>
            <a:br>
              <a:rPr lang="he-IL" sz="2000" b="1" dirty="0">
                <a:latin typeface="Comic Sans MS" pitchFamily="66" charset="0"/>
              </a:rPr>
            </a:br>
            <a:r>
              <a:rPr lang="he-IL" sz="2000" dirty="0">
                <a:latin typeface="Comic Sans MS" pitchFamily="66" charset="0"/>
              </a:rPr>
              <a:t> </a:t>
            </a:r>
            <a:r>
              <a:rPr lang="he-IL" sz="2000" i="1" dirty="0">
                <a:solidFill>
                  <a:srgbClr val="99FFCC"/>
                </a:solidFill>
                <a:latin typeface="Comic Sans MS" pitchFamily="66" charset="0"/>
              </a:rPr>
              <a:t> </a:t>
            </a:r>
            <a:r>
              <a:rPr lang="en-US" sz="2000" i="1" dirty="0" err="1">
                <a:solidFill>
                  <a:srgbClr val="99FFCC"/>
                </a:solidFill>
                <a:latin typeface="Comic Sans MS" pitchFamily="66" charset="0"/>
                <a:hlinkClick r:id="rId2"/>
              </a:rPr>
              <a:t>Erbel</a:t>
            </a:r>
            <a:r>
              <a:rPr lang="en-US" sz="2000" i="1" dirty="0">
                <a:solidFill>
                  <a:srgbClr val="99FFCC"/>
                </a:solidFill>
                <a:latin typeface="Comic Sans MS" pitchFamily="66" charset="0"/>
                <a:hlinkClick r:id="rId2"/>
              </a:rPr>
              <a:t> R</a:t>
            </a:r>
            <a:r>
              <a:rPr lang="en-US" sz="2000" i="1" dirty="0">
                <a:solidFill>
                  <a:srgbClr val="99FFCC"/>
                </a:solidFill>
                <a:latin typeface="Comic Sans MS" pitchFamily="66" charset="0"/>
              </a:rPr>
              <a:t> et al J Am </a:t>
            </a:r>
            <a:r>
              <a:rPr lang="en-US" sz="2000" i="1" dirty="0" err="1">
                <a:solidFill>
                  <a:srgbClr val="99FFCC"/>
                </a:solidFill>
                <a:latin typeface="Comic Sans MS" pitchFamily="66" charset="0"/>
              </a:rPr>
              <a:t>Coll</a:t>
            </a:r>
            <a:r>
              <a:rPr lang="en-US" sz="2000" i="1" dirty="0">
                <a:solidFill>
                  <a:srgbClr val="99FFCC"/>
                </a:solidFill>
                <a:latin typeface="Comic Sans MS" pitchFamily="66" charset="0"/>
              </a:rPr>
              <a:t> </a:t>
            </a:r>
            <a:r>
              <a:rPr lang="en-US" sz="2000" i="1" dirty="0" err="1">
                <a:solidFill>
                  <a:srgbClr val="99FFCC"/>
                </a:solidFill>
                <a:latin typeface="Comic Sans MS" pitchFamily="66" charset="0"/>
              </a:rPr>
              <a:t>Cardiol</a:t>
            </a:r>
            <a:r>
              <a:rPr lang="en-US" sz="2000" i="1" dirty="0">
                <a:solidFill>
                  <a:srgbClr val="99FFCC"/>
                </a:solidFill>
                <a:latin typeface="Comic Sans MS" pitchFamily="66" charset="0"/>
              </a:rPr>
              <a:t> 2010;56:1397-406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6521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>
          <a:xfrm>
            <a:off x="685800" y="114301"/>
            <a:ext cx="7772400" cy="1755775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he-IL" sz="3600" i="1" dirty="0" smtClean="0">
                <a:solidFill>
                  <a:srgbClr val="FFFF00"/>
                </a:solidFill>
                <a:latin typeface="Comic Sans MS" pitchFamily="66" charset="0"/>
              </a:rPr>
              <a:t>CAC contributes also to risk  </a:t>
            </a:r>
            <a:r>
              <a:rPr lang="he-IL" altLang="he-IL" sz="3600" i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altLang="he-IL" sz="3600" i="1" dirty="0" smtClean="0">
                <a:solidFill>
                  <a:srgbClr val="FFFF00"/>
                </a:solidFill>
                <a:latin typeface="Comic Sans MS" pitchFamily="66" charset="0"/>
              </a:rPr>
              <a:t>stratification in high risk patients</a:t>
            </a:r>
          </a:p>
        </p:txBody>
      </p:sp>
      <p:sp>
        <p:nvSpPr>
          <p:cNvPr id="10243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151467" y="1772816"/>
            <a:ext cx="6012821" cy="4896544"/>
          </a:xfrm>
        </p:spPr>
        <p:txBody>
          <a:bodyPr>
            <a:noAutofit/>
          </a:bodyPr>
          <a:lstStyle/>
          <a:p>
            <a:pPr algn="l" rtl="0" eaLnBrk="1" hangingPunct="1">
              <a:lnSpc>
                <a:spcPct val="200000"/>
              </a:lnSpc>
              <a:buFont typeface="Wingdings" pitchFamily="2" charset="2"/>
              <a:buChar char="Ø"/>
            </a:pPr>
            <a:r>
              <a:rPr lang="en-US" altLang="he-IL" sz="2400" b="1" dirty="0" smtClean="0">
                <a:latin typeface="Comic Sans MS" pitchFamily="66" charset="0"/>
              </a:rPr>
              <a:t>ELDERLY</a:t>
            </a:r>
          </a:p>
          <a:p>
            <a:pPr algn="l" rtl="0" eaLnBrk="1" hangingPunct="1">
              <a:lnSpc>
                <a:spcPct val="200000"/>
              </a:lnSpc>
              <a:buFont typeface="Wingdings" pitchFamily="2" charset="2"/>
              <a:buChar char="Ø"/>
            </a:pPr>
            <a:r>
              <a:rPr lang="en-US" altLang="he-IL" sz="2400" b="1" dirty="0" smtClean="0">
                <a:latin typeface="Comic Sans MS" pitchFamily="66" charset="0"/>
              </a:rPr>
              <a:t>HYPERTENSION</a:t>
            </a:r>
          </a:p>
          <a:p>
            <a:pPr algn="l" rtl="0" eaLnBrk="1" hangingPunct="1">
              <a:lnSpc>
                <a:spcPct val="200000"/>
              </a:lnSpc>
              <a:buFont typeface="Wingdings" pitchFamily="2" charset="2"/>
              <a:buChar char="Ø"/>
            </a:pPr>
            <a:r>
              <a:rPr lang="en-US" altLang="he-IL" sz="2800" b="1" u="sng" dirty="0" smtClean="0">
                <a:solidFill>
                  <a:schemeClr val="tx2"/>
                </a:solidFill>
                <a:latin typeface="Comic Sans MS" pitchFamily="66" charset="0"/>
              </a:rPr>
              <a:t>DIABETES MELLITUS</a:t>
            </a:r>
          </a:p>
          <a:p>
            <a:pPr algn="l" rtl="0" eaLnBrk="1" hangingPunct="1">
              <a:lnSpc>
                <a:spcPct val="200000"/>
              </a:lnSpc>
              <a:buFont typeface="Wingdings" pitchFamily="2" charset="2"/>
              <a:buChar char="Ø"/>
            </a:pPr>
            <a:r>
              <a:rPr lang="en-US" altLang="he-IL" sz="2800" b="1" dirty="0" smtClean="0">
                <a:latin typeface="Comic Sans MS" pitchFamily="66" charset="0"/>
              </a:rPr>
              <a:t>HYPERLIPEMIC</a:t>
            </a:r>
          </a:p>
          <a:p>
            <a:pPr algn="l" rtl="0" eaLnBrk="1" hangingPunct="1">
              <a:lnSpc>
                <a:spcPct val="200000"/>
              </a:lnSpc>
              <a:buFont typeface="Wingdings" pitchFamily="2" charset="2"/>
              <a:buChar char="Ø"/>
            </a:pPr>
            <a:r>
              <a:rPr lang="en-US" altLang="he-IL" sz="2400" b="1" dirty="0" smtClean="0">
                <a:latin typeface="Comic Sans MS" pitchFamily="66" charset="0"/>
              </a:rPr>
              <a:t>SMOKERS</a:t>
            </a:r>
          </a:p>
          <a:p>
            <a:pPr algn="l" rtl="0" eaLnBrk="1" hangingPunct="1">
              <a:lnSpc>
                <a:spcPct val="200000"/>
              </a:lnSpc>
              <a:buFont typeface="Wingdings" pitchFamily="2" charset="2"/>
              <a:buChar char="Ø"/>
            </a:pPr>
            <a:r>
              <a:rPr lang="en-US" altLang="he-IL" sz="2400" b="1" dirty="0" smtClean="0">
                <a:latin typeface="Comic Sans MS" pitchFamily="66" charset="0"/>
              </a:rPr>
              <a:t>CKD</a:t>
            </a:r>
          </a:p>
        </p:txBody>
      </p:sp>
    </p:spTree>
    <p:extLst>
      <p:ext uri="{BB962C8B-B14F-4D97-AF65-F5344CB8AC3E}">
        <p14:creationId xmlns:p14="http://schemas.microsoft.com/office/powerpoint/2010/main" val="203432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75545" y="-99392"/>
            <a:ext cx="8256411" cy="18048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2800" b="1" dirty="0" smtClean="0">
                <a:latin typeface="Comic Sans MS" pitchFamily="66" charset="0"/>
              </a:rPr>
              <a:t>Coronary </a:t>
            </a:r>
            <a:r>
              <a:rPr lang="en-US" altLang="en-US" sz="2800" b="1" dirty="0">
                <a:latin typeface="Comic Sans MS" pitchFamily="66" charset="0"/>
              </a:rPr>
              <a:t>calcium measurement improves prediction of cardiovascular events in asymptomatic patients with type 2 diabetes: </a:t>
            </a:r>
            <a:r>
              <a:rPr lang="en-US" altLang="en-US" sz="2800" b="1" dirty="0">
                <a:solidFill>
                  <a:srgbClr val="99FFCC"/>
                </a:solidFill>
                <a:latin typeface="Comic Sans MS" pitchFamily="66" charset="0"/>
              </a:rPr>
              <a:t>the PREDICT study</a:t>
            </a:r>
            <a:r>
              <a:rPr lang="en-US" altLang="en-US" sz="2133" b="1" dirty="0"/>
              <a:t>.</a:t>
            </a:r>
            <a:br>
              <a:rPr lang="en-US" altLang="en-US" sz="2133" b="1" dirty="0"/>
            </a:br>
            <a:r>
              <a:rPr lang="en-US" altLang="en-US" sz="2700" i="1" dirty="0"/>
              <a:t>et al </a:t>
            </a:r>
            <a:r>
              <a:rPr lang="en-US" altLang="en-US" sz="2700" b="1" i="1" dirty="0" err="1">
                <a:hlinkClick r:id="rId2" action="ppaction://hlinkfile" tooltip="European heart journal."/>
              </a:rPr>
              <a:t>Eur</a:t>
            </a:r>
            <a:r>
              <a:rPr lang="en-US" altLang="en-US" sz="2700" b="1" i="1" dirty="0">
                <a:hlinkClick r:id="rId2" action="ppaction://hlinkfile" tooltip="European heart journal."/>
              </a:rPr>
              <a:t> Heart J.</a:t>
            </a:r>
            <a:r>
              <a:rPr lang="en-US" altLang="en-US" sz="2700" b="1" i="1" dirty="0"/>
              <a:t> 2008 Sep;29(18):2244-51</a:t>
            </a:r>
            <a:r>
              <a:rPr lang="he-IL" altLang="en-US" sz="2700" b="1" i="1" dirty="0">
                <a:solidFill>
                  <a:srgbClr val="FFFF00"/>
                </a:solidFill>
              </a:rPr>
              <a:t> </a:t>
            </a:r>
            <a:r>
              <a:rPr lang="en-US" altLang="en-US" sz="2700" b="1" i="1" dirty="0" err="1">
                <a:hlinkClick r:id="rId3" action="ppaction://hlinkfile"/>
              </a:rPr>
              <a:t>Elkeles</a:t>
            </a:r>
            <a:r>
              <a:rPr lang="en-US" altLang="en-US" sz="2700" b="1" i="1" dirty="0">
                <a:hlinkClick r:id="rId3" action="ppaction://hlinkfile"/>
              </a:rPr>
              <a:t> RS</a:t>
            </a:r>
            <a:endParaRPr lang="en-US" altLang="en-US" sz="2700" b="1" i="1" dirty="0">
              <a:solidFill>
                <a:srgbClr val="FFFF00"/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08520" y="1907699"/>
            <a:ext cx="9128508" cy="5337725"/>
          </a:xfrm>
        </p:spPr>
        <p:txBody>
          <a:bodyPr>
            <a:noAutofit/>
          </a:bodyPr>
          <a:lstStyle/>
          <a:p>
            <a:pPr lvl="1" algn="l" rtl="0" eaLnBrk="1" hangingPunct="1">
              <a:lnSpc>
                <a:spcPct val="90000"/>
              </a:lnSpc>
            </a:pPr>
            <a:r>
              <a:rPr lang="en-US" altLang="en-US" sz="2400" dirty="0">
                <a:solidFill>
                  <a:srgbClr val="FFFF00"/>
                </a:solidFill>
                <a:latin typeface="Comic Sans MS" pitchFamily="66" charset="0"/>
              </a:rPr>
              <a:t>A prospective cohort study that was specifically designed   to evaluate  CAC as a predictor of CV events in type 2 diabetes. </a:t>
            </a:r>
          </a:p>
          <a:p>
            <a:pPr lvl="1" algn="l" rtl="0" eaLnBrk="1" hangingPunct="1">
              <a:lnSpc>
                <a:spcPct val="90000"/>
              </a:lnSpc>
            </a:pPr>
            <a:r>
              <a:rPr lang="en-US" altLang="en-US" sz="2400" dirty="0">
                <a:solidFill>
                  <a:srgbClr val="FFFF00"/>
                </a:solidFill>
                <a:latin typeface="Comic Sans MS" pitchFamily="66" charset="0"/>
              </a:rPr>
              <a:t>589 patients (median age 63.1 years), with established diabetes and with no history of CV </a:t>
            </a:r>
            <a:r>
              <a:rPr lang="en-US" altLang="en-US" sz="2400" dirty="0" smtClean="0">
                <a:solidFill>
                  <a:srgbClr val="FFFF00"/>
                </a:solidFill>
                <a:latin typeface="Comic Sans MS" pitchFamily="66" charset="0"/>
              </a:rPr>
              <a:t>disease</a:t>
            </a:r>
          </a:p>
          <a:p>
            <a:pPr lvl="1" algn="l" rtl="0" eaLnBrk="1" hangingPunct="1">
              <a:lnSpc>
                <a:spcPct val="90000"/>
              </a:lnSpc>
            </a:pPr>
            <a:r>
              <a:rPr lang="en-US" altLang="en-US" sz="2400" dirty="0">
                <a:solidFill>
                  <a:srgbClr val="FFFF00"/>
                </a:solidFill>
                <a:latin typeface="Comic Sans MS" pitchFamily="66" charset="0"/>
              </a:rPr>
              <a:t>M</a:t>
            </a:r>
            <a:r>
              <a:rPr lang="en-US" altLang="en-US" sz="2400" dirty="0" smtClean="0">
                <a:solidFill>
                  <a:srgbClr val="FFFF00"/>
                </a:solidFill>
                <a:latin typeface="Comic Sans MS" pitchFamily="66" charset="0"/>
              </a:rPr>
              <a:t>edian Follow Up </a:t>
            </a:r>
            <a:r>
              <a:rPr lang="en-US" altLang="en-US" sz="2400" dirty="0">
                <a:solidFill>
                  <a:srgbClr val="FFFF00"/>
                </a:solidFill>
                <a:latin typeface="Comic Sans MS" pitchFamily="66" charset="0"/>
              </a:rPr>
              <a:t>4 years. </a:t>
            </a:r>
          </a:p>
          <a:p>
            <a:pPr lvl="1" algn="l" rtl="0" eaLnBrk="1" hangingPunct="1">
              <a:lnSpc>
                <a:spcPct val="90000"/>
              </a:lnSpc>
            </a:pPr>
            <a:r>
              <a:rPr lang="en-US" altLang="en-US" sz="2400" dirty="0">
                <a:solidFill>
                  <a:srgbClr val="FFFF00"/>
                </a:solidFill>
                <a:latin typeface="Comic Sans MS" pitchFamily="66" charset="0"/>
              </a:rPr>
              <a:t>23.4% had CAC score of 0-10 with an event incidence of 0.02% per year. </a:t>
            </a:r>
            <a:r>
              <a:rPr lang="en-US" altLang="en-US" sz="2400" dirty="0" smtClean="0">
                <a:solidFill>
                  <a:srgbClr val="FFFF00"/>
                </a:solidFill>
                <a:latin typeface="Comic Sans MS" pitchFamily="66" charset="0"/>
              </a:rPr>
              <a:t>                                                               A  </a:t>
            </a:r>
            <a:r>
              <a:rPr lang="en-US" altLang="en-US" sz="2400" dirty="0">
                <a:solidFill>
                  <a:srgbClr val="FFFF00"/>
                </a:solidFill>
                <a:latin typeface="Comic Sans MS" pitchFamily="66" charset="0"/>
              </a:rPr>
              <a:t>6 times increase was observed in the incidence of event in the next CAC score category of 11-100 </a:t>
            </a:r>
            <a:r>
              <a:rPr lang="en-US" altLang="en-US" sz="2400" dirty="0" smtClean="0">
                <a:solidFill>
                  <a:srgbClr val="FFFF00"/>
                </a:solidFill>
                <a:latin typeface="Comic Sans MS" pitchFamily="66" charset="0"/>
              </a:rPr>
              <a:t>AU</a:t>
            </a:r>
          </a:p>
          <a:p>
            <a:pPr lvl="1" algn="l" rtl="0" eaLnBrk="1" hangingPunct="1">
              <a:lnSpc>
                <a:spcPct val="90000"/>
              </a:lnSpc>
            </a:pPr>
            <a:r>
              <a:rPr lang="en-US" altLang="en-US" sz="24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altLang="en-US" sz="3200" dirty="0" smtClean="0">
                <a:solidFill>
                  <a:srgbClr val="FFFF00"/>
                </a:solidFill>
                <a:latin typeface="Comic Sans MS" pitchFamily="66" charset="0"/>
              </a:rPr>
              <a:t>A </a:t>
            </a:r>
            <a:r>
              <a:rPr lang="en-US" altLang="en-US" sz="3200" dirty="0">
                <a:solidFill>
                  <a:srgbClr val="FFFF00"/>
                </a:solidFill>
                <a:latin typeface="Comic Sans MS" pitchFamily="66" charset="0"/>
              </a:rPr>
              <a:t>doubling of CAC score was associated with 32% increase in risk of CV event</a:t>
            </a:r>
            <a:r>
              <a:rPr lang="en-US" altLang="en-US" sz="2400" dirty="0">
                <a:solidFill>
                  <a:srgbClr val="FFFF00"/>
                </a:solidFill>
                <a:latin typeface="Comic Sans MS" pitchFamily="66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5416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75545" y="-99392"/>
            <a:ext cx="8256411" cy="18048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2800" b="1" dirty="0" smtClean="0">
                <a:latin typeface="Comic Sans MS" pitchFamily="66" charset="0"/>
              </a:rPr>
              <a:t>Coronary </a:t>
            </a:r>
            <a:r>
              <a:rPr lang="en-US" altLang="en-US" sz="2800" b="1" dirty="0">
                <a:latin typeface="Comic Sans MS" pitchFamily="66" charset="0"/>
              </a:rPr>
              <a:t>calcium measurement improves prediction of cardiovascular events in asymptomatic patients with type 2 diabetes: </a:t>
            </a:r>
            <a:r>
              <a:rPr lang="en-US" altLang="en-US" sz="2800" b="1" dirty="0">
                <a:solidFill>
                  <a:srgbClr val="99FFCC"/>
                </a:solidFill>
                <a:latin typeface="Comic Sans MS" pitchFamily="66" charset="0"/>
              </a:rPr>
              <a:t>the PREDICT study</a:t>
            </a:r>
            <a:r>
              <a:rPr lang="en-US" altLang="en-US" sz="2133" b="1" dirty="0"/>
              <a:t>.</a:t>
            </a:r>
            <a:br>
              <a:rPr lang="en-US" altLang="en-US" sz="2133" b="1" dirty="0"/>
            </a:br>
            <a:r>
              <a:rPr lang="en-US" altLang="en-US" sz="2700" i="1" dirty="0"/>
              <a:t>et al </a:t>
            </a:r>
            <a:r>
              <a:rPr lang="en-US" altLang="en-US" sz="2700" b="1" i="1" dirty="0" err="1">
                <a:hlinkClick r:id="rId2" action="ppaction://hlinkfile" tooltip="European heart journal."/>
              </a:rPr>
              <a:t>Eur</a:t>
            </a:r>
            <a:r>
              <a:rPr lang="en-US" altLang="en-US" sz="2700" b="1" i="1" dirty="0">
                <a:hlinkClick r:id="rId2" action="ppaction://hlinkfile" tooltip="European heart journal."/>
              </a:rPr>
              <a:t> Heart J.</a:t>
            </a:r>
            <a:r>
              <a:rPr lang="en-US" altLang="en-US" sz="2700" b="1" i="1" dirty="0"/>
              <a:t> 2008 Sep;29(18):2244-51</a:t>
            </a:r>
            <a:r>
              <a:rPr lang="he-IL" altLang="en-US" sz="2700" b="1" i="1" dirty="0">
                <a:solidFill>
                  <a:srgbClr val="FFFF00"/>
                </a:solidFill>
              </a:rPr>
              <a:t> </a:t>
            </a:r>
            <a:r>
              <a:rPr lang="en-US" altLang="en-US" sz="2700" b="1" i="1" dirty="0" err="1">
                <a:hlinkClick r:id="rId3" action="ppaction://hlinkfile"/>
              </a:rPr>
              <a:t>Elkeles</a:t>
            </a:r>
            <a:r>
              <a:rPr lang="en-US" altLang="en-US" sz="2700" b="1" i="1" dirty="0">
                <a:hlinkClick r:id="rId3" action="ppaction://hlinkfile"/>
              </a:rPr>
              <a:t> RS</a:t>
            </a:r>
            <a:endParaRPr lang="en-US" altLang="en-US" sz="2700" b="1" i="1" dirty="0">
              <a:solidFill>
                <a:srgbClr val="FFFF00"/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08520" y="1907699"/>
            <a:ext cx="9001000" cy="4185597"/>
          </a:xfrm>
        </p:spPr>
        <p:txBody>
          <a:bodyPr>
            <a:noAutofit/>
          </a:bodyPr>
          <a:lstStyle/>
          <a:p>
            <a:pPr lvl="1" algn="l" rtl="0">
              <a:lnSpc>
                <a:spcPct val="90000"/>
              </a:lnSpc>
            </a:pPr>
            <a:r>
              <a:rPr lang="en-US" altLang="en-US" sz="3600" dirty="0">
                <a:solidFill>
                  <a:srgbClr val="FFFF00"/>
                </a:solidFill>
                <a:latin typeface="Comic Sans MS" pitchFamily="66" charset="0"/>
              </a:rPr>
              <a:t>CAC in that study had greater predictive value for  CV endpoints than a broad range of conventional and novel risk factors and added to the predictive power of the Framingham or UKPDS risk scores</a:t>
            </a:r>
            <a:r>
              <a:rPr lang="en-US" altLang="he-IL" sz="36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</a:p>
          <a:p>
            <a:pPr lvl="1" algn="l" rtl="0" eaLnBrk="1" hangingPunct="1">
              <a:lnSpc>
                <a:spcPct val="90000"/>
              </a:lnSpc>
            </a:pPr>
            <a:endParaRPr lang="en-US" altLang="en-US" sz="3600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28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3956" y="188640"/>
            <a:ext cx="7854244" cy="1299634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solidFill>
                  <a:srgbClr val="FFFF00"/>
                </a:solidFill>
                <a:latin typeface="Comic Sans MS" pitchFamily="66" charset="0"/>
              </a:rPr>
              <a:t>Prognostic value of coronary artery calcium screening in subjects with and without diabetes mellitus</a:t>
            </a:r>
            <a:r>
              <a:rPr lang="en-US" altLang="en-US" sz="2400" dirty="0">
                <a:latin typeface="Comic Sans MS" pitchFamily="66" charset="0"/>
              </a:rPr>
              <a:t/>
            </a:r>
            <a:br>
              <a:rPr lang="en-US" altLang="en-US" sz="2400" dirty="0">
                <a:latin typeface="Comic Sans MS" pitchFamily="66" charset="0"/>
              </a:rPr>
            </a:br>
            <a:r>
              <a:rPr lang="en-US" altLang="en-US" sz="1600" i="1" dirty="0" err="1">
                <a:latin typeface="Comic Sans MS" pitchFamily="66" charset="0"/>
              </a:rPr>
              <a:t>Raggi</a:t>
            </a:r>
            <a:r>
              <a:rPr lang="en-US" altLang="en-US" sz="1600" i="1" dirty="0">
                <a:latin typeface="Comic Sans MS" pitchFamily="66" charset="0"/>
              </a:rPr>
              <a:t> P et al JACC 2004;43:1663-9					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776"/>
            <a:ext cx="8229600" cy="4027311"/>
          </a:xfrm>
        </p:spPr>
        <p:txBody>
          <a:bodyPr>
            <a:normAutofit lnSpcReduction="10000"/>
          </a:bodyPr>
          <a:lstStyle/>
          <a:p>
            <a:pPr algn="l" rtl="0" eaLnBrk="1" hangingPunct="1">
              <a:lnSpc>
                <a:spcPct val="90000"/>
              </a:lnSpc>
            </a:pPr>
            <a:r>
              <a:rPr lang="en-US" altLang="en-US" sz="2133" dirty="0">
                <a:latin typeface="Comic Sans MS" pitchFamily="66" charset="0"/>
              </a:rPr>
              <a:t>10,377 patients, </a:t>
            </a:r>
            <a:r>
              <a:rPr lang="en-US" altLang="en-US" sz="2133" dirty="0">
                <a:solidFill>
                  <a:srgbClr val="FFFF00"/>
                </a:solidFill>
                <a:latin typeface="Comic Sans MS" pitchFamily="66" charset="0"/>
              </a:rPr>
              <a:t>903 diabetics: 57±10, 57% male</a:t>
            </a:r>
          </a:p>
          <a:p>
            <a:pPr algn="l" rtl="0" eaLnBrk="1" hangingPunct="1">
              <a:lnSpc>
                <a:spcPct val="90000"/>
              </a:lnSpc>
            </a:pPr>
            <a:r>
              <a:rPr lang="en-US" altLang="en-US" sz="2133" dirty="0">
                <a:latin typeface="Comic Sans MS" pitchFamily="66" charset="0"/>
              </a:rPr>
              <a:t>Average follow-up 5.0±3/5 y</a:t>
            </a:r>
          </a:p>
          <a:p>
            <a:pPr algn="l" rtl="0" eaLnBrk="1" hangingPunct="1">
              <a:lnSpc>
                <a:spcPct val="90000"/>
              </a:lnSpc>
            </a:pPr>
            <a:r>
              <a:rPr lang="en-US" altLang="en-US" sz="2133" dirty="0">
                <a:latin typeface="Comic Sans MS" pitchFamily="66" charset="0"/>
              </a:rPr>
              <a:t>End points – </a:t>
            </a:r>
            <a:r>
              <a:rPr lang="en-US" altLang="en-US" sz="2133" dirty="0">
                <a:solidFill>
                  <a:srgbClr val="FFFF00"/>
                </a:solidFill>
                <a:latin typeface="Comic Sans MS" pitchFamily="66" charset="0"/>
              </a:rPr>
              <a:t>All cause mortality</a:t>
            </a:r>
          </a:p>
          <a:p>
            <a:pPr algn="l" rtl="0" eaLnBrk="1" hangingPunct="1">
              <a:lnSpc>
                <a:spcPct val="90000"/>
              </a:lnSpc>
            </a:pPr>
            <a:r>
              <a:rPr lang="en-US" altLang="en-US" sz="2133" dirty="0">
                <a:latin typeface="Comic Sans MS" pitchFamily="66" charset="0"/>
              </a:rPr>
              <a:t>Annual death rate: 0.7% </a:t>
            </a:r>
            <a:r>
              <a:rPr lang="en-US" altLang="en-US" sz="2133" dirty="0" err="1">
                <a:latin typeface="Comic Sans MS" pitchFamily="66" charset="0"/>
              </a:rPr>
              <a:t>vs</a:t>
            </a:r>
            <a:r>
              <a:rPr lang="en-US" altLang="en-US" sz="2133" dirty="0">
                <a:latin typeface="Comic Sans MS" pitchFamily="66" charset="0"/>
              </a:rPr>
              <a:t> 0.4% with and without DM</a:t>
            </a:r>
          </a:p>
          <a:p>
            <a:pPr algn="l" rtl="0" eaLnBrk="1" hangingPunct="1">
              <a:lnSpc>
                <a:spcPct val="90000"/>
              </a:lnSpc>
            </a:pPr>
            <a:r>
              <a:rPr lang="en-US" altLang="en-US" sz="2133" dirty="0">
                <a:solidFill>
                  <a:srgbClr val="FFFF00"/>
                </a:solidFill>
                <a:latin typeface="Comic Sans MS" pitchFamily="66" charset="0"/>
              </a:rPr>
              <a:t>Mortality from all causes is increased in asymptomatic diabetics in proportion to the baseline CAC score.</a:t>
            </a:r>
          </a:p>
          <a:p>
            <a:pPr algn="l" rtl="0">
              <a:lnSpc>
                <a:spcPct val="90000"/>
              </a:lnSpc>
            </a:pPr>
            <a:r>
              <a:rPr lang="en-US" altLang="en-US" sz="2800" dirty="0">
                <a:solidFill>
                  <a:srgbClr val="FFFF00"/>
                </a:solidFill>
                <a:latin typeface="Comic Sans MS" pitchFamily="66" charset="0"/>
              </a:rPr>
              <a:t>The absence of measurable AS appears to be an important modifier of </a:t>
            </a:r>
            <a:r>
              <a:rPr lang="en-US" altLang="en-US" sz="2800" dirty="0" smtClean="0">
                <a:solidFill>
                  <a:srgbClr val="FFFF00"/>
                </a:solidFill>
                <a:latin typeface="Comic Sans MS" pitchFamily="66" charset="0"/>
              </a:rPr>
              <a:t>outcome:             </a:t>
            </a:r>
            <a:r>
              <a:rPr lang="en-US" altLang="en-US" sz="2800" u="sng" dirty="0" smtClean="0">
                <a:solidFill>
                  <a:srgbClr val="00FFFF"/>
                </a:solidFill>
                <a:latin typeface="Comic Sans MS" pitchFamily="66" charset="0"/>
              </a:rPr>
              <a:t>30</a:t>
            </a:r>
            <a:r>
              <a:rPr lang="en-US" altLang="en-US" sz="2800" u="sng" dirty="0">
                <a:solidFill>
                  <a:srgbClr val="00FFFF"/>
                </a:solidFill>
                <a:latin typeface="Comic Sans MS" pitchFamily="66" charset="0"/>
              </a:rPr>
              <a:t>% of the diabetic patients had no CAC and demonstrated a survival similar to that of non diabetics</a:t>
            </a:r>
            <a:r>
              <a:rPr lang="en-US" altLang="en-US" sz="2800" u="sng" dirty="0" smtClean="0">
                <a:solidFill>
                  <a:srgbClr val="00FFFF"/>
                </a:solidFill>
                <a:latin typeface="Comic Sans MS" pitchFamily="66" charset="0"/>
              </a:rPr>
              <a:t>: 98.8</a:t>
            </a:r>
            <a:r>
              <a:rPr lang="en-US" altLang="en-US" sz="2800" u="sng" dirty="0">
                <a:solidFill>
                  <a:srgbClr val="00FFFF"/>
                </a:solidFill>
                <a:latin typeface="Comic Sans MS" pitchFamily="66" charset="0"/>
              </a:rPr>
              <a:t>% and 99.4% p=0.5</a:t>
            </a:r>
            <a:r>
              <a:rPr lang="en-US" altLang="en-US" sz="2800" u="sng" dirty="0">
                <a:solidFill>
                  <a:srgbClr val="FFFF00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179512" y="5229200"/>
            <a:ext cx="8820471" cy="1569660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Comic Sans MS" pitchFamily="66" charset="0"/>
              </a:rPr>
              <a:t>Screening for CAC is a useful tool  to risk stratify asymptomatic diabetics </a:t>
            </a:r>
            <a:r>
              <a:rPr lang="en-US" altLang="en-US" sz="2400" dirty="0" smtClean="0">
                <a:solidFill>
                  <a:srgbClr val="000000"/>
                </a:solidFill>
                <a:latin typeface="Comic Sans MS" pitchFamily="66" charset="0"/>
              </a:rPr>
              <a:t>with </a:t>
            </a:r>
            <a:r>
              <a:rPr lang="en-US" altLang="en-US" sz="2400" dirty="0">
                <a:solidFill>
                  <a:srgbClr val="000000"/>
                </a:solidFill>
                <a:latin typeface="Comic Sans MS" pitchFamily="66" charset="0"/>
              </a:rPr>
              <a:t>the ultimate goal to conduct a more or less aggressive therapy </a:t>
            </a:r>
            <a:r>
              <a:rPr lang="en-US" altLang="en-US" sz="2400" dirty="0" smtClean="0">
                <a:solidFill>
                  <a:srgbClr val="000000"/>
                </a:solidFill>
                <a:latin typeface="Comic Sans MS" pitchFamily="66" charset="0"/>
              </a:rPr>
              <a:t>tailored </a:t>
            </a:r>
            <a:r>
              <a:rPr lang="en-US" altLang="en-US" sz="2400" dirty="0">
                <a:solidFill>
                  <a:srgbClr val="000000"/>
                </a:solidFill>
                <a:latin typeface="Comic Sans MS" pitchFamily="66" charset="0"/>
              </a:rPr>
              <a:t>to the individual rather than the disease state.</a:t>
            </a:r>
          </a:p>
        </p:txBody>
      </p:sp>
    </p:spTree>
    <p:extLst>
      <p:ext uri="{BB962C8B-B14F-4D97-AF65-F5344CB8AC3E}">
        <p14:creationId xmlns:p14="http://schemas.microsoft.com/office/powerpoint/2010/main" val="79439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112" y="548923"/>
            <a:ext cx="8497368" cy="2087989"/>
          </a:xfrm>
        </p:spPr>
        <p:txBody>
          <a:bodyPr>
            <a:normAutofit fontScale="90000"/>
          </a:bodyPr>
          <a:lstStyle/>
          <a:p>
            <a:pPr rtl="0" eaLnBrk="1" hangingPunct="1"/>
            <a:r>
              <a:rPr lang="en-US" altLang="en-US" sz="3600" dirty="0">
                <a:solidFill>
                  <a:srgbClr val="FFFF00"/>
                </a:solidFill>
                <a:latin typeface="Comic Sans MS" pitchFamily="66" charset="0"/>
                <a:cs typeface="Times New Roman" panose="02020603050405020304" pitchFamily="18" charset="0"/>
              </a:rPr>
              <a:t>Hypertensive adults with diabetes mellitus</a:t>
            </a:r>
            <a:br>
              <a:rPr lang="en-US" altLang="en-US" sz="3600" dirty="0">
                <a:solidFill>
                  <a:srgbClr val="FFFF00"/>
                </a:solidFill>
                <a:latin typeface="Comic Sans MS" pitchFamily="66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FFFF00"/>
                </a:solidFill>
                <a:latin typeface="Comic Sans MS" pitchFamily="66" charset="0"/>
                <a:cs typeface="Times New Roman" panose="02020603050405020304" pitchFamily="18" charset="0"/>
              </a:rPr>
              <a:t> can be stratified into lower or higher </a:t>
            </a:r>
            <a:br>
              <a:rPr lang="en-US" altLang="en-US" sz="3600" dirty="0">
                <a:solidFill>
                  <a:srgbClr val="FFFF00"/>
                </a:solidFill>
                <a:latin typeface="Comic Sans MS" pitchFamily="66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FFFF00"/>
                </a:solidFill>
                <a:latin typeface="Comic Sans MS" pitchFamily="66" charset="0"/>
                <a:cs typeface="Times New Roman" panose="02020603050405020304" pitchFamily="18" charset="0"/>
              </a:rPr>
              <a:t>CV risk by coronary artery calcification : </a:t>
            </a:r>
            <a:br>
              <a:rPr lang="en-US" altLang="en-US" sz="3600" dirty="0">
                <a:solidFill>
                  <a:srgbClr val="FFFF00"/>
                </a:solidFill>
                <a:latin typeface="Comic Sans MS" pitchFamily="66" charset="0"/>
                <a:cs typeface="Times New Roman" panose="02020603050405020304" pitchFamily="18" charset="0"/>
              </a:rPr>
            </a:br>
            <a:r>
              <a:rPr lang="en-US" altLang="en-US" sz="3600" dirty="0">
                <a:solidFill>
                  <a:srgbClr val="FFFF00"/>
                </a:solidFill>
                <a:latin typeface="Comic Sans MS" pitchFamily="66" charset="0"/>
                <a:cs typeface="Times New Roman" panose="02020603050405020304" pitchFamily="18" charset="0"/>
              </a:rPr>
              <a:t>15 years follow-up</a:t>
            </a:r>
            <a:r>
              <a:rPr lang="en-US" altLang="en-US" sz="2489" i="1" dirty="0">
                <a:solidFill>
                  <a:srgbClr val="FFFF00"/>
                </a:solidFill>
                <a:latin typeface="Comic Sans MS" pitchFamily="66" charset="0"/>
                <a:cs typeface="Times New Roman" panose="02020603050405020304" pitchFamily="18" charset="0"/>
              </a:rPr>
              <a:t/>
            </a:r>
            <a:br>
              <a:rPr lang="en-US" altLang="en-US" sz="2489" i="1" dirty="0">
                <a:solidFill>
                  <a:srgbClr val="FFFF00"/>
                </a:solidFill>
                <a:latin typeface="Comic Sans MS" pitchFamily="66" charset="0"/>
                <a:cs typeface="Times New Roman" panose="02020603050405020304" pitchFamily="18" charset="0"/>
              </a:rPr>
            </a:br>
            <a:r>
              <a:rPr lang="en-US" altLang="en-US" sz="2700" i="1" dirty="0" err="1">
                <a:latin typeface="Comic Sans MS" pitchFamily="66" charset="0"/>
                <a:cs typeface="Times New Roman" panose="02020603050405020304" pitchFamily="18" charset="0"/>
              </a:rPr>
              <a:t>Shemesh</a:t>
            </a:r>
            <a:r>
              <a:rPr lang="en-US" altLang="en-US" sz="2700" i="1" dirty="0">
                <a:latin typeface="Comic Sans MS" pitchFamily="66" charset="0"/>
                <a:cs typeface="Times New Roman" panose="02020603050405020304" pitchFamily="18" charset="0"/>
              </a:rPr>
              <a:t> et al Am J  </a:t>
            </a:r>
            <a:r>
              <a:rPr lang="en-US" altLang="en-US" sz="2700" i="1" dirty="0" err="1">
                <a:latin typeface="Comic Sans MS" pitchFamily="66" charset="0"/>
                <a:cs typeface="Times New Roman" panose="02020603050405020304" pitchFamily="18" charset="0"/>
              </a:rPr>
              <a:t>Cardiol</a:t>
            </a:r>
            <a:r>
              <a:rPr lang="en-US" altLang="en-US" sz="2700" i="1" dirty="0">
                <a:latin typeface="Comic Sans MS" pitchFamily="66" charset="0"/>
                <a:cs typeface="Times New Roman" panose="02020603050405020304" pitchFamily="18" charset="0"/>
              </a:rPr>
              <a:t> March 2012</a:t>
            </a:r>
            <a:br>
              <a:rPr lang="en-US" altLang="en-US" sz="2700" i="1" dirty="0">
                <a:latin typeface="Comic Sans MS" pitchFamily="66" charset="0"/>
                <a:cs typeface="Times New Roman" panose="02020603050405020304" pitchFamily="18" charset="0"/>
              </a:rPr>
            </a:br>
            <a:endParaRPr lang="en-US" altLang="en-US" sz="2700" i="1" dirty="0">
              <a:latin typeface="Comic Sans MS" pitchFamily="66" charset="0"/>
              <a:cs typeface="Times New Roman" panose="02020603050405020304" pitchFamily="18" charset="0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46283"/>
            <a:ext cx="8229600" cy="4023077"/>
          </a:xfrm>
        </p:spPr>
        <p:txBody>
          <a:bodyPr/>
          <a:lstStyle/>
          <a:p>
            <a:pPr algn="l" rtl="0" eaLnBrk="1" hangingPunct="1">
              <a:buFontTx/>
              <a:buNone/>
            </a:pPr>
            <a:r>
              <a:rPr lang="en-US" altLang="en-US" dirty="0">
                <a:latin typeface="Comic Sans MS" pitchFamily="66" charset="0"/>
              </a:rPr>
              <a:t>Conclusions</a:t>
            </a:r>
          </a:p>
          <a:p>
            <a:pPr algn="l" rtl="0" eaLnBrk="1" hangingPunct="1"/>
            <a:r>
              <a:rPr lang="en-US" altLang="en-US" dirty="0">
                <a:solidFill>
                  <a:srgbClr val="FFFF00"/>
                </a:solidFill>
                <a:latin typeface="Comic Sans MS" pitchFamily="66" charset="0"/>
              </a:rPr>
              <a:t> Hypertensive-diabetic  patients can be stratified for cardiovascular risk by CAC measurement. </a:t>
            </a:r>
          </a:p>
          <a:p>
            <a:pPr algn="l" rtl="0" eaLnBrk="1" hangingPunct="1"/>
            <a:r>
              <a:rPr lang="en-US" altLang="en-US" dirty="0">
                <a:solidFill>
                  <a:srgbClr val="66FFFF"/>
                </a:solidFill>
                <a:latin typeface="Comic Sans MS" pitchFamily="66" charset="0"/>
              </a:rPr>
              <a:t>Those without CAC had low risk for CV event similar to those without diabetes and without CAC.</a:t>
            </a:r>
          </a:p>
        </p:txBody>
      </p:sp>
    </p:spTree>
    <p:extLst>
      <p:ext uri="{BB962C8B-B14F-4D97-AF65-F5344CB8AC3E}">
        <p14:creationId xmlns:p14="http://schemas.microsoft.com/office/powerpoint/2010/main" val="323121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685800" y="260350"/>
            <a:ext cx="7772400" cy="1200150"/>
          </a:xfrm>
        </p:spPr>
        <p:txBody>
          <a:bodyPr>
            <a:noAutofit/>
          </a:bodyPr>
          <a:lstStyle/>
          <a:p>
            <a:r>
              <a:rPr lang="en-US" altLang="he-IL" sz="2800" b="1" dirty="0">
                <a:solidFill>
                  <a:srgbClr val="FFFF00"/>
                </a:solidFill>
                <a:latin typeface="Comic Sans MS" pitchFamily="66" charset="0"/>
              </a:rPr>
              <a:t>Impact of subclinical atherosclerosis on cardiovascular disease events in individuals with metabolic syndrome and diabetes:  the multi-ethnic study of atherosclerosis</a:t>
            </a:r>
            <a:endParaRPr lang="en-US" altLang="he-IL" sz="2800" b="1" dirty="0" smtClean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2005189" y="1811338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r" rtl="1" eaLnBrk="0" hangingPunct="0"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SzTx/>
              <a:buFontTx/>
              <a:buNone/>
            </a:pPr>
            <a:endParaRPr lang="he-IL" altLang="he-IL" sz="2400"/>
          </a:p>
        </p:txBody>
      </p:sp>
      <p:sp>
        <p:nvSpPr>
          <p:cNvPr id="18436" name="Text Box 5"/>
          <p:cNvSpPr txBox="1">
            <a:spLocks noChangeArrowheads="1"/>
          </p:cNvSpPr>
          <p:nvPr/>
        </p:nvSpPr>
        <p:spPr bwMode="auto">
          <a:xfrm>
            <a:off x="2905478" y="2395538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r" rtl="1" eaLnBrk="0" hangingPunct="0"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SzTx/>
              <a:buFontTx/>
              <a:buNone/>
            </a:pPr>
            <a:endParaRPr lang="he-IL" altLang="he-IL" sz="2400"/>
          </a:p>
        </p:txBody>
      </p:sp>
      <p:sp>
        <p:nvSpPr>
          <p:cNvPr id="18437" name="Text Box 6"/>
          <p:cNvSpPr txBox="1">
            <a:spLocks noChangeArrowheads="1"/>
          </p:cNvSpPr>
          <p:nvPr/>
        </p:nvSpPr>
        <p:spPr bwMode="auto">
          <a:xfrm>
            <a:off x="306212" y="2296494"/>
            <a:ext cx="8586611" cy="4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lnSpc>
                <a:spcPct val="140000"/>
              </a:lnSpc>
              <a:spcBef>
                <a:spcPct val="0"/>
              </a:spcBef>
              <a:buClr>
                <a:srgbClr val="FF0000"/>
              </a:buClr>
              <a:buSzTx/>
              <a:buFont typeface="Wingdings" pitchFamily="2" charset="2"/>
              <a:buChar char="Ø"/>
            </a:pPr>
            <a:r>
              <a:rPr lang="en-US" altLang="he-IL" sz="2400" dirty="0">
                <a:latin typeface="Comic Sans MS" pitchFamily="66" charset="0"/>
              </a:rPr>
              <a:t>6,603 people aged 45–84 years were assessed  for CAC and CIMT in  MESA. </a:t>
            </a:r>
          </a:p>
          <a:p>
            <a:pPr algn="l" rtl="0" eaLnBrk="1" hangingPunct="1">
              <a:lnSpc>
                <a:spcPct val="140000"/>
              </a:lnSpc>
              <a:spcBef>
                <a:spcPct val="0"/>
              </a:spcBef>
              <a:buClr>
                <a:srgbClr val="FF0000"/>
              </a:buClr>
              <a:buSzTx/>
              <a:buFont typeface="Wingdings" pitchFamily="2" charset="2"/>
              <a:buChar char="Ø"/>
            </a:pPr>
            <a:r>
              <a:rPr lang="en-US" altLang="he-IL" sz="2400" dirty="0">
                <a:latin typeface="Comic Sans MS" pitchFamily="66" charset="0"/>
              </a:rPr>
              <a:t>1686 had metabolic syndrome (Mets).</a:t>
            </a:r>
          </a:p>
          <a:p>
            <a:pPr algn="l" rtl="0" eaLnBrk="1" hangingPunct="1">
              <a:lnSpc>
                <a:spcPct val="140000"/>
              </a:lnSpc>
              <a:spcBef>
                <a:spcPct val="0"/>
              </a:spcBef>
              <a:buClr>
                <a:srgbClr val="FF0000"/>
              </a:buClr>
              <a:buSzTx/>
              <a:buFont typeface="Wingdings" pitchFamily="2" charset="2"/>
              <a:buChar char="Ø"/>
            </a:pPr>
            <a:r>
              <a:rPr lang="en-US" altLang="he-IL" sz="2400" dirty="0">
                <a:latin typeface="Comic Sans MS" pitchFamily="66" charset="0"/>
              </a:rPr>
              <a:t>881 had DM.</a:t>
            </a:r>
          </a:p>
          <a:p>
            <a:pPr algn="l" rtl="0" eaLnBrk="1" hangingPunct="1">
              <a:lnSpc>
                <a:spcPct val="140000"/>
              </a:lnSpc>
              <a:spcBef>
                <a:spcPct val="0"/>
              </a:spcBef>
              <a:buClr>
                <a:srgbClr val="FF0000"/>
              </a:buClr>
              <a:buSzTx/>
              <a:buFont typeface="Wingdings" pitchFamily="2" charset="2"/>
              <a:buChar char="Ø"/>
            </a:pPr>
            <a:r>
              <a:rPr lang="en-US" altLang="he-IL" sz="2400" dirty="0">
                <a:latin typeface="Comic Sans MS" pitchFamily="66" charset="0"/>
              </a:rPr>
              <a:t>4036 no Mets, no DM</a:t>
            </a:r>
          </a:p>
          <a:p>
            <a:pPr algn="l" rtl="0" eaLnBrk="1" hangingPunct="1">
              <a:lnSpc>
                <a:spcPct val="140000"/>
              </a:lnSpc>
              <a:spcBef>
                <a:spcPct val="0"/>
              </a:spcBef>
              <a:buClr>
                <a:srgbClr val="FF0000"/>
              </a:buClr>
              <a:buSzTx/>
              <a:buFont typeface="Wingdings" pitchFamily="2" charset="2"/>
              <a:buChar char="Ø"/>
            </a:pPr>
            <a:r>
              <a:rPr lang="en-US" altLang="he-IL" sz="2400" dirty="0">
                <a:latin typeface="Comic Sans MS" pitchFamily="66" charset="0"/>
              </a:rPr>
              <a:t>Follow-up – 6.4 years. </a:t>
            </a:r>
          </a:p>
          <a:p>
            <a:pPr algn="l" rtl="0" eaLnBrk="1" hangingPunct="1">
              <a:lnSpc>
                <a:spcPct val="140000"/>
              </a:lnSpc>
              <a:spcBef>
                <a:spcPct val="0"/>
              </a:spcBef>
              <a:buClr>
                <a:srgbClr val="FF0000"/>
              </a:buClr>
              <a:buSzTx/>
              <a:buFont typeface="Wingdings" pitchFamily="2" charset="2"/>
              <a:buChar char="Ø"/>
            </a:pPr>
            <a:r>
              <a:rPr lang="en-US" altLang="he-IL" sz="2400" dirty="0" smtClean="0">
                <a:latin typeface="Comic Sans MS" pitchFamily="66" charset="0"/>
              </a:rPr>
              <a:t>Cox </a:t>
            </a:r>
            <a:r>
              <a:rPr lang="en-US" altLang="he-IL" sz="2400" dirty="0">
                <a:latin typeface="Comic Sans MS" pitchFamily="66" charset="0"/>
              </a:rPr>
              <a:t>regression examined the association of CAC and CIMT with coronary heart disease (CHD) and CVD.</a:t>
            </a:r>
          </a:p>
        </p:txBody>
      </p:sp>
      <p:sp>
        <p:nvSpPr>
          <p:cNvPr id="18438" name="Text Box 7"/>
          <p:cNvSpPr txBox="1">
            <a:spLocks noChangeArrowheads="1"/>
          </p:cNvSpPr>
          <p:nvPr/>
        </p:nvSpPr>
        <p:spPr bwMode="auto">
          <a:xfrm>
            <a:off x="1835696" y="1825079"/>
            <a:ext cx="72058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r" rtl="1" eaLnBrk="0" hangingPunct="0"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he-IL" sz="2400" i="1" dirty="0">
                <a:latin typeface="Comic Sans MS" pitchFamily="66" charset="0"/>
              </a:rPr>
              <a:t>Malik S. et al. Diabetes Care 2011;34:2285–2290</a:t>
            </a:r>
          </a:p>
        </p:txBody>
      </p:sp>
    </p:spTree>
    <p:extLst>
      <p:ext uri="{BB962C8B-B14F-4D97-AF65-F5344CB8AC3E}">
        <p14:creationId xmlns:p14="http://schemas.microsoft.com/office/powerpoint/2010/main" val="261766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 idx="4294967295"/>
          </p:nvPr>
        </p:nvSpPr>
        <p:spPr>
          <a:xfrm>
            <a:off x="457200" y="241300"/>
            <a:ext cx="8229600" cy="768350"/>
          </a:xfrm>
        </p:spPr>
        <p:txBody>
          <a:bodyPr>
            <a:noAutofit/>
          </a:bodyPr>
          <a:lstStyle/>
          <a:p>
            <a:pPr rtl="0"/>
            <a:r>
              <a:rPr lang="he-IL" sz="3600" dirty="0" smtClean="0">
                <a:solidFill>
                  <a:srgbClr val="FFFF00"/>
                </a:solidFill>
                <a:latin typeface="Comic Sans MS" pitchFamily="66" charset="0"/>
              </a:rPr>
              <a:t>:</a:t>
            </a:r>
            <a:r>
              <a:rPr lang="en-US" sz="3600" dirty="0" smtClean="0">
                <a:solidFill>
                  <a:srgbClr val="FFFF00"/>
                </a:solidFill>
                <a:latin typeface="Comic Sans MS" pitchFamily="66" charset="0"/>
              </a:rPr>
              <a:t>CAC in Diabetic patients:</a:t>
            </a:r>
            <a:br>
              <a:rPr lang="en-US" sz="3600" dirty="0" smtClean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3600" dirty="0" smtClean="0">
                <a:solidFill>
                  <a:srgbClr val="FFFF00"/>
                </a:solidFill>
                <a:latin typeface="Comic Sans MS" pitchFamily="66" charset="0"/>
              </a:rPr>
              <a:t>CHD Events</a:t>
            </a:r>
            <a:endParaRPr lang="he-IL" sz="3600" dirty="0" smtClean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4280996" y="6446839"/>
            <a:ext cx="426751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400">
                <a:latin typeface="Comic Sans MS" pitchFamily="66" charset="0"/>
              </a:rPr>
              <a:t>Malik S. et al. Diabetes Care 2011;34:2285–2290</a:t>
            </a:r>
          </a:p>
        </p:txBody>
      </p:sp>
      <p:pic>
        <p:nvPicPr>
          <p:cNvPr id="645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99591"/>
            <a:ext cx="7992888" cy="5344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119" name="Line 7"/>
          <p:cNvSpPr>
            <a:spLocks noChangeShapeType="1"/>
          </p:cNvSpPr>
          <p:nvPr/>
        </p:nvSpPr>
        <p:spPr bwMode="auto">
          <a:xfrm flipH="1">
            <a:off x="3042356" y="3924300"/>
            <a:ext cx="764822" cy="71913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955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0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280996" y="6446839"/>
            <a:ext cx="426751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400">
                <a:latin typeface="Comic Sans MS" pitchFamily="66" charset="0"/>
              </a:rPr>
              <a:t>Malik S. et al. Diabetes Care 2011;34:2285–2290</a:t>
            </a:r>
          </a:p>
        </p:txBody>
      </p:sp>
      <p:pic>
        <p:nvPicPr>
          <p:cNvPr id="1741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71124"/>
            <a:ext cx="7806267" cy="538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1143" name="Line 7"/>
          <p:cNvSpPr>
            <a:spLocks noChangeShapeType="1"/>
          </p:cNvSpPr>
          <p:nvPr/>
        </p:nvSpPr>
        <p:spPr bwMode="auto">
          <a:xfrm flipV="1">
            <a:off x="2771423" y="4014789"/>
            <a:ext cx="721078" cy="71913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41300"/>
            <a:ext cx="8229600" cy="76835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he-IL" sz="3200" dirty="0" smtClean="0">
                <a:solidFill>
                  <a:srgbClr val="FFFF00"/>
                </a:solidFill>
                <a:latin typeface="Comic Sans MS" pitchFamily="66" charset="0"/>
              </a:rPr>
              <a:t>:</a:t>
            </a:r>
            <a:r>
              <a:rPr lang="en-US" sz="3200" dirty="0" smtClean="0">
                <a:solidFill>
                  <a:srgbClr val="FFFF00"/>
                </a:solidFill>
                <a:latin typeface="Comic Sans MS" pitchFamily="66" charset="0"/>
              </a:rPr>
              <a:t>CAC in Diabetic patients:</a:t>
            </a:r>
            <a:br>
              <a:rPr lang="en-US" sz="3200" dirty="0" smtClean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3200" dirty="0" smtClean="0">
                <a:solidFill>
                  <a:srgbClr val="FFFF00"/>
                </a:solidFill>
                <a:latin typeface="Comic Sans MS" pitchFamily="66" charset="0"/>
              </a:rPr>
              <a:t>CVD Events</a:t>
            </a:r>
            <a:endParaRPr lang="he-IL" sz="3200" dirty="0" smtClean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40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685800" y="260350"/>
            <a:ext cx="7772400" cy="1200150"/>
          </a:xfrm>
        </p:spPr>
        <p:txBody>
          <a:bodyPr>
            <a:noAutofit/>
          </a:bodyPr>
          <a:lstStyle/>
          <a:p>
            <a:r>
              <a:rPr lang="en-US" altLang="he-IL" sz="2800" b="1" dirty="0" smtClean="0">
                <a:solidFill>
                  <a:srgbClr val="FFFF00"/>
                </a:solidFill>
                <a:latin typeface="Comic Sans MS" pitchFamily="66" charset="0"/>
              </a:rPr>
              <a:t>Impact of subclinical atherosclerosis on cardiovascular disease events in individuals with metabolic syndrome and diabetes:  the multi-ethnic study of atherosclerosis.</a:t>
            </a:r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2005189" y="1811338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r" rtl="1" eaLnBrk="0" hangingPunct="0"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SzTx/>
              <a:buFontTx/>
              <a:buNone/>
            </a:pPr>
            <a:endParaRPr lang="he-IL" altLang="he-IL" sz="2400"/>
          </a:p>
        </p:txBody>
      </p:sp>
      <p:sp>
        <p:nvSpPr>
          <p:cNvPr id="18436" name="Text Box 5"/>
          <p:cNvSpPr txBox="1">
            <a:spLocks noChangeArrowheads="1"/>
          </p:cNvSpPr>
          <p:nvPr/>
        </p:nvSpPr>
        <p:spPr bwMode="auto">
          <a:xfrm>
            <a:off x="2905478" y="2395538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r" rtl="1" eaLnBrk="0" hangingPunct="0"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SzTx/>
              <a:buFontTx/>
              <a:buNone/>
            </a:pPr>
            <a:endParaRPr lang="he-IL" altLang="he-IL" sz="2400"/>
          </a:p>
        </p:txBody>
      </p:sp>
      <p:sp>
        <p:nvSpPr>
          <p:cNvPr id="18438" name="Text Box 7"/>
          <p:cNvSpPr txBox="1">
            <a:spLocks noChangeArrowheads="1"/>
          </p:cNvSpPr>
          <p:nvPr/>
        </p:nvSpPr>
        <p:spPr bwMode="auto">
          <a:xfrm>
            <a:off x="2627784" y="1897087"/>
            <a:ext cx="60548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r" rtl="1" eaLnBrk="0" hangingPunct="0"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he-IL" sz="2000" dirty="0">
                <a:latin typeface="Comic Sans MS" pitchFamily="66" charset="0"/>
              </a:rPr>
              <a:t>Malik S. et al. Diabetes Care 2011;34:2285–2290</a:t>
            </a:r>
          </a:p>
        </p:txBody>
      </p:sp>
      <p:sp>
        <p:nvSpPr>
          <p:cNvPr id="2" name="Rectangle 1"/>
          <p:cNvSpPr/>
          <p:nvPr/>
        </p:nvSpPr>
        <p:spPr>
          <a:xfrm>
            <a:off x="251520" y="2400558"/>
            <a:ext cx="8712968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altLang="he-IL" sz="2400" b="1" dirty="0">
                <a:solidFill>
                  <a:srgbClr val="FFFF00"/>
                </a:solidFill>
                <a:latin typeface="Comic Sans MS" pitchFamily="66" charset="0"/>
              </a:rPr>
              <a:t>CONCLUSIONS: </a:t>
            </a:r>
          </a:p>
          <a:p>
            <a:pPr algn="l" rtl="0"/>
            <a:endParaRPr lang="en-US" altLang="he-IL" sz="2800" dirty="0" smtClean="0">
              <a:latin typeface="Comic Sans MS" pitchFamily="66" charset="0"/>
            </a:endParaRPr>
          </a:p>
          <a:p>
            <a:pPr algn="l" rtl="0"/>
            <a:r>
              <a:rPr lang="en-US" altLang="he-IL" sz="2800" dirty="0" smtClean="0">
                <a:latin typeface="Comic Sans MS" pitchFamily="66" charset="0"/>
              </a:rPr>
              <a:t>Individuals </a:t>
            </a:r>
            <a:r>
              <a:rPr lang="en-US" altLang="he-IL" sz="2800" dirty="0">
                <a:latin typeface="Comic Sans MS" pitchFamily="66" charset="0"/>
              </a:rPr>
              <a:t>with </a:t>
            </a:r>
            <a:r>
              <a:rPr lang="en-US" altLang="he-IL" sz="2800" dirty="0" err="1">
                <a:latin typeface="Comic Sans MS" pitchFamily="66" charset="0"/>
              </a:rPr>
              <a:t>MetS</a:t>
            </a:r>
            <a:r>
              <a:rPr lang="en-US" altLang="he-IL" sz="2800" dirty="0">
                <a:latin typeface="Comic Sans MS" pitchFamily="66" charset="0"/>
              </a:rPr>
              <a:t> or diabetes have low risks for CHD when CAC </a:t>
            </a:r>
            <a:r>
              <a:rPr lang="en-US" altLang="he-IL" sz="2800" dirty="0" smtClean="0">
                <a:latin typeface="Comic Sans MS" pitchFamily="66" charset="0"/>
              </a:rPr>
              <a:t> </a:t>
            </a:r>
            <a:r>
              <a:rPr lang="en-US" altLang="he-IL" sz="2800" dirty="0">
                <a:latin typeface="Comic Sans MS" pitchFamily="66" charset="0"/>
              </a:rPr>
              <a:t>is not increased. </a:t>
            </a:r>
            <a:endParaRPr lang="en-US" altLang="he-IL" sz="2800" dirty="0" smtClean="0">
              <a:latin typeface="Comic Sans MS" pitchFamily="66" charset="0"/>
            </a:endParaRPr>
          </a:p>
          <a:p>
            <a:pPr algn="l" rtl="0"/>
            <a:endParaRPr lang="en-US" altLang="he-IL" sz="2800" dirty="0" smtClean="0">
              <a:latin typeface="Comic Sans MS" pitchFamily="66" charset="0"/>
            </a:endParaRPr>
          </a:p>
          <a:p>
            <a:pPr algn="l" rtl="0"/>
            <a:r>
              <a:rPr lang="en-US" altLang="he-IL" sz="2800" dirty="0" smtClean="0">
                <a:latin typeface="Comic Sans MS" pitchFamily="66" charset="0"/>
              </a:rPr>
              <a:t>Screening for CAC  can stratify risk in people with </a:t>
            </a:r>
            <a:r>
              <a:rPr lang="en-US" altLang="he-IL" sz="2800" dirty="0" err="1" smtClean="0">
                <a:latin typeface="Comic Sans MS" pitchFamily="66" charset="0"/>
              </a:rPr>
              <a:t>MetS</a:t>
            </a:r>
            <a:r>
              <a:rPr lang="en-US" altLang="he-IL" sz="2800" dirty="0" smtClean="0">
                <a:latin typeface="Comic Sans MS" pitchFamily="66" charset="0"/>
              </a:rPr>
              <a:t> and diabetes and support the latest recommendations regarding CAC screening in those with diabetes.</a:t>
            </a:r>
            <a:endParaRPr lang="en-US" altLang="he-IL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7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84188"/>
            <a:ext cx="8363656" cy="1066800"/>
          </a:xfrm>
        </p:spPr>
        <p:txBody>
          <a:bodyPr/>
          <a:lstStyle/>
          <a:p>
            <a:pPr eaLnBrk="1" hangingPunct="1"/>
            <a:r>
              <a:rPr lang="he-IL" sz="2400" dirty="0" smtClean="0">
                <a:solidFill>
                  <a:srgbClr val="66FFFF"/>
                </a:solidFill>
                <a:latin typeface="Comic Sans MS" pitchFamily="66" charset="0"/>
              </a:rPr>
              <a:t> </a:t>
            </a:r>
            <a:r>
              <a:rPr lang="en-US" sz="2000" b="1" dirty="0" smtClean="0">
                <a:solidFill>
                  <a:srgbClr val="FFFF00"/>
                </a:solidFill>
                <a:latin typeface="Comic Sans MS" pitchFamily="66" charset="0"/>
              </a:rPr>
              <a:t>ACCF/AHA Practice Guideline</a:t>
            </a:r>
            <a:r>
              <a:rPr lang="en-US" sz="2000" dirty="0" smtClean="0">
                <a:latin typeface="Comic Sans MS" pitchFamily="66" charset="0"/>
              </a:rPr>
              <a:t> </a:t>
            </a:r>
            <a:br>
              <a:rPr lang="en-US" sz="2000" dirty="0" smtClean="0">
                <a:latin typeface="Comic Sans MS" pitchFamily="66" charset="0"/>
              </a:rPr>
            </a:br>
            <a:r>
              <a:rPr lang="en-US" sz="2000" b="1" dirty="0" smtClean="0">
                <a:solidFill>
                  <a:srgbClr val="99FFCC"/>
                </a:solidFill>
                <a:latin typeface="Comic Sans MS" pitchFamily="66" charset="0"/>
              </a:rPr>
              <a:t>2010 ACCF/AHA Guideline for Assessment of Cardiovascular Risk in Asymptomatic Adults</a:t>
            </a:r>
            <a:r>
              <a:rPr lang="en-US" sz="2000" dirty="0" smtClean="0">
                <a:latin typeface="Comic Sans MS" pitchFamily="66" charset="0"/>
              </a:rPr>
              <a:t> </a:t>
            </a:r>
            <a:endParaRPr lang="en-US" sz="2400" b="1" dirty="0" smtClean="0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8840"/>
            <a:ext cx="8228189" cy="2520280"/>
          </a:xfrm>
        </p:spPr>
        <p:txBody>
          <a:bodyPr/>
          <a:lstStyle/>
          <a:p>
            <a:pPr algn="l" rtl="0" eaLnBrk="1" hangingPunct="1">
              <a:lnSpc>
                <a:spcPct val="80000"/>
              </a:lnSpc>
              <a:buFontTx/>
              <a:buNone/>
            </a:pPr>
            <a:r>
              <a:rPr lang="en-US" sz="4000" b="1" dirty="0" smtClean="0">
                <a:solidFill>
                  <a:srgbClr val="FFFF00"/>
                </a:solidFill>
                <a:latin typeface="Comic Sans MS" pitchFamily="66" charset="0"/>
              </a:rPr>
              <a:t>Diabetics  -  </a:t>
            </a:r>
            <a:r>
              <a:rPr lang="en-US" sz="4000" b="1" dirty="0" smtClean="0">
                <a:solidFill>
                  <a:srgbClr val="66FFFF"/>
                </a:solidFill>
                <a:latin typeface="Comic Sans MS" pitchFamily="66" charset="0"/>
              </a:rPr>
              <a:t>Class </a:t>
            </a:r>
            <a:r>
              <a:rPr lang="en-US" sz="4000" b="1" dirty="0" err="1" smtClean="0">
                <a:solidFill>
                  <a:srgbClr val="66FFFF"/>
                </a:solidFill>
                <a:latin typeface="Comic Sans MS" pitchFamily="66" charset="0"/>
              </a:rPr>
              <a:t>IIa</a:t>
            </a:r>
            <a:endParaRPr lang="en-US" sz="4000" b="1" dirty="0" smtClean="0">
              <a:solidFill>
                <a:srgbClr val="66FFFF"/>
              </a:solidFill>
              <a:latin typeface="Comic Sans MS" pitchFamily="66" charset="0"/>
            </a:endParaRPr>
          </a:p>
          <a:p>
            <a:pPr algn="l" rtl="0" eaLnBrk="1" hangingPunct="1">
              <a:lnSpc>
                <a:spcPct val="80000"/>
              </a:lnSpc>
              <a:buFontTx/>
              <a:buNone/>
            </a:pPr>
            <a:endParaRPr lang="en-US" sz="2400" b="1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pPr algn="l" rtl="0" eaLnBrk="1" hangingPunct="1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FFFF00"/>
                </a:solidFill>
                <a:latin typeface="Comic Sans MS" pitchFamily="66" charset="0"/>
              </a:rPr>
              <a:t>	</a:t>
            </a:r>
            <a:r>
              <a:rPr lang="en-US" sz="2400" b="1" dirty="0" smtClean="0">
                <a:solidFill>
                  <a:srgbClr val="FFFF00"/>
                </a:solidFill>
                <a:latin typeface="Comic Sans MS" pitchFamily="66" charset="0"/>
              </a:rPr>
              <a:t>In asymptomatic adults with diabetes, 40 years of age and older, measurement of CAC is reasonable for cardiovascular risk assessment. (</a:t>
            </a:r>
            <a:r>
              <a:rPr lang="en-US" sz="2400" b="1" i="1" dirty="0" smtClean="0">
                <a:solidFill>
                  <a:srgbClr val="FFFF00"/>
                </a:solidFill>
                <a:latin typeface="Comic Sans MS" pitchFamily="66" charset="0"/>
              </a:rPr>
              <a:t>Level of Evidence: B</a:t>
            </a:r>
            <a:r>
              <a:rPr lang="en-US" sz="2400" b="1" dirty="0" smtClean="0">
                <a:solidFill>
                  <a:srgbClr val="FFFF00"/>
                </a:solidFill>
                <a:latin typeface="Comic Sans MS" pitchFamily="66" charset="0"/>
              </a:rPr>
              <a:t>)</a:t>
            </a:r>
          </a:p>
          <a:p>
            <a:pPr algn="l" rtl="0" eaLnBrk="1" hangingPunct="1">
              <a:lnSpc>
                <a:spcPct val="80000"/>
              </a:lnSpc>
              <a:buFontTx/>
              <a:buNone/>
            </a:pPr>
            <a:endParaRPr lang="en-US" sz="2400" b="1" dirty="0" smtClean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4176782" y="6279703"/>
            <a:ext cx="450860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i="1" dirty="0"/>
              <a:t>J Am </a:t>
            </a:r>
            <a:r>
              <a:rPr lang="en-US" i="1" dirty="0" err="1"/>
              <a:t>Coll</a:t>
            </a:r>
            <a:r>
              <a:rPr lang="en-US" i="1" dirty="0"/>
              <a:t> </a:t>
            </a:r>
            <a:r>
              <a:rPr lang="en-US" i="1" dirty="0" err="1"/>
              <a:t>Cardiol</a:t>
            </a:r>
            <a:r>
              <a:rPr lang="en-US" i="1" dirty="0"/>
              <a:t> 2010;56;50-103</a:t>
            </a:r>
          </a:p>
        </p:txBody>
      </p:sp>
      <p:sp>
        <p:nvSpPr>
          <p:cNvPr id="2" name="Rectangle 1"/>
          <p:cNvSpPr/>
          <p:nvPr/>
        </p:nvSpPr>
        <p:spPr>
          <a:xfrm>
            <a:off x="971600" y="4653136"/>
            <a:ext cx="68945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en-US" sz="3200" dirty="0" smtClean="0">
                <a:latin typeface="Comic Sans MS" panose="030F0702030302020204" pitchFamily="66" charset="0"/>
              </a:rPr>
              <a:t>Diabetics are not </a:t>
            </a:r>
            <a:r>
              <a:rPr lang="en-US" sz="3200" dirty="0">
                <a:latin typeface="Comic Sans MS" panose="030F0702030302020204" pitchFamily="66" charset="0"/>
              </a:rPr>
              <a:t>at homogeneous risk </a:t>
            </a:r>
            <a:r>
              <a:rPr lang="en-US" sz="3200" dirty="0" smtClean="0">
                <a:latin typeface="Comic Sans MS" panose="030F0702030302020204" pitchFamily="66" charset="0"/>
              </a:rPr>
              <a:t>and </a:t>
            </a:r>
            <a:r>
              <a:rPr lang="en-US" sz="3200" dirty="0">
                <a:latin typeface="Comic Sans MS" panose="030F0702030302020204" pitchFamily="66" charset="0"/>
              </a:rPr>
              <a:t>can be reclassified by </a:t>
            </a:r>
            <a:r>
              <a:rPr lang="en-US" sz="3200" dirty="0" smtClean="0">
                <a:latin typeface="Comic Sans MS" panose="030F0702030302020204" pitchFamily="66" charset="0"/>
              </a:rPr>
              <a:t> CAC </a:t>
            </a:r>
            <a:r>
              <a:rPr lang="en-US" sz="3200" dirty="0">
                <a:latin typeface="Comic Sans MS" panose="030F0702030302020204" pitchFamily="66" charset="0"/>
              </a:rPr>
              <a:t>SCORE!</a:t>
            </a:r>
            <a:endParaRPr lang="he-IL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43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4"/>
          <p:cNvSpPr txBox="1">
            <a:spLocks noChangeArrowheads="1"/>
          </p:cNvSpPr>
          <p:nvPr/>
        </p:nvSpPr>
        <p:spPr bwMode="auto">
          <a:xfrm>
            <a:off x="60462" y="1231976"/>
            <a:ext cx="8686458" cy="4918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lnSpc>
                <a:spcPct val="16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he-IL" sz="2800" dirty="0">
                <a:latin typeface="Comic Sans MS" pitchFamily="66" charset="0"/>
              </a:rPr>
              <a:t>In people with type 2 diabetes, a CAC score of ≥10 predicts all cause mortality or CV events, or both, and CV events </a:t>
            </a:r>
            <a:r>
              <a:rPr lang="en-US" altLang="he-IL" sz="2800" dirty="0" smtClean="0">
                <a:latin typeface="Comic Sans MS" pitchFamily="66" charset="0"/>
              </a:rPr>
              <a:t>alone</a:t>
            </a:r>
            <a:r>
              <a:rPr lang="en-US" altLang="he-IL" sz="2800" dirty="0">
                <a:latin typeface="Comic Sans MS" pitchFamily="66" charset="0"/>
              </a:rPr>
              <a:t>.</a:t>
            </a:r>
          </a:p>
          <a:p>
            <a:pPr algn="l" rtl="0" eaLnBrk="1" hangingPunct="1">
              <a:lnSpc>
                <a:spcPct val="16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he-IL" sz="2800" dirty="0">
                <a:solidFill>
                  <a:srgbClr val="FFFF00"/>
                </a:solidFill>
                <a:latin typeface="Comic Sans MS" pitchFamily="66" charset="0"/>
              </a:rPr>
              <a:t>Clinically, the finding of a CAC score of &lt; </a:t>
            </a:r>
            <a:r>
              <a:rPr lang="he-IL" altLang="he-IL" sz="2800" dirty="0">
                <a:solidFill>
                  <a:srgbClr val="FFFF00"/>
                </a:solidFill>
                <a:latin typeface="Comic Sans MS" pitchFamily="66" charset="0"/>
              </a:rPr>
              <a:t>10</a:t>
            </a:r>
            <a:r>
              <a:rPr lang="en-US" altLang="he-IL" sz="2800" dirty="0">
                <a:solidFill>
                  <a:srgbClr val="FFFF00"/>
                </a:solidFill>
                <a:latin typeface="Comic Sans MS" pitchFamily="66" charset="0"/>
              </a:rPr>
              <a:t> may facilitate risk stratification by enabling the </a:t>
            </a:r>
            <a:r>
              <a:rPr lang="en-US" altLang="he-IL" sz="2800" dirty="0">
                <a:latin typeface="Comic Sans MS" pitchFamily="66" charset="0"/>
              </a:rPr>
              <a:t>identification of people at low risk </a:t>
            </a:r>
            <a:r>
              <a:rPr lang="en-US" altLang="he-IL" sz="2800" dirty="0">
                <a:solidFill>
                  <a:srgbClr val="FFFF00"/>
                </a:solidFill>
                <a:latin typeface="Comic Sans MS" pitchFamily="66" charset="0"/>
              </a:rPr>
              <a:t>within this high risk population.</a:t>
            </a:r>
          </a:p>
        </p:txBody>
      </p:sp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4716016" y="908720"/>
            <a:ext cx="40831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 eaLnBrk="0" hangingPunct="0"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he-IL" sz="1800" i="1" dirty="0"/>
              <a:t>Kramer CK et al. BMJ 2013;346:f1654</a:t>
            </a:r>
          </a:p>
        </p:txBody>
      </p:sp>
      <p:sp>
        <p:nvSpPr>
          <p:cNvPr id="30724" name="TextBox 1"/>
          <p:cNvSpPr txBox="1">
            <a:spLocks noChangeArrowheads="1"/>
          </p:cNvSpPr>
          <p:nvPr/>
        </p:nvSpPr>
        <p:spPr bwMode="auto">
          <a:xfrm>
            <a:off x="0" y="115888"/>
            <a:ext cx="89711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he-IL" sz="2400" dirty="0">
                <a:solidFill>
                  <a:srgbClr val="FFFF00"/>
                </a:solidFill>
                <a:latin typeface="Comic Sans MS" pitchFamily="66" charset="0"/>
              </a:rPr>
              <a:t>CAC prediction for all cause mortality and CV events in</a:t>
            </a:r>
          </a:p>
          <a:p>
            <a:pPr algn="ctr" rtl="0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he-IL" sz="2400" dirty="0" smtClean="0">
                <a:solidFill>
                  <a:srgbClr val="FFFF00"/>
                </a:solidFill>
                <a:latin typeface="Comic Sans MS" pitchFamily="66" charset="0"/>
              </a:rPr>
              <a:t>people </a:t>
            </a:r>
            <a:r>
              <a:rPr lang="en-US" altLang="he-IL" sz="2400" dirty="0">
                <a:solidFill>
                  <a:srgbClr val="FFFF00"/>
                </a:solidFill>
                <a:latin typeface="Comic Sans MS" pitchFamily="66" charset="0"/>
              </a:rPr>
              <a:t>with type II DM : systematic review and meta-analysis</a:t>
            </a:r>
            <a:endParaRPr lang="he-IL" altLang="he-IL" sz="2400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56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he-IL" altLang="he-IL" smtClean="0"/>
          </a:p>
        </p:txBody>
      </p:sp>
      <p:pic>
        <p:nvPicPr>
          <p:cNvPr id="3174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12" y="204789"/>
            <a:ext cx="8943622" cy="610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Text Box 5"/>
          <p:cNvSpPr txBox="1">
            <a:spLocks noChangeArrowheads="1"/>
          </p:cNvSpPr>
          <p:nvPr/>
        </p:nvSpPr>
        <p:spPr bwMode="auto">
          <a:xfrm>
            <a:off x="4139952" y="6413266"/>
            <a:ext cx="476925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he-IL" sz="2000" dirty="0">
                <a:solidFill>
                  <a:srgbClr val="FFFF00"/>
                </a:solidFill>
                <a:latin typeface="Comic Sans MS" pitchFamily="66" charset="0"/>
              </a:rPr>
              <a:t>Kramer CK et al. BMJ 2013;346:f1654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7504" y="5877272"/>
            <a:ext cx="2756652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1"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chemeClr val="bg1"/>
                </a:solidFill>
              </a:rPr>
              <a:t>8 </a:t>
            </a:r>
            <a:r>
              <a:rPr lang="en-US" sz="2800" dirty="0" err="1">
                <a:solidFill>
                  <a:schemeClr val="bg1"/>
                </a:solidFill>
              </a:rPr>
              <a:t>studies,n</a:t>
            </a:r>
            <a:r>
              <a:rPr lang="en-US" sz="2800" dirty="0">
                <a:solidFill>
                  <a:schemeClr val="bg1"/>
                </a:solidFill>
              </a:rPr>
              <a:t>=6521 </a:t>
            </a:r>
            <a:endParaRPr lang="en-US" sz="280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F-U-5.8 years</a:t>
            </a:r>
            <a:endParaRPr lang="he-IL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09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2800" b="1" dirty="0">
                <a:latin typeface="Comic Sans MS" pitchFamily="66" charset="0"/>
              </a:rPr>
              <a:t>Potential implications of coronary artery calcium testing for guiding aspirin use among asymptomatic individuals with diabetes</a:t>
            </a:r>
            <a:r>
              <a:rPr lang="he-IL" altLang="en-US" sz="2800" b="1" dirty="0">
                <a:solidFill>
                  <a:srgbClr val="FFFF00"/>
                </a:solidFill>
                <a:latin typeface="Comic Sans MS" pitchFamily="66" charset="0"/>
              </a:rPr>
              <a:t/>
            </a:r>
            <a:br>
              <a:rPr lang="he-IL" altLang="en-US" sz="2800" b="1" dirty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altLang="en-US" sz="2400" dirty="0">
                <a:solidFill>
                  <a:srgbClr val="FFFF00"/>
                </a:solidFill>
                <a:latin typeface="Comic Sans MS" pitchFamily="66" charset="0"/>
                <a:hlinkClick r:id="rId2"/>
              </a:rPr>
              <a:t>Silverman MG</a:t>
            </a:r>
            <a:r>
              <a:rPr lang="en-US" altLang="en-US" sz="2400" dirty="0">
                <a:solidFill>
                  <a:srgbClr val="FFFF00"/>
                </a:solidFill>
                <a:latin typeface="Comic Sans MS" pitchFamily="66" charset="0"/>
              </a:rPr>
              <a:t> Diabetic care 2012 Mar;35(3):624-6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844824"/>
            <a:ext cx="8820472" cy="5328592"/>
          </a:xfrm>
        </p:spPr>
        <p:txBody>
          <a:bodyPr>
            <a:noAutofit/>
          </a:bodyPr>
          <a:lstStyle/>
          <a:p>
            <a:pPr algn="l" rtl="0">
              <a:lnSpc>
                <a:spcPct val="80000"/>
              </a:lnSpc>
            </a:pPr>
            <a:r>
              <a:rPr lang="en-US" altLang="en-US" sz="2800" b="1" u="sng" dirty="0">
                <a:solidFill>
                  <a:srgbClr val="66FFFF"/>
                </a:solidFill>
                <a:latin typeface="Comic Sans MS" pitchFamily="66" charset="0"/>
              </a:rPr>
              <a:t>2,384 individuals with </a:t>
            </a:r>
            <a:r>
              <a:rPr lang="en-US" altLang="en-US" sz="2800" b="1" u="sng" dirty="0" smtClean="0">
                <a:solidFill>
                  <a:srgbClr val="66FFFF"/>
                </a:solidFill>
                <a:latin typeface="Comic Sans MS" pitchFamily="66" charset="0"/>
              </a:rPr>
              <a:t>diabetes</a:t>
            </a:r>
            <a:r>
              <a:rPr lang="en-US" altLang="en-US" sz="2800" dirty="0">
                <a:solidFill>
                  <a:srgbClr val="FFFF00"/>
                </a:solidFill>
                <a:latin typeface="Comic Sans MS" pitchFamily="66" charset="0"/>
              </a:rPr>
              <a:t> o</a:t>
            </a:r>
            <a:r>
              <a:rPr lang="en-US" altLang="en-US" sz="2800" dirty="0" smtClean="0">
                <a:solidFill>
                  <a:srgbClr val="FFFF00"/>
                </a:solidFill>
                <a:latin typeface="Comic Sans MS" pitchFamily="66" charset="0"/>
              </a:rPr>
              <a:t>f </a:t>
            </a:r>
            <a:r>
              <a:rPr lang="en-US" altLang="en-US" sz="2800" dirty="0">
                <a:solidFill>
                  <a:srgbClr val="FFFF00"/>
                </a:solidFill>
                <a:latin typeface="Comic Sans MS" pitchFamily="66" charset="0"/>
              </a:rPr>
              <a:t>44,052 asymptomatic individuals referred for CAC </a:t>
            </a:r>
            <a:r>
              <a:rPr lang="en-US" altLang="en-US" sz="2800" dirty="0" smtClean="0">
                <a:solidFill>
                  <a:srgbClr val="FFFF00"/>
                </a:solidFill>
                <a:latin typeface="Comic Sans MS" pitchFamily="66" charset="0"/>
              </a:rPr>
              <a:t>score </a:t>
            </a:r>
          </a:p>
          <a:p>
            <a:pPr algn="l" rtl="0">
              <a:lnSpc>
                <a:spcPct val="80000"/>
              </a:lnSpc>
            </a:pPr>
            <a:r>
              <a:rPr lang="en-US" altLang="en-US" sz="2800" dirty="0" smtClean="0">
                <a:solidFill>
                  <a:srgbClr val="FFFF00"/>
                </a:solidFill>
                <a:latin typeface="Comic Sans MS" pitchFamily="66" charset="0"/>
              </a:rPr>
              <a:t>Subjects </a:t>
            </a:r>
            <a:r>
              <a:rPr lang="en-US" altLang="en-US" sz="2800" dirty="0">
                <a:solidFill>
                  <a:srgbClr val="FFFF00"/>
                </a:solidFill>
                <a:latin typeface="Comic Sans MS" pitchFamily="66" charset="0"/>
              </a:rPr>
              <a:t>were followed for a mean </a:t>
            </a:r>
            <a:r>
              <a:rPr lang="en-US" altLang="en-US" sz="2800" dirty="0" smtClean="0">
                <a:solidFill>
                  <a:srgbClr val="FFFF00"/>
                </a:solidFill>
                <a:latin typeface="Comic Sans MS" pitchFamily="66" charset="0"/>
              </a:rPr>
              <a:t>of               </a:t>
            </a:r>
            <a:r>
              <a:rPr lang="en-US" altLang="en-US" sz="2800" b="1" u="sng" dirty="0" smtClean="0">
                <a:solidFill>
                  <a:srgbClr val="66FFFF"/>
                </a:solidFill>
                <a:latin typeface="Comic Sans MS" pitchFamily="66" charset="0"/>
              </a:rPr>
              <a:t>5.6 </a:t>
            </a:r>
            <a:r>
              <a:rPr lang="en-US" altLang="en-US" sz="2800" b="1" u="sng" dirty="0">
                <a:solidFill>
                  <a:srgbClr val="66FFFF"/>
                </a:solidFill>
                <a:latin typeface="Comic Sans MS" pitchFamily="66" charset="0"/>
              </a:rPr>
              <a:t>± 2.6</a:t>
            </a:r>
            <a:r>
              <a:rPr lang="en-US" altLang="en-US" sz="2800" dirty="0">
                <a:solidFill>
                  <a:srgbClr val="FFFF00"/>
                </a:solidFill>
                <a:latin typeface="Comic Sans MS" pitchFamily="66" charset="0"/>
              </a:rPr>
              <a:t> years for the end point </a:t>
            </a:r>
            <a:r>
              <a:rPr lang="en-US" altLang="en-US" sz="2800" dirty="0" smtClean="0">
                <a:solidFill>
                  <a:srgbClr val="FFFF00"/>
                </a:solidFill>
                <a:latin typeface="Comic Sans MS" pitchFamily="66" charset="0"/>
              </a:rPr>
              <a:t>of                  </a:t>
            </a:r>
            <a:r>
              <a:rPr lang="en-US" altLang="en-US" sz="2800" dirty="0">
                <a:solidFill>
                  <a:srgbClr val="66FFFF"/>
                </a:solidFill>
                <a:latin typeface="Comic Sans MS" pitchFamily="66" charset="0"/>
              </a:rPr>
              <a:t>all-cause mortality.</a:t>
            </a:r>
            <a:r>
              <a:rPr lang="en-US" altLang="en-US" sz="28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</a:p>
          <a:p>
            <a:pPr algn="l" rtl="0" eaLnBrk="1" hangingPunct="1">
              <a:lnSpc>
                <a:spcPct val="80000"/>
              </a:lnSpc>
            </a:pPr>
            <a:r>
              <a:rPr lang="en-US" altLang="en-US" sz="2800" dirty="0" smtClean="0">
                <a:solidFill>
                  <a:srgbClr val="FFFF00"/>
                </a:solidFill>
                <a:latin typeface="Comic Sans MS" pitchFamily="66" charset="0"/>
              </a:rPr>
              <a:t>There </a:t>
            </a:r>
            <a:r>
              <a:rPr lang="en-US" altLang="en-US" sz="2800" dirty="0">
                <a:solidFill>
                  <a:srgbClr val="FFFF00"/>
                </a:solidFill>
                <a:latin typeface="Comic Sans MS" pitchFamily="66" charset="0"/>
              </a:rPr>
              <a:t>were 162 deaths (6.8%) in the population. </a:t>
            </a:r>
            <a:r>
              <a:rPr lang="en-US" altLang="en-US" sz="2800" u="sng" dirty="0">
                <a:solidFill>
                  <a:srgbClr val="66FFFF"/>
                </a:solidFill>
                <a:latin typeface="Comic Sans MS" pitchFamily="66" charset="0"/>
              </a:rPr>
              <a:t>CAC was a strong predictor of mortality across age-groups (age &lt;50, 50-59, ≥60), sex, and risk factor burden (0 vs. ≥1 additional risk factor).</a:t>
            </a:r>
            <a:r>
              <a:rPr lang="en-US" altLang="en-US" sz="2800" dirty="0">
                <a:solidFill>
                  <a:srgbClr val="FFFF00"/>
                </a:solidFill>
                <a:latin typeface="Comic Sans MS" pitchFamily="66" charset="0"/>
              </a:rPr>
              <a:t> </a:t>
            </a:r>
          </a:p>
          <a:p>
            <a:pPr algn="l" rtl="0" eaLnBrk="1" hangingPunct="1">
              <a:lnSpc>
                <a:spcPct val="80000"/>
              </a:lnSpc>
            </a:pPr>
            <a:r>
              <a:rPr lang="en-US" altLang="en-US" sz="2800" dirty="0">
                <a:solidFill>
                  <a:srgbClr val="FFFF00"/>
                </a:solidFill>
                <a:latin typeface="Comic Sans MS" pitchFamily="66" charset="0"/>
              </a:rPr>
              <a:t>In individuals without a clear indication for aspirin per current guidelines, CAC stratified risk, identifying patients above and below the 10% risk threshold of presumed aspirin benefit.</a:t>
            </a:r>
            <a:endParaRPr lang="he-IL" altLang="en-US" sz="2800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32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>
                <a:latin typeface="Comic Sans MS" pitchFamily="66" charset="0"/>
              </a:rPr>
              <a:t>New risk class in the updates ESC guidelines:</a:t>
            </a:r>
          </a:p>
        </p:txBody>
      </p:sp>
      <p:sp>
        <p:nvSpPr>
          <p:cNvPr id="49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indent="0" algn="l" rtl="0" eaLnBrk="1" hangingPunct="1">
              <a:lnSpc>
                <a:spcPct val="90000"/>
              </a:lnSpc>
              <a:buSzPct val="30000"/>
              <a:buFontTx/>
              <a:buNone/>
            </a:pPr>
            <a:r>
              <a:rPr lang="en-US" altLang="he-IL" sz="2400" b="1" dirty="0" smtClean="0">
                <a:solidFill>
                  <a:srgbClr val="FFFF00"/>
                </a:solidFill>
                <a:latin typeface="Comic Sans MS" pitchFamily="66" charset="0"/>
              </a:rPr>
              <a:t>	</a:t>
            </a:r>
            <a:r>
              <a:rPr lang="en-US" altLang="he-IL" sz="2400" b="1" u="sng" dirty="0" smtClean="0">
                <a:solidFill>
                  <a:srgbClr val="FFFF00"/>
                </a:solidFill>
                <a:latin typeface="Comic Sans MS" pitchFamily="66" charset="0"/>
              </a:rPr>
              <a:t>VERY HIGH CARDIOVASCULAR RISK </a:t>
            </a:r>
          </a:p>
          <a:p>
            <a:pPr marL="0" indent="0" algn="l" rtl="0" eaLnBrk="1" hangingPunct="1">
              <a:lnSpc>
                <a:spcPct val="90000"/>
              </a:lnSpc>
              <a:buSzPct val="30000"/>
              <a:buFontTx/>
              <a:buNone/>
            </a:pPr>
            <a:r>
              <a:rPr lang="en-US" altLang="he-IL" sz="2800" u="sng" dirty="0" smtClean="0">
                <a:solidFill>
                  <a:srgbClr val="FFFF00"/>
                </a:solidFill>
                <a:latin typeface="Comic Sans MS" pitchFamily="66" charset="0"/>
              </a:rPr>
              <a:t>need active management of all risk factors</a:t>
            </a:r>
            <a:r>
              <a:rPr lang="en-US" altLang="he-IL" sz="28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altLang="he-IL" sz="2600" dirty="0" smtClean="0">
                <a:solidFill>
                  <a:schemeClr val="accent1"/>
                </a:solidFill>
                <a:latin typeface="Comic Sans MS" pitchFamily="66" charset="0"/>
              </a:rPr>
              <a:t>CVD</a:t>
            </a:r>
          </a:p>
          <a:p>
            <a:pPr marL="457200" lvl="1" indent="0" algn="l" rtl="0" eaLnBrk="1" hangingPunct="1">
              <a:lnSpc>
                <a:spcPct val="90000"/>
              </a:lnSpc>
              <a:buSzPct val="30000"/>
              <a:buFont typeface="Wingdings" pitchFamily="2" charset="2"/>
              <a:buNone/>
            </a:pPr>
            <a:r>
              <a:rPr lang="en-US" altLang="he-IL" sz="3600" dirty="0" smtClean="0">
                <a:solidFill>
                  <a:srgbClr val="FFFF00"/>
                </a:solidFill>
                <a:latin typeface="Comic Sans MS" pitchFamily="66" charset="0"/>
              </a:rPr>
              <a:t>Type II diabetes </a:t>
            </a:r>
            <a:r>
              <a:rPr lang="en-US" altLang="he-IL" sz="3600" dirty="0" smtClean="0">
                <a:latin typeface="Comic Sans MS" pitchFamily="66" charset="0"/>
              </a:rPr>
              <a:t>/patients with </a:t>
            </a:r>
            <a:r>
              <a:rPr lang="en-US" altLang="he-IL" sz="3600" dirty="0" smtClean="0">
                <a:solidFill>
                  <a:srgbClr val="FFFF00"/>
                </a:solidFill>
                <a:latin typeface="Comic Sans MS" pitchFamily="66" charset="0"/>
              </a:rPr>
              <a:t>type I diabetes with target organ damage</a:t>
            </a:r>
            <a:r>
              <a:rPr lang="en-US" altLang="he-IL" sz="3600" dirty="0" smtClean="0">
                <a:latin typeface="Comic Sans MS" pitchFamily="66" charset="0"/>
              </a:rPr>
              <a:t> (such as </a:t>
            </a:r>
            <a:r>
              <a:rPr lang="en-US" altLang="he-IL" sz="3600" dirty="0" err="1" smtClean="0">
                <a:latin typeface="Comic Sans MS" pitchFamily="66" charset="0"/>
              </a:rPr>
              <a:t>microalbuminuria</a:t>
            </a:r>
            <a:r>
              <a:rPr lang="en-US" altLang="he-IL" sz="3600" dirty="0" smtClean="0">
                <a:latin typeface="Comic Sans MS" pitchFamily="66" charset="0"/>
              </a:rPr>
              <a:t>).</a:t>
            </a:r>
          </a:p>
          <a:p>
            <a:pPr marL="457200" lvl="1" indent="0" algn="l" rtl="0" eaLnBrk="1" hangingPunct="1">
              <a:lnSpc>
                <a:spcPct val="90000"/>
              </a:lnSpc>
              <a:buSzPct val="30000"/>
              <a:buFont typeface="Wingdings" pitchFamily="2" charset="2"/>
              <a:buNone/>
            </a:pPr>
            <a:r>
              <a:rPr lang="en-US" altLang="he-IL" sz="26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</a:p>
          <a:p>
            <a:pPr marL="457200" lvl="1" indent="0" algn="l" rtl="0" eaLnBrk="1" hangingPunct="1">
              <a:lnSpc>
                <a:spcPct val="90000"/>
              </a:lnSpc>
              <a:buSzPct val="30000"/>
              <a:buFont typeface="Wingdings" pitchFamily="2" charset="2"/>
              <a:buNone/>
            </a:pPr>
            <a:r>
              <a:rPr lang="en-US" altLang="he-IL" sz="2600" dirty="0" smtClean="0">
                <a:solidFill>
                  <a:srgbClr val="FFFF00"/>
                </a:solidFill>
                <a:latin typeface="Comic Sans MS" pitchFamily="66" charset="0"/>
              </a:rPr>
              <a:t>Moderate to severe Chronic kidney disease</a:t>
            </a:r>
          </a:p>
          <a:p>
            <a:pPr marL="457200" lvl="1" indent="0" algn="l" rtl="0" eaLnBrk="1" hangingPunct="1">
              <a:lnSpc>
                <a:spcPct val="90000"/>
              </a:lnSpc>
              <a:buSzPct val="30000"/>
              <a:buFont typeface="Wingdings" pitchFamily="2" charset="2"/>
              <a:buNone/>
            </a:pPr>
            <a:endParaRPr lang="en-US" altLang="he-IL" sz="260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pPr marL="457200" lvl="1" indent="0" algn="l" rtl="0" eaLnBrk="1" hangingPunct="1">
              <a:lnSpc>
                <a:spcPct val="90000"/>
              </a:lnSpc>
              <a:buSzPct val="30000"/>
              <a:buFont typeface="Wingdings" pitchFamily="2" charset="2"/>
              <a:buNone/>
            </a:pPr>
            <a:r>
              <a:rPr lang="en-US" altLang="he-IL" sz="2600" u="sng" dirty="0" smtClean="0">
                <a:solidFill>
                  <a:srgbClr val="FFFF00"/>
                </a:solidFill>
                <a:latin typeface="Comic Sans MS" pitchFamily="66" charset="0"/>
              </a:rPr>
              <a:t>The risk of this class to die is &gt;10% in 10 years!</a:t>
            </a:r>
          </a:p>
          <a:p>
            <a:pPr marL="457200" lvl="1" indent="0" algn="l" rtl="0" eaLnBrk="1" hangingPunct="1">
              <a:lnSpc>
                <a:spcPct val="90000"/>
              </a:lnSpc>
              <a:buSzPct val="30000"/>
              <a:buFont typeface="Wingdings" pitchFamily="2" charset="2"/>
              <a:buNone/>
            </a:pPr>
            <a:endParaRPr lang="en-US" altLang="he-IL" sz="2600" u="sng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pPr marL="457200" lvl="1" indent="0" algn="l" rtl="0" eaLnBrk="1" hangingPunct="1">
              <a:lnSpc>
                <a:spcPct val="90000"/>
              </a:lnSpc>
              <a:buSzPct val="30000"/>
              <a:buFont typeface="Wingdings" pitchFamily="2" charset="2"/>
              <a:buNone/>
            </a:pPr>
            <a:r>
              <a:rPr lang="en-US" altLang="he-IL" sz="1800" b="1" u="sng" dirty="0" smtClean="0">
                <a:solidFill>
                  <a:srgbClr val="FFFF00"/>
                </a:solidFill>
                <a:latin typeface="Comic Sans MS" pitchFamily="66" charset="0"/>
              </a:rPr>
              <a:t>SHOULD GET: ROSUVASTATIN 20-40 </a:t>
            </a:r>
            <a:r>
              <a:rPr lang="en-US" altLang="he-IL" sz="1800" b="1" u="sng" dirty="0" err="1" smtClean="0">
                <a:solidFill>
                  <a:srgbClr val="FFFF00"/>
                </a:solidFill>
                <a:latin typeface="Comic Sans MS" pitchFamily="66" charset="0"/>
              </a:rPr>
              <a:t>orATORVASTATIN</a:t>
            </a:r>
            <a:r>
              <a:rPr lang="en-US" altLang="he-IL" sz="1800" b="1" u="sng" dirty="0" smtClean="0">
                <a:solidFill>
                  <a:srgbClr val="FFFF00"/>
                </a:solidFill>
                <a:latin typeface="Comic Sans MS" pitchFamily="66" charset="0"/>
              </a:rPr>
              <a:t> 40-80</a:t>
            </a:r>
          </a:p>
          <a:p>
            <a:pPr marL="457200" lvl="1" indent="0" algn="l" rtl="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he-IL" dirty="0" smtClean="0">
              <a:latin typeface="Comic Sans MS" pitchFamily="66" charset="0"/>
            </a:endParaRPr>
          </a:p>
        </p:txBody>
      </p:sp>
      <p:sp>
        <p:nvSpPr>
          <p:cNvPr id="129028" name="Text Box 4"/>
          <p:cNvSpPr txBox="1">
            <a:spLocks noChangeArrowheads="1"/>
          </p:cNvSpPr>
          <p:nvPr/>
        </p:nvSpPr>
        <p:spPr bwMode="auto">
          <a:xfrm>
            <a:off x="2339622" y="6400801"/>
            <a:ext cx="6508044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4670" algn="in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ja-JP" sz="1200" b="1">
                <a:latin typeface="Arial Narrow" pitchFamily="34" charset="0"/>
                <a:ea typeface="MS PGothic" pitchFamily="34" charset="-128"/>
              </a:rPr>
              <a:t>ESC/EAS Guidelines for the management of dyslipidaemias. European Heart Journal  (2011) 32, 1769–1818</a:t>
            </a:r>
            <a:r>
              <a:rPr lang="en-US" altLang="ja-JP" sz="1600" b="1">
                <a:latin typeface="Arial Narrow" pitchFamily="34" charset="0"/>
                <a:ea typeface="MS PGothic" pitchFamily="34" charset="-128"/>
              </a:rPr>
              <a:t> </a:t>
            </a:r>
            <a:endParaRPr lang="en-US" altLang="he-IL" sz="1600" b="1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67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1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915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itle 1"/>
          <p:cNvSpPr>
            <a:spLocks noGrp="1"/>
          </p:cNvSpPr>
          <p:nvPr>
            <p:ph type="title"/>
          </p:nvPr>
        </p:nvSpPr>
        <p:spPr>
          <a:xfrm>
            <a:off x="448734" y="92075"/>
            <a:ext cx="8256412" cy="1930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he-IL" sz="2000" dirty="0" smtClean="0">
                <a:latin typeface="Comic Sans MS" pitchFamily="66" charset="0"/>
              </a:rPr>
              <a:t/>
            </a:r>
            <a:br>
              <a:rPr lang="en-US" altLang="he-IL" sz="2000" dirty="0" smtClean="0">
                <a:latin typeface="Comic Sans MS" pitchFamily="66" charset="0"/>
              </a:rPr>
            </a:br>
            <a:r>
              <a:rPr lang="en-US" altLang="he-IL" sz="2400" dirty="0" smtClean="0">
                <a:latin typeface="Comic Sans MS" pitchFamily="66" charset="0"/>
              </a:rPr>
              <a:t>Guideline on the Treatment of Blood Cholesterol to Reduce Atherosclerotic Cardiovascular Risk in Adults: A Report of the American College of Cardiology/American Heart Association Task Force on Practice Guidelines. </a:t>
            </a:r>
            <a:br>
              <a:rPr lang="en-US" altLang="he-IL" sz="2400" dirty="0" smtClean="0">
                <a:latin typeface="Comic Sans MS" pitchFamily="66" charset="0"/>
              </a:rPr>
            </a:br>
            <a:r>
              <a:rPr lang="en-US" altLang="he-IL" sz="1800" i="1" dirty="0" smtClean="0">
                <a:solidFill>
                  <a:srgbClr val="FFFF00"/>
                </a:solidFill>
                <a:latin typeface="Comic Sans MS" pitchFamily="66" charset="0"/>
              </a:rPr>
              <a:t>Circulation. 2013 </a:t>
            </a:r>
            <a:r>
              <a:rPr lang="en-US" altLang="he-IL" sz="1800" i="1" dirty="0" err="1" smtClean="0">
                <a:solidFill>
                  <a:srgbClr val="FFFF00"/>
                </a:solidFill>
                <a:latin typeface="Comic Sans MS" pitchFamily="66" charset="0"/>
              </a:rPr>
              <a:t>NovStone</a:t>
            </a:r>
            <a:r>
              <a:rPr lang="en-US" altLang="he-IL" sz="1800" i="1" dirty="0" smtClean="0">
                <a:solidFill>
                  <a:srgbClr val="FFFF00"/>
                </a:solidFill>
                <a:latin typeface="Comic Sans MS" pitchFamily="66" charset="0"/>
              </a:rPr>
              <a:t> NJ, Robinson J, Lichtenstein AH, et al. 2013 ACC/AHA  </a:t>
            </a:r>
            <a:endParaRPr lang="he-IL" altLang="he-IL" sz="1800" i="1" dirty="0" smtClean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723" y="3068960"/>
            <a:ext cx="8208433" cy="3556000"/>
          </a:xfrm>
        </p:spPr>
        <p:txBody>
          <a:bodyPr>
            <a:normAutofit fontScale="62500" lnSpcReduction="20000"/>
          </a:bodyPr>
          <a:lstStyle/>
          <a:p>
            <a:pPr algn="l" rtl="0" eaLnBrk="1" hangingPunct="1">
              <a:buFont typeface="Wingdings" pitchFamily="2" charset="2"/>
              <a:buChar char="ü"/>
              <a:defRPr/>
            </a:pPr>
            <a:r>
              <a:rPr lang="en-US" dirty="0"/>
              <a:t> </a:t>
            </a:r>
            <a:r>
              <a:rPr lang="en-US" i="1" dirty="0">
                <a:solidFill>
                  <a:srgbClr val="FFFF00"/>
                </a:solidFill>
                <a:latin typeface="Comic Sans MS" panose="030F0702030302020204" pitchFamily="66" charset="0"/>
              </a:rPr>
              <a:t>Clinical 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ASCVD, </a:t>
            </a:r>
            <a:endParaRPr lang="en-US" dirty="0" smtClean="0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 marL="0" indent="0" algn="l" rtl="0" eaLnBrk="1" hangingPunct="1">
              <a:buFontTx/>
              <a:buNone/>
              <a:defRPr/>
            </a:pPr>
            <a:r>
              <a:rPr lang="en-US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                                                                                               </a:t>
            </a:r>
            <a:endParaRPr lang="en-US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l" rtl="0" eaLnBrk="1" hangingPunct="1">
              <a:buFont typeface="Wingdings" pitchFamily="2" charset="2"/>
              <a:buChar char="ü"/>
              <a:defRPr/>
            </a:pPr>
            <a:r>
              <a:rPr lang="en-US" dirty="0">
                <a:latin typeface="Comic Sans MS" panose="030F0702030302020204" pitchFamily="66" charset="0"/>
              </a:rPr>
              <a:t>Primary elevations of LDL–C &gt;190 mg/</a:t>
            </a:r>
            <a:r>
              <a:rPr lang="en-US" dirty="0" err="1">
                <a:latin typeface="Comic Sans MS" panose="030F0702030302020204" pitchFamily="66" charset="0"/>
              </a:rPr>
              <a:t>dL</a:t>
            </a:r>
            <a:r>
              <a:rPr lang="en-US" dirty="0" smtClean="0">
                <a:latin typeface="Comic Sans MS" panose="030F0702030302020204" pitchFamily="66" charset="0"/>
              </a:rPr>
              <a:t>,</a:t>
            </a:r>
          </a:p>
          <a:p>
            <a:pPr marL="0" indent="0" algn="l" rtl="0" eaLnBrk="1" hangingPunct="1">
              <a:buFontTx/>
              <a:buNone/>
              <a:defRPr/>
            </a:pPr>
            <a:r>
              <a:rPr lang="en-US" dirty="0" smtClean="0">
                <a:latin typeface="Comic Sans MS" panose="030F0702030302020204" pitchFamily="66" charset="0"/>
              </a:rPr>
              <a:t> </a:t>
            </a:r>
            <a:endParaRPr lang="en-US" dirty="0">
              <a:latin typeface="Comic Sans MS" panose="030F0702030302020204" pitchFamily="66" charset="0"/>
            </a:endParaRPr>
          </a:p>
          <a:p>
            <a:pPr marL="0" indent="0" algn="l" rtl="0" eaLnBrk="1" hangingPunct="1">
              <a:buNone/>
              <a:defRPr/>
            </a:pPr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*</a:t>
            </a:r>
            <a:r>
              <a:rPr lang="en-US" sz="4000" u="sng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Diabetes </a:t>
            </a:r>
            <a:r>
              <a:rPr lang="en-US" sz="4000" u="sng" dirty="0">
                <a:solidFill>
                  <a:srgbClr val="FFFF00"/>
                </a:solidFill>
                <a:latin typeface="Comic Sans MS" panose="030F0702030302020204" pitchFamily="66" charset="0"/>
              </a:rPr>
              <a:t>aged 40 to 75 years with  </a:t>
            </a:r>
            <a:r>
              <a:rPr lang="en-US" sz="4000" u="sng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LDL–C 70-189 </a:t>
            </a:r>
            <a:r>
              <a:rPr lang="en-US" sz="4000" dirty="0">
                <a:latin typeface="Comic Sans MS" panose="030F0702030302020204" pitchFamily="66" charset="0"/>
              </a:rPr>
              <a:t>mg/</a:t>
            </a:r>
            <a:r>
              <a:rPr lang="en-US" sz="4000" dirty="0" err="1">
                <a:latin typeface="Comic Sans MS" panose="030F0702030302020204" pitchFamily="66" charset="0"/>
              </a:rPr>
              <a:t>dL</a:t>
            </a:r>
            <a:r>
              <a:rPr lang="en-US" sz="4000" dirty="0">
                <a:latin typeface="Comic Sans MS" panose="030F0702030302020204" pitchFamily="66" charset="0"/>
              </a:rPr>
              <a:t> and without clinical </a:t>
            </a:r>
            <a:r>
              <a:rPr lang="en-US" sz="4000" dirty="0" smtClean="0">
                <a:latin typeface="Comic Sans MS" panose="030F0702030302020204" pitchFamily="66" charset="0"/>
              </a:rPr>
              <a:t>ASCVD</a:t>
            </a:r>
            <a:endParaRPr lang="en-US" sz="4000" dirty="0">
              <a:latin typeface="Comic Sans MS" panose="030F0702030302020204" pitchFamily="66" charset="0"/>
            </a:endParaRPr>
          </a:p>
          <a:p>
            <a:pPr marL="0" indent="0" algn="l" rtl="0" eaLnBrk="1" hangingPunct="1">
              <a:buNone/>
              <a:defRPr/>
            </a:pP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0" indent="0" algn="l" rtl="0" eaLnBrk="1" hangingPunct="1">
              <a:buNone/>
              <a:defRPr/>
            </a:pPr>
            <a:r>
              <a:rPr lang="en-US" dirty="0" smtClean="0">
                <a:latin typeface="Comic Sans MS" panose="030F0702030302020204" pitchFamily="66" charset="0"/>
              </a:rPr>
              <a:t>Without </a:t>
            </a:r>
            <a:r>
              <a:rPr lang="en-US" i="1" dirty="0">
                <a:latin typeface="Comic Sans MS" panose="030F0702030302020204" pitchFamily="66" charset="0"/>
              </a:rPr>
              <a:t>clinical </a:t>
            </a:r>
            <a:r>
              <a:rPr lang="en-US" dirty="0">
                <a:latin typeface="Comic Sans MS" panose="030F0702030302020204" pitchFamily="66" charset="0"/>
              </a:rPr>
              <a:t>ASCVD or diabetes </a:t>
            </a:r>
            <a:r>
              <a:rPr lang="en-US" dirty="0" smtClean="0">
                <a:latin typeface="Comic Sans MS" panose="030F0702030302020204" pitchFamily="66" charset="0"/>
              </a:rPr>
              <a:t>  with  </a:t>
            </a:r>
            <a:r>
              <a:rPr lang="en-US" dirty="0">
                <a:latin typeface="Comic Sans MS" panose="030F0702030302020204" pitchFamily="66" charset="0"/>
              </a:rPr>
              <a:t>LDL–C 70 to189 mg/</a:t>
            </a:r>
            <a:r>
              <a:rPr lang="en-US" dirty="0" err="1">
                <a:latin typeface="Comic Sans MS" panose="030F0702030302020204" pitchFamily="66" charset="0"/>
              </a:rPr>
              <a:t>dL</a:t>
            </a:r>
            <a:r>
              <a:rPr lang="en-US" dirty="0">
                <a:latin typeface="Comic Sans MS" panose="030F0702030302020204" pitchFamily="66" charset="0"/>
              </a:rPr>
              <a:t> and estimated 10-year ASCVD risk &gt;7.5%. </a:t>
            </a:r>
          </a:p>
          <a:p>
            <a:pPr marL="0" indent="0" algn="ctr" rtl="0" eaLnBrk="1" hangingPunct="1">
              <a:buNone/>
              <a:defRPr/>
            </a:pPr>
            <a:endParaRPr lang="en-US" dirty="0" smtClean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marL="0" indent="0" algn="ctr" rtl="0" eaLnBrk="1" hangingPunct="1">
              <a:buFontTx/>
              <a:buNone/>
              <a:defRPr/>
            </a:pPr>
            <a:r>
              <a:rPr lang="en-US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*Not at homogeneous 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risk </a:t>
            </a:r>
            <a:r>
              <a:rPr lang="en-US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,  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can be reclassified </a:t>
            </a:r>
            <a:r>
              <a:rPr lang="en-US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by  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CAC </a:t>
            </a:r>
            <a:r>
              <a:rPr lang="en-US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SCORE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!</a:t>
            </a:r>
            <a:endParaRPr lang="he-IL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6980" name="Rectangle 3"/>
          <p:cNvSpPr>
            <a:spLocks noChangeArrowheads="1"/>
          </p:cNvSpPr>
          <p:nvPr/>
        </p:nvSpPr>
        <p:spPr bwMode="auto">
          <a:xfrm>
            <a:off x="1188156" y="2205039"/>
            <a:ext cx="5688189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he-IL" sz="2800" dirty="0">
                <a:solidFill>
                  <a:srgbClr val="FFFF00"/>
                </a:solidFill>
                <a:latin typeface="Comic Sans MS" pitchFamily="66" charset="0"/>
              </a:rPr>
              <a:t>4 major statin benefit groups</a:t>
            </a:r>
            <a:endParaRPr lang="he-IL" altLang="he-IL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60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448733" y="188640"/>
            <a:ext cx="8300156" cy="1878189"/>
          </a:xfrm>
        </p:spPr>
        <p:txBody>
          <a:bodyPr>
            <a:normAutofit fontScale="90000"/>
          </a:bodyPr>
          <a:lstStyle/>
          <a:p>
            <a:r>
              <a:rPr lang="en-US" altLang="he-IL" sz="1778" dirty="0">
                <a:latin typeface="Comic Sans MS" panose="030F0702030302020204" pitchFamily="66" charset="0"/>
              </a:rPr>
              <a:t/>
            </a:r>
            <a:br>
              <a:rPr lang="en-US" altLang="he-IL" sz="1778" dirty="0">
                <a:latin typeface="Comic Sans MS" panose="030F0702030302020204" pitchFamily="66" charset="0"/>
              </a:rPr>
            </a:br>
            <a:r>
              <a:rPr lang="en-US" altLang="he-IL" sz="2700" dirty="0">
                <a:latin typeface="Comic Sans MS" panose="030F0702030302020204" pitchFamily="66" charset="0"/>
              </a:rPr>
              <a:t>Guideline on the Treatment of Blood Cholesterol to Reduce Atherosclerotic Cardiovascular Risk in Adults: A Report of the American College of Cardiology/American Heart Association Task Force on Practice Guidelines. </a:t>
            </a:r>
            <a:r>
              <a:rPr lang="en-US" altLang="he-IL" sz="2200" i="1" dirty="0">
                <a:latin typeface="Comic Sans MS" panose="030F0702030302020204" pitchFamily="66" charset="0"/>
              </a:rPr>
              <a:t>Circulation. 2013 </a:t>
            </a:r>
            <a:r>
              <a:rPr lang="en-US" altLang="he-IL" sz="2200" i="1" dirty="0" err="1">
                <a:latin typeface="Comic Sans MS" panose="030F0702030302020204" pitchFamily="66" charset="0"/>
              </a:rPr>
              <a:t>NovStone</a:t>
            </a:r>
            <a:r>
              <a:rPr lang="en-US" altLang="he-IL" sz="2200" i="1" dirty="0">
                <a:latin typeface="Comic Sans MS" panose="030F0702030302020204" pitchFamily="66" charset="0"/>
              </a:rPr>
              <a:t> NJ, Robinson J, Lichtenstein AH, et al. 2013 ACC/AHA  </a:t>
            </a:r>
            <a:endParaRPr lang="he-IL" altLang="he-IL" sz="2200" i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045" y="2891366"/>
            <a:ext cx="8209844" cy="3705985"/>
          </a:xfrm>
        </p:spPr>
        <p:txBody>
          <a:bodyPr>
            <a:normAutofit/>
          </a:bodyPr>
          <a:lstStyle/>
          <a:p>
            <a:pPr marL="0" indent="0" algn="l" rtl="0">
              <a:buNone/>
              <a:defRPr/>
            </a:pPr>
            <a:r>
              <a:rPr lang="en-US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					</a:t>
            </a:r>
            <a:r>
              <a:rPr lang="en-US" u="sng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10 </a:t>
            </a:r>
            <a:r>
              <a:rPr lang="en-US" u="sng" dirty="0">
                <a:solidFill>
                  <a:srgbClr val="FFFF00"/>
                </a:solidFill>
                <a:latin typeface="Comic Sans MS" panose="030F0702030302020204" pitchFamily="66" charset="0"/>
              </a:rPr>
              <a:t>y Risk </a:t>
            </a:r>
            <a:r>
              <a:rPr lang="en-US" u="sng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for CV</a:t>
            </a:r>
          </a:p>
          <a:p>
            <a:pPr marL="0" indent="0" algn="l" rtl="0">
              <a:buNone/>
              <a:defRPr/>
            </a:pPr>
            <a:r>
              <a:rPr lang="en-US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Statin not-recommended   	&lt;5%</a:t>
            </a:r>
          </a:p>
          <a:p>
            <a:pPr marL="0" indent="0" algn="l" rtl="0">
              <a:buNone/>
              <a:defRPr/>
            </a:pPr>
            <a:endParaRPr lang="en-US" dirty="0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 marL="0" indent="0" algn="l" rtl="0">
              <a:buNone/>
              <a:defRPr/>
            </a:pPr>
            <a:r>
              <a:rPr lang="en-US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Statin considered  		    	 5-7.5%</a:t>
            </a:r>
          </a:p>
          <a:p>
            <a:pPr marL="0" indent="0" algn="l" rtl="0">
              <a:buNone/>
              <a:defRPr/>
            </a:pPr>
            <a:endParaRPr lang="en-US" dirty="0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 marL="0" indent="0" algn="l" rtl="0">
              <a:buNone/>
              <a:defRPr/>
            </a:pPr>
            <a:r>
              <a:rPr lang="en-US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Statin recommended         	 7.6-20%	</a:t>
            </a:r>
          </a:p>
        </p:txBody>
      </p:sp>
      <p:sp>
        <p:nvSpPr>
          <p:cNvPr id="30724" name="Rectangle 3"/>
          <p:cNvSpPr>
            <a:spLocks noChangeArrowheads="1"/>
          </p:cNvSpPr>
          <p:nvPr/>
        </p:nvSpPr>
        <p:spPr bwMode="auto">
          <a:xfrm>
            <a:off x="1620115" y="2341034"/>
            <a:ext cx="568818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SzPct val="85000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he-IL" sz="3600" u="sng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Definitions</a:t>
            </a:r>
            <a:endParaRPr lang="he-IL" altLang="he-IL" sz="3600" u="sng" dirty="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14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3048712"/>
            <a:ext cx="8640960" cy="3044584"/>
          </a:xfrm>
        </p:spPr>
        <p:txBody>
          <a:bodyPr>
            <a:noAutofit/>
          </a:bodyPr>
          <a:lstStyle/>
          <a:p>
            <a:pPr algn="l" rtl="0"/>
            <a:r>
              <a:rPr lang="en-US" dirty="0">
                <a:latin typeface="Comic Sans MS" panose="030F0702030302020204" pitchFamily="66" charset="0"/>
              </a:rPr>
              <a:t>The American College of Cardiology (ACC)/American Heart Association (AHA) cholesterol management guidelines have significantly broadened the scope of candidates eligible for statin therapy</a:t>
            </a:r>
            <a:r>
              <a:rPr lang="en-US" dirty="0" smtClean="0">
                <a:latin typeface="Comic Sans MS" panose="030F0702030302020204" pitchFamily="66" charset="0"/>
              </a:rPr>
              <a:t>.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5496" y="0"/>
            <a:ext cx="9073008" cy="2492896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omic Sans MS" panose="030F0702030302020204" pitchFamily="66" charset="0"/>
                <a:hlinkClick r:id="rId3"/>
              </a:rPr>
              <a:t>Implications of Coronary Artery Calcium Testing Among Statin Candidates According to American College of Cardiology/American Heart Association Cholesterol Management Guidelines: MESA (Multi-Ethnic Study of Atherosclerosis).</a:t>
            </a:r>
            <a:r>
              <a:rPr lang="en-US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/>
            </a:r>
            <a:br>
              <a:rPr lang="en-US" sz="2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US" sz="2400" i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Nasir </a:t>
            </a:r>
            <a:r>
              <a:rPr lang="en-US" sz="2400" i="1" dirty="0">
                <a:solidFill>
                  <a:schemeClr val="bg1"/>
                </a:solidFill>
                <a:latin typeface="Comic Sans MS" panose="030F0702030302020204" pitchFamily="66" charset="0"/>
              </a:rPr>
              <a:t>K, et </a:t>
            </a:r>
            <a:r>
              <a:rPr lang="en-US" sz="2400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al.J</a:t>
            </a:r>
            <a:r>
              <a:rPr lang="en-US" sz="2400" i="1" dirty="0">
                <a:solidFill>
                  <a:schemeClr val="bg1"/>
                </a:solidFill>
                <a:latin typeface="Comic Sans MS" panose="030F0702030302020204" pitchFamily="66" charset="0"/>
              </a:rPr>
              <a:t> Am </a:t>
            </a:r>
            <a:r>
              <a:rPr lang="en-US" sz="2400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Coll</a:t>
            </a:r>
            <a:r>
              <a:rPr lang="en-US" sz="2400" i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Cardiol</a:t>
            </a:r>
            <a:r>
              <a:rPr lang="en-US" sz="2400" i="1" dirty="0">
                <a:solidFill>
                  <a:schemeClr val="bg1"/>
                </a:solidFill>
                <a:latin typeface="Comic Sans MS" panose="030F0702030302020204" pitchFamily="66" charset="0"/>
              </a:rPr>
              <a:t>. 2015 Oct 13;66(15):1657-68</a:t>
            </a:r>
            <a:r>
              <a:rPr lang="en-US" sz="2400" dirty="0">
                <a:solidFill>
                  <a:schemeClr val="bg1"/>
                </a:solidFill>
                <a:latin typeface="Comic Sans MS" panose="030F0702030302020204" pitchFamily="66" charset="0"/>
              </a:rPr>
              <a:t/>
            </a:r>
            <a:br>
              <a:rPr lang="en-US" sz="24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endParaRPr lang="en-US" sz="24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96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72816"/>
            <a:ext cx="8820472" cy="5184576"/>
          </a:xfrm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en-US" sz="2800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Objectives</a:t>
            </a:r>
            <a:endParaRPr lang="en-US" sz="2800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 marL="0" indent="0" algn="l" rtl="0">
              <a:buNone/>
            </a:pPr>
            <a:r>
              <a:rPr lang="en-US" sz="2800" dirty="0">
                <a:latin typeface="Comic Sans MS" panose="030F0702030302020204" pitchFamily="66" charset="0"/>
              </a:rPr>
              <a:t>This study evaluated the implications of </a:t>
            </a:r>
            <a:r>
              <a:rPr lang="en-US" sz="2800" u="sng" dirty="0">
                <a:latin typeface="Comic Sans MS" panose="030F0702030302020204" pitchFamily="66" charset="0"/>
              </a:rPr>
              <a:t>the absence of coronary artery calcium (CAC)</a:t>
            </a:r>
            <a:r>
              <a:rPr lang="en-US" sz="2800" dirty="0">
                <a:latin typeface="Comic Sans MS" panose="030F0702030302020204" pitchFamily="66" charset="0"/>
              </a:rPr>
              <a:t> in reclassifying patients from a risk stratum in which statins are recommended to one in which they are not</a:t>
            </a:r>
            <a:r>
              <a:rPr lang="en-US" sz="2800" dirty="0" smtClean="0">
                <a:latin typeface="Comic Sans MS" panose="030F0702030302020204" pitchFamily="66" charset="0"/>
              </a:rPr>
              <a:t>.</a:t>
            </a:r>
          </a:p>
          <a:p>
            <a:pPr marL="0" indent="0" algn="l" rtl="0">
              <a:buNone/>
            </a:pPr>
            <a:r>
              <a:rPr lang="en-US" sz="2800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Results</a:t>
            </a:r>
            <a:endParaRPr lang="en-US" sz="2800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 marL="0" indent="0" algn="l" rtl="0">
              <a:buNone/>
            </a:pP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400" dirty="0">
                <a:latin typeface="Comic Sans MS" panose="030F0702030302020204" pitchFamily="66" charset="0"/>
              </a:rPr>
              <a:t>4,758 participants </a:t>
            </a:r>
            <a:r>
              <a:rPr lang="en-US" sz="2400" dirty="0" smtClean="0">
                <a:latin typeface="Comic Sans MS" panose="030F0702030302020204" pitchFamily="66" charset="0"/>
              </a:rPr>
              <a:t>,  Age </a:t>
            </a:r>
            <a:r>
              <a:rPr lang="en-US" sz="2400" dirty="0">
                <a:latin typeface="Comic Sans MS" panose="030F0702030302020204" pitchFamily="66" charset="0"/>
              </a:rPr>
              <a:t>59 ± 9 y; 47% </a:t>
            </a:r>
            <a:r>
              <a:rPr lang="en-US" sz="2400" dirty="0" smtClean="0">
                <a:latin typeface="Comic Sans MS" panose="030F0702030302020204" pitchFamily="66" charset="0"/>
              </a:rPr>
              <a:t>males.  </a:t>
            </a:r>
            <a:endParaRPr lang="en-US" sz="2400" dirty="0">
              <a:latin typeface="Comic Sans MS" panose="030F0702030302020204" pitchFamily="66" charset="0"/>
            </a:endParaRPr>
          </a:p>
          <a:p>
            <a:pPr marL="0" indent="0" algn="l" rtl="0">
              <a:buNone/>
            </a:pPr>
            <a:r>
              <a:rPr lang="en-US" sz="2400" dirty="0">
                <a:latin typeface="Comic Sans MS" panose="030F0702030302020204" pitchFamily="66" charset="0"/>
              </a:rPr>
              <a:t>A total of 247 (5.2%) ASCVD and 155 (3.3%) hard coronary heart disease events occurred over a median (interquartile range) follow-up of 10.3 (9.7 to 10.8) years. </a:t>
            </a:r>
          </a:p>
          <a:p>
            <a:pPr marL="0" indent="0" algn="l" rtl="0">
              <a:buNone/>
            </a:pPr>
            <a:endParaRPr lang="en-US" sz="2400" dirty="0">
              <a:latin typeface="Comic Sans MS" panose="030F0702030302020204" pitchFamily="66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579296" cy="1728192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2000" b="1" dirty="0">
                <a:latin typeface="Comic Sans MS" panose="030F0702030302020204" pitchFamily="66" charset="0"/>
                <a:hlinkClick r:id="rId3"/>
              </a:rPr>
              <a:t>Implications of Coronary Artery Calcium Testing Among Statin Candidates According to American College of Cardiology/American Heart Association Cholesterol Management Guidelines: MESA (Multi-Ethnic Study of Atherosclerosis).</a:t>
            </a:r>
            <a:r>
              <a:rPr lang="en-US" sz="2000" b="1" dirty="0">
                <a:latin typeface="Comic Sans MS" panose="030F0702030302020204" pitchFamily="66" charset="0"/>
              </a:rPr>
              <a:t/>
            </a:r>
            <a:br>
              <a:rPr lang="en-US" sz="2000" b="1" dirty="0">
                <a:latin typeface="Comic Sans MS" panose="030F0702030302020204" pitchFamily="66" charset="0"/>
              </a:rPr>
            </a:br>
            <a:r>
              <a:rPr lang="en-US" sz="1800" i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Nasir </a:t>
            </a:r>
            <a:r>
              <a:rPr lang="en-US" sz="1800" i="1" dirty="0">
                <a:solidFill>
                  <a:schemeClr val="bg1"/>
                </a:solidFill>
                <a:latin typeface="Comic Sans MS" panose="030F0702030302020204" pitchFamily="66" charset="0"/>
              </a:rPr>
              <a:t>K, et </a:t>
            </a:r>
            <a:r>
              <a:rPr lang="en-US" sz="1800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al.J</a:t>
            </a:r>
            <a:r>
              <a:rPr lang="en-US" sz="1800" i="1" dirty="0">
                <a:solidFill>
                  <a:schemeClr val="bg1"/>
                </a:solidFill>
                <a:latin typeface="Comic Sans MS" panose="030F0702030302020204" pitchFamily="66" charset="0"/>
              </a:rPr>
              <a:t> Am </a:t>
            </a:r>
            <a:r>
              <a:rPr lang="en-US" sz="1800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Coll</a:t>
            </a:r>
            <a:r>
              <a:rPr lang="en-US" sz="1800" i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800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Cardiol</a:t>
            </a:r>
            <a:r>
              <a:rPr lang="en-US" sz="1800" i="1" dirty="0">
                <a:solidFill>
                  <a:schemeClr val="bg1"/>
                </a:solidFill>
                <a:latin typeface="Comic Sans MS" panose="030F0702030302020204" pitchFamily="66" charset="0"/>
              </a:rPr>
              <a:t>. 2015 Oct 13;66(15):1657-68</a:t>
            </a:r>
            <a:r>
              <a:rPr lang="en-US" sz="1800" dirty="0">
                <a:latin typeface="Comic Sans MS" panose="030F0702030302020204" pitchFamily="66" charset="0"/>
              </a:rPr>
              <a:t/>
            </a:r>
            <a:br>
              <a:rPr lang="en-US" sz="1800" dirty="0">
                <a:latin typeface="Comic Sans MS" panose="030F0702030302020204" pitchFamily="66" charset="0"/>
              </a:rPr>
            </a:br>
            <a:endParaRPr lang="en-US" sz="1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40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980729"/>
            <a:ext cx="6723075" cy="453849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5141" y="5589240"/>
            <a:ext cx="87363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dirty="0">
                <a:latin typeface="Comic Sans MS" panose="030F0702030302020204" pitchFamily="66" charset="0"/>
              </a:rPr>
              <a:t>CAC scores at baseline across statin-eligible groups according to the ACC/AHA Cholesterol Management Guidelines. </a:t>
            </a:r>
            <a:endParaRPr lang="en-US" dirty="0" smtClean="0">
              <a:latin typeface="Comic Sans MS" panose="030F0702030302020204" pitchFamily="66" charset="0"/>
            </a:endParaRPr>
          </a:p>
          <a:p>
            <a:pPr algn="l" rtl="0"/>
            <a:r>
              <a:rPr lang="en-US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The </a:t>
            </a:r>
            <a:r>
              <a:rPr lang="en-US" sz="2400" dirty="0">
                <a:solidFill>
                  <a:srgbClr val="FFFF00"/>
                </a:solidFill>
                <a:latin typeface="Comic Sans MS" panose="030F0702030302020204" pitchFamily="66" charset="0"/>
              </a:rPr>
              <a:t>absence </a:t>
            </a:r>
            <a:r>
              <a:rPr lang="en-US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of </a:t>
            </a:r>
            <a:r>
              <a:rPr lang="en-US" sz="2400" dirty="0">
                <a:solidFill>
                  <a:srgbClr val="FFFF00"/>
                </a:solidFill>
                <a:latin typeface="Comic Sans MS" panose="030F0702030302020204" pitchFamily="66" charset="0"/>
              </a:rPr>
              <a:t>CAC was noted in 44% (1,316 of 2,966) of statin candidates (considered or recommended)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6376" y="260648"/>
            <a:ext cx="84080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omic Sans MS" panose="030F0702030302020204" pitchFamily="66" charset="0"/>
              </a:rPr>
              <a:t>CAC Distribution Across Statin Eligibility Groups</a:t>
            </a:r>
          </a:p>
        </p:txBody>
      </p:sp>
    </p:spTree>
    <p:extLst>
      <p:ext uri="{BB962C8B-B14F-4D97-AF65-F5344CB8AC3E}">
        <p14:creationId xmlns:p14="http://schemas.microsoft.com/office/powerpoint/2010/main" val="283593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-44624"/>
            <a:ext cx="8568952" cy="6858000"/>
          </a:xfrm>
        </p:spPr>
        <p:txBody>
          <a:bodyPr>
            <a:noAutofit/>
          </a:bodyPr>
          <a:lstStyle/>
          <a:p>
            <a:pPr algn="l" rtl="0"/>
            <a:endParaRPr lang="en-US" sz="2400" dirty="0">
              <a:latin typeface="Comic Sans MS" panose="030F0702030302020204" pitchFamily="66" charset="0"/>
            </a:endParaRPr>
          </a:p>
          <a:p>
            <a:pPr marL="0" indent="0" algn="l" rtl="0">
              <a:buNone/>
            </a:pPr>
            <a:r>
              <a:rPr lang="en-US" b="1" dirty="0">
                <a:solidFill>
                  <a:srgbClr val="FFFF00"/>
                </a:solidFill>
                <a:latin typeface="Comic Sans MS" panose="030F0702030302020204" pitchFamily="66" charset="0"/>
              </a:rPr>
              <a:t>Results</a:t>
            </a:r>
          </a:p>
          <a:p>
            <a:pPr algn="l" rtl="0"/>
            <a:r>
              <a:rPr lang="en-US" sz="2400" dirty="0" smtClean="0">
                <a:latin typeface="Comic Sans MS" panose="030F0702030302020204" pitchFamily="66" charset="0"/>
              </a:rPr>
              <a:t>The </a:t>
            </a:r>
            <a:r>
              <a:rPr lang="en-US" sz="2400" dirty="0">
                <a:latin typeface="Comic Sans MS" panose="030F0702030302020204" pitchFamily="66" charset="0"/>
              </a:rPr>
              <a:t>new ACC/AHA guidelines recommended 2,377 </a:t>
            </a:r>
            <a:r>
              <a:rPr lang="en-US" sz="2400" b="1" dirty="0">
                <a:solidFill>
                  <a:srgbClr val="FFFF00"/>
                </a:solidFill>
                <a:latin typeface="Comic Sans MS" panose="030F0702030302020204" pitchFamily="66" charset="0"/>
              </a:rPr>
              <a:t>(50%) </a:t>
            </a:r>
            <a:r>
              <a:rPr lang="en-US" sz="2400" dirty="0">
                <a:latin typeface="Comic Sans MS" panose="030F0702030302020204" pitchFamily="66" charset="0"/>
              </a:rPr>
              <a:t>MESA participants for moderate- to high-intensity statins; the majority (77%) was eligible because of a 10-year estimated ASCVD risk ≥7.5%. </a:t>
            </a:r>
            <a:endParaRPr lang="en-US" sz="2400" dirty="0" smtClean="0">
              <a:latin typeface="Comic Sans MS" panose="030F0702030302020204" pitchFamily="66" charset="0"/>
            </a:endParaRPr>
          </a:p>
          <a:p>
            <a:pPr algn="l" rtl="0"/>
            <a:r>
              <a:rPr lang="en-US" sz="2400" b="1" u="sng" dirty="0" smtClean="0">
                <a:latin typeface="Comic Sans MS" panose="030F0702030302020204" pitchFamily="66" charset="0"/>
              </a:rPr>
              <a:t>Of </a:t>
            </a:r>
            <a:r>
              <a:rPr lang="en-US" sz="2400" b="1" u="sng" dirty="0">
                <a:latin typeface="Comic Sans MS" panose="030F0702030302020204" pitchFamily="66" charset="0"/>
              </a:rPr>
              <a:t>those recommended </a:t>
            </a:r>
            <a:r>
              <a:rPr lang="en-US" sz="2400" b="1" u="sng" dirty="0" smtClean="0">
                <a:latin typeface="Comic Sans MS" panose="030F0702030302020204" pitchFamily="66" charset="0"/>
              </a:rPr>
              <a:t>statins</a:t>
            </a:r>
            <a:r>
              <a:rPr lang="en-US" sz="2400" dirty="0" smtClean="0">
                <a:latin typeface="Comic Sans MS" panose="030F0702030302020204" pitchFamily="66" charset="0"/>
              </a:rPr>
              <a:t>:                                  </a:t>
            </a:r>
            <a:r>
              <a:rPr lang="en-US" sz="2400" u="sng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41</a:t>
            </a:r>
            <a:r>
              <a:rPr lang="en-US" sz="2400" u="sng" dirty="0">
                <a:solidFill>
                  <a:srgbClr val="FFFF00"/>
                </a:solidFill>
                <a:latin typeface="Comic Sans MS" panose="030F0702030302020204" pitchFamily="66" charset="0"/>
              </a:rPr>
              <a:t>% had CAC = 0</a:t>
            </a:r>
            <a:r>
              <a:rPr lang="en-US" sz="2400" dirty="0">
                <a:latin typeface="Comic Sans MS" panose="030F0702030302020204" pitchFamily="66" charset="0"/>
              </a:rPr>
              <a:t> and had 5.2 ASCVD events/1,000 </a:t>
            </a:r>
            <a:r>
              <a:rPr lang="en-US" sz="2400" dirty="0" smtClean="0">
                <a:latin typeface="Comic Sans MS" panose="030F0702030302020204" pitchFamily="66" charset="0"/>
              </a:rPr>
              <a:t> P/Y</a:t>
            </a:r>
          </a:p>
          <a:p>
            <a:pPr algn="l" rtl="0"/>
            <a:r>
              <a:rPr lang="en-US" sz="2400" dirty="0" smtClean="0">
                <a:latin typeface="Comic Sans MS" panose="030F0702030302020204" pitchFamily="66" charset="0"/>
              </a:rPr>
              <a:t>Among </a:t>
            </a:r>
            <a:r>
              <a:rPr lang="en-US" sz="2400" dirty="0">
                <a:latin typeface="Comic Sans MS" panose="030F0702030302020204" pitchFamily="66" charset="0"/>
              </a:rPr>
              <a:t>589 participants (12%) </a:t>
            </a:r>
            <a:r>
              <a:rPr lang="en-US" sz="2400" b="1" u="sng" dirty="0">
                <a:latin typeface="Comic Sans MS" panose="030F0702030302020204" pitchFamily="66" charset="0"/>
              </a:rPr>
              <a:t>considered for moderate-intensity statin, </a:t>
            </a:r>
            <a:r>
              <a:rPr lang="en-US" sz="2400" dirty="0">
                <a:latin typeface="Comic Sans MS" panose="030F0702030302020204" pitchFamily="66" charset="0"/>
              </a:rPr>
              <a:t>338 (57%) had a CAC = 0, with an ASCVD event rate of 1.5 per 1,000  </a:t>
            </a:r>
            <a:r>
              <a:rPr lang="en-US" sz="2400" dirty="0" smtClean="0">
                <a:latin typeface="Comic Sans MS" panose="030F0702030302020204" pitchFamily="66" charset="0"/>
              </a:rPr>
              <a:t>P/Y</a:t>
            </a:r>
          </a:p>
          <a:p>
            <a:pPr algn="l" rtl="0"/>
            <a:r>
              <a:rPr lang="en-US" sz="2400" dirty="0" smtClean="0">
                <a:latin typeface="Comic Sans MS" panose="030F0702030302020204" pitchFamily="66" charset="0"/>
              </a:rPr>
              <a:t>Of </a:t>
            </a:r>
            <a:r>
              <a:rPr lang="en-US" sz="2400" dirty="0">
                <a:latin typeface="Comic Sans MS" panose="030F0702030302020204" pitchFamily="66" charset="0"/>
              </a:rPr>
              <a:t>participants </a:t>
            </a:r>
            <a:r>
              <a:rPr lang="en-US" sz="2400" b="1" u="sng" dirty="0">
                <a:latin typeface="Comic Sans MS" panose="030F0702030302020204" pitchFamily="66" charset="0"/>
              </a:rPr>
              <a:t>eligible (recommended or considered) </a:t>
            </a:r>
            <a:r>
              <a:rPr lang="en-US" sz="2400" dirty="0">
                <a:latin typeface="Comic Sans MS" panose="030F0702030302020204" pitchFamily="66" charset="0"/>
              </a:rPr>
              <a:t>for statins, 44% (1,316 of 2,966) had CAC = 0 at baseline and an observed 10-year ASCVD event rate of 4.2 per 1,000 person-years.</a:t>
            </a:r>
          </a:p>
          <a:p>
            <a:pPr marL="0" indent="0" algn="l" rtl="0">
              <a:buNone/>
            </a:pPr>
            <a:endParaRPr lang="en-US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38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579296" cy="1944216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2000" b="1" dirty="0">
                <a:latin typeface="Comic Sans MS" panose="030F0702030302020204" pitchFamily="66" charset="0"/>
                <a:hlinkClick r:id="rId2"/>
              </a:rPr>
              <a:t>Implications of Coronary Artery Calcium Testing Among Statin Candidates According to American College of Cardiology/American Heart Association Cholesterol Management Guidelines: MESA (Multi-Ethnic Study of Atherosclerosis).</a:t>
            </a:r>
            <a:r>
              <a:rPr lang="en-US" sz="2000" b="1" dirty="0">
                <a:latin typeface="Comic Sans MS" panose="030F0702030302020204" pitchFamily="66" charset="0"/>
              </a:rPr>
              <a:t/>
            </a:r>
            <a:br>
              <a:rPr lang="en-US" sz="2000" b="1" dirty="0">
                <a:latin typeface="Comic Sans MS" panose="030F0702030302020204" pitchFamily="66" charset="0"/>
              </a:rPr>
            </a:br>
            <a:r>
              <a:rPr lang="en-US" sz="1800" b="1" i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Nasir </a:t>
            </a:r>
            <a:r>
              <a:rPr lang="en-US" sz="18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K, et </a:t>
            </a:r>
            <a:r>
              <a:rPr lang="en-US" sz="18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al.J</a:t>
            </a:r>
            <a:r>
              <a:rPr lang="en-US" sz="18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Am </a:t>
            </a:r>
            <a:r>
              <a:rPr lang="en-US" sz="18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Coll</a:t>
            </a:r>
            <a:r>
              <a:rPr lang="en-US" sz="18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18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Cardiol</a:t>
            </a:r>
            <a:r>
              <a:rPr lang="en-US" sz="18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. 2015 Oct 13;66(15):1657-68</a:t>
            </a:r>
            <a:r>
              <a:rPr lang="en-US" sz="1800" dirty="0">
                <a:latin typeface="Comic Sans MS" panose="030F0702030302020204" pitchFamily="66" charset="0"/>
              </a:rPr>
              <a:t/>
            </a:r>
            <a:br>
              <a:rPr lang="en-US" sz="1800" dirty="0">
                <a:latin typeface="Comic Sans MS" panose="030F0702030302020204" pitchFamily="66" charset="0"/>
              </a:rPr>
            </a:br>
            <a:endParaRPr lang="en-US" sz="1800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1429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algn="l" rtl="0"/>
            <a:r>
              <a:rPr lang="en-US" dirty="0">
                <a:latin typeface="Comic Sans MS" panose="030F0702030302020204" pitchFamily="66" charset="0"/>
              </a:rPr>
              <a:t>Nearly one-half of patients without established atherosclerosis, who are classified as eligible for statin therapy according to the 2013 ACC/AHA blood cholesterol guidelines, have no detectable CAC, suggesting that their 10-year risk of clinical events may be lower than those for whom statin use is generally </a:t>
            </a:r>
            <a:r>
              <a:rPr lang="en-US" dirty="0" smtClean="0">
                <a:latin typeface="Comic Sans MS" panose="030F0702030302020204" pitchFamily="66" charset="0"/>
              </a:rPr>
              <a:t>recommended.</a:t>
            </a:r>
          </a:p>
          <a:p>
            <a:pPr algn="l" rtl="0"/>
            <a:r>
              <a:rPr lang="en-US" dirty="0" smtClean="0">
                <a:latin typeface="Comic Sans MS" panose="030F0702030302020204" pitchFamily="66" charset="0"/>
              </a:rPr>
              <a:t>Among candidates for statin therapy, clinicians should consider the role of CAC testing in shared decision-making processes to facilitate informed choices for flexible treatment goals.</a:t>
            </a:r>
          </a:p>
          <a:p>
            <a:pPr algn="l" rtl="0"/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35896" y="1980129"/>
            <a:ext cx="23535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en-US" sz="3200" b="1" dirty="0">
                <a:solidFill>
                  <a:srgbClr val="FFFF00"/>
                </a:solidFill>
                <a:latin typeface="Comic Sans MS" panose="030F0702030302020204" pitchFamily="66" charset="0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147933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83634" y="2020712"/>
            <a:ext cx="8705144" cy="3649133"/>
          </a:xfrm>
        </p:spPr>
        <p:txBody>
          <a:bodyPr>
            <a:normAutofit/>
          </a:bodyPr>
          <a:lstStyle/>
          <a:p>
            <a:pPr marL="0" indent="0" algn="l" rtl="0">
              <a:buNone/>
              <a:defRPr/>
            </a:pPr>
            <a:r>
              <a:rPr lang="en-US" altLang="he-IL" u="sng" dirty="0">
                <a:latin typeface="Comic Sans MS" pitchFamily="66" charset="0"/>
              </a:rPr>
              <a:t>Rational</a:t>
            </a:r>
          </a:p>
          <a:p>
            <a:pPr algn="l" rtl="0" eaLnBrk="1" hangingPunct="1">
              <a:defRPr/>
            </a:pPr>
            <a:r>
              <a:rPr lang="en-US" altLang="he-IL" sz="2489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he-IL" sz="2489" dirty="0">
                <a:latin typeface="Comic Sans MS" pitchFamily="66" charset="0"/>
              </a:rPr>
              <a:t>Non – invasive measuring of the atherosclerosis  </a:t>
            </a:r>
            <a:r>
              <a:rPr lang="en-US" altLang="he-IL" sz="2489" dirty="0" err="1">
                <a:latin typeface="Comic Sans MS" pitchFamily="66" charset="0"/>
              </a:rPr>
              <a:t>sequelae</a:t>
            </a:r>
            <a:r>
              <a:rPr lang="en-US" altLang="he-IL" sz="2489" dirty="0">
                <a:latin typeface="Comic Sans MS" pitchFamily="66" charset="0"/>
              </a:rPr>
              <a:t> of long-life global exposure to all </a:t>
            </a:r>
            <a:r>
              <a:rPr lang="en-US" altLang="he-IL" sz="2489" dirty="0" smtClean="0">
                <a:latin typeface="Comic Sans MS" pitchFamily="66" charset="0"/>
              </a:rPr>
              <a:t>known and unknown risk  </a:t>
            </a:r>
            <a:r>
              <a:rPr lang="en-US" altLang="he-IL" sz="2489" dirty="0">
                <a:latin typeface="Comic Sans MS" pitchFamily="66" charset="0"/>
              </a:rPr>
              <a:t>factors.</a:t>
            </a:r>
          </a:p>
          <a:p>
            <a:pPr algn="l" rtl="0" eaLnBrk="1" hangingPunct="1">
              <a:defRPr/>
            </a:pPr>
            <a:r>
              <a:rPr lang="en-US" altLang="he-IL" sz="2489" dirty="0">
                <a:latin typeface="Comic Sans MS" pitchFamily="66" charset="0"/>
              </a:rPr>
              <a:t>Sub-clinical and early stages of AS can be detected and measured.</a:t>
            </a:r>
          </a:p>
          <a:p>
            <a:pPr algn="l" rtl="0" eaLnBrk="1" hangingPunct="1">
              <a:defRPr/>
            </a:pPr>
            <a:r>
              <a:rPr lang="en-US" altLang="he-IL" sz="2489" u="sng" dirty="0">
                <a:solidFill>
                  <a:srgbClr val="FFFF00"/>
                </a:solidFill>
                <a:latin typeface="Comic Sans MS" pitchFamily="66" charset="0"/>
              </a:rPr>
              <a:t>I</a:t>
            </a:r>
            <a:r>
              <a:rPr lang="en-US" altLang="he-IL" sz="2489" u="sng" dirty="0" smtClean="0">
                <a:solidFill>
                  <a:srgbClr val="FFFF00"/>
                </a:solidFill>
                <a:latin typeface="Comic Sans MS" pitchFamily="66" charset="0"/>
              </a:rPr>
              <a:t>ndividualized  risk and treatment </a:t>
            </a:r>
            <a:r>
              <a:rPr lang="en-US" altLang="he-IL" sz="2489" dirty="0">
                <a:latin typeface="Comic Sans MS" pitchFamily="66" charset="0"/>
              </a:rPr>
              <a:t>according to the total burden of AS combined with conventional RF. </a:t>
            </a:r>
          </a:p>
          <a:p>
            <a:pPr algn="l" rtl="0" eaLnBrk="1" hangingPunct="1">
              <a:defRPr/>
            </a:pPr>
            <a:endParaRPr lang="en-US" altLang="he-IL" sz="2489" dirty="0">
              <a:latin typeface="Comic Sans MS" pitchFamily="66" charset="0"/>
            </a:endParaRP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1219201" y="797278"/>
            <a:ext cx="6285695" cy="639534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 eaLnBrk="0" hangingPunct="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he-IL" sz="3556">
                <a:solidFill>
                  <a:schemeClr val="bg1"/>
                </a:solidFill>
                <a:latin typeface="Comic Sans MS" panose="030F0702030302020204" pitchFamily="66" charset="0"/>
              </a:rPr>
              <a:t> Measuring Atherosclerosis  </a:t>
            </a:r>
          </a:p>
        </p:txBody>
      </p:sp>
    </p:spTree>
    <p:extLst>
      <p:ext uri="{BB962C8B-B14F-4D97-AF65-F5344CB8AC3E}">
        <p14:creationId xmlns:p14="http://schemas.microsoft.com/office/powerpoint/2010/main" val="5286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ars.els-cdn.com/content/image/1-s2.0-S0735109715049761-gr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3098"/>
            <a:ext cx="9042936" cy="670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60032" y="2564904"/>
            <a:ext cx="3672408" cy="95410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l" rtl="0"/>
            <a:r>
              <a:rPr lang="en-US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What is the                             MESA Risk Score?</a:t>
            </a:r>
            <a:endParaRPr lang="en-US" sz="28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72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204864"/>
            <a:ext cx="8784976" cy="4464496"/>
          </a:xfrm>
        </p:spPr>
        <p:txBody>
          <a:bodyPr>
            <a:noAutofit/>
          </a:bodyPr>
          <a:lstStyle/>
          <a:p>
            <a:pPr algn="l" rtl="0">
              <a:buFont typeface="Wingdings" pitchFamily="2" charset="2"/>
              <a:buChar char="v"/>
            </a:pPr>
            <a:r>
              <a:rPr lang="en-US" sz="2400" dirty="0" smtClean="0">
                <a:latin typeface="Comic Sans MS" panose="030F0702030302020204" pitchFamily="66" charset="0"/>
              </a:rPr>
              <a:t>The </a:t>
            </a:r>
            <a:r>
              <a:rPr lang="en-US" sz="2400" dirty="0">
                <a:latin typeface="Comic Sans MS" panose="030F0702030302020204" pitchFamily="66" charset="0"/>
              </a:rPr>
              <a:t>MESA CHD risk score is the first available algorithm incorporating CAC with traditional risk factors for 10-year risk </a:t>
            </a:r>
            <a:r>
              <a:rPr lang="en-US" sz="2400" dirty="0" smtClean="0">
                <a:latin typeface="Comic Sans MS" panose="030F0702030302020204" pitchFamily="66" charset="0"/>
              </a:rPr>
              <a:t>prediction.</a:t>
            </a:r>
          </a:p>
          <a:p>
            <a:pPr algn="l" rtl="0">
              <a:buFont typeface="Wingdings" pitchFamily="2" charset="2"/>
              <a:buChar char="v"/>
            </a:pPr>
            <a:r>
              <a:rPr lang="en-US" sz="2400" dirty="0">
                <a:latin typeface="Comic Sans MS" panose="030F0702030302020204" pitchFamily="66" charset="0"/>
              </a:rPr>
              <a:t>large, modern, community-based multiethnic cohort and the use of statistical techniques to provide a model that performs well when applied outside of the development cohort. </a:t>
            </a:r>
            <a:endParaRPr lang="en-US" sz="2400" dirty="0" smtClean="0">
              <a:latin typeface="Comic Sans MS" panose="030F0702030302020204" pitchFamily="66" charset="0"/>
            </a:endParaRPr>
          </a:p>
          <a:p>
            <a:pPr algn="l" rtl="0">
              <a:buFont typeface="Wingdings" pitchFamily="2" charset="2"/>
              <a:buChar char="v"/>
            </a:pPr>
            <a:r>
              <a:rPr lang="en-US" sz="2400" dirty="0" smtClean="0">
                <a:latin typeface="Comic Sans MS" panose="030F0702030302020204" pitchFamily="66" charset="0"/>
              </a:rPr>
              <a:t>Independent </a:t>
            </a:r>
            <a:r>
              <a:rPr lang="en-US" sz="2400" dirty="0">
                <a:latin typeface="Comic Sans MS" panose="030F0702030302020204" pitchFamily="66" charset="0"/>
              </a:rPr>
              <a:t>validation of the model in 2 contemporary cohorts—1 international from Germany and 1 U.S.-based multiethnic study—provides evidence of external validity</a:t>
            </a:r>
            <a:r>
              <a:rPr lang="en-US" sz="2400" dirty="0" smtClean="0"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728192"/>
          </a:xfrm>
        </p:spPr>
        <p:txBody>
          <a:bodyPr>
            <a:noAutofit/>
          </a:bodyPr>
          <a:lstStyle/>
          <a:p>
            <a:pPr rtl="0"/>
            <a:r>
              <a:rPr lang="en-US" sz="2000" b="1" dirty="0">
                <a:solidFill>
                  <a:srgbClr val="FFFF00"/>
                </a:solidFill>
                <a:latin typeface="Comic Sans MS" panose="030F0702030302020204" pitchFamily="66" charset="0"/>
              </a:rPr>
              <a:t>10-Year Coronary Heart Disease Risk Prediction Using Coronary Artery Calcium and Traditional Risk Factors : Derivation in the MESA (Multi-Ethnic Study of Atherosclerosis) With Validation in the HNR (Heinz Nixdorf Recall) Study and the DHS (Dallas Heart Study</a:t>
            </a:r>
            <a:r>
              <a:rPr lang="en-US" sz="2000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)</a:t>
            </a:r>
            <a:br>
              <a:rPr lang="en-US" sz="2000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</a:br>
            <a:r>
              <a:rPr lang="en-US" sz="2000" i="1" dirty="0" smtClean="0"/>
              <a:t>J Am </a:t>
            </a:r>
            <a:r>
              <a:rPr lang="en-US" sz="2000" i="1" dirty="0" err="1" smtClean="0"/>
              <a:t>Coll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Cardiol</a:t>
            </a:r>
            <a:r>
              <a:rPr lang="en-US" sz="2000" i="1" dirty="0" smtClean="0"/>
              <a:t> </a:t>
            </a:r>
            <a:r>
              <a:rPr lang="en-US" sz="2000" i="1" dirty="0"/>
              <a:t>2015, </a:t>
            </a:r>
            <a:r>
              <a:rPr lang="en-US" sz="2000" i="1" dirty="0" err="1" smtClean="0"/>
              <a:t>Vol</a:t>
            </a:r>
            <a:r>
              <a:rPr lang="en-US" sz="2000" i="1" dirty="0" smtClean="0"/>
              <a:t> 66 ,Pages </a:t>
            </a:r>
            <a:r>
              <a:rPr lang="en-US" sz="2000" i="1" dirty="0"/>
              <a:t>1643–1653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9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204864"/>
            <a:ext cx="8640960" cy="5688632"/>
          </a:xfrm>
        </p:spPr>
        <p:txBody>
          <a:bodyPr>
            <a:noAutofit/>
          </a:bodyPr>
          <a:lstStyle/>
          <a:p>
            <a:pPr algn="l" rtl="0">
              <a:buFont typeface="Wingdings" pitchFamily="2" charset="2"/>
              <a:buChar char="v"/>
            </a:pPr>
            <a:r>
              <a:rPr lang="en-US" sz="2800" dirty="0" smtClean="0">
                <a:latin typeface="Comic Sans MS" panose="030F0702030302020204" pitchFamily="66" charset="0"/>
              </a:rPr>
              <a:t>It can </a:t>
            </a:r>
            <a:r>
              <a:rPr lang="en-US" sz="2800" dirty="0">
                <a:latin typeface="Comic Sans MS" panose="030F0702030302020204" pitchFamily="66" charset="0"/>
              </a:rPr>
              <a:t>be used by radiologists and cardiologists when interpreting and reporting CAC </a:t>
            </a:r>
            <a:r>
              <a:rPr lang="en-US" sz="2800" dirty="0" smtClean="0">
                <a:latin typeface="Comic Sans MS" panose="030F0702030302020204" pitchFamily="66" charset="0"/>
              </a:rPr>
              <a:t>scores.</a:t>
            </a:r>
          </a:p>
          <a:p>
            <a:pPr algn="l" rtl="0">
              <a:buFont typeface="Wingdings" pitchFamily="2" charset="2"/>
              <a:buChar char="v"/>
            </a:pPr>
            <a:r>
              <a:rPr lang="en-US" sz="2800" dirty="0">
                <a:latin typeface="Comic Sans MS" panose="030F0702030302020204" pitchFamily="66" charset="0"/>
              </a:rPr>
              <a:t>S</a:t>
            </a:r>
            <a:r>
              <a:rPr lang="en-US" sz="2800" dirty="0" smtClean="0">
                <a:latin typeface="Comic Sans MS" panose="030F0702030302020204" pitchFamily="66" charset="0"/>
              </a:rPr>
              <a:t>can </a:t>
            </a:r>
            <a:r>
              <a:rPr lang="en-US" sz="2800" dirty="0">
                <a:latin typeface="Comic Sans MS" panose="030F0702030302020204" pitchFamily="66" charset="0"/>
              </a:rPr>
              <a:t>readers can now calculate and provide a “post-test” 10-year CHD risk after CAC scanning based on the MESA risk </a:t>
            </a:r>
            <a:r>
              <a:rPr lang="en-US" sz="2800" dirty="0" smtClean="0">
                <a:latin typeface="Comic Sans MS" panose="030F0702030302020204" pitchFamily="66" charset="0"/>
              </a:rPr>
              <a:t>score.</a:t>
            </a:r>
          </a:p>
          <a:p>
            <a:pPr algn="l" rtl="0">
              <a:buFont typeface="Wingdings" pitchFamily="2" charset="2"/>
              <a:buChar char="v"/>
            </a:pPr>
            <a:r>
              <a:rPr lang="en-US" sz="2800" dirty="0" smtClean="0">
                <a:latin typeface="Comic Sans MS" panose="030F0702030302020204" pitchFamily="66" charset="0"/>
              </a:rPr>
              <a:t>This </a:t>
            </a:r>
            <a:r>
              <a:rPr lang="en-US" sz="2800" dirty="0">
                <a:latin typeface="Comic Sans MS" panose="030F0702030302020204" pitchFamily="66" charset="0"/>
              </a:rPr>
              <a:t>updated 10-year risk could be used to help make therapeutic decisions, such as the decision to start statin or aspirin therapy in primary prevention</a:t>
            </a:r>
            <a:r>
              <a:rPr lang="en-US" sz="2800" dirty="0" smtClean="0"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728192"/>
          </a:xfrm>
        </p:spPr>
        <p:txBody>
          <a:bodyPr>
            <a:noAutofit/>
          </a:bodyPr>
          <a:lstStyle/>
          <a:p>
            <a:pPr rtl="0"/>
            <a:r>
              <a:rPr lang="en-US" sz="2000" b="1" dirty="0">
                <a:solidFill>
                  <a:srgbClr val="FFFF00"/>
                </a:solidFill>
                <a:latin typeface="Comic Sans MS" panose="030F0702030302020204" pitchFamily="66" charset="0"/>
              </a:rPr>
              <a:t>10-Year Coronary Heart Disease Risk Prediction Using Coronary Artery Calcium and Traditional Risk Factors : Derivation in the MESA (Multi-Ethnic Study of Atherosclerosis) With Validation in the HNR (Heinz Nixdorf Recall) Study and the DHS (Dallas Heart Study</a:t>
            </a:r>
            <a:r>
              <a:rPr lang="en-US" sz="2000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)</a:t>
            </a:r>
            <a:br>
              <a:rPr lang="en-US" sz="2000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</a:br>
            <a:r>
              <a:rPr lang="en-US" sz="2000" i="1" dirty="0" smtClean="0"/>
              <a:t>J Am </a:t>
            </a:r>
            <a:r>
              <a:rPr lang="en-US" sz="2000" i="1" dirty="0" err="1" smtClean="0"/>
              <a:t>Coll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Cardiol</a:t>
            </a:r>
            <a:r>
              <a:rPr lang="en-US" sz="2000" i="1" dirty="0" smtClean="0"/>
              <a:t> </a:t>
            </a:r>
            <a:r>
              <a:rPr lang="en-US" sz="2000" i="1" dirty="0"/>
              <a:t>2015, </a:t>
            </a:r>
            <a:r>
              <a:rPr lang="en-US" sz="2000" i="1" dirty="0" err="1" smtClean="0"/>
              <a:t>Vol</a:t>
            </a:r>
            <a:r>
              <a:rPr lang="en-US" sz="2000" i="1" dirty="0" smtClean="0"/>
              <a:t> 66 ,Pages </a:t>
            </a:r>
            <a:r>
              <a:rPr lang="en-US" sz="2000" i="1" dirty="0"/>
              <a:t>1643–1653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43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ars.els-cdn.com/content/image/1-s2.0-S0735109715049761-gr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3098"/>
            <a:ext cx="9042936" cy="670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83968" y="1628801"/>
            <a:ext cx="4727813" cy="2523768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l" rtl="0"/>
            <a:r>
              <a:rPr lang="en-US" dirty="0">
                <a:latin typeface="Comic Sans MS" panose="030F0702030302020204" pitchFamily="66" charset="0"/>
              </a:rPr>
              <a:t>older man with fairly favorable risk factor profile but </a:t>
            </a:r>
            <a:r>
              <a:rPr lang="en-US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0 CAC</a:t>
            </a:r>
            <a:r>
              <a:rPr lang="en-US" dirty="0">
                <a:latin typeface="Comic Sans MS" panose="030F0702030302020204" pitchFamily="66" charset="0"/>
              </a:rPr>
              <a:t>. </a:t>
            </a:r>
            <a:endParaRPr lang="en-US" dirty="0" smtClean="0">
              <a:latin typeface="Comic Sans MS" panose="030F0702030302020204" pitchFamily="66" charset="0"/>
            </a:endParaRPr>
          </a:p>
          <a:p>
            <a:pPr algn="l" rtl="0"/>
            <a:r>
              <a:rPr lang="en-US" dirty="0" smtClean="0">
                <a:latin typeface="Comic Sans MS" panose="030F0702030302020204" pitchFamily="66" charset="0"/>
              </a:rPr>
              <a:t>Under </a:t>
            </a:r>
            <a:r>
              <a:rPr lang="en-US" dirty="0">
                <a:latin typeface="Comic Sans MS" panose="030F0702030302020204" pitchFamily="66" charset="0"/>
              </a:rPr>
              <a:t>a risk score without CAC, 10-year estimated CHD risk is </a:t>
            </a:r>
            <a:r>
              <a:rPr lang="en-US" dirty="0" smtClean="0">
                <a:latin typeface="Comic Sans MS" panose="030F0702030302020204" pitchFamily="66" charset="0"/>
              </a:rPr>
              <a:t>     </a:t>
            </a:r>
            <a:r>
              <a:rPr lang="en-US" sz="20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9.3</a:t>
            </a:r>
            <a:r>
              <a:rPr lang="en-US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%</a:t>
            </a:r>
            <a:r>
              <a:rPr lang="en-US" sz="2000" dirty="0">
                <a:latin typeface="Comic Sans MS" panose="030F0702030302020204" pitchFamily="66" charset="0"/>
              </a:rPr>
              <a:t>, 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pPr algn="l" rtl="0"/>
            <a:r>
              <a:rPr lang="en-US" dirty="0" smtClean="0">
                <a:latin typeface="Comic Sans MS" panose="030F0702030302020204" pitchFamily="66" charset="0"/>
              </a:rPr>
              <a:t>due </a:t>
            </a:r>
            <a:r>
              <a:rPr lang="en-US" dirty="0">
                <a:latin typeface="Comic Sans MS" panose="030F0702030302020204" pitchFamily="66" charset="0"/>
              </a:rPr>
              <a:t>in large part to his age</a:t>
            </a:r>
            <a:r>
              <a:rPr lang="en-US" dirty="0" smtClean="0">
                <a:latin typeface="Comic Sans MS" panose="030F0702030302020204" pitchFamily="66" charset="0"/>
              </a:rPr>
              <a:t>.</a:t>
            </a:r>
          </a:p>
          <a:p>
            <a:pPr algn="l" rtl="0"/>
            <a:r>
              <a:rPr lang="en-US" dirty="0" smtClean="0">
                <a:latin typeface="Comic Sans MS" panose="030F0702030302020204" pitchFamily="66" charset="0"/>
              </a:rPr>
              <a:t> </a:t>
            </a:r>
            <a:r>
              <a:rPr lang="en-US" dirty="0">
                <a:latin typeface="Comic Sans MS" panose="030F0702030302020204" pitchFamily="66" charset="0"/>
              </a:rPr>
              <a:t>Once we factor in that he has no detectable CAC, estimated risk is only </a:t>
            </a:r>
            <a:r>
              <a:rPr lang="en-US" dirty="0" smtClean="0">
                <a:latin typeface="Comic Sans MS" panose="030F0702030302020204" pitchFamily="66" charset="0"/>
              </a:rPr>
              <a:t>			</a:t>
            </a:r>
            <a:r>
              <a:rPr lang="en-US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3.1</a:t>
            </a:r>
            <a:r>
              <a:rPr lang="en-US" sz="2800" dirty="0">
                <a:solidFill>
                  <a:srgbClr val="FFFF00"/>
                </a:solidFill>
                <a:latin typeface="Comic Sans MS" panose="030F0702030302020204" pitchFamily="66" charset="0"/>
              </a:rPr>
              <a:t>%.</a:t>
            </a:r>
          </a:p>
        </p:txBody>
      </p:sp>
    </p:spTree>
    <p:extLst>
      <p:ext uri="{BB962C8B-B14F-4D97-AF65-F5344CB8AC3E}">
        <p14:creationId xmlns:p14="http://schemas.microsoft.com/office/powerpoint/2010/main" val="113773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ars.els-cdn.com/content/image/1-s2.0-S0735109715049761-gr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05106"/>
            <a:ext cx="9042936" cy="670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1628800"/>
            <a:ext cx="8136905" cy="4031873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l" rtl="0"/>
            <a:r>
              <a:rPr lang="en-US" sz="3200" dirty="0" smtClean="0">
                <a:latin typeface="Comic Sans MS" panose="030F0702030302020204" pitchFamily="66" charset="0"/>
              </a:rPr>
              <a:t>A 60 Y old male , diabetic</a:t>
            </a:r>
          </a:p>
          <a:p>
            <a:pPr algn="l" rtl="0"/>
            <a:r>
              <a:rPr lang="en-US" sz="3200" dirty="0" smtClean="0">
                <a:latin typeface="Comic Sans MS" panose="030F0702030302020204" pitchFamily="66" charset="0"/>
              </a:rPr>
              <a:t>TC=285, HDL=38, SBP=125</a:t>
            </a:r>
          </a:p>
          <a:p>
            <a:pPr algn="l" rtl="0"/>
            <a:r>
              <a:rPr lang="en-US" sz="3200" dirty="0" smtClean="0">
                <a:latin typeface="Comic Sans MS" panose="030F0702030302020204" pitchFamily="66" charset="0"/>
              </a:rPr>
              <a:t>MESA risk </a:t>
            </a:r>
            <a:r>
              <a:rPr lang="en-US" sz="3200" dirty="0">
                <a:latin typeface="Comic Sans MS" panose="030F0702030302020204" pitchFamily="66" charset="0"/>
              </a:rPr>
              <a:t>score without CAC, 10-year estimated CHD risk is </a:t>
            </a:r>
            <a:r>
              <a:rPr lang="en-US" sz="3200" dirty="0" smtClean="0">
                <a:latin typeface="Comic Sans MS" panose="030F0702030302020204" pitchFamily="66" charset="0"/>
              </a:rPr>
              <a:t>							     </a:t>
            </a:r>
            <a:r>
              <a:rPr lang="en-US" sz="32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14.5%</a:t>
            </a:r>
            <a:r>
              <a:rPr lang="en-US" sz="3200" dirty="0" smtClean="0">
                <a:latin typeface="Comic Sans MS" panose="030F0702030302020204" pitchFamily="66" charset="0"/>
              </a:rPr>
              <a:t>, </a:t>
            </a:r>
          </a:p>
          <a:p>
            <a:pPr algn="l" rtl="0"/>
            <a:r>
              <a:rPr lang="en-US" sz="3200" dirty="0" smtClean="0">
                <a:latin typeface="Comic Sans MS" panose="030F0702030302020204" pitchFamily="66" charset="0"/>
              </a:rPr>
              <a:t> </a:t>
            </a:r>
            <a:r>
              <a:rPr lang="en-US" sz="3200" dirty="0">
                <a:latin typeface="Comic Sans MS" panose="030F0702030302020204" pitchFamily="66" charset="0"/>
              </a:rPr>
              <a:t>Once we factor in that he has no detectable CAC, estimated risk is only </a:t>
            </a:r>
            <a:r>
              <a:rPr lang="en-US" sz="3200" dirty="0" smtClean="0">
                <a:latin typeface="Comic Sans MS" panose="030F0702030302020204" pitchFamily="66" charset="0"/>
              </a:rPr>
              <a:t>			     </a:t>
            </a:r>
            <a:r>
              <a:rPr lang="en-US" sz="32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5.1</a:t>
            </a:r>
            <a:r>
              <a:rPr lang="en-US" sz="3200" dirty="0">
                <a:solidFill>
                  <a:srgbClr val="FFFF00"/>
                </a:solidFill>
                <a:latin typeface="Comic Sans MS" panose="030F0702030302020204" pitchFamily="66" charset="0"/>
              </a:rPr>
              <a:t>%.</a:t>
            </a:r>
          </a:p>
        </p:txBody>
      </p:sp>
    </p:spTree>
    <p:extLst>
      <p:ext uri="{BB962C8B-B14F-4D97-AF65-F5344CB8AC3E}">
        <p14:creationId xmlns:p14="http://schemas.microsoft.com/office/powerpoint/2010/main" val="223161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ars.els-cdn.com/content/image/1-s2.0-S0735109715049761-gr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3098"/>
            <a:ext cx="9042936" cy="6708270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1628800"/>
            <a:ext cx="8136905" cy="4031873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l" rtl="0"/>
            <a:r>
              <a:rPr lang="en-US" sz="32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A 50 Y old Female , diabetic</a:t>
            </a:r>
          </a:p>
          <a:p>
            <a:pPr algn="l" rtl="0"/>
            <a:r>
              <a:rPr lang="en-US" sz="32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TC=220, HDL=45, SBP=130</a:t>
            </a:r>
          </a:p>
          <a:p>
            <a:pPr algn="l" rtl="0"/>
            <a:r>
              <a:rPr lang="en-US" sz="32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MESA risk </a:t>
            </a:r>
            <a:r>
              <a:rPr lang="en-US" sz="3200" dirty="0">
                <a:solidFill>
                  <a:srgbClr val="FFFF00"/>
                </a:solidFill>
                <a:latin typeface="Comic Sans MS" panose="030F0702030302020204" pitchFamily="66" charset="0"/>
              </a:rPr>
              <a:t>score without CAC, 10-year estimated CHD risk is </a:t>
            </a:r>
            <a:r>
              <a:rPr lang="en-US" sz="32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         4.7%, </a:t>
            </a:r>
          </a:p>
          <a:p>
            <a:pPr algn="l" rtl="0"/>
            <a:r>
              <a:rPr lang="en-US" sz="3200" u="sng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Including Coronary Calcium</a:t>
            </a:r>
            <a:r>
              <a:rPr lang="en-US" sz="32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:</a:t>
            </a:r>
          </a:p>
          <a:p>
            <a:pPr algn="l" rtl="0"/>
            <a:r>
              <a:rPr lang="en-US" sz="32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estimated </a:t>
            </a:r>
            <a:r>
              <a:rPr lang="en-US" sz="3200" dirty="0">
                <a:solidFill>
                  <a:srgbClr val="FFFF00"/>
                </a:solidFill>
                <a:latin typeface="Comic Sans MS" panose="030F0702030302020204" pitchFamily="66" charset="0"/>
              </a:rPr>
              <a:t>risk </a:t>
            </a:r>
            <a:r>
              <a:rPr lang="en-US" sz="32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 TCS=0 		2.9%.</a:t>
            </a:r>
          </a:p>
          <a:p>
            <a:pPr algn="l" rtl="0"/>
            <a:r>
              <a:rPr lang="en-US" sz="3200" dirty="0">
                <a:solidFill>
                  <a:srgbClr val="FFFF00"/>
                </a:solidFill>
                <a:latin typeface="Comic Sans MS" panose="030F0702030302020204" pitchFamily="66" charset="0"/>
              </a:rPr>
              <a:t>	</a:t>
            </a:r>
            <a:r>
              <a:rPr lang="en-US" sz="32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		</a:t>
            </a:r>
            <a:r>
              <a:rPr lang="en-US" sz="3200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 TCS=140 </a:t>
            </a:r>
            <a:r>
              <a:rPr lang="en-US" sz="3200" dirty="0">
                <a:solidFill>
                  <a:srgbClr val="FFFF00"/>
                </a:solidFill>
                <a:latin typeface="Comic Sans MS" panose="030F0702030302020204" pitchFamily="66" charset="0"/>
              </a:rPr>
              <a:t>	</a:t>
            </a:r>
            <a:r>
              <a:rPr lang="en-US" sz="32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10.9</a:t>
            </a:r>
            <a:r>
              <a:rPr lang="en-US" sz="3200" dirty="0">
                <a:solidFill>
                  <a:srgbClr val="FFFF00"/>
                </a:solidFill>
                <a:latin typeface="Comic Sans MS" panose="030F0702030302020204" pitchFamily="66" charset="0"/>
              </a:rPr>
              <a:t>%.</a:t>
            </a:r>
          </a:p>
          <a:p>
            <a:pPr algn="l" rtl="0"/>
            <a:endParaRPr lang="en-US" sz="32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5076056" y="4149080"/>
            <a:ext cx="978408" cy="484632"/>
          </a:xfrm>
          <a:prstGeom prst="rightArrow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94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u="sng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The MESA Risk Score</a:t>
            </a:r>
            <a:endParaRPr lang="en-US" sz="3200" u="sng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40768"/>
            <a:ext cx="8229600" cy="4525963"/>
          </a:xfrm>
        </p:spPr>
        <p:txBody>
          <a:bodyPr/>
          <a:lstStyle/>
          <a:p>
            <a:pPr algn="l" rtl="0"/>
            <a:r>
              <a:rPr lang="en-US" dirty="0">
                <a:latin typeface="Comic Sans MS" panose="030F0702030302020204" pitchFamily="66" charset="0"/>
              </a:rPr>
              <a:t>Future guidelines from the Society of Cardiovascular Computed Tomography might consider recommending this practice in routine CAC score </a:t>
            </a:r>
            <a:r>
              <a:rPr lang="en-US" dirty="0" smtClean="0">
                <a:latin typeface="Comic Sans MS" panose="030F0702030302020204" pitchFamily="66" charset="0"/>
              </a:rPr>
              <a:t>reporting.</a:t>
            </a:r>
          </a:p>
          <a:p>
            <a:pPr algn="l" rtl="0"/>
            <a:r>
              <a:rPr lang="en-US" dirty="0" smtClean="0">
                <a:latin typeface="Comic Sans MS" panose="030F0702030302020204" pitchFamily="66" charset="0"/>
              </a:rPr>
              <a:t>Future </a:t>
            </a:r>
            <a:r>
              <a:rPr lang="en-US" dirty="0">
                <a:latin typeface="Comic Sans MS" panose="030F0702030302020204" pitchFamily="66" charset="0"/>
              </a:rPr>
              <a:t>iterations of U.S. </a:t>
            </a:r>
            <a:r>
              <a:rPr lang="en-US" dirty="0" smtClean="0">
                <a:latin typeface="Comic Sans MS" panose="030F0702030302020204" pitchFamily="66" charset="0"/>
              </a:rPr>
              <a:t>international </a:t>
            </a:r>
            <a:r>
              <a:rPr lang="en-US" dirty="0">
                <a:latin typeface="Comic Sans MS" panose="030F0702030302020204" pitchFamily="66" charset="0"/>
              </a:rPr>
              <a:t>prevention guidelines may consider use of the MESA risk score as an alternative risk score</a:t>
            </a:r>
            <a:endParaRPr lang="en-US" b="1" dirty="0"/>
          </a:p>
        </p:txBody>
      </p:sp>
      <p:pic>
        <p:nvPicPr>
          <p:cNvPr id="4" name="Picture 30" descr="barush m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509120"/>
            <a:ext cx="2088232" cy="216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86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 idx="4294967295"/>
          </p:nvPr>
        </p:nvSpPr>
        <p:spPr>
          <a:xfrm>
            <a:off x="457200" y="98425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he-IL" sz="4000" b="1" smtClean="0">
                <a:solidFill>
                  <a:srgbClr val="FF0000"/>
                </a:solidFill>
                <a:latin typeface="Comic Sans MS" pitchFamily="66" charset="0"/>
              </a:rPr>
              <a:t>Summary</a:t>
            </a:r>
            <a:endParaRPr lang="he-IL" altLang="he-IL" sz="4000" b="1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8611" name="Content Placeholder 2"/>
          <p:cNvSpPr>
            <a:spLocks noGrp="1"/>
          </p:cNvSpPr>
          <p:nvPr>
            <p:ph idx="4294967295"/>
          </p:nvPr>
        </p:nvSpPr>
        <p:spPr>
          <a:xfrm>
            <a:off x="457200" y="1052736"/>
            <a:ext cx="8435280" cy="5175845"/>
          </a:xfrm>
        </p:spPr>
        <p:txBody>
          <a:bodyPr>
            <a:normAutofit fontScale="85000" lnSpcReduction="20000"/>
          </a:bodyPr>
          <a:lstStyle/>
          <a:p>
            <a:pPr algn="l" rtl="0" eaLnBrk="1" hangingPunct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he-IL" sz="2800" dirty="0" smtClean="0">
                <a:latin typeface="Comic Sans MS" pitchFamily="66" charset="0"/>
              </a:rPr>
              <a:t>CAC is a marker of atherosclerosis that can be identified on low dose chest  CT. </a:t>
            </a:r>
          </a:p>
          <a:p>
            <a:pPr algn="l" rtl="0" eaLnBrk="1" hangingPunct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he-IL" sz="2800" dirty="0" smtClean="0">
                <a:latin typeface="Comic Sans MS" pitchFamily="66" charset="0"/>
              </a:rPr>
              <a:t>CAC predicts death and CV events in asymptomatic  and Diabetics better than all current risk calculation methods</a:t>
            </a:r>
          </a:p>
          <a:p>
            <a:pPr algn="l" rtl="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>
                <a:latin typeface="Comic Sans MS" pitchFamily="66" charset="0"/>
              </a:rPr>
              <a:t>Measurement of CAC can identify a subgroup </a:t>
            </a:r>
            <a:r>
              <a:rPr lang="en-US" sz="2800" dirty="0" smtClean="0">
                <a:latin typeface="Comic Sans MS" pitchFamily="66" charset="0"/>
              </a:rPr>
              <a:t>within  </a:t>
            </a:r>
            <a:r>
              <a:rPr lang="en-US" sz="2800" dirty="0">
                <a:latin typeface="Comic Sans MS" pitchFamily="66" charset="0"/>
              </a:rPr>
              <a:t>diabetic smokers and  hypertensive patients with </a:t>
            </a:r>
            <a:r>
              <a:rPr lang="en-US" sz="2800" dirty="0" smtClean="0">
                <a:latin typeface="Comic Sans MS" pitchFamily="66" charset="0"/>
              </a:rPr>
              <a:t>lower </a:t>
            </a:r>
            <a:r>
              <a:rPr lang="en-US" sz="2800" dirty="0">
                <a:latin typeface="Comic Sans MS" pitchFamily="66" charset="0"/>
              </a:rPr>
              <a:t>CV risk. </a:t>
            </a:r>
          </a:p>
          <a:p>
            <a:pPr algn="l" rtl="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Radiologists should report the </a:t>
            </a:r>
            <a:r>
              <a:rPr lang="en-US" sz="2800" b="1" dirty="0">
                <a:solidFill>
                  <a:srgbClr val="FFFF00"/>
                </a:solidFill>
                <a:latin typeface="Comic Sans MS" panose="030F0702030302020204" pitchFamily="66" charset="0"/>
              </a:rPr>
              <a:t>Presence of Coronary Artery Calcification (CAC) in Routine Thoracic CT</a:t>
            </a:r>
            <a:endParaRPr lang="en-US" altLang="he-IL" sz="2800" dirty="0" smtClean="0">
              <a:latin typeface="Comic Sans MS" pitchFamily="66" charset="0"/>
            </a:endParaRPr>
          </a:p>
          <a:p>
            <a:pPr algn="l" rtl="0" eaLnBrk="1" hangingPunct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endParaRPr lang="he-IL" altLang="he-IL" sz="2800" dirty="0" smtClean="0">
              <a:latin typeface="Comic Sans MS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18872" y="5949280"/>
            <a:ext cx="264156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Thank you !</a:t>
            </a:r>
            <a:endParaRPr lang="en-US" sz="3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29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3162</TotalTime>
  <Words>2375</Words>
  <Application>Microsoft Office PowerPoint</Application>
  <PresentationFormat>On-screen Show (4:3)</PresentationFormat>
  <Paragraphs>251</Paragraphs>
  <Slides>44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Office Theme</vt:lpstr>
      <vt:lpstr>Slide</vt:lpstr>
      <vt:lpstr>Chart</vt:lpstr>
      <vt:lpstr>Diabetes is not an homogeneous risk:        The role of coronary calcium score in the reclassification of cardiovascular risk in diabetic patients</vt:lpstr>
      <vt:lpstr>PowerPoint Presentation</vt:lpstr>
      <vt:lpstr>PowerPoint Presentation</vt:lpstr>
      <vt:lpstr>What is coronary artery calcification?</vt:lpstr>
      <vt:lpstr>PowerPoint Presentation</vt:lpstr>
      <vt:lpstr>PowerPoint Presentation</vt:lpstr>
      <vt:lpstr>PowerPoint Presentation</vt:lpstr>
      <vt:lpstr>Prevalence of Coronary Calcium  in Asymptomatic Subjects</vt:lpstr>
      <vt:lpstr>Absence of CAC and   all-cause mortality Blaha M et al J Am Coll Cardiol Img 2009;2:692-700</vt:lpstr>
      <vt:lpstr>Absence of CAC in diabetics</vt:lpstr>
      <vt:lpstr>PowerPoint Presentation</vt:lpstr>
      <vt:lpstr>PowerPoint Presentation</vt:lpstr>
      <vt:lpstr>Coronary risk stratification, discrimination, and reclassification improvement based on quantification of subclinical coronary atherosclerosis:                     The Heinz Nixdorf Recall study.   Erbel R et al J Am Coll Cardiol 2010;56:1397-406</vt:lpstr>
      <vt:lpstr>Coronary risk stratification, discrimination, and reclassification improvement based on quantification of subclinical coronary atherosclerosis: the Heinz Nixdorf Recall study.   Erbel R et al J Am Coll Cardiol 2010;56:1397-406</vt:lpstr>
      <vt:lpstr>CAC contributes also to risk   stratification in high risk patients</vt:lpstr>
      <vt:lpstr>Coronary calcium measurement improves prediction of cardiovascular events in asymptomatic patients with type 2 diabetes: the PREDICT study. et al Eur Heart J. 2008 Sep;29(18):2244-51 Elkeles RS</vt:lpstr>
      <vt:lpstr>Coronary calcium measurement improves prediction of cardiovascular events in asymptomatic patients with type 2 diabetes: the PREDICT study. et al Eur Heart J. 2008 Sep;29(18):2244-51 Elkeles RS</vt:lpstr>
      <vt:lpstr>Prognostic value of coronary artery calcium screening in subjects with and without diabetes mellitus Raggi P et al JACC 2004;43:1663-9     </vt:lpstr>
      <vt:lpstr>Hypertensive adults with diabetes mellitus  can be stratified into lower or higher  CV risk by coronary artery calcification :  15 years follow-up Shemesh et al Am J  Cardiol March 2012 </vt:lpstr>
      <vt:lpstr>Impact of subclinical atherosclerosis on cardiovascular disease events in individuals with metabolic syndrome and diabetes:  the multi-ethnic study of atherosclerosis</vt:lpstr>
      <vt:lpstr>:CAC in Diabetic patients: CHD Events</vt:lpstr>
      <vt:lpstr>PowerPoint Presentation</vt:lpstr>
      <vt:lpstr>Impact of subclinical atherosclerosis on cardiovascular disease events in individuals with metabolic syndrome and diabetes:  the multi-ethnic study of atherosclerosis.</vt:lpstr>
      <vt:lpstr> ACCF/AHA Practice Guideline  2010 ACCF/AHA Guideline for Assessment of Cardiovascular Risk in Asymptomatic Adults </vt:lpstr>
      <vt:lpstr>PowerPoint Presentation</vt:lpstr>
      <vt:lpstr>PowerPoint Presentation</vt:lpstr>
      <vt:lpstr>Potential implications of coronary artery calcium testing for guiding aspirin use among asymptomatic individuals with diabetes Silverman MG Diabetic care 2012 Mar;35(3):624-6</vt:lpstr>
      <vt:lpstr>New risk class in the updates ESC guidelines:</vt:lpstr>
      <vt:lpstr> Guideline on the Treatment of Blood Cholesterol to Reduce Atherosclerotic Cardiovascular Risk in Adults: A Report of the American College of Cardiology/American Heart Association Task Force on Practice Guidelines.  Circulation. 2013 NovStone NJ, Robinson J, Lichtenstein AH, et al. 2013 ACC/AHA  </vt:lpstr>
      <vt:lpstr> Guideline on the Treatment of Blood Cholesterol to Reduce Atherosclerotic Cardiovascular Risk in Adults: A Report of the American College of Cardiology/American Heart Association Task Force on Practice Guidelines. Circulation. 2013 NovStone NJ, Robinson J, Lichtenstein AH, et al. 2013 ACC/AHA  </vt:lpstr>
      <vt:lpstr>Implications of Coronary Artery Calcium Testing Among Statin Candidates According to American College of Cardiology/American Heart Association Cholesterol Management Guidelines: MESA (Multi-Ethnic Study of Atherosclerosis). Nasir K, et al.J Am Coll Cardiol. 2015 Oct 13;66(15):1657-68 </vt:lpstr>
      <vt:lpstr>Implications of Coronary Artery Calcium Testing Among Statin Candidates According to American College of Cardiology/American Heart Association Cholesterol Management Guidelines: MESA (Multi-Ethnic Study of Atherosclerosis). Nasir K, et al.J Am Coll Cardiol. 2015 Oct 13;66(15):1657-68 </vt:lpstr>
      <vt:lpstr>PowerPoint Presentation</vt:lpstr>
      <vt:lpstr>PowerPoint Presentation</vt:lpstr>
      <vt:lpstr>Implications of Coronary Artery Calcium Testing Among Statin Candidates According to American College of Cardiology/American Heart Association Cholesterol Management Guidelines: MESA (Multi-Ethnic Study of Atherosclerosis). Nasir K, et al.J Am Coll Cardiol. 2015 Oct 13;66(15):1657-68 </vt:lpstr>
      <vt:lpstr>PowerPoint Presentation</vt:lpstr>
      <vt:lpstr>PowerPoint Presentation</vt:lpstr>
      <vt:lpstr>10-Year Coronary Heart Disease Risk Prediction Using Coronary Artery Calcium and Traditional Risk Factors : Derivation in the MESA (Multi-Ethnic Study of Atherosclerosis) With Validation in the HNR (Heinz Nixdorf Recall) Study and the DHS (Dallas Heart Study) J Am Coll Cardiol 2015, Vol 66 ,Pages 1643–1653 </vt:lpstr>
      <vt:lpstr>10-Year Coronary Heart Disease Risk Prediction Using Coronary Artery Calcium and Traditional Risk Factors : Derivation in the MESA (Multi-Ethnic Study of Atherosclerosis) With Validation in the HNR (Heinz Nixdorf Recall) Study and the DHS (Dallas Heart Study) J Am Coll Cardiol 2015, Vol 66 ,Pages 1643–1653 </vt:lpstr>
      <vt:lpstr>PowerPoint Presentation</vt:lpstr>
      <vt:lpstr>PowerPoint Presentation</vt:lpstr>
      <vt:lpstr>PowerPoint Presentation</vt:lpstr>
      <vt:lpstr>The MESA Risk Score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Dyslipidemia, Coronary Artery Calcium, and Incident Atherosclerotic Cardiovascular Disease:   Implications for Statin Therapy from the Multi-Ethnic Study of Atherosclerosis  Seth S et al  Circulation 2013</dc:title>
  <dc:creator>user</dc:creator>
  <cp:lastModifiedBy>user</cp:lastModifiedBy>
  <cp:revision>235</cp:revision>
  <dcterms:created xsi:type="dcterms:W3CDTF">2013-12-13T09:05:50Z</dcterms:created>
  <dcterms:modified xsi:type="dcterms:W3CDTF">2016-09-15T10:15:57Z</dcterms:modified>
</cp:coreProperties>
</file>