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3" r:id="rId1"/>
  </p:sldMasterIdLst>
  <p:notesMasterIdLst>
    <p:notesMasterId r:id="rId141"/>
  </p:notesMasterIdLst>
  <p:handoutMasterIdLst>
    <p:handoutMasterId r:id="rId142"/>
  </p:handoutMasterIdLst>
  <p:sldIdLst>
    <p:sldId id="276" r:id="rId2"/>
    <p:sldId id="545" r:id="rId3"/>
    <p:sldId id="549" r:id="rId4"/>
    <p:sldId id="546" r:id="rId5"/>
    <p:sldId id="547" r:id="rId6"/>
    <p:sldId id="548" r:id="rId7"/>
    <p:sldId id="541" r:id="rId8"/>
    <p:sldId id="542" r:id="rId9"/>
    <p:sldId id="543" r:id="rId10"/>
    <p:sldId id="544" r:id="rId11"/>
    <p:sldId id="423" r:id="rId12"/>
    <p:sldId id="426" r:id="rId13"/>
    <p:sldId id="303" r:id="rId14"/>
    <p:sldId id="466" r:id="rId15"/>
    <p:sldId id="357" r:id="rId16"/>
    <p:sldId id="533" r:id="rId17"/>
    <p:sldId id="450" r:id="rId18"/>
    <p:sldId id="375" r:id="rId19"/>
    <p:sldId id="372" r:id="rId20"/>
    <p:sldId id="369" r:id="rId21"/>
    <p:sldId id="355" r:id="rId22"/>
    <p:sldId id="516" r:id="rId23"/>
    <p:sldId id="535" r:id="rId24"/>
    <p:sldId id="432" r:id="rId25"/>
    <p:sldId id="492" r:id="rId26"/>
    <p:sldId id="316" r:id="rId27"/>
    <p:sldId id="285" r:id="rId28"/>
    <p:sldId id="279" r:id="rId29"/>
    <p:sldId id="477" r:id="rId30"/>
    <p:sldId id="512" r:id="rId31"/>
    <p:sldId id="428" r:id="rId32"/>
    <p:sldId id="514" r:id="rId33"/>
    <p:sldId id="295" r:id="rId34"/>
    <p:sldId id="280" r:id="rId35"/>
    <p:sldId id="299" r:id="rId36"/>
    <p:sldId id="491" r:id="rId37"/>
    <p:sldId id="420" r:id="rId38"/>
    <p:sldId id="364" r:id="rId39"/>
    <p:sldId id="531" r:id="rId40"/>
    <p:sldId id="429" r:id="rId41"/>
    <p:sldId id="460" r:id="rId42"/>
    <p:sldId id="485" r:id="rId43"/>
    <p:sldId id="524" r:id="rId44"/>
    <p:sldId id="297" r:id="rId45"/>
    <p:sldId id="358" r:id="rId46"/>
    <p:sldId id="532" r:id="rId47"/>
    <p:sldId id="474" r:id="rId48"/>
    <p:sldId id="536" r:id="rId49"/>
    <p:sldId id="482" r:id="rId50"/>
    <p:sldId id="462" r:id="rId51"/>
    <p:sldId id="525" r:id="rId52"/>
    <p:sldId id="529" r:id="rId53"/>
    <p:sldId id="468" r:id="rId54"/>
    <p:sldId id="528" r:id="rId55"/>
    <p:sldId id="520" r:id="rId56"/>
    <p:sldId id="476" r:id="rId57"/>
    <p:sldId id="495" r:id="rId58"/>
    <p:sldId id="519" r:id="rId59"/>
    <p:sldId id="513" r:id="rId60"/>
    <p:sldId id="515" r:id="rId61"/>
    <p:sldId id="302" r:id="rId62"/>
    <p:sldId id="411" r:id="rId63"/>
    <p:sldId id="459" r:id="rId64"/>
    <p:sldId id="502" r:id="rId65"/>
    <p:sldId id="517" r:id="rId66"/>
    <p:sldId id="472" r:id="rId67"/>
    <p:sldId id="500" r:id="rId68"/>
    <p:sldId id="481" r:id="rId69"/>
    <p:sldId id="421" r:id="rId70"/>
    <p:sldId id="484" r:id="rId71"/>
    <p:sldId id="412" r:id="rId72"/>
    <p:sldId id="454" r:id="rId73"/>
    <p:sldId id="406" r:id="rId74"/>
    <p:sldId id="501" r:id="rId75"/>
    <p:sldId id="497" r:id="rId76"/>
    <p:sldId id="493" r:id="rId77"/>
    <p:sldId id="359" r:id="rId78"/>
    <p:sldId id="439" r:id="rId79"/>
    <p:sldId id="416" r:id="rId80"/>
    <p:sldId id="311" r:id="rId81"/>
    <p:sldId id="494" r:id="rId82"/>
    <p:sldId id="453" r:id="rId83"/>
    <p:sldId id="455" r:id="rId84"/>
    <p:sldId id="475" r:id="rId85"/>
    <p:sldId id="424" r:id="rId86"/>
    <p:sldId id="465" r:id="rId87"/>
    <p:sldId id="463" r:id="rId88"/>
    <p:sldId id="374" r:id="rId89"/>
    <p:sldId id="418" r:id="rId90"/>
    <p:sldId id="470" r:id="rId91"/>
    <p:sldId id="419" r:id="rId92"/>
    <p:sldId id="331" r:id="rId93"/>
    <p:sldId id="479" r:id="rId94"/>
    <p:sldId id="436" r:id="rId95"/>
    <p:sldId id="473" r:id="rId96"/>
    <p:sldId id="437" r:id="rId97"/>
    <p:sldId id="442" r:id="rId98"/>
    <p:sldId id="443" r:id="rId99"/>
    <p:sldId id="480" r:id="rId100"/>
    <p:sldId id="457" r:id="rId101"/>
    <p:sldId id="487" r:id="rId102"/>
    <p:sldId id="488" r:id="rId103"/>
    <p:sldId id="417" r:id="rId104"/>
    <p:sldId id="353" r:id="rId105"/>
    <p:sldId id="489" r:id="rId106"/>
    <p:sldId id="351" r:id="rId107"/>
    <p:sldId id="471" r:id="rId108"/>
    <p:sldId id="435" r:id="rId109"/>
    <p:sldId id="486" r:id="rId110"/>
    <p:sldId id="446" r:id="rId111"/>
    <p:sldId id="433" r:id="rId112"/>
    <p:sldId id="425" r:id="rId113"/>
    <p:sldId id="413" r:id="rId114"/>
    <p:sldId id="356" r:id="rId115"/>
    <p:sldId id="362" r:id="rId116"/>
    <p:sldId id="496" r:id="rId117"/>
    <p:sldId id="347" r:id="rId118"/>
    <p:sldId id="370" r:id="rId119"/>
    <p:sldId id="483" r:id="rId120"/>
    <p:sldId id="469" r:id="rId121"/>
    <p:sldId id="499" r:id="rId122"/>
    <p:sldId id="376" r:id="rId123"/>
    <p:sldId id="354" r:id="rId124"/>
    <p:sldId id="523" r:id="rId125"/>
    <p:sldId id="518" r:id="rId126"/>
    <p:sldId id="521" r:id="rId127"/>
    <p:sldId id="448" r:id="rId128"/>
    <p:sldId id="498" r:id="rId129"/>
    <p:sldId id="522" r:id="rId130"/>
    <p:sldId id="537" r:id="rId131"/>
    <p:sldId id="538" r:id="rId132"/>
    <p:sldId id="539" r:id="rId133"/>
    <p:sldId id="540" r:id="rId134"/>
    <p:sldId id="286" r:id="rId135"/>
    <p:sldId id="330" r:id="rId136"/>
    <p:sldId id="315" r:id="rId137"/>
    <p:sldId id="445" r:id="rId138"/>
    <p:sldId id="451" r:id="rId139"/>
    <p:sldId id="527" r:id="rId140"/>
  </p:sldIdLst>
  <p:sldSz cx="9144000" cy="6858000" type="screen4x3"/>
  <p:notesSz cx="6858000" cy="9144000"/>
  <p:defaultTextStyle>
    <a:defPPr>
      <a:defRPr lang="en-US"/>
    </a:defPPr>
    <a:lvl1pPr algn="ctr" rtl="0" fontAlgn="base">
      <a:spcBef>
        <a:spcPct val="0"/>
      </a:spcBef>
      <a:spcAft>
        <a:spcPct val="0"/>
      </a:spcAft>
      <a:defRPr kumimoji="1" sz="4800" kern="1200">
        <a:solidFill>
          <a:schemeClr val="tx1"/>
        </a:solidFill>
        <a:latin typeface="Tahoma" pitchFamily="34" charset="0"/>
        <a:ea typeface="+mn-ea"/>
        <a:cs typeface="+mn-cs"/>
      </a:defRPr>
    </a:lvl1pPr>
    <a:lvl2pPr marL="457200" algn="ctr" rtl="0" fontAlgn="base">
      <a:spcBef>
        <a:spcPct val="0"/>
      </a:spcBef>
      <a:spcAft>
        <a:spcPct val="0"/>
      </a:spcAft>
      <a:defRPr kumimoji="1" sz="4800" kern="1200">
        <a:solidFill>
          <a:schemeClr val="tx1"/>
        </a:solidFill>
        <a:latin typeface="Tahoma" pitchFamily="34" charset="0"/>
        <a:ea typeface="+mn-ea"/>
        <a:cs typeface="+mn-cs"/>
      </a:defRPr>
    </a:lvl2pPr>
    <a:lvl3pPr marL="914400" algn="ctr" rtl="0" fontAlgn="base">
      <a:spcBef>
        <a:spcPct val="0"/>
      </a:spcBef>
      <a:spcAft>
        <a:spcPct val="0"/>
      </a:spcAft>
      <a:defRPr kumimoji="1" sz="4800" kern="1200">
        <a:solidFill>
          <a:schemeClr val="tx1"/>
        </a:solidFill>
        <a:latin typeface="Tahoma" pitchFamily="34" charset="0"/>
        <a:ea typeface="+mn-ea"/>
        <a:cs typeface="+mn-cs"/>
      </a:defRPr>
    </a:lvl3pPr>
    <a:lvl4pPr marL="1371600" algn="ctr" rtl="0" fontAlgn="base">
      <a:spcBef>
        <a:spcPct val="0"/>
      </a:spcBef>
      <a:spcAft>
        <a:spcPct val="0"/>
      </a:spcAft>
      <a:defRPr kumimoji="1" sz="4800" kern="1200">
        <a:solidFill>
          <a:schemeClr val="tx1"/>
        </a:solidFill>
        <a:latin typeface="Tahoma" pitchFamily="34" charset="0"/>
        <a:ea typeface="+mn-ea"/>
        <a:cs typeface="+mn-cs"/>
      </a:defRPr>
    </a:lvl4pPr>
    <a:lvl5pPr marL="1828800" algn="ctr" rtl="0" fontAlgn="base">
      <a:spcBef>
        <a:spcPct val="0"/>
      </a:spcBef>
      <a:spcAft>
        <a:spcPct val="0"/>
      </a:spcAft>
      <a:defRPr kumimoji="1" sz="4800" kern="1200">
        <a:solidFill>
          <a:schemeClr val="tx1"/>
        </a:solidFill>
        <a:latin typeface="Tahoma" pitchFamily="34" charset="0"/>
        <a:ea typeface="+mn-ea"/>
        <a:cs typeface="+mn-cs"/>
      </a:defRPr>
    </a:lvl5pPr>
    <a:lvl6pPr marL="2286000" algn="l" defTabSz="914400" rtl="0" eaLnBrk="1" latinLnBrk="0" hangingPunct="1">
      <a:defRPr kumimoji="1" sz="4800" kern="1200">
        <a:solidFill>
          <a:schemeClr val="tx1"/>
        </a:solidFill>
        <a:latin typeface="Tahoma" pitchFamily="34" charset="0"/>
        <a:ea typeface="+mn-ea"/>
        <a:cs typeface="+mn-cs"/>
      </a:defRPr>
    </a:lvl6pPr>
    <a:lvl7pPr marL="2743200" algn="l" defTabSz="914400" rtl="0" eaLnBrk="1" latinLnBrk="0" hangingPunct="1">
      <a:defRPr kumimoji="1" sz="4800" kern="1200">
        <a:solidFill>
          <a:schemeClr val="tx1"/>
        </a:solidFill>
        <a:latin typeface="Tahoma" pitchFamily="34" charset="0"/>
        <a:ea typeface="+mn-ea"/>
        <a:cs typeface="+mn-cs"/>
      </a:defRPr>
    </a:lvl7pPr>
    <a:lvl8pPr marL="3200400" algn="l" defTabSz="914400" rtl="0" eaLnBrk="1" latinLnBrk="0" hangingPunct="1">
      <a:defRPr kumimoji="1" sz="4800" kern="1200">
        <a:solidFill>
          <a:schemeClr val="tx1"/>
        </a:solidFill>
        <a:latin typeface="Tahoma" pitchFamily="34" charset="0"/>
        <a:ea typeface="+mn-ea"/>
        <a:cs typeface="+mn-cs"/>
      </a:defRPr>
    </a:lvl8pPr>
    <a:lvl9pPr marL="3657600" algn="l" defTabSz="914400" rtl="0" eaLnBrk="1" latinLnBrk="0" hangingPunct="1">
      <a:defRPr kumimoji="1" sz="48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35"/>
    <p:penClr>
      <a:srgbClr val="FF9966"/>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FFCC99"/>
    <a:srgbClr val="800000"/>
    <a:srgbClr val="FFFF00"/>
    <a:srgbClr val="00FF00"/>
    <a:srgbClr val="000000"/>
    <a:srgbClr val="99CCFF"/>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92" autoAdjust="0"/>
    <p:restoredTop sz="86325" autoAdjust="0"/>
  </p:normalViewPr>
  <p:slideViewPr>
    <p:cSldViewPr>
      <p:cViewPr varScale="1">
        <p:scale>
          <a:sx n="41" d="100"/>
          <a:sy n="41" d="100"/>
        </p:scale>
        <p:origin x="-1192" y="-76"/>
      </p:cViewPr>
      <p:guideLst>
        <p:guide orient="horz" pos="2160"/>
        <p:guide pos="288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50" d="100"/>
        <a:sy n="50" d="100"/>
      </p:scale>
      <p:origin x="0" y="0"/>
    </p:cViewPr>
  </p:sorterViewPr>
  <p:notesViewPr>
    <p:cSldViewPr>
      <p:cViewPr varScale="1">
        <p:scale>
          <a:sx n="36" d="100"/>
          <a:sy n="36" d="100"/>
        </p:scale>
        <p:origin x="-1976"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kumimoji="0" sz="1200">
                <a:latin typeface="Times New Roman" pitchFamily="18" charset="0"/>
              </a:defRPr>
            </a:lvl1pPr>
          </a:lstStyle>
          <a:p>
            <a:pPr>
              <a:defRPr/>
            </a:pPr>
            <a:endParaRPr lang="en-US"/>
          </a:p>
        </p:txBody>
      </p:sp>
      <p:sp>
        <p:nvSpPr>
          <p:cNvPr id="1741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kumimoji="0" sz="1200">
                <a:latin typeface="Times New Roman" pitchFamily="18" charset="0"/>
              </a:defRPr>
            </a:lvl1pPr>
          </a:lstStyle>
          <a:p>
            <a:pPr>
              <a:defRPr/>
            </a:pPr>
            <a:endParaRPr lang="en-US"/>
          </a:p>
        </p:txBody>
      </p:sp>
      <p:sp>
        <p:nvSpPr>
          <p:cNvPr id="1741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kumimoji="0" sz="1200">
                <a:latin typeface="Times New Roman" pitchFamily="18" charset="0"/>
              </a:defRPr>
            </a:lvl1pPr>
          </a:lstStyle>
          <a:p>
            <a:pPr>
              <a:defRPr/>
            </a:pPr>
            <a:r>
              <a:rPr lang="en-US"/>
              <a:t>ORIGIN OF LIFE</a:t>
            </a:r>
          </a:p>
        </p:txBody>
      </p:sp>
      <p:sp>
        <p:nvSpPr>
          <p:cNvPr id="1741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kumimoji="0" sz="1200">
                <a:latin typeface="Times New Roman" pitchFamily="18" charset="0"/>
              </a:defRPr>
            </a:lvl1pPr>
          </a:lstStyle>
          <a:p>
            <a:pPr>
              <a:defRPr/>
            </a:pPr>
            <a:fld id="{06F1542C-C41E-495C-8964-540F2220677E}" type="slidenum">
              <a:rPr lang="en-US"/>
              <a:pPr>
                <a:defRPr/>
              </a:pPr>
              <a:t>‹#›</a:t>
            </a:fld>
            <a:endParaRPr lang="en-US"/>
          </a:p>
        </p:txBody>
      </p:sp>
    </p:spTree>
    <p:extLst>
      <p:ext uri="{BB962C8B-B14F-4D97-AF65-F5344CB8AC3E}">
        <p14:creationId xmlns:p14="http://schemas.microsoft.com/office/powerpoint/2010/main" val="25934989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kumimoji="0" sz="1200">
                <a:latin typeface="Times New Roman" pitchFamily="18" charset="0"/>
              </a:defRPr>
            </a:lvl1pPr>
          </a:lstStyle>
          <a:p>
            <a:pPr>
              <a:defRPr/>
            </a:pPr>
            <a:endParaRPr lang="en-US"/>
          </a:p>
        </p:txBody>
      </p:sp>
      <p:sp>
        <p:nvSpPr>
          <p:cNvPr id="1536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kumimoji="0" sz="1200">
                <a:latin typeface="Times New Roman" pitchFamily="18" charset="0"/>
              </a:defRPr>
            </a:lvl1pPr>
          </a:lstStyle>
          <a:p>
            <a:pPr>
              <a:defRPr/>
            </a:pPr>
            <a:endParaRPr lang="en-US"/>
          </a:p>
        </p:txBody>
      </p:sp>
      <p:sp>
        <p:nvSpPr>
          <p:cNvPr id="1382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kumimoji="0" sz="1200">
                <a:latin typeface="Times New Roman" pitchFamily="18" charset="0"/>
              </a:defRPr>
            </a:lvl1pPr>
          </a:lstStyle>
          <a:p>
            <a:pPr>
              <a:defRPr/>
            </a:pPr>
            <a:endParaRPr lang="en-US"/>
          </a:p>
        </p:txBody>
      </p:sp>
      <p:sp>
        <p:nvSpPr>
          <p:cNvPr id="1536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kumimoji="0" sz="1200">
                <a:latin typeface="Times New Roman" pitchFamily="18" charset="0"/>
              </a:defRPr>
            </a:lvl1pPr>
          </a:lstStyle>
          <a:p>
            <a:pPr>
              <a:defRPr/>
            </a:pPr>
            <a:fld id="{8A7AC46E-FA7F-4D74-96A5-319317A6733F}" type="slidenum">
              <a:rPr lang="en-US"/>
              <a:pPr>
                <a:defRPr/>
              </a:pPr>
              <a:t>‹#›</a:t>
            </a:fld>
            <a:endParaRPr lang="en-US"/>
          </a:p>
        </p:txBody>
      </p:sp>
    </p:spTree>
    <p:extLst>
      <p:ext uri="{BB962C8B-B14F-4D97-AF65-F5344CB8AC3E}">
        <p14:creationId xmlns:p14="http://schemas.microsoft.com/office/powerpoint/2010/main" val="3686228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60F710D-63AB-49D0-8453-617F5EE845EE}" type="slidenum">
              <a:rPr kumimoji="0" lang="en-US" altLang="en-US" smtClean="0">
                <a:latin typeface="Times New Roman" pitchFamily="18" charset="0"/>
              </a:rPr>
              <a:pPr algn="r">
                <a:spcBef>
                  <a:spcPct val="0"/>
                </a:spcBef>
              </a:pPr>
              <a:t>1</a:t>
            </a:fld>
            <a:endParaRPr kumimoji="0" lang="en-US" altLang="en-US" smtClean="0">
              <a:latin typeface="Times New Roman" pitchFamily="18"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A7AC46E-FA7F-4D74-96A5-319317A6733F}" type="slidenum">
              <a:rPr lang="en-US" smtClean="0"/>
              <a:pPr>
                <a:defRPr/>
              </a:pPr>
              <a:t>2</a:t>
            </a:fld>
            <a:endParaRPr lang="en-US"/>
          </a:p>
        </p:txBody>
      </p:sp>
    </p:spTree>
    <p:extLst>
      <p:ext uri="{BB962C8B-B14F-4D97-AF65-F5344CB8AC3E}">
        <p14:creationId xmlns:p14="http://schemas.microsoft.com/office/powerpoint/2010/main" val="1090300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9AD2B3B-5232-4E96-B72D-02DCBE613441}" type="slidenum">
              <a:rPr kumimoji="0" lang="en-US" altLang="en-US" smtClean="0">
                <a:latin typeface="Times New Roman" pitchFamily="18" charset="0"/>
              </a:rPr>
              <a:pPr algn="r">
                <a:spcBef>
                  <a:spcPct val="0"/>
                </a:spcBef>
              </a:pPr>
              <a:t>11</a:t>
            </a:fld>
            <a:endParaRPr kumimoji="0" lang="en-US" altLang="en-US" smtClean="0">
              <a:latin typeface="Times New Roman" pitchFamily="18"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60A4E97-A0F2-4FBF-86AD-2E33A20AC82C}" type="slidenum">
              <a:rPr kumimoji="0" lang="en-US" altLang="en-US" smtClean="0">
                <a:latin typeface="Times New Roman" pitchFamily="18" charset="0"/>
              </a:rPr>
              <a:pPr algn="r">
                <a:spcBef>
                  <a:spcPct val="0"/>
                </a:spcBef>
              </a:pPr>
              <a:t>12</a:t>
            </a:fld>
            <a:endParaRPr kumimoji="0" lang="en-US" altLang="en-US" smtClean="0">
              <a:latin typeface="Times New Roman" pitchFamily="18"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7E6D983-0D7C-472A-9DA3-DD4A203FC894}" type="slidenum">
              <a:rPr kumimoji="0" lang="en-US" altLang="en-US" smtClean="0">
                <a:latin typeface="Times New Roman" pitchFamily="18" charset="0"/>
              </a:rPr>
              <a:pPr algn="r">
                <a:spcBef>
                  <a:spcPct val="0"/>
                </a:spcBef>
              </a:pPr>
              <a:t>13</a:t>
            </a:fld>
            <a:endParaRPr kumimoji="0" lang="en-US" altLang="en-US" smtClean="0">
              <a:latin typeface="Times New Roman" pitchFamily="18"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16891CF-9FD9-4EB4-A8A2-DB6FED018AA2}" type="slidenum">
              <a:rPr kumimoji="0" lang="en-US" altLang="en-US" smtClean="0">
                <a:latin typeface="Times New Roman" pitchFamily="18" charset="0"/>
              </a:rPr>
              <a:pPr algn="r">
                <a:spcBef>
                  <a:spcPct val="0"/>
                </a:spcBef>
              </a:pPr>
              <a:t>14</a:t>
            </a:fld>
            <a:endParaRPr kumimoji="0" lang="en-US" altLang="en-US" smtClean="0">
              <a:latin typeface="Times New Roman" pitchFamily="18"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EA8A494-BAA8-427C-B2D2-CF23ED3642F2}" type="slidenum">
              <a:rPr kumimoji="0" lang="en-US" altLang="en-US" smtClean="0">
                <a:latin typeface="Times New Roman" pitchFamily="18" charset="0"/>
              </a:rPr>
              <a:pPr algn="r">
                <a:spcBef>
                  <a:spcPct val="0"/>
                </a:spcBef>
              </a:pPr>
              <a:t>15</a:t>
            </a:fld>
            <a:endParaRPr kumimoji="0" lang="en-US" altLang="en-US" smtClean="0">
              <a:latin typeface="Times New Roman" pitchFamily="18"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7A293D1-17EC-4C44-9416-3BF3D7DDDB8A}" type="slidenum">
              <a:rPr kumimoji="0" lang="en-US" altLang="en-US" smtClean="0">
                <a:latin typeface="Times New Roman" pitchFamily="18" charset="0"/>
              </a:rPr>
              <a:pPr algn="r">
                <a:spcBef>
                  <a:spcPct val="0"/>
                </a:spcBef>
              </a:pPr>
              <a:t>17</a:t>
            </a:fld>
            <a:endParaRPr kumimoji="0" lang="en-US" altLang="en-US" smtClean="0">
              <a:latin typeface="Times New Roman" pitchFamily="18"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1759BC94-2560-49F5-AE40-D3ED162247B1}" type="slidenum">
              <a:rPr kumimoji="0" lang="en-US" altLang="en-US" smtClean="0">
                <a:latin typeface="Times New Roman" pitchFamily="18" charset="0"/>
              </a:rPr>
              <a:pPr algn="r">
                <a:spcBef>
                  <a:spcPct val="0"/>
                </a:spcBef>
              </a:pPr>
              <a:t>18</a:t>
            </a:fld>
            <a:endParaRPr kumimoji="0" lang="en-US" altLang="en-US" smtClean="0">
              <a:latin typeface="Times New Roman" pitchFamily="18"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3AFEEA5-EDF5-45B4-AFA8-C480DA4B3E79}" type="slidenum">
              <a:rPr kumimoji="0" lang="en-US" altLang="en-US" smtClean="0">
                <a:latin typeface="Times New Roman" pitchFamily="18" charset="0"/>
              </a:rPr>
              <a:pPr algn="r">
                <a:spcBef>
                  <a:spcPct val="0"/>
                </a:spcBef>
              </a:pPr>
              <a:t>19</a:t>
            </a:fld>
            <a:endParaRPr kumimoji="0" lang="en-US" altLang="en-US" smtClean="0">
              <a:latin typeface="Times New Roman" pitchFamily="18"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08A45FAD-2192-47D7-AE9C-72CB84467829}" type="slidenum">
              <a:rPr kumimoji="0" lang="en-US" altLang="en-US" smtClean="0">
                <a:latin typeface="Times New Roman" pitchFamily="18" charset="0"/>
              </a:rPr>
              <a:pPr algn="r">
                <a:spcBef>
                  <a:spcPct val="0"/>
                </a:spcBef>
              </a:pPr>
              <a:t>20</a:t>
            </a:fld>
            <a:endParaRPr kumimoji="0" lang="en-US" altLang="en-US" smtClean="0">
              <a:latin typeface="Times New Roman" pitchFamily="18"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E4981692-E286-437C-BE1B-063114585920}" type="slidenum">
              <a:rPr kumimoji="0" lang="en-US" altLang="en-US" smtClean="0">
                <a:latin typeface="Times New Roman" pitchFamily="18" charset="0"/>
              </a:rPr>
              <a:pPr algn="r">
                <a:spcBef>
                  <a:spcPct val="0"/>
                </a:spcBef>
              </a:pPr>
              <a:t>21</a:t>
            </a:fld>
            <a:endParaRPr kumimoji="0" lang="en-US" altLang="en-US" smtClean="0">
              <a:latin typeface="Times New Roman" pitchFamily="18"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23A3285-2E63-4087-BDC7-BA2768039D54}" type="slidenum">
              <a:rPr kumimoji="0" lang="en-US" altLang="en-US" smtClean="0">
                <a:latin typeface="Times New Roman" pitchFamily="18" charset="0"/>
              </a:rPr>
              <a:pPr algn="r">
                <a:spcBef>
                  <a:spcPct val="0"/>
                </a:spcBef>
              </a:pPr>
              <a:t>23</a:t>
            </a:fld>
            <a:endParaRPr kumimoji="0" lang="en-US" altLang="en-US" smtClean="0">
              <a:latin typeface="Times New Roman" pitchFamily="18"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D56C0B50-E185-4369-A531-115F36622BA4}" type="slidenum">
              <a:rPr kumimoji="0" lang="en-US" altLang="en-US" smtClean="0">
                <a:latin typeface="Times New Roman" pitchFamily="18" charset="0"/>
              </a:rPr>
              <a:pPr algn="r">
                <a:spcBef>
                  <a:spcPct val="0"/>
                </a:spcBef>
              </a:pPr>
              <a:t>24</a:t>
            </a:fld>
            <a:endParaRPr kumimoji="0" lang="en-US" altLang="en-US" smtClean="0">
              <a:latin typeface="Times New Roman" pitchFamily="18"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p:spPr>
        <p:txBody>
          <a:bodyPr/>
          <a:lstStyle/>
          <a:p>
            <a:endParaRPr lang="en-US" altLang="en-US" smtClean="0">
              <a:latin typeface="Arial" pitchFamily="34" charset="0"/>
            </a:endParaRPr>
          </a:p>
        </p:txBody>
      </p:sp>
      <p:sp>
        <p:nvSpPr>
          <p:cNvPr id="162820" name="Slide Number Placeholder 3"/>
          <p:cNvSpPr>
            <a:spLocks noGrp="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272DEF5-DD3B-4AF9-95F6-20CFBB9FEF6E}" type="slidenum">
              <a:rPr kumimoji="0" lang="en-US" altLang="en-US" smtClean="0">
                <a:latin typeface="Times New Roman" pitchFamily="18" charset="0"/>
              </a:rPr>
              <a:pPr algn="r">
                <a:spcBef>
                  <a:spcPct val="0"/>
                </a:spcBef>
              </a:pPr>
              <a:t>25</a:t>
            </a:fld>
            <a:endParaRPr kumimoji="0" lang="en-US" alt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8C760F4-8EB5-4AD1-8AB9-BB0CC0F6F433}" type="slidenum">
              <a:rPr kumimoji="0" lang="en-US" altLang="en-US" smtClean="0">
                <a:latin typeface="Times New Roman" pitchFamily="18" charset="0"/>
              </a:rPr>
              <a:pPr algn="r">
                <a:spcBef>
                  <a:spcPct val="0"/>
                </a:spcBef>
              </a:pPr>
              <a:t>26</a:t>
            </a:fld>
            <a:endParaRPr kumimoji="0" lang="en-US" altLang="en-US" smtClean="0">
              <a:latin typeface="Times New Roman" pitchFamily="18"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8F62B9D-7307-429F-A9D4-79762F45AEB5}" type="slidenum">
              <a:rPr kumimoji="0" lang="en-US" altLang="en-US" smtClean="0">
                <a:latin typeface="Times New Roman" pitchFamily="18" charset="0"/>
              </a:rPr>
              <a:pPr algn="r">
                <a:spcBef>
                  <a:spcPct val="0"/>
                </a:spcBef>
              </a:pPr>
              <a:t>27</a:t>
            </a:fld>
            <a:endParaRPr kumimoji="0" lang="en-US" altLang="en-US" smtClean="0">
              <a:latin typeface="Times New Roman" pitchFamily="18"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D3E0067-19F9-42B0-9FB2-8A57948DD74C}" type="slidenum">
              <a:rPr kumimoji="0" lang="en-US" altLang="en-US" smtClean="0">
                <a:latin typeface="Times New Roman" pitchFamily="18" charset="0"/>
              </a:rPr>
              <a:pPr algn="r">
                <a:spcBef>
                  <a:spcPct val="0"/>
                </a:spcBef>
              </a:pPr>
              <a:t>28</a:t>
            </a:fld>
            <a:endParaRPr kumimoji="0" lang="en-US" altLang="en-US" smtClean="0">
              <a:latin typeface="Times New Roman" pitchFamily="18"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DC47A1A6-8619-46C4-8390-69449C7ACD00}" type="slidenum">
              <a:rPr kumimoji="0" lang="en-US" altLang="en-US" smtClean="0">
                <a:latin typeface="Times New Roman" pitchFamily="18" charset="0"/>
              </a:rPr>
              <a:pPr algn="r">
                <a:spcBef>
                  <a:spcPct val="0"/>
                </a:spcBef>
              </a:pPr>
              <a:t>29</a:t>
            </a:fld>
            <a:endParaRPr kumimoji="0" lang="en-US" altLang="en-US" smtClean="0">
              <a:latin typeface="Times New Roman" pitchFamily="18"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DCE031D3-D732-46C2-92BC-78431205B21A}" type="slidenum">
              <a:rPr kumimoji="0" lang="en-US" altLang="en-US" smtClean="0">
                <a:latin typeface="Times New Roman" pitchFamily="18" charset="0"/>
              </a:rPr>
              <a:pPr algn="r">
                <a:spcBef>
                  <a:spcPct val="0"/>
                </a:spcBef>
              </a:pPr>
              <a:t>31</a:t>
            </a:fld>
            <a:endParaRPr kumimoji="0" lang="en-US" altLang="en-US" smtClean="0">
              <a:latin typeface="Times New Roman" pitchFamily="18"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4DF94DE-E7DB-434A-A403-39B5A526BF48}" type="slidenum">
              <a:rPr kumimoji="0" lang="en-US" altLang="en-US" smtClean="0">
                <a:latin typeface="Times New Roman" pitchFamily="18" charset="0"/>
              </a:rPr>
              <a:pPr algn="r">
                <a:spcBef>
                  <a:spcPct val="0"/>
                </a:spcBef>
              </a:pPr>
              <a:t>33</a:t>
            </a:fld>
            <a:endParaRPr kumimoji="0" lang="en-US" altLang="en-US" smtClean="0">
              <a:latin typeface="Times New Roman" pitchFamily="18"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95676DF-72FB-4A4F-9197-BA87319B852D}" type="slidenum">
              <a:rPr kumimoji="0" lang="en-US" altLang="en-US" smtClean="0">
                <a:latin typeface="Times New Roman" pitchFamily="18" charset="0"/>
              </a:rPr>
              <a:pPr algn="r">
                <a:spcBef>
                  <a:spcPct val="0"/>
                </a:spcBef>
              </a:pPr>
              <a:t>34</a:t>
            </a:fld>
            <a:endParaRPr kumimoji="0" lang="en-US" altLang="en-US" smtClean="0">
              <a:latin typeface="Times New Roman" pitchFamily="18"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EA020ECA-B742-4C47-9EE3-2FDC0395FC03}" type="slidenum">
              <a:rPr kumimoji="0" lang="en-US" altLang="en-US" smtClean="0">
                <a:latin typeface="Times New Roman" pitchFamily="18" charset="0"/>
              </a:rPr>
              <a:pPr algn="r">
                <a:spcBef>
                  <a:spcPct val="0"/>
                </a:spcBef>
              </a:pPr>
              <a:t>35</a:t>
            </a:fld>
            <a:endParaRPr kumimoji="0" lang="en-US" altLang="en-US" smtClean="0">
              <a:latin typeface="Times New Roman" pitchFamily="18"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848D258-88C8-4729-84C7-1D18B36187EF}" type="slidenum">
              <a:rPr kumimoji="0" lang="en-US" altLang="en-US" smtClean="0">
                <a:latin typeface="Times New Roman" pitchFamily="18" charset="0"/>
              </a:rPr>
              <a:pPr algn="r">
                <a:spcBef>
                  <a:spcPct val="0"/>
                </a:spcBef>
              </a:pPr>
              <a:t>37</a:t>
            </a:fld>
            <a:endParaRPr kumimoji="0" lang="en-US" altLang="en-US" smtClean="0">
              <a:latin typeface="Times New Roman" pitchFamily="18"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0B640BDB-C929-4292-977B-EE39CF824BC1}" type="slidenum">
              <a:rPr kumimoji="0" lang="en-US" altLang="en-US" smtClean="0">
                <a:latin typeface="Times New Roman" pitchFamily="18" charset="0"/>
              </a:rPr>
              <a:pPr algn="r">
                <a:spcBef>
                  <a:spcPct val="0"/>
                </a:spcBef>
              </a:pPr>
              <a:t>38</a:t>
            </a:fld>
            <a:endParaRPr kumimoji="0" lang="en-US" altLang="en-US" smtClean="0">
              <a:latin typeface="Times New Roman" pitchFamily="18"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57E22EF-47F2-4A10-A157-0392E89793D3}" type="slidenum">
              <a:rPr kumimoji="0" lang="en-US" altLang="en-US" smtClean="0">
                <a:latin typeface="Times New Roman" pitchFamily="18" charset="0"/>
              </a:rPr>
              <a:pPr algn="r">
                <a:spcBef>
                  <a:spcPct val="0"/>
                </a:spcBef>
              </a:pPr>
              <a:t>40</a:t>
            </a:fld>
            <a:endParaRPr kumimoji="0" lang="en-US" altLang="en-US" smtClean="0">
              <a:latin typeface="Times New Roman" pitchFamily="18"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58E927E-9323-45BB-A630-931392BFCFE0}" type="slidenum">
              <a:rPr kumimoji="0" lang="en-US" altLang="en-US" smtClean="0">
                <a:latin typeface="Times New Roman" pitchFamily="18" charset="0"/>
              </a:rPr>
              <a:pPr algn="r">
                <a:spcBef>
                  <a:spcPct val="0"/>
                </a:spcBef>
              </a:pPr>
              <a:t>41</a:t>
            </a:fld>
            <a:endParaRPr kumimoji="0" lang="en-US" altLang="en-US" smtClean="0">
              <a:latin typeface="Times New Roman" pitchFamily="18"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BF2B91C-31EF-4395-B25F-555C18043591}" type="slidenum">
              <a:rPr kumimoji="0" lang="en-US" altLang="en-US" smtClean="0">
                <a:latin typeface="Times New Roman" pitchFamily="18" charset="0"/>
              </a:rPr>
              <a:pPr algn="r">
                <a:spcBef>
                  <a:spcPct val="0"/>
                </a:spcBef>
              </a:pPr>
              <a:t>42</a:t>
            </a:fld>
            <a:endParaRPr kumimoji="0" lang="en-US" altLang="en-US" smtClean="0">
              <a:latin typeface="Times New Roman" pitchFamily="18"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EC2167E-6761-4428-8B80-C09A1C886DBB}" type="slidenum">
              <a:rPr kumimoji="0" lang="en-US" altLang="en-US" smtClean="0">
                <a:latin typeface="Times New Roman" pitchFamily="18" charset="0"/>
              </a:rPr>
              <a:pPr algn="r">
                <a:spcBef>
                  <a:spcPct val="0"/>
                </a:spcBef>
              </a:pPr>
              <a:t>44</a:t>
            </a:fld>
            <a:endParaRPr kumimoji="0" lang="en-US" altLang="en-US" smtClean="0">
              <a:latin typeface="Times New Roman" pitchFamily="18"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BB05629-0F16-4228-B17F-7FEC1C228E04}" type="slidenum">
              <a:rPr kumimoji="0" lang="en-US" altLang="en-US" smtClean="0">
                <a:latin typeface="Times New Roman" pitchFamily="18" charset="0"/>
              </a:rPr>
              <a:pPr algn="r">
                <a:spcBef>
                  <a:spcPct val="0"/>
                </a:spcBef>
              </a:pPr>
              <a:t>45</a:t>
            </a:fld>
            <a:endParaRPr kumimoji="0" lang="en-US" altLang="en-US" smtClean="0">
              <a:latin typeface="Times New Roman" pitchFamily="18"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4C6345E-F697-4440-924D-87DA89D0ECE7}" type="slidenum">
              <a:rPr kumimoji="0" lang="en-US" altLang="en-US" smtClean="0">
                <a:latin typeface="Times New Roman" pitchFamily="18" charset="0"/>
              </a:rPr>
              <a:pPr algn="r">
                <a:spcBef>
                  <a:spcPct val="0"/>
                </a:spcBef>
              </a:pPr>
              <a:t>47</a:t>
            </a:fld>
            <a:endParaRPr kumimoji="0" lang="en-US" altLang="en-US" smtClean="0">
              <a:latin typeface="Times New Roman" pitchFamily="18"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AD06C4E-212C-444A-BCDD-82D8792213A6}" type="slidenum">
              <a:rPr kumimoji="0" lang="en-US" altLang="en-US" smtClean="0">
                <a:latin typeface="Times New Roman" pitchFamily="18" charset="0"/>
              </a:rPr>
              <a:pPr algn="r">
                <a:spcBef>
                  <a:spcPct val="0"/>
                </a:spcBef>
              </a:pPr>
              <a:t>49</a:t>
            </a:fld>
            <a:endParaRPr kumimoji="0" lang="en-US" altLang="en-US" smtClean="0">
              <a:latin typeface="Times New Roman" pitchFamily="18"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32E32821-41DA-466D-A912-FECCEC0429CA}" type="slidenum">
              <a:rPr kumimoji="0" lang="en-US" altLang="en-US" smtClean="0">
                <a:latin typeface="Times New Roman" pitchFamily="18" charset="0"/>
              </a:rPr>
              <a:pPr algn="r">
                <a:spcBef>
                  <a:spcPct val="0"/>
                </a:spcBef>
              </a:pPr>
              <a:t>50</a:t>
            </a:fld>
            <a:endParaRPr kumimoji="0" lang="en-US" altLang="en-US" smtClean="0">
              <a:latin typeface="Times New Roman" pitchFamily="18"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a:ln/>
        </p:spPr>
      </p:sp>
      <p:sp>
        <p:nvSpPr>
          <p:cNvPr id="174083" name="Notes Placeholder 2"/>
          <p:cNvSpPr>
            <a:spLocks noGrp="1"/>
          </p:cNvSpPr>
          <p:nvPr>
            <p:ph type="body" idx="1"/>
          </p:nvPr>
        </p:nvSpPr>
        <p:spPr>
          <a:noFill/>
        </p:spPr>
        <p:txBody>
          <a:bodyPr/>
          <a:lstStyle/>
          <a:p>
            <a:endParaRPr lang="en-US" altLang="en-US" smtClean="0">
              <a:latin typeface="Arial" pitchFamily="34" charset="0"/>
            </a:endParaRPr>
          </a:p>
        </p:txBody>
      </p:sp>
      <p:sp>
        <p:nvSpPr>
          <p:cNvPr id="174084" name="Slide Number Placeholder 3"/>
          <p:cNvSpPr>
            <a:spLocks noGrp="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CB9DAEE-F724-4277-B855-3051659933FA}" type="slidenum">
              <a:rPr kumimoji="0" lang="en-US" altLang="en-US" smtClean="0">
                <a:latin typeface="Times New Roman" pitchFamily="18" charset="0"/>
              </a:rPr>
              <a:pPr algn="r">
                <a:spcBef>
                  <a:spcPct val="0"/>
                </a:spcBef>
              </a:pPr>
              <a:t>51</a:t>
            </a:fld>
            <a:endParaRPr kumimoji="0" lang="en-US" altLang="en-US" smtClean="0">
              <a:latin typeface="Times New Roman"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152AFF5-DE85-4036-A774-F07537EB7CDF}" type="slidenum">
              <a:rPr kumimoji="0" lang="en-US" altLang="en-US" smtClean="0">
                <a:latin typeface="Times New Roman" pitchFamily="18" charset="0"/>
              </a:rPr>
              <a:pPr algn="r">
                <a:spcBef>
                  <a:spcPct val="0"/>
                </a:spcBef>
              </a:pPr>
              <a:t>53</a:t>
            </a:fld>
            <a:endParaRPr kumimoji="0" lang="en-US" altLang="en-US" smtClean="0">
              <a:latin typeface="Times New Roman" pitchFamily="18"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D4ECC7FC-7786-43D1-A476-376DB80836EC}" type="slidenum">
              <a:rPr kumimoji="0" lang="en-US" altLang="en-US" smtClean="0">
                <a:latin typeface="Times New Roman" pitchFamily="18" charset="0"/>
              </a:rPr>
              <a:pPr algn="r">
                <a:spcBef>
                  <a:spcPct val="0"/>
                </a:spcBef>
              </a:pPr>
              <a:t>56</a:t>
            </a:fld>
            <a:endParaRPr kumimoji="0" lang="en-US" altLang="en-US" smtClean="0">
              <a:latin typeface="Times New Roman" pitchFamily="18"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a:ln/>
        </p:spPr>
      </p:sp>
      <p:sp>
        <p:nvSpPr>
          <p:cNvPr id="185347" name="Notes Placeholder 2"/>
          <p:cNvSpPr>
            <a:spLocks noGrp="1"/>
          </p:cNvSpPr>
          <p:nvPr>
            <p:ph type="body" idx="1"/>
          </p:nvPr>
        </p:nvSpPr>
        <p:spPr>
          <a:noFill/>
        </p:spPr>
        <p:txBody>
          <a:bodyPr/>
          <a:lstStyle/>
          <a:p>
            <a:endParaRPr lang="en-US" altLang="en-US" smtClean="0">
              <a:latin typeface="Arial" pitchFamily="34" charset="0"/>
            </a:endParaRPr>
          </a:p>
        </p:txBody>
      </p:sp>
      <p:sp>
        <p:nvSpPr>
          <p:cNvPr id="185348" name="Slide Number Placeholder 3"/>
          <p:cNvSpPr>
            <a:spLocks noGrp="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B6E44AB-64B0-44B4-A121-43A4E33BE623}" type="slidenum">
              <a:rPr kumimoji="0" lang="en-US" altLang="en-US" smtClean="0">
                <a:latin typeface="Times New Roman" pitchFamily="18" charset="0"/>
              </a:rPr>
              <a:pPr algn="r">
                <a:spcBef>
                  <a:spcPct val="0"/>
                </a:spcBef>
              </a:pPr>
              <a:t>57</a:t>
            </a:fld>
            <a:endParaRPr kumimoji="0" lang="en-US" altLang="en-US" smtClean="0">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91B6D75-137E-48FB-B78B-695371C044B5}" type="slidenum">
              <a:rPr kumimoji="0" lang="en-US" altLang="en-US" smtClean="0">
                <a:latin typeface="Times New Roman" pitchFamily="18" charset="0"/>
              </a:rPr>
              <a:pPr algn="r">
                <a:spcBef>
                  <a:spcPct val="0"/>
                </a:spcBef>
              </a:pPr>
              <a:t>61</a:t>
            </a:fld>
            <a:endParaRPr kumimoji="0" lang="en-US" altLang="en-US" smtClean="0">
              <a:latin typeface="Times New Roman" pitchFamily="18"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940A26A-89BA-4569-8FEE-601882995A08}" type="slidenum">
              <a:rPr kumimoji="0" lang="en-US" altLang="en-US" smtClean="0">
                <a:latin typeface="Times New Roman" pitchFamily="18" charset="0"/>
              </a:rPr>
              <a:pPr algn="r">
                <a:spcBef>
                  <a:spcPct val="0"/>
                </a:spcBef>
              </a:pPr>
              <a:t>62</a:t>
            </a:fld>
            <a:endParaRPr kumimoji="0" lang="en-US" altLang="en-US" smtClean="0">
              <a:latin typeface="Times New Roman" pitchFamily="18"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5B841CA-C5FA-4ADC-A289-5E24C9F8288C}" type="slidenum">
              <a:rPr kumimoji="0" lang="en-US" altLang="en-US" smtClean="0">
                <a:latin typeface="Times New Roman" pitchFamily="18" charset="0"/>
              </a:rPr>
              <a:pPr algn="r">
                <a:spcBef>
                  <a:spcPct val="0"/>
                </a:spcBef>
              </a:pPr>
              <a:t>63</a:t>
            </a:fld>
            <a:endParaRPr kumimoji="0" lang="en-US" altLang="en-US" smtClean="0">
              <a:latin typeface="Times New Roman" pitchFamily="18"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32E6983-898A-44EE-91EF-D2B30CB78CBE}" type="slidenum">
              <a:rPr kumimoji="0" lang="en-US" altLang="en-US" smtClean="0">
                <a:latin typeface="Times New Roman" pitchFamily="18" charset="0"/>
              </a:rPr>
              <a:pPr algn="r">
                <a:spcBef>
                  <a:spcPct val="0"/>
                </a:spcBef>
              </a:pPr>
              <a:t>66</a:t>
            </a:fld>
            <a:endParaRPr kumimoji="0" lang="en-US" altLang="en-US" smtClean="0">
              <a:latin typeface="Times New Roman" pitchFamily="18"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E958943-2A17-43D4-BDC3-18A4259B6F85}" type="slidenum">
              <a:rPr kumimoji="0" lang="en-US" altLang="en-US" smtClean="0">
                <a:latin typeface="Times New Roman" pitchFamily="18" charset="0"/>
              </a:rPr>
              <a:pPr algn="r">
                <a:spcBef>
                  <a:spcPct val="0"/>
                </a:spcBef>
              </a:pPr>
              <a:t>68</a:t>
            </a:fld>
            <a:endParaRPr kumimoji="0" lang="en-US" altLang="en-US" smtClean="0">
              <a:latin typeface="Times New Roman" pitchFamily="18"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863305E-0E9F-418B-872D-A8863D6C9692}" type="slidenum">
              <a:rPr kumimoji="0" lang="en-US" altLang="en-US" smtClean="0">
                <a:latin typeface="Times New Roman" pitchFamily="18" charset="0"/>
              </a:rPr>
              <a:pPr algn="r">
                <a:spcBef>
                  <a:spcPct val="0"/>
                </a:spcBef>
              </a:pPr>
              <a:t>69</a:t>
            </a:fld>
            <a:endParaRPr kumimoji="0" lang="en-US" altLang="en-US" smtClean="0">
              <a:latin typeface="Times New Roman" pitchFamily="18"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124AE3AF-13A6-4CEB-920D-506ADE081269}" type="slidenum">
              <a:rPr kumimoji="0" lang="en-US" altLang="en-US" smtClean="0">
                <a:latin typeface="Times New Roman" pitchFamily="18" charset="0"/>
              </a:rPr>
              <a:pPr algn="r">
                <a:spcBef>
                  <a:spcPct val="0"/>
                </a:spcBef>
              </a:pPr>
              <a:t>70</a:t>
            </a:fld>
            <a:endParaRPr kumimoji="0" lang="en-US" altLang="en-US" smtClean="0">
              <a:latin typeface="Times New Roman" pitchFamily="18"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287FD3C-E818-4C46-82FE-CAC0031C5106}" type="slidenum">
              <a:rPr kumimoji="0" lang="en-US" altLang="en-US" smtClean="0">
                <a:latin typeface="Times New Roman" pitchFamily="18" charset="0"/>
              </a:rPr>
              <a:pPr algn="r">
                <a:spcBef>
                  <a:spcPct val="0"/>
                </a:spcBef>
              </a:pPr>
              <a:t>71</a:t>
            </a:fld>
            <a:endParaRPr kumimoji="0" lang="en-US" altLang="en-US" smtClean="0">
              <a:latin typeface="Times New Roman" pitchFamily="18"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EB5D197-6950-4C5D-A1E6-AF07BE07D0DB}" type="slidenum">
              <a:rPr kumimoji="0" lang="en-US" altLang="en-US" smtClean="0">
                <a:latin typeface="Times New Roman" pitchFamily="18" charset="0"/>
              </a:rPr>
              <a:pPr algn="r">
                <a:spcBef>
                  <a:spcPct val="0"/>
                </a:spcBef>
              </a:pPr>
              <a:t>72</a:t>
            </a:fld>
            <a:endParaRPr kumimoji="0" lang="en-US" altLang="en-US" smtClean="0">
              <a:latin typeface="Times New Roman" pitchFamily="18"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D699B28-6960-4115-ADFD-6A398C664B88}" type="slidenum">
              <a:rPr kumimoji="0" lang="en-US" altLang="en-US" smtClean="0">
                <a:latin typeface="Times New Roman" pitchFamily="18" charset="0"/>
              </a:rPr>
              <a:pPr algn="r">
                <a:spcBef>
                  <a:spcPct val="0"/>
                </a:spcBef>
              </a:pPr>
              <a:t>73</a:t>
            </a:fld>
            <a:endParaRPr kumimoji="0" lang="en-US" altLang="en-US" smtClean="0">
              <a:latin typeface="Times New Roman" pitchFamily="18"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3E94D56-986A-4962-A08B-7CBE9F6B1C4A}" type="slidenum">
              <a:rPr kumimoji="0" lang="en-US" altLang="en-US" smtClean="0">
                <a:latin typeface="Times New Roman" pitchFamily="18" charset="0"/>
              </a:rPr>
              <a:pPr algn="r">
                <a:spcBef>
                  <a:spcPct val="0"/>
                </a:spcBef>
              </a:pPr>
              <a:t>77</a:t>
            </a:fld>
            <a:endParaRPr kumimoji="0" lang="en-US" altLang="en-US" smtClean="0">
              <a:latin typeface="Times New Roman" pitchFamily="18"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E65248C-4F25-4932-BA6D-348A83DAE2FB}" type="slidenum">
              <a:rPr kumimoji="0" lang="en-US" altLang="en-US" smtClean="0">
                <a:latin typeface="Times New Roman" pitchFamily="18" charset="0"/>
              </a:rPr>
              <a:pPr algn="r">
                <a:spcBef>
                  <a:spcPct val="0"/>
                </a:spcBef>
              </a:pPr>
              <a:t>78</a:t>
            </a:fld>
            <a:endParaRPr kumimoji="0" lang="en-US" altLang="en-US" smtClean="0">
              <a:latin typeface="Times New Roman" pitchFamily="18"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D4E9F79D-611C-4343-B972-C71678C1BC51}" type="slidenum">
              <a:rPr kumimoji="0" lang="en-US" altLang="en-US" smtClean="0">
                <a:latin typeface="Times New Roman" pitchFamily="18" charset="0"/>
              </a:rPr>
              <a:pPr algn="r">
                <a:spcBef>
                  <a:spcPct val="0"/>
                </a:spcBef>
              </a:pPr>
              <a:t>79</a:t>
            </a:fld>
            <a:endParaRPr kumimoji="0" lang="en-US" altLang="en-US" smtClean="0">
              <a:latin typeface="Times New Roman" pitchFamily="18"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13D3B69C-F5FB-4D0D-BF81-25DACD304640}" type="slidenum">
              <a:rPr kumimoji="0" lang="en-US" altLang="en-US" smtClean="0">
                <a:latin typeface="Times New Roman" pitchFamily="18" charset="0"/>
              </a:rPr>
              <a:pPr algn="r">
                <a:spcBef>
                  <a:spcPct val="0"/>
                </a:spcBef>
              </a:pPr>
              <a:t>80</a:t>
            </a:fld>
            <a:endParaRPr kumimoji="0" lang="en-US" altLang="en-US" smtClean="0">
              <a:latin typeface="Times New Roman" pitchFamily="18"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1AF95573-A27A-4E58-A22B-CD0025D7423B}" type="slidenum">
              <a:rPr kumimoji="0" lang="en-US" altLang="en-US" smtClean="0">
                <a:latin typeface="Times New Roman" pitchFamily="18" charset="0"/>
              </a:rPr>
              <a:pPr algn="r">
                <a:spcBef>
                  <a:spcPct val="0"/>
                </a:spcBef>
              </a:pPr>
              <a:t>82</a:t>
            </a:fld>
            <a:endParaRPr kumimoji="0" lang="en-US" altLang="en-US" smtClean="0">
              <a:latin typeface="Times New Roman" pitchFamily="18"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FB31EE7-DB23-4118-9E78-14DC20AFBFD5}" type="slidenum">
              <a:rPr kumimoji="0" lang="en-US" altLang="en-US" smtClean="0">
                <a:latin typeface="Times New Roman" pitchFamily="18" charset="0"/>
              </a:rPr>
              <a:pPr algn="r">
                <a:spcBef>
                  <a:spcPct val="0"/>
                </a:spcBef>
              </a:pPr>
              <a:t>83</a:t>
            </a:fld>
            <a:endParaRPr kumimoji="0" lang="en-US" altLang="en-US" smtClean="0">
              <a:latin typeface="Times New Roman" pitchFamily="18"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p:spPr>
        <p:txBody>
          <a:bodyPr/>
          <a:lstStyle/>
          <a:p>
            <a:endParaRPr lang="en-US" altLang="en-US" dirty="0" smtClean="0">
              <a:latin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3A44C70-C57A-4500-8588-9D0CA29A1457}" type="slidenum">
              <a:rPr kumimoji="0" lang="en-US" altLang="en-US" smtClean="0">
                <a:latin typeface="Times New Roman" pitchFamily="18" charset="0"/>
              </a:rPr>
              <a:pPr algn="r">
                <a:spcBef>
                  <a:spcPct val="0"/>
                </a:spcBef>
              </a:pPr>
              <a:t>84</a:t>
            </a:fld>
            <a:endParaRPr kumimoji="0" lang="en-US" altLang="en-US" smtClean="0">
              <a:latin typeface="Times New Roman" pitchFamily="18"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6B1F5B2-353F-4335-B9D2-BAA7D72D16C5}" type="slidenum">
              <a:rPr kumimoji="0" lang="en-US" altLang="en-US" smtClean="0">
                <a:latin typeface="Times New Roman" pitchFamily="18" charset="0"/>
              </a:rPr>
              <a:pPr algn="r">
                <a:spcBef>
                  <a:spcPct val="0"/>
                </a:spcBef>
              </a:pPr>
              <a:t>85</a:t>
            </a:fld>
            <a:endParaRPr kumimoji="0" lang="en-US" altLang="en-US" smtClean="0">
              <a:latin typeface="Times New Roman" pitchFamily="18"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0490A49-9B8D-46C3-BF79-BBE0CE54E964}" type="slidenum">
              <a:rPr kumimoji="0" lang="en-US" altLang="en-US" smtClean="0">
                <a:latin typeface="Times New Roman" pitchFamily="18" charset="0"/>
              </a:rPr>
              <a:pPr algn="r">
                <a:spcBef>
                  <a:spcPct val="0"/>
                </a:spcBef>
              </a:pPr>
              <a:t>86</a:t>
            </a:fld>
            <a:endParaRPr kumimoji="0" lang="en-US" altLang="en-US" smtClean="0">
              <a:latin typeface="Times New Roman" pitchFamily="18"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54E38B8-2415-4AF1-A882-32DEA525A6B8}" type="slidenum">
              <a:rPr kumimoji="0" lang="en-US" altLang="en-US" smtClean="0">
                <a:latin typeface="Times New Roman" pitchFamily="18" charset="0"/>
              </a:rPr>
              <a:pPr algn="r">
                <a:spcBef>
                  <a:spcPct val="0"/>
                </a:spcBef>
              </a:pPr>
              <a:t>87</a:t>
            </a:fld>
            <a:endParaRPr kumimoji="0" lang="en-US" altLang="en-US" smtClean="0">
              <a:latin typeface="Times New Roman" pitchFamily="18"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7D184B7-57C9-44D3-925A-960A33439331}" type="slidenum">
              <a:rPr kumimoji="0" lang="en-US" altLang="en-US" smtClean="0">
                <a:latin typeface="Times New Roman" pitchFamily="18" charset="0"/>
              </a:rPr>
              <a:pPr algn="r">
                <a:spcBef>
                  <a:spcPct val="0"/>
                </a:spcBef>
              </a:pPr>
              <a:t>88</a:t>
            </a:fld>
            <a:endParaRPr kumimoji="0" lang="en-US" altLang="en-US" smtClean="0">
              <a:latin typeface="Times New Roman" pitchFamily="18"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18EB58F-4F59-4157-882E-7FE32A64B62E}" type="slidenum">
              <a:rPr kumimoji="0" lang="en-US" altLang="en-US" smtClean="0">
                <a:latin typeface="Times New Roman" pitchFamily="18" charset="0"/>
              </a:rPr>
              <a:pPr algn="r">
                <a:spcBef>
                  <a:spcPct val="0"/>
                </a:spcBef>
              </a:pPr>
              <a:t>89</a:t>
            </a:fld>
            <a:endParaRPr kumimoji="0" lang="en-US" altLang="en-US" smtClean="0">
              <a:latin typeface="Times New Roman" pitchFamily="18"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60CED4C-2A05-4148-8C0C-6FFA9CACA6D4}" type="slidenum">
              <a:rPr kumimoji="0" lang="en-US" altLang="en-US" smtClean="0">
                <a:latin typeface="Times New Roman" pitchFamily="18" charset="0"/>
              </a:rPr>
              <a:pPr algn="r">
                <a:spcBef>
                  <a:spcPct val="0"/>
                </a:spcBef>
              </a:pPr>
              <a:t>90</a:t>
            </a:fld>
            <a:endParaRPr kumimoji="0" lang="en-US" altLang="en-US" smtClean="0">
              <a:latin typeface="Times New Roman" pitchFamily="18"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B3BFB96-E190-4318-802A-9579BDDEB52F}" type="slidenum">
              <a:rPr kumimoji="0" lang="en-US" altLang="en-US" smtClean="0">
                <a:latin typeface="Times New Roman" pitchFamily="18" charset="0"/>
              </a:rPr>
              <a:pPr algn="r">
                <a:spcBef>
                  <a:spcPct val="0"/>
                </a:spcBef>
              </a:pPr>
              <a:t>91</a:t>
            </a:fld>
            <a:endParaRPr kumimoji="0" lang="en-US" altLang="en-US" smtClean="0">
              <a:latin typeface="Times New Roman" pitchFamily="18"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3E704AC-D399-41E4-8401-3EC01FCA7D78}" type="slidenum">
              <a:rPr kumimoji="0" lang="en-US" altLang="en-US" smtClean="0">
                <a:latin typeface="Times New Roman" pitchFamily="18" charset="0"/>
              </a:rPr>
              <a:pPr algn="r">
                <a:spcBef>
                  <a:spcPct val="0"/>
                </a:spcBef>
              </a:pPr>
              <a:t>92</a:t>
            </a:fld>
            <a:endParaRPr kumimoji="0" lang="en-US" altLang="en-US" smtClean="0">
              <a:latin typeface="Times New Roman" pitchFamily="18"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8339A05-4B7E-49F4-8795-67CE8C0E8CEF}" type="slidenum">
              <a:rPr kumimoji="0" lang="en-US" altLang="en-US" smtClean="0">
                <a:latin typeface="Times New Roman" pitchFamily="18" charset="0"/>
              </a:rPr>
              <a:pPr algn="r">
                <a:spcBef>
                  <a:spcPct val="0"/>
                </a:spcBef>
              </a:pPr>
              <a:t>93</a:t>
            </a:fld>
            <a:endParaRPr kumimoji="0" lang="en-US" altLang="en-US" smtClean="0">
              <a:latin typeface="Times New Roman" pitchFamily="18"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C8B235A-F3E3-404E-BD55-755DA02009F0}" type="slidenum">
              <a:rPr kumimoji="0" lang="en-US" altLang="en-US" smtClean="0">
                <a:latin typeface="Times New Roman" pitchFamily="18" charset="0"/>
              </a:rPr>
              <a:pPr algn="r">
                <a:spcBef>
                  <a:spcPct val="0"/>
                </a:spcBef>
              </a:pPr>
              <a:t>94</a:t>
            </a:fld>
            <a:endParaRPr kumimoji="0" lang="en-US" altLang="en-US" smtClean="0">
              <a:latin typeface="Times New Roman" pitchFamily="18"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7D5A523-E5BA-485D-872B-48D0F7631711}" type="slidenum">
              <a:rPr kumimoji="0" lang="en-US" altLang="en-US" smtClean="0">
                <a:latin typeface="Times New Roman" pitchFamily="18" charset="0"/>
              </a:rPr>
              <a:pPr algn="r">
                <a:spcBef>
                  <a:spcPct val="0"/>
                </a:spcBef>
              </a:pPr>
              <a:t>95</a:t>
            </a:fld>
            <a:endParaRPr kumimoji="0" lang="en-US" altLang="en-US" smtClean="0">
              <a:latin typeface="Times New Roman" pitchFamily="18"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A67F4A7-2D99-43AF-8703-73AF20F63A44}" type="slidenum">
              <a:rPr kumimoji="0" lang="en-US" altLang="en-US" smtClean="0">
                <a:latin typeface="Times New Roman" pitchFamily="18" charset="0"/>
              </a:rPr>
              <a:pPr algn="r">
                <a:spcBef>
                  <a:spcPct val="0"/>
                </a:spcBef>
              </a:pPr>
              <a:t>96</a:t>
            </a:fld>
            <a:endParaRPr kumimoji="0" lang="en-US" altLang="en-US" smtClean="0">
              <a:latin typeface="Times New Roman" pitchFamily="18"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2A9C9DA-EE76-4810-9B83-3D005D53C8C9}" type="slidenum">
              <a:rPr kumimoji="0" lang="en-US" altLang="en-US" smtClean="0">
                <a:latin typeface="Times New Roman" pitchFamily="18" charset="0"/>
              </a:rPr>
              <a:pPr algn="r">
                <a:spcBef>
                  <a:spcPct val="0"/>
                </a:spcBef>
              </a:pPr>
              <a:t>97</a:t>
            </a:fld>
            <a:endParaRPr kumimoji="0" lang="en-US" altLang="en-US" smtClean="0">
              <a:latin typeface="Times New Roman" pitchFamily="18"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3C7F7537-C0F6-4F6F-A73D-5C400D0F0463}" type="slidenum">
              <a:rPr kumimoji="0" lang="en-US" altLang="en-US" smtClean="0">
                <a:latin typeface="Times New Roman" pitchFamily="18" charset="0"/>
              </a:rPr>
              <a:pPr algn="r">
                <a:spcBef>
                  <a:spcPct val="0"/>
                </a:spcBef>
              </a:pPr>
              <a:t>98</a:t>
            </a:fld>
            <a:endParaRPr kumimoji="0" lang="en-US" altLang="en-US" smtClean="0">
              <a:latin typeface="Times New Roman" pitchFamily="18"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0CA3F44-FEB6-4F2A-A750-567934A939FC}" type="slidenum">
              <a:rPr kumimoji="0" lang="en-US" altLang="en-US" smtClean="0">
                <a:latin typeface="Times New Roman" pitchFamily="18" charset="0"/>
              </a:rPr>
              <a:pPr algn="r">
                <a:spcBef>
                  <a:spcPct val="0"/>
                </a:spcBef>
              </a:pPr>
              <a:t>99</a:t>
            </a:fld>
            <a:endParaRPr kumimoji="0" lang="en-US" altLang="en-US" smtClean="0">
              <a:latin typeface="Times New Roman" pitchFamily="18"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63DB64A-4CC2-499A-B81B-42B9FD6FC486}" type="slidenum">
              <a:rPr kumimoji="0" lang="en-US" altLang="en-US" smtClean="0">
                <a:latin typeface="Times New Roman" pitchFamily="18" charset="0"/>
              </a:rPr>
              <a:pPr algn="r">
                <a:spcBef>
                  <a:spcPct val="0"/>
                </a:spcBef>
              </a:pPr>
              <a:t>100</a:t>
            </a:fld>
            <a:endParaRPr kumimoji="0" lang="en-US" altLang="en-US" smtClean="0">
              <a:latin typeface="Times New Roman" pitchFamily="18"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E160792-B221-483B-84E5-CC0CB0DCD69C}" type="slidenum">
              <a:rPr kumimoji="0" lang="en-US" altLang="en-US" smtClean="0">
                <a:latin typeface="Times New Roman" pitchFamily="18" charset="0"/>
              </a:rPr>
              <a:pPr algn="r">
                <a:spcBef>
                  <a:spcPct val="0"/>
                </a:spcBef>
              </a:pPr>
              <a:t>101</a:t>
            </a:fld>
            <a:endParaRPr kumimoji="0" lang="en-US" altLang="en-US" smtClean="0">
              <a:latin typeface="Times New Roman" pitchFamily="18"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36F2C71-5EEB-46D0-9C13-017F3D101C8C}" type="slidenum">
              <a:rPr kumimoji="0" lang="en-US" altLang="en-US" smtClean="0">
                <a:latin typeface="Times New Roman" pitchFamily="18" charset="0"/>
              </a:rPr>
              <a:pPr algn="r">
                <a:spcBef>
                  <a:spcPct val="0"/>
                </a:spcBef>
              </a:pPr>
              <a:t>102</a:t>
            </a:fld>
            <a:endParaRPr kumimoji="0" lang="en-US" altLang="en-US" smtClean="0">
              <a:latin typeface="Times New Roman" pitchFamily="18"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FD78F61-327B-4742-88F9-B77F75492AEE}" type="slidenum">
              <a:rPr kumimoji="0" lang="en-US" altLang="en-US" smtClean="0">
                <a:latin typeface="Times New Roman" pitchFamily="18" charset="0"/>
              </a:rPr>
              <a:pPr algn="r">
                <a:spcBef>
                  <a:spcPct val="0"/>
                </a:spcBef>
              </a:pPr>
              <a:t>103</a:t>
            </a:fld>
            <a:endParaRPr kumimoji="0" lang="en-US" altLang="en-US" smtClean="0">
              <a:latin typeface="Times New Roman" pitchFamily="18"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D422CBC-24BB-4D40-AA4D-F49502DED609}" type="slidenum">
              <a:rPr kumimoji="0" lang="en-US" altLang="en-US" smtClean="0">
                <a:latin typeface="Times New Roman" pitchFamily="18" charset="0"/>
              </a:rPr>
              <a:pPr algn="r">
                <a:spcBef>
                  <a:spcPct val="0"/>
                </a:spcBef>
              </a:pPr>
              <a:t>104</a:t>
            </a:fld>
            <a:endParaRPr kumimoji="0" lang="en-US" altLang="en-US" smtClean="0">
              <a:latin typeface="Times New Roman" pitchFamily="18"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0FCF92D-5565-42ED-A4AC-A4B7C838D16D}" type="slidenum">
              <a:rPr kumimoji="0" lang="en-US" altLang="en-US" smtClean="0">
                <a:latin typeface="Times New Roman" pitchFamily="18" charset="0"/>
              </a:rPr>
              <a:pPr algn="r">
                <a:spcBef>
                  <a:spcPct val="0"/>
                </a:spcBef>
              </a:pPr>
              <a:t>105</a:t>
            </a:fld>
            <a:endParaRPr kumimoji="0" lang="en-US" altLang="en-US" smtClean="0">
              <a:latin typeface="Times New Roman" pitchFamily="18"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2795DE5-8268-46FD-97F5-17BDF2D2FB1A}" type="slidenum">
              <a:rPr kumimoji="0" lang="en-US" altLang="en-US" smtClean="0">
                <a:latin typeface="Times New Roman" pitchFamily="18" charset="0"/>
              </a:rPr>
              <a:pPr algn="r">
                <a:spcBef>
                  <a:spcPct val="0"/>
                </a:spcBef>
              </a:pPr>
              <a:t>106</a:t>
            </a:fld>
            <a:endParaRPr kumimoji="0" lang="en-US" altLang="en-US" smtClean="0">
              <a:latin typeface="Times New Roman" pitchFamily="18"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3893438-0A6C-43AA-806D-C842D48B48C9}" type="slidenum">
              <a:rPr kumimoji="0" lang="en-US" altLang="en-US" smtClean="0">
                <a:latin typeface="Times New Roman" pitchFamily="18" charset="0"/>
              </a:rPr>
              <a:pPr algn="r">
                <a:spcBef>
                  <a:spcPct val="0"/>
                </a:spcBef>
              </a:pPr>
              <a:t>107</a:t>
            </a:fld>
            <a:endParaRPr kumimoji="0" lang="en-US" altLang="en-US" smtClean="0">
              <a:latin typeface="Times New Roman" pitchFamily="18"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ED50E8A-FCB2-416B-9323-627ACE3A0DDA}" type="slidenum">
              <a:rPr kumimoji="0" lang="en-US" altLang="en-US" smtClean="0">
                <a:latin typeface="Times New Roman" pitchFamily="18" charset="0"/>
              </a:rPr>
              <a:pPr algn="r">
                <a:spcBef>
                  <a:spcPct val="0"/>
                </a:spcBef>
              </a:pPr>
              <a:t>108</a:t>
            </a:fld>
            <a:endParaRPr kumimoji="0" lang="en-US" altLang="en-US" smtClean="0">
              <a:latin typeface="Times New Roman" pitchFamily="18"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B776AA9-D29E-4153-B5FD-132E00B49E2E}" type="slidenum">
              <a:rPr kumimoji="0" lang="en-US" altLang="en-US" smtClean="0">
                <a:latin typeface="Times New Roman" pitchFamily="18" charset="0"/>
              </a:rPr>
              <a:pPr algn="r">
                <a:spcBef>
                  <a:spcPct val="0"/>
                </a:spcBef>
              </a:pPr>
              <a:t>109</a:t>
            </a:fld>
            <a:endParaRPr kumimoji="0" lang="en-US" altLang="en-US" smtClean="0">
              <a:latin typeface="Times New Roman" pitchFamily="18"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3C76CE75-E510-47E3-9AEB-332846B99640}" type="slidenum">
              <a:rPr kumimoji="0" lang="en-US" altLang="en-US" smtClean="0">
                <a:latin typeface="Times New Roman" pitchFamily="18" charset="0"/>
              </a:rPr>
              <a:pPr algn="r">
                <a:spcBef>
                  <a:spcPct val="0"/>
                </a:spcBef>
              </a:pPr>
              <a:t>110</a:t>
            </a:fld>
            <a:endParaRPr kumimoji="0" lang="en-US" altLang="en-US" smtClean="0">
              <a:latin typeface="Times New Roman" pitchFamily="18"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9D92D87-5A32-4645-8EC5-D2DBCA998F71}" type="slidenum">
              <a:rPr kumimoji="0" lang="en-US" altLang="en-US" smtClean="0">
                <a:latin typeface="Times New Roman" pitchFamily="18" charset="0"/>
              </a:rPr>
              <a:pPr algn="r">
                <a:spcBef>
                  <a:spcPct val="0"/>
                </a:spcBef>
              </a:pPr>
              <a:t>111</a:t>
            </a:fld>
            <a:endParaRPr kumimoji="0" lang="en-US" altLang="en-US" smtClean="0">
              <a:latin typeface="Times New Roman" pitchFamily="18"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84813DF-66FC-44D4-B19A-12A375EB80A7}" type="slidenum">
              <a:rPr kumimoji="0" lang="en-US" altLang="en-US" smtClean="0">
                <a:latin typeface="Times New Roman" pitchFamily="18" charset="0"/>
              </a:rPr>
              <a:pPr algn="r">
                <a:spcBef>
                  <a:spcPct val="0"/>
                </a:spcBef>
              </a:pPr>
              <a:t>112</a:t>
            </a:fld>
            <a:endParaRPr kumimoji="0" lang="en-US" altLang="en-US" smtClean="0">
              <a:latin typeface="Times New Roman" pitchFamily="18"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E7DBE02-B183-44F1-A1F1-67B8C04DFDD4}" type="slidenum">
              <a:rPr kumimoji="0" lang="en-US" altLang="en-US" smtClean="0">
                <a:latin typeface="Times New Roman" pitchFamily="18" charset="0"/>
              </a:rPr>
              <a:pPr algn="r">
                <a:spcBef>
                  <a:spcPct val="0"/>
                </a:spcBef>
              </a:pPr>
              <a:t>113</a:t>
            </a:fld>
            <a:endParaRPr kumimoji="0" lang="en-US" altLang="en-US" smtClean="0">
              <a:latin typeface="Times New Roman" pitchFamily="18"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89C34F7-D869-4828-8A0E-1BD0D234CD7C}" type="slidenum">
              <a:rPr kumimoji="0" lang="en-US" altLang="en-US" smtClean="0">
                <a:latin typeface="Times New Roman" pitchFamily="18" charset="0"/>
              </a:rPr>
              <a:pPr algn="r">
                <a:spcBef>
                  <a:spcPct val="0"/>
                </a:spcBef>
              </a:pPr>
              <a:t>114</a:t>
            </a:fld>
            <a:endParaRPr kumimoji="0" lang="en-US" altLang="en-US" smtClean="0">
              <a:latin typeface="Times New Roman" pitchFamily="18"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11B4E21B-7683-4DFD-962E-4FF916912808}" type="slidenum">
              <a:rPr kumimoji="0" lang="en-US" altLang="en-US" smtClean="0">
                <a:latin typeface="Times New Roman" pitchFamily="18" charset="0"/>
              </a:rPr>
              <a:pPr algn="r">
                <a:spcBef>
                  <a:spcPct val="0"/>
                </a:spcBef>
              </a:pPr>
              <a:t>115</a:t>
            </a:fld>
            <a:endParaRPr kumimoji="0" lang="en-US" altLang="en-US" smtClean="0">
              <a:latin typeface="Times New Roman" pitchFamily="18"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326FB11F-779F-489A-BD9B-EE11A00EF91C}" type="slidenum">
              <a:rPr kumimoji="0" lang="en-US" altLang="en-US" smtClean="0">
                <a:latin typeface="Times New Roman" pitchFamily="18" charset="0"/>
              </a:rPr>
              <a:pPr algn="r">
                <a:spcBef>
                  <a:spcPct val="0"/>
                </a:spcBef>
              </a:pPr>
              <a:t>117</a:t>
            </a:fld>
            <a:endParaRPr kumimoji="0" lang="en-US" altLang="en-US" smtClean="0">
              <a:latin typeface="Times New Roman" pitchFamily="18"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32E2454-94A4-4B1E-8477-667E29F4D779}" type="slidenum">
              <a:rPr kumimoji="0" lang="en-US" altLang="en-US" smtClean="0">
                <a:latin typeface="Times New Roman" pitchFamily="18" charset="0"/>
              </a:rPr>
              <a:pPr algn="r">
                <a:spcBef>
                  <a:spcPct val="0"/>
                </a:spcBef>
              </a:pPr>
              <a:t>118</a:t>
            </a:fld>
            <a:endParaRPr kumimoji="0" lang="en-US" altLang="en-US" smtClean="0">
              <a:latin typeface="Times New Roman" pitchFamily="18"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B06DA68-BA14-49BC-814C-8D9CE2581FEC}" type="slidenum">
              <a:rPr kumimoji="0" lang="en-US" altLang="en-US" smtClean="0">
                <a:latin typeface="Times New Roman" pitchFamily="18" charset="0"/>
              </a:rPr>
              <a:pPr algn="r">
                <a:spcBef>
                  <a:spcPct val="0"/>
                </a:spcBef>
              </a:pPr>
              <a:t>119</a:t>
            </a:fld>
            <a:endParaRPr kumimoji="0" lang="en-US" altLang="en-US" smtClean="0">
              <a:latin typeface="Times New Roman" pitchFamily="18"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90EAEA5-3D20-449E-84D0-3B7957F55687}" type="slidenum">
              <a:rPr kumimoji="0" lang="en-US" altLang="en-US" smtClean="0">
                <a:latin typeface="Times New Roman" pitchFamily="18" charset="0"/>
              </a:rPr>
              <a:pPr algn="r">
                <a:spcBef>
                  <a:spcPct val="0"/>
                </a:spcBef>
              </a:pPr>
              <a:t>120</a:t>
            </a:fld>
            <a:endParaRPr kumimoji="0" lang="en-US" altLang="en-US" smtClean="0">
              <a:latin typeface="Times New Roman" pitchFamily="18"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4DB88C8-9DD6-4DD5-B4B2-B65337DEA90B}" type="slidenum">
              <a:rPr kumimoji="0" lang="en-US" altLang="en-US" smtClean="0">
                <a:latin typeface="Times New Roman" pitchFamily="18" charset="0"/>
              </a:rPr>
              <a:pPr algn="r">
                <a:spcBef>
                  <a:spcPct val="0"/>
                </a:spcBef>
              </a:pPr>
              <a:t>122</a:t>
            </a:fld>
            <a:endParaRPr kumimoji="0" lang="en-US" altLang="en-US" smtClean="0">
              <a:latin typeface="Times New Roman" pitchFamily="18"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4EFC0B3-43D0-4317-9A90-CF4F26D597A9}" type="slidenum">
              <a:rPr kumimoji="0" lang="en-US" altLang="en-US" smtClean="0">
                <a:latin typeface="Times New Roman" pitchFamily="18" charset="0"/>
              </a:rPr>
              <a:pPr algn="r">
                <a:spcBef>
                  <a:spcPct val="0"/>
                </a:spcBef>
              </a:pPr>
              <a:t>123</a:t>
            </a:fld>
            <a:endParaRPr kumimoji="0" lang="en-US" altLang="en-US" smtClean="0">
              <a:latin typeface="Times New Roman" pitchFamily="18"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60FE9B6-21B5-4BFA-AD23-C3F6EC0F2E96}" type="slidenum">
              <a:rPr kumimoji="0" lang="en-US" altLang="en-US" smtClean="0">
                <a:latin typeface="Times New Roman" pitchFamily="18" charset="0"/>
              </a:rPr>
              <a:pPr algn="r">
                <a:spcBef>
                  <a:spcPct val="0"/>
                </a:spcBef>
              </a:pPr>
              <a:t>127</a:t>
            </a:fld>
            <a:endParaRPr kumimoji="0" lang="en-US" altLang="en-US" smtClean="0">
              <a:latin typeface="Times New Roman" pitchFamily="18"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CA50BB6-6EC6-4323-ABBB-174B2A6D6FD5}" type="slidenum">
              <a:rPr kumimoji="0" lang="en-US" altLang="en-US" smtClean="0">
                <a:latin typeface="Times New Roman" pitchFamily="18" charset="0"/>
              </a:rPr>
              <a:pPr algn="r">
                <a:spcBef>
                  <a:spcPct val="0"/>
                </a:spcBef>
              </a:pPr>
              <a:t>130</a:t>
            </a:fld>
            <a:endParaRPr kumimoji="0" lang="en-US" altLang="en-US" smtClean="0">
              <a:latin typeface="Times New Roman" pitchFamily="18"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584DE46-7809-432C-9044-B9E1A06FFE02}" type="slidenum">
              <a:rPr kumimoji="0" lang="en-US" altLang="en-US" smtClean="0">
                <a:latin typeface="Times New Roman" pitchFamily="18" charset="0"/>
              </a:rPr>
              <a:pPr algn="r">
                <a:spcBef>
                  <a:spcPct val="0"/>
                </a:spcBef>
              </a:pPr>
              <a:t>131</a:t>
            </a:fld>
            <a:endParaRPr kumimoji="0" lang="en-US" altLang="en-US" smtClean="0">
              <a:latin typeface="Times New Roman" pitchFamily="18"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8CA3E50-566C-4C3F-A55E-D9A90DA17F4F}" type="slidenum">
              <a:rPr kumimoji="0" lang="en-US" altLang="en-US" smtClean="0">
                <a:latin typeface="Times New Roman" pitchFamily="18" charset="0"/>
              </a:rPr>
              <a:pPr algn="r">
                <a:spcBef>
                  <a:spcPct val="0"/>
                </a:spcBef>
              </a:pPr>
              <a:t>132</a:t>
            </a:fld>
            <a:endParaRPr kumimoji="0" lang="en-US" altLang="en-US" smtClean="0">
              <a:latin typeface="Times New Roman" pitchFamily="18"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AC2B780-8A42-4B58-8DDC-798F04640149}" type="slidenum">
              <a:rPr kumimoji="0" lang="en-US" altLang="en-US" smtClean="0">
                <a:latin typeface="Times New Roman" pitchFamily="18" charset="0"/>
              </a:rPr>
              <a:pPr algn="r">
                <a:spcBef>
                  <a:spcPct val="0"/>
                </a:spcBef>
              </a:pPr>
              <a:t>133</a:t>
            </a:fld>
            <a:endParaRPr kumimoji="0" lang="en-US" altLang="en-US" smtClean="0">
              <a:latin typeface="Times New Roman" pitchFamily="18"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2525F5C-6EC5-4BB5-9245-DBDEB9EBA3BF}" type="slidenum">
              <a:rPr kumimoji="0" lang="en-US" altLang="en-US" smtClean="0">
                <a:latin typeface="Times New Roman" pitchFamily="18" charset="0"/>
              </a:rPr>
              <a:pPr algn="r">
                <a:spcBef>
                  <a:spcPct val="0"/>
                </a:spcBef>
              </a:pPr>
              <a:t>134</a:t>
            </a:fld>
            <a:endParaRPr kumimoji="0" lang="en-US" altLang="en-US" smtClean="0">
              <a:latin typeface="Times New Roman" pitchFamily="18"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896D392-E0F4-4809-9326-86FA9D7A619C}" type="slidenum">
              <a:rPr kumimoji="0" lang="en-US" altLang="en-US" smtClean="0">
                <a:latin typeface="Times New Roman" pitchFamily="18" charset="0"/>
              </a:rPr>
              <a:pPr algn="r">
                <a:spcBef>
                  <a:spcPct val="0"/>
                </a:spcBef>
              </a:pPr>
              <a:t>135</a:t>
            </a:fld>
            <a:endParaRPr kumimoji="0" lang="en-US" altLang="en-US" smtClean="0">
              <a:latin typeface="Times New Roman" pitchFamily="18"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9EE1EB9-011E-42DA-A7EC-EEF3C796CBBF}" type="slidenum">
              <a:rPr kumimoji="0" lang="en-US" altLang="en-US" smtClean="0">
                <a:latin typeface="Times New Roman" pitchFamily="18" charset="0"/>
              </a:rPr>
              <a:pPr algn="r">
                <a:spcBef>
                  <a:spcPct val="0"/>
                </a:spcBef>
              </a:pPr>
              <a:t>136</a:t>
            </a:fld>
            <a:endParaRPr kumimoji="0" lang="en-US" altLang="en-US" smtClean="0">
              <a:latin typeface="Times New Roman" pitchFamily="18"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5C32A5E-BDAB-44E4-B7DE-E1562D40879E}" type="slidenum">
              <a:rPr kumimoji="0" lang="en-US" altLang="en-US" smtClean="0">
                <a:latin typeface="Times New Roman" pitchFamily="18" charset="0"/>
              </a:rPr>
              <a:pPr algn="r">
                <a:spcBef>
                  <a:spcPct val="0"/>
                </a:spcBef>
              </a:pPr>
              <a:t>137</a:t>
            </a:fld>
            <a:endParaRPr kumimoji="0" lang="en-US" altLang="en-US" smtClean="0">
              <a:latin typeface="Times New Roman" pitchFamily="18"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3ED9574A-257C-4D1D-B8DA-992DBE0BB50D}" type="slidenum">
              <a:rPr kumimoji="0" lang="en-US" altLang="en-US" smtClean="0">
                <a:latin typeface="Times New Roman" pitchFamily="18" charset="0"/>
              </a:rPr>
              <a:pPr algn="r">
                <a:spcBef>
                  <a:spcPct val="0"/>
                </a:spcBef>
              </a:pPr>
              <a:t>138</a:t>
            </a:fld>
            <a:endParaRPr kumimoji="0" lang="en-US" altLang="en-US" smtClean="0">
              <a:latin typeface="Times New Roman" pitchFamily="18"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869C7EC-6D47-4380-B511-B9AFF6F33514}" type="slidenum">
              <a:rPr kumimoji="0" lang="en-US" altLang="en-US" smtClean="0">
                <a:latin typeface="Times New Roman" pitchFamily="18" charset="0"/>
              </a:rPr>
              <a:pPr algn="r">
                <a:spcBef>
                  <a:spcPct val="0"/>
                </a:spcBef>
              </a:pPr>
              <a:t>139</a:t>
            </a:fld>
            <a:endParaRPr kumimoji="0" lang="en-US" altLang="en-US" smtClean="0">
              <a:latin typeface="Times New Roman" pitchFamily="18"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698B6EC9-1281-43E3-8FF1-831E689AC6FA}" type="slidenum">
              <a:rPr lang="en-US"/>
              <a:pPr>
                <a:defRPr/>
              </a:pPr>
              <a:t>‹#›</a:t>
            </a:fld>
            <a:endParaRPr lang="en-US"/>
          </a:p>
        </p:txBody>
      </p:sp>
    </p:spTree>
    <p:extLst>
      <p:ext uri="{BB962C8B-B14F-4D97-AF65-F5344CB8AC3E}">
        <p14:creationId xmlns:p14="http://schemas.microsoft.com/office/powerpoint/2010/main" val="1700002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7451B8AE-F928-4416-BC07-5B3B7131F857}" type="slidenum">
              <a:rPr lang="en-US"/>
              <a:pPr>
                <a:defRPr/>
              </a:pPr>
              <a:t>‹#›</a:t>
            </a:fld>
            <a:r>
              <a:rPr lang="en-US"/>
              <a:t> </a:t>
            </a:r>
          </a:p>
        </p:txBody>
      </p:sp>
    </p:spTree>
    <p:extLst>
      <p:ext uri="{BB962C8B-B14F-4D97-AF65-F5344CB8AC3E}">
        <p14:creationId xmlns:p14="http://schemas.microsoft.com/office/powerpoint/2010/main" val="1042886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FD4170EB-6BF6-4CEF-99F8-E07CF8240A51}" type="slidenum">
              <a:rPr lang="en-US"/>
              <a:pPr>
                <a:defRPr/>
              </a:pPr>
              <a:t>‹#›</a:t>
            </a:fld>
            <a:r>
              <a:rPr lang="en-US"/>
              <a:t> </a:t>
            </a:r>
          </a:p>
        </p:txBody>
      </p:sp>
    </p:spTree>
    <p:extLst>
      <p:ext uri="{BB962C8B-B14F-4D97-AF65-F5344CB8AC3E}">
        <p14:creationId xmlns:p14="http://schemas.microsoft.com/office/powerpoint/2010/main" val="3259356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 </a:t>
            </a:r>
          </a:p>
        </p:txBody>
      </p:sp>
      <p:sp>
        <p:nvSpPr>
          <p:cNvPr id="7" name="Slide Number Placeholder 5"/>
          <p:cNvSpPr>
            <a:spLocks noGrp="1"/>
          </p:cNvSpPr>
          <p:nvPr>
            <p:ph type="sldNum" sz="quarter" idx="12"/>
          </p:nvPr>
        </p:nvSpPr>
        <p:spPr/>
        <p:txBody>
          <a:bodyPr/>
          <a:lstStyle>
            <a:lvl1pPr>
              <a:defRPr/>
            </a:lvl1pPr>
          </a:lstStyle>
          <a:p>
            <a:pPr>
              <a:defRPr/>
            </a:pPr>
            <a:fld id="{9CE1D5A1-1953-46EB-87DD-81373724720E}" type="slidenum">
              <a:rPr lang="en-US"/>
              <a:pPr>
                <a:defRPr/>
              </a:pPr>
              <a:t>‹#›</a:t>
            </a:fld>
            <a:r>
              <a:rPr lang="en-US"/>
              <a:t> </a:t>
            </a:r>
          </a:p>
        </p:txBody>
      </p:sp>
    </p:spTree>
    <p:extLst>
      <p:ext uri="{BB962C8B-B14F-4D97-AF65-F5344CB8AC3E}">
        <p14:creationId xmlns:p14="http://schemas.microsoft.com/office/powerpoint/2010/main" val="2756149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r>
              <a:rPr lang="en-US"/>
              <a:t> </a:t>
            </a:r>
          </a:p>
        </p:txBody>
      </p:sp>
      <p:sp>
        <p:nvSpPr>
          <p:cNvPr id="9" name="Slide Number Placeholder 5"/>
          <p:cNvSpPr>
            <a:spLocks noGrp="1"/>
          </p:cNvSpPr>
          <p:nvPr>
            <p:ph type="sldNum" sz="quarter" idx="12"/>
          </p:nvPr>
        </p:nvSpPr>
        <p:spPr/>
        <p:txBody>
          <a:bodyPr/>
          <a:lstStyle>
            <a:lvl1pPr>
              <a:defRPr/>
            </a:lvl1pPr>
          </a:lstStyle>
          <a:p>
            <a:pPr>
              <a:defRPr/>
            </a:pPr>
            <a:fld id="{2FC8C40D-9316-4AC4-9D20-90AE3891EF3D}" type="slidenum">
              <a:rPr lang="en-US"/>
              <a:pPr>
                <a:defRPr/>
              </a:pPr>
              <a:t>‹#›</a:t>
            </a:fld>
            <a:r>
              <a:rPr lang="en-US"/>
              <a:t> </a:t>
            </a:r>
          </a:p>
        </p:txBody>
      </p:sp>
    </p:spTree>
    <p:extLst>
      <p:ext uri="{BB962C8B-B14F-4D97-AF65-F5344CB8AC3E}">
        <p14:creationId xmlns:p14="http://schemas.microsoft.com/office/powerpoint/2010/main" val="1396406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r>
              <a:rPr lang="en-US"/>
              <a:t> </a:t>
            </a:r>
          </a:p>
        </p:txBody>
      </p:sp>
      <p:sp>
        <p:nvSpPr>
          <p:cNvPr id="5" name="Slide Number Placeholder 5"/>
          <p:cNvSpPr>
            <a:spLocks noGrp="1"/>
          </p:cNvSpPr>
          <p:nvPr>
            <p:ph type="sldNum" sz="quarter" idx="12"/>
          </p:nvPr>
        </p:nvSpPr>
        <p:spPr/>
        <p:txBody>
          <a:bodyPr/>
          <a:lstStyle>
            <a:lvl1pPr>
              <a:defRPr/>
            </a:lvl1pPr>
          </a:lstStyle>
          <a:p>
            <a:pPr>
              <a:defRPr/>
            </a:pPr>
            <a:fld id="{9B6F9038-9229-464E-951C-E5D87D9CF892}" type="slidenum">
              <a:rPr lang="en-US"/>
              <a:pPr>
                <a:defRPr/>
              </a:pPr>
              <a:t>‹#›</a:t>
            </a:fld>
            <a:r>
              <a:rPr lang="en-US"/>
              <a:t> </a:t>
            </a:r>
          </a:p>
        </p:txBody>
      </p:sp>
    </p:spTree>
    <p:extLst>
      <p:ext uri="{BB962C8B-B14F-4D97-AF65-F5344CB8AC3E}">
        <p14:creationId xmlns:p14="http://schemas.microsoft.com/office/powerpoint/2010/main" val="127691538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r>
              <a:rPr lang="en-US"/>
              <a:t> </a:t>
            </a:r>
          </a:p>
        </p:txBody>
      </p:sp>
      <p:sp>
        <p:nvSpPr>
          <p:cNvPr id="4" name="Slide Number Placeholder 5"/>
          <p:cNvSpPr>
            <a:spLocks noGrp="1"/>
          </p:cNvSpPr>
          <p:nvPr>
            <p:ph type="sldNum" sz="quarter" idx="12"/>
          </p:nvPr>
        </p:nvSpPr>
        <p:spPr/>
        <p:txBody>
          <a:bodyPr/>
          <a:lstStyle>
            <a:lvl1pPr>
              <a:defRPr/>
            </a:lvl1pPr>
          </a:lstStyle>
          <a:p>
            <a:pPr>
              <a:defRPr/>
            </a:pPr>
            <a:fld id="{8B47B7F6-C839-4F0D-A6E8-98ADFA509237}" type="slidenum">
              <a:rPr lang="en-US"/>
              <a:pPr>
                <a:defRPr/>
              </a:pPr>
              <a:t>‹#›</a:t>
            </a:fld>
            <a:r>
              <a:rPr lang="en-US"/>
              <a:t> </a:t>
            </a:r>
          </a:p>
        </p:txBody>
      </p:sp>
    </p:spTree>
    <p:extLst>
      <p:ext uri="{BB962C8B-B14F-4D97-AF65-F5344CB8AC3E}">
        <p14:creationId xmlns:p14="http://schemas.microsoft.com/office/powerpoint/2010/main" val="234868805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 </a:t>
            </a:r>
          </a:p>
        </p:txBody>
      </p:sp>
      <p:sp>
        <p:nvSpPr>
          <p:cNvPr id="7" name="Slide Number Placeholder 5"/>
          <p:cNvSpPr>
            <a:spLocks noGrp="1"/>
          </p:cNvSpPr>
          <p:nvPr>
            <p:ph type="sldNum" sz="quarter" idx="12"/>
          </p:nvPr>
        </p:nvSpPr>
        <p:spPr/>
        <p:txBody>
          <a:bodyPr/>
          <a:lstStyle>
            <a:lvl1pPr>
              <a:defRPr/>
            </a:lvl1pPr>
          </a:lstStyle>
          <a:p>
            <a:pPr>
              <a:defRPr/>
            </a:pPr>
            <a:fld id="{DC360DF8-5866-48A2-8A79-6DCE8FC9ACC0}" type="slidenum">
              <a:rPr lang="en-US"/>
              <a:pPr>
                <a:defRPr/>
              </a:pPr>
              <a:t>‹#›</a:t>
            </a:fld>
            <a:r>
              <a:rPr lang="en-US"/>
              <a:t> </a:t>
            </a:r>
          </a:p>
        </p:txBody>
      </p:sp>
    </p:spTree>
    <p:extLst>
      <p:ext uri="{BB962C8B-B14F-4D97-AF65-F5344CB8AC3E}">
        <p14:creationId xmlns:p14="http://schemas.microsoft.com/office/powerpoint/2010/main" val="34221790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 </a:t>
            </a:r>
          </a:p>
        </p:txBody>
      </p:sp>
      <p:sp>
        <p:nvSpPr>
          <p:cNvPr id="7" name="Slide Number Placeholder 5"/>
          <p:cNvSpPr>
            <a:spLocks noGrp="1"/>
          </p:cNvSpPr>
          <p:nvPr>
            <p:ph type="sldNum" sz="quarter" idx="12"/>
          </p:nvPr>
        </p:nvSpPr>
        <p:spPr/>
        <p:txBody>
          <a:bodyPr/>
          <a:lstStyle>
            <a:lvl1pPr>
              <a:defRPr/>
            </a:lvl1pPr>
          </a:lstStyle>
          <a:p>
            <a:pPr>
              <a:defRPr/>
            </a:pPr>
            <a:fld id="{EDA9FB76-9BBD-4BBB-903F-EA0314189228}" type="slidenum">
              <a:rPr lang="en-US"/>
              <a:pPr>
                <a:defRPr/>
              </a:pPr>
              <a:t>‹#›</a:t>
            </a:fld>
            <a:r>
              <a:rPr lang="en-US"/>
              <a:t> </a:t>
            </a:r>
          </a:p>
        </p:txBody>
      </p:sp>
    </p:spTree>
    <p:extLst>
      <p:ext uri="{BB962C8B-B14F-4D97-AF65-F5344CB8AC3E}">
        <p14:creationId xmlns:p14="http://schemas.microsoft.com/office/powerpoint/2010/main" val="17286280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7104863D-22CB-482D-8164-ED307374AE99}" type="slidenum">
              <a:rPr lang="en-US"/>
              <a:pPr>
                <a:defRPr/>
              </a:pPr>
              <a:t>‹#›</a:t>
            </a:fld>
            <a:r>
              <a:rPr lang="en-US"/>
              <a:t> </a:t>
            </a:r>
          </a:p>
        </p:txBody>
      </p:sp>
    </p:spTree>
    <p:extLst>
      <p:ext uri="{BB962C8B-B14F-4D97-AF65-F5344CB8AC3E}">
        <p14:creationId xmlns:p14="http://schemas.microsoft.com/office/powerpoint/2010/main" val="3969715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EE40452A-2322-4ECC-8C35-A04FC821E939}" type="slidenum">
              <a:rPr lang="en-US"/>
              <a:pPr>
                <a:defRPr/>
              </a:pPr>
              <a:t>‹#›</a:t>
            </a:fld>
            <a:r>
              <a:rPr lang="en-US"/>
              <a:t> </a:t>
            </a:r>
          </a:p>
        </p:txBody>
      </p:sp>
    </p:spTree>
    <p:extLst>
      <p:ext uri="{BB962C8B-B14F-4D97-AF65-F5344CB8AC3E}">
        <p14:creationId xmlns:p14="http://schemas.microsoft.com/office/powerpoint/2010/main" val="556867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6795CD9-3E05-430E-8511-378A31FE236F}" type="slidenum">
              <a:rPr lang="en-US"/>
              <a:pPr>
                <a:defRPr/>
              </a:pPr>
              <a:t>‹#›</a:t>
            </a:fld>
            <a:r>
              <a:rPr lang="en-US"/>
              <a:t> </a:t>
            </a:r>
          </a:p>
        </p:txBody>
      </p:sp>
    </p:spTree>
  </p:cSld>
  <p:clrMap bg1="lt1" tx1="dk1" bg2="lt2" tx2="dk2" accent1="accent1" accent2="accent2" accent3="accent3" accent4="accent4" accent5="accent5" accent6="accent6" hlink="hlink" folHlink="folHlink"/>
  <p:sldLayoutIdLst>
    <p:sldLayoutId id="2147484386" r:id="rId1"/>
    <p:sldLayoutId id="2147484376" r:id="rId2"/>
    <p:sldLayoutId id="2147484377" r:id="rId3"/>
    <p:sldLayoutId id="2147484378" r:id="rId4"/>
    <p:sldLayoutId id="2147484379" r:id="rId5"/>
    <p:sldLayoutId id="2147484380" r:id="rId6"/>
    <p:sldLayoutId id="2147484381" r:id="rId7"/>
    <p:sldLayoutId id="2147484382" r:id="rId8"/>
    <p:sldLayoutId id="2147484383" r:id="rId9"/>
    <p:sldLayoutId id="2147484384" r:id="rId10"/>
    <p:sldLayoutId id="2147484385"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sciencenewsforstudents.org/author/ashley-yeager"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www.atlasoftheuniverse.com/milkyway.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www.universetoday.com/guide-to-space/mars/mars-surfac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olarsystem.nasa.gov/docs/denselygroupedshrimp-main_1%20(1).jp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slideLayout" Target="../slideLayouts/slideLayout7.xml"/><Relationship Id="rId7" Type="http://schemas.openxmlformats.org/officeDocument/2006/relationships/image" Target="../media/image17.jpeg"/><Relationship Id="rId2" Type="http://schemas.openxmlformats.org/officeDocument/2006/relationships/video" Target="file:///C:\Users\jo\Desktop\vts_06_1.wmv" TargetMode="External"/><Relationship Id="rId1" Type="http://schemas.microsoft.com/office/2007/relationships/media" Target="file:///C:\Users\jo\Desktop\vts_06_1.wmv" TargetMode="Externa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notesSlide" Target="../notesSlides/notesSlide13.xml"/><Relationship Id="rId9" Type="http://schemas.openxmlformats.org/officeDocument/2006/relationships/image" Target="../media/image19.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www.universetoday.com/2008/12/11/groundwater-may-have-played-important-role-in-shaping-mars/"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feedblitz.com/t2.asp?/15163/154455/3057308/http://www.universetoday.com/2009/12/08/new-findings-say-mars-methane-comes-from-life-water-or-both/"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feedblitz.com/t2.asp?/15163/154455/3057308/http://www.universetoday.com/guide-to-space/earth/volcanic-rock/"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d1jqu7g1y74ds1.cloudfront.net/wp-content/uploads/2014/12/Organics-on-Mars.jpg" TargetMode="External"/><Relationship Id="rId2" Type="http://schemas.openxmlformats.org/officeDocument/2006/relationships/hyperlink" Target="http://www.universetoday.com/117384/nasas-curiosity-rover-detects-methane-organics-on-mars/" TargetMode="External"/><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www.universetoday.com/113346/how-do-we-terraform-mars/" TargetMode="External"/><Relationship Id="rId1" Type="http://schemas.openxmlformats.org/officeDocument/2006/relationships/slideLayout" Target="../slideLayouts/slideLayout7.xml"/><Relationship Id="rId4" Type="http://schemas.openxmlformats.org/officeDocument/2006/relationships/hyperlink" Target="http://www.universetoday.com/127311/guide-to-terraforming/http:/www.universetoday.com/127311/guide-to-terraforming/"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hyperlink" Target="http://images.google.co.il/imgres?imgurl=http://www.econologie.com/photo/tardigrade3.jpg&amp;imgrefurl=http://www.cracked.com/forums/topic/37222/weird-wonderful-creatures-you-probably-havent-heard-of/0&amp;usg=__EVDnIQpH0ZNCBVkUHeYcf2iiN8Q=&amp;h=336&amp;w=280&amp;sz=23&amp;hl=en&amp;start=6&amp;sig2=uAsIvESqqSCC-VaYZd4MZQ&amp;itbs=1&amp;tbnid=5fIDexq_MvjPzM:&amp;tbnh=119&amp;tbnw=99&amp;prev=/images?q%3Dtardigrade%26hl%3Den%26sa%3DG%26gbv%3D2%26tbs%3Disch:1&amp;ei=7AzgS5m2DpaWOK3-xdkK" TargetMode="External"/><Relationship Id="rId7" Type="http://schemas.openxmlformats.org/officeDocument/2006/relationships/hyperlink" Target="http://images.google.co.il/imgres?imgurl=http://io9.com/assets/images/io9/2008/07/tardigrade_01.JPG&amp;imgrefurl=http://io9.com/5023871/meet-the-tardigrades-the-solar-systems-most-extreme-survivors&amp;usg=__8Slu1CJOZ0ElLoPPE1WkfGyDJgg=&amp;h=351&amp;w=500&amp;sz=77&amp;hl=en&amp;start=22&amp;sig2=sfdMI26HRfOsE6u3nSqQ-g&amp;itbs=1&amp;tbnid=B1awzOyn6FqyZM:&amp;tbnh=91&amp;tbnw=130&amp;prev=/images?q%3Dtardigrade%26start%3D20%26hl%3Den%26sa%3DN%26gbv%3D2%26ndsp%3D20%26tbs%3Disch:1&amp;ei=kBLgS4j2C8zGOOXVofgH" TargetMode="External"/><Relationship Id="rId12"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6.jpeg"/><Relationship Id="rId11" Type="http://schemas.openxmlformats.org/officeDocument/2006/relationships/hyperlink" Target="http://dudelol.com/DO-NOT-HOTLINK-IMAGES/The-water-bear-tardigrade-can-survive-in-almost-any-environment-for-as-long-as-a-week.jpg" TargetMode="External"/><Relationship Id="rId5" Type="http://schemas.openxmlformats.org/officeDocument/2006/relationships/hyperlink" Target="http://images.google.co.il/imgres?imgurl=http://www.cco.net/~trufax/graphics/tardigrade.jpg&amp;imgrefurl=http://www.cco.net/~trufax/graphics/&amp;usg=__72Z4obGlwbGUZcK7FDrCg57cYxg=&amp;h=239&amp;w=234&amp;sz=10&amp;hl=en&amp;start=2&amp;sig2=XV9WvQkJGWBTLv5Uu98oWw&amp;itbs=1&amp;tbnid=mklbOq9TXdsy-M:&amp;tbnh=109&amp;tbnw=107&amp;prev=/images?q%3Dtardigrade%26hl%3Den%26sa%3DG%26gbv%3D2%26tbs%3Disch:1&amp;ei=7AzgS5m2DpaWOK3-xdkK" TargetMode="External"/><Relationship Id="rId10" Type="http://schemas.openxmlformats.org/officeDocument/2006/relationships/image" Target="../media/image18.jpeg"/><Relationship Id="rId4" Type="http://schemas.openxmlformats.org/officeDocument/2006/relationships/image" Target="../media/image15.jpeg"/><Relationship Id="rId9" Type="http://schemas.openxmlformats.org/officeDocument/2006/relationships/hyperlink" Target="http://images.google.co.il/imgres?imgurl=http://www.theepochtimes.com/n2/images/stories/large/2009/02/25/12.jpg&amp;imgrefurl=http://www.theepochtimes.com/n2/content/view/12670/&amp;usg=__59MLFXb9IhiaShewKra1rdCta_c=&amp;h=999&amp;w=750&amp;sz=124&amp;hl=en&amp;start=59&amp;sig2=HP4lwMNxBw7RD3HqHMWOVg&amp;itbs=1&amp;tbnid=AbVE3__PK2WQwM:&amp;tbnh=149&amp;tbnw=112&amp;prev=/images?q%3Dtardigrade%26start%3D40%26hl%3Den%26sa%3DN%26gbv%3D2%26ndsp%3D20%26tbs%3Disch:1&amp;ei=IhPgS4PKKczGOOXVofgH"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www.universetoday.com/128419/icy-hot-europa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2.jpeg"/><Relationship Id="rId5" Type="http://schemas.openxmlformats.org/officeDocument/2006/relationships/image" Target="../media/image41.emf"/><Relationship Id="rId4" Type="http://schemas.openxmlformats.org/officeDocument/2006/relationships/package" Target="../embeddings/Microsoft_Word_Document1.docx"/></Relationships>
</file>

<file path=ppt/slides/_rels/slide53.xml.rels><?xml version="1.0" encoding="UTF-8" standalone="yes"?>
<Relationships xmlns="http://schemas.openxmlformats.org/package/2006/relationships"><Relationship Id="rId3" Type="http://schemas.openxmlformats.org/officeDocument/2006/relationships/hyperlink" Target="http://www.feedblitz.com/t2.asp?/15163/154455/2661224/http://www.universetoday.com/guide-to-space/jupiter/"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hyperlink" Target="http://www.feedblitz.com/t2.asp?/15163/154455/2661224/http://www.universetoday.com/guide-to-space/earth/" TargetMode="External"/><Relationship Id="rId4" Type="http://schemas.openxmlformats.org/officeDocument/2006/relationships/hyperlink" Target="http://www.feedblitz.com/t2.asp?/15163/154455/2661224/http://www.universetoday.com/guide-to-space/the-moon/"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www.universetoday.com/wp-content/uploads/2012/02/Heart_Crater13a.png" TargetMode="External"/><Relationship Id="rId1" Type="http://schemas.openxmlformats.org/officeDocument/2006/relationships/slideLayout" Target="../slideLayouts/slideLayout7.xml"/><Relationship Id="rId4" Type="http://schemas.openxmlformats.org/officeDocument/2006/relationships/hyperlink" Target="http://www.universetoday.com/93568/with-love-from-universe-today/"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hyperlink" Target="http://www.universetoday.com/guide-to-space/saturn/" TargetMode="External"/><Relationship Id="rId4" Type="http://schemas.openxmlformats.org/officeDocument/2006/relationships/hyperlink" Target="http://www.universetoday.com/guide-to-space/mars/mars-surface/"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www.universetoday.com/94451/could-there-be-life-in-them-thar-pit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hyperlink" Target="http://www.esa.int/esaSC/SEMK8FEWF0H_index_1.html"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www.universetoday.com/wp-content/uploads/2012/01/titan-artistconcept-browse.jpg" TargetMode="External"/><Relationship Id="rId2" Type="http://schemas.openxmlformats.org/officeDocument/2006/relationships/hyperlink" Target="http://www.universetoday.com/92388/storms-and-lakes-on-titan-revealed-by-computer-modeling/" TargetMode="Externa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5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http://www.universetoday.com/wp-content/uploads/2011/11/AeUKCQQCIAAVOXH1.jpg" TargetMode="External"/><Relationship Id="rId2" Type="http://schemas.openxmlformats.org/officeDocument/2006/relationships/hyperlink" Target="http://www.universetoday.com/90866/nasas-curiosity-set-to-search-for-signs-of-martian-life/" TargetMode="Externa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8" Type="http://schemas.openxmlformats.org/officeDocument/2006/relationships/hyperlink" Target="http://www.universetoday.com/guide-to-space/mars/mars-surface/" TargetMode="External"/><Relationship Id="rId3" Type="http://schemas.openxmlformats.org/officeDocument/2006/relationships/hyperlink" Target="http://www.universetoday.com/2008/07/14/echus-chasma-from-mars-express/" TargetMode="External"/><Relationship Id="rId7" Type="http://schemas.openxmlformats.org/officeDocument/2006/relationships/hyperlink" Target="http://www.universetoday.com/guide-to-space/mars/" TargetMode="External"/><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http://www.universetoday.com/wp-content/uploads/2008/07/echuschasma.jpg" TargetMode="External"/><Relationship Id="rId5" Type="http://schemas.openxmlformats.org/officeDocument/2006/relationships/image" Target="../media/image50.jpeg"/><Relationship Id="rId4" Type="http://schemas.openxmlformats.org/officeDocument/2006/relationships/hyperlink" Target="http://www.esa.int/SPECIALS/Mars_Express/SEM4CATHKHF_1.html#subhead6"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www.universetoday.com/wp-content/uploads/2008/11/endurance-submarine.jpg" TargetMode="External"/><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hyperlink" Target="http://www.universetoday.com/2008/11/12/europa-submarine-prototype-gets-another-test/" TargetMode="External"/><Relationship Id="rId4" Type="http://schemas.openxmlformats.org/officeDocument/2006/relationships/image" Target="../media/image51.jpeg"/></Relationships>
</file>

<file path=ppt/slides/_rels/slide6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hyperlink" Target="http://www.universetoday.com/wp-content/uploads/2012/06/alh84001.jpg" TargetMode="External"/><Relationship Id="rId2" Type="http://schemas.openxmlformats.org/officeDocument/2006/relationships/hyperlink" Target="http://www.universetoday.com/95892/organics-found-in-mars-meteorites-but-nothing-biological/" TargetMode="External"/><Relationship Id="rId1" Type="http://schemas.openxmlformats.org/officeDocument/2006/relationships/slideLayout" Target="../slideLayouts/slideLayout6.xml"/><Relationship Id="rId4" Type="http://schemas.openxmlformats.org/officeDocument/2006/relationships/image" Target="../media/image53.jpeg"/></Relationships>
</file>

<file path=ppt/slides/_rels/slide66.xml.rels><?xml version="1.0" encoding="UTF-8" standalone="yes"?>
<Relationships xmlns="http://schemas.openxmlformats.org/package/2006/relationships"><Relationship Id="rId3" Type="http://schemas.openxmlformats.org/officeDocument/2006/relationships/hyperlink" Target="http://www.universetoday.com/guide-to-space/earth/"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www.universetoday.com/wp-content/uploads/2008/05/183567main_pia09942-516.jpg" TargetMode="External"/><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70.xml.rels><?xml version="1.0" encoding="UTF-8" standalone="yes"?>
<Relationships xmlns="http://schemas.openxmlformats.org/package/2006/relationships"><Relationship Id="rId8" Type="http://schemas.openxmlformats.org/officeDocument/2006/relationships/hyperlink" Target="http://www.universetoday.com/wp-content/uploads/2008/11/crater-ice1.jpg" TargetMode="External"/><Relationship Id="rId3" Type="http://schemas.openxmlformats.org/officeDocument/2006/relationships/notesSlide" Target="../notesSlides/notesSlide44.xml"/><Relationship Id="rId7"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7.emf"/><Relationship Id="rId5" Type="http://schemas.openxmlformats.org/officeDocument/2006/relationships/oleObject" Target="../embeddings/Microsoft_Word_97_-_2003_Document1.doc"/><Relationship Id="rId4" Type="http://schemas.openxmlformats.org/officeDocument/2006/relationships/oleObject" Target="../embeddings/oleObject2.bin"/><Relationship Id="rId9" Type="http://schemas.openxmlformats.org/officeDocument/2006/relationships/image" Target="../media/image59.jpeg"/></Relationships>
</file>

<file path=ppt/slides/_rels/slide7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hyperlink" Target="http://www.universetoday.com/wp-content/uploads/2012/06/663625main_pia15607-43_946-7101.jpg" TargetMode="Externa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hyperlink" Target="http://www.universetoday.com/92388/storms-and-lakes-on-titan-revealed-by-computer-modeling/" TargetMode="External"/><Relationship Id="rId2" Type="http://schemas.openxmlformats.org/officeDocument/2006/relationships/hyperlink" Target="http://www.universetoday.com/91571/are-gas-formed-gullies-the-norm-on-mars/" TargetMode="External"/><Relationship Id="rId1" Type="http://schemas.openxmlformats.org/officeDocument/2006/relationships/slideLayout" Target="../slideLayouts/slideLayout6.xml"/><Relationship Id="rId5" Type="http://schemas.openxmlformats.org/officeDocument/2006/relationships/image" Target="../media/image46.jpeg"/><Relationship Id="rId4" Type="http://schemas.openxmlformats.org/officeDocument/2006/relationships/hyperlink" Target="http://www.universetoday.com/wp-content/uploads/2012/01/titan-artistconcept-browse.jpg" TargetMode="External"/></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63.emf"/><Relationship Id="rId4" Type="http://schemas.openxmlformats.org/officeDocument/2006/relationships/oleObject" Target="../embeddings/Microsoft_Word_97_-_2003_Document2.doc"/></Relationships>
</file>

<file path=ppt/slides/_rels/slide7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hyperlink" Target="http://images.google.co.il/imgres?imgurl=http://www.desertusa.com/mag98/april/owens/SALT1.jpg&amp;imgrefurl=http://www.desertusa.com/mag98/april/owens/owenslake.html&amp;h=176&amp;w=246&amp;sz=24&amp;hl=en&amp;start=40&amp;usg=__lLPC0OJZepOBUGmPRAHENim7zeM=&amp;tbnid=TYOItMa_emd47M:&amp;tbnh=79&amp;tbnw=110&amp;prev=/images?q%3DDUNALIELLA%2BSALINA%26start%3D20%26gbv%3D2%26ndsp%3D20%26hl%3Den%26sa%3DN"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79.xml.rels><?xml version="1.0" encoding="UTF-8" standalone="yes"?>
<Relationships xmlns="http://schemas.openxmlformats.org/package/2006/relationships"><Relationship Id="rId3" Type="http://schemas.openxmlformats.org/officeDocument/2006/relationships/hyperlink" Target="http://www.universetoday.com/wp-content/uploads/2008/07/artists-concept-titan.jpg" TargetMode="External"/><Relationship Id="rId2" Type="http://schemas.openxmlformats.org/officeDocument/2006/relationships/notesSlide" Target="../notesSlides/notesSlide50.xml"/><Relationship Id="rId1" Type="http://schemas.openxmlformats.org/officeDocument/2006/relationships/slideLayout" Target="../slideLayouts/slideLayout6.xml"/><Relationship Id="rId5" Type="http://schemas.openxmlformats.org/officeDocument/2006/relationships/image" Target="http://www.universetoday.com/wp-content/uploads/2008/07/artists-concept-titan.jpg" TargetMode="External"/><Relationship Id="rId4" Type="http://schemas.openxmlformats.org/officeDocument/2006/relationships/image" Target="../media/image66.jpeg"/></Relationships>
</file>

<file path=ppt/slides/_rels/slide8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hyperlink" Target="http://astro0.files.wordpress.com/2012/01/poster_mer81.jpg"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www.universetoday.com/2009/07/17/ancient-domes-reveal-3-45-billion-year-old-life-history/" TargetMode="External"/><Relationship Id="rId7" Type="http://schemas.openxmlformats.org/officeDocument/2006/relationships/image" Target="../media/image69.jpe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hyperlink" Target="http://www.universetoday.com/guide-to-space/mars/" TargetMode="External"/><Relationship Id="rId5" Type="http://schemas.openxmlformats.org/officeDocument/2006/relationships/hyperlink" Target="http://www.universetoday.com/guide-to-space/the-solar-system/planet/" TargetMode="External"/><Relationship Id="rId4" Type="http://schemas.openxmlformats.org/officeDocument/2006/relationships/hyperlink" Target="http://www.universetoday.com/guide-to-space/earth/"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www.feedblitz.com/t2.asp?/15163/154455/2661224/http://www.universetoday.com/2009/10/08/europa-capable-of-supporting-life-scientist-says/"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www.universetoday.com/2008/06/20/phoenix-it-must-be-ice/" TargetMode="External"/><Relationship Id="rId7" Type="http://schemas.openxmlformats.org/officeDocument/2006/relationships/image" Target="../media/image72.jpeg"/><Relationship Id="rId2" Type="http://schemas.openxmlformats.org/officeDocument/2006/relationships/notesSlide" Target="../notesSlides/notesSlide55.xml"/><Relationship Id="rId1" Type="http://schemas.openxmlformats.org/officeDocument/2006/relationships/slideLayout" Target="../slideLayouts/slideLayout6.xml"/><Relationship Id="rId6" Type="http://schemas.openxmlformats.org/officeDocument/2006/relationships/hyperlink" Target="http://www.universetoday.com/wp-content/uploads/2008/08/phoenix-deep-dig1.jpg" TargetMode="External"/><Relationship Id="rId5" Type="http://schemas.openxmlformats.org/officeDocument/2006/relationships/image" Target="../media/image71.png"/><Relationship Id="rId4" Type="http://schemas.openxmlformats.org/officeDocument/2006/relationships/hyperlink" Target="http://phoenix.lpl.arizona.edu/images/dodo_020_024.gif"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hyperlink" Target="http://www.universetoday.com/2008/04/23/mars-was-recently-blanketed-by-glaciers/" TargetMode="External"/><Relationship Id="rId2" Type="http://schemas.openxmlformats.org/officeDocument/2006/relationships/notesSlide" Target="../notesSlides/notesSlide59.xml"/><Relationship Id="rId1" Type="http://schemas.openxmlformats.org/officeDocument/2006/relationships/slideLayout" Target="../slideLayouts/slideLayout6.xml"/><Relationship Id="rId6" Type="http://schemas.openxmlformats.org/officeDocument/2006/relationships/image" Target="http://www.universetoday.com/wp-content/uploads/2008/04/glacier.jpg" TargetMode="External"/><Relationship Id="rId5" Type="http://schemas.openxmlformats.org/officeDocument/2006/relationships/image" Target="../media/image76.jpeg"/><Relationship Id="rId4" Type="http://schemas.openxmlformats.org/officeDocument/2006/relationships/hyperlink" Target="http://www.universetoday.com/wp-content/uploads/2008/04/glacier.jpg"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blogs.discovermagazine.com/80beats/2009/04/16/antarcticas-blood-falls-shows-how-aliens-might-live-on-ice-worlds/"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91.xml.rels><?xml version="1.0" encoding="UTF-8" standalone="yes"?>
<Relationships xmlns="http://schemas.openxmlformats.org/package/2006/relationships"><Relationship Id="rId3" Type="http://schemas.openxmlformats.org/officeDocument/2006/relationships/hyperlink" Target="http://hirise.lpl.arizona.edu/PSP_007925_1990" TargetMode="External"/><Relationship Id="rId2" Type="http://schemas.openxmlformats.org/officeDocument/2006/relationships/notesSlide" Target="../notesSlides/notesSlide61.xml"/><Relationship Id="rId1" Type="http://schemas.openxmlformats.org/officeDocument/2006/relationships/slideLayout" Target="../slideLayouts/slideLayout6.xml"/><Relationship Id="rId4" Type="http://schemas.openxmlformats.org/officeDocument/2006/relationships/image" Target="../media/image78.jpeg"/></Relationships>
</file>

<file path=ppt/slides/_rels/slide9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hyperlink" Target="http://www.universetoday.com/2009/06/18/lighning-detected-on-mars/marslight/"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9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hyperlink" Target="http://www.feedblitz.com/t2.asp?/15163/154455/3482147/http://www.universetoday.com/2010/02/15/martian-settlers-may-need-chickens-to-conquer-the-red-planet/" TargetMode="External"/><Relationship Id="rId7" Type="http://schemas.openxmlformats.org/officeDocument/2006/relationships/hyperlink" Target="http://www.feedblitz.com/t2.asp?/15163/154455/3482147/http://www.universetoday.com/guide-to-space/mars/red-planet/"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hyperlink" Target="http://www.feedblitz.com/t2.asp?/15163/154455/3482147/http://www.universetoday.com/guide-to-space/earth/" TargetMode="External"/><Relationship Id="rId5" Type="http://schemas.openxmlformats.org/officeDocument/2006/relationships/hyperlink" Target="http://www.feedblitz.com/t2.asp?/15163/154455/3482147/http://www.universetoday.com/2008/03/04/a-one-way-one-person-mission-to-mars/" TargetMode="External"/><Relationship Id="rId4" Type="http://schemas.openxmlformats.org/officeDocument/2006/relationships/hyperlink" Target="http://www.feedblitz.com/t2.asp?/15163/154455/3482147/http://www.universetoday.com/guide-to-space/mars/" TargetMode="External"/></Relationships>
</file>

<file path=ppt/slides/_rels/slide100.xml.rels><?xml version="1.0" encoding="UTF-8" standalone="yes"?>
<Relationships xmlns="http://schemas.openxmlformats.org/package/2006/relationships"><Relationship Id="rId3" Type="http://schemas.openxmlformats.org/officeDocument/2006/relationships/hyperlink" Target="http://www.universetoday.com/2008/11/12/europa-submarine-prototype-gets-another-test/" TargetMode="External"/><Relationship Id="rId2" Type="http://schemas.openxmlformats.org/officeDocument/2006/relationships/notesSlide" Target="../notesSlides/notesSlide70.xml"/><Relationship Id="rId1" Type="http://schemas.openxmlformats.org/officeDocument/2006/relationships/slideLayout" Target="../slideLayouts/slideLayout6.xml"/><Relationship Id="rId5" Type="http://schemas.openxmlformats.org/officeDocument/2006/relationships/hyperlink" Target="http://www.universetoday.com/guide-to-space/jupiter/jupiters-moon-europa/" TargetMode="External"/><Relationship Id="rId4" Type="http://schemas.openxmlformats.org/officeDocument/2006/relationships/hyperlink" Target="http://www.universetoday.com/guide-to-space/jupiter/"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www.universetoday.com/wp-content/uploads/2008/08/mawrth-valley.jp" TargetMode="External"/><Relationship Id="rId2" Type="http://schemas.openxmlformats.org/officeDocument/2006/relationships/notesSlide" Target="../notesSlides/notesSlide73.xml"/><Relationship Id="rId1" Type="http://schemas.openxmlformats.org/officeDocument/2006/relationships/slideLayout" Target="../slideLayouts/slideLayout6.xml"/><Relationship Id="rId5" Type="http://schemas.openxmlformats.org/officeDocument/2006/relationships/image" Target="http://www.universetoday.com/wp-content/uploads/2008/08/mawrth-valley.jpg" TargetMode="External"/><Relationship Id="rId4" Type="http://schemas.openxmlformats.org/officeDocument/2006/relationships/image" Target="../media/image85.jpeg"/></Relationships>
</file>

<file path=ppt/slides/_rels/slide10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10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hyperlink" Target="http://www.universetoday.com/2008/05/26/life-found-a-mile-below-terrestrial-seabed-implications-for-life-on-mars/"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90.jpeg"/><Relationship Id="rId4" Type="http://schemas.openxmlformats.org/officeDocument/2006/relationships/hyperlink" Target="http://www.universetoday.com/wp-content/uploads/2008/05/prokaryotes.jpg"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hyperlink" Target="http://images.google.co.il/imgres?imgurl=http://www.themagicisbac.com/bac-files/dunaliella1.jpg&amp;imgrefurl=http://www.themagicisbac.com/page4-10.html&amp;h=938&amp;w=929&amp;sz=45&amp;hl=en&amp;start=23&amp;usg=__KZDpQ0MDpQff6M6uwbXcMsV5UUg=&amp;tbnid=yb8kq9ktygL_OM:&amp;tbnh=148&amp;tbnw=147&amp;prev=/images?q%3DDUNALIELLA%2BSALINA%26start%3D20%26gbv%3D2%26ndsp%3D20%26hl%3Den%26sa%3DN" TargetMode="External"/><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111.xml.rels><?xml version="1.0" encoding="UTF-8" standalone="yes"?>
<Relationships xmlns="http://schemas.openxmlformats.org/package/2006/relationships"><Relationship Id="rId3" Type="http://schemas.openxmlformats.org/officeDocument/2006/relationships/hyperlink" Target="http://images.google.co.il/imgres?imgurl=http://blog.wired.com/wiredscience/images/2007/09/26/tardigrade_2.png&amp;imgrefurl=http://blog.wired.com/wiredscience/2007/09/can-the-worlds-.html&amp;h=271&amp;w=225&amp;sz=116&amp;hl=en&amp;start=2&amp;um=1&amp;usg=__GFtzp-Sh58WA1jfy7Uhxpod8EiI=&amp;tbnid=fCUvS9gebzHlQM:&amp;tbnh=113&amp;tbnw=94&amp;prev=/images?q%3DTardigrade%26um%3D1%26hl%3Den%26sa%3DN" TargetMode="External"/><Relationship Id="rId7" Type="http://schemas.openxmlformats.org/officeDocument/2006/relationships/image" Target="../media/image96.jpe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95.jpeg"/><Relationship Id="rId5" Type="http://schemas.openxmlformats.org/officeDocument/2006/relationships/hyperlink" Target="http://images.google.co.il/imgres?imgurl=http://merducle.timmy.fr/images/tardigrada-noir-blanc.jpg&amp;imgrefurl=http://merducle.timmy.fr/merducle%20tardigrada&amp;usg=__rvhALpHXl7Lqdys8IeEcHQyNga4=&amp;h=461&amp;w=576&amp;sz=47&amp;hl=en&amp;start=198&amp;sig2=0axh2aGH6UpTgZjrDas6Uw&amp;itbs=1&amp;tbnid=fWTds8ul6NiCqM:&amp;tbnh=107&amp;tbnw=134&amp;prev=/images?q%3Dtardigrade%26start%3D180%26hl%3Den%26sa%3DN%26gbv%3D2%26ndsp%3D20%26tbs%3Disch:1&amp;ei=iRXgS_ThHtWIOKGI3PcH" TargetMode="External"/><Relationship Id="rId4" Type="http://schemas.openxmlformats.org/officeDocument/2006/relationships/image" Target="../media/image94.jpeg"/></Relationships>
</file>

<file path=ppt/slides/_rels/slide112.xml.rels><?xml version="1.0" encoding="UTF-8" standalone="yes"?>
<Relationships xmlns="http://schemas.openxmlformats.org/package/2006/relationships"><Relationship Id="rId3" Type="http://schemas.openxmlformats.org/officeDocument/2006/relationships/hyperlink" Target="http://www.universetoday.com/2008/03/20/salt-deposits-on-mars-might-be-the-right-place-to-search-for-life/" TargetMode="External"/><Relationship Id="rId2" Type="http://schemas.openxmlformats.org/officeDocument/2006/relationships/notesSlide" Target="../notesSlides/notesSlide82.xml"/><Relationship Id="rId1" Type="http://schemas.openxmlformats.org/officeDocument/2006/relationships/slideLayout" Target="../slideLayouts/slideLayout6.xml"/><Relationship Id="rId5" Type="http://schemas.openxmlformats.org/officeDocument/2006/relationships/image" Target="../media/image97.jpeg"/><Relationship Id="rId4" Type="http://schemas.openxmlformats.org/officeDocument/2006/relationships/hyperlink" Target="http://www.universetoday.com/wp-content/uploads/2008/03/marsdeposits.jpg" TargetMode="External"/></Relationships>
</file>

<file path=ppt/slides/_rels/slide113.xml.rels><?xml version="1.0" encoding="UTF-8" standalone="yes"?>
<Relationships xmlns="http://schemas.openxmlformats.org/package/2006/relationships"><Relationship Id="rId3" Type="http://schemas.openxmlformats.org/officeDocument/2006/relationships/hyperlink" Target="http://www.universetoday.com/2008/08/16/phoenix-camera-snaps-frost-on-mars/" TargetMode="External"/><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http://www.universetoday.com/wp-content/uploads/2008/08/frost-on-mars-580x580.jpg" TargetMode="External"/><Relationship Id="rId5" Type="http://schemas.openxmlformats.org/officeDocument/2006/relationships/image" Target="../media/image98.jpeg"/><Relationship Id="rId4" Type="http://schemas.openxmlformats.org/officeDocument/2006/relationships/hyperlink" Target="http://www.universetoday.com/wp-content/uploads/2008/08/frost-on-mars.jpg" TargetMode="External"/></Relationships>
</file>

<file path=ppt/slides/_rels/slide11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hyperlink" Target="http://www.universetoday.com/91571/are-gas-formed-gullies-the-norm-on-mars/" TargetMode="External"/><Relationship Id="rId1" Type="http://schemas.openxmlformats.org/officeDocument/2006/relationships/slideLayout" Target="../slideLayouts/slideLayout6.xml"/><Relationship Id="rId4" Type="http://schemas.openxmlformats.org/officeDocument/2006/relationships/image" Target="http://www.universetoday.com/wp-content/uploads/2011/12/PIA09027_a_anno_br-580x309.jpg" TargetMode="External"/></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02.emf"/><Relationship Id="rId4" Type="http://schemas.openxmlformats.org/officeDocument/2006/relationships/oleObject" Target="../embeddings/oleObject4.bin"/></Relationships>
</file>

<file path=ppt/slides/_rels/slide11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blogs.discovermagazine.com/80beats/2010/03/16/nasa-finds-shrimp-where-no-life-should-be-600-feet-beneath-antarctic-ice/" TargetMode="External"/><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104.jpeg"/></Relationships>
</file>

<file path=ppt/slides/_rels/slide12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hyperlink" Target="http://www.universetoday.com/94754/earth-day-timelapse/" TargetMode="Externa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hyperlink" Target="http://www.universetoday.com/wp-content/uploads/2012/02/81118-mars-phoenix-lander-finishes_2.jpg" TargetMode="External"/><Relationship Id="rId2" Type="http://schemas.openxmlformats.org/officeDocument/2006/relationships/hyperlink" Target="http://www.universetoday.com/93351/600-million-year-drought-makes-life-on-surface-of-mars-unlikely/" TargetMode="External"/><Relationship Id="rId1" Type="http://schemas.openxmlformats.org/officeDocument/2006/relationships/slideLayout" Target="../slideLayouts/slideLayout7.xml"/><Relationship Id="rId4" Type="http://schemas.openxmlformats.org/officeDocument/2006/relationships/image" Target="../media/image109.jpeg"/></Relationships>
</file>

<file path=ppt/slides/_rels/slide126.xml.rels><?xml version="1.0" encoding="UTF-8" standalone="yes"?>
<Relationships xmlns="http://schemas.openxmlformats.org/package/2006/relationships"><Relationship Id="rId3" Type="http://schemas.openxmlformats.org/officeDocument/2006/relationships/hyperlink" Target="http://www.universetoday.com/wp-content/uploads/2011/12/PIA14175_modest.jpg" TargetMode="External"/><Relationship Id="rId2" Type="http://schemas.openxmlformats.org/officeDocument/2006/relationships/hyperlink" Target="http://www.universetoday.com/91959/curiosity-starts-first-science-on-mars-sojurn-how-lethal-is-space-radiation-to-lifes-survival/" TargetMode="External"/><Relationship Id="rId1" Type="http://schemas.openxmlformats.org/officeDocument/2006/relationships/slideLayout" Target="../slideLayouts/slideLayout7.xml"/><Relationship Id="rId4" Type="http://schemas.openxmlformats.org/officeDocument/2006/relationships/image" Target="../media/image110.jpeg"/></Relationships>
</file>

<file path=ppt/slides/_rels/slide12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9.xml"/><Relationship Id="rId1" Type="http://schemas.openxmlformats.org/officeDocument/2006/relationships/slideLayout" Target="../slideLayouts/slideLayout4.xml"/><Relationship Id="rId4" Type="http://schemas.openxmlformats.org/officeDocument/2006/relationships/image" Target="../media/image117.pn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09600" y="457200"/>
            <a:ext cx="7620000" cy="1447800"/>
          </a:xfrm>
        </p:spPr>
        <p:txBody>
          <a:bodyPr rtlCol="0">
            <a:normAutofit fontScale="90000"/>
          </a:bodyPr>
          <a:lstStyle/>
          <a:p>
            <a:pPr eaLnBrk="1" fontAlgn="auto" hangingPunct="1">
              <a:spcAft>
                <a:spcPts val="0"/>
              </a:spcAft>
              <a:defRPr/>
            </a:pP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endParaRPr lang="en-US" altLang="en-US" smtClean="0"/>
          </a:p>
        </p:txBody>
      </p:sp>
      <p:sp>
        <p:nvSpPr>
          <p:cNvPr id="57347" name="Rectangle 3"/>
          <p:cNvSpPr>
            <a:spLocks noGrp="1" noChangeArrowheads="1"/>
          </p:cNvSpPr>
          <p:nvPr>
            <p:ph type="subTitle" idx="1"/>
          </p:nvPr>
        </p:nvSpPr>
        <p:spPr>
          <a:xfrm>
            <a:off x="0" y="0"/>
            <a:ext cx="9144000" cy="7010400"/>
          </a:xfrm>
          <a:solidFill>
            <a:srgbClr val="0000FF"/>
          </a:solidFill>
          <a:ln>
            <a:solidFill>
              <a:srgbClr val="00B050"/>
            </a:solidFill>
            <a:miter lim="800000"/>
            <a:headEnd/>
            <a:tailEnd/>
          </a:ln>
        </p:spPr>
        <p:txBody>
          <a:bodyPr rtlCol="0">
            <a:normAutofit/>
          </a:bodyPr>
          <a:lstStyle/>
          <a:p>
            <a:pPr eaLnBrk="1" fontAlgn="auto" hangingPunct="1">
              <a:lnSpc>
                <a:spcPct val="90000"/>
              </a:lnSpc>
              <a:spcAft>
                <a:spcPts val="0"/>
              </a:spcAft>
              <a:defRPr/>
            </a:pPr>
            <a:endParaRPr lang="en-US" dirty="0" smtClean="0">
              <a:solidFill>
                <a:srgbClr val="00FF00"/>
              </a:solidFill>
            </a:endParaRPr>
          </a:p>
          <a:p>
            <a:pPr eaLnBrk="1" fontAlgn="auto" hangingPunct="1">
              <a:lnSpc>
                <a:spcPct val="90000"/>
              </a:lnSpc>
              <a:spcAft>
                <a:spcPts val="0"/>
              </a:spcAft>
              <a:defRPr/>
            </a:pPr>
            <a:r>
              <a:rPr lang="en-US" sz="5400" b="1" dirty="0">
                <a:solidFill>
                  <a:srgbClr val="FFCC99"/>
                </a:solidFill>
              </a:rPr>
              <a:t>FROM EXTREMOPHILIC MICROBES TO </a:t>
            </a:r>
            <a:r>
              <a:rPr lang="en-US" sz="5400" b="1" dirty="0" smtClean="0">
                <a:solidFill>
                  <a:srgbClr val="FFCC99"/>
                </a:solidFill>
              </a:rPr>
              <a:t>                                                                                          POSSIBILITIES </a:t>
            </a:r>
            <a:r>
              <a:rPr lang="en-US" sz="5400" b="1" dirty="0">
                <a:solidFill>
                  <a:srgbClr val="FFCC99"/>
                </a:solidFill>
              </a:rPr>
              <a:t>OF LIFE</a:t>
            </a:r>
          </a:p>
          <a:p>
            <a:pPr eaLnBrk="1" fontAlgn="auto" hangingPunct="1">
              <a:lnSpc>
                <a:spcPct val="90000"/>
              </a:lnSpc>
              <a:spcAft>
                <a:spcPts val="0"/>
              </a:spcAft>
              <a:defRPr/>
            </a:pPr>
            <a:r>
              <a:rPr lang="en-US" dirty="0" smtClean="0"/>
              <a:t> </a:t>
            </a:r>
            <a:endParaRPr lang="en-US" sz="5400" dirty="0" smtClean="0">
              <a:solidFill>
                <a:srgbClr val="00FFFF"/>
              </a:solidFill>
            </a:endParaRPr>
          </a:p>
          <a:p>
            <a:pPr eaLnBrk="1" fontAlgn="auto" hangingPunct="1">
              <a:lnSpc>
                <a:spcPct val="90000"/>
              </a:lnSpc>
              <a:spcAft>
                <a:spcPts val="0"/>
              </a:spcAft>
              <a:defRPr/>
            </a:pPr>
            <a:r>
              <a:rPr lang="en-US" sz="5400" b="1" dirty="0" smtClean="0">
                <a:solidFill>
                  <a:srgbClr val="00FFFF"/>
                </a:solidFill>
              </a:rPr>
              <a:t>Joseph Seckbach</a:t>
            </a:r>
            <a:r>
              <a:rPr lang="en-US" sz="4400" b="1" dirty="0" smtClean="0"/>
              <a:t> </a:t>
            </a:r>
            <a:r>
              <a:rPr lang="en-US" sz="6000" b="1" dirty="0" smtClean="0"/>
              <a:t>      </a:t>
            </a:r>
          </a:p>
          <a:p>
            <a:pPr eaLnBrk="1" fontAlgn="auto" hangingPunct="1">
              <a:lnSpc>
                <a:spcPct val="90000"/>
              </a:lnSpc>
              <a:spcAft>
                <a:spcPts val="0"/>
              </a:spcAft>
              <a:defRPr/>
            </a:pPr>
            <a:r>
              <a:rPr lang="en-US" dirty="0" smtClean="0">
                <a:solidFill>
                  <a:srgbClr val="99FF66"/>
                </a:solidFill>
              </a:rPr>
              <a:t>Hebrew University of Jerusalem</a:t>
            </a:r>
            <a:r>
              <a:rPr lang="en-US" sz="2400" dirty="0" smtClean="0">
                <a:solidFill>
                  <a:srgbClr val="99FF66"/>
                </a:solidFill>
              </a:rPr>
              <a:t> </a:t>
            </a:r>
          </a:p>
          <a:p>
            <a:pPr eaLnBrk="1" fontAlgn="auto" hangingPunct="1">
              <a:lnSpc>
                <a:spcPct val="90000"/>
              </a:lnSpc>
              <a:spcAft>
                <a:spcPts val="0"/>
              </a:spcAft>
              <a:defRPr/>
            </a:pPr>
            <a:r>
              <a:rPr lang="en-US" sz="3600" dirty="0" smtClean="0">
                <a:solidFill>
                  <a:srgbClr val="FFC000"/>
                </a:solidFill>
              </a:rPr>
              <a:t>joseph.seckbach@mail.huji.ac.il</a:t>
            </a:r>
          </a:p>
          <a:p>
            <a:pPr eaLnBrk="1" fontAlgn="auto" hangingPunct="1">
              <a:lnSpc>
                <a:spcPct val="90000"/>
              </a:lnSpc>
              <a:spcAft>
                <a:spcPts val="0"/>
              </a:spcAft>
              <a:defRPr/>
            </a:pPr>
            <a:r>
              <a:rPr lang="en-US" sz="3600" dirty="0" smtClean="0">
                <a:solidFill>
                  <a:srgbClr val="99CCFF"/>
                </a:solidFill>
              </a:rPr>
              <a:t>Preformed in</a:t>
            </a:r>
            <a:r>
              <a:rPr lang="en-US" sz="3600" b="1" dirty="0">
                <a:solidFill>
                  <a:srgbClr val="99CCFF"/>
                </a:solidFill>
              </a:rPr>
              <a:t> </a:t>
            </a:r>
            <a:r>
              <a:rPr lang="en-US" sz="4400" b="1" dirty="0" smtClean="0">
                <a:solidFill>
                  <a:srgbClr val="99CCFF"/>
                </a:solidFill>
              </a:rPr>
              <a:t>Barcelona</a:t>
            </a:r>
            <a:r>
              <a:rPr lang="en-US" sz="3600" b="1" dirty="0" smtClean="0">
                <a:solidFill>
                  <a:srgbClr val="99CCFF"/>
                </a:solidFill>
              </a:rPr>
              <a:t>, May 12, 2017</a:t>
            </a:r>
            <a:r>
              <a:rPr lang="en-US" sz="3600" dirty="0" smtClean="0">
                <a:solidFill>
                  <a:srgbClr val="99CCFF"/>
                </a:solidFill>
              </a:rPr>
              <a:t>)          </a:t>
            </a:r>
          </a:p>
        </p:txBody>
      </p:sp>
      <p:sp>
        <p:nvSpPr>
          <p:cNvPr id="5" name="Rectangle 9"/>
          <p:cNvSpPr>
            <a:spLocks noGrp="1" noChangeArrowheads="1"/>
          </p:cNvSpPr>
          <p:nvPr>
            <p:ph type="sldNum" sz="quarter" idx="12"/>
          </p:nvPr>
        </p:nvSpPr>
        <p:spPr/>
        <p:txBody>
          <a:bodyPr/>
          <a:lstStyle/>
          <a:p>
            <a:pPr>
              <a:defRPr/>
            </a:pPr>
            <a:fld id="{14EC7B35-C9B3-4D19-B247-0D81CF79BC99}" type="slidenum">
              <a:rPr lang="en-US"/>
              <a:pPr>
                <a:defRPr/>
              </a:pPr>
              <a:t>1</a:t>
            </a:fld>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B47B7F6-C839-4F0D-A6E8-98ADFA509237}" type="slidenum">
              <a:rPr lang="en-US" smtClean="0"/>
              <a:pPr/>
              <a:t>2</a:t>
            </a:fld>
            <a:r>
              <a:rPr lang="en-US" smtClean="0"/>
              <a:t> </a:t>
            </a:r>
            <a:endParaRPr lang="en-US"/>
          </a:p>
        </p:txBody>
      </p:sp>
      <p:pic>
        <p:nvPicPr>
          <p:cNvPr id="126978" name="9EBBBE92-2E7A-4831-A4B9-6DBFF4036DCC" descr="9EBBBE92-2E7A-4831-A4B9-6DBFF4036D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16000" y="1041400"/>
            <a:ext cx="6502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9832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B6F9038-9229-464E-951C-E5D87D9CF892}" type="slidenum">
              <a:rPr lang="en-US" smtClean="0"/>
              <a:pPr/>
              <a:t>3</a:t>
            </a:fld>
            <a:r>
              <a:rPr lang="en-US" smtClean="0"/>
              <a:t> </a:t>
            </a:r>
            <a:endParaRPr lang="en-US"/>
          </a:p>
        </p:txBody>
      </p:sp>
      <p:pic>
        <p:nvPicPr>
          <p:cNvPr id="128002" name="A3CD0BCD-4CB3-457E-9162-30936DF151F1" descr="A3CD0BCD-4CB3-457E-9162-30936DF151F1"/>
          <p:cNvPicPr>
            <a:picLocks noChangeAspect="1" noChangeArrowheads="1"/>
          </p:cNvPicPr>
          <p:nvPr/>
        </p:nvPicPr>
        <p:blipFill rotWithShape="1">
          <a:blip r:embed="rId2">
            <a:extLst>
              <a:ext uri="{28A0092B-C50C-407E-A947-70E740481C1C}">
                <a14:useLocalDpi xmlns:a14="http://schemas.microsoft.com/office/drawing/2010/main" val="0"/>
              </a:ext>
            </a:extLst>
          </a:blip>
          <a:srcRect l="6090" t="13885" r="10752" b="9123"/>
          <a:stretch/>
        </p:blipFill>
        <p:spPr bwMode="auto">
          <a:xfrm rot="5400000">
            <a:off x="543819" y="1056381"/>
            <a:ext cx="6913362"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06471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B47B7F6-C839-4F0D-A6E8-98ADFA509237}" type="slidenum">
              <a:rPr lang="en-US" smtClean="0"/>
              <a:pPr>
                <a:defRPr/>
              </a:pPr>
              <a:t>4</a:t>
            </a:fld>
            <a:r>
              <a:rPr lang="en-US" smtClean="0"/>
              <a:t> </a:t>
            </a: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3081950245"/>
              </p:ext>
            </p:extLst>
          </p:nvPr>
        </p:nvGraphicFramePr>
        <p:xfrm>
          <a:off x="76201" y="0"/>
          <a:ext cx="8915400" cy="6974323"/>
        </p:xfrm>
        <a:graphic>
          <a:graphicData uri="http://schemas.openxmlformats.org/drawingml/2006/table">
            <a:tbl>
              <a:tblPr firstRow="1" firstCol="1" bandRow="1">
                <a:tableStyleId>{5C22544A-7EE6-4342-B048-85BDC9FD1C3A}</a:tableStyleId>
              </a:tblPr>
              <a:tblGrid>
                <a:gridCol w="8915400"/>
              </a:tblGrid>
              <a:tr h="3281627">
                <a:tc>
                  <a:txBody>
                    <a:bodyPr/>
                    <a:lstStyle/>
                    <a:p>
                      <a:pPr algn="l">
                        <a:lnSpc>
                          <a:spcPct val="115000"/>
                        </a:lnSpc>
                        <a:spcAft>
                          <a:spcPts val="0"/>
                        </a:spcAft>
                      </a:pPr>
                      <a:r>
                        <a:rPr lang="en-US" sz="4400" dirty="0">
                          <a:solidFill>
                            <a:schemeClr val="accent6"/>
                          </a:solidFill>
                          <a:effectLst/>
                        </a:rPr>
                        <a:t>Hydrothermal Vents on Enceladus </a:t>
                      </a:r>
                      <a:endParaRPr lang="en-US" sz="3200" b="1" dirty="0">
                        <a:solidFill>
                          <a:schemeClr val="accent6"/>
                        </a:solidFill>
                        <a:effectLst/>
                      </a:endParaRPr>
                    </a:p>
                    <a:p>
                      <a:pPr algn="l">
                        <a:lnSpc>
                          <a:spcPct val="115000"/>
                        </a:lnSpc>
                        <a:spcAft>
                          <a:spcPts val="0"/>
                        </a:spcAft>
                      </a:pPr>
                      <a:r>
                        <a:rPr lang="en-US" sz="4800" b="1" dirty="0">
                          <a:solidFill>
                            <a:schemeClr val="accent6"/>
                          </a:solidFill>
                          <a:effectLst/>
                        </a:rPr>
                        <a:t>[satellite of Saturn] release </a:t>
                      </a:r>
                      <a:r>
                        <a:rPr lang="en-US" sz="4800" b="1" dirty="0" smtClean="0">
                          <a:solidFill>
                            <a:schemeClr val="accent6"/>
                          </a:solidFill>
                          <a:effectLst/>
                        </a:rPr>
                        <a:t>hydrogen Molecules </a:t>
                      </a:r>
                      <a:r>
                        <a:rPr lang="en-US" sz="4800" b="1" dirty="0">
                          <a:solidFill>
                            <a:schemeClr val="accent6"/>
                          </a:solidFill>
                          <a:effectLst/>
                        </a:rPr>
                        <a:t>-Hint at Life Beyond </a:t>
                      </a:r>
                      <a:r>
                        <a:rPr lang="en-US" sz="4800" b="1" dirty="0" smtClean="0">
                          <a:solidFill>
                            <a:schemeClr val="accent6"/>
                          </a:solidFill>
                          <a:effectLst/>
                        </a:rPr>
                        <a:t>Earth</a:t>
                      </a:r>
                    </a:p>
                    <a:p>
                      <a:pPr algn="l">
                        <a:lnSpc>
                          <a:spcPct val="115000"/>
                        </a:lnSpc>
                        <a:spcAft>
                          <a:spcPts val="0"/>
                        </a:spcAft>
                      </a:pPr>
                      <a:endParaRPr lang="en-US" sz="2400" dirty="0">
                        <a:solidFill>
                          <a:srgbClr val="FFCC99"/>
                        </a:solidFill>
                        <a:effectLst/>
                        <a:latin typeface="Times New Roman"/>
                        <a:ea typeface="Calibri"/>
                        <a:cs typeface="Arial"/>
                      </a:endParaRPr>
                    </a:p>
                  </a:txBody>
                  <a:tcPr marL="0" marR="0" marT="0" marB="0" anchor="ctr"/>
                </a:tc>
              </a:tr>
              <a:tr h="35785">
                <a:tc>
                  <a:txBody>
                    <a:bodyPr/>
                    <a:lstStyle/>
                    <a:p>
                      <a:pPr algn="l">
                        <a:lnSpc>
                          <a:spcPts val="75"/>
                        </a:lnSpc>
                        <a:spcAft>
                          <a:spcPts val="0"/>
                        </a:spcAft>
                      </a:pPr>
                      <a:r>
                        <a:rPr lang="en-US" sz="1800" dirty="0">
                          <a:solidFill>
                            <a:srgbClr val="FFCC99"/>
                          </a:solidFill>
                          <a:effectLst/>
                        </a:rPr>
                        <a:t> </a:t>
                      </a:r>
                      <a:endParaRPr lang="en-US" sz="1050" dirty="0">
                        <a:solidFill>
                          <a:srgbClr val="FFCC99"/>
                        </a:solidFill>
                        <a:effectLst/>
                        <a:latin typeface="Times New Roman"/>
                        <a:ea typeface="Calibri"/>
                        <a:cs typeface="Arial"/>
                      </a:endParaRPr>
                    </a:p>
                  </a:txBody>
                  <a:tcPr marL="0" marR="0" marT="0" marB="0" anchor="ctr"/>
                </a:tc>
              </a:tr>
              <a:tr h="3223026">
                <a:tc>
                  <a:txBody>
                    <a:bodyPr/>
                    <a:lstStyle/>
                    <a:p>
                      <a:pPr algn="l">
                        <a:lnSpc>
                          <a:spcPct val="115000"/>
                        </a:lnSpc>
                        <a:spcAft>
                          <a:spcPts val="0"/>
                        </a:spcAft>
                      </a:pPr>
                      <a:r>
                        <a:rPr lang="en-US" sz="4800" dirty="0">
                          <a:solidFill>
                            <a:schemeClr val="tx1"/>
                          </a:solidFill>
                          <a:effectLst/>
                        </a:rPr>
                        <a:t>The Cassini spacecraft found chemicals associated [H</a:t>
                      </a:r>
                      <a:r>
                        <a:rPr lang="en-US" sz="4800" baseline="-25000" dirty="0">
                          <a:solidFill>
                            <a:schemeClr val="tx1"/>
                          </a:solidFill>
                          <a:effectLst/>
                        </a:rPr>
                        <a:t>2</a:t>
                      </a:r>
                      <a:r>
                        <a:rPr lang="en-US" sz="4800" dirty="0">
                          <a:solidFill>
                            <a:schemeClr val="tx1"/>
                          </a:solidFill>
                          <a:effectLst/>
                        </a:rPr>
                        <a:t>] with life‑giving </a:t>
                      </a:r>
                      <a:r>
                        <a:rPr lang="en-US" sz="4800" dirty="0" smtClean="0">
                          <a:solidFill>
                            <a:schemeClr val="tx1"/>
                          </a:solidFill>
                          <a:effectLst/>
                        </a:rPr>
                        <a:t>hydro-thermal </a:t>
                      </a:r>
                      <a:r>
                        <a:rPr lang="en-US" sz="4800" dirty="0">
                          <a:solidFill>
                            <a:schemeClr val="tx1"/>
                          </a:solidFill>
                          <a:effectLst/>
                        </a:rPr>
                        <a:t>activity</a:t>
                      </a:r>
                      <a:r>
                        <a:rPr lang="en-US" sz="4800" dirty="0">
                          <a:solidFill>
                            <a:srgbClr val="FFCC99"/>
                          </a:solidFill>
                          <a:effectLst/>
                        </a:rPr>
                        <a:t>.</a:t>
                      </a:r>
                      <a:endParaRPr lang="en-US" sz="2800" dirty="0">
                        <a:solidFill>
                          <a:srgbClr val="FFCC99"/>
                        </a:solidFill>
                        <a:effectLst/>
                      </a:endParaRPr>
                    </a:p>
                    <a:p>
                      <a:pPr algn="l">
                        <a:lnSpc>
                          <a:spcPct val="115000"/>
                        </a:lnSpc>
                        <a:spcAft>
                          <a:spcPts val="0"/>
                        </a:spcAft>
                      </a:pPr>
                      <a:r>
                        <a:rPr lang="en-US" sz="3600" dirty="0">
                          <a:solidFill>
                            <a:srgbClr val="FFCC99"/>
                          </a:solidFill>
                          <a:effectLst/>
                        </a:rPr>
                        <a:t> </a:t>
                      </a:r>
                      <a:endParaRPr lang="en-US" sz="1800" dirty="0">
                        <a:solidFill>
                          <a:srgbClr val="FFCC99"/>
                        </a:solidFill>
                        <a:effectLst/>
                        <a:latin typeface="Times New Roman"/>
                        <a:ea typeface="Calibri"/>
                        <a:cs typeface="Arial"/>
                      </a:endParaRPr>
                    </a:p>
                  </a:txBody>
                  <a:tcPr marL="0" marR="0" marT="0" marB="0" anchor="ctr"/>
                </a:tc>
              </a:tr>
            </a:tbl>
          </a:graphicData>
        </a:graphic>
      </p:graphicFrame>
    </p:spTree>
    <p:extLst>
      <p:ext uri="{BB962C8B-B14F-4D97-AF65-F5344CB8AC3E}">
        <p14:creationId xmlns:p14="http://schemas.microsoft.com/office/powerpoint/2010/main" val="7196906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B47B7F6-C839-4F0D-A6E8-98ADFA509237}" type="slidenum">
              <a:rPr lang="en-US" smtClean="0"/>
              <a:pPr>
                <a:defRPr/>
              </a:pPr>
              <a:t>5</a:t>
            </a:fld>
            <a:r>
              <a:rPr lang="en-US" smtClean="0"/>
              <a:t> </a:t>
            </a:r>
            <a:endParaRPr lang="en-US"/>
          </a:p>
        </p:txBody>
      </p:sp>
      <p:sp>
        <p:nvSpPr>
          <p:cNvPr id="4" name="Rectangle 3"/>
          <p:cNvSpPr/>
          <p:nvPr/>
        </p:nvSpPr>
        <p:spPr>
          <a:xfrm>
            <a:off x="0" y="0"/>
            <a:ext cx="9144000" cy="7663636"/>
          </a:xfrm>
          <a:prstGeom prst="rect">
            <a:avLst/>
          </a:prstGeom>
        </p:spPr>
        <p:txBody>
          <a:bodyPr wrap="square">
            <a:spAutoFit/>
          </a:bodyPr>
          <a:lstStyle/>
          <a:p>
            <a:endParaRPr lang="en-US" sz="3200" b="1" dirty="0"/>
          </a:p>
          <a:p>
            <a:r>
              <a:rPr lang="en-US" sz="4400" b="1" dirty="0" smtClean="0">
                <a:solidFill>
                  <a:srgbClr val="0000FF"/>
                </a:solidFill>
              </a:rPr>
              <a:t>New </a:t>
            </a:r>
            <a:r>
              <a:rPr lang="en-US" sz="4400" b="1" dirty="0">
                <a:solidFill>
                  <a:srgbClr val="0000FF"/>
                </a:solidFill>
              </a:rPr>
              <a:t>solar system found to have 7 Earth-size planets</a:t>
            </a:r>
            <a:endParaRPr lang="en-US" sz="4400" dirty="0">
              <a:solidFill>
                <a:srgbClr val="0000FF"/>
              </a:solidFill>
            </a:endParaRPr>
          </a:p>
          <a:p>
            <a:r>
              <a:rPr lang="en-US" sz="4400" b="1" dirty="0">
                <a:solidFill>
                  <a:srgbClr val="0000FF"/>
                </a:solidFill>
              </a:rPr>
              <a:t> </a:t>
            </a:r>
            <a:endParaRPr lang="en-US" sz="4400" dirty="0">
              <a:solidFill>
                <a:srgbClr val="0000FF"/>
              </a:solidFill>
            </a:endParaRPr>
          </a:p>
          <a:p>
            <a:r>
              <a:rPr lang="en-US" b="1" dirty="0">
                <a:solidFill>
                  <a:srgbClr val="00B050"/>
                </a:solidFill>
              </a:rPr>
              <a:t>Three may even orbit in the ‘Goldilocks’ </a:t>
            </a:r>
            <a:r>
              <a:rPr lang="en-US" b="1" dirty="0" smtClean="0">
                <a:solidFill>
                  <a:srgbClr val="00B050"/>
                </a:solidFill>
              </a:rPr>
              <a:t>zone</a:t>
            </a:r>
            <a:endParaRPr lang="en-US" dirty="0" smtClean="0">
              <a:solidFill>
                <a:srgbClr val="00B050"/>
              </a:solidFill>
            </a:endParaRPr>
          </a:p>
          <a:p>
            <a:endParaRPr lang="en-US" sz="4000" b="1" dirty="0">
              <a:solidFill>
                <a:srgbClr val="00B050"/>
              </a:solidFill>
            </a:endParaRPr>
          </a:p>
          <a:p>
            <a:r>
              <a:rPr lang="en-US" sz="4000" b="1" dirty="0" smtClean="0">
                <a:solidFill>
                  <a:srgbClr val="800000"/>
                </a:solidFill>
              </a:rPr>
              <a:t>The </a:t>
            </a:r>
            <a:r>
              <a:rPr lang="en-US" sz="4000" b="1" dirty="0">
                <a:solidFill>
                  <a:srgbClr val="800000"/>
                </a:solidFill>
              </a:rPr>
              <a:t>distance to this newly found system is ~ 40 light years</a:t>
            </a:r>
            <a:r>
              <a:rPr lang="en-US" sz="4000" b="1" dirty="0"/>
              <a:t>.</a:t>
            </a:r>
            <a:endParaRPr lang="en-US" sz="3200" dirty="0"/>
          </a:p>
          <a:p>
            <a:r>
              <a:rPr lang="en-US" sz="3200" b="1" dirty="0"/>
              <a:t> </a:t>
            </a:r>
            <a:endParaRPr lang="en-US" sz="3200" dirty="0"/>
          </a:p>
          <a:p>
            <a:r>
              <a:rPr lang="en-US" sz="1800" b="1" cap="all" dirty="0"/>
              <a:t>by </a:t>
            </a:r>
            <a:r>
              <a:rPr lang="en-US" sz="1800" b="1" cap="all" dirty="0">
                <a:hlinkClick r:id="rId2"/>
              </a:rPr>
              <a:t>ASHLEY YEAGER</a:t>
            </a:r>
            <a:r>
              <a:rPr lang="en-US" sz="1800" b="1" cap="all" dirty="0"/>
              <a:t> – science </a:t>
            </a:r>
            <a:r>
              <a:rPr lang="en-US" sz="1800" b="1" cap="all" dirty="0" err="1" smtClean="0"/>
              <a:t>magAZINe</a:t>
            </a:r>
            <a:r>
              <a:rPr lang="en-US" sz="3200" b="1" cap="all" dirty="0"/>
              <a:t>.  FEB 23, 2017</a:t>
            </a:r>
            <a:r>
              <a:rPr lang="en-US" sz="3200" cap="all" dirty="0"/>
              <a:t> </a:t>
            </a:r>
            <a:endParaRPr lang="en-US" dirty="0"/>
          </a:p>
          <a:p>
            <a:r>
              <a:rPr lang="en-US" dirty="0"/>
              <a:t> </a:t>
            </a:r>
          </a:p>
        </p:txBody>
      </p:sp>
    </p:spTree>
    <p:extLst>
      <p:ext uri="{BB962C8B-B14F-4D97-AF65-F5344CB8AC3E}">
        <p14:creationId xmlns:p14="http://schemas.microsoft.com/office/powerpoint/2010/main" val="1188952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B47B7F6-C839-4F0D-A6E8-98ADFA509237}" type="slidenum">
              <a:rPr lang="en-US" smtClean="0"/>
              <a:pPr>
                <a:defRPr/>
              </a:pPr>
              <a:t>6</a:t>
            </a:fld>
            <a:r>
              <a:rPr lang="en-US" smtClean="0"/>
              <a:t> </a:t>
            </a:r>
            <a:endParaRPr lang="en-US"/>
          </a:p>
        </p:txBody>
      </p:sp>
      <p:pic>
        <p:nvPicPr>
          <p:cNvPr id="131074" name="Picture 2" descr="C:\Users\jo\Desktop\Slides for barcelona\IMG_036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658" t="6372" r="15959" b="14576"/>
          <a:stretch/>
        </p:blipFill>
        <p:spPr bwMode="auto">
          <a:xfrm>
            <a:off x="2197036" y="1052286"/>
            <a:ext cx="4902328" cy="56576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112693"/>
            <a:ext cx="9144000" cy="938719"/>
          </a:xfrm>
          <a:prstGeom prst="rect">
            <a:avLst/>
          </a:prstGeom>
          <a:noFill/>
        </p:spPr>
        <p:txBody>
          <a:bodyPr wrap="square" rtlCol="0">
            <a:spAutoFit/>
          </a:bodyPr>
          <a:lstStyle/>
          <a:p>
            <a:r>
              <a:rPr lang="en-US" sz="2500" b="1" dirty="0" smtClean="0">
                <a:solidFill>
                  <a:schemeClr val="tx2">
                    <a:lumMod val="75000"/>
                  </a:schemeClr>
                </a:solidFill>
              </a:rPr>
              <a:t>Algae and </a:t>
            </a:r>
            <a:r>
              <a:rPr lang="en-US" sz="2500" b="1" dirty="0" err="1" smtClean="0">
                <a:solidFill>
                  <a:schemeClr val="tx2">
                    <a:lumMod val="75000"/>
                  </a:schemeClr>
                </a:solidFill>
              </a:rPr>
              <a:t>Cyanobaeteria</a:t>
            </a:r>
            <a:r>
              <a:rPr lang="en-US" sz="2500" b="1" dirty="0" smtClean="0">
                <a:solidFill>
                  <a:schemeClr val="tx2">
                    <a:lumMod val="75000"/>
                  </a:schemeClr>
                </a:solidFill>
              </a:rPr>
              <a:t> in the Extreme Environments</a:t>
            </a:r>
          </a:p>
          <a:p>
            <a:endParaRPr lang="en-US" sz="1000" b="1" dirty="0" smtClean="0">
              <a:solidFill>
                <a:schemeClr val="tx2">
                  <a:lumMod val="75000"/>
                </a:schemeClr>
              </a:solidFill>
            </a:endParaRPr>
          </a:p>
          <a:p>
            <a:r>
              <a:rPr lang="en-US" sz="2000" b="1" dirty="0" smtClean="0">
                <a:solidFill>
                  <a:schemeClr val="tx2">
                    <a:lumMod val="75000"/>
                  </a:schemeClr>
                </a:solidFill>
              </a:rPr>
              <a:t>Edited by </a:t>
            </a:r>
            <a:r>
              <a:rPr lang="en-US" sz="2000" b="1" dirty="0" err="1" smtClean="0">
                <a:solidFill>
                  <a:schemeClr val="tx2">
                    <a:lumMod val="75000"/>
                  </a:schemeClr>
                </a:solidFill>
              </a:rPr>
              <a:t>J.Seckbach</a:t>
            </a:r>
            <a:endParaRPr lang="en-US" sz="2000" b="1" dirty="0">
              <a:solidFill>
                <a:schemeClr val="tx2">
                  <a:lumMod val="75000"/>
                </a:schemeClr>
              </a:solidFill>
            </a:endParaRPr>
          </a:p>
        </p:txBody>
      </p:sp>
    </p:spTree>
    <p:extLst>
      <p:ext uri="{BB962C8B-B14F-4D97-AF65-F5344CB8AC3E}">
        <p14:creationId xmlns:p14="http://schemas.microsoft.com/office/powerpoint/2010/main" val="1921095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75000"/>
            <a:alpha val="43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B6F9038-9229-464E-951C-E5D87D9CF892}" type="slidenum">
              <a:rPr lang="en-US" smtClean="0"/>
              <a:pPr>
                <a:defRPr/>
              </a:pPr>
              <a:t>7</a:t>
            </a:fld>
            <a:r>
              <a:rPr lang="en-US" smtClean="0"/>
              <a:t> </a:t>
            </a:r>
            <a:endParaRPr lang="en-US"/>
          </a:p>
        </p:txBody>
      </p:sp>
      <p:sp>
        <p:nvSpPr>
          <p:cNvPr id="6" name="Rectangle 1"/>
          <p:cNvSpPr>
            <a:spLocks noChangeArrowheads="1"/>
          </p:cNvSpPr>
          <p:nvPr/>
        </p:nvSpPr>
        <p:spPr bwMode="auto">
          <a:xfrm>
            <a:off x="685800" y="5486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[Discover Mag.  APRIL 20, 2017]</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6"/>
          <p:cNvSpPr/>
          <p:nvPr/>
        </p:nvSpPr>
        <p:spPr>
          <a:xfrm>
            <a:off x="762000" y="381000"/>
            <a:ext cx="7924800" cy="5012141"/>
          </a:xfrm>
          <a:prstGeom prst="rect">
            <a:avLst/>
          </a:prstGeom>
        </p:spPr>
        <p:txBody>
          <a:bodyPr wrap="square">
            <a:spAutoFit/>
          </a:bodyPr>
          <a:lstStyle/>
          <a:p>
            <a:pPr algn="l">
              <a:lnSpc>
                <a:spcPct val="115000"/>
              </a:lnSpc>
              <a:spcAft>
                <a:spcPts val="0"/>
              </a:spcAft>
            </a:pPr>
            <a:r>
              <a:rPr lang="en-US" sz="3400" b="1" dirty="0">
                <a:solidFill>
                  <a:schemeClr val="tx2">
                    <a:lumMod val="75000"/>
                  </a:schemeClr>
                </a:solidFill>
              </a:rPr>
              <a:t>Hydrothermal Vents on </a:t>
            </a:r>
            <a:r>
              <a:rPr lang="en-US" sz="4000" b="1" dirty="0" smtClean="0">
                <a:solidFill>
                  <a:srgbClr val="7030A0"/>
                </a:solidFill>
              </a:rPr>
              <a:t>Enceladus </a:t>
            </a:r>
          </a:p>
          <a:p>
            <a:pPr algn="l">
              <a:lnSpc>
                <a:spcPct val="115000"/>
              </a:lnSpc>
              <a:spcAft>
                <a:spcPts val="0"/>
              </a:spcAft>
            </a:pPr>
            <a:r>
              <a:rPr lang="en-US" sz="3400" b="1" dirty="0" smtClean="0">
                <a:solidFill>
                  <a:schemeClr val="tx2">
                    <a:lumMod val="75000"/>
                  </a:schemeClr>
                </a:solidFill>
              </a:rPr>
              <a:t>[</a:t>
            </a:r>
            <a:r>
              <a:rPr lang="en-US" sz="3400" b="1" dirty="0">
                <a:solidFill>
                  <a:schemeClr val="tx2">
                    <a:lumMod val="75000"/>
                  </a:schemeClr>
                </a:solidFill>
              </a:rPr>
              <a:t>satellite of Saturn] release </a:t>
            </a:r>
            <a:r>
              <a:rPr lang="en-US" sz="3400" b="1" dirty="0" smtClean="0">
                <a:solidFill>
                  <a:schemeClr val="tx2">
                    <a:lumMod val="75000"/>
                  </a:schemeClr>
                </a:solidFill>
              </a:rPr>
              <a:t>[H</a:t>
            </a:r>
            <a:r>
              <a:rPr lang="en-US" sz="2400" b="1" dirty="0" smtClean="0">
                <a:solidFill>
                  <a:schemeClr val="tx2">
                    <a:lumMod val="75000"/>
                  </a:schemeClr>
                </a:solidFill>
              </a:rPr>
              <a:t>2</a:t>
            </a:r>
            <a:r>
              <a:rPr lang="en-US" sz="3400" b="1" dirty="0" smtClean="0">
                <a:solidFill>
                  <a:schemeClr val="tx2">
                    <a:lumMod val="75000"/>
                  </a:schemeClr>
                </a:solidFill>
              </a:rPr>
              <a:t>] hydrogen Molecules </a:t>
            </a:r>
            <a:r>
              <a:rPr lang="en-US" sz="3400" b="1" dirty="0">
                <a:solidFill>
                  <a:schemeClr val="tx2">
                    <a:lumMod val="75000"/>
                  </a:schemeClr>
                </a:solidFill>
              </a:rPr>
              <a:t>-Hint at Life Beyond </a:t>
            </a:r>
            <a:r>
              <a:rPr lang="en-US" sz="3400" b="1" dirty="0" smtClean="0">
                <a:solidFill>
                  <a:schemeClr val="tx2">
                    <a:lumMod val="75000"/>
                  </a:schemeClr>
                </a:solidFill>
              </a:rPr>
              <a:t>Earth.</a:t>
            </a:r>
          </a:p>
          <a:p>
            <a:pPr algn="l">
              <a:lnSpc>
                <a:spcPct val="115000"/>
              </a:lnSpc>
              <a:spcAft>
                <a:spcPts val="0"/>
              </a:spcAft>
            </a:pPr>
            <a:endParaRPr lang="en-US" sz="3400" b="1" dirty="0" smtClean="0">
              <a:solidFill>
                <a:schemeClr val="tx2">
                  <a:lumMod val="75000"/>
                </a:schemeClr>
              </a:solidFill>
            </a:endParaRPr>
          </a:p>
          <a:p>
            <a:pPr algn="l">
              <a:lnSpc>
                <a:spcPct val="115000"/>
              </a:lnSpc>
              <a:spcAft>
                <a:spcPts val="0"/>
              </a:spcAft>
            </a:pPr>
            <a:r>
              <a:rPr lang="en-US" sz="3400" b="1" dirty="0" smtClean="0">
                <a:solidFill>
                  <a:schemeClr val="tx2">
                    <a:lumMod val="75000"/>
                  </a:schemeClr>
                </a:solidFill>
              </a:rPr>
              <a:t>The </a:t>
            </a:r>
            <a:r>
              <a:rPr lang="en-US" sz="3400" b="1" dirty="0">
                <a:solidFill>
                  <a:schemeClr val="tx2">
                    <a:lumMod val="75000"/>
                  </a:schemeClr>
                </a:solidFill>
              </a:rPr>
              <a:t>Cassini spacecraft found chemicals associated [H</a:t>
            </a:r>
            <a:r>
              <a:rPr lang="en-US" sz="3400" b="1" baseline="-25000" dirty="0">
                <a:solidFill>
                  <a:schemeClr val="tx2">
                    <a:lumMod val="75000"/>
                  </a:schemeClr>
                </a:solidFill>
              </a:rPr>
              <a:t>2</a:t>
            </a:r>
            <a:r>
              <a:rPr lang="en-US" sz="3400" b="1" dirty="0">
                <a:solidFill>
                  <a:schemeClr val="tx2">
                    <a:lumMod val="75000"/>
                  </a:schemeClr>
                </a:solidFill>
              </a:rPr>
              <a:t>] with life‑giving </a:t>
            </a:r>
            <a:r>
              <a:rPr lang="en-US" sz="3400" b="1" dirty="0" smtClean="0">
                <a:solidFill>
                  <a:schemeClr val="tx2">
                    <a:lumMod val="75000"/>
                  </a:schemeClr>
                </a:solidFill>
              </a:rPr>
              <a:t>hydro-thermal </a:t>
            </a:r>
            <a:r>
              <a:rPr lang="en-US" sz="3400" b="1" dirty="0">
                <a:solidFill>
                  <a:schemeClr val="tx2">
                    <a:lumMod val="75000"/>
                  </a:schemeClr>
                </a:solidFill>
              </a:rPr>
              <a:t>activity</a:t>
            </a:r>
            <a:r>
              <a:rPr lang="en-US" sz="3400" b="1" dirty="0" smtClean="0">
                <a:solidFill>
                  <a:schemeClr val="tx2">
                    <a:lumMod val="75000"/>
                  </a:schemeClr>
                </a:solidFill>
              </a:rPr>
              <a:t>.</a:t>
            </a:r>
            <a:endParaRPr lang="en-US" sz="3400" b="1" dirty="0">
              <a:solidFill>
                <a:schemeClr val="tx2">
                  <a:lumMod val="75000"/>
                </a:schemeClr>
              </a:solidFill>
            </a:endParaRPr>
          </a:p>
        </p:txBody>
      </p:sp>
    </p:spTree>
    <p:extLst>
      <p:ext uri="{BB962C8B-B14F-4D97-AF65-F5344CB8AC3E}">
        <p14:creationId xmlns:p14="http://schemas.microsoft.com/office/powerpoint/2010/main" val="31120106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B6F9038-9229-464E-951C-E5D87D9CF892}" type="slidenum">
              <a:rPr lang="en-US" smtClean="0"/>
              <a:pPr>
                <a:defRPr/>
              </a:pPr>
              <a:t>8</a:t>
            </a:fld>
            <a:r>
              <a:rPr lang="en-US" dirty="0" smtClean="0"/>
              <a:t> </a:t>
            </a:r>
            <a:endParaRPr lang="en-US" dirty="0"/>
          </a:p>
        </p:txBody>
      </p:sp>
      <p:sp>
        <p:nvSpPr>
          <p:cNvPr id="7" name="Title 6"/>
          <p:cNvSpPr>
            <a:spLocks noGrp="1"/>
          </p:cNvSpPr>
          <p:nvPr>
            <p:ph type="title"/>
          </p:nvPr>
        </p:nvSpPr>
        <p:spPr>
          <a:xfrm>
            <a:off x="381000" y="0"/>
            <a:ext cx="8534400" cy="6370975"/>
          </a:xfrm>
          <a:prstGeom prst="rect">
            <a:avLst/>
          </a:prstGeom>
        </p:spPr>
        <p:txBody>
          <a:bodyPr wrap="square">
            <a:spAutoFit/>
          </a:bodyPr>
          <a:lstStyle/>
          <a:p>
            <a:pPr algn="l"/>
            <a:r>
              <a:rPr lang="en-US" sz="3600" b="1" dirty="0">
                <a:solidFill>
                  <a:srgbClr val="0000FF"/>
                </a:solidFill>
              </a:rPr>
              <a:t>AMONG THE poly-EXTREMOPHILES SURVIVING IN HARSH CONDITIONS </a:t>
            </a:r>
            <a:r>
              <a:rPr lang="en-US" sz="3600" b="1" dirty="0" smtClean="0">
                <a:solidFill>
                  <a:srgbClr val="0000FF"/>
                </a:solidFill>
              </a:rPr>
              <a:t>ARE:</a:t>
            </a:r>
            <a:endParaRPr lang="en-US" sz="3600" b="1" dirty="0">
              <a:solidFill>
                <a:srgbClr val="0000FF"/>
              </a:solidFill>
            </a:endParaRPr>
          </a:p>
          <a:p>
            <a:pPr algn="l"/>
            <a:r>
              <a:rPr lang="en-US" sz="2400" b="1" dirty="0"/>
              <a:t> </a:t>
            </a:r>
            <a:r>
              <a:rPr lang="en-US" sz="2400" b="1" dirty="0">
                <a:solidFill>
                  <a:srgbClr val="7030A0"/>
                </a:solidFill>
              </a:rPr>
              <a:t>HALOPHILES</a:t>
            </a:r>
            <a:r>
              <a:rPr lang="en-US" sz="2400" b="1" dirty="0"/>
              <a:t> and hyper saline environments  (salt lovers)</a:t>
            </a:r>
          </a:p>
          <a:p>
            <a:pPr algn="l"/>
            <a:r>
              <a:rPr lang="en-US" sz="2400" b="1" dirty="0">
                <a:solidFill>
                  <a:schemeClr val="accent5">
                    <a:lumMod val="50000"/>
                  </a:schemeClr>
                </a:solidFill>
              </a:rPr>
              <a:t> TEMPERATURE </a:t>
            </a:r>
            <a:r>
              <a:rPr lang="en-US" sz="2400" b="1" dirty="0"/>
              <a:t>( high and low)</a:t>
            </a:r>
          </a:p>
          <a:p>
            <a:pPr algn="l"/>
            <a:r>
              <a:rPr lang="en-US" sz="2400" b="1" dirty="0"/>
              <a:t> </a:t>
            </a:r>
            <a:r>
              <a:rPr lang="en-US" sz="2400" b="1" dirty="0">
                <a:solidFill>
                  <a:schemeClr val="accent2"/>
                </a:solidFill>
              </a:rPr>
              <a:t>PH </a:t>
            </a:r>
            <a:r>
              <a:rPr lang="en-US" sz="2400" b="1" dirty="0">
                <a:solidFill>
                  <a:srgbClr val="C00000"/>
                </a:solidFill>
              </a:rPr>
              <a:t>RANGES</a:t>
            </a:r>
            <a:r>
              <a:rPr lang="en-US" sz="2400" b="1" dirty="0"/>
              <a:t> (acidophilic and </a:t>
            </a:r>
            <a:r>
              <a:rPr lang="en-US" sz="2400" b="1" dirty="0" err="1"/>
              <a:t>alkaliphiles</a:t>
            </a:r>
            <a:r>
              <a:rPr lang="en-US" sz="2400" b="1" dirty="0"/>
              <a:t>)</a:t>
            </a:r>
          </a:p>
          <a:p>
            <a:pPr algn="l"/>
            <a:r>
              <a:rPr lang="en-US" sz="2400" b="1" dirty="0"/>
              <a:t> </a:t>
            </a:r>
            <a:r>
              <a:rPr lang="en-US" sz="2400" b="1" dirty="0">
                <a:solidFill>
                  <a:srgbClr val="0000FF"/>
                </a:solidFill>
              </a:rPr>
              <a:t>PRESSURES Barophiles </a:t>
            </a:r>
            <a:r>
              <a:rPr lang="en-US" sz="2400" b="1" dirty="0"/>
              <a:t>(living under high pressure in deep sea vents) deep life on Earth. Microorganisms found 633 m. below sea floor and under 2833 m of ocean waters (in N.W. USA).Microbial life in deepest spot on Earth (Mariana Trench)</a:t>
            </a:r>
          </a:p>
          <a:p>
            <a:pPr algn="l"/>
            <a:r>
              <a:rPr lang="en-US" sz="2400" b="1" dirty="0" err="1">
                <a:solidFill>
                  <a:schemeClr val="accent2">
                    <a:lumMod val="75000"/>
                  </a:schemeClr>
                </a:solidFill>
              </a:rPr>
              <a:t>CAPNOPHILES</a:t>
            </a:r>
            <a:r>
              <a:rPr lang="en-US" sz="2400" b="1" dirty="0">
                <a:solidFill>
                  <a:schemeClr val="accent2">
                    <a:lumMod val="75000"/>
                  </a:schemeClr>
                </a:solidFill>
              </a:rPr>
              <a:t> </a:t>
            </a:r>
            <a:r>
              <a:rPr lang="en-US" sz="2400" b="1" dirty="0"/>
              <a:t>[organism loving CO2, such as </a:t>
            </a:r>
            <a:r>
              <a:rPr lang="en-US" sz="2400" b="1" i="1" dirty="0"/>
              <a:t>Cyanidium caldarium]</a:t>
            </a:r>
          </a:p>
          <a:p>
            <a:pPr algn="l"/>
            <a:r>
              <a:rPr lang="en-US" sz="2400" b="1" dirty="0"/>
              <a:t> </a:t>
            </a:r>
            <a:r>
              <a:rPr lang="en-US" sz="2400" b="1" dirty="0">
                <a:solidFill>
                  <a:schemeClr val="tx2">
                    <a:lumMod val="75000"/>
                  </a:schemeClr>
                </a:solidFill>
              </a:rPr>
              <a:t>OSMOPHILES</a:t>
            </a:r>
            <a:r>
              <a:rPr lang="en-US" sz="2400" b="1" dirty="0"/>
              <a:t> (surviving in high sugar </a:t>
            </a:r>
            <a:r>
              <a:rPr lang="en-US" sz="2400" b="1" dirty="0" smtClean="0"/>
              <a:t>environment</a:t>
            </a:r>
            <a:r>
              <a:rPr lang="en-US" sz="2400" b="1" dirty="0"/>
              <a:t>)</a:t>
            </a:r>
          </a:p>
          <a:p>
            <a:pPr algn="l"/>
            <a:r>
              <a:rPr lang="en-US" sz="2400" b="1" dirty="0"/>
              <a:t> </a:t>
            </a:r>
            <a:r>
              <a:rPr lang="en-US" sz="2400" b="1" dirty="0">
                <a:solidFill>
                  <a:srgbClr val="FF0000"/>
                </a:solidFill>
              </a:rPr>
              <a:t>ANAEROBIC  HABITATS </a:t>
            </a:r>
            <a:r>
              <a:rPr lang="en-US" sz="2400" b="1" dirty="0"/>
              <a:t>lacking oxygen</a:t>
            </a:r>
          </a:p>
          <a:p>
            <a:pPr algn="l"/>
            <a:r>
              <a:rPr lang="en-US" sz="2400" b="1" dirty="0"/>
              <a:t> </a:t>
            </a:r>
            <a:r>
              <a:rPr lang="en-US" sz="2400" b="1" dirty="0">
                <a:solidFill>
                  <a:srgbClr val="7030A0"/>
                </a:solidFill>
              </a:rPr>
              <a:t>XEROPHILES</a:t>
            </a:r>
            <a:r>
              <a:rPr lang="en-US" sz="2400" b="1" dirty="0"/>
              <a:t> (living in hot desert with little water)</a:t>
            </a:r>
          </a:p>
          <a:p>
            <a:pPr algn="l"/>
            <a:r>
              <a:rPr lang="en-US" sz="2400" b="1" dirty="0">
                <a:solidFill>
                  <a:srgbClr val="800000"/>
                </a:solidFill>
              </a:rPr>
              <a:t> </a:t>
            </a:r>
            <a:r>
              <a:rPr lang="en-US" sz="2400" b="1" dirty="0" err="1">
                <a:solidFill>
                  <a:srgbClr val="800000"/>
                </a:solidFill>
              </a:rPr>
              <a:t>ENDOLITES</a:t>
            </a:r>
            <a:r>
              <a:rPr lang="en-US" sz="2400" b="1" dirty="0">
                <a:solidFill>
                  <a:srgbClr val="800000"/>
                </a:solidFill>
              </a:rPr>
              <a:t>-dwelling </a:t>
            </a:r>
            <a:r>
              <a:rPr lang="en-US" sz="2400" b="1" dirty="0"/>
              <a:t>on rocks and caves.</a:t>
            </a:r>
          </a:p>
          <a:p>
            <a:pPr algn="l"/>
            <a:r>
              <a:rPr lang="en-US" sz="2400" b="1" dirty="0"/>
              <a:t> </a:t>
            </a:r>
            <a:r>
              <a:rPr lang="en-US" sz="2400" b="1" dirty="0">
                <a:solidFill>
                  <a:srgbClr val="0000FF"/>
                </a:solidFill>
              </a:rPr>
              <a:t>TOLERATES RADIATION </a:t>
            </a:r>
            <a:r>
              <a:rPr lang="en-US" sz="2400" b="1" dirty="0"/>
              <a:t>(</a:t>
            </a:r>
            <a:r>
              <a:rPr lang="en-US" sz="2400" b="1" i="1" dirty="0" err="1"/>
              <a:t>Reinococcus</a:t>
            </a:r>
            <a:r>
              <a:rPr lang="en-US" sz="2400" b="1" i="1" dirty="0"/>
              <a:t> </a:t>
            </a:r>
            <a:r>
              <a:rPr lang="en-US" sz="2400" b="1" i="1" dirty="0" err="1"/>
              <a:t>radiodorans</a:t>
            </a:r>
            <a:r>
              <a:rPr lang="en-US" sz="2400" b="1" dirty="0"/>
              <a:t>)</a:t>
            </a:r>
          </a:p>
        </p:txBody>
      </p:sp>
    </p:spTree>
    <p:extLst>
      <p:ext uri="{BB962C8B-B14F-4D97-AF65-F5344CB8AC3E}">
        <p14:creationId xmlns:p14="http://schemas.microsoft.com/office/powerpoint/2010/main" val="41659060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458200" cy="6400800"/>
          </a:xfrm>
        </p:spPr>
        <p:txBody>
          <a:bodyPr/>
          <a:lstStyle/>
          <a:p>
            <a:pPr algn="l"/>
            <a:r>
              <a:rPr lang="en-US" sz="3500" b="1" dirty="0"/>
              <a:t>MISCELLANEOUS – microorganisms survival</a:t>
            </a:r>
            <a:br>
              <a:rPr lang="en-US" sz="3500" b="1" dirty="0"/>
            </a:br>
            <a:r>
              <a:rPr lang="en-US" sz="3500" b="1" dirty="0"/>
              <a:t>Among extremophiles are: </a:t>
            </a:r>
            <a:r>
              <a:rPr lang="en-US" sz="3500" b="1" dirty="0" err="1"/>
              <a:t>Archea</a:t>
            </a:r>
            <a:r>
              <a:rPr lang="en-US" sz="3500" b="1" dirty="0"/>
              <a:t>-bacteria-Eukaryotes as fungi-Lichen-spores – worms-animals </a:t>
            </a:r>
            <a:br>
              <a:rPr lang="en-US" sz="3500" b="1" dirty="0"/>
            </a:br>
            <a:r>
              <a:rPr lang="en-US" sz="3500" b="1" dirty="0"/>
              <a:t/>
            </a:r>
            <a:br>
              <a:rPr lang="en-US" sz="3500" b="1" dirty="0"/>
            </a:br>
            <a:r>
              <a:rPr lang="en-US" sz="3500" b="1" dirty="0" smtClean="0"/>
              <a:t>Bacteria </a:t>
            </a:r>
            <a:r>
              <a:rPr lang="en-US" sz="3500" b="1" dirty="0"/>
              <a:t>spores of &gt;40 million year old - found in Earth.</a:t>
            </a:r>
            <a:br>
              <a:rPr lang="en-US" sz="3500" b="1" dirty="0"/>
            </a:br>
            <a:r>
              <a:rPr lang="en-US" sz="3500" b="1" dirty="0" smtClean="0"/>
              <a:t/>
            </a:r>
            <a:br>
              <a:rPr lang="en-US" sz="3500" b="1" dirty="0" smtClean="0"/>
            </a:br>
            <a:r>
              <a:rPr lang="en-US" sz="3500" b="1" dirty="0" smtClean="0"/>
              <a:t>Microorganisms </a:t>
            </a:r>
            <a:r>
              <a:rPr lang="en-US" sz="3500" b="1" dirty="0"/>
              <a:t>lasted in outer Space</a:t>
            </a:r>
            <a:br>
              <a:rPr lang="en-US" sz="3500" b="1" dirty="0"/>
            </a:br>
            <a:r>
              <a:rPr lang="en-US" sz="3500" b="1" dirty="0" smtClean="0"/>
              <a:t/>
            </a:r>
            <a:br>
              <a:rPr lang="en-US" sz="3500" b="1" dirty="0" smtClean="0"/>
            </a:br>
            <a:r>
              <a:rPr lang="en-US" sz="3500" b="1" dirty="0" smtClean="0"/>
              <a:t>Mars </a:t>
            </a:r>
            <a:r>
              <a:rPr lang="en-US" sz="3500" b="1" dirty="0"/>
              <a:t>possible survival of microorganisms inside rocks (play the song of Green Fields</a:t>
            </a:r>
            <a:r>
              <a:rPr lang="en-US" sz="3500" b="1" dirty="0" smtClean="0"/>
              <a:t>)</a:t>
            </a:r>
            <a:r>
              <a:rPr lang="en-US" sz="2400" b="1" dirty="0"/>
              <a:t/>
            </a:r>
            <a:br>
              <a:rPr lang="en-US" sz="2400" b="1" dirty="0"/>
            </a:br>
            <a:r>
              <a:rPr lang="en-US" b="1" dirty="0"/>
              <a:t/>
            </a:r>
            <a:br>
              <a:rPr lang="en-US" b="1" dirty="0"/>
            </a:br>
            <a:endParaRPr lang="en-US" b="1" dirty="0"/>
          </a:p>
        </p:txBody>
      </p:sp>
      <p:sp>
        <p:nvSpPr>
          <p:cNvPr id="4" name="Slide Number Placeholder 3"/>
          <p:cNvSpPr>
            <a:spLocks noGrp="1"/>
          </p:cNvSpPr>
          <p:nvPr>
            <p:ph type="sldNum" sz="quarter" idx="12"/>
          </p:nvPr>
        </p:nvSpPr>
        <p:spPr/>
        <p:txBody>
          <a:bodyPr/>
          <a:lstStyle/>
          <a:p>
            <a:pPr>
              <a:defRPr/>
            </a:pPr>
            <a:fld id="{9B6F9038-9229-464E-951C-E5D87D9CF892}" type="slidenum">
              <a:rPr lang="en-US" smtClean="0"/>
              <a:pPr>
                <a:defRPr/>
              </a:pPr>
              <a:t>9</a:t>
            </a:fld>
            <a:r>
              <a:rPr lang="en-US" smtClean="0"/>
              <a:t> </a:t>
            </a:r>
            <a:endParaRPr lang="en-US"/>
          </a:p>
        </p:txBody>
      </p:sp>
    </p:spTree>
    <p:extLst>
      <p:ext uri="{BB962C8B-B14F-4D97-AF65-F5344CB8AC3E}">
        <p14:creationId xmlns:p14="http://schemas.microsoft.com/office/powerpoint/2010/main" val="32443826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6430962"/>
          </a:xfrm>
        </p:spPr>
        <p:txBody>
          <a:bodyPr/>
          <a:lstStyle/>
          <a:p>
            <a:pPr algn="l"/>
            <a:r>
              <a:rPr lang="en-US" sz="2400" b="1" dirty="0"/>
              <a:t>PLACES ON EARTH FOR EXTREMOPHILES</a:t>
            </a:r>
            <a:br>
              <a:rPr lang="en-US" sz="2400" b="1" dirty="0"/>
            </a:br>
            <a:r>
              <a:rPr lang="en-US" sz="2400" b="1" dirty="0" smtClean="0">
                <a:solidFill>
                  <a:srgbClr val="0000FF"/>
                </a:solidFill>
              </a:rPr>
              <a:t>Hypersaline </a:t>
            </a:r>
            <a:r>
              <a:rPr lang="en-US" sz="2400" b="1" dirty="0">
                <a:solidFill>
                  <a:srgbClr val="0000FF"/>
                </a:solidFill>
              </a:rPr>
              <a:t>lakes</a:t>
            </a:r>
            <a:br>
              <a:rPr lang="en-US" sz="2400" b="1" dirty="0">
                <a:solidFill>
                  <a:srgbClr val="0000FF"/>
                </a:solidFill>
              </a:rPr>
            </a:br>
            <a:r>
              <a:rPr lang="en-US" sz="2400" b="1" dirty="0">
                <a:solidFill>
                  <a:srgbClr val="0000FF"/>
                </a:solidFill>
              </a:rPr>
              <a:t>Arid region</a:t>
            </a:r>
            <a:br>
              <a:rPr lang="en-US" sz="2400" b="1" dirty="0">
                <a:solidFill>
                  <a:srgbClr val="0000FF"/>
                </a:solidFill>
              </a:rPr>
            </a:br>
            <a:r>
              <a:rPr lang="en-US" sz="2400" b="1" dirty="0">
                <a:solidFill>
                  <a:srgbClr val="0000FF"/>
                </a:solidFill>
              </a:rPr>
              <a:t>Deep sea </a:t>
            </a:r>
            <a:br>
              <a:rPr lang="en-US" sz="2400" b="1" dirty="0">
                <a:solidFill>
                  <a:srgbClr val="0000FF"/>
                </a:solidFill>
              </a:rPr>
            </a:br>
            <a:r>
              <a:rPr lang="en-US" sz="2400" b="1" dirty="0">
                <a:solidFill>
                  <a:srgbClr val="0000FF"/>
                </a:solidFill>
              </a:rPr>
              <a:t>Acidic sites </a:t>
            </a:r>
            <a:r>
              <a:rPr lang="en-US" sz="2400" b="1" dirty="0" smtClean="0">
                <a:solidFill>
                  <a:srgbClr val="0000FF"/>
                </a:solidFill>
              </a:rPr>
              <a:t>[thermo acidic  </a:t>
            </a:r>
            <a:r>
              <a:rPr lang="en-US" sz="2400" b="1" dirty="0">
                <a:solidFill>
                  <a:srgbClr val="0000FF"/>
                </a:solidFill>
              </a:rPr>
              <a:t>lakes] Rio Tinto river (</a:t>
            </a:r>
            <a:r>
              <a:rPr lang="en-US" sz="2400" b="1" dirty="0" err="1">
                <a:solidFill>
                  <a:srgbClr val="0000FF"/>
                </a:solidFill>
              </a:rPr>
              <a:t>ES</a:t>
            </a:r>
            <a:r>
              <a:rPr lang="en-US" sz="2400" b="1" dirty="0">
                <a:solidFill>
                  <a:srgbClr val="0000FF"/>
                </a:solidFill>
              </a:rPr>
              <a:t>); Yellowstone NP, Antarctica, </a:t>
            </a:r>
            <a:br>
              <a:rPr lang="en-US" sz="2400" b="1" dirty="0">
                <a:solidFill>
                  <a:srgbClr val="0000FF"/>
                </a:solidFill>
              </a:rPr>
            </a:br>
            <a:r>
              <a:rPr lang="en-US" sz="2400" b="1" dirty="0">
                <a:solidFill>
                  <a:srgbClr val="0000FF"/>
                </a:solidFill>
              </a:rPr>
              <a:t>Cold and dry Polar region and permafrost</a:t>
            </a:r>
            <a:br>
              <a:rPr lang="en-US" sz="2400" b="1" dirty="0">
                <a:solidFill>
                  <a:srgbClr val="0000FF"/>
                </a:solidFill>
              </a:rPr>
            </a:br>
            <a:r>
              <a:rPr lang="en-US" sz="2400" b="1" dirty="0" smtClean="0">
                <a:solidFill>
                  <a:srgbClr val="0000FF"/>
                </a:solidFill>
              </a:rPr>
              <a:t/>
            </a:r>
            <a:br>
              <a:rPr lang="en-US" sz="2400" b="1" dirty="0" smtClean="0">
                <a:solidFill>
                  <a:srgbClr val="0000FF"/>
                </a:solidFill>
              </a:rPr>
            </a:br>
            <a:r>
              <a:rPr lang="en-US" sz="2400" b="1" dirty="0" smtClean="0">
                <a:solidFill>
                  <a:srgbClr val="0000FF"/>
                </a:solidFill>
              </a:rPr>
              <a:t>EXTREMOPHILES </a:t>
            </a:r>
            <a:r>
              <a:rPr lang="en-US" sz="2400" b="1" dirty="0">
                <a:solidFill>
                  <a:srgbClr val="0000FF"/>
                </a:solidFill>
              </a:rPr>
              <a:t>COULD SERVE POSSIBLE AS MODEL OR FOR EXTRATERRESTRIAL  LIFE.</a:t>
            </a:r>
            <a:br>
              <a:rPr lang="en-US" sz="2400" b="1" dirty="0">
                <a:solidFill>
                  <a:srgbClr val="0000FF"/>
                </a:solidFill>
              </a:rPr>
            </a:br>
            <a:r>
              <a:rPr lang="en-US" sz="2400" b="1" dirty="0">
                <a:solidFill>
                  <a:srgbClr val="0000FF"/>
                </a:solidFill>
              </a:rPr>
              <a:t>POMPEII WORMS-</a:t>
            </a:r>
            <a:r>
              <a:rPr lang="en-US" sz="2400" b="1" dirty="0" err="1"/>
              <a:t>Alvinella</a:t>
            </a:r>
            <a:r>
              <a:rPr lang="en-US" sz="2400" b="1" dirty="0"/>
              <a:t> </a:t>
            </a:r>
            <a:r>
              <a:rPr lang="en-US" sz="2400" b="1" dirty="0" err="1"/>
              <a:t>pompejana</a:t>
            </a:r>
            <a:r>
              <a:rPr lang="en-US" sz="2400" b="1" dirty="0"/>
              <a:t>, the Pompeii worm, is a species of deep-sea polychaete worm (commonly referred to as "</a:t>
            </a:r>
            <a:r>
              <a:rPr lang="en-US" sz="2400" b="1" dirty="0" err="1"/>
              <a:t>bristleworms</a:t>
            </a:r>
            <a:r>
              <a:rPr lang="en-US" sz="2400" b="1" dirty="0"/>
              <a:t>"). It is an extremophile found only at hydrothermal vents in the Pacific Ocean, discovered in the early 1980s off the Galápagos Islands by French marine biologists.</a:t>
            </a:r>
            <a:br>
              <a:rPr lang="en-US" sz="2400" b="1" dirty="0"/>
            </a:br>
            <a:r>
              <a:rPr lang="en-US" sz="2400" b="1" dirty="0" smtClean="0">
                <a:solidFill>
                  <a:srgbClr val="0000FF"/>
                </a:solidFill>
              </a:rPr>
              <a:t>ANTARCTICA </a:t>
            </a:r>
            <a:r>
              <a:rPr lang="en-US" sz="2400" b="1" dirty="0" err="1" smtClean="0">
                <a:solidFill>
                  <a:srgbClr val="0000FF"/>
                </a:solidFill>
              </a:rPr>
              <a:t>KRIL</a:t>
            </a:r>
            <a:r>
              <a:rPr lang="en-US" sz="2400" b="1" dirty="0" smtClean="0">
                <a:solidFill>
                  <a:srgbClr val="0000FF"/>
                </a:solidFill>
              </a:rPr>
              <a:t> </a:t>
            </a:r>
            <a:r>
              <a:rPr lang="en-US" sz="2400" b="1" dirty="0" smtClean="0"/>
              <a:t>(</a:t>
            </a:r>
            <a:r>
              <a:rPr lang="en-US" sz="2400" b="1" dirty="0"/>
              <a:t>crustacean</a:t>
            </a:r>
            <a:r>
              <a:rPr lang="en-US" sz="2400" b="1" dirty="0" smtClean="0"/>
              <a:t>)</a:t>
            </a:r>
            <a:endParaRPr lang="en-US" sz="2400" b="1" dirty="0"/>
          </a:p>
        </p:txBody>
      </p:sp>
      <p:sp>
        <p:nvSpPr>
          <p:cNvPr id="4" name="Slide Number Placeholder 3"/>
          <p:cNvSpPr>
            <a:spLocks noGrp="1"/>
          </p:cNvSpPr>
          <p:nvPr>
            <p:ph type="sldNum" sz="quarter" idx="12"/>
          </p:nvPr>
        </p:nvSpPr>
        <p:spPr/>
        <p:txBody>
          <a:bodyPr/>
          <a:lstStyle/>
          <a:p>
            <a:pPr>
              <a:defRPr/>
            </a:pPr>
            <a:fld id="{9B6F9038-9229-464E-951C-E5D87D9CF892}" type="slidenum">
              <a:rPr lang="en-US" smtClean="0"/>
              <a:pPr>
                <a:defRPr/>
              </a:pPr>
              <a:t>10</a:t>
            </a:fld>
            <a:r>
              <a:rPr lang="en-US" smtClean="0"/>
              <a:t> </a:t>
            </a:r>
            <a:endParaRPr lang="en-US"/>
          </a:p>
        </p:txBody>
      </p:sp>
    </p:spTree>
    <p:extLst>
      <p:ext uri="{BB962C8B-B14F-4D97-AF65-F5344CB8AC3E}">
        <p14:creationId xmlns:p14="http://schemas.microsoft.com/office/powerpoint/2010/main" val="25213689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0E2AA69E-B412-4024-8E41-7DFD16211143}" type="slidenum">
              <a:rPr lang="en-US"/>
              <a:pPr>
                <a:defRPr/>
              </a:pPr>
              <a:t>11</a:t>
            </a:fld>
            <a:r>
              <a:rPr lang="en-US"/>
              <a:t> </a:t>
            </a:r>
          </a:p>
        </p:txBody>
      </p:sp>
      <p:sp>
        <p:nvSpPr>
          <p:cNvPr id="5124" name="WordArt 6"/>
          <p:cNvSpPr>
            <a:spLocks noChangeArrowheads="1" noChangeShapeType="1" noTextEdit="1"/>
          </p:cNvSpPr>
          <p:nvPr/>
        </p:nvSpPr>
        <p:spPr bwMode="auto">
          <a:xfrm>
            <a:off x="228600" y="0"/>
            <a:ext cx="8915400" cy="1447800"/>
          </a:xfrm>
          <a:prstGeom prst="rect">
            <a:avLst/>
          </a:prstGeom>
        </p:spPr>
        <p:txBody>
          <a:bodyPr wrap="none" fromWordArt="1">
            <a:prstTxWarp prst="textSlantUp">
              <a:avLst>
                <a:gd name="adj" fmla="val 55556"/>
              </a:avLst>
            </a:prstTxWarp>
          </a:bodyPr>
          <a:lstStyle/>
          <a:p>
            <a:r>
              <a:rPr lang="en-US" sz="3600" kern="10">
                <a:ln w="9525">
                  <a:solidFill>
                    <a:srgbClr val="FF6699"/>
                  </a:solidFill>
                  <a:round/>
                  <a:headEnd/>
                  <a:tailEnd/>
                </a:ln>
                <a:latin typeface="Arial Black"/>
              </a:rPr>
              <a:t>Our Galaxy </a:t>
            </a:r>
          </a:p>
        </p:txBody>
      </p:sp>
      <p:pic>
        <p:nvPicPr>
          <p:cNvPr id="5125" name="Picture 7" descr="milkyway-250x250">
            <a:hlinkClick r:id="rId3" tooltip="http://www.atlasoftheuniverse.com/milkyway.jp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371600"/>
            <a:ext cx="54864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8"/>
          <p:cNvSpPr txBox="1">
            <a:spLocks noChangeArrowheads="1"/>
          </p:cNvSpPr>
          <p:nvPr/>
        </p:nvSpPr>
        <p:spPr bwMode="auto">
          <a:xfrm>
            <a:off x="2209800" y="5486400"/>
            <a:ext cx="3810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600">
                <a:solidFill>
                  <a:srgbClr val="FF0000"/>
                </a:solidFill>
                <a:latin typeface="Tahoma" pitchFamily="34" charset="0"/>
              </a:rPr>
              <a:t>SUN</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p:txBody>
          <a:bodyPr/>
          <a:lstStyle/>
          <a:p>
            <a:pPr eaLnBrk="1" hangingPunct="1"/>
            <a:r>
              <a:rPr lang="en-US" altLang="en-US" smtClean="0"/>
              <a:t>       </a:t>
            </a:r>
            <a:r>
              <a:rPr lang="en-US" altLang="en-US" b="1" smtClean="0"/>
              <a:t>SOLAR  SYSTEM </a:t>
            </a:r>
          </a:p>
        </p:txBody>
      </p:sp>
      <p:sp>
        <p:nvSpPr>
          <p:cNvPr id="5" name="Slide Number Placeholder 4"/>
          <p:cNvSpPr>
            <a:spLocks noGrp="1"/>
          </p:cNvSpPr>
          <p:nvPr>
            <p:ph type="sldNum" sz="quarter" idx="12"/>
          </p:nvPr>
        </p:nvSpPr>
        <p:spPr/>
        <p:txBody>
          <a:bodyPr/>
          <a:lstStyle/>
          <a:p>
            <a:pPr>
              <a:defRPr/>
            </a:pPr>
            <a:fld id="{6FD08C83-279D-4213-AE30-DE308AB28394}" type="slidenum">
              <a:rPr lang="en-US"/>
              <a:pPr>
                <a:defRPr/>
              </a:pPr>
              <a:t>12</a:t>
            </a:fld>
            <a:r>
              <a:rPr lang="en-US"/>
              <a:t> </a:t>
            </a:r>
          </a:p>
        </p:txBody>
      </p:sp>
      <p:pic>
        <p:nvPicPr>
          <p:cNvPr id="6149" name="Picture 5" descr="Planet Selector 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8800"/>
            <a:ext cx="9144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228600" y="85725"/>
            <a:ext cx="8637588" cy="6619875"/>
          </a:xfrm>
        </p:spPr>
        <p:txBody>
          <a:bodyPr/>
          <a:lstStyle/>
          <a:p>
            <a:pPr eaLnBrk="1" hangingPunct="1"/>
            <a:r>
              <a:rPr lang="en-US" altLang="en-US" sz="1600" b="1" dirty="0" smtClean="0">
                <a:solidFill>
                  <a:srgbClr val="FF6600"/>
                </a:solidFill>
              </a:rPr>
              <a:t/>
            </a:r>
            <a:br>
              <a:rPr lang="en-US" altLang="en-US" sz="1600" b="1" dirty="0" smtClean="0">
                <a:solidFill>
                  <a:srgbClr val="FF6600"/>
                </a:solidFill>
              </a:rPr>
            </a:br>
            <a:r>
              <a:rPr lang="en-US" altLang="en-US" sz="1600" b="1" dirty="0" smtClean="0">
                <a:solidFill>
                  <a:srgbClr val="FF6600"/>
                </a:solidFill>
              </a:rPr>
              <a:t/>
            </a:r>
            <a:br>
              <a:rPr lang="en-US" altLang="en-US" sz="1600" b="1" dirty="0" smtClean="0">
                <a:solidFill>
                  <a:srgbClr val="FF6600"/>
                </a:solidFill>
              </a:rPr>
            </a:br>
            <a:r>
              <a:rPr lang="en-US" altLang="en-US" sz="4000" b="1" dirty="0" smtClean="0">
                <a:solidFill>
                  <a:srgbClr val="FF6600"/>
                </a:solidFill>
              </a:rPr>
              <a:t>*</a:t>
            </a:r>
            <a:r>
              <a:rPr lang="en-US" altLang="en-US" sz="4000" b="1" dirty="0" smtClean="0">
                <a:solidFill>
                  <a:srgbClr val="0000FF"/>
                </a:solidFill>
              </a:rPr>
              <a:t>THE EXTREMOPHILES &amp; </a:t>
            </a:r>
            <a:r>
              <a:rPr lang="en-US" altLang="en-US" sz="4000" b="1" dirty="0" smtClean="0">
                <a:solidFill>
                  <a:srgbClr val="00FF00"/>
                </a:solidFill>
              </a:rPr>
              <a:t>POLYEXTREMOPHILES</a:t>
            </a:r>
            <a:r>
              <a:rPr lang="en-US" altLang="en-US" sz="2400" dirty="0" smtClean="0">
                <a:solidFill>
                  <a:srgbClr val="00FF00"/>
                </a:solidFill>
              </a:rPr>
              <a:t> </a:t>
            </a:r>
            <a:r>
              <a:rPr lang="en-US" altLang="en-US" sz="1600" b="1" dirty="0" smtClean="0">
                <a:solidFill>
                  <a:srgbClr val="00FF00"/>
                </a:solidFill>
              </a:rPr>
              <a:t/>
            </a:r>
            <a:br>
              <a:rPr lang="en-US" altLang="en-US" sz="1600" b="1" dirty="0" smtClean="0">
                <a:solidFill>
                  <a:srgbClr val="00FF00"/>
                </a:solidFill>
              </a:rPr>
            </a:br>
            <a:r>
              <a:rPr lang="en-US" altLang="en-US" sz="1600" b="1" dirty="0" smtClean="0">
                <a:solidFill>
                  <a:srgbClr val="FF6600"/>
                </a:solidFill>
              </a:rPr>
              <a:t/>
            </a:r>
            <a:br>
              <a:rPr lang="en-US" altLang="en-US" sz="1600" b="1" dirty="0" smtClean="0">
                <a:solidFill>
                  <a:srgbClr val="FF6600"/>
                </a:solidFill>
              </a:rPr>
            </a:br>
            <a:r>
              <a:rPr lang="en-US" altLang="en-US" sz="1600" b="1" dirty="0" smtClean="0">
                <a:solidFill>
                  <a:srgbClr val="FF6600"/>
                </a:solidFill>
              </a:rPr>
              <a:t/>
            </a:r>
            <a:br>
              <a:rPr lang="en-US" altLang="en-US" sz="1600" b="1" dirty="0" smtClean="0">
                <a:solidFill>
                  <a:srgbClr val="FF6600"/>
                </a:solidFill>
              </a:rPr>
            </a:br>
            <a:r>
              <a:rPr lang="en-US" altLang="en-US" sz="1600" b="1" dirty="0" smtClean="0">
                <a:solidFill>
                  <a:srgbClr val="FF6600"/>
                </a:solidFill>
              </a:rPr>
              <a:t>                                         </a:t>
            </a:r>
            <a:r>
              <a:rPr lang="en-US" altLang="en-US" sz="3600" dirty="0" smtClean="0"/>
              <a:t>*   </a:t>
            </a:r>
            <a:r>
              <a:rPr lang="en-US" altLang="en-US" sz="3600" b="1" dirty="0" smtClean="0"/>
              <a:t>TEMPERATURE</a:t>
            </a:r>
            <a:r>
              <a:rPr lang="en-US" altLang="en-US" sz="2400" b="1" dirty="0" smtClean="0"/>
              <a:t>  [High-Low]</a:t>
            </a:r>
            <a:r>
              <a:rPr lang="en-US" altLang="en-US" sz="4000" b="1" dirty="0" smtClean="0"/>
              <a:t/>
            </a:r>
            <a:br>
              <a:rPr lang="en-US" altLang="en-US" sz="4000" b="1" dirty="0" smtClean="0"/>
            </a:br>
            <a:r>
              <a:rPr lang="en-US" altLang="en-US" sz="3600" dirty="0" smtClean="0"/>
              <a:t>*</a:t>
            </a:r>
            <a:r>
              <a:rPr lang="en-US" altLang="en-US" sz="3600" b="1" dirty="0" smtClean="0"/>
              <a:t>    pH EFFECTS</a:t>
            </a:r>
            <a:r>
              <a:rPr lang="en-US" altLang="en-US" sz="4000" dirty="0" smtClean="0"/>
              <a:t> </a:t>
            </a:r>
            <a:br>
              <a:rPr lang="en-US" altLang="en-US" sz="4000" dirty="0" smtClean="0"/>
            </a:br>
            <a:r>
              <a:rPr lang="en-US" altLang="en-US" sz="4000" dirty="0" smtClean="0"/>
              <a:t>               </a:t>
            </a:r>
            <a:r>
              <a:rPr lang="en-US" altLang="en-US" sz="2800" b="1" dirty="0" smtClean="0"/>
              <a:t>(</a:t>
            </a:r>
            <a:r>
              <a:rPr lang="en-US" altLang="en-US" sz="2800" b="1" dirty="0" err="1" smtClean="0">
                <a:solidFill>
                  <a:srgbClr val="FF0000"/>
                </a:solidFill>
              </a:rPr>
              <a:t>Acidophiles</a:t>
            </a:r>
            <a:r>
              <a:rPr lang="en-US" altLang="en-US" sz="2800" b="1" dirty="0" smtClean="0">
                <a:solidFill>
                  <a:srgbClr val="FF0000"/>
                </a:solidFill>
              </a:rPr>
              <a:t> </a:t>
            </a:r>
            <a:r>
              <a:rPr lang="en-US" altLang="en-US" sz="2800" b="1" dirty="0" smtClean="0"/>
              <a:t>Vs.</a:t>
            </a:r>
            <a:r>
              <a:rPr lang="en-US" altLang="en-US" sz="2800" b="1" dirty="0" smtClean="0">
                <a:solidFill>
                  <a:srgbClr val="FF0000"/>
                </a:solidFill>
              </a:rPr>
              <a:t> </a:t>
            </a:r>
            <a:r>
              <a:rPr lang="en-US" altLang="en-US" sz="2800" b="1" dirty="0" err="1" smtClean="0">
                <a:solidFill>
                  <a:srgbClr val="0000FF"/>
                </a:solidFill>
              </a:rPr>
              <a:t>Alkaliphiles</a:t>
            </a:r>
            <a:r>
              <a:rPr lang="en-US" altLang="en-US" sz="2400" b="1" dirty="0" smtClean="0"/>
              <a:t>)</a:t>
            </a:r>
            <a:br>
              <a:rPr lang="en-US" altLang="en-US" sz="2400" b="1" dirty="0" smtClean="0"/>
            </a:br>
            <a:r>
              <a:rPr lang="en-US" altLang="en-US" sz="2400" dirty="0" smtClean="0"/>
              <a:t>*       </a:t>
            </a:r>
            <a:r>
              <a:rPr lang="en-US" altLang="en-US" sz="3600" b="1" dirty="0" smtClean="0"/>
              <a:t>PRESSURES </a:t>
            </a:r>
            <a:br>
              <a:rPr lang="en-US" altLang="en-US" sz="3600" b="1" dirty="0" smtClean="0"/>
            </a:br>
            <a:r>
              <a:rPr lang="en-US" altLang="en-US" sz="3600" dirty="0" smtClean="0"/>
              <a:t>                 </a:t>
            </a:r>
            <a:r>
              <a:rPr lang="en-US" altLang="en-US" sz="2800" dirty="0" smtClean="0"/>
              <a:t>(Barophiles, </a:t>
            </a:r>
            <a:r>
              <a:rPr lang="en-US" altLang="en-US" sz="2800" dirty="0" err="1" smtClean="0"/>
              <a:t>Piezophiles</a:t>
            </a:r>
            <a:r>
              <a:rPr lang="en-US" altLang="en-US" sz="2800" dirty="0" smtClean="0"/>
              <a:t>)</a:t>
            </a:r>
            <a:r>
              <a:rPr lang="en-US" altLang="en-US" sz="2400" dirty="0" smtClean="0"/>
              <a:t/>
            </a:r>
            <a:br>
              <a:rPr lang="en-US" altLang="en-US" sz="2400" dirty="0" smtClean="0"/>
            </a:br>
            <a:r>
              <a:rPr lang="en-US" altLang="en-US" sz="3600" b="1" dirty="0" smtClean="0">
                <a:solidFill>
                  <a:srgbClr val="33CC33"/>
                </a:solidFill>
              </a:rPr>
              <a:t> </a:t>
            </a:r>
            <a:r>
              <a:rPr lang="en-US" altLang="en-US" sz="3600" b="1" dirty="0" smtClean="0"/>
              <a:t>*</a:t>
            </a:r>
            <a:r>
              <a:rPr lang="en-US" altLang="en-US" sz="3600" b="1" dirty="0" smtClean="0">
                <a:solidFill>
                  <a:srgbClr val="33CC33"/>
                </a:solidFill>
              </a:rPr>
              <a:t> </a:t>
            </a:r>
            <a:r>
              <a:rPr lang="en-US" altLang="en-US" sz="3600" b="1" dirty="0" smtClean="0"/>
              <a:t>UV EFFECTS</a:t>
            </a:r>
            <a:r>
              <a:rPr lang="en-US" altLang="en-US" sz="3600" b="1" dirty="0" smtClean="0">
                <a:solidFill>
                  <a:srgbClr val="6600CC"/>
                </a:solidFill>
              </a:rPr>
              <a:t/>
            </a:r>
            <a:br>
              <a:rPr lang="en-US" altLang="en-US" sz="3600" b="1" dirty="0" smtClean="0">
                <a:solidFill>
                  <a:srgbClr val="6600CC"/>
                </a:solidFill>
              </a:rPr>
            </a:br>
            <a:r>
              <a:rPr lang="en-US" altLang="en-US" sz="3600" b="1" dirty="0" smtClean="0">
                <a:solidFill>
                  <a:srgbClr val="9900CC"/>
                </a:solidFill>
              </a:rPr>
              <a:t> </a:t>
            </a:r>
            <a:r>
              <a:rPr lang="en-US" altLang="en-US" sz="3600" dirty="0" smtClean="0"/>
              <a:t>*</a:t>
            </a:r>
            <a:r>
              <a:rPr lang="en-US" altLang="en-US" sz="3600" b="1" dirty="0" smtClean="0">
                <a:solidFill>
                  <a:srgbClr val="9900CC"/>
                </a:solidFill>
              </a:rPr>
              <a:t> </a:t>
            </a:r>
            <a:r>
              <a:rPr lang="en-US" altLang="en-US" sz="3600" b="1" dirty="0" smtClean="0">
                <a:solidFill>
                  <a:srgbClr val="7030A0"/>
                </a:solidFill>
              </a:rPr>
              <a:t>LIFE IN GASES </a:t>
            </a:r>
            <a:r>
              <a:rPr lang="en-US" altLang="en-US" sz="2400" b="1" dirty="0" smtClean="0">
                <a:solidFill>
                  <a:srgbClr val="7030A0"/>
                </a:solidFill>
              </a:rPr>
              <a:t> (CO</a:t>
            </a:r>
            <a:r>
              <a:rPr lang="en-US" altLang="en-US" sz="2400" b="1" baseline="-25000" dirty="0" smtClean="0">
                <a:solidFill>
                  <a:srgbClr val="7030A0"/>
                </a:solidFill>
              </a:rPr>
              <a:t>2</a:t>
            </a:r>
            <a:r>
              <a:rPr lang="en-US" altLang="en-US" sz="2400" b="1" dirty="0" smtClean="0">
                <a:solidFill>
                  <a:srgbClr val="7030A0"/>
                </a:solidFill>
              </a:rPr>
              <a:t>,   NH</a:t>
            </a:r>
            <a:r>
              <a:rPr lang="en-US" altLang="en-US" sz="2400" b="1" baseline="-25000" dirty="0" smtClean="0">
                <a:solidFill>
                  <a:srgbClr val="7030A0"/>
                </a:solidFill>
              </a:rPr>
              <a:t>3</a:t>
            </a:r>
            <a:r>
              <a:rPr lang="en-US" altLang="en-US" sz="2400" b="1" dirty="0" smtClean="0">
                <a:solidFill>
                  <a:srgbClr val="7030A0"/>
                </a:solidFill>
              </a:rPr>
              <a:t>,   CH</a:t>
            </a:r>
            <a:r>
              <a:rPr lang="en-US" altLang="en-US" sz="2400" b="1" baseline="-25000" dirty="0" smtClean="0">
                <a:solidFill>
                  <a:srgbClr val="7030A0"/>
                </a:solidFill>
              </a:rPr>
              <a:t>4</a:t>
            </a:r>
            <a:r>
              <a:rPr lang="en-US" altLang="en-US" sz="2400" b="1" dirty="0" smtClean="0">
                <a:solidFill>
                  <a:srgbClr val="7030A0"/>
                </a:solidFill>
              </a:rPr>
              <a:t>)</a:t>
            </a:r>
            <a:br>
              <a:rPr lang="en-US" altLang="en-US" sz="2400" b="1" dirty="0" smtClean="0">
                <a:solidFill>
                  <a:srgbClr val="7030A0"/>
                </a:solidFill>
              </a:rPr>
            </a:br>
            <a:endParaRPr lang="en-US" altLang="en-US" sz="2400" b="1" dirty="0" smtClean="0">
              <a:solidFill>
                <a:srgbClr val="7030A0"/>
              </a:solidFill>
            </a:endParaRPr>
          </a:p>
        </p:txBody>
      </p:sp>
      <p:sp>
        <p:nvSpPr>
          <p:cNvPr id="6" name="Slide Number Placeholder 4"/>
          <p:cNvSpPr>
            <a:spLocks noGrp="1"/>
          </p:cNvSpPr>
          <p:nvPr>
            <p:ph type="sldNum" sz="quarter" idx="12"/>
          </p:nvPr>
        </p:nvSpPr>
        <p:spPr/>
        <p:txBody>
          <a:bodyPr/>
          <a:lstStyle/>
          <a:p>
            <a:pPr>
              <a:defRPr/>
            </a:pPr>
            <a:fld id="{F4E3B586-A65E-4BB4-BD71-11AD31255CC6}" type="slidenum">
              <a:rPr lang="en-US"/>
              <a:pPr>
                <a:defRPr/>
              </a:pPr>
              <a:t>13</a:t>
            </a:fld>
            <a:r>
              <a:rPr lang="en-US"/>
              <a:t> </a:t>
            </a:r>
          </a:p>
        </p:txBody>
      </p:sp>
      <p:pic>
        <p:nvPicPr>
          <p:cNvPr id="10245" name="Picture 3" descr="PE07677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304800"/>
            <a:ext cx="1712913"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iterate type="wd">
                                    <p:tmPct val="1000"/>
                                  </p:iterate>
                                  <p:childTnLst>
                                    <p:set>
                                      <p:cBhvr>
                                        <p:cTn id="6" dur="1" fill="hold">
                                          <p:stCondLst>
                                            <p:cond delay="0"/>
                                          </p:stCondLst>
                                        </p:cTn>
                                        <p:tgtEl>
                                          <p:spTgt spid="88066"/>
                                        </p:tgtEl>
                                        <p:attrNameLst>
                                          <p:attrName>style.visibility</p:attrName>
                                        </p:attrNameLst>
                                      </p:cBhvr>
                                      <p:to>
                                        <p:strVal val="visible"/>
                                      </p:to>
                                    </p:set>
                                    <p:animEffect transition="in" filter="fade">
                                      <p:cBhvr>
                                        <p:cTn id="7" dur="1155" decel="100000"/>
                                        <p:tgtEl>
                                          <p:spTgt spid="88066"/>
                                        </p:tgtEl>
                                      </p:cBhvr>
                                    </p:animEffect>
                                    <p:animScale>
                                      <p:cBhvr>
                                        <p:cTn id="8" dur="1155" decel="100000"/>
                                        <p:tgtEl>
                                          <p:spTgt spid="88066"/>
                                        </p:tgtEl>
                                      </p:cBhvr>
                                      <p:from x="10000" y="10000"/>
                                      <p:to x="200000" y="450000"/>
                                    </p:animScale>
                                    <p:animScale>
                                      <p:cBhvr>
                                        <p:cTn id="9" dur="1845" accel="100000" fill="hold">
                                          <p:stCondLst>
                                            <p:cond delay="1155"/>
                                          </p:stCondLst>
                                        </p:cTn>
                                        <p:tgtEl>
                                          <p:spTgt spid="88066"/>
                                        </p:tgtEl>
                                      </p:cBhvr>
                                      <p:from x="200000" y="450000"/>
                                      <p:to x="100000" y="100000"/>
                                    </p:animScale>
                                    <p:set>
                                      <p:cBhvr>
                                        <p:cTn id="10" dur="1155" fill="hold"/>
                                        <p:tgtEl>
                                          <p:spTgt spid="88066"/>
                                        </p:tgtEl>
                                        <p:attrNameLst>
                                          <p:attrName>ppt_x</p:attrName>
                                        </p:attrNameLst>
                                      </p:cBhvr>
                                      <p:to>
                                        <p:strVal val="(0.5)"/>
                                      </p:to>
                                    </p:set>
                                    <p:anim from="(0.5)" to="(#ppt_x)" calcmode="lin" valueType="num">
                                      <p:cBhvr>
                                        <p:cTn id="11" dur="1845" accel="100000" fill="hold">
                                          <p:stCondLst>
                                            <p:cond delay="1155"/>
                                          </p:stCondLst>
                                        </p:cTn>
                                        <p:tgtEl>
                                          <p:spTgt spid="88066"/>
                                        </p:tgtEl>
                                        <p:attrNameLst>
                                          <p:attrName>ppt_x</p:attrName>
                                        </p:attrNameLst>
                                      </p:cBhvr>
                                    </p:anim>
                                    <p:set>
                                      <p:cBhvr>
                                        <p:cTn id="12" dur="1155" fill="hold"/>
                                        <p:tgtEl>
                                          <p:spTgt spid="88066"/>
                                        </p:tgtEl>
                                        <p:attrNameLst>
                                          <p:attrName>ppt_y</p:attrName>
                                        </p:attrNameLst>
                                      </p:cBhvr>
                                      <p:to>
                                        <p:strVal val="(#ppt_y+0.4)"/>
                                      </p:to>
                                    </p:set>
                                    <p:anim from="(#ppt_y+0.4)" to="(#ppt_y)" calcmode="lin" valueType="num">
                                      <p:cBhvr>
                                        <p:cTn id="13" dur="1845" accel="100000" fill="hold">
                                          <p:stCondLst>
                                            <p:cond delay="1155"/>
                                          </p:stCondLst>
                                        </p:cTn>
                                        <p:tgtEl>
                                          <p:spTgt spid="8806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328613" y="304800"/>
            <a:ext cx="8510587" cy="5751513"/>
          </a:xfrm>
          <a:solidFill>
            <a:srgbClr val="0000FF"/>
          </a:solidFill>
          <a:ln>
            <a:solidFill>
              <a:srgbClr val="663300"/>
            </a:solidFill>
            <a:miter lim="800000"/>
            <a:headEnd/>
            <a:tailEnd/>
          </a:ln>
        </p:spPr>
        <p:txBody>
          <a:bodyPr/>
          <a:lstStyle/>
          <a:p>
            <a:pPr eaLnBrk="1" hangingPunct="1">
              <a:lnSpc>
                <a:spcPct val="80000"/>
              </a:lnSpc>
            </a:pPr>
            <a:endParaRPr lang="en-US" altLang="en-US" sz="700" dirty="0" smtClean="0"/>
          </a:p>
          <a:p>
            <a:pPr eaLnBrk="1" hangingPunct="1">
              <a:lnSpc>
                <a:spcPct val="80000"/>
              </a:lnSpc>
            </a:pPr>
            <a:r>
              <a:rPr lang="en-US" altLang="en-US" sz="4800" b="1" dirty="0" smtClean="0">
                <a:solidFill>
                  <a:srgbClr val="FFFF00"/>
                </a:solidFill>
              </a:rPr>
              <a:t>NEW</a:t>
            </a:r>
            <a:r>
              <a:rPr lang="en-US" altLang="en-US" sz="6600" b="1" dirty="0" smtClean="0">
                <a:solidFill>
                  <a:srgbClr val="FFFF00"/>
                </a:solidFill>
              </a:rPr>
              <a:t> </a:t>
            </a:r>
            <a:r>
              <a:rPr lang="en-US" altLang="en-US" sz="2800" b="1" dirty="0" smtClean="0">
                <a:solidFill>
                  <a:srgbClr val="FFFF00"/>
                </a:solidFill>
              </a:rPr>
              <a:t>DISCOVERY OF UNDERSURFACE BACTERIA</a:t>
            </a:r>
            <a:endParaRPr lang="en-US" altLang="en-US" sz="7200" b="1" dirty="0" smtClean="0">
              <a:solidFill>
                <a:srgbClr val="FFFF00"/>
              </a:solidFill>
            </a:endParaRPr>
          </a:p>
          <a:p>
            <a:pPr eaLnBrk="1" hangingPunct="1">
              <a:lnSpc>
                <a:spcPct val="80000"/>
              </a:lnSpc>
            </a:pPr>
            <a:endParaRPr lang="en-US" altLang="en-US" sz="1600" dirty="0" smtClean="0">
              <a:solidFill>
                <a:schemeClr val="accent2"/>
              </a:solidFill>
            </a:endParaRPr>
          </a:p>
          <a:p>
            <a:pPr eaLnBrk="1" hangingPunct="1">
              <a:lnSpc>
                <a:spcPct val="80000"/>
              </a:lnSpc>
            </a:pPr>
            <a:r>
              <a:rPr lang="en-US" altLang="en-US" b="1" dirty="0" smtClean="0">
                <a:solidFill>
                  <a:srgbClr val="FFFF00"/>
                </a:solidFill>
              </a:rPr>
              <a:t>The discovery of solitary little CRITTERS DEEP BENEATH EARTH'S SURFACE. A community of </a:t>
            </a:r>
            <a:r>
              <a:rPr lang="en-US" altLang="en-US" b="1" dirty="0" smtClean="0">
                <a:solidFill>
                  <a:srgbClr val="FF0000"/>
                </a:solidFill>
              </a:rPr>
              <a:t>bacteria was found 2.8 kilometers below ground </a:t>
            </a:r>
            <a:r>
              <a:rPr lang="en-US" altLang="en-US" b="1" dirty="0" smtClean="0">
                <a:solidFill>
                  <a:srgbClr val="FFFF00"/>
                </a:solidFill>
              </a:rPr>
              <a:t>in a </a:t>
            </a:r>
            <a:r>
              <a:rPr lang="en-US" altLang="en-US" b="1" dirty="0" smtClean="0">
                <a:solidFill>
                  <a:srgbClr val="FF0000"/>
                </a:solidFill>
              </a:rPr>
              <a:t>gold-min</a:t>
            </a:r>
            <a:r>
              <a:rPr lang="en-US" altLang="en-US" b="1" dirty="0" smtClean="0">
                <a:solidFill>
                  <a:srgbClr val="FFFF00"/>
                </a:solidFill>
              </a:rPr>
              <a:t>e and it lives completely alone and completely independent of any other life forms. It also subsists without sunlight or oxygen. They represents the kind or organism that could survive below the Earth </a:t>
            </a:r>
            <a:r>
              <a:rPr lang="en-US" altLang="en-US" b="1" dirty="0" err="1" smtClean="0">
                <a:solidFill>
                  <a:srgbClr val="FFFF00"/>
                </a:solidFill>
              </a:rPr>
              <a:t>surface</a:t>
            </a:r>
            <a:r>
              <a:rPr lang="en-US" altLang="en-US" b="1" dirty="0" err="1" smtClean="0">
                <a:solidFill>
                  <a:srgbClr val="FFC000"/>
                </a:solidFill>
                <a:hlinkClick r:id="rId3" tooltip="http://www.universetoday.com/guide-to-space/mars/mars-surface/"/>
              </a:rPr>
              <a:t>s</a:t>
            </a:r>
            <a:r>
              <a:rPr lang="en-US" altLang="en-US" b="1" dirty="0" err="1" smtClean="0">
                <a:solidFill>
                  <a:srgbClr val="FFC000"/>
                </a:solidFill>
              </a:rPr>
              <a:t>or</a:t>
            </a:r>
            <a:r>
              <a:rPr lang="en-US" altLang="en-US" b="1" dirty="0" smtClean="0">
                <a:solidFill>
                  <a:srgbClr val="FFC000"/>
                </a:solidFill>
              </a:rPr>
              <a:t> some </a:t>
            </a:r>
            <a:r>
              <a:rPr lang="en-US" altLang="en-US" b="1" dirty="0" err="1" smtClean="0">
                <a:solidFill>
                  <a:srgbClr val="FFC000"/>
                </a:solidFill>
              </a:rPr>
              <a:t>satellits</a:t>
            </a:r>
            <a:r>
              <a:rPr lang="en-US" altLang="en-US" b="1" dirty="0" smtClean="0">
                <a:solidFill>
                  <a:srgbClr val="FFC000"/>
                </a:solidFill>
              </a:rPr>
              <a:t>.</a:t>
            </a:r>
            <a:r>
              <a:rPr lang="en-US" altLang="en-US" sz="1000" b="1" dirty="0" smtClean="0">
                <a:solidFill>
                  <a:srgbClr val="FFFF00"/>
                </a:solidFill>
              </a:rPr>
              <a:t/>
            </a:r>
            <a:br>
              <a:rPr lang="en-US" altLang="en-US" sz="1000" b="1" dirty="0" smtClean="0">
                <a:solidFill>
                  <a:srgbClr val="FFFF00"/>
                </a:solidFill>
              </a:rPr>
            </a:br>
            <a:endParaRPr lang="en-US" altLang="en-US" sz="1000" b="1" dirty="0" smtClean="0">
              <a:solidFill>
                <a:srgbClr val="FFFF00"/>
              </a:solidFill>
            </a:endParaRPr>
          </a:p>
        </p:txBody>
      </p:sp>
      <p:sp>
        <p:nvSpPr>
          <p:cNvPr id="5" name="Slide Number Placeholder 5"/>
          <p:cNvSpPr>
            <a:spLocks noGrp="1"/>
          </p:cNvSpPr>
          <p:nvPr>
            <p:ph type="sldNum" sz="quarter" idx="12"/>
          </p:nvPr>
        </p:nvSpPr>
        <p:spPr/>
        <p:txBody>
          <a:bodyPr/>
          <a:lstStyle/>
          <a:p>
            <a:pPr>
              <a:defRPr/>
            </a:pPr>
            <a:fld id="{FFC7681D-D52C-4893-9B91-A583A729F14E}" type="slidenum">
              <a:rPr lang="en-US"/>
              <a:pPr>
                <a:defRPr/>
              </a:pPr>
              <a:t>14</a:t>
            </a:fld>
            <a:r>
              <a:rPr lang="en-US"/>
              <a:t> </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0E497AA6-A954-46B8-ADC5-AB40DF46D67F}" type="slidenum">
              <a:rPr lang="en-US"/>
              <a:pPr>
                <a:defRPr/>
              </a:pPr>
              <a:t>15</a:t>
            </a:fld>
            <a:r>
              <a:rPr lang="en-US"/>
              <a:t> </a:t>
            </a:r>
          </a:p>
        </p:txBody>
      </p:sp>
      <p:pic>
        <p:nvPicPr>
          <p:cNvPr id="24580" name="Picture 2" descr="Dead Sea by js19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 y="-25400"/>
            <a:ext cx="9144000"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Rectangle 3"/>
          <p:cNvSpPr>
            <a:spLocks noChangeArrowheads="1"/>
          </p:cNvSpPr>
          <p:nvPr/>
        </p:nvSpPr>
        <p:spPr bwMode="auto">
          <a:xfrm>
            <a:off x="21771" y="6172200"/>
            <a:ext cx="9144000" cy="685800"/>
          </a:xfrm>
          <a:prstGeom prst="rect">
            <a:avLst/>
          </a:prstGeom>
          <a:solidFill>
            <a:srgbClr val="99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chemeClr val="tx2"/>
                </a:solidFill>
                <a:latin typeface="Tahoma" pitchFamily="34" charset="0"/>
              </a:rPr>
              <a:t>Dead Sea (Israel) where halophiles are growing </a:t>
            </a: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05EA3C8D-6ED7-4F83-A2B1-E6AEDC576EB8}" type="slidenum">
              <a:rPr lang="en-US" smtClean="0"/>
              <a:pPr>
                <a:defRPr/>
              </a:pPr>
              <a:t>16</a:t>
            </a:fld>
            <a:r>
              <a:rPr lang="en-US" smtClean="0"/>
              <a:t> </a:t>
            </a:r>
            <a:endParaRPr lang="en-US"/>
          </a:p>
        </p:txBody>
      </p:sp>
      <p:sp>
        <p:nvSpPr>
          <p:cNvPr id="15364" name="Rectangle 2"/>
          <p:cNvSpPr>
            <a:spLocks noChangeArrowheads="1"/>
          </p:cNvSpPr>
          <p:nvPr/>
        </p:nvSpPr>
        <p:spPr bwMode="auto">
          <a:xfrm>
            <a:off x="0" y="-279400"/>
            <a:ext cx="9070975"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1200">
                <a:solidFill>
                  <a:srgbClr val="0000FF"/>
                </a:solidFill>
                <a:latin typeface="Times New Roman" pitchFamily="18" charset="0"/>
                <a:ea typeface="Calibri" pitchFamily="34" charset="0"/>
                <a:cs typeface="Times New Roman" pitchFamily="18" charset="0"/>
              </a:rPr>
              <a:t>THE  MICROORGANISMS LIFE [June 27, 2016]</a:t>
            </a:r>
            <a:endParaRPr lang="en-US" altLang="en-US" sz="800">
              <a:latin typeface="Tahoma" pitchFamily="34" charset="0"/>
              <a:ea typeface="Calibri" pitchFamily="34" charset="0"/>
              <a:cs typeface="Times New Roman" pitchFamily="18" charset="0"/>
            </a:endParaRPr>
          </a:p>
          <a:p>
            <a:pPr>
              <a:spcBef>
                <a:spcPct val="0"/>
              </a:spcBef>
              <a:buFontTx/>
              <a:buNone/>
            </a:pPr>
            <a:r>
              <a:rPr lang="en-US" altLang="en-US" sz="4800">
                <a:latin typeface="Tahoma" pitchFamily="34" charset="0"/>
                <a:ea typeface="Calibri" pitchFamily="34" charset="0"/>
                <a:cs typeface="Times New Roman" pitchFamily="18" charset="0"/>
              </a:rPr>
              <a:t>THE MICROORGANISMS WORLD</a:t>
            </a:r>
          </a:p>
        </p:txBody>
      </p:sp>
      <p:pic>
        <p:nvPicPr>
          <p:cNvPr id="1536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549" y="1057274"/>
            <a:ext cx="8397875" cy="5038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2D08F955-897A-45BB-893D-F6BCDFB93C78}" type="slidenum">
              <a:rPr lang="en-US"/>
              <a:pPr>
                <a:defRPr/>
              </a:pPr>
              <a:t>17</a:t>
            </a:fld>
            <a:r>
              <a:rPr lang="en-US" dirty="0"/>
              <a:t> </a:t>
            </a:r>
          </a:p>
        </p:txBody>
      </p:sp>
      <p:pic>
        <p:nvPicPr>
          <p:cNvPr id="16388" name="Picture 3" descr="Courtesy of Pennsylvania State Univers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131888"/>
            <a:ext cx="6781800" cy="569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ectangle 7"/>
          <p:cNvSpPr>
            <a:spLocks noChangeArrowheads="1"/>
          </p:cNvSpPr>
          <p:nvPr/>
        </p:nvSpPr>
        <p:spPr bwMode="auto">
          <a:xfrm>
            <a:off x="914399" y="190381"/>
            <a:ext cx="7315201"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300" b="1" dirty="0">
                <a:solidFill>
                  <a:srgbClr val="0000FF"/>
                </a:solidFill>
                <a:latin typeface="Tahoma" pitchFamily="34" charset="0"/>
              </a:rPr>
              <a:t>Bacteria revived after over 120,000 years from Greenland frozen glaciers</a:t>
            </a: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A3A51637-C305-4B99-B842-DF1149C3D5FD}" type="slidenum">
              <a:rPr lang="en-US"/>
              <a:pPr>
                <a:defRPr/>
              </a:pPr>
              <a:t>18</a:t>
            </a:fld>
            <a:r>
              <a:rPr lang="en-US"/>
              <a:t> </a:t>
            </a:r>
          </a:p>
        </p:txBody>
      </p:sp>
      <p:pic>
        <p:nvPicPr>
          <p:cNvPr id="22532" name="Picture 2" descr="YNPk hot spring 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35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WordArt 3"/>
          <p:cNvSpPr>
            <a:spLocks noChangeArrowheads="1" noChangeShapeType="1" noTextEdit="1"/>
          </p:cNvSpPr>
          <p:nvPr/>
        </p:nvSpPr>
        <p:spPr bwMode="auto">
          <a:xfrm>
            <a:off x="1066800" y="5638800"/>
            <a:ext cx="6534150" cy="647700"/>
          </a:xfrm>
          <a:prstGeom prst="rect">
            <a:avLst/>
          </a:prstGeom>
        </p:spPr>
        <p:txBody>
          <a:bodyPr wrap="none" fromWordArt="1">
            <a:prstTxWarp prst="textPlain">
              <a:avLst>
                <a:gd name="adj" fmla="val 50000"/>
              </a:avLst>
            </a:prstTxWarp>
          </a:bodyPr>
          <a:lstStyle/>
          <a:p>
            <a:r>
              <a:rPr lang="en-US" sz="3600" b="1" kern="10">
                <a:ln w="9525">
                  <a:solidFill>
                    <a:srgbClr val="000080"/>
                  </a:solidFill>
                  <a:round/>
                  <a:headEnd/>
                  <a:tailEnd/>
                </a:ln>
                <a:solidFill>
                  <a:srgbClr val="FF0000"/>
                </a:solidFill>
                <a:latin typeface="Arial Black"/>
              </a:rPr>
              <a:t>at Yellowstone Hot Spring</a:t>
            </a: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3A71CF6-151D-4E52-A97D-2BC90F2D9ABD}" type="slidenum">
              <a:rPr lang="en-US"/>
              <a:pPr>
                <a:defRPr/>
              </a:pPr>
              <a:t>19</a:t>
            </a:fld>
            <a:r>
              <a:rPr lang="en-US"/>
              <a:t> </a:t>
            </a:r>
          </a:p>
        </p:txBody>
      </p:sp>
      <p:pic>
        <p:nvPicPr>
          <p:cNvPr id="99332" name="Picture 1026" descr="Pozaoli hot soil and cc sou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599" y="0"/>
            <a:ext cx="10515600" cy="724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sp>
        <p:nvSpPr>
          <p:cNvPr id="19458" name="Title 5"/>
          <p:cNvSpPr>
            <a:spLocks noGrp="1"/>
          </p:cNvSpPr>
          <p:nvPr>
            <p:ph type="title"/>
          </p:nvPr>
        </p:nvSpPr>
        <p:spPr>
          <a:xfrm>
            <a:off x="228600" y="274638"/>
            <a:ext cx="8686800" cy="1706562"/>
          </a:xfrm>
        </p:spPr>
        <p:txBody>
          <a:bodyPr/>
          <a:lstStyle/>
          <a:p>
            <a:r>
              <a:rPr lang="en-US" altLang="en-US" sz="4000" b="1" i="1" dirty="0" smtClean="0"/>
              <a:t>Galdieria </a:t>
            </a:r>
            <a:r>
              <a:rPr lang="en-US" altLang="en-US" sz="4000" b="1" i="1" dirty="0" err="1" smtClean="0"/>
              <a:t>sulphoraria</a:t>
            </a:r>
            <a:r>
              <a:rPr lang="en-US" altLang="en-US" sz="4000" b="1" i="1" dirty="0" smtClean="0"/>
              <a:t/>
            </a:r>
            <a:br>
              <a:rPr lang="en-US" altLang="en-US" sz="4000" b="1" i="1" dirty="0" smtClean="0"/>
            </a:br>
            <a:r>
              <a:rPr lang="en-US" altLang="en-US" sz="4000" b="1" dirty="0" smtClean="0"/>
              <a:t>[red algae]</a:t>
            </a:r>
          </a:p>
        </p:txBody>
      </p:sp>
      <p:sp>
        <p:nvSpPr>
          <p:cNvPr id="4" name="Slide Number Placeholder 3"/>
          <p:cNvSpPr>
            <a:spLocks noGrp="1"/>
          </p:cNvSpPr>
          <p:nvPr>
            <p:ph type="sldNum" sz="quarter" idx="12"/>
          </p:nvPr>
        </p:nvSpPr>
        <p:spPr/>
        <p:txBody>
          <a:bodyPr/>
          <a:lstStyle/>
          <a:p>
            <a:pPr>
              <a:defRPr/>
            </a:pPr>
            <a:fld id="{912C7FD7-FCC4-4B11-A94A-1EB277E0D001}" type="slidenum">
              <a:rPr lang="en-US" smtClean="0"/>
              <a:pPr>
                <a:defRPr/>
              </a:pPr>
              <a:t>20</a:t>
            </a:fld>
            <a:r>
              <a:rPr lang="en-US" smtClean="0"/>
              <a:t> </a:t>
            </a:r>
            <a:endParaRPr lang="en-US"/>
          </a:p>
        </p:txBody>
      </p:sp>
      <p:pic>
        <p:nvPicPr>
          <p:cNvPr id="19461" name="Picture 1026" descr="Hi Mag of CO2 - CC cells"/>
          <p:cNvPicPr>
            <a:picLocks noChangeAspect="1" noChangeArrowheads="1"/>
          </p:cNvPicPr>
          <p:nvPr/>
        </p:nvPicPr>
        <p:blipFill>
          <a:blip r:embed="rId3">
            <a:extLst>
              <a:ext uri="{28A0092B-C50C-407E-A947-70E740481C1C}">
                <a14:useLocalDpi xmlns:a14="http://schemas.microsoft.com/office/drawing/2010/main" val="0"/>
              </a:ext>
            </a:extLst>
          </a:blip>
          <a:srcRect b="1825"/>
          <a:stretch>
            <a:fillRect/>
          </a:stretch>
        </p:blipFill>
        <p:spPr bwMode="auto">
          <a:xfrm>
            <a:off x="889000" y="1981200"/>
            <a:ext cx="7467600" cy="4507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602864E-B534-4635-B56D-3076862FDCA6}" type="slidenum">
              <a:rPr lang="en-US" smtClean="0"/>
              <a:pPr>
                <a:defRPr/>
              </a:pPr>
              <a:t>21</a:t>
            </a:fld>
            <a:r>
              <a:rPr lang="en-US" smtClean="0"/>
              <a:t> </a:t>
            </a:r>
            <a:endParaRPr lang="en-US"/>
          </a:p>
        </p:txBody>
      </p:sp>
      <p:pic>
        <p:nvPicPr>
          <p:cNvPr id="20484" name="Picture 2" descr="cc CO2 full C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650" y="304800"/>
            <a:ext cx="7315200" cy="645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20638"/>
            <a:ext cx="9296400" cy="1295400"/>
          </a:xfrm>
        </p:spPr>
        <p:txBody>
          <a:bodyPr rtlCol="0">
            <a:normAutofit fontScale="90000"/>
          </a:bodyPr>
          <a:lstStyle/>
          <a:p>
            <a:pPr eaLnBrk="1" fontAlgn="auto" hangingPunct="1">
              <a:spcAft>
                <a:spcPts val="0"/>
              </a:spcAft>
              <a:defRPr/>
            </a:pPr>
            <a:r>
              <a:rPr lang="en-US" b="1" dirty="0" smtClean="0">
                <a:solidFill>
                  <a:srgbClr val="FF0000"/>
                </a:solidFill>
              </a:rPr>
              <a:t>shrimps </a:t>
            </a:r>
            <a:r>
              <a:rPr lang="en-US" b="1" dirty="0">
                <a:solidFill>
                  <a:srgbClr val="FF0000"/>
                </a:solidFill>
              </a:rPr>
              <a:t>that lives in hydrothermal vents </a:t>
            </a:r>
            <a:endParaRPr lang="en-US" b="1" dirty="0" smtClean="0">
              <a:solidFill>
                <a:srgbClr val="FF0000"/>
              </a:solidFill>
            </a:endParaRPr>
          </a:p>
        </p:txBody>
      </p:sp>
      <p:sp>
        <p:nvSpPr>
          <p:cNvPr id="21507" name="Content Placeholder 2"/>
          <p:cNvSpPr>
            <a:spLocks noGrp="1"/>
          </p:cNvSpPr>
          <p:nvPr>
            <p:ph idx="1"/>
          </p:nvPr>
        </p:nvSpPr>
        <p:spPr/>
        <p:txBody>
          <a:bodyPr/>
          <a:lstStyle/>
          <a:p>
            <a:r>
              <a:rPr lang="en-US" altLang="en-US" sz="4000" b="1" smtClean="0">
                <a:solidFill>
                  <a:srgbClr val="0000FF"/>
                </a:solidFill>
              </a:rPr>
              <a:t>Live in hydrothermal vents (areas of hot water) in the Caribbean.</a:t>
            </a:r>
          </a:p>
          <a:p>
            <a:r>
              <a:rPr lang="en-US" altLang="en-US" sz="3600" b="1" smtClean="0"/>
              <a:t> </a:t>
            </a:r>
          </a:p>
          <a:p>
            <a:endParaRPr lang="en-US" altLang="en-US" sz="3600" b="1" smtClean="0"/>
          </a:p>
        </p:txBody>
      </p:sp>
      <p:sp>
        <p:nvSpPr>
          <p:cNvPr id="5" name="Slide Number Placeholder 4"/>
          <p:cNvSpPr>
            <a:spLocks noGrp="1"/>
          </p:cNvSpPr>
          <p:nvPr>
            <p:ph type="sldNum" sz="quarter" idx="12"/>
          </p:nvPr>
        </p:nvSpPr>
        <p:spPr/>
        <p:txBody>
          <a:bodyPr/>
          <a:lstStyle/>
          <a:p>
            <a:pPr>
              <a:defRPr/>
            </a:pPr>
            <a:fld id="{9DF29566-B9F2-4E18-A359-823F1BE72D33}" type="slidenum">
              <a:rPr lang="en-US" b="1"/>
              <a:pPr>
                <a:defRPr/>
              </a:pPr>
              <a:t>22</a:t>
            </a:fld>
            <a:r>
              <a:rPr lang="en-US" b="1"/>
              <a:t> </a:t>
            </a:r>
          </a:p>
        </p:txBody>
      </p:sp>
      <p:pic>
        <p:nvPicPr>
          <p:cNvPr id="21510" name="Picture 5" descr="This is a type of shrimp that lives in hydrothermal vents (areas of hot water) in the Caribbean. NASA is studying Rimicaris hybisae and other &quot;extreme shrimp&quot; to learn more about lifeforms that could survive on other worlds. Credit: Chris German, WHOI/NSF, NASA/ROV Jason C: 2012 Wood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124200"/>
            <a:ext cx="6858000"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p:cNvSpPr>
            <a:spLocks noGrp="1"/>
          </p:cNvSpPr>
          <p:nvPr>
            <p:ph type="sldNum" sz="quarter" idx="12"/>
          </p:nvPr>
        </p:nvSpPr>
        <p:spPr>
          <a:xfrm>
            <a:off x="6515100" y="6306364"/>
            <a:ext cx="2133600" cy="365125"/>
          </a:xfrm>
        </p:spPr>
        <p:txBody>
          <a:bodyPr/>
          <a:lstStyle/>
          <a:p>
            <a:pPr>
              <a:defRPr/>
            </a:pPr>
            <a:fld id="{4C03F99D-DF55-42DA-9F3C-3049A071ABF0}" type="slidenum">
              <a:rPr lang="en-US"/>
              <a:pPr>
                <a:defRPr/>
              </a:pPr>
              <a:t>23</a:t>
            </a:fld>
            <a:r>
              <a:rPr lang="en-US"/>
              <a:t> </a:t>
            </a:r>
          </a:p>
        </p:txBody>
      </p:sp>
      <p:pic>
        <p:nvPicPr>
          <p:cNvPr id="27653" name="Picture 9" descr="tardigrade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1558925"/>
            <a:ext cx="2286000" cy="296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Rectangle 13"/>
          <p:cNvSpPr>
            <a:spLocks noChangeArrowheads="1"/>
          </p:cNvSpPr>
          <p:nvPr/>
        </p:nvSpPr>
        <p:spPr bwMode="auto">
          <a:xfrm>
            <a:off x="5867400" y="0"/>
            <a:ext cx="147097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7655" name="Text Box 14"/>
          <p:cNvSpPr txBox="1">
            <a:spLocks noChangeArrowheads="1"/>
          </p:cNvSpPr>
          <p:nvPr/>
        </p:nvSpPr>
        <p:spPr bwMode="auto">
          <a:xfrm>
            <a:off x="2133600" y="457200"/>
            <a:ext cx="37338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7656" name="Text Box 15"/>
          <p:cNvSpPr txBox="1">
            <a:spLocks noChangeArrowheads="1"/>
          </p:cNvSpPr>
          <p:nvPr/>
        </p:nvSpPr>
        <p:spPr bwMode="auto">
          <a:xfrm>
            <a:off x="2057400" y="261938"/>
            <a:ext cx="41910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7657" name="Rectangle 16"/>
          <p:cNvSpPr>
            <a:spLocks noChangeArrowheads="1"/>
          </p:cNvSpPr>
          <p:nvPr/>
        </p:nvSpPr>
        <p:spPr bwMode="auto">
          <a:xfrm>
            <a:off x="0" y="0"/>
            <a:ext cx="9144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a:solidFill>
                  <a:srgbClr val="FF6699"/>
                </a:solidFill>
                <a:latin typeface="Tahoma" pitchFamily="34" charset="0"/>
              </a:rPr>
              <a:t>Tardigrades [water bears] Multi-segmented Extremophilic microbes</a:t>
            </a:r>
          </a:p>
        </p:txBody>
      </p:sp>
      <p:pic>
        <p:nvPicPr>
          <p:cNvPr id="27658" name="Picture 18" descr="tardigra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524000"/>
            <a:ext cx="2768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9" name="Picture 20" descr="tardigrade_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4832350"/>
            <a:ext cx="31242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0" name="Picture 22" descr="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1752600"/>
            <a:ext cx="27273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1" name="Picture 24" descr="See full size imag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3813175"/>
            <a:ext cx="2743200"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vts_06_1.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10">
            <a:extLst>
              <a:ext uri="{28A0092B-C50C-407E-A947-70E740481C1C}">
                <a14:useLocalDpi xmlns:a14="http://schemas.microsoft.com/office/drawing/2010/main" val="0"/>
              </a:ext>
            </a:extLst>
          </a:blip>
          <a:srcRect/>
          <a:stretch>
            <a:fillRect/>
          </a:stretch>
        </p:blipFill>
        <p:spPr bwMode="auto">
          <a:xfrm>
            <a:off x="2895600" y="4619917"/>
            <a:ext cx="3099446" cy="2051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a:xfrm>
            <a:off x="0" y="609600"/>
            <a:ext cx="9144000" cy="5861050"/>
          </a:xfrm>
          <a:solidFill>
            <a:srgbClr val="FFFF00"/>
          </a:solidFill>
          <a:ln>
            <a:solidFill>
              <a:srgbClr val="0000FF"/>
            </a:solidFill>
            <a:miter lim="800000"/>
            <a:headEnd/>
            <a:tailEnd/>
          </a:ln>
        </p:spPr>
        <p:txBody>
          <a:bodyPr/>
          <a:lstStyle/>
          <a:p>
            <a:pPr eaLnBrk="1" hangingPunct="1"/>
            <a:r>
              <a:rPr kumimoji="1" lang="en-US" altLang="en-US" sz="7200" b="1" dirty="0" smtClean="0">
                <a:solidFill>
                  <a:srgbClr val="0000FF"/>
                </a:solidFill>
              </a:rPr>
              <a:t>Tardigrade</a:t>
            </a:r>
            <a:r>
              <a:rPr kumimoji="1" lang="en-US" altLang="en-US" sz="7200" dirty="0" smtClean="0">
                <a:solidFill>
                  <a:srgbClr val="0000FF"/>
                </a:solidFill>
              </a:rPr>
              <a:t>-[water bear] a Multicellular </a:t>
            </a:r>
            <a:r>
              <a:rPr kumimoji="1" lang="en-US" altLang="en-US" sz="7200" dirty="0" err="1" smtClean="0">
                <a:solidFill>
                  <a:srgbClr val="0000FF"/>
                </a:solidFill>
              </a:rPr>
              <a:t>Extremophile;Tolerate</a:t>
            </a:r>
            <a:r>
              <a:rPr kumimoji="1" lang="en-US" altLang="en-US" sz="9600" dirty="0" smtClean="0">
                <a:solidFill>
                  <a:srgbClr val="0000FF"/>
                </a:solidFill>
              </a:rPr>
              <a:t> </a:t>
            </a:r>
            <a:r>
              <a:rPr kumimoji="1" lang="en-US" altLang="en-US" sz="7200" dirty="0" smtClean="0">
                <a:solidFill>
                  <a:srgbClr val="0000FF"/>
                </a:solidFill>
              </a:rPr>
              <a:t>90C to – 272C</a:t>
            </a:r>
            <a:r>
              <a:rPr kumimoji="1" lang="en-US" altLang="en-US" sz="7200" dirty="0" smtClean="0">
                <a:solidFill>
                  <a:schemeClr val="bg2"/>
                </a:solidFill>
              </a:rPr>
              <a:t/>
            </a:r>
            <a:br>
              <a:rPr kumimoji="1" lang="en-US" altLang="en-US" sz="7200" dirty="0" smtClean="0">
                <a:solidFill>
                  <a:schemeClr val="bg2"/>
                </a:solidFill>
              </a:rPr>
            </a:br>
            <a:r>
              <a:rPr kumimoji="1" lang="en-US" altLang="en-US" dirty="0" smtClean="0">
                <a:solidFill>
                  <a:schemeClr val="accent2">
                    <a:lumMod val="60000"/>
                    <a:lumOff val="40000"/>
                  </a:schemeClr>
                </a:solidFill>
              </a:rPr>
              <a:t>(</a:t>
            </a:r>
            <a:r>
              <a:rPr kumimoji="1" lang="en-US" altLang="en-US" sz="2400" dirty="0" smtClean="0">
                <a:solidFill>
                  <a:schemeClr val="accent2">
                    <a:lumMod val="60000"/>
                    <a:lumOff val="40000"/>
                  </a:schemeClr>
                </a:solidFill>
              </a:rPr>
              <a:t>Horikawa </a:t>
            </a:r>
            <a:r>
              <a:rPr kumimoji="1" lang="en-US" altLang="en-US" sz="1400" dirty="0" smtClean="0">
                <a:solidFill>
                  <a:schemeClr val="accent2">
                    <a:lumMod val="60000"/>
                    <a:lumOff val="40000"/>
                  </a:schemeClr>
                </a:solidFill>
              </a:rPr>
              <a:t>et al</a:t>
            </a:r>
            <a:r>
              <a:rPr kumimoji="1" lang="en-US" altLang="en-US" sz="2000" dirty="0" smtClean="0">
                <a:solidFill>
                  <a:schemeClr val="accent2">
                    <a:lumMod val="60000"/>
                    <a:lumOff val="40000"/>
                  </a:schemeClr>
                </a:solidFill>
              </a:rPr>
              <a:t> 2008, 2012; </a:t>
            </a:r>
            <a:r>
              <a:rPr kumimoji="1" lang="en-US" altLang="en-US" sz="2000" dirty="0" err="1" smtClean="0">
                <a:solidFill>
                  <a:schemeClr val="accent2">
                    <a:lumMod val="60000"/>
                    <a:lumOff val="40000"/>
                  </a:schemeClr>
                </a:solidFill>
              </a:rPr>
              <a:t>Schulze-Makuch&amp;Seckbach</a:t>
            </a:r>
            <a:r>
              <a:rPr kumimoji="1" lang="en-US" altLang="en-US" sz="2000" dirty="0" smtClean="0">
                <a:solidFill>
                  <a:schemeClr val="accent2">
                    <a:lumMod val="60000"/>
                    <a:lumOff val="40000"/>
                  </a:schemeClr>
                </a:solidFill>
              </a:rPr>
              <a:t> 2013</a:t>
            </a:r>
            <a:r>
              <a:rPr kumimoji="1" lang="en-US" altLang="en-US" sz="4800" dirty="0" smtClean="0">
                <a:solidFill>
                  <a:schemeClr val="accent2">
                    <a:lumMod val="60000"/>
                    <a:lumOff val="40000"/>
                  </a:schemeClr>
                </a:solidFill>
              </a:rPr>
              <a:t>)</a:t>
            </a:r>
            <a:r>
              <a:rPr kumimoji="1" lang="en-US" altLang="en-US" sz="1200" dirty="0" smtClean="0">
                <a:solidFill>
                  <a:schemeClr val="accent2">
                    <a:lumMod val="60000"/>
                    <a:lumOff val="40000"/>
                  </a:schemeClr>
                </a:solidFill>
              </a:rPr>
              <a:t/>
            </a:r>
            <a:br>
              <a:rPr kumimoji="1" lang="en-US" altLang="en-US" sz="1200" dirty="0" smtClean="0">
                <a:solidFill>
                  <a:schemeClr val="accent2">
                    <a:lumMod val="60000"/>
                    <a:lumOff val="40000"/>
                  </a:schemeClr>
                </a:solidFill>
              </a:rPr>
            </a:br>
            <a:endParaRPr kumimoji="1" lang="en-US" altLang="en-US" sz="1200" dirty="0" smtClean="0">
              <a:solidFill>
                <a:schemeClr val="accent2">
                  <a:lumMod val="60000"/>
                  <a:lumOff val="40000"/>
                </a:schemeClr>
              </a:solidFill>
            </a:endParaRPr>
          </a:p>
        </p:txBody>
      </p:sp>
      <p:sp>
        <p:nvSpPr>
          <p:cNvPr id="4" name="Slide Number Placeholder 4"/>
          <p:cNvSpPr>
            <a:spLocks noGrp="1"/>
          </p:cNvSpPr>
          <p:nvPr>
            <p:ph type="sldNum" sz="quarter" idx="12"/>
          </p:nvPr>
        </p:nvSpPr>
        <p:spPr/>
        <p:txBody>
          <a:bodyPr/>
          <a:lstStyle/>
          <a:p>
            <a:pPr>
              <a:defRPr/>
            </a:pPr>
            <a:fld id="{CD364C36-62CE-46DA-A143-EEEA0AA1B183}" type="slidenum">
              <a:rPr lang="en-US"/>
              <a:pPr>
                <a:defRPr/>
              </a:pPr>
              <a:t>24</a:t>
            </a:fld>
            <a:r>
              <a:rPr lang="en-US"/>
              <a:t> </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58A78336-87AB-496B-83F6-7DE6A2D73698}" type="slidenum">
              <a:rPr lang="en-US"/>
              <a:pPr>
                <a:defRPr/>
              </a:pPr>
              <a:t>25</a:t>
            </a:fld>
            <a:r>
              <a:rPr lang="en-US"/>
              <a:t> </a:t>
            </a:r>
          </a:p>
        </p:txBody>
      </p:sp>
      <p:sp>
        <p:nvSpPr>
          <p:cNvPr id="47108" name="Rectangle 4"/>
          <p:cNvSpPr>
            <a:spLocks noChangeArrowheads="1"/>
          </p:cNvSpPr>
          <p:nvPr/>
        </p:nvSpPr>
        <p:spPr bwMode="auto">
          <a:xfrm>
            <a:off x="76200" y="862310"/>
            <a:ext cx="8991600" cy="5386090"/>
          </a:xfrm>
          <a:prstGeom prst="rect">
            <a:avLst/>
          </a:prstGeom>
          <a:solidFill>
            <a:srgbClr val="99CCFF"/>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b="1" dirty="0">
                <a:solidFill>
                  <a:srgbClr val="0000FF"/>
                </a:solidFill>
                <a:latin typeface="Tahoma" pitchFamily="34" charset="0"/>
              </a:rPr>
              <a:t>TARDIGRADES – Water Bears-  FEATURES,</a:t>
            </a:r>
          </a:p>
          <a:p>
            <a:pPr eaLnBrk="1" hangingPunct="1">
              <a:spcBef>
                <a:spcPct val="0"/>
              </a:spcBef>
              <a:buFontTx/>
              <a:buNone/>
            </a:pPr>
            <a:r>
              <a:rPr lang="en-US" altLang="en-US" sz="2400" dirty="0">
                <a:solidFill>
                  <a:srgbClr val="0000FF"/>
                </a:solidFill>
                <a:latin typeface="Tahoma" pitchFamily="34" charset="0"/>
              </a:rPr>
              <a:t>Minute animals of 4 segments, length &lt; 1 mm. </a:t>
            </a:r>
          </a:p>
          <a:p>
            <a:pPr eaLnBrk="1" hangingPunct="1">
              <a:spcBef>
                <a:spcPct val="0"/>
              </a:spcBef>
              <a:buFontTx/>
              <a:buNone/>
            </a:pPr>
            <a:r>
              <a:rPr lang="en-US" altLang="en-US" sz="2400" dirty="0">
                <a:solidFill>
                  <a:srgbClr val="0000FF"/>
                </a:solidFill>
                <a:latin typeface="Tahoma" pitchFamily="34" charset="0"/>
              </a:rPr>
              <a:t>Sent to space and survived out of Earth atmosphere [the only organism resisted in space without protection]</a:t>
            </a:r>
          </a:p>
          <a:p>
            <a:pPr eaLnBrk="1" hangingPunct="1">
              <a:spcBef>
                <a:spcPct val="0"/>
              </a:spcBef>
              <a:buFontTx/>
              <a:buNone/>
            </a:pPr>
            <a:r>
              <a:rPr lang="en-US" altLang="en-US" sz="2400" dirty="0">
                <a:solidFill>
                  <a:srgbClr val="0000FF"/>
                </a:solidFill>
                <a:latin typeface="Tahoma" pitchFamily="34" charset="0"/>
              </a:rPr>
              <a:t>Unique distribution in land and waters</a:t>
            </a:r>
          </a:p>
          <a:p>
            <a:pPr eaLnBrk="1" hangingPunct="1">
              <a:spcBef>
                <a:spcPct val="0"/>
              </a:spcBef>
              <a:buFontTx/>
              <a:buNone/>
            </a:pPr>
            <a:r>
              <a:rPr lang="en-US" altLang="en-US" sz="2400" b="1" dirty="0">
                <a:solidFill>
                  <a:srgbClr val="0000FF"/>
                </a:solidFill>
                <a:latin typeface="Tahoma" pitchFamily="34" charset="0"/>
              </a:rPr>
              <a:t>Resist  </a:t>
            </a:r>
            <a:r>
              <a:rPr lang="en-US" altLang="en-US" sz="2400" b="1" dirty="0" err="1">
                <a:solidFill>
                  <a:srgbClr val="0000FF"/>
                </a:solidFill>
                <a:latin typeface="Tahoma" pitchFamily="34" charset="0"/>
              </a:rPr>
              <a:t>cryobiosis</a:t>
            </a:r>
            <a:r>
              <a:rPr lang="en-US" altLang="en-US" sz="2400" b="1" dirty="0">
                <a:solidFill>
                  <a:srgbClr val="0000FF"/>
                </a:solidFill>
                <a:latin typeface="Tahoma" pitchFamily="34" charset="0"/>
              </a:rPr>
              <a:t> of minus 272C and up to plus 180C.</a:t>
            </a:r>
          </a:p>
          <a:p>
            <a:pPr eaLnBrk="1" hangingPunct="1">
              <a:spcBef>
                <a:spcPct val="0"/>
              </a:spcBef>
              <a:buFontTx/>
              <a:buNone/>
            </a:pPr>
            <a:r>
              <a:rPr lang="en-US" altLang="en-US" sz="2400" dirty="0">
                <a:solidFill>
                  <a:srgbClr val="0000FF"/>
                </a:solidFill>
                <a:latin typeface="Tahoma" pitchFamily="34" charset="0"/>
              </a:rPr>
              <a:t>Tolerates vacuum of space. </a:t>
            </a:r>
          </a:p>
          <a:p>
            <a:pPr eaLnBrk="1" hangingPunct="1">
              <a:spcBef>
                <a:spcPct val="0"/>
              </a:spcBef>
              <a:buFontTx/>
              <a:buNone/>
            </a:pPr>
            <a:r>
              <a:rPr lang="en-US" altLang="en-US" sz="2400" b="1" dirty="0">
                <a:solidFill>
                  <a:srgbClr val="0000FF"/>
                </a:solidFill>
                <a:latin typeface="Tahoma" pitchFamily="34" charset="0"/>
              </a:rPr>
              <a:t>Could resist the temperature of Mars</a:t>
            </a:r>
          </a:p>
          <a:p>
            <a:pPr eaLnBrk="1" hangingPunct="1">
              <a:spcBef>
                <a:spcPct val="0"/>
              </a:spcBef>
              <a:buFontTx/>
              <a:buNone/>
            </a:pPr>
            <a:r>
              <a:rPr lang="en-US" altLang="en-US" sz="2400" b="1" dirty="0">
                <a:solidFill>
                  <a:srgbClr val="0000FF"/>
                </a:solidFill>
                <a:latin typeface="Tahoma" pitchFamily="34" charset="0"/>
              </a:rPr>
              <a:t>Resists dryness and desiccation</a:t>
            </a:r>
            <a:endParaRPr lang="en-US" altLang="en-US" sz="2400" dirty="0">
              <a:solidFill>
                <a:srgbClr val="0000FF"/>
              </a:solidFill>
              <a:latin typeface="Tahoma" pitchFamily="34" charset="0"/>
            </a:endParaRPr>
          </a:p>
          <a:p>
            <a:pPr eaLnBrk="1" hangingPunct="1">
              <a:spcBef>
                <a:spcPct val="0"/>
              </a:spcBef>
              <a:buFontTx/>
              <a:buNone/>
            </a:pPr>
            <a:r>
              <a:rPr lang="en-US" altLang="en-US" sz="2400" b="1" dirty="0">
                <a:solidFill>
                  <a:srgbClr val="0000FF"/>
                </a:solidFill>
                <a:latin typeface="Tahoma" pitchFamily="34" charset="0"/>
              </a:rPr>
              <a:t>Tolerate pressure of 4000 m under sea level and 6000 m at high ranges.</a:t>
            </a:r>
          </a:p>
          <a:p>
            <a:pPr eaLnBrk="1" hangingPunct="1">
              <a:spcBef>
                <a:spcPct val="0"/>
              </a:spcBef>
              <a:buFontTx/>
              <a:buNone/>
            </a:pPr>
            <a:r>
              <a:rPr lang="en-US" altLang="en-US" sz="2400" b="1" dirty="0">
                <a:solidFill>
                  <a:srgbClr val="0000FF"/>
                </a:solidFill>
                <a:latin typeface="Tahoma" pitchFamily="34" charset="0"/>
              </a:rPr>
              <a:t>Enters into </a:t>
            </a:r>
            <a:r>
              <a:rPr lang="en-US" altLang="en-US" sz="2400" b="1" dirty="0" err="1">
                <a:solidFill>
                  <a:srgbClr val="0000FF"/>
                </a:solidFill>
                <a:latin typeface="Tahoma" pitchFamily="34" charset="0"/>
              </a:rPr>
              <a:t>unhydrobiosis</a:t>
            </a:r>
            <a:r>
              <a:rPr lang="en-US" altLang="en-US" sz="2400" b="1" dirty="0">
                <a:solidFill>
                  <a:srgbClr val="0000FF"/>
                </a:solidFill>
                <a:latin typeface="Tahoma" pitchFamily="34" charset="0"/>
              </a:rPr>
              <a:t> (dormancy for a long period)</a:t>
            </a:r>
          </a:p>
          <a:p>
            <a:pPr eaLnBrk="1" hangingPunct="1">
              <a:spcBef>
                <a:spcPct val="0"/>
              </a:spcBef>
              <a:buFontTx/>
              <a:buNone/>
            </a:pPr>
            <a:r>
              <a:rPr lang="en-US" altLang="en-US" sz="2400" b="1" dirty="0">
                <a:solidFill>
                  <a:srgbClr val="0000FF"/>
                </a:solidFill>
                <a:latin typeface="Tahoma" pitchFamily="34" charset="0"/>
              </a:rPr>
              <a:t>Tolerate high </a:t>
            </a:r>
            <a:r>
              <a:rPr lang="en-US" altLang="en-US" sz="2400" b="1" dirty="0" err="1">
                <a:solidFill>
                  <a:srgbClr val="0000FF"/>
                </a:solidFill>
                <a:latin typeface="Tahoma" pitchFamily="34" charset="0"/>
              </a:rPr>
              <a:t>irradion</a:t>
            </a:r>
            <a:r>
              <a:rPr lang="en-US" altLang="en-US" sz="2400" b="1" dirty="0">
                <a:solidFill>
                  <a:srgbClr val="0000FF"/>
                </a:solidFill>
                <a:latin typeface="Tahoma" pitchFamily="34" charset="0"/>
              </a:rPr>
              <a:t> doses</a:t>
            </a:r>
          </a:p>
          <a:p>
            <a:pPr eaLnBrk="1" hangingPunct="1">
              <a:spcBef>
                <a:spcPct val="0"/>
              </a:spcBef>
              <a:buFontTx/>
              <a:buNone/>
            </a:pPr>
            <a:r>
              <a:rPr lang="en-US" altLang="en-US" sz="2400" b="1" dirty="0">
                <a:solidFill>
                  <a:srgbClr val="0000FF"/>
                </a:solidFill>
                <a:latin typeface="Tahoma" pitchFamily="34" charset="0"/>
              </a:rPr>
              <a:t>May stay in anaerobic condition</a:t>
            </a:r>
            <a:r>
              <a:rPr lang="en-US" altLang="en-US" sz="2400" b="1" dirty="0" smtClean="0">
                <a:solidFill>
                  <a:srgbClr val="0000FF"/>
                </a:solidFill>
                <a:latin typeface="Tahoma" pitchFamily="34" charset="0"/>
              </a:rPr>
              <a:t>.</a:t>
            </a:r>
            <a:endParaRPr lang="en-US" altLang="en-US" sz="2400" b="1" dirty="0">
              <a:solidFill>
                <a:schemeClr val="accent1"/>
              </a:solidFill>
              <a:latin typeface="Times New Roman" pitchFamily="18" charset="0"/>
            </a:endParaRPr>
          </a:p>
        </p:txBody>
      </p:sp>
      <p:sp>
        <p:nvSpPr>
          <p:cNvPr id="29701" name="WordArt 5"/>
          <p:cNvSpPr>
            <a:spLocks noChangeArrowheads="1" noChangeShapeType="1" noTextEdit="1"/>
          </p:cNvSpPr>
          <p:nvPr/>
        </p:nvSpPr>
        <p:spPr bwMode="auto">
          <a:xfrm>
            <a:off x="609600" y="114300"/>
            <a:ext cx="7277100" cy="57150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a:rPr>
              <a:t>TARDIGRADES – Water Bears-  FEATURES,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7108">
                                            <p:txEl>
                                              <p:pRg st="2" end="2"/>
                                            </p:txEl>
                                          </p:spTgt>
                                        </p:tgtEl>
                                        <p:attrNameLst>
                                          <p:attrName>style.visibility</p:attrName>
                                        </p:attrNameLst>
                                      </p:cBhvr>
                                      <p:to>
                                        <p:strVal val="visible"/>
                                      </p:to>
                                    </p:set>
                                    <p:anim calcmode="lin" valueType="num">
                                      <p:cBhvr additive="base">
                                        <p:cTn id="7" dur="500" fill="hold"/>
                                        <p:tgtEl>
                                          <p:spTgt spid="4710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47108">
                                            <p:txEl>
                                              <p:pRg st="3" end="3"/>
                                            </p:txEl>
                                          </p:spTgt>
                                        </p:tgtEl>
                                        <p:attrNameLst>
                                          <p:attrName>style.visibility</p:attrName>
                                        </p:attrNameLst>
                                      </p:cBhvr>
                                      <p:to>
                                        <p:strVal val="visible"/>
                                      </p:to>
                                    </p:set>
                                    <p:animEffect transition="in" filter="fade">
                                      <p:cBhvr>
                                        <p:cTn id="13" dur="1000"/>
                                        <p:tgtEl>
                                          <p:spTgt spid="47108">
                                            <p:txEl>
                                              <p:pRg st="3" end="3"/>
                                            </p:txEl>
                                          </p:spTgt>
                                        </p:tgtEl>
                                      </p:cBhvr>
                                    </p:animEffect>
                                    <p:anim calcmode="lin" valueType="num">
                                      <p:cBhvr>
                                        <p:cTn id="14" dur="1000" fill="hold"/>
                                        <p:tgtEl>
                                          <p:spTgt spid="47108">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4710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21" fill="hold" nodeType="clickEffect">
                                  <p:stCondLst>
                                    <p:cond delay="0"/>
                                  </p:stCondLst>
                                  <p:childTnLst>
                                    <p:set>
                                      <p:cBhvr>
                                        <p:cTn id="19" dur="1" fill="hold">
                                          <p:stCondLst>
                                            <p:cond delay="0"/>
                                          </p:stCondLst>
                                        </p:cTn>
                                        <p:tgtEl>
                                          <p:spTgt spid="47108">
                                            <p:txEl>
                                              <p:pRg st="4" end="4"/>
                                            </p:txEl>
                                          </p:spTgt>
                                        </p:tgtEl>
                                        <p:attrNameLst>
                                          <p:attrName>style.visibility</p:attrName>
                                        </p:attrNameLst>
                                      </p:cBhvr>
                                      <p:to>
                                        <p:strVal val="visible"/>
                                      </p:to>
                                    </p:set>
                                    <p:animEffect transition="in" filter="barn(inVertical)">
                                      <p:cBhvr>
                                        <p:cTn id="20" dur="500"/>
                                        <p:tgtEl>
                                          <p:spTgt spid="47108">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2" presetClass="entr" presetSubtype="0" fill="hold" nodeType="clickEffect">
                                  <p:stCondLst>
                                    <p:cond delay="0"/>
                                  </p:stCondLst>
                                  <p:childTnLst>
                                    <p:set>
                                      <p:cBhvr>
                                        <p:cTn id="24" dur="1" fill="hold">
                                          <p:stCondLst>
                                            <p:cond delay="0"/>
                                          </p:stCondLst>
                                        </p:cTn>
                                        <p:tgtEl>
                                          <p:spTgt spid="47108">
                                            <p:txEl>
                                              <p:pRg st="5" end="5"/>
                                            </p:txEl>
                                          </p:spTgt>
                                        </p:tgtEl>
                                        <p:attrNameLst>
                                          <p:attrName>style.visibility</p:attrName>
                                        </p:attrNameLst>
                                      </p:cBhvr>
                                      <p:to>
                                        <p:strVal val="visible"/>
                                      </p:to>
                                    </p:set>
                                    <p:animEffect transition="in" filter="fade">
                                      <p:cBhvr>
                                        <p:cTn id="25" dur="1000"/>
                                        <p:tgtEl>
                                          <p:spTgt spid="47108">
                                            <p:txEl>
                                              <p:pRg st="5" end="5"/>
                                            </p:txEl>
                                          </p:spTgt>
                                        </p:tgtEl>
                                      </p:cBhvr>
                                    </p:animEffect>
                                    <p:anim calcmode="lin" valueType="num">
                                      <p:cBhvr>
                                        <p:cTn id="26" dur="1000" fill="hold"/>
                                        <p:tgtEl>
                                          <p:spTgt spid="47108">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4710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1" fill="hold" nodeType="clickEffect">
                                  <p:stCondLst>
                                    <p:cond delay="0"/>
                                  </p:stCondLst>
                                  <p:childTnLst>
                                    <p:set>
                                      <p:cBhvr>
                                        <p:cTn id="31" dur="1" fill="hold">
                                          <p:stCondLst>
                                            <p:cond delay="0"/>
                                          </p:stCondLst>
                                        </p:cTn>
                                        <p:tgtEl>
                                          <p:spTgt spid="47108">
                                            <p:txEl>
                                              <p:pRg st="6" end="6"/>
                                            </p:txEl>
                                          </p:spTgt>
                                        </p:tgtEl>
                                        <p:attrNameLst>
                                          <p:attrName>style.visibility</p:attrName>
                                        </p:attrNameLst>
                                      </p:cBhvr>
                                      <p:to>
                                        <p:strVal val="visible"/>
                                      </p:to>
                                    </p:set>
                                    <p:animEffect transition="in" filter="barn(inVertical)">
                                      <p:cBhvr>
                                        <p:cTn id="32" dur="500"/>
                                        <p:tgtEl>
                                          <p:spTgt spid="47108">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2" presetClass="entr" presetSubtype="0" fill="hold" nodeType="clickEffect">
                                  <p:stCondLst>
                                    <p:cond delay="0"/>
                                  </p:stCondLst>
                                  <p:childTnLst>
                                    <p:set>
                                      <p:cBhvr>
                                        <p:cTn id="36" dur="1" fill="hold">
                                          <p:stCondLst>
                                            <p:cond delay="0"/>
                                          </p:stCondLst>
                                        </p:cTn>
                                        <p:tgtEl>
                                          <p:spTgt spid="47108">
                                            <p:txEl>
                                              <p:pRg st="7" end="7"/>
                                            </p:txEl>
                                          </p:spTgt>
                                        </p:tgtEl>
                                        <p:attrNameLst>
                                          <p:attrName>style.visibility</p:attrName>
                                        </p:attrNameLst>
                                      </p:cBhvr>
                                      <p:to>
                                        <p:strVal val="visible"/>
                                      </p:to>
                                    </p:set>
                                    <p:animEffect transition="in" filter="fade">
                                      <p:cBhvr>
                                        <p:cTn id="37" dur="1000"/>
                                        <p:tgtEl>
                                          <p:spTgt spid="47108">
                                            <p:txEl>
                                              <p:pRg st="7" end="7"/>
                                            </p:txEl>
                                          </p:spTgt>
                                        </p:tgtEl>
                                      </p:cBhvr>
                                    </p:animEffect>
                                    <p:anim calcmode="lin" valueType="num">
                                      <p:cBhvr>
                                        <p:cTn id="38" dur="1000" fill="hold"/>
                                        <p:tgtEl>
                                          <p:spTgt spid="47108">
                                            <p:txEl>
                                              <p:pRg st="7" end="7"/>
                                            </p:txEl>
                                          </p:spTgt>
                                        </p:tgtEl>
                                        <p:attrNameLst>
                                          <p:attrName>ppt_x</p:attrName>
                                        </p:attrNameLst>
                                      </p:cBhvr>
                                      <p:tavLst>
                                        <p:tav tm="0">
                                          <p:val>
                                            <p:strVal val="#ppt_x"/>
                                          </p:val>
                                        </p:tav>
                                        <p:tav tm="100000">
                                          <p:val>
                                            <p:strVal val="#ppt_x"/>
                                          </p:val>
                                        </p:tav>
                                      </p:tavLst>
                                    </p:anim>
                                    <p:anim calcmode="lin" valueType="num">
                                      <p:cBhvr>
                                        <p:cTn id="39" dur="1000" fill="hold"/>
                                        <p:tgtEl>
                                          <p:spTgt spid="4710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16" presetClass="entr" presetSubtype="21" fill="hold" nodeType="clickEffect">
                                  <p:stCondLst>
                                    <p:cond delay="0"/>
                                  </p:stCondLst>
                                  <p:childTnLst>
                                    <p:set>
                                      <p:cBhvr>
                                        <p:cTn id="43" dur="1" fill="hold">
                                          <p:stCondLst>
                                            <p:cond delay="0"/>
                                          </p:stCondLst>
                                        </p:cTn>
                                        <p:tgtEl>
                                          <p:spTgt spid="47108">
                                            <p:txEl>
                                              <p:pRg st="8" end="8"/>
                                            </p:txEl>
                                          </p:spTgt>
                                        </p:tgtEl>
                                        <p:attrNameLst>
                                          <p:attrName>style.visibility</p:attrName>
                                        </p:attrNameLst>
                                      </p:cBhvr>
                                      <p:to>
                                        <p:strVal val="visible"/>
                                      </p:to>
                                    </p:set>
                                    <p:animEffect transition="in" filter="barn(inVertical)">
                                      <p:cBhvr>
                                        <p:cTn id="44" dur="500"/>
                                        <p:tgtEl>
                                          <p:spTgt spid="47108">
                                            <p:txEl>
                                              <p:pRg st="8" end="8"/>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nodeType="clickEffect">
                                  <p:stCondLst>
                                    <p:cond delay="0"/>
                                  </p:stCondLst>
                                  <p:childTnLst>
                                    <p:set>
                                      <p:cBhvr>
                                        <p:cTn id="48" dur="1" fill="hold">
                                          <p:stCondLst>
                                            <p:cond delay="0"/>
                                          </p:stCondLst>
                                        </p:cTn>
                                        <p:tgtEl>
                                          <p:spTgt spid="47108">
                                            <p:txEl>
                                              <p:pRg st="9" end="9"/>
                                            </p:txEl>
                                          </p:spTgt>
                                        </p:tgtEl>
                                        <p:attrNameLst>
                                          <p:attrName>style.visibility</p:attrName>
                                        </p:attrNameLst>
                                      </p:cBhvr>
                                      <p:to>
                                        <p:strVal val="visible"/>
                                      </p:to>
                                    </p:set>
                                    <p:animEffect transition="in" filter="fade">
                                      <p:cBhvr>
                                        <p:cTn id="49" dur="1000"/>
                                        <p:tgtEl>
                                          <p:spTgt spid="47108">
                                            <p:txEl>
                                              <p:pRg st="9" end="9"/>
                                            </p:txEl>
                                          </p:spTgt>
                                        </p:tgtEl>
                                      </p:cBhvr>
                                    </p:animEffect>
                                    <p:anim calcmode="lin" valueType="num">
                                      <p:cBhvr>
                                        <p:cTn id="50" dur="1000" fill="hold"/>
                                        <p:tgtEl>
                                          <p:spTgt spid="47108">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7108">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4" fill="hold" nodeType="clickEffect">
                                  <p:stCondLst>
                                    <p:cond delay="0"/>
                                  </p:stCondLst>
                                  <p:childTnLst>
                                    <p:set>
                                      <p:cBhvr>
                                        <p:cTn id="55" dur="1" fill="hold">
                                          <p:stCondLst>
                                            <p:cond delay="0"/>
                                          </p:stCondLst>
                                        </p:cTn>
                                        <p:tgtEl>
                                          <p:spTgt spid="47108">
                                            <p:txEl>
                                              <p:pRg st="10" end="10"/>
                                            </p:txEl>
                                          </p:spTgt>
                                        </p:tgtEl>
                                        <p:attrNameLst>
                                          <p:attrName>style.visibility</p:attrName>
                                        </p:attrNameLst>
                                      </p:cBhvr>
                                      <p:to>
                                        <p:strVal val="visible"/>
                                      </p:to>
                                    </p:set>
                                    <p:anim calcmode="lin" valueType="num">
                                      <p:cBhvr additive="base">
                                        <p:cTn id="56" dur="500" fill="hold"/>
                                        <p:tgtEl>
                                          <p:spTgt spid="47108">
                                            <p:txEl>
                                              <p:pRg st="10" end="10"/>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4710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16" presetClass="entr" presetSubtype="21" fill="hold" nodeType="clickEffect">
                                  <p:stCondLst>
                                    <p:cond delay="0"/>
                                  </p:stCondLst>
                                  <p:childTnLst>
                                    <p:set>
                                      <p:cBhvr>
                                        <p:cTn id="61" dur="1" fill="hold">
                                          <p:stCondLst>
                                            <p:cond delay="0"/>
                                          </p:stCondLst>
                                        </p:cTn>
                                        <p:tgtEl>
                                          <p:spTgt spid="47108">
                                            <p:txEl>
                                              <p:pRg st="11" end="11"/>
                                            </p:txEl>
                                          </p:spTgt>
                                        </p:tgtEl>
                                        <p:attrNameLst>
                                          <p:attrName>style.visibility</p:attrName>
                                        </p:attrNameLst>
                                      </p:cBhvr>
                                      <p:to>
                                        <p:strVal val="visible"/>
                                      </p:to>
                                    </p:set>
                                    <p:animEffect transition="in" filter="barn(inVertical)">
                                      <p:cBhvr>
                                        <p:cTn id="62" dur="500"/>
                                        <p:tgtEl>
                                          <p:spTgt spid="47108">
                                            <p:txEl>
                                              <p:pRg st="11" end="11"/>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2" presetClass="entr" presetSubtype="0" fill="hold" nodeType="clickEffect">
                                  <p:stCondLst>
                                    <p:cond delay="0"/>
                                  </p:stCondLst>
                                  <p:childTnLst>
                                    <p:set>
                                      <p:cBhvr>
                                        <p:cTn id="66" dur="1" fill="hold">
                                          <p:stCondLst>
                                            <p:cond delay="0"/>
                                          </p:stCondLst>
                                        </p:cTn>
                                        <p:tgtEl>
                                          <p:spTgt spid="47108">
                                            <p:txEl>
                                              <p:pRg st="1" end="1"/>
                                            </p:txEl>
                                          </p:spTgt>
                                        </p:tgtEl>
                                        <p:attrNameLst>
                                          <p:attrName>style.visibility</p:attrName>
                                        </p:attrNameLst>
                                      </p:cBhvr>
                                      <p:to>
                                        <p:strVal val="visible"/>
                                      </p:to>
                                    </p:set>
                                    <p:animEffect transition="in" filter="fade">
                                      <p:cBhvr>
                                        <p:cTn id="67" dur="1000"/>
                                        <p:tgtEl>
                                          <p:spTgt spid="47108">
                                            <p:txEl>
                                              <p:pRg st="1" end="1"/>
                                            </p:txEl>
                                          </p:spTgt>
                                        </p:tgtEl>
                                      </p:cBhvr>
                                    </p:animEffect>
                                    <p:anim calcmode="lin" valueType="num">
                                      <p:cBhvr>
                                        <p:cTn id="68" dur="1000" fill="hold"/>
                                        <p:tgtEl>
                                          <p:spTgt spid="47108">
                                            <p:txEl>
                                              <p:pRg st="1" end="1"/>
                                            </p:txEl>
                                          </p:spTgt>
                                        </p:tgtEl>
                                        <p:attrNameLst>
                                          <p:attrName>ppt_x</p:attrName>
                                        </p:attrNameLst>
                                      </p:cBhvr>
                                      <p:tavLst>
                                        <p:tav tm="0">
                                          <p:val>
                                            <p:strVal val="#ppt_x"/>
                                          </p:val>
                                        </p:tav>
                                        <p:tav tm="100000">
                                          <p:val>
                                            <p:strVal val="#ppt_x"/>
                                          </p:val>
                                        </p:tav>
                                      </p:tavLst>
                                    </p:anim>
                                    <p:anim calcmode="lin" valueType="num">
                                      <p:cBhvr>
                                        <p:cTn id="69" dur="1000" fill="hold"/>
                                        <p:tgtEl>
                                          <p:spTgt spid="4710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Slide Number Placeholder 3"/>
          <p:cNvSpPr>
            <a:spLocks noGrp="1"/>
          </p:cNvSpPr>
          <p:nvPr>
            <p:ph type="sldNum" sz="quarter" idx="12"/>
          </p:nvPr>
        </p:nvSpPr>
        <p:spPr/>
        <p:txBody>
          <a:bodyPr/>
          <a:lstStyle/>
          <a:p>
            <a:pPr>
              <a:defRPr/>
            </a:pPr>
            <a:fld id="{6948BC17-0668-4B8F-86E0-DEE5D0163AFD}" type="slidenum">
              <a:rPr lang="en-US"/>
              <a:pPr>
                <a:defRPr/>
              </a:pPr>
              <a:t>26</a:t>
            </a:fld>
            <a:r>
              <a:rPr lang="en-US"/>
              <a:t> </a:t>
            </a:r>
          </a:p>
        </p:txBody>
      </p:sp>
      <p:pic>
        <p:nvPicPr>
          <p:cNvPr id="103432" name="Picture 8" descr="Satellite_Earth ME nort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2" y="3870325"/>
            <a:ext cx="1905001"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2" descr="Solar_Syste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8057"/>
            <a:ext cx="5715000" cy="2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Picture 3" descr="titan image"/>
          <p:cNvPicPr>
            <a:picLocks noChangeAspect="1" noChangeArrowheads="1"/>
          </p:cNvPicPr>
          <p:nvPr/>
        </p:nvPicPr>
        <p:blipFill>
          <a:blip r:embed="rId5" cstate="print">
            <a:extLst>
              <a:ext uri="{28A0092B-C50C-407E-A947-70E740481C1C}">
                <a14:useLocalDpi xmlns:a14="http://schemas.microsoft.com/office/drawing/2010/main" val="0"/>
              </a:ext>
            </a:extLst>
          </a:blip>
          <a:srcRect l="3304" t="3226" r="4198" b="9677"/>
          <a:stretch>
            <a:fillRect/>
          </a:stretch>
        </p:blipFill>
        <p:spPr bwMode="auto">
          <a:xfrm>
            <a:off x="6019800" y="3870325"/>
            <a:ext cx="2036921"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9" name="Picture 5" descr="Mars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2163" y="3870325"/>
            <a:ext cx="1900237" cy="190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0" name="Text Box 9"/>
          <p:cNvSpPr txBox="1">
            <a:spLocks noChangeArrowheads="1"/>
          </p:cNvSpPr>
          <p:nvPr/>
        </p:nvSpPr>
        <p:spPr bwMode="auto">
          <a:xfrm>
            <a:off x="42862" y="5775326"/>
            <a:ext cx="87963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b="1" dirty="0">
                <a:solidFill>
                  <a:srgbClr val="FFFF00"/>
                </a:solidFill>
                <a:latin typeface="Times New Roman" pitchFamily="18" charset="0"/>
              </a:rPr>
              <a:t>  </a:t>
            </a:r>
            <a:r>
              <a:rPr lang="en-US" altLang="en-US" sz="2000" b="1" dirty="0">
                <a:latin typeface="Times New Roman" pitchFamily="18" charset="0"/>
              </a:rPr>
              <a:t>EARTH        </a:t>
            </a:r>
            <a:r>
              <a:rPr lang="en-US" altLang="en-US" sz="2000" b="1" dirty="0" smtClean="0">
                <a:latin typeface="Times New Roman" pitchFamily="18" charset="0"/>
              </a:rPr>
              <a:t>   MARS               </a:t>
            </a:r>
            <a:r>
              <a:rPr lang="en-US" altLang="en-US" sz="2000" b="1" dirty="0">
                <a:latin typeface="Times New Roman" pitchFamily="18" charset="0"/>
              </a:rPr>
              <a:t>EUROPA      </a:t>
            </a:r>
            <a:r>
              <a:rPr lang="en-US" altLang="en-US" sz="2000" b="1" dirty="0" smtClean="0">
                <a:latin typeface="Times New Roman" pitchFamily="18" charset="0"/>
              </a:rPr>
              <a:t>             TITAN, ENCELADUS </a:t>
            </a:r>
            <a:r>
              <a:rPr lang="en-US" altLang="en-US" sz="2000" dirty="0" smtClean="0">
                <a:solidFill>
                  <a:srgbClr val="FFFF00"/>
                </a:solidFill>
                <a:latin typeface="Times New Roman" pitchFamily="18" charset="0"/>
              </a:rPr>
              <a:t> </a:t>
            </a:r>
            <a:endParaRPr lang="en-US" altLang="en-US" sz="2000" dirty="0">
              <a:solidFill>
                <a:srgbClr val="FFFF00"/>
              </a:solidFill>
              <a:latin typeface="Times New Roman" pitchFamily="18" charset="0"/>
            </a:endParaRPr>
          </a:p>
        </p:txBody>
      </p:sp>
      <p:pic>
        <p:nvPicPr>
          <p:cNvPr id="103434" name="Picture 10" descr="europ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00" y="3870325"/>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4" name="Line 21"/>
          <p:cNvSpPr>
            <a:spLocks noChangeShapeType="1"/>
          </p:cNvSpPr>
          <p:nvPr/>
        </p:nvSpPr>
        <p:spPr bwMode="auto">
          <a:xfrm>
            <a:off x="2209800" y="2133600"/>
            <a:ext cx="1981200" cy="1447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0735" name="Line 22"/>
          <p:cNvSpPr>
            <a:spLocks noChangeShapeType="1"/>
          </p:cNvSpPr>
          <p:nvPr/>
        </p:nvSpPr>
        <p:spPr bwMode="auto">
          <a:xfrm>
            <a:off x="3810000" y="1828800"/>
            <a:ext cx="2743200" cy="1905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7" name="Line 21"/>
          <p:cNvSpPr>
            <a:spLocks noChangeShapeType="1"/>
          </p:cNvSpPr>
          <p:nvPr/>
        </p:nvSpPr>
        <p:spPr bwMode="auto">
          <a:xfrm>
            <a:off x="819943" y="1320913"/>
            <a:ext cx="1389857" cy="2133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8" name="Line 21"/>
          <p:cNvSpPr>
            <a:spLocks noChangeShapeType="1"/>
          </p:cNvSpPr>
          <p:nvPr/>
        </p:nvSpPr>
        <p:spPr bwMode="auto">
          <a:xfrm>
            <a:off x="623206" y="1266370"/>
            <a:ext cx="233816" cy="231503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03432"/>
                                        </p:tgtEl>
                                        <p:attrNameLst>
                                          <p:attrName>style.visibility</p:attrName>
                                        </p:attrNameLst>
                                      </p:cBhvr>
                                      <p:to>
                                        <p:strVal val="visible"/>
                                      </p:to>
                                    </p:set>
                                    <p:animEffect transition="in" filter="checkerboard(across)">
                                      <p:cBhvr>
                                        <p:cTn id="7" dur="500"/>
                                        <p:tgtEl>
                                          <p:spTgt spid="1034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nodeType="clickEffect">
                                  <p:stCondLst>
                                    <p:cond delay="0"/>
                                  </p:stCondLst>
                                  <p:childTnLst>
                                    <p:set>
                                      <p:cBhvr>
                                        <p:cTn id="11" dur="1" fill="hold">
                                          <p:stCondLst>
                                            <p:cond delay="0"/>
                                          </p:stCondLst>
                                        </p:cTn>
                                        <p:tgtEl>
                                          <p:spTgt spid="103429"/>
                                        </p:tgtEl>
                                        <p:attrNameLst>
                                          <p:attrName>style.visibility</p:attrName>
                                        </p:attrNameLst>
                                      </p:cBhvr>
                                      <p:to>
                                        <p:strVal val="visible"/>
                                      </p:to>
                                    </p:set>
                                    <p:anim calcmode="lin" valueType="num">
                                      <p:cBhvr>
                                        <p:cTn id="12" dur="500" fill="hold"/>
                                        <p:tgtEl>
                                          <p:spTgt spid="103429"/>
                                        </p:tgtEl>
                                        <p:attrNameLst>
                                          <p:attrName>ppt_w</p:attrName>
                                        </p:attrNameLst>
                                      </p:cBhvr>
                                      <p:tavLst>
                                        <p:tav tm="0">
                                          <p:val>
                                            <p:fltVal val="0"/>
                                          </p:val>
                                        </p:tav>
                                        <p:tav tm="100000">
                                          <p:val>
                                            <p:strVal val="#ppt_w"/>
                                          </p:val>
                                        </p:tav>
                                      </p:tavLst>
                                    </p:anim>
                                    <p:anim calcmode="lin" valueType="num">
                                      <p:cBhvr>
                                        <p:cTn id="13" dur="500" fill="hold"/>
                                        <p:tgtEl>
                                          <p:spTgt spid="103429"/>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103434"/>
                                        </p:tgtEl>
                                        <p:attrNameLst>
                                          <p:attrName>style.visibility</p:attrName>
                                        </p:attrNameLst>
                                      </p:cBhvr>
                                      <p:to>
                                        <p:strVal val="visible"/>
                                      </p:to>
                                    </p:set>
                                    <p:animEffect transition="in" filter="box(in)">
                                      <p:cBhvr>
                                        <p:cTn id="18" dur="500"/>
                                        <p:tgtEl>
                                          <p:spTgt spid="10343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26" fill="hold" nodeType="clickEffect">
                                  <p:stCondLst>
                                    <p:cond delay="0"/>
                                  </p:stCondLst>
                                  <p:childTnLst>
                                    <p:set>
                                      <p:cBhvr>
                                        <p:cTn id="22" dur="1" fill="hold">
                                          <p:stCondLst>
                                            <p:cond delay="0"/>
                                          </p:stCondLst>
                                        </p:cTn>
                                        <p:tgtEl>
                                          <p:spTgt spid="103427"/>
                                        </p:tgtEl>
                                        <p:attrNameLst>
                                          <p:attrName>style.visibility</p:attrName>
                                        </p:attrNameLst>
                                      </p:cBhvr>
                                      <p:to>
                                        <p:strVal val="visible"/>
                                      </p:to>
                                    </p:set>
                                    <p:animEffect transition="in" filter="barn(inHorizontal)">
                                      <p:cBhvr>
                                        <p:cTn id="23" dur="500"/>
                                        <p:tgtEl>
                                          <p:spTgt spid="103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ctrTitle"/>
          </p:nvPr>
        </p:nvSpPr>
        <p:spPr>
          <a:xfrm>
            <a:off x="228600" y="228600"/>
            <a:ext cx="8915400" cy="1143000"/>
          </a:xfrm>
          <a:solidFill>
            <a:srgbClr val="0000FF"/>
          </a:solidFill>
        </p:spPr>
        <p:txBody>
          <a:bodyPr/>
          <a:lstStyle/>
          <a:p>
            <a:pPr eaLnBrk="1" hangingPunct="1"/>
            <a:r>
              <a:rPr lang="en-US" altLang="en-US" sz="5400" b="1" smtClean="0">
                <a:solidFill>
                  <a:srgbClr val="FFFF00"/>
                </a:solidFill>
              </a:rPr>
              <a:t>CONDITIONS ON  MARS</a:t>
            </a:r>
            <a:endParaRPr lang="en-US" altLang="en-US" sz="9600" b="1" smtClean="0">
              <a:solidFill>
                <a:srgbClr val="FFFF00"/>
              </a:solidFill>
            </a:endParaRPr>
          </a:p>
        </p:txBody>
      </p:sp>
      <p:sp>
        <p:nvSpPr>
          <p:cNvPr id="68611" name="Rectangle 3"/>
          <p:cNvSpPr>
            <a:spLocks noGrp="1" noChangeArrowheads="1"/>
          </p:cNvSpPr>
          <p:nvPr>
            <p:ph type="subTitle" idx="1"/>
          </p:nvPr>
        </p:nvSpPr>
        <p:spPr>
          <a:xfrm>
            <a:off x="228600" y="5257800"/>
            <a:ext cx="8915400" cy="1066800"/>
          </a:xfrm>
          <a:solidFill>
            <a:srgbClr val="800080"/>
          </a:solidFill>
        </p:spPr>
        <p:txBody>
          <a:bodyPr rtlCol="0">
            <a:normAutofit fontScale="92500" lnSpcReduction="10000"/>
          </a:bodyPr>
          <a:lstStyle/>
          <a:p>
            <a:pPr eaLnBrk="1" fontAlgn="auto" hangingPunct="1">
              <a:spcAft>
                <a:spcPts val="0"/>
              </a:spcAft>
              <a:defRPr/>
            </a:pPr>
            <a:r>
              <a:rPr lang="en-US" altLang="en-US" sz="3600" b="1" dirty="0" smtClean="0">
                <a:solidFill>
                  <a:srgbClr val="FFC000"/>
                </a:solidFill>
              </a:rPr>
              <a:t>LIFE ON MARS? PAST AND PRESENCE ON SUBSURFACE??</a:t>
            </a:r>
            <a:endParaRPr lang="en-US" altLang="en-US" sz="4000" b="1" dirty="0" smtClean="0">
              <a:solidFill>
                <a:srgbClr val="FFC000"/>
              </a:solidFill>
            </a:endParaRPr>
          </a:p>
        </p:txBody>
      </p:sp>
      <p:sp>
        <p:nvSpPr>
          <p:cNvPr id="6" name="Rectangle 9"/>
          <p:cNvSpPr>
            <a:spLocks noGrp="1" noChangeArrowheads="1"/>
          </p:cNvSpPr>
          <p:nvPr>
            <p:ph type="sldNum" sz="quarter" idx="12"/>
          </p:nvPr>
        </p:nvSpPr>
        <p:spPr/>
        <p:txBody>
          <a:bodyPr/>
          <a:lstStyle/>
          <a:p>
            <a:pPr>
              <a:defRPr/>
            </a:pPr>
            <a:fld id="{11F360D8-F5F0-4D1D-9299-1E0AF2B9E6C1}" type="slidenum">
              <a:rPr lang="en-US"/>
              <a:pPr>
                <a:defRPr/>
              </a:pPr>
              <a:t>27</a:t>
            </a:fld>
            <a:endParaRPr lang="en-US"/>
          </a:p>
        </p:txBody>
      </p:sp>
      <p:sp>
        <p:nvSpPr>
          <p:cNvPr id="68612" name="Rectangle 4"/>
          <p:cNvSpPr>
            <a:spLocks noChangeArrowheads="1"/>
          </p:cNvSpPr>
          <p:nvPr/>
        </p:nvSpPr>
        <p:spPr bwMode="auto">
          <a:xfrm>
            <a:off x="228600" y="1447800"/>
            <a:ext cx="8915400" cy="378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r>
              <a:rPr lang="en-US" altLang="en-US" sz="4800" b="1" dirty="0" smtClean="0">
                <a:solidFill>
                  <a:srgbClr val="FF0000"/>
                </a:solidFill>
                <a:latin typeface="Times New Roman" pitchFamily="18" charset="0"/>
              </a:rPr>
              <a:t>1) </a:t>
            </a:r>
            <a:r>
              <a:rPr lang="en-US" altLang="en-US" sz="4800" b="1" dirty="0" smtClean="0">
                <a:solidFill>
                  <a:schemeClr val="accent6">
                    <a:lumMod val="50000"/>
                  </a:schemeClr>
                </a:solidFill>
                <a:latin typeface="Times New Roman" pitchFamily="18" charset="0"/>
              </a:rPr>
              <a:t>DRY</a:t>
            </a:r>
          </a:p>
          <a:p>
            <a:pPr>
              <a:spcBef>
                <a:spcPct val="0"/>
              </a:spcBef>
              <a:buFontTx/>
              <a:buNone/>
              <a:defRPr/>
            </a:pPr>
            <a:r>
              <a:rPr lang="en-US" altLang="en-US" sz="4800" b="1" dirty="0" smtClean="0">
                <a:solidFill>
                  <a:srgbClr val="7030A0"/>
                </a:solidFill>
                <a:latin typeface="Times New Roman" pitchFamily="18" charset="0"/>
              </a:rPr>
              <a:t>2) </a:t>
            </a:r>
            <a:r>
              <a:rPr lang="en-US" altLang="en-US" sz="4800" b="1" dirty="0" smtClean="0">
                <a:solidFill>
                  <a:srgbClr val="0000FF"/>
                </a:solidFill>
                <a:latin typeface="Times New Roman" pitchFamily="18" charset="0"/>
              </a:rPr>
              <a:t>COLD </a:t>
            </a:r>
          </a:p>
          <a:p>
            <a:pPr>
              <a:spcBef>
                <a:spcPct val="0"/>
              </a:spcBef>
              <a:buFontTx/>
              <a:buNone/>
              <a:defRPr/>
            </a:pPr>
            <a:r>
              <a:rPr lang="en-US" altLang="en-US" sz="4800" b="1" dirty="0" smtClean="0">
                <a:solidFill>
                  <a:srgbClr val="FF0000"/>
                </a:solidFill>
                <a:latin typeface="Times New Roman" pitchFamily="18" charset="0"/>
              </a:rPr>
              <a:t>3) UV RADIATION</a:t>
            </a:r>
            <a:endParaRPr lang="en-US" altLang="en-US" sz="4800" b="1" dirty="0" smtClean="0">
              <a:solidFill>
                <a:srgbClr val="FF9900"/>
              </a:solidFill>
              <a:latin typeface="Times New Roman" pitchFamily="18" charset="0"/>
            </a:endParaRPr>
          </a:p>
          <a:p>
            <a:pPr>
              <a:spcBef>
                <a:spcPct val="0"/>
              </a:spcBef>
              <a:buFontTx/>
              <a:buNone/>
              <a:defRPr/>
            </a:pPr>
            <a:r>
              <a:rPr lang="en-US" altLang="en-US" sz="4800" b="1" dirty="0" smtClean="0">
                <a:solidFill>
                  <a:srgbClr val="0000FF"/>
                </a:solidFill>
                <a:latin typeface="Times New Roman" pitchFamily="18" charset="0"/>
              </a:rPr>
              <a:t>4) </a:t>
            </a:r>
            <a:r>
              <a:rPr lang="en-US" altLang="en-US" sz="4800" b="1" dirty="0" smtClean="0">
                <a:solidFill>
                  <a:srgbClr val="7030A0"/>
                </a:solidFill>
                <a:latin typeface="Times New Roman" pitchFamily="18" charset="0"/>
              </a:rPr>
              <a:t>LIQUID WATER</a:t>
            </a:r>
          </a:p>
          <a:p>
            <a:pPr>
              <a:spcBef>
                <a:spcPct val="0"/>
              </a:spcBef>
              <a:buFontTx/>
              <a:buNone/>
              <a:defRPr/>
            </a:pPr>
            <a:r>
              <a:rPr lang="en-US" altLang="en-US" sz="4800" b="1" dirty="0" smtClean="0">
                <a:solidFill>
                  <a:srgbClr val="0000FF"/>
                </a:solidFill>
                <a:latin typeface="Times New Roman" pitchFamily="18" charset="0"/>
              </a:rPr>
              <a:t>5) CO</a:t>
            </a:r>
            <a:r>
              <a:rPr lang="en-US" altLang="en-US" b="1" dirty="0" smtClean="0">
                <a:solidFill>
                  <a:srgbClr val="0000FF"/>
                </a:solidFill>
                <a:latin typeface="Times New Roman" pitchFamily="18" charset="0"/>
              </a:rPr>
              <a:t>2</a:t>
            </a:r>
            <a:r>
              <a:rPr lang="en-US" altLang="en-US" sz="4800" b="1" dirty="0" smtClean="0">
                <a:solidFill>
                  <a:srgbClr val="0000FF"/>
                </a:solidFill>
                <a:latin typeface="Times New Roman" pitchFamily="18" charset="0"/>
              </a:rPr>
              <a:t> and </a:t>
            </a:r>
            <a:r>
              <a:rPr lang="en-US" altLang="en-US" sz="4400" b="1" dirty="0" smtClean="0">
                <a:solidFill>
                  <a:srgbClr val="0000FF"/>
                </a:solidFill>
                <a:latin typeface="Times New Roman" pitchFamily="18" charset="0"/>
              </a:rPr>
              <a:t>METHANE [CH</a:t>
            </a:r>
            <a:r>
              <a:rPr lang="en-US" altLang="en-US" b="1" dirty="0" smtClean="0">
                <a:solidFill>
                  <a:srgbClr val="0000FF"/>
                </a:solidFill>
                <a:latin typeface="Times New Roman" pitchFamily="18" charset="0"/>
              </a:rPr>
              <a:t>4</a:t>
            </a:r>
            <a:r>
              <a:rPr lang="en-US" altLang="en-US" sz="4400" b="1" dirty="0" smtClean="0">
                <a:solidFill>
                  <a:srgbClr val="0000FF"/>
                </a:solidFill>
                <a:latin typeface="Times New Roman" pitchFamily="18" charset="0"/>
              </a:rPr>
              <a:t>]</a:t>
            </a:r>
            <a:r>
              <a:rPr lang="en-US" altLang="en-US" b="1" dirty="0" smtClean="0">
                <a:solidFill>
                  <a:srgbClr val="FFFFFF"/>
                </a:solidFill>
                <a:latin typeface="Times New Roman" pitchFamily="18" charset="0"/>
              </a:rPr>
              <a:t>2  +</a:t>
            </a:r>
            <a:endParaRPr lang="en-US" altLang="en-US" sz="4000" b="1" dirty="0" smtClean="0">
              <a:solidFill>
                <a:srgbClr val="FFFFFF"/>
              </a:solidFill>
              <a:latin typeface="Times New Roman"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8610"/>
                                        </p:tgtEl>
                                        <p:attrNameLst>
                                          <p:attrName>style.visibility</p:attrName>
                                        </p:attrNameLst>
                                      </p:cBhvr>
                                      <p:to>
                                        <p:strVal val="visible"/>
                                      </p:to>
                                    </p:set>
                                    <p:anim calcmode="lin" valueType="num">
                                      <p:cBhvr additive="base">
                                        <p:cTn id="7" dur="500" fill="hold"/>
                                        <p:tgtEl>
                                          <p:spTgt spid="68610"/>
                                        </p:tgtEl>
                                        <p:attrNameLst>
                                          <p:attrName>ppt_x</p:attrName>
                                        </p:attrNameLst>
                                      </p:cBhvr>
                                      <p:tavLst>
                                        <p:tav tm="0">
                                          <p:val>
                                            <p:strVal val="#ppt_x"/>
                                          </p:val>
                                        </p:tav>
                                        <p:tav tm="100000">
                                          <p:val>
                                            <p:strVal val="#ppt_x"/>
                                          </p:val>
                                        </p:tav>
                                      </p:tavLst>
                                    </p:anim>
                                    <p:anim calcmode="lin" valueType="num">
                                      <p:cBhvr additive="base">
                                        <p:cTn id="8" dur="500" fill="hold"/>
                                        <p:tgtEl>
                                          <p:spTgt spid="68610"/>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8612">
                                            <p:txEl>
                                              <p:pRg st="0" end="0"/>
                                            </p:txEl>
                                          </p:spTgt>
                                        </p:tgtEl>
                                        <p:attrNameLst>
                                          <p:attrName>style.visibility</p:attrName>
                                        </p:attrNameLst>
                                      </p:cBhvr>
                                      <p:to>
                                        <p:strVal val="visible"/>
                                      </p:to>
                                    </p:set>
                                    <p:anim calcmode="lin" valueType="num">
                                      <p:cBhvr additive="base">
                                        <p:cTn id="13" dur="500" fill="hold"/>
                                        <p:tgtEl>
                                          <p:spTgt spid="68612">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86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8612">
                                            <p:txEl>
                                              <p:pRg st="1" end="1"/>
                                            </p:txEl>
                                          </p:spTgt>
                                        </p:tgtEl>
                                        <p:attrNameLst>
                                          <p:attrName>style.visibility</p:attrName>
                                        </p:attrNameLst>
                                      </p:cBhvr>
                                      <p:to>
                                        <p:strVal val="visible"/>
                                      </p:to>
                                    </p:set>
                                    <p:anim calcmode="lin" valueType="num">
                                      <p:cBhvr additive="base">
                                        <p:cTn id="19" dur="500" fill="hold"/>
                                        <p:tgtEl>
                                          <p:spTgt spid="68612">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861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8612">
                                            <p:txEl>
                                              <p:pRg st="2" end="2"/>
                                            </p:txEl>
                                          </p:spTgt>
                                        </p:tgtEl>
                                        <p:attrNameLst>
                                          <p:attrName>style.visibility</p:attrName>
                                        </p:attrNameLst>
                                      </p:cBhvr>
                                      <p:to>
                                        <p:strVal val="visible"/>
                                      </p:to>
                                    </p:set>
                                    <p:anim calcmode="lin" valueType="num">
                                      <p:cBhvr additive="base">
                                        <p:cTn id="25" dur="500" fill="hold"/>
                                        <p:tgtEl>
                                          <p:spTgt spid="68612">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861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8612">
                                            <p:txEl>
                                              <p:pRg st="3" end="3"/>
                                            </p:txEl>
                                          </p:spTgt>
                                        </p:tgtEl>
                                        <p:attrNameLst>
                                          <p:attrName>style.visibility</p:attrName>
                                        </p:attrNameLst>
                                      </p:cBhvr>
                                      <p:to>
                                        <p:strVal val="visible"/>
                                      </p:to>
                                    </p:set>
                                    <p:anim calcmode="lin" valueType="num">
                                      <p:cBhvr additive="base">
                                        <p:cTn id="31" dur="500" fill="hold"/>
                                        <p:tgtEl>
                                          <p:spTgt spid="68612">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861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8612">
                                            <p:txEl>
                                              <p:pRg st="4" end="4"/>
                                            </p:txEl>
                                          </p:spTgt>
                                        </p:tgtEl>
                                        <p:attrNameLst>
                                          <p:attrName>style.visibility</p:attrName>
                                        </p:attrNameLst>
                                      </p:cBhvr>
                                      <p:to>
                                        <p:strVal val="visible"/>
                                      </p:to>
                                    </p:set>
                                    <p:anim calcmode="lin" valueType="num">
                                      <p:cBhvr additive="base">
                                        <p:cTn id="37" dur="500" fill="hold"/>
                                        <p:tgtEl>
                                          <p:spTgt spid="68612">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861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8611">
                                            <p:txEl>
                                              <p:pRg st="0" end="0"/>
                                            </p:txEl>
                                          </p:spTgt>
                                        </p:tgtEl>
                                        <p:attrNameLst>
                                          <p:attrName>style.visibility</p:attrName>
                                        </p:attrNameLst>
                                      </p:cBhvr>
                                      <p:to>
                                        <p:strVal val="visible"/>
                                      </p:to>
                                    </p:set>
                                    <p:anim calcmode="lin" valueType="num">
                                      <p:cBhvr additive="base">
                                        <p:cTn id="43" dur="500" fill="hold"/>
                                        <p:tgtEl>
                                          <p:spTgt spid="68611">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686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animBg="1" autoUpdateAnimBg="0"/>
      <p:bldP spid="68611" grpId="0" build="p" autoUpdateAnimBg="0"/>
      <p:bldP spid="68612"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bg>
      <p:bgPr>
        <a:solidFill>
          <a:srgbClr val="FFCC99"/>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6200" y="0"/>
            <a:ext cx="9144000" cy="1408113"/>
          </a:xfrm>
          <a:solidFill>
            <a:srgbClr val="0000FF"/>
          </a:solidFill>
        </p:spPr>
        <p:txBody>
          <a:bodyPr rtlCol="0">
            <a:normAutofit fontScale="90000"/>
          </a:bodyPr>
          <a:lstStyle/>
          <a:p>
            <a:pPr eaLnBrk="1" fontAlgn="auto" hangingPunct="1">
              <a:lnSpc>
                <a:spcPct val="160000"/>
              </a:lnSpc>
              <a:spcAft>
                <a:spcPts val="0"/>
              </a:spcAft>
              <a:defRPr/>
            </a:pPr>
            <a:r>
              <a:rPr lang="en-US" altLang="en-US" sz="4900" b="1" dirty="0" smtClean="0">
                <a:solidFill>
                  <a:srgbClr val="FFCC99"/>
                </a:solidFill>
              </a:rPr>
              <a:t>ANCIENT</a:t>
            </a:r>
            <a:r>
              <a:rPr lang="en-US" altLang="en-US" b="1" dirty="0" smtClean="0">
                <a:solidFill>
                  <a:srgbClr val="99FF99"/>
                </a:solidFill>
              </a:rPr>
              <a:t> </a:t>
            </a:r>
            <a:r>
              <a:rPr lang="en-US" altLang="en-US" b="1" dirty="0" smtClean="0">
                <a:solidFill>
                  <a:srgbClr val="00FF00"/>
                </a:solidFill>
              </a:rPr>
              <a:t>LIFE</a:t>
            </a:r>
            <a:r>
              <a:rPr lang="en-US" altLang="en-US" b="1" dirty="0" smtClean="0">
                <a:solidFill>
                  <a:srgbClr val="99FF99"/>
                </a:solidFill>
              </a:rPr>
              <a:t> </a:t>
            </a:r>
            <a:r>
              <a:rPr lang="en-US" altLang="en-US" sz="3200" b="1" dirty="0" smtClean="0">
                <a:solidFill>
                  <a:srgbClr val="FFCCCC"/>
                </a:solidFill>
              </a:rPr>
              <a:t>ON</a:t>
            </a:r>
            <a:r>
              <a:rPr lang="en-US" altLang="en-US" b="1" dirty="0" smtClean="0">
                <a:solidFill>
                  <a:srgbClr val="99FF99"/>
                </a:solidFill>
              </a:rPr>
              <a:t> </a:t>
            </a:r>
            <a:r>
              <a:rPr lang="en-US" altLang="en-US" sz="5400" b="1" dirty="0" smtClean="0">
                <a:solidFill>
                  <a:srgbClr val="00FF00"/>
                </a:solidFill>
              </a:rPr>
              <a:t>MARS</a:t>
            </a:r>
            <a:r>
              <a:rPr lang="en-US" altLang="en-US" b="1" dirty="0" smtClean="0">
                <a:solidFill>
                  <a:srgbClr val="99FF99"/>
                </a:solidFill>
              </a:rPr>
              <a:t> ?	</a:t>
            </a:r>
          </a:p>
        </p:txBody>
      </p:sp>
      <p:sp>
        <p:nvSpPr>
          <p:cNvPr id="44035" name="Rectangle 3"/>
          <p:cNvSpPr>
            <a:spLocks noGrp="1" noChangeArrowheads="1"/>
          </p:cNvSpPr>
          <p:nvPr>
            <p:ph idx="1"/>
          </p:nvPr>
        </p:nvSpPr>
        <p:spPr>
          <a:xfrm>
            <a:off x="0" y="6096000"/>
            <a:ext cx="9144000" cy="228600"/>
          </a:xfrm>
          <a:solidFill>
            <a:srgbClr val="FF9900"/>
          </a:solidFill>
          <a:ln>
            <a:solidFill>
              <a:schemeClr val="bg2"/>
            </a:solidFill>
            <a:miter lim="800000"/>
            <a:headEnd/>
            <a:tailEnd/>
          </a:ln>
        </p:spPr>
        <p:txBody>
          <a:bodyPr rtlCol="0">
            <a:normAutofit fontScale="25000" lnSpcReduction="20000"/>
          </a:bodyPr>
          <a:lstStyle/>
          <a:p>
            <a:pPr algn="ctr" eaLnBrk="1" fontAlgn="auto" hangingPunct="1">
              <a:lnSpc>
                <a:spcPct val="90000"/>
              </a:lnSpc>
              <a:spcAft>
                <a:spcPts val="0"/>
              </a:spcAft>
              <a:buFont typeface="Wingdings" pitchFamily="2" charset="2"/>
              <a:buNone/>
              <a:defRPr/>
            </a:pPr>
            <a:r>
              <a:rPr lang="en-US" altLang="en-US" sz="4000" dirty="0" smtClean="0">
                <a:solidFill>
                  <a:srgbClr val="99FF99"/>
                </a:solidFill>
              </a:rPr>
              <a:t> </a:t>
            </a:r>
          </a:p>
          <a:p>
            <a:pPr eaLnBrk="1" fontAlgn="auto" hangingPunct="1">
              <a:lnSpc>
                <a:spcPct val="90000"/>
              </a:lnSpc>
              <a:spcAft>
                <a:spcPts val="0"/>
              </a:spcAft>
              <a:buFont typeface="Wingdings" pitchFamily="2" charset="2"/>
              <a:buNone/>
              <a:defRPr/>
            </a:pPr>
            <a:r>
              <a:rPr lang="en-US" altLang="en-US" sz="4000" dirty="0" smtClean="0">
                <a:solidFill>
                  <a:srgbClr val="99FF99"/>
                </a:solidFill>
              </a:rPr>
              <a:t> </a:t>
            </a:r>
          </a:p>
          <a:p>
            <a:pPr eaLnBrk="1" fontAlgn="auto" hangingPunct="1">
              <a:lnSpc>
                <a:spcPct val="90000"/>
              </a:lnSpc>
              <a:spcAft>
                <a:spcPts val="0"/>
              </a:spcAft>
              <a:defRPr/>
            </a:pPr>
            <a:endParaRPr lang="en-US" altLang="en-US" sz="3600" dirty="0" smtClean="0"/>
          </a:p>
        </p:txBody>
      </p:sp>
      <p:sp>
        <p:nvSpPr>
          <p:cNvPr id="6" name="Slide Number Placeholder 5"/>
          <p:cNvSpPr>
            <a:spLocks noGrp="1"/>
          </p:cNvSpPr>
          <p:nvPr>
            <p:ph type="sldNum" sz="quarter" idx="12"/>
          </p:nvPr>
        </p:nvSpPr>
        <p:spPr/>
        <p:txBody>
          <a:bodyPr/>
          <a:lstStyle/>
          <a:p>
            <a:pPr>
              <a:defRPr/>
            </a:pPr>
            <a:fld id="{5E19987E-ECE2-4E06-8A65-B1BB44F7D41B}" type="slidenum">
              <a:rPr lang="en-US"/>
              <a:pPr>
                <a:defRPr/>
              </a:pPr>
              <a:t>28</a:t>
            </a:fld>
            <a:r>
              <a:rPr lang="en-US"/>
              <a:t> </a:t>
            </a:r>
          </a:p>
        </p:txBody>
      </p:sp>
      <p:sp>
        <p:nvSpPr>
          <p:cNvPr id="60422" name="Rectangle 6"/>
          <p:cNvSpPr>
            <a:spLocks noChangeArrowheads="1"/>
          </p:cNvSpPr>
          <p:nvPr/>
        </p:nvSpPr>
        <p:spPr bwMode="auto">
          <a:xfrm>
            <a:off x="0" y="2667000"/>
            <a:ext cx="9144000"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a:solidFill>
                  <a:srgbClr val="0000FF"/>
                </a:solidFill>
                <a:latin typeface="Tahoma" pitchFamily="34" charset="0"/>
              </a:rPr>
              <a:t>EVIDENCE  FROM   NASA  IMAGES  OF THE RED PLANET</a:t>
            </a:r>
          </a:p>
          <a:p>
            <a:pPr algn="ctr" eaLnBrk="1" hangingPunct="1">
              <a:spcBef>
                <a:spcPct val="0"/>
              </a:spcBef>
              <a:buFontTx/>
              <a:buNone/>
            </a:pPr>
            <a:endParaRPr lang="en-US" altLang="en-US" sz="3600" b="1">
              <a:solidFill>
                <a:srgbClr val="0000FF"/>
              </a:solidFill>
              <a:latin typeface="Tahoma" pitchFamily="34" charset="0"/>
            </a:endParaRPr>
          </a:p>
          <a:p>
            <a:pPr algn="ctr" eaLnBrk="1" hangingPunct="1">
              <a:spcBef>
                <a:spcPct val="0"/>
              </a:spcBef>
              <a:buFontTx/>
              <a:buNone/>
            </a:pPr>
            <a:r>
              <a:rPr lang="en-US" altLang="en-US" sz="3600" b="1">
                <a:solidFill>
                  <a:srgbClr val="9900CC"/>
                </a:solidFill>
                <a:latin typeface="Tahoma" pitchFamily="34" charset="0"/>
              </a:rPr>
              <a:t>CONTOURS  OF  RIVERS, </a:t>
            </a:r>
          </a:p>
          <a:p>
            <a:pPr algn="ctr" eaLnBrk="1" hangingPunct="1">
              <a:spcBef>
                <a:spcPct val="0"/>
              </a:spcBef>
              <a:buFontTx/>
              <a:buNone/>
            </a:pPr>
            <a:r>
              <a:rPr lang="en-US" altLang="en-US" sz="3600" b="1">
                <a:solidFill>
                  <a:srgbClr val="9900CC"/>
                </a:solidFill>
                <a:latin typeface="Tahoma" pitchFamily="34" charset="0"/>
              </a:rPr>
              <a:t>CANYONS,  CRATERS, FLOWING   	 AND RUNNING WATER.</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60418"/>
                                        </p:tgtEl>
                                        <p:attrNameLst>
                                          <p:attrName>style.visibility</p:attrName>
                                        </p:attrNameLst>
                                      </p:cBhvr>
                                      <p:to>
                                        <p:strVal val="visible"/>
                                      </p:to>
                                    </p:set>
                                    <p:anim calcmode="lin" valueType="num">
                                      <p:cBhvr>
                                        <p:cTn id="7" dur="500" fill="hold"/>
                                        <p:tgtEl>
                                          <p:spTgt spid="60418"/>
                                        </p:tgtEl>
                                        <p:attrNameLst>
                                          <p:attrName>ppt_w</p:attrName>
                                        </p:attrNameLst>
                                      </p:cBhvr>
                                      <p:tavLst>
                                        <p:tav tm="0">
                                          <p:val>
                                            <p:fltVal val="0"/>
                                          </p:val>
                                        </p:tav>
                                        <p:tav tm="100000">
                                          <p:val>
                                            <p:strVal val="#ppt_w"/>
                                          </p:val>
                                        </p:tav>
                                      </p:tavLst>
                                    </p:anim>
                                    <p:anim calcmode="lin" valueType="num">
                                      <p:cBhvr>
                                        <p:cTn id="8" dur="500" fill="hold"/>
                                        <p:tgtEl>
                                          <p:spTgt spid="60418"/>
                                        </p:tgtEl>
                                        <p:attrNameLst>
                                          <p:attrName>ppt_h</p:attrName>
                                        </p:attrNameLst>
                                      </p:cBhvr>
                                      <p:tavLst>
                                        <p:tav tm="0">
                                          <p:val>
                                            <p:fltVal val="0"/>
                                          </p:val>
                                        </p:tav>
                                        <p:tav tm="100000">
                                          <p:val>
                                            <p:strVal val="#ppt_h"/>
                                          </p:val>
                                        </p:tav>
                                      </p:tavLst>
                                    </p:anim>
                                    <p:anim calcmode="lin" valueType="num">
                                      <p:cBhvr>
                                        <p:cTn id="9" dur="500" fill="hold"/>
                                        <p:tgtEl>
                                          <p:spTgt spid="60418"/>
                                        </p:tgtEl>
                                        <p:attrNameLst>
                                          <p:attrName>style.rotation</p:attrName>
                                        </p:attrNameLst>
                                      </p:cBhvr>
                                      <p:tavLst>
                                        <p:tav tm="0">
                                          <p:val>
                                            <p:fltVal val="360"/>
                                          </p:val>
                                        </p:tav>
                                        <p:tav tm="100000">
                                          <p:val>
                                            <p:fltVal val="0"/>
                                          </p:val>
                                        </p:tav>
                                      </p:tavLst>
                                    </p:anim>
                                    <p:animEffect transition="in" filter="fade">
                                      <p:cBhvr>
                                        <p:cTn id="10" dur="500"/>
                                        <p:tgtEl>
                                          <p:spTgt spid="6041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1" presetClass="entr" presetSubtype="0" fill="hold" grpId="0" nodeType="clickEffect">
                                  <p:stCondLst>
                                    <p:cond delay="0"/>
                                  </p:stCondLst>
                                  <p:childTnLst>
                                    <p:set>
                                      <p:cBhvr>
                                        <p:cTn id="14" dur="1" fill="hold">
                                          <p:stCondLst>
                                            <p:cond delay="0"/>
                                          </p:stCondLst>
                                        </p:cTn>
                                        <p:tgtEl>
                                          <p:spTgt spid="60422">
                                            <p:txEl>
                                              <p:pRg st="0" end="0"/>
                                            </p:txEl>
                                          </p:spTgt>
                                        </p:tgtEl>
                                        <p:attrNameLst>
                                          <p:attrName>style.visibility</p:attrName>
                                        </p:attrNameLst>
                                      </p:cBhvr>
                                      <p:to>
                                        <p:strVal val="visible"/>
                                      </p:to>
                                    </p:set>
                                    <p:animEffect transition="in" filter="fade">
                                      <p:cBhvr>
                                        <p:cTn id="15" dur="770" decel="100000"/>
                                        <p:tgtEl>
                                          <p:spTgt spid="60422">
                                            <p:txEl>
                                              <p:pRg st="0" end="0"/>
                                            </p:txEl>
                                          </p:spTgt>
                                        </p:tgtEl>
                                      </p:cBhvr>
                                    </p:animEffect>
                                    <p:animScale>
                                      <p:cBhvr>
                                        <p:cTn id="16" dur="770" decel="100000"/>
                                        <p:tgtEl>
                                          <p:spTgt spid="60422">
                                            <p:txEl>
                                              <p:pRg st="0" end="0"/>
                                            </p:txEl>
                                          </p:spTgt>
                                        </p:tgtEl>
                                      </p:cBhvr>
                                      <p:from x="10000" y="10000"/>
                                      <p:to x="200000" y="450000"/>
                                    </p:animScale>
                                    <p:animScale>
                                      <p:cBhvr>
                                        <p:cTn id="17" dur="1230" accel="100000" fill="hold">
                                          <p:stCondLst>
                                            <p:cond delay="770"/>
                                          </p:stCondLst>
                                        </p:cTn>
                                        <p:tgtEl>
                                          <p:spTgt spid="60422">
                                            <p:txEl>
                                              <p:pRg st="0" end="0"/>
                                            </p:txEl>
                                          </p:spTgt>
                                        </p:tgtEl>
                                      </p:cBhvr>
                                      <p:from x="200000" y="450000"/>
                                      <p:to x="100000" y="100000"/>
                                    </p:animScale>
                                    <p:set>
                                      <p:cBhvr>
                                        <p:cTn id="18" dur="770" fill="hold"/>
                                        <p:tgtEl>
                                          <p:spTgt spid="60422">
                                            <p:txEl>
                                              <p:pRg st="0" end="0"/>
                                            </p:txEl>
                                          </p:spTgt>
                                        </p:tgtEl>
                                        <p:attrNameLst>
                                          <p:attrName>ppt_x</p:attrName>
                                        </p:attrNameLst>
                                      </p:cBhvr>
                                      <p:to>
                                        <p:strVal val="(0.5)"/>
                                      </p:to>
                                    </p:set>
                                    <p:anim from="(0.5)" to="(#ppt_x)" calcmode="lin" valueType="num">
                                      <p:cBhvr>
                                        <p:cTn id="19" dur="1230" accel="100000" fill="hold">
                                          <p:stCondLst>
                                            <p:cond delay="770"/>
                                          </p:stCondLst>
                                        </p:cTn>
                                        <p:tgtEl>
                                          <p:spTgt spid="60422">
                                            <p:txEl>
                                              <p:pRg st="0" end="0"/>
                                            </p:txEl>
                                          </p:spTgt>
                                        </p:tgtEl>
                                        <p:attrNameLst>
                                          <p:attrName>ppt_x</p:attrName>
                                        </p:attrNameLst>
                                      </p:cBhvr>
                                    </p:anim>
                                    <p:set>
                                      <p:cBhvr>
                                        <p:cTn id="20" dur="770" fill="hold"/>
                                        <p:tgtEl>
                                          <p:spTgt spid="60422">
                                            <p:txEl>
                                              <p:pRg st="0" end="0"/>
                                            </p:txEl>
                                          </p:spTgt>
                                        </p:tgtEl>
                                        <p:attrNameLst>
                                          <p:attrName>ppt_y</p:attrName>
                                        </p:attrNameLst>
                                      </p:cBhvr>
                                      <p:to>
                                        <p:strVal val="(#ppt_y+0.4)"/>
                                      </p:to>
                                    </p:set>
                                    <p:anim from="(#ppt_y+0.4)" to="(#ppt_y)" calcmode="lin" valueType="num">
                                      <p:cBhvr>
                                        <p:cTn id="21" dur="1230" accel="100000" fill="hold">
                                          <p:stCondLst>
                                            <p:cond delay="770"/>
                                          </p:stCondLst>
                                        </p:cTn>
                                        <p:tgtEl>
                                          <p:spTgt spid="60422">
                                            <p:txEl>
                                              <p:pRg st="0" end="0"/>
                                            </p:txEl>
                                          </p:spTgt>
                                        </p:tgtEl>
                                        <p:attrNameLst>
                                          <p:attrName>ppt_y</p:attrName>
                                        </p:attrNameLst>
                                      </p:cBhvr>
                                    </p:anim>
                                  </p:childTnLst>
                                </p:cTn>
                              </p:par>
                              <p:par>
                                <p:cTn id="22" presetID="51" presetClass="entr" presetSubtype="0" fill="hold" grpId="0" nodeType="withEffect">
                                  <p:stCondLst>
                                    <p:cond delay="0"/>
                                  </p:stCondLst>
                                  <p:childTnLst>
                                    <p:set>
                                      <p:cBhvr>
                                        <p:cTn id="23" dur="1" fill="hold">
                                          <p:stCondLst>
                                            <p:cond delay="0"/>
                                          </p:stCondLst>
                                        </p:cTn>
                                        <p:tgtEl>
                                          <p:spTgt spid="60422">
                                            <p:txEl>
                                              <p:pRg st="2" end="2"/>
                                            </p:txEl>
                                          </p:spTgt>
                                        </p:tgtEl>
                                        <p:attrNameLst>
                                          <p:attrName>style.visibility</p:attrName>
                                        </p:attrNameLst>
                                      </p:cBhvr>
                                      <p:to>
                                        <p:strVal val="visible"/>
                                      </p:to>
                                    </p:set>
                                    <p:animEffect transition="in" filter="fade">
                                      <p:cBhvr>
                                        <p:cTn id="24" dur="770" decel="100000"/>
                                        <p:tgtEl>
                                          <p:spTgt spid="60422">
                                            <p:txEl>
                                              <p:pRg st="2" end="2"/>
                                            </p:txEl>
                                          </p:spTgt>
                                        </p:tgtEl>
                                      </p:cBhvr>
                                    </p:animEffect>
                                    <p:animScale>
                                      <p:cBhvr>
                                        <p:cTn id="25" dur="770" decel="100000"/>
                                        <p:tgtEl>
                                          <p:spTgt spid="60422">
                                            <p:txEl>
                                              <p:pRg st="2" end="2"/>
                                            </p:txEl>
                                          </p:spTgt>
                                        </p:tgtEl>
                                      </p:cBhvr>
                                      <p:from x="10000" y="10000"/>
                                      <p:to x="200000" y="450000"/>
                                    </p:animScale>
                                    <p:animScale>
                                      <p:cBhvr>
                                        <p:cTn id="26" dur="1230" accel="100000" fill="hold">
                                          <p:stCondLst>
                                            <p:cond delay="770"/>
                                          </p:stCondLst>
                                        </p:cTn>
                                        <p:tgtEl>
                                          <p:spTgt spid="60422">
                                            <p:txEl>
                                              <p:pRg st="2" end="2"/>
                                            </p:txEl>
                                          </p:spTgt>
                                        </p:tgtEl>
                                      </p:cBhvr>
                                      <p:from x="200000" y="450000"/>
                                      <p:to x="100000" y="100000"/>
                                    </p:animScale>
                                    <p:set>
                                      <p:cBhvr>
                                        <p:cTn id="27" dur="770" fill="hold"/>
                                        <p:tgtEl>
                                          <p:spTgt spid="60422">
                                            <p:txEl>
                                              <p:pRg st="2" end="2"/>
                                            </p:txEl>
                                          </p:spTgt>
                                        </p:tgtEl>
                                        <p:attrNameLst>
                                          <p:attrName>ppt_x</p:attrName>
                                        </p:attrNameLst>
                                      </p:cBhvr>
                                      <p:to>
                                        <p:strVal val="(0.5)"/>
                                      </p:to>
                                    </p:set>
                                    <p:anim from="(0.5)" to="(#ppt_x)" calcmode="lin" valueType="num">
                                      <p:cBhvr>
                                        <p:cTn id="28" dur="1230" accel="100000" fill="hold">
                                          <p:stCondLst>
                                            <p:cond delay="770"/>
                                          </p:stCondLst>
                                        </p:cTn>
                                        <p:tgtEl>
                                          <p:spTgt spid="60422">
                                            <p:txEl>
                                              <p:pRg st="2" end="2"/>
                                            </p:txEl>
                                          </p:spTgt>
                                        </p:tgtEl>
                                        <p:attrNameLst>
                                          <p:attrName>ppt_x</p:attrName>
                                        </p:attrNameLst>
                                      </p:cBhvr>
                                    </p:anim>
                                    <p:set>
                                      <p:cBhvr>
                                        <p:cTn id="29" dur="770" fill="hold"/>
                                        <p:tgtEl>
                                          <p:spTgt spid="60422">
                                            <p:txEl>
                                              <p:pRg st="2" end="2"/>
                                            </p:txEl>
                                          </p:spTgt>
                                        </p:tgtEl>
                                        <p:attrNameLst>
                                          <p:attrName>ppt_y</p:attrName>
                                        </p:attrNameLst>
                                      </p:cBhvr>
                                      <p:to>
                                        <p:strVal val="(#ppt_y+0.4)"/>
                                      </p:to>
                                    </p:set>
                                    <p:anim from="(#ppt_y+0.4)" to="(#ppt_y)" calcmode="lin" valueType="num">
                                      <p:cBhvr>
                                        <p:cTn id="30" dur="1230" accel="100000" fill="hold">
                                          <p:stCondLst>
                                            <p:cond delay="770"/>
                                          </p:stCondLst>
                                        </p:cTn>
                                        <p:tgtEl>
                                          <p:spTgt spid="60422">
                                            <p:txEl>
                                              <p:pRg st="2" end="2"/>
                                            </p:txEl>
                                          </p:spTgt>
                                        </p:tgtEl>
                                        <p:attrNameLst>
                                          <p:attrName>ppt_y</p:attrName>
                                        </p:attrNameLst>
                                      </p:cBhvr>
                                    </p:anim>
                                  </p:childTnLst>
                                </p:cTn>
                              </p:par>
                              <p:par>
                                <p:cTn id="31" presetID="51" presetClass="entr" presetSubtype="0" fill="hold" grpId="0" nodeType="withEffect">
                                  <p:stCondLst>
                                    <p:cond delay="0"/>
                                  </p:stCondLst>
                                  <p:childTnLst>
                                    <p:set>
                                      <p:cBhvr>
                                        <p:cTn id="32" dur="1" fill="hold">
                                          <p:stCondLst>
                                            <p:cond delay="0"/>
                                          </p:stCondLst>
                                        </p:cTn>
                                        <p:tgtEl>
                                          <p:spTgt spid="60422">
                                            <p:txEl>
                                              <p:pRg st="3" end="3"/>
                                            </p:txEl>
                                          </p:spTgt>
                                        </p:tgtEl>
                                        <p:attrNameLst>
                                          <p:attrName>style.visibility</p:attrName>
                                        </p:attrNameLst>
                                      </p:cBhvr>
                                      <p:to>
                                        <p:strVal val="visible"/>
                                      </p:to>
                                    </p:set>
                                    <p:animEffect transition="in" filter="fade">
                                      <p:cBhvr>
                                        <p:cTn id="33" dur="770" decel="100000"/>
                                        <p:tgtEl>
                                          <p:spTgt spid="60422">
                                            <p:txEl>
                                              <p:pRg st="3" end="3"/>
                                            </p:txEl>
                                          </p:spTgt>
                                        </p:tgtEl>
                                      </p:cBhvr>
                                    </p:animEffect>
                                    <p:animScale>
                                      <p:cBhvr>
                                        <p:cTn id="34" dur="770" decel="100000"/>
                                        <p:tgtEl>
                                          <p:spTgt spid="60422">
                                            <p:txEl>
                                              <p:pRg st="3" end="3"/>
                                            </p:txEl>
                                          </p:spTgt>
                                        </p:tgtEl>
                                      </p:cBhvr>
                                      <p:from x="10000" y="10000"/>
                                      <p:to x="200000" y="450000"/>
                                    </p:animScale>
                                    <p:animScale>
                                      <p:cBhvr>
                                        <p:cTn id="35" dur="1230" accel="100000" fill="hold">
                                          <p:stCondLst>
                                            <p:cond delay="770"/>
                                          </p:stCondLst>
                                        </p:cTn>
                                        <p:tgtEl>
                                          <p:spTgt spid="60422">
                                            <p:txEl>
                                              <p:pRg st="3" end="3"/>
                                            </p:txEl>
                                          </p:spTgt>
                                        </p:tgtEl>
                                      </p:cBhvr>
                                      <p:from x="200000" y="450000"/>
                                      <p:to x="100000" y="100000"/>
                                    </p:animScale>
                                    <p:set>
                                      <p:cBhvr>
                                        <p:cTn id="36" dur="770" fill="hold"/>
                                        <p:tgtEl>
                                          <p:spTgt spid="60422">
                                            <p:txEl>
                                              <p:pRg st="3" end="3"/>
                                            </p:txEl>
                                          </p:spTgt>
                                        </p:tgtEl>
                                        <p:attrNameLst>
                                          <p:attrName>ppt_x</p:attrName>
                                        </p:attrNameLst>
                                      </p:cBhvr>
                                      <p:to>
                                        <p:strVal val="(0.5)"/>
                                      </p:to>
                                    </p:set>
                                    <p:anim from="(0.5)" to="(#ppt_x)" calcmode="lin" valueType="num">
                                      <p:cBhvr>
                                        <p:cTn id="37" dur="1230" accel="100000" fill="hold">
                                          <p:stCondLst>
                                            <p:cond delay="770"/>
                                          </p:stCondLst>
                                        </p:cTn>
                                        <p:tgtEl>
                                          <p:spTgt spid="60422">
                                            <p:txEl>
                                              <p:pRg st="3" end="3"/>
                                            </p:txEl>
                                          </p:spTgt>
                                        </p:tgtEl>
                                        <p:attrNameLst>
                                          <p:attrName>ppt_x</p:attrName>
                                        </p:attrNameLst>
                                      </p:cBhvr>
                                    </p:anim>
                                    <p:set>
                                      <p:cBhvr>
                                        <p:cTn id="38" dur="770" fill="hold"/>
                                        <p:tgtEl>
                                          <p:spTgt spid="60422">
                                            <p:txEl>
                                              <p:pRg st="3" end="3"/>
                                            </p:txEl>
                                          </p:spTgt>
                                        </p:tgtEl>
                                        <p:attrNameLst>
                                          <p:attrName>ppt_y</p:attrName>
                                        </p:attrNameLst>
                                      </p:cBhvr>
                                      <p:to>
                                        <p:strVal val="(#ppt_y+0.4)"/>
                                      </p:to>
                                    </p:set>
                                    <p:anim from="(#ppt_y+0.4)" to="(#ppt_y)" calcmode="lin" valueType="num">
                                      <p:cBhvr>
                                        <p:cTn id="39" dur="1230" accel="100000" fill="hold">
                                          <p:stCondLst>
                                            <p:cond delay="770"/>
                                          </p:stCondLst>
                                        </p:cTn>
                                        <p:tgtEl>
                                          <p:spTgt spid="60422">
                                            <p:txEl>
                                              <p:pRg st="3" end="3"/>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animBg="1"/>
      <p:bldP spid="60422"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AF7DCBDB-0F6A-4D0A-BEA3-5AF34607117C}" type="slidenum">
              <a:rPr lang="en-US"/>
              <a:pPr>
                <a:defRPr/>
              </a:pPr>
              <a:t>29</a:t>
            </a:fld>
            <a:r>
              <a:rPr lang="en-US"/>
              <a:t> </a:t>
            </a:r>
          </a:p>
        </p:txBody>
      </p:sp>
      <p:pic>
        <p:nvPicPr>
          <p:cNvPr id="36868" name="Picture 4" descr="Herbes Chasma and LTDs. Credit: E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955676"/>
            <a:ext cx="7543800" cy="541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Text Box 5"/>
          <p:cNvSpPr txBox="1">
            <a:spLocks noChangeArrowheads="1"/>
          </p:cNvSpPr>
          <p:nvPr/>
        </p:nvSpPr>
        <p:spPr bwMode="auto">
          <a:xfrm>
            <a:off x="1203325" y="-42863"/>
            <a:ext cx="67976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36870" name="Text Box 6"/>
          <p:cNvSpPr txBox="1">
            <a:spLocks noChangeArrowheads="1"/>
          </p:cNvSpPr>
          <p:nvPr/>
        </p:nvSpPr>
        <p:spPr bwMode="auto">
          <a:xfrm>
            <a:off x="0" y="0"/>
            <a:ext cx="9144000" cy="833438"/>
          </a:xfrm>
          <a:prstGeom prst="rect">
            <a:avLst/>
          </a:prstGeom>
          <a:solidFill>
            <a:srgbClr val="FFFF00"/>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a:solidFill>
                  <a:srgbClr val="0000FF"/>
                </a:solidFill>
                <a:latin typeface="Tahoma" pitchFamily="34" charset="0"/>
                <a:hlinkClick r:id="rId4" tooltip="http://www.universetoday.com/2008/12/11/groundwater-may-have-played-important-role-in-shaping-mars/&#10;external link"/>
              </a:rPr>
              <a:t>Groundwater May Have Played Important Role in</a:t>
            </a:r>
            <a:r>
              <a:rPr lang="en-US" altLang="en-US" sz="4400" b="1">
                <a:solidFill>
                  <a:srgbClr val="0000FF"/>
                </a:solidFill>
                <a:latin typeface="Tahoma" pitchFamily="34" charset="0"/>
                <a:hlinkClick r:id="rId4" tooltip="http://www.universetoday.com/2008/12/11/groundwater-may-have-played-important-role-in-shaping-mars/&#10;external link"/>
              </a:rPr>
              <a:t> </a:t>
            </a:r>
            <a:r>
              <a:rPr lang="en-US" altLang="en-US" sz="2000" b="1">
                <a:solidFill>
                  <a:srgbClr val="0000FF"/>
                </a:solidFill>
                <a:latin typeface="Tahoma" pitchFamily="34" charset="0"/>
                <a:hlinkClick r:id="rId4" tooltip="http://www.universetoday.com/2008/12/11/groundwater-may-have-played-important-role-in-shaping-mars/&#10;external link"/>
              </a:rPr>
              <a:t>Shaping Mars</a:t>
            </a:r>
            <a:r>
              <a:rPr lang="en-US" altLang="en-US" sz="4800">
                <a:solidFill>
                  <a:srgbClr val="0000FF"/>
                </a:solidFill>
                <a:latin typeface="Tahoma" pitchFamily="34" charset="0"/>
                <a:hlinkClick r:id="rId4" tooltip="http://www.universetoday.com/2008/12/11/groundwater-may-have-played-important-role-in-shaping-mars/&#10;external link"/>
              </a:rPr>
              <a:t> </a:t>
            </a:r>
            <a:endParaRPr lang="en-US" altLang="en-US" sz="4800">
              <a:solidFill>
                <a:srgbClr val="0000FF"/>
              </a:solidFill>
              <a:latin typeface="Tahoma" pitchFamily="34" charset="0"/>
            </a:endParaRP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114DF348-D302-4A05-91F8-77DC442C512C}" type="slidenum">
              <a:rPr lang="en-US"/>
              <a:pPr>
                <a:defRPr/>
              </a:pPr>
              <a:t>30</a:t>
            </a:fld>
            <a:r>
              <a:rPr lang="en-US"/>
              <a:t> </a:t>
            </a:r>
          </a:p>
        </p:txBody>
      </p:sp>
      <p:pic>
        <p:nvPicPr>
          <p:cNvPr id="37892" name="Picture 2" descr="Rhythmic bedding in sedimentary bedrock within Becquerel crater on Mars is suggested by the patterns in this image from NASA's Mars Reconnaissance Orbiter. Image credit: Image credit: NASA/JPL-Caltech/University of Arizona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25" y="1447800"/>
            <a:ext cx="9026525" cy="49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92919" y="304800"/>
            <a:ext cx="7962436"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STAIRWAYS ON MARS</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p:txBody>
          <a:bodyPr/>
          <a:lstStyle/>
          <a:p>
            <a:pPr eaLnBrk="1" hangingPunct="1"/>
            <a:r>
              <a:rPr lang="en-US" altLang="en-US" smtClean="0"/>
              <a:t>Atacama desert vs. Mars surface</a:t>
            </a:r>
          </a:p>
        </p:txBody>
      </p:sp>
      <p:sp>
        <p:nvSpPr>
          <p:cNvPr id="5" name="Slide Number Placeholder 4"/>
          <p:cNvSpPr>
            <a:spLocks noGrp="1"/>
          </p:cNvSpPr>
          <p:nvPr>
            <p:ph type="sldNum" sz="quarter" idx="12"/>
          </p:nvPr>
        </p:nvSpPr>
        <p:spPr/>
        <p:txBody>
          <a:bodyPr/>
          <a:lstStyle/>
          <a:p>
            <a:pPr>
              <a:defRPr/>
            </a:pPr>
            <a:fld id="{6A01F85E-A472-46A7-8FBA-6C40D7E10B4E}" type="slidenum">
              <a:rPr lang="en-US"/>
              <a:pPr>
                <a:defRPr/>
              </a:pPr>
              <a:t>31</a:t>
            </a:fld>
            <a:r>
              <a:rPr lang="en-US"/>
              <a:t> </a:t>
            </a:r>
          </a:p>
        </p:txBody>
      </p:sp>
      <p:pic>
        <p:nvPicPr>
          <p:cNvPr id="389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45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altLang="en-US" smtClean="0"/>
              <a:t>Under Atacama desert is life</a:t>
            </a:r>
          </a:p>
        </p:txBody>
      </p:sp>
      <p:sp>
        <p:nvSpPr>
          <p:cNvPr id="5" name="Slide Number Placeholder 4"/>
          <p:cNvSpPr>
            <a:spLocks noGrp="1"/>
          </p:cNvSpPr>
          <p:nvPr>
            <p:ph type="sldNum" sz="quarter" idx="12"/>
          </p:nvPr>
        </p:nvSpPr>
        <p:spPr/>
        <p:txBody>
          <a:bodyPr/>
          <a:lstStyle/>
          <a:p>
            <a:pPr>
              <a:defRPr/>
            </a:pPr>
            <a:fld id="{BE40B1A6-71D7-4CB5-AD38-EF405D9A0D02}" type="slidenum">
              <a:rPr lang="en-US"/>
              <a:pPr>
                <a:defRPr/>
              </a:pPr>
              <a:t>32</a:t>
            </a:fld>
            <a:r>
              <a:rPr lang="en-US"/>
              <a:t> </a:t>
            </a:r>
          </a:p>
        </p:txBody>
      </p:sp>
      <p:pic>
        <p:nvPicPr>
          <p:cNvPr id="3994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404938"/>
            <a:ext cx="7627115" cy="4691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17500" y="52388"/>
            <a:ext cx="8637588" cy="1431925"/>
          </a:xfrm>
        </p:spPr>
        <p:txBody>
          <a:bodyPr rtlCol="0">
            <a:normAutofit fontScale="90000"/>
          </a:bodyPr>
          <a:lstStyle/>
          <a:p>
            <a:pPr eaLnBrk="1" fontAlgn="auto" hangingPunct="1">
              <a:spcAft>
                <a:spcPts val="0"/>
              </a:spcAft>
              <a:tabLst>
                <a:tab pos="1033463" algn="l"/>
              </a:tabLst>
              <a:defRPr/>
            </a:pPr>
            <a:r>
              <a:rPr lang="en-US" altLang="en-US" b="1" dirty="0" smtClean="0">
                <a:solidFill>
                  <a:srgbClr val="0000FF"/>
                </a:solidFill>
              </a:rPr>
              <a:t>From EXTREMOPHILE  to EXTRA-TERRESTRIAL  LIFE</a:t>
            </a:r>
          </a:p>
        </p:txBody>
      </p:sp>
      <p:sp>
        <p:nvSpPr>
          <p:cNvPr id="5" name="Slide Number Placeholder 4"/>
          <p:cNvSpPr>
            <a:spLocks noGrp="1"/>
          </p:cNvSpPr>
          <p:nvPr>
            <p:ph type="sldNum" sz="quarter" idx="12"/>
          </p:nvPr>
        </p:nvSpPr>
        <p:spPr/>
        <p:txBody>
          <a:bodyPr/>
          <a:lstStyle/>
          <a:p>
            <a:pPr>
              <a:defRPr/>
            </a:pPr>
            <a:fld id="{F5A02615-2A14-4860-995D-3D3169F26168}" type="slidenum">
              <a:rPr lang="en-US"/>
              <a:pPr>
                <a:defRPr/>
              </a:pPr>
              <a:t>33</a:t>
            </a:fld>
            <a:r>
              <a:rPr lang="en-US"/>
              <a:t> </a:t>
            </a:r>
          </a:p>
        </p:txBody>
      </p:sp>
      <p:sp>
        <p:nvSpPr>
          <p:cNvPr id="78851" name="Rectangle 3"/>
          <p:cNvSpPr>
            <a:spLocks noChangeArrowheads="1"/>
          </p:cNvSpPr>
          <p:nvPr/>
        </p:nvSpPr>
        <p:spPr bwMode="auto">
          <a:xfrm>
            <a:off x="76200" y="1828800"/>
            <a:ext cx="8915400" cy="41576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20000"/>
              </a:spcBef>
              <a:buFont typeface="Arial" pitchFamily="34" charset="0"/>
              <a:buChar char="•"/>
              <a:defRPr sz="3200">
                <a:solidFill>
                  <a:schemeClr val="tx1"/>
                </a:solidFill>
                <a:latin typeface="Calibri" pitchFamily="34" charset="0"/>
              </a:defRPr>
            </a:lvl1pPr>
            <a:lvl2pPr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lvl="1" algn="ctr">
              <a:spcBef>
                <a:spcPct val="0"/>
              </a:spcBef>
              <a:buFontTx/>
              <a:buNone/>
            </a:pPr>
            <a:r>
              <a:rPr lang="en-US" altLang="en-US" sz="3800" b="1" u="sng">
                <a:latin typeface="Times New Roman" pitchFamily="18" charset="0"/>
              </a:rPr>
              <a:t>THE CHALLENGES</a:t>
            </a:r>
            <a:endParaRPr lang="en-US" altLang="en-US" sz="3800" b="1">
              <a:latin typeface="Times New Roman" pitchFamily="18" charset="0"/>
            </a:endParaRPr>
          </a:p>
          <a:p>
            <a:pPr lvl="1">
              <a:spcBef>
                <a:spcPct val="0"/>
              </a:spcBef>
              <a:buFontTx/>
              <a:buNone/>
            </a:pPr>
            <a:r>
              <a:rPr lang="en-US" altLang="en-US" sz="3800" b="1">
                <a:solidFill>
                  <a:srgbClr val="FF0000"/>
                </a:solidFill>
                <a:latin typeface="Times New Roman" pitchFamily="18" charset="0"/>
              </a:rPr>
              <a:t>1)  DRY CONDITIONS</a:t>
            </a:r>
            <a:r>
              <a:rPr lang="en-US" altLang="en-US" sz="3800" b="1">
                <a:solidFill>
                  <a:srgbClr val="FFFF00"/>
                </a:solidFill>
                <a:latin typeface="Times New Roman" pitchFamily="18" charset="0"/>
              </a:rPr>
              <a:t>;</a:t>
            </a:r>
            <a:r>
              <a:rPr lang="en-US" altLang="en-US" sz="3800" b="1">
                <a:solidFill>
                  <a:srgbClr val="FF0000"/>
                </a:solidFill>
                <a:latin typeface="Times New Roman" pitchFamily="18" charset="0"/>
              </a:rPr>
              <a:t> </a:t>
            </a:r>
          </a:p>
          <a:p>
            <a:pPr lvl="1">
              <a:spcBef>
                <a:spcPct val="0"/>
              </a:spcBef>
              <a:buFontTx/>
              <a:buNone/>
            </a:pPr>
            <a:r>
              <a:rPr lang="en-US" altLang="en-US" sz="3800" b="1">
                <a:solidFill>
                  <a:srgbClr val="99CCFF"/>
                </a:solidFill>
                <a:latin typeface="Times New Roman" pitchFamily="18" charset="0"/>
              </a:rPr>
              <a:t>2)  </a:t>
            </a:r>
            <a:r>
              <a:rPr lang="en-US" altLang="en-US" sz="3800" b="1">
                <a:latin typeface="Times New Roman" pitchFamily="18" charset="0"/>
              </a:rPr>
              <a:t>TEMPERATURE EFFECTS </a:t>
            </a:r>
          </a:p>
          <a:p>
            <a:pPr lvl="1">
              <a:spcBef>
                <a:spcPct val="0"/>
              </a:spcBef>
              <a:buFontTx/>
              <a:buNone/>
            </a:pPr>
            <a:r>
              <a:rPr lang="en-US" altLang="en-US" sz="3800" b="1">
                <a:solidFill>
                  <a:srgbClr val="0000FF"/>
                </a:solidFill>
                <a:latin typeface="Times New Roman" pitchFamily="18" charset="0"/>
              </a:rPr>
              <a:t>(HYPER-THERMOPHILES vs. </a:t>
            </a:r>
          </a:p>
          <a:p>
            <a:pPr lvl="1">
              <a:spcBef>
                <a:spcPct val="0"/>
              </a:spcBef>
              <a:buFontTx/>
              <a:buNone/>
            </a:pPr>
            <a:r>
              <a:rPr lang="en-US" altLang="en-US" sz="3800" b="1">
                <a:solidFill>
                  <a:srgbClr val="0000FF"/>
                </a:solidFill>
                <a:latin typeface="Times New Roman" pitchFamily="18" charset="0"/>
              </a:rPr>
              <a:t>PSYCHROPHILES) PRESENT IN </a:t>
            </a:r>
          </a:p>
          <a:p>
            <a:pPr lvl="1">
              <a:spcBef>
                <a:spcPct val="0"/>
              </a:spcBef>
              <a:buFontTx/>
              <a:buNone/>
            </a:pPr>
            <a:r>
              <a:rPr lang="en-US" altLang="en-US" sz="3800" b="1">
                <a:solidFill>
                  <a:srgbClr val="0000FF"/>
                </a:solidFill>
                <a:latin typeface="Times New Roman" pitchFamily="18" charset="0"/>
              </a:rPr>
              <a:t>VARIOUS PLACES, (ANTARCTICA, </a:t>
            </a:r>
          </a:p>
          <a:p>
            <a:pPr lvl="1" algn="ctr">
              <a:spcBef>
                <a:spcPct val="0"/>
              </a:spcBef>
              <a:buFontTx/>
              <a:buNone/>
            </a:pPr>
            <a:r>
              <a:rPr lang="en-US" altLang="en-US" sz="3800" b="1">
                <a:solidFill>
                  <a:srgbClr val="0000FF"/>
                </a:solidFill>
                <a:latin typeface="Times New Roman" pitchFamily="18" charset="0"/>
              </a:rPr>
              <a:t>SIBERIA, AND PERMAFROST)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Effect transition="in" filter="fade">
                                      <p:cBhvr>
                                        <p:cTn id="7" dur="770" decel="100000"/>
                                        <p:tgtEl>
                                          <p:spTgt spid="78851">
                                            <p:txEl>
                                              <p:pRg st="0" end="0"/>
                                            </p:txEl>
                                          </p:spTgt>
                                        </p:tgtEl>
                                      </p:cBhvr>
                                    </p:animEffect>
                                    <p:animScale>
                                      <p:cBhvr>
                                        <p:cTn id="8" dur="770" decel="100000"/>
                                        <p:tgtEl>
                                          <p:spTgt spid="78851">
                                            <p:txEl>
                                              <p:pRg st="0" end="0"/>
                                            </p:txEl>
                                          </p:spTgt>
                                        </p:tgtEl>
                                      </p:cBhvr>
                                      <p:from x="10000" y="10000"/>
                                      <p:to x="200000" y="450000"/>
                                    </p:animScale>
                                    <p:animScale>
                                      <p:cBhvr>
                                        <p:cTn id="9" dur="1230" accel="100000" fill="hold">
                                          <p:stCondLst>
                                            <p:cond delay="770"/>
                                          </p:stCondLst>
                                        </p:cTn>
                                        <p:tgtEl>
                                          <p:spTgt spid="78851">
                                            <p:txEl>
                                              <p:pRg st="0" end="0"/>
                                            </p:txEl>
                                          </p:spTgt>
                                        </p:tgtEl>
                                      </p:cBhvr>
                                      <p:from x="200000" y="450000"/>
                                      <p:to x="100000" y="100000"/>
                                    </p:animScale>
                                    <p:set>
                                      <p:cBhvr>
                                        <p:cTn id="10" dur="770" fill="hold"/>
                                        <p:tgtEl>
                                          <p:spTgt spid="78851">
                                            <p:txEl>
                                              <p:pRg st="0" end="0"/>
                                            </p:txEl>
                                          </p:spTgt>
                                        </p:tgtEl>
                                        <p:attrNameLst>
                                          <p:attrName>ppt_x</p:attrName>
                                        </p:attrNameLst>
                                      </p:cBhvr>
                                      <p:to>
                                        <p:strVal val="(0.5)"/>
                                      </p:to>
                                    </p:set>
                                    <p:anim from="(0.5)" to="(#ppt_x)" calcmode="lin" valueType="num">
                                      <p:cBhvr>
                                        <p:cTn id="11" dur="1230" accel="100000" fill="hold">
                                          <p:stCondLst>
                                            <p:cond delay="770"/>
                                          </p:stCondLst>
                                        </p:cTn>
                                        <p:tgtEl>
                                          <p:spTgt spid="78851">
                                            <p:txEl>
                                              <p:pRg st="0" end="0"/>
                                            </p:txEl>
                                          </p:spTgt>
                                        </p:tgtEl>
                                        <p:attrNameLst>
                                          <p:attrName>ppt_x</p:attrName>
                                        </p:attrNameLst>
                                      </p:cBhvr>
                                    </p:anim>
                                    <p:set>
                                      <p:cBhvr>
                                        <p:cTn id="12" dur="770" fill="hold"/>
                                        <p:tgtEl>
                                          <p:spTgt spid="78851">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78851">
                                            <p:txEl>
                                              <p:pRg st="0" end="0"/>
                                            </p:txEl>
                                          </p:spTgt>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78851">
                                            <p:txEl>
                                              <p:pRg st="1" end="1"/>
                                            </p:txEl>
                                          </p:spTgt>
                                        </p:tgtEl>
                                        <p:attrNameLst>
                                          <p:attrName>style.visibility</p:attrName>
                                        </p:attrNameLst>
                                      </p:cBhvr>
                                      <p:to>
                                        <p:strVal val="visible"/>
                                      </p:to>
                                    </p:set>
                                    <p:animEffect transition="in" filter="fade">
                                      <p:cBhvr>
                                        <p:cTn id="16" dur="770" decel="100000"/>
                                        <p:tgtEl>
                                          <p:spTgt spid="78851">
                                            <p:txEl>
                                              <p:pRg st="1" end="1"/>
                                            </p:txEl>
                                          </p:spTgt>
                                        </p:tgtEl>
                                      </p:cBhvr>
                                    </p:animEffect>
                                    <p:animScale>
                                      <p:cBhvr>
                                        <p:cTn id="17" dur="770" decel="100000"/>
                                        <p:tgtEl>
                                          <p:spTgt spid="78851">
                                            <p:txEl>
                                              <p:pRg st="1" end="1"/>
                                            </p:txEl>
                                          </p:spTgt>
                                        </p:tgtEl>
                                      </p:cBhvr>
                                      <p:from x="10000" y="10000"/>
                                      <p:to x="200000" y="450000"/>
                                    </p:animScale>
                                    <p:animScale>
                                      <p:cBhvr>
                                        <p:cTn id="18" dur="1230" accel="100000" fill="hold">
                                          <p:stCondLst>
                                            <p:cond delay="770"/>
                                          </p:stCondLst>
                                        </p:cTn>
                                        <p:tgtEl>
                                          <p:spTgt spid="78851">
                                            <p:txEl>
                                              <p:pRg st="1" end="1"/>
                                            </p:txEl>
                                          </p:spTgt>
                                        </p:tgtEl>
                                      </p:cBhvr>
                                      <p:from x="200000" y="450000"/>
                                      <p:to x="100000" y="100000"/>
                                    </p:animScale>
                                    <p:set>
                                      <p:cBhvr>
                                        <p:cTn id="19" dur="770" fill="hold"/>
                                        <p:tgtEl>
                                          <p:spTgt spid="78851">
                                            <p:txEl>
                                              <p:pRg st="1" end="1"/>
                                            </p:txEl>
                                          </p:spTgt>
                                        </p:tgtEl>
                                        <p:attrNameLst>
                                          <p:attrName>ppt_x</p:attrName>
                                        </p:attrNameLst>
                                      </p:cBhvr>
                                      <p:to>
                                        <p:strVal val="(0.5)"/>
                                      </p:to>
                                    </p:set>
                                    <p:anim from="(0.5)" to="(#ppt_x)" calcmode="lin" valueType="num">
                                      <p:cBhvr>
                                        <p:cTn id="20" dur="1230" accel="100000" fill="hold">
                                          <p:stCondLst>
                                            <p:cond delay="770"/>
                                          </p:stCondLst>
                                        </p:cTn>
                                        <p:tgtEl>
                                          <p:spTgt spid="78851">
                                            <p:txEl>
                                              <p:pRg st="1" end="1"/>
                                            </p:txEl>
                                          </p:spTgt>
                                        </p:tgtEl>
                                        <p:attrNameLst>
                                          <p:attrName>ppt_x</p:attrName>
                                        </p:attrNameLst>
                                      </p:cBhvr>
                                    </p:anim>
                                    <p:set>
                                      <p:cBhvr>
                                        <p:cTn id="21" dur="770" fill="hold"/>
                                        <p:tgtEl>
                                          <p:spTgt spid="78851">
                                            <p:txEl>
                                              <p:pRg st="1" end="1"/>
                                            </p:txEl>
                                          </p:spTgt>
                                        </p:tgtEl>
                                        <p:attrNameLst>
                                          <p:attrName>ppt_y</p:attrName>
                                        </p:attrNameLst>
                                      </p:cBhvr>
                                      <p:to>
                                        <p:strVal val="(#ppt_y+0.4)"/>
                                      </p:to>
                                    </p:set>
                                    <p:anim from="(#ppt_y+0.4)" to="(#ppt_y)" calcmode="lin" valueType="num">
                                      <p:cBhvr>
                                        <p:cTn id="22" dur="1230" accel="100000" fill="hold">
                                          <p:stCondLst>
                                            <p:cond delay="770"/>
                                          </p:stCondLst>
                                        </p:cTn>
                                        <p:tgtEl>
                                          <p:spTgt spid="78851">
                                            <p:txEl>
                                              <p:pRg st="1" end="1"/>
                                            </p:txEl>
                                          </p:spTgt>
                                        </p:tgtEl>
                                        <p:attrNameLst>
                                          <p:attrName>ppt_y</p:attrName>
                                        </p:attrNameLst>
                                      </p:cBhvr>
                                    </p:anim>
                                  </p:childTnLst>
                                </p:cTn>
                              </p:par>
                              <p:par>
                                <p:cTn id="23" presetID="51" presetClass="entr" presetSubtype="0" fill="hold" grpId="0" nodeType="withEffect">
                                  <p:stCondLst>
                                    <p:cond delay="0"/>
                                  </p:stCondLst>
                                  <p:childTnLst>
                                    <p:set>
                                      <p:cBhvr>
                                        <p:cTn id="24" dur="1" fill="hold">
                                          <p:stCondLst>
                                            <p:cond delay="0"/>
                                          </p:stCondLst>
                                        </p:cTn>
                                        <p:tgtEl>
                                          <p:spTgt spid="78851">
                                            <p:txEl>
                                              <p:pRg st="2" end="2"/>
                                            </p:txEl>
                                          </p:spTgt>
                                        </p:tgtEl>
                                        <p:attrNameLst>
                                          <p:attrName>style.visibility</p:attrName>
                                        </p:attrNameLst>
                                      </p:cBhvr>
                                      <p:to>
                                        <p:strVal val="visible"/>
                                      </p:to>
                                    </p:set>
                                    <p:animEffect transition="in" filter="fade">
                                      <p:cBhvr>
                                        <p:cTn id="25" dur="770" decel="100000"/>
                                        <p:tgtEl>
                                          <p:spTgt spid="78851">
                                            <p:txEl>
                                              <p:pRg st="2" end="2"/>
                                            </p:txEl>
                                          </p:spTgt>
                                        </p:tgtEl>
                                      </p:cBhvr>
                                    </p:animEffect>
                                    <p:animScale>
                                      <p:cBhvr>
                                        <p:cTn id="26" dur="770" decel="100000"/>
                                        <p:tgtEl>
                                          <p:spTgt spid="78851">
                                            <p:txEl>
                                              <p:pRg st="2" end="2"/>
                                            </p:txEl>
                                          </p:spTgt>
                                        </p:tgtEl>
                                      </p:cBhvr>
                                      <p:from x="10000" y="10000"/>
                                      <p:to x="200000" y="450000"/>
                                    </p:animScale>
                                    <p:animScale>
                                      <p:cBhvr>
                                        <p:cTn id="27" dur="1230" accel="100000" fill="hold">
                                          <p:stCondLst>
                                            <p:cond delay="770"/>
                                          </p:stCondLst>
                                        </p:cTn>
                                        <p:tgtEl>
                                          <p:spTgt spid="78851">
                                            <p:txEl>
                                              <p:pRg st="2" end="2"/>
                                            </p:txEl>
                                          </p:spTgt>
                                        </p:tgtEl>
                                      </p:cBhvr>
                                      <p:from x="200000" y="450000"/>
                                      <p:to x="100000" y="100000"/>
                                    </p:animScale>
                                    <p:set>
                                      <p:cBhvr>
                                        <p:cTn id="28" dur="770" fill="hold"/>
                                        <p:tgtEl>
                                          <p:spTgt spid="78851">
                                            <p:txEl>
                                              <p:pRg st="2" end="2"/>
                                            </p:txEl>
                                          </p:spTgt>
                                        </p:tgtEl>
                                        <p:attrNameLst>
                                          <p:attrName>ppt_x</p:attrName>
                                        </p:attrNameLst>
                                      </p:cBhvr>
                                      <p:to>
                                        <p:strVal val="(0.5)"/>
                                      </p:to>
                                    </p:set>
                                    <p:anim from="(0.5)" to="(#ppt_x)" calcmode="lin" valueType="num">
                                      <p:cBhvr>
                                        <p:cTn id="29" dur="1230" accel="100000" fill="hold">
                                          <p:stCondLst>
                                            <p:cond delay="770"/>
                                          </p:stCondLst>
                                        </p:cTn>
                                        <p:tgtEl>
                                          <p:spTgt spid="78851">
                                            <p:txEl>
                                              <p:pRg st="2" end="2"/>
                                            </p:txEl>
                                          </p:spTgt>
                                        </p:tgtEl>
                                        <p:attrNameLst>
                                          <p:attrName>ppt_x</p:attrName>
                                        </p:attrNameLst>
                                      </p:cBhvr>
                                    </p:anim>
                                    <p:set>
                                      <p:cBhvr>
                                        <p:cTn id="30" dur="770" fill="hold"/>
                                        <p:tgtEl>
                                          <p:spTgt spid="78851">
                                            <p:txEl>
                                              <p:pRg st="2" end="2"/>
                                            </p:txEl>
                                          </p:spTgt>
                                        </p:tgtEl>
                                        <p:attrNameLst>
                                          <p:attrName>ppt_y</p:attrName>
                                        </p:attrNameLst>
                                      </p:cBhvr>
                                      <p:to>
                                        <p:strVal val="(#ppt_y+0.4)"/>
                                      </p:to>
                                    </p:set>
                                    <p:anim from="(#ppt_y+0.4)" to="(#ppt_y)" calcmode="lin" valueType="num">
                                      <p:cBhvr>
                                        <p:cTn id="31" dur="1230" accel="100000" fill="hold">
                                          <p:stCondLst>
                                            <p:cond delay="770"/>
                                          </p:stCondLst>
                                        </p:cTn>
                                        <p:tgtEl>
                                          <p:spTgt spid="78851">
                                            <p:txEl>
                                              <p:pRg st="2" end="2"/>
                                            </p:txEl>
                                          </p:spTgt>
                                        </p:tgtEl>
                                        <p:attrNameLst>
                                          <p:attrName>ppt_y</p:attrName>
                                        </p:attrNameLst>
                                      </p:cBhvr>
                                    </p:anim>
                                  </p:childTnLst>
                                </p:cTn>
                              </p:par>
                              <p:par>
                                <p:cTn id="32" presetID="51" presetClass="entr" presetSubtype="0" fill="hold" grpId="0" nodeType="withEffect">
                                  <p:stCondLst>
                                    <p:cond delay="0"/>
                                  </p:stCondLst>
                                  <p:childTnLst>
                                    <p:set>
                                      <p:cBhvr>
                                        <p:cTn id="33" dur="1" fill="hold">
                                          <p:stCondLst>
                                            <p:cond delay="0"/>
                                          </p:stCondLst>
                                        </p:cTn>
                                        <p:tgtEl>
                                          <p:spTgt spid="78851">
                                            <p:txEl>
                                              <p:pRg st="3" end="3"/>
                                            </p:txEl>
                                          </p:spTgt>
                                        </p:tgtEl>
                                        <p:attrNameLst>
                                          <p:attrName>style.visibility</p:attrName>
                                        </p:attrNameLst>
                                      </p:cBhvr>
                                      <p:to>
                                        <p:strVal val="visible"/>
                                      </p:to>
                                    </p:set>
                                    <p:animEffect transition="in" filter="fade">
                                      <p:cBhvr>
                                        <p:cTn id="34" dur="770" decel="100000"/>
                                        <p:tgtEl>
                                          <p:spTgt spid="78851">
                                            <p:txEl>
                                              <p:pRg st="3" end="3"/>
                                            </p:txEl>
                                          </p:spTgt>
                                        </p:tgtEl>
                                      </p:cBhvr>
                                    </p:animEffect>
                                    <p:animScale>
                                      <p:cBhvr>
                                        <p:cTn id="35" dur="770" decel="100000"/>
                                        <p:tgtEl>
                                          <p:spTgt spid="78851">
                                            <p:txEl>
                                              <p:pRg st="3" end="3"/>
                                            </p:txEl>
                                          </p:spTgt>
                                        </p:tgtEl>
                                      </p:cBhvr>
                                      <p:from x="10000" y="10000"/>
                                      <p:to x="200000" y="450000"/>
                                    </p:animScale>
                                    <p:animScale>
                                      <p:cBhvr>
                                        <p:cTn id="36" dur="1230" accel="100000" fill="hold">
                                          <p:stCondLst>
                                            <p:cond delay="770"/>
                                          </p:stCondLst>
                                        </p:cTn>
                                        <p:tgtEl>
                                          <p:spTgt spid="78851">
                                            <p:txEl>
                                              <p:pRg st="3" end="3"/>
                                            </p:txEl>
                                          </p:spTgt>
                                        </p:tgtEl>
                                      </p:cBhvr>
                                      <p:from x="200000" y="450000"/>
                                      <p:to x="100000" y="100000"/>
                                    </p:animScale>
                                    <p:set>
                                      <p:cBhvr>
                                        <p:cTn id="37" dur="770" fill="hold"/>
                                        <p:tgtEl>
                                          <p:spTgt spid="78851">
                                            <p:txEl>
                                              <p:pRg st="3" end="3"/>
                                            </p:txEl>
                                          </p:spTgt>
                                        </p:tgtEl>
                                        <p:attrNameLst>
                                          <p:attrName>ppt_x</p:attrName>
                                        </p:attrNameLst>
                                      </p:cBhvr>
                                      <p:to>
                                        <p:strVal val="(0.5)"/>
                                      </p:to>
                                    </p:set>
                                    <p:anim from="(0.5)" to="(#ppt_x)" calcmode="lin" valueType="num">
                                      <p:cBhvr>
                                        <p:cTn id="38" dur="1230" accel="100000" fill="hold">
                                          <p:stCondLst>
                                            <p:cond delay="770"/>
                                          </p:stCondLst>
                                        </p:cTn>
                                        <p:tgtEl>
                                          <p:spTgt spid="78851">
                                            <p:txEl>
                                              <p:pRg st="3" end="3"/>
                                            </p:txEl>
                                          </p:spTgt>
                                        </p:tgtEl>
                                        <p:attrNameLst>
                                          <p:attrName>ppt_x</p:attrName>
                                        </p:attrNameLst>
                                      </p:cBhvr>
                                    </p:anim>
                                    <p:set>
                                      <p:cBhvr>
                                        <p:cTn id="39" dur="770" fill="hold"/>
                                        <p:tgtEl>
                                          <p:spTgt spid="78851">
                                            <p:txEl>
                                              <p:pRg st="3" end="3"/>
                                            </p:txEl>
                                          </p:spTgt>
                                        </p:tgtEl>
                                        <p:attrNameLst>
                                          <p:attrName>ppt_y</p:attrName>
                                        </p:attrNameLst>
                                      </p:cBhvr>
                                      <p:to>
                                        <p:strVal val="(#ppt_y+0.4)"/>
                                      </p:to>
                                    </p:set>
                                    <p:anim from="(#ppt_y+0.4)" to="(#ppt_y)" calcmode="lin" valueType="num">
                                      <p:cBhvr>
                                        <p:cTn id="40" dur="1230" accel="100000" fill="hold">
                                          <p:stCondLst>
                                            <p:cond delay="770"/>
                                          </p:stCondLst>
                                        </p:cTn>
                                        <p:tgtEl>
                                          <p:spTgt spid="78851">
                                            <p:txEl>
                                              <p:pRg st="3" end="3"/>
                                            </p:txEl>
                                          </p:spTgt>
                                        </p:tgtEl>
                                        <p:attrNameLst>
                                          <p:attrName>ppt_y</p:attrName>
                                        </p:attrNameLst>
                                      </p:cBhvr>
                                    </p:anim>
                                  </p:childTnLst>
                                </p:cTn>
                              </p:par>
                              <p:par>
                                <p:cTn id="41" presetID="51" presetClass="entr" presetSubtype="0" fill="hold" grpId="0" nodeType="withEffect">
                                  <p:stCondLst>
                                    <p:cond delay="0"/>
                                  </p:stCondLst>
                                  <p:childTnLst>
                                    <p:set>
                                      <p:cBhvr>
                                        <p:cTn id="42" dur="1" fill="hold">
                                          <p:stCondLst>
                                            <p:cond delay="0"/>
                                          </p:stCondLst>
                                        </p:cTn>
                                        <p:tgtEl>
                                          <p:spTgt spid="78851">
                                            <p:txEl>
                                              <p:pRg st="4" end="4"/>
                                            </p:txEl>
                                          </p:spTgt>
                                        </p:tgtEl>
                                        <p:attrNameLst>
                                          <p:attrName>style.visibility</p:attrName>
                                        </p:attrNameLst>
                                      </p:cBhvr>
                                      <p:to>
                                        <p:strVal val="visible"/>
                                      </p:to>
                                    </p:set>
                                    <p:animEffect transition="in" filter="fade">
                                      <p:cBhvr>
                                        <p:cTn id="43" dur="770" decel="100000"/>
                                        <p:tgtEl>
                                          <p:spTgt spid="78851">
                                            <p:txEl>
                                              <p:pRg st="4" end="4"/>
                                            </p:txEl>
                                          </p:spTgt>
                                        </p:tgtEl>
                                      </p:cBhvr>
                                    </p:animEffect>
                                    <p:animScale>
                                      <p:cBhvr>
                                        <p:cTn id="44" dur="770" decel="100000"/>
                                        <p:tgtEl>
                                          <p:spTgt spid="78851">
                                            <p:txEl>
                                              <p:pRg st="4" end="4"/>
                                            </p:txEl>
                                          </p:spTgt>
                                        </p:tgtEl>
                                      </p:cBhvr>
                                      <p:from x="10000" y="10000"/>
                                      <p:to x="200000" y="450000"/>
                                    </p:animScale>
                                    <p:animScale>
                                      <p:cBhvr>
                                        <p:cTn id="45" dur="1230" accel="100000" fill="hold">
                                          <p:stCondLst>
                                            <p:cond delay="770"/>
                                          </p:stCondLst>
                                        </p:cTn>
                                        <p:tgtEl>
                                          <p:spTgt spid="78851">
                                            <p:txEl>
                                              <p:pRg st="4" end="4"/>
                                            </p:txEl>
                                          </p:spTgt>
                                        </p:tgtEl>
                                      </p:cBhvr>
                                      <p:from x="200000" y="450000"/>
                                      <p:to x="100000" y="100000"/>
                                    </p:animScale>
                                    <p:set>
                                      <p:cBhvr>
                                        <p:cTn id="46" dur="770" fill="hold"/>
                                        <p:tgtEl>
                                          <p:spTgt spid="78851">
                                            <p:txEl>
                                              <p:pRg st="4" end="4"/>
                                            </p:txEl>
                                          </p:spTgt>
                                        </p:tgtEl>
                                        <p:attrNameLst>
                                          <p:attrName>ppt_x</p:attrName>
                                        </p:attrNameLst>
                                      </p:cBhvr>
                                      <p:to>
                                        <p:strVal val="(0.5)"/>
                                      </p:to>
                                    </p:set>
                                    <p:anim from="(0.5)" to="(#ppt_x)" calcmode="lin" valueType="num">
                                      <p:cBhvr>
                                        <p:cTn id="47" dur="1230" accel="100000" fill="hold">
                                          <p:stCondLst>
                                            <p:cond delay="770"/>
                                          </p:stCondLst>
                                        </p:cTn>
                                        <p:tgtEl>
                                          <p:spTgt spid="78851">
                                            <p:txEl>
                                              <p:pRg st="4" end="4"/>
                                            </p:txEl>
                                          </p:spTgt>
                                        </p:tgtEl>
                                        <p:attrNameLst>
                                          <p:attrName>ppt_x</p:attrName>
                                        </p:attrNameLst>
                                      </p:cBhvr>
                                    </p:anim>
                                    <p:set>
                                      <p:cBhvr>
                                        <p:cTn id="48" dur="770" fill="hold"/>
                                        <p:tgtEl>
                                          <p:spTgt spid="78851">
                                            <p:txEl>
                                              <p:pRg st="4" end="4"/>
                                            </p:txEl>
                                          </p:spTgt>
                                        </p:tgtEl>
                                        <p:attrNameLst>
                                          <p:attrName>ppt_y</p:attrName>
                                        </p:attrNameLst>
                                      </p:cBhvr>
                                      <p:to>
                                        <p:strVal val="(#ppt_y+0.4)"/>
                                      </p:to>
                                    </p:set>
                                    <p:anim from="(#ppt_y+0.4)" to="(#ppt_y)" calcmode="lin" valueType="num">
                                      <p:cBhvr>
                                        <p:cTn id="49" dur="1230" accel="100000" fill="hold">
                                          <p:stCondLst>
                                            <p:cond delay="770"/>
                                          </p:stCondLst>
                                        </p:cTn>
                                        <p:tgtEl>
                                          <p:spTgt spid="78851">
                                            <p:txEl>
                                              <p:pRg st="4" end="4"/>
                                            </p:txEl>
                                          </p:spTgt>
                                        </p:tgtEl>
                                        <p:attrNameLst>
                                          <p:attrName>ppt_y</p:attrName>
                                        </p:attrNameLst>
                                      </p:cBhvr>
                                    </p:anim>
                                  </p:childTnLst>
                                </p:cTn>
                              </p:par>
                              <p:par>
                                <p:cTn id="50" presetID="51" presetClass="entr" presetSubtype="0" fill="hold" grpId="0" nodeType="withEffect">
                                  <p:stCondLst>
                                    <p:cond delay="0"/>
                                  </p:stCondLst>
                                  <p:childTnLst>
                                    <p:set>
                                      <p:cBhvr>
                                        <p:cTn id="51" dur="1" fill="hold">
                                          <p:stCondLst>
                                            <p:cond delay="0"/>
                                          </p:stCondLst>
                                        </p:cTn>
                                        <p:tgtEl>
                                          <p:spTgt spid="78851">
                                            <p:txEl>
                                              <p:pRg st="5" end="5"/>
                                            </p:txEl>
                                          </p:spTgt>
                                        </p:tgtEl>
                                        <p:attrNameLst>
                                          <p:attrName>style.visibility</p:attrName>
                                        </p:attrNameLst>
                                      </p:cBhvr>
                                      <p:to>
                                        <p:strVal val="visible"/>
                                      </p:to>
                                    </p:set>
                                    <p:animEffect transition="in" filter="fade">
                                      <p:cBhvr>
                                        <p:cTn id="52" dur="770" decel="100000"/>
                                        <p:tgtEl>
                                          <p:spTgt spid="78851">
                                            <p:txEl>
                                              <p:pRg st="5" end="5"/>
                                            </p:txEl>
                                          </p:spTgt>
                                        </p:tgtEl>
                                      </p:cBhvr>
                                    </p:animEffect>
                                    <p:animScale>
                                      <p:cBhvr>
                                        <p:cTn id="53" dur="770" decel="100000"/>
                                        <p:tgtEl>
                                          <p:spTgt spid="78851">
                                            <p:txEl>
                                              <p:pRg st="5" end="5"/>
                                            </p:txEl>
                                          </p:spTgt>
                                        </p:tgtEl>
                                      </p:cBhvr>
                                      <p:from x="10000" y="10000"/>
                                      <p:to x="200000" y="450000"/>
                                    </p:animScale>
                                    <p:animScale>
                                      <p:cBhvr>
                                        <p:cTn id="54" dur="1230" accel="100000" fill="hold">
                                          <p:stCondLst>
                                            <p:cond delay="770"/>
                                          </p:stCondLst>
                                        </p:cTn>
                                        <p:tgtEl>
                                          <p:spTgt spid="78851">
                                            <p:txEl>
                                              <p:pRg st="5" end="5"/>
                                            </p:txEl>
                                          </p:spTgt>
                                        </p:tgtEl>
                                      </p:cBhvr>
                                      <p:from x="200000" y="450000"/>
                                      <p:to x="100000" y="100000"/>
                                    </p:animScale>
                                    <p:set>
                                      <p:cBhvr>
                                        <p:cTn id="55" dur="770" fill="hold"/>
                                        <p:tgtEl>
                                          <p:spTgt spid="78851">
                                            <p:txEl>
                                              <p:pRg st="5" end="5"/>
                                            </p:txEl>
                                          </p:spTgt>
                                        </p:tgtEl>
                                        <p:attrNameLst>
                                          <p:attrName>ppt_x</p:attrName>
                                        </p:attrNameLst>
                                      </p:cBhvr>
                                      <p:to>
                                        <p:strVal val="(0.5)"/>
                                      </p:to>
                                    </p:set>
                                    <p:anim from="(0.5)" to="(#ppt_x)" calcmode="lin" valueType="num">
                                      <p:cBhvr>
                                        <p:cTn id="56" dur="1230" accel="100000" fill="hold">
                                          <p:stCondLst>
                                            <p:cond delay="770"/>
                                          </p:stCondLst>
                                        </p:cTn>
                                        <p:tgtEl>
                                          <p:spTgt spid="78851">
                                            <p:txEl>
                                              <p:pRg st="5" end="5"/>
                                            </p:txEl>
                                          </p:spTgt>
                                        </p:tgtEl>
                                        <p:attrNameLst>
                                          <p:attrName>ppt_x</p:attrName>
                                        </p:attrNameLst>
                                      </p:cBhvr>
                                    </p:anim>
                                    <p:set>
                                      <p:cBhvr>
                                        <p:cTn id="57" dur="770" fill="hold"/>
                                        <p:tgtEl>
                                          <p:spTgt spid="78851">
                                            <p:txEl>
                                              <p:pRg st="5" end="5"/>
                                            </p:txEl>
                                          </p:spTgt>
                                        </p:tgtEl>
                                        <p:attrNameLst>
                                          <p:attrName>ppt_y</p:attrName>
                                        </p:attrNameLst>
                                      </p:cBhvr>
                                      <p:to>
                                        <p:strVal val="(#ppt_y+0.4)"/>
                                      </p:to>
                                    </p:set>
                                    <p:anim from="(#ppt_y+0.4)" to="(#ppt_y)" calcmode="lin" valueType="num">
                                      <p:cBhvr>
                                        <p:cTn id="58" dur="1230" accel="100000" fill="hold">
                                          <p:stCondLst>
                                            <p:cond delay="770"/>
                                          </p:stCondLst>
                                        </p:cTn>
                                        <p:tgtEl>
                                          <p:spTgt spid="78851">
                                            <p:txEl>
                                              <p:pRg st="5" end="5"/>
                                            </p:txEl>
                                          </p:spTgt>
                                        </p:tgtEl>
                                        <p:attrNameLst>
                                          <p:attrName>ppt_y</p:attrName>
                                        </p:attrNameLst>
                                      </p:cBhvr>
                                    </p:anim>
                                  </p:childTnLst>
                                </p:cTn>
                              </p:par>
                              <p:par>
                                <p:cTn id="59" presetID="51" presetClass="entr" presetSubtype="0" fill="hold" grpId="0" nodeType="withEffect">
                                  <p:stCondLst>
                                    <p:cond delay="0"/>
                                  </p:stCondLst>
                                  <p:childTnLst>
                                    <p:set>
                                      <p:cBhvr>
                                        <p:cTn id="60" dur="1" fill="hold">
                                          <p:stCondLst>
                                            <p:cond delay="0"/>
                                          </p:stCondLst>
                                        </p:cTn>
                                        <p:tgtEl>
                                          <p:spTgt spid="78851">
                                            <p:txEl>
                                              <p:pRg st="6" end="6"/>
                                            </p:txEl>
                                          </p:spTgt>
                                        </p:tgtEl>
                                        <p:attrNameLst>
                                          <p:attrName>style.visibility</p:attrName>
                                        </p:attrNameLst>
                                      </p:cBhvr>
                                      <p:to>
                                        <p:strVal val="visible"/>
                                      </p:to>
                                    </p:set>
                                    <p:animEffect transition="in" filter="fade">
                                      <p:cBhvr>
                                        <p:cTn id="61" dur="770" decel="100000"/>
                                        <p:tgtEl>
                                          <p:spTgt spid="78851">
                                            <p:txEl>
                                              <p:pRg st="6" end="6"/>
                                            </p:txEl>
                                          </p:spTgt>
                                        </p:tgtEl>
                                      </p:cBhvr>
                                    </p:animEffect>
                                    <p:animScale>
                                      <p:cBhvr>
                                        <p:cTn id="62" dur="770" decel="100000"/>
                                        <p:tgtEl>
                                          <p:spTgt spid="78851">
                                            <p:txEl>
                                              <p:pRg st="6" end="6"/>
                                            </p:txEl>
                                          </p:spTgt>
                                        </p:tgtEl>
                                      </p:cBhvr>
                                      <p:from x="10000" y="10000"/>
                                      <p:to x="200000" y="450000"/>
                                    </p:animScale>
                                    <p:animScale>
                                      <p:cBhvr>
                                        <p:cTn id="63" dur="1230" accel="100000" fill="hold">
                                          <p:stCondLst>
                                            <p:cond delay="770"/>
                                          </p:stCondLst>
                                        </p:cTn>
                                        <p:tgtEl>
                                          <p:spTgt spid="78851">
                                            <p:txEl>
                                              <p:pRg st="6" end="6"/>
                                            </p:txEl>
                                          </p:spTgt>
                                        </p:tgtEl>
                                      </p:cBhvr>
                                      <p:from x="200000" y="450000"/>
                                      <p:to x="100000" y="100000"/>
                                    </p:animScale>
                                    <p:set>
                                      <p:cBhvr>
                                        <p:cTn id="64" dur="770" fill="hold"/>
                                        <p:tgtEl>
                                          <p:spTgt spid="78851">
                                            <p:txEl>
                                              <p:pRg st="6" end="6"/>
                                            </p:txEl>
                                          </p:spTgt>
                                        </p:tgtEl>
                                        <p:attrNameLst>
                                          <p:attrName>ppt_x</p:attrName>
                                        </p:attrNameLst>
                                      </p:cBhvr>
                                      <p:to>
                                        <p:strVal val="(0.5)"/>
                                      </p:to>
                                    </p:set>
                                    <p:anim from="(0.5)" to="(#ppt_x)" calcmode="lin" valueType="num">
                                      <p:cBhvr>
                                        <p:cTn id="65" dur="1230" accel="100000" fill="hold">
                                          <p:stCondLst>
                                            <p:cond delay="770"/>
                                          </p:stCondLst>
                                        </p:cTn>
                                        <p:tgtEl>
                                          <p:spTgt spid="78851">
                                            <p:txEl>
                                              <p:pRg st="6" end="6"/>
                                            </p:txEl>
                                          </p:spTgt>
                                        </p:tgtEl>
                                        <p:attrNameLst>
                                          <p:attrName>ppt_x</p:attrName>
                                        </p:attrNameLst>
                                      </p:cBhvr>
                                    </p:anim>
                                    <p:set>
                                      <p:cBhvr>
                                        <p:cTn id="66" dur="770" fill="hold"/>
                                        <p:tgtEl>
                                          <p:spTgt spid="78851">
                                            <p:txEl>
                                              <p:pRg st="6" end="6"/>
                                            </p:txEl>
                                          </p:spTgt>
                                        </p:tgtEl>
                                        <p:attrNameLst>
                                          <p:attrName>ppt_y</p:attrName>
                                        </p:attrNameLst>
                                      </p:cBhvr>
                                      <p:to>
                                        <p:strVal val="(#ppt_y+0.4)"/>
                                      </p:to>
                                    </p:set>
                                    <p:anim from="(#ppt_y+0.4)" to="(#ppt_y)" calcmode="lin" valueType="num">
                                      <p:cBhvr>
                                        <p:cTn id="67" dur="1230" accel="100000" fill="hold">
                                          <p:stCondLst>
                                            <p:cond delay="770"/>
                                          </p:stCondLst>
                                        </p:cTn>
                                        <p:tgtEl>
                                          <p:spTgt spid="78851">
                                            <p:txEl>
                                              <p:pRg st="6" end="6"/>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17500" y="52388"/>
            <a:ext cx="8637588" cy="1431925"/>
          </a:xfrm>
          <a:solidFill>
            <a:srgbClr val="008000"/>
          </a:solidFill>
        </p:spPr>
        <p:txBody>
          <a:bodyPr rtlCol="0">
            <a:normAutofit fontScale="90000"/>
          </a:bodyPr>
          <a:lstStyle/>
          <a:p>
            <a:pPr eaLnBrk="1" fontAlgn="auto" hangingPunct="1">
              <a:spcAft>
                <a:spcPts val="0"/>
              </a:spcAft>
              <a:defRPr/>
            </a:pPr>
            <a:r>
              <a:rPr lang="en-US" altLang="en-US" b="1" smtClean="0">
                <a:solidFill>
                  <a:srgbClr val="FFFF00"/>
                </a:solidFill>
              </a:rPr>
              <a:t>EXTREMOPHILES ~ EXTRATERRESTRIL LIFE</a:t>
            </a:r>
          </a:p>
        </p:txBody>
      </p:sp>
      <p:sp>
        <p:nvSpPr>
          <p:cNvPr id="61443" name="Rectangle 3"/>
          <p:cNvSpPr>
            <a:spLocks noGrp="1" noChangeArrowheads="1"/>
          </p:cNvSpPr>
          <p:nvPr>
            <p:ph idx="1"/>
          </p:nvPr>
        </p:nvSpPr>
        <p:spPr>
          <a:xfrm>
            <a:off x="0" y="1941513"/>
            <a:ext cx="9144000" cy="4114800"/>
          </a:xfrm>
          <a:solidFill>
            <a:srgbClr val="0000FF"/>
          </a:solidFill>
          <a:ln>
            <a:solidFill>
              <a:srgbClr val="FF00FF"/>
            </a:solidFill>
            <a:miter lim="800000"/>
            <a:headEnd/>
            <a:tailEnd/>
          </a:ln>
        </p:spPr>
        <p:txBody>
          <a:bodyPr/>
          <a:lstStyle/>
          <a:p>
            <a:pPr eaLnBrk="1" hangingPunct="1"/>
            <a:r>
              <a:rPr lang="en-US" altLang="en-US" sz="3600" b="1" dirty="0" smtClean="0">
                <a:solidFill>
                  <a:srgbClr val="FFFF00"/>
                </a:solidFill>
              </a:rPr>
              <a:t>COMPARING EXTREME  HABITATS  on </a:t>
            </a:r>
            <a:r>
              <a:rPr lang="en-US" altLang="en-US" sz="4000" b="1" dirty="0" smtClean="0">
                <a:solidFill>
                  <a:srgbClr val="00FF99"/>
                </a:solidFill>
              </a:rPr>
              <a:t>EARTH</a:t>
            </a:r>
            <a:r>
              <a:rPr lang="en-US" altLang="en-US" sz="3600" b="1" dirty="0" smtClean="0"/>
              <a:t> </a:t>
            </a:r>
            <a:r>
              <a:rPr lang="en-US" altLang="en-US" sz="3600" b="1" dirty="0" smtClean="0">
                <a:solidFill>
                  <a:srgbClr val="FFFF00"/>
                </a:solidFill>
              </a:rPr>
              <a:t>with other  PLANETS and some SATELLITES [</a:t>
            </a:r>
            <a:r>
              <a:rPr lang="en-US" altLang="en-US" sz="3600" b="1" dirty="0" smtClean="0">
                <a:solidFill>
                  <a:srgbClr val="00FF99"/>
                </a:solidFill>
              </a:rPr>
              <a:t>MARS</a:t>
            </a:r>
            <a:r>
              <a:rPr lang="en-US" altLang="en-US" sz="3600" dirty="0">
                <a:solidFill>
                  <a:srgbClr val="00FF99"/>
                </a:solidFill>
              </a:rPr>
              <a:t>,</a:t>
            </a:r>
            <a:r>
              <a:rPr lang="en-US" altLang="en-US" sz="3600" b="1" dirty="0" smtClean="0">
                <a:solidFill>
                  <a:srgbClr val="FFFF00"/>
                </a:solidFill>
              </a:rPr>
              <a:t> </a:t>
            </a:r>
            <a:r>
              <a:rPr lang="en-US" altLang="en-US" sz="3600" b="1" dirty="0" smtClean="0">
                <a:solidFill>
                  <a:srgbClr val="00FF99"/>
                </a:solidFill>
              </a:rPr>
              <a:t>Europa, Titan, </a:t>
            </a:r>
            <a:r>
              <a:rPr lang="en-US" altLang="en-US" sz="3600" b="1" dirty="0">
                <a:solidFill>
                  <a:srgbClr val="00FF99"/>
                </a:solidFill>
              </a:rPr>
              <a:t> </a:t>
            </a:r>
            <a:r>
              <a:rPr lang="en-US" altLang="en-US" sz="3600" b="1" dirty="0" smtClean="0">
                <a:solidFill>
                  <a:srgbClr val="00FF99"/>
                </a:solidFill>
              </a:rPr>
              <a:t>Enceladus, Venus</a:t>
            </a:r>
            <a:r>
              <a:rPr lang="en-US" altLang="en-US" sz="3600" b="1" dirty="0" smtClean="0">
                <a:solidFill>
                  <a:srgbClr val="FFFF00"/>
                </a:solidFill>
              </a:rPr>
              <a:t>]</a:t>
            </a:r>
          </a:p>
          <a:p>
            <a:pPr eaLnBrk="1" hangingPunct="1">
              <a:buFont typeface="Wingdings" pitchFamily="2" charset="2"/>
              <a:buNone/>
            </a:pPr>
            <a:endParaRPr lang="en-US" altLang="en-US" dirty="0" smtClean="0">
              <a:solidFill>
                <a:srgbClr val="FFFF00"/>
              </a:solidFill>
            </a:endParaRPr>
          </a:p>
          <a:p>
            <a:pPr eaLnBrk="1" hangingPunct="1"/>
            <a:r>
              <a:rPr lang="en-US" altLang="en-US" dirty="0" smtClean="0">
                <a:solidFill>
                  <a:srgbClr val="FFFF00"/>
                </a:solidFill>
              </a:rPr>
              <a:t>THE EXTREMOPHILES as ANALOGUES for LIFE FORMS in </a:t>
            </a:r>
            <a:r>
              <a:rPr lang="en-US" altLang="en-US" dirty="0" err="1" smtClean="0">
                <a:solidFill>
                  <a:srgbClr val="FFFF00"/>
                </a:solidFill>
              </a:rPr>
              <a:t>CELESTRIAL</a:t>
            </a:r>
            <a:r>
              <a:rPr lang="en-US" altLang="en-US" dirty="0" smtClean="0">
                <a:solidFill>
                  <a:srgbClr val="FFFF00"/>
                </a:solidFill>
              </a:rPr>
              <a:t> WORLDS</a:t>
            </a:r>
          </a:p>
        </p:txBody>
      </p:sp>
      <p:sp>
        <p:nvSpPr>
          <p:cNvPr id="5" name="Slide Number Placeholder 5"/>
          <p:cNvSpPr>
            <a:spLocks noGrp="1"/>
          </p:cNvSpPr>
          <p:nvPr>
            <p:ph type="sldNum" sz="quarter" idx="12"/>
          </p:nvPr>
        </p:nvSpPr>
        <p:spPr/>
        <p:txBody>
          <a:bodyPr/>
          <a:lstStyle/>
          <a:p>
            <a:pPr>
              <a:defRPr/>
            </a:pPr>
            <a:fld id="{617317CD-4197-4CA6-B125-3CBDB7354A9E}" type="slidenum">
              <a:rPr lang="en-US"/>
              <a:pPr>
                <a:defRPr/>
              </a:pPr>
              <a:t>34</a:t>
            </a:fld>
            <a:r>
              <a:rPr lang="en-US"/>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4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5FD29FA4-862C-4B15-9EA4-5A483F08B73E}" type="slidenum">
              <a:rPr lang="en-US"/>
              <a:pPr>
                <a:defRPr/>
              </a:pPr>
              <a:t>35</a:t>
            </a:fld>
            <a:r>
              <a:rPr lang="en-US"/>
              <a:t> </a:t>
            </a:r>
          </a:p>
        </p:txBody>
      </p:sp>
      <p:sp>
        <p:nvSpPr>
          <p:cNvPr id="52228" name="Rectangle 2"/>
          <p:cNvSpPr>
            <a:spLocks noChangeArrowheads="1"/>
          </p:cNvSpPr>
          <p:nvPr/>
        </p:nvSpPr>
        <p:spPr bwMode="auto">
          <a:xfrm>
            <a:off x="0" y="1676400"/>
            <a:ext cx="8763000" cy="4801314"/>
          </a:xfrm>
          <a:prstGeom prst="rect">
            <a:avLst/>
          </a:prstGeom>
          <a:solidFill>
            <a:srgbClr val="006600"/>
          </a:solidFill>
          <a:ln w="9525">
            <a:solidFill>
              <a:srgbClr val="00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4800" b="1" dirty="0" smtClean="0">
                <a:solidFill>
                  <a:srgbClr val="FFFF00"/>
                </a:solidFill>
                <a:latin typeface="Times New Roman" pitchFamily="18" charset="0"/>
              </a:rPr>
              <a:t>AT </a:t>
            </a:r>
            <a:r>
              <a:rPr lang="en-US" altLang="en-US" sz="4800" b="1" dirty="0">
                <a:solidFill>
                  <a:srgbClr val="FFFF00"/>
                </a:solidFill>
                <a:latin typeface="Times New Roman" pitchFamily="18" charset="0"/>
              </a:rPr>
              <a:t>THE  </a:t>
            </a:r>
            <a:r>
              <a:rPr lang="en-US" altLang="en-US" sz="4800" b="1" dirty="0" smtClean="0">
                <a:solidFill>
                  <a:srgbClr val="FFFF00"/>
                </a:solidFill>
                <a:latin typeface="Times New Roman" pitchFamily="18" charset="0"/>
              </a:rPr>
              <a:t>SUB-ICY </a:t>
            </a:r>
            <a:r>
              <a:rPr lang="en-US" altLang="en-US" sz="4800" b="1" dirty="0" err="1" smtClean="0">
                <a:solidFill>
                  <a:srgbClr val="FFFF00"/>
                </a:solidFill>
                <a:latin typeface="Times New Roman" pitchFamily="18" charset="0"/>
              </a:rPr>
              <a:t>DEAPH</a:t>
            </a:r>
            <a:r>
              <a:rPr lang="en-US" altLang="en-US" sz="4800" b="1" dirty="0" smtClean="0">
                <a:solidFill>
                  <a:srgbClr val="FFFF00"/>
                </a:solidFill>
                <a:latin typeface="Times New Roman" pitchFamily="18" charset="0"/>
              </a:rPr>
              <a:t>  </a:t>
            </a:r>
            <a:r>
              <a:rPr lang="en-US" altLang="en-US" sz="4800" b="1" dirty="0">
                <a:solidFill>
                  <a:srgbClr val="FFFF00"/>
                </a:solidFill>
                <a:latin typeface="Times New Roman" pitchFamily="18" charset="0"/>
              </a:rPr>
              <a:t>OF </a:t>
            </a:r>
            <a:r>
              <a:rPr lang="en-US" altLang="en-US" sz="6000" b="1" dirty="0">
                <a:solidFill>
                  <a:srgbClr val="00FFFF"/>
                </a:solidFill>
                <a:latin typeface="Times New Roman" pitchFamily="18" charset="0"/>
              </a:rPr>
              <a:t>MARS</a:t>
            </a:r>
            <a:r>
              <a:rPr lang="en-US" altLang="en-US" sz="6000" b="1" dirty="0">
                <a:solidFill>
                  <a:srgbClr val="CC0000"/>
                </a:solidFill>
                <a:latin typeface="Times New Roman" pitchFamily="18" charset="0"/>
              </a:rPr>
              <a:t> </a:t>
            </a:r>
            <a:r>
              <a:rPr lang="en-US" altLang="en-US" sz="4800" b="1" dirty="0">
                <a:solidFill>
                  <a:srgbClr val="FF0000"/>
                </a:solidFill>
                <a:latin typeface="Times New Roman" pitchFamily="18" charset="0"/>
              </a:rPr>
              <a:t>AND </a:t>
            </a:r>
            <a:r>
              <a:rPr lang="en-US" altLang="en-US" sz="4800" b="1" dirty="0" smtClean="0">
                <a:solidFill>
                  <a:srgbClr val="FF0000"/>
                </a:solidFill>
                <a:latin typeface="Times New Roman" pitchFamily="18" charset="0"/>
              </a:rPr>
              <a:t>SATELLITES [AS </a:t>
            </a:r>
            <a:r>
              <a:rPr lang="en-US" altLang="en-US" sz="4800" b="1" dirty="0" smtClean="0">
                <a:solidFill>
                  <a:srgbClr val="FFCC99"/>
                </a:solidFill>
                <a:latin typeface="Times New Roman" pitchFamily="18" charset="0"/>
              </a:rPr>
              <a:t>EUROPA &amp; ENCELADUS] </a:t>
            </a:r>
            <a:r>
              <a:rPr lang="en-US" altLang="en-US" sz="4800" b="1" dirty="0" smtClean="0">
                <a:solidFill>
                  <a:srgbClr val="FFFF00"/>
                </a:solidFill>
                <a:latin typeface="Times New Roman" pitchFamily="18" charset="0"/>
              </a:rPr>
              <a:t> </a:t>
            </a:r>
            <a:r>
              <a:rPr lang="en-US" altLang="en-US" sz="4800" b="1" dirty="0">
                <a:solidFill>
                  <a:srgbClr val="FFFF00"/>
                </a:solidFill>
                <a:latin typeface="Times New Roman" pitchFamily="18" charset="0"/>
              </a:rPr>
              <a:t>ARE </a:t>
            </a:r>
            <a:r>
              <a:rPr lang="en-US" altLang="en-US" sz="4800" b="1" dirty="0">
                <a:solidFill>
                  <a:srgbClr val="00FF00"/>
                </a:solidFill>
                <a:latin typeface="Times New Roman" pitchFamily="18" charset="0"/>
              </a:rPr>
              <a:t>LIQUID  WATER  LAKES</a:t>
            </a:r>
            <a:r>
              <a:rPr lang="en-US" altLang="en-US" sz="4800" b="1" dirty="0">
                <a:solidFill>
                  <a:srgbClr val="FFFF00"/>
                </a:solidFill>
                <a:latin typeface="Times New Roman" pitchFamily="18" charset="0"/>
              </a:rPr>
              <a:t> WARMED </a:t>
            </a:r>
            <a:r>
              <a:rPr lang="en-US" altLang="en-US" sz="4800" b="1" dirty="0" smtClean="0">
                <a:solidFill>
                  <a:srgbClr val="FFFF00"/>
                </a:solidFill>
                <a:latin typeface="Times New Roman" pitchFamily="18" charset="0"/>
              </a:rPr>
              <a:t>UP </a:t>
            </a:r>
            <a:r>
              <a:rPr lang="en-US" altLang="en-US" sz="4800" b="1" dirty="0">
                <a:solidFill>
                  <a:srgbClr val="FFFF00"/>
                </a:solidFill>
                <a:latin typeface="Times New Roman" pitchFamily="18" charset="0"/>
              </a:rPr>
              <a:t>BY THERMO-VOLCANIC </a:t>
            </a:r>
            <a:r>
              <a:rPr lang="en-US" altLang="en-US" sz="4800" b="1" dirty="0" smtClean="0">
                <a:solidFill>
                  <a:srgbClr val="FFFF00"/>
                </a:solidFill>
                <a:latin typeface="Times New Roman" pitchFamily="18" charset="0"/>
              </a:rPr>
              <a:t>SOURCES. </a:t>
            </a:r>
            <a:r>
              <a:rPr lang="en-US" altLang="en-US" sz="5400" b="1" dirty="0" smtClean="0">
                <a:solidFill>
                  <a:srgbClr val="00FF00"/>
                </a:solidFill>
                <a:latin typeface="Times New Roman" pitchFamily="18" charset="0"/>
              </a:rPr>
              <a:t>LIFE</a:t>
            </a:r>
            <a:r>
              <a:rPr lang="en-US" altLang="en-US" sz="4800" b="1" dirty="0" smtClean="0">
                <a:solidFill>
                  <a:srgbClr val="00B050"/>
                </a:solidFill>
                <a:latin typeface="Times New Roman" pitchFamily="18" charset="0"/>
              </a:rPr>
              <a:t>?</a:t>
            </a:r>
            <a:endParaRPr lang="en-US" altLang="en-US" sz="4800" b="1" dirty="0">
              <a:solidFill>
                <a:srgbClr val="00B050"/>
              </a:solidFill>
              <a:latin typeface="Times New Roman" pitchFamily="18" charset="0"/>
            </a:endParaRPr>
          </a:p>
        </p:txBody>
      </p:sp>
      <p:sp>
        <p:nvSpPr>
          <p:cNvPr id="52229" name="Rectangle 3"/>
          <p:cNvSpPr>
            <a:spLocks noChangeArrowheads="1"/>
          </p:cNvSpPr>
          <p:nvPr/>
        </p:nvSpPr>
        <p:spPr bwMode="auto">
          <a:xfrm>
            <a:off x="0" y="0"/>
            <a:ext cx="91440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4800" b="1" dirty="0">
                <a:solidFill>
                  <a:srgbClr val="0000FF"/>
                </a:solidFill>
                <a:latin typeface="Times New Roman" pitchFamily="18" charset="0"/>
              </a:rPr>
              <a:t>SUBSURFACE LIQ.  WATER  </a:t>
            </a:r>
            <a:r>
              <a:rPr lang="en-US" altLang="en-US" sz="4800" b="1" dirty="0" smtClean="0">
                <a:solidFill>
                  <a:srgbClr val="0000FF"/>
                </a:solidFill>
                <a:latin typeface="Times New Roman" pitchFamily="18" charset="0"/>
              </a:rPr>
              <a:t>LAKES SIMILAR </a:t>
            </a:r>
            <a:r>
              <a:rPr lang="en-US" altLang="en-US" sz="4800" b="1" dirty="0">
                <a:solidFill>
                  <a:srgbClr val="0000FF"/>
                </a:solidFill>
                <a:latin typeface="Times New Roman" pitchFamily="18" charset="0"/>
              </a:rPr>
              <a:t>TO VOSTOK</a:t>
            </a:r>
            <a:endParaRPr lang="en-US" altLang="en-US" sz="6000" b="1" dirty="0">
              <a:solidFill>
                <a:srgbClr val="0000FF"/>
              </a:solidFill>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FFB9BAE-C821-4712-994D-E4A5D30129BE}" type="slidenum">
              <a:rPr lang="en-US"/>
              <a:pPr>
                <a:defRPr/>
              </a:pPr>
              <a:t>36</a:t>
            </a:fld>
            <a:r>
              <a:rPr lang="en-US"/>
              <a:t> </a:t>
            </a:r>
          </a:p>
        </p:txBody>
      </p:sp>
      <p:pic>
        <p:nvPicPr>
          <p:cNvPr id="81924" name="Picture 4" descr="IMG_22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257" y="-1719036"/>
            <a:ext cx="12954000" cy="1055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0" y="228600"/>
            <a:ext cx="9144000" cy="762000"/>
          </a:xfrm>
        </p:spPr>
        <p:txBody>
          <a:bodyPr/>
          <a:lstStyle/>
          <a:p>
            <a:pPr eaLnBrk="1" hangingPunct="1"/>
            <a:r>
              <a:rPr lang="en-US" altLang="en-US" b="1" dirty="0" smtClean="0"/>
              <a:t>Surface</a:t>
            </a:r>
            <a:r>
              <a:rPr lang="en-US" altLang="en-US" dirty="0" smtClean="0"/>
              <a:t> of </a:t>
            </a:r>
            <a:r>
              <a:rPr lang="en-US" altLang="en-US" b="1" dirty="0" smtClean="0"/>
              <a:t>Europa</a:t>
            </a:r>
            <a:r>
              <a:rPr lang="en-US" altLang="en-US" dirty="0" smtClean="0"/>
              <a:t> with moving lines</a:t>
            </a:r>
          </a:p>
        </p:txBody>
      </p:sp>
      <p:pic>
        <p:nvPicPr>
          <p:cNvPr id="48131"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457200" y="1600200"/>
            <a:ext cx="8229600" cy="452596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5"/>
          <p:cNvSpPr>
            <a:spLocks noGrp="1"/>
          </p:cNvSpPr>
          <p:nvPr>
            <p:ph type="sldNum" sz="quarter" idx="12"/>
          </p:nvPr>
        </p:nvSpPr>
        <p:spPr/>
        <p:txBody>
          <a:bodyPr/>
          <a:lstStyle/>
          <a:p>
            <a:pPr>
              <a:defRPr/>
            </a:pPr>
            <a:fld id="{73DCA783-10C4-46D1-A409-B93C9C4AC904}" type="slidenum">
              <a:rPr lang="en-US"/>
              <a:pPr>
                <a:defRPr/>
              </a:pPr>
              <a:t>37</a:t>
            </a:fld>
            <a:r>
              <a:rPr lang="en-US"/>
              <a:t> </a:t>
            </a: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5E56CF-B025-403F-B7D4-4C5381EFEED2}" type="slidenum">
              <a:rPr lang="en-US"/>
              <a:pPr>
                <a:defRPr/>
              </a:pPr>
              <a:t>38</a:t>
            </a:fld>
            <a:r>
              <a:rPr lang="en-US"/>
              <a:t> </a:t>
            </a:r>
          </a:p>
        </p:txBody>
      </p:sp>
      <p:pic>
        <p:nvPicPr>
          <p:cNvPr id="50180" name="Picture 2" descr="Europa-subsurface water"/>
          <p:cNvPicPr>
            <a:picLocks noChangeAspect="1" noChangeArrowheads="1"/>
          </p:cNvPicPr>
          <p:nvPr/>
        </p:nvPicPr>
        <p:blipFill>
          <a:blip r:embed="rId3">
            <a:lum contrast="62000"/>
            <a:extLst>
              <a:ext uri="{28A0092B-C50C-407E-A947-70E740481C1C}">
                <a14:useLocalDpi xmlns:a14="http://schemas.microsoft.com/office/drawing/2010/main" val="0"/>
              </a:ext>
            </a:extLst>
          </a:blip>
          <a:srcRect r="1802" b="26918"/>
          <a:stretch>
            <a:fillRect/>
          </a:stretch>
        </p:blipFill>
        <p:spPr bwMode="auto">
          <a:xfrm>
            <a:off x="0" y="76200"/>
            <a:ext cx="9144000" cy="472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3" descr="Europa-subsurface water"/>
          <p:cNvPicPr>
            <a:picLocks noChangeAspect="1" noChangeArrowheads="1"/>
          </p:cNvPicPr>
          <p:nvPr/>
        </p:nvPicPr>
        <p:blipFill>
          <a:blip r:embed="rId3">
            <a:lum bright="-28000" contrast="2000"/>
            <a:extLst>
              <a:ext uri="{28A0092B-C50C-407E-A947-70E740481C1C}">
                <a14:useLocalDpi xmlns:a14="http://schemas.microsoft.com/office/drawing/2010/main" val="0"/>
              </a:ext>
            </a:extLst>
          </a:blip>
          <a:srcRect l="3252" t="82889" r="6505"/>
          <a:stretch>
            <a:fillRect/>
          </a:stretch>
        </p:blipFill>
        <p:spPr bwMode="auto">
          <a:xfrm>
            <a:off x="0" y="4876800"/>
            <a:ext cx="9144000"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2" name="WordArt 4"/>
          <p:cNvSpPr>
            <a:spLocks noChangeArrowheads="1" noChangeShapeType="1" noTextEdit="1"/>
          </p:cNvSpPr>
          <p:nvPr/>
        </p:nvSpPr>
        <p:spPr bwMode="auto">
          <a:xfrm>
            <a:off x="2819400" y="457200"/>
            <a:ext cx="3124200" cy="2667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r>
              <a:rPr lang="en-US" sz="3600" kern="10" dirty="0">
                <a:ln w="9525">
                  <a:round/>
                  <a:headEnd/>
                  <a:tailEnd/>
                </a:ln>
                <a:solidFill>
                  <a:srgbClr val="FFFF00"/>
                </a:solidFill>
                <a:latin typeface="Arial Black"/>
              </a:rPr>
              <a:t>moon EUROPA</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609FC94-4DA2-4963-8A1A-F9DEAB4B51E7}" type="slidenum">
              <a:rPr lang="en-US" smtClean="0"/>
              <a:pPr>
                <a:defRPr/>
              </a:pPr>
              <a:t>39</a:t>
            </a:fld>
            <a:r>
              <a:rPr lang="en-US" smtClean="0"/>
              <a:t> </a:t>
            </a:r>
            <a:endParaRPr lang="en-US"/>
          </a:p>
        </p:txBody>
      </p:sp>
      <p:sp>
        <p:nvSpPr>
          <p:cNvPr id="51204"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4800">
              <a:latin typeface="Tahoma" pitchFamily="34" charset="0"/>
            </a:endParaRPr>
          </a:p>
        </p:txBody>
      </p:sp>
      <p:sp>
        <p:nvSpPr>
          <p:cNvPr id="4" name="Rectangle 3"/>
          <p:cNvSpPr/>
          <p:nvPr/>
        </p:nvSpPr>
        <p:spPr>
          <a:xfrm>
            <a:off x="54429" y="266934"/>
            <a:ext cx="8991600" cy="538609"/>
          </a:xfrm>
          <a:prstGeom prst="rect">
            <a:avLst/>
          </a:prstGeom>
        </p:spPr>
        <p:txBody>
          <a:bodyPr wrap="square">
            <a:spAutoFit/>
          </a:bodyPr>
          <a:lstStyle/>
          <a:p>
            <a:r>
              <a:rPr lang="en-US" sz="2900" b="1" dirty="0"/>
              <a:t>How Could We Detect Life in Europa’s Geysers?</a:t>
            </a:r>
          </a:p>
        </p:txBody>
      </p:sp>
      <p:pic>
        <p:nvPicPr>
          <p:cNvPr id="10" name="Picture 9" descr="http://thumbs.media.smithsonianmag.com/filer/4c/4c/4c4c9288-8653-4859-b791-6ff05582e215/europa_plumes_art.jpg__800x600_q85_crop.jpg"/>
          <p:cNvPicPr/>
          <p:nvPr/>
        </p:nvPicPr>
        <p:blipFill>
          <a:blip r:embed="rId2">
            <a:extLst>
              <a:ext uri="{28A0092B-C50C-407E-A947-70E740481C1C}">
                <a14:useLocalDpi xmlns:a14="http://schemas.microsoft.com/office/drawing/2010/main" val="0"/>
              </a:ext>
            </a:extLst>
          </a:blip>
          <a:srcRect/>
          <a:stretch>
            <a:fillRect/>
          </a:stretch>
        </p:blipFill>
        <p:spPr bwMode="auto">
          <a:xfrm>
            <a:off x="598714" y="805543"/>
            <a:ext cx="7859486" cy="5610860"/>
          </a:xfrm>
          <a:prstGeom prst="rect">
            <a:avLst/>
          </a:prstGeom>
          <a:noFill/>
          <a:ln>
            <a:noFill/>
          </a:ln>
        </p:spPr>
      </p:pic>
      <p:sp>
        <p:nvSpPr>
          <p:cNvPr id="7" name="Rectangle 6"/>
          <p:cNvSpPr/>
          <p:nvPr/>
        </p:nvSpPr>
        <p:spPr>
          <a:xfrm>
            <a:off x="631371" y="6525399"/>
            <a:ext cx="6019800" cy="276999"/>
          </a:xfrm>
          <a:prstGeom prst="rect">
            <a:avLst/>
          </a:prstGeom>
        </p:spPr>
        <p:txBody>
          <a:bodyPr wrap="square">
            <a:spAutoFit/>
          </a:bodyPr>
          <a:lstStyle/>
          <a:p>
            <a:r>
              <a:rPr lang="en-US" sz="1200" dirty="0">
                <a:solidFill>
                  <a:schemeClr val="accent1">
                    <a:lumMod val="75000"/>
                  </a:schemeClr>
                </a:solidFill>
              </a:rPr>
              <a:t>Artist's concept of a water vapor plume on Europa. (NASA/</a:t>
            </a:r>
            <a:r>
              <a:rPr lang="en-US" sz="1200" dirty="0" err="1">
                <a:solidFill>
                  <a:schemeClr val="accent1">
                    <a:lumMod val="75000"/>
                  </a:schemeClr>
                </a:solidFill>
              </a:rPr>
              <a:t>ESA</a:t>
            </a:r>
            <a:r>
              <a:rPr lang="en-US" sz="1200" dirty="0">
                <a:solidFill>
                  <a:schemeClr val="accent1">
                    <a:lumMod val="75000"/>
                  </a:schemeClr>
                </a:solidFill>
              </a:rPr>
              <a:t>/K. </a:t>
            </a:r>
            <a:r>
              <a:rPr lang="en-US" sz="1200" dirty="0" err="1">
                <a:solidFill>
                  <a:schemeClr val="accent1">
                    <a:lumMod val="75000"/>
                  </a:schemeClr>
                </a:solidFill>
              </a:rPr>
              <a:t>Retherford</a:t>
            </a:r>
            <a:r>
              <a:rPr lang="en-US" sz="1200" dirty="0">
                <a:solidFill>
                  <a:schemeClr val="accent1">
                    <a:lumMod val="75000"/>
                  </a:schemeClr>
                </a:solidFill>
              </a:rPr>
              <a:t>/</a:t>
            </a:r>
            <a:r>
              <a:rPr lang="en-US" sz="1200" dirty="0" err="1">
                <a:solidFill>
                  <a:schemeClr val="accent1">
                    <a:lumMod val="75000"/>
                  </a:schemeClr>
                </a:solidFill>
              </a:rPr>
              <a:t>SWRI</a:t>
            </a:r>
            <a:r>
              <a:rPr lang="en-US" sz="1200" dirty="0">
                <a:solidFill>
                  <a:schemeClr val="accent1">
                    <a:lumMod val="75000"/>
                  </a:schemeClr>
                </a:solidFill>
              </a:rPr>
              <a: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7F0EA92-E166-4699-BDA2-3593B5E75185}" type="slidenum">
              <a:rPr lang="en-US"/>
              <a:pPr>
                <a:defRPr/>
              </a:pPr>
              <a:t>40</a:t>
            </a:fld>
            <a:r>
              <a:rPr lang="en-US" dirty="0"/>
              <a:t> </a:t>
            </a:r>
          </a:p>
        </p:txBody>
      </p:sp>
      <p:pic>
        <p:nvPicPr>
          <p:cNvPr id="59396" name="Picture 4" descr="lion-fish- THANKS FOR ATTENTIONS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en-US" smtClean="0"/>
              <a:t>      EUROP0A SURFACE</a:t>
            </a:r>
          </a:p>
        </p:txBody>
      </p:sp>
      <p:pic>
        <p:nvPicPr>
          <p:cNvPr id="49155"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09600" y="1524000"/>
            <a:ext cx="8077200" cy="4532313"/>
          </a:xfrm>
        </p:spPr>
      </p:pic>
      <p:sp>
        <p:nvSpPr>
          <p:cNvPr id="5" name="Slide Number Placeholder 5"/>
          <p:cNvSpPr>
            <a:spLocks noGrp="1"/>
          </p:cNvSpPr>
          <p:nvPr>
            <p:ph type="sldNum" sz="quarter" idx="12"/>
          </p:nvPr>
        </p:nvSpPr>
        <p:spPr/>
        <p:txBody>
          <a:bodyPr/>
          <a:lstStyle/>
          <a:p>
            <a:pPr>
              <a:defRPr/>
            </a:pPr>
            <a:fld id="{F965271F-99D5-4572-BD4B-C06FF75FDB22}" type="slidenum">
              <a:rPr lang="en-US"/>
              <a:pPr>
                <a:defRPr/>
              </a:pPr>
              <a:t>41</a:t>
            </a:fld>
            <a:r>
              <a:rPr lang="en-US"/>
              <a:t> </a:t>
            </a:r>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AutoShape 2"/>
          <p:cNvSpPr>
            <a:spLocks noGrp="1" noChangeAspect="1" noChangeArrowheads="1"/>
          </p:cNvSpPr>
          <p:nvPr>
            <p:ph type="title"/>
          </p:nvPr>
        </p:nvSpPr>
        <p:spPr>
          <a:xfrm>
            <a:off x="0" y="0"/>
            <a:ext cx="9144000" cy="1311275"/>
          </a:xfrm>
          <a:solidFill>
            <a:srgbClr val="99FF33"/>
          </a:solidFill>
        </p:spPr>
        <p:txBody>
          <a:bodyPr/>
          <a:lstStyle/>
          <a:p>
            <a:pPr eaLnBrk="1" hangingPunct="1"/>
            <a:r>
              <a:rPr lang="en-US" altLang="en-US" sz="3600" b="1" smtClean="0">
                <a:solidFill>
                  <a:srgbClr val="006600"/>
                </a:solidFill>
                <a:hlinkClick r:id="rId3" tooltip="http://www.feedblitz.com/t2.asp?/15163/154455/3057308/http://www.universetoday.com/2009/12/08/new-findings-say-mars-methane-comes-from-life-water-or-both/&#10;external link"/>
              </a:rPr>
              <a:t>New Findings Say Mars Methane Comes from Life or Water — or Both</a:t>
            </a:r>
            <a:r>
              <a:rPr lang="en-US" altLang="en-US" smtClean="0">
                <a:solidFill>
                  <a:srgbClr val="FFFF00"/>
                </a:solidFill>
                <a:hlinkClick r:id="rId3" tooltip="http://www.feedblitz.com/t2.asp?/15163/154455/3057308/http://www.universetoday.com/2009/12/08/new-findings-say-mars-methane-comes-from-life-water-or-both/&#10;external link"/>
              </a:rPr>
              <a:t> </a:t>
            </a:r>
            <a:endParaRPr lang="en-US" altLang="en-US" smtClean="0">
              <a:solidFill>
                <a:srgbClr val="FFFF00"/>
              </a:solidFill>
            </a:endParaRPr>
          </a:p>
        </p:txBody>
      </p:sp>
      <p:sp>
        <p:nvSpPr>
          <p:cNvPr id="34819" name="AutoShape 3"/>
          <p:cNvSpPr>
            <a:spLocks noGrp="1" noChangeAspect="1" noChangeArrowheads="1"/>
          </p:cNvSpPr>
          <p:nvPr>
            <p:ph idx="1"/>
          </p:nvPr>
        </p:nvSpPr>
        <p:spPr>
          <a:xfrm>
            <a:off x="0" y="1676400"/>
            <a:ext cx="9144000" cy="4846638"/>
          </a:xfrm>
          <a:solidFill>
            <a:srgbClr val="FFFF00"/>
          </a:solidFill>
        </p:spPr>
        <p:txBody>
          <a:bodyPr/>
          <a:lstStyle/>
          <a:p>
            <a:pPr marL="0" indent="0" eaLnBrk="1" hangingPunct="1">
              <a:lnSpc>
                <a:spcPct val="80000"/>
              </a:lnSpc>
              <a:buNone/>
            </a:pPr>
            <a:r>
              <a:rPr lang="en-US" altLang="en-US" b="1" dirty="0" smtClean="0">
                <a:solidFill>
                  <a:srgbClr val="0000FF"/>
                </a:solidFill>
              </a:rPr>
              <a:t>METHANE could be generated by either </a:t>
            </a:r>
          </a:p>
          <a:p>
            <a:pPr eaLnBrk="1" hangingPunct="1">
              <a:lnSpc>
                <a:spcPct val="80000"/>
              </a:lnSpc>
            </a:pPr>
            <a:r>
              <a:rPr lang="en-US" altLang="en-US" dirty="0" smtClean="0">
                <a:solidFill>
                  <a:srgbClr val="0000FF"/>
                </a:solidFill>
              </a:rPr>
              <a:t>LIFE or WATER, or maybe even BOTH. </a:t>
            </a:r>
          </a:p>
          <a:p>
            <a:pPr eaLnBrk="1" hangingPunct="1">
              <a:lnSpc>
                <a:spcPct val="80000"/>
              </a:lnSpc>
            </a:pPr>
            <a:r>
              <a:rPr lang="en-US" altLang="en-US" dirty="0" smtClean="0">
                <a:solidFill>
                  <a:srgbClr val="0000FF"/>
                </a:solidFill>
              </a:rPr>
              <a:t>MICROORGANISMS living in the Martian </a:t>
            </a:r>
          </a:p>
          <a:p>
            <a:pPr eaLnBrk="1" hangingPunct="1">
              <a:lnSpc>
                <a:spcPct val="80000"/>
              </a:lnSpc>
            </a:pPr>
            <a:r>
              <a:rPr lang="en-US" altLang="en-US" dirty="0" smtClean="0">
                <a:solidFill>
                  <a:srgbClr val="0000FF"/>
                </a:solidFill>
              </a:rPr>
              <a:t>soil could be producing methane gas as a </a:t>
            </a:r>
          </a:p>
          <a:p>
            <a:pPr eaLnBrk="1" hangingPunct="1">
              <a:lnSpc>
                <a:spcPct val="80000"/>
              </a:lnSpc>
            </a:pPr>
            <a:r>
              <a:rPr lang="en-US" altLang="en-US" dirty="0" smtClean="0">
                <a:solidFill>
                  <a:srgbClr val="0000FF"/>
                </a:solidFill>
              </a:rPr>
              <a:t>by-product of their metabolic processes, or </a:t>
            </a:r>
          </a:p>
          <a:p>
            <a:pPr eaLnBrk="1" hangingPunct="1">
              <a:lnSpc>
                <a:spcPct val="80000"/>
              </a:lnSpc>
            </a:pPr>
            <a:r>
              <a:rPr lang="en-US" altLang="en-US" dirty="0" smtClean="0">
                <a:solidFill>
                  <a:srgbClr val="0000FF"/>
                </a:solidFill>
              </a:rPr>
              <a:t>methane might be created as a result of </a:t>
            </a:r>
          </a:p>
          <a:p>
            <a:pPr eaLnBrk="1" hangingPunct="1">
              <a:lnSpc>
                <a:spcPct val="80000"/>
              </a:lnSpc>
            </a:pPr>
            <a:r>
              <a:rPr lang="en-US" altLang="en-US" dirty="0" smtClean="0">
                <a:solidFill>
                  <a:srgbClr val="0000FF"/>
                </a:solidFill>
              </a:rPr>
              <a:t>reactions between </a:t>
            </a:r>
            <a:r>
              <a:rPr lang="en-US" altLang="en-US" dirty="0" smtClean="0">
                <a:solidFill>
                  <a:srgbClr val="0000FF"/>
                </a:solidFill>
                <a:hlinkClick r:id="rId4" tooltip="http://www.feedblitz.com/t2.asp?/15163/154455/3057308/http://www.universetoday.com/guide-to-space/earth/volcanic-rock/"/>
              </a:rPr>
              <a:t>volcanic rock</a:t>
            </a:r>
            <a:r>
              <a:rPr lang="en-US" altLang="en-US" dirty="0" smtClean="0">
                <a:solidFill>
                  <a:srgbClr val="0000FF"/>
                </a:solidFill>
              </a:rPr>
              <a:t> and water. </a:t>
            </a:r>
          </a:p>
          <a:p>
            <a:pPr lvl="1" eaLnBrk="1" hangingPunct="1">
              <a:lnSpc>
                <a:spcPct val="80000"/>
              </a:lnSpc>
            </a:pPr>
            <a:endParaRPr lang="en-US" altLang="en-US" dirty="0" smtClean="0">
              <a:solidFill>
                <a:srgbClr val="0000FF"/>
              </a:solidFill>
            </a:endParaRPr>
          </a:p>
          <a:p>
            <a:pPr eaLnBrk="1" hangingPunct="1">
              <a:lnSpc>
                <a:spcPct val="80000"/>
              </a:lnSpc>
            </a:pPr>
            <a:r>
              <a:rPr lang="en-US" altLang="en-US" dirty="0" smtClean="0">
                <a:solidFill>
                  <a:srgbClr val="0000FF"/>
                </a:solidFill>
              </a:rPr>
              <a:t>Either way, the prospect is exciting. </a:t>
            </a:r>
            <a:br>
              <a:rPr lang="en-US" altLang="en-US" dirty="0" smtClean="0">
                <a:solidFill>
                  <a:srgbClr val="0000FF"/>
                </a:solidFill>
              </a:rPr>
            </a:br>
            <a:r>
              <a:rPr lang="en-US" altLang="en-US" sz="1600" dirty="0" smtClean="0">
                <a:solidFill>
                  <a:srgbClr val="0000FF"/>
                </a:solidFill>
              </a:rPr>
              <a:t/>
            </a:r>
            <a:br>
              <a:rPr lang="en-US" altLang="en-US" sz="1600" dirty="0" smtClean="0">
                <a:solidFill>
                  <a:srgbClr val="0000FF"/>
                </a:solidFill>
              </a:rPr>
            </a:br>
            <a:endParaRPr lang="en-US" altLang="en-US" sz="1600" dirty="0" smtClean="0">
              <a:solidFill>
                <a:srgbClr val="0000FF"/>
              </a:solidFill>
            </a:endParaRPr>
          </a:p>
        </p:txBody>
      </p:sp>
      <p:sp>
        <p:nvSpPr>
          <p:cNvPr id="5" name="Slide Number Placeholder 5"/>
          <p:cNvSpPr>
            <a:spLocks noGrp="1"/>
          </p:cNvSpPr>
          <p:nvPr>
            <p:ph type="sldNum" sz="quarter" idx="12"/>
          </p:nvPr>
        </p:nvSpPr>
        <p:spPr/>
        <p:txBody>
          <a:bodyPr/>
          <a:lstStyle/>
          <a:p>
            <a:pPr>
              <a:defRPr/>
            </a:pPr>
            <a:fld id="{6F84D8FC-37E0-4B1A-B99C-7E2460B4C254}" type="slidenum">
              <a:rPr lang="en-US"/>
              <a:pPr>
                <a:defRPr/>
              </a:pPr>
              <a:t>42</a:t>
            </a:fld>
            <a:r>
              <a:rPr lang="en-US"/>
              <a:t> </a:t>
            </a: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533400" y="-457200"/>
            <a:ext cx="8229600" cy="1143000"/>
          </a:xfrm>
        </p:spPr>
        <p:txBody>
          <a:bodyPr/>
          <a:lstStyle/>
          <a:p>
            <a:r>
              <a:rPr lang="en-US" altLang="en-US" b="1" smtClean="0"/>
              <a:t/>
            </a:r>
            <a:br>
              <a:rPr lang="en-US" altLang="en-US" b="1" smtClean="0"/>
            </a:br>
            <a:r>
              <a:rPr lang="en-US" altLang="en-US" b="1" smtClean="0"/>
              <a:t/>
            </a:r>
            <a:br>
              <a:rPr lang="en-US" altLang="en-US" b="1" smtClean="0"/>
            </a:br>
            <a:r>
              <a:rPr lang="en-US" altLang="en-US" b="1" smtClean="0"/>
              <a:t>Methane  on Mars?</a:t>
            </a:r>
            <a:br>
              <a:rPr lang="en-US" altLang="en-US" b="1" smtClean="0"/>
            </a:br>
            <a:endParaRPr lang="en-US" altLang="en-US" b="1" smtClean="0"/>
          </a:p>
        </p:txBody>
      </p:sp>
      <p:sp>
        <p:nvSpPr>
          <p:cNvPr id="4" name="Slide Number Placeholder 3"/>
          <p:cNvSpPr>
            <a:spLocks noGrp="1"/>
          </p:cNvSpPr>
          <p:nvPr>
            <p:ph type="sldNum" sz="quarter" idx="12"/>
          </p:nvPr>
        </p:nvSpPr>
        <p:spPr/>
        <p:txBody>
          <a:bodyPr/>
          <a:lstStyle/>
          <a:p>
            <a:pPr>
              <a:defRPr/>
            </a:pPr>
            <a:fld id="{11E96562-4660-4FD4-8280-43AC0C0C8A4D}" type="slidenum">
              <a:rPr lang="en-US" smtClean="0"/>
              <a:pPr>
                <a:defRPr/>
              </a:pPr>
              <a:t>43</a:t>
            </a:fld>
            <a:r>
              <a:rPr lang="en-US" smtClean="0"/>
              <a:t> </a:t>
            </a:r>
            <a:endParaRPr lang="en-US"/>
          </a:p>
        </p:txBody>
      </p:sp>
      <p:sp>
        <p:nvSpPr>
          <p:cNvPr id="33797" name="Rectangle 2"/>
          <p:cNvSpPr>
            <a:spLocks noChangeArrowheads="1"/>
          </p:cNvSpPr>
          <p:nvPr/>
        </p:nvSpPr>
        <p:spPr bwMode="auto">
          <a:xfrm>
            <a:off x="838200" y="550863"/>
            <a:ext cx="7772400" cy="142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26960" bIns="0"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1700" b="1">
                <a:latin typeface="Cambria" pitchFamily="18" charset="0"/>
                <a:ea typeface="Times New Roman" pitchFamily="18" charset="0"/>
                <a:cs typeface="Arial" pitchFamily="34" charset="0"/>
                <a:hlinkClick r:id="rId2" tooltip="external link"/>
              </a:rPr>
              <a:t>NASA’s</a:t>
            </a:r>
            <a:r>
              <a:rPr lang="en-US" altLang="en-US" sz="2400" b="1">
                <a:solidFill>
                  <a:srgbClr val="FF0000"/>
                </a:solidFill>
                <a:latin typeface="Cambria" pitchFamily="18" charset="0"/>
                <a:ea typeface="Times New Roman" pitchFamily="18" charset="0"/>
                <a:cs typeface="Arial" pitchFamily="34" charset="0"/>
                <a:hlinkClick r:id="rId2" tooltip="external link"/>
              </a:rPr>
              <a:t> </a:t>
            </a:r>
            <a:r>
              <a:rPr lang="en-US" altLang="en-US" sz="2400" b="1">
                <a:latin typeface="Cambria" pitchFamily="18" charset="0"/>
                <a:ea typeface="Times New Roman" pitchFamily="18" charset="0"/>
                <a:cs typeface="Arial" pitchFamily="34" charset="0"/>
                <a:hlinkClick r:id="rId2" tooltip="external link"/>
              </a:rPr>
              <a:t>Curiosity Rover </a:t>
            </a:r>
            <a:r>
              <a:rPr lang="en-US" altLang="en-US" sz="1300" b="1">
                <a:latin typeface="Cambria" pitchFamily="18" charset="0"/>
                <a:ea typeface="Times New Roman" pitchFamily="18" charset="0"/>
                <a:cs typeface="Arial" pitchFamily="34" charset="0"/>
                <a:hlinkClick r:id="rId2" tooltip="external link"/>
              </a:rPr>
              <a:t>detects </a:t>
            </a:r>
            <a:r>
              <a:rPr lang="en-US" altLang="en-US" sz="1700" b="1">
                <a:latin typeface="Cambria" pitchFamily="18" charset="0"/>
                <a:ea typeface="Times New Roman" pitchFamily="18" charset="0"/>
                <a:cs typeface="Arial" pitchFamily="34" charset="0"/>
                <a:hlinkClick r:id="rId2" tooltip="external link"/>
              </a:rPr>
              <a:t>Methane, Organics on Mars</a:t>
            </a:r>
            <a:r>
              <a:rPr lang="en-US" altLang="en-US" sz="1700" b="1">
                <a:solidFill>
                  <a:srgbClr val="4F81BD"/>
                </a:solidFill>
                <a:latin typeface="Cambria" pitchFamily="18" charset="0"/>
                <a:ea typeface="Times New Roman" pitchFamily="18" charset="0"/>
                <a:cs typeface="Arial" pitchFamily="34" charset="0"/>
              </a:rPr>
              <a:t>      </a:t>
            </a:r>
            <a:r>
              <a:rPr lang="en-US" altLang="en-US" sz="1200" b="1">
                <a:solidFill>
                  <a:srgbClr val="4F81BD"/>
                </a:solidFill>
                <a:latin typeface="Cambria" pitchFamily="18" charset="0"/>
                <a:ea typeface="Times New Roman" pitchFamily="18" charset="0"/>
                <a:cs typeface="Arial" pitchFamily="34" charset="0"/>
              </a:rPr>
              <a:t>                     </a:t>
            </a:r>
            <a:r>
              <a:rPr lang="en-US" altLang="en-US" sz="900" b="1">
                <a:solidFill>
                  <a:srgbClr val="4F81BD"/>
                </a:solidFill>
                <a:latin typeface="Cambria" pitchFamily="18" charset="0"/>
                <a:ea typeface="Times New Roman" pitchFamily="18" charset="0"/>
                <a:cs typeface="Arial" pitchFamily="34" charset="0"/>
              </a:rPr>
              <a:t>­­­­­­                 </a:t>
            </a:r>
            <a:r>
              <a:rPr lang="en-US" altLang="en-US" sz="1200" b="1">
                <a:solidFill>
                  <a:srgbClr val="4F81BD"/>
                </a:solidFill>
                <a:latin typeface="Cambria" pitchFamily="18" charset="0"/>
                <a:ea typeface="Times New Roman" pitchFamily="18" charset="0"/>
                <a:cs typeface="Arial" pitchFamily="34" charset="0"/>
              </a:rPr>
              <a:t>June 19, 2016</a:t>
            </a:r>
          </a:p>
          <a:p>
            <a:pPr>
              <a:spcBef>
                <a:spcPct val="0"/>
              </a:spcBef>
              <a:buFontTx/>
              <a:buNone/>
            </a:pPr>
            <a:endParaRPr lang="en-US" altLang="en-US" sz="4800">
              <a:latin typeface="Tahoma" pitchFamily="34" charset="0"/>
              <a:ea typeface="Times New Roman" pitchFamily="18" charset="0"/>
              <a:cs typeface="Arial" pitchFamily="34" charset="0"/>
            </a:endParaRPr>
          </a:p>
        </p:txBody>
      </p:sp>
      <p:pic>
        <p:nvPicPr>
          <p:cNvPr id="33798" name="Picture 1" descr="After a 20 month trek across Mars and careful analysis of data, NASA scientists have announced two separate detection of organics - in the surface and the air of Mars. (Photo Credit: NASA/JPL, Illustration - T. Reye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371600"/>
            <a:ext cx="7924800" cy="522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Rectangle 3"/>
          <p:cNvSpPr>
            <a:spLocks noChangeArrowheads="1"/>
          </p:cNvSpPr>
          <p:nvPr/>
        </p:nvSpPr>
        <p:spPr bwMode="auto">
          <a:xfrm>
            <a:off x="-381000" y="6629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4800">
              <a:latin typeface="Tahoma"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70E3F877-4A17-4B9A-A0FE-4B4B1B3BE8BC}" type="slidenum">
              <a:rPr lang="en-US"/>
              <a:pPr>
                <a:defRPr/>
              </a:pPr>
              <a:t>44</a:t>
            </a:fld>
            <a:r>
              <a:rPr lang="en-US"/>
              <a:t> </a:t>
            </a:r>
          </a:p>
        </p:txBody>
      </p:sp>
      <p:sp>
        <p:nvSpPr>
          <p:cNvPr id="80898" name="Rectangle 2"/>
          <p:cNvSpPr>
            <a:spLocks noChangeArrowheads="1"/>
          </p:cNvSpPr>
          <p:nvPr/>
        </p:nvSpPr>
        <p:spPr bwMode="auto">
          <a:xfrm>
            <a:off x="0" y="1676400"/>
            <a:ext cx="9144000" cy="4787900"/>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000" b="1" dirty="0">
              <a:solidFill>
                <a:srgbClr val="00FF00"/>
              </a:solidFill>
              <a:latin typeface="Times New Roman" pitchFamily="18" charset="0"/>
            </a:endParaRPr>
          </a:p>
          <a:p>
            <a:pPr algn="ctr" eaLnBrk="1" hangingPunct="1">
              <a:spcBef>
                <a:spcPct val="0"/>
              </a:spcBef>
              <a:buFontTx/>
              <a:buNone/>
            </a:pPr>
            <a:r>
              <a:rPr lang="en-US" altLang="en-US" sz="4000" b="1" dirty="0">
                <a:solidFill>
                  <a:srgbClr val="FFFF00"/>
                </a:solidFill>
                <a:latin typeface="Times New Roman" pitchFamily="18" charset="0"/>
              </a:rPr>
              <a:t>AT DEPTH OF  4  KM  IS A LIQUID WATER LAKE. </a:t>
            </a:r>
          </a:p>
          <a:p>
            <a:pPr eaLnBrk="1" hangingPunct="1">
              <a:spcBef>
                <a:spcPct val="0"/>
              </a:spcBef>
              <a:buFontTx/>
              <a:buNone/>
            </a:pPr>
            <a:r>
              <a:rPr lang="en-US" altLang="en-US" sz="3600" b="1" dirty="0">
                <a:solidFill>
                  <a:srgbClr val="CCECFF"/>
                </a:solidFill>
                <a:latin typeface="Times New Roman" pitchFamily="18" charset="0"/>
              </a:rPr>
              <a:t>DRILLINGS THROUGH  ICY LAYERS [UP TO 3.8  KM] HAVE EXPOSED VARIOUS GENERA OF  PROKARYOTES &amp; EUKARYOTIC MICROORGANISMS</a:t>
            </a:r>
            <a:r>
              <a:rPr lang="en-US" altLang="en-US" sz="4000" b="1" dirty="0">
                <a:solidFill>
                  <a:srgbClr val="CCECFF"/>
                </a:solidFill>
                <a:latin typeface="Times New Roman" pitchFamily="18" charset="0"/>
              </a:rPr>
              <a:t> . </a:t>
            </a:r>
          </a:p>
          <a:p>
            <a:pPr algn="ctr" eaLnBrk="1" hangingPunct="1">
              <a:spcBef>
                <a:spcPct val="0"/>
              </a:spcBef>
              <a:buFontTx/>
              <a:buNone/>
            </a:pPr>
            <a:endParaRPr lang="en-US" altLang="en-US" sz="4000" b="1" dirty="0">
              <a:solidFill>
                <a:srgbClr val="CCECFF"/>
              </a:solidFill>
              <a:latin typeface="Times New Roman" pitchFamily="18" charset="0"/>
            </a:endParaRPr>
          </a:p>
        </p:txBody>
      </p:sp>
      <p:sp>
        <p:nvSpPr>
          <p:cNvPr id="56325" name="Rectangle 4"/>
          <p:cNvSpPr>
            <a:spLocks noChangeArrowheads="1"/>
          </p:cNvSpPr>
          <p:nvPr/>
        </p:nvSpPr>
        <p:spPr bwMode="auto">
          <a:xfrm>
            <a:off x="1568450" y="228600"/>
            <a:ext cx="5757863" cy="146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6000" b="1">
                <a:latin typeface="Tahoma" pitchFamily="34" charset="0"/>
              </a:rPr>
              <a:t>VOSTOK  LAKE</a:t>
            </a:r>
          </a:p>
          <a:p>
            <a:pPr algn="ctr" eaLnBrk="1" hangingPunct="1">
              <a:spcBef>
                <a:spcPct val="0"/>
              </a:spcBef>
              <a:buFontTx/>
              <a:buNone/>
            </a:pPr>
            <a:r>
              <a:rPr lang="en-US" altLang="en-US" sz="3000">
                <a:latin typeface="Tahoma" pitchFamily="34" charset="0"/>
              </a:rPr>
              <a:t>(ANTARCTICA)</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0898">
                                            <p:txEl>
                                              <p:pRg st="1" end="1"/>
                                            </p:txEl>
                                          </p:spTgt>
                                        </p:tgtEl>
                                        <p:attrNameLst>
                                          <p:attrName>style.visibility</p:attrName>
                                        </p:attrNameLst>
                                      </p:cBhvr>
                                      <p:to>
                                        <p:strVal val="visible"/>
                                      </p:to>
                                    </p:set>
                                    <p:anim calcmode="lin" valueType="num">
                                      <p:cBhvr additive="base">
                                        <p:cTn id="7" dur="500" fill="hold"/>
                                        <p:tgtEl>
                                          <p:spTgt spid="80898">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089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0898">
                                            <p:txEl>
                                              <p:pRg st="2" end="2"/>
                                            </p:txEl>
                                          </p:spTgt>
                                        </p:tgtEl>
                                        <p:attrNameLst>
                                          <p:attrName>style.visibility</p:attrName>
                                        </p:attrNameLst>
                                      </p:cBhvr>
                                      <p:to>
                                        <p:strVal val="visible"/>
                                      </p:to>
                                    </p:set>
                                    <p:anim calcmode="lin" valueType="num">
                                      <p:cBhvr additive="base">
                                        <p:cTn id="13" dur="500" fill="hold"/>
                                        <p:tgtEl>
                                          <p:spTgt spid="80898">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089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A4C694BF-3327-48D4-967B-3AB5E3C44854}" type="slidenum">
              <a:rPr lang="en-US"/>
              <a:pPr>
                <a:defRPr/>
              </a:pPr>
              <a:t>45</a:t>
            </a:fld>
            <a:r>
              <a:rPr lang="en-US"/>
              <a:t> </a:t>
            </a:r>
          </a:p>
        </p:txBody>
      </p:sp>
      <p:pic>
        <p:nvPicPr>
          <p:cNvPr id="8196" name="Picture 1026" descr="Early E Stromatoli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3" y="-7257"/>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WordArt 1028"/>
          <p:cNvSpPr>
            <a:spLocks noChangeArrowheads="1" noChangeShapeType="1" noTextEdit="1"/>
          </p:cNvSpPr>
          <p:nvPr/>
        </p:nvSpPr>
        <p:spPr bwMode="auto">
          <a:xfrm>
            <a:off x="2971800" y="5638800"/>
            <a:ext cx="3800475" cy="647700"/>
          </a:xfrm>
          <a:prstGeom prst="rect">
            <a:avLst/>
          </a:prstGeom>
        </p:spPr>
        <p:txBody>
          <a:bodyPr spcFirstLastPara="1" wrap="none" fromWordArt="1">
            <a:prstTxWarp prst="textArchUp">
              <a:avLst>
                <a:gd name="adj" fmla="val 10800000"/>
              </a:avLst>
            </a:prstTxWarp>
          </a:bodyPr>
          <a:lstStyle/>
          <a:p>
            <a:r>
              <a:rPr lang="en-US" sz="3600" kern="10" normalizeH="1">
                <a:ln w="9525">
                  <a:solidFill>
                    <a:srgbClr val="00FF00"/>
                  </a:solidFill>
                  <a:round/>
                  <a:headEnd/>
                  <a:tailEnd/>
                </a:ln>
                <a:solidFill>
                  <a:srgbClr val="000000"/>
                </a:solidFill>
                <a:latin typeface="Arial Black"/>
              </a:rPr>
              <a:t>STROMATOLITES</a:t>
            </a:r>
          </a:p>
        </p:txBody>
      </p:sp>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3D63B3EB-BAD3-412E-8C1F-DA2EBDA1A109}" type="slidenum">
              <a:rPr lang="en-US" smtClean="0"/>
              <a:pPr>
                <a:defRPr/>
              </a:pPr>
              <a:t>46</a:t>
            </a:fld>
            <a:r>
              <a:rPr lang="en-US" smtClean="0"/>
              <a:t> </a:t>
            </a:r>
            <a:endParaRPr lang="en-US"/>
          </a:p>
        </p:txBody>
      </p:sp>
      <p:sp>
        <p:nvSpPr>
          <p:cNvPr id="46084" name="Rectangle 5"/>
          <p:cNvSpPr>
            <a:spLocks noChangeArrowheads="1"/>
          </p:cNvSpPr>
          <p:nvPr/>
        </p:nvSpPr>
        <p:spPr bwMode="auto">
          <a:xfrm>
            <a:off x="0" y="-3633788"/>
            <a:ext cx="9144000" cy="5499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26960" bIns="0"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700" b="1" dirty="0">
              <a:solidFill>
                <a:srgbClr val="4F81BD"/>
              </a:solidFill>
              <a:latin typeface="Cambria" pitchFamily="18" charset="0"/>
              <a:cs typeface="Times New Roman" pitchFamily="18" charset="0"/>
              <a:hlinkClick r:id="rId2"/>
            </a:endParaRPr>
          </a:p>
          <a:p>
            <a:pPr>
              <a:spcBef>
                <a:spcPct val="0"/>
              </a:spcBef>
              <a:buFontTx/>
              <a:buNone/>
            </a:pPr>
            <a:endParaRPr lang="en-US" altLang="en-US" sz="1700" b="1" dirty="0">
              <a:solidFill>
                <a:srgbClr val="4F81BD"/>
              </a:solidFill>
              <a:latin typeface="Cambria" pitchFamily="18" charset="0"/>
              <a:cs typeface="Times New Roman" pitchFamily="18" charset="0"/>
              <a:hlinkClick r:id="rId2"/>
            </a:endParaRPr>
          </a:p>
          <a:p>
            <a:pPr>
              <a:spcBef>
                <a:spcPct val="0"/>
              </a:spcBef>
              <a:buFontTx/>
              <a:buNone/>
            </a:pPr>
            <a:endParaRPr lang="en-US" altLang="en-US" sz="1700" b="1" dirty="0">
              <a:solidFill>
                <a:srgbClr val="4F81BD"/>
              </a:solidFill>
              <a:latin typeface="Cambria" pitchFamily="18" charset="0"/>
              <a:cs typeface="Times New Roman" pitchFamily="18" charset="0"/>
              <a:hlinkClick r:id="rId2"/>
            </a:endParaRPr>
          </a:p>
          <a:p>
            <a:pPr>
              <a:spcBef>
                <a:spcPct val="0"/>
              </a:spcBef>
              <a:buFontTx/>
              <a:buNone/>
            </a:pPr>
            <a:endParaRPr lang="en-US" altLang="en-US" sz="4800" b="1" dirty="0">
              <a:solidFill>
                <a:srgbClr val="4F81BD"/>
              </a:solidFill>
              <a:latin typeface="Cambria" pitchFamily="18" charset="0"/>
              <a:cs typeface="Times New Roman" pitchFamily="18" charset="0"/>
              <a:hlinkClick r:id="rId2"/>
            </a:endParaRPr>
          </a:p>
          <a:p>
            <a:pPr>
              <a:spcBef>
                <a:spcPct val="0"/>
              </a:spcBef>
              <a:buFontTx/>
              <a:buNone/>
            </a:pPr>
            <a:endParaRPr lang="en-US" altLang="en-US" sz="4800" b="1" dirty="0">
              <a:solidFill>
                <a:srgbClr val="4F81BD"/>
              </a:solidFill>
              <a:latin typeface="Cambria" pitchFamily="18" charset="0"/>
              <a:cs typeface="Times New Roman" pitchFamily="18" charset="0"/>
              <a:hlinkClick r:id="rId2"/>
            </a:endParaRPr>
          </a:p>
          <a:p>
            <a:pPr>
              <a:spcBef>
                <a:spcPct val="0"/>
              </a:spcBef>
              <a:buFontTx/>
              <a:buNone/>
            </a:pPr>
            <a:r>
              <a:rPr lang="en-US" altLang="en-US" sz="4800" b="1" dirty="0">
                <a:solidFill>
                  <a:srgbClr val="4F81BD"/>
                </a:solidFill>
                <a:latin typeface="Cambria" pitchFamily="18" charset="0"/>
                <a:cs typeface="Times New Roman" pitchFamily="18" charset="0"/>
                <a:hlinkClick r:id="rId2"/>
              </a:rPr>
              <a:t>   </a:t>
            </a:r>
          </a:p>
          <a:p>
            <a:pPr>
              <a:spcBef>
                <a:spcPct val="0"/>
              </a:spcBef>
              <a:buFontTx/>
              <a:buNone/>
            </a:pPr>
            <a:endParaRPr lang="en-US" altLang="en-US" sz="4800" b="1" dirty="0">
              <a:solidFill>
                <a:srgbClr val="4F81BD"/>
              </a:solidFill>
              <a:latin typeface="Cambria" pitchFamily="18" charset="0"/>
              <a:cs typeface="Times New Roman" pitchFamily="18" charset="0"/>
              <a:hlinkClick r:id="rId2"/>
            </a:endParaRPr>
          </a:p>
          <a:p>
            <a:pPr>
              <a:spcBef>
                <a:spcPct val="0"/>
              </a:spcBef>
              <a:buFontTx/>
              <a:buNone/>
            </a:pPr>
            <a:r>
              <a:rPr lang="en-US" altLang="en-US" sz="4800" b="1" dirty="0">
                <a:solidFill>
                  <a:srgbClr val="4F81BD"/>
                </a:solidFill>
                <a:latin typeface="Cambria" pitchFamily="18" charset="0"/>
                <a:cs typeface="Times New Roman" pitchFamily="18" charset="0"/>
                <a:hlinkClick r:id="rId2"/>
              </a:rPr>
              <a:t>How Do We Terraform Mars?</a:t>
            </a:r>
            <a:endParaRPr lang="en-US" altLang="en-US" sz="4000" b="1" dirty="0">
              <a:solidFill>
                <a:srgbClr val="4F81BD"/>
              </a:solidFill>
              <a:latin typeface="Cambria" pitchFamily="18" charset="0"/>
              <a:cs typeface="Times New Roman" pitchFamily="18" charset="0"/>
            </a:endParaRPr>
          </a:p>
          <a:p>
            <a:pPr>
              <a:spcBef>
                <a:spcPct val="0"/>
              </a:spcBef>
              <a:buFontTx/>
              <a:buNone/>
            </a:pPr>
            <a:r>
              <a:rPr lang="en-US" altLang="en-US" sz="1000" dirty="0">
                <a:solidFill>
                  <a:srgbClr val="000000"/>
                </a:solidFill>
                <a:latin typeface="Verdana" pitchFamily="34" charset="0"/>
                <a:cs typeface="Times New Roman" pitchFamily="18" charset="0"/>
              </a:rPr>
              <a:t>June 26, 2016</a:t>
            </a:r>
            <a:endParaRPr lang="en-US" altLang="en-US" sz="1000" dirty="0">
              <a:solidFill>
                <a:srgbClr val="000000"/>
              </a:solidFill>
              <a:latin typeface="Verdana" pitchFamily="34" charset="0"/>
              <a:ea typeface="Calibri" pitchFamily="34" charset="0"/>
              <a:cs typeface="Times New Roman" pitchFamily="18" charset="0"/>
            </a:endParaRPr>
          </a:p>
          <a:p>
            <a:pPr>
              <a:spcBef>
                <a:spcPct val="0"/>
              </a:spcBef>
              <a:buFontTx/>
              <a:buNone/>
            </a:pPr>
            <a:endParaRPr lang="en-US" altLang="en-US" sz="4800" dirty="0">
              <a:latin typeface="Tahoma" pitchFamily="34" charset="0"/>
            </a:endParaRPr>
          </a:p>
        </p:txBody>
      </p:sp>
      <p:pic>
        <p:nvPicPr>
          <p:cNvPr id="46085" name="Picture 1" descr="Artist's conception of a terraformed Mars. Credit: Ittiz/Wikimedia Comm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295400"/>
            <a:ext cx="3505200" cy="216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Rectangle 6"/>
          <p:cNvSpPr>
            <a:spLocks noChangeArrowheads="1"/>
          </p:cNvSpPr>
          <p:nvPr/>
        </p:nvSpPr>
        <p:spPr bwMode="auto">
          <a:xfrm>
            <a:off x="61913" y="3611712"/>
            <a:ext cx="9082087"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en-US" altLang="en-US" sz="2000" i="1" dirty="0">
                <a:solidFill>
                  <a:srgbClr val="000000"/>
                </a:solidFill>
                <a:latin typeface="Verdana" pitchFamily="34" charset="0"/>
                <a:cs typeface="Times New Roman" pitchFamily="18" charset="0"/>
              </a:rPr>
              <a:t>As part of our continuing "</a:t>
            </a:r>
            <a:r>
              <a:rPr lang="en-US" altLang="en-US" sz="2000" i="1" dirty="0">
                <a:solidFill>
                  <a:srgbClr val="000000"/>
                </a:solidFill>
                <a:latin typeface="Verdana" pitchFamily="34" charset="0"/>
                <a:cs typeface="Times New Roman" pitchFamily="18" charset="0"/>
                <a:hlinkClick r:id="rId4"/>
              </a:rPr>
              <a:t>Definitive Guide To </a:t>
            </a:r>
            <a:r>
              <a:rPr lang="en-US" altLang="en-US" sz="2400" b="1" i="1" dirty="0">
                <a:solidFill>
                  <a:srgbClr val="000000"/>
                </a:solidFill>
                <a:latin typeface="Verdana" pitchFamily="34" charset="0"/>
                <a:cs typeface="Times New Roman" pitchFamily="18" charset="0"/>
                <a:hlinkClick r:id="rId4"/>
              </a:rPr>
              <a:t>Terraforming</a:t>
            </a:r>
            <a:r>
              <a:rPr lang="en-US" altLang="en-US" sz="2000" i="1" dirty="0">
                <a:solidFill>
                  <a:srgbClr val="000000"/>
                </a:solidFill>
                <a:latin typeface="Verdana" pitchFamily="34" charset="0"/>
                <a:cs typeface="Times New Roman" pitchFamily="18" charset="0"/>
              </a:rPr>
              <a:t>" series, Universe Today is happy to present our </a:t>
            </a:r>
            <a:r>
              <a:rPr lang="en-US" altLang="en-US" sz="2000" b="1" i="1" dirty="0">
                <a:solidFill>
                  <a:srgbClr val="000000"/>
                </a:solidFill>
                <a:latin typeface="Verdana" pitchFamily="34" charset="0"/>
                <a:cs typeface="Times New Roman" pitchFamily="18" charset="0"/>
              </a:rPr>
              <a:t>guide to terraforming Mars.</a:t>
            </a:r>
            <a:endParaRPr lang="en-US" altLang="en-US" sz="1000" i="1" dirty="0">
              <a:solidFill>
                <a:srgbClr val="000000"/>
              </a:solidFill>
              <a:latin typeface="Verdana" pitchFamily="34" charset="0"/>
              <a:cs typeface="Times New Roman" pitchFamily="18" charset="0"/>
            </a:endParaRPr>
          </a:p>
          <a:p>
            <a:pPr algn="ctr">
              <a:spcBef>
                <a:spcPct val="0"/>
              </a:spcBef>
              <a:buFontTx/>
              <a:buNone/>
            </a:pPr>
            <a:endParaRPr lang="en-US" altLang="en-US" sz="2400" i="1" dirty="0" smtClean="0">
              <a:solidFill>
                <a:srgbClr val="000000"/>
              </a:solidFill>
              <a:latin typeface="Verdana" pitchFamily="34" charset="0"/>
              <a:cs typeface="Times New Roman" pitchFamily="18" charset="0"/>
            </a:endParaRPr>
          </a:p>
          <a:p>
            <a:pPr algn="ctr">
              <a:spcBef>
                <a:spcPct val="0"/>
              </a:spcBef>
              <a:buFontTx/>
              <a:buNone/>
            </a:pPr>
            <a:r>
              <a:rPr lang="en-US" altLang="en-US" sz="2400" i="1" dirty="0" smtClean="0">
                <a:solidFill>
                  <a:srgbClr val="000000"/>
                </a:solidFill>
                <a:latin typeface="Verdana" pitchFamily="34" charset="0"/>
                <a:cs typeface="Times New Roman" pitchFamily="18" charset="0"/>
              </a:rPr>
              <a:t>At </a:t>
            </a:r>
            <a:r>
              <a:rPr lang="en-US" altLang="en-US" sz="2400" i="1" dirty="0">
                <a:solidFill>
                  <a:srgbClr val="000000"/>
                </a:solidFill>
                <a:latin typeface="Verdana" pitchFamily="34" charset="0"/>
                <a:cs typeface="Times New Roman" pitchFamily="18" charset="0"/>
              </a:rPr>
              <a:t>present, there are several plans to put astronauts and ever settlers on the Red Planet. But if we really want to live there someday, we're going </a:t>
            </a:r>
            <a:r>
              <a:rPr lang="en-US" altLang="en-US" sz="2400" b="1" i="1" dirty="0">
                <a:solidFill>
                  <a:srgbClr val="000000"/>
                </a:solidFill>
                <a:latin typeface="Verdana" pitchFamily="34" charset="0"/>
                <a:cs typeface="Times New Roman" pitchFamily="18" charset="0"/>
              </a:rPr>
              <a:t>to need to do a complete planetary renovation</a:t>
            </a:r>
            <a:r>
              <a:rPr lang="en-US" altLang="en-US" sz="2400" i="1" dirty="0">
                <a:solidFill>
                  <a:srgbClr val="000000"/>
                </a:solidFill>
                <a:latin typeface="Verdana" pitchFamily="34" charset="0"/>
                <a:cs typeface="Times New Roman" pitchFamily="18" charset="0"/>
              </a:rPr>
              <a:t>.</a:t>
            </a:r>
            <a:endParaRPr lang="en-US" altLang="en-US" sz="11500" dirty="0">
              <a:latin typeface="Tahoma"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0" y="5654675"/>
            <a:ext cx="9144000" cy="1431925"/>
          </a:xfrm>
        </p:spPr>
        <p:txBody>
          <a:bodyPr rtlCol="0">
            <a:normAutofit fontScale="90000"/>
          </a:bodyPr>
          <a:lstStyle/>
          <a:p>
            <a:pPr eaLnBrk="1" fontAlgn="auto" hangingPunct="1">
              <a:spcAft>
                <a:spcPts val="0"/>
              </a:spcAft>
              <a:defRPr/>
            </a:pPr>
            <a:r>
              <a:rPr lang="en-US" altLang="en-US" i="1" smtClean="0"/>
              <a:t/>
            </a:r>
            <a:br>
              <a:rPr lang="en-US" altLang="en-US" i="1" smtClean="0"/>
            </a:br>
            <a:endParaRPr lang="en-US" altLang="en-US" smtClean="0"/>
          </a:p>
        </p:txBody>
      </p:sp>
      <p:sp>
        <p:nvSpPr>
          <p:cNvPr id="60419" name="Rectangle 3"/>
          <p:cNvSpPr>
            <a:spLocks noGrp="1" noChangeArrowheads="1"/>
          </p:cNvSpPr>
          <p:nvPr>
            <p:ph idx="1"/>
          </p:nvPr>
        </p:nvSpPr>
        <p:spPr>
          <a:xfrm>
            <a:off x="228601" y="152400"/>
            <a:ext cx="8458200" cy="6019800"/>
          </a:xfrm>
          <a:solidFill>
            <a:schemeClr val="tx2"/>
          </a:solidFill>
        </p:spPr>
        <p:txBody>
          <a:bodyPr rtlCol="0">
            <a:normAutofit/>
          </a:bodyPr>
          <a:lstStyle/>
          <a:p>
            <a:pPr marL="0" indent="0" eaLnBrk="1" fontAlgn="auto" hangingPunct="1">
              <a:spcAft>
                <a:spcPts val="0"/>
              </a:spcAft>
              <a:buNone/>
              <a:defRPr/>
            </a:pPr>
            <a:r>
              <a:rPr lang="en-US" altLang="en-US" sz="3600" i="1" dirty="0" smtClean="0">
                <a:solidFill>
                  <a:schemeClr val="bg1"/>
                </a:solidFill>
              </a:rPr>
              <a:t>Nature</a:t>
            </a:r>
            <a:r>
              <a:rPr lang="en-US" altLang="en-US" sz="3600" dirty="0" smtClean="0">
                <a:solidFill>
                  <a:schemeClr val="bg1"/>
                </a:solidFill>
              </a:rPr>
              <a:t> 457, 384-385 (22 January 2009)</a:t>
            </a:r>
            <a:r>
              <a:rPr lang="en-US" altLang="en-US" sz="5400" dirty="0" smtClean="0">
                <a:solidFill>
                  <a:schemeClr val="bg1"/>
                </a:solidFill>
              </a:rPr>
              <a:t> </a:t>
            </a:r>
            <a:br>
              <a:rPr lang="en-US" altLang="en-US" sz="5400" dirty="0" smtClean="0">
                <a:solidFill>
                  <a:schemeClr val="bg1"/>
                </a:solidFill>
              </a:rPr>
            </a:br>
            <a:endParaRPr lang="en-US" altLang="en-US" sz="3000" dirty="0" smtClean="0">
              <a:solidFill>
                <a:schemeClr val="bg1"/>
              </a:solidFill>
            </a:endParaRPr>
          </a:p>
          <a:p>
            <a:pPr marL="0" indent="0" eaLnBrk="1" fontAlgn="auto" hangingPunct="1">
              <a:spcAft>
                <a:spcPts val="0"/>
              </a:spcAft>
              <a:buNone/>
              <a:defRPr/>
            </a:pPr>
            <a:r>
              <a:rPr lang="en-US" altLang="en-US" sz="5400" dirty="0" smtClean="0">
                <a:solidFill>
                  <a:srgbClr val="FFC000"/>
                </a:solidFill>
              </a:rPr>
              <a:t>Is there life on Europa?</a:t>
            </a:r>
            <a:br>
              <a:rPr lang="en-US" altLang="en-US" sz="5400" dirty="0" smtClean="0">
                <a:solidFill>
                  <a:srgbClr val="FFC000"/>
                </a:solidFill>
              </a:rPr>
            </a:br>
            <a:r>
              <a:rPr lang="en-US" altLang="en-US" sz="5400" i="1" dirty="0" smtClean="0">
                <a:solidFill>
                  <a:srgbClr val="FFFF00"/>
                </a:solidFill>
              </a:rPr>
              <a:t>Europa: The Search for Life </a:t>
            </a:r>
          </a:p>
          <a:p>
            <a:pPr marL="0" indent="0" eaLnBrk="1" fontAlgn="auto" hangingPunct="1">
              <a:spcAft>
                <a:spcPts val="0"/>
              </a:spcAft>
              <a:buNone/>
              <a:defRPr/>
            </a:pPr>
            <a:r>
              <a:rPr lang="en-US" altLang="en-US" sz="5400" i="1" dirty="0" smtClean="0">
                <a:solidFill>
                  <a:srgbClr val="FFFF00"/>
                </a:solidFill>
              </a:rPr>
              <a:t>   on Jupiter's Ocean Moon</a:t>
            </a:r>
          </a:p>
          <a:p>
            <a:pPr marL="0" indent="0" eaLnBrk="1" fontAlgn="auto" hangingPunct="1">
              <a:spcAft>
                <a:spcPts val="0"/>
              </a:spcAft>
              <a:buNone/>
              <a:defRPr/>
            </a:pPr>
            <a:endParaRPr lang="en-US" altLang="en-US" sz="2500" dirty="0" smtClean="0">
              <a:solidFill>
                <a:schemeClr val="bg1"/>
              </a:solidFill>
            </a:endParaRPr>
          </a:p>
          <a:p>
            <a:pPr marL="0" indent="0" eaLnBrk="1" fontAlgn="auto" hangingPunct="1">
              <a:spcAft>
                <a:spcPts val="0"/>
              </a:spcAft>
              <a:buNone/>
              <a:defRPr/>
            </a:pPr>
            <a:r>
              <a:rPr lang="en-US" altLang="en-US" sz="2500" dirty="0" smtClean="0">
                <a:solidFill>
                  <a:schemeClr val="bg1"/>
                </a:solidFill>
              </a:rPr>
              <a:t>by </a:t>
            </a:r>
            <a:r>
              <a:rPr lang="en-US" altLang="en-US" sz="2500" dirty="0">
                <a:solidFill>
                  <a:schemeClr val="bg1"/>
                </a:solidFill>
              </a:rPr>
              <a:t>Richard Greenberg</a:t>
            </a:r>
          </a:p>
          <a:p>
            <a:pPr marL="0" indent="0" eaLnBrk="1" fontAlgn="auto" hangingPunct="1">
              <a:spcAft>
                <a:spcPts val="0"/>
              </a:spcAft>
              <a:buFont typeface="Arial" pitchFamily="34" charset="0"/>
              <a:buNone/>
              <a:defRPr/>
            </a:pPr>
            <a:endParaRPr lang="en-US" altLang="en-US" sz="5400" dirty="0" smtClean="0">
              <a:solidFill>
                <a:srgbClr val="FFFF00"/>
              </a:solidFill>
            </a:endParaRPr>
          </a:p>
          <a:p>
            <a:pPr marL="0" indent="0" eaLnBrk="1" fontAlgn="auto" hangingPunct="1">
              <a:spcAft>
                <a:spcPts val="0"/>
              </a:spcAft>
              <a:buFont typeface="Arial" pitchFamily="34" charset="0"/>
              <a:buNone/>
              <a:defRPr/>
            </a:pPr>
            <a:endParaRPr lang="en-US" altLang="en-US" sz="2800" dirty="0" smtClean="0">
              <a:solidFill>
                <a:schemeClr val="bg1"/>
              </a:solidFill>
            </a:endParaRPr>
          </a:p>
        </p:txBody>
      </p:sp>
      <p:sp>
        <p:nvSpPr>
          <p:cNvPr id="5" name="Slide Number Placeholder 5"/>
          <p:cNvSpPr>
            <a:spLocks noGrp="1"/>
          </p:cNvSpPr>
          <p:nvPr>
            <p:ph type="sldNum" sz="quarter" idx="12"/>
          </p:nvPr>
        </p:nvSpPr>
        <p:spPr/>
        <p:txBody>
          <a:bodyPr/>
          <a:lstStyle/>
          <a:p>
            <a:pPr>
              <a:defRPr/>
            </a:pPr>
            <a:fld id="{234ACD0A-7477-4920-A526-4445C2B3E9A5}" type="slidenum">
              <a:rPr lang="en-US"/>
              <a:pPr>
                <a:defRPr/>
              </a:pPr>
              <a:t>47</a:t>
            </a:fld>
            <a:r>
              <a:rPr lang="en-US"/>
              <a:t> </a:t>
            </a:r>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0" name="Title 6"/>
          <p:cNvSpPr>
            <a:spLocks noGrp="1"/>
          </p:cNvSpPr>
          <p:nvPr>
            <p:ph type="title"/>
          </p:nvPr>
        </p:nvSpPr>
        <p:spPr>
          <a:xfrm>
            <a:off x="381000" y="228600"/>
            <a:ext cx="8153400" cy="1189038"/>
          </a:xfrm>
        </p:spPr>
        <p:txBody>
          <a:bodyPr/>
          <a:lstStyle/>
          <a:p>
            <a:r>
              <a:rPr lang="en-US" altLang="en-US" sz="3600" b="1" smtClean="0">
                <a:solidFill>
                  <a:srgbClr val="0000FF"/>
                </a:solidFill>
              </a:rPr>
              <a:t>Aurora Jupiter North Pole </a:t>
            </a:r>
            <a:r>
              <a:rPr lang="en-US" altLang="en-US" sz="3200" b="1" smtClean="0"/>
              <a:t>(Hable Telescope)</a:t>
            </a:r>
            <a:r>
              <a:rPr lang="en-US" altLang="en-US" sz="3600" b="1" smtClean="0"/>
              <a:t/>
            </a:r>
            <a:br>
              <a:rPr lang="en-US" altLang="en-US" sz="3600" b="1" smtClean="0"/>
            </a:br>
            <a:endParaRPr lang="en-US" altLang="en-US" sz="3600" b="1" smtClean="0"/>
          </a:p>
        </p:txBody>
      </p:sp>
      <p:sp>
        <p:nvSpPr>
          <p:cNvPr id="3" name="Slide Number Placeholder 2"/>
          <p:cNvSpPr>
            <a:spLocks noGrp="1"/>
          </p:cNvSpPr>
          <p:nvPr>
            <p:ph type="sldNum" sz="quarter" idx="12"/>
          </p:nvPr>
        </p:nvSpPr>
        <p:spPr/>
        <p:txBody>
          <a:bodyPr/>
          <a:lstStyle/>
          <a:p>
            <a:pPr>
              <a:defRPr/>
            </a:pPr>
            <a:fld id="{7560027F-3D13-4819-9DC0-CFF02286E113}" type="slidenum">
              <a:rPr lang="en-US" smtClean="0"/>
              <a:pPr>
                <a:defRPr/>
              </a:pPr>
              <a:t>48</a:t>
            </a:fld>
            <a:r>
              <a:rPr lang="en-US" smtClean="0"/>
              <a:t> </a:t>
            </a:r>
            <a:endParaRPr lang="en-US"/>
          </a:p>
        </p:txBody>
      </p:sp>
      <p:pic>
        <p:nvPicPr>
          <p:cNvPr id="47109" name="Picture 4" descr="https://pbs.twimg.com/media/Cmc4D5nWEAA8HV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052286"/>
            <a:ext cx="7086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9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5"/>
          <p:cNvSpPr>
            <a:spLocks noGrp="1"/>
          </p:cNvSpPr>
          <p:nvPr>
            <p:ph type="sldNum" sz="quarter" idx="12"/>
          </p:nvPr>
        </p:nvSpPr>
        <p:spPr/>
        <p:txBody>
          <a:bodyPr/>
          <a:lstStyle/>
          <a:p>
            <a:pPr>
              <a:defRPr/>
            </a:pPr>
            <a:fld id="{0426C4EC-98DD-4036-AA27-BD3A65A44328}" type="slidenum">
              <a:rPr lang="en-US"/>
              <a:pPr>
                <a:defRPr/>
              </a:pPr>
              <a:t>49</a:t>
            </a:fld>
            <a:r>
              <a:rPr lang="en-US"/>
              <a:t> </a:t>
            </a:r>
          </a:p>
        </p:txBody>
      </p:sp>
      <p:sp>
        <p:nvSpPr>
          <p:cNvPr id="41991" name="WordArt 5"/>
          <p:cNvSpPr>
            <a:spLocks noChangeArrowheads="1" noChangeShapeType="1" noTextEdit="1"/>
          </p:cNvSpPr>
          <p:nvPr/>
        </p:nvSpPr>
        <p:spPr bwMode="auto">
          <a:xfrm>
            <a:off x="381000" y="2590800"/>
            <a:ext cx="8229600" cy="800100"/>
          </a:xfrm>
          <a:prstGeom prst="rect">
            <a:avLst/>
          </a:prstGeom>
        </p:spPr>
        <p:txBody>
          <a:bodyPr spcFirstLastPara="1" wrap="none" fromWordArt="1">
            <a:prstTxWarp prst="textArchUp">
              <a:avLst>
                <a:gd name="adj" fmla="val 10832617"/>
              </a:avLst>
            </a:prstTxWarp>
          </a:bodyPr>
          <a:lstStyle/>
          <a:p>
            <a:pPr>
              <a:defRPr/>
            </a:pPr>
            <a:r>
              <a:rPr lang="en-US" sz="2800" kern="10" dirty="0">
                <a:ln w="9525">
                  <a:solidFill>
                    <a:srgbClr val="000000"/>
                  </a:solidFill>
                  <a:round/>
                  <a:headEnd/>
                  <a:tailEnd/>
                </a:ln>
                <a:solidFill>
                  <a:srgbClr val="99FF33"/>
                </a:solidFill>
                <a:latin typeface="Arial Black"/>
              </a:rPr>
              <a:t>meteorite - from Antarctica </a:t>
            </a:r>
          </a:p>
          <a:p>
            <a:pPr>
              <a:defRPr/>
            </a:pPr>
            <a:endParaRPr lang="en-US" sz="2800" kern="10" dirty="0">
              <a:ln w="9525">
                <a:solidFill>
                  <a:srgbClr val="000000"/>
                </a:solidFill>
                <a:round/>
                <a:headEnd/>
                <a:tailEnd/>
              </a:ln>
              <a:solidFill>
                <a:srgbClr val="99FF33"/>
              </a:solidFill>
              <a:latin typeface="Arial Black"/>
            </a:endParaRPr>
          </a:p>
          <a:p>
            <a:pPr>
              <a:defRPr/>
            </a:pPr>
            <a:r>
              <a:rPr lang="en-US" sz="2800" kern="10" dirty="0">
                <a:ln w="9525">
                  <a:solidFill>
                    <a:srgbClr val="000000"/>
                  </a:solidFill>
                  <a:round/>
                  <a:headEnd/>
                  <a:tailEnd/>
                </a:ln>
                <a:solidFill>
                  <a:srgbClr val="FFC000"/>
                </a:solidFill>
                <a:latin typeface="Arial Black"/>
              </a:rPr>
              <a:t>1996</a:t>
            </a:r>
          </a:p>
        </p:txBody>
      </p:sp>
      <p:sp>
        <p:nvSpPr>
          <p:cNvPr id="41992" name="WordArt 6"/>
          <p:cNvSpPr>
            <a:spLocks noChangeArrowheads="1" noChangeShapeType="1" noTextEdit="1"/>
          </p:cNvSpPr>
          <p:nvPr/>
        </p:nvSpPr>
        <p:spPr bwMode="auto">
          <a:xfrm>
            <a:off x="1752600" y="4267200"/>
            <a:ext cx="5791200" cy="6096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r>
              <a:rPr lang="en-US" sz="2400" kern="10">
                <a:ln w="9525">
                  <a:round/>
                  <a:headEnd/>
                  <a:tailEnd/>
                </a:ln>
                <a:gradFill rotWithShape="1">
                  <a:gsLst>
                    <a:gs pos="0">
                      <a:srgbClr val="FFFF00"/>
                    </a:gs>
                    <a:gs pos="100000">
                      <a:srgbClr val="767600"/>
                    </a:gs>
                  </a:gsLst>
                  <a:lin ang="5400000" scaled="1"/>
                </a:gradFill>
                <a:latin typeface="Arial Black"/>
              </a:rPr>
              <a:t>originated from Mars</a:t>
            </a:r>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p:cNvSpPr>
            <a:spLocks noGrp="1"/>
          </p:cNvSpPr>
          <p:nvPr>
            <p:ph type="sldNum" sz="quarter" idx="12"/>
          </p:nvPr>
        </p:nvSpPr>
        <p:spPr/>
        <p:txBody>
          <a:bodyPr/>
          <a:lstStyle/>
          <a:p>
            <a:pPr>
              <a:defRPr/>
            </a:pPr>
            <a:fld id="{E7BD0FEC-8697-401F-9F4D-7A66116A5151}" type="slidenum">
              <a:rPr lang="en-US"/>
              <a:pPr>
                <a:defRPr/>
              </a:pPr>
              <a:t>50</a:t>
            </a:fld>
            <a:r>
              <a:rPr lang="en-US"/>
              <a:t> </a:t>
            </a:r>
          </a:p>
        </p:txBody>
      </p:sp>
      <p:pic>
        <p:nvPicPr>
          <p:cNvPr id="26628" name="Picture 9" descr="tardigrade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828800"/>
            <a:ext cx="3530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Rectangle 13"/>
          <p:cNvSpPr>
            <a:spLocks noChangeArrowheads="1"/>
          </p:cNvSpPr>
          <p:nvPr/>
        </p:nvSpPr>
        <p:spPr bwMode="auto">
          <a:xfrm>
            <a:off x="5867400" y="0"/>
            <a:ext cx="147097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6630" name="Text Box 14"/>
          <p:cNvSpPr txBox="1">
            <a:spLocks noChangeArrowheads="1"/>
          </p:cNvSpPr>
          <p:nvPr/>
        </p:nvSpPr>
        <p:spPr bwMode="auto">
          <a:xfrm>
            <a:off x="2133600" y="457200"/>
            <a:ext cx="37338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6631" name="Text Box 15"/>
          <p:cNvSpPr txBox="1">
            <a:spLocks noChangeArrowheads="1"/>
          </p:cNvSpPr>
          <p:nvPr/>
        </p:nvSpPr>
        <p:spPr bwMode="auto">
          <a:xfrm>
            <a:off x="2057400" y="261938"/>
            <a:ext cx="41910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6632" name="Rectangle 16"/>
          <p:cNvSpPr>
            <a:spLocks noChangeArrowheads="1"/>
          </p:cNvSpPr>
          <p:nvPr/>
        </p:nvSpPr>
        <p:spPr bwMode="auto">
          <a:xfrm>
            <a:off x="0" y="0"/>
            <a:ext cx="9144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a:solidFill>
                  <a:srgbClr val="FF6699"/>
                </a:solidFill>
                <a:latin typeface="Tahoma" pitchFamily="34" charset="0"/>
              </a:rPr>
              <a:t>Tardigrades Multisegmented Extremophilic microbes</a:t>
            </a:r>
          </a:p>
        </p:txBody>
      </p:sp>
      <p:pic>
        <p:nvPicPr>
          <p:cNvPr id="26633" name="Picture 18" descr="tardigrade">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524000"/>
            <a:ext cx="2768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4" name="Picture 20" descr="tardigrade_01">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9800" y="4832350"/>
            <a:ext cx="31242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22" descr="12">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75829" y="1752600"/>
            <a:ext cx="27273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24" descr="See full size image">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3813175"/>
            <a:ext cx="2743200"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sz="5400" b="1" smtClean="0">
                <a:solidFill>
                  <a:srgbClr val="7030A0"/>
                </a:solidFill>
              </a:rPr>
              <a:t>EUROPA OCEAN WORLD</a:t>
            </a:r>
          </a:p>
        </p:txBody>
      </p:sp>
      <p:sp>
        <p:nvSpPr>
          <p:cNvPr id="5" name="Slide Number Placeholder 4"/>
          <p:cNvSpPr>
            <a:spLocks noGrp="1"/>
          </p:cNvSpPr>
          <p:nvPr>
            <p:ph type="sldNum" sz="quarter" idx="12"/>
          </p:nvPr>
        </p:nvSpPr>
        <p:spPr/>
        <p:txBody>
          <a:bodyPr/>
          <a:lstStyle/>
          <a:p>
            <a:pPr>
              <a:defRPr/>
            </a:pPr>
            <a:fld id="{C91F5E11-229C-4794-A527-5B3D9F4997EC}" type="slidenum">
              <a:rPr lang="en-US" smtClean="0"/>
              <a:pPr>
                <a:defRPr/>
              </a:pPr>
              <a:t>51</a:t>
            </a:fld>
            <a:r>
              <a:rPr lang="en-US" smtClean="0"/>
              <a:t> </a:t>
            </a:r>
            <a:endParaRPr lang="en-US"/>
          </a:p>
        </p:txBody>
      </p:sp>
      <p:sp>
        <p:nvSpPr>
          <p:cNvPr id="44038" name="Rectangle 5"/>
          <p:cNvSpPr>
            <a:spLocks noChangeArrowheads="1"/>
          </p:cNvSpPr>
          <p:nvPr/>
        </p:nvSpPr>
        <p:spPr bwMode="auto">
          <a:xfrm>
            <a:off x="533400" y="457200"/>
            <a:ext cx="8077200"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b="1" dirty="0">
              <a:latin typeface="Tahoma" pitchFamily="34" charset="0"/>
              <a:hlinkClick r:id="rId3"/>
            </a:endParaRPr>
          </a:p>
          <a:p>
            <a:pPr algn="ctr" eaLnBrk="1" hangingPunct="1">
              <a:spcBef>
                <a:spcPct val="0"/>
              </a:spcBef>
              <a:buFontTx/>
              <a:buNone/>
            </a:pPr>
            <a:endParaRPr lang="en-US" altLang="en-US" sz="4800" b="1" dirty="0">
              <a:latin typeface="Tahoma" pitchFamily="34" charset="0"/>
              <a:hlinkClick r:id="rId3"/>
            </a:endParaRPr>
          </a:p>
          <a:p>
            <a:pPr algn="ctr" eaLnBrk="1" hangingPunct="1">
              <a:spcBef>
                <a:spcPct val="0"/>
              </a:spcBef>
              <a:buFontTx/>
              <a:buNone/>
            </a:pPr>
            <a:endParaRPr lang="en-US" altLang="en-US" sz="4800" b="1" dirty="0">
              <a:latin typeface="Tahoma" pitchFamily="34" charset="0"/>
              <a:hlinkClick r:id="rId3"/>
            </a:endParaRPr>
          </a:p>
          <a:p>
            <a:pPr algn="ctr" eaLnBrk="1" hangingPunct="1">
              <a:spcBef>
                <a:spcPct val="0"/>
              </a:spcBef>
              <a:buFontTx/>
              <a:buNone/>
            </a:pPr>
            <a:r>
              <a:rPr lang="en-US" altLang="en-US" sz="4800" b="1" dirty="0">
                <a:latin typeface="Tahoma" pitchFamily="34" charset="0"/>
                <a:hlinkClick r:id="rId3"/>
              </a:rPr>
              <a:t>Icy Hot: Europa’s Frozen Crust Could Be  Warmer Under its Surface [sub-icy layer]</a:t>
            </a:r>
            <a:endParaRPr lang="en-US" altLang="en-US" sz="4800" b="1" dirty="0">
              <a:latin typeface="Tahoma" pitchFamily="34" charset="0"/>
            </a:endParaRPr>
          </a:p>
          <a:p>
            <a:pPr algn="ctr" eaLnBrk="1" hangingPunct="1">
              <a:spcBef>
                <a:spcPct val="0"/>
              </a:spcBef>
              <a:buFontTx/>
              <a:buNone/>
            </a:pPr>
            <a:r>
              <a:rPr lang="en-US" altLang="en-US" sz="4800" dirty="0">
                <a:latin typeface="Tahoma" pitchFamily="34" charset="0"/>
              </a:rPr>
              <a: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895AE790-B025-47CC-992D-6176FF9C1286}" type="slidenum">
              <a:rPr lang="en-US" smtClean="0"/>
              <a:pPr>
                <a:defRPr/>
              </a:pPr>
              <a:t>52</a:t>
            </a:fld>
            <a:r>
              <a:rPr lang="en-US" smtClean="0"/>
              <a:t> </a:t>
            </a:r>
            <a:endParaRPr lang="en-US"/>
          </a:p>
        </p:txBody>
      </p:sp>
      <p:graphicFrame>
        <p:nvGraphicFramePr>
          <p:cNvPr id="54276" name="Object 3"/>
          <p:cNvGraphicFramePr>
            <a:graphicFrameLocks noChangeAspect="1"/>
          </p:cNvGraphicFramePr>
          <p:nvPr>
            <p:extLst>
              <p:ext uri="{D42A27DB-BD31-4B8C-83A1-F6EECF244321}">
                <p14:modId xmlns:p14="http://schemas.microsoft.com/office/powerpoint/2010/main" val="563182799"/>
              </p:ext>
            </p:extLst>
          </p:nvPr>
        </p:nvGraphicFramePr>
        <p:xfrm>
          <a:off x="387350" y="155575"/>
          <a:ext cx="8369300" cy="4246563"/>
        </p:xfrm>
        <a:graphic>
          <a:graphicData uri="http://schemas.openxmlformats.org/presentationml/2006/ole">
            <mc:AlternateContent xmlns:mc="http://schemas.openxmlformats.org/markup-compatibility/2006">
              <mc:Choice xmlns:v="urn:schemas-microsoft-com:vml" Requires="v">
                <p:oleObj spid="_x0000_s54341" name="מסמך" r:id="rId4" imgW="8372074" imgH="4285417" progId="Word.Document.12">
                  <p:embed/>
                </p:oleObj>
              </mc:Choice>
              <mc:Fallback>
                <p:oleObj name="מסמך" r:id="rId4" imgW="8372074" imgH="4285417" progId="Word.Document.12">
                  <p:embed/>
                  <p:pic>
                    <p:nvPicPr>
                      <p:cNvPr id="0" name="Object 3"/>
                      <p:cNvPicPr>
                        <a:picLocks noChangeAspect="1" noChangeArrowheads="1"/>
                      </p:cNvPicPr>
                      <p:nvPr/>
                    </p:nvPicPr>
                    <p:blipFill>
                      <a:blip r:embed="rId5"/>
                      <a:srcRect/>
                      <a:stretch>
                        <a:fillRect/>
                      </a:stretch>
                    </p:blipFill>
                    <p:spPr bwMode="auto">
                      <a:xfrm>
                        <a:off x="387350" y="155575"/>
                        <a:ext cx="8369300" cy="4246563"/>
                      </a:xfrm>
                      <a:prstGeom prst="rect">
                        <a:avLst/>
                      </a:prstGeom>
                      <a:noFill/>
                      <a:ln>
                        <a:noFill/>
                      </a:ln>
                    </p:spPr>
                  </p:pic>
                </p:oleObj>
              </mc:Fallback>
            </mc:AlternateContent>
          </a:graphicData>
        </a:graphic>
      </p:graphicFrame>
      <p:pic>
        <p:nvPicPr>
          <p:cNvPr id="5" name="Picture 4" descr="Europa"/>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86400" y="3733800"/>
            <a:ext cx="2389505" cy="2971800"/>
          </a:xfrm>
          <a:prstGeom prst="rect">
            <a:avLst/>
          </a:prstGeom>
          <a:noFill/>
          <a:ln>
            <a:noFill/>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848F290-3120-4C46-86EF-A1B4DF8C99E1}" type="slidenum">
              <a:rPr lang="en-US"/>
              <a:pPr>
                <a:defRPr/>
              </a:pPr>
              <a:t>53</a:t>
            </a:fld>
            <a:r>
              <a:rPr lang="en-US"/>
              <a:t> </a:t>
            </a:r>
          </a:p>
        </p:txBody>
      </p:sp>
      <p:sp>
        <p:nvSpPr>
          <p:cNvPr id="55300" name="Rectangle 7"/>
          <p:cNvSpPr>
            <a:spLocks noChangeArrowheads="1"/>
          </p:cNvSpPr>
          <p:nvPr/>
        </p:nvSpPr>
        <p:spPr bwMode="auto">
          <a:xfrm>
            <a:off x="0" y="0"/>
            <a:ext cx="9144000" cy="6463308"/>
          </a:xfrm>
          <a:prstGeom prst="rect">
            <a:avLst/>
          </a:prstGeom>
          <a:solidFill>
            <a:srgbClr val="99FF33"/>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5400" dirty="0">
                <a:solidFill>
                  <a:srgbClr val="0000FF"/>
                </a:solidFill>
                <a:latin typeface="Tahoma" pitchFamily="34" charset="0"/>
              </a:rPr>
              <a:t>The global ocean on </a:t>
            </a:r>
            <a:r>
              <a:rPr lang="en-US" altLang="en-US" sz="4800" dirty="0">
                <a:solidFill>
                  <a:srgbClr val="0000FF"/>
                </a:solidFill>
                <a:latin typeface="Tahoma" pitchFamily="34" charset="0"/>
                <a:hlinkClick r:id="rId3" tooltip="http://www.feedblitz.com/t2.asp?/15163/154455/2661224/http://www.universetoday.com/guide-to-space/jupiter/"/>
              </a:rPr>
              <a:t>Jupiter</a:t>
            </a:r>
            <a:r>
              <a:rPr lang="en-US" altLang="en-US" sz="4800" dirty="0">
                <a:solidFill>
                  <a:srgbClr val="0000FF"/>
                </a:solidFill>
                <a:latin typeface="Tahoma" pitchFamily="34" charset="0"/>
              </a:rPr>
              <a:t>’s </a:t>
            </a:r>
            <a:r>
              <a:rPr lang="en-US" altLang="en-US" sz="4800" dirty="0">
                <a:solidFill>
                  <a:srgbClr val="0000FF"/>
                </a:solidFill>
                <a:latin typeface="Tahoma" pitchFamily="34" charset="0"/>
                <a:hlinkClick r:id="rId4" tooltip="http://www.feedblitz.com/t2.asp?/15163/154455/2661224/http://www.universetoday.com/guide-to-space/the-moon/"/>
              </a:rPr>
              <a:t>moon</a:t>
            </a:r>
            <a:r>
              <a:rPr lang="en-US" altLang="en-US" sz="6000" dirty="0">
                <a:solidFill>
                  <a:srgbClr val="0000FF"/>
                </a:solidFill>
                <a:latin typeface="Tahoma" pitchFamily="34" charset="0"/>
              </a:rPr>
              <a:t> </a:t>
            </a:r>
            <a:r>
              <a:rPr lang="en-US" altLang="en-US" sz="6000" b="1" dirty="0">
                <a:solidFill>
                  <a:srgbClr val="0000FF"/>
                </a:solidFill>
                <a:latin typeface="Tahoma" pitchFamily="34" charset="0"/>
              </a:rPr>
              <a:t>Europa </a:t>
            </a:r>
            <a:r>
              <a:rPr lang="en-US" altLang="en-US" sz="4800" b="1" dirty="0">
                <a:solidFill>
                  <a:srgbClr val="0000FF"/>
                </a:solidFill>
                <a:latin typeface="Tahoma" pitchFamily="34" charset="0"/>
              </a:rPr>
              <a:t>contains about twice the liquid water of all the </a:t>
            </a:r>
            <a:r>
              <a:rPr lang="en-US" altLang="en-US" sz="4800" b="1" dirty="0">
                <a:solidFill>
                  <a:srgbClr val="0000FF"/>
                </a:solidFill>
                <a:latin typeface="Tahoma" pitchFamily="34" charset="0"/>
                <a:hlinkClick r:id="rId5" tooltip="http://www.feedblitz.com/t2.asp?/15163/154455/2661224/http://www.universetoday.com/guide-to-space/earth/"/>
              </a:rPr>
              <a:t>Earth</a:t>
            </a:r>
            <a:r>
              <a:rPr lang="en-US" altLang="en-US" sz="4800" b="1" dirty="0">
                <a:solidFill>
                  <a:srgbClr val="0000FF"/>
                </a:solidFill>
                <a:latin typeface="Tahoma" pitchFamily="34" charset="0"/>
              </a:rPr>
              <a:t>’s oceans</a:t>
            </a:r>
            <a:r>
              <a:rPr lang="en-US" altLang="en-US" sz="4800" dirty="0">
                <a:solidFill>
                  <a:srgbClr val="0000FF"/>
                </a:solidFill>
                <a:latin typeface="Tahoma" pitchFamily="34" charset="0"/>
              </a:rPr>
              <a:t> </a:t>
            </a:r>
            <a:r>
              <a:rPr lang="en-US" altLang="en-US" sz="4800" b="1" dirty="0">
                <a:solidFill>
                  <a:srgbClr val="0000FF"/>
                </a:solidFill>
                <a:latin typeface="Tahoma" pitchFamily="34" charset="0"/>
              </a:rPr>
              <a:t>combined</a:t>
            </a:r>
            <a:r>
              <a:rPr lang="en-US" altLang="en-US" sz="7200" dirty="0">
                <a:solidFill>
                  <a:srgbClr val="0000FF"/>
                </a:solidFill>
                <a:latin typeface="Tahoma" pitchFamily="34" charset="0"/>
              </a:rPr>
              <a:t>.</a:t>
            </a:r>
            <a:r>
              <a:rPr lang="en-US" altLang="en-US" sz="7200" dirty="0">
                <a:latin typeface="Tahoma" pitchFamily="34" charset="0"/>
              </a:rPr>
              <a:t> </a:t>
            </a:r>
            <a:r>
              <a:rPr lang="en-US" altLang="en-US" sz="4000" dirty="0">
                <a:solidFill>
                  <a:srgbClr val="0000FF"/>
                </a:solidFill>
                <a:latin typeface="Tahoma" pitchFamily="34" charset="0"/>
              </a:rPr>
              <a:t>There may be plenty of </a:t>
            </a:r>
            <a:r>
              <a:rPr lang="en-US" altLang="en-US" sz="4400" b="1" dirty="0">
                <a:solidFill>
                  <a:srgbClr val="0000FF"/>
                </a:solidFill>
                <a:latin typeface="Tahoma" pitchFamily="34" charset="0"/>
              </a:rPr>
              <a:t>oxygen</a:t>
            </a:r>
            <a:r>
              <a:rPr lang="en-US" altLang="en-US" sz="4000" dirty="0">
                <a:solidFill>
                  <a:srgbClr val="0000FF"/>
                </a:solidFill>
                <a:latin typeface="Tahoma" pitchFamily="34" charset="0"/>
              </a:rPr>
              <a:t> </a:t>
            </a:r>
            <a:r>
              <a:rPr lang="en-US" altLang="en-US" sz="4000" b="1" dirty="0">
                <a:solidFill>
                  <a:srgbClr val="0000FF"/>
                </a:solidFill>
                <a:latin typeface="Tahoma" pitchFamily="34" charset="0"/>
              </a:rPr>
              <a:t>available in that ocean to support life, </a:t>
            </a:r>
            <a:r>
              <a:rPr lang="en-US" altLang="en-US" sz="3600" b="1" dirty="0">
                <a:solidFill>
                  <a:srgbClr val="0000FF"/>
                </a:solidFill>
                <a:latin typeface="Tahoma" pitchFamily="34" charset="0"/>
              </a:rPr>
              <a:t>a hundred times more oxygen than previously estimated. </a:t>
            </a:r>
            <a:endParaRPr lang="en-US" altLang="en-US" sz="3600" b="1" dirty="0" smtClean="0">
              <a:solidFill>
                <a:srgbClr val="0000FF"/>
              </a:solidFill>
              <a:latin typeface="Tahoma" pitchFamily="34" charset="0"/>
            </a:endParaRPr>
          </a:p>
          <a:p>
            <a:pPr>
              <a:spcBef>
                <a:spcPct val="0"/>
              </a:spcBef>
              <a:buFontTx/>
              <a:buNone/>
            </a:pPr>
            <a:endParaRPr lang="en-US" altLang="en-US" sz="1200" dirty="0">
              <a:latin typeface="Tahoma" pitchFamily="34" charset="0"/>
            </a:endParaRPr>
          </a:p>
        </p:txBody>
      </p:sp>
    </p:spTree>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b="1" smtClean="0">
                <a:solidFill>
                  <a:srgbClr val="0000FF"/>
                </a:solidFill>
              </a:rPr>
              <a:t>CONCLUSIONS</a:t>
            </a:r>
          </a:p>
        </p:txBody>
      </p:sp>
      <p:sp>
        <p:nvSpPr>
          <p:cNvPr id="4" name="Slide Number Placeholder 2"/>
          <p:cNvSpPr>
            <a:spLocks noGrp="1"/>
          </p:cNvSpPr>
          <p:nvPr>
            <p:ph type="sldNum" sz="quarter" idx="12"/>
          </p:nvPr>
        </p:nvSpPr>
        <p:spPr/>
        <p:txBody>
          <a:bodyPr/>
          <a:lstStyle/>
          <a:p>
            <a:pPr>
              <a:defRPr/>
            </a:pPr>
            <a:fld id="{3BFEB2C7-8F1D-4F4C-A8E8-9014E859C8C9}" type="slidenum">
              <a:rPr lang="en-US"/>
              <a:pPr>
                <a:defRPr/>
              </a:pPr>
              <a:t>54</a:t>
            </a:fld>
            <a:r>
              <a:rPr lang="en-US" dirty="0"/>
              <a:t> </a:t>
            </a:r>
          </a:p>
        </p:txBody>
      </p:sp>
      <p:sp>
        <p:nvSpPr>
          <p:cNvPr id="57347" name="Rectangle 3"/>
          <p:cNvSpPr>
            <a:spLocks noGrp="1" noChangeArrowheads="1"/>
          </p:cNvSpPr>
          <p:nvPr>
            <p:ph type="body" idx="4294967295"/>
          </p:nvPr>
        </p:nvSpPr>
        <p:spPr>
          <a:xfrm>
            <a:off x="685800" y="1524000"/>
            <a:ext cx="8458200" cy="4953000"/>
          </a:xfrm>
        </p:spPr>
        <p:txBody>
          <a:bodyPr/>
          <a:lstStyle/>
          <a:p>
            <a:pPr marL="630238" lvl="2" indent="-457200">
              <a:buFont typeface="Arial" pitchFamily="34" charset="0"/>
              <a:buAutoNum type="arabicParenR"/>
            </a:pPr>
            <a:r>
              <a:rPr lang="en-US" altLang="en-US" sz="2600" b="1" dirty="0" smtClean="0">
                <a:solidFill>
                  <a:srgbClr val="800000"/>
                </a:solidFill>
              </a:rPr>
              <a:t>If Earth microbes can thrive in extreme environments, could it not be that in the future similar microorganisms might also be observe in the above mentioned celestial bodies?</a:t>
            </a:r>
          </a:p>
          <a:p>
            <a:pPr marL="630238" lvl="2" indent="-457200">
              <a:buFont typeface="Arial" pitchFamily="34" charset="0"/>
              <a:buAutoNum type="arabicParenR"/>
            </a:pPr>
            <a:r>
              <a:rPr lang="en-US" altLang="en-US" sz="2600" dirty="0" smtClean="0">
                <a:solidFill>
                  <a:srgbClr val="0000FF"/>
                </a:solidFill>
              </a:rPr>
              <a:t>Furthermore, if bacteria are known to survive for </a:t>
            </a:r>
            <a:r>
              <a:rPr lang="en-US" altLang="en-US" sz="2600" b="1" dirty="0" smtClean="0">
                <a:solidFill>
                  <a:srgbClr val="0000FF"/>
                </a:solidFill>
              </a:rPr>
              <a:t>millions of years below glaciers </a:t>
            </a:r>
            <a:r>
              <a:rPr lang="en-US" altLang="en-US" sz="2600" dirty="0" smtClean="0">
                <a:solidFill>
                  <a:srgbClr val="0000FF"/>
                </a:solidFill>
              </a:rPr>
              <a:t>in Antarctica, and in other places on Earth, why would they not thrive underneath </a:t>
            </a:r>
            <a:r>
              <a:rPr lang="en-US" altLang="en-US" sz="2600" b="1" dirty="0" smtClean="0">
                <a:solidFill>
                  <a:srgbClr val="0000FF"/>
                </a:solidFill>
              </a:rPr>
              <a:t>the ice caps of Mars, and on the Europan Oceans?</a:t>
            </a:r>
          </a:p>
          <a:p>
            <a:pPr marL="630238" lvl="2" indent="-457200">
              <a:buFont typeface="Arial" pitchFamily="34" charset="0"/>
              <a:buAutoNum type="arabicParenR"/>
            </a:pPr>
            <a:r>
              <a:rPr lang="en-US" altLang="en-US" sz="2600" dirty="0" smtClean="0">
                <a:solidFill>
                  <a:srgbClr val="000000"/>
                </a:solidFill>
              </a:rPr>
              <a:t>All the above facts serve to encourage us to intensify our search for biomarkers on the nearby planets and on some of their satellites.</a:t>
            </a:r>
          </a:p>
        </p:txBody>
      </p:sp>
    </p:spTree>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3BFEB2C7-8F1D-4F4C-A8E8-9014E859C8C9}" type="slidenum">
              <a:rPr lang="en-US"/>
              <a:pPr>
                <a:defRPr/>
              </a:pPr>
              <a:t>55</a:t>
            </a:fld>
            <a:r>
              <a:rPr lang="en-US" dirty="0"/>
              <a:t> </a:t>
            </a:r>
          </a:p>
        </p:txBody>
      </p:sp>
      <p:sp>
        <p:nvSpPr>
          <p:cNvPr id="4" name="Rectangle 2"/>
          <p:cNvSpPr>
            <a:spLocks noChangeArrowheads="1"/>
          </p:cNvSpPr>
          <p:nvPr/>
        </p:nvSpPr>
        <p:spPr bwMode="auto">
          <a:xfrm>
            <a:off x="52388" y="46038"/>
            <a:ext cx="9144000" cy="184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0" hangingPunct="0">
              <a:defRPr/>
            </a:pPr>
            <a:endParaRPr lang="en-US" sz="2400" dirty="0">
              <a:solidFill>
                <a:srgbClr val="0000FF"/>
              </a:solidFill>
              <a:latin typeface="Times New Roman" pitchFamily="18" charset="0"/>
              <a:ea typeface="Calibri" pitchFamily="34" charset="0"/>
              <a:cs typeface="Times New Roman" pitchFamily="18" charset="0"/>
            </a:endParaRPr>
          </a:p>
          <a:p>
            <a:pPr algn="l" eaLnBrk="0" hangingPunct="0">
              <a:defRPr/>
            </a:pPr>
            <a:endParaRPr lang="en-US" sz="2400" dirty="0">
              <a:solidFill>
                <a:srgbClr val="0000FF"/>
              </a:solidFill>
              <a:latin typeface="Times New Roman" pitchFamily="18" charset="0"/>
              <a:ea typeface="Calibri" pitchFamily="34" charset="0"/>
              <a:cs typeface="Times New Roman" pitchFamily="18" charset="0"/>
            </a:endParaRPr>
          </a:p>
          <a:p>
            <a:pPr algn="l" eaLnBrk="0" hangingPunct="0">
              <a:defRPr/>
            </a:pPr>
            <a:r>
              <a:rPr lang="en-US" sz="1400" dirty="0">
                <a:solidFill>
                  <a:schemeClr val="tx1">
                    <a:lumMod val="50000"/>
                  </a:schemeClr>
                </a:solidFill>
                <a:latin typeface="Times New Roman" pitchFamily="18" charset="0"/>
                <a:ea typeface="Calibri" pitchFamily="34" charset="0"/>
                <a:cs typeface="Times New Roman" pitchFamily="18" charset="0"/>
              </a:rPr>
              <a:t>February 15, 2012</a:t>
            </a:r>
            <a:endParaRPr lang="en-US" sz="2800" b="1" dirty="0">
              <a:solidFill>
                <a:schemeClr val="tx1">
                  <a:lumMod val="50000"/>
                </a:schemeClr>
              </a:solidFill>
              <a:latin typeface="Trebuchet MS" pitchFamily="34" charset="0"/>
              <a:cs typeface="Times New Roman" pitchFamily="18" charset="0"/>
            </a:endParaRPr>
          </a:p>
          <a:p>
            <a:pPr algn="l" eaLnBrk="0" hangingPunct="0">
              <a:defRPr/>
            </a:pPr>
            <a:endParaRPr lang="en-US" dirty="0"/>
          </a:p>
        </p:txBody>
      </p:sp>
      <p:pic>
        <p:nvPicPr>
          <p:cNvPr id="58373" name="Picture 1" descr="Description: http://www.universetoday.com/wp-content/uploads/2012/02/Heart_Crater13a-580x412.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912813"/>
            <a:ext cx="5791200" cy="411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Rectangle 3"/>
          <p:cNvSpPr>
            <a:spLocks noChangeArrowheads="1"/>
          </p:cNvSpPr>
          <p:nvPr/>
        </p:nvSpPr>
        <p:spPr bwMode="auto">
          <a:xfrm>
            <a:off x="0" y="965042"/>
            <a:ext cx="9144000" cy="5416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r>
              <a:rPr lang="en-US" altLang="en-US" sz="1800" b="1" i="1" dirty="0">
                <a:latin typeface="Arial" pitchFamily="34" charset="0"/>
                <a:ea typeface="Calibri" pitchFamily="34" charset="0"/>
                <a:cs typeface="Arial" pitchFamily="34" charset="0"/>
              </a:rPr>
              <a:t>This image from the </a:t>
            </a:r>
            <a:r>
              <a:rPr lang="en-US" altLang="en-US" sz="2400" b="1" i="1" dirty="0">
                <a:solidFill>
                  <a:srgbClr val="00B050"/>
                </a:solidFill>
                <a:latin typeface="Arial" pitchFamily="34" charset="0"/>
                <a:ea typeface="Calibri" pitchFamily="34" charset="0"/>
                <a:cs typeface="Arial" pitchFamily="34" charset="0"/>
              </a:rPr>
              <a:t>Mars Global Surveyor</a:t>
            </a:r>
            <a:r>
              <a:rPr lang="en-US" altLang="en-US" sz="1800" b="1" i="1" dirty="0">
                <a:solidFill>
                  <a:srgbClr val="00B050"/>
                </a:solidFill>
                <a:latin typeface="Arial" pitchFamily="34" charset="0"/>
                <a:ea typeface="Calibri" pitchFamily="34" charset="0"/>
                <a:cs typeface="Arial" pitchFamily="34" charset="0"/>
              </a:rPr>
              <a:t> </a:t>
            </a:r>
            <a:r>
              <a:rPr lang="en-US" altLang="en-US" sz="1800" b="1" i="1" dirty="0">
                <a:latin typeface="Arial" pitchFamily="34" charset="0"/>
                <a:ea typeface="Calibri" pitchFamily="34" charset="0"/>
                <a:cs typeface="Arial" pitchFamily="34" charset="0"/>
              </a:rPr>
              <a:t>shows a </a:t>
            </a:r>
            <a:r>
              <a:rPr lang="en-US" altLang="en-US" sz="2400" i="1" dirty="0">
                <a:solidFill>
                  <a:srgbClr val="FF0000"/>
                </a:solidFill>
                <a:latin typeface="Arial" pitchFamily="34" charset="0"/>
                <a:ea typeface="Calibri" pitchFamily="34" charset="0"/>
                <a:cs typeface="Arial" pitchFamily="34" charset="0"/>
              </a:rPr>
              <a:t>heart-shaped</a:t>
            </a:r>
            <a:r>
              <a:rPr lang="en-US" altLang="en-US" sz="2400" b="1" i="1" dirty="0">
                <a:latin typeface="Arial" pitchFamily="34" charset="0"/>
                <a:ea typeface="Calibri" pitchFamily="34" charset="0"/>
                <a:cs typeface="Arial" pitchFamily="34" charset="0"/>
              </a:rPr>
              <a:t> </a:t>
            </a:r>
            <a:r>
              <a:rPr lang="en-US" altLang="en-US" sz="1800" b="1" i="1" dirty="0">
                <a:latin typeface="Arial" pitchFamily="34" charset="0"/>
                <a:ea typeface="Calibri" pitchFamily="34" charset="0"/>
                <a:cs typeface="Arial" pitchFamily="34" charset="0"/>
              </a:rPr>
              <a:t>crate amid other  'box of chocolates' shapes. Credit: </a:t>
            </a:r>
            <a:r>
              <a:rPr lang="en-US" altLang="en-US" sz="1800" b="1" i="1" dirty="0" err="1">
                <a:latin typeface="Arial" pitchFamily="34" charset="0"/>
                <a:ea typeface="Calibri" pitchFamily="34" charset="0"/>
                <a:cs typeface="Arial" pitchFamily="34" charset="0"/>
              </a:rPr>
              <a:t>Malin</a:t>
            </a:r>
            <a:r>
              <a:rPr lang="en-US" altLang="en-US" sz="1800" b="1" i="1" dirty="0">
                <a:latin typeface="Arial" pitchFamily="34" charset="0"/>
                <a:ea typeface="Calibri" pitchFamily="34" charset="0"/>
                <a:cs typeface="Arial" pitchFamily="34" charset="0"/>
              </a:rPr>
              <a:t> Space Science Systems</a:t>
            </a:r>
          </a:p>
          <a:p>
            <a:pPr algn="ctr">
              <a:spcBef>
                <a:spcPct val="0"/>
              </a:spcBef>
              <a:buFontTx/>
              <a:buNone/>
            </a:pPr>
            <a:endParaRPr lang="en-US" altLang="en-US" sz="1800" b="1" i="1" dirty="0">
              <a:latin typeface="Arial" pitchFamily="34" charset="0"/>
              <a:ea typeface="Calibri" pitchFamily="34" charset="0"/>
              <a:cs typeface="Arial" pitchFamily="34" charset="0"/>
            </a:endParaRPr>
          </a:p>
        </p:txBody>
      </p:sp>
      <p:sp>
        <p:nvSpPr>
          <p:cNvPr id="58375" name="Rectangle 5"/>
          <p:cNvSpPr>
            <a:spLocks noChangeArrowheads="1"/>
          </p:cNvSpPr>
          <p:nvPr/>
        </p:nvSpPr>
        <p:spPr bwMode="auto">
          <a:xfrm>
            <a:off x="-80963" y="138113"/>
            <a:ext cx="90916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4800" b="1">
                <a:solidFill>
                  <a:srgbClr val="00B050"/>
                </a:solidFill>
                <a:latin typeface="Trebuchet MS" pitchFamily="34" charset="0"/>
                <a:ea typeface="Times New Roman" pitchFamily="18" charset="0"/>
                <a:cs typeface="Arial" pitchFamily="34" charset="0"/>
                <a:hlinkClick r:id="rId4" tooltip="external link"/>
              </a:rPr>
              <a:t>With </a:t>
            </a:r>
            <a:r>
              <a:rPr lang="en-US" altLang="en-US" sz="4800" b="1">
                <a:solidFill>
                  <a:srgbClr val="FF0000"/>
                </a:solidFill>
                <a:latin typeface="Trebuchet MS" pitchFamily="34" charset="0"/>
                <a:ea typeface="Times New Roman" pitchFamily="18" charset="0"/>
                <a:cs typeface="Arial" pitchFamily="34" charset="0"/>
                <a:hlinkClick r:id="rId4" tooltip="external link"/>
              </a:rPr>
              <a:t>Love</a:t>
            </a:r>
            <a:r>
              <a:rPr lang="en-US" altLang="en-US" sz="4800" b="1">
                <a:solidFill>
                  <a:srgbClr val="00B050"/>
                </a:solidFill>
                <a:latin typeface="Trebuchet MS" pitchFamily="34" charset="0"/>
                <a:ea typeface="Times New Roman" pitchFamily="18" charset="0"/>
                <a:cs typeface="Arial" pitchFamily="34" charset="0"/>
                <a:hlinkClick r:id="rId4" tooltip="external link"/>
              </a:rPr>
              <a:t> from Universe Today </a:t>
            </a:r>
            <a:endParaRPr lang="en-US" altLang="en-US" sz="5400" b="1">
              <a:solidFill>
                <a:srgbClr val="00B050"/>
              </a:solidFill>
              <a:latin typeface="Trebuchet MS" pitchFamily="34" charset="0"/>
              <a:ea typeface="Times New Roman" pitchFamily="18" charset="0"/>
              <a:cs typeface="Arial" pitchFamily="34" charset="0"/>
            </a:endParaRPr>
          </a:p>
        </p:txBody>
      </p:sp>
    </p:spTree>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Grp="1" noChangeAspect="1" noChangeArrowheads="1"/>
          </p:cNvPicPr>
          <p:nvPr>
            <p:ph type="title"/>
          </p:nvPr>
        </p:nvPicPr>
        <p:blipFill>
          <a:blip r:embed="rId3">
            <a:extLst>
              <a:ext uri="{28A0092B-C50C-407E-A947-70E740481C1C}">
                <a14:useLocalDpi xmlns:a14="http://schemas.microsoft.com/office/drawing/2010/main" val="0"/>
              </a:ext>
            </a:extLst>
          </a:blip>
          <a:stretch>
            <a:fillRect/>
          </a:stretch>
        </p:blipFill>
        <p:spPr>
          <a:xfrm>
            <a:off x="457200" y="274638"/>
            <a:ext cx="8229600" cy="1143000"/>
          </a:xfrm>
          <a:ln>
            <a:solidFill>
              <a:srgbClr val="FFFF00"/>
            </a:solidFill>
            <a:miter lim="800000"/>
            <a:headEnd/>
            <a:tailEnd/>
          </a:ln>
        </p:spPr>
      </p:pic>
      <p:sp>
        <p:nvSpPr>
          <p:cNvPr id="60419" name="AutoShape 3"/>
          <p:cNvSpPr>
            <a:spLocks noGrp="1" noChangeAspect="1" noChangeArrowheads="1"/>
          </p:cNvSpPr>
          <p:nvPr>
            <p:ph idx="1"/>
          </p:nvPr>
        </p:nvSpPr>
        <p:spPr>
          <a:xfrm>
            <a:off x="328613" y="1447800"/>
            <a:ext cx="8815387" cy="4800600"/>
          </a:xfrm>
          <a:solidFill>
            <a:srgbClr val="FFFF00"/>
          </a:solidFill>
        </p:spPr>
        <p:txBody>
          <a:bodyPr/>
          <a:lstStyle/>
          <a:p>
            <a:pPr eaLnBrk="1" hangingPunct="1">
              <a:lnSpc>
                <a:spcPct val="80000"/>
              </a:lnSpc>
            </a:pPr>
            <a:endParaRPr lang="en-US" altLang="en-US" sz="2000" dirty="0" smtClean="0"/>
          </a:p>
          <a:p>
            <a:pPr marL="0" indent="0" eaLnBrk="1" hangingPunct="1">
              <a:lnSpc>
                <a:spcPct val="80000"/>
              </a:lnSpc>
              <a:buNone/>
            </a:pPr>
            <a:r>
              <a:rPr lang="en-US" altLang="en-US" sz="2400" dirty="0" smtClean="0">
                <a:solidFill>
                  <a:srgbClr val="0000FF"/>
                </a:solidFill>
              </a:rPr>
              <a:t>CRITTERS DEEP BENEATH EARTH'S SURFACE</a:t>
            </a:r>
            <a:r>
              <a:rPr lang="en-US" altLang="en-US" sz="2400" dirty="0" smtClean="0">
                <a:solidFill>
                  <a:schemeClr val="bg2"/>
                </a:solidFill>
              </a:rPr>
              <a:t> has set the world of microbiology on its head while exciting astrobiologists about the </a:t>
            </a:r>
            <a:r>
              <a:rPr lang="en-US" altLang="en-US" sz="2400" dirty="0" err="1" smtClean="0">
                <a:solidFill>
                  <a:schemeClr val="bg2"/>
                </a:solidFill>
              </a:rPr>
              <a:t>pof</a:t>
            </a:r>
            <a:r>
              <a:rPr lang="en-US" altLang="en-US" sz="2400" dirty="0" smtClean="0">
                <a:solidFill>
                  <a:schemeClr val="bg2"/>
                </a:solidFill>
              </a:rPr>
              <a:t> </a:t>
            </a:r>
            <a:r>
              <a:rPr lang="en-US" altLang="en-US" sz="2400" dirty="0" smtClean="0">
                <a:solidFill>
                  <a:srgbClr val="0000FF"/>
                </a:solidFill>
              </a:rPr>
              <a:t>LIFE ON OTHER PLANETS</a:t>
            </a:r>
            <a:r>
              <a:rPr lang="en-US" altLang="en-US" sz="2400" dirty="0" smtClean="0">
                <a:solidFill>
                  <a:schemeClr val="bg2"/>
                </a:solidFill>
              </a:rPr>
              <a:t>. A community of </a:t>
            </a:r>
          </a:p>
          <a:p>
            <a:pPr marL="0" indent="0" eaLnBrk="1" hangingPunct="1">
              <a:lnSpc>
                <a:spcPct val="80000"/>
              </a:lnSpc>
              <a:buNone/>
            </a:pPr>
            <a:r>
              <a:rPr lang="en-US" altLang="en-US" sz="2400" dirty="0" smtClean="0">
                <a:solidFill>
                  <a:srgbClr val="0000FF"/>
                </a:solidFill>
              </a:rPr>
              <a:t>BACTERIA WAS FOUND 2.8 KILOMETERS BELOW GROUND IN A GOLDMINE</a:t>
            </a:r>
            <a:r>
              <a:rPr lang="en-US" altLang="en-US" sz="2400" dirty="0" smtClean="0">
                <a:solidFill>
                  <a:schemeClr val="bg2"/>
                </a:solidFill>
              </a:rPr>
              <a:t> </a:t>
            </a:r>
            <a:r>
              <a:rPr lang="en-US" altLang="en-US" sz="2400" dirty="0" smtClean="0">
                <a:solidFill>
                  <a:srgbClr val="0000FF"/>
                </a:solidFill>
              </a:rPr>
              <a:t>SUBSISTS WITHOUT SUNLIGHT OR OXYGEN</a:t>
            </a:r>
            <a:r>
              <a:rPr lang="en-US" altLang="en-US" sz="2400" dirty="0" smtClean="0">
                <a:solidFill>
                  <a:schemeClr val="bg2"/>
                </a:solidFill>
              </a:rPr>
              <a:t>. The species </a:t>
            </a:r>
            <a:r>
              <a:rPr lang="en-US" altLang="en-US" sz="2400" dirty="0" err="1" smtClean="0">
                <a:solidFill>
                  <a:schemeClr val="bg2"/>
                </a:solidFill>
              </a:rPr>
              <a:t>Candidatus</a:t>
            </a:r>
            <a:r>
              <a:rPr lang="en-US" altLang="en-US" sz="2400" dirty="0" smtClean="0">
                <a:solidFill>
                  <a:schemeClr val="bg2"/>
                </a:solidFill>
              </a:rPr>
              <a:t> </a:t>
            </a:r>
            <a:r>
              <a:rPr lang="en-US" altLang="en-US" sz="2400" dirty="0" err="1" smtClean="0">
                <a:solidFill>
                  <a:schemeClr val="bg2"/>
                </a:solidFill>
              </a:rPr>
              <a:t>Desulforudis</a:t>
            </a:r>
            <a:r>
              <a:rPr lang="en-US" altLang="en-US" sz="2400" dirty="0" smtClean="0">
                <a:solidFill>
                  <a:schemeClr val="bg2"/>
                </a:solidFill>
              </a:rPr>
              <a:t> </a:t>
            </a:r>
            <a:r>
              <a:rPr lang="en-US" altLang="en-US" sz="2400" dirty="0" err="1" smtClean="0">
                <a:solidFill>
                  <a:schemeClr val="bg2"/>
                </a:solidFill>
              </a:rPr>
              <a:t>audaxviator</a:t>
            </a:r>
            <a:r>
              <a:rPr lang="en-US" altLang="en-US" sz="2400" dirty="0" smtClean="0">
                <a:solidFill>
                  <a:schemeClr val="bg2"/>
                </a:solidFill>
              </a:rPr>
              <a:t> is an amazing discovery, and or </a:t>
            </a:r>
            <a:r>
              <a:rPr lang="en-US" altLang="en-US" sz="2400" dirty="0" smtClean="0">
                <a:solidFill>
                  <a:srgbClr val="0000FF"/>
                </a:solidFill>
              </a:rPr>
              <a:t>Organism that could survive below the </a:t>
            </a:r>
            <a:r>
              <a:rPr lang="en-US" altLang="en-US" sz="2400" dirty="0" smtClean="0">
                <a:solidFill>
                  <a:srgbClr val="0000FF"/>
                </a:solidFill>
                <a:hlinkClick r:id="rId4" tooltip="http://www.universetoday.com/guide-to-space/mars/mars-surface/"/>
              </a:rPr>
              <a:t>surface of mars</a:t>
            </a:r>
            <a:r>
              <a:rPr lang="en-US" altLang="en-US" sz="2400" dirty="0" smtClean="0">
                <a:solidFill>
                  <a:srgbClr val="0000FF"/>
                </a:solidFill>
              </a:rPr>
              <a:t> or </a:t>
            </a:r>
            <a:r>
              <a:rPr lang="en-US" altLang="en-US" sz="2400" dirty="0" err="1" smtClean="0">
                <a:solidFill>
                  <a:srgbClr val="0000FF"/>
                </a:solidFill>
                <a:hlinkClick r:id="rId5" tooltip="http://www.universetoday.com/guide-to-space/saturn/"/>
              </a:rPr>
              <a:t>saturn</a:t>
            </a:r>
            <a:r>
              <a:rPr lang="en-US" altLang="en-US" sz="2400" dirty="0" err="1" smtClean="0">
                <a:solidFill>
                  <a:srgbClr val="0000FF"/>
                </a:solidFill>
              </a:rPr>
              <a:t>'s</a:t>
            </a:r>
            <a:r>
              <a:rPr lang="en-US" altLang="en-US" sz="2400" dirty="0" smtClean="0">
                <a:solidFill>
                  <a:srgbClr val="0000FF"/>
                </a:solidFill>
              </a:rPr>
              <a:t> sixth largest moon </a:t>
            </a:r>
            <a:r>
              <a:rPr lang="en-US" altLang="en-US" sz="2400" dirty="0" err="1" smtClean="0">
                <a:solidFill>
                  <a:srgbClr val="0000FF"/>
                </a:solidFill>
              </a:rPr>
              <a:t>enceladus</a:t>
            </a:r>
            <a:r>
              <a:rPr lang="en-US" altLang="en-US" sz="2400" dirty="0" smtClean="0">
                <a:solidFill>
                  <a:srgbClr val="0000FF"/>
                </a:solidFill>
              </a:rPr>
              <a:t>. </a:t>
            </a:r>
            <a:br>
              <a:rPr lang="en-US" altLang="en-US" sz="2400" dirty="0" smtClean="0">
                <a:solidFill>
                  <a:srgbClr val="0000FF"/>
                </a:solidFill>
              </a:rPr>
            </a:br>
            <a:r>
              <a:rPr lang="en-US" altLang="en-US" sz="1800" dirty="0" smtClean="0">
                <a:solidFill>
                  <a:srgbClr val="0000FF"/>
                </a:solidFill>
              </a:rPr>
              <a:t/>
            </a:r>
            <a:br>
              <a:rPr lang="en-US" altLang="en-US" sz="1800" dirty="0" smtClean="0">
                <a:solidFill>
                  <a:srgbClr val="0000FF"/>
                </a:solidFill>
              </a:rPr>
            </a:br>
            <a:endParaRPr lang="en-US" altLang="en-US" sz="1800" dirty="0" smtClean="0">
              <a:solidFill>
                <a:srgbClr val="0000FF"/>
              </a:solidFill>
            </a:endParaRPr>
          </a:p>
        </p:txBody>
      </p:sp>
      <p:sp>
        <p:nvSpPr>
          <p:cNvPr id="6" name="Slide Number Placeholder 5"/>
          <p:cNvSpPr>
            <a:spLocks noGrp="1"/>
          </p:cNvSpPr>
          <p:nvPr>
            <p:ph type="sldNum" sz="quarter" idx="12"/>
          </p:nvPr>
        </p:nvSpPr>
        <p:spPr/>
        <p:txBody>
          <a:bodyPr/>
          <a:lstStyle/>
          <a:p>
            <a:pPr>
              <a:defRPr/>
            </a:pPr>
            <a:fld id="{8F8DE7BD-E5BB-4895-A342-2C339DF82E1A}" type="slidenum">
              <a:rPr lang="en-US"/>
              <a:pPr>
                <a:defRPr/>
              </a:pPr>
              <a:t>56</a:t>
            </a:fld>
            <a:r>
              <a:rPr lang="en-US"/>
              <a:t> </a:t>
            </a:r>
          </a:p>
        </p:txBody>
      </p:sp>
      <p:sp>
        <p:nvSpPr>
          <p:cNvPr id="60422" name="Text Box 4"/>
          <p:cNvSpPr txBox="1">
            <a:spLocks noChangeArrowheads="1"/>
          </p:cNvSpPr>
          <p:nvPr/>
        </p:nvSpPr>
        <p:spPr bwMode="auto">
          <a:xfrm>
            <a:off x="0" y="381000"/>
            <a:ext cx="9144000" cy="823913"/>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a:solidFill>
                  <a:srgbClr val="00CC00"/>
                </a:solidFill>
                <a:latin typeface="Tahoma" pitchFamily="34" charset="0"/>
              </a:rPr>
              <a:t>Extremophiles under us in land</a:t>
            </a:r>
          </a:p>
        </p:txBody>
      </p:sp>
    </p:spTree>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304800" y="1016000"/>
            <a:ext cx="8534400" cy="584200"/>
          </a:xfrm>
        </p:spPr>
        <p:txBody>
          <a:bodyPr/>
          <a:lstStyle/>
          <a:p>
            <a:pPr eaLnBrk="1" hangingPunct="1"/>
            <a:r>
              <a:rPr kumimoji="1" lang="en-US" altLang="en-US" sz="3200" b="1" smtClean="0">
                <a:solidFill>
                  <a:srgbClr val="00FF00"/>
                </a:solidFill>
                <a:latin typeface="Trebuchet MS" pitchFamily="34" charset="0"/>
                <a:ea typeface="Times New Roman" pitchFamily="18" charset="0"/>
                <a:cs typeface="Arial" pitchFamily="34" charset="0"/>
                <a:hlinkClick r:id="rId3" tooltip="external link"/>
              </a:rPr>
              <a:t>Could There Be Life In Them Thar Pits? </a:t>
            </a:r>
            <a:endParaRPr kumimoji="1" lang="en-US" altLang="en-US" sz="3200" b="1" smtClean="0">
              <a:solidFill>
                <a:srgbClr val="00FF00"/>
              </a:solidFill>
              <a:latin typeface="Trebuchet MS" pitchFamily="34" charset="0"/>
              <a:ea typeface="Times New Roman" pitchFamily="18" charset="0"/>
              <a:cs typeface="Arial" pitchFamily="34" charset="0"/>
            </a:endParaRPr>
          </a:p>
        </p:txBody>
      </p:sp>
      <p:sp>
        <p:nvSpPr>
          <p:cNvPr id="61443" name="Content Placeholder 2"/>
          <p:cNvSpPr>
            <a:spLocks noGrp="1"/>
          </p:cNvSpPr>
          <p:nvPr>
            <p:ph idx="1"/>
          </p:nvPr>
        </p:nvSpPr>
        <p:spPr>
          <a:xfrm>
            <a:off x="304800" y="1524000"/>
            <a:ext cx="8434388" cy="4532313"/>
          </a:xfrm>
        </p:spPr>
        <p:txBody>
          <a:bodyPr/>
          <a:lstStyle/>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p:txBody>
      </p:sp>
      <p:sp>
        <p:nvSpPr>
          <p:cNvPr id="5" name="Slide Number Placeholder 4"/>
          <p:cNvSpPr>
            <a:spLocks noGrp="1"/>
          </p:cNvSpPr>
          <p:nvPr>
            <p:ph type="sldNum" sz="quarter" idx="12"/>
          </p:nvPr>
        </p:nvSpPr>
        <p:spPr/>
        <p:txBody>
          <a:bodyPr/>
          <a:lstStyle/>
          <a:p>
            <a:pPr>
              <a:defRPr/>
            </a:pPr>
            <a:fld id="{700918F1-44BA-408E-BA35-CE8970391881}" type="slidenum">
              <a:rPr lang="en-US"/>
              <a:pPr>
                <a:defRPr/>
              </a:pPr>
              <a:t>57</a:t>
            </a:fld>
            <a:r>
              <a:rPr lang="en-US"/>
              <a:t> </a:t>
            </a:r>
          </a:p>
        </p:txBody>
      </p:sp>
      <p:pic>
        <p:nvPicPr>
          <p:cNvPr id="61446" name="Picture 1" descr="Description: http://www.universetoday.com/wp-content/uploads/2012/04/549-20120314-9538-3D-TractusCatena_H1-580x326.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663" y="1828800"/>
            <a:ext cx="8702675" cy="458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7" name="Rectangle 3"/>
          <p:cNvSpPr>
            <a:spLocks noChangeArrowheads="1"/>
          </p:cNvSpPr>
          <p:nvPr/>
        </p:nvSpPr>
        <p:spPr bwMode="auto">
          <a:xfrm>
            <a:off x="0" y="16684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en-US" altLang="en-US" sz="1200">
                <a:latin typeface="Times New Roman" pitchFamily="18" charset="0"/>
                <a:ea typeface="Calibri" pitchFamily="34" charset="0"/>
                <a:cs typeface="Times New Roman" pitchFamily="18" charset="0"/>
              </a:rPr>
              <a:t>Computer-generated perspective of the Tractus Catena pit chains. Credit: ESA/DLR/FU Berlin </a:t>
            </a:r>
            <a:endParaRPr lang="en-US" altLang="en-US" sz="4800">
              <a:latin typeface="Tahoma" pitchFamily="34" charset="0"/>
              <a:ea typeface="Calibri" pitchFamily="34"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524E2790-AF83-4E85-944D-E6EADFCA56F1}" type="slidenum">
              <a:rPr lang="en-US"/>
              <a:pPr>
                <a:defRPr/>
              </a:pPr>
              <a:t>58</a:t>
            </a:fld>
            <a:r>
              <a:rPr lang="en-US"/>
              <a:t> </a:t>
            </a:r>
          </a:p>
        </p:txBody>
      </p:sp>
      <p:sp>
        <p:nvSpPr>
          <p:cNvPr id="62468" name="Rectangle 5"/>
          <p:cNvSpPr>
            <a:spLocks noChangeArrowheads="1"/>
          </p:cNvSpPr>
          <p:nvPr/>
        </p:nvSpPr>
        <p:spPr bwMode="auto">
          <a:xfrm>
            <a:off x="0" y="-809625"/>
            <a:ext cx="9144000"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40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r>
              <a:rPr lang="en-US" altLang="en-US" sz="4000" b="1">
                <a:solidFill>
                  <a:srgbClr val="4A6279"/>
                </a:solidFill>
                <a:latin typeface="Trebuchet MS" pitchFamily="34" charset="0"/>
                <a:ea typeface="Times New Roman" pitchFamily="18" charset="0"/>
                <a:cs typeface="Arial" pitchFamily="34" charset="0"/>
                <a:hlinkClick r:id="rId2" tooltip="external link"/>
              </a:rPr>
              <a:t>  </a:t>
            </a:r>
            <a:r>
              <a:rPr lang="en-US" altLang="en-US" sz="4000" b="1">
                <a:solidFill>
                  <a:srgbClr val="FFFF00"/>
                </a:solidFill>
                <a:latin typeface="Trebuchet MS" pitchFamily="34" charset="0"/>
                <a:ea typeface="Times New Roman" pitchFamily="18" charset="0"/>
                <a:cs typeface="Arial" pitchFamily="34" charset="0"/>
                <a:hlinkClick r:id="rId2" tooltip="external link"/>
              </a:rPr>
              <a:t>Storms and Lakes on </a:t>
            </a:r>
            <a:r>
              <a:rPr lang="en-US" altLang="en-US" sz="5400" b="1">
                <a:solidFill>
                  <a:srgbClr val="FFFF00"/>
                </a:solidFill>
                <a:latin typeface="Trebuchet MS" pitchFamily="34" charset="0"/>
                <a:ea typeface="Times New Roman" pitchFamily="18" charset="0"/>
                <a:cs typeface="Arial" pitchFamily="34" charset="0"/>
                <a:hlinkClick r:id="rId2" tooltip="external link"/>
              </a:rPr>
              <a:t>Titan     </a:t>
            </a:r>
            <a:r>
              <a:rPr lang="en-US" altLang="en-US" sz="4000" b="1">
                <a:solidFill>
                  <a:srgbClr val="FFFF00"/>
                </a:solidFill>
                <a:latin typeface="Trebuchet MS" pitchFamily="34" charset="0"/>
                <a:ea typeface="Times New Roman" pitchFamily="18" charset="0"/>
                <a:cs typeface="Arial" pitchFamily="34" charset="0"/>
                <a:hlinkClick r:id="rId2" tooltip="external link"/>
              </a:rPr>
              <a:t>Revealed by Computer Modeling </a:t>
            </a:r>
            <a:endParaRPr lang="en-US" altLang="en-US" sz="4000" b="1">
              <a:solidFill>
                <a:srgbClr val="FFFF00"/>
              </a:solidFill>
              <a:latin typeface="Trebuchet MS" pitchFamily="34" charset="0"/>
              <a:ea typeface="Times New Roman" pitchFamily="18" charset="0"/>
              <a:cs typeface="Arial" pitchFamily="34" charset="0"/>
            </a:endParaRPr>
          </a:p>
          <a:p>
            <a:pPr>
              <a:spcBef>
                <a:spcPct val="0"/>
              </a:spcBef>
              <a:buFontTx/>
              <a:buNone/>
            </a:pPr>
            <a:endParaRPr lang="en-US" altLang="en-US" sz="4800">
              <a:latin typeface="Tahoma" pitchFamily="34" charset="0"/>
              <a:ea typeface="Times New Roman" pitchFamily="18" charset="0"/>
              <a:cs typeface="Arial" pitchFamily="34" charset="0"/>
            </a:endParaRPr>
          </a:p>
        </p:txBody>
      </p:sp>
      <p:pic>
        <p:nvPicPr>
          <p:cNvPr id="62469" name="Picture 1" descr="Description: http://www.universetoday.com/wp-content/uploads/2012/01/titan-artistconcept-browse-580x43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6063" y="1981200"/>
            <a:ext cx="5422900"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0" name="Rectangle 6"/>
          <p:cNvSpPr>
            <a:spLocks noChangeArrowheads="1"/>
          </p:cNvSpPr>
          <p:nvPr/>
        </p:nvSpPr>
        <p:spPr bwMode="auto">
          <a:xfrm>
            <a:off x="0" y="3141663"/>
            <a:ext cx="10134600" cy="341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r>
              <a:rPr lang="en-US" altLang="en-US" sz="1200" i="1">
                <a:solidFill>
                  <a:srgbClr val="00FF00"/>
                </a:solidFill>
                <a:latin typeface="Arial" pitchFamily="34" charset="0"/>
                <a:ea typeface="Calibri" pitchFamily="34" charset="0"/>
                <a:cs typeface="Arial" pitchFamily="34" charset="0"/>
              </a:rPr>
              <a:t>An artist's imagination of </a:t>
            </a:r>
            <a:r>
              <a:rPr lang="en-US" altLang="en-US" sz="1800" i="1">
                <a:solidFill>
                  <a:srgbClr val="00FF00"/>
                </a:solidFill>
                <a:latin typeface="Arial" pitchFamily="34" charset="0"/>
                <a:ea typeface="Calibri" pitchFamily="34" charset="0"/>
                <a:cs typeface="Arial" pitchFamily="34" charset="0"/>
              </a:rPr>
              <a:t>hydrocarbon pools</a:t>
            </a:r>
            <a:r>
              <a:rPr lang="en-US" altLang="en-US" sz="1200" i="1">
                <a:solidFill>
                  <a:srgbClr val="00FF00"/>
                </a:solidFill>
                <a:latin typeface="Arial" pitchFamily="34" charset="0"/>
                <a:ea typeface="Calibri" pitchFamily="34" charset="0"/>
                <a:cs typeface="Arial" pitchFamily="34" charset="0"/>
              </a:rPr>
              <a:t>, icy and rocky terrain on the surface of </a:t>
            </a:r>
          </a:p>
          <a:p>
            <a:pPr algn="ctr">
              <a:spcBef>
                <a:spcPct val="0"/>
              </a:spcBef>
              <a:buFontTx/>
              <a:buNone/>
            </a:pPr>
            <a:r>
              <a:rPr lang="en-US" altLang="en-US" sz="1200" i="1">
                <a:solidFill>
                  <a:srgbClr val="00FF00"/>
                </a:solidFill>
                <a:latin typeface="Arial" pitchFamily="34" charset="0"/>
                <a:ea typeface="Calibri" pitchFamily="34" charset="0"/>
                <a:cs typeface="Arial" pitchFamily="34" charset="0"/>
              </a:rPr>
              <a:t>Saturn's largest moon </a:t>
            </a:r>
            <a:r>
              <a:rPr lang="en-US" altLang="en-US" sz="1800" i="1">
                <a:solidFill>
                  <a:srgbClr val="00FF00"/>
                </a:solidFill>
                <a:latin typeface="Arial" pitchFamily="34" charset="0"/>
                <a:ea typeface="Calibri" pitchFamily="34" charset="0"/>
                <a:cs typeface="Arial" pitchFamily="34" charset="0"/>
              </a:rPr>
              <a:t>Titan</a:t>
            </a:r>
            <a:r>
              <a:rPr lang="en-US" altLang="en-US" sz="1200" i="1">
                <a:solidFill>
                  <a:srgbClr val="00FF00"/>
                </a:solidFill>
                <a:latin typeface="Arial" pitchFamily="34" charset="0"/>
                <a:ea typeface="Calibri" pitchFamily="34" charset="0"/>
                <a:cs typeface="Arial" pitchFamily="34" charset="0"/>
              </a:rPr>
              <a:t>. Image credit: Steven Hobbs (Brisbane, Queensland, Australia).</a:t>
            </a:r>
            <a:endParaRPr lang="en-US" altLang="en-US" sz="4800">
              <a:solidFill>
                <a:srgbClr val="00FF00"/>
              </a:solidFill>
              <a:latin typeface="Tahoma" pitchFamily="34" charset="0"/>
              <a:ea typeface="Calibri" pitchFamily="34" charset="0"/>
              <a:cs typeface="Arial" pitchFamily="34" charset="0"/>
            </a:endParaRPr>
          </a:p>
        </p:txBody>
      </p:sp>
      <p:sp>
        <p:nvSpPr>
          <p:cNvPr id="62471" name="Rectangle 5"/>
          <p:cNvSpPr>
            <a:spLocks noChangeArrowheads="1"/>
          </p:cNvSpPr>
          <p:nvPr/>
        </p:nvSpPr>
        <p:spPr bwMode="auto">
          <a:xfrm>
            <a:off x="66675" y="-46038"/>
            <a:ext cx="2228850"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2000">
                <a:solidFill>
                  <a:srgbClr val="FFFFCC"/>
                </a:solidFill>
                <a:latin typeface="Times New Roman" pitchFamily="18" charset="0"/>
                <a:ea typeface="Calibri" pitchFamily="34" charset="0"/>
                <a:cs typeface="Times New Roman" pitchFamily="18" charset="0"/>
              </a:rPr>
              <a:t>November 14, 2012</a:t>
            </a:r>
            <a:endParaRPr lang="en-US" altLang="en-US" sz="2400" b="1">
              <a:solidFill>
                <a:srgbClr val="4A6279"/>
              </a:solidFill>
              <a:latin typeface="Trebuchet MS" pitchFamily="34" charset="0"/>
              <a:ea typeface="Calibri" pitchFamily="34"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09EDB3-BBA8-42A0-A6A4-903E1740A161}" type="slidenum">
              <a:rPr lang="en-US"/>
              <a:pPr>
                <a:defRPr/>
              </a:pPr>
              <a:t>59</a:t>
            </a:fld>
            <a:r>
              <a:rPr lang="en-US"/>
              <a:t> </a:t>
            </a:r>
          </a:p>
        </p:txBody>
      </p:sp>
      <p:pic>
        <p:nvPicPr>
          <p:cNvPr id="63492" name="Picture 2" descr="Detail from a panorama taken by the Mars Exploration Rover Spirit on sol 1,366-1,369 (November 6-9, 2007). Credit: NASA / JPL / Cornell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619250"/>
            <a:ext cx="7086600" cy="485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074021" y="304800"/>
            <a:ext cx="7322838" cy="923330"/>
          </a:xfrm>
          <a:prstGeom prst="rect">
            <a:avLst/>
          </a:prstGeom>
          <a:noFill/>
        </p:spPr>
        <p:txBody>
          <a:bodyPr wrap="none">
            <a:spAutoFit/>
          </a:bodyPr>
          <a:lstStyle/>
          <a:p>
            <a:pPr>
              <a:defRPr/>
            </a:pPr>
            <a:r>
              <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BIG FOOT ON MARS</a:t>
            </a:r>
          </a:p>
        </p:txBody>
      </p:sp>
    </p:spTree>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317500" y="654050"/>
            <a:ext cx="8637588" cy="830263"/>
          </a:xfrm>
        </p:spPr>
        <p:txBody>
          <a:bodyPr/>
          <a:lstStyle/>
          <a:p>
            <a:pPr eaLnBrk="1" hangingPunct="1"/>
            <a:r>
              <a:rPr lang="en-US" altLang="en-US" sz="2400" smtClean="0">
                <a:solidFill>
                  <a:srgbClr val="00B050"/>
                </a:solidFill>
                <a:latin typeface="Times New Roman" pitchFamily="18" charset="0"/>
                <a:cs typeface="Times New Roman" pitchFamily="18" charset="0"/>
                <a:hlinkClick r:id="rId2" tooltip="http://www.universetoday.com/90866/nasas-curiosity-set-to-search-for-signs-of-martian-life/&#10;external link"/>
              </a:rPr>
              <a:t>NASA’s Curiosity Search for Sign</a:t>
            </a:r>
            <a:r>
              <a:rPr lang="en-US" altLang="en-US" sz="2400" smtClean="0">
                <a:solidFill>
                  <a:srgbClr val="00B050"/>
                </a:solidFill>
                <a:hlinkClick r:id="rId2" tooltip="http://www.universetoday.com/90866/nasas-curiosity-set-to-search-for-signs-of-martian-life/&#10;external link"/>
              </a:rPr>
              <a:t>s </a:t>
            </a:r>
            <a:r>
              <a:rPr lang="en-US" altLang="en-US" sz="2400" smtClean="0">
                <a:solidFill>
                  <a:srgbClr val="00B050"/>
                </a:solidFill>
                <a:latin typeface="Times New Roman" pitchFamily="18" charset="0"/>
                <a:cs typeface="Times New Roman" pitchFamily="18" charset="0"/>
                <a:hlinkClick r:id="rId2" tooltip="http://www.universetoday.com/90866/nasas-curiosity-set-to-search-for-signs-of-martian-life/&#10;external link"/>
              </a:rPr>
              <a:t>[Ingredients] of Martian Life </a:t>
            </a:r>
            <a:r>
              <a:rPr lang="en-US" altLang="en-US" sz="2400" smtClean="0">
                <a:solidFill>
                  <a:srgbClr val="00B050"/>
                </a:solidFill>
                <a:latin typeface="Times New Roman" pitchFamily="18" charset="0"/>
                <a:cs typeface="Times New Roman" pitchFamily="18" charset="0"/>
              </a:rPr>
              <a:t/>
            </a:r>
            <a:br>
              <a:rPr lang="en-US" altLang="en-US" sz="2400" smtClean="0">
                <a:solidFill>
                  <a:srgbClr val="00B050"/>
                </a:solidFill>
                <a:latin typeface="Times New Roman" pitchFamily="18" charset="0"/>
                <a:cs typeface="Times New Roman" pitchFamily="18" charset="0"/>
              </a:rPr>
            </a:br>
            <a:r>
              <a:rPr lang="en-US" altLang="en-US" sz="2400" i="1" smtClean="0">
                <a:solidFill>
                  <a:srgbClr val="FFFF00"/>
                </a:solidFill>
                <a:latin typeface="Times New Roman" pitchFamily="18" charset="0"/>
                <a:cs typeface="Times New Roman" pitchFamily="18" charset="0"/>
              </a:rPr>
              <a:t>work in Gale crater firing a laser on Mars </a:t>
            </a:r>
            <a:endParaRPr lang="en-US" altLang="en-US" sz="2400" smtClean="0">
              <a:solidFill>
                <a:srgbClr val="FFFF00"/>
              </a:solidFill>
            </a:endParaRPr>
          </a:p>
        </p:txBody>
      </p:sp>
      <p:sp>
        <p:nvSpPr>
          <p:cNvPr id="64515" name="Content Placeholder 2"/>
          <p:cNvSpPr>
            <a:spLocks noGrp="1"/>
          </p:cNvSpPr>
          <p:nvPr>
            <p:ph idx="1"/>
          </p:nvPr>
        </p:nvSpPr>
        <p:spPr/>
        <p:txBody>
          <a:bodyPr/>
          <a:lstStyle/>
          <a:p>
            <a:pPr eaLnBrk="1" hangingPunct="1"/>
            <a:r>
              <a:rPr lang="en-US" altLang="en-US" i="1" smtClean="0"/>
              <a:t> </a:t>
            </a:r>
            <a:r>
              <a:rPr lang="en-US" altLang="en-US" sz="2000" i="1" smtClean="0">
                <a:latin typeface="Times New Roman" pitchFamily="18" charset="0"/>
                <a:cs typeface="Times New Roman" pitchFamily="18" charset="0"/>
              </a:rPr>
              <a:t/>
            </a:r>
            <a:br>
              <a:rPr lang="en-US" altLang="en-US" sz="2000" i="1" smtClean="0">
                <a:latin typeface="Times New Roman" pitchFamily="18" charset="0"/>
                <a:cs typeface="Times New Roman" pitchFamily="18" charset="0"/>
              </a:rPr>
            </a:br>
            <a:endParaRPr lang="en-US" altLang="en-US" sz="2000" smtClean="0">
              <a:latin typeface="Times New Roman" pitchFamily="18" charset="0"/>
              <a:cs typeface="Times New Roman" pitchFamily="18" charset="0"/>
            </a:endParaRPr>
          </a:p>
          <a:p>
            <a:pPr eaLnBrk="1" hangingPunct="1"/>
            <a:endParaRPr lang="en-US" altLang="en-US" smtClean="0"/>
          </a:p>
        </p:txBody>
      </p:sp>
      <p:sp>
        <p:nvSpPr>
          <p:cNvPr id="5" name="Slide Number Placeholder 4"/>
          <p:cNvSpPr>
            <a:spLocks noGrp="1"/>
          </p:cNvSpPr>
          <p:nvPr>
            <p:ph type="sldNum" sz="quarter" idx="12"/>
          </p:nvPr>
        </p:nvSpPr>
        <p:spPr/>
        <p:txBody>
          <a:bodyPr/>
          <a:lstStyle/>
          <a:p>
            <a:pPr>
              <a:defRPr/>
            </a:pPr>
            <a:fld id="{8B87B521-5399-460C-83A0-F3DCC713906E}" type="slidenum">
              <a:rPr lang="en-US"/>
              <a:pPr>
                <a:defRPr/>
              </a:pPr>
              <a:t>60</a:t>
            </a:fld>
            <a:r>
              <a:rPr lang="en-US"/>
              <a:t> </a:t>
            </a:r>
          </a:p>
        </p:txBody>
      </p:sp>
      <p:pic>
        <p:nvPicPr>
          <p:cNvPr id="64518" name="Picture 5" descr="AeUKCQQCIAAVOXH1-580x435">
            <a:hlinkClick r:id="rId3" tooltip="http://www.universetoday.com/wp-content/uploads/2011/11/AeUKCQQCIAAVOXH1.jp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00200"/>
            <a:ext cx="80772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0" y="304800"/>
            <a:ext cx="9144000" cy="5943600"/>
          </a:xfrm>
        </p:spPr>
        <p:txBody>
          <a:bodyPr/>
          <a:lstStyle/>
          <a:p>
            <a:r>
              <a:rPr lang="en-US" altLang="en-US" sz="3600" b="1" smtClean="0"/>
              <a:t> </a:t>
            </a:r>
            <a:br>
              <a:rPr lang="en-US" altLang="en-US" sz="3600" b="1" smtClean="0"/>
            </a:br>
            <a:endParaRPr lang="en-US" altLang="en-US" sz="3600" smtClean="0">
              <a:solidFill>
                <a:srgbClr val="00FF00"/>
              </a:solidFill>
            </a:endParaRPr>
          </a:p>
        </p:txBody>
      </p:sp>
      <p:sp>
        <p:nvSpPr>
          <p:cNvPr id="4" name="Slide Number Placeholder 4"/>
          <p:cNvSpPr>
            <a:spLocks noGrp="1"/>
          </p:cNvSpPr>
          <p:nvPr>
            <p:ph type="sldNum" sz="quarter" idx="12"/>
          </p:nvPr>
        </p:nvSpPr>
        <p:spPr/>
        <p:txBody>
          <a:bodyPr/>
          <a:lstStyle/>
          <a:p>
            <a:pPr>
              <a:defRPr/>
            </a:pPr>
            <a:fld id="{98AD90A7-EC36-4826-B81F-D6C948922EF9}" type="slidenum">
              <a:rPr lang="en-US"/>
              <a:pPr>
                <a:defRPr/>
              </a:pPr>
              <a:t>61</a:t>
            </a:fld>
            <a:r>
              <a:rPr lang="en-US"/>
              <a:t> </a:t>
            </a:r>
          </a:p>
        </p:txBody>
      </p:sp>
      <p:sp>
        <p:nvSpPr>
          <p:cNvPr id="5" name="Rectangle 2"/>
          <p:cNvSpPr txBox="1">
            <a:spLocks noChangeArrowheads="1"/>
          </p:cNvSpPr>
          <p:nvPr/>
        </p:nvSpPr>
        <p:spPr bwMode="auto">
          <a:xfrm>
            <a:off x="193675" y="114300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kumimoji="0" lang="en-US" altLang="en-US" sz="3600" b="1"/>
              <a:t> </a:t>
            </a:r>
            <a:br>
              <a:rPr kumimoji="0" lang="en-US" altLang="en-US" sz="3600" b="1"/>
            </a:br>
            <a:endParaRPr kumimoji="0" lang="en-US" altLang="en-US" sz="3600">
              <a:solidFill>
                <a:srgbClr val="00FF00"/>
              </a:solidFill>
            </a:endParaRPr>
          </a:p>
        </p:txBody>
      </p:sp>
      <p:sp>
        <p:nvSpPr>
          <p:cNvPr id="65542" name="Rectangle 6"/>
          <p:cNvSpPr>
            <a:spLocks noChangeArrowheads="1"/>
          </p:cNvSpPr>
          <p:nvPr/>
        </p:nvSpPr>
        <p:spPr bwMode="auto">
          <a:xfrm>
            <a:off x="0" y="-5962650"/>
            <a:ext cx="9331325" cy="1238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26960" bIns="95220"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00B050"/>
              </a:solidFill>
              <a:latin typeface="Yanone Kaffeesatz"/>
              <a:cs typeface="Times New Roman" pitchFamily="18" charset="0"/>
            </a:endParaRPr>
          </a:p>
          <a:p>
            <a:pPr>
              <a:spcBef>
                <a:spcPct val="0"/>
              </a:spcBef>
              <a:buFontTx/>
              <a:buNone/>
            </a:pPr>
            <a:endParaRPr lang="en-US" altLang="en-US" sz="3600" b="1">
              <a:solidFill>
                <a:srgbClr val="00B050"/>
              </a:solidFill>
              <a:latin typeface="Yanone Kaffeesatz"/>
              <a:cs typeface="Times New Roman" pitchFamily="18" charset="0"/>
            </a:endParaRPr>
          </a:p>
          <a:p>
            <a:pPr>
              <a:spcBef>
                <a:spcPct val="0"/>
              </a:spcBef>
              <a:buFontTx/>
              <a:buNone/>
            </a:pPr>
            <a:r>
              <a:rPr lang="en-US" altLang="en-US" sz="3600" b="1">
                <a:solidFill>
                  <a:srgbClr val="00B050"/>
                </a:solidFill>
                <a:latin typeface="Yanone Kaffeesatz"/>
                <a:cs typeface="Times New Roman" pitchFamily="18" charset="0"/>
              </a:rPr>
              <a:t>Icy Worlds Might Be Alive on the Inside</a:t>
            </a:r>
            <a:endParaRPr lang="en-US" altLang="en-US" sz="2400" b="1">
              <a:solidFill>
                <a:srgbClr val="00B050"/>
              </a:solidFill>
              <a:latin typeface="Tahoma" pitchFamily="34" charset="0"/>
              <a:cs typeface="Times New Roman" pitchFamily="18" charset="0"/>
            </a:endParaRPr>
          </a:p>
          <a:p>
            <a:pPr>
              <a:spcBef>
                <a:spcPct val="0"/>
              </a:spcBef>
              <a:buFontTx/>
              <a:buNone/>
            </a:pPr>
            <a:r>
              <a:rPr lang="en-US" altLang="en-US" sz="4400" b="1" i="1">
                <a:solidFill>
                  <a:srgbClr val="FF0000"/>
                </a:solidFill>
                <a:latin typeface="Lucida Sans" pitchFamily="34" charset="0"/>
                <a:cs typeface="Times New Roman" pitchFamily="18" charset="0"/>
              </a:rPr>
              <a:t>Many small, frozen worlds </a:t>
            </a:r>
          </a:p>
          <a:p>
            <a:pPr>
              <a:spcBef>
                <a:spcPct val="0"/>
              </a:spcBef>
              <a:buFontTx/>
              <a:buNone/>
            </a:pPr>
            <a:r>
              <a:rPr lang="en-US" altLang="en-US" sz="4400" b="1" i="1">
                <a:solidFill>
                  <a:srgbClr val="FF0000"/>
                </a:solidFill>
                <a:latin typeface="Lucida Sans" pitchFamily="34" charset="0"/>
                <a:cs typeface="Times New Roman" pitchFamily="18" charset="0"/>
              </a:rPr>
              <a:t>seem to have warm under-</a:t>
            </a:r>
          </a:p>
          <a:p>
            <a:pPr>
              <a:spcBef>
                <a:spcPct val="0"/>
              </a:spcBef>
              <a:buFontTx/>
              <a:buNone/>
            </a:pPr>
            <a:r>
              <a:rPr lang="en-US" altLang="en-US" sz="4400" b="1" i="1">
                <a:solidFill>
                  <a:srgbClr val="FF0000"/>
                </a:solidFill>
                <a:latin typeface="Lucida Sans" pitchFamily="34" charset="0"/>
                <a:cs typeface="Times New Roman" pitchFamily="18" charset="0"/>
              </a:rPr>
              <a:t>ground oceans, making the </a:t>
            </a:r>
          </a:p>
          <a:p>
            <a:pPr>
              <a:spcBef>
                <a:spcPct val="0"/>
              </a:spcBef>
              <a:buFontTx/>
              <a:buNone/>
            </a:pPr>
            <a:r>
              <a:rPr lang="en-US" altLang="en-US" sz="4400" b="1" i="1">
                <a:solidFill>
                  <a:srgbClr val="FF0000"/>
                </a:solidFill>
                <a:latin typeface="Lucida Sans" pitchFamily="34" charset="0"/>
                <a:cs typeface="Times New Roman" pitchFamily="18" charset="0"/>
              </a:rPr>
              <a:t>search for alien life more </a:t>
            </a:r>
          </a:p>
          <a:p>
            <a:pPr>
              <a:spcBef>
                <a:spcPct val="0"/>
              </a:spcBef>
              <a:buFontTx/>
              <a:buNone/>
            </a:pPr>
            <a:r>
              <a:rPr lang="en-US" altLang="en-US" sz="4400" b="1" i="1">
                <a:solidFill>
                  <a:srgbClr val="FF0000"/>
                </a:solidFill>
                <a:latin typeface="Lucida Sans" pitchFamily="34" charset="0"/>
                <a:cs typeface="Times New Roman" pitchFamily="18" charset="0"/>
              </a:rPr>
              <a:t>exciting </a:t>
            </a:r>
            <a:r>
              <a:rPr lang="en-US" altLang="en-US" sz="4400" b="1" i="1">
                <a:solidFill>
                  <a:srgbClr val="FF0000"/>
                </a:solidFill>
                <a:latin typeface="Cambria" pitchFamily="18" charset="0"/>
                <a:cs typeface="Times New Roman" pitchFamily="18" charset="0"/>
              </a:rPr>
              <a:t>—</a:t>
            </a:r>
            <a:r>
              <a:rPr lang="en-US" altLang="en-US" sz="4400" b="1" i="1">
                <a:solidFill>
                  <a:srgbClr val="FF0000"/>
                </a:solidFill>
                <a:latin typeface="Lucida Sans" pitchFamily="34" charset="0"/>
                <a:cs typeface="Times New Roman" pitchFamily="18" charset="0"/>
              </a:rPr>
              <a:t> and more confusing.</a:t>
            </a:r>
            <a:endParaRPr lang="en-US" altLang="en-US" sz="1600" b="1">
              <a:solidFill>
                <a:srgbClr val="FF0000"/>
              </a:solidFill>
              <a:latin typeface="Tahoma" pitchFamily="34" charset="0"/>
            </a:endParaRPr>
          </a:p>
          <a:p>
            <a:pPr>
              <a:spcBef>
                <a:spcPct val="0"/>
              </a:spcBef>
              <a:buFontTx/>
              <a:buNone/>
            </a:pPr>
            <a:endParaRPr lang="en-US" altLang="en-US" sz="13800">
              <a:latin typeface="Tahoma" pitchFamily="34" charset="0"/>
            </a:endParaRPr>
          </a:p>
        </p:txBody>
      </p:sp>
      <p:pic>
        <p:nvPicPr>
          <p:cNvPr id="65543" name="Picture 1" descr="Euro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6400" y="4454525"/>
            <a:ext cx="1846263"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4" name="Rectangle 7"/>
          <p:cNvSpPr>
            <a:spLocks noChangeArrowheads="1"/>
          </p:cNvSpPr>
          <p:nvPr/>
        </p:nvSpPr>
        <p:spPr bwMode="auto">
          <a:xfrm>
            <a:off x="0" y="2635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4800">
              <a:latin typeface="Tahoma"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7042"/>
                                        </p:tgtEl>
                                        <p:attrNameLst>
                                          <p:attrName>style.visibility</p:attrName>
                                        </p:attrNameLst>
                                      </p:cBhvr>
                                      <p:to>
                                        <p:strVal val="visible"/>
                                      </p:to>
                                    </p:set>
                                    <p:animEffect transition="in" filter="blinds(horizontal)">
                                      <p:cBhvr>
                                        <p:cTn id="7" dur="500"/>
                                        <p:tgtEl>
                                          <p:spTgt spid="870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autoUpdateAnimBg="0"/>
      <p:bldP spid="5"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Grp="1" noChangeArrowheads="1"/>
          </p:cNvSpPr>
          <p:nvPr>
            <p:ph type="title"/>
          </p:nvPr>
        </p:nvSpPr>
        <p:spPr/>
        <p:txBody>
          <a:bodyPr/>
          <a:lstStyle/>
          <a:p>
            <a:pPr eaLnBrk="1" hangingPunct="1"/>
            <a:r>
              <a:rPr lang="en-US" altLang="en-US" smtClean="0"/>
              <a:t>LANDSCAPE ON MARS</a:t>
            </a:r>
          </a:p>
        </p:txBody>
      </p:sp>
      <p:sp>
        <p:nvSpPr>
          <p:cNvPr id="7" name="Slide Number Placeholder 4"/>
          <p:cNvSpPr>
            <a:spLocks noGrp="1"/>
          </p:cNvSpPr>
          <p:nvPr>
            <p:ph type="sldNum" sz="quarter" idx="12"/>
          </p:nvPr>
        </p:nvSpPr>
        <p:spPr/>
        <p:txBody>
          <a:bodyPr/>
          <a:lstStyle/>
          <a:p>
            <a:pPr>
              <a:defRPr/>
            </a:pPr>
            <a:fld id="{826CDD1E-018B-4038-8DB6-E02A65CCB7E7}" type="slidenum">
              <a:rPr lang="en-US"/>
              <a:pPr>
                <a:defRPr/>
              </a:pPr>
              <a:t>62</a:t>
            </a:fld>
            <a:r>
              <a:rPr lang="en-US"/>
              <a:t> </a:t>
            </a:r>
          </a:p>
        </p:txBody>
      </p:sp>
      <p:sp>
        <p:nvSpPr>
          <p:cNvPr id="66565" name="Rectangle 6"/>
          <p:cNvSpPr>
            <a:spLocks noChangeArrowheads="1"/>
          </p:cNvSpPr>
          <p:nvPr/>
        </p:nvSpPr>
        <p:spPr bwMode="auto">
          <a:xfrm flipH="1">
            <a:off x="-684213" y="769938"/>
            <a:ext cx="2968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1200" b="1">
                <a:solidFill>
                  <a:srgbClr val="000000"/>
                </a:solidFill>
                <a:latin typeface="Trebuchet MS" pitchFamily="34" charset="0"/>
                <a:ea typeface="Times New Roman" pitchFamily="18" charset="0"/>
                <a:cs typeface="Arial" pitchFamily="34" charset="0"/>
                <a:hlinkClick r:id="rId3" tooltip="http://www.universetoday.com/2008/07/14/echus-chasma-from-mars-express/&#10;external link"/>
              </a:rPr>
              <a:t>E</a:t>
            </a:r>
            <a:endParaRPr lang="en-US" altLang="en-US" sz="2400">
              <a:latin typeface="Times New Roman" pitchFamily="18" charset="0"/>
              <a:ea typeface="Times New Roman" pitchFamily="18" charset="0"/>
              <a:cs typeface="Arial" pitchFamily="34" charset="0"/>
            </a:endParaRPr>
          </a:p>
        </p:txBody>
      </p:sp>
      <p:pic>
        <p:nvPicPr>
          <p:cNvPr id="66566" name="Picture 5" descr="http://www.universetoday.com/wp-content/uploads/2008/07/echuschasma.jpg">
            <a:hlinkClick r:id="rId4" tooltip="http://www.esa.int/SPECIALS/Mars_Express/SEM4CATHKHF_1.html#subhead6"/>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990600" y="1752600"/>
            <a:ext cx="6096000" cy="487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7" name="Rectangle 7"/>
          <p:cNvSpPr>
            <a:spLocks noChangeArrowheads="1"/>
          </p:cNvSpPr>
          <p:nvPr/>
        </p:nvSpPr>
        <p:spPr bwMode="auto">
          <a:xfrm rot="10638096" flipV="1">
            <a:off x="-327025" y="7080250"/>
            <a:ext cx="99218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1000">
                <a:solidFill>
                  <a:srgbClr val="3F4A50"/>
                </a:solidFill>
                <a:latin typeface="Arial" pitchFamily="34" charset="0"/>
                <a:ea typeface="Times New Roman" pitchFamily="18" charset="0"/>
                <a:cs typeface="Arial" pitchFamily="34" charset="0"/>
              </a:rPr>
              <a:t>ese valleys on </a:t>
            </a:r>
            <a:r>
              <a:rPr lang="en-US" altLang="en-US" sz="1000">
                <a:solidFill>
                  <a:srgbClr val="000000"/>
                </a:solidFill>
                <a:latin typeface="Trebuchet MS" pitchFamily="34" charset="0"/>
                <a:ea typeface="Times New Roman" pitchFamily="18" charset="0"/>
                <a:cs typeface="Arial" pitchFamily="34" charset="0"/>
                <a:hlinkClick r:id="rId7" tooltip="http://www.universetoday.com/guide-to-space/mars/"/>
              </a:rPr>
              <a:t>Mars</a:t>
            </a:r>
            <a:r>
              <a:rPr lang="en-US" altLang="en-US" sz="1000">
                <a:solidFill>
                  <a:srgbClr val="3F4A50"/>
                </a:solidFill>
                <a:latin typeface="Arial" pitchFamily="34" charset="0"/>
                <a:ea typeface="Times New Roman" pitchFamily="18" charset="0"/>
                <a:cs typeface="Arial" pitchFamily="34" charset="0"/>
              </a:rPr>
              <a:t> come from gushes of water from past rainfall, or groundwater springs, or could they have possibly been formed from magma flows on </a:t>
            </a:r>
            <a:r>
              <a:rPr lang="en-US" altLang="en-US" sz="1000">
                <a:solidFill>
                  <a:srgbClr val="000000"/>
                </a:solidFill>
                <a:latin typeface="Trebuchet MS" pitchFamily="34" charset="0"/>
                <a:ea typeface="Times New Roman" pitchFamily="18" charset="0"/>
                <a:cs typeface="Arial" pitchFamily="34" charset="0"/>
                <a:hlinkClick r:id="rId8" tooltip="http://www.universetoday.com/guide-to-space/mars/mars-surface/"/>
              </a:rPr>
              <a:t>Mars surface</a:t>
            </a:r>
            <a:r>
              <a:rPr lang="en-US" altLang="en-US" sz="1000">
                <a:solidFill>
                  <a:srgbClr val="3F4A50"/>
                </a:solidFill>
                <a:latin typeface="Arial" pitchFamily="34" charset="0"/>
                <a:ea typeface="Times New Roman" pitchFamily="18" charset="0"/>
                <a:cs typeface="Arial" pitchFamily="34" charset="0"/>
              </a:rPr>
              <a:t>?</a:t>
            </a:r>
            <a:r>
              <a:rPr lang="en-US" altLang="en-US" sz="1400">
                <a:latin typeface="Tahoma" pitchFamily="34" charset="0"/>
                <a:ea typeface="Times New Roman" pitchFamily="18" charset="0"/>
                <a:cs typeface="Arial" pitchFamily="34" charset="0"/>
              </a:rPr>
              <a:t> </a:t>
            </a:r>
            <a:endParaRPr lang="en-US" altLang="en-US" sz="2400">
              <a:latin typeface="Times New Roman" pitchFamily="18" charset="0"/>
              <a:ea typeface="Times New Roman" pitchFamily="18" charset="0"/>
              <a:cs typeface="Arial" pitchFamily="34" charset="0"/>
            </a:endParaRPr>
          </a:p>
        </p:txBody>
      </p:sp>
    </p:spTree>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8F7419BE-B37D-4689-8325-C525B6C900BA}" type="slidenum">
              <a:rPr lang="en-US"/>
              <a:pPr>
                <a:defRPr/>
              </a:pPr>
              <a:t>63</a:t>
            </a:fld>
            <a:r>
              <a:rPr lang="en-US"/>
              <a:t> </a:t>
            </a:r>
          </a:p>
        </p:txBody>
      </p:sp>
      <p:pic>
        <p:nvPicPr>
          <p:cNvPr id="67588" name="Picture 4" descr="ENDURANCE submarine. Credit: John Rummel, NASA ">
            <a:hlinkClick r:id="rId3" tooltip="http://www.universetoday.com/wp-content/uploads/2008/11/endurance-submarine.jp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538163"/>
            <a:ext cx="6629400" cy="616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9" name="Rectangle 7"/>
          <p:cNvSpPr>
            <a:spLocks noChangeArrowheads="1"/>
          </p:cNvSpPr>
          <p:nvPr/>
        </p:nvSpPr>
        <p:spPr bwMode="auto">
          <a:xfrm>
            <a:off x="-4267200" y="762000"/>
            <a:ext cx="7010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r" eaLnBrk="1" hangingPunct="1">
              <a:spcBef>
                <a:spcPct val="0"/>
              </a:spcBef>
              <a:buFontTx/>
              <a:buNone/>
            </a:pPr>
            <a:endParaRPr lang="en-US" altLang="en-US" sz="1800" b="1">
              <a:solidFill>
                <a:schemeClr val="tx2"/>
              </a:solidFill>
              <a:latin typeface="Tahoma" pitchFamily="34" charset="0"/>
              <a:hlinkClick r:id="rId5" tooltip="http://www.universetoday.com/2008/11/12/europa-submarine-prototype-gets-another-test/&#10;external link"/>
            </a:endParaRPr>
          </a:p>
          <a:p>
            <a:pPr algn="ctr" eaLnBrk="1" hangingPunct="1">
              <a:spcBef>
                <a:spcPct val="0"/>
              </a:spcBef>
              <a:buFontTx/>
              <a:buNone/>
            </a:pPr>
            <a:r>
              <a:rPr lang="en-US" altLang="en-US" sz="1800" b="1">
                <a:solidFill>
                  <a:schemeClr val="tx2"/>
                </a:solidFill>
                <a:latin typeface="Tahoma" pitchFamily="34" charset="0"/>
                <a:hlinkClick r:id="rId5" tooltip="http://www.universetoday.com/2008/11/12/europa-submarine-prototype-gets-another-test/&#10;external link"/>
              </a:rPr>
              <a:t>G</a:t>
            </a:r>
            <a:endParaRPr lang="en-US" altLang="en-US" sz="1800" b="1">
              <a:solidFill>
                <a:schemeClr val="tx2"/>
              </a:solidFill>
              <a:latin typeface="Tahoma" pitchFamily="34" charset="0"/>
            </a:endParaRPr>
          </a:p>
        </p:txBody>
      </p:sp>
      <p:sp>
        <p:nvSpPr>
          <p:cNvPr id="67590" name="Rectangle 8"/>
          <p:cNvSpPr>
            <a:spLocks noChangeArrowheads="1"/>
          </p:cNvSpPr>
          <p:nvPr/>
        </p:nvSpPr>
        <p:spPr bwMode="auto">
          <a:xfrm>
            <a:off x="1371600" y="66675"/>
            <a:ext cx="4724400" cy="466725"/>
          </a:xfrm>
          <a:prstGeom prst="rect">
            <a:avLst/>
          </a:prstGeom>
          <a:solidFill>
            <a:srgbClr val="FFFF00"/>
          </a:solidFill>
          <a:ln w="9525">
            <a:solidFill>
              <a:srgbClr val="00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400" b="1">
                <a:solidFill>
                  <a:schemeClr val="tx2"/>
                </a:solidFill>
                <a:latin typeface="Tahoma" pitchFamily="34" charset="0"/>
                <a:hlinkClick r:id="rId5" tooltip="http://www.universetoday.com/2008/11/12/europa-submarine-prototype-gets-another-test/&#10;external link"/>
              </a:rPr>
              <a:t>Europa Submarine Prototype</a:t>
            </a:r>
            <a:endParaRPr lang="en-US" altLang="en-US" sz="2400" b="1">
              <a:solidFill>
                <a:schemeClr val="tx2"/>
              </a:solidFill>
              <a:latin typeface="Tahoma" pitchFamily="34" charset="0"/>
            </a:endParaRPr>
          </a:p>
        </p:txBody>
      </p:sp>
    </p:spTree>
  </p:cSld>
  <p:clrMapOvr>
    <a:masterClrMapping/>
  </p:clrMapOvr>
  <p:transition spd="slow"/>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476250" y="446088"/>
            <a:ext cx="8637588" cy="1077912"/>
          </a:xfrm>
        </p:spPr>
        <p:txBody>
          <a:bodyPr/>
          <a:lstStyle/>
          <a:p>
            <a:pPr eaLnBrk="1" hangingPunct="1"/>
            <a:r>
              <a:rPr lang="en-US" altLang="en-US" sz="3200" b="1" smtClean="0"/>
              <a:t>LOTS OF PURE WATER  ICE AT MARS NORTH POLE</a:t>
            </a:r>
          </a:p>
        </p:txBody>
      </p:sp>
      <p:sp>
        <p:nvSpPr>
          <p:cNvPr id="4" name="Slide Number Placeholder 3"/>
          <p:cNvSpPr>
            <a:spLocks noGrp="1"/>
          </p:cNvSpPr>
          <p:nvPr>
            <p:ph type="sldNum" sz="quarter" idx="12"/>
          </p:nvPr>
        </p:nvSpPr>
        <p:spPr/>
        <p:txBody>
          <a:bodyPr/>
          <a:lstStyle/>
          <a:p>
            <a:pPr>
              <a:defRPr/>
            </a:pPr>
            <a:fld id="{4F23C435-27D2-4A76-BA48-CDE1D838B41B}" type="slidenum">
              <a:rPr lang="en-US"/>
              <a:pPr>
                <a:defRPr/>
              </a:pPr>
              <a:t>64</a:t>
            </a:fld>
            <a:r>
              <a:rPr lang="en-US"/>
              <a:t> </a:t>
            </a:r>
          </a:p>
        </p:txBody>
      </p:sp>
      <p:pic>
        <p:nvPicPr>
          <p:cNvPr id="68613" name="Picture 5" descr="Mars North Polar Ice Cap. Credit: NASA/JP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2675" y="152400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317500" y="38100"/>
            <a:ext cx="8637588" cy="1446213"/>
          </a:xfrm>
        </p:spPr>
        <p:txBody>
          <a:bodyPr/>
          <a:lstStyle/>
          <a:p>
            <a:pPr eaLnBrk="1" hangingPunct="1"/>
            <a:r>
              <a:rPr lang="en-US" altLang="en-US" b="1" smtClean="0"/>
              <a:t/>
            </a:r>
            <a:br>
              <a:rPr lang="en-US" altLang="en-US" b="1" smtClean="0"/>
            </a:br>
            <a:endParaRPr lang="en-US" altLang="en-US" smtClean="0"/>
          </a:p>
        </p:txBody>
      </p:sp>
      <p:sp>
        <p:nvSpPr>
          <p:cNvPr id="4" name="Slide Number Placeholder 3"/>
          <p:cNvSpPr>
            <a:spLocks noGrp="1"/>
          </p:cNvSpPr>
          <p:nvPr>
            <p:ph type="sldNum" sz="quarter" idx="12"/>
          </p:nvPr>
        </p:nvSpPr>
        <p:spPr/>
        <p:txBody>
          <a:bodyPr/>
          <a:lstStyle/>
          <a:p>
            <a:pPr>
              <a:defRPr/>
            </a:pPr>
            <a:fld id="{9D75B4CA-4BEB-44D8-9CD8-EEC2688B471D}" type="slidenum">
              <a:rPr lang="en-US"/>
              <a:pPr>
                <a:defRPr/>
              </a:pPr>
              <a:t>65</a:t>
            </a:fld>
            <a:r>
              <a:rPr lang="en-US"/>
              <a:t> </a:t>
            </a:r>
          </a:p>
        </p:txBody>
      </p:sp>
      <p:sp>
        <p:nvSpPr>
          <p:cNvPr id="2" name="Rectangle 6"/>
          <p:cNvSpPr>
            <a:spLocks noChangeArrowheads="1"/>
          </p:cNvSpPr>
          <p:nvPr/>
        </p:nvSpPr>
        <p:spPr bwMode="auto">
          <a:xfrm>
            <a:off x="0" y="-801688"/>
            <a:ext cx="9174163" cy="2060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eaLnBrk="0" hangingPunct="0">
              <a:defRPr/>
            </a:pPr>
            <a:endParaRPr lang="en-US" sz="2000" b="1" dirty="0"/>
          </a:p>
          <a:p>
            <a:pPr algn="l" eaLnBrk="0" hangingPunct="0">
              <a:defRPr/>
            </a:pPr>
            <a:endParaRPr lang="en-US" sz="2000" b="1" dirty="0"/>
          </a:p>
          <a:p>
            <a:pPr algn="l" eaLnBrk="0" hangingPunct="0">
              <a:defRPr/>
            </a:pPr>
            <a:endParaRPr lang="en-US" sz="2000" b="1" dirty="0"/>
          </a:p>
          <a:p>
            <a:pPr algn="l" eaLnBrk="0" hangingPunct="0">
              <a:defRPr/>
            </a:pPr>
            <a:r>
              <a:rPr lang="en-US" sz="2000" b="1" dirty="0" err="1"/>
              <a:t>Univers</a:t>
            </a:r>
            <a:r>
              <a:rPr lang="en-US" sz="2000" b="1" dirty="0"/>
              <a:t> Today – June 21, 2012</a:t>
            </a:r>
            <a:br>
              <a:rPr lang="en-US" sz="2000" b="1" dirty="0"/>
            </a:br>
            <a:endParaRPr lang="en-US" sz="2000" b="1" dirty="0"/>
          </a:p>
          <a:p>
            <a:pPr algn="l" eaLnBrk="0" hangingPunct="0">
              <a:defRPr/>
            </a:pPr>
            <a:r>
              <a:rPr lang="en-US" sz="2000" b="1" dirty="0">
                <a:solidFill>
                  <a:srgbClr val="00FF00"/>
                </a:solidFill>
                <a:hlinkClick r:id="rId2" tooltip="external link"/>
              </a:rPr>
              <a:t>   </a:t>
            </a:r>
            <a:r>
              <a:rPr lang="en-US" sz="2000" b="1" dirty="0">
                <a:solidFill>
                  <a:schemeClr val="accent1">
                    <a:lumMod val="60000"/>
                    <a:lumOff val="40000"/>
                  </a:schemeClr>
                </a:solidFill>
                <a:hlinkClick r:id="rId2" tooltip="external link"/>
              </a:rPr>
              <a:t>Organics Found in Mars Meteorites, </a:t>
            </a:r>
            <a:r>
              <a:rPr lang="en-US" sz="2800" b="1" dirty="0">
                <a:solidFill>
                  <a:srgbClr val="FFFF00"/>
                </a:solidFill>
                <a:hlinkClick r:id="rId2" tooltip="external link"/>
              </a:rPr>
              <a:t>But Nothing Biological </a:t>
            </a:r>
            <a:endParaRPr lang="en-US" dirty="0">
              <a:solidFill>
                <a:srgbClr val="FFFF00"/>
              </a:solidFill>
            </a:endParaRPr>
          </a:p>
        </p:txBody>
      </p:sp>
      <p:pic>
        <p:nvPicPr>
          <p:cNvPr id="69638" name="Picture 1" descr="Description: http://www.universetoday.com/wp-content/uploads/2012/06/alh84001-580x43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81200"/>
            <a:ext cx="58928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7564FC4-615C-4F3F-813B-06BBBAFE0198}" type="slidenum">
              <a:rPr lang="en-US"/>
              <a:pPr>
                <a:defRPr/>
              </a:pPr>
              <a:t>66</a:t>
            </a:fld>
            <a:r>
              <a:rPr lang="en-US"/>
              <a:t> </a:t>
            </a:r>
          </a:p>
        </p:txBody>
      </p:sp>
      <p:sp>
        <p:nvSpPr>
          <p:cNvPr id="70660" name="Rectangle 5"/>
          <p:cNvSpPr>
            <a:spLocks noChangeArrowheads="1"/>
          </p:cNvSpPr>
          <p:nvPr/>
        </p:nvSpPr>
        <p:spPr bwMode="auto">
          <a:xfrm>
            <a:off x="0" y="1102192"/>
            <a:ext cx="91440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b="1" dirty="0">
                <a:solidFill>
                  <a:srgbClr val="00CC00"/>
                </a:solidFill>
                <a:latin typeface="Tahoma" pitchFamily="34" charset="0"/>
              </a:rPr>
              <a:t>Microbes</a:t>
            </a:r>
            <a:r>
              <a:rPr lang="en-US" altLang="en-US" dirty="0">
                <a:solidFill>
                  <a:srgbClr val="00CC00"/>
                </a:solidFill>
                <a:latin typeface="Tahoma" pitchFamily="34" charset="0"/>
              </a:rPr>
              <a:t> recently discovered 1.6 </a:t>
            </a:r>
            <a:r>
              <a:rPr lang="en-US" altLang="en-US" dirty="0" err="1">
                <a:solidFill>
                  <a:srgbClr val="00CC00"/>
                </a:solidFill>
                <a:latin typeface="Tahoma" pitchFamily="34" charset="0"/>
              </a:rPr>
              <a:t>kilometres</a:t>
            </a:r>
            <a:r>
              <a:rPr lang="en-US" altLang="en-US" dirty="0">
                <a:solidFill>
                  <a:srgbClr val="00CC00"/>
                </a:solidFill>
                <a:latin typeface="Tahoma" pitchFamily="34" charset="0"/>
              </a:rPr>
              <a:t>    (1 mile) </a:t>
            </a:r>
            <a:r>
              <a:rPr lang="en-US" altLang="en-US" i="1" dirty="0">
                <a:solidFill>
                  <a:srgbClr val="00CC00"/>
                </a:solidFill>
                <a:latin typeface="Tahoma" pitchFamily="34" charset="0"/>
              </a:rPr>
              <a:t>below</a:t>
            </a:r>
            <a:r>
              <a:rPr lang="en-US" altLang="en-US" dirty="0">
                <a:solidFill>
                  <a:srgbClr val="00CC00"/>
                </a:solidFill>
                <a:latin typeface="Tahoma" pitchFamily="34" charset="0"/>
              </a:rPr>
              <a:t> the seabed off the coast of Canada. The living conditions are cramped, environment is a </a:t>
            </a:r>
            <a:r>
              <a:rPr lang="en-US" altLang="en-US" b="1" dirty="0">
                <a:solidFill>
                  <a:srgbClr val="00CC00"/>
                </a:solidFill>
                <a:latin typeface="Tahoma" pitchFamily="34" charset="0"/>
              </a:rPr>
              <a:t>searing 100°C</a:t>
            </a:r>
            <a:r>
              <a:rPr lang="en-US" altLang="en-US" dirty="0">
                <a:solidFill>
                  <a:srgbClr val="00CC00"/>
                </a:solidFill>
                <a:latin typeface="Tahoma" pitchFamily="34" charset="0"/>
              </a:rPr>
              <a:t> (212F), and yet </a:t>
            </a:r>
            <a:r>
              <a:rPr lang="en-US" altLang="en-US" b="1" dirty="0">
                <a:solidFill>
                  <a:srgbClr val="00CC00"/>
                </a:solidFill>
                <a:latin typeface="Tahoma" pitchFamily="34" charset="0"/>
              </a:rPr>
              <a:t>these hardy cells appear to be thriving</a:t>
            </a:r>
            <a:r>
              <a:rPr lang="en-US" altLang="en-US" dirty="0">
                <a:solidFill>
                  <a:srgbClr val="00CC00"/>
                </a:solidFill>
                <a:latin typeface="Tahoma" pitchFamily="34" charset="0"/>
              </a:rPr>
              <a:t>. </a:t>
            </a:r>
          </a:p>
          <a:p>
            <a:pPr>
              <a:spcBef>
                <a:spcPct val="0"/>
              </a:spcBef>
              <a:buFontTx/>
              <a:buNone/>
            </a:pPr>
            <a:endParaRPr lang="en-US" altLang="en-US" b="1" dirty="0">
              <a:solidFill>
                <a:srgbClr val="000000"/>
              </a:solidFill>
              <a:latin typeface="Tahoma" pitchFamily="34" charset="0"/>
            </a:endParaRPr>
          </a:p>
          <a:p>
            <a:pPr>
              <a:spcBef>
                <a:spcPct val="0"/>
              </a:spcBef>
              <a:buFontTx/>
              <a:buNone/>
            </a:pPr>
            <a:r>
              <a:rPr lang="en-US" altLang="en-US" sz="2800" b="1" dirty="0">
                <a:solidFill>
                  <a:srgbClr val="000000"/>
                </a:solidFill>
                <a:latin typeface="Tahoma" pitchFamily="34" charset="0"/>
              </a:rPr>
              <a:t>This new discovery of life so deep below the </a:t>
            </a:r>
            <a:r>
              <a:rPr lang="en-US" altLang="en-US" sz="2800" b="1" dirty="0">
                <a:solidFill>
                  <a:srgbClr val="000000"/>
                </a:solidFill>
                <a:latin typeface="Tahoma" pitchFamily="34" charset="0"/>
                <a:hlinkClick r:id="rId3" tooltip="http://www.universetoday.com/guide-to-space/earth/"/>
              </a:rPr>
              <a:t>Earth</a:t>
            </a:r>
            <a:r>
              <a:rPr lang="en-US" altLang="en-US" sz="2800" b="1" dirty="0">
                <a:solidFill>
                  <a:srgbClr val="000000"/>
                </a:solidFill>
                <a:latin typeface="Tahoma" pitchFamily="34" charset="0"/>
              </a:rPr>
              <a:t>'s surface may set some new limits on just how </a:t>
            </a:r>
            <a:r>
              <a:rPr lang="en-US" altLang="en-US" b="1" dirty="0">
                <a:solidFill>
                  <a:srgbClr val="000000"/>
                </a:solidFill>
                <a:latin typeface="Tahoma" pitchFamily="34" charset="0"/>
              </a:rPr>
              <a:t>extreme life can be on other planets</a:t>
            </a:r>
            <a:r>
              <a:rPr lang="en-US" altLang="en-US" sz="2400" b="1" dirty="0">
                <a:solidFill>
                  <a:srgbClr val="000000"/>
                </a:solidFill>
                <a:latin typeface="Tahoma" pitchFamily="34" charset="0"/>
              </a:rPr>
              <a:t>… </a:t>
            </a:r>
          </a:p>
        </p:txBody>
      </p:sp>
    </p:spTree>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304800" y="284163"/>
            <a:ext cx="8650288" cy="1200150"/>
          </a:xfrm>
        </p:spPr>
        <p:txBody>
          <a:bodyPr/>
          <a:lstStyle/>
          <a:p>
            <a:pPr eaLnBrk="1" hangingPunct="1"/>
            <a:r>
              <a:rPr lang="en-US" altLang="en-US" sz="3600" dirty="0" smtClean="0"/>
              <a:t>Russian Space Agency send Terrestrial Life to </a:t>
            </a:r>
            <a:r>
              <a:rPr lang="en-US" altLang="en-US" sz="3600" dirty="0" err="1" smtClean="0"/>
              <a:t>Phobos</a:t>
            </a:r>
            <a:r>
              <a:rPr lang="en-US" altLang="en-US" sz="3600" dirty="0" smtClean="0"/>
              <a:t> (Martian Moon)</a:t>
            </a:r>
          </a:p>
        </p:txBody>
      </p:sp>
      <p:sp>
        <p:nvSpPr>
          <p:cNvPr id="4" name="Slide Number Placeholder 3"/>
          <p:cNvSpPr>
            <a:spLocks noGrp="1"/>
          </p:cNvSpPr>
          <p:nvPr>
            <p:ph type="sldNum" sz="quarter" idx="12"/>
          </p:nvPr>
        </p:nvSpPr>
        <p:spPr/>
        <p:txBody>
          <a:bodyPr/>
          <a:lstStyle/>
          <a:p>
            <a:pPr>
              <a:defRPr/>
            </a:pPr>
            <a:fld id="{EA9D72BB-E8B3-4534-BC85-5227A98BA434}" type="slidenum">
              <a:rPr lang="en-US"/>
              <a:pPr>
                <a:defRPr/>
              </a:pPr>
              <a:t>67</a:t>
            </a:fld>
            <a:r>
              <a:rPr lang="en-US"/>
              <a:t> </a:t>
            </a:r>
          </a:p>
        </p:txBody>
      </p:sp>
      <p:pic>
        <p:nvPicPr>
          <p:cNvPr id="72709" name="Picture 2" descr="Going where no tardigrade has gone befo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1609725"/>
            <a:ext cx="9201150"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spect="1" noChangeArrowheads="1"/>
          </p:cNvSpPr>
          <p:nvPr>
            <p:ph type="title"/>
          </p:nvPr>
        </p:nvSpPr>
        <p:spPr/>
        <p:txBody>
          <a:bodyPr/>
          <a:lstStyle/>
          <a:p>
            <a:pPr eaLnBrk="1" hangingPunct="1"/>
            <a:endParaRPr lang="en-US" altLang="en-US" smtClean="0"/>
          </a:p>
        </p:txBody>
      </p:sp>
      <p:sp>
        <p:nvSpPr>
          <p:cNvPr id="73731" name="Rectangle 3"/>
          <p:cNvSpPr>
            <a:spLocks noGrp="1" noChangeAspect="1" noChangeArrowheads="1"/>
          </p:cNvSpPr>
          <p:nvPr>
            <p:ph idx="1"/>
          </p:nvPr>
        </p:nvSpPr>
        <p:spPr/>
        <p:txBody>
          <a:bodyPr/>
          <a:lstStyle/>
          <a:p>
            <a:pPr eaLnBrk="1" hangingPunct="1"/>
            <a:endParaRPr lang="en-US" altLang="en-US" smtClean="0"/>
          </a:p>
        </p:txBody>
      </p:sp>
      <p:sp>
        <p:nvSpPr>
          <p:cNvPr id="7" name="Slide Number Placeholder 5"/>
          <p:cNvSpPr>
            <a:spLocks noGrp="1"/>
          </p:cNvSpPr>
          <p:nvPr>
            <p:ph type="sldNum" sz="quarter" idx="12"/>
          </p:nvPr>
        </p:nvSpPr>
        <p:spPr/>
        <p:txBody>
          <a:bodyPr/>
          <a:lstStyle/>
          <a:p>
            <a:pPr>
              <a:defRPr/>
            </a:pPr>
            <a:fld id="{BF36F7B5-1400-4DCA-B850-A55F905F3ECD}" type="slidenum">
              <a:rPr lang="en-US"/>
              <a:pPr>
                <a:defRPr/>
              </a:pPr>
              <a:t>68</a:t>
            </a:fld>
            <a:r>
              <a:rPr lang="en-US"/>
              <a:t> </a:t>
            </a:r>
          </a:p>
        </p:txBody>
      </p:sp>
      <p:pic>
        <p:nvPicPr>
          <p:cNvPr id="7373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52400"/>
            <a:ext cx="94488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5" name="Text Box 5"/>
          <p:cNvSpPr txBox="1">
            <a:spLocks noChangeArrowheads="1"/>
          </p:cNvSpPr>
          <p:nvPr/>
        </p:nvSpPr>
        <p:spPr bwMode="auto">
          <a:xfrm>
            <a:off x="6096000" y="1938338"/>
            <a:ext cx="2819400" cy="157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b="1">
                <a:solidFill>
                  <a:srgbClr val="0000FF"/>
                </a:solidFill>
                <a:latin typeface="Tahoma" pitchFamily="34" charset="0"/>
              </a:rPr>
              <a:t>Bacteria can </a:t>
            </a:r>
          </a:p>
          <a:p>
            <a:pPr algn="ctr" eaLnBrk="1" hangingPunct="1">
              <a:spcBef>
                <a:spcPct val="0"/>
              </a:spcBef>
              <a:buFontTx/>
              <a:buNone/>
            </a:pPr>
            <a:r>
              <a:rPr lang="en-US" altLang="en-US" b="1">
                <a:solidFill>
                  <a:srgbClr val="0000FF"/>
                </a:solidFill>
                <a:latin typeface="Tahoma" pitchFamily="34" charset="0"/>
              </a:rPr>
              <a:t>survive on </a:t>
            </a:r>
          </a:p>
          <a:p>
            <a:pPr algn="ctr" eaLnBrk="1" hangingPunct="1">
              <a:spcBef>
                <a:spcPct val="0"/>
              </a:spcBef>
              <a:buFontTx/>
              <a:buNone/>
            </a:pPr>
            <a:r>
              <a:rPr lang="en-US" altLang="en-US" b="1">
                <a:solidFill>
                  <a:srgbClr val="0000FF"/>
                </a:solidFill>
                <a:latin typeface="Tahoma" pitchFamily="34" charset="0"/>
              </a:rPr>
              <a:t>Mars</a:t>
            </a:r>
          </a:p>
        </p:txBody>
      </p:sp>
    </p:spTree>
  </p:cSld>
  <p:clrMapOvr>
    <a:masterClrMapping/>
  </p:clrMapOvr>
  <p:transition spd="slow"/>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4F8D7F2-4C42-4337-84EC-4616E4C7868E}" type="slidenum">
              <a:rPr lang="en-US"/>
              <a:pPr>
                <a:defRPr/>
              </a:pPr>
              <a:t>69</a:t>
            </a:fld>
            <a:r>
              <a:rPr lang="en-US" dirty="0"/>
              <a:t> </a:t>
            </a:r>
          </a:p>
        </p:txBody>
      </p:sp>
      <p:pic>
        <p:nvPicPr>
          <p:cNvPr id="74756" name="Picture 4" descr="Life on Mars?">
            <a:hlinkClick r:id="rId3" tooltip="http://www.universetoday.com/wp-content/uploads/2008/05/183567main_pia09942-516.jp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066800"/>
            <a:ext cx="8458200" cy="543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7" name="WordArt 5"/>
          <p:cNvSpPr>
            <a:spLocks noChangeArrowheads="1" noChangeShapeType="1" noTextEdit="1"/>
          </p:cNvSpPr>
          <p:nvPr/>
        </p:nvSpPr>
        <p:spPr bwMode="auto">
          <a:xfrm>
            <a:off x="838200" y="0"/>
            <a:ext cx="6705600" cy="619125"/>
          </a:xfrm>
          <a:prstGeom prst="rect">
            <a:avLst/>
          </a:prstGeom>
        </p:spPr>
        <p:txBody>
          <a:bodyPr wrap="none" fromWordArt="1">
            <a:prstTxWarp prst="textPlain">
              <a:avLst>
                <a:gd name="adj" fmla="val 50000"/>
              </a:avLst>
            </a:prstTxWarp>
          </a:bodyPr>
          <a:lstStyle/>
          <a:p>
            <a:r>
              <a:rPr lang="en-US" sz="4000" kern="10" dirty="0">
                <a:ln w="19050">
                  <a:solidFill>
                    <a:srgbClr val="99CCFF"/>
                  </a:solidFill>
                  <a:round/>
                  <a:headEnd/>
                  <a:tailEnd/>
                </a:ln>
                <a:solidFill>
                  <a:srgbClr val="0066CC"/>
                </a:solidFill>
                <a:effectLst>
                  <a:outerShdw dist="35921" dir="2700000" algn="ctr" rotWithShape="0">
                    <a:srgbClr val="990000"/>
                  </a:outerShdw>
                </a:effectLst>
                <a:latin typeface="Haettenschweiler" panose="020B0706040902060204" pitchFamily="34" charset="0"/>
              </a:rPr>
              <a:t>Imminent Discovery of Life On Mars? </a:t>
            </a:r>
          </a:p>
        </p:txBody>
      </p:sp>
    </p:spTree>
  </p:cSld>
  <p:clrMapOvr>
    <a:masterClrMapping/>
  </p:clrMapOvr>
  <p:transition spd="slow"/>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Grp="1" noChangeArrowheads="1"/>
          </p:cNvSpPr>
          <p:nvPr>
            <p:ph type="title"/>
          </p:nvPr>
        </p:nvSpPr>
        <p:spPr>
          <a:xfrm>
            <a:off x="0" y="0"/>
            <a:ext cx="9525000" cy="609600"/>
          </a:xfrm>
        </p:spPr>
        <p:txBody>
          <a:bodyPr/>
          <a:lstStyle/>
          <a:p>
            <a:pPr eaLnBrk="1" hangingPunct="1"/>
            <a:r>
              <a:rPr lang="en-US" altLang="en-US" sz="2800" smtClean="0"/>
              <a:t>ICE AND WATER ON MARS in a North Pole crater.</a:t>
            </a:r>
          </a:p>
        </p:txBody>
      </p:sp>
      <p:sp>
        <p:nvSpPr>
          <p:cNvPr id="5" name="Slide Number Placeholder 5"/>
          <p:cNvSpPr>
            <a:spLocks noGrp="1"/>
          </p:cNvSpPr>
          <p:nvPr>
            <p:ph type="sldNum" sz="quarter" idx="12"/>
          </p:nvPr>
        </p:nvSpPr>
        <p:spPr/>
        <p:txBody>
          <a:bodyPr/>
          <a:lstStyle/>
          <a:p>
            <a:pPr>
              <a:defRPr/>
            </a:pPr>
            <a:fld id="{AD5B4216-BAB9-4FF9-9E1C-EEFEF8C9682D}" type="slidenum">
              <a:rPr lang="en-US"/>
              <a:pPr>
                <a:defRPr/>
              </a:pPr>
              <a:t>70</a:t>
            </a:fld>
            <a:r>
              <a:rPr lang="en-US"/>
              <a:t> </a:t>
            </a:r>
          </a:p>
        </p:txBody>
      </p:sp>
      <p:graphicFrame>
        <p:nvGraphicFramePr>
          <p:cNvPr id="75781" name="Object 1"/>
          <p:cNvGraphicFramePr>
            <a:graphicFrameLocks noGrp="1" noChangeAspect="1"/>
          </p:cNvGraphicFramePr>
          <p:nvPr/>
        </p:nvGraphicFramePr>
        <p:xfrm>
          <a:off x="446088" y="1143000"/>
          <a:ext cx="8556625" cy="4235450"/>
        </p:xfrm>
        <a:graphic>
          <a:graphicData uri="http://schemas.openxmlformats.org/presentationml/2006/ole">
            <mc:AlternateContent xmlns:mc="http://schemas.openxmlformats.org/markup-compatibility/2006">
              <mc:Choice xmlns:v="urn:schemas-microsoft-com:vml" Requires="v">
                <p:oleObj spid="_x0000_s75849" name="Document" r:id="rId5" imgW="16830869" imgH="8314977" progId="Word.Document.8">
                  <p:embed/>
                </p:oleObj>
              </mc:Choice>
              <mc:Fallback>
                <p:oleObj name="Document" r:id="rId5" imgW="16830869" imgH="8314977" progId="Word.Document.8">
                  <p:embed/>
                  <p:pic>
                    <p:nvPicPr>
                      <p:cNvPr id="0" name="Object 1"/>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088" y="1143000"/>
                        <a:ext cx="8556625" cy="4235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75782"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04988" y="2143125"/>
            <a:ext cx="553402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3"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57388" y="2295525"/>
            <a:ext cx="553402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4" name="Picture 7" descr="Water ice in a North Pole crater. Credit: ESA/DLR/FU Berlin (G. Neukum).">
            <a:hlinkClick r:id="rId8" tooltip="http://www.universetoday.com/wp-content/uploads/2008/11/crater-ice1.jpg"/>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6800" y="1295400"/>
            <a:ext cx="5903913" cy="472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4B2F88B4-8286-4A6B-8714-573D8701F4E9}" type="slidenum">
              <a:rPr lang="en-US"/>
              <a:pPr>
                <a:defRPr/>
              </a:pPr>
              <a:t>71</a:t>
            </a:fld>
            <a:r>
              <a:rPr lang="en-US"/>
              <a:t> </a:t>
            </a:r>
          </a:p>
        </p:txBody>
      </p:sp>
      <p:pic>
        <p:nvPicPr>
          <p:cNvPr id="2560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04800"/>
            <a:ext cx="7239000" cy="638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317500" y="52388"/>
            <a:ext cx="8637588" cy="1431925"/>
          </a:xfrm>
        </p:spPr>
        <p:txBody>
          <a:bodyPr/>
          <a:lstStyle/>
          <a:p>
            <a:pPr eaLnBrk="1" hangingPunct="1"/>
            <a:r>
              <a:rPr lang="en-US" altLang="en-US" smtClean="0"/>
              <a:t>Russia delays Lake Vostok drill (press)</a:t>
            </a:r>
          </a:p>
        </p:txBody>
      </p:sp>
      <p:sp>
        <p:nvSpPr>
          <p:cNvPr id="76803" name="Rectangle 3"/>
          <p:cNvSpPr>
            <a:spLocks noGrp="1" noChangeArrowheads="1"/>
          </p:cNvSpPr>
          <p:nvPr>
            <p:ph idx="1"/>
          </p:nvPr>
        </p:nvSpPr>
        <p:spPr/>
        <p:txBody>
          <a:bodyPr/>
          <a:lstStyle/>
          <a:p>
            <a:pPr eaLnBrk="1" hangingPunct="1"/>
            <a:endParaRPr lang="en-US" altLang="en-US" smtClean="0"/>
          </a:p>
          <a:p>
            <a:pPr eaLnBrk="1" hangingPunct="1"/>
            <a:r>
              <a:rPr lang="en-US" altLang="en-US" sz="4000" smtClean="0">
                <a:solidFill>
                  <a:srgbClr val="00CC00"/>
                </a:solidFill>
              </a:rPr>
              <a:t>Antarctica's hidden water will keep its secrets for another year.</a:t>
            </a:r>
          </a:p>
          <a:p>
            <a:pPr eaLnBrk="1" hangingPunct="1"/>
            <a:r>
              <a:rPr lang="en-US" altLang="en-US" sz="4000" smtClean="0">
                <a:solidFill>
                  <a:srgbClr val="00CC00"/>
                </a:solidFill>
              </a:rPr>
              <a:t>Lake Vostok lies thousands of metres below Vostok Station, the coldest recorded place on Earth</a:t>
            </a:r>
            <a:r>
              <a:rPr lang="en-US" altLang="en-US" sz="4000" smtClean="0">
                <a:solidFill>
                  <a:schemeClr val="hlink"/>
                </a:solidFill>
              </a:rPr>
              <a:t>.</a:t>
            </a:r>
            <a:endParaRPr lang="en-US" altLang="en-US" sz="4000" i="1" smtClean="0">
              <a:solidFill>
                <a:schemeClr val="hlink"/>
              </a:solidFill>
            </a:endParaRPr>
          </a:p>
        </p:txBody>
      </p:sp>
      <p:sp>
        <p:nvSpPr>
          <p:cNvPr id="5" name="Slide Number Placeholder 5"/>
          <p:cNvSpPr>
            <a:spLocks noGrp="1"/>
          </p:cNvSpPr>
          <p:nvPr>
            <p:ph type="sldNum" sz="quarter" idx="12"/>
          </p:nvPr>
        </p:nvSpPr>
        <p:spPr/>
        <p:txBody>
          <a:bodyPr/>
          <a:lstStyle/>
          <a:p>
            <a:pPr>
              <a:defRPr/>
            </a:pPr>
            <a:fld id="{513A9A2F-7AA6-4C70-8ED0-685CA64C19D5}" type="slidenum">
              <a:rPr lang="en-US"/>
              <a:pPr>
                <a:defRPr/>
              </a:pPr>
              <a:t>72</a:t>
            </a:fld>
            <a:r>
              <a:rPr lang="en-US"/>
              <a:t> </a:t>
            </a:r>
          </a:p>
        </p:txBody>
      </p:sp>
    </p:spTree>
  </p:cSld>
  <p:clrMapOvr>
    <a:masterClrMapping/>
  </p:clrMapOvr>
  <p:transition spd="slow"/>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317500" y="722313"/>
            <a:ext cx="8826500" cy="762000"/>
          </a:xfrm>
        </p:spPr>
        <p:txBody>
          <a:bodyPr/>
          <a:lstStyle/>
          <a:p>
            <a:pPr eaLnBrk="1" hangingPunct="1"/>
            <a:r>
              <a:rPr lang="en-US" altLang="en-US" b="1" smtClean="0"/>
              <a:t>         Archaean Halophiles</a:t>
            </a:r>
          </a:p>
        </p:txBody>
      </p:sp>
      <p:sp>
        <p:nvSpPr>
          <p:cNvPr id="77827" name="Rectangle 3"/>
          <p:cNvSpPr>
            <a:spLocks noGrp="1" noChangeArrowheads="1"/>
          </p:cNvSpPr>
          <p:nvPr>
            <p:ph idx="1"/>
          </p:nvPr>
        </p:nvSpPr>
        <p:spPr>
          <a:xfrm>
            <a:off x="328613" y="1828800"/>
            <a:ext cx="7900987" cy="3810000"/>
          </a:xfrm>
        </p:spPr>
        <p:txBody>
          <a:bodyPr/>
          <a:lstStyle/>
          <a:p>
            <a:pPr eaLnBrk="1" hangingPunct="1"/>
            <a:endParaRPr lang="en-US" altLang="en-US" smtClean="0"/>
          </a:p>
        </p:txBody>
      </p:sp>
      <p:sp>
        <p:nvSpPr>
          <p:cNvPr id="7" name="Slide Number Placeholder 5"/>
          <p:cNvSpPr>
            <a:spLocks noGrp="1"/>
          </p:cNvSpPr>
          <p:nvPr>
            <p:ph type="sldNum" sz="quarter" idx="12"/>
          </p:nvPr>
        </p:nvSpPr>
        <p:spPr/>
        <p:txBody>
          <a:bodyPr/>
          <a:lstStyle/>
          <a:p>
            <a:pPr>
              <a:defRPr/>
            </a:pPr>
            <a:fld id="{48B141B5-1D8C-4A87-BE67-F67966C6AE76}" type="slidenum">
              <a:rPr lang="en-US"/>
              <a:pPr>
                <a:defRPr/>
              </a:pPr>
              <a:t>73</a:t>
            </a:fld>
            <a:r>
              <a:rPr lang="en-US"/>
              <a:t> </a:t>
            </a:r>
          </a:p>
        </p:txBody>
      </p:sp>
      <p:pic>
        <p:nvPicPr>
          <p:cNvPr id="77830" name="Picture 4" descr="halo-Arch of Owens la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76400"/>
            <a:ext cx="8915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1" name="WordArt 6"/>
          <p:cNvSpPr>
            <a:spLocks noChangeArrowheads="1" noChangeShapeType="1" noTextEdit="1"/>
          </p:cNvSpPr>
          <p:nvPr/>
        </p:nvSpPr>
        <p:spPr bwMode="auto">
          <a:xfrm>
            <a:off x="914400" y="6324600"/>
            <a:ext cx="7162800" cy="304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en-US" sz="3600" kern="10">
                <a:solidFill>
                  <a:srgbClr val="FFFF00"/>
                </a:solidFill>
                <a:effectLst>
                  <a:outerShdw dist="45791" dir="2021404" algn="ctr" rotWithShape="0">
                    <a:srgbClr val="B2B2B2">
                      <a:alpha val="79999"/>
                    </a:srgbClr>
                  </a:outerShdw>
                </a:effectLst>
                <a:latin typeface="Times New Roman"/>
                <a:cs typeface="Times New Roman"/>
              </a:rPr>
              <a:t>Halorhodopsin</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317500" y="38100"/>
            <a:ext cx="8637588" cy="1446213"/>
          </a:xfrm>
        </p:spPr>
        <p:txBody>
          <a:bodyPr/>
          <a:lstStyle/>
          <a:p>
            <a:pPr eaLnBrk="1" hangingPunct="1"/>
            <a:r>
              <a:rPr lang="en-US" altLang="en-US" b="1" smtClean="0"/>
              <a:t>TITAN TIDES SUGGESTS A SUBSURFACE OCEAN</a:t>
            </a:r>
          </a:p>
        </p:txBody>
      </p:sp>
      <p:sp>
        <p:nvSpPr>
          <p:cNvPr id="4" name="Slide Number Placeholder 3"/>
          <p:cNvSpPr>
            <a:spLocks noGrp="1"/>
          </p:cNvSpPr>
          <p:nvPr>
            <p:ph type="sldNum" sz="quarter" idx="12"/>
          </p:nvPr>
        </p:nvSpPr>
        <p:spPr/>
        <p:txBody>
          <a:bodyPr/>
          <a:lstStyle/>
          <a:p>
            <a:pPr>
              <a:defRPr/>
            </a:pPr>
            <a:fld id="{0EC0F751-DDB3-4F1E-9127-21AACE6B07D0}" type="slidenum">
              <a:rPr lang="en-US"/>
              <a:pPr>
                <a:defRPr/>
              </a:pPr>
              <a:t>74</a:t>
            </a:fld>
            <a:r>
              <a:rPr lang="en-US"/>
              <a:t> </a:t>
            </a:r>
          </a:p>
        </p:txBody>
      </p:sp>
      <p:pic>
        <p:nvPicPr>
          <p:cNvPr id="78853" name="Picture 4" descr="http://www.universetoday.com/wp-content/uploads/2012/06/663625main_pia15607-43_946-7101-580x43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7315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152400" y="609600"/>
            <a:ext cx="7391400" cy="762000"/>
          </a:xfrm>
        </p:spPr>
        <p:txBody>
          <a:bodyPr rtlCol="0">
            <a:normAutofit fontScale="90000"/>
          </a:bodyPr>
          <a:lstStyle/>
          <a:p>
            <a:pPr eaLnBrk="1" fontAlgn="auto" hangingPunct="1">
              <a:spcAft>
                <a:spcPts val="0"/>
              </a:spcAft>
              <a:defRPr/>
            </a:pP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endParaRPr lang="en-US" altLang="en-US" smtClean="0"/>
          </a:p>
        </p:txBody>
      </p:sp>
      <p:sp>
        <p:nvSpPr>
          <p:cNvPr id="4" name="Slide Number Placeholder 3"/>
          <p:cNvSpPr>
            <a:spLocks noGrp="1"/>
          </p:cNvSpPr>
          <p:nvPr>
            <p:ph type="sldNum" sz="quarter" idx="12"/>
          </p:nvPr>
        </p:nvSpPr>
        <p:spPr/>
        <p:txBody>
          <a:bodyPr/>
          <a:lstStyle/>
          <a:p>
            <a:pPr>
              <a:defRPr/>
            </a:pPr>
            <a:fld id="{0703D9BB-8DED-4FFE-A62B-D1CCD2252B93}" type="slidenum">
              <a:rPr lang="en-US"/>
              <a:pPr>
                <a:defRPr/>
              </a:pPr>
              <a:t>75</a:t>
            </a:fld>
            <a:r>
              <a:rPr lang="en-US"/>
              <a:t> </a:t>
            </a:r>
          </a:p>
        </p:txBody>
      </p:sp>
      <p:sp>
        <p:nvSpPr>
          <p:cNvPr id="79877" name="Rectangle 6"/>
          <p:cNvSpPr>
            <a:spLocks noChangeArrowheads="1"/>
          </p:cNvSpPr>
          <p:nvPr/>
        </p:nvSpPr>
        <p:spPr bwMode="auto">
          <a:xfrm>
            <a:off x="0" y="-1003300"/>
            <a:ext cx="9144000" cy="286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2400" b="1">
              <a:solidFill>
                <a:srgbClr val="FFFF00"/>
              </a:solidFill>
              <a:latin typeface="Trebuchet MS" pitchFamily="34" charset="0"/>
              <a:ea typeface="Times New Roman" pitchFamily="18" charset="0"/>
              <a:cs typeface="Arial" pitchFamily="34" charset="0"/>
              <a:hlinkClick r:id="rId3" tooltip="external link"/>
            </a:endParaRPr>
          </a:p>
          <a:p>
            <a:pPr>
              <a:spcBef>
                <a:spcPct val="0"/>
              </a:spcBef>
              <a:buFontTx/>
              <a:buNone/>
            </a:pPr>
            <a:r>
              <a:rPr lang="en-US" altLang="en-US" sz="2400" b="1">
                <a:solidFill>
                  <a:srgbClr val="00FF00"/>
                </a:solidFill>
                <a:latin typeface="Trebuchet MS" pitchFamily="34" charset="0"/>
                <a:ea typeface="Times New Roman" pitchFamily="18" charset="0"/>
                <a:cs typeface="Arial" pitchFamily="34" charset="0"/>
                <a:hlinkClick r:id="rId3" tooltip="external link"/>
              </a:rPr>
              <a:t>Storms And Lakes On Titan Revealed By Computer Modeling </a:t>
            </a:r>
            <a:endParaRPr lang="en-US" altLang="en-US" sz="2400" b="1">
              <a:solidFill>
                <a:srgbClr val="00FF00"/>
              </a:solidFill>
              <a:latin typeface="Trebuchet MS" pitchFamily="34" charset="0"/>
              <a:ea typeface="Times New Roman" pitchFamily="18" charset="0"/>
              <a:cs typeface="Arial" pitchFamily="34" charset="0"/>
            </a:endParaRPr>
          </a:p>
          <a:p>
            <a:pPr>
              <a:spcBef>
                <a:spcPct val="0"/>
              </a:spcBef>
              <a:buFontTx/>
              <a:buNone/>
            </a:pPr>
            <a:endParaRPr lang="en-US" altLang="en-US" sz="4800">
              <a:latin typeface="Tahoma" pitchFamily="34" charset="0"/>
              <a:ea typeface="Times New Roman" pitchFamily="18" charset="0"/>
              <a:cs typeface="Arial" pitchFamily="34" charset="0"/>
            </a:endParaRPr>
          </a:p>
        </p:txBody>
      </p:sp>
      <p:pic>
        <p:nvPicPr>
          <p:cNvPr id="79878" name="Picture 1" descr="Description: http://www.universetoday.com/wp-content/uploads/2012/01/titan-artistconcept-browse-580x435.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279525"/>
            <a:ext cx="7010400" cy="524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28ABDC5-7253-49D7-9210-6CA40D09AB06}" type="slidenum">
              <a:rPr lang="en-US"/>
              <a:pPr>
                <a:defRPr/>
              </a:pPr>
              <a:t>76</a:t>
            </a:fld>
            <a:r>
              <a:rPr lang="en-US"/>
              <a:t> </a:t>
            </a:r>
          </a:p>
        </p:txBody>
      </p:sp>
      <p:graphicFrame>
        <p:nvGraphicFramePr>
          <p:cNvPr id="80900" name="Object 7"/>
          <p:cNvGraphicFramePr>
            <a:graphicFrameLocks noChangeAspect="1"/>
          </p:cNvGraphicFramePr>
          <p:nvPr/>
        </p:nvGraphicFramePr>
        <p:xfrm>
          <a:off x="0" y="533400"/>
          <a:ext cx="9124950" cy="5124450"/>
        </p:xfrm>
        <a:graphic>
          <a:graphicData uri="http://schemas.openxmlformats.org/presentationml/2006/ole">
            <mc:AlternateContent xmlns:mc="http://schemas.openxmlformats.org/markup-compatibility/2006">
              <mc:Choice xmlns:v="urn:schemas-microsoft-com:vml" Requires="v">
                <p:oleObj spid="_x0000_s80965" name="Document" r:id="rId4" imgW="5854025" imgH="3287630" progId="Word.Document.8">
                  <p:embed/>
                </p:oleObj>
              </mc:Choice>
              <mc:Fallback>
                <p:oleObj name="Document" r:id="rId4" imgW="5854025" imgH="3287630" progId="Word.Document.8">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33400"/>
                        <a:ext cx="9124950" cy="512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altLang="en-US" smtClean="0"/>
              <a:t>Three genera of the Cyanidia</a:t>
            </a:r>
          </a:p>
        </p:txBody>
      </p:sp>
      <p:sp>
        <p:nvSpPr>
          <p:cNvPr id="5" name="Slide Number Placeholder 4"/>
          <p:cNvSpPr>
            <a:spLocks noGrp="1"/>
          </p:cNvSpPr>
          <p:nvPr>
            <p:ph type="sldNum" sz="quarter" idx="12"/>
          </p:nvPr>
        </p:nvSpPr>
        <p:spPr/>
        <p:txBody>
          <a:bodyPr/>
          <a:lstStyle/>
          <a:p>
            <a:pPr>
              <a:defRPr/>
            </a:pPr>
            <a:fld id="{CBDEC293-1D3F-4FC8-97C0-8760EF47D045}" type="slidenum">
              <a:rPr lang="en-US"/>
              <a:pPr>
                <a:defRPr/>
              </a:pPr>
              <a:t>77</a:t>
            </a:fld>
            <a:r>
              <a:rPr lang="en-US"/>
              <a:t> </a:t>
            </a:r>
          </a:p>
        </p:txBody>
      </p:sp>
      <p:pic>
        <p:nvPicPr>
          <p:cNvPr id="82949" name="Picture 3" descr="EM of Cc family memb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24000"/>
            <a:ext cx="7391400" cy="494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57AA7C5-DB62-406D-A982-A2A9616A3051}" type="slidenum">
              <a:rPr lang="en-US"/>
              <a:pPr>
                <a:defRPr/>
              </a:pPr>
              <a:t>78</a:t>
            </a:fld>
            <a:r>
              <a:rPr lang="en-US"/>
              <a:t> </a:t>
            </a:r>
          </a:p>
        </p:txBody>
      </p:sp>
      <p:pic>
        <p:nvPicPr>
          <p:cNvPr id="83972" name="Picture 3" descr="SALT1">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209800"/>
            <a:ext cx="6400800" cy="415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Text Box 4"/>
          <p:cNvSpPr txBox="1">
            <a:spLocks noChangeArrowheads="1"/>
          </p:cNvSpPr>
          <p:nvPr/>
        </p:nvSpPr>
        <p:spPr bwMode="auto">
          <a:xfrm>
            <a:off x="0" y="642938"/>
            <a:ext cx="9144000" cy="833437"/>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a:latin typeface="Tahoma" pitchFamily="34" charset="0"/>
              </a:rPr>
              <a:t>Dunaliella salina</a:t>
            </a:r>
          </a:p>
        </p:txBody>
      </p:sp>
      <p:sp>
        <p:nvSpPr>
          <p:cNvPr id="83974" name="Text Box 5"/>
          <p:cNvSpPr txBox="1">
            <a:spLocks noChangeArrowheads="1"/>
          </p:cNvSpPr>
          <p:nvPr/>
        </p:nvSpPr>
        <p:spPr bwMode="auto">
          <a:xfrm>
            <a:off x="0" y="5715000"/>
            <a:ext cx="9144000" cy="823913"/>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a:latin typeface="Tahoma" pitchFamily="34" charset="0"/>
              </a:rPr>
              <a:t>Green algae around salt x’tals</a:t>
            </a:r>
          </a:p>
        </p:txBody>
      </p:sp>
    </p:spTree>
  </p:cSld>
  <p:clrMapOvr>
    <a:masterClrMapping/>
  </p:clrMapOvr>
  <p:transition spd="slow"/>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4"/>
          <p:cNvSpPr>
            <a:spLocks noGrp="1" noChangeArrowheads="1"/>
          </p:cNvSpPr>
          <p:nvPr>
            <p:ph type="title"/>
          </p:nvPr>
        </p:nvSpPr>
        <p:spPr>
          <a:xfrm>
            <a:off x="317500" y="842963"/>
            <a:ext cx="8637588" cy="641350"/>
          </a:xfrm>
        </p:spPr>
        <p:txBody>
          <a:bodyPr/>
          <a:lstStyle/>
          <a:p>
            <a:pPr eaLnBrk="1" hangingPunct="1"/>
            <a:r>
              <a:rPr lang="en-US" altLang="en-US" sz="3600" smtClean="0"/>
              <a:t>    Titan (satellite of Saturn) organic seas</a:t>
            </a:r>
          </a:p>
        </p:txBody>
      </p:sp>
      <p:sp>
        <p:nvSpPr>
          <p:cNvPr id="6" name="Slide Number Placeholder 4"/>
          <p:cNvSpPr>
            <a:spLocks noGrp="1"/>
          </p:cNvSpPr>
          <p:nvPr>
            <p:ph type="sldNum" sz="quarter" idx="12"/>
          </p:nvPr>
        </p:nvSpPr>
        <p:spPr/>
        <p:txBody>
          <a:bodyPr/>
          <a:lstStyle/>
          <a:p>
            <a:pPr>
              <a:defRPr/>
            </a:pPr>
            <a:fld id="{3242F5ED-8F9D-4A72-825F-ADDC0A01B902}" type="slidenum">
              <a:rPr lang="en-US"/>
              <a:pPr>
                <a:defRPr/>
              </a:pPr>
              <a:t>79</a:t>
            </a:fld>
            <a:r>
              <a:rPr lang="en-US"/>
              <a:t> </a:t>
            </a:r>
          </a:p>
        </p:txBody>
      </p:sp>
      <p:sp>
        <p:nvSpPr>
          <p:cNvPr id="84997" name="Rectangle 6"/>
          <p:cNvSpPr>
            <a:spLocks noChangeArrowheads="1"/>
          </p:cNvSpPr>
          <p:nvPr/>
        </p:nvSpPr>
        <p:spPr bwMode="auto">
          <a:xfrm>
            <a:off x="0" y="21193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pic>
        <p:nvPicPr>
          <p:cNvPr id="84998" name="Picture 5" descr="Artist\'s concept of the liquid lake on Titan. Credit: NASA/JPL">
            <a:hlinkClick r:id="rId3" tooltip="http://www.universetoday.com/wp-content/uploads/2008/07/artists-concept-titan.jpg"/>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85800" y="1600200"/>
            <a:ext cx="7924800" cy="51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endParaRPr lang="en-US" altLang="en-US" smtClean="0"/>
          </a:p>
        </p:txBody>
      </p:sp>
      <p:sp>
        <p:nvSpPr>
          <p:cNvPr id="6" name="Slide Number Placeholder 4"/>
          <p:cNvSpPr>
            <a:spLocks noGrp="1"/>
          </p:cNvSpPr>
          <p:nvPr>
            <p:ph type="sldNum" sz="quarter" idx="12"/>
          </p:nvPr>
        </p:nvSpPr>
        <p:spPr/>
        <p:txBody>
          <a:bodyPr/>
          <a:lstStyle/>
          <a:p>
            <a:pPr>
              <a:defRPr/>
            </a:pPr>
            <a:fld id="{F4F24092-2261-477F-A564-E127122CBEE5}" type="slidenum">
              <a:rPr lang="en-US"/>
              <a:pPr>
                <a:defRPr/>
              </a:pPr>
              <a:t>80</a:t>
            </a:fld>
            <a:r>
              <a:rPr lang="en-US"/>
              <a:t> </a:t>
            </a:r>
          </a:p>
        </p:txBody>
      </p:sp>
      <p:pic>
        <p:nvPicPr>
          <p:cNvPr id="86021" name="Picture 3" descr="AHL84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11163"/>
            <a:ext cx="8251825" cy="644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2" name="WordArt 4"/>
          <p:cNvSpPr>
            <a:spLocks noChangeArrowheads="1" noChangeShapeType="1" noTextEdit="1"/>
          </p:cNvSpPr>
          <p:nvPr/>
        </p:nvSpPr>
        <p:spPr bwMode="auto">
          <a:xfrm>
            <a:off x="3357563" y="3105150"/>
            <a:ext cx="2428875" cy="647700"/>
          </a:xfrm>
          <a:prstGeom prst="rect">
            <a:avLst/>
          </a:prstGeom>
        </p:spPr>
        <p:txBody>
          <a:bodyPr spcFirstLastPara="1" wrap="none" fromWordArt="1">
            <a:prstTxWarp prst="textArchUp">
              <a:avLst>
                <a:gd name="adj" fmla="val 10800000"/>
              </a:avLst>
            </a:prstTxWarp>
          </a:bodyPr>
          <a:lstStyle/>
          <a:p>
            <a:r>
              <a:rPr lang="en-US" sz="3600" kern="10">
                <a:ln w="9525">
                  <a:solidFill>
                    <a:srgbClr val="000000"/>
                  </a:solidFill>
                  <a:round/>
                  <a:headEnd/>
                  <a:tailEnd/>
                </a:ln>
                <a:solidFill>
                  <a:srgbClr val="000000"/>
                </a:solidFill>
                <a:latin typeface="Arial Black"/>
              </a:rPr>
              <a:t>meteorite</a:t>
            </a:r>
          </a:p>
        </p:txBody>
      </p:sp>
    </p:spTree>
  </p:cSld>
  <p:clrMapOvr>
    <a:masterClrMapping/>
  </p:clrMapOvr>
  <p:transition spd="slow"/>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pPr eaLnBrk="1" hangingPunct="1"/>
            <a:r>
              <a:rPr lang="en-US" altLang="en-US" smtClean="0"/>
              <a:t>8 YEARS ROVER ON MARS</a:t>
            </a:r>
          </a:p>
        </p:txBody>
      </p:sp>
      <p:pic>
        <p:nvPicPr>
          <p:cNvPr id="87043" name="Content Placeholder 5" descr="http://www.universetoday.com/wp-content/uploads/2012/01/poster_mer8_med1-580x323.jpg">
            <a:hlinkClick r:id="rId2"/>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a:xfrm>
            <a:off x="381000" y="1905000"/>
            <a:ext cx="8153400" cy="4343400"/>
          </a:xfrm>
        </p:spPr>
      </p:pic>
      <p:sp>
        <p:nvSpPr>
          <p:cNvPr id="5" name="Slide Number Placeholder 4"/>
          <p:cNvSpPr>
            <a:spLocks noGrp="1"/>
          </p:cNvSpPr>
          <p:nvPr>
            <p:ph type="sldNum" sz="quarter" idx="12"/>
          </p:nvPr>
        </p:nvSpPr>
        <p:spPr/>
        <p:txBody>
          <a:bodyPr/>
          <a:lstStyle/>
          <a:p>
            <a:pPr>
              <a:defRPr/>
            </a:pPr>
            <a:fld id="{3B2D6747-61AD-4783-B201-E4DC30CE2EC9}" type="slidenum">
              <a:rPr lang="en-US"/>
              <a:pPr>
                <a:defRPr/>
              </a:pPr>
              <a:t>81</a:t>
            </a:fld>
            <a:r>
              <a:rPr lang="en-US"/>
              <a:t> </a:t>
            </a:r>
          </a:p>
        </p:txBody>
      </p:sp>
    </p:spTree>
  </p:cSld>
  <p:clrMapOvr>
    <a:masterClrMapping/>
  </p:clrMapOvr>
  <p:transition spd="slow"/>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0" y="0"/>
            <a:ext cx="8686800" cy="1244600"/>
          </a:xfrm>
          <a:solidFill>
            <a:schemeClr val="tx1"/>
          </a:solidFill>
          <a:ln w="57150">
            <a:solidFill>
              <a:srgbClr val="0000FF"/>
            </a:solidFill>
            <a:miter lim="800000"/>
            <a:headEnd/>
            <a:tailEnd/>
          </a:ln>
        </p:spPr>
        <p:txBody>
          <a:bodyPr/>
          <a:lstStyle/>
          <a:p>
            <a:pPr eaLnBrk="1" hangingPunct="1"/>
            <a:r>
              <a:rPr lang="en-US" altLang="en-US" sz="2400" b="1" smtClean="0">
                <a:solidFill>
                  <a:srgbClr val="0000FF"/>
                </a:solidFill>
                <a:hlinkClick r:id="rId3" tooltip="Ancient Domes Reveal 3.45-billion-year-old Life History"/>
              </a:rPr>
              <a:t>Ancient Domes Reveal 3.45-billion-year-old </a:t>
            </a:r>
            <a:br>
              <a:rPr lang="en-US" altLang="en-US" sz="2400" b="1" smtClean="0">
                <a:solidFill>
                  <a:srgbClr val="0000FF"/>
                </a:solidFill>
                <a:hlinkClick r:id="rId3" tooltip="Ancient Domes Reveal 3.45-billion-year-old Life History"/>
              </a:rPr>
            </a:br>
            <a:r>
              <a:rPr lang="en-US" altLang="en-US" sz="2400" b="1" smtClean="0">
                <a:solidFill>
                  <a:srgbClr val="0000FF"/>
                </a:solidFill>
                <a:hlinkClick r:id="rId3" tooltip="Ancient Domes Reveal 3.45-billion-year-old Life History"/>
              </a:rPr>
              <a:t>Life History</a:t>
            </a:r>
            <a:r>
              <a:rPr lang="en-US" altLang="en-US" sz="2400" b="1" smtClean="0">
                <a:solidFill>
                  <a:srgbClr val="0000FF"/>
                </a:solidFill>
              </a:rPr>
              <a:t/>
            </a:r>
            <a:br>
              <a:rPr lang="en-US" altLang="en-US" sz="2400" b="1" smtClean="0">
                <a:solidFill>
                  <a:srgbClr val="0000FF"/>
                </a:solidFill>
              </a:rPr>
            </a:br>
            <a:endParaRPr lang="en-US" altLang="en-US" sz="2400" b="1" smtClean="0">
              <a:solidFill>
                <a:srgbClr val="0000FF"/>
              </a:solidFill>
            </a:endParaRPr>
          </a:p>
        </p:txBody>
      </p:sp>
      <p:sp>
        <p:nvSpPr>
          <p:cNvPr id="88067" name="Rectangle 3"/>
          <p:cNvSpPr>
            <a:spLocks noGrp="1" noChangeArrowheads="1"/>
          </p:cNvSpPr>
          <p:nvPr>
            <p:ph idx="1"/>
          </p:nvPr>
        </p:nvSpPr>
        <p:spPr>
          <a:xfrm>
            <a:off x="381000" y="1066800"/>
            <a:ext cx="7848600" cy="5638800"/>
          </a:xfrm>
          <a:ln w="57150">
            <a:solidFill>
              <a:srgbClr val="FFFF00"/>
            </a:solidFill>
            <a:miter lim="800000"/>
            <a:headEnd/>
            <a:tailEnd/>
          </a:ln>
        </p:spPr>
        <p:txBody>
          <a:bodyPr/>
          <a:lstStyle/>
          <a:p>
            <a:pPr eaLnBrk="1" hangingPunct="1">
              <a:lnSpc>
                <a:spcPct val="80000"/>
              </a:lnSpc>
            </a:pPr>
            <a:r>
              <a:rPr lang="en-US" altLang="en-US" sz="1000" smtClean="0"/>
              <a:t>  </a:t>
            </a:r>
          </a:p>
          <a:p>
            <a:pPr eaLnBrk="1" hangingPunct="1">
              <a:lnSpc>
                <a:spcPct val="80000"/>
              </a:lnSpc>
              <a:buFont typeface="Wingdings" pitchFamily="2" charset="2"/>
              <a:buNone/>
            </a:pPr>
            <a:r>
              <a:rPr lang="en-US" altLang="en-US" sz="2000" smtClean="0">
                <a:solidFill>
                  <a:schemeClr val="tx2"/>
                </a:solidFill>
              </a:rPr>
              <a:t>Rare, paleo-surface view of how conical stromato</a:t>
            </a:r>
          </a:p>
          <a:p>
            <a:pPr eaLnBrk="1" hangingPunct="1">
              <a:lnSpc>
                <a:spcPct val="80000"/>
              </a:lnSpc>
              <a:buFont typeface="Wingdings" pitchFamily="2" charset="2"/>
              <a:buNone/>
            </a:pPr>
            <a:r>
              <a:rPr lang="en-US" altLang="en-US" sz="2000" smtClean="0">
                <a:solidFill>
                  <a:schemeClr val="tx2"/>
                </a:solidFill>
              </a:rPr>
              <a:t>lites would appear if one SNORKELED IN THE SHALLOWS </a:t>
            </a:r>
          </a:p>
          <a:p>
            <a:pPr eaLnBrk="1" hangingPunct="1">
              <a:lnSpc>
                <a:spcPct val="80000"/>
              </a:lnSpc>
              <a:buFont typeface="Wingdings" pitchFamily="2" charset="2"/>
              <a:buNone/>
            </a:pPr>
            <a:r>
              <a:rPr lang="en-US" altLang="en-US" sz="2000" smtClean="0">
                <a:solidFill>
                  <a:schemeClr val="tx2"/>
                </a:solidFill>
              </a:rPr>
              <a:t>OF A REEF. Ancient, dome-like rock structures contain </a:t>
            </a:r>
          </a:p>
          <a:p>
            <a:pPr eaLnBrk="1" hangingPunct="1">
              <a:lnSpc>
                <a:spcPct val="80000"/>
              </a:lnSpc>
              <a:buFont typeface="Wingdings" pitchFamily="2" charset="2"/>
              <a:buNone/>
            </a:pPr>
            <a:r>
              <a:rPr lang="en-US" altLang="en-US" sz="2000" smtClean="0">
                <a:solidFill>
                  <a:schemeClr val="tx2"/>
                </a:solidFill>
              </a:rPr>
              <a:t>clues that life was active on </a:t>
            </a:r>
            <a:r>
              <a:rPr lang="en-US" altLang="en-US" sz="2000" smtClean="0">
                <a:solidFill>
                  <a:schemeClr val="tx2"/>
                </a:solidFill>
                <a:hlinkClick r:id="rId4"/>
              </a:rPr>
              <a:t>Earth</a:t>
            </a:r>
            <a:r>
              <a:rPr lang="en-US" altLang="en-US" sz="2000" smtClean="0">
                <a:solidFill>
                  <a:schemeClr val="tx2"/>
                </a:solidFill>
              </a:rPr>
              <a:t> 3.45 billion years </a:t>
            </a:r>
          </a:p>
          <a:p>
            <a:pPr eaLnBrk="1" hangingPunct="1">
              <a:lnSpc>
                <a:spcPct val="80000"/>
              </a:lnSpc>
              <a:buFont typeface="Wingdings" pitchFamily="2" charset="2"/>
              <a:buNone/>
            </a:pPr>
            <a:r>
              <a:rPr lang="en-US" altLang="en-US" sz="2000" smtClean="0">
                <a:solidFill>
                  <a:schemeClr val="tx2"/>
                </a:solidFill>
              </a:rPr>
              <a:t>Ago, according to new research — and the findings </a:t>
            </a:r>
          </a:p>
          <a:p>
            <a:pPr eaLnBrk="1" hangingPunct="1">
              <a:lnSpc>
                <a:spcPct val="80000"/>
              </a:lnSpc>
              <a:buFont typeface="Wingdings" pitchFamily="2" charset="2"/>
              <a:buNone/>
            </a:pPr>
            <a:r>
              <a:rPr lang="en-US" altLang="en-US" sz="2000" smtClean="0">
                <a:solidFill>
                  <a:schemeClr val="tx2"/>
                </a:solidFill>
              </a:rPr>
              <a:t>could help shed light on life's history on Earth and </a:t>
            </a:r>
          </a:p>
          <a:p>
            <a:pPr eaLnBrk="1" hangingPunct="1">
              <a:lnSpc>
                <a:spcPct val="80000"/>
              </a:lnSpc>
              <a:buFont typeface="Wingdings" pitchFamily="2" charset="2"/>
              <a:buNone/>
            </a:pPr>
            <a:r>
              <a:rPr lang="en-US" altLang="en-US" sz="2000" smtClean="0">
                <a:solidFill>
                  <a:schemeClr val="tx2"/>
                </a:solidFill>
              </a:rPr>
              <a:t>other </a:t>
            </a:r>
            <a:r>
              <a:rPr lang="en-US" altLang="en-US" sz="2000" smtClean="0">
                <a:solidFill>
                  <a:schemeClr val="tx2"/>
                </a:solidFill>
                <a:hlinkClick r:id="rId5"/>
              </a:rPr>
              <a:t>planets</a:t>
            </a:r>
            <a:r>
              <a:rPr lang="en-US" altLang="en-US" sz="2000" smtClean="0">
                <a:solidFill>
                  <a:schemeClr val="tx2"/>
                </a:solidFill>
              </a:rPr>
              <a:t>, including </a:t>
            </a:r>
            <a:r>
              <a:rPr lang="en-US" altLang="en-US" sz="2000" smtClean="0">
                <a:solidFill>
                  <a:schemeClr val="tx2"/>
                </a:solidFill>
                <a:hlinkClick r:id="rId6"/>
              </a:rPr>
              <a:t>Mars</a:t>
            </a:r>
            <a:r>
              <a:rPr lang="en-US" altLang="en-US" sz="2000" smtClean="0">
                <a:solidFill>
                  <a:schemeClr val="tx2"/>
                </a:solidFill>
              </a:rPr>
              <a:t>.</a:t>
            </a:r>
            <a:br>
              <a:rPr lang="en-US" altLang="en-US" sz="2000" smtClean="0">
                <a:solidFill>
                  <a:schemeClr val="tx2"/>
                </a:solidFill>
              </a:rPr>
            </a:br>
            <a:endParaRPr lang="en-US" altLang="en-US" sz="2000" smtClean="0">
              <a:solidFill>
                <a:schemeClr val="tx2"/>
              </a:solidFill>
            </a:endParaRPr>
          </a:p>
          <a:p>
            <a:pPr eaLnBrk="1" hangingPunct="1">
              <a:lnSpc>
                <a:spcPct val="80000"/>
              </a:lnSpc>
            </a:pPr>
            <a:r>
              <a:rPr lang="en-US" altLang="en-US" sz="1800" smtClean="0"/>
              <a:t/>
            </a:r>
            <a:br>
              <a:rPr lang="en-US" altLang="en-US" sz="1800" smtClean="0"/>
            </a:br>
            <a:endParaRPr lang="en-US" altLang="en-US" sz="1800" smtClean="0"/>
          </a:p>
        </p:txBody>
      </p:sp>
      <p:sp>
        <p:nvSpPr>
          <p:cNvPr id="6" name="Slide Number Placeholder 5"/>
          <p:cNvSpPr>
            <a:spLocks noGrp="1"/>
          </p:cNvSpPr>
          <p:nvPr>
            <p:ph type="sldNum" sz="quarter" idx="12"/>
          </p:nvPr>
        </p:nvSpPr>
        <p:spPr/>
        <p:txBody>
          <a:bodyPr/>
          <a:lstStyle/>
          <a:p>
            <a:pPr>
              <a:defRPr/>
            </a:pPr>
            <a:fld id="{279185C5-4827-4DAC-99C9-AA5DBF2A3C9F}" type="slidenum">
              <a:rPr lang="en-US"/>
              <a:pPr>
                <a:defRPr/>
              </a:pPr>
              <a:t>82</a:t>
            </a:fld>
            <a:r>
              <a:rPr lang="en-US"/>
              <a:t> </a:t>
            </a:r>
          </a:p>
        </p:txBody>
      </p:sp>
      <p:pic>
        <p:nvPicPr>
          <p:cNvPr id="88070" name="Picture 5" descr="Rare, paleosurface view of how conical stromatolites would appear if one snorkeled in the shallows of a reef.  Credit: Abigail Allwoo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00" y="3429000"/>
            <a:ext cx="3124200" cy="254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506413" y="0"/>
            <a:ext cx="8637587" cy="1441450"/>
          </a:xfrm>
          <a:solidFill>
            <a:srgbClr val="FFFF00"/>
          </a:solidFill>
          <a:ln>
            <a:solidFill>
              <a:srgbClr val="FF6699"/>
            </a:solidFill>
            <a:miter lim="800000"/>
            <a:headEnd/>
            <a:tailEnd/>
          </a:ln>
        </p:spPr>
        <p:txBody>
          <a:bodyPr/>
          <a:lstStyle/>
          <a:p>
            <a:pPr eaLnBrk="1" hangingPunct="1"/>
            <a:r>
              <a:rPr lang="en-US" altLang="en-US" b="1" dirty="0" smtClean="0">
                <a:hlinkClick r:id="rId3" tooltip="http://www.feedblitz.com/t2.asp?/15163/154455/2661224/http://www.universetoday.com/2009/10/08/europa-capable-of-supporting-life-scientist-says/&#10;external link"/>
              </a:rPr>
              <a:t>Europa Capable of Supporting              Life, Scientist Says</a:t>
            </a:r>
            <a:endParaRPr lang="en-US" altLang="en-US" b="1" dirty="0" smtClean="0"/>
          </a:p>
        </p:txBody>
      </p:sp>
      <p:sp>
        <p:nvSpPr>
          <p:cNvPr id="89091" name="Rectangle 3"/>
          <p:cNvSpPr>
            <a:spLocks noGrp="1" noChangeArrowheads="1"/>
          </p:cNvSpPr>
          <p:nvPr>
            <p:ph idx="1"/>
          </p:nvPr>
        </p:nvSpPr>
        <p:spPr>
          <a:xfrm>
            <a:off x="328613" y="1676400"/>
            <a:ext cx="8510587" cy="4379913"/>
          </a:xfrm>
          <a:solidFill>
            <a:schemeClr val="tx1"/>
          </a:solidFill>
          <a:ln>
            <a:solidFill>
              <a:srgbClr val="FFFF00"/>
            </a:solidFill>
            <a:miter lim="800000"/>
            <a:headEnd/>
            <a:tailEnd/>
          </a:ln>
        </p:spPr>
        <p:txBody>
          <a:bodyPr/>
          <a:lstStyle/>
          <a:p>
            <a:pPr eaLnBrk="1" hangingPunct="1">
              <a:lnSpc>
                <a:spcPct val="90000"/>
              </a:lnSpc>
            </a:pPr>
            <a:endParaRPr lang="en-US" altLang="en-US" sz="1800" dirty="0" smtClean="0"/>
          </a:p>
          <a:p>
            <a:pPr eaLnBrk="1" hangingPunct="1">
              <a:lnSpc>
                <a:spcPct val="90000"/>
              </a:lnSpc>
            </a:pPr>
            <a:r>
              <a:rPr lang="en-US" altLang="en-US" sz="1800" dirty="0" smtClean="0"/>
              <a:t/>
            </a:r>
            <a:br>
              <a:rPr lang="en-US" altLang="en-US" sz="1800" dirty="0" smtClean="0"/>
            </a:br>
            <a:r>
              <a:rPr lang="en-US" altLang="en-US" dirty="0" smtClean="0">
                <a:solidFill>
                  <a:srgbClr val="FFC000"/>
                </a:solidFill>
              </a:rPr>
              <a:t>The global ocean </a:t>
            </a:r>
            <a:r>
              <a:rPr lang="en-US" altLang="en-US" dirty="0" smtClean="0">
                <a:solidFill>
                  <a:srgbClr val="FFFF00"/>
                </a:solidFill>
              </a:rPr>
              <a:t>on  Jupiter</a:t>
            </a:r>
            <a:r>
              <a:rPr lang="en-US" altLang="en-US" dirty="0" smtClean="0">
                <a:solidFill>
                  <a:srgbClr val="00FF00"/>
                </a:solidFill>
              </a:rPr>
              <a:t>’s</a:t>
            </a:r>
            <a:r>
              <a:rPr lang="en-US" altLang="en-US" dirty="0" smtClean="0">
                <a:solidFill>
                  <a:srgbClr val="FFFF00"/>
                </a:solidFill>
              </a:rPr>
              <a:t> Moon </a:t>
            </a:r>
            <a:r>
              <a:rPr lang="en-US" altLang="en-US" b="1" dirty="0" smtClean="0">
                <a:solidFill>
                  <a:srgbClr val="FFFF00"/>
                </a:solidFill>
              </a:rPr>
              <a:t>Europa </a:t>
            </a:r>
            <a:r>
              <a:rPr lang="en-US" altLang="en-US" dirty="0" smtClean="0">
                <a:solidFill>
                  <a:srgbClr val="FFC000"/>
                </a:solidFill>
              </a:rPr>
              <a:t>contains about twice the liquid water of all the </a:t>
            </a:r>
            <a:r>
              <a:rPr lang="en-US" altLang="en-US" b="1" dirty="0" smtClean="0">
                <a:solidFill>
                  <a:srgbClr val="FFFF00"/>
                </a:solidFill>
              </a:rPr>
              <a:t>Earth’s</a:t>
            </a:r>
            <a:r>
              <a:rPr lang="en-US" altLang="en-US" dirty="0" smtClean="0">
                <a:solidFill>
                  <a:srgbClr val="FFC000"/>
                </a:solidFill>
              </a:rPr>
              <a:t> oceans combined. New research by Richard Greenberg of the University of Arizona suggests that there may be plenty of oxygen available in that ocean to support life, a hundred times more oxygen than previously estimated. </a:t>
            </a:r>
            <a:br>
              <a:rPr lang="en-US" altLang="en-US" dirty="0" smtClean="0">
                <a:solidFill>
                  <a:srgbClr val="FFC000"/>
                </a:solidFill>
              </a:rPr>
            </a:br>
            <a:endParaRPr lang="en-US" altLang="en-US" sz="2000" dirty="0" smtClean="0">
              <a:solidFill>
                <a:srgbClr val="FFC000"/>
              </a:solidFill>
            </a:endParaRPr>
          </a:p>
        </p:txBody>
      </p:sp>
      <p:sp>
        <p:nvSpPr>
          <p:cNvPr id="5" name="Slide Number Placeholder 5"/>
          <p:cNvSpPr>
            <a:spLocks noGrp="1"/>
          </p:cNvSpPr>
          <p:nvPr>
            <p:ph type="sldNum" sz="quarter" idx="12"/>
          </p:nvPr>
        </p:nvSpPr>
        <p:spPr/>
        <p:txBody>
          <a:bodyPr/>
          <a:lstStyle/>
          <a:p>
            <a:pPr>
              <a:defRPr/>
            </a:pPr>
            <a:fld id="{8FC82FA8-0970-49F1-A528-9BA56A1E0F3B}" type="slidenum">
              <a:rPr lang="en-US"/>
              <a:pPr>
                <a:defRPr/>
              </a:pPr>
              <a:t>83</a:t>
            </a:fld>
            <a:r>
              <a:rPr lang="en-US"/>
              <a:t> </a:t>
            </a:r>
          </a:p>
        </p:txBody>
      </p:sp>
    </p:spTree>
  </p:cSld>
  <p:clrMapOvr>
    <a:masterClrMapping/>
  </p:clrMapOvr>
  <p:transition spd="slow"/>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spect="1" noChangeArrowheads="1"/>
          </p:cNvSpPr>
          <p:nvPr>
            <p:ph type="title"/>
          </p:nvPr>
        </p:nvSpPr>
        <p:spPr/>
        <p:txBody>
          <a:bodyPr/>
          <a:lstStyle/>
          <a:p>
            <a:pPr eaLnBrk="1" hangingPunct="1"/>
            <a:endParaRPr lang="en-US" altLang="en-US" smtClean="0"/>
          </a:p>
        </p:txBody>
      </p:sp>
      <p:sp>
        <p:nvSpPr>
          <p:cNvPr id="90115" name="Rectangle 3"/>
          <p:cNvSpPr>
            <a:spLocks noGrp="1" noChangeAspect="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68A34777-5CF3-420C-A50E-0E878F434875}" type="slidenum">
              <a:rPr lang="en-US"/>
              <a:pPr>
                <a:defRPr/>
              </a:pPr>
              <a:t>84</a:t>
            </a:fld>
            <a:r>
              <a:rPr lang="en-US"/>
              <a:t> </a:t>
            </a:r>
          </a:p>
        </p:txBody>
      </p:sp>
      <p:pic>
        <p:nvPicPr>
          <p:cNvPr id="9011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
            <a:ext cx="9144000" cy="655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4"/>
          <p:cNvSpPr>
            <a:spLocks noGrp="1" noChangeArrowheads="1"/>
          </p:cNvSpPr>
          <p:nvPr>
            <p:ph type="title"/>
          </p:nvPr>
        </p:nvSpPr>
        <p:spPr>
          <a:xfrm>
            <a:off x="317500" y="569913"/>
            <a:ext cx="8637588" cy="914400"/>
          </a:xfrm>
        </p:spPr>
        <p:txBody>
          <a:bodyPr/>
          <a:lstStyle/>
          <a:p>
            <a:pPr eaLnBrk="1" hangingPunct="1"/>
            <a:r>
              <a:rPr lang="en-US" altLang="en-US" sz="5400" b="1" smtClean="0">
                <a:hlinkClick r:id="rId3" tooltip="http://www.universetoday.com/2008/06/20/phoenix-it-must-be-ice/&#10;external link"/>
              </a:rPr>
              <a:t>Phoenix: "It Must Be Ice"</a:t>
            </a:r>
            <a:r>
              <a:rPr lang="en-US" altLang="en-US" smtClean="0">
                <a:hlinkClick r:id="rId3" tooltip="http://www.universetoday.com/2008/06/20/phoenix-it-must-be-ice/&#10;external link"/>
              </a:rPr>
              <a:t> </a:t>
            </a:r>
            <a:endParaRPr lang="en-US" altLang="en-US" smtClean="0"/>
          </a:p>
        </p:txBody>
      </p:sp>
      <p:sp>
        <p:nvSpPr>
          <p:cNvPr id="6" name="Slide Number Placeholder 4"/>
          <p:cNvSpPr>
            <a:spLocks noGrp="1"/>
          </p:cNvSpPr>
          <p:nvPr>
            <p:ph type="sldNum" sz="quarter" idx="12"/>
          </p:nvPr>
        </p:nvSpPr>
        <p:spPr/>
        <p:txBody>
          <a:bodyPr/>
          <a:lstStyle/>
          <a:p>
            <a:pPr>
              <a:defRPr/>
            </a:pPr>
            <a:fld id="{2F8733DF-E583-4F31-BE73-35EE53CB9F84}" type="slidenum">
              <a:rPr lang="en-US"/>
              <a:pPr>
                <a:defRPr/>
              </a:pPr>
              <a:t>85</a:t>
            </a:fld>
            <a:r>
              <a:rPr lang="en-US"/>
              <a:t> </a:t>
            </a:r>
          </a:p>
        </p:txBody>
      </p:sp>
      <p:pic>
        <p:nvPicPr>
          <p:cNvPr id="91141" name="Picture 5" descr="dodo_020_024-290x580">
            <a:hlinkClick r:id="rId4" tooltip="http://phoenix.lpl.arizona.edu/images/dodo_020_024.gif"/>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752600"/>
            <a:ext cx="26479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2" name="Picture 6" descr="Deep trench dug by Phoenix. Credit:NASA/JPL/Caltech/U of AZ">
            <a:hlinkClick r:id="rId6" tooltip="http://www.universetoday.com/wp-content/uploads/2008/08/phoenix-deep-dig1.jpg"/>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752600"/>
            <a:ext cx="5334000"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4"/>
          <p:cNvSpPr>
            <a:spLocks noGrp="1" noChangeArrowheads="1"/>
          </p:cNvSpPr>
          <p:nvPr>
            <p:ph type="title"/>
          </p:nvPr>
        </p:nvSpPr>
        <p:spPr>
          <a:xfrm>
            <a:off x="914400" y="228600"/>
            <a:ext cx="8027988" cy="519113"/>
          </a:xfrm>
        </p:spPr>
        <p:txBody>
          <a:bodyPr/>
          <a:lstStyle/>
          <a:p>
            <a:pPr eaLnBrk="1" hangingPunct="1"/>
            <a:r>
              <a:rPr lang="en-US" altLang="en-US" sz="2800" b="1" smtClean="0"/>
              <a:t>STENLEY MILLER EXPERIMENT (1953)</a:t>
            </a:r>
          </a:p>
        </p:txBody>
      </p:sp>
      <p:sp>
        <p:nvSpPr>
          <p:cNvPr id="5" name="Slide Number Placeholder 4"/>
          <p:cNvSpPr>
            <a:spLocks noGrp="1"/>
          </p:cNvSpPr>
          <p:nvPr>
            <p:ph type="sldNum" sz="quarter" idx="12"/>
          </p:nvPr>
        </p:nvSpPr>
        <p:spPr/>
        <p:txBody>
          <a:bodyPr/>
          <a:lstStyle/>
          <a:p>
            <a:pPr>
              <a:defRPr/>
            </a:pPr>
            <a:fld id="{CFD7CFBA-3BAC-4979-BF12-655BB32E77BD}" type="slidenum">
              <a:rPr lang="en-US"/>
              <a:pPr>
                <a:defRPr/>
              </a:pPr>
              <a:t>86</a:t>
            </a:fld>
            <a:r>
              <a:rPr lang="en-US"/>
              <a:t> </a:t>
            </a:r>
          </a:p>
        </p:txBody>
      </p:sp>
      <p:pic>
        <p:nvPicPr>
          <p:cNvPr id="92165" name="Picture 5" descr="Stan Milller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058863"/>
            <a:ext cx="6705600" cy="602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317500" y="111125"/>
            <a:ext cx="8637588" cy="1373188"/>
          </a:xfrm>
        </p:spPr>
        <p:txBody>
          <a:bodyPr/>
          <a:lstStyle/>
          <a:p>
            <a:pPr eaLnBrk="1" hangingPunct="1"/>
            <a:r>
              <a:rPr lang="en-US" altLang="en-US" sz="2800" smtClean="0"/>
              <a:t>Indian scientists flying a giant balloon experiment have announced the </a:t>
            </a:r>
            <a:r>
              <a:rPr lang="en-US" altLang="en-US" sz="2800" b="1" smtClean="0"/>
              <a:t>discovery of three new species of bacteria from the stratosphere</a:t>
            </a:r>
            <a:r>
              <a:rPr lang="en-US" altLang="en-US" sz="2800" smtClean="0"/>
              <a:t>.</a:t>
            </a:r>
          </a:p>
        </p:txBody>
      </p:sp>
      <p:sp>
        <p:nvSpPr>
          <p:cNvPr id="93187" name="Rectangle 3"/>
          <p:cNvSpPr>
            <a:spLocks noGrp="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654D04C0-D1DF-4E07-BE75-B41BFB8B7770}" type="slidenum">
              <a:rPr lang="en-US"/>
              <a:pPr>
                <a:defRPr/>
              </a:pPr>
              <a:t>87</a:t>
            </a:fld>
            <a:r>
              <a:rPr lang="en-US"/>
              <a:t> </a:t>
            </a:r>
          </a:p>
        </p:txBody>
      </p:sp>
      <p:pic>
        <p:nvPicPr>
          <p:cNvPr id="93190" name="Picture 4" descr="ball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8382000" cy="480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A7A3E19-B333-4FBF-AE0C-7C08CC825297}" type="slidenum">
              <a:rPr lang="en-US"/>
              <a:pPr>
                <a:defRPr/>
              </a:pPr>
              <a:t>88</a:t>
            </a:fld>
            <a:r>
              <a:rPr lang="en-US"/>
              <a:t> </a:t>
            </a:r>
          </a:p>
        </p:txBody>
      </p:sp>
      <p:pic>
        <p:nvPicPr>
          <p:cNvPr id="94212" name="Picture 2" descr="Martian Valle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587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4"/>
          <p:cNvSpPr>
            <a:spLocks noGrp="1" noChangeArrowheads="1"/>
          </p:cNvSpPr>
          <p:nvPr>
            <p:ph type="title"/>
          </p:nvPr>
        </p:nvSpPr>
        <p:spPr>
          <a:xfrm>
            <a:off x="188913" y="152400"/>
            <a:ext cx="8955087" cy="762000"/>
          </a:xfrm>
        </p:spPr>
        <p:txBody>
          <a:bodyPr/>
          <a:lstStyle/>
          <a:p>
            <a:pPr eaLnBrk="1" hangingPunct="1"/>
            <a:r>
              <a:rPr lang="en-US" altLang="en-US" smtClean="0"/>
              <a:t>  R</a:t>
            </a:r>
            <a:r>
              <a:rPr lang="en-US" altLang="en-US" sz="3600" smtClean="0"/>
              <a:t>ecurring glaciers on the surface of Mars</a:t>
            </a:r>
            <a:r>
              <a:rPr lang="en-US" altLang="en-US" smtClean="0"/>
              <a:t> </a:t>
            </a:r>
          </a:p>
        </p:txBody>
      </p:sp>
      <p:sp>
        <p:nvSpPr>
          <p:cNvPr id="6" name="Slide Number Placeholder 4"/>
          <p:cNvSpPr>
            <a:spLocks noGrp="1"/>
          </p:cNvSpPr>
          <p:nvPr>
            <p:ph type="sldNum" sz="quarter" idx="12"/>
          </p:nvPr>
        </p:nvSpPr>
        <p:spPr/>
        <p:txBody>
          <a:bodyPr/>
          <a:lstStyle/>
          <a:p>
            <a:pPr>
              <a:defRPr/>
            </a:pPr>
            <a:fld id="{9BAACF10-4ABD-4D59-B240-0519841FB6A3}" type="slidenum">
              <a:rPr lang="en-US"/>
              <a:pPr>
                <a:defRPr/>
              </a:pPr>
              <a:t>89</a:t>
            </a:fld>
            <a:r>
              <a:rPr lang="en-US"/>
              <a:t> </a:t>
            </a:r>
          </a:p>
        </p:txBody>
      </p:sp>
      <p:sp>
        <p:nvSpPr>
          <p:cNvPr id="95237" name="Rectangle 6"/>
          <p:cNvSpPr>
            <a:spLocks noChangeArrowheads="1"/>
          </p:cNvSpPr>
          <p:nvPr/>
        </p:nvSpPr>
        <p:spPr bwMode="auto">
          <a:xfrm>
            <a:off x="2667000" y="2074863"/>
            <a:ext cx="2909888"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1100" b="1">
                <a:solidFill>
                  <a:srgbClr val="000000"/>
                </a:solidFill>
                <a:latin typeface="Trebuchet MS" pitchFamily="34" charset="0"/>
                <a:ea typeface="Times New Roman" pitchFamily="18" charset="0"/>
                <a:cs typeface="Arial" pitchFamily="34" charset="0"/>
                <a:hlinkClick r:id="rId3" tooltip="http://www.universetoday.com/2008/04/23/mars-was-recently-blanketed-by-glaciers/&#10;external link"/>
              </a:rPr>
              <a:t>Mars Was Recently Blanketed By Glaciers </a:t>
            </a:r>
            <a:endParaRPr lang="en-US" altLang="en-US" sz="2400">
              <a:latin typeface="Times New Roman" pitchFamily="18" charset="0"/>
              <a:ea typeface="Times New Roman" pitchFamily="18" charset="0"/>
              <a:cs typeface="Arial" pitchFamily="34" charset="0"/>
            </a:endParaRPr>
          </a:p>
        </p:txBody>
      </p:sp>
      <p:pic>
        <p:nvPicPr>
          <p:cNvPr id="95238" name="Picture 5" descr="http://www.universetoday.com/wp-content/uploads/2008/04/glacier.jpg">
            <a:hlinkClick r:id="rId4" tooltip="http://www.universetoday.com/wp-content/uploads/2008/04/glacier.jpg"/>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533400" y="1143000"/>
            <a:ext cx="8382000" cy="538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0" y="-1216025"/>
            <a:ext cx="9144000" cy="4111625"/>
          </a:xfrm>
        </p:spPr>
        <p:txBody>
          <a:bodyPr/>
          <a:lstStyle/>
          <a:p>
            <a:pPr eaLnBrk="1" hangingPunct="1"/>
            <a:r>
              <a:rPr lang="en-US" altLang="en-US" b="1" smtClean="0"/>
              <a:t/>
            </a:r>
            <a:br>
              <a:rPr lang="en-US" altLang="en-US" b="1" smtClean="0"/>
            </a:br>
            <a:r>
              <a:rPr lang="en-US" altLang="en-US" b="1" smtClean="0"/>
              <a:t/>
            </a:r>
            <a:br>
              <a:rPr lang="en-US" altLang="en-US" b="1" smtClean="0"/>
            </a:br>
            <a:r>
              <a:rPr lang="en-US" altLang="en-US" b="1" smtClean="0">
                <a:solidFill>
                  <a:srgbClr val="00CC00"/>
                </a:solidFill>
                <a:hlinkClick r:id="rId3" tooltip="Permanent Link: Antarctica’s “Blood Falls” Shows How Aliens Might Live on Ice Worlds"/>
              </a:rPr>
              <a:t>Antarctica’s “Blood Falls” Shows How Aliens Might Live on Ice Worlds</a:t>
            </a:r>
            <a:r>
              <a:rPr lang="en-US" altLang="en-US" b="1" smtClean="0">
                <a:solidFill>
                  <a:srgbClr val="00CC00"/>
                </a:solidFill>
              </a:rPr>
              <a:t/>
            </a:r>
            <a:br>
              <a:rPr lang="en-US" altLang="en-US" b="1" smtClean="0">
                <a:solidFill>
                  <a:srgbClr val="00CC00"/>
                </a:solidFill>
              </a:rPr>
            </a:br>
            <a:endParaRPr lang="en-US" altLang="en-US" b="1" smtClean="0">
              <a:solidFill>
                <a:srgbClr val="00CC00"/>
              </a:solidFill>
            </a:endParaRPr>
          </a:p>
        </p:txBody>
      </p:sp>
      <p:sp>
        <p:nvSpPr>
          <p:cNvPr id="96259" name="AutoShape 3"/>
          <p:cNvSpPr>
            <a:spLocks noGrp="1" noChangeAspect="1" noChangeArrowheads="1"/>
          </p:cNvSpPr>
          <p:nvPr>
            <p:ph idx="1"/>
          </p:nvPr>
        </p:nvSpPr>
        <p:spPr>
          <a:xfrm>
            <a:off x="0" y="0"/>
            <a:ext cx="9144000" cy="6056313"/>
          </a:xfrm>
        </p:spPr>
        <p:txBody>
          <a:bodyPr/>
          <a:lstStyle/>
          <a:p>
            <a:pPr eaLnBrk="1" hangingPunct="1"/>
            <a:endParaRPr lang="en-US" altLang="en-US" smtClean="0"/>
          </a:p>
          <a:p>
            <a:pPr eaLnBrk="1" hangingPunct="1"/>
            <a:endParaRPr lang="en-US" altLang="en-US" smtClean="0"/>
          </a:p>
          <a:p>
            <a:pPr lvl="1"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6B200D9A-AA4B-4E1F-86F6-FC3A86F18A30}" type="slidenum">
              <a:rPr lang="en-US"/>
              <a:pPr>
                <a:defRPr/>
              </a:pPr>
              <a:t>90</a:t>
            </a:fld>
            <a:r>
              <a:rPr lang="en-US"/>
              <a:t> </a:t>
            </a:r>
          </a:p>
        </p:txBody>
      </p:sp>
      <p:pic>
        <p:nvPicPr>
          <p:cNvPr id="96262" name="Picture 4" descr="galacian in Norhern po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667000"/>
            <a:ext cx="7010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4"/>
          <p:cNvSpPr>
            <a:spLocks noGrp="1" noChangeArrowheads="1"/>
          </p:cNvSpPr>
          <p:nvPr>
            <p:ph type="title"/>
          </p:nvPr>
        </p:nvSpPr>
        <p:spPr>
          <a:xfrm>
            <a:off x="317500" y="381000"/>
            <a:ext cx="8637588" cy="762000"/>
          </a:xfrm>
        </p:spPr>
        <p:txBody>
          <a:bodyPr/>
          <a:lstStyle/>
          <a:p>
            <a:pPr eaLnBrk="1" hangingPunct="1"/>
            <a:r>
              <a:rPr lang="en-US" altLang="en-US" sz="3200" smtClean="0"/>
              <a:t>image of a water-carved channels on Mars</a:t>
            </a:r>
            <a:r>
              <a:rPr lang="en-US" altLang="en-US" smtClean="0"/>
              <a:t> </a:t>
            </a:r>
          </a:p>
        </p:txBody>
      </p:sp>
      <p:sp>
        <p:nvSpPr>
          <p:cNvPr id="5" name="Slide Number Placeholder 4"/>
          <p:cNvSpPr>
            <a:spLocks noGrp="1"/>
          </p:cNvSpPr>
          <p:nvPr>
            <p:ph type="sldNum" sz="quarter" idx="12"/>
          </p:nvPr>
        </p:nvSpPr>
        <p:spPr/>
        <p:txBody>
          <a:bodyPr/>
          <a:lstStyle/>
          <a:p>
            <a:pPr>
              <a:defRPr/>
            </a:pPr>
            <a:fld id="{B519062C-1F19-438B-B9F7-928F039B6390}" type="slidenum">
              <a:rPr lang="en-US"/>
              <a:pPr>
                <a:defRPr/>
              </a:pPr>
              <a:t>91</a:t>
            </a:fld>
            <a:r>
              <a:rPr lang="en-US"/>
              <a:t> </a:t>
            </a:r>
          </a:p>
        </p:txBody>
      </p:sp>
      <p:pic>
        <p:nvPicPr>
          <p:cNvPr id="97285" name="Picture 6" descr="psp_007925_1990-580x435">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600200"/>
            <a:ext cx="7391400"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A068D0DE-CBB0-450D-B05E-DE400919A244}" type="slidenum">
              <a:rPr lang="en-US"/>
              <a:pPr>
                <a:defRPr/>
              </a:pPr>
              <a:t>92</a:t>
            </a:fld>
            <a:r>
              <a:rPr lang="en-US"/>
              <a:t> </a:t>
            </a:r>
          </a:p>
        </p:txBody>
      </p:sp>
      <p:pic>
        <p:nvPicPr>
          <p:cNvPr id="98308" name="Picture 2" descr="Solar_Syst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905000"/>
            <a:ext cx="8115300"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0" y="822325"/>
            <a:ext cx="9144000" cy="1311275"/>
          </a:xfrm>
        </p:spPr>
        <p:txBody>
          <a:bodyPr/>
          <a:lstStyle/>
          <a:p>
            <a:pPr eaLnBrk="1" hangingPunct="1"/>
            <a:r>
              <a:rPr lang="en-US" altLang="en-US" sz="4000" smtClean="0">
                <a:hlinkClick r:id="rId3" tooltip="An illustration of a dust storm on Mars. Credit: Brian Grimm and Nilton Renno"/>
              </a:rPr>
              <a:t>An illustration of a dust storm on Mars. </a:t>
            </a:r>
            <a:r>
              <a:rPr lang="en-US" altLang="en-US" sz="4000" smtClean="0"/>
              <a:t/>
            </a:r>
            <a:br>
              <a:rPr lang="en-US" altLang="en-US" sz="4000" smtClean="0"/>
            </a:br>
            <a:endParaRPr lang="en-US" altLang="en-US" sz="4000" smtClean="0"/>
          </a:p>
        </p:txBody>
      </p:sp>
      <p:pic>
        <p:nvPicPr>
          <p:cNvPr id="100355" name="Picture 4" descr="An illustration of a dust storm on Mars. Credit: Brian Grimm and Nilton Renno"/>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a:xfrm>
            <a:off x="457200" y="1600200"/>
            <a:ext cx="8229600" cy="452596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5"/>
          <p:cNvSpPr>
            <a:spLocks noGrp="1"/>
          </p:cNvSpPr>
          <p:nvPr>
            <p:ph type="sldNum" sz="quarter" idx="12"/>
          </p:nvPr>
        </p:nvSpPr>
        <p:spPr/>
        <p:txBody>
          <a:bodyPr/>
          <a:lstStyle/>
          <a:p>
            <a:pPr>
              <a:defRPr/>
            </a:pPr>
            <a:fld id="{319FB73B-5472-4FFD-B150-E6FE7695E8B7}" type="slidenum">
              <a:rPr lang="en-US"/>
              <a:pPr>
                <a:defRPr/>
              </a:pPr>
              <a:t>93</a:t>
            </a:fld>
            <a:r>
              <a:rPr lang="en-US"/>
              <a:t> </a:t>
            </a:r>
          </a:p>
        </p:txBody>
      </p:sp>
    </p:spTree>
  </p:cSld>
  <p:clrMapOvr>
    <a:masterClrMapping/>
  </p:clrMapOvr>
  <p:transition spd="slow"/>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317500" y="52388"/>
            <a:ext cx="8637588" cy="1431925"/>
          </a:xfrm>
          <a:solidFill>
            <a:srgbClr val="0000FF"/>
          </a:solidFill>
        </p:spPr>
        <p:txBody>
          <a:bodyPr rtlCol="0">
            <a:normAutofit fontScale="90000"/>
          </a:bodyPr>
          <a:lstStyle/>
          <a:p>
            <a:pPr eaLnBrk="1" fontAlgn="auto" hangingPunct="1">
              <a:spcAft>
                <a:spcPts val="0"/>
              </a:spcAft>
              <a:defRPr/>
            </a:pPr>
            <a:r>
              <a:rPr lang="en-US" altLang="en-US" dirty="0" err="1" smtClean="0">
                <a:solidFill>
                  <a:srgbClr val="FFFF00"/>
                </a:solidFill>
              </a:rPr>
              <a:t>Chroococcidiopsis</a:t>
            </a:r>
            <a:r>
              <a:rPr lang="en-US" altLang="en-US" dirty="0" smtClean="0">
                <a:solidFill>
                  <a:srgbClr val="FFFF00"/>
                </a:solidFill>
              </a:rPr>
              <a:t> candidate for Martian inhabitation</a:t>
            </a:r>
          </a:p>
        </p:txBody>
      </p:sp>
      <p:pic>
        <p:nvPicPr>
          <p:cNvPr id="101379" name="Picture 4" descr="Chroococcidiopsis"/>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457200" y="1600200"/>
            <a:ext cx="8229600" cy="452596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5"/>
          <p:cNvSpPr>
            <a:spLocks noGrp="1"/>
          </p:cNvSpPr>
          <p:nvPr>
            <p:ph type="sldNum" sz="quarter" idx="12"/>
          </p:nvPr>
        </p:nvSpPr>
        <p:spPr/>
        <p:txBody>
          <a:bodyPr/>
          <a:lstStyle/>
          <a:p>
            <a:pPr>
              <a:defRPr/>
            </a:pPr>
            <a:fld id="{F31A5173-461B-4DAC-9476-58FC0A36FAF1}" type="slidenum">
              <a:rPr lang="en-US"/>
              <a:pPr>
                <a:defRPr/>
              </a:pPr>
              <a:t>94</a:t>
            </a:fld>
            <a:r>
              <a:rPr lang="en-US"/>
              <a:t> </a:t>
            </a:r>
          </a:p>
        </p:txBody>
      </p:sp>
    </p:spTree>
  </p:cSld>
  <p:clrMapOvr>
    <a:masterClrMapping/>
  </p:clrMapOvr>
  <p:transition spd="slow"/>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endParaRPr lang="en-US" altLang="en-US" smtClean="0"/>
          </a:p>
        </p:txBody>
      </p:sp>
      <p:sp>
        <p:nvSpPr>
          <p:cNvPr id="102403" name="Rectangle 3"/>
          <p:cNvSpPr>
            <a:spLocks noGrp="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0AC86347-E0C5-4357-A211-D319FB6FF3B0}" type="slidenum">
              <a:rPr lang="en-US"/>
              <a:pPr>
                <a:defRPr/>
              </a:pPr>
              <a:t>95</a:t>
            </a:fld>
            <a:r>
              <a:rPr lang="en-US"/>
              <a:t> </a:t>
            </a:r>
          </a:p>
        </p:txBody>
      </p:sp>
      <p:pic>
        <p:nvPicPr>
          <p:cNvPr id="10240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8839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en-US" altLang="en-US" b="1" smtClean="0">
                <a:solidFill>
                  <a:srgbClr val="FF6699"/>
                </a:solidFill>
              </a:rPr>
              <a:t>QUESTIONS ABOUT ORIGINS</a:t>
            </a:r>
          </a:p>
        </p:txBody>
      </p:sp>
      <p:sp>
        <p:nvSpPr>
          <p:cNvPr id="6" name="Slide Number Placeholder 4"/>
          <p:cNvSpPr>
            <a:spLocks noGrp="1"/>
          </p:cNvSpPr>
          <p:nvPr>
            <p:ph type="sldNum" sz="quarter" idx="12"/>
          </p:nvPr>
        </p:nvSpPr>
        <p:spPr/>
        <p:txBody>
          <a:bodyPr/>
          <a:lstStyle/>
          <a:p>
            <a:pPr>
              <a:defRPr/>
            </a:pPr>
            <a:fld id="{8BF17803-710C-443F-AB60-CD3C18904B56}" type="slidenum">
              <a:rPr lang="en-US"/>
              <a:pPr>
                <a:defRPr/>
              </a:pPr>
              <a:t>96</a:t>
            </a:fld>
            <a:r>
              <a:rPr lang="en-US"/>
              <a:t> </a:t>
            </a:r>
          </a:p>
        </p:txBody>
      </p:sp>
      <p:sp>
        <p:nvSpPr>
          <p:cNvPr id="103429" name="Text Box 3"/>
          <p:cNvSpPr txBox="1">
            <a:spLocks noChangeArrowheads="1"/>
          </p:cNvSpPr>
          <p:nvPr/>
        </p:nvSpPr>
        <p:spPr bwMode="auto">
          <a:xfrm>
            <a:off x="2765425" y="2659063"/>
            <a:ext cx="892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endParaRPr lang="en-US" altLang="en-US" sz="2400">
              <a:latin typeface="Times New Roman" pitchFamily="18" charset="0"/>
            </a:endParaRPr>
          </a:p>
        </p:txBody>
      </p:sp>
      <p:sp>
        <p:nvSpPr>
          <p:cNvPr id="103430" name="Text Box 4"/>
          <p:cNvSpPr txBox="1">
            <a:spLocks noChangeArrowheads="1"/>
          </p:cNvSpPr>
          <p:nvPr/>
        </p:nvSpPr>
        <p:spPr bwMode="auto">
          <a:xfrm>
            <a:off x="498475" y="2133600"/>
            <a:ext cx="8424863" cy="403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AutoNum type="arabicParenR"/>
            </a:pPr>
            <a:r>
              <a:rPr lang="en-US" altLang="en-US" b="1">
                <a:solidFill>
                  <a:schemeClr val="tx2"/>
                </a:solidFill>
                <a:latin typeface="Times New Roman" pitchFamily="18" charset="0"/>
              </a:rPr>
              <a:t>EVIDENCE FOR THE LIFE ON EARTH?</a:t>
            </a:r>
          </a:p>
          <a:p>
            <a:pPr eaLnBrk="1" hangingPunct="1">
              <a:spcBef>
                <a:spcPct val="0"/>
              </a:spcBef>
              <a:buFontTx/>
              <a:buAutoNum type="arabicParenR"/>
            </a:pPr>
            <a:r>
              <a:rPr lang="en-US" altLang="en-US" b="1">
                <a:solidFill>
                  <a:schemeClr val="tx2"/>
                </a:solidFill>
                <a:latin typeface="Times New Roman" pitchFamily="18" charset="0"/>
              </a:rPr>
              <a:t>THE STATE OF EARTH ATMOSPHERE </a:t>
            </a:r>
          </a:p>
          <a:p>
            <a:pPr eaLnBrk="1" hangingPunct="1">
              <a:spcBef>
                <a:spcPct val="0"/>
              </a:spcBef>
              <a:buFontTx/>
              <a:buAutoNum type="arabicParenR"/>
            </a:pPr>
            <a:r>
              <a:rPr lang="en-US" altLang="en-US" b="1">
                <a:solidFill>
                  <a:schemeClr val="tx2"/>
                </a:solidFill>
                <a:latin typeface="Times New Roman" pitchFamily="18" charset="0"/>
              </a:rPr>
              <a:t>WHEN WAS THE ORIGIN OF LIFE ON EARTH?</a:t>
            </a:r>
          </a:p>
          <a:p>
            <a:pPr eaLnBrk="1" hangingPunct="1">
              <a:spcBef>
                <a:spcPct val="0"/>
              </a:spcBef>
              <a:buFontTx/>
              <a:buNone/>
            </a:pPr>
            <a:r>
              <a:rPr lang="en-US" altLang="en-US" b="1">
                <a:solidFill>
                  <a:schemeClr val="tx2"/>
                </a:solidFill>
                <a:latin typeface="Times New Roman" pitchFamily="18" charset="0"/>
              </a:rPr>
              <a:t>	WAS: REDUCED? HIGHLY REDUCED? NEUTRAL? OXIDIZED?</a:t>
            </a:r>
          </a:p>
          <a:p>
            <a:pPr eaLnBrk="1" hangingPunct="1">
              <a:spcBef>
                <a:spcPct val="0"/>
              </a:spcBef>
              <a:buFontTx/>
              <a:buAutoNum type="arabicParenR" startAt="4"/>
            </a:pPr>
            <a:r>
              <a:rPr lang="en-US" altLang="en-US" b="1">
                <a:solidFill>
                  <a:schemeClr val="tx2"/>
                </a:solidFill>
                <a:latin typeface="Times New Roman" pitchFamily="18" charset="0"/>
              </a:rPr>
              <a:t>WERE ASTROIDS &amp; COMETS SOURCES </a:t>
            </a:r>
          </a:p>
          <a:p>
            <a:pPr eaLnBrk="1" hangingPunct="1">
              <a:spcBef>
                <a:spcPct val="0"/>
              </a:spcBef>
              <a:buFontTx/>
              <a:buNone/>
            </a:pPr>
            <a:r>
              <a:rPr lang="en-US" altLang="en-US" b="1">
                <a:solidFill>
                  <a:schemeClr val="tx2"/>
                </a:solidFill>
                <a:latin typeface="Times New Roman" pitchFamily="18" charset="0"/>
              </a:rPr>
              <a:t>     OF ORGANICS?</a:t>
            </a:r>
          </a:p>
        </p:txBody>
      </p:sp>
    </p:spTree>
  </p:cSld>
  <p:clrMapOvr>
    <a:masterClrMapping/>
  </p:clrMapOvr>
  <p:transition spd="slow"/>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altLang="en-US" smtClean="0">
                <a:solidFill>
                  <a:srgbClr val="FF6699"/>
                </a:solidFill>
              </a:rPr>
              <a:t>QUESTIONS ABOUT ORIGINS</a:t>
            </a:r>
          </a:p>
        </p:txBody>
      </p:sp>
      <p:sp>
        <p:nvSpPr>
          <p:cNvPr id="5" name="Slide Number Placeholder 4"/>
          <p:cNvSpPr>
            <a:spLocks noGrp="1"/>
          </p:cNvSpPr>
          <p:nvPr>
            <p:ph type="sldNum" sz="quarter" idx="12"/>
          </p:nvPr>
        </p:nvSpPr>
        <p:spPr/>
        <p:txBody>
          <a:bodyPr/>
          <a:lstStyle/>
          <a:p>
            <a:pPr>
              <a:defRPr/>
            </a:pPr>
            <a:fld id="{348FB02E-12B7-434E-8471-B4F653DCD93D}" type="slidenum">
              <a:rPr lang="en-US"/>
              <a:pPr>
                <a:defRPr/>
              </a:pPr>
              <a:t>97</a:t>
            </a:fld>
            <a:r>
              <a:rPr lang="en-US"/>
              <a:t> </a:t>
            </a:r>
          </a:p>
        </p:txBody>
      </p:sp>
      <p:sp>
        <p:nvSpPr>
          <p:cNvPr id="104453" name="Text Box 3"/>
          <p:cNvSpPr txBox="1">
            <a:spLocks noChangeArrowheads="1"/>
          </p:cNvSpPr>
          <p:nvPr/>
        </p:nvSpPr>
        <p:spPr bwMode="auto">
          <a:xfrm>
            <a:off x="457200" y="1600200"/>
            <a:ext cx="8686800" cy="538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a:solidFill>
                  <a:schemeClr val="tx2"/>
                </a:solidFill>
                <a:latin typeface="Times New Roman" pitchFamily="18" charset="0"/>
              </a:rPr>
              <a:t>5) WHEN WAS OXYGEN PHOTOSYN-</a:t>
            </a:r>
          </a:p>
          <a:p>
            <a:pPr eaLnBrk="1" hangingPunct="1">
              <a:spcBef>
                <a:spcPct val="0"/>
              </a:spcBef>
              <a:buFontTx/>
              <a:buNone/>
            </a:pPr>
            <a:r>
              <a:rPr lang="en-US" altLang="en-US">
                <a:solidFill>
                  <a:schemeClr val="tx2"/>
                </a:solidFill>
                <a:latin typeface="Times New Roman" pitchFamily="18" charset="0"/>
              </a:rPr>
              <a:t>					THESIS  INVENTED?</a:t>
            </a:r>
          </a:p>
          <a:p>
            <a:pPr eaLnBrk="1" hangingPunct="1">
              <a:spcBef>
                <a:spcPct val="0"/>
              </a:spcBef>
              <a:buFontTx/>
              <a:buNone/>
            </a:pPr>
            <a:r>
              <a:rPr lang="en-US" altLang="en-US">
                <a:solidFill>
                  <a:schemeClr val="tx2"/>
                </a:solidFill>
                <a:latin typeface="Times New Roman" pitchFamily="18" charset="0"/>
              </a:rPr>
              <a:t>6) WHEN DID EUKARYOTES ORIGINATE? </a:t>
            </a:r>
          </a:p>
          <a:p>
            <a:pPr eaLnBrk="1" hangingPunct="1">
              <a:spcBef>
                <a:spcPct val="0"/>
              </a:spcBef>
              <a:buFontTx/>
              <a:buNone/>
            </a:pPr>
            <a:r>
              <a:rPr lang="en-US" altLang="en-US">
                <a:solidFill>
                  <a:schemeClr val="tx2"/>
                </a:solidFill>
                <a:latin typeface="Times New Roman" pitchFamily="18" charset="0"/>
              </a:rPr>
              <a:t>7)  WAS THERE AN  RNA WORLD?</a:t>
            </a:r>
          </a:p>
          <a:p>
            <a:pPr eaLnBrk="1" hangingPunct="1">
              <a:spcBef>
                <a:spcPct val="0"/>
              </a:spcBef>
              <a:buFontTx/>
              <a:buNone/>
            </a:pPr>
            <a:r>
              <a:rPr lang="en-US" altLang="en-US">
                <a:solidFill>
                  <a:schemeClr val="tx2"/>
                </a:solidFill>
                <a:latin typeface="Times New Roman" pitchFamily="18" charset="0"/>
              </a:rPr>
              <a:t>8)  WHAT WAS THE SITE OF THE ORIGIN OF LIFE?  POND?   OCEAN?   HYDRO-THERMAL  VENTS?    SUBSURFACE, PANSPERMIA?    MINERAL SURFACE? OR   MARINE SHORELINE?</a:t>
            </a:r>
          </a:p>
          <a:p>
            <a:pPr algn="ctr" eaLnBrk="1" hangingPunct="1">
              <a:spcBef>
                <a:spcPct val="0"/>
              </a:spcBef>
              <a:buFontTx/>
              <a:buChar char="•"/>
            </a:pPr>
            <a:endParaRPr lang="en-US" altLang="en-US">
              <a:solidFill>
                <a:schemeClr val="tx2"/>
              </a:solidFill>
              <a:latin typeface="Times New Roman" pitchFamily="18" charset="0"/>
            </a:endParaRPr>
          </a:p>
          <a:p>
            <a:pPr algn="ctr" eaLnBrk="1" hangingPunct="1">
              <a:spcBef>
                <a:spcPct val="0"/>
              </a:spcBef>
              <a:buFontTx/>
              <a:buNone/>
            </a:pPr>
            <a:endParaRPr lang="en-US" altLang="en-US" sz="2400">
              <a:solidFill>
                <a:schemeClr val="tx2"/>
              </a:solidFill>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r>
              <a:rPr lang="en-US" altLang="en-US" b="1" smtClean="0">
                <a:solidFill>
                  <a:srgbClr val="FF6699"/>
                </a:solidFill>
              </a:rPr>
              <a:t>QUESTIONS ABOUT ORIGINS</a:t>
            </a:r>
          </a:p>
        </p:txBody>
      </p:sp>
      <p:sp>
        <p:nvSpPr>
          <p:cNvPr id="5" name="Slide Number Placeholder 4"/>
          <p:cNvSpPr>
            <a:spLocks noGrp="1"/>
          </p:cNvSpPr>
          <p:nvPr>
            <p:ph type="sldNum" sz="quarter" idx="12"/>
          </p:nvPr>
        </p:nvSpPr>
        <p:spPr/>
        <p:txBody>
          <a:bodyPr/>
          <a:lstStyle/>
          <a:p>
            <a:pPr>
              <a:defRPr/>
            </a:pPr>
            <a:fld id="{9471A4CC-0553-4849-91BC-297783D96EFC}" type="slidenum">
              <a:rPr lang="en-US"/>
              <a:pPr>
                <a:defRPr/>
              </a:pPr>
              <a:t>98</a:t>
            </a:fld>
            <a:r>
              <a:rPr lang="en-US"/>
              <a:t> </a:t>
            </a:r>
          </a:p>
        </p:txBody>
      </p:sp>
      <p:sp>
        <p:nvSpPr>
          <p:cNvPr id="105477" name="Text Box 3"/>
          <p:cNvSpPr txBox="1">
            <a:spLocks noChangeArrowheads="1"/>
          </p:cNvSpPr>
          <p:nvPr/>
        </p:nvSpPr>
        <p:spPr bwMode="auto">
          <a:xfrm>
            <a:off x="0" y="1981200"/>
            <a:ext cx="9144000" cy="4549775"/>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3600">
                <a:solidFill>
                  <a:srgbClr val="00FF00"/>
                </a:solidFill>
                <a:latin typeface="Times New Roman" pitchFamily="18" charset="0"/>
              </a:rPr>
              <a:t>9) </a:t>
            </a:r>
            <a:r>
              <a:rPr lang="en-US" altLang="en-US" b="1">
                <a:solidFill>
                  <a:srgbClr val="00FF00"/>
                </a:solidFill>
                <a:latin typeface="Times New Roman" pitchFamily="18" charset="0"/>
              </a:rPr>
              <a:t>WAS THE FIRST </a:t>
            </a:r>
            <a:r>
              <a:rPr lang="en-US" altLang="en-US" b="1">
                <a:solidFill>
                  <a:schemeClr val="tx2"/>
                </a:solidFill>
                <a:latin typeface="Times New Roman" pitchFamily="18" charset="0"/>
              </a:rPr>
              <a:t>ORGANISM HETERO-</a:t>
            </a:r>
          </a:p>
          <a:p>
            <a:pPr eaLnBrk="1" hangingPunct="1">
              <a:spcBef>
                <a:spcPct val="0"/>
              </a:spcBef>
              <a:buFontTx/>
              <a:buNone/>
            </a:pPr>
            <a:r>
              <a:rPr lang="en-US" altLang="en-US" b="1">
                <a:solidFill>
                  <a:srgbClr val="FFFF00"/>
                </a:solidFill>
                <a:latin typeface="Times New Roman" pitchFamily="18" charset="0"/>
              </a:rPr>
              <a:t>	</a:t>
            </a:r>
            <a:r>
              <a:rPr lang="en-US" altLang="en-US" b="1">
                <a:solidFill>
                  <a:schemeClr val="tx2"/>
                </a:solidFill>
                <a:latin typeface="Times New Roman" pitchFamily="18" charset="0"/>
              </a:rPr>
              <a:t>	THROPH OR AUTOTHROPH?</a:t>
            </a:r>
          </a:p>
          <a:p>
            <a:pPr eaLnBrk="1" hangingPunct="1">
              <a:spcBef>
                <a:spcPct val="0"/>
              </a:spcBef>
              <a:buFontTx/>
              <a:buNone/>
            </a:pPr>
            <a:endParaRPr lang="en-US" altLang="en-US" b="1">
              <a:solidFill>
                <a:schemeClr val="tx2"/>
              </a:solidFill>
              <a:latin typeface="Times New Roman" pitchFamily="18" charset="0"/>
            </a:endParaRPr>
          </a:p>
          <a:p>
            <a:pPr eaLnBrk="1" hangingPunct="1">
              <a:spcBef>
                <a:spcPct val="0"/>
              </a:spcBef>
              <a:buFontTx/>
              <a:buNone/>
            </a:pPr>
            <a:r>
              <a:rPr lang="en-US" altLang="en-US" b="1">
                <a:solidFill>
                  <a:schemeClr val="tx2"/>
                </a:solidFill>
                <a:latin typeface="Times New Roman" pitchFamily="18" charset="0"/>
              </a:rPr>
              <a:t>10) WAS THE FIRST CELL THERMO-</a:t>
            </a:r>
          </a:p>
          <a:p>
            <a:pPr eaLnBrk="1" hangingPunct="1">
              <a:spcBef>
                <a:spcPct val="0"/>
              </a:spcBef>
              <a:buFontTx/>
              <a:buNone/>
            </a:pPr>
            <a:r>
              <a:rPr lang="en-US" altLang="en-US" b="1">
                <a:solidFill>
                  <a:schemeClr val="tx2"/>
                </a:solidFill>
                <a:latin typeface="Times New Roman" pitchFamily="18" charset="0"/>
              </a:rPr>
              <a:t>  PHILE or MESOPHILE or PSYCHROPHILES?</a:t>
            </a:r>
          </a:p>
          <a:p>
            <a:pPr eaLnBrk="1" hangingPunct="1">
              <a:spcBef>
                <a:spcPct val="0"/>
              </a:spcBef>
              <a:buFontTx/>
              <a:buNone/>
            </a:pPr>
            <a:endParaRPr lang="en-US" altLang="en-US" b="1">
              <a:solidFill>
                <a:schemeClr val="tx2"/>
              </a:solidFill>
              <a:latin typeface="Times New Roman" pitchFamily="18" charset="0"/>
            </a:endParaRPr>
          </a:p>
          <a:p>
            <a:pPr eaLnBrk="1" hangingPunct="1">
              <a:spcBef>
                <a:spcPct val="0"/>
              </a:spcBef>
              <a:buFontTx/>
              <a:buNone/>
            </a:pPr>
            <a:r>
              <a:rPr lang="en-US" altLang="en-US" b="1">
                <a:solidFill>
                  <a:schemeClr val="tx2"/>
                </a:solidFill>
                <a:latin typeface="Times New Roman" pitchFamily="18" charset="0"/>
              </a:rPr>
              <a:t>11)  IS THERE LIFE IN OUR SOLAR SYSTEM  </a:t>
            </a:r>
          </a:p>
          <a:p>
            <a:pPr eaLnBrk="1" hangingPunct="1">
              <a:spcBef>
                <a:spcPct val="0"/>
              </a:spcBef>
              <a:buFontTx/>
              <a:buNone/>
            </a:pPr>
            <a:r>
              <a:rPr lang="en-US" altLang="en-US" b="1">
                <a:latin typeface="Times New Roman" pitchFamily="18" charset="0"/>
              </a:rPr>
              <a:t>		</a:t>
            </a:r>
            <a:r>
              <a:rPr lang="en-US" altLang="en-US" b="1">
                <a:solidFill>
                  <a:srgbClr val="00FF00"/>
                </a:solidFill>
                <a:latin typeface="Times New Roman" pitchFamily="18" charset="0"/>
              </a:rPr>
              <a:t>OUTSIDE EARTH?</a:t>
            </a:r>
          </a:p>
          <a:p>
            <a:pPr eaLnBrk="1" hangingPunct="1">
              <a:spcBef>
                <a:spcPct val="0"/>
              </a:spcBef>
              <a:buFontTx/>
              <a:buNone/>
            </a:pPr>
            <a:endParaRPr lang="en-US" altLang="en-US" b="1">
              <a:solidFill>
                <a:srgbClr val="00FF00"/>
              </a:solidFill>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AutoShape 2"/>
          <p:cNvSpPr>
            <a:spLocks noGrp="1" noChangeAspect="1" noChangeArrowheads="1"/>
          </p:cNvSpPr>
          <p:nvPr>
            <p:ph type="title"/>
          </p:nvPr>
        </p:nvSpPr>
        <p:spPr>
          <a:xfrm>
            <a:off x="0" y="-1568450"/>
            <a:ext cx="8955088" cy="3321050"/>
          </a:xfrm>
          <a:solidFill>
            <a:srgbClr val="99FF33"/>
          </a:solidFill>
        </p:spPr>
        <p:txBody>
          <a:bodyPr rtlCol="0">
            <a:normAutofit fontScale="90000"/>
          </a:bodyPr>
          <a:lstStyle/>
          <a:p>
            <a:pPr eaLnBrk="1" fontAlgn="auto" hangingPunct="1">
              <a:spcAft>
                <a:spcPts val="0"/>
              </a:spcAft>
              <a:defRPr/>
            </a:pP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z="4000" smtClean="0">
                <a:hlinkClick r:id="rId3" tooltip="http://www.feedblitz.com/t2.asp?/15163/154455/3482147/http://www.universetoday.com/2010/02/15/martian-settlers-may-need-chickens-to-conquer-the-red-planet/&#10;external link"/>
              </a:rPr>
              <a:t>Martian Settlers May Need Chickens To Conquer The Red Planet</a:t>
            </a:r>
            <a:endParaRPr lang="en-US" altLang="en-US" sz="4000" smtClean="0"/>
          </a:p>
        </p:txBody>
      </p:sp>
      <p:sp>
        <p:nvSpPr>
          <p:cNvPr id="106499" name="AutoShape 3"/>
          <p:cNvSpPr>
            <a:spLocks noGrp="1" noChangeAspect="1" noChangeArrowheads="1"/>
          </p:cNvSpPr>
          <p:nvPr>
            <p:ph idx="1"/>
          </p:nvPr>
        </p:nvSpPr>
        <p:spPr>
          <a:xfrm>
            <a:off x="328613" y="2286000"/>
            <a:ext cx="8815387" cy="4343400"/>
          </a:xfrm>
          <a:solidFill>
            <a:srgbClr val="FFFF00"/>
          </a:solidFill>
          <a:ln>
            <a:solidFill>
              <a:srgbClr val="FFFF00"/>
            </a:solidFill>
            <a:miter lim="800000"/>
            <a:headEnd/>
            <a:tailEnd/>
          </a:ln>
        </p:spPr>
        <p:txBody>
          <a:bodyPr/>
          <a:lstStyle/>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r>
              <a:rPr lang="en-US" altLang="en-US" sz="2800" dirty="0" smtClean="0"/>
              <a:t>If humanity ever intends upon on settling </a:t>
            </a:r>
            <a:r>
              <a:rPr lang="en-US" altLang="en-US" sz="2800" dirty="0" smtClean="0">
                <a:hlinkClick r:id="rId4" tooltip="http://www.feedblitz.com/t2.asp?/15163/154455/3482147/http://www.universetoday.com/guide-to-space/mars/"/>
              </a:rPr>
              <a:t>Mars</a:t>
            </a:r>
            <a:r>
              <a:rPr lang="en-US" altLang="en-US" sz="2800" dirty="0" smtClean="0"/>
              <a:t> (by settling We mean a </a:t>
            </a:r>
            <a:r>
              <a:rPr lang="en-US" altLang="en-US" sz="2800" dirty="0" smtClean="0">
                <a:hlinkClick r:id="rId5" tooltip="http://www.feedblitz.com/t2.asp?/15163/154455/3482147/http://www.universetoday.com/2008/03/04/a-one-way-one-person-mission-to-mars/"/>
              </a:rPr>
              <a:t>one way trip</a:t>
            </a:r>
            <a:r>
              <a:rPr lang="en-US" altLang="en-US" sz="2800" dirty="0" smtClean="0"/>
              <a:t> with no plans on returning back to </a:t>
            </a:r>
            <a:r>
              <a:rPr lang="en-US" altLang="en-US" sz="2800" dirty="0" smtClean="0">
                <a:hlinkClick r:id="rId6" tooltip="http://www.feedblitz.com/t2.asp?/15163/154455/3482147/http://www.universetoday.com/guide-to-space/earth/"/>
              </a:rPr>
              <a:t>Earth</a:t>
            </a:r>
            <a:r>
              <a:rPr lang="en-US" altLang="en-US" sz="2800" dirty="0" smtClean="0"/>
              <a:t>), they are going to need a whole lot of chickens if they want to survive–let alone thrive–upon the </a:t>
            </a:r>
            <a:r>
              <a:rPr lang="en-US" altLang="en-US" sz="2800" dirty="0" smtClean="0">
                <a:hlinkClick r:id="rId7" tooltip="http://www.feedblitz.com/t2.asp?/15163/154455/3482147/http://www.universetoday.com/guide-to-space/mars/red-planet/"/>
              </a:rPr>
              <a:t>red planet</a:t>
            </a:r>
            <a:r>
              <a:rPr lang="en-US" altLang="en-US" sz="2800" dirty="0" smtClean="0"/>
              <a:t>.</a:t>
            </a:r>
          </a:p>
        </p:txBody>
      </p:sp>
      <p:sp>
        <p:nvSpPr>
          <p:cNvPr id="7" name="Slide Number Placeholder 5"/>
          <p:cNvSpPr>
            <a:spLocks noGrp="1"/>
          </p:cNvSpPr>
          <p:nvPr>
            <p:ph type="sldNum" sz="quarter" idx="12"/>
          </p:nvPr>
        </p:nvSpPr>
        <p:spPr/>
        <p:txBody>
          <a:bodyPr/>
          <a:lstStyle/>
          <a:p>
            <a:pPr>
              <a:defRPr/>
            </a:pPr>
            <a:fld id="{6365CE41-43CB-4708-A545-8CBC5CBFA703}" type="slidenum">
              <a:rPr lang="en-US"/>
              <a:pPr>
                <a:defRPr/>
              </a:pPr>
              <a:t>99</a:t>
            </a:fld>
            <a:r>
              <a:rPr lang="en-US"/>
              <a:t> </a:t>
            </a:r>
          </a:p>
        </p:txBody>
      </p:sp>
      <p:pic>
        <p:nvPicPr>
          <p:cNvPr id="106502"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00400" y="1981200"/>
            <a:ext cx="1666875"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3"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1981200"/>
            <a:ext cx="206216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4"/>
          <p:cNvSpPr>
            <a:spLocks noGrp="1" noChangeArrowheads="1"/>
          </p:cNvSpPr>
          <p:nvPr>
            <p:ph type="title"/>
          </p:nvPr>
        </p:nvSpPr>
        <p:spPr>
          <a:xfrm>
            <a:off x="0" y="-220663"/>
            <a:ext cx="9144000" cy="7078663"/>
          </a:xfrm>
          <a:solidFill>
            <a:srgbClr val="FFFF00"/>
          </a:solidFill>
          <a:ln>
            <a:solidFill>
              <a:srgbClr val="006600"/>
            </a:solidFill>
            <a:miter lim="800000"/>
            <a:headEnd/>
            <a:tailEnd/>
          </a:ln>
        </p:spPr>
        <p:txBody>
          <a:bodyPr/>
          <a:lstStyle/>
          <a:p>
            <a:pPr eaLnBrk="1" hangingPunct="1"/>
            <a:r>
              <a:rPr lang="en-US" altLang="en-US" sz="3600" b="1" dirty="0" smtClean="0">
                <a:solidFill>
                  <a:srgbClr val="00CC00"/>
                </a:solidFill>
                <a:hlinkClick r:id="rId3" tooltip="http://www.universetoday.com/2008/11/12/europa-submarine-prototype-gets-another-test/&#10;external link"/>
              </a:rPr>
              <a:t>Europa Submarine Prototype Gets Another Test</a:t>
            </a:r>
            <a:r>
              <a:rPr lang="en-US" altLang="en-US" sz="4000" b="1" dirty="0" smtClean="0">
                <a:solidFill>
                  <a:srgbClr val="00CC00"/>
                </a:solidFill>
                <a:hlinkClick r:id="rId3" tooltip="http://www.universetoday.com/2008/11/12/europa-submarine-prototype-gets-another-test/&#10;external link"/>
              </a:rPr>
              <a:t> </a:t>
            </a:r>
            <a:r>
              <a:rPr lang="en-US" altLang="en-US" sz="4000" dirty="0" smtClean="0">
                <a:solidFill>
                  <a:srgbClr val="00CC00"/>
                </a:solidFill>
              </a:rPr>
              <a:t/>
            </a:r>
            <a:br>
              <a:rPr lang="en-US" altLang="en-US" sz="4000" dirty="0" smtClean="0">
                <a:solidFill>
                  <a:srgbClr val="00CC00"/>
                </a:solidFill>
              </a:rPr>
            </a:br>
            <a:r>
              <a:rPr lang="en-US" altLang="en-US" sz="3200" dirty="0" smtClean="0">
                <a:solidFill>
                  <a:srgbClr val="0000FF"/>
                </a:solidFill>
              </a:rPr>
              <a:t>A submersible probe that could possibly be used on </a:t>
            </a:r>
            <a:r>
              <a:rPr lang="en-US" altLang="en-US" sz="3200" dirty="0" smtClean="0">
                <a:solidFill>
                  <a:srgbClr val="0000FF"/>
                </a:solidFill>
                <a:hlinkClick r:id="rId4" tooltip="http://www.universetoday.com/guide-to-space/jupiter/"/>
              </a:rPr>
              <a:t>Jupiter</a:t>
            </a:r>
            <a:r>
              <a:rPr lang="en-US" altLang="en-US" sz="3200" dirty="0" smtClean="0">
                <a:solidFill>
                  <a:srgbClr val="0000FF"/>
                </a:solidFill>
              </a:rPr>
              <a:t>'s icy moon, </a:t>
            </a:r>
            <a:r>
              <a:rPr lang="en-US" altLang="en-US" sz="4000" b="1" dirty="0" smtClean="0">
                <a:solidFill>
                  <a:srgbClr val="0000FF"/>
                </a:solidFill>
                <a:hlinkClick r:id="rId5" tooltip="http://www.universetoday.com/guide-to-space/jupiter/jupiters-moon-europa/"/>
              </a:rPr>
              <a:t>Europa</a:t>
            </a:r>
            <a:r>
              <a:rPr lang="en-US" altLang="en-US" sz="4000" dirty="0" smtClean="0">
                <a:solidFill>
                  <a:srgbClr val="0000FF"/>
                </a:solidFill>
              </a:rPr>
              <a:t> </a:t>
            </a:r>
            <a:r>
              <a:rPr lang="en-US" altLang="en-US" sz="3200" dirty="0" smtClean="0">
                <a:solidFill>
                  <a:srgbClr val="0000FF"/>
                </a:solidFill>
              </a:rPr>
              <a:t>is taking the next step to test its capabilities. The Environmentally Non-Disturbing Under-ice Robotic Antarctic Explorer, also known as ENDURANCE, will swim untethered under ice, and collect data to create </a:t>
            </a:r>
            <a:r>
              <a:rPr lang="en-US" altLang="en-US" sz="3200" b="1" dirty="0" smtClean="0">
                <a:solidFill>
                  <a:srgbClr val="0000FF"/>
                </a:solidFill>
              </a:rPr>
              <a:t>three-dimensional maps</a:t>
            </a:r>
            <a:r>
              <a:rPr lang="en-US" altLang="en-US" sz="3200" dirty="0" smtClean="0">
                <a:solidFill>
                  <a:srgbClr val="0000FF"/>
                </a:solidFill>
              </a:rPr>
              <a:t> of </a:t>
            </a:r>
            <a:r>
              <a:rPr lang="en-US" altLang="en-US" sz="3200" b="1" dirty="0" smtClean="0">
                <a:solidFill>
                  <a:srgbClr val="0000FF"/>
                </a:solidFill>
              </a:rPr>
              <a:t>underwater environments</a:t>
            </a:r>
            <a:r>
              <a:rPr lang="en-US" altLang="en-US" sz="3200" dirty="0" smtClean="0">
                <a:solidFill>
                  <a:srgbClr val="0000FF"/>
                </a:solidFill>
              </a:rPr>
              <a:t>. The probe also will take</a:t>
            </a:r>
            <a:r>
              <a:rPr lang="en-US" altLang="en-US" sz="3200" b="1" dirty="0" smtClean="0">
                <a:solidFill>
                  <a:srgbClr val="0000FF"/>
                </a:solidFill>
              </a:rPr>
              <a:t> samples of microbial life</a:t>
            </a:r>
            <a:r>
              <a:rPr lang="en-US" altLang="en-US" sz="3200" dirty="0" smtClean="0">
                <a:solidFill>
                  <a:srgbClr val="0000FF"/>
                </a:solidFill>
              </a:rPr>
              <a:t>. Now it will plunge under a permanently ice covered lake in Antarctica that is 40 meters deep.</a:t>
            </a:r>
            <a:r>
              <a:rPr lang="en-US" altLang="en-US" sz="5400" dirty="0" smtClean="0"/>
              <a:t> </a:t>
            </a:r>
          </a:p>
        </p:txBody>
      </p:sp>
      <p:sp>
        <p:nvSpPr>
          <p:cNvPr id="4" name="Slide Number Placeholder 4"/>
          <p:cNvSpPr>
            <a:spLocks noGrp="1"/>
          </p:cNvSpPr>
          <p:nvPr>
            <p:ph type="sldNum" sz="quarter" idx="12"/>
          </p:nvPr>
        </p:nvSpPr>
        <p:spPr/>
        <p:txBody>
          <a:bodyPr/>
          <a:lstStyle/>
          <a:p>
            <a:pPr>
              <a:defRPr/>
            </a:pPr>
            <a:fld id="{FD1763FB-8A6B-4D28-95B5-19F069966529}" type="slidenum">
              <a:rPr lang="en-US"/>
              <a:pPr>
                <a:defRPr/>
              </a:pPr>
              <a:t>100</a:t>
            </a:fld>
            <a:r>
              <a:rPr lang="en-US"/>
              <a:t> </a:t>
            </a:r>
          </a:p>
        </p:txBody>
      </p:sp>
    </p:spTree>
  </p:cSld>
  <p:clrMapOvr>
    <a:masterClrMapping/>
  </p:clrMapOvr>
  <p:transition spd="slow"/>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506413" y="152400"/>
            <a:ext cx="8637587" cy="762000"/>
          </a:xfrm>
        </p:spPr>
        <p:txBody>
          <a:bodyPr/>
          <a:lstStyle/>
          <a:p>
            <a:pPr eaLnBrk="1" hangingPunct="1"/>
            <a:r>
              <a:rPr lang="en-US" altLang="en-US" smtClean="0"/>
              <a:t>Dunaliella metabolism </a:t>
            </a:r>
          </a:p>
        </p:txBody>
      </p:sp>
      <p:sp>
        <p:nvSpPr>
          <p:cNvPr id="108547" name="Rectangle 3"/>
          <p:cNvSpPr>
            <a:spLocks noGrp="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BA7827B1-0389-4E29-ABDB-1257B8152BE3}" type="slidenum">
              <a:rPr lang="en-US"/>
              <a:pPr>
                <a:defRPr/>
              </a:pPr>
              <a:t>101</a:t>
            </a:fld>
            <a:r>
              <a:rPr lang="en-US"/>
              <a:t> </a:t>
            </a:r>
          </a:p>
        </p:txBody>
      </p:sp>
      <p:pic>
        <p:nvPicPr>
          <p:cNvPr id="108550" name="Picture 4" descr="Dunalie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295400"/>
            <a:ext cx="6781800" cy="524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US" altLang="en-US" smtClean="0"/>
              <a:t>Mars vs. Atacama in Chile</a:t>
            </a:r>
          </a:p>
        </p:txBody>
      </p:sp>
      <p:sp>
        <p:nvSpPr>
          <p:cNvPr id="5" name="Slide Number Placeholder 5"/>
          <p:cNvSpPr>
            <a:spLocks noGrp="1"/>
          </p:cNvSpPr>
          <p:nvPr>
            <p:ph type="sldNum" sz="quarter" idx="12"/>
          </p:nvPr>
        </p:nvSpPr>
        <p:spPr/>
        <p:txBody>
          <a:bodyPr/>
          <a:lstStyle/>
          <a:p>
            <a:pPr>
              <a:defRPr/>
            </a:pPr>
            <a:fld id="{2ADD28D3-16AC-4081-A609-D95834AA2EBE}" type="slidenum">
              <a:rPr lang="en-US"/>
              <a:pPr>
                <a:defRPr/>
              </a:pPr>
              <a:t>102</a:t>
            </a:fld>
            <a:r>
              <a:rPr lang="en-US"/>
              <a:t> </a:t>
            </a:r>
          </a:p>
        </p:txBody>
      </p:sp>
      <p:pic>
        <p:nvPicPr>
          <p:cNvPr id="109573" name="Picture 4" descr="ATAKAMA  v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828800"/>
            <a:ext cx="8153400"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4"/>
          <p:cNvSpPr>
            <a:spLocks noGrp="1" noChangeArrowheads="1"/>
          </p:cNvSpPr>
          <p:nvPr>
            <p:ph type="title"/>
          </p:nvPr>
        </p:nvSpPr>
        <p:spPr/>
        <p:txBody>
          <a:bodyPr/>
          <a:lstStyle/>
          <a:p>
            <a:pPr eaLnBrk="1" hangingPunct="1"/>
            <a:r>
              <a:rPr lang="en-US" altLang="en-US" smtClean="0"/>
              <a:t>Evidence of water (ice) on Mars ?</a:t>
            </a:r>
          </a:p>
        </p:txBody>
      </p:sp>
      <p:sp>
        <p:nvSpPr>
          <p:cNvPr id="5" name="Slide Number Placeholder 4"/>
          <p:cNvSpPr>
            <a:spLocks noGrp="1"/>
          </p:cNvSpPr>
          <p:nvPr>
            <p:ph type="sldNum" sz="quarter" idx="12"/>
          </p:nvPr>
        </p:nvSpPr>
        <p:spPr/>
        <p:txBody>
          <a:bodyPr/>
          <a:lstStyle/>
          <a:p>
            <a:pPr>
              <a:defRPr/>
            </a:pPr>
            <a:fld id="{1F98FFE7-611D-4391-B4D2-BAF69AFDCB84}" type="slidenum">
              <a:rPr lang="en-US"/>
              <a:pPr>
                <a:defRPr/>
              </a:pPr>
              <a:t>103</a:t>
            </a:fld>
            <a:r>
              <a:rPr lang="en-US"/>
              <a:t> </a:t>
            </a:r>
          </a:p>
        </p:txBody>
      </p:sp>
      <p:pic>
        <p:nvPicPr>
          <p:cNvPr id="110597" name="Picture 5" descr="Mawrth Vallis on Mars. Credit: MRO/NASA/JPL">
            <a:hlinkClick r:id="rId3" tooltip="http://www.universetoday.com/wp-content/uploads/2008/08/mawrth-valley.jpg"/>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33400" y="1457325"/>
            <a:ext cx="8153400"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DFC9381-2514-400C-B456-EBCA87DD5E55}" type="slidenum">
              <a:rPr lang="en-US"/>
              <a:pPr>
                <a:defRPr/>
              </a:pPr>
              <a:t>104</a:t>
            </a:fld>
            <a:r>
              <a:rPr lang="en-US"/>
              <a:t> </a:t>
            </a:r>
          </a:p>
        </p:txBody>
      </p:sp>
      <p:pic>
        <p:nvPicPr>
          <p:cNvPr id="111620" name="Picture 2" descr="3 members of Cyanidia schemait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8200"/>
            <a:ext cx="9144000" cy="500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endParaRPr lang="en-US" altLang="en-US" smtClean="0"/>
          </a:p>
        </p:txBody>
      </p:sp>
      <p:sp>
        <p:nvSpPr>
          <p:cNvPr id="112643" name="Rectangle 3"/>
          <p:cNvSpPr>
            <a:spLocks noGrp="1" noChangeArrowheads="1"/>
          </p:cNvSpPr>
          <p:nvPr>
            <p:ph idx="1"/>
          </p:nvPr>
        </p:nvSpPr>
        <p:spPr/>
        <p:txBody>
          <a:bodyPr/>
          <a:lstStyle/>
          <a:p>
            <a:pPr eaLnBrk="1" hangingPunct="1"/>
            <a:endParaRPr lang="en-US" altLang="en-US" smtClean="0"/>
          </a:p>
        </p:txBody>
      </p:sp>
      <p:sp>
        <p:nvSpPr>
          <p:cNvPr id="9" name="Slide Number Placeholder 5"/>
          <p:cNvSpPr>
            <a:spLocks noGrp="1"/>
          </p:cNvSpPr>
          <p:nvPr>
            <p:ph type="sldNum" sz="quarter" idx="12"/>
          </p:nvPr>
        </p:nvSpPr>
        <p:spPr/>
        <p:txBody>
          <a:bodyPr/>
          <a:lstStyle/>
          <a:p>
            <a:pPr>
              <a:defRPr/>
            </a:pPr>
            <a:fld id="{093F9673-93F6-41F0-9E59-3A0BDD6EEAF6}" type="slidenum">
              <a:rPr lang="en-US"/>
              <a:pPr>
                <a:defRPr/>
              </a:pPr>
              <a:t>105</a:t>
            </a:fld>
            <a:r>
              <a:rPr lang="en-US"/>
              <a:t> </a:t>
            </a:r>
          </a:p>
        </p:txBody>
      </p:sp>
      <p:pic>
        <p:nvPicPr>
          <p:cNvPr id="112646" name="Picture 4" descr="DISCOVER 6-'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92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1703" name="Group 7"/>
          <p:cNvGrpSpPr>
            <a:grpSpLocks/>
          </p:cNvGrpSpPr>
          <p:nvPr/>
        </p:nvGrpSpPr>
        <p:grpSpPr bwMode="auto">
          <a:xfrm>
            <a:off x="152400" y="3886200"/>
            <a:ext cx="4724400" cy="1219200"/>
            <a:chOff x="-1152" y="2400"/>
            <a:chExt cx="2976" cy="768"/>
          </a:xfrm>
        </p:grpSpPr>
        <p:sp>
          <p:nvSpPr>
            <p:cNvPr id="112648" name="Rectangle 6"/>
            <p:cNvSpPr>
              <a:spLocks noChangeArrowheads="1"/>
            </p:cNvSpPr>
            <p:nvPr/>
          </p:nvSpPr>
          <p:spPr bwMode="auto">
            <a:xfrm>
              <a:off x="-1152" y="2400"/>
              <a:ext cx="2976" cy="76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pic>
          <p:nvPicPr>
            <p:cNvPr id="112649" name="Picture 5" descr="have w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4" y="2448"/>
              <a:ext cx="2880" cy="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3000"/>
                                  </p:stCondLst>
                                  <p:childTnLst>
                                    <p:set>
                                      <p:cBhvr>
                                        <p:cTn id="6" dur="1" fill="hold">
                                          <p:stCondLst>
                                            <p:cond delay="0"/>
                                          </p:stCondLst>
                                        </p:cTn>
                                        <p:tgtEl>
                                          <p:spTgt spid="541703"/>
                                        </p:tgtEl>
                                        <p:attrNameLst>
                                          <p:attrName>style.visibility</p:attrName>
                                        </p:attrNameLst>
                                      </p:cBhvr>
                                      <p:to>
                                        <p:strVal val="visible"/>
                                      </p:to>
                                    </p:set>
                                    <p:anim calcmode="lin" valueType="num">
                                      <p:cBhvr additive="base">
                                        <p:cTn id="7" dur="2000" fill="hold"/>
                                        <p:tgtEl>
                                          <p:spTgt spid="541703"/>
                                        </p:tgtEl>
                                        <p:attrNameLst>
                                          <p:attrName>ppt_x</p:attrName>
                                        </p:attrNameLst>
                                      </p:cBhvr>
                                      <p:tavLst>
                                        <p:tav tm="0">
                                          <p:val>
                                            <p:strVal val="0-#ppt_w/2"/>
                                          </p:val>
                                        </p:tav>
                                        <p:tav tm="100000">
                                          <p:val>
                                            <p:strVal val="#ppt_x"/>
                                          </p:val>
                                        </p:tav>
                                      </p:tavLst>
                                    </p:anim>
                                    <p:anim calcmode="lin" valueType="num">
                                      <p:cBhvr additive="base">
                                        <p:cTn id="8" dur="2000" fill="hold"/>
                                        <p:tgtEl>
                                          <p:spTgt spid="5417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E61EBBC-30FB-4AE6-B081-C57DBC957339}" type="slidenum">
              <a:rPr lang="en-US"/>
              <a:pPr>
                <a:defRPr/>
              </a:pPr>
              <a:t>106</a:t>
            </a:fld>
            <a:r>
              <a:rPr lang="en-US"/>
              <a:t> </a:t>
            </a:r>
          </a:p>
        </p:txBody>
      </p:sp>
      <p:pic>
        <p:nvPicPr>
          <p:cNvPr id="140290" name="Picture 2" descr="3 Domains as Extr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143000"/>
            <a:ext cx="7315200" cy="49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fill="hold" nodeType="afterEffect">
                                  <p:stCondLst>
                                    <p:cond delay="0"/>
                                  </p:stCondLst>
                                  <p:childTnLst>
                                    <p:animRot by="21600000">
                                      <p:cBhvr>
                                        <p:cTn id="6" dur="500" fill="hold"/>
                                        <p:tgtEl>
                                          <p:spTgt spid="14029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317500" y="58738"/>
            <a:ext cx="8826500" cy="1922462"/>
          </a:xfrm>
        </p:spPr>
        <p:txBody>
          <a:bodyPr/>
          <a:lstStyle/>
          <a:p>
            <a:pPr eaLnBrk="1" hangingPunct="1"/>
            <a:r>
              <a:rPr lang="en-US" altLang="en-US" sz="3600" smtClean="0">
                <a:hlinkClick r:id="rId3" tooltip="http://www.universetoday.com/2008/05/26/life-found-a-mile-below-terrestrial-seabed-implications-for-life-on-mars/&#10;external link"/>
              </a:rPr>
              <a:t>Life Found a Mile Below Terrestrial Seabed; </a:t>
            </a:r>
            <a:br>
              <a:rPr lang="en-US" altLang="en-US" sz="3600" smtClean="0">
                <a:hlinkClick r:id="rId3" tooltip="http://www.universetoday.com/2008/05/26/life-found-a-mile-below-terrestrial-seabed-implications-for-life-on-mars/&#10;external link"/>
              </a:rPr>
            </a:br>
            <a:r>
              <a:rPr lang="en-US" altLang="en-US" sz="4800" b="1" smtClean="0">
                <a:hlinkClick r:id="rId3" tooltip="http://www.universetoday.com/2008/05/26/life-found-a-mile-below-terrestrial-seabed-implications-for-life-on-mars/&#10;external link"/>
              </a:rPr>
              <a:t>Implications For Life on Mars</a:t>
            </a:r>
            <a:endParaRPr lang="en-US" altLang="en-US" sz="4800" b="1" smtClean="0"/>
          </a:p>
        </p:txBody>
      </p:sp>
      <p:pic>
        <p:nvPicPr>
          <p:cNvPr id="114691" name="Picture 4" descr="Prokaryotes are found in very extreme places (Cyanosite)">
            <a:hlinkClick r:id="rId4" tooltip="http://www.universetoday.com/wp-content/uploads/2008/05/prokaryotes.jpg"/>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1524000" y="2362200"/>
            <a:ext cx="5791200" cy="3913188"/>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5"/>
          <p:cNvSpPr>
            <a:spLocks noGrp="1"/>
          </p:cNvSpPr>
          <p:nvPr>
            <p:ph type="sldNum" sz="quarter" idx="12"/>
          </p:nvPr>
        </p:nvSpPr>
        <p:spPr/>
        <p:txBody>
          <a:bodyPr/>
          <a:lstStyle/>
          <a:p>
            <a:pPr>
              <a:defRPr/>
            </a:pPr>
            <a:fld id="{CE01BFF3-13DF-4FC4-9804-54346E1DA2E3}" type="slidenum">
              <a:rPr lang="en-US"/>
              <a:pPr>
                <a:defRPr/>
              </a:pPr>
              <a:t>107</a:t>
            </a:fld>
            <a:r>
              <a:rPr lang="en-US"/>
              <a:t> </a:t>
            </a:r>
          </a:p>
        </p:txBody>
      </p:sp>
    </p:spTree>
  </p:cSld>
  <p:clrMapOvr>
    <a:masterClrMapping/>
  </p:clrMapOvr>
  <p:transition spd="slow"/>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eaLnBrk="1" hangingPunct="1"/>
            <a:endParaRPr lang="en-US" altLang="en-US" smtClean="0"/>
          </a:p>
        </p:txBody>
      </p:sp>
      <p:sp>
        <p:nvSpPr>
          <p:cNvPr id="115715" name="Rectangle 3"/>
          <p:cNvSpPr>
            <a:spLocks noGrp="1" noChangeArrowheads="1"/>
          </p:cNvSpPr>
          <p:nvPr>
            <p:ph idx="1"/>
          </p:nvPr>
        </p:nvSpPr>
        <p:spPr/>
        <p:txBody>
          <a:bodyPr/>
          <a:lstStyle/>
          <a:p>
            <a:pPr eaLnBrk="1" hangingPunct="1"/>
            <a:endParaRPr lang="en-US" altLang="en-US" smtClean="0"/>
          </a:p>
        </p:txBody>
      </p:sp>
      <p:sp>
        <p:nvSpPr>
          <p:cNvPr id="7" name="Slide Number Placeholder 5"/>
          <p:cNvSpPr>
            <a:spLocks noGrp="1"/>
          </p:cNvSpPr>
          <p:nvPr>
            <p:ph type="sldNum" sz="quarter" idx="12"/>
          </p:nvPr>
        </p:nvSpPr>
        <p:spPr/>
        <p:txBody>
          <a:bodyPr/>
          <a:lstStyle/>
          <a:p>
            <a:pPr>
              <a:defRPr/>
            </a:pPr>
            <a:fld id="{EBDC234D-C9B7-471D-B1B9-712D002EC608}" type="slidenum">
              <a:rPr lang="en-US"/>
              <a:pPr>
                <a:defRPr/>
              </a:pPr>
              <a:t>108</a:t>
            </a:fld>
            <a:r>
              <a:rPr lang="en-US"/>
              <a:t> </a:t>
            </a:r>
          </a:p>
        </p:txBody>
      </p:sp>
      <p:pic>
        <p:nvPicPr>
          <p:cNvPr id="115718" name="Picture 5" descr="ma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9" name="Text Box 6"/>
          <p:cNvSpPr txBox="1">
            <a:spLocks noChangeArrowheads="1"/>
          </p:cNvSpPr>
          <p:nvPr/>
        </p:nvSpPr>
        <p:spPr bwMode="auto">
          <a:xfrm>
            <a:off x="431800" y="33338"/>
            <a:ext cx="8102600" cy="1565275"/>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a:solidFill>
                  <a:srgbClr val="FFFF00"/>
                </a:solidFill>
                <a:latin typeface="Tahoma" pitchFamily="34" charset="0"/>
              </a:rPr>
              <a:t>Chroococcidiopsis [CB] in rocks </a:t>
            </a:r>
            <a:r>
              <a:rPr lang="en-US" altLang="en-US" sz="3600">
                <a:solidFill>
                  <a:srgbClr val="FFFF00"/>
                </a:solidFill>
                <a:latin typeface="Tahoma" pitchFamily="34" charset="0"/>
              </a:rPr>
              <a:t>(Negev IL)</a:t>
            </a:r>
          </a:p>
        </p:txBody>
      </p:sp>
    </p:spTree>
  </p:cSld>
  <p:clrMapOvr>
    <a:masterClrMapping/>
  </p:clrMapOvr>
  <p:transition spd="slow"/>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61A5DE7-9654-4CC0-B9DF-61E8CF987537}" type="slidenum">
              <a:rPr lang="en-US"/>
              <a:pPr>
                <a:defRPr/>
              </a:pPr>
              <a:t>109</a:t>
            </a:fld>
            <a:r>
              <a:rPr lang="en-US"/>
              <a:t> </a:t>
            </a:r>
          </a:p>
        </p:txBody>
      </p:sp>
      <p:pic>
        <p:nvPicPr>
          <p:cNvPr id="116740" name="Picture 4" descr="FOAS '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2388"/>
            <a:ext cx="8077200" cy="680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B3DBCEF-16FF-4FC6-B3E6-B9F9AB1A0A71}" type="slidenum">
              <a:rPr lang="en-US"/>
              <a:pPr>
                <a:defRPr/>
              </a:pPr>
              <a:t>110</a:t>
            </a:fld>
            <a:r>
              <a:rPr lang="en-US"/>
              <a:t> </a:t>
            </a:r>
          </a:p>
        </p:txBody>
      </p:sp>
      <p:pic>
        <p:nvPicPr>
          <p:cNvPr id="117764" name="Picture 5" descr="dunaliella1">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6388" y="1600200"/>
            <a:ext cx="5224462"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5" name="Text Box 6"/>
          <p:cNvSpPr txBox="1">
            <a:spLocks noChangeArrowheads="1"/>
          </p:cNvSpPr>
          <p:nvPr/>
        </p:nvSpPr>
        <p:spPr bwMode="auto">
          <a:xfrm>
            <a:off x="0" y="338138"/>
            <a:ext cx="9144000" cy="1555750"/>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a:solidFill>
                  <a:srgbClr val="FFFF00"/>
                </a:solidFill>
                <a:latin typeface="Tahoma" pitchFamily="34" charset="0"/>
              </a:rPr>
              <a:t>Dunaliella rich carotene</a:t>
            </a:r>
          </a:p>
          <a:p>
            <a:pPr algn="ctr" eaLnBrk="1" hangingPunct="1">
              <a:spcBef>
                <a:spcPct val="0"/>
              </a:spcBef>
              <a:buFontTx/>
              <a:buNone/>
            </a:pPr>
            <a:r>
              <a:rPr lang="en-US" altLang="en-US" sz="4800">
                <a:solidFill>
                  <a:srgbClr val="FFFF00"/>
                </a:solidFill>
                <a:latin typeface="Tahoma" pitchFamily="34" charset="0"/>
              </a:rPr>
              <a:t>(as osmotic balance)</a:t>
            </a:r>
          </a:p>
        </p:txBody>
      </p:sp>
    </p:spTree>
  </p:cSld>
  <p:clrMapOvr>
    <a:masterClrMapping/>
  </p:clrMapOvr>
  <p:transition spd="slow"/>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pPr>
              <a:defRPr/>
            </a:pPr>
            <a:fld id="{A71AA292-0818-42DA-9ACA-73420653920E}" type="slidenum">
              <a:rPr lang="en-US"/>
              <a:pPr>
                <a:defRPr/>
              </a:pPr>
              <a:t>111</a:t>
            </a:fld>
            <a:r>
              <a:rPr lang="en-US"/>
              <a:t> </a:t>
            </a:r>
          </a:p>
        </p:txBody>
      </p:sp>
      <p:pic>
        <p:nvPicPr>
          <p:cNvPr id="118788" name="Picture 6" descr="tardigrade_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524000"/>
            <a:ext cx="44196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9" name="Text Box 7"/>
          <p:cNvSpPr txBox="1">
            <a:spLocks noChangeArrowheads="1"/>
          </p:cNvSpPr>
          <p:nvPr/>
        </p:nvSpPr>
        <p:spPr bwMode="auto">
          <a:xfrm>
            <a:off x="974725" y="33338"/>
            <a:ext cx="763587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118790" name="Text Box 8"/>
          <p:cNvSpPr txBox="1">
            <a:spLocks noChangeArrowheads="1"/>
          </p:cNvSpPr>
          <p:nvPr/>
        </p:nvSpPr>
        <p:spPr bwMode="auto">
          <a:xfrm>
            <a:off x="381000" y="228600"/>
            <a:ext cx="8763000" cy="955675"/>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800">
                <a:latin typeface="Tahoma" pitchFamily="34" charset="0"/>
              </a:rPr>
              <a:t>TARDIGRADE [water bear] </a:t>
            </a:r>
          </a:p>
          <a:p>
            <a:pPr algn="ctr" eaLnBrk="1" hangingPunct="1">
              <a:spcBef>
                <a:spcPct val="0"/>
              </a:spcBef>
              <a:buFontTx/>
              <a:buNone/>
            </a:pPr>
            <a:r>
              <a:rPr lang="en-US" altLang="en-US" sz="2800">
                <a:latin typeface="Tahoma" pitchFamily="34" charset="0"/>
              </a:rPr>
              <a:t>a Multicellular Extremophile</a:t>
            </a:r>
          </a:p>
        </p:txBody>
      </p:sp>
      <p:pic>
        <p:nvPicPr>
          <p:cNvPr id="118791" name="Picture 10" descr="tardigrada-noir-blanc">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600200"/>
            <a:ext cx="441960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92" name="Picture 11" descr="Ramazzottius-EK extm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4600" y="5068888"/>
            <a:ext cx="3200400" cy="178911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4"/>
          <p:cNvSpPr>
            <a:spLocks noGrp="1" noChangeArrowheads="1"/>
          </p:cNvSpPr>
          <p:nvPr>
            <p:ph type="title"/>
          </p:nvPr>
        </p:nvSpPr>
        <p:spPr>
          <a:xfrm>
            <a:off x="0" y="473075"/>
            <a:ext cx="9144000" cy="1431925"/>
          </a:xfrm>
        </p:spPr>
        <p:txBody>
          <a:bodyPr rtlCol="0">
            <a:normAutofit fontScale="90000"/>
          </a:bodyPr>
          <a:lstStyle/>
          <a:p>
            <a:pPr eaLnBrk="1" fontAlgn="auto" hangingPunct="1">
              <a:spcAft>
                <a:spcPts val="0"/>
              </a:spcAft>
              <a:defRPr/>
            </a:pPr>
            <a:r>
              <a:rPr lang="en-US" altLang="en-US" b="1" smtClean="0">
                <a:hlinkClick r:id="rId3" tooltip="http://www.universetoday.com/2008/03/20/salt-deposits-on-mars-might-be-the-right-place-to-search-for-life/&#10;external link"/>
              </a:rPr>
              <a:t>Salt Deposits on Mars Might Be the Right Place to Search for Life</a:t>
            </a:r>
            <a:r>
              <a:rPr lang="en-US" altLang="en-US" smtClean="0">
                <a:hlinkClick r:id="rId3" tooltip="http://www.universetoday.com/2008/03/20/salt-deposits-on-mars-might-be-the-right-place-to-search-for-life/&#10;external link"/>
              </a:rPr>
              <a:t> </a:t>
            </a:r>
            <a:endParaRPr lang="en-US" altLang="en-US" smtClean="0"/>
          </a:p>
        </p:txBody>
      </p:sp>
      <p:sp>
        <p:nvSpPr>
          <p:cNvPr id="5" name="Slide Number Placeholder 4"/>
          <p:cNvSpPr>
            <a:spLocks noGrp="1"/>
          </p:cNvSpPr>
          <p:nvPr>
            <p:ph type="sldNum" sz="quarter" idx="12"/>
          </p:nvPr>
        </p:nvSpPr>
        <p:spPr/>
        <p:txBody>
          <a:bodyPr/>
          <a:lstStyle/>
          <a:p>
            <a:pPr>
              <a:defRPr/>
            </a:pPr>
            <a:fld id="{94EC7129-FE1D-4501-A545-6920AC772DEF}" type="slidenum">
              <a:rPr lang="en-US"/>
              <a:pPr>
                <a:defRPr/>
              </a:pPr>
              <a:t>112</a:t>
            </a:fld>
            <a:r>
              <a:rPr lang="en-US"/>
              <a:t> </a:t>
            </a:r>
          </a:p>
        </p:txBody>
      </p:sp>
      <p:pic>
        <p:nvPicPr>
          <p:cNvPr id="119813" name="Picture 5" descr="Salt deposits on Mars. Image credit: NASA/JPL">
            <a:hlinkClick r:id="rId4" tooltip="&quot;http://www.universetoday.com/wp-content/uploads/2008/03/marsdeposits.jpg&#10;Salt deposits on Mars. Image credit: NASA/JPL&quo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981200"/>
            <a:ext cx="6934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E5D4BD7E-A8DC-4101-917E-A74A58CDE98E}" type="slidenum">
              <a:rPr lang="en-US"/>
              <a:pPr>
                <a:defRPr/>
              </a:pPr>
              <a:t>113</a:t>
            </a:fld>
            <a:r>
              <a:rPr lang="en-US"/>
              <a:t> </a:t>
            </a:r>
          </a:p>
        </p:txBody>
      </p:sp>
      <p:sp>
        <p:nvSpPr>
          <p:cNvPr id="120836" name="Rectangle 4"/>
          <p:cNvSpPr>
            <a:spLocks noChangeArrowheads="1"/>
          </p:cNvSpPr>
          <p:nvPr/>
        </p:nvSpPr>
        <p:spPr bwMode="auto">
          <a:xfrm>
            <a:off x="-304800" y="184150"/>
            <a:ext cx="12779375"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4800" b="1">
              <a:latin typeface="Tahoma" pitchFamily="34" charset="0"/>
            </a:endParaRPr>
          </a:p>
          <a:p>
            <a:pPr>
              <a:spcBef>
                <a:spcPct val="0"/>
              </a:spcBef>
              <a:buFontTx/>
              <a:buNone/>
            </a:pPr>
            <a:endParaRPr lang="en-US" altLang="en-US" sz="4800" b="1">
              <a:latin typeface="Tahoma" pitchFamily="34" charset="0"/>
            </a:endParaRPr>
          </a:p>
        </p:txBody>
      </p:sp>
      <p:sp>
        <p:nvSpPr>
          <p:cNvPr id="120837" name="Rectangle 6"/>
          <p:cNvSpPr>
            <a:spLocks noChangeArrowheads="1"/>
          </p:cNvSpPr>
          <p:nvPr/>
        </p:nvSpPr>
        <p:spPr bwMode="auto">
          <a:xfrm>
            <a:off x="1809750" y="385763"/>
            <a:ext cx="17399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700" b="1">
                <a:solidFill>
                  <a:srgbClr val="4A6279"/>
                </a:solidFill>
                <a:latin typeface="Trebuchet MS" pitchFamily="34" charset="0"/>
                <a:cs typeface="Arial" pitchFamily="34" charset="0"/>
                <a:hlinkClick r:id="rId3" tooltip="http://www.universetoday.com/2008/08/16/phoenix-camera-snaps-frost-on-mars/&#10;external link"/>
              </a:rPr>
              <a:t>Phoenix Camera Snaps Frost on Mars </a:t>
            </a:r>
            <a:endParaRPr lang="en-US" altLang="en-US" sz="1400" b="1">
              <a:solidFill>
                <a:srgbClr val="4A6279"/>
              </a:solidFill>
              <a:latin typeface="Trebuchet MS" pitchFamily="34" charset="0"/>
            </a:endParaRPr>
          </a:p>
          <a:p>
            <a:pPr>
              <a:spcBef>
                <a:spcPct val="0"/>
              </a:spcBef>
              <a:buFontTx/>
              <a:buNone/>
            </a:pPr>
            <a:endParaRPr lang="en-US" altLang="en-US" sz="2400">
              <a:latin typeface="Times New Roman" pitchFamily="18" charset="0"/>
            </a:endParaRPr>
          </a:p>
        </p:txBody>
      </p:sp>
      <p:pic>
        <p:nvPicPr>
          <p:cNvPr id="120838" name="Picture 5" descr="Morning Frost on Mars. Image credit: NASA/JPL-Caltech/University of Arizona/Texas A&amp;M University ">
            <a:hlinkClick r:id="rId4" tooltip="http://www.universetoday.com/wp-content/uploads/2008/08/frost-on-mars.jpg"/>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81000" y="914400"/>
            <a:ext cx="8382000"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A9BBC10-C4A7-47E2-80D2-29C4CD5CD20A}" type="slidenum">
              <a:rPr lang="en-US"/>
              <a:pPr>
                <a:defRPr/>
              </a:pPr>
              <a:t>114</a:t>
            </a:fld>
            <a:r>
              <a:rPr lang="en-US"/>
              <a:t> </a:t>
            </a:r>
          </a:p>
        </p:txBody>
      </p:sp>
      <p:pic>
        <p:nvPicPr>
          <p:cNvPr id="121860" name="Picture 2" descr="CC grown on CO2 and on Air NATURE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722313"/>
            <a:ext cx="5867400" cy="578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359003A-54F6-49E5-8EC3-CAA6537D0299}" type="slidenum">
              <a:rPr lang="en-US"/>
              <a:pPr>
                <a:defRPr/>
              </a:pPr>
              <a:t>115</a:t>
            </a:fld>
            <a:r>
              <a:rPr lang="en-US"/>
              <a:t> </a:t>
            </a:r>
          </a:p>
        </p:txBody>
      </p:sp>
      <p:pic>
        <p:nvPicPr>
          <p:cNvPr id="122884" name="Picture 2" descr="EM of Heterothrophic grown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04800"/>
            <a:ext cx="61722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a:xfrm>
            <a:off x="188913" y="152400"/>
            <a:ext cx="8955087" cy="762000"/>
          </a:xfrm>
        </p:spPr>
        <p:txBody>
          <a:bodyPr rtlCol="0">
            <a:normAutofit fontScale="90000"/>
          </a:bodyPr>
          <a:lstStyle/>
          <a:p>
            <a:pPr eaLnBrk="1" fontAlgn="auto" hangingPunct="1">
              <a:spcAft>
                <a:spcPts val="0"/>
              </a:spcAft>
              <a:defRPr/>
            </a:pPr>
            <a:r>
              <a:rPr lang="en-US" altLang="en-US" sz="3200" b="1" smtClean="0">
                <a:hlinkClick r:id="rId2" tooltip="http://www.universetoday.com/91571/are-gas-formed-gullies-the-norm-on-mars/&#10;external link"/>
              </a:rPr>
              <a:t/>
            </a:r>
            <a:br>
              <a:rPr lang="en-US" altLang="en-US" sz="3200" b="1" smtClean="0">
                <a:hlinkClick r:id="rId2" tooltip="http://www.universetoday.com/91571/are-gas-formed-gullies-the-norm-on-mars/&#10;external link"/>
              </a:rPr>
            </a:br>
            <a:endParaRPr lang="en-US" altLang="en-US" sz="2400" smtClean="0"/>
          </a:p>
        </p:txBody>
      </p:sp>
      <p:sp>
        <p:nvSpPr>
          <p:cNvPr id="4" name="Slide Number Placeholder 3"/>
          <p:cNvSpPr>
            <a:spLocks noGrp="1"/>
          </p:cNvSpPr>
          <p:nvPr>
            <p:ph type="sldNum" sz="quarter" idx="12"/>
          </p:nvPr>
        </p:nvSpPr>
        <p:spPr/>
        <p:txBody>
          <a:bodyPr/>
          <a:lstStyle/>
          <a:p>
            <a:pPr>
              <a:defRPr/>
            </a:pPr>
            <a:fld id="{1DB0AA3A-A003-4A07-A7D4-701E5AB10BC7}" type="slidenum">
              <a:rPr lang="en-US"/>
              <a:pPr>
                <a:defRPr/>
              </a:pPr>
              <a:t>116</a:t>
            </a:fld>
            <a:r>
              <a:rPr lang="en-US"/>
              <a:t> </a:t>
            </a:r>
          </a:p>
        </p:txBody>
      </p:sp>
      <p:sp>
        <p:nvSpPr>
          <p:cNvPr id="123909" name="Rectangle 2"/>
          <p:cNvSpPr>
            <a:spLocks noChangeArrowheads="1"/>
          </p:cNvSpPr>
          <p:nvPr/>
        </p:nvSpPr>
        <p:spPr bwMode="auto">
          <a:xfrm>
            <a:off x="325438" y="-309563"/>
            <a:ext cx="8493125" cy="1076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b="1">
              <a:solidFill>
                <a:srgbClr val="00FF00"/>
              </a:solidFill>
              <a:latin typeface="Trebuchet MS" pitchFamily="34" charset="0"/>
              <a:ea typeface="Times New Roman" pitchFamily="18" charset="0"/>
              <a:cs typeface="Arial" pitchFamily="34" charset="0"/>
              <a:hlinkClick r:id="rId2" tooltip="http://www.universetoday.com/91571/are-gas-formed-gullies-the-norm-on-mars/&#10;external link"/>
            </a:endParaRPr>
          </a:p>
          <a:p>
            <a:pPr algn="ctr">
              <a:spcBef>
                <a:spcPct val="0"/>
              </a:spcBef>
              <a:buFontTx/>
              <a:buNone/>
            </a:pPr>
            <a:r>
              <a:rPr lang="en-US" altLang="en-US" b="1">
                <a:solidFill>
                  <a:srgbClr val="00FF00"/>
                </a:solidFill>
                <a:latin typeface="Trebuchet MS" pitchFamily="34" charset="0"/>
                <a:ea typeface="Times New Roman" pitchFamily="18" charset="0"/>
                <a:cs typeface="Arial" pitchFamily="34" charset="0"/>
                <a:hlinkClick r:id="rId2" tooltip="http://www.universetoday.com/91571/are-gas-formed-gullies-the-norm-on-mars/&#10;external link"/>
              </a:rPr>
              <a:t>Are Gas-Formed Gullies the Norm on Mars? </a:t>
            </a:r>
            <a:endParaRPr lang="en-US" altLang="en-US" sz="8800" b="1">
              <a:solidFill>
                <a:srgbClr val="00FF00"/>
              </a:solidFill>
              <a:latin typeface="Tahoma" pitchFamily="34" charset="0"/>
              <a:ea typeface="Times New Roman" pitchFamily="18" charset="0"/>
              <a:cs typeface="Arial" pitchFamily="34" charset="0"/>
            </a:endParaRPr>
          </a:p>
        </p:txBody>
      </p:sp>
      <p:pic>
        <p:nvPicPr>
          <p:cNvPr id="123910" name="Picture 1" descr="http://www.universetoday.com/wp-content/uploads/2011/12/PIA09027_a_anno_br-580x309.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33400" y="1524000"/>
            <a:ext cx="8351838"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4C52AAEE-B736-4E62-BA22-887232F24B0D}" type="slidenum">
              <a:rPr lang="en-US"/>
              <a:pPr>
                <a:defRPr/>
              </a:pPr>
              <a:t>117</a:t>
            </a:fld>
            <a:r>
              <a:rPr lang="en-US"/>
              <a:t> </a:t>
            </a:r>
          </a:p>
        </p:txBody>
      </p:sp>
      <p:graphicFrame>
        <p:nvGraphicFramePr>
          <p:cNvPr id="124932" name="Object 2"/>
          <p:cNvGraphicFramePr>
            <a:graphicFrameLocks noChangeAspect="1"/>
          </p:cNvGraphicFramePr>
          <p:nvPr>
            <p:extLst>
              <p:ext uri="{D42A27DB-BD31-4B8C-83A1-F6EECF244321}">
                <p14:modId xmlns:p14="http://schemas.microsoft.com/office/powerpoint/2010/main" val="2006462258"/>
              </p:ext>
            </p:extLst>
          </p:nvPr>
        </p:nvGraphicFramePr>
        <p:xfrm>
          <a:off x="685800" y="228600"/>
          <a:ext cx="7848600" cy="5886450"/>
        </p:xfrm>
        <a:graphic>
          <a:graphicData uri="http://schemas.openxmlformats.org/presentationml/2006/ole">
            <mc:AlternateContent xmlns:mc="http://schemas.openxmlformats.org/markup-compatibility/2006">
              <mc:Choice xmlns:v="urn:schemas-microsoft-com:vml" Requires="v">
                <p:oleObj spid="_x0000_s124998" name="שקופית" r:id="rId4" imgW="3965385" imgH="2973472" progId="PowerPoint.Slide.8">
                  <p:embed/>
                </p:oleObj>
              </mc:Choice>
              <mc:Fallback>
                <p:oleObj name="שקופית" r:id="rId4" imgW="3965385" imgH="2973472" progId="PowerPoint.Slide.8">
                  <p:embed/>
                  <p:pic>
                    <p:nvPicPr>
                      <p:cNvPr id="0" name="Object 2"/>
                      <p:cNvPicPr>
                        <a:picLocks noChangeAspect="1" noChangeArrowheads="1"/>
                      </p:cNvPicPr>
                      <p:nvPr/>
                    </p:nvPicPr>
                    <p:blipFill>
                      <a:blip r:embed="rId5"/>
                      <a:srcRect/>
                      <a:stretch>
                        <a:fillRect/>
                      </a:stretch>
                    </p:blipFill>
                    <p:spPr bwMode="auto">
                      <a:xfrm>
                        <a:off x="685800" y="228600"/>
                        <a:ext cx="7848600" cy="588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4933" name="Text Box 4"/>
          <p:cNvSpPr txBox="1">
            <a:spLocks noChangeArrowheads="1"/>
          </p:cNvSpPr>
          <p:nvPr/>
        </p:nvSpPr>
        <p:spPr bwMode="auto">
          <a:xfrm>
            <a:off x="1143000" y="6400800"/>
            <a:ext cx="716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b="1">
                <a:solidFill>
                  <a:srgbClr val="FFFF00"/>
                </a:solidFill>
                <a:latin typeface="Times New Roman" pitchFamily="18" charset="0"/>
              </a:rPr>
              <a:t>Courtesy of Professor  Mauro Messerotti – Trieste </a:t>
            </a:r>
          </a:p>
        </p:txBody>
      </p:sp>
    </p:spTree>
  </p:cSld>
  <p:clrMapOvr>
    <a:masterClrMapping/>
  </p:clrMapOvr>
  <p:transition spd="slow"/>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228600" y="685800"/>
            <a:ext cx="8637588" cy="762000"/>
          </a:xfrm>
        </p:spPr>
        <p:txBody>
          <a:bodyPr/>
          <a:lstStyle/>
          <a:p>
            <a:pPr eaLnBrk="1" hangingPunct="1"/>
            <a:r>
              <a:rPr lang="en-US" altLang="en-US" sz="3600" b="1" smtClean="0">
                <a:solidFill>
                  <a:srgbClr val="FF9900"/>
                </a:solidFill>
              </a:rPr>
              <a:t>Halophiles</a:t>
            </a:r>
            <a:r>
              <a:rPr lang="en-US" altLang="en-US" sz="3600" b="1" smtClean="0"/>
              <a:t>, </a:t>
            </a:r>
            <a:r>
              <a:rPr lang="en-US" altLang="en-US" sz="3600" b="1" smtClean="0">
                <a:solidFill>
                  <a:srgbClr val="FFFF00"/>
                </a:solidFill>
              </a:rPr>
              <a:t>Alkaliphiles</a:t>
            </a:r>
            <a:r>
              <a:rPr lang="en-US" altLang="en-US" sz="3600" b="1" smtClean="0"/>
              <a:t> &amp; </a:t>
            </a:r>
            <a:r>
              <a:rPr lang="en-US" altLang="en-US" sz="3600" b="1" smtClean="0">
                <a:solidFill>
                  <a:srgbClr val="FF0000"/>
                </a:solidFill>
              </a:rPr>
              <a:t>Acidophiles</a:t>
            </a:r>
            <a:r>
              <a:rPr lang="en-US" altLang="en-US" smtClean="0"/>
              <a:t> </a:t>
            </a:r>
          </a:p>
        </p:txBody>
      </p:sp>
      <p:sp>
        <p:nvSpPr>
          <p:cNvPr id="8" name="Slide Number Placeholder 4"/>
          <p:cNvSpPr>
            <a:spLocks noGrp="1"/>
          </p:cNvSpPr>
          <p:nvPr>
            <p:ph type="sldNum" sz="quarter" idx="12"/>
          </p:nvPr>
        </p:nvSpPr>
        <p:spPr/>
        <p:txBody>
          <a:bodyPr/>
          <a:lstStyle/>
          <a:p>
            <a:pPr>
              <a:defRPr/>
            </a:pPr>
            <a:fld id="{7DFB8762-DF4E-4CB3-BD0D-D26235BB8F92}" type="slidenum">
              <a:rPr lang="en-US"/>
              <a:pPr>
                <a:defRPr/>
              </a:pPr>
              <a:t>118</a:t>
            </a:fld>
            <a:r>
              <a:rPr lang="en-US"/>
              <a:t> </a:t>
            </a:r>
          </a:p>
        </p:txBody>
      </p:sp>
      <p:pic>
        <p:nvPicPr>
          <p:cNvPr id="125957" name="Picture 18" descr="Pictur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5113"/>
            <a:ext cx="9144000" cy="632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8" name="Text Box 5"/>
          <p:cNvSpPr txBox="1">
            <a:spLocks noChangeArrowheads="1"/>
          </p:cNvSpPr>
          <p:nvPr/>
        </p:nvSpPr>
        <p:spPr bwMode="auto">
          <a:xfrm>
            <a:off x="0" y="3657600"/>
            <a:ext cx="2743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b="1">
                <a:solidFill>
                  <a:srgbClr val="00FF00"/>
                </a:solidFill>
                <a:latin typeface="Tahoma" pitchFamily="34" charset="0"/>
              </a:rPr>
              <a:t>ACIDOPHIL</a:t>
            </a:r>
            <a:r>
              <a:rPr lang="en-US" altLang="en-US" sz="1600" b="1">
                <a:solidFill>
                  <a:srgbClr val="333399"/>
                </a:solidFill>
                <a:latin typeface="Tahoma" pitchFamily="34" charset="0"/>
              </a:rPr>
              <a:t>ES</a:t>
            </a:r>
          </a:p>
        </p:txBody>
      </p:sp>
      <p:sp>
        <p:nvSpPr>
          <p:cNvPr id="125959" name="WordArt 13"/>
          <p:cNvSpPr>
            <a:spLocks noChangeArrowheads="1" noChangeShapeType="1" noTextEdit="1"/>
          </p:cNvSpPr>
          <p:nvPr/>
        </p:nvSpPr>
        <p:spPr bwMode="auto">
          <a:xfrm>
            <a:off x="5105400" y="5715000"/>
            <a:ext cx="2809875" cy="228600"/>
          </a:xfrm>
          <a:prstGeom prst="rect">
            <a:avLst/>
          </a:prstGeom>
        </p:spPr>
        <p:txBody>
          <a:bodyPr wrap="none" fromWordArt="1">
            <a:prstTxWarp prst="textPlain">
              <a:avLst>
                <a:gd name="adj" fmla="val 50000"/>
              </a:avLst>
            </a:prstTxWarp>
          </a:bodyPr>
          <a:lstStyle/>
          <a:p>
            <a:r>
              <a:rPr lang="en-US" sz="3600" kern="10">
                <a:ln w="9525">
                  <a:solidFill>
                    <a:srgbClr val="00FF00"/>
                  </a:solidFill>
                  <a:round/>
                  <a:headEnd/>
                  <a:tailEnd/>
                </a:ln>
                <a:solidFill>
                  <a:srgbClr val="336699"/>
                </a:solidFill>
                <a:effectLst>
                  <a:outerShdw dist="45791" dir="2021404" algn="ctr" rotWithShape="0">
                    <a:srgbClr val="B2B2B2">
                      <a:alpha val="79999"/>
                    </a:srgbClr>
                  </a:outerShdw>
                </a:effectLst>
                <a:latin typeface="Times New Roman"/>
                <a:cs typeface="Times New Roman"/>
              </a:rPr>
              <a:t>HALOPHILES</a:t>
            </a:r>
          </a:p>
        </p:txBody>
      </p:sp>
      <p:sp>
        <p:nvSpPr>
          <p:cNvPr id="125960" name="WordArt 15"/>
          <p:cNvSpPr>
            <a:spLocks noChangeArrowheads="1" noChangeShapeType="1" noTextEdit="1"/>
          </p:cNvSpPr>
          <p:nvPr/>
        </p:nvSpPr>
        <p:spPr bwMode="auto">
          <a:xfrm>
            <a:off x="6229350" y="2667000"/>
            <a:ext cx="2914650" cy="304800"/>
          </a:xfrm>
          <a:prstGeom prst="rect">
            <a:avLst/>
          </a:prstGeom>
        </p:spPr>
        <p:txBody>
          <a:bodyPr wrap="none" fromWordArt="1">
            <a:prstTxWarp prst="textPlain">
              <a:avLst>
                <a:gd name="adj" fmla="val 50000"/>
              </a:avLst>
            </a:prstTxWarp>
          </a:bodyPr>
          <a:lstStyle/>
          <a:p>
            <a:r>
              <a:rPr lang="en-US" sz="3600" kern="10" spc="720">
                <a:ln w="9525">
                  <a:solidFill>
                    <a:schemeClr va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Arial Black"/>
              </a:rPr>
              <a:t>Alkaliphiles</a:t>
            </a:r>
          </a:p>
        </p:txBody>
      </p:sp>
    </p:spTree>
  </p:cSld>
  <p:clrMapOvr>
    <a:masterClrMapping/>
  </p:clrMapOvr>
  <p:transition spd="slow"/>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0" y="0"/>
            <a:ext cx="9144000" cy="1431925"/>
          </a:xfrm>
          <a:solidFill>
            <a:srgbClr val="FFCC99"/>
          </a:solidFill>
        </p:spPr>
        <p:txBody>
          <a:bodyPr rtlCol="0">
            <a:normAutofit fontScale="90000"/>
          </a:bodyPr>
          <a:lstStyle/>
          <a:p>
            <a:pPr eaLnBrk="1" fontAlgn="auto" hangingPunct="1">
              <a:spcAft>
                <a:spcPts val="0"/>
              </a:spcAft>
              <a:defRPr/>
            </a:pPr>
            <a:r>
              <a:rPr lang="en-US" altLang="en-US" smtClean="0">
                <a:solidFill>
                  <a:srgbClr val="0000FF"/>
                </a:solidFill>
              </a:rPr>
              <a:t>Life on Mars Theory Boosted by New Methane Study</a:t>
            </a:r>
          </a:p>
        </p:txBody>
      </p:sp>
      <p:sp>
        <p:nvSpPr>
          <p:cNvPr id="126979" name="Rectangle 3"/>
          <p:cNvSpPr>
            <a:spLocks noGrp="1" noChangeArrowheads="1"/>
          </p:cNvSpPr>
          <p:nvPr>
            <p:ph idx="1"/>
          </p:nvPr>
        </p:nvSpPr>
        <p:spPr>
          <a:xfrm>
            <a:off x="0" y="1295400"/>
            <a:ext cx="9144000" cy="5105400"/>
          </a:xfrm>
        </p:spPr>
        <p:txBody>
          <a:bodyPr/>
          <a:lstStyle/>
          <a:p>
            <a:pPr eaLnBrk="1" hangingPunct="1"/>
            <a:endParaRPr lang="en-US" altLang="en-US" sz="2800" b="1" dirty="0" smtClean="0"/>
          </a:p>
          <a:p>
            <a:pPr eaLnBrk="1" hangingPunct="1"/>
            <a:r>
              <a:rPr lang="en-US" altLang="en-US" sz="3600" b="1" dirty="0" smtClean="0"/>
              <a:t>Scientists have ruled out the possibility that methane is delivered to Mars by meteorites, raising fresh hopes that the GAS MIGHT BE GENERATED BY LIFE on the RED PLANET, in research published in </a:t>
            </a:r>
            <a:r>
              <a:rPr lang="en-US" altLang="en-US" sz="3600" b="1" i="1" dirty="0" smtClean="0"/>
              <a:t>Earth and Planetary Science Letters </a:t>
            </a:r>
          </a:p>
          <a:p>
            <a:pPr algn="ctr" eaLnBrk="1" hangingPunct="1"/>
            <a:r>
              <a:rPr lang="en-US" altLang="en-US" sz="2800" b="1" i="1" dirty="0" smtClean="0"/>
              <a:t>Science Daily (Dec. 8, 2009)</a:t>
            </a:r>
            <a:r>
              <a:rPr lang="en-US" altLang="en-US" sz="2800" b="1" dirty="0" smtClean="0"/>
              <a:t> </a:t>
            </a:r>
          </a:p>
        </p:txBody>
      </p:sp>
      <p:sp>
        <p:nvSpPr>
          <p:cNvPr id="5" name="Slide Number Placeholder 5"/>
          <p:cNvSpPr>
            <a:spLocks noGrp="1"/>
          </p:cNvSpPr>
          <p:nvPr>
            <p:ph type="sldNum" sz="quarter" idx="12"/>
          </p:nvPr>
        </p:nvSpPr>
        <p:spPr/>
        <p:txBody>
          <a:bodyPr/>
          <a:lstStyle/>
          <a:p>
            <a:pPr>
              <a:defRPr/>
            </a:pPr>
            <a:fld id="{A6D7B5FF-4D5F-4BEE-AFB5-8CF85CF15FC3}" type="slidenum">
              <a:rPr lang="en-US"/>
              <a:pPr>
                <a:defRPr/>
              </a:pPr>
              <a:t>119</a:t>
            </a:fld>
            <a:r>
              <a:rPr lang="en-US"/>
              <a:t> </a:t>
            </a:r>
          </a:p>
        </p:txBody>
      </p:sp>
    </p:spTree>
  </p:cSld>
  <p:clrMapOvr>
    <a:masterClrMapping/>
  </p:clrMapOvr>
  <p:transition spd="slow"/>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AutoShape 2"/>
          <p:cNvSpPr>
            <a:spLocks noGrp="1" noChangeAspect="1" noChangeArrowheads="1"/>
          </p:cNvSpPr>
          <p:nvPr>
            <p:ph type="title"/>
          </p:nvPr>
        </p:nvSpPr>
        <p:spPr>
          <a:xfrm>
            <a:off x="506413" y="469900"/>
            <a:ext cx="8637587" cy="1739900"/>
          </a:xfrm>
          <a:solidFill>
            <a:srgbClr val="99FF33"/>
          </a:solidFill>
        </p:spPr>
        <p:txBody>
          <a:bodyPr/>
          <a:lstStyle/>
          <a:p>
            <a:pPr eaLnBrk="1" hangingPunct="1"/>
            <a:r>
              <a:rPr lang="en-US" altLang="en-US" sz="3600" b="1" smtClean="0">
                <a:hlinkClick r:id="rId3" tooltip="Permanent Link: NASA Finds Shrimp Where No Advanced Life Should Be: 600 Feet Beneath Antarctic Ice"/>
              </a:rPr>
              <a:t>NASA Finds Shrimp Where No Advanced Life Should Be: 600 Feet Beneath Antarctic Ice</a:t>
            </a:r>
            <a:endParaRPr lang="en-US" altLang="en-US" sz="3600" b="1" smtClean="0"/>
          </a:p>
        </p:txBody>
      </p:sp>
      <p:pic>
        <p:nvPicPr>
          <p:cNvPr id="128003" name="Picture 4" descr="IceSheetCrustacean"/>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1219200" y="2171700"/>
            <a:ext cx="6248400" cy="46863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5"/>
          <p:cNvSpPr>
            <a:spLocks noGrp="1"/>
          </p:cNvSpPr>
          <p:nvPr>
            <p:ph type="sldNum" sz="quarter" idx="12"/>
          </p:nvPr>
        </p:nvSpPr>
        <p:spPr/>
        <p:txBody>
          <a:bodyPr/>
          <a:lstStyle/>
          <a:p>
            <a:pPr>
              <a:defRPr/>
            </a:pPr>
            <a:fld id="{09C4207A-50BD-4A53-B8BA-61ABF2B90315}" type="slidenum">
              <a:rPr lang="en-US"/>
              <a:pPr>
                <a:defRPr/>
              </a:pPr>
              <a:t>120</a:t>
            </a:fld>
            <a:r>
              <a:rPr lang="en-US"/>
              <a:t> </a:t>
            </a:r>
          </a:p>
        </p:txBody>
      </p:sp>
    </p:spTree>
  </p:cSld>
  <p:clrMapOvr>
    <a:masterClrMapping/>
  </p:clrMapOvr>
  <p:transition spd="slow">
    <p:circle/>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p:cNvSpPr>
            <a:spLocks noGrp="1"/>
          </p:cNvSpPr>
          <p:nvPr>
            <p:ph type="title"/>
          </p:nvPr>
        </p:nvSpPr>
        <p:spPr/>
        <p:txBody>
          <a:bodyPr/>
          <a:lstStyle/>
          <a:p>
            <a:pPr eaLnBrk="1" hangingPunct="1"/>
            <a:r>
              <a:rPr lang="en-US" altLang="en-US" smtClean="0"/>
              <a:t>MOTHER EARTH-OUR PLANET</a:t>
            </a:r>
          </a:p>
        </p:txBody>
      </p:sp>
      <p:sp>
        <p:nvSpPr>
          <p:cNvPr id="4" name="Slide Number Placeholder 3"/>
          <p:cNvSpPr>
            <a:spLocks noGrp="1"/>
          </p:cNvSpPr>
          <p:nvPr>
            <p:ph type="sldNum" sz="quarter" idx="12"/>
          </p:nvPr>
        </p:nvSpPr>
        <p:spPr/>
        <p:txBody>
          <a:bodyPr/>
          <a:lstStyle/>
          <a:p>
            <a:pPr>
              <a:defRPr/>
            </a:pPr>
            <a:fld id="{04CA9588-62B4-469A-93EA-D8F1D07D81AD}" type="slidenum">
              <a:rPr lang="en-US"/>
              <a:pPr>
                <a:defRPr/>
              </a:pPr>
              <a:t>121</a:t>
            </a:fld>
            <a:r>
              <a:rPr lang="en-US"/>
              <a:t> </a:t>
            </a:r>
          </a:p>
        </p:txBody>
      </p:sp>
      <p:pic>
        <p:nvPicPr>
          <p:cNvPr id="129029" name="Picture 4" descr="http://img.youtube.com/vi/6twFHqJ03_k/hqdefault.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524000"/>
            <a:ext cx="77724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092010F-0F74-45EA-A9BC-12DE519458D1}" type="slidenum">
              <a:rPr lang="en-US"/>
              <a:pPr>
                <a:defRPr/>
              </a:pPr>
              <a:t>122</a:t>
            </a:fld>
            <a:r>
              <a:rPr lang="en-US"/>
              <a:t> </a:t>
            </a:r>
          </a:p>
        </p:txBody>
      </p:sp>
      <p:pic>
        <p:nvPicPr>
          <p:cNvPr id="130052" name="Picture 2" descr="Lift your Eyes to the Heav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0"/>
            <a:ext cx="73152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rot="10800000" flipV="1">
            <a:off x="317500" y="3175"/>
            <a:ext cx="8597900" cy="762000"/>
          </a:xfrm>
        </p:spPr>
        <p:txBody>
          <a:bodyPr/>
          <a:lstStyle/>
          <a:p>
            <a:pPr eaLnBrk="1" hangingPunct="1"/>
            <a:r>
              <a:rPr lang="en-US" altLang="en-US" smtClean="0"/>
              <a:t>THE CYANIDIUM BOOK</a:t>
            </a:r>
          </a:p>
        </p:txBody>
      </p:sp>
      <p:sp>
        <p:nvSpPr>
          <p:cNvPr id="5" name="Slide Number Placeholder 4"/>
          <p:cNvSpPr>
            <a:spLocks noGrp="1"/>
          </p:cNvSpPr>
          <p:nvPr>
            <p:ph type="sldNum" sz="quarter" idx="12"/>
          </p:nvPr>
        </p:nvSpPr>
        <p:spPr/>
        <p:txBody>
          <a:bodyPr/>
          <a:lstStyle/>
          <a:p>
            <a:pPr>
              <a:defRPr/>
            </a:pPr>
            <a:fld id="{239D8A8D-38C1-43D3-B4FD-D9EF651B4B1D}" type="slidenum">
              <a:rPr lang="en-US"/>
              <a:pPr>
                <a:defRPr/>
              </a:pPr>
              <a:t>123</a:t>
            </a:fld>
            <a:r>
              <a:rPr lang="en-US"/>
              <a:t> </a:t>
            </a:r>
          </a:p>
        </p:txBody>
      </p:sp>
      <p:pic>
        <p:nvPicPr>
          <p:cNvPr id="131077" name="Picture 4" descr="CC book 199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914400"/>
            <a:ext cx="57912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a:xfrm>
            <a:off x="457200" y="228600"/>
            <a:ext cx="8229600" cy="1143000"/>
          </a:xfrm>
        </p:spPr>
        <p:txBody>
          <a:bodyPr/>
          <a:lstStyle/>
          <a:p>
            <a:pPr eaLnBrk="1" hangingPunct="1"/>
            <a:r>
              <a:rPr lang="en-US" altLang="en-US" b="1" smtClean="0">
                <a:solidFill>
                  <a:srgbClr val="00B050"/>
                </a:solidFill>
              </a:rPr>
              <a:t>Movement of Tardigrade </a:t>
            </a:r>
          </a:p>
        </p:txBody>
      </p:sp>
      <p:sp>
        <p:nvSpPr>
          <p:cNvPr id="4" name="Slide Number Placeholder 3"/>
          <p:cNvSpPr>
            <a:spLocks noGrp="1"/>
          </p:cNvSpPr>
          <p:nvPr>
            <p:ph type="sldNum" sz="quarter" idx="12"/>
          </p:nvPr>
        </p:nvSpPr>
        <p:spPr/>
        <p:txBody>
          <a:bodyPr/>
          <a:lstStyle/>
          <a:p>
            <a:pPr>
              <a:defRPr/>
            </a:pPr>
            <a:fld id="{860CD45F-2680-4DB2-8850-9805D9BB60FE}" type="slidenum">
              <a:rPr lang="en-US" smtClean="0"/>
              <a:pPr>
                <a:defRPr/>
              </a:pPr>
              <a:t>124</a:t>
            </a:fld>
            <a:r>
              <a:rPr lang="en-US" smtClean="0"/>
              <a:t> </a:t>
            </a:r>
            <a:endParaRPr lang="en-US"/>
          </a:p>
        </p:txBody>
      </p:sp>
      <p:pic>
        <p:nvPicPr>
          <p:cNvPr id="13210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19200"/>
            <a:ext cx="81534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FE83EBA-0906-4156-8E0B-721D5675A81F}" type="slidenum">
              <a:rPr lang="en-US"/>
              <a:pPr>
                <a:defRPr/>
              </a:pPr>
              <a:t>125</a:t>
            </a:fld>
            <a:r>
              <a:rPr lang="en-US"/>
              <a:t> </a:t>
            </a:r>
          </a:p>
        </p:txBody>
      </p:sp>
      <p:sp>
        <p:nvSpPr>
          <p:cNvPr id="133124" name="Rectangle 5"/>
          <p:cNvSpPr>
            <a:spLocks noChangeArrowheads="1"/>
          </p:cNvSpPr>
          <p:nvPr/>
        </p:nvSpPr>
        <p:spPr bwMode="auto">
          <a:xfrm>
            <a:off x="0" y="-909638"/>
            <a:ext cx="9144000" cy="2276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lgn="ctr">
              <a:spcBef>
                <a:spcPct val="0"/>
              </a:spcBef>
              <a:buFontTx/>
              <a:buNone/>
            </a:pPr>
            <a:r>
              <a:rPr lang="en-US" altLang="en-US" sz="2000" b="1">
                <a:solidFill>
                  <a:srgbClr val="FFFF00"/>
                </a:solidFill>
                <a:latin typeface="Trebuchet MS" pitchFamily="34" charset="0"/>
                <a:ea typeface="Times New Roman" pitchFamily="18" charset="0"/>
                <a:cs typeface="Arial" pitchFamily="34" charset="0"/>
                <a:hlinkClick r:id="rId2" tooltip="external link"/>
              </a:rPr>
              <a:t>600 Million Year Drought Makes Life on Surface of Mars Unlikely </a:t>
            </a:r>
            <a:endParaRPr lang="en-US" altLang="en-US" sz="2000" b="1">
              <a:solidFill>
                <a:srgbClr val="FFFF00"/>
              </a:solidFill>
              <a:latin typeface="Trebuchet MS" pitchFamily="34" charset="0"/>
              <a:ea typeface="Times New Roman" pitchFamily="18" charset="0"/>
              <a:cs typeface="Arial" pitchFamily="34" charset="0"/>
            </a:endParaRPr>
          </a:p>
          <a:p>
            <a:pPr algn="ctr">
              <a:spcBef>
                <a:spcPct val="0"/>
              </a:spcBef>
              <a:buFontTx/>
              <a:buNone/>
            </a:pPr>
            <a:endParaRPr lang="en-US" altLang="en-US" sz="6600">
              <a:solidFill>
                <a:srgbClr val="FFFF00"/>
              </a:solidFill>
              <a:latin typeface="Tahoma" pitchFamily="34" charset="0"/>
              <a:ea typeface="Times New Roman" pitchFamily="18" charset="0"/>
              <a:cs typeface="Arial" pitchFamily="34" charset="0"/>
            </a:endParaRPr>
          </a:p>
        </p:txBody>
      </p:sp>
      <p:pic>
        <p:nvPicPr>
          <p:cNvPr id="133125" name="Picture 1" descr="Description: http://www.universetoday.com/wp-content/uploads/2012/02/81118-mars-phoenix-lander-finishes_2-580x38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4125" y="1423988"/>
            <a:ext cx="6442075" cy="428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6" name="Rectangle 6"/>
          <p:cNvSpPr>
            <a:spLocks noChangeArrowheads="1"/>
          </p:cNvSpPr>
          <p:nvPr/>
        </p:nvSpPr>
        <p:spPr bwMode="auto">
          <a:xfrm>
            <a:off x="-76200" y="-1042988"/>
            <a:ext cx="9144000" cy="7480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en-US" altLang="en-US" sz="2400" b="1" i="1">
                <a:solidFill>
                  <a:srgbClr val="3F4A50"/>
                </a:solidFill>
                <a:latin typeface="Arial" pitchFamily="34" charset="0"/>
                <a:ea typeface="Calibri" pitchFamily="34" charset="0"/>
                <a:cs typeface="Arial" pitchFamily="34" charset="0"/>
              </a:rPr>
              <a:t>.</a:t>
            </a:r>
            <a:r>
              <a:rPr lang="en-US" altLang="en-US" sz="2400" i="1">
                <a:solidFill>
                  <a:srgbClr val="3F4A50"/>
                </a:solidFill>
                <a:latin typeface="Arial" pitchFamily="34" charset="0"/>
                <a:ea typeface="Calibri" pitchFamily="34" charset="0"/>
                <a:cs typeface="Arial" pitchFamily="34" charset="0"/>
              </a:rPr>
              <a:t> </a:t>
            </a:r>
          </a:p>
          <a:p>
            <a:pPr algn="ctr">
              <a:spcBef>
                <a:spcPct val="0"/>
              </a:spcBef>
              <a:buFontTx/>
              <a:buNone/>
            </a:pPr>
            <a:endParaRPr lang="en-US" altLang="en-US" sz="2400" i="1">
              <a:solidFill>
                <a:srgbClr val="3F4A5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3F4A5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3F4A5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r>
              <a:rPr lang="en-US" altLang="en-US" sz="2400" i="1">
                <a:solidFill>
                  <a:srgbClr val="00FF00"/>
                </a:solidFill>
                <a:latin typeface="Arial" pitchFamily="34" charset="0"/>
                <a:ea typeface="Calibri" pitchFamily="34" charset="0"/>
                <a:cs typeface="Arial" pitchFamily="34" charset="0"/>
              </a:rPr>
              <a:t>Cre</a:t>
            </a:r>
            <a:r>
              <a:rPr lang="en-US" altLang="en-US" sz="1200" i="1">
                <a:solidFill>
                  <a:srgbClr val="00FF00"/>
                </a:solidFill>
                <a:latin typeface="Arial" pitchFamily="34" charset="0"/>
                <a:ea typeface="Calibri" pitchFamily="34" charset="0"/>
                <a:cs typeface="Arial" pitchFamily="34" charset="0"/>
              </a:rPr>
              <a:t>dit: NASA/JPL-Calech/University of Arizona</a:t>
            </a:r>
            <a:endParaRPr lang="en-US" altLang="en-US" sz="4800">
              <a:solidFill>
                <a:srgbClr val="00FF00"/>
              </a:solidFill>
              <a:latin typeface="Tahoma" pitchFamily="34" charset="0"/>
              <a:ea typeface="Calibri" pitchFamily="34" charset="0"/>
              <a:cs typeface="Arial" pitchFamily="34" charset="0"/>
            </a:endParaRPr>
          </a:p>
        </p:txBody>
      </p:sp>
      <p:sp>
        <p:nvSpPr>
          <p:cNvPr id="133127" name="Rectangle 5"/>
          <p:cNvSpPr>
            <a:spLocks noChangeArrowheads="1"/>
          </p:cNvSpPr>
          <p:nvPr/>
        </p:nvSpPr>
        <p:spPr bwMode="auto">
          <a:xfrm>
            <a:off x="76200" y="609600"/>
            <a:ext cx="9067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i="1">
                <a:solidFill>
                  <a:srgbClr val="00FF00"/>
                </a:solidFill>
                <a:latin typeface="Arial" pitchFamily="34" charset="0"/>
                <a:ea typeface="Calibri" pitchFamily="34" charset="0"/>
                <a:cs typeface="Arial" pitchFamily="34" charset="0"/>
              </a:rPr>
              <a:t>View of Mars' surface near the north pole from the Phoenix lander</a:t>
            </a:r>
            <a:endParaRPr lang="en-US" altLang="en-US" sz="2400" b="1">
              <a:solidFill>
                <a:srgbClr val="00FF00"/>
              </a:solidFill>
              <a:latin typeface="Tahoma" pitchFamily="34" charset="0"/>
              <a:ea typeface="Calibri"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CF473BF7-677C-4B05-A062-872330777674}" type="slidenum">
              <a:rPr lang="en-US"/>
              <a:pPr>
                <a:defRPr/>
              </a:pPr>
              <a:t>126</a:t>
            </a:fld>
            <a:r>
              <a:rPr lang="en-US"/>
              <a:t> </a:t>
            </a:r>
          </a:p>
        </p:txBody>
      </p:sp>
      <p:sp>
        <p:nvSpPr>
          <p:cNvPr id="134148" name="Rectangle 5"/>
          <p:cNvSpPr>
            <a:spLocks noChangeArrowheads="1"/>
          </p:cNvSpPr>
          <p:nvPr/>
        </p:nvSpPr>
        <p:spPr bwMode="auto">
          <a:xfrm>
            <a:off x="0" y="-1341438"/>
            <a:ext cx="9391650" cy="3140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800" b="1">
              <a:solidFill>
                <a:srgbClr val="FFFF00"/>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800" b="1">
              <a:solidFill>
                <a:srgbClr val="FFFF00"/>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800" b="1">
              <a:solidFill>
                <a:srgbClr val="FFFF00"/>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b="1">
              <a:solidFill>
                <a:srgbClr val="FFFF00"/>
              </a:solidFill>
              <a:latin typeface="Trebuchet MS" pitchFamily="34" charset="0"/>
              <a:ea typeface="Times New Roman" pitchFamily="18" charset="0"/>
              <a:cs typeface="Arial" pitchFamily="34" charset="0"/>
              <a:hlinkClick r:id="rId2" tooltip="external link"/>
            </a:endParaRPr>
          </a:p>
          <a:p>
            <a:pPr>
              <a:spcBef>
                <a:spcPct val="0"/>
              </a:spcBef>
              <a:buFontTx/>
              <a:buNone/>
            </a:pPr>
            <a:r>
              <a:rPr lang="en-US" altLang="en-US" b="1">
                <a:solidFill>
                  <a:srgbClr val="0000FF"/>
                </a:solidFill>
                <a:latin typeface="Trebuchet MS" pitchFamily="34" charset="0"/>
                <a:ea typeface="Times New Roman" pitchFamily="18" charset="0"/>
                <a:cs typeface="Arial" pitchFamily="34" charset="0"/>
                <a:hlinkClick r:id="rId2" tooltip="external link"/>
              </a:rPr>
              <a:t>Curiosity</a:t>
            </a:r>
            <a:r>
              <a:rPr lang="en-US" altLang="en-US" b="1">
                <a:solidFill>
                  <a:srgbClr val="FFFF00"/>
                </a:solidFill>
                <a:latin typeface="Trebuchet MS" pitchFamily="34" charset="0"/>
                <a:ea typeface="Times New Roman" pitchFamily="18" charset="0"/>
                <a:cs typeface="Arial" pitchFamily="34" charset="0"/>
                <a:hlinkClick r:id="rId2" tooltip="external link"/>
              </a:rPr>
              <a:t> Starts First Science on Mars Sojurn </a:t>
            </a:r>
            <a:r>
              <a:rPr lang="en-US" altLang="en-US" b="1">
                <a:solidFill>
                  <a:srgbClr val="FFFF00"/>
                </a:solidFill>
                <a:latin typeface="Tahoma" pitchFamily="34" charset="0"/>
                <a:ea typeface="Times New Roman" pitchFamily="18" charset="0"/>
                <a:cs typeface="Arial" pitchFamily="34" charset="0"/>
                <a:hlinkClick r:id="rId2" tooltip="external link"/>
              </a:rPr>
              <a:t>–</a:t>
            </a:r>
            <a:r>
              <a:rPr lang="en-US" altLang="en-US" b="1">
                <a:solidFill>
                  <a:srgbClr val="FFFF00"/>
                </a:solidFill>
                <a:latin typeface="Trebuchet MS" pitchFamily="34" charset="0"/>
                <a:ea typeface="Times New Roman" pitchFamily="18" charset="0"/>
                <a:cs typeface="Arial" pitchFamily="34" charset="0"/>
                <a:hlinkClick r:id="rId2" tooltip="external link"/>
              </a:rPr>
              <a:t> </a:t>
            </a:r>
          </a:p>
          <a:p>
            <a:pPr>
              <a:spcBef>
                <a:spcPct val="0"/>
              </a:spcBef>
              <a:buFontTx/>
              <a:buNone/>
            </a:pPr>
            <a:r>
              <a:rPr lang="en-US" altLang="en-US" b="1">
                <a:solidFill>
                  <a:srgbClr val="FFFF00"/>
                </a:solidFill>
                <a:latin typeface="Trebuchet MS" pitchFamily="34" charset="0"/>
                <a:ea typeface="Times New Roman" pitchFamily="18" charset="0"/>
                <a:cs typeface="Arial" pitchFamily="34" charset="0"/>
                <a:hlinkClick r:id="rId2" tooltip="external link"/>
              </a:rPr>
              <a:t>How Lethal is Space Radiation to Life</a:t>
            </a:r>
            <a:r>
              <a:rPr lang="en-US" altLang="en-US" b="1">
                <a:solidFill>
                  <a:srgbClr val="FFFF00"/>
                </a:solidFill>
                <a:latin typeface="Tahoma" pitchFamily="34" charset="0"/>
                <a:ea typeface="Times New Roman" pitchFamily="18" charset="0"/>
                <a:cs typeface="Arial" pitchFamily="34" charset="0"/>
                <a:hlinkClick r:id="rId2" tooltip="external link"/>
              </a:rPr>
              <a:t>’</a:t>
            </a:r>
            <a:r>
              <a:rPr lang="en-US" altLang="en-US" b="1">
                <a:solidFill>
                  <a:srgbClr val="FFFF00"/>
                </a:solidFill>
                <a:latin typeface="Trebuchet MS" pitchFamily="34" charset="0"/>
                <a:ea typeface="Times New Roman" pitchFamily="18" charset="0"/>
                <a:cs typeface="Arial" pitchFamily="34" charset="0"/>
                <a:hlinkClick r:id="rId2" tooltip="external link"/>
              </a:rPr>
              <a:t>s Survival </a:t>
            </a:r>
            <a:endParaRPr lang="en-US" altLang="en-US" sz="2400" b="1">
              <a:solidFill>
                <a:srgbClr val="FFFF00"/>
              </a:solidFill>
              <a:latin typeface="Trebuchet MS" pitchFamily="34" charset="0"/>
              <a:ea typeface="Times New Roman" pitchFamily="18" charset="0"/>
              <a:cs typeface="Arial" pitchFamily="34" charset="0"/>
            </a:endParaRPr>
          </a:p>
          <a:p>
            <a:pPr>
              <a:spcBef>
                <a:spcPct val="0"/>
              </a:spcBef>
              <a:buFontTx/>
              <a:buNone/>
            </a:pPr>
            <a:endParaRPr lang="en-US" altLang="en-US" sz="4800">
              <a:solidFill>
                <a:srgbClr val="FFFF00"/>
              </a:solidFill>
              <a:latin typeface="Tahoma" pitchFamily="34" charset="0"/>
              <a:ea typeface="Times New Roman" pitchFamily="18" charset="0"/>
              <a:cs typeface="Arial" pitchFamily="34" charset="0"/>
            </a:endParaRPr>
          </a:p>
        </p:txBody>
      </p:sp>
      <p:pic>
        <p:nvPicPr>
          <p:cNvPr id="134149" name="Picture 1" descr="Description: http://www.universetoday.com/wp-content/uploads/2011/12/PIA14175_modest-580x32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2900" y="990600"/>
            <a:ext cx="5740400" cy="323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50" name="Rectangle 6"/>
          <p:cNvSpPr>
            <a:spLocks noChangeArrowheads="1"/>
          </p:cNvSpPr>
          <p:nvPr/>
        </p:nvSpPr>
        <p:spPr bwMode="auto">
          <a:xfrm>
            <a:off x="439738" y="2817813"/>
            <a:ext cx="8185150" cy="354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1200" i="1">
              <a:solidFill>
                <a:srgbClr val="3F4A5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3F4A50"/>
              </a:solidFill>
              <a:latin typeface="Arial" pitchFamily="34" charset="0"/>
              <a:ea typeface="Calibri" pitchFamily="34" charset="0"/>
              <a:cs typeface="Arial" pitchFamily="34" charset="0"/>
            </a:endParaRPr>
          </a:p>
          <a:p>
            <a:pPr algn="ctr">
              <a:spcBef>
                <a:spcPct val="0"/>
              </a:spcBef>
              <a:buFontTx/>
              <a:buNone/>
            </a:pPr>
            <a:endParaRPr lang="en-US" altLang="en-US" sz="2000" i="1">
              <a:solidFill>
                <a:srgbClr val="FFFF00"/>
              </a:solidFill>
              <a:latin typeface="Arial" pitchFamily="34" charset="0"/>
              <a:ea typeface="Calibri" pitchFamily="34" charset="0"/>
              <a:cs typeface="Arial" pitchFamily="34" charset="0"/>
            </a:endParaRPr>
          </a:p>
          <a:p>
            <a:pPr algn="ctr">
              <a:spcBef>
                <a:spcPct val="0"/>
              </a:spcBef>
              <a:buFontTx/>
              <a:buNone/>
            </a:pPr>
            <a:endParaRPr lang="en-US" altLang="en-US" sz="2000" i="1">
              <a:solidFill>
                <a:srgbClr val="FFFF00"/>
              </a:solidFill>
              <a:latin typeface="Arial" pitchFamily="34" charset="0"/>
              <a:ea typeface="Calibri" pitchFamily="34" charset="0"/>
              <a:cs typeface="Arial" pitchFamily="34" charset="0"/>
            </a:endParaRPr>
          </a:p>
          <a:p>
            <a:pPr algn="ctr">
              <a:spcBef>
                <a:spcPct val="0"/>
              </a:spcBef>
              <a:buFontTx/>
              <a:buNone/>
            </a:pPr>
            <a:endParaRPr lang="en-US" altLang="en-US" sz="2000" i="1">
              <a:solidFill>
                <a:srgbClr val="FFFF00"/>
              </a:solidFill>
              <a:latin typeface="Arial" pitchFamily="34" charset="0"/>
              <a:ea typeface="Calibri" pitchFamily="34" charset="0"/>
              <a:cs typeface="Arial" pitchFamily="34" charset="0"/>
            </a:endParaRPr>
          </a:p>
          <a:p>
            <a:pPr algn="ctr">
              <a:spcBef>
                <a:spcPct val="0"/>
              </a:spcBef>
              <a:buFontTx/>
              <a:buNone/>
            </a:pPr>
            <a:endParaRPr lang="en-US" altLang="en-US" sz="2000" i="1">
              <a:solidFill>
                <a:srgbClr val="FFFF00"/>
              </a:solidFill>
              <a:latin typeface="Arial" pitchFamily="34" charset="0"/>
              <a:ea typeface="Calibri" pitchFamily="34" charset="0"/>
              <a:cs typeface="Arial" pitchFamily="34" charset="0"/>
            </a:endParaRPr>
          </a:p>
          <a:p>
            <a:pPr algn="ctr">
              <a:spcBef>
                <a:spcPct val="0"/>
              </a:spcBef>
              <a:buFontTx/>
              <a:buNone/>
            </a:pPr>
            <a:r>
              <a:rPr lang="en-US" altLang="en-US" sz="2000" i="1">
                <a:latin typeface="Arial" pitchFamily="34" charset="0"/>
                <a:ea typeface="Calibri" pitchFamily="34" charset="0"/>
                <a:cs typeface="Arial" pitchFamily="34" charset="0"/>
              </a:rPr>
              <a:t>NASA's Mars Science Laboratory Curiosity rover is currently cruising </a:t>
            </a:r>
          </a:p>
          <a:p>
            <a:pPr algn="ctr">
              <a:spcBef>
                <a:spcPct val="0"/>
              </a:spcBef>
              <a:buFontTx/>
              <a:buNone/>
            </a:pPr>
            <a:r>
              <a:rPr lang="en-US" altLang="en-US" sz="2000" i="1">
                <a:latin typeface="Arial" pitchFamily="34" charset="0"/>
                <a:ea typeface="Calibri" pitchFamily="34" charset="0"/>
                <a:cs typeface="Arial" pitchFamily="34" charset="0"/>
              </a:rPr>
              <a:t>to Mars and is already investigating the lethality of the interplanetary </a:t>
            </a:r>
          </a:p>
          <a:p>
            <a:pPr algn="ctr">
              <a:spcBef>
                <a:spcPct val="0"/>
              </a:spcBef>
              <a:buFontTx/>
              <a:buNone/>
            </a:pPr>
            <a:r>
              <a:rPr lang="en-US" altLang="en-US" sz="2000" i="1">
                <a:latin typeface="Arial" pitchFamily="34" charset="0"/>
                <a:ea typeface="Calibri" pitchFamily="34" charset="0"/>
                <a:cs typeface="Arial" pitchFamily="34" charset="0"/>
              </a:rPr>
              <a:t>space </a:t>
            </a:r>
            <a:r>
              <a:rPr lang="en-US" altLang="en-US" sz="2000" b="1" i="1">
                <a:latin typeface="Arial" pitchFamily="34" charset="0"/>
                <a:ea typeface="Calibri" pitchFamily="34" charset="0"/>
                <a:cs typeface="Arial" pitchFamily="34" charset="0"/>
              </a:rPr>
              <a:t>radiation environment </a:t>
            </a:r>
            <a:r>
              <a:rPr lang="en-US" altLang="en-US" sz="2000" i="1">
                <a:latin typeface="Arial" pitchFamily="34" charset="0"/>
                <a:ea typeface="Calibri" pitchFamily="34" charset="0"/>
                <a:cs typeface="Arial" pitchFamily="34" charset="0"/>
              </a:rPr>
              <a:t>to humans. After touchdown, Curiosity will </a:t>
            </a:r>
          </a:p>
          <a:p>
            <a:pPr algn="ctr">
              <a:spcBef>
                <a:spcPct val="0"/>
              </a:spcBef>
              <a:buFontTx/>
              <a:buNone/>
            </a:pPr>
            <a:r>
              <a:rPr lang="en-US" altLang="en-US" sz="2000" i="1">
                <a:latin typeface="Arial" pitchFamily="34" charset="0"/>
                <a:ea typeface="Calibri" pitchFamily="34" charset="0"/>
                <a:cs typeface="Arial" pitchFamily="34" charset="0"/>
              </a:rPr>
              <a:t>investigate Mars' past or present ability to sustain microbial life. </a:t>
            </a:r>
          </a:p>
          <a:p>
            <a:pPr algn="ctr">
              <a:spcBef>
                <a:spcPct val="0"/>
              </a:spcBef>
              <a:buFontTx/>
              <a:buNone/>
            </a:pPr>
            <a:r>
              <a:rPr lang="en-US" altLang="en-US" sz="2000" i="1">
                <a:latin typeface="Arial" pitchFamily="34" charset="0"/>
                <a:ea typeface="Calibri" pitchFamily="34" charset="0"/>
                <a:cs typeface="Arial" pitchFamily="34" charset="0"/>
              </a:rPr>
              <a:t>Credit: NASA/JPL-Caltech</a:t>
            </a:r>
            <a:endParaRPr lang="en-US" altLang="en-US" sz="2000">
              <a:latin typeface="Tahoma" pitchFamily="34" charset="0"/>
              <a:ea typeface="Calibri"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317500" y="60325"/>
            <a:ext cx="8637588" cy="1311275"/>
          </a:xfrm>
        </p:spPr>
        <p:txBody>
          <a:bodyPr/>
          <a:lstStyle/>
          <a:p>
            <a:pPr eaLnBrk="1" hangingPunct="1"/>
            <a:r>
              <a:rPr lang="en-US" altLang="en-US" i="1" smtClean="0">
                <a:solidFill>
                  <a:srgbClr val="00B050"/>
                </a:solidFill>
              </a:rPr>
              <a:t>Chroo-coc-cidiopsis</a:t>
            </a:r>
            <a:r>
              <a:rPr lang="en-US" altLang="en-US" smtClean="0">
                <a:solidFill>
                  <a:srgbClr val="00B050"/>
                </a:solidFill>
              </a:rPr>
              <a:t> </a:t>
            </a:r>
            <a:r>
              <a:rPr lang="en-US" altLang="en-US" sz="3600" smtClean="0">
                <a:solidFill>
                  <a:srgbClr val="00B050"/>
                </a:solidFill>
              </a:rPr>
              <a:t>(-20C </a:t>
            </a:r>
            <a:r>
              <a:rPr lang="en-US" altLang="en-US" sz="3600" b="1" smtClean="0">
                <a:solidFill>
                  <a:srgbClr val="00B050"/>
                </a:solidFill>
              </a:rPr>
              <a:t>--&gt;</a:t>
            </a:r>
            <a:r>
              <a:rPr lang="en-US" altLang="en-US" sz="3600" smtClean="0">
                <a:solidFill>
                  <a:srgbClr val="00B050"/>
                </a:solidFill>
              </a:rPr>
              <a:t>+20C, desiccation, candidate for Astrobiology)</a:t>
            </a:r>
          </a:p>
        </p:txBody>
      </p:sp>
      <p:sp>
        <p:nvSpPr>
          <p:cNvPr id="135171" name="Rectangle 3"/>
          <p:cNvSpPr>
            <a:spLocks noGrp="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99036E75-04F9-4CC1-9595-C6BD6F94ED18}" type="slidenum">
              <a:rPr lang="en-US"/>
              <a:pPr>
                <a:defRPr/>
              </a:pPr>
              <a:t>127</a:t>
            </a:fld>
            <a:r>
              <a:rPr lang="en-US"/>
              <a:t> </a:t>
            </a:r>
          </a:p>
        </p:txBody>
      </p:sp>
      <p:pic>
        <p:nvPicPr>
          <p:cNvPr id="135174" name="Picture 5" descr="Chroococcidiop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00200"/>
            <a:ext cx="7391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5" name="Picture 5" descr="Chroococcidiop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752600"/>
            <a:ext cx="7391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8BF9F21F-EC5D-4FD8-A68D-DDE83988DB51}" type="slidenum">
              <a:rPr lang="en-US"/>
              <a:pPr>
                <a:defRPr/>
              </a:pPr>
              <a:t>128</a:t>
            </a:fld>
            <a:r>
              <a:rPr lang="en-US"/>
              <a:t> </a:t>
            </a:r>
          </a:p>
        </p:txBody>
      </p:sp>
      <p:pic>
        <p:nvPicPr>
          <p:cNvPr id="137220" name="Picture 2" descr="where-in-the-universe-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038225"/>
            <a:ext cx="5943600" cy="584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152400"/>
            <a:ext cx="9067799" cy="923330"/>
          </a:xfrm>
          <a:prstGeom prst="rect">
            <a:avLst/>
          </a:prstGeom>
          <a:noFill/>
        </p:spPr>
        <p:txBody>
          <a:bodyPr>
            <a:spAutoFit/>
          </a:bodyPr>
          <a:lstStyle/>
          <a:p>
            <a:pPr>
              <a:defRPr/>
            </a:pP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YOGI” rock  on Mars (5 m)</a:t>
            </a:r>
          </a:p>
        </p:txBody>
      </p:sp>
    </p:spTree>
  </p:cSld>
  <p:clrMapOvr>
    <a:masterClrMapping/>
  </p:clrMapOvr>
  <p:transition spd="slow"/>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464441CD-822F-42E4-B270-B08E2F759753}" type="slidenum">
              <a:rPr lang="en-US"/>
              <a:pPr>
                <a:defRPr/>
              </a:pPr>
              <a:t>129</a:t>
            </a:fld>
            <a:r>
              <a:rPr lang="en-US"/>
              <a:t> </a:t>
            </a:r>
          </a:p>
        </p:txBody>
      </p:sp>
      <p:sp>
        <p:nvSpPr>
          <p:cNvPr id="17412" name="Rectangle 2"/>
          <p:cNvSpPr>
            <a:spLocks noChangeArrowheads="1"/>
          </p:cNvSpPr>
          <p:nvPr/>
        </p:nvSpPr>
        <p:spPr bwMode="auto">
          <a:xfrm>
            <a:off x="152400" y="-1093788"/>
            <a:ext cx="184150" cy="2816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52352" bIns="152352"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500">
              <a:solidFill>
                <a:srgbClr val="000000"/>
              </a:solidFill>
              <a:latin typeface="Arial" pitchFamily="34" charset="0"/>
              <a:ea typeface="Times New Roman" pitchFamily="18" charset="0"/>
              <a:cs typeface="Arial" pitchFamily="34" charset="0"/>
            </a:endParaRPr>
          </a:p>
          <a:p>
            <a:pPr>
              <a:spcBef>
                <a:spcPct val="0"/>
              </a:spcBef>
              <a:buFontTx/>
              <a:buNone/>
            </a:pPr>
            <a:endParaRPr lang="en-US" altLang="en-US" sz="1500">
              <a:solidFill>
                <a:srgbClr val="000000"/>
              </a:solidFill>
              <a:latin typeface="Arial" pitchFamily="34" charset="0"/>
              <a:ea typeface="Times New Roman" pitchFamily="18" charset="0"/>
              <a:cs typeface="Arial" pitchFamily="34" charset="0"/>
            </a:endParaRPr>
          </a:p>
          <a:p>
            <a:pPr>
              <a:spcBef>
                <a:spcPct val="0"/>
              </a:spcBef>
              <a:buFontTx/>
              <a:buNone/>
            </a:pPr>
            <a:endParaRPr lang="en-US" altLang="en-US" sz="1500">
              <a:solidFill>
                <a:srgbClr val="000000"/>
              </a:solidFill>
              <a:latin typeface="Arial" pitchFamily="34" charset="0"/>
              <a:ea typeface="Times New Roman" pitchFamily="18" charset="0"/>
              <a:cs typeface="Arial" pitchFamily="34" charset="0"/>
            </a:endParaRPr>
          </a:p>
          <a:p>
            <a:pPr>
              <a:spcBef>
                <a:spcPct val="0"/>
              </a:spcBef>
              <a:buFontTx/>
              <a:buNone/>
            </a:pPr>
            <a:endParaRPr lang="en-US" altLang="en-US" sz="1500">
              <a:solidFill>
                <a:srgbClr val="000000"/>
              </a:solidFill>
              <a:latin typeface="Arial" pitchFamily="34" charset="0"/>
              <a:ea typeface="Times New Roman" pitchFamily="18" charset="0"/>
              <a:cs typeface="Arial" pitchFamily="34" charset="0"/>
            </a:endParaRPr>
          </a:p>
          <a:p>
            <a:pPr>
              <a:spcBef>
                <a:spcPct val="0"/>
              </a:spcBef>
              <a:buFontTx/>
              <a:buNone/>
            </a:pPr>
            <a:endParaRPr lang="en-US" altLang="en-US" sz="1500">
              <a:solidFill>
                <a:srgbClr val="000000"/>
              </a:solidFill>
              <a:latin typeface="Arial" pitchFamily="34" charset="0"/>
              <a:ea typeface="Times New Roman" pitchFamily="18" charset="0"/>
              <a:cs typeface="Arial" pitchFamily="34" charset="0"/>
            </a:endParaRPr>
          </a:p>
          <a:p>
            <a:pPr>
              <a:spcBef>
                <a:spcPct val="0"/>
              </a:spcBef>
              <a:buFontTx/>
              <a:buNone/>
            </a:pPr>
            <a:endParaRPr lang="en-US" altLang="en-US" sz="8800">
              <a:latin typeface="Tahoma" pitchFamily="34" charset="0"/>
              <a:ea typeface="Times New Roman" pitchFamily="18" charset="0"/>
              <a:cs typeface="Arial" pitchFamily="34" charset="0"/>
            </a:endParaRPr>
          </a:p>
        </p:txBody>
      </p:sp>
      <p:pic>
        <p:nvPicPr>
          <p:cNvPr id="17413" name="Picture 16" descr="http://thumbs.media.smithsonianmag.com/filer/78/ec/78ec92f4-c0d7-4043-b8ec-ef2987b8e48c/blood_falls.jpg__800x600_q85_cro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6600" y="881063"/>
            <a:ext cx="22987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Rectangle 3"/>
          <p:cNvSpPr>
            <a:spLocks noChangeArrowheads="1"/>
          </p:cNvSpPr>
          <p:nvPr/>
        </p:nvSpPr>
        <p:spPr bwMode="auto">
          <a:xfrm>
            <a:off x="152400" y="674757"/>
            <a:ext cx="88392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4000" dirty="0">
                <a:solidFill>
                  <a:srgbClr val="0000FF"/>
                </a:solidFill>
                <a:latin typeface="Times New Roman" pitchFamily="18" charset="0"/>
                <a:ea typeface="Calibri" pitchFamily="34" charset="0"/>
                <a:cs typeface="Times New Roman" pitchFamily="18" charset="0"/>
              </a:rPr>
              <a:t>Blood Falls at Antarctica</a:t>
            </a:r>
            <a:r>
              <a:rPr lang="en-US" altLang="en-US" sz="4000" dirty="0">
                <a:solidFill>
                  <a:srgbClr val="0000FF"/>
                </a:solidFill>
                <a:latin typeface="Tahoma" pitchFamily="34" charset="0"/>
                <a:ea typeface="Calibri" pitchFamily="34" charset="0"/>
                <a:cs typeface="Times New Roman" pitchFamily="18" charset="0"/>
              </a:rPr>
              <a:t>’</a:t>
            </a:r>
            <a:r>
              <a:rPr lang="en-US" altLang="en-US" sz="4000" dirty="0">
                <a:solidFill>
                  <a:srgbClr val="0000FF"/>
                </a:solidFill>
                <a:latin typeface="Times New Roman" pitchFamily="18" charset="0"/>
                <a:ea typeface="Calibri" pitchFamily="34" charset="0"/>
                <a:cs typeface="Times New Roman" pitchFamily="18" charset="0"/>
              </a:rPr>
              <a:t>s Taylor Glacier.</a:t>
            </a:r>
            <a:endParaRPr lang="en-US" altLang="en-US" sz="7200" dirty="0">
              <a:latin typeface="Tahoma" pitchFamily="34" charset="0"/>
              <a:ea typeface="Calibri" pitchFamily="34" charset="0"/>
              <a:cs typeface="Times New Roman" pitchFamily="18" charset="0"/>
            </a:endParaRPr>
          </a:p>
        </p:txBody>
      </p:sp>
      <p:pic>
        <p:nvPicPr>
          <p:cNvPr id="17415" name="Picture 16" descr="http://thumbs.media.smithsonianmag.com/filer/78/ec/78ec92f4-c0d7-4043-b8ec-ef2987b8e48c/blood_falls.jpg__800x600_q85_cro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62" y="2001838"/>
            <a:ext cx="8709025" cy="456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Rectangle 6"/>
          <p:cNvSpPr>
            <a:spLocks noChangeArrowheads="1"/>
          </p:cNvSpPr>
          <p:nvPr/>
        </p:nvSpPr>
        <p:spPr bwMode="auto">
          <a:xfrm>
            <a:off x="180975" y="1033463"/>
            <a:ext cx="86868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900">
                <a:solidFill>
                  <a:srgbClr val="000000"/>
                </a:solidFill>
                <a:latin typeface="Arial" pitchFamily="34" charset="0"/>
                <a:ea typeface="Calibri" pitchFamily="34" charset="0"/>
                <a:cs typeface="Arial" pitchFamily="34" charset="0"/>
              </a:rPr>
              <a:t/>
            </a:r>
            <a:br>
              <a:rPr lang="en-US" altLang="en-US" sz="900">
                <a:solidFill>
                  <a:srgbClr val="000000"/>
                </a:solidFill>
                <a:latin typeface="Arial" pitchFamily="34" charset="0"/>
                <a:ea typeface="Calibri" pitchFamily="34" charset="0"/>
                <a:cs typeface="Arial" pitchFamily="34" charset="0"/>
              </a:rPr>
            </a:br>
            <a:endParaRPr lang="en-US" altLang="en-US" sz="4800">
              <a:latin typeface="Tahoma" pitchFamily="34" charset="0"/>
              <a:ea typeface="Calibri" pitchFamily="34" charset="0"/>
              <a:cs typeface="Arial" pitchFamily="34" charset="0"/>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17500" y="842963"/>
            <a:ext cx="8637588" cy="641350"/>
          </a:xfrm>
        </p:spPr>
        <p:txBody>
          <a:bodyPr/>
          <a:lstStyle/>
          <a:p>
            <a:pPr eaLnBrk="1" hangingPunct="1"/>
            <a:r>
              <a:rPr lang="en-US" altLang="en-US" sz="3600" b="1" smtClean="0"/>
              <a:t>STROMATOLITES FROM AUSTRALIA</a:t>
            </a:r>
          </a:p>
        </p:txBody>
      </p:sp>
      <p:sp>
        <p:nvSpPr>
          <p:cNvPr id="9219" name="Rectangle 3"/>
          <p:cNvSpPr>
            <a:spLocks noGrp="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5D81C012-4F33-44D3-8395-626036478487}" type="slidenum">
              <a:rPr lang="en-US"/>
              <a:pPr>
                <a:defRPr/>
              </a:pPr>
              <a:t>130</a:t>
            </a:fld>
            <a:r>
              <a:rPr lang="en-US"/>
              <a:t> </a:t>
            </a:r>
          </a:p>
        </p:txBody>
      </p:sp>
      <p:pic>
        <p:nvPicPr>
          <p:cNvPr id="9222" name="Picture 4"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2600"/>
            <a:ext cx="9144000"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0729510"/>
      </p:ext>
    </p:extLst>
  </p:cSld>
  <p:clrMapOvr>
    <a:masterClrMapping/>
  </p:clrMapOvr>
  <p:transition spd="slow"/>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189C2A2A-23B0-4AA2-A1D5-6BA9F54494D5}" type="slidenum">
              <a:rPr lang="en-US"/>
              <a:pPr>
                <a:defRPr/>
              </a:pPr>
              <a:t>131</a:t>
            </a:fld>
            <a:r>
              <a:rPr lang="en-US"/>
              <a:t> </a:t>
            </a:r>
          </a:p>
        </p:txBody>
      </p:sp>
      <p:pic>
        <p:nvPicPr>
          <p:cNvPr id="13316" name="Picture 1026" descr="HydroThermo Vent OL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
            <a:ext cx="91440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WordArt 1028"/>
          <p:cNvSpPr>
            <a:spLocks noChangeArrowheads="1" noChangeShapeType="1" noTextEdit="1"/>
          </p:cNvSpPr>
          <p:nvPr/>
        </p:nvSpPr>
        <p:spPr bwMode="auto">
          <a:xfrm>
            <a:off x="1524000" y="5791200"/>
            <a:ext cx="6296025" cy="638175"/>
          </a:xfrm>
          <a:prstGeom prst="rect">
            <a:avLst/>
          </a:prstGeom>
        </p:spPr>
        <p:txBody>
          <a:bodyPr wrap="none" fromWordArt="1">
            <a:prstTxWarp prst="textPlain">
              <a:avLst>
                <a:gd name="adj" fmla="val 50000"/>
              </a:avLst>
            </a:prstTxWarp>
          </a:bodyPr>
          <a:lstStyle/>
          <a:p>
            <a:r>
              <a:rPr lang="en-US" sz="3600" i="1" kern="10">
                <a:ln w="9525">
                  <a:solidFill>
                    <a:schemeClr val="tx2"/>
                  </a:solidFill>
                  <a:round/>
                  <a:headEnd/>
                  <a:tailEnd/>
                </a:ln>
                <a:solidFill>
                  <a:srgbClr val="FFFFFF"/>
                </a:solidFill>
                <a:effectLst>
                  <a:outerShdw dist="35921" dir="2700000" algn="ctr" rotWithShape="0">
                    <a:srgbClr val="808080">
                      <a:alpha val="79999"/>
                    </a:srgbClr>
                  </a:outerShdw>
                </a:effectLst>
                <a:latin typeface="Arial Black"/>
              </a:rPr>
              <a:t>HYDOROTHERMO VENTS</a:t>
            </a:r>
          </a:p>
        </p:txBody>
      </p:sp>
    </p:spTree>
    <p:extLst>
      <p:ext uri="{BB962C8B-B14F-4D97-AF65-F5344CB8AC3E}">
        <p14:creationId xmlns:p14="http://schemas.microsoft.com/office/powerpoint/2010/main" val="1646188867"/>
      </p:ext>
    </p:extLst>
  </p:cSld>
  <p:clrMapOvr>
    <a:masterClrMapping/>
  </p:clrMapOvr>
  <p:transition spd="slow"/>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762000"/>
            <a:ext cx="9144000" cy="701675"/>
          </a:xfrm>
        </p:spPr>
        <p:txBody>
          <a:bodyPr/>
          <a:lstStyle/>
          <a:p>
            <a:pPr eaLnBrk="1" hangingPunct="1"/>
            <a:r>
              <a:rPr lang="en-US" altLang="en-US" sz="3600" b="1" smtClean="0">
                <a:solidFill>
                  <a:srgbClr val="00CC00"/>
                </a:solidFill>
              </a:rPr>
              <a:t>HOSTILE VOLCANIC LAKE TEEMS WITH LIFE</a:t>
            </a:r>
          </a:p>
        </p:txBody>
      </p:sp>
      <p:sp>
        <p:nvSpPr>
          <p:cNvPr id="14339" name="Rectangle 3"/>
          <p:cNvSpPr>
            <a:spLocks noGrp="1" noChangeArrowheads="1"/>
          </p:cNvSpPr>
          <p:nvPr>
            <p:ph idx="1"/>
          </p:nvPr>
        </p:nvSpPr>
        <p:spPr>
          <a:xfrm>
            <a:off x="304800" y="1524000"/>
            <a:ext cx="8534400" cy="4830763"/>
          </a:xfrm>
          <a:ln>
            <a:solidFill>
              <a:srgbClr val="FFFF00"/>
            </a:solidFill>
            <a:miter lim="800000"/>
            <a:headEnd/>
            <a:tailEnd/>
          </a:ln>
        </p:spPr>
        <p:txBody>
          <a:bodyPr/>
          <a:lstStyle/>
          <a:p>
            <a:pPr eaLnBrk="1" hangingPunct="1"/>
            <a:endParaRPr lang="en-US" altLang="en-US" dirty="0" smtClean="0"/>
          </a:p>
          <a:p>
            <a:pPr eaLnBrk="1" hangingPunct="1">
              <a:buFont typeface="Wingdings" pitchFamily="2" charset="2"/>
              <a:buNone/>
            </a:pPr>
            <a:r>
              <a:rPr lang="en-US" altLang="en-US" sz="4000" b="1" dirty="0" smtClean="0">
                <a:solidFill>
                  <a:srgbClr val="FF0000"/>
                </a:solidFill>
              </a:rPr>
              <a:t>Microbes thriving in salty, alkali waters containing arsenic.</a:t>
            </a:r>
          </a:p>
          <a:p>
            <a:pPr eaLnBrk="1" hangingPunct="1"/>
            <a:r>
              <a:rPr lang="en-US" altLang="en-US" b="1" dirty="0" smtClean="0">
                <a:solidFill>
                  <a:srgbClr val="0000FF"/>
                </a:solidFill>
              </a:rPr>
              <a:t>Published online 2 April 2010</a:t>
            </a:r>
            <a:r>
              <a:rPr lang="en-US" altLang="en-US" sz="4800" b="1" dirty="0" smtClean="0">
                <a:solidFill>
                  <a:srgbClr val="0000FF"/>
                </a:solidFill>
              </a:rPr>
              <a:t> [ Nature </a:t>
            </a:r>
            <a:r>
              <a:rPr lang="en-US" altLang="en-US" sz="4800" b="1" dirty="0">
                <a:solidFill>
                  <a:srgbClr val="0000FF"/>
                </a:solidFill>
              </a:rPr>
              <a:t>]</a:t>
            </a:r>
          </a:p>
        </p:txBody>
      </p:sp>
      <p:sp>
        <p:nvSpPr>
          <p:cNvPr id="5" name="Slide Number Placeholder 5"/>
          <p:cNvSpPr>
            <a:spLocks noGrp="1"/>
          </p:cNvSpPr>
          <p:nvPr>
            <p:ph type="sldNum" sz="quarter" idx="12"/>
          </p:nvPr>
        </p:nvSpPr>
        <p:spPr/>
        <p:txBody>
          <a:bodyPr/>
          <a:lstStyle/>
          <a:p>
            <a:pPr>
              <a:defRPr/>
            </a:pPr>
            <a:fld id="{3B10BD48-B7E0-44BD-9C16-446D1699239A}" type="slidenum">
              <a:rPr lang="en-US"/>
              <a:pPr>
                <a:defRPr/>
              </a:pPr>
              <a:t>132</a:t>
            </a:fld>
            <a:r>
              <a:rPr lang="en-US"/>
              <a:t> </a:t>
            </a:r>
          </a:p>
        </p:txBody>
      </p:sp>
    </p:spTree>
    <p:extLst>
      <p:ext uri="{BB962C8B-B14F-4D97-AF65-F5344CB8AC3E}">
        <p14:creationId xmlns:p14="http://schemas.microsoft.com/office/powerpoint/2010/main" val="1179428756"/>
      </p:ext>
    </p:extLst>
  </p:cSld>
  <p:clrMapOvr>
    <a:masterClrMapping/>
  </p:clrMapOvr>
  <p:transition spd="slow"/>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CB95915-43E7-49E0-8EE2-A34A501FA69A}" type="slidenum">
              <a:rPr lang="en-US"/>
              <a:pPr>
                <a:defRPr/>
              </a:pPr>
              <a:t>133</a:t>
            </a:fld>
            <a:r>
              <a:rPr lang="en-US"/>
              <a:t> </a:t>
            </a:r>
          </a:p>
        </p:txBody>
      </p:sp>
      <p:pic>
        <p:nvPicPr>
          <p:cNvPr id="7172" name="Picture 2" descr="TIME Beginning of L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04800"/>
            <a:ext cx="6858000" cy="604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4819249"/>
      </p:ext>
    </p:extLst>
  </p:cSld>
  <p:clrMapOvr>
    <a:masterClrMapping/>
  </p:clrMapOvr>
  <p:transition spd="slow"/>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1000" y="381000"/>
            <a:ext cx="8534400" cy="1493837"/>
          </a:xfrm>
          <a:solidFill>
            <a:srgbClr val="FFFF00"/>
          </a:solidFill>
          <a:scene3d>
            <a:camera prst="legacyObliqueTopRight"/>
            <a:lightRig rig="legacyFlat3" dir="b"/>
          </a:scene3d>
          <a:sp3d extrusionH="430200" prstMaterial="legacyMatte">
            <a:bevelT w="13500" h="13500" prst="angle"/>
            <a:bevelB w="13500" h="13500" prst="angle"/>
            <a:extrusionClr>
              <a:srgbClr val="FFFF00"/>
            </a:extrusionClr>
          </a:sp3d>
        </p:spPr>
        <p:txBody>
          <a:bodyPr>
            <a:flatTx/>
          </a:bodyPr>
          <a:lstStyle/>
          <a:p>
            <a:pPr eaLnBrk="1" hangingPunct="1"/>
            <a:r>
              <a:rPr lang="en-US" altLang="en-US" b="1" smtClean="0">
                <a:solidFill>
                  <a:schemeClr val="bg2"/>
                </a:solidFill>
              </a:rPr>
              <a:t>MICROBIAL DIVERSITY</a:t>
            </a:r>
            <a:br>
              <a:rPr lang="en-US" altLang="en-US" b="1" smtClean="0">
                <a:solidFill>
                  <a:schemeClr val="bg2"/>
                </a:solidFill>
              </a:rPr>
            </a:br>
            <a:r>
              <a:rPr lang="en-US" altLang="en-US" b="1" smtClean="0">
                <a:solidFill>
                  <a:srgbClr val="000066"/>
                </a:solidFill>
              </a:rPr>
              <a:t>        </a:t>
            </a:r>
            <a:r>
              <a:rPr lang="en-US" altLang="en-US" b="1" smtClean="0">
                <a:solidFill>
                  <a:srgbClr val="009900"/>
                </a:solidFill>
              </a:rPr>
              <a:t> </a:t>
            </a:r>
            <a:r>
              <a:rPr lang="en-US" altLang="en-US" sz="4800" b="1" smtClean="0">
                <a:solidFill>
                  <a:srgbClr val="0066FF"/>
                </a:solidFill>
              </a:rPr>
              <a:t>HALOPHILES</a:t>
            </a:r>
            <a:r>
              <a:rPr lang="en-US" altLang="en-US" sz="4800" b="1" smtClean="0">
                <a:solidFill>
                  <a:schemeClr val="accent2"/>
                </a:solidFill>
              </a:rPr>
              <a:t>	</a:t>
            </a:r>
            <a:endParaRPr lang="en-US" altLang="en-US" sz="4800" b="1" smtClean="0">
              <a:solidFill>
                <a:schemeClr val="accent1"/>
              </a:solidFill>
            </a:endParaRPr>
          </a:p>
        </p:txBody>
      </p:sp>
      <p:sp>
        <p:nvSpPr>
          <p:cNvPr id="69635" name="Rectangle 3"/>
          <p:cNvSpPr>
            <a:spLocks noGrp="1" noChangeArrowheads="1"/>
          </p:cNvSpPr>
          <p:nvPr>
            <p:ph idx="1"/>
          </p:nvPr>
        </p:nvSpPr>
        <p:spPr>
          <a:xfrm>
            <a:off x="381000" y="1981200"/>
            <a:ext cx="8534400" cy="4419600"/>
          </a:xfrm>
          <a:solidFill>
            <a:srgbClr val="99CCFF"/>
          </a:solidFill>
        </p:spPr>
        <p:txBody>
          <a:bodyPr/>
          <a:lstStyle/>
          <a:p>
            <a:pPr algn="ctr" eaLnBrk="1" hangingPunct="1"/>
            <a:r>
              <a:rPr lang="en-US" altLang="en-US" smtClean="0">
                <a:solidFill>
                  <a:srgbClr val="006600"/>
                </a:solidFill>
              </a:rPr>
              <a:t>SALINITY (g/l)</a:t>
            </a:r>
          </a:p>
          <a:p>
            <a:pPr algn="ctr" eaLnBrk="1" hangingPunct="1">
              <a:buFont typeface="Wingdings" pitchFamily="2" charset="2"/>
              <a:buNone/>
            </a:pPr>
            <a:r>
              <a:rPr lang="en-US" altLang="en-US" u="sng" smtClean="0">
                <a:solidFill>
                  <a:srgbClr val="0000FF"/>
                </a:solidFill>
              </a:rPr>
              <a:t>0                                                         350</a:t>
            </a:r>
          </a:p>
          <a:p>
            <a:pPr algn="ctr" eaLnBrk="1" hangingPunct="1">
              <a:buFont typeface="Wingdings" pitchFamily="2" charset="2"/>
              <a:buNone/>
            </a:pPr>
            <a:r>
              <a:rPr lang="en-US" altLang="en-US" sz="3600" smtClean="0">
                <a:solidFill>
                  <a:srgbClr val="3333CC"/>
                </a:solidFill>
              </a:rPr>
              <a:t> </a:t>
            </a:r>
            <a:r>
              <a:rPr lang="en-US" altLang="en-US" sz="3600" u="sng" smtClean="0">
                <a:solidFill>
                  <a:srgbClr val="3333CC"/>
                </a:solidFill>
              </a:rPr>
              <a:t>&lt;  Eukaryotes  –  Prokaryotes  </a:t>
            </a:r>
            <a:r>
              <a:rPr lang="en-US" altLang="en-US" sz="3600" u="sng" smtClean="0">
                <a:solidFill>
                  <a:srgbClr val="3333CC"/>
                </a:solidFill>
                <a:sym typeface="Wingdings" pitchFamily="2" charset="2"/>
              </a:rPr>
              <a:t>&gt;</a:t>
            </a:r>
            <a:endParaRPr lang="en-US" altLang="en-US" sz="3600" u="sng" smtClean="0">
              <a:solidFill>
                <a:srgbClr val="3333CC"/>
              </a:solidFill>
            </a:endParaRPr>
          </a:p>
          <a:p>
            <a:pPr algn="ctr" eaLnBrk="1" hangingPunct="1">
              <a:buFont typeface="Wingdings" pitchFamily="2" charset="2"/>
              <a:buNone/>
            </a:pPr>
            <a:r>
              <a:rPr lang="en-US" altLang="en-US" sz="2400" smtClean="0"/>
              <a:t>F.W. ORGANISMS               EXTREME HALOPHILE</a:t>
            </a:r>
            <a:r>
              <a:rPr lang="en-US" altLang="en-US" sz="2400" smtClean="0">
                <a:solidFill>
                  <a:schemeClr val="bg2"/>
                </a:solidFill>
              </a:rPr>
              <a:t>S</a:t>
            </a:r>
          </a:p>
          <a:p>
            <a:pPr algn="ctr" eaLnBrk="1" hangingPunct="1">
              <a:buFont typeface="Wingdings" pitchFamily="2" charset="2"/>
              <a:buNone/>
            </a:pPr>
            <a:r>
              <a:rPr lang="en-US" altLang="en-US" smtClean="0">
                <a:solidFill>
                  <a:schemeClr val="accent2"/>
                </a:solidFill>
              </a:rPr>
              <a:t> </a:t>
            </a:r>
            <a:r>
              <a:rPr lang="en-US" altLang="en-US" sz="2800" smtClean="0">
                <a:solidFill>
                  <a:srgbClr val="663300"/>
                </a:solidFill>
              </a:rPr>
              <a:t>Brackish,marine</a:t>
            </a:r>
          </a:p>
          <a:p>
            <a:pPr algn="ctr" eaLnBrk="1" hangingPunct="1">
              <a:buFont typeface="Wingdings" pitchFamily="2" charset="2"/>
              <a:buNone/>
            </a:pPr>
            <a:r>
              <a:rPr lang="en-US" altLang="en-US" sz="2800" smtClean="0"/>
              <a:t>                           </a:t>
            </a:r>
            <a:r>
              <a:rPr lang="en-US" altLang="en-US" sz="2800" smtClean="0">
                <a:solidFill>
                  <a:srgbClr val="663300"/>
                </a:solidFill>
              </a:rPr>
              <a:t>Salt lakes</a:t>
            </a:r>
            <a:r>
              <a:rPr lang="en-US" altLang="en-US" sz="2800" smtClean="0"/>
              <a:t>         </a:t>
            </a:r>
          </a:p>
          <a:p>
            <a:pPr algn="ctr" eaLnBrk="1" hangingPunct="1">
              <a:buFont typeface="Wingdings" pitchFamily="2" charset="2"/>
              <a:buNone/>
            </a:pPr>
            <a:r>
              <a:rPr lang="en-US" altLang="en-US" sz="2800" smtClean="0"/>
              <a:t>                                                            </a:t>
            </a:r>
            <a:r>
              <a:rPr lang="en-US" altLang="en-US" sz="2800" smtClean="0">
                <a:solidFill>
                  <a:srgbClr val="663300"/>
                </a:solidFill>
              </a:rPr>
              <a:t>Dead Sea</a:t>
            </a:r>
          </a:p>
        </p:txBody>
      </p:sp>
      <p:sp>
        <p:nvSpPr>
          <p:cNvPr id="5" name="Slide Number Placeholder 5"/>
          <p:cNvSpPr>
            <a:spLocks noGrp="1"/>
          </p:cNvSpPr>
          <p:nvPr>
            <p:ph type="sldNum" sz="quarter" idx="12"/>
          </p:nvPr>
        </p:nvSpPr>
        <p:spPr/>
        <p:txBody>
          <a:bodyPr/>
          <a:lstStyle/>
          <a:p>
            <a:pPr>
              <a:defRPr/>
            </a:pPr>
            <a:fld id="{69B64515-8725-4E0D-A4FB-05DEE9836D9D}" type="slidenum">
              <a:rPr lang="en-US"/>
              <a:pPr>
                <a:defRPr/>
              </a:pPr>
              <a:t>134</a:t>
            </a:fld>
            <a:r>
              <a:rPr lang="en-US"/>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69635">
                                            <p:txEl>
                                              <p:pRg st="0" end="0"/>
                                            </p:txEl>
                                          </p:spTgt>
                                        </p:tgtEl>
                                        <p:attrNameLst>
                                          <p:attrName>ppt_x</p:attrName>
                                        </p:attrNameLst>
                                      </p:cBhvr>
                                    </p:anim>
                                    <p:anim from="0" to="-1.0" calcmode="lin" valueType="num">
                                      <p:cBhvr>
                                        <p:cTn id="8" dur="200" decel="50000" autoRev="1" fill="hold">
                                          <p:stCondLst>
                                            <p:cond delay="600"/>
                                          </p:stCondLst>
                                        </p:cTn>
                                        <p:tgtEl>
                                          <p:spTgt spid="69635">
                                            <p:txEl>
                                              <p:pRg st="0" end="0"/>
                                            </p:txEl>
                                          </p:spTgt>
                                        </p:tgtEl>
                                        <p:attrNameLst>
                                          <p:attrName>xshear</p:attrName>
                                        </p:attrNameLst>
                                      </p:cBhvr>
                                    </p:anim>
                                    <p:animScale>
                                      <p:cBhvr>
                                        <p:cTn id="9" dur="200" decel="100000" autoRev="1" fill="hold">
                                          <p:stCondLst>
                                            <p:cond delay="600"/>
                                          </p:stCondLst>
                                        </p:cTn>
                                        <p:tgtEl>
                                          <p:spTgt spid="69635">
                                            <p:txEl>
                                              <p:pRg st="0" end="0"/>
                                            </p:txEl>
                                          </p:spTgt>
                                        </p:tgtEl>
                                      </p:cBhvr>
                                      <p:from x="100000" y="100000"/>
                                      <p:to x="80000" y="100000"/>
                                    </p:animScale>
                                    <p:anim by="(#ppt_h/3+#ppt_w*0.1)" calcmode="lin" valueType="num">
                                      <p:cBhvr additive="sum">
                                        <p:cTn id="10" dur="200" decel="100000" autoRev="1" fill="hold">
                                          <p:stCondLst>
                                            <p:cond delay="600"/>
                                          </p:stCondLst>
                                        </p:cTn>
                                        <p:tgtEl>
                                          <p:spTgt spid="69635">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69635">
                                            <p:txEl>
                                              <p:pRg st="1" end="1"/>
                                            </p:txEl>
                                          </p:spTgt>
                                        </p:tgtEl>
                                        <p:attrNameLst>
                                          <p:attrName>style.visibility</p:attrName>
                                        </p:attrNameLst>
                                      </p:cBhvr>
                                      <p:to>
                                        <p:strVal val="visible"/>
                                      </p:to>
                                    </p:set>
                                    <p:anim from="(-#ppt_w/2)" to="(#ppt_x)" calcmode="lin" valueType="num">
                                      <p:cBhvr>
                                        <p:cTn id="15" dur="600" fill="hold">
                                          <p:stCondLst>
                                            <p:cond delay="0"/>
                                          </p:stCondLst>
                                        </p:cTn>
                                        <p:tgtEl>
                                          <p:spTgt spid="69635">
                                            <p:txEl>
                                              <p:pRg st="1" end="1"/>
                                            </p:txEl>
                                          </p:spTgt>
                                        </p:tgtEl>
                                        <p:attrNameLst>
                                          <p:attrName>ppt_x</p:attrName>
                                        </p:attrNameLst>
                                      </p:cBhvr>
                                    </p:anim>
                                    <p:anim from="0" to="-1.0" calcmode="lin" valueType="num">
                                      <p:cBhvr>
                                        <p:cTn id="16" dur="200" decel="50000" autoRev="1" fill="hold">
                                          <p:stCondLst>
                                            <p:cond delay="600"/>
                                          </p:stCondLst>
                                        </p:cTn>
                                        <p:tgtEl>
                                          <p:spTgt spid="69635">
                                            <p:txEl>
                                              <p:pRg st="1" end="1"/>
                                            </p:txEl>
                                          </p:spTgt>
                                        </p:tgtEl>
                                        <p:attrNameLst>
                                          <p:attrName>xshear</p:attrName>
                                        </p:attrNameLst>
                                      </p:cBhvr>
                                    </p:anim>
                                    <p:animScale>
                                      <p:cBhvr>
                                        <p:cTn id="17" dur="200" decel="100000" autoRev="1" fill="hold">
                                          <p:stCondLst>
                                            <p:cond delay="600"/>
                                          </p:stCondLst>
                                        </p:cTn>
                                        <p:tgtEl>
                                          <p:spTgt spid="69635">
                                            <p:txEl>
                                              <p:pRg st="1" end="1"/>
                                            </p:txEl>
                                          </p:spTgt>
                                        </p:tgtEl>
                                      </p:cBhvr>
                                      <p:from x="100000" y="100000"/>
                                      <p:to x="80000" y="100000"/>
                                    </p:animScale>
                                    <p:anim by="(#ppt_h/3+#ppt_w*0.1)" calcmode="lin" valueType="num">
                                      <p:cBhvr additive="sum">
                                        <p:cTn id="18" dur="200" decel="100000" autoRev="1" fill="hold">
                                          <p:stCondLst>
                                            <p:cond delay="600"/>
                                          </p:stCondLst>
                                        </p:cTn>
                                        <p:tgtEl>
                                          <p:spTgt spid="69635">
                                            <p:txEl>
                                              <p:pRg st="1" end="1"/>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69635">
                                            <p:txEl>
                                              <p:pRg st="2" end="2"/>
                                            </p:txEl>
                                          </p:spTgt>
                                        </p:tgtEl>
                                        <p:attrNameLst>
                                          <p:attrName>style.visibility</p:attrName>
                                        </p:attrNameLst>
                                      </p:cBhvr>
                                      <p:to>
                                        <p:strVal val="visible"/>
                                      </p:to>
                                    </p:set>
                                    <p:anim from="(-#ppt_w/2)" to="(#ppt_x)" calcmode="lin" valueType="num">
                                      <p:cBhvr>
                                        <p:cTn id="23" dur="600" fill="hold">
                                          <p:stCondLst>
                                            <p:cond delay="0"/>
                                          </p:stCondLst>
                                        </p:cTn>
                                        <p:tgtEl>
                                          <p:spTgt spid="69635">
                                            <p:txEl>
                                              <p:pRg st="2" end="2"/>
                                            </p:txEl>
                                          </p:spTgt>
                                        </p:tgtEl>
                                        <p:attrNameLst>
                                          <p:attrName>ppt_x</p:attrName>
                                        </p:attrNameLst>
                                      </p:cBhvr>
                                    </p:anim>
                                    <p:anim from="0" to="-1.0" calcmode="lin" valueType="num">
                                      <p:cBhvr>
                                        <p:cTn id="24" dur="200" decel="50000" autoRev="1" fill="hold">
                                          <p:stCondLst>
                                            <p:cond delay="600"/>
                                          </p:stCondLst>
                                        </p:cTn>
                                        <p:tgtEl>
                                          <p:spTgt spid="69635">
                                            <p:txEl>
                                              <p:pRg st="2" end="2"/>
                                            </p:txEl>
                                          </p:spTgt>
                                        </p:tgtEl>
                                        <p:attrNameLst>
                                          <p:attrName>xshear</p:attrName>
                                        </p:attrNameLst>
                                      </p:cBhvr>
                                    </p:anim>
                                    <p:animScale>
                                      <p:cBhvr>
                                        <p:cTn id="25" dur="200" decel="100000" autoRev="1" fill="hold">
                                          <p:stCondLst>
                                            <p:cond delay="600"/>
                                          </p:stCondLst>
                                        </p:cTn>
                                        <p:tgtEl>
                                          <p:spTgt spid="69635">
                                            <p:txEl>
                                              <p:pRg st="2" end="2"/>
                                            </p:txEl>
                                          </p:spTgt>
                                        </p:tgtEl>
                                      </p:cBhvr>
                                      <p:from x="100000" y="100000"/>
                                      <p:to x="80000" y="100000"/>
                                    </p:animScale>
                                    <p:anim by="(#ppt_h/3+#ppt_w*0.1)" calcmode="lin" valueType="num">
                                      <p:cBhvr additive="sum">
                                        <p:cTn id="26" dur="200" decel="100000" autoRev="1" fill="hold">
                                          <p:stCondLst>
                                            <p:cond delay="600"/>
                                          </p:stCondLst>
                                        </p:cTn>
                                        <p:tgtEl>
                                          <p:spTgt spid="69635">
                                            <p:txEl>
                                              <p:pRg st="2" end="2"/>
                                            </p:txEl>
                                          </p:spTgt>
                                        </p:tgtEl>
                                        <p:attrNameLst>
                                          <p:attrName>ppt_x</p:attrName>
                                        </p:attrNameLst>
                                      </p:cBhvr>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69635">
                                            <p:txEl>
                                              <p:pRg st="3" end="3"/>
                                            </p:txEl>
                                          </p:spTgt>
                                        </p:tgtEl>
                                        <p:attrNameLst>
                                          <p:attrName>style.visibility</p:attrName>
                                        </p:attrNameLst>
                                      </p:cBhvr>
                                      <p:to>
                                        <p:strVal val="visible"/>
                                      </p:to>
                                    </p:set>
                                    <p:anim from="(-#ppt_w/2)" to="(#ppt_x)" calcmode="lin" valueType="num">
                                      <p:cBhvr>
                                        <p:cTn id="31" dur="600" fill="hold">
                                          <p:stCondLst>
                                            <p:cond delay="0"/>
                                          </p:stCondLst>
                                        </p:cTn>
                                        <p:tgtEl>
                                          <p:spTgt spid="69635">
                                            <p:txEl>
                                              <p:pRg st="3" end="3"/>
                                            </p:txEl>
                                          </p:spTgt>
                                        </p:tgtEl>
                                        <p:attrNameLst>
                                          <p:attrName>ppt_x</p:attrName>
                                        </p:attrNameLst>
                                      </p:cBhvr>
                                    </p:anim>
                                    <p:anim from="0" to="-1.0" calcmode="lin" valueType="num">
                                      <p:cBhvr>
                                        <p:cTn id="32" dur="200" decel="50000" autoRev="1" fill="hold">
                                          <p:stCondLst>
                                            <p:cond delay="600"/>
                                          </p:stCondLst>
                                        </p:cTn>
                                        <p:tgtEl>
                                          <p:spTgt spid="69635">
                                            <p:txEl>
                                              <p:pRg st="3" end="3"/>
                                            </p:txEl>
                                          </p:spTgt>
                                        </p:tgtEl>
                                        <p:attrNameLst>
                                          <p:attrName>xshear</p:attrName>
                                        </p:attrNameLst>
                                      </p:cBhvr>
                                    </p:anim>
                                    <p:animScale>
                                      <p:cBhvr>
                                        <p:cTn id="33" dur="200" decel="100000" autoRev="1" fill="hold">
                                          <p:stCondLst>
                                            <p:cond delay="600"/>
                                          </p:stCondLst>
                                        </p:cTn>
                                        <p:tgtEl>
                                          <p:spTgt spid="69635">
                                            <p:txEl>
                                              <p:pRg st="3" end="3"/>
                                            </p:txEl>
                                          </p:spTgt>
                                        </p:tgtEl>
                                      </p:cBhvr>
                                      <p:from x="100000" y="100000"/>
                                      <p:to x="80000" y="100000"/>
                                    </p:animScale>
                                    <p:anim by="(#ppt_h/3+#ppt_w*0.1)" calcmode="lin" valueType="num">
                                      <p:cBhvr additive="sum">
                                        <p:cTn id="34" dur="200" decel="100000" autoRev="1" fill="hold">
                                          <p:stCondLst>
                                            <p:cond delay="600"/>
                                          </p:stCondLst>
                                        </p:cTn>
                                        <p:tgtEl>
                                          <p:spTgt spid="69635">
                                            <p:txEl>
                                              <p:pRg st="3" end="3"/>
                                            </p:txEl>
                                          </p:spTgt>
                                        </p:tgtEl>
                                        <p:attrNameLst>
                                          <p:attrName>ppt_x</p:attrName>
                                        </p:attrNameLst>
                                      </p:cBhvr>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4" presetClass="entr" presetSubtype="0" fill="hold" grpId="0" nodeType="clickEffect">
                                  <p:stCondLst>
                                    <p:cond delay="0"/>
                                  </p:stCondLst>
                                  <p:childTnLst>
                                    <p:set>
                                      <p:cBhvr>
                                        <p:cTn id="38" dur="1" fill="hold">
                                          <p:stCondLst>
                                            <p:cond delay="0"/>
                                          </p:stCondLst>
                                        </p:cTn>
                                        <p:tgtEl>
                                          <p:spTgt spid="69635">
                                            <p:txEl>
                                              <p:pRg st="4" end="4"/>
                                            </p:txEl>
                                          </p:spTgt>
                                        </p:tgtEl>
                                        <p:attrNameLst>
                                          <p:attrName>style.visibility</p:attrName>
                                        </p:attrNameLst>
                                      </p:cBhvr>
                                      <p:to>
                                        <p:strVal val="visible"/>
                                      </p:to>
                                    </p:set>
                                    <p:anim from="(-#ppt_w/2)" to="(#ppt_x)" calcmode="lin" valueType="num">
                                      <p:cBhvr>
                                        <p:cTn id="39" dur="600" fill="hold">
                                          <p:stCondLst>
                                            <p:cond delay="0"/>
                                          </p:stCondLst>
                                        </p:cTn>
                                        <p:tgtEl>
                                          <p:spTgt spid="69635">
                                            <p:txEl>
                                              <p:pRg st="4" end="4"/>
                                            </p:txEl>
                                          </p:spTgt>
                                        </p:tgtEl>
                                        <p:attrNameLst>
                                          <p:attrName>ppt_x</p:attrName>
                                        </p:attrNameLst>
                                      </p:cBhvr>
                                    </p:anim>
                                    <p:anim from="0" to="-1.0" calcmode="lin" valueType="num">
                                      <p:cBhvr>
                                        <p:cTn id="40" dur="200" decel="50000" autoRev="1" fill="hold">
                                          <p:stCondLst>
                                            <p:cond delay="600"/>
                                          </p:stCondLst>
                                        </p:cTn>
                                        <p:tgtEl>
                                          <p:spTgt spid="69635">
                                            <p:txEl>
                                              <p:pRg st="4" end="4"/>
                                            </p:txEl>
                                          </p:spTgt>
                                        </p:tgtEl>
                                        <p:attrNameLst>
                                          <p:attrName>xshear</p:attrName>
                                        </p:attrNameLst>
                                      </p:cBhvr>
                                    </p:anim>
                                    <p:animScale>
                                      <p:cBhvr>
                                        <p:cTn id="41" dur="200" decel="100000" autoRev="1" fill="hold">
                                          <p:stCondLst>
                                            <p:cond delay="600"/>
                                          </p:stCondLst>
                                        </p:cTn>
                                        <p:tgtEl>
                                          <p:spTgt spid="69635">
                                            <p:txEl>
                                              <p:pRg st="4" end="4"/>
                                            </p:txEl>
                                          </p:spTgt>
                                        </p:tgtEl>
                                      </p:cBhvr>
                                      <p:from x="100000" y="100000"/>
                                      <p:to x="80000" y="100000"/>
                                    </p:animScale>
                                    <p:anim by="(#ppt_h/3+#ppt_w*0.1)" calcmode="lin" valueType="num">
                                      <p:cBhvr additive="sum">
                                        <p:cTn id="42" dur="200" decel="100000" autoRev="1" fill="hold">
                                          <p:stCondLst>
                                            <p:cond delay="600"/>
                                          </p:stCondLst>
                                        </p:cTn>
                                        <p:tgtEl>
                                          <p:spTgt spid="69635">
                                            <p:txEl>
                                              <p:pRg st="4" end="4"/>
                                            </p:txEl>
                                          </p:spTgt>
                                        </p:tgtEl>
                                        <p:attrNameLst>
                                          <p:attrName>ppt_x</p:attrName>
                                        </p:attrNameLst>
                                      </p:cBhvr>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4" presetClass="entr" presetSubtype="0" fill="hold" grpId="0" nodeType="clickEffect">
                                  <p:stCondLst>
                                    <p:cond delay="0"/>
                                  </p:stCondLst>
                                  <p:childTnLst>
                                    <p:set>
                                      <p:cBhvr>
                                        <p:cTn id="46" dur="1" fill="hold">
                                          <p:stCondLst>
                                            <p:cond delay="0"/>
                                          </p:stCondLst>
                                        </p:cTn>
                                        <p:tgtEl>
                                          <p:spTgt spid="69635">
                                            <p:txEl>
                                              <p:pRg st="5" end="5"/>
                                            </p:txEl>
                                          </p:spTgt>
                                        </p:tgtEl>
                                        <p:attrNameLst>
                                          <p:attrName>style.visibility</p:attrName>
                                        </p:attrNameLst>
                                      </p:cBhvr>
                                      <p:to>
                                        <p:strVal val="visible"/>
                                      </p:to>
                                    </p:set>
                                    <p:anim from="(-#ppt_w/2)" to="(#ppt_x)" calcmode="lin" valueType="num">
                                      <p:cBhvr>
                                        <p:cTn id="47" dur="600" fill="hold">
                                          <p:stCondLst>
                                            <p:cond delay="0"/>
                                          </p:stCondLst>
                                        </p:cTn>
                                        <p:tgtEl>
                                          <p:spTgt spid="69635">
                                            <p:txEl>
                                              <p:pRg st="5" end="5"/>
                                            </p:txEl>
                                          </p:spTgt>
                                        </p:tgtEl>
                                        <p:attrNameLst>
                                          <p:attrName>ppt_x</p:attrName>
                                        </p:attrNameLst>
                                      </p:cBhvr>
                                    </p:anim>
                                    <p:anim from="0" to="-1.0" calcmode="lin" valueType="num">
                                      <p:cBhvr>
                                        <p:cTn id="48" dur="200" decel="50000" autoRev="1" fill="hold">
                                          <p:stCondLst>
                                            <p:cond delay="600"/>
                                          </p:stCondLst>
                                        </p:cTn>
                                        <p:tgtEl>
                                          <p:spTgt spid="69635">
                                            <p:txEl>
                                              <p:pRg st="5" end="5"/>
                                            </p:txEl>
                                          </p:spTgt>
                                        </p:tgtEl>
                                        <p:attrNameLst>
                                          <p:attrName>xshear</p:attrName>
                                        </p:attrNameLst>
                                      </p:cBhvr>
                                    </p:anim>
                                    <p:animScale>
                                      <p:cBhvr>
                                        <p:cTn id="49" dur="200" decel="100000" autoRev="1" fill="hold">
                                          <p:stCondLst>
                                            <p:cond delay="600"/>
                                          </p:stCondLst>
                                        </p:cTn>
                                        <p:tgtEl>
                                          <p:spTgt spid="69635">
                                            <p:txEl>
                                              <p:pRg st="5" end="5"/>
                                            </p:txEl>
                                          </p:spTgt>
                                        </p:tgtEl>
                                      </p:cBhvr>
                                      <p:from x="100000" y="100000"/>
                                      <p:to x="80000" y="100000"/>
                                    </p:animScale>
                                    <p:anim by="(#ppt_h/3+#ppt_w*0.1)" calcmode="lin" valueType="num">
                                      <p:cBhvr additive="sum">
                                        <p:cTn id="50" dur="200" decel="100000" autoRev="1" fill="hold">
                                          <p:stCondLst>
                                            <p:cond delay="600"/>
                                          </p:stCondLst>
                                        </p:cTn>
                                        <p:tgtEl>
                                          <p:spTgt spid="69635">
                                            <p:txEl>
                                              <p:pRg st="5" end="5"/>
                                            </p:txEl>
                                          </p:spTgt>
                                        </p:tgtEl>
                                        <p:attrNameLst>
                                          <p:attrName>ppt_x</p:attrName>
                                        </p:attrNameLst>
                                      </p:cBhvr>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4" presetClass="entr" presetSubtype="0" fill="hold" grpId="0" nodeType="clickEffect">
                                  <p:stCondLst>
                                    <p:cond delay="0"/>
                                  </p:stCondLst>
                                  <p:childTnLst>
                                    <p:set>
                                      <p:cBhvr>
                                        <p:cTn id="54" dur="1" fill="hold">
                                          <p:stCondLst>
                                            <p:cond delay="0"/>
                                          </p:stCondLst>
                                        </p:cTn>
                                        <p:tgtEl>
                                          <p:spTgt spid="69635">
                                            <p:txEl>
                                              <p:pRg st="6" end="6"/>
                                            </p:txEl>
                                          </p:spTgt>
                                        </p:tgtEl>
                                        <p:attrNameLst>
                                          <p:attrName>style.visibility</p:attrName>
                                        </p:attrNameLst>
                                      </p:cBhvr>
                                      <p:to>
                                        <p:strVal val="visible"/>
                                      </p:to>
                                    </p:set>
                                    <p:anim from="(-#ppt_w/2)" to="(#ppt_x)" calcmode="lin" valueType="num">
                                      <p:cBhvr>
                                        <p:cTn id="55" dur="600" fill="hold">
                                          <p:stCondLst>
                                            <p:cond delay="0"/>
                                          </p:stCondLst>
                                        </p:cTn>
                                        <p:tgtEl>
                                          <p:spTgt spid="69635">
                                            <p:txEl>
                                              <p:pRg st="6" end="6"/>
                                            </p:txEl>
                                          </p:spTgt>
                                        </p:tgtEl>
                                        <p:attrNameLst>
                                          <p:attrName>ppt_x</p:attrName>
                                        </p:attrNameLst>
                                      </p:cBhvr>
                                    </p:anim>
                                    <p:anim from="0" to="-1.0" calcmode="lin" valueType="num">
                                      <p:cBhvr>
                                        <p:cTn id="56" dur="200" decel="50000" autoRev="1" fill="hold">
                                          <p:stCondLst>
                                            <p:cond delay="600"/>
                                          </p:stCondLst>
                                        </p:cTn>
                                        <p:tgtEl>
                                          <p:spTgt spid="69635">
                                            <p:txEl>
                                              <p:pRg st="6" end="6"/>
                                            </p:txEl>
                                          </p:spTgt>
                                        </p:tgtEl>
                                        <p:attrNameLst>
                                          <p:attrName>xshear</p:attrName>
                                        </p:attrNameLst>
                                      </p:cBhvr>
                                    </p:anim>
                                    <p:animScale>
                                      <p:cBhvr>
                                        <p:cTn id="57" dur="200" decel="100000" autoRev="1" fill="hold">
                                          <p:stCondLst>
                                            <p:cond delay="600"/>
                                          </p:stCondLst>
                                        </p:cTn>
                                        <p:tgtEl>
                                          <p:spTgt spid="69635">
                                            <p:txEl>
                                              <p:pRg st="6" end="6"/>
                                            </p:txEl>
                                          </p:spTgt>
                                        </p:tgtEl>
                                      </p:cBhvr>
                                      <p:from x="100000" y="100000"/>
                                      <p:to x="80000" y="100000"/>
                                    </p:animScale>
                                    <p:anim by="(#ppt_h/3+#ppt_w*0.1)" calcmode="lin" valueType="num">
                                      <p:cBhvr additive="sum">
                                        <p:cTn id="58" dur="200" decel="100000" autoRev="1" fill="hold">
                                          <p:stCondLst>
                                            <p:cond delay="600"/>
                                          </p:stCondLst>
                                        </p:cTn>
                                        <p:tgtEl>
                                          <p:spTgt spid="69635">
                                            <p:txEl>
                                              <p:pRg st="6" end="6"/>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autoUpdateAnimBg="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mtClean="0"/>
              <a:t>Mother Earth</a:t>
            </a:r>
          </a:p>
        </p:txBody>
      </p:sp>
      <p:sp>
        <p:nvSpPr>
          <p:cNvPr id="5" name="Slide Number Placeholder 4"/>
          <p:cNvSpPr>
            <a:spLocks noGrp="1"/>
          </p:cNvSpPr>
          <p:nvPr>
            <p:ph type="sldNum" sz="quarter" idx="12"/>
          </p:nvPr>
        </p:nvSpPr>
        <p:spPr/>
        <p:txBody>
          <a:bodyPr/>
          <a:lstStyle/>
          <a:p>
            <a:pPr>
              <a:defRPr/>
            </a:pPr>
            <a:fld id="{2C555D61-82E1-4DD6-8296-32CD61242D95}" type="slidenum">
              <a:rPr lang="en-US"/>
              <a:pPr>
                <a:defRPr/>
              </a:pPr>
              <a:t>135</a:t>
            </a:fld>
            <a:r>
              <a:rPr lang="en-US"/>
              <a:t> </a:t>
            </a:r>
          </a:p>
        </p:txBody>
      </p:sp>
      <p:pic>
        <p:nvPicPr>
          <p:cNvPr id="4101" name="Picture 3" descr="Satellite_Earth ME n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5181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F564F9C0-9F4F-4417-9CEF-E7EC91599555}" type="slidenum">
              <a:rPr lang="en-US"/>
              <a:pPr>
                <a:defRPr/>
              </a:pPr>
              <a:t>136</a:t>
            </a:fld>
            <a:r>
              <a:rPr lang="en-US"/>
              <a:t> </a:t>
            </a:r>
          </a:p>
        </p:txBody>
      </p:sp>
      <p:sp>
        <p:nvSpPr>
          <p:cNvPr id="43012" name="Text Box 3" descr="Parchment"/>
          <p:cNvSpPr txBox="1">
            <a:spLocks noChangeArrowheads="1"/>
          </p:cNvSpPr>
          <p:nvPr/>
        </p:nvSpPr>
        <p:spPr bwMode="auto">
          <a:xfrm>
            <a:off x="457200" y="381000"/>
            <a:ext cx="8382000" cy="1319213"/>
          </a:xfrm>
          <a:prstGeom prst="rect">
            <a:avLst/>
          </a:prstGeom>
          <a:blipFill dpi="0" rotWithShape="0">
            <a:blip r:embed="rId3"/>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4000" b="1" dirty="0" err="1">
                <a:solidFill>
                  <a:srgbClr val="000099"/>
                </a:solidFill>
                <a:latin typeface="Times New Roman" pitchFamily="18" charset="0"/>
              </a:rPr>
              <a:t>NANOBACTERIA</a:t>
            </a:r>
            <a:r>
              <a:rPr lang="en-US" altLang="en-US" sz="4000" b="1" dirty="0">
                <a:solidFill>
                  <a:srgbClr val="000099"/>
                </a:solidFill>
                <a:latin typeface="Times New Roman" pitchFamily="18" charset="0"/>
              </a:rPr>
              <a:t>   FROM  MARS</a:t>
            </a:r>
          </a:p>
          <a:p>
            <a:pPr eaLnBrk="1" hangingPunct="1">
              <a:spcBef>
                <a:spcPct val="50000"/>
              </a:spcBef>
              <a:buFontTx/>
              <a:buNone/>
            </a:pPr>
            <a:r>
              <a:rPr lang="en-US" altLang="en-US" sz="2700" b="1" dirty="0" err="1">
                <a:solidFill>
                  <a:srgbClr val="339933"/>
                </a:solidFill>
                <a:latin typeface="Times New Roman" pitchFamily="18" charset="0"/>
              </a:rPr>
              <a:t>BIOFOSSILS</a:t>
            </a:r>
            <a:r>
              <a:rPr lang="en-US" altLang="en-US" sz="2700" b="1" dirty="0">
                <a:solidFill>
                  <a:srgbClr val="339933"/>
                </a:solidFill>
                <a:latin typeface="Times New Roman" pitchFamily="18" charset="0"/>
              </a:rPr>
              <a:t> OR INORGANIC MINERALIZATION?</a:t>
            </a:r>
          </a:p>
        </p:txBody>
      </p:sp>
      <p:pic>
        <p:nvPicPr>
          <p:cNvPr id="4301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1543" y="1828800"/>
            <a:ext cx="7453313" cy="4471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44424A8-CDCE-4E5F-B61C-D289B783DF81}" type="slidenum">
              <a:rPr lang="en-US"/>
              <a:pPr>
                <a:defRPr/>
              </a:pPr>
              <a:t>137</a:t>
            </a:fld>
            <a:r>
              <a:rPr lang="en-US"/>
              <a:t> </a:t>
            </a:r>
          </a:p>
        </p:txBody>
      </p:sp>
      <p:sp>
        <p:nvSpPr>
          <p:cNvPr id="45060" name="Rectangle 2"/>
          <p:cNvSpPr>
            <a:spLocks noChangeArrowheads="1"/>
          </p:cNvSpPr>
          <p:nvPr/>
        </p:nvSpPr>
        <p:spPr bwMode="auto">
          <a:xfrm>
            <a:off x="0" y="277813"/>
            <a:ext cx="9144000" cy="5589587"/>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b="1" dirty="0">
                <a:solidFill>
                  <a:srgbClr val="00FF00"/>
                </a:solidFill>
                <a:latin typeface="Tahoma" pitchFamily="34" charset="0"/>
              </a:rPr>
              <a:t>GREENING</a:t>
            </a:r>
            <a:r>
              <a:rPr lang="en-US" altLang="en-US" sz="4800" b="1" dirty="0">
                <a:solidFill>
                  <a:srgbClr val="FFFF00"/>
                </a:solidFill>
                <a:latin typeface="Tahoma" pitchFamily="34" charset="0"/>
              </a:rPr>
              <a:t> OF THE </a:t>
            </a:r>
            <a:r>
              <a:rPr lang="en-US" altLang="en-US" sz="4800" b="1" dirty="0">
                <a:solidFill>
                  <a:srgbClr val="FF0000"/>
                </a:solidFill>
                <a:latin typeface="Tahoma" pitchFamily="34" charset="0"/>
              </a:rPr>
              <a:t>RED PLANET [Terraforming]</a:t>
            </a:r>
          </a:p>
          <a:p>
            <a:pPr algn="ctr" eaLnBrk="1" hangingPunct="1">
              <a:spcBef>
                <a:spcPct val="0"/>
              </a:spcBef>
              <a:buFontTx/>
              <a:buNone/>
            </a:pPr>
            <a:endParaRPr lang="en-US" altLang="en-US" sz="4800" b="1" dirty="0">
              <a:solidFill>
                <a:srgbClr val="FFFF00"/>
              </a:solidFill>
              <a:latin typeface="Tahoma" pitchFamily="34" charset="0"/>
            </a:endParaRPr>
          </a:p>
          <a:p>
            <a:pPr algn="ctr" eaLnBrk="1" hangingPunct="1">
              <a:spcBef>
                <a:spcPct val="0"/>
              </a:spcBef>
              <a:buFontTx/>
              <a:buNone/>
            </a:pPr>
            <a:r>
              <a:rPr lang="en-US" altLang="en-US" sz="4800" b="1" dirty="0">
                <a:solidFill>
                  <a:srgbClr val="FFFF00"/>
                </a:solidFill>
                <a:latin typeface="Tahoma" pitchFamily="34" charset="0"/>
              </a:rPr>
              <a:t>A hardy microbe from Earth might one day transform the barren ground of Mars into arable soil.</a:t>
            </a:r>
          </a:p>
          <a:p>
            <a:pPr algn="ctr">
              <a:spcBef>
                <a:spcPct val="0"/>
              </a:spcBef>
              <a:buFontTx/>
              <a:buNone/>
            </a:pPr>
            <a:endParaRPr lang="en-US" altLang="en-US" sz="2400" dirty="0">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E4323BDE-21FE-4161-B4AD-09EE3BA2D61F}" type="slidenum">
              <a:rPr lang="en-US"/>
              <a:pPr>
                <a:defRPr/>
              </a:pPr>
              <a:t>138</a:t>
            </a:fld>
            <a:r>
              <a:rPr lang="en-US"/>
              <a:t> </a:t>
            </a:r>
          </a:p>
        </p:txBody>
      </p:sp>
      <p:pic>
        <p:nvPicPr>
          <p:cNvPr id="12292" name="Picture 4" descr="Gypsumpicture2-photosho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2400"/>
            <a:ext cx="8077200" cy="6647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 Box 5"/>
          <p:cNvSpPr txBox="1">
            <a:spLocks noChangeArrowheads="1"/>
          </p:cNvSpPr>
          <p:nvPr/>
        </p:nvSpPr>
        <p:spPr bwMode="auto">
          <a:xfrm>
            <a:off x="1371600" y="1143000"/>
            <a:ext cx="6400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000000"/>
                </a:solidFill>
                <a:latin typeface="Tahoma" pitchFamily="34" charset="0"/>
              </a:rPr>
              <a:t>      </a:t>
            </a:r>
            <a:r>
              <a:rPr lang="en-US" altLang="en-US" b="1" dirty="0">
                <a:solidFill>
                  <a:srgbClr val="000000"/>
                </a:solidFill>
                <a:latin typeface="Tahoma" pitchFamily="34" charset="0"/>
              </a:rPr>
              <a:t>Microbial mats – Eilat IL</a:t>
            </a:r>
          </a:p>
        </p:txBody>
      </p:sp>
    </p:spTree>
  </p:cSld>
  <p:clrMapOvr>
    <a:masterClrMapping/>
  </p:clrMapOvr>
  <p:transition spd="slow"/>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43920" y="228600"/>
            <a:ext cx="8637588" cy="1311275"/>
          </a:xfrm>
        </p:spPr>
        <p:txBody>
          <a:bodyPr/>
          <a:lstStyle/>
          <a:p>
            <a:pPr eaLnBrk="1" hangingPunct="1"/>
            <a:r>
              <a:rPr lang="en-US" altLang="en-US" b="1" i="1" dirty="0" err="1" smtClean="0">
                <a:solidFill>
                  <a:srgbClr val="00B050"/>
                </a:solidFill>
              </a:rPr>
              <a:t>Chroo-coc-cidiopsis</a:t>
            </a:r>
            <a:r>
              <a:rPr lang="en-US" altLang="en-US" b="1" dirty="0" smtClean="0">
                <a:solidFill>
                  <a:srgbClr val="00B050"/>
                </a:solidFill>
              </a:rPr>
              <a:t> </a:t>
            </a:r>
            <a:r>
              <a:rPr lang="en-US" altLang="en-US" sz="3600" b="1" dirty="0" smtClean="0">
                <a:solidFill>
                  <a:srgbClr val="00B050"/>
                </a:solidFill>
              </a:rPr>
              <a:t>(-20C --&gt;+20C, </a:t>
            </a:r>
            <a:r>
              <a:rPr lang="en-US" altLang="en-US" sz="3600" b="1" dirty="0" smtClean="0">
                <a:solidFill>
                  <a:srgbClr val="0000FF"/>
                </a:solidFill>
              </a:rPr>
              <a:t>Cyanobacteria</a:t>
            </a:r>
            <a:r>
              <a:rPr lang="en-US" altLang="en-US" sz="3600" b="1" dirty="0" smtClean="0">
                <a:solidFill>
                  <a:srgbClr val="00B050"/>
                </a:solidFill>
              </a:rPr>
              <a:t>-desiccation, candidate for Astrobiology)</a:t>
            </a:r>
          </a:p>
        </p:txBody>
      </p:sp>
      <p:sp>
        <p:nvSpPr>
          <p:cNvPr id="6" name="Slide Number Placeholder 5"/>
          <p:cNvSpPr>
            <a:spLocks noGrp="1"/>
          </p:cNvSpPr>
          <p:nvPr>
            <p:ph type="sldNum" sz="quarter" idx="12"/>
          </p:nvPr>
        </p:nvSpPr>
        <p:spPr/>
        <p:txBody>
          <a:bodyPr/>
          <a:lstStyle/>
          <a:p>
            <a:pPr>
              <a:defRPr/>
            </a:pPr>
            <a:fld id="{778DE7F7-9852-4A30-8BED-832DAE51D1D6}" type="slidenum">
              <a:rPr lang="en-US"/>
              <a:pPr>
                <a:defRPr/>
              </a:pPr>
              <a:t>139</a:t>
            </a:fld>
            <a:r>
              <a:rPr lang="en-US" dirty="0"/>
              <a:t> </a:t>
            </a:r>
          </a:p>
        </p:txBody>
      </p:sp>
      <p:pic>
        <p:nvPicPr>
          <p:cNvPr id="18439" name="Picture 5" descr="Chroococcidiop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742163"/>
            <a:ext cx="7191829" cy="511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8388</TotalTime>
  <Words>2492</Words>
  <Application>Microsoft Office PowerPoint</Application>
  <PresentationFormat>On-screen Show (4:3)</PresentationFormat>
  <Paragraphs>688</Paragraphs>
  <Slides>139</Slides>
  <Notes>102</Notes>
  <HiddenSlides>0</HiddenSlides>
  <MMClips>1</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139</vt:i4>
      </vt:variant>
    </vt:vector>
  </HeadingPairs>
  <TitlesOfParts>
    <vt:vector size="143" baseType="lpstr">
      <vt:lpstr>Office Theme</vt:lpstr>
      <vt:lpstr>מסמך</vt:lpstr>
      <vt:lpstr>Document</vt:lpstr>
      <vt:lpstr>שקופית</vt:lpstr>
      <vt:lpstr>             </vt:lpstr>
      <vt:lpstr>PowerPoint Presentation</vt:lpstr>
      <vt:lpstr>PowerPoint Presentation</vt:lpstr>
      <vt:lpstr>PowerPoint Presentation</vt:lpstr>
      <vt:lpstr>PowerPoint Presentation</vt:lpstr>
      <vt:lpstr>PowerPoint Presentation</vt:lpstr>
      <vt:lpstr>PowerPoint Presentation</vt:lpstr>
      <vt:lpstr>AMONG THE poly-EXTREMOPHILES SURVIVING IN HARSH CONDITIONS ARE:  HALOPHILES and hyper saline environments  (salt lovers)  TEMPERATURE ( high and low)  PH RANGES (acidophilic and alkaliphiles)  PRESSURES Barophiles (living under high pressure in deep sea vents) deep life on Earth. Microorganisms found 633 m. below sea floor and under 2833 m of ocean waters (in N.W. USA).Microbial life in deepest spot on Earth (Mariana Trench) CAPNOPHILES [organism loving CO2, such as Cyanidium caldarium]  OSMOPHILES (surviving in high sugar environment)  ANAEROBIC  HABITATS lacking oxygen  XEROPHILES (living in hot desert with little water)  ENDOLITES-dwelling on rocks and caves.  TOLERATES RADIATION (Reinococcus radiodorans)</vt:lpstr>
      <vt:lpstr>MISCELLANEOUS – microorganisms survival Among extremophiles are: Archea-bacteria-Eukaryotes as fungi-Lichen-spores – worms-animals   Bacteria spores of &gt;40 million year old - found in Earth.  Microorganisms lasted in outer Space  Mars possible survival of microorganisms inside rocks (play the song of Green Fields)  </vt:lpstr>
      <vt:lpstr>PLACES ON EARTH FOR EXTREMOPHILES Hypersaline lakes Arid region Deep sea  Acidic sites [thermo acidic  lakes] Rio Tinto river (ES); Yellowstone NP, Antarctica,  Cold and dry Polar region and permafrost  EXTREMOPHILES COULD SERVE POSSIBLE AS MODEL OR FOR EXTRATERRESTRIAL  LIFE. POMPEII WORMS-Alvinella pompejana, the Pompeii worm, is a species of deep-sea polychaete worm (commonly referred to as "bristleworms"). It is an extremophile found only at hydrothermal vents in the Pacific Ocean, discovered in the early 1980s off the Galápagos Islands by French marine biologists. ANTARCTICA KRIL (crustacean)</vt:lpstr>
      <vt:lpstr>PowerPoint Presentation</vt:lpstr>
      <vt:lpstr>       SOLAR  SYSTEM </vt:lpstr>
      <vt:lpstr>  *THE EXTREMOPHILES &amp; POLYEXTREMOPHILES                                             *   TEMPERATURE  [High-Low] *    pH EFFECTS                 (Acidophiles Vs. Alkaliphiles) *       PRESSURES                   (Barophiles, Piezophiles)  * UV EFFECTS  * LIFE IN GASES  (CO2,   NH3,   CH4) </vt:lpstr>
      <vt:lpstr>PowerPoint Presentation</vt:lpstr>
      <vt:lpstr>PowerPoint Presentation</vt:lpstr>
      <vt:lpstr>PowerPoint Presentation</vt:lpstr>
      <vt:lpstr>PowerPoint Presentation</vt:lpstr>
      <vt:lpstr>PowerPoint Presentation</vt:lpstr>
      <vt:lpstr>PowerPoint Presentation</vt:lpstr>
      <vt:lpstr>Galdieria sulphoraria [red algae]</vt:lpstr>
      <vt:lpstr>PowerPoint Presentation</vt:lpstr>
      <vt:lpstr>shrimps that lives in hydrothermal vents </vt:lpstr>
      <vt:lpstr>PowerPoint Presentation</vt:lpstr>
      <vt:lpstr>Tardigrade-[water bear] a Multicellular Extremophile;Tolerate 90C to – 272C (Horikawa et al 2008, 2012; Schulze-Makuch&amp;Seckbach 2013) </vt:lpstr>
      <vt:lpstr>PowerPoint Presentation</vt:lpstr>
      <vt:lpstr>PowerPoint Presentation</vt:lpstr>
      <vt:lpstr>CONDITIONS ON  MARS</vt:lpstr>
      <vt:lpstr>ANCIENT LIFE ON MARS ? </vt:lpstr>
      <vt:lpstr>PowerPoint Presentation</vt:lpstr>
      <vt:lpstr>PowerPoint Presentation</vt:lpstr>
      <vt:lpstr>Atacama desert vs. Mars surface</vt:lpstr>
      <vt:lpstr>Under Atacama desert is life</vt:lpstr>
      <vt:lpstr>From EXTREMOPHILE  to EXTRA-TERRESTRIAL  LIFE</vt:lpstr>
      <vt:lpstr>EXTREMOPHILES ~ EXTRATERRESTRIL LIFE</vt:lpstr>
      <vt:lpstr>PowerPoint Presentation</vt:lpstr>
      <vt:lpstr>PowerPoint Presentation</vt:lpstr>
      <vt:lpstr>Surface of Europa with moving lines</vt:lpstr>
      <vt:lpstr>PowerPoint Presentation</vt:lpstr>
      <vt:lpstr>PowerPoint Presentation</vt:lpstr>
      <vt:lpstr>PowerPoint Presentation</vt:lpstr>
      <vt:lpstr>      EUROP0A SURFACE</vt:lpstr>
      <vt:lpstr>New Findings Say Mars Methane Comes from Life or Water — or Both </vt:lpstr>
      <vt:lpstr>  Methane  on Mars? </vt:lpstr>
      <vt:lpstr>PowerPoint Presentation</vt:lpstr>
      <vt:lpstr>PowerPoint Presentation</vt:lpstr>
      <vt:lpstr>PowerPoint Presentation</vt:lpstr>
      <vt:lpstr> </vt:lpstr>
      <vt:lpstr>Aurora Jupiter North Pole (Hable Telescope) </vt:lpstr>
      <vt:lpstr>PowerPoint Presentation</vt:lpstr>
      <vt:lpstr>PowerPoint Presentation</vt:lpstr>
      <vt:lpstr>EUROPA OCEAN WORLD</vt:lpstr>
      <vt:lpstr>PowerPoint Presentation</vt:lpstr>
      <vt:lpstr>PowerPoint Presentation</vt:lpstr>
      <vt:lpstr>CONCLUSIONS</vt:lpstr>
      <vt:lpstr>PowerPoint Presentation</vt:lpstr>
      <vt:lpstr>PowerPoint Presentation</vt:lpstr>
      <vt:lpstr>Could There Be Life In Them Thar Pits? </vt:lpstr>
      <vt:lpstr>PowerPoint Presentation</vt:lpstr>
      <vt:lpstr>PowerPoint Presentation</vt:lpstr>
      <vt:lpstr>NASA’s Curiosity Search for Signs [Ingredients] of Martian Life  work in Gale crater firing a laser on Mars </vt:lpstr>
      <vt:lpstr>  </vt:lpstr>
      <vt:lpstr>LANDSCAPE ON MARS</vt:lpstr>
      <vt:lpstr>PowerPoint Presentation</vt:lpstr>
      <vt:lpstr>LOTS OF PURE WATER  ICE AT MARS NORTH POLE</vt:lpstr>
      <vt:lpstr> </vt:lpstr>
      <vt:lpstr>PowerPoint Presentation</vt:lpstr>
      <vt:lpstr>Russian Space Agency send Terrestrial Life to Phobos (Martian Moon)</vt:lpstr>
      <vt:lpstr>PowerPoint Presentation</vt:lpstr>
      <vt:lpstr>PowerPoint Presentation</vt:lpstr>
      <vt:lpstr>ICE AND WATER ON MARS in a North Pole crater.</vt:lpstr>
      <vt:lpstr>PowerPoint Presentation</vt:lpstr>
      <vt:lpstr>Russia delays Lake Vostok drill (press)</vt:lpstr>
      <vt:lpstr>         Archaean Halophiles</vt:lpstr>
      <vt:lpstr>TITAN TIDES SUGGESTS A SUBSURFACE OCEAN</vt:lpstr>
      <vt:lpstr>      </vt:lpstr>
      <vt:lpstr>PowerPoint Presentation</vt:lpstr>
      <vt:lpstr>Three genera of the Cyanidia</vt:lpstr>
      <vt:lpstr>PowerPoint Presentation</vt:lpstr>
      <vt:lpstr>    Titan (satellite of Saturn) organic seas</vt:lpstr>
      <vt:lpstr>PowerPoint Presentation</vt:lpstr>
      <vt:lpstr>8 YEARS ROVER ON MARS</vt:lpstr>
      <vt:lpstr>Ancient Domes Reveal 3.45-billion-year-old  Life History </vt:lpstr>
      <vt:lpstr>Europa Capable of Supporting              Life, Scientist Says</vt:lpstr>
      <vt:lpstr>PowerPoint Presentation</vt:lpstr>
      <vt:lpstr>Phoenix: "It Must Be Ice" </vt:lpstr>
      <vt:lpstr>STENLEY MILLER EXPERIMENT (1953)</vt:lpstr>
      <vt:lpstr>Indian scientists flying a giant balloon experiment have announced the discovery of three new species of bacteria from the stratosphere.</vt:lpstr>
      <vt:lpstr>PowerPoint Presentation</vt:lpstr>
      <vt:lpstr>  Recurring glaciers on the surface of Mars </vt:lpstr>
      <vt:lpstr>  Antarctica’s “Blood Falls” Shows How Aliens Might Live on Ice Worlds </vt:lpstr>
      <vt:lpstr>image of a water-carved channels on Mars </vt:lpstr>
      <vt:lpstr>PowerPoint Presentation</vt:lpstr>
      <vt:lpstr>An illustration of a dust storm on Mars.  </vt:lpstr>
      <vt:lpstr>Chroococcidiopsis candidate for Martian inhabitation</vt:lpstr>
      <vt:lpstr>PowerPoint Presentation</vt:lpstr>
      <vt:lpstr>QUESTIONS ABOUT ORIGINS</vt:lpstr>
      <vt:lpstr>QUESTIONS ABOUT ORIGINS</vt:lpstr>
      <vt:lpstr>QUESTIONS ABOUT ORIGINS</vt:lpstr>
      <vt:lpstr>   Martian Settlers May Need Chickens To Conquer The Red Planet</vt:lpstr>
      <vt:lpstr>Europa Submarine Prototype Gets Another Test  A submersible probe that could possibly be used on Jupiter's icy moon, Europa is taking the next step to test its capabilities. The Environmentally Non-Disturbing Under-ice Robotic Antarctic Explorer, also known as ENDURANCE, will swim untethered under ice, and collect data to create three-dimensional maps of underwater environments. The probe also will take samples of microbial life. Now it will plunge under a permanently ice covered lake in Antarctica that is 40 meters deep. </vt:lpstr>
      <vt:lpstr>Dunaliella metabolism </vt:lpstr>
      <vt:lpstr>Mars vs. Atacama in Chile</vt:lpstr>
      <vt:lpstr>Evidence of water (ice) on Mars ?</vt:lpstr>
      <vt:lpstr>PowerPoint Presentation</vt:lpstr>
      <vt:lpstr>PowerPoint Presentation</vt:lpstr>
      <vt:lpstr>PowerPoint Presentation</vt:lpstr>
      <vt:lpstr>Life Found a Mile Below Terrestrial Seabed;  Implications For Life on Mars</vt:lpstr>
      <vt:lpstr>PowerPoint Presentation</vt:lpstr>
      <vt:lpstr>PowerPoint Presentation</vt:lpstr>
      <vt:lpstr>PowerPoint Presentation</vt:lpstr>
      <vt:lpstr>PowerPoint Presentation</vt:lpstr>
      <vt:lpstr>Salt Deposits on Mars Might Be the Right Place to Search for Life </vt:lpstr>
      <vt:lpstr>PowerPoint Presentation</vt:lpstr>
      <vt:lpstr>PowerPoint Presentation</vt:lpstr>
      <vt:lpstr>PowerPoint Presentation</vt:lpstr>
      <vt:lpstr> </vt:lpstr>
      <vt:lpstr>PowerPoint Presentation</vt:lpstr>
      <vt:lpstr>Halophiles, Alkaliphiles &amp; Acidophiles </vt:lpstr>
      <vt:lpstr>Life on Mars Theory Boosted by New Methane Study</vt:lpstr>
      <vt:lpstr>NASA Finds Shrimp Where No Advanced Life Should Be: 600 Feet Beneath Antarctic Ice</vt:lpstr>
      <vt:lpstr>MOTHER EARTH-OUR PLANET</vt:lpstr>
      <vt:lpstr>PowerPoint Presentation</vt:lpstr>
      <vt:lpstr>THE CYANIDIUM BOOK</vt:lpstr>
      <vt:lpstr>Movement of Tardigrade </vt:lpstr>
      <vt:lpstr>PowerPoint Presentation</vt:lpstr>
      <vt:lpstr>PowerPoint Presentation</vt:lpstr>
      <vt:lpstr>Chroo-coc-cidiopsis (-20C --&gt;+20C, desiccation, candidate for Astrobiology)</vt:lpstr>
      <vt:lpstr>PowerPoint Presentation</vt:lpstr>
      <vt:lpstr>PowerPoint Presentation</vt:lpstr>
      <vt:lpstr>STROMATOLITES FROM AUSTRALIA</vt:lpstr>
      <vt:lpstr>PowerPoint Presentation</vt:lpstr>
      <vt:lpstr>HOSTILE VOLCANIC LAKE TEEMS WITH LIFE</vt:lpstr>
      <vt:lpstr>PowerPoint Presentation</vt:lpstr>
      <vt:lpstr>MICROBIAL DIVERSITY          HALOPHILES </vt:lpstr>
      <vt:lpstr>Mother Earth</vt:lpstr>
      <vt:lpstr>PowerPoint Presentation</vt:lpstr>
      <vt:lpstr>PowerPoint Presentation</vt:lpstr>
      <vt:lpstr>PowerPoint Presentation</vt:lpstr>
      <vt:lpstr>Chroo-coc-cidiopsis (-20C --&gt;+20C, Cyanobacteria-desiccation, candidate for Astrobiology)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dc:creator>
  <cp:lastModifiedBy>joe</cp:lastModifiedBy>
  <cp:revision>664</cp:revision>
  <cp:lastPrinted>1601-01-01T00:00:00Z</cp:lastPrinted>
  <dcterms:created xsi:type="dcterms:W3CDTF">1601-01-01T00:00:00Z</dcterms:created>
  <dcterms:modified xsi:type="dcterms:W3CDTF">2017-04-28T10:30:14Z</dcterms:modified>
</cp:coreProperties>
</file>