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80" r:id="rId1"/>
  </p:sldMasterIdLst>
  <p:notesMasterIdLst>
    <p:notesMasterId r:id="rId43"/>
  </p:notesMasterIdLst>
  <p:sldIdLst>
    <p:sldId id="256" r:id="rId2"/>
    <p:sldId id="517" r:id="rId3"/>
    <p:sldId id="566" r:id="rId4"/>
    <p:sldId id="567" r:id="rId5"/>
    <p:sldId id="568" r:id="rId6"/>
    <p:sldId id="569" r:id="rId7"/>
    <p:sldId id="570" r:id="rId8"/>
    <p:sldId id="571" r:id="rId9"/>
    <p:sldId id="572" r:id="rId10"/>
    <p:sldId id="597" r:id="rId11"/>
    <p:sldId id="574" r:id="rId12"/>
    <p:sldId id="573" r:id="rId13"/>
    <p:sldId id="576" r:id="rId14"/>
    <p:sldId id="577" r:id="rId15"/>
    <p:sldId id="578" r:id="rId16"/>
    <p:sldId id="531" r:id="rId17"/>
    <p:sldId id="579" r:id="rId18"/>
    <p:sldId id="581" r:id="rId19"/>
    <p:sldId id="582" r:id="rId20"/>
    <p:sldId id="580" r:id="rId21"/>
    <p:sldId id="583" r:id="rId22"/>
    <p:sldId id="605" r:id="rId23"/>
    <p:sldId id="601" r:id="rId24"/>
    <p:sldId id="604" r:id="rId25"/>
    <p:sldId id="602" r:id="rId26"/>
    <p:sldId id="584" r:id="rId27"/>
    <p:sldId id="588" r:id="rId28"/>
    <p:sldId id="589" r:id="rId29"/>
    <p:sldId id="585" r:id="rId30"/>
    <p:sldId id="591" r:id="rId31"/>
    <p:sldId id="592" r:id="rId32"/>
    <p:sldId id="606" r:id="rId33"/>
    <p:sldId id="593" r:id="rId34"/>
    <p:sldId id="594" r:id="rId35"/>
    <p:sldId id="596" r:id="rId36"/>
    <p:sldId id="607" r:id="rId37"/>
    <p:sldId id="599" r:id="rId38"/>
    <p:sldId id="586" r:id="rId39"/>
    <p:sldId id="587" r:id="rId40"/>
    <p:sldId id="563" r:id="rId41"/>
    <p:sldId id="564" r:id="rId4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inkPad" initials="T" lastIdx="1" clrIdx="0"/>
  <p:cmAuthor id="1" name="Natalia" initials="N" lastIdx="3" clrIdx="1"/>
  <p:cmAuthor id="2" name="Lenovo" initials="L"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1147" autoAdjust="0"/>
    <p:restoredTop sz="86475" autoAdjust="0"/>
  </p:normalViewPr>
  <p:slideViewPr>
    <p:cSldViewPr>
      <p:cViewPr>
        <p:scale>
          <a:sx n="90" d="100"/>
          <a:sy n="90" d="100"/>
        </p:scale>
        <p:origin x="-1200" y="-72"/>
      </p:cViewPr>
      <p:guideLst>
        <p:guide orient="horz" pos="2160"/>
        <p:guide pos="2880"/>
      </p:guideLst>
    </p:cSldViewPr>
  </p:slideViewPr>
  <p:outlineViewPr>
    <p:cViewPr>
      <p:scale>
        <a:sx n="33" d="100"/>
        <a:sy n="33" d="100"/>
      </p:scale>
      <p:origin x="0" y="10008"/>
    </p:cViewPr>
  </p:outlineViewPr>
  <p:notesTextViewPr>
    <p:cViewPr>
      <p:scale>
        <a:sx n="1" d="1"/>
        <a:sy n="1" d="1"/>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EEE3B4-059A-43A4-98EB-A6E8D4CC22AF}" type="datetimeFigureOut">
              <a:rPr lang="cs-CZ" smtClean="0"/>
              <a:pPr/>
              <a:t>5.9.2016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0A9191-763D-4908-A519-1E6E24FB9315}" type="slidenum">
              <a:rPr lang="cs-CZ" smtClean="0"/>
              <a:pPr/>
              <a:t>‹#›</a:t>
            </a:fld>
            <a:endParaRPr lang="cs-CZ"/>
          </a:p>
        </p:txBody>
      </p:sp>
    </p:spTree>
    <p:extLst>
      <p:ext uri="{BB962C8B-B14F-4D97-AF65-F5344CB8AC3E}">
        <p14:creationId xmlns:p14="http://schemas.microsoft.com/office/powerpoint/2010/main" val="232210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cs-CZ" smtClean="0"/>
              <a:t>Kliknutím lze upravit styl.</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20EA9225-2127-461C-AF80-64C9FB7DCC4F}" type="datetimeFigureOut">
              <a:rPr lang="cs-CZ" smtClean="0"/>
              <a:pPr/>
              <a:t>5.9.2016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20EA9225-2127-461C-AF80-64C9FB7DCC4F}" type="datetimeFigureOut">
              <a:rPr lang="cs-CZ" smtClean="0"/>
              <a:pPr/>
              <a:t>5.9.2016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E51D426-B7B8-45F3-BB0B-1714531BD1A6}" type="slidenum">
              <a:rPr lang="cs-CZ" smtClean="0"/>
              <a:pPr/>
              <a:t>‹#›</a:t>
            </a:fld>
            <a:endParaRPr lang="cs-CZ"/>
          </a:p>
        </p:txBody>
      </p:sp>
      <p:sp>
        <p:nvSpPr>
          <p:cNvPr id="7" name="Title 6"/>
          <p:cNvSpPr>
            <a:spLocks noGrp="1"/>
          </p:cNvSpPr>
          <p:nvPr>
            <p:ph type="title"/>
          </p:nvPr>
        </p:nvSpPr>
        <p:spPr/>
        <p:txBody>
          <a:bodyPr/>
          <a:lstStyle/>
          <a:p>
            <a:r>
              <a:rPr lang="cs-CZ" smtClean="0"/>
              <a:t>Kliknutím lze upravit styl.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20EA9225-2127-461C-AF80-64C9FB7DCC4F}" type="datetimeFigureOut">
              <a:rPr lang="cs-CZ" smtClean="0"/>
              <a:pPr/>
              <a:t>5.9.2016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5" name="Date Placeholder 4"/>
          <p:cNvSpPr>
            <a:spLocks noGrp="1"/>
          </p:cNvSpPr>
          <p:nvPr>
            <p:ph type="dt" sz="half" idx="10"/>
          </p:nvPr>
        </p:nvSpPr>
        <p:spPr/>
        <p:txBody>
          <a:bodyPr/>
          <a:lstStyle/>
          <a:p>
            <a:fld id="{20EA9225-2127-461C-AF80-64C9FB7DCC4F}" type="datetimeFigureOut">
              <a:rPr lang="cs-CZ" smtClean="0"/>
              <a:pPr/>
              <a:t>5.9.2016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E51D426-B7B8-45F3-BB0B-1714531BD1A6}" type="slidenum">
              <a:rPr lang="cs-CZ" smtClean="0"/>
              <a:pPr/>
              <a:t>‹#›</a:t>
            </a:fld>
            <a:endParaRPr lang="cs-CZ"/>
          </a:p>
        </p:txBody>
      </p:sp>
      <p:sp>
        <p:nvSpPr>
          <p:cNvPr id="9" name="Content Placeholder 8"/>
          <p:cNvSpPr>
            <a:spLocks noGrp="1"/>
          </p:cNvSpPr>
          <p:nvPr>
            <p:ph sz="quarter" idx="13"/>
          </p:nvPr>
        </p:nvSpPr>
        <p:spPr>
          <a:xfrm>
            <a:off x="676655" y="2679192"/>
            <a:ext cx="3822192" cy="34472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20EA9225-2127-461C-AF80-64C9FB7DCC4F}" type="datetimeFigureOut">
              <a:rPr lang="cs-CZ" smtClean="0"/>
              <a:pPr/>
              <a:t>5.9.2016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Date Placeholder 2"/>
          <p:cNvSpPr>
            <a:spLocks noGrp="1"/>
          </p:cNvSpPr>
          <p:nvPr>
            <p:ph type="dt" sz="half" idx="10"/>
          </p:nvPr>
        </p:nvSpPr>
        <p:spPr/>
        <p:txBody>
          <a:bodyPr/>
          <a:lstStyle/>
          <a:p>
            <a:fld id="{20EA9225-2127-461C-AF80-64C9FB7DCC4F}" type="datetimeFigureOut">
              <a:rPr lang="cs-CZ" smtClean="0"/>
              <a:pPr/>
              <a:t>5.9.2016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0EA9225-2127-461C-AF80-64C9FB7DCC4F}" type="datetimeFigureOut">
              <a:rPr lang="cs-CZ" smtClean="0"/>
              <a:pPr/>
              <a:t>5.9.2016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0EA9225-2127-461C-AF80-64C9FB7DCC4F}" type="datetimeFigureOut">
              <a:rPr lang="cs-CZ" smtClean="0"/>
              <a:pPr/>
              <a:t>5.9.2016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E51D426-B7B8-45F3-BB0B-1714531BD1A6}" type="slidenum">
              <a:rPr lang="cs-CZ" smtClean="0"/>
              <a:pPr/>
              <a:t>‹#›</a:t>
            </a:fld>
            <a:endParaRPr lang="cs-CZ"/>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cs-CZ" smtClean="0"/>
              <a:t>Kliknutím lze upravit styl.</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cs-CZ" smtClean="0"/>
              <a:t>Kliknutím lze upravit styl.</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20EA9225-2127-461C-AF80-64C9FB7DCC4F}" type="datetimeFigureOut">
              <a:rPr lang="cs-CZ" smtClean="0"/>
              <a:pPr/>
              <a:t>5.9.2016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E51D426-B7B8-45F3-BB0B-1714531BD1A6}" type="slidenum">
              <a:rPr lang="cs-CZ" smtClean="0"/>
              <a:pPr/>
              <a:t>‹#›</a:t>
            </a:fld>
            <a:endParaRPr lang="cs-CZ"/>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20EA9225-2127-461C-AF80-64C9FB7DCC4F}" type="datetimeFigureOut">
              <a:rPr lang="cs-CZ" smtClean="0"/>
              <a:pPr/>
              <a:t>5.9.2016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E51D426-B7B8-45F3-BB0B-1714531BD1A6}"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0EA9225-2127-461C-AF80-64C9FB7DCC4F}" type="datetimeFigureOut">
              <a:rPr lang="cs-CZ" smtClean="0"/>
              <a:pPr/>
              <a:t>5.9.2016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E51D426-B7B8-45F3-BB0B-1714531BD1A6}" type="slidenum">
              <a:rPr lang="cs-CZ" smtClean="0"/>
              <a:pPr/>
              <a:t>‹#›</a:t>
            </a:fld>
            <a:endParaRPr lang="cs-CZ"/>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cs-CZ" smtClean="0"/>
              <a:t>Kliknutím lze upravit styl.</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0EA9225-2127-461C-AF80-64C9FB7DCC4F}" type="datetimeFigureOut">
              <a:rPr lang="cs-CZ" smtClean="0"/>
              <a:pPr/>
              <a:t>5.9.2016</a:t>
            </a:fld>
            <a:endParaRPr lang="cs-CZ"/>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cs-CZ"/>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E51D426-B7B8-45F3-BB0B-1714531BD1A6}" type="slidenum">
              <a:rPr lang="cs-CZ" smtClean="0"/>
              <a:pPr/>
              <a:t>‹#›</a:t>
            </a:fld>
            <a:endParaRPr lang="cs-CZ"/>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image" Target="../media/image9.emf"/></Relationships>
</file>

<file path=ppt/slides/_rels/slide2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e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15.emf"/><Relationship Id="rId4" Type="http://schemas.openxmlformats.org/officeDocument/2006/relationships/image" Target="../media/image12.emf"/><Relationship Id="rId9"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oleObject" Target="../embeddings/oleObject10.bin"/><Relationship Id="rId4" Type="http://schemas.openxmlformats.org/officeDocument/2006/relationships/image" Target="../media/image17.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6.emf"/><Relationship Id="rId5" Type="http://schemas.openxmlformats.org/officeDocument/2006/relationships/oleObject" Target="../embeddings/oleObject11.bin"/><Relationship Id="rId4" Type="http://schemas.openxmlformats.org/officeDocument/2006/relationships/image" Target="../media/image28.gif"/></Relationships>
</file>

<file path=ppt/slides/_rels/slide35.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0" y="548680"/>
            <a:ext cx="9144000" cy="2664296"/>
          </a:xfrm>
        </p:spPr>
        <p:txBody>
          <a:bodyPr>
            <a:noAutofit/>
          </a:bodyPr>
          <a:lstStyle/>
          <a:p>
            <a:pPr>
              <a:lnSpc>
                <a:spcPts val="7600"/>
              </a:lnSpc>
            </a:pPr>
            <a:r>
              <a:rPr lang="en-GB" sz="7200" b="1" dirty="0" smtClean="0"/>
              <a:t>Perspectives of Antifungal Drug Discovery</a:t>
            </a:r>
            <a:endParaRPr lang="en-GB" sz="4800" dirty="0"/>
          </a:p>
        </p:txBody>
      </p:sp>
      <p:sp>
        <p:nvSpPr>
          <p:cNvPr id="3" name="Podnadpis 2"/>
          <p:cNvSpPr>
            <a:spLocks noGrp="1"/>
          </p:cNvSpPr>
          <p:nvPr>
            <p:ph type="subTitle" idx="1"/>
          </p:nvPr>
        </p:nvSpPr>
        <p:spPr>
          <a:xfrm>
            <a:off x="323528" y="3356992"/>
            <a:ext cx="8506520" cy="2206162"/>
          </a:xfrm>
        </p:spPr>
        <p:txBody>
          <a:bodyPr>
            <a:noAutofit/>
          </a:bodyPr>
          <a:lstStyle/>
          <a:p>
            <a:r>
              <a:rPr lang="en-GB" sz="3800" b="1" i="1" dirty="0" smtClean="0"/>
              <a:t>Josef </a:t>
            </a:r>
            <a:r>
              <a:rPr lang="en-GB" sz="3800" b="1" i="1" dirty="0" err="1" smtClean="0"/>
              <a:t>Jampílek</a:t>
            </a:r>
            <a:endParaRPr lang="en-GB" sz="3800" dirty="0" smtClean="0"/>
          </a:p>
          <a:p>
            <a:pPr>
              <a:lnSpc>
                <a:spcPts val="3300"/>
              </a:lnSpc>
              <a:spcBef>
                <a:spcPts val="600"/>
              </a:spcBef>
            </a:pPr>
            <a:r>
              <a:rPr lang="en-GB" sz="3200" dirty="0" smtClean="0">
                <a:solidFill>
                  <a:schemeClr val="bg1"/>
                </a:solidFill>
              </a:rPr>
              <a:t>Department of Pharmaceutical Chemistry</a:t>
            </a:r>
            <a:r>
              <a:rPr lang="cs-CZ" sz="3200" dirty="0" smtClean="0">
                <a:solidFill>
                  <a:schemeClr val="bg1"/>
                </a:solidFill>
              </a:rPr>
              <a:t/>
            </a:r>
            <a:br>
              <a:rPr lang="cs-CZ" sz="3200" dirty="0" smtClean="0">
                <a:solidFill>
                  <a:schemeClr val="bg1"/>
                </a:solidFill>
              </a:rPr>
            </a:br>
            <a:r>
              <a:rPr lang="en-GB" sz="3200" dirty="0" smtClean="0">
                <a:solidFill>
                  <a:schemeClr val="bg1"/>
                </a:solidFill>
              </a:rPr>
              <a:t>Faculty of Pharmacy</a:t>
            </a:r>
            <a:r>
              <a:rPr lang="cs-CZ" sz="3200" dirty="0" smtClean="0">
                <a:solidFill>
                  <a:schemeClr val="bg1"/>
                </a:solidFill>
              </a:rPr>
              <a:t/>
            </a:r>
            <a:br>
              <a:rPr lang="cs-CZ" sz="3200" dirty="0" smtClean="0">
                <a:solidFill>
                  <a:schemeClr val="bg1"/>
                </a:solidFill>
              </a:rPr>
            </a:br>
            <a:r>
              <a:rPr lang="en-GB" sz="3200" dirty="0" smtClean="0">
                <a:solidFill>
                  <a:schemeClr val="bg1"/>
                </a:solidFill>
              </a:rPr>
              <a:t>Comenius University</a:t>
            </a:r>
            <a:r>
              <a:rPr lang="cs-CZ" sz="3200" dirty="0" smtClean="0">
                <a:solidFill>
                  <a:schemeClr val="bg1"/>
                </a:solidFill>
              </a:rPr>
              <a:t> </a:t>
            </a:r>
            <a:r>
              <a:rPr lang="en-GB" sz="3200" dirty="0" smtClean="0">
                <a:solidFill>
                  <a:schemeClr val="bg1"/>
                </a:solidFill>
              </a:rPr>
              <a:t>in Bratislava, Slovakia</a:t>
            </a:r>
            <a:endParaRPr lang="en-GB" sz="3200" dirty="0">
              <a:solidFill>
                <a:schemeClr val="bg1"/>
              </a:solidFill>
            </a:endParaRPr>
          </a:p>
        </p:txBody>
      </p:sp>
      <p:pic>
        <p:nvPicPr>
          <p:cNvPr id="1026" name="Obrázek 4"/>
          <p:cNvPicPr>
            <a:picLocks noChangeAspect="1" noChangeArrowheads="1"/>
          </p:cNvPicPr>
          <p:nvPr/>
        </p:nvPicPr>
        <p:blipFill>
          <a:blip r:embed="rId2" cstate="print">
            <a:extLst>
              <a:ext uri="{28A0092B-C50C-407E-A947-70E740481C1C}">
                <a14:useLocalDpi xmlns:a14="http://schemas.microsoft.com/office/drawing/2010/main" val="0"/>
              </a:ext>
            </a:extLst>
          </a:blip>
          <a:srcRect t="1971"/>
          <a:stretch>
            <a:fillRect/>
          </a:stretch>
        </p:blipFill>
        <p:spPr bwMode="auto">
          <a:xfrm>
            <a:off x="925290" y="5407422"/>
            <a:ext cx="1404000" cy="1419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0128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9512" y="836712"/>
            <a:ext cx="8640960" cy="4464496"/>
          </a:xfrm>
        </p:spPr>
        <p:txBody>
          <a:bodyPr>
            <a:noAutofit/>
          </a:bodyPr>
          <a:lstStyle/>
          <a:p>
            <a:pPr>
              <a:spcBef>
                <a:spcPts val="600"/>
              </a:spcBef>
              <a:buClr>
                <a:schemeClr val="tx2"/>
              </a:buClr>
            </a:pPr>
            <a:r>
              <a:rPr lang="en-GB" sz="2800" b="1" dirty="0" smtClean="0"/>
              <a:t>Present situation</a:t>
            </a:r>
          </a:p>
          <a:p>
            <a:pPr>
              <a:spcBef>
                <a:spcPts val="600"/>
              </a:spcBef>
              <a:buClr>
                <a:schemeClr val="tx2"/>
              </a:buClr>
            </a:pPr>
            <a:r>
              <a:rPr lang="en-GB" sz="2800" b="1" dirty="0" smtClean="0"/>
              <a:t>Preparation of nanoparticles/nanoformulations</a:t>
            </a:r>
            <a:br>
              <a:rPr lang="en-GB" sz="2800" b="1" dirty="0" smtClean="0"/>
            </a:br>
            <a:r>
              <a:rPr lang="en-GB" sz="2800" b="1" dirty="0" smtClean="0"/>
              <a:t>of existing drugs</a:t>
            </a:r>
          </a:p>
          <a:p>
            <a:pPr>
              <a:spcBef>
                <a:spcPts val="600"/>
              </a:spcBef>
              <a:buClr>
                <a:schemeClr val="tx2"/>
              </a:buClr>
            </a:pPr>
            <a:r>
              <a:rPr lang="en-GB" sz="2800" b="1" dirty="0" smtClean="0"/>
              <a:t>Combining antifungal drugs with other molecules that together demonstrate synergistic antifungal properties</a:t>
            </a:r>
          </a:p>
          <a:p>
            <a:pPr>
              <a:spcBef>
                <a:spcPts val="600"/>
              </a:spcBef>
              <a:buClr>
                <a:schemeClr val="tx2"/>
              </a:buClr>
            </a:pPr>
            <a:r>
              <a:rPr lang="en-GB" sz="2800" b="1" dirty="0" smtClean="0"/>
              <a:t>Inspiration by new modern agricultural fungicides </a:t>
            </a:r>
          </a:p>
          <a:p>
            <a:pPr>
              <a:spcBef>
                <a:spcPts val="600"/>
              </a:spcBef>
              <a:buClr>
                <a:schemeClr val="tx2"/>
              </a:buClr>
            </a:pPr>
            <a:r>
              <a:rPr lang="en-GB" sz="2800" b="1" dirty="0" smtClean="0"/>
              <a:t>Design of new antifungal active molecules</a:t>
            </a:r>
          </a:p>
          <a:p>
            <a:pPr>
              <a:spcBef>
                <a:spcPts val="600"/>
              </a:spcBef>
              <a:buClr>
                <a:schemeClr val="tx2"/>
              </a:buClr>
            </a:pPr>
            <a:r>
              <a:rPr lang="en-GB" sz="2800" b="1" dirty="0" smtClean="0"/>
              <a:t>Antimicrobial peptides</a:t>
            </a:r>
          </a:p>
          <a:p>
            <a:pPr>
              <a:spcBef>
                <a:spcPts val="600"/>
              </a:spcBef>
              <a:buClr>
                <a:schemeClr val="tx2"/>
              </a:buClr>
            </a:pPr>
            <a:r>
              <a:rPr lang="en-GB" sz="2800" b="1" dirty="0" smtClean="0"/>
              <a:t>Vaccines with antifungal effects</a:t>
            </a:r>
            <a:endParaRPr lang="en-GB" sz="2800" b="1" dirty="0"/>
          </a:p>
        </p:txBody>
      </p:sp>
      <p:sp>
        <p:nvSpPr>
          <p:cNvPr id="2" name="Nadpis 1"/>
          <p:cNvSpPr>
            <a:spLocks noGrp="1"/>
          </p:cNvSpPr>
          <p:nvPr>
            <p:ph type="title"/>
          </p:nvPr>
        </p:nvSpPr>
        <p:spPr>
          <a:xfrm>
            <a:off x="457200" y="188640"/>
            <a:ext cx="8229600" cy="858424"/>
          </a:xfrm>
        </p:spPr>
        <p:txBody>
          <a:bodyPr/>
          <a:lstStyle/>
          <a:p>
            <a:r>
              <a:rPr lang="en-GB" dirty="0" smtClean="0"/>
              <a:t>Content</a:t>
            </a:r>
            <a:endParaRPr lang="en-GB" dirty="0"/>
          </a:p>
        </p:txBody>
      </p:sp>
      <p:pic>
        <p:nvPicPr>
          <p:cNvPr id="4" name="Picture 5" descr="j02991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2342" y="332656"/>
            <a:ext cx="1100138"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812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764704"/>
            <a:ext cx="8856984" cy="5976664"/>
          </a:xfrm>
        </p:spPr>
        <p:txBody>
          <a:bodyPr>
            <a:noAutofit/>
          </a:bodyPr>
          <a:lstStyle/>
          <a:p>
            <a:pPr marL="0" indent="0">
              <a:buClr>
                <a:schemeClr val="bg1"/>
              </a:buClr>
              <a:buNone/>
            </a:pPr>
            <a:r>
              <a:rPr lang="en-GB" dirty="0" smtClean="0"/>
              <a:t>are simple eukaryotic organisms that have colonized diverse environments around the planet. </a:t>
            </a:r>
          </a:p>
          <a:p>
            <a:pPr>
              <a:buClr>
                <a:schemeClr val="tx2"/>
              </a:buClr>
            </a:pPr>
            <a:r>
              <a:rPr lang="en-GB" dirty="0" smtClean="0"/>
              <a:t>There are approximately 2 million different species on the Earth</a:t>
            </a:r>
          </a:p>
          <a:p>
            <a:pPr>
              <a:buClr>
                <a:schemeClr val="tx2"/>
              </a:buClr>
            </a:pPr>
            <a:r>
              <a:rPr lang="en-GB" dirty="0" smtClean="0"/>
              <a:t>Their coexistence with other organisms can vary between mutually beneficial mutualism, commensalism and parasitism.</a:t>
            </a:r>
          </a:p>
          <a:p>
            <a:pPr>
              <a:buClr>
                <a:schemeClr val="tx2"/>
              </a:buClr>
            </a:pPr>
            <a:r>
              <a:rPr lang="en-GB" dirty="0" smtClean="0"/>
              <a:t>Higher fungi have a long history of use in national cuisines, brewery, viticulture and folk medicine.</a:t>
            </a:r>
          </a:p>
          <a:p>
            <a:pPr>
              <a:buClr>
                <a:schemeClr val="tx2"/>
              </a:buClr>
            </a:pPr>
            <a:r>
              <a:rPr lang="en-GB" dirty="0" smtClean="0"/>
              <a:t>Investigations of isolated secondary metabolites of higher fungi as well as </a:t>
            </a:r>
            <a:r>
              <a:rPr lang="en-GB" dirty="0" err="1" smtClean="0"/>
              <a:t>microfungi</a:t>
            </a:r>
            <a:r>
              <a:rPr lang="en-GB" dirty="0" smtClean="0"/>
              <a:t> have resulted in the discovery of bioactive compounds as potential lead structures for the subsequent design and development of new drugs and other biologically active agents.</a:t>
            </a:r>
          </a:p>
          <a:p>
            <a:pPr>
              <a:buClr>
                <a:schemeClr val="tx2"/>
              </a:buClr>
            </a:pPr>
            <a:r>
              <a:rPr lang="en-GB" dirty="0" smtClean="0"/>
              <a:t>Fungi are used for production or biotransformation of various agents used in medicine as well as for synthesis of nanoparticles within green nanotechnology.</a:t>
            </a:r>
          </a:p>
        </p:txBody>
      </p:sp>
      <p:sp>
        <p:nvSpPr>
          <p:cNvPr id="3" name="Nadpis 2"/>
          <p:cNvSpPr>
            <a:spLocks noGrp="1"/>
          </p:cNvSpPr>
          <p:nvPr>
            <p:ph type="title"/>
          </p:nvPr>
        </p:nvSpPr>
        <p:spPr>
          <a:xfrm>
            <a:off x="457200" y="127265"/>
            <a:ext cx="8229600" cy="792088"/>
          </a:xfrm>
        </p:spPr>
        <p:txBody>
          <a:bodyPr/>
          <a:lstStyle/>
          <a:p>
            <a:r>
              <a:rPr lang="en-GB" dirty="0" smtClean="0"/>
              <a:t>FUNGI</a:t>
            </a:r>
            <a:endParaRPr lang="en-GB" dirty="0"/>
          </a:p>
        </p:txBody>
      </p:sp>
    </p:spTree>
    <p:extLst>
      <p:ext uri="{BB962C8B-B14F-4D97-AF65-F5344CB8AC3E}">
        <p14:creationId xmlns:p14="http://schemas.microsoft.com/office/powerpoint/2010/main" val="1918343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764704"/>
            <a:ext cx="8856984" cy="5976664"/>
          </a:xfrm>
        </p:spPr>
        <p:txBody>
          <a:bodyPr>
            <a:noAutofit/>
          </a:bodyPr>
          <a:lstStyle/>
          <a:p>
            <a:pPr marL="0" indent="0">
              <a:buClr>
                <a:schemeClr val="bg1"/>
              </a:buClr>
              <a:buNone/>
            </a:pPr>
            <a:r>
              <a:rPr lang="en-GB" dirty="0" smtClean="0"/>
              <a:t>are ubiquitous in nature and vital for recycling of nutrients contained in organic matter.</a:t>
            </a:r>
          </a:p>
          <a:p>
            <a:pPr>
              <a:buClr>
                <a:schemeClr val="tx2"/>
              </a:buClr>
            </a:pPr>
            <a:r>
              <a:rPr lang="en-GB" dirty="0" smtClean="0"/>
              <a:t>The vast majority of the known fungal species are strict saprophytes.</a:t>
            </a:r>
          </a:p>
          <a:p>
            <a:pPr>
              <a:buClr>
                <a:schemeClr val="tx2"/>
              </a:buClr>
            </a:pPr>
            <a:r>
              <a:rPr lang="en-GB" dirty="0" smtClean="0"/>
              <a:t>Some of them can attack human, animals and plants (it is estimated that 270,000 fungal species are associated with plants, and 325 are known to infect humans).</a:t>
            </a:r>
          </a:p>
          <a:p>
            <a:pPr>
              <a:buClr>
                <a:schemeClr val="tx2"/>
              </a:buClr>
            </a:pPr>
            <a:r>
              <a:rPr lang="en-GB" dirty="0" smtClean="0"/>
              <a:t>The most significant fungal species that cause human infections, allergies and </a:t>
            </a:r>
            <a:r>
              <a:rPr lang="en-GB" dirty="0" err="1" smtClean="0"/>
              <a:t>toxicosis</a:t>
            </a:r>
            <a:r>
              <a:rPr lang="en-GB" dirty="0" smtClean="0"/>
              <a:t> include </a:t>
            </a:r>
            <a:r>
              <a:rPr lang="en-GB" i="1" dirty="0" err="1" smtClean="0"/>
              <a:t>Absidia</a:t>
            </a:r>
            <a:r>
              <a:rPr lang="en-GB" dirty="0" smtClean="0"/>
              <a:t>, </a:t>
            </a:r>
            <a:r>
              <a:rPr lang="en-GB" i="1" dirty="0" err="1" smtClean="0"/>
              <a:t>Alternaria</a:t>
            </a:r>
            <a:r>
              <a:rPr lang="en-GB" dirty="0" smtClean="0"/>
              <a:t>, </a:t>
            </a:r>
            <a:r>
              <a:rPr lang="en-GB" i="1" dirty="0" smtClean="0"/>
              <a:t>Aspergillus</a:t>
            </a:r>
            <a:r>
              <a:rPr lang="en-GB" dirty="0" smtClean="0"/>
              <a:t>, </a:t>
            </a:r>
            <a:r>
              <a:rPr lang="en-GB" i="1" dirty="0" err="1" smtClean="0"/>
              <a:t>Blastomyces</a:t>
            </a:r>
            <a:r>
              <a:rPr lang="en-GB" dirty="0" smtClean="0"/>
              <a:t>, </a:t>
            </a:r>
            <a:r>
              <a:rPr lang="en-GB" i="1" dirty="0" smtClean="0"/>
              <a:t>Candida</a:t>
            </a:r>
            <a:r>
              <a:rPr lang="en-GB" dirty="0" smtClean="0"/>
              <a:t>, </a:t>
            </a:r>
            <a:r>
              <a:rPr lang="en-GB" i="1" dirty="0" err="1" smtClean="0"/>
              <a:t>Cladosporium</a:t>
            </a:r>
            <a:r>
              <a:rPr lang="en-GB" dirty="0" smtClean="0"/>
              <a:t>, </a:t>
            </a:r>
            <a:r>
              <a:rPr lang="en-GB" i="1" dirty="0" err="1" smtClean="0"/>
              <a:t>Coccidioides</a:t>
            </a:r>
            <a:r>
              <a:rPr lang="en-GB" dirty="0" smtClean="0"/>
              <a:t>, </a:t>
            </a:r>
            <a:r>
              <a:rPr lang="en-GB" i="1" dirty="0" err="1" smtClean="0"/>
              <a:t>Colletotrichum</a:t>
            </a:r>
            <a:r>
              <a:rPr lang="en-GB" dirty="0" smtClean="0"/>
              <a:t>, </a:t>
            </a:r>
            <a:r>
              <a:rPr lang="en-GB" i="1" dirty="0" smtClean="0"/>
              <a:t>Cryptococcus</a:t>
            </a:r>
            <a:r>
              <a:rPr lang="en-GB" dirty="0" smtClean="0"/>
              <a:t>, </a:t>
            </a:r>
            <a:r>
              <a:rPr lang="en-GB" i="1" dirty="0" err="1" smtClean="0"/>
              <a:t>Curvularia</a:t>
            </a:r>
            <a:r>
              <a:rPr lang="en-GB" dirty="0" smtClean="0"/>
              <a:t>, </a:t>
            </a:r>
            <a:r>
              <a:rPr lang="en-GB" i="1" dirty="0" err="1" smtClean="0"/>
              <a:t>Exserohilum</a:t>
            </a:r>
            <a:r>
              <a:rPr lang="en-GB" dirty="0" smtClean="0"/>
              <a:t>, </a:t>
            </a:r>
            <a:r>
              <a:rPr lang="en-GB" i="1" dirty="0" smtClean="0"/>
              <a:t>Fusarium</a:t>
            </a:r>
            <a:r>
              <a:rPr lang="en-GB" dirty="0" smtClean="0"/>
              <a:t>, </a:t>
            </a:r>
            <a:r>
              <a:rPr lang="en-GB" i="1" dirty="0" smtClean="0"/>
              <a:t>Histoplasma</a:t>
            </a:r>
            <a:r>
              <a:rPr lang="en-GB" dirty="0" smtClean="0"/>
              <a:t>, </a:t>
            </a:r>
            <a:r>
              <a:rPr lang="en-GB" i="1" dirty="0" err="1" smtClean="0"/>
              <a:t>Microsporum</a:t>
            </a:r>
            <a:r>
              <a:rPr lang="en-GB" dirty="0" smtClean="0"/>
              <a:t>, </a:t>
            </a:r>
            <a:r>
              <a:rPr lang="en-GB" i="1" dirty="0" err="1" smtClean="0"/>
              <a:t>Mucor</a:t>
            </a:r>
            <a:r>
              <a:rPr lang="en-GB" dirty="0" smtClean="0"/>
              <a:t>, </a:t>
            </a:r>
            <a:r>
              <a:rPr lang="en-GB" i="1" dirty="0" smtClean="0"/>
              <a:t>Pneumocystis</a:t>
            </a:r>
            <a:r>
              <a:rPr lang="en-GB" dirty="0" smtClean="0"/>
              <a:t>, </a:t>
            </a:r>
            <a:r>
              <a:rPr lang="en-GB" i="1" dirty="0" err="1" smtClean="0"/>
              <a:t>Rhizomucor</a:t>
            </a:r>
            <a:r>
              <a:rPr lang="en-GB" dirty="0" smtClean="0"/>
              <a:t>, </a:t>
            </a:r>
            <a:r>
              <a:rPr lang="en-GB" i="1" dirty="0" err="1" smtClean="0"/>
              <a:t>Rhizopus</a:t>
            </a:r>
            <a:r>
              <a:rPr lang="en-GB" dirty="0" smtClean="0"/>
              <a:t>, </a:t>
            </a:r>
            <a:r>
              <a:rPr lang="en-GB" i="1" dirty="0" err="1" smtClean="0"/>
              <a:t>Sporothrix</a:t>
            </a:r>
            <a:r>
              <a:rPr lang="en-GB" dirty="0" smtClean="0"/>
              <a:t> and </a:t>
            </a:r>
            <a:r>
              <a:rPr lang="en-GB" i="1" dirty="0" smtClean="0"/>
              <a:t>Trichophyton</a:t>
            </a:r>
            <a:r>
              <a:rPr lang="en-GB" dirty="0" smtClean="0"/>
              <a:t>.</a:t>
            </a:r>
          </a:p>
          <a:p>
            <a:pPr marL="0" indent="0">
              <a:buClr>
                <a:schemeClr val="tx2"/>
              </a:buClr>
              <a:buNone/>
            </a:pPr>
            <a:r>
              <a:rPr lang="en-GB" dirty="0" smtClean="0">
                <a:sym typeface="Wingdings"/>
              </a:rPr>
              <a:t> </a:t>
            </a:r>
            <a:r>
              <a:rPr lang="en-GB" dirty="0" smtClean="0"/>
              <a:t>fungal diseases are caused by fungi that are common in the environment.</a:t>
            </a:r>
          </a:p>
        </p:txBody>
      </p:sp>
      <p:sp>
        <p:nvSpPr>
          <p:cNvPr id="3" name="Nadpis 2"/>
          <p:cNvSpPr>
            <a:spLocks noGrp="1"/>
          </p:cNvSpPr>
          <p:nvPr>
            <p:ph type="title"/>
          </p:nvPr>
        </p:nvSpPr>
        <p:spPr>
          <a:xfrm>
            <a:off x="457200" y="127265"/>
            <a:ext cx="8229600" cy="792088"/>
          </a:xfrm>
        </p:spPr>
        <p:txBody>
          <a:bodyPr/>
          <a:lstStyle/>
          <a:p>
            <a:r>
              <a:rPr lang="en-GB" dirty="0" smtClean="0"/>
              <a:t>FUNGI</a:t>
            </a:r>
            <a:endParaRPr lang="en-GB" dirty="0"/>
          </a:p>
        </p:txBody>
      </p:sp>
    </p:spTree>
    <p:extLst>
      <p:ext uri="{BB962C8B-B14F-4D97-AF65-F5344CB8AC3E}">
        <p14:creationId xmlns:p14="http://schemas.microsoft.com/office/powerpoint/2010/main" val="2034086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764704"/>
            <a:ext cx="8856984" cy="5472608"/>
          </a:xfrm>
        </p:spPr>
        <p:txBody>
          <a:bodyPr>
            <a:noAutofit/>
          </a:bodyPr>
          <a:lstStyle/>
          <a:p>
            <a:pPr marL="0" indent="0">
              <a:buClr>
                <a:schemeClr val="bg1"/>
              </a:buClr>
              <a:buNone/>
            </a:pPr>
            <a:r>
              <a:rPr lang="en-GB" dirty="0" smtClean="0"/>
              <a:t>Fungi can be categorized into 2 groups in regards to infection:</a:t>
            </a:r>
          </a:p>
          <a:p>
            <a:pPr marL="457200" indent="-457200">
              <a:buClr>
                <a:schemeClr val="tx2"/>
              </a:buClr>
              <a:buFont typeface="+mj-lt"/>
              <a:buAutoNum type="arabicPeriod"/>
            </a:pPr>
            <a:r>
              <a:rPr lang="en-GB" b="1" dirty="0" smtClean="0"/>
              <a:t>saprophytic fungi </a:t>
            </a:r>
            <a:r>
              <a:rPr lang="en-GB" dirty="0" smtClean="0"/>
              <a:t>– can be opportunistic pathogens that enter via wounds or due to a weakened state of the host</a:t>
            </a:r>
          </a:p>
          <a:p>
            <a:pPr marL="457200" indent="-457200">
              <a:buClr>
                <a:schemeClr val="tx2"/>
              </a:buClr>
              <a:buFont typeface="+mj-lt"/>
              <a:buAutoNum type="arabicPeriod"/>
            </a:pPr>
            <a:r>
              <a:rPr lang="en-GB" b="1" dirty="0" smtClean="0"/>
              <a:t>true pathogens </a:t>
            </a:r>
            <a:r>
              <a:rPr lang="en-GB" dirty="0" smtClean="0"/>
              <a:t>that may depend on human tissues for nutrients but can also survive outside of the hosts.</a:t>
            </a:r>
          </a:p>
          <a:p>
            <a:pPr marL="0" indent="0">
              <a:buClr>
                <a:schemeClr val="tx2"/>
              </a:buClr>
              <a:buNone/>
            </a:pPr>
            <a:r>
              <a:rPr lang="en-GB" i="1" dirty="0" smtClean="0"/>
              <a:t>Mycoses = diseases caused by colonization, proliferation and sporulation of fungi in tissues or body fluids</a:t>
            </a:r>
          </a:p>
          <a:p>
            <a:pPr marL="0" indent="0">
              <a:buClr>
                <a:schemeClr val="tx2"/>
              </a:buClr>
              <a:buNone/>
            </a:pPr>
            <a:r>
              <a:rPr lang="en-GB" dirty="0" smtClean="0"/>
              <a:t>Human fungal infections are classified to:</a:t>
            </a:r>
          </a:p>
          <a:p>
            <a:pPr marL="457200" indent="-457200">
              <a:buClr>
                <a:schemeClr val="tx2"/>
              </a:buClr>
              <a:buFont typeface="+mj-lt"/>
              <a:buAutoNum type="arabicPeriod"/>
            </a:pPr>
            <a:r>
              <a:rPr lang="en-GB" dirty="0" smtClean="0"/>
              <a:t>superficial and cutaneous forms</a:t>
            </a:r>
          </a:p>
          <a:p>
            <a:pPr marL="457200" indent="-457200">
              <a:buClr>
                <a:schemeClr val="tx2"/>
              </a:buClr>
              <a:buFont typeface="+mj-lt"/>
              <a:buAutoNum type="arabicPeriod"/>
            </a:pPr>
            <a:r>
              <a:rPr lang="en-GB" dirty="0" smtClean="0"/>
              <a:t>subcutaneous complicated forms </a:t>
            </a:r>
          </a:p>
          <a:p>
            <a:pPr marL="457200" indent="-457200">
              <a:buClr>
                <a:schemeClr val="tx2"/>
              </a:buClr>
              <a:buFont typeface="+mj-lt"/>
              <a:buAutoNum type="arabicPeriod"/>
            </a:pPr>
            <a:r>
              <a:rPr lang="en-GB" dirty="0" smtClean="0"/>
              <a:t>systemic (frequently fatal) diseases –  invasive, systemic infections are caused by genera </a:t>
            </a:r>
            <a:r>
              <a:rPr lang="en-GB" i="1" dirty="0" smtClean="0"/>
              <a:t>Aspergillus</a:t>
            </a:r>
            <a:r>
              <a:rPr lang="en-GB" dirty="0" smtClean="0"/>
              <a:t>, </a:t>
            </a:r>
            <a:r>
              <a:rPr lang="en-GB" i="1" dirty="0" smtClean="0"/>
              <a:t>Candida</a:t>
            </a:r>
            <a:r>
              <a:rPr lang="en-GB" dirty="0" smtClean="0"/>
              <a:t>, </a:t>
            </a:r>
            <a:r>
              <a:rPr lang="en-GB" i="1" dirty="0" smtClean="0"/>
              <a:t>Cryptococcus</a:t>
            </a:r>
            <a:r>
              <a:rPr lang="en-GB" dirty="0" smtClean="0"/>
              <a:t>, </a:t>
            </a:r>
            <a:r>
              <a:rPr lang="en-GB" i="1" dirty="0" smtClean="0"/>
              <a:t>Fusarium</a:t>
            </a:r>
            <a:r>
              <a:rPr lang="en-GB" dirty="0" smtClean="0"/>
              <a:t> and </a:t>
            </a:r>
            <a:r>
              <a:rPr lang="en-GB" i="1" dirty="0" smtClean="0"/>
              <a:t>Pneumocystis</a:t>
            </a:r>
            <a:endParaRPr lang="en-GB" dirty="0" smtClean="0"/>
          </a:p>
        </p:txBody>
      </p:sp>
      <p:sp>
        <p:nvSpPr>
          <p:cNvPr id="3" name="Nadpis 2"/>
          <p:cNvSpPr>
            <a:spLocks noGrp="1"/>
          </p:cNvSpPr>
          <p:nvPr>
            <p:ph type="title"/>
          </p:nvPr>
        </p:nvSpPr>
        <p:spPr>
          <a:xfrm>
            <a:off x="457200" y="127265"/>
            <a:ext cx="8229600" cy="792088"/>
          </a:xfrm>
        </p:spPr>
        <p:txBody>
          <a:bodyPr/>
          <a:lstStyle/>
          <a:p>
            <a:r>
              <a:rPr lang="en-GB" dirty="0"/>
              <a:t>Situation</a:t>
            </a:r>
          </a:p>
        </p:txBody>
      </p:sp>
    </p:spTree>
    <p:extLst>
      <p:ext uri="{BB962C8B-B14F-4D97-AF65-F5344CB8AC3E}">
        <p14:creationId xmlns:p14="http://schemas.microsoft.com/office/powerpoint/2010/main" val="1253321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764704"/>
            <a:ext cx="8856984" cy="1944216"/>
          </a:xfrm>
        </p:spPr>
        <p:txBody>
          <a:bodyPr>
            <a:noAutofit/>
          </a:bodyPr>
          <a:lstStyle/>
          <a:p>
            <a:pPr marL="0" indent="0">
              <a:buClr>
                <a:schemeClr val="tx2"/>
              </a:buClr>
              <a:buNone/>
            </a:pPr>
            <a:r>
              <a:rPr lang="en-GB" b="1" dirty="0" smtClean="0"/>
              <a:t>Human fungal infections generally receive less attention than bacterial and viral diseases, since the incidence of systemic fungal infections is considerably lower than that of superficial infections;</a:t>
            </a:r>
          </a:p>
          <a:p>
            <a:pPr marL="0" indent="0">
              <a:spcBef>
                <a:spcPts val="0"/>
              </a:spcBef>
              <a:buClr>
                <a:schemeClr val="tx2"/>
              </a:buClr>
              <a:buNone/>
            </a:pPr>
            <a:r>
              <a:rPr lang="en-GB" b="1" dirty="0" smtClean="0"/>
              <a:t>however, mortality rates from invasive fungal infections are very high, often exceeding 50%, despite the use of antifungal drugs.</a:t>
            </a:r>
          </a:p>
        </p:txBody>
      </p:sp>
      <p:sp>
        <p:nvSpPr>
          <p:cNvPr id="3" name="Nadpis 2"/>
          <p:cNvSpPr>
            <a:spLocks noGrp="1"/>
          </p:cNvSpPr>
          <p:nvPr>
            <p:ph type="title"/>
          </p:nvPr>
        </p:nvSpPr>
        <p:spPr>
          <a:xfrm>
            <a:off x="457200" y="127265"/>
            <a:ext cx="8229600" cy="792088"/>
          </a:xfrm>
        </p:spPr>
        <p:txBody>
          <a:bodyPr/>
          <a:lstStyle/>
          <a:p>
            <a:r>
              <a:rPr lang="en-GB" dirty="0"/>
              <a:t>Situation</a:t>
            </a:r>
          </a:p>
        </p:txBody>
      </p:sp>
      <p:sp>
        <p:nvSpPr>
          <p:cNvPr id="4" name="Obdélník 3"/>
          <p:cNvSpPr/>
          <p:nvPr/>
        </p:nvSpPr>
        <p:spPr>
          <a:xfrm>
            <a:off x="395536" y="2780928"/>
            <a:ext cx="8280920" cy="400110"/>
          </a:xfrm>
          <a:prstGeom prst="rect">
            <a:avLst/>
          </a:prstGeom>
        </p:spPr>
        <p:txBody>
          <a:bodyPr wrap="square">
            <a:spAutoFit/>
          </a:bodyPr>
          <a:lstStyle/>
          <a:p>
            <a:pPr algn="ctr"/>
            <a:r>
              <a:rPr lang="en-GB" sz="2000" b="1" dirty="0" smtClean="0"/>
              <a:t>Characteristics of main fungal infections worldwide</a:t>
            </a:r>
            <a:endParaRPr lang="en-GB" sz="2000" b="1"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04" t="2137"/>
          <a:stretch/>
        </p:blipFill>
        <p:spPr bwMode="auto">
          <a:xfrm>
            <a:off x="35496" y="3140968"/>
            <a:ext cx="9072000" cy="3430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bdélník 4"/>
          <p:cNvSpPr/>
          <p:nvPr/>
        </p:nvSpPr>
        <p:spPr>
          <a:xfrm>
            <a:off x="35496" y="6525344"/>
            <a:ext cx="6564358" cy="338554"/>
          </a:xfrm>
          <a:prstGeom prst="rect">
            <a:avLst/>
          </a:prstGeom>
        </p:spPr>
        <p:txBody>
          <a:bodyPr wrap="square">
            <a:spAutoFit/>
          </a:bodyPr>
          <a:lstStyle/>
          <a:p>
            <a:r>
              <a:rPr lang="en-GB" sz="1600" dirty="0" err="1" smtClean="0"/>
              <a:t>Vandeputte</a:t>
            </a:r>
            <a:r>
              <a:rPr lang="en-GB" sz="1600" dirty="0" smtClean="0"/>
              <a:t> P., et al. </a:t>
            </a:r>
            <a:r>
              <a:rPr lang="en-GB" sz="1600" i="1" dirty="0" smtClean="0"/>
              <a:t>Int. J. </a:t>
            </a:r>
            <a:r>
              <a:rPr lang="en-GB" sz="1600" i="1" dirty="0" err="1" smtClean="0"/>
              <a:t>Microbiol</a:t>
            </a:r>
            <a:r>
              <a:rPr lang="en-GB" sz="1600" i="1" dirty="0" smtClean="0"/>
              <a:t>.</a:t>
            </a:r>
            <a:r>
              <a:rPr lang="en-GB" sz="1600" dirty="0" smtClean="0"/>
              <a:t> </a:t>
            </a:r>
            <a:r>
              <a:rPr lang="en-GB" sz="1600" b="1" dirty="0" smtClean="0"/>
              <a:t>2012</a:t>
            </a:r>
            <a:r>
              <a:rPr lang="en-GB" sz="1600" dirty="0" smtClean="0"/>
              <a:t>,</a:t>
            </a:r>
            <a:r>
              <a:rPr lang="cs-CZ" sz="1600" dirty="0" smtClean="0"/>
              <a:t> </a:t>
            </a:r>
            <a:r>
              <a:rPr lang="en-GB" sz="1600" i="1" dirty="0" smtClean="0"/>
              <a:t>2012</a:t>
            </a:r>
            <a:r>
              <a:rPr lang="en-GB" sz="1600" dirty="0" smtClean="0"/>
              <a:t>,</a:t>
            </a:r>
            <a:r>
              <a:rPr lang="cs-CZ" sz="1600" dirty="0" smtClean="0"/>
              <a:t> </a:t>
            </a:r>
            <a:r>
              <a:rPr lang="en-GB" sz="1600" dirty="0" smtClean="0"/>
              <a:t>Article ID 713687</a:t>
            </a:r>
            <a:r>
              <a:rPr lang="cs-CZ" sz="1600" dirty="0" smtClean="0"/>
              <a:t>.</a:t>
            </a:r>
            <a:endParaRPr lang="en-GB" sz="1600" dirty="0"/>
          </a:p>
        </p:txBody>
      </p:sp>
    </p:spTree>
    <p:extLst>
      <p:ext uri="{BB962C8B-B14F-4D97-AF65-F5344CB8AC3E}">
        <p14:creationId xmlns:p14="http://schemas.microsoft.com/office/powerpoint/2010/main" val="146389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764704"/>
            <a:ext cx="8964488" cy="5472608"/>
          </a:xfrm>
        </p:spPr>
        <p:txBody>
          <a:bodyPr>
            <a:noAutofit/>
          </a:bodyPr>
          <a:lstStyle/>
          <a:p>
            <a:pPr>
              <a:lnSpc>
                <a:spcPts val="2700"/>
              </a:lnSpc>
              <a:spcBef>
                <a:spcPts val="600"/>
              </a:spcBef>
              <a:buClr>
                <a:schemeClr val="tx2"/>
              </a:buClr>
            </a:pPr>
            <a:r>
              <a:rPr lang="en-GB" dirty="0" smtClean="0"/>
              <a:t>It is estimated that about 1.2 milliard people worldwide suffer from fungal diseases (substantial part of these infections are invasive or chronic, and such infections are difficult to treat).</a:t>
            </a:r>
          </a:p>
          <a:p>
            <a:pPr>
              <a:lnSpc>
                <a:spcPts val="2600"/>
              </a:lnSpc>
              <a:spcBef>
                <a:spcPts val="800"/>
              </a:spcBef>
              <a:buClr>
                <a:schemeClr val="tx2"/>
              </a:buClr>
            </a:pPr>
            <a:r>
              <a:rPr lang="en-GB" dirty="0" smtClean="0"/>
              <a:t>Annually, 1.5 to 2 million people die from fungal infections worldwide (which is more than from malaria or tuberculosis).</a:t>
            </a:r>
          </a:p>
          <a:p>
            <a:pPr>
              <a:lnSpc>
                <a:spcPts val="2600"/>
              </a:lnSpc>
              <a:spcBef>
                <a:spcPts val="800"/>
              </a:spcBef>
              <a:buClr>
                <a:schemeClr val="tx2"/>
              </a:buClr>
            </a:pPr>
            <a:r>
              <a:rPr lang="en-GB" dirty="0" smtClean="0"/>
              <a:t>Genera </a:t>
            </a:r>
            <a:r>
              <a:rPr lang="en-GB" i="1" dirty="0" smtClean="0"/>
              <a:t>Candida</a:t>
            </a:r>
            <a:r>
              <a:rPr lang="en-GB" dirty="0" smtClean="0"/>
              <a:t> (</a:t>
            </a:r>
            <a:r>
              <a:rPr lang="en-GB" i="1" dirty="0" smtClean="0"/>
              <a:t>C. </a:t>
            </a:r>
            <a:r>
              <a:rPr lang="en-GB" i="1" dirty="0" err="1" smtClean="0"/>
              <a:t>albicans</a:t>
            </a:r>
            <a:r>
              <a:rPr lang="en-GB" dirty="0" smtClean="0"/>
              <a:t>, </a:t>
            </a:r>
            <a:r>
              <a:rPr lang="en-GB" i="1" dirty="0" err="1" smtClean="0"/>
              <a:t>parapsilosis</a:t>
            </a:r>
            <a:r>
              <a:rPr lang="en-GB" dirty="0" smtClean="0"/>
              <a:t>, </a:t>
            </a:r>
            <a:r>
              <a:rPr lang="en-GB" i="1" dirty="0" err="1" smtClean="0"/>
              <a:t>krusei</a:t>
            </a:r>
            <a:r>
              <a:rPr lang="en-GB" dirty="0" smtClean="0"/>
              <a:t>, </a:t>
            </a:r>
            <a:r>
              <a:rPr lang="en-GB" i="1" dirty="0" err="1" smtClean="0"/>
              <a:t>glabrata</a:t>
            </a:r>
            <a:r>
              <a:rPr lang="en-GB" dirty="0" smtClean="0"/>
              <a:t>, </a:t>
            </a:r>
            <a:r>
              <a:rPr lang="en-GB" i="1" dirty="0" err="1" smtClean="0"/>
              <a:t>tropicalis</a:t>
            </a:r>
            <a:r>
              <a:rPr lang="en-GB" dirty="0" smtClean="0"/>
              <a:t>) and </a:t>
            </a:r>
            <a:r>
              <a:rPr lang="en-GB" i="1" dirty="0" err="1" smtClean="0"/>
              <a:t>Malassezia</a:t>
            </a:r>
            <a:r>
              <a:rPr lang="en-GB" i="1" dirty="0" smtClean="0"/>
              <a:t> furfur </a:t>
            </a:r>
            <a:r>
              <a:rPr lang="en-GB" dirty="0" smtClean="0"/>
              <a:t>cause mycoses most frequently from among yeast microorganisms. </a:t>
            </a:r>
          </a:p>
          <a:p>
            <a:pPr>
              <a:lnSpc>
                <a:spcPts val="2600"/>
              </a:lnSpc>
              <a:spcBef>
                <a:spcPts val="800"/>
              </a:spcBef>
              <a:buClr>
                <a:schemeClr val="tx2"/>
              </a:buClr>
            </a:pPr>
            <a:r>
              <a:rPr lang="en-GB" i="1" dirty="0" smtClean="0"/>
              <a:t>C. </a:t>
            </a:r>
            <a:r>
              <a:rPr lang="en-GB" i="1" dirty="0" err="1" smtClean="0"/>
              <a:t>glabrata</a:t>
            </a:r>
            <a:r>
              <a:rPr lang="en-GB" dirty="0" smtClean="0"/>
              <a:t>, the 2nd most frequently isolated candida in the European Union (&gt;10%) and in the USA (&gt;20%) in the last decade, represents a risk due to its high resistance to fluconazole, voriconazole and echinocandins.</a:t>
            </a:r>
          </a:p>
          <a:p>
            <a:pPr>
              <a:lnSpc>
                <a:spcPts val="2600"/>
              </a:lnSpc>
              <a:spcBef>
                <a:spcPts val="800"/>
              </a:spcBef>
              <a:buClr>
                <a:schemeClr val="tx2"/>
              </a:buClr>
            </a:pPr>
            <a:r>
              <a:rPr lang="en-GB" dirty="0" smtClean="0"/>
              <a:t>Filamentous fungi, such as </a:t>
            </a:r>
            <a:r>
              <a:rPr lang="en-GB" i="1" dirty="0" smtClean="0"/>
              <a:t>Trichophyton</a:t>
            </a:r>
            <a:r>
              <a:rPr lang="en-GB" dirty="0" smtClean="0"/>
              <a:t>, </a:t>
            </a:r>
            <a:r>
              <a:rPr lang="en-GB" i="1" dirty="0" err="1" smtClean="0"/>
              <a:t>Epidermophyton</a:t>
            </a:r>
            <a:r>
              <a:rPr lang="en-GB" dirty="0" smtClean="0"/>
              <a:t> and </a:t>
            </a:r>
            <a:r>
              <a:rPr lang="en-GB" i="1" dirty="0" err="1" smtClean="0"/>
              <a:t>Microsporum</a:t>
            </a:r>
            <a:r>
              <a:rPr lang="en-GB" dirty="0" smtClean="0"/>
              <a:t> spp. are the most frequent aetiological species of superficial mycoses.</a:t>
            </a:r>
          </a:p>
        </p:txBody>
      </p:sp>
      <p:sp>
        <p:nvSpPr>
          <p:cNvPr id="3" name="Nadpis 2"/>
          <p:cNvSpPr>
            <a:spLocks noGrp="1"/>
          </p:cNvSpPr>
          <p:nvPr>
            <p:ph type="title"/>
          </p:nvPr>
        </p:nvSpPr>
        <p:spPr>
          <a:xfrm>
            <a:off x="457200" y="127265"/>
            <a:ext cx="8229600" cy="792088"/>
          </a:xfrm>
        </p:spPr>
        <p:txBody>
          <a:bodyPr/>
          <a:lstStyle/>
          <a:p>
            <a:r>
              <a:rPr lang="en-GB" dirty="0"/>
              <a:t>Situation</a:t>
            </a:r>
          </a:p>
        </p:txBody>
      </p:sp>
      <p:sp>
        <p:nvSpPr>
          <p:cNvPr id="5" name="Obdélník 4"/>
          <p:cNvSpPr/>
          <p:nvPr/>
        </p:nvSpPr>
        <p:spPr>
          <a:xfrm>
            <a:off x="0" y="6237312"/>
            <a:ext cx="9108504" cy="584775"/>
          </a:xfrm>
          <a:prstGeom prst="rect">
            <a:avLst/>
          </a:prstGeom>
        </p:spPr>
        <p:txBody>
          <a:bodyPr wrap="square">
            <a:spAutoFit/>
          </a:bodyPr>
          <a:lstStyle/>
          <a:p>
            <a:r>
              <a:rPr lang="en-GB" sz="1600" dirty="0" smtClean="0"/>
              <a:t>Gauthier G.M.</a:t>
            </a:r>
            <a:r>
              <a:rPr lang="cs-CZ" sz="1600" dirty="0" smtClean="0"/>
              <a:t> &amp;</a:t>
            </a:r>
            <a:r>
              <a:rPr lang="en-GB" sz="1600" dirty="0" smtClean="0"/>
              <a:t> Keller N.P. </a:t>
            </a:r>
            <a:r>
              <a:rPr lang="en-GB" sz="1600" i="1" dirty="0" smtClean="0"/>
              <a:t>Fungal. Genet. Biol. </a:t>
            </a:r>
            <a:r>
              <a:rPr lang="en-GB" sz="1600" b="1" dirty="0" smtClean="0"/>
              <a:t>2013</a:t>
            </a:r>
            <a:r>
              <a:rPr lang="en-GB" sz="1600" dirty="0" smtClean="0"/>
              <a:t>,</a:t>
            </a:r>
            <a:r>
              <a:rPr lang="en-GB" sz="1600" b="1" dirty="0" smtClean="0"/>
              <a:t> </a:t>
            </a:r>
            <a:r>
              <a:rPr lang="en-GB" sz="1600" i="1" dirty="0" smtClean="0"/>
              <a:t>61</a:t>
            </a:r>
            <a:r>
              <a:rPr lang="en-GB" sz="1600" dirty="0" smtClean="0"/>
              <a:t>, 146.</a:t>
            </a:r>
          </a:p>
          <a:p>
            <a:r>
              <a:rPr lang="en-GB" sz="1600" dirty="0" smtClean="0"/>
              <a:t>Denning D.W.</a:t>
            </a:r>
            <a:r>
              <a:rPr lang="cs-CZ" sz="1600" dirty="0" smtClean="0"/>
              <a:t> &amp;</a:t>
            </a:r>
            <a:r>
              <a:rPr lang="en-GB" sz="1600" dirty="0" smtClean="0"/>
              <a:t> Bromley M.J.  </a:t>
            </a:r>
            <a:r>
              <a:rPr lang="en-GB" sz="1600" i="1" dirty="0" smtClean="0"/>
              <a:t>Science</a:t>
            </a:r>
            <a:r>
              <a:rPr lang="en-GB" sz="1600" dirty="0" smtClean="0"/>
              <a:t>  </a:t>
            </a:r>
            <a:r>
              <a:rPr lang="en-GB" sz="1600" b="1" dirty="0" smtClean="0"/>
              <a:t>2015</a:t>
            </a:r>
            <a:r>
              <a:rPr lang="en-GB" sz="1600" dirty="0" smtClean="0"/>
              <a:t>, </a:t>
            </a:r>
            <a:r>
              <a:rPr lang="en-GB" sz="1600" i="1" dirty="0" smtClean="0"/>
              <a:t>347</a:t>
            </a:r>
            <a:r>
              <a:rPr lang="en-GB" sz="1600" dirty="0" smtClean="0"/>
              <a:t>, 1414.</a:t>
            </a:r>
            <a:endParaRPr lang="en-GB" sz="1600" dirty="0"/>
          </a:p>
        </p:txBody>
      </p:sp>
    </p:spTree>
    <p:extLst>
      <p:ext uri="{BB962C8B-B14F-4D97-AF65-F5344CB8AC3E}">
        <p14:creationId xmlns:p14="http://schemas.microsoft.com/office/powerpoint/2010/main" val="1689026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804054"/>
            <a:ext cx="8964488" cy="5472608"/>
          </a:xfrm>
        </p:spPr>
        <p:txBody>
          <a:bodyPr>
            <a:noAutofit/>
          </a:bodyPr>
          <a:lstStyle/>
          <a:p>
            <a:pPr marL="0" indent="0">
              <a:lnSpc>
                <a:spcPts val="2600"/>
              </a:lnSpc>
              <a:spcBef>
                <a:spcPts val="600"/>
              </a:spcBef>
              <a:buClr>
                <a:schemeClr val="tx2"/>
              </a:buClr>
              <a:buNone/>
            </a:pPr>
            <a:r>
              <a:rPr lang="en-GB" i="1" dirty="0" smtClean="0"/>
              <a:t>Antifungals are drugs that destroy or prevent the growth of fungi (yeasts, moulds).  </a:t>
            </a:r>
            <a:r>
              <a:rPr lang="en-GB" dirty="0" smtClean="0"/>
              <a:t>They can be divided into two main classes:</a:t>
            </a:r>
          </a:p>
          <a:p>
            <a:pPr marL="0" indent="0">
              <a:lnSpc>
                <a:spcPts val="2600"/>
              </a:lnSpc>
              <a:spcBef>
                <a:spcPts val="600"/>
              </a:spcBef>
              <a:buClr>
                <a:schemeClr val="tx2"/>
              </a:buClr>
              <a:buNone/>
            </a:pPr>
            <a:r>
              <a:rPr lang="en-GB" i="1" dirty="0" smtClean="0"/>
              <a:t>antifungals       </a:t>
            </a:r>
            <a:r>
              <a:rPr lang="en-GB" i="1" dirty="0" err="1" smtClean="0"/>
              <a:t>i</a:t>
            </a:r>
            <a:r>
              <a:rPr lang="en-GB" i="1" dirty="0" smtClean="0"/>
              <a:t>) </a:t>
            </a:r>
            <a:r>
              <a:rPr lang="en-GB" b="1" i="1" dirty="0" smtClean="0"/>
              <a:t>nonspecific</a:t>
            </a:r>
            <a:r>
              <a:rPr lang="en-GB" i="1" dirty="0" smtClean="0"/>
              <a:t>     ×     ii) </a:t>
            </a:r>
            <a:r>
              <a:rPr lang="en-GB" b="1" i="1" dirty="0" smtClean="0"/>
              <a:t>targeted site-specific</a:t>
            </a:r>
            <a:r>
              <a:rPr lang="en-GB" dirty="0" smtClean="0"/>
              <a:t>.</a:t>
            </a:r>
          </a:p>
          <a:p>
            <a:pPr marL="0" indent="0">
              <a:lnSpc>
                <a:spcPts val="2600"/>
              </a:lnSpc>
              <a:spcBef>
                <a:spcPts val="600"/>
              </a:spcBef>
              <a:buClr>
                <a:schemeClr val="tx2"/>
              </a:buClr>
              <a:buNone/>
            </a:pPr>
            <a:r>
              <a:rPr lang="en-GB" b="1" u="sng" dirty="0" smtClean="0"/>
              <a:t>Nonspecific antifungals</a:t>
            </a:r>
            <a:r>
              <a:rPr lang="en-GB" dirty="0" smtClean="0"/>
              <a:t> are disinfectants-antiseptics especially for superficial/local treatment of skin or mucosa. They are divided into: </a:t>
            </a:r>
          </a:p>
          <a:p>
            <a:pPr marL="271463" indent="-271463">
              <a:lnSpc>
                <a:spcPts val="2600"/>
              </a:lnSpc>
              <a:spcBef>
                <a:spcPts val="400"/>
              </a:spcBef>
              <a:buClr>
                <a:schemeClr val="tx2"/>
              </a:buClr>
              <a:buFont typeface="+mj-lt"/>
              <a:buAutoNum type="arabicPeriod"/>
            </a:pPr>
            <a:r>
              <a:rPr lang="en-GB" u="sng" dirty="0" smtClean="0"/>
              <a:t>aldehydes</a:t>
            </a:r>
            <a:r>
              <a:rPr lang="en-GB" dirty="0" smtClean="0"/>
              <a:t> (e.g., </a:t>
            </a:r>
            <a:r>
              <a:rPr lang="en-GB" dirty="0" err="1" smtClean="0"/>
              <a:t>polynoxylin</a:t>
            </a:r>
            <a:r>
              <a:rPr lang="en-GB" dirty="0" smtClean="0"/>
              <a:t>)</a:t>
            </a:r>
          </a:p>
          <a:p>
            <a:pPr marL="271463" indent="-271463">
              <a:lnSpc>
                <a:spcPts val="2600"/>
              </a:lnSpc>
              <a:spcBef>
                <a:spcPts val="400"/>
              </a:spcBef>
              <a:buClr>
                <a:schemeClr val="tx2"/>
              </a:buClr>
              <a:buFont typeface="+mj-lt"/>
              <a:buAutoNum type="arabicPeriod"/>
            </a:pPr>
            <a:r>
              <a:rPr lang="en-GB" u="sng" dirty="0" smtClean="0"/>
              <a:t>acids</a:t>
            </a:r>
            <a:r>
              <a:rPr lang="en-GB" dirty="0" smtClean="0"/>
              <a:t> (e.g., benzoic acid, salicylic acid, 5-bromo-salicylic acid, undecylic acid)</a:t>
            </a:r>
          </a:p>
          <a:p>
            <a:pPr marL="271463" indent="-271463">
              <a:lnSpc>
                <a:spcPts val="2600"/>
              </a:lnSpc>
              <a:spcBef>
                <a:spcPts val="400"/>
              </a:spcBef>
              <a:buClr>
                <a:schemeClr val="tx2"/>
              </a:buClr>
              <a:buFont typeface="+mj-lt"/>
              <a:buAutoNum type="arabicPeriod"/>
            </a:pPr>
            <a:r>
              <a:rPr lang="en-GB" u="sng" dirty="0" smtClean="0"/>
              <a:t>phenols/halogenated phenols</a:t>
            </a:r>
            <a:r>
              <a:rPr lang="en-GB" dirty="0" smtClean="0"/>
              <a:t> (e.g., </a:t>
            </a:r>
            <a:r>
              <a:rPr lang="en-GB" dirty="0" err="1" smtClean="0"/>
              <a:t>chlorocresol</a:t>
            </a:r>
            <a:r>
              <a:rPr lang="en-GB" dirty="0" smtClean="0"/>
              <a:t>, 2-chloro-4-nitrophenol, </a:t>
            </a:r>
            <a:r>
              <a:rPr lang="en-GB" dirty="0" err="1" smtClean="0"/>
              <a:t>chlorophene</a:t>
            </a:r>
            <a:r>
              <a:rPr lang="en-GB" dirty="0" smtClean="0"/>
              <a:t>, </a:t>
            </a:r>
            <a:r>
              <a:rPr lang="en-GB" dirty="0" err="1" smtClean="0"/>
              <a:t>chlorophetanol</a:t>
            </a:r>
            <a:r>
              <a:rPr lang="en-GB" dirty="0" smtClean="0"/>
              <a:t>, </a:t>
            </a:r>
            <a:r>
              <a:rPr lang="en-GB" dirty="0" err="1" smtClean="0"/>
              <a:t>chloroxylenol</a:t>
            </a:r>
            <a:r>
              <a:rPr lang="en-GB" dirty="0" smtClean="0"/>
              <a:t>, </a:t>
            </a:r>
            <a:r>
              <a:rPr lang="en-GB" dirty="0" err="1" smtClean="0"/>
              <a:t>haloprogin</a:t>
            </a:r>
            <a:r>
              <a:rPr lang="en-GB" dirty="0" smtClean="0"/>
              <a:t>, hexachlorophene, parabens, </a:t>
            </a:r>
            <a:r>
              <a:rPr lang="en-GB" dirty="0" err="1" smtClean="0"/>
              <a:t>tetrabromo</a:t>
            </a:r>
            <a:r>
              <a:rPr lang="en-GB" dirty="0" smtClean="0"/>
              <a:t>-o-cresol)</a:t>
            </a:r>
          </a:p>
          <a:p>
            <a:pPr marL="271463" indent="-271463">
              <a:lnSpc>
                <a:spcPts val="2600"/>
              </a:lnSpc>
              <a:spcBef>
                <a:spcPts val="400"/>
              </a:spcBef>
              <a:buClr>
                <a:schemeClr val="tx2"/>
              </a:buClr>
              <a:buFont typeface="+mj-lt"/>
              <a:buAutoNum type="arabicPeriod"/>
            </a:pPr>
            <a:r>
              <a:rPr lang="en-GB" u="sng" dirty="0" err="1" smtClean="0"/>
              <a:t>quinolinols</a:t>
            </a:r>
            <a:r>
              <a:rPr lang="en-GB" dirty="0" smtClean="0"/>
              <a:t> (e.g., </a:t>
            </a:r>
            <a:r>
              <a:rPr lang="en-GB" dirty="0" err="1" smtClean="0"/>
              <a:t>cloroxine</a:t>
            </a:r>
            <a:r>
              <a:rPr lang="en-GB" dirty="0" smtClean="0"/>
              <a:t>)</a:t>
            </a:r>
          </a:p>
          <a:p>
            <a:pPr marL="271463" indent="-271463">
              <a:lnSpc>
                <a:spcPts val="2600"/>
              </a:lnSpc>
              <a:spcBef>
                <a:spcPts val="400"/>
              </a:spcBef>
              <a:buClr>
                <a:schemeClr val="tx2"/>
              </a:buClr>
              <a:buFont typeface="+mj-lt"/>
              <a:buAutoNum type="arabicPeriod"/>
            </a:pPr>
            <a:r>
              <a:rPr lang="en-GB" u="sng" dirty="0" smtClean="0"/>
              <a:t>amides/</a:t>
            </a:r>
            <a:r>
              <a:rPr lang="en-GB" u="sng" dirty="0" err="1" smtClean="0"/>
              <a:t>amidines</a:t>
            </a:r>
            <a:r>
              <a:rPr lang="en-GB" dirty="0" smtClean="0"/>
              <a:t> (e.g., </a:t>
            </a:r>
            <a:r>
              <a:rPr lang="en-GB" dirty="0" err="1" smtClean="0"/>
              <a:t>dimazole</a:t>
            </a:r>
            <a:r>
              <a:rPr lang="en-GB" dirty="0" smtClean="0"/>
              <a:t>, </a:t>
            </a:r>
            <a:r>
              <a:rPr lang="en-GB" dirty="0" err="1" smtClean="0"/>
              <a:t>ticlatone</a:t>
            </a:r>
            <a:r>
              <a:rPr lang="en-GB" dirty="0" smtClean="0"/>
              <a:t>)</a:t>
            </a:r>
          </a:p>
          <a:p>
            <a:pPr marL="271463" indent="-271463">
              <a:lnSpc>
                <a:spcPts val="2600"/>
              </a:lnSpc>
              <a:spcBef>
                <a:spcPts val="400"/>
              </a:spcBef>
              <a:buClr>
                <a:schemeClr val="tx2"/>
              </a:buClr>
              <a:buFont typeface="+mj-lt"/>
              <a:buAutoNum type="arabicPeriod"/>
            </a:pPr>
            <a:r>
              <a:rPr lang="en-GB" u="sng" dirty="0" smtClean="0"/>
              <a:t>quaternary ammonium/</a:t>
            </a:r>
            <a:r>
              <a:rPr lang="en-GB" u="sng" dirty="0" err="1" smtClean="0"/>
              <a:t>phosphonium</a:t>
            </a:r>
            <a:r>
              <a:rPr lang="en-GB" u="sng" dirty="0" smtClean="0"/>
              <a:t> salts</a:t>
            </a:r>
            <a:r>
              <a:rPr lang="en-GB" dirty="0" smtClean="0"/>
              <a:t> (e.g., </a:t>
            </a:r>
            <a:r>
              <a:rPr lang="en-GB" dirty="0" err="1" smtClean="0"/>
              <a:t>dequalinium</a:t>
            </a:r>
            <a:r>
              <a:rPr lang="en-GB" dirty="0" smtClean="0"/>
              <a:t> dichloride, </a:t>
            </a:r>
            <a:r>
              <a:rPr lang="en-GB" dirty="0" err="1" smtClean="0"/>
              <a:t>dodecyltriphenylphosphonium</a:t>
            </a:r>
            <a:r>
              <a:rPr lang="en-GB" dirty="0" smtClean="0"/>
              <a:t> bromide)</a:t>
            </a:r>
          </a:p>
          <a:p>
            <a:pPr marL="271463" indent="-271463">
              <a:lnSpc>
                <a:spcPts val="2600"/>
              </a:lnSpc>
              <a:spcBef>
                <a:spcPts val="400"/>
              </a:spcBef>
              <a:buClr>
                <a:schemeClr val="tx2"/>
              </a:buClr>
              <a:buFont typeface="+mj-lt"/>
              <a:buAutoNum type="arabicPeriod"/>
            </a:pPr>
            <a:r>
              <a:rPr lang="en-GB" u="sng" dirty="0" smtClean="0"/>
              <a:t>dyes</a:t>
            </a:r>
            <a:r>
              <a:rPr lang="en-GB" dirty="0" smtClean="0"/>
              <a:t> (e.g., </a:t>
            </a:r>
            <a:r>
              <a:rPr lang="en-GB" dirty="0" err="1" smtClean="0"/>
              <a:t>methylrosanilinium</a:t>
            </a:r>
            <a:r>
              <a:rPr lang="en-GB" dirty="0" smtClean="0"/>
              <a:t> chloride)</a:t>
            </a:r>
          </a:p>
        </p:txBody>
      </p:sp>
      <p:sp>
        <p:nvSpPr>
          <p:cNvPr id="3" name="Nadpis 2"/>
          <p:cNvSpPr>
            <a:spLocks noGrp="1"/>
          </p:cNvSpPr>
          <p:nvPr>
            <p:ph type="title"/>
          </p:nvPr>
        </p:nvSpPr>
        <p:spPr>
          <a:xfrm>
            <a:off x="251520" y="127265"/>
            <a:ext cx="8640960" cy="792088"/>
          </a:xfrm>
        </p:spPr>
        <p:txBody>
          <a:bodyPr>
            <a:noAutofit/>
          </a:bodyPr>
          <a:lstStyle/>
          <a:p>
            <a:r>
              <a:rPr lang="en-GB" sz="4200" dirty="0" smtClean="0"/>
              <a:t>Current situation of antifungal drugs</a:t>
            </a:r>
            <a:endParaRPr lang="en-GB" sz="4200" dirty="0"/>
          </a:p>
        </p:txBody>
      </p:sp>
    </p:spTree>
    <p:extLst>
      <p:ext uri="{BB962C8B-B14F-4D97-AF65-F5344CB8AC3E}">
        <p14:creationId xmlns:p14="http://schemas.microsoft.com/office/powerpoint/2010/main" val="159197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908720"/>
            <a:ext cx="8964488" cy="5472608"/>
          </a:xfrm>
        </p:spPr>
        <p:txBody>
          <a:bodyPr>
            <a:noAutofit/>
          </a:bodyPr>
          <a:lstStyle/>
          <a:p>
            <a:pPr marL="0" indent="0">
              <a:lnSpc>
                <a:spcPts val="2700"/>
              </a:lnSpc>
              <a:spcBef>
                <a:spcPts val="600"/>
              </a:spcBef>
              <a:buClr>
                <a:schemeClr val="tx2"/>
              </a:buClr>
              <a:buNone/>
            </a:pPr>
            <a:r>
              <a:rPr lang="en-GB" dirty="0" smtClean="0"/>
              <a:t>Clinically used site-specific antifungal drugs can be classified according to the mode of action and their chemical structure as follows:</a:t>
            </a:r>
          </a:p>
          <a:p>
            <a:pPr marL="358775" indent="-358775">
              <a:lnSpc>
                <a:spcPts val="2700"/>
              </a:lnSpc>
              <a:spcBef>
                <a:spcPts val="600"/>
              </a:spcBef>
              <a:buClr>
                <a:schemeClr val="tx2"/>
              </a:buClr>
              <a:buFont typeface="+mj-lt"/>
              <a:buAutoNum type="arabicPeriod"/>
            </a:pPr>
            <a:r>
              <a:rPr lang="en-GB" dirty="0" smtClean="0"/>
              <a:t>drugs interacting with </a:t>
            </a:r>
            <a:r>
              <a:rPr lang="en-GB" u="sng" dirty="0" smtClean="0"/>
              <a:t>cell wall</a:t>
            </a:r>
            <a:r>
              <a:rPr lang="en-GB" dirty="0" smtClean="0"/>
              <a:t> (glucan synthesis inhibitors – </a:t>
            </a:r>
            <a:r>
              <a:rPr lang="en-GB" b="1" dirty="0" err="1" smtClean="0"/>
              <a:t>echinocandins</a:t>
            </a:r>
            <a:r>
              <a:rPr lang="en-GB" b="1" dirty="0" smtClean="0"/>
              <a:t>, </a:t>
            </a:r>
            <a:r>
              <a:rPr lang="en-GB" b="1" dirty="0" err="1" smtClean="0"/>
              <a:t>pneumocandins</a:t>
            </a:r>
            <a:r>
              <a:rPr lang="en-GB" dirty="0" smtClean="0"/>
              <a:t>), </a:t>
            </a:r>
          </a:p>
          <a:p>
            <a:pPr marL="358775" indent="-358775">
              <a:lnSpc>
                <a:spcPts val="2700"/>
              </a:lnSpc>
              <a:spcBef>
                <a:spcPts val="600"/>
              </a:spcBef>
              <a:buClr>
                <a:schemeClr val="tx2"/>
              </a:buClr>
              <a:buFont typeface="+mj-lt"/>
              <a:buAutoNum type="arabicPeriod"/>
            </a:pPr>
            <a:r>
              <a:rPr lang="en-GB" dirty="0" smtClean="0"/>
              <a:t>inhibitors of </a:t>
            </a:r>
            <a:r>
              <a:rPr lang="en-GB" u="sng" dirty="0" smtClean="0"/>
              <a:t>transport</a:t>
            </a:r>
            <a:r>
              <a:rPr lang="en-GB" dirty="0" smtClean="0"/>
              <a:t> processes (</a:t>
            </a:r>
            <a:r>
              <a:rPr lang="en-GB" b="1" dirty="0" err="1" smtClean="0"/>
              <a:t>ciclopirox</a:t>
            </a:r>
            <a:r>
              <a:rPr lang="en-GB" dirty="0" smtClean="0"/>
              <a:t>) </a:t>
            </a:r>
          </a:p>
          <a:p>
            <a:pPr marL="358775" indent="-358775">
              <a:lnSpc>
                <a:spcPts val="2700"/>
              </a:lnSpc>
              <a:spcBef>
                <a:spcPts val="600"/>
              </a:spcBef>
              <a:buClr>
                <a:schemeClr val="tx2"/>
              </a:buClr>
              <a:buFont typeface="+mj-lt"/>
              <a:buAutoNum type="arabicPeriod"/>
            </a:pPr>
            <a:r>
              <a:rPr lang="en-GB" dirty="0" smtClean="0"/>
              <a:t>inhibitors of </a:t>
            </a:r>
            <a:r>
              <a:rPr lang="en-GB" u="sng" dirty="0" smtClean="0"/>
              <a:t>nucleic acid synthesis</a:t>
            </a:r>
            <a:r>
              <a:rPr lang="en-GB" dirty="0" smtClean="0"/>
              <a:t> (</a:t>
            </a:r>
            <a:r>
              <a:rPr lang="en-GB" b="1" dirty="0" err="1" smtClean="0"/>
              <a:t>flucytosine</a:t>
            </a:r>
            <a:r>
              <a:rPr lang="en-GB" dirty="0" smtClean="0"/>
              <a:t>)</a:t>
            </a:r>
          </a:p>
          <a:p>
            <a:pPr marL="358775" indent="-358775">
              <a:lnSpc>
                <a:spcPts val="2700"/>
              </a:lnSpc>
              <a:spcBef>
                <a:spcPts val="600"/>
              </a:spcBef>
              <a:buClr>
                <a:schemeClr val="tx2"/>
              </a:buClr>
              <a:buFont typeface="+mj-lt"/>
              <a:buAutoNum type="arabicPeriod"/>
            </a:pPr>
            <a:r>
              <a:rPr lang="en-GB" dirty="0" smtClean="0"/>
              <a:t>inhibitors of </a:t>
            </a:r>
            <a:r>
              <a:rPr lang="en-GB" u="sng" dirty="0" smtClean="0"/>
              <a:t>protein synthesis</a:t>
            </a:r>
            <a:r>
              <a:rPr lang="en-GB" dirty="0" smtClean="0"/>
              <a:t> (</a:t>
            </a:r>
            <a:r>
              <a:rPr lang="en-GB" b="1" dirty="0" smtClean="0"/>
              <a:t>tavaborole</a:t>
            </a:r>
            <a:r>
              <a:rPr lang="en-GB" dirty="0" smtClean="0"/>
              <a:t>)</a:t>
            </a:r>
          </a:p>
          <a:p>
            <a:pPr marL="358775" indent="-358775">
              <a:lnSpc>
                <a:spcPts val="2700"/>
              </a:lnSpc>
              <a:spcBef>
                <a:spcPts val="600"/>
              </a:spcBef>
              <a:buClr>
                <a:schemeClr val="tx2"/>
              </a:buClr>
              <a:buFont typeface="+mj-lt"/>
              <a:buAutoNum type="arabicPeriod"/>
            </a:pPr>
            <a:r>
              <a:rPr lang="en-GB" dirty="0" smtClean="0"/>
              <a:t>inhibitors of </a:t>
            </a:r>
            <a:r>
              <a:rPr lang="en-GB" u="sng" dirty="0" smtClean="0"/>
              <a:t>microtubules synthesis</a:t>
            </a:r>
            <a:r>
              <a:rPr lang="en-GB" dirty="0" smtClean="0"/>
              <a:t> (</a:t>
            </a:r>
            <a:r>
              <a:rPr lang="en-GB" b="1" dirty="0" err="1" smtClean="0"/>
              <a:t>griseofulvin</a:t>
            </a:r>
            <a:r>
              <a:rPr lang="en-GB" dirty="0" smtClean="0"/>
              <a:t>)</a:t>
            </a:r>
          </a:p>
          <a:p>
            <a:pPr marL="358775" indent="-358775">
              <a:lnSpc>
                <a:spcPts val="2700"/>
              </a:lnSpc>
              <a:spcBef>
                <a:spcPts val="600"/>
              </a:spcBef>
              <a:buClr>
                <a:schemeClr val="tx2"/>
              </a:buClr>
              <a:buFont typeface="+mj-lt"/>
              <a:buAutoNum type="arabicPeriod"/>
            </a:pPr>
            <a:r>
              <a:rPr lang="en-GB" dirty="0" smtClean="0"/>
              <a:t>drugs affecting </a:t>
            </a:r>
            <a:r>
              <a:rPr lang="en-GB" u="sng" dirty="0" err="1" smtClean="0"/>
              <a:t>ergosterol</a:t>
            </a:r>
            <a:r>
              <a:rPr lang="en-GB" dirty="0" smtClean="0"/>
              <a:t> </a:t>
            </a:r>
            <a:r>
              <a:rPr lang="cs-CZ" dirty="0" smtClean="0"/>
              <a:t>(m</a:t>
            </a:r>
            <a:r>
              <a:rPr lang="en-GB" dirty="0" err="1" smtClean="0"/>
              <a:t>ost</a:t>
            </a:r>
            <a:r>
              <a:rPr lang="en-GB" dirty="0" smtClean="0"/>
              <a:t> of the drugs</a:t>
            </a:r>
            <a:r>
              <a:rPr lang="cs-CZ" dirty="0" smtClean="0"/>
              <a:t>)</a:t>
            </a:r>
            <a:r>
              <a:rPr lang="en-GB" dirty="0" smtClean="0"/>
              <a:t> </a:t>
            </a:r>
            <a:r>
              <a:rPr lang="cs-CZ" dirty="0" smtClean="0"/>
              <a:t/>
            </a:r>
            <a:br>
              <a:rPr lang="cs-CZ" dirty="0" smtClean="0"/>
            </a:br>
            <a:r>
              <a:rPr lang="en-GB" dirty="0" smtClean="0"/>
              <a:t>–</a:t>
            </a:r>
            <a:r>
              <a:rPr lang="cs-CZ" dirty="0" smtClean="0"/>
              <a:t> </a:t>
            </a:r>
            <a:r>
              <a:rPr lang="en-GB" i="1" dirty="0" smtClean="0"/>
              <a:t>target and inhibit ergosterol-synthesizing enzymes</a:t>
            </a:r>
            <a:r>
              <a:rPr lang="en-GB" dirty="0" smtClean="0"/>
              <a:t> (</a:t>
            </a:r>
            <a:r>
              <a:rPr lang="en-GB" b="1" dirty="0" smtClean="0"/>
              <a:t>azoles</a:t>
            </a:r>
            <a:r>
              <a:rPr lang="en-GB" dirty="0" smtClean="0"/>
              <a:t>, </a:t>
            </a:r>
            <a:r>
              <a:rPr lang="cs-CZ" dirty="0" smtClean="0"/>
              <a:t/>
            </a:r>
            <a:br>
              <a:rPr lang="cs-CZ" dirty="0" smtClean="0"/>
            </a:br>
            <a:r>
              <a:rPr lang="cs-CZ" dirty="0" smtClean="0"/>
              <a:t>       </a:t>
            </a:r>
            <a:r>
              <a:rPr lang="en-GB" b="1" dirty="0" err="1" smtClean="0"/>
              <a:t>thiocarbamates</a:t>
            </a:r>
            <a:r>
              <a:rPr lang="en-GB" dirty="0" smtClean="0"/>
              <a:t>, </a:t>
            </a:r>
            <a:r>
              <a:rPr lang="en-GB" b="1" dirty="0" err="1" smtClean="0"/>
              <a:t>naphthylmethylamines</a:t>
            </a:r>
            <a:r>
              <a:rPr lang="en-GB" dirty="0" smtClean="0"/>
              <a:t>, </a:t>
            </a:r>
            <a:r>
              <a:rPr lang="cs-CZ" dirty="0" smtClean="0"/>
              <a:t/>
            </a:r>
            <a:br>
              <a:rPr lang="cs-CZ" dirty="0" smtClean="0"/>
            </a:br>
            <a:r>
              <a:rPr lang="cs-CZ" dirty="0" smtClean="0"/>
              <a:t>       </a:t>
            </a:r>
            <a:r>
              <a:rPr lang="en-GB" b="1" dirty="0" err="1" smtClean="0"/>
              <a:t>phenylpropylmorpholines</a:t>
            </a:r>
            <a:r>
              <a:rPr lang="en-GB" dirty="0" smtClean="0"/>
              <a:t>) </a:t>
            </a:r>
            <a:r>
              <a:rPr lang="cs-CZ" dirty="0" smtClean="0"/>
              <a:t/>
            </a:r>
            <a:br>
              <a:rPr lang="cs-CZ" dirty="0" smtClean="0"/>
            </a:br>
            <a:r>
              <a:rPr lang="en-GB" dirty="0"/>
              <a:t>– </a:t>
            </a:r>
            <a:r>
              <a:rPr lang="en-GB" i="1" dirty="0" smtClean="0"/>
              <a:t>bind to ergosterol in the cell membrane </a:t>
            </a:r>
            <a:r>
              <a:rPr lang="en-GB" dirty="0" smtClean="0"/>
              <a:t>(</a:t>
            </a:r>
            <a:r>
              <a:rPr lang="en-GB" b="1" dirty="0" smtClean="0"/>
              <a:t>polyenes</a:t>
            </a:r>
            <a:r>
              <a:rPr lang="en-GB" dirty="0" smtClean="0"/>
              <a:t>)</a:t>
            </a:r>
          </a:p>
        </p:txBody>
      </p:sp>
      <p:sp>
        <p:nvSpPr>
          <p:cNvPr id="3" name="Nadpis 2"/>
          <p:cNvSpPr>
            <a:spLocks noGrp="1"/>
          </p:cNvSpPr>
          <p:nvPr>
            <p:ph type="title"/>
          </p:nvPr>
        </p:nvSpPr>
        <p:spPr>
          <a:xfrm>
            <a:off x="251520" y="127265"/>
            <a:ext cx="8640960" cy="792088"/>
          </a:xfrm>
        </p:spPr>
        <p:txBody>
          <a:bodyPr>
            <a:noAutofit/>
          </a:bodyPr>
          <a:lstStyle/>
          <a:p>
            <a:r>
              <a:rPr lang="en-GB" sz="4200" dirty="0" smtClean="0"/>
              <a:t>Current situation of antifungal drugs</a:t>
            </a:r>
            <a:endParaRPr lang="en-GB" sz="4200" dirty="0"/>
          </a:p>
        </p:txBody>
      </p:sp>
    </p:spTree>
    <p:extLst>
      <p:ext uri="{BB962C8B-B14F-4D97-AF65-F5344CB8AC3E}">
        <p14:creationId xmlns:p14="http://schemas.microsoft.com/office/powerpoint/2010/main" val="3119041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51520" y="127265"/>
            <a:ext cx="8640960" cy="792088"/>
          </a:xfrm>
        </p:spPr>
        <p:txBody>
          <a:bodyPr>
            <a:noAutofit/>
          </a:bodyPr>
          <a:lstStyle/>
          <a:p>
            <a:r>
              <a:rPr lang="en-US" sz="4200" dirty="0"/>
              <a:t>Current situation of antifungal drugs</a:t>
            </a:r>
            <a:endParaRPr lang="en-GB" sz="4200" dirty="0"/>
          </a:p>
        </p:txBody>
      </p:sp>
      <p:pic>
        <p:nvPicPr>
          <p:cNvPr id="5" name="obrázek 11"/>
          <p:cNvPicPr>
            <a:picLocks noChangeAspect="1"/>
          </p:cNvPicPr>
          <p:nvPr/>
        </p:nvPicPr>
        <p:blipFill>
          <a:blip r:embed="rId2"/>
          <a:srcRect/>
          <a:stretch>
            <a:fillRect/>
          </a:stretch>
        </p:blipFill>
        <p:spPr bwMode="auto">
          <a:xfrm>
            <a:off x="29129" y="1268760"/>
            <a:ext cx="8977221" cy="4644000"/>
          </a:xfrm>
          <a:prstGeom prst="rect">
            <a:avLst/>
          </a:prstGeom>
          <a:noFill/>
          <a:ln w="9525">
            <a:noFill/>
            <a:miter lim="800000"/>
            <a:headEnd/>
            <a:tailEnd/>
          </a:ln>
        </p:spPr>
      </p:pic>
      <p:sp>
        <p:nvSpPr>
          <p:cNvPr id="6" name="Obdélník 5"/>
          <p:cNvSpPr/>
          <p:nvPr/>
        </p:nvSpPr>
        <p:spPr>
          <a:xfrm>
            <a:off x="35496" y="6444044"/>
            <a:ext cx="8964488" cy="338554"/>
          </a:xfrm>
          <a:prstGeom prst="rect">
            <a:avLst/>
          </a:prstGeom>
        </p:spPr>
        <p:txBody>
          <a:bodyPr wrap="square">
            <a:spAutoFit/>
          </a:bodyPr>
          <a:lstStyle/>
          <a:p>
            <a:r>
              <a:rPr lang="en-US" sz="1600" dirty="0" err="1" smtClean="0"/>
              <a:t>Kathiravan</a:t>
            </a:r>
            <a:r>
              <a:rPr lang="en-US" sz="1600" dirty="0" smtClean="0"/>
              <a:t> M.K</a:t>
            </a:r>
            <a:r>
              <a:rPr lang="en-US" sz="1600" dirty="0"/>
              <a:t>. et al</a:t>
            </a:r>
            <a:r>
              <a:rPr lang="en-US" sz="1600" dirty="0" smtClean="0"/>
              <a:t>. </a:t>
            </a:r>
            <a:r>
              <a:rPr lang="en-US" sz="1600" i="1" dirty="0" smtClean="0"/>
              <a:t>Bioorganic</a:t>
            </a:r>
            <a:r>
              <a:rPr lang="cs-CZ" sz="1600" i="1" dirty="0" smtClean="0"/>
              <a:t>.</a:t>
            </a:r>
            <a:r>
              <a:rPr lang="en-US" sz="1600" dirty="0" smtClean="0"/>
              <a:t> </a:t>
            </a:r>
            <a:r>
              <a:rPr lang="en-US" sz="1600" b="1" dirty="0"/>
              <a:t>2012</a:t>
            </a:r>
            <a:r>
              <a:rPr lang="en-US" sz="1600" dirty="0" smtClean="0"/>
              <a:t>, </a:t>
            </a:r>
            <a:r>
              <a:rPr lang="en-US" sz="1600" i="1" dirty="0"/>
              <a:t>20</a:t>
            </a:r>
            <a:r>
              <a:rPr lang="en-US" sz="1600" dirty="0"/>
              <a:t>, </a:t>
            </a:r>
            <a:r>
              <a:rPr lang="en-US" sz="1600" dirty="0" smtClean="0"/>
              <a:t>5678</a:t>
            </a:r>
            <a:r>
              <a:rPr lang="cs-CZ" sz="1600" dirty="0" smtClean="0"/>
              <a:t>.</a:t>
            </a:r>
            <a:endParaRPr lang="cs-CZ" sz="1600" dirty="0"/>
          </a:p>
        </p:txBody>
      </p:sp>
      <p:sp>
        <p:nvSpPr>
          <p:cNvPr id="7" name="Obdélník 6"/>
          <p:cNvSpPr/>
          <p:nvPr/>
        </p:nvSpPr>
        <p:spPr>
          <a:xfrm>
            <a:off x="7236296" y="2564904"/>
            <a:ext cx="151216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495157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836712"/>
            <a:ext cx="8784976" cy="5472608"/>
          </a:xfrm>
        </p:spPr>
        <p:txBody>
          <a:bodyPr>
            <a:noAutofit/>
          </a:bodyPr>
          <a:lstStyle/>
          <a:p>
            <a:pPr marL="0" indent="0">
              <a:lnSpc>
                <a:spcPts val="2700"/>
              </a:lnSpc>
              <a:spcBef>
                <a:spcPts val="600"/>
              </a:spcBef>
              <a:buClr>
                <a:schemeClr val="tx2"/>
              </a:buClr>
              <a:buNone/>
            </a:pPr>
            <a:r>
              <a:rPr lang="en-GB" dirty="0" smtClean="0"/>
              <a:t>Unfortunately, most of drugs have been approved for the treatment of mycoses of nails, skin and mucosa especially due to their:</a:t>
            </a:r>
          </a:p>
          <a:p>
            <a:pPr>
              <a:lnSpc>
                <a:spcPts val="2700"/>
              </a:lnSpc>
              <a:spcBef>
                <a:spcPts val="0"/>
              </a:spcBef>
              <a:buClr>
                <a:schemeClr val="tx2"/>
              </a:buClr>
              <a:buFont typeface="Candara" panose="020E0502030303020204" pitchFamily="34" charset="0"/>
              <a:buChar char="*"/>
            </a:pPr>
            <a:r>
              <a:rPr lang="en-GB" dirty="0" smtClean="0"/>
              <a:t>narrow therapeutic window /toxicity</a:t>
            </a:r>
          </a:p>
          <a:p>
            <a:pPr>
              <a:lnSpc>
                <a:spcPts val="2700"/>
              </a:lnSpc>
              <a:spcBef>
                <a:spcPts val="0"/>
              </a:spcBef>
              <a:buClr>
                <a:schemeClr val="tx2"/>
              </a:buClr>
              <a:buFont typeface="Candara" panose="020E0502030303020204" pitchFamily="34" charset="0"/>
              <a:buChar char="*"/>
            </a:pPr>
            <a:r>
              <a:rPr lang="en-GB" dirty="0" smtClean="0"/>
              <a:t>limited bioavailability</a:t>
            </a:r>
          </a:p>
          <a:p>
            <a:pPr>
              <a:lnSpc>
                <a:spcPts val="2700"/>
              </a:lnSpc>
              <a:spcBef>
                <a:spcPts val="0"/>
              </a:spcBef>
              <a:buClr>
                <a:schemeClr val="tx2"/>
              </a:buClr>
              <a:buFont typeface="Candara" panose="020E0502030303020204" pitchFamily="34" charset="0"/>
              <a:buChar char="*"/>
            </a:pPr>
            <a:r>
              <a:rPr lang="en-GB" dirty="0" smtClean="0"/>
              <a:t>drug resistance. </a:t>
            </a:r>
          </a:p>
          <a:p>
            <a:pPr marL="0" indent="0">
              <a:lnSpc>
                <a:spcPts val="2700"/>
              </a:lnSpc>
              <a:spcBef>
                <a:spcPts val="1800"/>
              </a:spcBef>
              <a:buClr>
                <a:schemeClr val="tx2"/>
              </a:buClr>
              <a:buNone/>
            </a:pPr>
            <a:r>
              <a:rPr lang="en-GB" sz="2800" b="1" dirty="0" smtClean="0"/>
              <a:t>Only 12 drugs have been approved for the treatment of systemic fungal infections: </a:t>
            </a:r>
          </a:p>
          <a:p>
            <a:pPr marL="0" indent="0">
              <a:lnSpc>
                <a:spcPts val="2700"/>
              </a:lnSpc>
              <a:spcBef>
                <a:spcPts val="600"/>
              </a:spcBef>
              <a:buClr>
                <a:schemeClr val="tx2"/>
              </a:buClr>
              <a:buNone/>
            </a:pPr>
            <a:r>
              <a:rPr lang="en-GB" dirty="0" smtClean="0"/>
              <a:t> </a:t>
            </a:r>
            <a:r>
              <a:rPr lang="en-GB" b="1" dirty="0" smtClean="0"/>
              <a:t>5 </a:t>
            </a:r>
            <a:r>
              <a:rPr lang="en-GB" b="1" dirty="0" err="1" smtClean="0"/>
              <a:t>triazoles</a:t>
            </a:r>
            <a:r>
              <a:rPr lang="en-GB" b="1" dirty="0" smtClean="0"/>
              <a:t> </a:t>
            </a:r>
            <a:r>
              <a:rPr lang="en-GB" dirty="0" smtClean="0"/>
              <a:t>(fluconazole, </a:t>
            </a:r>
            <a:r>
              <a:rPr lang="en-GB" dirty="0" err="1" smtClean="0"/>
              <a:t>isavuconazole</a:t>
            </a:r>
            <a:r>
              <a:rPr lang="en-GB" dirty="0" smtClean="0"/>
              <a:t>, </a:t>
            </a:r>
            <a:r>
              <a:rPr lang="en-GB" dirty="0" err="1" smtClean="0"/>
              <a:t>itraconazole</a:t>
            </a:r>
            <a:r>
              <a:rPr lang="en-GB" dirty="0" smtClean="0"/>
              <a:t>, </a:t>
            </a:r>
            <a:r>
              <a:rPr lang="en-GB" dirty="0" err="1" smtClean="0"/>
              <a:t>posaconazole</a:t>
            </a:r>
            <a:r>
              <a:rPr lang="en-GB" dirty="0" smtClean="0"/>
              <a:t>, </a:t>
            </a:r>
            <a:r>
              <a:rPr lang="en-GB" dirty="0" err="1" smtClean="0"/>
              <a:t>voriconazole</a:t>
            </a:r>
            <a:r>
              <a:rPr lang="en-GB" dirty="0" smtClean="0"/>
              <a:t>)</a:t>
            </a:r>
          </a:p>
          <a:p>
            <a:pPr marL="0" indent="0">
              <a:lnSpc>
                <a:spcPts val="2700"/>
              </a:lnSpc>
              <a:spcBef>
                <a:spcPts val="600"/>
              </a:spcBef>
              <a:buClr>
                <a:schemeClr val="tx2"/>
              </a:buClr>
              <a:buNone/>
            </a:pPr>
            <a:r>
              <a:rPr lang="en-GB" b="1" dirty="0" smtClean="0"/>
              <a:t>3 </a:t>
            </a:r>
            <a:r>
              <a:rPr lang="en-GB" b="1" dirty="0" err="1" smtClean="0"/>
              <a:t>echinocandins</a:t>
            </a:r>
            <a:r>
              <a:rPr lang="en-GB" b="1" dirty="0" smtClean="0"/>
              <a:t> </a:t>
            </a:r>
            <a:r>
              <a:rPr lang="en-GB" dirty="0" smtClean="0"/>
              <a:t>(</a:t>
            </a:r>
            <a:r>
              <a:rPr lang="en-GB" dirty="0" err="1" smtClean="0"/>
              <a:t>anidulafungin</a:t>
            </a:r>
            <a:r>
              <a:rPr lang="en-GB" dirty="0" smtClean="0"/>
              <a:t>, </a:t>
            </a:r>
            <a:r>
              <a:rPr lang="en-GB" dirty="0" err="1" smtClean="0"/>
              <a:t>caspofungin</a:t>
            </a:r>
            <a:r>
              <a:rPr lang="en-GB" dirty="0" smtClean="0"/>
              <a:t>, micafungin)</a:t>
            </a:r>
          </a:p>
          <a:p>
            <a:pPr marL="0" indent="0">
              <a:lnSpc>
                <a:spcPts val="2700"/>
              </a:lnSpc>
              <a:spcBef>
                <a:spcPts val="600"/>
              </a:spcBef>
              <a:buClr>
                <a:schemeClr val="tx2"/>
              </a:buClr>
              <a:buNone/>
            </a:pPr>
            <a:r>
              <a:rPr lang="en-GB" b="1" dirty="0" smtClean="0"/>
              <a:t>1 polyene macrolide </a:t>
            </a:r>
            <a:r>
              <a:rPr lang="en-GB" dirty="0" smtClean="0"/>
              <a:t>(amphotericin B)</a:t>
            </a:r>
          </a:p>
          <a:p>
            <a:pPr marL="0" indent="0">
              <a:lnSpc>
                <a:spcPts val="2700"/>
              </a:lnSpc>
              <a:spcBef>
                <a:spcPts val="600"/>
              </a:spcBef>
              <a:buClr>
                <a:schemeClr val="tx2"/>
              </a:buClr>
              <a:buNone/>
            </a:pPr>
            <a:r>
              <a:rPr lang="en-GB" b="1" dirty="0" smtClean="0"/>
              <a:t>1 </a:t>
            </a:r>
            <a:r>
              <a:rPr lang="en-GB" b="1" dirty="0" err="1" smtClean="0"/>
              <a:t>naphthylmethylamine</a:t>
            </a:r>
            <a:r>
              <a:rPr lang="en-GB" b="1" dirty="0" smtClean="0"/>
              <a:t> </a:t>
            </a:r>
            <a:r>
              <a:rPr lang="en-GB" dirty="0" smtClean="0"/>
              <a:t>(terbinafine)</a:t>
            </a:r>
          </a:p>
          <a:p>
            <a:pPr marL="0" indent="0">
              <a:lnSpc>
                <a:spcPts val="2700"/>
              </a:lnSpc>
              <a:spcBef>
                <a:spcPts val="600"/>
              </a:spcBef>
              <a:buClr>
                <a:schemeClr val="tx2"/>
              </a:buClr>
              <a:buNone/>
            </a:pPr>
            <a:r>
              <a:rPr lang="en-GB" b="1" dirty="0" smtClean="0"/>
              <a:t>1 pyrimidine </a:t>
            </a:r>
            <a:r>
              <a:rPr lang="en-GB" dirty="0" smtClean="0"/>
              <a:t>(</a:t>
            </a:r>
            <a:r>
              <a:rPr lang="en-GB" dirty="0" err="1" smtClean="0"/>
              <a:t>flucytosine</a:t>
            </a:r>
            <a:r>
              <a:rPr lang="en-GB" dirty="0" smtClean="0"/>
              <a:t>)</a:t>
            </a:r>
          </a:p>
          <a:p>
            <a:pPr marL="0" indent="0">
              <a:lnSpc>
                <a:spcPts val="2700"/>
              </a:lnSpc>
              <a:spcBef>
                <a:spcPts val="600"/>
              </a:spcBef>
              <a:buClr>
                <a:schemeClr val="tx2"/>
              </a:buClr>
              <a:buNone/>
            </a:pPr>
            <a:r>
              <a:rPr lang="en-GB" b="1" dirty="0" smtClean="0"/>
              <a:t>1 </a:t>
            </a:r>
            <a:r>
              <a:rPr lang="en-GB" b="1" dirty="0" err="1" smtClean="0"/>
              <a:t>benzofuran</a:t>
            </a:r>
            <a:r>
              <a:rPr lang="en-GB" b="1" dirty="0" smtClean="0"/>
              <a:t> </a:t>
            </a:r>
            <a:r>
              <a:rPr lang="en-GB" dirty="0" smtClean="0"/>
              <a:t>(</a:t>
            </a:r>
            <a:r>
              <a:rPr lang="en-GB" dirty="0" err="1" smtClean="0"/>
              <a:t>griseofulvin</a:t>
            </a:r>
            <a:r>
              <a:rPr lang="en-GB" dirty="0" smtClean="0"/>
              <a:t>)</a:t>
            </a:r>
          </a:p>
        </p:txBody>
      </p:sp>
      <p:sp>
        <p:nvSpPr>
          <p:cNvPr id="3" name="Nadpis 2"/>
          <p:cNvSpPr>
            <a:spLocks noGrp="1"/>
          </p:cNvSpPr>
          <p:nvPr>
            <p:ph type="title"/>
          </p:nvPr>
        </p:nvSpPr>
        <p:spPr>
          <a:xfrm>
            <a:off x="251520" y="127265"/>
            <a:ext cx="8640960" cy="792088"/>
          </a:xfrm>
        </p:spPr>
        <p:txBody>
          <a:bodyPr>
            <a:noAutofit/>
          </a:bodyPr>
          <a:lstStyle/>
          <a:p>
            <a:r>
              <a:rPr lang="en-GB" sz="4200" dirty="0" smtClean="0"/>
              <a:t>Current situation of antifungal drugs</a:t>
            </a:r>
            <a:endParaRPr lang="en-GB" sz="4200" dirty="0"/>
          </a:p>
        </p:txBody>
      </p:sp>
      <p:sp>
        <p:nvSpPr>
          <p:cNvPr id="4" name="Obdélník 3"/>
          <p:cNvSpPr/>
          <p:nvPr/>
        </p:nvSpPr>
        <p:spPr>
          <a:xfrm>
            <a:off x="5673075" y="6453336"/>
            <a:ext cx="3363421" cy="338554"/>
          </a:xfrm>
          <a:prstGeom prst="rect">
            <a:avLst/>
          </a:prstGeom>
        </p:spPr>
        <p:txBody>
          <a:bodyPr wrap="none">
            <a:spAutoFit/>
          </a:bodyPr>
          <a:lstStyle/>
          <a:p>
            <a:r>
              <a:rPr lang="en-GB" sz="1600" dirty="0" err="1" smtClean="0"/>
              <a:t>DrugBank</a:t>
            </a:r>
            <a:r>
              <a:rPr lang="en-GB" sz="1600" dirty="0" smtClean="0"/>
              <a:t> (http://www.drugbank.ca)</a:t>
            </a:r>
            <a:endParaRPr lang="en-GB" sz="1600" dirty="0"/>
          </a:p>
        </p:txBody>
      </p:sp>
    </p:spTree>
    <p:extLst>
      <p:ext uri="{BB962C8B-B14F-4D97-AF65-F5344CB8AC3E}">
        <p14:creationId xmlns:p14="http://schemas.microsoft.com/office/powerpoint/2010/main" val="3067092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908720"/>
            <a:ext cx="8784976" cy="3960440"/>
          </a:xfrm>
        </p:spPr>
        <p:txBody>
          <a:bodyPr>
            <a:noAutofit/>
          </a:bodyPr>
          <a:lstStyle/>
          <a:p>
            <a:pPr marL="0" indent="0">
              <a:lnSpc>
                <a:spcPts val="2700"/>
              </a:lnSpc>
              <a:spcBef>
                <a:spcPts val="600"/>
              </a:spcBef>
              <a:buClr>
                <a:schemeClr val="tx2"/>
              </a:buClr>
              <a:buNone/>
            </a:pPr>
            <a:r>
              <a:rPr lang="en-GB" dirty="0" smtClean="0"/>
              <a:t>In general resistance can be classified as follows: </a:t>
            </a:r>
          </a:p>
          <a:p>
            <a:pPr marL="355600" indent="-355600">
              <a:lnSpc>
                <a:spcPts val="2700"/>
              </a:lnSpc>
              <a:spcBef>
                <a:spcPts val="600"/>
              </a:spcBef>
              <a:buClr>
                <a:schemeClr val="tx2"/>
              </a:buClr>
              <a:buFont typeface="+mj-lt"/>
              <a:buAutoNum type="arabicPeriod"/>
            </a:pPr>
            <a:r>
              <a:rPr lang="en-GB" i="1" dirty="0" smtClean="0"/>
              <a:t>natural resistance </a:t>
            </a:r>
            <a:r>
              <a:rPr lang="en-GB" dirty="0" smtClean="0"/>
              <a:t>(microorganisms lack the target structure of the drug, and all isolates of the species are resistant; e.g., resistance of some non-</a:t>
            </a:r>
            <a:r>
              <a:rPr lang="en-GB" dirty="0" err="1" smtClean="0"/>
              <a:t>albicans</a:t>
            </a:r>
            <a:r>
              <a:rPr lang="en-GB" dirty="0" smtClean="0"/>
              <a:t> </a:t>
            </a:r>
            <a:r>
              <a:rPr lang="en-GB" i="1" dirty="0" smtClean="0"/>
              <a:t>Candida</a:t>
            </a:r>
            <a:r>
              <a:rPr lang="en-GB" dirty="0" smtClean="0"/>
              <a:t> sp. to azoles, amphotericin B)</a:t>
            </a:r>
          </a:p>
          <a:p>
            <a:pPr marL="355600" indent="-355600">
              <a:lnSpc>
                <a:spcPts val="2700"/>
              </a:lnSpc>
              <a:spcBef>
                <a:spcPts val="600"/>
              </a:spcBef>
              <a:buClr>
                <a:schemeClr val="tx2"/>
              </a:buClr>
              <a:buFont typeface="+mj-lt"/>
              <a:buAutoNum type="arabicPeriod"/>
            </a:pPr>
            <a:r>
              <a:rPr lang="en-GB" b="1" dirty="0" smtClean="0"/>
              <a:t>acquired resistance </a:t>
            </a:r>
            <a:r>
              <a:rPr lang="en-GB" dirty="0" smtClean="0"/>
              <a:t>(microorganisms obtain the ability to resist the activity of the drug to which it was previously susceptible)</a:t>
            </a:r>
          </a:p>
          <a:p>
            <a:pPr marL="355600" indent="-355600">
              <a:lnSpc>
                <a:spcPts val="2700"/>
              </a:lnSpc>
              <a:spcBef>
                <a:spcPts val="600"/>
              </a:spcBef>
              <a:buClr>
                <a:schemeClr val="tx2"/>
              </a:buClr>
              <a:buFont typeface="+mj-lt"/>
              <a:buAutoNum type="arabicPeriod"/>
            </a:pPr>
            <a:r>
              <a:rPr lang="en-GB" i="1" dirty="0" smtClean="0"/>
              <a:t>clinical resistance </a:t>
            </a:r>
            <a:r>
              <a:rPr lang="en-GB" dirty="0" smtClean="0"/>
              <a:t>(therapeutic failure caused by drug pharmacokinetics, drug-drug interactions, patient immunity).</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r>
              <a:rPr lang="en-GB" b="1" dirty="0" smtClean="0"/>
              <a:t>The acquired resistance is the most serious.</a:t>
            </a:r>
            <a:r>
              <a:rPr lang="en-GB" dirty="0" smtClean="0"/>
              <a:t>  It results from:</a:t>
            </a:r>
          </a:p>
          <a:p>
            <a:pPr marL="355600" indent="-355600">
              <a:lnSpc>
                <a:spcPts val="2700"/>
              </a:lnSpc>
              <a:spcBef>
                <a:spcPts val="600"/>
              </a:spcBef>
              <a:buClr>
                <a:schemeClr val="tx2"/>
              </a:buClr>
              <a:buFont typeface="+mj-lt"/>
              <a:buAutoNum type="arabicPeriod"/>
            </a:pPr>
            <a:r>
              <a:rPr lang="en-GB" u="sng" dirty="0" smtClean="0"/>
              <a:t>mutation of genes</a:t>
            </a:r>
            <a:r>
              <a:rPr lang="en-GB" dirty="0" smtClean="0"/>
              <a:t> involved in normal physiological processes and cellular structures</a:t>
            </a:r>
          </a:p>
          <a:p>
            <a:pPr marL="355600" indent="-355600">
              <a:lnSpc>
                <a:spcPts val="2700"/>
              </a:lnSpc>
              <a:spcBef>
                <a:spcPts val="600"/>
              </a:spcBef>
              <a:buClr>
                <a:schemeClr val="tx2"/>
              </a:buClr>
              <a:buFont typeface="+mj-lt"/>
              <a:buAutoNum type="arabicPeriod"/>
            </a:pPr>
            <a:r>
              <a:rPr lang="en-GB" dirty="0" smtClean="0"/>
              <a:t>acquisition of </a:t>
            </a:r>
            <a:r>
              <a:rPr lang="en-GB" u="sng" dirty="0" smtClean="0"/>
              <a:t>foreign resistance genes</a:t>
            </a:r>
            <a:r>
              <a:rPr lang="en-GB" dirty="0" smtClean="0"/>
              <a:t> </a:t>
            </a:r>
          </a:p>
          <a:p>
            <a:pPr marL="355600" indent="-355600">
              <a:lnSpc>
                <a:spcPts val="2700"/>
              </a:lnSpc>
              <a:spcBef>
                <a:spcPts val="600"/>
              </a:spcBef>
              <a:buClr>
                <a:schemeClr val="tx2"/>
              </a:buClr>
              <a:buFont typeface="+mj-lt"/>
              <a:buAutoNum type="arabicPeriod"/>
            </a:pPr>
            <a:r>
              <a:rPr lang="en-GB" dirty="0" smtClean="0"/>
              <a:t>combination of these two mechanisms.</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r>
              <a:rPr lang="en-GB" dirty="0" smtClean="0"/>
              <a:t> </a:t>
            </a:r>
          </a:p>
        </p:txBody>
      </p:sp>
      <p:sp>
        <p:nvSpPr>
          <p:cNvPr id="3" name="Nadpis 2"/>
          <p:cNvSpPr>
            <a:spLocks noGrp="1"/>
          </p:cNvSpPr>
          <p:nvPr>
            <p:ph type="title"/>
          </p:nvPr>
        </p:nvSpPr>
        <p:spPr>
          <a:xfrm>
            <a:off x="251520" y="127265"/>
            <a:ext cx="8640960" cy="792088"/>
          </a:xfrm>
        </p:spPr>
        <p:txBody>
          <a:bodyPr>
            <a:noAutofit/>
          </a:bodyPr>
          <a:lstStyle/>
          <a:p>
            <a:r>
              <a:rPr lang="en-GB" dirty="0" smtClean="0"/>
              <a:t>Emerging resistance</a:t>
            </a:r>
            <a:endParaRPr lang="en-GB" dirty="0"/>
          </a:p>
        </p:txBody>
      </p:sp>
    </p:spTree>
    <p:extLst>
      <p:ext uri="{BB962C8B-B14F-4D97-AF65-F5344CB8AC3E}">
        <p14:creationId xmlns:p14="http://schemas.microsoft.com/office/powerpoint/2010/main" val="3067092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980728"/>
            <a:ext cx="8964488" cy="5256584"/>
          </a:xfrm>
        </p:spPr>
        <p:txBody>
          <a:bodyPr>
            <a:noAutofit/>
          </a:bodyPr>
          <a:lstStyle/>
          <a:p>
            <a:pPr marL="0" indent="0">
              <a:lnSpc>
                <a:spcPts val="2700"/>
              </a:lnSpc>
              <a:spcBef>
                <a:spcPts val="600"/>
              </a:spcBef>
              <a:buClr>
                <a:schemeClr val="tx2"/>
              </a:buClr>
              <a:buNone/>
            </a:pPr>
            <a:r>
              <a:rPr lang="en-GB" b="1" dirty="0" smtClean="0"/>
              <a:t>Mechanisms of antifungal resistance can be classified as follows: </a:t>
            </a:r>
          </a:p>
          <a:p>
            <a:pPr marL="355600" indent="-355600">
              <a:lnSpc>
                <a:spcPts val="2700"/>
              </a:lnSpc>
              <a:spcBef>
                <a:spcPts val="600"/>
              </a:spcBef>
              <a:buClr>
                <a:schemeClr val="tx2"/>
              </a:buClr>
              <a:buFont typeface="+mj-lt"/>
              <a:buAutoNum type="arabicPeriod"/>
            </a:pPr>
            <a:r>
              <a:rPr lang="en-GB" u="sng" dirty="0" smtClean="0"/>
              <a:t>changes in antifungal transport </a:t>
            </a:r>
            <a:r>
              <a:rPr lang="en-GB" dirty="0" smtClean="0"/>
              <a:t>– i.e. a decrease of effective drug concentration (efflux pumps overexpression or influx decrease; </a:t>
            </a:r>
            <a:r>
              <a:rPr lang="en-GB" b="1" dirty="0" smtClean="0"/>
              <a:t>resistance to azoles, </a:t>
            </a:r>
            <a:r>
              <a:rPr lang="en-GB" b="1" dirty="0" err="1" smtClean="0"/>
              <a:t>naphthylmethylamines</a:t>
            </a:r>
            <a:r>
              <a:rPr lang="en-GB" b="1" dirty="0" smtClean="0"/>
              <a:t> and </a:t>
            </a:r>
            <a:r>
              <a:rPr lang="en-GB" b="1" dirty="0" err="1" smtClean="0"/>
              <a:t>flucytosine</a:t>
            </a:r>
            <a:r>
              <a:rPr lang="en-GB" dirty="0" smtClean="0"/>
              <a:t>)</a:t>
            </a:r>
          </a:p>
          <a:p>
            <a:pPr marL="355600" indent="-355600">
              <a:lnSpc>
                <a:spcPts val="2700"/>
              </a:lnSpc>
              <a:spcBef>
                <a:spcPts val="600"/>
              </a:spcBef>
              <a:buClr>
                <a:schemeClr val="tx2"/>
              </a:buClr>
              <a:buFont typeface="+mj-lt"/>
              <a:buAutoNum type="arabicPeriod"/>
            </a:pPr>
            <a:r>
              <a:rPr lang="en-GB" u="sng" dirty="0" smtClean="0"/>
              <a:t>changes in the target structure</a:t>
            </a:r>
            <a:r>
              <a:rPr lang="en-GB" dirty="0" smtClean="0"/>
              <a:t> (enzyme alterations or deficiency/overproduction of some structural components; </a:t>
            </a:r>
            <a:r>
              <a:rPr lang="en-GB" b="1" dirty="0" smtClean="0"/>
              <a:t>resistance to azoles, polyenes, </a:t>
            </a:r>
            <a:r>
              <a:rPr lang="en-GB" b="1" dirty="0" err="1" smtClean="0"/>
              <a:t>echinocandins</a:t>
            </a:r>
            <a:r>
              <a:rPr lang="en-GB" b="1" dirty="0" smtClean="0"/>
              <a:t> and </a:t>
            </a:r>
            <a:r>
              <a:rPr lang="en-GB" b="1" dirty="0" err="1" smtClean="0"/>
              <a:t>naphthylmethylamines</a:t>
            </a:r>
            <a:r>
              <a:rPr lang="en-GB" dirty="0" smtClean="0"/>
              <a:t>)</a:t>
            </a:r>
          </a:p>
          <a:p>
            <a:pPr marL="355600" indent="-355600">
              <a:lnSpc>
                <a:spcPts val="2700"/>
              </a:lnSpc>
              <a:spcBef>
                <a:spcPts val="600"/>
              </a:spcBef>
              <a:buClr>
                <a:schemeClr val="tx2"/>
              </a:buClr>
              <a:buFont typeface="+mj-lt"/>
              <a:buAutoNum type="arabicPeriod"/>
            </a:pPr>
            <a:r>
              <a:rPr lang="en-GB" u="sng" dirty="0" smtClean="0"/>
              <a:t>use of compensatory mechanisms</a:t>
            </a:r>
            <a:r>
              <a:rPr lang="en-GB" dirty="0" smtClean="0"/>
              <a:t> (metabolic enzyme alterations, metabolic bypasses, toxic-product tolerance; </a:t>
            </a:r>
            <a:r>
              <a:rPr lang="en-GB" b="1" dirty="0" smtClean="0"/>
              <a:t>resistance to azoles, polyenes, </a:t>
            </a:r>
            <a:r>
              <a:rPr lang="en-GB" b="1" dirty="0" err="1" smtClean="0"/>
              <a:t>flucytosine</a:t>
            </a:r>
            <a:r>
              <a:rPr lang="en-GB" dirty="0" smtClean="0"/>
              <a:t>)</a:t>
            </a:r>
          </a:p>
          <a:p>
            <a:pPr marL="355600" indent="-355600">
              <a:lnSpc>
                <a:spcPts val="2700"/>
              </a:lnSpc>
              <a:spcBef>
                <a:spcPts val="600"/>
              </a:spcBef>
              <a:buClr>
                <a:schemeClr val="tx2"/>
              </a:buClr>
              <a:buFont typeface="+mj-lt"/>
              <a:buAutoNum type="arabicPeriod"/>
            </a:pPr>
            <a:r>
              <a:rPr lang="en-GB" dirty="0" smtClean="0"/>
              <a:t>biofilm formation (complex mechanisms resulting in total changes of microorganism properties; </a:t>
            </a:r>
            <a:r>
              <a:rPr lang="en-GB" b="1" dirty="0" smtClean="0"/>
              <a:t>resistance to azoles, polyenes</a:t>
            </a:r>
            <a:r>
              <a:rPr lang="en-GB" dirty="0" smtClean="0"/>
              <a:t>)</a:t>
            </a:r>
          </a:p>
        </p:txBody>
      </p:sp>
      <p:sp>
        <p:nvSpPr>
          <p:cNvPr id="3" name="Nadpis 2"/>
          <p:cNvSpPr>
            <a:spLocks noGrp="1"/>
          </p:cNvSpPr>
          <p:nvPr>
            <p:ph type="title"/>
          </p:nvPr>
        </p:nvSpPr>
        <p:spPr>
          <a:xfrm>
            <a:off x="251520" y="127265"/>
            <a:ext cx="8640960" cy="792088"/>
          </a:xfrm>
        </p:spPr>
        <p:txBody>
          <a:bodyPr>
            <a:noAutofit/>
          </a:bodyPr>
          <a:lstStyle/>
          <a:p>
            <a:r>
              <a:rPr lang="en-GB" dirty="0" smtClean="0"/>
              <a:t>Emerging resistance</a:t>
            </a:r>
            <a:endParaRPr lang="en-GB" dirty="0"/>
          </a:p>
        </p:txBody>
      </p:sp>
    </p:spTree>
    <p:extLst>
      <p:ext uri="{BB962C8B-B14F-4D97-AF65-F5344CB8AC3E}">
        <p14:creationId xmlns:p14="http://schemas.microsoft.com/office/powerpoint/2010/main" val="2053837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836712"/>
            <a:ext cx="8964488" cy="5256584"/>
          </a:xfrm>
        </p:spPr>
        <p:txBody>
          <a:bodyPr>
            <a:noAutofit/>
          </a:bodyPr>
          <a:lstStyle/>
          <a:p>
            <a:pPr marL="0" indent="0">
              <a:lnSpc>
                <a:spcPts val="2700"/>
              </a:lnSpc>
              <a:spcBef>
                <a:spcPts val="600"/>
              </a:spcBef>
              <a:buClr>
                <a:schemeClr val="tx2"/>
              </a:buClr>
              <a:buNone/>
            </a:pPr>
            <a:r>
              <a:rPr lang="en-GB" b="1" dirty="0" smtClean="0"/>
              <a:t>Changes in transport inside/outside the cell are the most frequent mechanism of resistance</a:t>
            </a:r>
            <a:r>
              <a:rPr lang="en-GB" dirty="0" smtClean="0"/>
              <a:t>.</a:t>
            </a:r>
          </a:p>
          <a:p>
            <a:pPr marL="0" indent="0">
              <a:lnSpc>
                <a:spcPts val="2700"/>
              </a:lnSpc>
              <a:spcBef>
                <a:spcPts val="600"/>
              </a:spcBef>
              <a:buClr>
                <a:schemeClr val="tx2"/>
              </a:buClr>
              <a:buNone/>
            </a:pPr>
            <a:r>
              <a:rPr lang="en-GB" dirty="0" smtClean="0"/>
              <a:t>Influx conditioned resistance is caused by facilitated diffusion of drugs to fungal cells and changes in the composition of the membrane. </a:t>
            </a:r>
          </a:p>
          <a:p>
            <a:pPr marL="0" indent="0">
              <a:lnSpc>
                <a:spcPts val="2700"/>
              </a:lnSpc>
              <a:spcBef>
                <a:spcPts val="600"/>
              </a:spcBef>
              <a:buClr>
                <a:schemeClr val="tx2"/>
              </a:buClr>
              <a:buNone/>
            </a:pPr>
            <a:r>
              <a:rPr lang="en-GB" dirty="0" smtClean="0"/>
              <a:t>Drug efflux is connected with overexpression of transport proteins</a:t>
            </a:r>
            <a:r>
              <a:rPr lang="en-US" dirty="0"/>
              <a:t>;</a:t>
            </a:r>
            <a:r>
              <a:rPr lang="en-GB" dirty="0" smtClean="0"/>
              <a:t> their stimulation causes development of multidrug resistance or cross-resistance. </a:t>
            </a:r>
          </a:p>
          <a:p>
            <a:pPr marL="0" indent="0">
              <a:lnSpc>
                <a:spcPts val="2700"/>
              </a:lnSpc>
              <a:spcBef>
                <a:spcPts val="600"/>
              </a:spcBef>
              <a:buClr>
                <a:schemeClr val="tx2"/>
              </a:buClr>
              <a:buNone/>
            </a:pPr>
            <a:r>
              <a:rPr lang="en-GB" dirty="0" smtClean="0"/>
              <a:t>Both ATP binding cassette (ABC) and major facilitator superfamily (MFS) transporters can be found in the fungal cell membrane. </a:t>
            </a:r>
          </a:p>
        </p:txBody>
      </p:sp>
      <p:sp>
        <p:nvSpPr>
          <p:cNvPr id="3" name="Nadpis 2"/>
          <p:cNvSpPr>
            <a:spLocks noGrp="1"/>
          </p:cNvSpPr>
          <p:nvPr>
            <p:ph type="title"/>
          </p:nvPr>
        </p:nvSpPr>
        <p:spPr>
          <a:xfrm>
            <a:off x="251520" y="127265"/>
            <a:ext cx="8640960" cy="792088"/>
          </a:xfrm>
        </p:spPr>
        <p:txBody>
          <a:bodyPr>
            <a:noAutofit/>
          </a:bodyPr>
          <a:lstStyle/>
          <a:p>
            <a:r>
              <a:rPr lang="en-GB" dirty="0" smtClean="0"/>
              <a:t>Emerging resistance</a:t>
            </a:r>
            <a:endParaRPr lang="en-GB" dirty="0"/>
          </a:p>
        </p:txBody>
      </p:sp>
    </p:spTree>
    <p:extLst>
      <p:ext uri="{BB962C8B-B14F-4D97-AF65-F5344CB8AC3E}">
        <p14:creationId xmlns:p14="http://schemas.microsoft.com/office/powerpoint/2010/main" val="2334574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51520" y="127265"/>
            <a:ext cx="8640960" cy="792088"/>
          </a:xfrm>
        </p:spPr>
        <p:txBody>
          <a:bodyPr>
            <a:noAutofit/>
          </a:bodyPr>
          <a:lstStyle/>
          <a:p>
            <a:r>
              <a:rPr lang="en-US" dirty="0"/>
              <a:t>Emerging resistance</a:t>
            </a:r>
            <a:endParaRPr lang="en-GB" dirty="0"/>
          </a:p>
        </p:txBody>
      </p:sp>
      <p:sp>
        <p:nvSpPr>
          <p:cNvPr id="5" name="Obdélník 4"/>
          <p:cNvSpPr/>
          <p:nvPr/>
        </p:nvSpPr>
        <p:spPr>
          <a:xfrm>
            <a:off x="179512" y="908720"/>
            <a:ext cx="2448272" cy="1569660"/>
          </a:xfrm>
          <a:prstGeom prst="rect">
            <a:avLst/>
          </a:prstGeom>
        </p:spPr>
        <p:txBody>
          <a:bodyPr wrap="square">
            <a:spAutoFit/>
          </a:bodyPr>
          <a:lstStyle/>
          <a:p>
            <a:r>
              <a:rPr lang="en-US" sz="2400" b="1" dirty="0" smtClean="0"/>
              <a:t>Three </a:t>
            </a:r>
            <a:r>
              <a:rPr lang="en-US" sz="2400" b="1" dirty="0"/>
              <a:t>basic mechanisms of </a:t>
            </a:r>
            <a:r>
              <a:rPr lang="en-US" sz="2400" b="1" dirty="0" smtClean="0"/>
              <a:t>resistance to antifungal </a:t>
            </a:r>
            <a:r>
              <a:rPr lang="en-US" sz="2400" b="1" dirty="0"/>
              <a:t>drugs. </a:t>
            </a:r>
            <a:endParaRPr lang="cs-CZ" sz="2400" b="1" dirty="0" smtClean="0"/>
          </a:p>
        </p:txBody>
      </p:sp>
      <p:pic>
        <p:nvPicPr>
          <p:cNvPr id="614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94"/>
          <a:stretch/>
        </p:blipFill>
        <p:spPr bwMode="auto">
          <a:xfrm>
            <a:off x="2433026" y="908720"/>
            <a:ext cx="6497080" cy="59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délník 5"/>
          <p:cNvSpPr/>
          <p:nvPr/>
        </p:nvSpPr>
        <p:spPr>
          <a:xfrm>
            <a:off x="5943" y="6474822"/>
            <a:ext cx="3582144" cy="338554"/>
          </a:xfrm>
          <a:prstGeom prst="rect">
            <a:avLst/>
          </a:prstGeom>
        </p:spPr>
        <p:txBody>
          <a:bodyPr wrap="square">
            <a:spAutoFit/>
          </a:bodyPr>
          <a:lstStyle/>
          <a:p>
            <a:r>
              <a:rPr lang="en-US" sz="1600" dirty="0" err="1"/>
              <a:t>Sanglard</a:t>
            </a:r>
            <a:r>
              <a:rPr lang="en-US" sz="1600" dirty="0"/>
              <a:t> </a:t>
            </a:r>
            <a:r>
              <a:rPr lang="en-US" sz="1600" dirty="0" smtClean="0"/>
              <a:t>D</a:t>
            </a:r>
            <a:r>
              <a:rPr lang="cs-CZ" sz="1600" dirty="0" smtClean="0"/>
              <a:t>.</a:t>
            </a:r>
            <a:r>
              <a:rPr lang="en-US" sz="1600" dirty="0" smtClean="0"/>
              <a:t> </a:t>
            </a:r>
            <a:r>
              <a:rPr lang="en-US" sz="1600" i="1" dirty="0"/>
              <a:t>Front. Med.</a:t>
            </a:r>
            <a:r>
              <a:rPr lang="en-US" sz="1600" dirty="0"/>
              <a:t> </a:t>
            </a:r>
            <a:r>
              <a:rPr lang="en-US" sz="1600" b="1" dirty="0" smtClean="0"/>
              <a:t>2016</a:t>
            </a:r>
            <a:r>
              <a:rPr lang="cs-CZ" sz="1600" dirty="0" smtClean="0"/>
              <a:t>, </a:t>
            </a:r>
            <a:r>
              <a:rPr lang="en-US" sz="1600" i="1" dirty="0" smtClean="0"/>
              <a:t>3</a:t>
            </a:r>
            <a:r>
              <a:rPr lang="cs-CZ" sz="1600" dirty="0" smtClean="0"/>
              <a:t>, </a:t>
            </a:r>
            <a:r>
              <a:rPr lang="en-US" sz="1600" dirty="0" smtClean="0"/>
              <a:t>11</a:t>
            </a:r>
            <a:r>
              <a:rPr lang="en-US" sz="1600" dirty="0"/>
              <a:t>.</a:t>
            </a:r>
            <a:endParaRPr lang="cs-CZ" sz="1600" dirty="0"/>
          </a:p>
        </p:txBody>
      </p:sp>
      <p:sp>
        <p:nvSpPr>
          <p:cNvPr id="7" name="Obdélník 6"/>
          <p:cNvSpPr/>
          <p:nvPr/>
        </p:nvSpPr>
        <p:spPr>
          <a:xfrm>
            <a:off x="1005384" y="4437112"/>
            <a:ext cx="3244799" cy="338554"/>
          </a:xfrm>
          <a:prstGeom prst="rect">
            <a:avLst/>
          </a:prstGeom>
        </p:spPr>
        <p:txBody>
          <a:bodyPr wrap="none">
            <a:spAutoFit/>
          </a:bodyPr>
          <a:lstStyle/>
          <a:p>
            <a:r>
              <a:rPr lang="en-US" sz="1600" dirty="0"/>
              <a:t>Symbols: WT, wild type; M, mutant.</a:t>
            </a:r>
          </a:p>
        </p:txBody>
      </p:sp>
    </p:spTree>
    <p:extLst>
      <p:ext uri="{BB962C8B-B14F-4D97-AF65-F5344CB8AC3E}">
        <p14:creationId xmlns:p14="http://schemas.microsoft.com/office/powerpoint/2010/main" val="728880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251520" y="908720"/>
            <a:ext cx="8640959" cy="3240360"/>
          </a:xfrm>
        </p:spPr>
        <p:txBody>
          <a:bodyPr>
            <a:noAutofit/>
          </a:bodyPr>
          <a:lstStyle/>
          <a:p>
            <a:pPr marL="0" indent="0">
              <a:lnSpc>
                <a:spcPts val="3400"/>
              </a:lnSpc>
              <a:spcBef>
                <a:spcPts val="600"/>
              </a:spcBef>
              <a:buClr>
                <a:schemeClr val="bg1"/>
              </a:buClr>
              <a:buNone/>
            </a:pPr>
            <a:r>
              <a:rPr lang="en-GB" sz="3200" dirty="0" smtClean="0"/>
              <a:t>The increasing resistance refers to the urgency to design and discover antifungals with a new/innovative mode of action, i.e.:</a:t>
            </a:r>
          </a:p>
          <a:p>
            <a:pPr marL="514350" indent="-514350">
              <a:lnSpc>
                <a:spcPts val="3300"/>
              </a:lnSpc>
              <a:spcBef>
                <a:spcPts val="0"/>
              </a:spcBef>
              <a:buClr>
                <a:schemeClr val="tx2"/>
              </a:buClr>
              <a:buFont typeface="+mj-lt"/>
              <a:buAutoNum type="arabicPeriod"/>
            </a:pPr>
            <a:r>
              <a:rPr lang="en-GB" sz="2800" dirty="0" smtClean="0"/>
              <a:t>to design new entities from new chemical classes influencing new targets (or to design new </a:t>
            </a:r>
            <a:r>
              <a:rPr lang="en-GB" sz="2800" dirty="0" err="1" smtClean="0"/>
              <a:t>multitarget</a:t>
            </a:r>
            <a:r>
              <a:rPr lang="en-GB" sz="2800" dirty="0" smtClean="0"/>
              <a:t> agents)</a:t>
            </a:r>
          </a:p>
          <a:p>
            <a:pPr marL="514350" indent="-514350">
              <a:lnSpc>
                <a:spcPts val="3300"/>
              </a:lnSpc>
              <a:spcBef>
                <a:spcPts val="0"/>
              </a:spcBef>
              <a:buClr>
                <a:schemeClr val="tx2"/>
              </a:buClr>
              <a:buFont typeface="+mj-lt"/>
              <a:buAutoNum type="arabicPeriod"/>
            </a:pPr>
            <a:r>
              <a:rPr lang="en-GB" sz="2800" dirty="0" smtClean="0"/>
              <a:t>to design new entities from new chemical classes influencing known targets</a:t>
            </a:r>
          </a:p>
          <a:p>
            <a:pPr marL="514350" indent="-514350">
              <a:lnSpc>
                <a:spcPts val="3300"/>
              </a:lnSpc>
              <a:spcBef>
                <a:spcPts val="0"/>
              </a:spcBef>
              <a:buClr>
                <a:schemeClr val="tx2"/>
              </a:buClr>
              <a:buFont typeface="+mj-lt"/>
              <a:buAutoNum type="arabicPeriod"/>
            </a:pPr>
            <a:r>
              <a:rPr lang="en-GB" sz="2800" dirty="0" smtClean="0"/>
              <a:t>to modify known entities to impact new targets.</a:t>
            </a:r>
          </a:p>
          <a:p>
            <a:pPr marL="0" indent="0">
              <a:lnSpc>
                <a:spcPts val="3300"/>
              </a:lnSpc>
              <a:spcBef>
                <a:spcPts val="1200"/>
              </a:spcBef>
              <a:buClr>
                <a:schemeClr val="tx2"/>
              </a:buClr>
              <a:buNone/>
            </a:pPr>
            <a:r>
              <a:rPr lang="en-GB" sz="2800" dirty="0" smtClean="0"/>
              <a:t>In addition, to design modulators</a:t>
            </a:r>
            <a:br>
              <a:rPr lang="en-GB" sz="2800" dirty="0" smtClean="0"/>
            </a:br>
            <a:r>
              <a:rPr lang="en-GB" sz="2800" dirty="0" smtClean="0"/>
              <a:t>of transporters and sensitize</a:t>
            </a:r>
            <a:br>
              <a:rPr lang="en-GB" sz="2800" dirty="0" smtClean="0"/>
            </a:br>
            <a:r>
              <a:rPr lang="en-GB" sz="2800" dirty="0" smtClean="0"/>
              <a:t>again </a:t>
            </a:r>
            <a:r>
              <a:rPr lang="en-GB" sz="2800" dirty="0"/>
              <a:t>strains resistant to </a:t>
            </a:r>
            <a:r>
              <a:rPr lang="en-GB" sz="2800" dirty="0" smtClean="0"/>
              <a:t/>
            </a:r>
            <a:br>
              <a:rPr lang="en-GB" sz="2800" dirty="0" smtClean="0"/>
            </a:br>
            <a:r>
              <a:rPr lang="en-GB" sz="2800" dirty="0" smtClean="0"/>
              <a:t>clinically used drugs.</a:t>
            </a:r>
          </a:p>
          <a:p>
            <a:pPr marL="514350" indent="-514350">
              <a:lnSpc>
                <a:spcPts val="3300"/>
              </a:lnSpc>
              <a:spcBef>
                <a:spcPts val="0"/>
              </a:spcBef>
              <a:buClr>
                <a:schemeClr val="tx2"/>
              </a:buClr>
              <a:buFont typeface="+mj-lt"/>
              <a:buAutoNum type="arabicPeriod"/>
            </a:pPr>
            <a:endParaRPr lang="en-GB" sz="2800" dirty="0" smtClean="0"/>
          </a:p>
        </p:txBody>
      </p:sp>
      <p:sp>
        <p:nvSpPr>
          <p:cNvPr id="3" name="Nadpis 2"/>
          <p:cNvSpPr>
            <a:spLocks noGrp="1"/>
          </p:cNvSpPr>
          <p:nvPr>
            <p:ph type="title"/>
          </p:nvPr>
        </p:nvSpPr>
        <p:spPr>
          <a:xfrm>
            <a:off x="457200" y="260648"/>
            <a:ext cx="8229600" cy="642400"/>
          </a:xfrm>
        </p:spPr>
        <p:txBody>
          <a:bodyPr>
            <a:noAutofit/>
          </a:bodyPr>
          <a:lstStyle/>
          <a:p>
            <a:r>
              <a:rPr lang="en-GB" dirty="0" smtClean="0"/>
              <a:t>Drug design and development</a:t>
            </a:r>
            <a:endParaRPr lang="en-GB" dirty="0"/>
          </a:p>
        </p:txBody>
      </p:sp>
      <p:pic>
        <p:nvPicPr>
          <p:cNvPr id="4608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74"/>
          <a:stretch/>
        </p:blipFill>
        <p:spPr bwMode="auto">
          <a:xfrm>
            <a:off x="5399912" y="4843293"/>
            <a:ext cx="3708592" cy="2005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2160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400600"/>
          </a:xfrm>
        </p:spPr>
        <p:txBody>
          <a:bodyPr>
            <a:noAutofit/>
          </a:bodyPr>
          <a:lstStyle/>
          <a:p>
            <a:pPr marL="0" indent="0">
              <a:lnSpc>
                <a:spcPts val="2700"/>
              </a:lnSpc>
              <a:spcBef>
                <a:spcPts val="600"/>
              </a:spcBef>
              <a:buClr>
                <a:schemeClr val="tx2"/>
              </a:buClr>
              <a:buNone/>
            </a:pPr>
            <a:r>
              <a:rPr lang="en-GB" dirty="0" smtClean="0"/>
              <a:t>The discovery procedure of agents with a new mode of action is relatively long and risky.</a:t>
            </a:r>
          </a:p>
          <a:p>
            <a:pPr marL="0" indent="0">
              <a:lnSpc>
                <a:spcPts val="2700"/>
              </a:lnSpc>
              <a:spcBef>
                <a:spcPts val="600"/>
              </a:spcBef>
              <a:buClr>
                <a:schemeClr val="tx2"/>
              </a:buClr>
              <a:buNone/>
            </a:pPr>
            <a:r>
              <a:rPr lang="en-GB" dirty="0" smtClean="0"/>
              <a:t>One of the reasons, why the R&amp;D process of new antifungals is so complex, is the fact that the </a:t>
            </a:r>
            <a:r>
              <a:rPr lang="en-GB" u="sng" dirty="0" smtClean="0"/>
              <a:t>eukaryotic nature of a fungal cell is very similar to that of a human cell</a:t>
            </a:r>
            <a:r>
              <a:rPr lang="en-GB" dirty="0" smtClean="0"/>
              <a:t>.</a:t>
            </a:r>
          </a:p>
          <a:p>
            <a:pPr marL="0" indent="0">
              <a:lnSpc>
                <a:spcPts val="2700"/>
              </a:lnSpc>
              <a:spcBef>
                <a:spcPts val="600"/>
              </a:spcBef>
              <a:buClr>
                <a:schemeClr val="tx2"/>
              </a:buClr>
              <a:buNone/>
            </a:pPr>
            <a:r>
              <a:rPr lang="en-GB" dirty="0" smtClean="0"/>
              <a:t>Approaches consist in: </a:t>
            </a:r>
          </a:p>
          <a:p>
            <a:pPr marL="273050" indent="-273050">
              <a:lnSpc>
                <a:spcPts val="2700"/>
              </a:lnSpc>
              <a:spcBef>
                <a:spcPts val="500"/>
              </a:spcBef>
              <a:buClr>
                <a:schemeClr val="tx2"/>
              </a:buClr>
              <a:buFont typeface="Wingdings"/>
              <a:buChar char="è"/>
            </a:pPr>
            <a:r>
              <a:rPr lang="en-GB" b="1" dirty="0" smtClean="0"/>
              <a:t>  preparation of nanoparticles/nanoformulations of existing </a:t>
            </a:r>
            <a:r>
              <a:rPr lang="cs-CZ" b="1" dirty="0" smtClean="0"/>
              <a:t/>
            </a:r>
            <a:br>
              <a:rPr lang="cs-CZ" b="1" dirty="0" smtClean="0"/>
            </a:br>
            <a:r>
              <a:rPr lang="cs-CZ" b="1" dirty="0" smtClean="0"/>
              <a:t>  </a:t>
            </a:r>
            <a:r>
              <a:rPr lang="en-GB" b="1" dirty="0" smtClean="0"/>
              <a:t>drugs</a:t>
            </a:r>
          </a:p>
          <a:p>
            <a:pPr>
              <a:lnSpc>
                <a:spcPts val="2700"/>
              </a:lnSpc>
              <a:spcBef>
                <a:spcPts val="500"/>
              </a:spcBef>
              <a:buClr>
                <a:schemeClr val="tx2"/>
              </a:buClr>
              <a:buFont typeface="Wingdings"/>
              <a:buChar char="è"/>
            </a:pPr>
            <a:r>
              <a:rPr lang="en-GB" b="1" dirty="0" smtClean="0"/>
              <a:t>  combining antifungal drugs with other molecules that </a:t>
            </a:r>
            <a:r>
              <a:rPr lang="cs-CZ" b="1" dirty="0" smtClean="0"/>
              <a:t/>
            </a:r>
            <a:br>
              <a:rPr lang="cs-CZ" b="1" dirty="0" smtClean="0"/>
            </a:br>
            <a:r>
              <a:rPr lang="cs-CZ" b="1" dirty="0" smtClean="0"/>
              <a:t>  </a:t>
            </a:r>
            <a:r>
              <a:rPr lang="en-GB" b="1" dirty="0" smtClean="0"/>
              <a:t>together demonstrate synergistic antifungal properties</a:t>
            </a:r>
          </a:p>
          <a:p>
            <a:pPr>
              <a:lnSpc>
                <a:spcPts val="2700"/>
              </a:lnSpc>
              <a:spcBef>
                <a:spcPts val="500"/>
              </a:spcBef>
              <a:buClr>
                <a:schemeClr val="tx2"/>
              </a:buClr>
              <a:buFont typeface="Wingdings"/>
              <a:buChar char="è"/>
            </a:pPr>
            <a:r>
              <a:rPr lang="en-GB" b="1" dirty="0" smtClean="0"/>
              <a:t>  inspiration by new modern agricultural fungicides </a:t>
            </a:r>
          </a:p>
          <a:p>
            <a:pPr>
              <a:lnSpc>
                <a:spcPts val="2700"/>
              </a:lnSpc>
              <a:spcBef>
                <a:spcPts val="500"/>
              </a:spcBef>
              <a:buClr>
                <a:schemeClr val="tx2"/>
              </a:buClr>
              <a:buFont typeface="Wingdings"/>
              <a:buChar char="è"/>
            </a:pPr>
            <a:r>
              <a:rPr lang="en-GB" b="1" dirty="0" smtClean="0"/>
              <a:t>  design of new drugs</a:t>
            </a:r>
          </a:p>
          <a:p>
            <a:pPr>
              <a:lnSpc>
                <a:spcPts val="2700"/>
              </a:lnSpc>
              <a:spcBef>
                <a:spcPts val="500"/>
              </a:spcBef>
              <a:buClr>
                <a:schemeClr val="tx2"/>
              </a:buClr>
              <a:buFont typeface="Wingdings"/>
              <a:buChar char="è"/>
            </a:pPr>
            <a:r>
              <a:rPr lang="en-GB" b="1" dirty="0" smtClean="0"/>
              <a:t> </a:t>
            </a:r>
            <a:r>
              <a:rPr lang="cs-CZ" b="1" dirty="0" smtClean="0"/>
              <a:t> </a:t>
            </a:r>
            <a:r>
              <a:rPr lang="en-GB" b="1" dirty="0" smtClean="0"/>
              <a:t>antimicrobial peptides</a:t>
            </a:r>
          </a:p>
          <a:p>
            <a:pPr>
              <a:lnSpc>
                <a:spcPts val="2700"/>
              </a:lnSpc>
              <a:spcBef>
                <a:spcPts val="500"/>
              </a:spcBef>
              <a:buClr>
                <a:schemeClr val="tx2"/>
              </a:buClr>
              <a:buFont typeface="Wingdings"/>
              <a:buChar char="è"/>
            </a:pPr>
            <a:r>
              <a:rPr lang="en-GB" b="1" dirty="0" smtClean="0"/>
              <a:t> </a:t>
            </a:r>
            <a:r>
              <a:rPr lang="cs-CZ" b="1" dirty="0" smtClean="0"/>
              <a:t> </a:t>
            </a:r>
            <a:r>
              <a:rPr lang="en-GB" b="1" dirty="0" smtClean="0"/>
              <a:t>vaccines with antifungal effects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5152979" y="6453336"/>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835808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preparation of nanoparticles/nanoformulations of existing drugs</a:t>
            </a:r>
          </a:p>
          <a:p>
            <a:pPr marL="0" indent="0">
              <a:lnSpc>
                <a:spcPts val="2700"/>
              </a:lnSpc>
              <a:spcBef>
                <a:spcPts val="600"/>
              </a:spcBef>
              <a:buClr>
                <a:schemeClr val="tx2"/>
              </a:buClr>
              <a:buNone/>
            </a:pPr>
            <a:r>
              <a:rPr lang="en-GB" dirty="0" smtClean="0"/>
              <a:t>Nanomaterials represent an alternative for treatment and mitigation of infections caused </a:t>
            </a:r>
            <a:r>
              <a:rPr lang="en-GB" dirty="0"/>
              <a:t>by resistant strains, which </a:t>
            </a:r>
            <a:r>
              <a:rPr lang="en-GB" dirty="0" smtClean="0"/>
              <a:t>are unlikely to develop resistance to nanomaterials. </a:t>
            </a:r>
          </a:p>
          <a:p>
            <a:pPr marL="0" indent="0">
              <a:lnSpc>
                <a:spcPts val="2700"/>
              </a:lnSpc>
              <a:spcBef>
                <a:spcPts val="600"/>
              </a:spcBef>
              <a:buClr>
                <a:schemeClr val="tx2"/>
              </a:buClr>
              <a:buNone/>
            </a:pPr>
            <a:r>
              <a:rPr lang="en-GB" dirty="0" smtClean="0"/>
              <a:t>In contrast to conventional drugs, nanomaterials exert efficiency through various mechanisms; in addition to the drug activity itself, they show “intrinsic effects”, such as damaging membrane morphology, disruption of transmembrane energy metabolism and the membrane electron transport chain, generation of reactive oxygen species, etc. </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Tree>
    <p:extLst>
      <p:ext uri="{BB962C8B-B14F-4D97-AF65-F5344CB8AC3E}">
        <p14:creationId xmlns:p14="http://schemas.microsoft.com/office/powerpoint/2010/main" val="37165235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preparation of nanoparticles/nanoformulations of existing drugs</a:t>
            </a:r>
          </a:p>
          <a:p>
            <a:pPr marL="0" indent="0">
              <a:lnSpc>
                <a:spcPts val="2600"/>
              </a:lnSpc>
              <a:spcBef>
                <a:spcPts val="600"/>
              </a:spcBef>
              <a:buClr>
                <a:schemeClr val="tx2"/>
              </a:buClr>
              <a:buNone/>
            </a:pPr>
            <a:r>
              <a:rPr lang="en-GB" dirty="0" smtClean="0"/>
              <a:t>Application of nanoformulations enhances the bioavailability of active substances (specific nanoformulations also provide a controlled release system or targeted biodistribution)</a:t>
            </a:r>
          </a:p>
          <a:p>
            <a:pPr marL="0" indent="0">
              <a:lnSpc>
                <a:spcPts val="2600"/>
              </a:lnSpc>
              <a:spcBef>
                <a:spcPts val="600"/>
              </a:spcBef>
              <a:buClr>
                <a:schemeClr val="tx2"/>
              </a:buClr>
              <a:buNone/>
            </a:pPr>
            <a:r>
              <a:rPr lang="en-GB" dirty="0" smtClean="0"/>
              <a:t>Route of administration can be modified. </a:t>
            </a:r>
          </a:p>
          <a:p>
            <a:pPr marL="0" indent="0">
              <a:lnSpc>
                <a:spcPts val="2600"/>
              </a:lnSpc>
              <a:spcBef>
                <a:spcPts val="600"/>
              </a:spcBef>
              <a:buClr>
                <a:schemeClr val="tx2"/>
              </a:buClr>
              <a:buNone/>
            </a:pPr>
            <a:r>
              <a:rPr lang="en-GB" dirty="0" smtClean="0"/>
              <a:t>An increase of the efficacy of individual agents can be also ensured by fixed-dose drug combinations or antifungal-active matrices.</a:t>
            </a:r>
          </a:p>
          <a:p>
            <a:pPr marL="0" indent="0">
              <a:lnSpc>
                <a:spcPts val="2600"/>
              </a:lnSpc>
              <a:spcBef>
                <a:spcPts val="600"/>
              </a:spcBef>
              <a:buClr>
                <a:schemeClr val="tx2"/>
              </a:buClr>
              <a:buNone/>
            </a:pPr>
            <a:r>
              <a:rPr lang="en-GB" dirty="0" smtClean="0"/>
              <a:t>FDA approved nanoformulations of amphotericin B, </a:t>
            </a:r>
            <a:r>
              <a:rPr lang="en-GB" sz="2000" dirty="0" smtClean="0"/>
              <a:t>e.g., </a:t>
            </a:r>
            <a:r>
              <a:rPr lang="en-GB" sz="2000" dirty="0" err="1" smtClean="0"/>
              <a:t>Abelcet</a:t>
            </a:r>
            <a:r>
              <a:rPr lang="en-GB" sz="2000" dirty="0" smtClean="0"/>
              <a:t>®, </a:t>
            </a:r>
            <a:r>
              <a:rPr lang="en-GB" sz="2000" dirty="0" err="1" smtClean="0"/>
              <a:t>AmBisome</a:t>
            </a:r>
            <a:r>
              <a:rPr lang="en-GB" sz="2000" dirty="0" smtClean="0"/>
              <a:t>®, </a:t>
            </a:r>
            <a:r>
              <a:rPr lang="en-GB" sz="2000" dirty="0" err="1" smtClean="0"/>
              <a:t>Amphotec</a:t>
            </a:r>
            <a:r>
              <a:rPr lang="en-GB" sz="2000" dirty="0" smtClean="0"/>
              <a:t>®, </a:t>
            </a:r>
            <a:r>
              <a:rPr lang="en-GB" sz="2000" dirty="0" err="1" smtClean="0"/>
              <a:t>Fungizone</a:t>
            </a:r>
            <a:r>
              <a:rPr lang="en-GB" sz="2000" dirty="0" smtClean="0"/>
              <a:t>®</a:t>
            </a:r>
            <a:r>
              <a:rPr lang="en-GB" dirty="0" smtClean="0"/>
              <a:t>. </a:t>
            </a:r>
          </a:p>
          <a:p>
            <a:pPr marL="0" indent="0">
              <a:lnSpc>
                <a:spcPts val="2600"/>
              </a:lnSpc>
              <a:spcBef>
                <a:spcPts val="600"/>
              </a:spcBef>
              <a:buClr>
                <a:schemeClr val="tx2"/>
              </a:buClr>
              <a:buNone/>
            </a:pPr>
            <a:r>
              <a:rPr lang="en-GB" dirty="0" smtClean="0"/>
              <a:t>Nanoformulations of other antifungal drugs or antifungals conjugated with metal or metal oxide nanoparticles for reinforcement of their effect have been investigated.</a:t>
            </a:r>
          </a:p>
          <a:p>
            <a:pPr marL="0" indent="0">
              <a:lnSpc>
                <a:spcPts val="2600"/>
              </a:lnSpc>
              <a:spcBef>
                <a:spcPts val="600"/>
              </a:spcBef>
              <a:buClr>
                <a:schemeClr val="tx2"/>
              </a:buClr>
              <a:buNone/>
            </a:pPr>
            <a:r>
              <a:rPr lang="en-GB" dirty="0" smtClean="0"/>
              <a:t>In addition, nanoformulations of silver, gold, copper, iron or zinc have been extensively tested.</a:t>
            </a:r>
          </a:p>
        </p:txBody>
      </p:sp>
      <p:sp>
        <p:nvSpPr>
          <p:cNvPr id="3" name="Nadpis 2"/>
          <p:cNvSpPr>
            <a:spLocks noGrp="1"/>
          </p:cNvSpPr>
          <p:nvPr>
            <p:ph type="title"/>
          </p:nvPr>
        </p:nvSpPr>
        <p:spPr>
          <a:xfrm>
            <a:off x="251520" y="332656"/>
            <a:ext cx="8640960" cy="1008112"/>
          </a:xfrm>
        </p:spPr>
        <p:txBody>
          <a:bodyPr>
            <a:noAutofit/>
          </a:bodyPr>
          <a:lstStyle/>
          <a:p>
            <a:pPr>
              <a:lnSpc>
                <a:spcPts val="4200"/>
              </a:lnSpc>
            </a:pPr>
            <a:r>
              <a:rPr lang="en-GB" dirty="0" smtClean="0"/>
              <a:t>New trends in design of antifungal drugs</a:t>
            </a:r>
            <a:endParaRPr lang="en-GB" dirty="0"/>
          </a:p>
        </p:txBody>
      </p:sp>
    </p:spTree>
    <p:extLst>
      <p:ext uri="{BB962C8B-B14F-4D97-AF65-F5344CB8AC3E}">
        <p14:creationId xmlns:p14="http://schemas.microsoft.com/office/powerpoint/2010/main" val="801234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 that together demonstrate synergistic antifungal properties</a:t>
            </a:r>
          </a:p>
          <a:p>
            <a:pPr marL="0" indent="0">
              <a:lnSpc>
                <a:spcPts val="2700"/>
              </a:lnSpc>
              <a:spcBef>
                <a:spcPts val="600"/>
              </a:spcBef>
              <a:buClr>
                <a:schemeClr val="tx2"/>
              </a:buClr>
              <a:buNone/>
            </a:pPr>
            <a:r>
              <a:rPr lang="en-GB" dirty="0"/>
              <a:t>C</a:t>
            </a:r>
            <a:r>
              <a:rPr lang="en-GB" dirty="0" smtClean="0"/>
              <a:t>ombination, especially azoles and amphotericin B with </a:t>
            </a:r>
          </a:p>
          <a:p>
            <a:pPr>
              <a:lnSpc>
                <a:spcPts val="2700"/>
              </a:lnSpc>
              <a:spcBef>
                <a:spcPts val="600"/>
              </a:spcBef>
              <a:buClr>
                <a:schemeClr val="tx2"/>
              </a:buClr>
              <a:buFontTx/>
              <a:buChar char="-"/>
            </a:pPr>
            <a:r>
              <a:rPr lang="en-GB" dirty="0" smtClean="0"/>
              <a:t>known drugs (e.g., aminoglycosides </a:t>
            </a:r>
            <a:r>
              <a:rPr lang="en-GB" sz="1800" dirty="0" smtClean="0"/>
              <a:t>(</a:t>
            </a:r>
            <a:r>
              <a:rPr lang="en-GB" sz="1800" i="1" dirty="0" smtClean="0"/>
              <a:t>tobramycin, </a:t>
            </a:r>
            <a:r>
              <a:rPr lang="en-GB" sz="1800" i="1" dirty="0" err="1" smtClean="0"/>
              <a:t>paromomycin</a:t>
            </a:r>
            <a:r>
              <a:rPr lang="en-GB" sz="1800" i="1" dirty="0" smtClean="0"/>
              <a:t>, streptomycin, </a:t>
            </a:r>
            <a:r>
              <a:rPr lang="en-GB" sz="1800" i="1" dirty="0" err="1" smtClean="0"/>
              <a:t>hygromycin</a:t>
            </a:r>
            <a:r>
              <a:rPr lang="en-GB" sz="1800" dirty="0" smtClean="0"/>
              <a:t>)</a:t>
            </a:r>
            <a:r>
              <a:rPr lang="en-GB" dirty="0" smtClean="0"/>
              <a:t>, </a:t>
            </a:r>
            <a:r>
              <a:rPr lang="en-GB" dirty="0" err="1" smtClean="0"/>
              <a:t>antiprotozoals</a:t>
            </a:r>
            <a:r>
              <a:rPr lang="en-GB" dirty="0" smtClean="0"/>
              <a:t>/</a:t>
            </a:r>
            <a:r>
              <a:rPr lang="en-GB" dirty="0" err="1" smtClean="0"/>
              <a:t>antiparasitics</a:t>
            </a:r>
            <a:r>
              <a:rPr lang="en-GB" dirty="0" smtClean="0"/>
              <a:t> </a:t>
            </a:r>
            <a:r>
              <a:rPr lang="en-GB" sz="1800" dirty="0" smtClean="0"/>
              <a:t>(</a:t>
            </a:r>
            <a:r>
              <a:rPr lang="en-GB" sz="1800" i="1" dirty="0" err="1" smtClean="0"/>
              <a:t>milbemycin</a:t>
            </a:r>
            <a:r>
              <a:rPr lang="en-GB" sz="1800" dirty="0" smtClean="0"/>
              <a:t>)</a:t>
            </a:r>
            <a:r>
              <a:rPr lang="en-GB" dirty="0" smtClean="0"/>
              <a:t>, antipsychotics </a:t>
            </a:r>
            <a:r>
              <a:rPr lang="en-GB" sz="1800" dirty="0" smtClean="0"/>
              <a:t>(</a:t>
            </a:r>
            <a:r>
              <a:rPr lang="en-GB" sz="1800" i="1" dirty="0" smtClean="0"/>
              <a:t>sertraline, </a:t>
            </a:r>
            <a:r>
              <a:rPr lang="en-GB" sz="1800" i="1" dirty="0" err="1" smtClean="0"/>
              <a:t>trifluoperazine</a:t>
            </a:r>
            <a:r>
              <a:rPr lang="en-GB" sz="1800" i="1" dirty="0" smtClean="0"/>
              <a:t>, </a:t>
            </a:r>
            <a:r>
              <a:rPr lang="en-GB" sz="1800" i="1" dirty="0" err="1" smtClean="0"/>
              <a:t>clorgiline</a:t>
            </a:r>
            <a:r>
              <a:rPr lang="en-GB" sz="1800" dirty="0" smtClean="0"/>
              <a:t>)</a:t>
            </a:r>
            <a:r>
              <a:rPr lang="en-GB" dirty="0" smtClean="0"/>
              <a:t>, calcium channel blockers </a:t>
            </a:r>
            <a:r>
              <a:rPr lang="en-GB" sz="1800" dirty="0" smtClean="0"/>
              <a:t>(</a:t>
            </a:r>
            <a:r>
              <a:rPr lang="en-GB" sz="1800" i="1" dirty="0" smtClean="0"/>
              <a:t>amlodipine, </a:t>
            </a:r>
            <a:r>
              <a:rPr lang="en-GB" sz="1800" i="1" dirty="0" err="1" smtClean="0"/>
              <a:t>nifedipine</a:t>
            </a:r>
            <a:r>
              <a:rPr lang="en-GB" sz="1800" i="1" dirty="0" smtClean="0"/>
              <a:t>, </a:t>
            </a:r>
            <a:r>
              <a:rPr lang="en-GB" sz="1800" i="1" dirty="0" err="1" smtClean="0"/>
              <a:t>benidipine</a:t>
            </a:r>
            <a:r>
              <a:rPr lang="en-GB" sz="1800" i="1" dirty="0" smtClean="0"/>
              <a:t>, </a:t>
            </a:r>
            <a:r>
              <a:rPr lang="en-GB" sz="1800" i="1" dirty="0" err="1" smtClean="0"/>
              <a:t>flunarizine</a:t>
            </a:r>
            <a:r>
              <a:rPr lang="en-GB" sz="1800" dirty="0" smtClean="0"/>
              <a:t>)</a:t>
            </a:r>
            <a:r>
              <a:rPr lang="en-GB" dirty="0" smtClean="0"/>
              <a:t>, </a:t>
            </a:r>
            <a:r>
              <a:rPr lang="en-GB" dirty="0" err="1" smtClean="0"/>
              <a:t>berberine</a:t>
            </a:r>
            <a:r>
              <a:rPr lang="en-GB" dirty="0" smtClean="0"/>
              <a:t>)</a:t>
            </a:r>
          </a:p>
          <a:p>
            <a:pPr>
              <a:lnSpc>
                <a:spcPts val="2700"/>
              </a:lnSpc>
              <a:spcBef>
                <a:spcPts val="600"/>
              </a:spcBef>
              <a:buClr>
                <a:schemeClr val="tx2"/>
              </a:buClr>
              <a:buFontTx/>
              <a:buChar char="-"/>
            </a:pPr>
            <a:r>
              <a:rPr lang="en-GB" dirty="0" smtClean="0"/>
              <a:t>newly designed molecules (</a:t>
            </a:r>
            <a:r>
              <a:rPr lang="en-GB" dirty="0" err="1" smtClean="0"/>
              <a:t>calcineurin</a:t>
            </a:r>
            <a:r>
              <a:rPr lang="en-GB" dirty="0" smtClean="0"/>
              <a:t> inhibitors </a:t>
            </a:r>
            <a:r>
              <a:rPr lang="en-GB" sz="1800" dirty="0" smtClean="0"/>
              <a:t>(</a:t>
            </a:r>
            <a:r>
              <a:rPr lang="en-GB" sz="1800" i="1" dirty="0" smtClean="0"/>
              <a:t>derivatives of cyclosporine A and tacrolimus</a:t>
            </a:r>
            <a:r>
              <a:rPr lang="en-GB" sz="1800" dirty="0" smtClean="0"/>
              <a:t>)</a:t>
            </a:r>
            <a:r>
              <a:rPr lang="en-GB" dirty="0" smtClean="0"/>
              <a:t>, heat shock protein 90 inhibitors </a:t>
            </a:r>
            <a:r>
              <a:rPr lang="en-GB" sz="1800" dirty="0" smtClean="0"/>
              <a:t>(</a:t>
            </a:r>
            <a:r>
              <a:rPr lang="en-GB" sz="1800" i="1" dirty="0" smtClean="0"/>
              <a:t>analogues of </a:t>
            </a:r>
            <a:r>
              <a:rPr lang="en-GB" sz="1800" i="1" dirty="0" err="1" smtClean="0"/>
              <a:t>geldanamycin</a:t>
            </a:r>
            <a:r>
              <a:rPr lang="en-GB" sz="1800" i="1" dirty="0" smtClean="0"/>
              <a:t> – </a:t>
            </a:r>
            <a:r>
              <a:rPr lang="en-GB" sz="1800" i="1" dirty="0" err="1" smtClean="0"/>
              <a:t>tanespimycin</a:t>
            </a:r>
            <a:r>
              <a:rPr lang="en-GB" sz="1800" i="1" dirty="0" smtClean="0"/>
              <a:t>, </a:t>
            </a:r>
            <a:r>
              <a:rPr lang="en-GB" sz="1800" i="1" dirty="0" err="1" smtClean="0"/>
              <a:t>alvespimycin</a:t>
            </a:r>
            <a:r>
              <a:rPr lang="en-GB" sz="1800" i="1" dirty="0" smtClean="0"/>
              <a:t>; </a:t>
            </a:r>
            <a:r>
              <a:rPr lang="en-GB" sz="1800" i="1" dirty="0" err="1" smtClean="0"/>
              <a:t>efungumab</a:t>
            </a:r>
            <a:r>
              <a:rPr lang="en-GB" sz="1800" dirty="0" smtClean="0"/>
              <a:t>)</a:t>
            </a:r>
            <a:r>
              <a:rPr lang="en-GB" dirty="0" smtClean="0"/>
              <a:t>, etc.), </a:t>
            </a:r>
            <a:r>
              <a:rPr lang="en-GB" b="1" dirty="0" smtClean="0"/>
              <a:t>efflux pump inhibitors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5152979" y="6453336"/>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26430509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 that together demonstrate synergistic antifungal properties</a:t>
            </a:r>
          </a:p>
          <a:p>
            <a:pPr marL="0" indent="0">
              <a:lnSpc>
                <a:spcPts val="2700"/>
              </a:lnSpc>
              <a:spcBef>
                <a:spcPts val="600"/>
              </a:spcBef>
              <a:buClr>
                <a:schemeClr val="tx2"/>
              </a:buClr>
              <a:buNone/>
            </a:pPr>
            <a:r>
              <a:rPr lang="en-GB" dirty="0"/>
              <a:t>C</a:t>
            </a:r>
            <a:r>
              <a:rPr lang="en-GB" dirty="0" smtClean="0"/>
              <a:t>ombinations help to enhance or restore antifungal efficiency of drugs against resistant fungal strains.</a:t>
            </a:r>
          </a:p>
          <a:p>
            <a:pPr marL="0" indent="0">
              <a:lnSpc>
                <a:spcPts val="2700"/>
              </a:lnSpc>
              <a:spcBef>
                <a:spcPts val="600"/>
              </a:spcBef>
              <a:buClr>
                <a:schemeClr val="tx2"/>
              </a:buClr>
              <a:buNone/>
            </a:pPr>
            <a:r>
              <a:rPr lang="en-GB" dirty="0"/>
              <a:t>M</a:t>
            </a:r>
            <a:r>
              <a:rPr lang="en-GB" dirty="0" smtClean="0"/>
              <a:t>ain mechanisms of these synergistic effects seem to be:</a:t>
            </a:r>
          </a:p>
          <a:p>
            <a:pPr>
              <a:lnSpc>
                <a:spcPts val="2700"/>
              </a:lnSpc>
              <a:spcBef>
                <a:spcPts val="600"/>
              </a:spcBef>
              <a:buClr>
                <a:schemeClr val="tx2"/>
              </a:buClr>
              <a:buFontTx/>
              <a:buChar char="-"/>
            </a:pPr>
            <a:r>
              <a:rPr lang="en-GB" dirty="0" smtClean="0"/>
              <a:t>perturbation of membrane</a:t>
            </a:r>
          </a:p>
          <a:p>
            <a:pPr>
              <a:lnSpc>
                <a:spcPts val="2700"/>
              </a:lnSpc>
              <a:spcBef>
                <a:spcPts val="600"/>
              </a:spcBef>
              <a:buClr>
                <a:schemeClr val="tx2"/>
              </a:buClr>
              <a:buFontTx/>
              <a:buChar char="-"/>
            </a:pPr>
            <a:r>
              <a:rPr lang="en-GB" dirty="0" smtClean="0"/>
              <a:t>disturbance of intracellular ion homeostasis</a:t>
            </a:r>
          </a:p>
          <a:p>
            <a:pPr>
              <a:lnSpc>
                <a:spcPts val="2700"/>
              </a:lnSpc>
              <a:spcBef>
                <a:spcPts val="600"/>
              </a:spcBef>
              <a:buClr>
                <a:schemeClr val="tx2"/>
              </a:buClr>
              <a:buFontTx/>
              <a:buChar char="-"/>
            </a:pPr>
            <a:r>
              <a:rPr lang="en-GB" dirty="0" smtClean="0"/>
              <a:t>inhibition of efflux pumps</a:t>
            </a:r>
          </a:p>
          <a:p>
            <a:pPr>
              <a:lnSpc>
                <a:spcPts val="2700"/>
              </a:lnSpc>
              <a:spcBef>
                <a:spcPts val="600"/>
              </a:spcBef>
              <a:buClr>
                <a:schemeClr val="tx2"/>
              </a:buClr>
              <a:buFontTx/>
              <a:buChar char="-"/>
            </a:pPr>
            <a:r>
              <a:rPr lang="en-GB" dirty="0" smtClean="0"/>
              <a:t>inhibition of vital enzymes </a:t>
            </a:r>
          </a:p>
          <a:p>
            <a:pPr>
              <a:lnSpc>
                <a:spcPts val="2700"/>
              </a:lnSpc>
              <a:spcBef>
                <a:spcPts val="600"/>
              </a:spcBef>
              <a:buClr>
                <a:schemeClr val="tx2"/>
              </a:buClr>
              <a:buFontTx/>
              <a:buChar char="-"/>
            </a:pPr>
            <a:r>
              <a:rPr lang="en-GB" dirty="0" smtClean="0"/>
              <a:t>biofilm formation inhibition</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Tree>
    <p:extLst>
      <p:ext uri="{BB962C8B-B14F-4D97-AF65-F5344CB8AC3E}">
        <p14:creationId xmlns:p14="http://schemas.microsoft.com/office/powerpoint/2010/main" val="4213160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381642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 </a:t>
            </a:r>
          </a:p>
          <a:p>
            <a:pPr marL="0" indent="0">
              <a:lnSpc>
                <a:spcPts val="2700"/>
              </a:lnSpc>
              <a:spcBef>
                <a:spcPts val="600"/>
              </a:spcBef>
              <a:buClr>
                <a:schemeClr val="tx2"/>
              </a:buClr>
              <a:buNone/>
            </a:pPr>
            <a:r>
              <a:rPr lang="en-GB" dirty="0" smtClean="0"/>
              <a:t>2 classes of efflux pump cause azole resistance:</a:t>
            </a:r>
          </a:p>
          <a:p>
            <a:pPr marL="265113" indent="-265113">
              <a:lnSpc>
                <a:spcPts val="2700"/>
              </a:lnSpc>
              <a:spcBef>
                <a:spcPts val="600"/>
              </a:spcBef>
              <a:buClr>
                <a:schemeClr val="tx2"/>
              </a:buClr>
              <a:buFont typeface="+mj-lt"/>
              <a:buAutoNum type="arabicPeriod"/>
            </a:pPr>
            <a:r>
              <a:rPr lang="en-GB" dirty="0" smtClean="0"/>
              <a:t>ATP-binding cassette (ABC) multidrug transporter (e.g., Cdr1 protein, powered by ATP hydrolysis)</a:t>
            </a:r>
          </a:p>
          <a:p>
            <a:pPr marL="265113" indent="-265113">
              <a:lnSpc>
                <a:spcPts val="2700"/>
              </a:lnSpc>
              <a:spcBef>
                <a:spcPts val="600"/>
              </a:spcBef>
              <a:buClr>
                <a:schemeClr val="tx2"/>
              </a:buClr>
              <a:buFont typeface="+mj-lt"/>
              <a:buAutoNum type="arabicPeriod"/>
            </a:pPr>
            <a:r>
              <a:rPr lang="en-GB" dirty="0" smtClean="0"/>
              <a:t>major facilitator superfamily (MFS) multidrug transporters (e.g., Mdr1 protein</a:t>
            </a:r>
            <a:r>
              <a:rPr lang="en-GB" dirty="0"/>
              <a:t>-</a:t>
            </a:r>
            <a:r>
              <a:rPr lang="en-GB" dirty="0" smtClean="0"/>
              <a:t> utilizes plasma membrane electrochemical gradient to translocate substrates).</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r>
              <a:rPr lang="en-GB" dirty="0" smtClean="0"/>
              <a:t>Macrocyclic polyketides </a:t>
            </a:r>
            <a:r>
              <a:rPr lang="en-GB" b="1" dirty="0" smtClean="0"/>
              <a:t>FK506, FK520 </a:t>
            </a:r>
            <a:r>
              <a:rPr lang="en-GB" dirty="0" smtClean="0"/>
              <a:t>displayed</a:t>
            </a:r>
            <a:br>
              <a:rPr lang="en-GB" dirty="0" smtClean="0"/>
            </a:br>
            <a:r>
              <a:rPr lang="en-GB" dirty="0" smtClean="0"/>
              <a:t>fungicidal synergism with azoles in </a:t>
            </a:r>
            <a:r>
              <a:rPr lang="en-GB" i="1" dirty="0" smtClean="0"/>
              <a:t>C. </a:t>
            </a:r>
            <a:r>
              <a:rPr lang="en-GB" i="1" dirty="0" err="1" smtClean="0"/>
              <a:t>albicans</a:t>
            </a:r>
            <a:r>
              <a:rPr lang="en-GB" i="1" dirty="0" smtClean="0"/>
              <a:t> </a:t>
            </a:r>
            <a:br>
              <a:rPr lang="en-GB" i="1" dirty="0" smtClean="0"/>
            </a:br>
            <a:r>
              <a:rPr lang="en-GB" dirty="0" smtClean="0"/>
              <a:t>and inhibit drug efflux mediated by </a:t>
            </a:r>
            <a:br>
              <a:rPr lang="en-GB" dirty="0" smtClean="0"/>
            </a:br>
            <a:r>
              <a:rPr lang="en-GB" dirty="0" smtClean="0"/>
              <a:t>ABC multidrug transporter – Cdr1 protein</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pic>
        <p:nvPicPr>
          <p:cNvPr id="4" name="Obrázek 3"/>
          <p:cNvPicPr>
            <a:picLocks noChangeAspect="1"/>
          </p:cNvPicPr>
          <p:nvPr/>
        </p:nvPicPr>
        <p:blipFill rotWithShape="1">
          <a:blip r:embed="rId2">
            <a:extLst>
              <a:ext uri="{28A0092B-C50C-407E-A947-70E740481C1C}">
                <a14:useLocalDpi xmlns:a14="http://schemas.microsoft.com/office/drawing/2010/main" val="0"/>
              </a:ext>
            </a:extLst>
          </a:blip>
          <a:srcRect l="6352" r="9831" b="2659"/>
          <a:stretch/>
        </p:blipFill>
        <p:spPr bwMode="auto">
          <a:xfrm>
            <a:off x="6588224" y="3693255"/>
            <a:ext cx="2340000" cy="3133572"/>
          </a:xfrm>
          <a:prstGeom prst="rect">
            <a:avLst/>
          </a:prstGeom>
          <a:noFill/>
          <a:ln>
            <a:noFill/>
          </a:ln>
        </p:spPr>
      </p:pic>
      <p:sp>
        <p:nvSpPr>
          <p:cNvPr id="5" name="Obdélník 4"/>
          <p:cNvSpPr/>
          <p:nvPr/>
        </p:nvSpPr>
        <p:spPr>
          <a:xfrm>
            <a:off x="35496" y="6453336"/>
            <a:ext cx="5110518" cy="338554"/>
          </a:xfrm>
          <a:prstGeom prst="rect">
            <a:avLst/>
          </a:prstGeom>
        </p:spPr>
        <p:txBody>
          <a:bodyPr wrap="square">
            <a:spAutoFit/>
          </a:bodyPr>
          <a:lstStyle/>
          <a:p>
            <a:r>
              <a:rPr lang="en-GB" sz="1600" dirty="0" err="1" smtClean="0"/>
              <a:t>Nim</a:t>
            </a:r>
            <a:r>
              <a:rPr lang="en-GB" sz="1600" dirty="0" smtClean="0"/>
              <a:t> S. et al. </a:t>
            </a:r>
            <a:r>
              <a:rPr lang="en-GB" sz="1600" i="1" dirty="0" smtClean="0"/>
              <a:t>FEMS Yeast Res.</a:t>
            </a:r>
            <a:r>
              <a:rPr lang="en-GB" sz="1600" dirty="0" smtClean="0"/>
              <a:t> </a:t>
            </a:r>
            <a:r>
              <a:rPr lang="en-GB" sz="1600" b="1" dirty="0" smtClean="0"/>
              <a:t>2014</a:t>
            </a:r>
            <a:r>
              <a:rPr lang="en-GB" sz="1600" dirty="0" smtClean="0"/>
              <a:t> ,</a:t>
            </a:r>
            <a:r>
              <a:rPr lang="en-GB" sz="1600" i="1" dirty="0" smtClean="0"/>
              <a:t>14</a:t>
            </a:r>
            <a:r>
              <a:rPr lang="cs-CZ" sz="1600" dirty="0" smtClean="0"/>
              <a:t>, </a:t>
            </a:r>
            <a:r>
              <a:rPr lang="en-GB" sz="1600" dirty="0" smtClean="0"/>
              <a:t>624</a:t>
            </a:r>
            <a:r>
              <a:rPr lang="cs-CZ" sz="1600" dirty="0" smtClean="0"/>
              <a:t>.</a:t>
            </a:r>
            <a:r>
              <a:rPr lang="en-GB" sz="1600" dirty="0" smtClean="0"/>
              <a:t> </a:t>
            </a:r>
            <a:endParaRPr lang="en-GB" sz="1600" dirty="0"/>
          </a:p>
        </p:txBody>
      </p:sp>
    </p:spTree>
    <p:extLst>
      <p:ext uri="{BB962C8B-B14F-4D97-AF65-F5344CB8AC3E}">
        <p14:creationId xmlns:p14="http://schemas.microsoft.com/office/powerpoint/2010/main" val="1926386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453650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a:t>
            </a:r>
          </a:p>
          <a:p>
            <a:pPr marL="0" indent="0">
              <a:lnSpc>
                <a:spcPts val="2700"/>
              </a:lnSpc>
              <a:spcBef>
                <a:spcPts val="600"/>
              </a:spcBef>
              <a:buClr>
                <a:schemeClr val="tx2"/>
              </a:buClr>
              <a:buNone/>
            </a:pPr>
            <a:r>
              <a:rPr lang="en-GB" dirty="0" err="1" smtClean="0"/>
              <a:t>oxathiolone</a:t>
            </a:r>
            <a:r>
              <a:rPr lang="en-GB" dirty="0" smtClean="0"/>
              <a:t> fused </a:t>
            </a:r>
            <a:r>
              <a:rPr lang="en-GB" dirty="0" err="1" smtClean="0"/>
              <a:t>chalcones</a:t>
            </a:r>
            <a:r>
              <a:rPr lang="en-GB" dirty="0" smtClean="0"/>
              <a:t> are effective </a:t>
            </a:r>
            <a:r>
              <a:rPr lang="en-GB" dirty="0" err="1" smtClean="0"/>
              <a:t>chemosensitizers</a:t>
            </a:r>
            <a:r>
              <a:rPr lang="en-GB" dirty="0" smtClean="0"/>
              <a:t> able to restore sensitivity to fluconazole of MDR </a:t>
            </a:r>
            <a:r>
              <a:rPr lang="en-GB" i="1" dirty="0" smtClean="0"/>
              <a:t>C. </a:t>
            </a:r>
            <a:r>
              <a:rPr lang="en-GB" i="1" dirty="0" err="1" smtClean="0"/>
              <a:t>albicans</a:t>
            </a:r>
            <a:r>
              <a:rPr lang="en-GB" dirty="0" smtClean="0"/>
              <a:t> strains. </a:t>
            </a:r>
          </a:p>
          <a:p>
            <a:pPr marL="0" indent="0">
              <a:lnSpc>
                <a:spcPts val="2700"/>
              </a:lnSpc>
              <a:spcBef>
                <a:spcPts val="600"/>
              </a:spcBef>
              <a:buClr>
                <a:schemeClr val="tx2"/>
              </a:buClr>
              <a:buNone/>
            </a:pPr>
            <a:r>
              <a:rPr lang="en-GB" b="1" dirty="0" smtClean="0"/>
              <a:t>A</a:t>
            </a:r>
            <a:r>
              <a:rPr lang="en-GB" dirty="0" smtClean="0"/>
              <a:t> reduced resistance caused by overexpressing ABC-type drug transporters CDR1/CDR2 </a:t>
            </a:r>
          </a:p>
          <a:p>
            <a:pPr marL="0" indent="0">
              <a:lnSpc>
                <a:spcPts val="2700"/>
              </a:lnSpc>
              <a:spcBef>
                <a:spcPts val="600"/>
              </a:spcBef>
              <a:buClr>
                <a:schemeClr val="tx2"/>
              </a:buClr>
              <a:buNone/>
            </a:pPr>
            <a:r>
              <a:rPr lang="en-GB" b="1" dirty="0" smtClean="0"/>
              <a:t>B</a:t>
            </a:r>
            <a:r>
              <a:rPr lang="en-GB" dirty="0" smtClean="0"/>
              <a:t> </a:t>
            </a:r>
            <a:r>
              <a:rPr lang="en-GB" dirty="0" err="1" smtClean="0"/>
              <a:t>chemosensitized</a:t>
            </a:r>
            <a:r>
              <a:rPr lang="en-GB" dirty="0" smtClean="0"/>
              <a:t> resistance caused by overexpression of MFS multidrug transporters</a:t>
            </a:r>
          </a:p>
          <a:p>
            <a:pPr marL="0" indent="0">
              <a:lnSpc>
                <a:spcPts val="2700"/>
              </a:lnSpc>
              <a:spcBef>
                <a:spcPts val="600"/>
              </a:spcBef>
              <a:buClr>
                <a:schemeClr val="tx2"/>
              </a:buClr>
              <a:buNone/>
            </a:pPr>
            <a:r>
              <a:rPr lang="en-GB" b="1" dirty="0" smtClean="0"/>
              <a:t>C</a:t>
            </a:r>
            <a:r>
              <a:rPr lang="en-GB" dirty="0" smtClean="0"/>
              <a:t> reversed fluconazole resistance mediated by both types of drug efflux pumps </a:t>
            </a:r>
          </a:p>
        </p:txBody>
      </p:sp>
      <p:sp>
        <p:nvSpPr>
          <p:cNvPr id="3" name="Nadpis 2"/>
          <p:cNvSpPr>
            <a:spLocks noGrp="1"/>
          </p:cNvSpPr>
          <p:nvPr>
            <p:ph type="title"/>
          </p:nvPr>
        </p:nvSpPr>
        <p:spPr>
          <a:xfrm>
            <a:off x="251520" y="332656"/>
            <a:ext cx="8640960" cy="1008112"/>
          </a:xfrm>
        </p:spPr>
        <p:txBody>
          <a:bodyPr>
            <a:noAutofit/>
          </a:bodyPr>
          <a:lstStyle/>
          <a:p>
            <a:pPr>
              <a:lnSpc>
                <a:spcPts val="4300"/>
              </a:lnSpc>
            </a:pPr>
            <a:r>
              <a:rPr lang="en-GB" dirty="0" smtClean="0"/>
              <a:t>New trends in design of antifungal drugs</a:t>
            </a:r>
            <a:endParaRPr lang="en-GB" dirty="0"/>
          </a:p>
        </p:txBody>
      </p:sp>
      <p:graphicFrame>
        <p:nvGraphicFramePr>
          <p:cNvPr id="4" name="Objekt 3"/>
          <p:cNvGraphicFramePr>
            <a:graphicFrameLocks noChangeAspect="1"/>
          </p:cNvGraphicFramePr>
          <p:nvPr>
            <p:extLst>
              <p:ext uri="{D42A27DB-BD31-4B8C-83A1-F6EECF244321}">
                <p14:modId xmlns:p14="http://schemas.microsoft.com/office/powerpoint/2010/main" val="1379050824"/>
              </p:ext>
            </p:extLst>
          </p:nvPr>
        </p:nvGraphicFramePr>
        <p:xfrm>
          <a:off x="755576" y="4740265"/>
          <a:ext cx="2487552" cy="1713071"/>
        </p:xfrm>
        <a:graphic>
          <a:graphicData uri="http://schemas.openxmlformats.org/presentationml/2006/ole">
            <mc:AlternateContent xmlns:mc="http://schemas.openxmlformats.org/markup-compatibility/2006">
              <mc:Choice xmlns:v="urn:schemas-microsoft-com:vml" Requires="v">
                <p:oleObj spid="_x0000_s1236" name="CS ChemDraw Drawing" r:id="rId3" imgW="2261411" imgH="1557337" progId="ChemDraw.Document.6.0">
                  <p:embed/>
                </p:oleObj>
              </mc:Choice>
              <mc:Fallback>
                <p:oleObj name="CS ChemDraw Drawing" r:id="rId3" imgW="2261411" imgH="1557337" progId="ChemDraw.Document.6.0">
                  <p:embed/>
                  <p:pic>
                    <p:nvPicPr>
                      <p:cNvPr id="0" name=""/>
                      <p:cNvPicPr/>
                      <p:nvPr/>
                    </p:nvPicPr>
                    <p:blipFill>
                      <a:blip r:embed="rId4"/>
                      <a:stretch>
                        <a:fillRect/>
                      </a:stretch>
                    </p:blipFill>
                    <p:spPr>
                      <a:xfrm>
                        <a:off x="755576" y="4740265"/>
                        <a:ext cx="2487552" cy="1713071"/>
                      </a:xfrm>
                      <a:prstGeom prst="rect">
                        <a:avLst/>
                      </a:prstGeom>
                    </p:spPr>
                  </p:pic>
                </p:oleObj>
              </mc:Fallback>
            </mc:AlternateContent>
          </a:graphicData>
        </a:graphic>
      </p:graphicFrame>
      <p:graphicFrame>
        <p:nvGraphicFramePr>
          <p:cNvPr id="5" name="Objekt 4"/>
          <p:cNvGraphicFramePr>
            <a:graphicFrameLocks noChangeAspect="1"/>
          </p:cNvGraphicFramePr>
          <p:nvPr>
            <p:extLst>
              <p:ext uri="{D42A27DB-BD31-4B8C-83A1-F6EECF244321}">
                <p14:modId xmlns:p14="http://schemas.microsoft.com/office/powerpoint/2010/main" val="530274034"/>
              </p:ext>
            </p:extLst>
          </p:nvPr>
        </p:nvGraphicFramePr>
        <p:xfrm>
          <a:off x="3491880" y="5085184"/>
          <a:ext cx="2530948" cy="958692"/>
        </p:xfrm>
        <a:graphic>
          <a:graphicData uri="http://schemas.openxmlformats.org/presentationml/2006/ole">
            <mc:AlternateContent xmlns:mc="http://schemas.openxmlformats.org/markup-compatibility/2006">
              <mc:Choice xmlns:v="urn:schemas-microsoft-com:vml" Requires="v">
                <p:oleObj spid="_x0000_s1237" name="CS ChemDraw Drawing" r:id="rId5" imgW="2300862" imgH="871538" progId="ChemDraw.Document.6.0">
                  <p:embed/>
                </p:oleObj>
              </mc:Choice>
              <mc:Fallback>
                <p:oleObj name="CS ChemDraw Drawing" r:id="rId5" imgW="2300862" imgH="871538" progId="ChemDraw.Document.6.0">
                  <p:embed/>
                  <p:pic>
                    <p:nvPicPr>
                      <p:cNvPr id="0" name=""/>
                      <p:cNvPicPr/>
                      <p:nvPr/>
                    </p:nvPicPr>
                    <p:blipFill>
                      <a:blip r:embed="rId6"/>
                      <a:stretch>
                        <a:fillRect/>
                      </a:stretch>
                    </p:blipFill>
                    <p:spPr>
                      <a:xfrm>
                        <a:off x="3491880" y="5085184"/>
                        <a:ext cx="2530948" cy="958692"/>
                      </a:xfrm>
                      <a:prstGeom prst="rect">
                        <a:avLst/>
                      </a:prstGeom>
                    </p:spPr>
                  </p:pic>
                </p:oleObj>
              </mc:Fallback>
            </mc:AlternateContent>
          </a:graphicData>
        </a:graphic>
      </p:graphicFrame>
      <p:graphicFrame>
        <p:nvGraphicFramePr>
          <p:cNvPr id="6" name="Objekt 5"/>
          <p:cNvGraphicFramePr>
            <a:graphicFrameLocks noChangeAspect="1"/>
          </p:cNvGraphicFramePr>
          <p:nvPr>
            <p:extLst>
              <p:ext uri="{D42A27DB-BD31-4B8C-83A1-F6EECF244321}">
                <p14:modId xmlns:p14="http://schemas.microsoft.com/office/powerpoint/2010/main" val="4198142879"/>
              </p:ext>
            </p:extLst>
          </p:nvPr>
        </p:nvGraphicFramePr>
        <p:xfrm>
          <a:off x="6156176" y="4941168"/>
          <a:ext cx="2705127" cy="1095986"/>
        </p:xfrm>
        <a:graphic>
          <a:graphicData uri="http://schemas.openxmlformats.org/presentationml/2006/ole">
            <mc:AlternateContent xmlns:mc="http://schemas.openxmlformats.org/markup-compatibility/2006">
              <mc:Choice xmlns:v="urn:schemas-microsoft-com:vml" Requires="v">
                <p:oleObj spid="_x0000_s1238" name="CS ChemDraw Drawing" r:id="rId7" imgW="2459206" imgH="996351" progId="ChemDraw.Document.6.0">
                  <p:embed/>
                </p:oleObj>
              </mc:Choice>
              <mc:Fallback>
                <p:oleObj name="CS ChemDraw Drawing" r:id="rId7" imgW="2459206" imgH="996351" progId="ChemDraw.Document.6.0">
                  <p:embed/>
                  <p:pic>
                    <p:nvPicPr>
                      <p:cNvPr id="0" name=""/>
                      <p:cNvPicPr/>
                      <p:nvPr/>
                    </p:nvPicPr>
                    <p:blipFill>
                      <a:blip r:embed="rId8"/>
                      <a:stretch>
                        <a:fillRect/>
                      </a:stretch>
                    </p:blipFill>
                    <p:spPr>
                      <a:xfrm>
                        <a:off x="6156176" y="4941168"/>
                        <a:ext cx="2705127" cy="1095986"/>
                      </a:xfrm>
                      <a:prstGeom prst="rect">
                        <a:avLst/>
                      </a:prstGeom>
                    </p:spPr>
                  </p:pic>
                </p:oleObj>
              </mc:Fallback>
            </mc:AlternateContent>
          </a:graphicData>
        </a:graphic>
      </p:graphicFrame>
      <p:sp>
        <p:nvSpPr>
          <p:cNvPr id="8" name="Obdélník 7"/>
          <p:cNvSpPr/>
          <p:nvPr/>
        </p:nvSpPr>
        <p:spPr>
          <a:xfrm>
            <a:off x="18845" y="6474822"/>
            <a:ext cx="4572000" cy="338554"/>
          </a:xfrm>
          <a:prstGeom prst="rect">
            <a:avLst/>
          </a:prstGeom>
        </p:spPr>
        <p:txBody>
          <a:bodyPr>
            <a:spAutoFit/>
          </a:bodyPr>
          <a:lstStyle/>
          <a:p>
            <a:r>
              <a:rPr lang="en-GB" sz="1600" dirty="0" err="1" smtClean="0"/>
              <a:t>Lacka</a:t>
            </a:r>
            <a:r>
              <a:rPr lang="en-GB" sz="1600" dirty="0" smtClean="0"/>
              <a:t> I. et al. </a:t>
            </a:r>
            <a:r>
              <a:rPr lang="en-GB" sz="1600" i="1" dirty="0" err="1" smtClean="0"/>
              <a:t>Front.Microbiol</a:t>
            </a:r>
            <a:r>
              <a:rPr lang="en-GB" sz="1600" i="1" dirty="0" smtClean="0"/>
              <a:t>.</a:t>
            </a:r>
            <a:r>
              <a:rPr lang="en-GB" sz="1600" dirty="0" smtClean="0"/>
              <a:t> </a:t>
            </a:r>
            <a:r>
              <a:rPr lang="en-GB" sz="1600" b="1" dirty="0" smtClean="0"/>
              <a:t>2015</a:t>
            </a:r>
            <a:r>
              <a:rPr lang="en-GB" sz="1600" dirty="0" smtClean="0"/>
              <a:t>, </a:t>
            </a:r>
            <a:r>
              <a:rPr lang="en-GB" sz="1600" i="1" dirty="0" smtClean="0"/>
              <a:t>6</a:t>
            </a:r>
            <a:r>
              <a:rPr lang="en-GB" sz="1600" dirty="0" smtClean="0"/>
              <a:t>, 783</a:t>
            </a:r>
            <a:r>
              <a:rPr lang="cs-CZ" sz="1600" dirty="0" smtClean="0"/>
              <a:t>.</a:t>
            </a:r>
            <a:endParaRPr lang="en-GB" sz="1600" dirty="0"/>
          </a:p>
        </p:txBody>
      </p:sp>
    </p:spTree>
    <p:extLst>
      <p:ext uri="{BB962C8B-B14F-4D97-AF65-F5344CB8AC3E}">
        <p14:creationId xmlns:p14="http://schemas.microsoft.com/office/powerpoint/2010/main" val="1926386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103276"/>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 </a:t>
            </a:r>
            <a:br>
              <a:rPr lang="en-GB" sz="2800" b="1" dirty="0" smtClean="0"/>
            </a:br>
            <a:r>
              <a:rPr lang="en-GB" sz="2800" dirty="0" smtClean="0"/>
              <a:t>- </a:t>
            </a:r>
            <a:r>
              <a:rPr lang="en-GB" dirty="0" smtClean="0"/>
              <a:t>cyclobut-3-ene-1,2-dione</a:t>
            </a:r>
            <a:r>
              <a:rPr lang="cs-CZ" dirty="0" smtClean="0"/>
              <a:t>s </a:t>
            </a:r>
            <a:r>
              <a:rPr lang="en-GB" dirty="0" smtClean="0"/>
              <a:t>inhibit </a:t>
            </a:r>
            <a:r>
              <a:rPr lang="en-GB" i="1" dirty="0" smtClean="0"/>
              <a:t>C. </a:t>
            </a:r>
            <a:r>
              <a:rPr lang="en-GB" i="1" dirty="0" err="1" smtClean="0"/>
              <a:t>albicans</a:t>
            </a:r>
            <a:r>
              <a:rPr lang="en-GB" i="1" dirty="0" smtClean="0"/>
              <a:t> </a:t>
            </a:r>
            <a:r>
              <a:rPr lang="en-GB" dirty="0" smtClean="0"/>
              <a:t>Major Facilitator Superfamily Transporter Mdr1p</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r>
              <a:rPr lang="en-GB" dirty="0" smtClean="0"/>
              <a:t>- series of </a:t>
            </a:r>
            <a:r>
              <a:rPr lang="en-GB" dirty="0" err="1" smtClean="0"/>
              <a:t>diazaspiro-decane</a:t>
            </a:r>
            <a:r>
              <a:rPr lang="en-GB" dirty="0" smtClean="0"/>
              <a:t> structural analogues inhibits processes associated with </a:t>
            </a:r>
            <a:r>
              <a:rPr lang="en-GB" i="1" dirty="0" smtClean="0"/>
              <a:t>C. </a:t>
            </a:r>
            <a:r>
              <a:rPr lang="en-GB" i="1" dirty="0" err="1" smtClean="0"/>
              <a:t>albicans</a:t>
            </a:r>
            <a:r>
              <a:rPr lang="en-GB" i="1" dirty="0" smtClean="0"/>
              <a:t> </a:t>
            </a:r>
            <a:r>
              <a:rPr lang="en-GB" dirty="0" smtClean="0"/>
              <a:t>virulence, </a:t>
            </a:r>
            <a:br>
              <a:rPr lang="en-GB" dirty="0" smtClean="0"/>
            </a:br>
            <a:r>
              <a:rPr lang="en-GB" dirty="0" smtClean="0"/>
              <a:t>biofilm formation and </a:t>
            </a:r>
            <a:r>
              <a:rPr lang="en-GB" dirty="0" err="1" smtClean="0"/>
              <a:t>filamentation</a:t>
            </a:r>
            <a:r>
              <a:rPr lang="en-GB" dirty="0" smtClean="0"/>
              <a:t>, </a:t>
            </a:r>
            <a:br>
              <a:rPr lang="en-GB" dirty="0" smtClean="0"/>
            </a:br>
            <a:r>
              <a:rPr lang="en-GB" dirty="0" smtClean="0"/>
              <a:t>without an effect on overall </a:t>
            </a:r>
            <a:br>
              <a:rPr lang="en-GB" dirty="0" smtClean="0"/>
            </a:br>
            <a:r>
              <a:rPr lang="en-GB" dirty="0" smtClean="0"/>
              <a:t>growth or eliciting resistance.</a:t>
            </a:r>
          </a:p>
          <a:p>
            <a:pPr marL="0" indent="0">
              <a:lnSpc>
                <a:spcPts val="2700"/>
              </a:lnSpc>
              <a:spcBef>
                <a:spcPts val="600"/>
              </a:spcBef>
              <a:buClr>
                <a:schemeClr val="tx2"/>
              </a:buClr>
              <a:buNone/>
            </a:pPr>
            <a:endParaRPr lang="en-GB" dirty="0" smtClean="0"/>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graphicFrame>
        <p:nvGraphicFramePr>
          <p:cNvPr id="5" name="Objekt 4"/>
          <p:cNvGraphicFramePr>
            <a:graphicFrameLocks noChangeAspect="1"/>
          </p:cNvGraphicFramePr>
          <p:nvPr>
            <p:extLst>
              <p:ext uri="{D42A27DB-BD31-4B8C-83A1-F6EECF244321}">
                <p14:modId xmlns:p14="http://schemas.microsoft.com/office/powerpoint/2010/main" val="3810846343"/>
              </p:ext>
            </p:extLst>
          </p:nvPr>
        </p:nvGraphicFramePr>
        <p:xfrm>
          <a:off x="3419872" y="2315608"/>
          <a:ext cx="2505656" cy="1257408"/>
        </p:xfrm>
        <a:graphic>
          <a:graphicData uri="http://schemas.openxmlformats.org/presentationml/2006/ole">
            <mc:AlternateContent xmlns:mc="http://schemas.openxmlformats.org/markup-compatibility/2006">
              <mc:Choice xmlns:v="urn:schemas-microsoft-com:vml" Requires="v">
                <p:oleObj spid="_x0000_s4410" name="CS ChemDraw Drawing" r:id="rId3" imgW="1927428" imgH="967237" progId="ChemDraw.Document.6.0">
                  <p:embed/>
                </p:oleObj>
              </mc:Choice>
              <mc:Fallback>
                <p:oleObj name="CS ChemDraw Drawing" r:id="rId3" imgW="1927428" imgH="967237" progId="ChemDraw.Document.6.0">
                  <p:embed/>
                  <p:pic>
                    <p:nvPicPr>
                      <p:cNvPr id="0" name=""/>
                      <p:cNvPicPr/>
                      <p:nvPr/>
                    </p:nvPicPr>
                    <p:blipFill>
                      <a:blip r:embed="rId4"/>
                      <a:stretch>
                        <a:fillRect/>
                      </a:stretch>
                    </p:blipFill>
                    <p:spPr>
                      <a:xfrm>
                        <a:off x="3419872" y="2315608"/>
                        <a:ext cx="2505656" cy="1257408"/>
                      </a:xfrm>
                      <a:prstGeom prst="rect">
                        <a:avLst/>
                      </a:prstGeom>
                    </p:spPr>
                  </p:pic>
                </p:oleObj>
              </mc:Fallback>
            </mc:AlternateContent>
          </a:graphicData>
        </a:graphic>
      </p:graphicFrame>
      <p:graphicFrame>
        <p:nvGraphicFramePr>
          <p:cNvPr id="6" name="Objekt 5"/>
          <p:cNvGraphicFramePr>
            <a:graphicFrameLocks noChangeAspect="1"/>
          </p:cNvGraphicFramePr>
          <p:nvPr>
            <p:extLst>
              <p:ext uri="{D42A27DB-BD31-4B8C-83A1-F6EECF244321}">
                <p14:modId xmlns:p14="http://schemas.microsoft.com/office/powerpoint/2010/main" val="1998213433"/>
              </p:ext>
            </p:extLst>
          </p:nvPr>
        </p:nvGraphicFramePr>
        <p:xfrm>
          <a:off x="6300192" y="2276872"/>
          <a:ext cx="1990685" cy="1213952"/>
        </p:xfrm>
        <a:graphic>
          <a:graphicData uri="http://schemas.openxmlformats.org/presentationml/2006/ole">
            <mc:AlternateContent xmlns:mc="http://schemas.openxmlformats.org/markup-compatibility/2006">
              <mc:Choice xmlns:v="urn:schemas-microsoft-com:vml" Requires="v">
                <p:oleObj spid="_x0000_s4411" name="CS ChemDraw Drawing" r:id="rId5" imgW="1531296" imgH="933809" progId="ChemDraw.Document.6.0">
                  <p:embed/>
                </p:oleObj>
              </mc:Choice>
              <mc:Fallback>
                <p:oleObj name="CS ChemDraw Drawing" r:id="rId5" imgW="1531296" imgH="933809" progId="ChemDraw.Document.6.0">
                  <p:embed/>
                  <p:pic>
                    <p:nvPicPr>
                      <p:cNvPr id="0" name=""/>
                      <p:cNvPicPr/>
                      <p:nvPr/>
                    </p:nvPicPr>
                    <p:blipFill>
                      <a:blip r:embed="rId6"/>
                      <a:stretch>
                        <a:fillRect/>
                      </a:stretch>
                    </p:blipFill>
                    <p:spPr>
                      <a:xfrm>
                        <a:off x="6300192" y="2276872"/>
                        <a:ext cx="1990685" cy="1213952"/>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1223187520"/>
              </p:ext>
            </p:extLst>
          </p:nvPr>
        </p:nvGraphicFramePr>
        <p:xfrm>
          <a:off x="5312811" y="4365104"/>
          <a:ext cx="1095901" cy="2224295"/>
        </p:xfrm>
        <a:graphic>
          <a:graphicData uri="http://schemas.openxmlformats.org/presentationml/2006/ole">
            <mc:AlternateContent xmlns:mc="http://schemas.openxmlformats.org/markup-compatibility/2006">
              <mc:Choice xmlns:v="urn:schemas-microsoft-com:vml" Requires="v">
                <p:oleObj spid="_x0000_s4412" name="CS ChemDraw Drawing" r:id="rId7" imgW="996274" imgH="2022086" progId="ChemDraw.Document.6.0">
                  <p:embed/>
                </p:oleObj>
              </mc:Choice>
              <mc:Fallback>
                <p:oleObj name="CS ChemDraw Drawing" r:id="rId7" imgW="996274" imgH="2022086" progId="ChemDraw.Document.6.0">
                  <p:embed/>
                  <p:pic>
                    <p:nvPicPr>
                      <p:cNvPr id="0" name="Objek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2811" y="4365104"/>
                        <a:ext cx="1095901" cy="222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kt 7"/>
          <p:cNvGraphicFramePr>
            <a:graphicFrameLocks noChangeAspect="1"/>
          </p:cNvGraphicFramePr>
          <p:nvPr>
            <p:extLst>
              <p:ext uri="{D42A27DB-BD31-4B8C-83A1-F6EECF244321}">
                <p14:modId xmlns:p14="http://schemas.microsoft.com/office/powerpoint/2010/main" val="3390716621"/>
              </p:ext>
            </p:extLst>
          </p:nvPr>
        </p:nvGraphicFramePr>
        <p:xfrm>
          <a:off x="6516216" y="4437112"/>
          <a:ext cx="1095901" cy="2143637"/>
        </p:xfrm>
        <a:graphic>
          <a:graphicData uri="http://schemas.openxmlformats.org/presentationml/2006/ole">
            <mc:AlternateContent xmlns:mc="http://schemas.openxmlformats.org/markup-compatibility/2006">
              <mc:Choice xmlns:v="urn:schemas-microsoft-com:vml" Requires="v">
                <p:oleObj spid="_x0000_s4413" name="CS ChemDraw Drawing" r:id="rId9" imgW="996274" imgH="1948761" progId="ChemDraw.Document.6.0">
                  <p:embed/>
                </p:oleObj>
              </mc:Choice>
              <mc:Fallback>
                <p:oleObj name="CS ChemDraw Drawing" r:id="rId9" imgW="996274" imgH="1948761" progId="ChemDraw.Document.6.0">
                  <p:embed/>
                  <p:pic>
                    <p:nvPicPr>
                      <p:cNvPr id="0" name="Objek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16216" y="4437112"/>
                        <a:ext cx="1095901" cy="214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3873685947"/>
              </p:ext>
            </p:extLst>
          </p:nvPr>
        </p:nvGraphicFramePr>
        <p:xfrm>
          <a:off x="7812360" y="4437112"/>
          <a:ext cx="1095901" cy="2245942"/>
        </p:xfrm>
        <a:graphic>
          <a:graphicData uri="http://schemas.openxmlformats.org/presentationml/2006/ole">
            <mc:AlternateContent xmlns:mc="http://schemas.openxmlformats.org/markup-compatibility/2006">
              <mc:Choice xmlns:v="urn:schemas-microsoft-com:vml" Requires="v">
                <p:oleObj spid="_x0000_s4414" name="CS ChemDraw Drawing" r:id="rId11" imgW="996274" imgH="2041765" progId="ChemDraw.Document.6.0">
                  <p:embed/>
                </p:oleObj>
              </mc:Choice>
              <mc:Fallback>
                <p:oleObj name="CS ChemDraw Drawing" r:id="rId11" imgW="996274" imgH="2041765" progId="ChemDraw.Document.6.0">
                  <p:embed/>
                  <p:pic>
                    <p:nvPicPr>
                      <p:cNvPr id="0" name="Objek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12360" y="4437112"/>
                        <a:ext cx="1095901" cy="224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Obdélník 10"/>
          <p:cNvSpPr/>
          <p:nvPr/>
        </p:nvSpPr>
        <p:spPr>
          <a:xfrm>
            <a:off x="0" y="6228601"/>
            <a:ext cx="6408712" cy="584775"/>
          </a:xfrm>
          <a:prstGeom prst="rect">
            <a:avLst/>
          </a:prstGeom>
        </p:spPr>
        <p:txBody>
          <a:bodyPr wrap="square">
            <a:spAutoFit/>
          </a:bodyPr>
          <a:lstStyle/>
          <a:p>
            <a:r>
              <a:rPr lang="en-GB" sz="1600" dirty="0" err="1" smtClean="0"/>
              <a:t>Keniya</a:t>
            </a:r>
            <a:r>
              <a:rPr lang="en-GB" sz="1600" dirty="0" smtClean="0"/>
              <a:t> M.V. et al. </a:t>
            </a:r>
            <a:r>
              <a:rPr lang="en-GB" sz="1600" i="1" dirty="0" err="1" smtClean="0"/>
              <a:t>PLoS</a:t>
            </a:r>
            <a:r>
              <a:rPr lang="en-GB" sz="1600" i="1" dirty="0" smtClean="0"/>
              <a:t> One</a:t>
            </a:r>
            <a:r>
              <a:rPr lang="en-GB" sz="1600" dirty="0" smtClean="0"/>
              <a:t> </a:t>
            </a:r>
            <a:r>
              <a:rPr lang="en-GB" sz="1600" b="1" dirty="0" smtClean="0"/>
              <a:t>2015</a:t>
            </a:r>
            <a:r>
              <a:rPr lang="en-GB" sz="1600" dirty="0" smtClean="0"/>
              <a:t> , </a:t>
            </a:r>
            <a:r>
              <a:rPr lang="en-GB" sz="1600" i="1" dirty="0" smtClean="0"/>
              <a:t>10</a:t>
            </a:r>
            <a:r>
              <a:rPr lang="en-GB" sz="1600" dirty="0" smtClean="0"/>
              <a:t>, e0126350</a:t>
            </a:r>
            <a:r>
              <a:rPr lang="cs-CZ" sz="1600" dirty="0" smtClean="0"/>
              <a:t>.</a:t>
            </a:r>
            <a:endParaRPr lang="en-GB" sz="1600" dirty="0" smtClean="0"/>
          </a:p>
          <a:p>
            <a:r>
              <a:rPr lang="en-GB" sz="1600" dirty="0" smtClean="0"/>
              <a:t>Pierce C.G. et al.  </a:t>
            </a:r>
            <a:r>
              <a:rPr lang="en-GB" sz="1600" i="1" dirty="0" smtClean="0"/>
              <a:t>NPJ Biofilms Microbiomes.</a:t>
            </a:r>
            <a:r>
              <a:rPr lang="en-GB" sz="1600" dirty="0" smtClean="0"/>
              <a:t> </a:t>
            </a:r>
            <a:r>
              <a:rPr lang="en-GB" sz="1600" b="1" dirty="0" smtClean="0"/>
              <a:t>2015</a:t>
            </a:r>
            <a:r>
              <a:rPr lang="en-GB" sz="1600" dirty="0" smtClean="0"/>
              <a:t>, </a:t>
            </a:r>
            <a:r>
              <a:rPr lang="en-GB" sz="1600" i="1" dirty="0" smtClean="0"/>
              <a:t>1</a:t>
            </a:r>
            <a:r>
              <a:rPr lang="en-GB" sz="1600" dirty="0" smtClean="0"/>
              <a:t>, 15012</a:t>
            </a:r>
            <a:r>
              <a:rPr lang="cs-CZ" sz="1600" dirty="0" smtClean="0"/>
              <a:t>.</a:t>
            </a:r>
            <a:r>
              <a:rPr lang="en-GB" sz="1600" dirty="0" smtClean="0"/>
              <a:t> </a:t>
            </a:r>
            <a:endParaRPr lang="en-GB" sz="1600" dirty="0"/>
          </a:p>
        </p:txBody>
      </p:sp>
    </p:spTree>
    <p:extLst>
      <p:ext uri="{BB962C8B-B14F-4D97-AF65-F5344CB8AC3E}">
        <p14:creationId xmlns:p14="http://schemas.microsoft.com/office/powerpoint/2010/main" val="1926386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417646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combining antifungal drugs with other molecules</a:t>
            </a:r>
          </a:p>
          <a:p>
            <a:pPr marL="0" indent="0">
              <a:lnSpc>
                <a:spcPts val="2700"/>
              </a:lnSpc>
              <a:spcBef>
                <a:spcPts val="600"/>
              </a:spcBef>
              <a:buClr>
                <a:schemeClr val="tx2"/>
              </a:buClr>
              <a:buNone/>
            </a:pPr>
            <a:r>
              <a:rPr lang="en-GB" dirty="0" smtClean="0"/>
              <a:t>The potent synergistic activity of B-7 (ring analogue of </a:t>
            </a:r>
            <a:r>
              <a:rPr lang="en-GB" dirty="0" err="1" smtClean="0"/>
              <a:t>berberine</a:t>
            </a:r>
            <a:r>
              <a:rPr lang="en-GB" dirty="0" smtClean="0"/>
              <a:t>), in combination with fluconazole against fluconazole-resistant </a:t>
            </a:r>
            <a:r>
              <a:rPr lang="en-GB" i="1" dirty="0" smtClean="0"/>
              <a:t>C. </a:t>
            </a:r>
            <a:r>
              <a:rPr lang="en-GB" i="1" dirty="0" err="1" smtClean="0"/>
              <a:t>albicans</a:t>
            </a:r>
            <a:r>
              <a:rPr lang="en-GB" dirty="0" smtClean="0"/>
              <a:t> and resistant </a:t>
            </a:r>
            <a:r>
              <a:rPr lang="en-GB" i="1" dirty="0" smtClean="0"/>
              <a:t>non-C. </a:t>
            </a:r>
            <a:r>
              <a:rPr lang="en-GB" i="1" dirty="0" err="1" smtClean="0"/>
              <a:t>albicans</a:t>
            </a:r>
            <a:r>
              <a:rPr lang="en-GB" i="1" dirty="0" smtClean="0"/>
              <a:t> </a:t>
            </a:r>
            <a:r>
              <a:rPr lang="en-GB" dirty="0" smtClean="0"/>
              <a:t>species and </a:t>
            </a:r>
            <a:r>
              <a:rPr lang="en-GB" i="1" dirty="0" smtClean="0"/>
              <a:t>Cryptococcus </a:t>
            </a:r>
            <a:r>
              <a:rPr lang="en-GB" i="1" dirty="0" err="1" smtClean="0"/>
              <a:t>neoformans</a:t>
            </a:r>
            <a:r>
              <a:rPr lang="en-GB" i="1" dirty="0" smtClean="0"/>
              <a:t> </a:t>
            </a:r>
            <a:r>
              <a:rPr lang="en-GB" dirty="0" smtClean="0"/>
              <a:t>was found</a:t>
            </a:r>
          </a:p>
          <a:p>
            <a:pPr marL="0" indent="0">
              <a:lnSpc>
                <a:spcPts val="2700"/>
              </a:lnSpc>
              <a:spcBef>
                <a:spcPts val="600"/>
              </a:spcBef>
              <a:buClr>
                <a:schemeClr val="tx2"/>
              </a:buClr>
              <a:buNone/>
            </a:pPr>
            <a:r>
              <a:rPr lang="en-GB" dirty="0" smtClean="0"/>
              <a:t>B-7 exhibited much lower cytotoxicity than </a:t>
            </a:r>
            <a:r>
              <a:rPr lang="en-GB" dirty="0" err="1" smtClean="0"/>
              <a:t>berberine</a:t>
            </a:r>
            <a:r>
              <a:rPr lang="en-GB" dirty="0" smtClean="0"/>
              <a:t> to human umbilical vein endothelial cells. </a:t>
            </a:r>
          </a:p>
          <a:p>
            <a:pPr marL="0" indent="0">
              <a:lnSpc>
                <a:spcPts val="2700"/>
              </a:lnSpc>
              <a:spcBef>
                <a:spcPts val="600"/>
              </a:spcBef>
              <a:buClr>
                <a:schemeClr val="tx2"/>
              </a:buClr>
              <a:buNone/>
            </a:pPr>
            <a:r>
              <a:rPr lang="cs-CZ" dirty="0" smtClean="0"/>
              <a:t>I</a:t>
            </a:r>
            <a:r>
              <a:rPr lang="en-GB" dirty="0" smtClean="0"/>
              <a:t>t seems that the disruption of protein folding and processing and the weakening of cells’ self-defensive ability contributed to the synergism </a:t>
            </a:r>
            <a:r>
              <a:rPr lang="en-GB" dirty="0"/>
              <a:t>of fluconazole </a:t>
            </a:r>
            <a:r>
              <a:rPr lang="en-GB" dirty="0" smtClean="0"/>
              <a:t>and B-7</a:t>
            </a:r>
            <a:r>
              <a:rPr lang="cs-CZ" dirty="0" smtClean="0"/>
              <a:t>.</a:t>
            </a:r>
            <a:r>
              <a:rPr lang="en-GB" dirty="0" smtClean="0"/>
              <a:t> </a:t>
            </a:r>
            <a:endParaRPr lang="en-GB" dirty="0"/>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graphicFrame>
        <p:nvGraphicFramePr>
          <p:cNvPr id="6" name="Objekt 5"/>
          <p:cNvGraphicFramePr>
            <a:graphicFrameLocks noChangeAspect="1"/>
          </p:cNvGraphicFramePr>
          <p:nvPr>
            <p:extLst>
              <p:ext uri="{D42A27DB-BD31-4B8C-83A1-F6EECF244321}">
                <p14:modId xmlns:p14="http://schemas.microsoft.com/office/powerpoint/2010/main" val="847774896"/>
              </p:ext>
            </p:extLst>
          </p:nvPr>
        </p:nvGraphicFramePr>
        <p:xfrm>
          <a:off x="1979712" y="5157192"/>
          <a:ext cx="1878817" cy="1156183"/>
        </p:xfrm>
        <a:graphic>
          <a:graphicData uri="http://schemas.openxmlformats.org/presentationml/2006/ole">
            <mc:AlternateContent xmlns:mc="http://schemas.openxmlformats.org/markup-compatibility/2006">
              <mc:Choice xmlns:v="urn:schemas-microsoft-com:vml" Requires="v">
                <p:oleObj spid="_x0000_s2187" name="CS ChemDraw Drawing" r:id="rId3" imgW="1708015" imgH="1051075" progId="ChemDraw.Document.6.0">
                  <p:embed/>
                </p:oleObj>
              </mc:Choice>
              <mc:Fallback>
                <p:oleObj name="CS ChemDraw Drawing" r:id="rId3" imgW="1708015" imgH="1051075" progId="ChemDraw.Document.6.0">
                  <p:embed/>
                  <p:pic>
                    <p:nvPicPr>
                      <p:cNvPr id="0" name=""/>
                      <p:cNvPicPr/>
                      <p:nvPr/>
                    </p:nvPicPr>
                    <p:blipFill>
                      <a:blip r:embed="rId4"/>
                      <a:stretch>
                        <a:fillRect/>
                      </a:stretch>
                    </p:blipFill>
                    <p:spPr>
                      <a:xfrm>
                        <a:off x="1979712" y="5157192"/>
                        <a:ext cx="1878817" cy="1156183"/>
                      </a:xfrm>
                      <a:prstGeom prst="rect">
                        <a:avLst/>
                      </a:prstGeom>
                    </p:spPr>
                  </p:pic>
                </p:oleObj>
              </mc:Fallback>
            </mc:AlternateContent>
          </a:graphicData>
        </a:graphic>
      </p:graphicFrame>
      <p:graphicFrame>
        <p:nvGraphicFramePr>
          <p:cNvPr id="7" name="Objekt 6"/>
          <p:cNvGraphicFramePr>
            <a:graphicFrameLocks noChangeAspect="1"/>
          </p:cNvGraphicFramePr>
          <p:nvPr>
            <p:extLst>
              <p:ext uri="{D42A27DB-BD31-4B8C-83A1-F6EECF244321}">
                <p14:modId xmlns:p14="http://schemas.microsoft.com/office/powerpoint/2010/main" val="269283223"/>
              </p:ext>
            </p:extLst>
          </p:nvPr>
        </p:nvGraphicFramePr>
        <p:xfrm>
          <a:off x="4860031" y="5157192"/>
          <a:ext cx="2757440" cy="1157961"/>
        </p:xfrm>
        <a:graphic>
          <a:graphicData uri="http://schemas.openxmlformats.org/presentationml/2006/ole">
            <mc:AlternateContent xmlns:mc="http://schemas.openxmlformats.org/markup-compatibility/2006">
              <mc:Choice xmlns:v="urn:schemas-microsoft-com:vml" Requires="v">
                <p:oleObj spid="_x0000_s2188" name="CS ChemDraw Drawing" r:id="rId5" imgW="2506764" imgH="1052692" progId="ChemDraw.Document.6.0">
                  <p:embed/>
                </p:oleObj>
              </mc:Choice>
              <mc:Fallback>
                <p:oleObj name="CS ChemDraw Drawing" r:id="rId5" imgW="2506764" imgH="1052692" progId="ChemDraw.Document.6.0">
                  <p:embed/>
                  <p:pic>
                    <p:nvPicPr>
                      <p:cNvPr id="0" name=""/>
                      <p:cNvPicPr/>
                      <p:nvPr/>
                    </p:nvPicPr>
                    <p:blipFill>
                      <a:blip r:embed="rId6"/>
                      <a:stretch>
                        <a:fillRect/>
                      </a:stretch>
                    </p:blipFill>
                    <p:spPr>
                      <a:xfrm>
                        <a:off x="4860031" y="5157192"/>
                        <a:ext cx="2757440" cy="1157961"/>
                      </a:xfrm>
                      <a:prstGeom prst="rect">
                        <a:avLst/>
                      </a:prstGeom>
                    </p:spPr>
                  </p:pic>
                </p:oleObj>
              </mc:Fallback>
            </mc:AlternateContent>
          </a:graphicData>
        </a:graphic>
      </p:graphicFrame>
      <p:sp>
        <p:nvSpPr>
          <p:cNvPr id="8" name="Obdélník 7"/>
          <p:cNvSpPr/>
          <p:nvPr/>
        </p:nvSpPr>
        <p:spPr>
          <a:xfrm>
            <a:off x="0" y="6474822"/>
            <a:ext cx="4572000" cy="338554"/>
          </a:xfrm>
          <a:prstGeom prst="rect">
            <a:avLst/>
          </a:prstGeom>
        </p:spPr>
        <p:txBody>
          <a:bodyPr>
            <a:spAutoFit/>
          </a:bodyPr>
          <a:lstStyle/>
          <a:p>
            <a:r>
              <a:rPr lang="en-GB" sz="1600" dirty="0" smtClean="0"/>
              <a:t>Li L</a:t>
            </a:r>
            <a:r>
              <a:rPr lang="cs-CZ" sz="1600" dirty="0" smtClean="0"/>
              <a:t>.</a:t>
            </a:r>
            <a:r>
              <a:rPr lang="en-GB" sz="1600" dirty="0" smtClean="0"/>
              <a:t>P</a:t>
            </a:r>
            <a:r>
              <a:rPr lang="cs-CZ" sz="1600" dirty="0" smtClean="0"/>
              <a:t>.</a:t>
            </a:r>
            <a:r>
              <a:rPr lang="en-GB" sz="1600" dirty="0" smtClean="0"/>
              <a:t> et al. </a:t>
            </a:r>
            <a:r>
              <a:rPr lang="en-GB" sz="1600" i="1" dirty="0" err="1" smtClean="0"/>
              <a:t>PLoS</a:t>
            </a:r>
            <a:r>
              <a:rPr lang="en-GB" sz="1600" i="1" dirty="0" smtClean="0"/>
              <a:t> O</a:t>
            </a:r>
            <a:r>
              <a:rPr lang="cs-CZ" sz="1600" i="1" dirty="0" smtClean="0"/>
              <a:t>ne </a:t>
            </a:r>
            <a:r>
              <a:rPr lang="en-GB" sz="1600" b="1" dirty="0" smtClean="0"/>
              <a:t>2015</a:t>
            </a:r>
            <a:r>
              <a:rPr lang="cs-CZ" sz="1600" dirty="0" smtClean="0"/>
              <a:t>, </a:t>
            </a:r>
            <a:r>
              <a:rPr lang="en-GB" sz="1600" i="1" dirty="0" smtClean="0"/>
              <a:t>10</a:t>
            </a:r>
            <a:r>
              <a:rPr lang="cs-CZ" sz="1600" dirty="0" smtClean="0"/>
              <a:t>, </a:t>
            </a:r>
            <a:r>
              <a:rPr lang="en-GB" sz="1600" dirty="0" smtClean="0"/>
              <a:t>e0126393</a:t>
            </a:r>
            <a:r>
              <a:rPr lang="cs-CZ" sz="1600" dirty="0" smtClean="0"/>
              <a:t>.</a:t>
            </a:r>
            <a:endParaRPr lang="en-GB" sz="1600" dirty="0"/>
          </a:p>
        </p:txBody>
      </p:sp>
    </p:spTree>
    <p:extLst>
      <p:ext uri="{BB962C8B-B14F-4D97-AF65-F5344CB8AC3E}">
        <p14:creationId xmlns:p14="http://schemas.microsoft.com/office/powerpoint/2010/main" val="1926386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1512168"/>
          </a:xfrm>
        </p:spPr>
        <p:txBody>
          <a:bodyPr>
            <a:noAutofit/>
          </a:bodyPr>
          <a:lstStyle/>
          <a:p>
            <a:pPr marL="0" indent="0">
              <a:lnSpc>
                <a:spcPts val="2500"/>
              </a:lnSpc>
              <a:spcBef>
                <a:spcPts val="600"/>
              </a:spcBef>
              <a:buClr>
                <a:schemeClr val="tx2"/>
              </a:buClr>
              <a:buNone/>
            </a:pPr>
            <a:r>
              <a:rPr lang="en-GB" sz="2800" b="1" dirty="0" smtClean="0">
                <a:sym typeface="Wingdings"/>
              </a:rPr>
              <a:t></a:t>
            </a:r>
            <a:r>
              <a:rPr lang="en-GB" sz="2800" b="1" dirty="0" smtClean="0"/>
              <a:t> inspiration by new modern agricultural fungicides</a:t>
            </a:r>
          </a:p>
          <a:p>
            <a:pPr marL="0" indent="0">
              <a:lnSpc>
                <a:spcPts val="2400"/>
              </a:lnSpc>
              <a:spcBef>
                <a:spcPts val="600"/>
              </a:spcBef>
              <a:buClr>
                <a:schemeClr val="tx2"/>
              </a:buClr>
              <a:buNone/>
            </a:pPr>
            <a:r>
              <a:rPr lang="en-GB" dirty="0" smtClean="0"/>
              <a:t>Some classes of new modern agricultural fungicides can be used for design of structurally new antifungal drugs, since many of them meet criteria of lead-likeness and/or drug-likeness.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179512" y="2727780"/>
            <a:ext cx="8784976" cy="557204"/>
          </a:xfrm>
          <a:prstGeom prst="rect">
            <a:avLst/>
          </a:prstGeom>
        </p:spPr>
        <p:txBody>
          <a:bodyPr wrap="square">
            <a:spAutoFit/>
          </a:bodyPr>
          <a:lstStyle/>
          <a:p>
            <a:pPr algn="ctr">
              <a:lnSpc>
                <a:spcPts val="1800"/>
              </a:lnSpc>
            </a:pPr>
            <a:r>
              <a:rPr lang="en-GB" b="1" dirty="0" smtClean="0"/>
              <a:t>Bioavailability guidelines – summary of relevant rules concerning physicochemical property limits of drugs and agrochemicals</a:t>
            </a:r>
            <a:endParaRPr lang="en-GB" b="1" dirty="0"/>
          </a:p>
        </p:txBody>
      </p:sp>
      <p:graphicFrame>
        <p:nvGraphicFramePr>
          <p:cNvPr id="5" name="Tabulka 4"/>
          <p:cNvGraphicFramePr>
            <a:graphicFrameLocks noGrp="1"/>
          </p:cNvGraphicFramePr>
          <p:nvPr>
            <p:extLst>
              <p:ext uri="{D42A27DB-BD31-4B8C-83A1-F6EECF244321}">
                <p14:modId xmlns:p14="http://schemas.microsoft.com/office/powerpoint/2010/main" val="3635285460"/>
              </p:ext>
            </p:extLst>
          </p:nvPr>
        </p:nvGraphicFramePr>
        <p:xfrm>
          <a:off x="611560" y="3317344"/>
          <a:ext cx="7848872" cy="1767840"/>
        </p:xfrm>
        <a:graphic>
          <a:graphicData uri="http://schemas.openxmlformats.org/drawingml/2006/table">
            <a:tbl>
              <a:tblPr firstRow="1" firstCol="1" bandRow="1">
                <a:tableStyleId>{5C22544A-7EE6-4342-B048-85BDC9FD1C3A}</a:tableStyleId>
              </a:tblPr>
              <a:tblGrid>
                <a:gridCol w="2736304"/>
                <a:gridCol w="792088"/>
                <a:gridCol w="792088"/>
                <a:gridCol w="936104"/>
                <a:gridCol w="720080"/>
                <a:gridCol w="936104"/>
                <a:gridCol w="936104"/>
              </a:tblGrid>
              <a:tr h="0">
                <a:tc rowSpan="2">
                  <a:txBody>
                    <a:bodyPr/>
                    <a:lstStyle/>
                    <a:p>
                      <a:pPr algn="ctr">
                        <a:lnSpc>
                          <a:spcPct val="100000"/>
                        </a:lnSpc>
                        <a:spcAft>
                          <a:spcPts val="0"/>
                        </a:spcAft>
                      </a:pPr>
                      <a:r>
                        <a:rPr lang="en-GB" sz="1600" dirty="0">
                          <a:effectLst/>
                        </a:rPr>
                        <a:t>Parameter</a:t>
                      </a:r>
                      <a:endParaRPr lang="cs-CZ" sz="1800" dirty="0">
                        <a:effectLst/>
                        <a:latin typeface="Times New Roman"/>
                        <a:ea typeface="Times New Roman"/>
                      </a:endParaRPr>
                    </a:p>
                  </a:txBody>
                  <a:tcPr marL="68580" marR="68580" marT="0" marB="0" anchor="ctr"/>
                </a:tc>
                <a:tc gridSpan="2">
                  <a:txBody>
                    <a:bodyPr/>
                    <a:lstStyle/>
                    <a:p>
                      <a:pPr algn="ctr">
                        <a:lnSpc>
                          <a:spcPct val="100000"/>
                        </a:lnSpc>
                        <a:spcBef>
                          <a:spcPts val="600"/>
                        </a:spcBef>
                        <a:spcAft>
                          <a:spcPts val="600"/>
                        </a:spcAft>
                      </a:pPr>
                      <a:r>
                        <a:rPr lang="en-GB" sz="1600" dirty="0" smtClean="0">
                          <a:effectLst/>
                        </a:rPr>
                        <a:t>Drugs</a:t>
                      </a:r>
                      <a:r>
                        <a:rPr lang="cs-CZ" sz="1600" dirty="0" smtClean="0">
                          <a:effectLst/>
                        </a:rPr>
                        <a:t/>
                      </a:r>
                      <a:br>
                        <a:rPr lang="cs-CZ" sz="1600" dirty="0" smtClean="0">
                          <a:effectLst/>
                        </a:rPr>
                      </a:br>
                      <a:endParaRPr lang="cs-CZ" sz="400" dirty="0">
                        <a:effectLst/>
                        <a:latin typeface="Times New Roman"/>
                        <a:ea typeface="Times New Roman"/>
                      </a:endParaRPr>
                    </a:p>
                  </a:txBody>
                  <a:tcPr marL="68580" marR="68580" marT="0" marB="0" anchor="ctr"/>
                </a:tc>
                <a:tc hMerge="1">
                  <a:txBody>
                    <a:bodyPr/>
                    <a:lstStyle/>
                    <a:p>
                      <a:endParaRPr lang="cs-CZ"/>
                    </a:p>
                  </a:txBody>
                  <a:tcPr/>
                </a:tc>
                <a:tc gridSpan="4">
                  <a:txBody>
                    <a:bodyPr/>
                    <a:lstStyle/>
                    <a:p>
                      <a:pPr algn="ctr">
                        <a:lnSpc>
                          <a:spcPct val="100000"/>
                        </a:lnSpc>
                        <a:spcBef>
                          <a:spcPts val="600"/>
                        </a:spcBef>
                        <a:spcAft>
                          <a:spcPts val="600"/>
                        </a:spcAft>
                      </a:pPr>
                      <a:r>
                        <a:rPr lang="en-GB" sz="1600" dirty="0" smtClean="0">
                          <a:effectLst/>
                        </a:rPr>
                        <a:t>Agrochemicals</a:t>
                      </a:r>
                      <a:r>
                        <a:rPr lang="cs-CZ" sz="1800" dirty="0" smtClean="0">
                          <a:effectLst/>
                          <a:latin typeface="Times New Roman"/>
                        </a:rPr>
                        <a:t/>
                      </a:r>
                      <a:br>
                        <a:rPr lang="cs-CZ" sz="1800" dirty="0" smtClean="0">
                          <a:effectLst/>
                          <a:latin typeface="Times New Roman"/>
                        </a:rPr>
                      </a:br>
                      <a:endParaRPr lang="cs-CZ" sz="400" dirty="0" smtClean="0">
                        <a:effectLst/>
                      </a:endParaRPr>
                    </a:p>
                  </a:txBody>
                  <a:tcPr marL="68580" marR="68580" marT="0" marB="0" anchor="ctr"/>
                </a:tc>
                <a:tc hMerge="1">
                  <a:txBody>
                    <a:bodyPr/>
                    <a:lstStyle/>
                    <a:p>
                      <a:endParaRPr lang="cs-CZ"/>
                    </a:p>
                  </a:txBody>
                  <a:tcPr/>
                </a:tc>
                <a:tc hMerge="1">
                  <a:txBody>
                    <a:bodyPr/>
                    <a:lstStyle/>
                    <a:p>
                      <a:endParaRPr lang="cs-CZ"/>
                    </a:p>
                  </a:txBody>
                  <a:tcPr/>
                </a:tc>
                <a:tc hMerge="1">
                  <a:txBody>
                    <a:bodyPr/>
                    <a:lstStyle/>
                    <a:p>
                      <a:endParaRPr lang="cs-CZ"/>
                    </a:p>
                  </a:txBody>
                  <a:tcPr/>
                </a:tc>
              </a:tr>
              <a:tr h="0">
                <a:tc vMerge="1">
                  <a:txBody>
                    <a:bodyPr/>
                    <a:lstStyle/>
                    <a:p>
                      <a:endParaRPr lang="cs-CZ"/>
                    </a:p>
                  </a:txBody>
                  <a:tcPr/>
                </a:tc>
                <a:tc>
                  <a:txBody>
                    <a:bodyPr/>
                    <a:lstStyle/>
                    <a:p>
                      <a:pPr algn="ctr">
                        <a:lnSpc>
                          <a:spcPct val="100000"/>
                        </a:lnSpc>
                        <a:spcAft>
                          <a:spcPts val="0"/>
                        </a:spcAft>
                      </a:pPr>
                      <a:r>
                        <a:rPr lang="en-GB" sz="1600" dirty="0" smtClean="0">
                          <a:effectLst/>
                        </a:rPr>
                        <a:t>Lipinski</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err="1" smtClean="0">
                          <a:effectLst/>
                        </a:rPr>
                        <a:t>Carr</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smtClean="0">
                          <a:effectLst/>
                        </a:rPr>
                        <a:t>Briggs</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smtClean="0">
                          <a:effectLst/>
                        </a:rPr>
                        <a:t>Tice</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smtClean="0">
                          <a:effectLst/>
                        </a:rPr>
                        <a:t>Clarke</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err="1" smtClean="0">
                          <a:effectLst/>
                        </a:rPr>
                        <a:t>Hao</a:t>
                      </a:r>
                      <a:endParaRPr lang="cs-CZ" sz="1800" dirty="0">
                        <a:effectLst/>
                        <a:latin typeface="Times New Roman"/>
                        <a:ea typeface="Times New Roman"/>
                      </a:endParaRPr>
                    </a:p>
                  </a:txBody>
                  <a:tcPr marL="68580" marR="68580" marT="0" marB="0" anchor="ctr"/>
                </a:tc>
              </a:tr>
              <a:tr h="0">
                <a:tc>
                  <a:txBody>
                    <a:bodyPr/>
                    <a:lstStyle/>
                    <a:p>
                      <a:pPr algn="ctr">
                        <a:lnSpc>
                          <a:spcPct val="100000"/>
                        </a:lnSpc>
                        <a:spcAft>
                          <a:spcPts val="0"/>
                        </a:spcAft>
                      </a:pPr>
                      <a:r>
                        <a:rPr lang="en-GB" sz="1600" dirty="0">
                          <a:effectLst/>
                        </a:rPr>
                        <a:t>MW</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500</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300</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300±100</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a:effectLst/>
                        </a:rPr>
                        <a:t>≤ 500</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a:effectLst/>
                        </a:rPr>
                        <a:t>200–400</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435</a:t>
                      </a:r>
                      <a:endParaRPr lang="cs-CZ" sz="1800">
                        <a:effectLst/>
                        <a:latin typeface="Times New Roman"/>
                        <a:ea typeface="Times New Roman"/>
                      </a:endParaRPr>
                    </a:p>
                  </a:txBody>
                  <a:tcPr marL="68580" marR="68580" marT="0" marB="0" anchor="ctr"/>
                </a:tc>
              </a:tr>
              <a:tr h="0">
                <a:tc>
                  <a:txBody>
                    <a:bodyPr/>
                    <a:lstStyle/>
                    <a:p>
                      <a:pPr algn="ctr">
                        <a:lnSpc>
                          <a:spcPct val="100000"/>
                        </a:lnSpc>
                        <a:spcAft>
                          <a:spcPts val="0"/>
                        </a:spcAft>
                      </a:pPr>
                      <a:r>
                        <a:rPr lang="en-GB" sz="1600" dirty="0">
                          <a:effectLst/>
                        </a:rPr>
                        <a:t>log </a:t>
                      </a:r>
                      <a:r>
                        <a:rPr lang="en-GB" sz="1600" i="1" dirty="0">
                          <a:effectLst/>
                        </a:rPr>
                        <a:t>P</a:t>
                      </a:r>
                      <a:endParaRPr lang="cs-CZ" sz="1800" i="1"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5</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3±3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5</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4</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6</a:t>
                      </a:r>
                      <a:endParaRPr lang="cs-CZ" sz="1800">
                        <a:effectLst/>
                        <a:latin typeface="Times New Roman"/>
                        <a:ea typeface="Times New Roman"/>
                      </a:endParaRPr>
                    </a:p>
                  </a:txBody>
                  <a:tcPr marL="68580" marR="68580" marT="0" marB="0" anchor="ctr"/>
                </a:tc>
              </a:tr>
              <a:tr h="232101">
                <a:tc>
                  <a:txBody>
                    <a:bodyPr/>
                    <a:lstStyle/>
                    <a:p>
                      <a:pPr algn="ctr">
                        <a:lnSpc>
                          <a:spcPts val="1500"/>
                        </a:lnSpc>
                        <a:spcAft>
                          <a:spcPts val="0"/>
                        </a:spcAft>
                      </a:pPr>
                      <a:r>
                        <a:rPr lang="en-GB" sz="1600" dirty="0" smtClean="0">
                          <a:effectLst/>
                        </a:rPr>
                        <a:t>number of </a:t>
                      </a:r>
                      <a:r>
                        <a:rPr lang="en-GB" sz="1600" i="1" dirty="0" smtClean="0">
                          <a:effectLst/>
                        </a:rPr>
                        <a:t>H</a:t>
                      </a:r>
                      <a:r>
                        <a:rPr lang="en-GB" sz="1600" dirty="0" smtClean="0">
                          <a:effectLst/>
                        </a:rPr>
                        <a:t>-bond donors </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5</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2</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2</a:t>
                      </a:r>
                      <a:endParaRPr lang="cs-CZ" sz="1800">
                        <a:effectLst/>
                        <a:latin typeface="Times New Roman"/>
                        <a:ea typeface="Times New Roman"/>
                      </a:endParaRPr>
                    </a:p>
                  </a:txBody>
                  <a:tcPr marL="68580" marR="68580" marT="0" marB="0" anchor="ctr"/>
                </a:tc>
              </a:tr>
              <a:tr h="0">
                <a:tc>
                  <a:txBody>
                    <a:bodyPr/>
                    <a:lstStyle/>
                    <a:p>
                      <a:pPr algn="ctr">
                        <a:lnSpc>
                          <a:spcPts val="1500"/>
                        </a:lnSpc>
                        <a:spcAft>
                          <a:spcPts val="0"/>
                        </a:spcAft>
                      </a:pPr>
                      <a:r>
                        <a:rPr lang="en-GB" sz="1600" dirty="0" smtClean="0">
                          <a:effectLst/>
                        </a:rPr>
                        <a:t>number of </a:t>
                      </a:r>
                      <a:r>
                        <a:rPr lang="en-GB" sz="1600" i="1" dirty="0" smtClean="0">
                          <a:effectLst/>
                        </a:rPr>
                        <a:t>H</a:t>
                      </a:r>
                      <a:r>
                        <a:rPr lang="en-GB" sz="1600" dirty="0" smtClean="0">
                          <a:effectLst/>
                        </a:rPr>
                        <a:t>-bond acceptors </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10</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12</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6</a:t>
                      </a:r>
                      <a:endParaRPr lang="cs-CZ" sz="1800">
                        <a:effectLst/>
                        <a:latin typeface="Times New Roman"/>
                        <a:ea typeface="Times New Roman"/>
                      </a:endParaRPr>
                    </a:p>
                  </a:txBody>
                  <a:tcPr marL="68580" marR="68580" marT="0" marB="0" anchor="ctr"/>
                </a:tc>
              </a:tr>
              <a:tr h="199554">
                <a:tc>
                  <a:txBody>
                    <a:bodyPr/>
                    <a:lstStyle/>
                    <a:p>
                      <a:pPr algn="ctr">
                        <a:lnSpc>
                          <a:spcPts val="1500"/>
                        </a:lnSpc>
                        <a:spcAft>
                          <a:spcPts val="0"/>
                        </a:spcAft>
                      </a:pPr>
                      <a:r>
                        <a:rPr lang="en-GB" sz="1600" dirty="0" smtClean="0">
                          <a:effectLst/>
                        </a:rPr>
                        <a:t>number of rotatable bonds </a:t>
                      </a:r>
                      <a:endParaRPr lang="cs-CZ" sz="1800" dirty="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3</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 12</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a:effectLst/>
                        </a:rPr>
                        <a:t>–</a:t>
                      </a:r>
                      <a:endParaRPr lang="cs-CZ" sz="1800">
                        <a:effectLst/>
                        <a:latin typeface="Times New Roman"/>
                        <a:ea typeface="Times New Roman"/>
                      </a:endParaRPr>
                    </a:p>
                  </a:txBody>
                  <a:tcPr marL="68580" marR="68580" marT="0" marB="0" anchor="ctr"/>
                </a:tc>
                <a:tc>
                  <a:txBody>
                    <a:bodyPr/>
                    <a:lstStyle/>
                    <a:p>
                      <a:pPr algn="ctr">
                        <a:lnSpc>
                          <a:spcPct val="100000"/>
                        </a:lnSpc>
                        <a:spcAft>
                          <a:spcPts val="0"/>
                        </a:spcAft>
                      </a:pPr>
                      <a:r>
                        <a:rPr lang="en-GB" sz="1600" dirty="0">
                          <a:effectLst/>
                        </a:rPr>
                        <a:t>≤ 9</a:t>
                      </a:r>
                      <a:endParaRPr lang="cs-CZ" sz="1800" dirty="0">
                        <a:effectLst/>
                        <a:latin typeface="Times New Roman"/>
                        <a:ea typeface="Times New Roman"/>
                      </a:endParaRPr>
                    </a:p>
                  </a:txBody>
                  <a:tcPr marL="68580" marR="68580" marT="0" marB="0" anchor="ctr"/>
                </a:tc>
              </a:tr>
            </a:tbl>
          </a:graphicData>
        </a:graphic>
      </p:graphicFrame>
      <p:sp>
        <p:nvSpPr>
          <p:cNvPr id="7" name="Obdélník 6"/>
          <p:cNvSpPr/>
          <p:nvPr/>
        </p:nvSpPr>
        <p:spPr>
          <a:xfrm>
            <a:off x="0" y="5085184"/>
            <a:ext cx="9144000" cy="2062103"/>
          </a:xfrm>
          <a:prstGeom prst="rect">
            <a:avLst/>
          </a:prstGeom>
        </p:spPr>
        <p:txBody>
          <a:bodyPr wrap="square">
            <a:spAutoFit/>
          </a:bodyPr>
          <a:lstStyle/>
          <a:p>
            <a:r>
              <a:rPr lang="en-GB" sz="1600" dirty="0" smtClean="0"/>
              <a:t>Lipinski C</a:t>
            </a:r>
            <a:r>
              <a:rPr lang="cs-CZ" sz="1600" dirty="0" smtClean="0"/>
              <a:t>.</a:t>
            </a:r>
            <a:r>
              <a:rPr lang="en-GB" sz="1600" dirty="0" smtClean="0"/>
              <a:t>A. et al. </a:t>
            </a:r>
            <a:r>
              <a:rPr lang="en-GB" sz="1600" i="1" dirty="0" err="1" smtClean="0"/>
              <a:t>Adv</a:t>
            </a:r>
            <a:r>
              <a:rPr lang="cs-CZ" sz="1600" i="1" dirty="0" smtClean="0"/>
              <a:t>.</a:t>
            </a:r>
            <a:r>
              <a:rPr lang="en-GB" sz="1600" i="1" dirty="0" smtClean="0"/>
              <a:t> Drug </a:t>
            </a:r>
            <a:r>
              <a:rPr lang="en-GB" sz="1600" i="1" dirty="0" err="1" smtClean="0"/>
              <a:t>Deliv</a:t>
            </a:r>
            <a:r>
              <a:rPr lang="cs-CZ" sz="1600" i="1" dirty="0" smtClean="0"/>
              <a:t>.</a:t>
            </a:r>
            <a:r>
              <a:rPr lang="en-GB" sz="1600" i="1" dirty="0" smtClean="0"/>
              <a:t> Rev</a:t>
            </a:r>
            <a:r>
              <a:rPr lang="cs-CZ" sz="1600" i="1" dirty="0" smtClean="0"/>
              <a:t>.</a:t>
            </a:r>
            <a:r>
              <a:rPr lang="en-GB" sz="1600" dirty="0" smtClean="0"/>
              <a:t> </a:t>
            </a:r>
            <a:r>
              <a:rPr lang="en-GB" sz="1600" b="1" dirty="0" smtClean="0"/>
              <a:t>1997</a:t>
            </a:r>
            <a:r>
              <a:rPr lang="en-GB" sz="1600" dirty="0" smtClean="0"/>
              <a:t>,</a:t>
            </a:r>
            <a:r>
              <a:rPr lang="cs-CZ" sz="1600" dirty="0" smtClean="0"/>
              <a:t> </a:t>
            </a:r>
            <a:r>
              <a:rPr lang="en-GB" sz="1600" i="1" dirty="0" smtClean="0"/>
              <a:t>23</a:t>
            </a:r>
            <a:r>
              <a:rPr lang="cs-CZ" sz="1600" dirty="0" smtClean="0"/>
              <a:t>, </a:t>
            </a:r>
            <a:r>
              <a:rPr lang="en-GB" sz="1600" dirty="0" smtClean="0"/>
              <a:t>35</a:t>
            </a:r>
            <a:r>
              <a:rPr lang="cs-CZ" sz="1600" dirty="0" smtClean="0"/>
              <a:t>.</a:t>
            </a:r>
            <a:endParaRPr lang="en-GB" sz="1600" dirty="0" smtClean="0"/>
          </a:p>
          <a:p>
            <a:r>
              <a:rPr lang="en-GB" sz="1600" dirty="0" err="1" smtClean="0"/>
              <a:t>Carr</a:t>
            </a:r>
            <a:r>
              <a:rPr lang="en-GB" sz="1600" dirty="0" smtClean="0"/>
              <a:t> R</a:t>
            </a:r>
            <a:r>
              <a:rPr lang="cs-CZ" sz="1600" dirty="0" smtClean="0"/>
              <a:t>.</a:t>
            </a:r>
            <a:r>
              <a:rPr lang="en-GB" sz="1600" dirty="0" smtClean="0"/>
              <a:t>A</a:t>
            </a:r>
            <a:r>
              <a:rPr lang="cs-CZ" sz="1600" dirty="0" smtClean="0"/>
              <a:t>.</a:t>
            </a:r>
            <a:r>
              <a:rPr lang="en-GB" sz="1600" dirty="0" smtClean="0"/>
              <a:t> et al. </a:t>
            </a:r>
            <a:r>
              <a:rPr lang="en-GB" sz="1600" i="1" dirty="0" smtClean="0"/>
              <a:t>Drug </a:t>
            </a:r>
            <a:r>
              <a:rPr lang="en-GB" sz="1600" i="1" dirty="0" err="1" smtClean="0"/>
              <a:t>Discov</a:t>
            </a:r>
            <a:r>
              <a:rPr lang="cs-CZ" sz="1600" i="1" dirty="0" smtClean="0"/>
              <a:t>.</a:t>
            </a:r>
            <a:r>
              <a:rPr lang="en-GB" sz="1600" i="1" dirty="0" smtClean="0"/>
              <a:t> Today </a:t>
            </a:r>
            <a:r>
              <a:rPr lang="en-GB" sz="1600" b="1" dirty="0" smtClean="0"/>
              <a:t>2005</a:t>
            </a:r>
            <a:r>
              <a:rPr lang="cs-CZ" sz="1600" dirty="0" smtClean="0"/>
              <a:t>, </a:t>
            </a:r>
            <a:r>
              <a:rPr lang="en-GB" sz="1600" i="1" dirty="0" smtClean="0"/>
              <a:t>10</a:t>
            </a:r>
            <a:r>
              <a:rPr lang="cs-CZ" sz="1600" dirty="0" smtClean="0"/>
              <a:t>, </a:t>
            </a:r>
            <a:r>
              <a:rPr lang="en-GB" sz="1600" dirty="0" smtClean="0"/>
              <a:t>987</a:t>
            </a:r>
            <a:r>
              <a:rPr lang="cs-CZ" sz="1600" dirty="0" smtClean="0"/>
              <a:t>.</a:t>
            </a:r>
            <a:endParaRPr lang="en-GB" sz="1600" dirty="0" smtClean="0"/>
          </a:p>
          <a:p>
            <a:r>
              <a:rPr lang="en-GB" sz="1600" spc="-10" dirty="0" smtClean="0"/>
              <a:t>Briggs G</a:t>
            </a:r>
            <a:r>
              <a:rPr lang="cs-CZ" sz="1600" spc="-10" dirty="0" smtClean="0"/>
              <a:t>.</a:t>
            </a:r>
            <a:r>
              <a:rPr lang="en-GB" sz="1600" spc="-10" dirty="0" smtClean="0"/>
              <a:t>G. Predicting uptake and movement of agrochemicals from physical properties, presentation at</a:t>
            </a:r>
            <a:r>
              <a:rPr lang="cs-CZ" sz="1600" spc="-10" dirty="0" smtClean="0"/>
              <a:t/>
            </a:r>
            <a:br>
              <a:rPr lang="cs-CZ" sz="1600" spc="-10" dirty="0" smtClean="0"/>
            </a:br>
            <a:r>
              <a:rPr lang="cs-CZ" sz="1600" spc="-10" dirty="0" smtClean="0"/>
              <a:t>                </a:t>
            </a:r>
            <a:r>
              <a:rPr lang="en-GB" sz="1600" spc="-10" dirty="0" smtClean="0"/>
              <a:t> SCI meeting: Uptake of agrochemicals and pharmaceuticals. Belgrave Square, London, UK, </a:t>
            </a:r>
            <a:r>
              <a:rPr lang="en-GB" sz="1600" b="1" spc="-10" dirty="0" smtClean="0"/>
              <a:t>1997</a:t>
            </a:r>
            <a:r>
              <a:rPr lang="cs-CZ" sz="1600" spc="-10" dirty="0" smtClean="0"/>
              <a:t>.</a:t>
            </a:r>
            <a:endParaRPr lang="en-GB" sz="1600" spc="-10" dirty="0" smtClean="0"/>
          </a:p>
          <a:p>
            <a:r>
              <a:rPr lang="en-GB" sz="1600" dirty="0" smtClean="0"/>
              <a:t>Tice C</a:t>
            </a:r>
            <a:r>
              <a:rPr lang="cs-CZ" sz="1600" dirty="0" smtClean="0"/>
              <a:t>.</a:t>
            </a:r>
            <a:r>
              <a:rPr lang="en-GB" sz="1600" dirty="0" smtClean="0"/>
              <a:t>M. </a:t>
            </a:r>
            <a:r>
              <a:rPr lang="en-GB" sz="1600" i="1" dirty="0" smtClean="0"/>
              <a:t>Pest </a:t>
            </a:r>
            <a:r>
              <a:rPr lang="en-GB" sz="1600" i="1" dirty="0" err="1" smtClean="0"/>
              <a:t>Manag</a:t>
            </a:r>
            <a:r>
              <a:rPr lang="cs-CZ" sz="1600" i="1" dirty="0" smtClean="0"/>
              <a:t>.</a:t>
            </a:r>
            <a:r>
              <a:rPr lang="en-GB" sz="1600" i="1" dirty="0" smtClean="0"/>
              <a:t> </a:t>
            </a:r>
            <a:r>
              <a:rPr lang="en-GB" sz="1600" i="1" dirty="0" err="1" smtClean="0"/>
              <a:t>Sci</a:t>
            </a:r>
            <a:r>
              <a:rPr lang="cs-CZ" sz="1600" i="1" dirty="0" smtClean="0"/>
              <a:t>.</a:t>
            </a:r>
            <a:r>
              <a:rPr lang="en-GB" sz="1600" dirty="0" smtClean="0"/>
              <a:t> </a:t>
            </a:r>
            <a:r>
              <a:rPr lang="en-GB" sz="1600" b="1" dirty="0" smtClean="0"/>
              <a:t>2001</a:t>
            </a:r>
            <a:r>
              <a:rPr lang="cs-CZ" sz="1600" dirty="0" smtClean="0"/>
              <a:t>, </a:t>
            </a:r>
            <a:r>
              <a:rPr lang="en-GB" sz="1600" i="1" dirty="0" smtClean="0"/>
              <a:t>57</a:t>
            </a:r>
            <a:r>
              <a:rPr lang="cs-CZ" sz="1600" dirty="0" smtClean="0"/>
              <a:t>, </a:t>
            </a:r>
            <a:r>
              <a:rPr lang="en-GB" sz="1600" dirty="0" smtClean="0"/>
              <a:t>3</a:t>
            </a:r>
            <a:r>
              <a:rPr lang="cs-CZ" sz="1600" dirty="0" smtClean="0"/>
              <a:t>.</a:t>
            </a:r>
            <a:endParaRPr lang="en-GB" sz="1600" dirty="0" smtClean="0"/>
          </a:p>
          <a:p>
            <a:r>
              <a:rPr lang="en-GB" sz="1600" dirty="0" smtClean="0"/>
              <a:t>Clarke E</a:t>
            </a:r>
            <a:r>
              <a:rPr lang="cs-CZ" sz="1600" dirty="0" smtClean="0"/>
              <a:t>.</a:t>
            </a:r>
            <a:r>
              <a:rPr lang="en-GB" sz="1600" dirty="0" smtClean="0"/>
              <a:t>D</a:t>
            </a:r>
            <a:r>
              <a:rPr lang="cs-CZ" sz="1600" dirty="0" smtClean="0"/>
              <a:t>.</a:t>
            </a:r>
            <a:r>
              <a:rPr lang="en-GB" sz="1600" dirty="0" smtClean="0"/>
              <a:t>, Delaney J</a:t>
            </a:r>
            <a:r>
              <a:rPr lang="cs-CZ" sz="1600" dirty="0" smtClean="0"/>
              <a:t>.</a:t>
            </a:r>
            <a:r>
              <a:rPr lang="en-GB" sz="1600" dirty="0" smtClean="0"/>
              <a:t>S. </a:t>
            </a:r>
            <a:r>
              <a:rPr lang="en-GB" sz="1600" i="1" dirty="0" err="1" smtClean="0"/>
              <a:t>Chimia</a:t>
            </a:r>
            <a:r>
              <a:rPr lang="en-GB" sz="1600" dirty="0" smtClean="0"/>
              <a:t> </a:t>
            </a:r>
            <a:r>
              <a:rPr lang="en-GB" sz="1600" b="1" dirty="0" smtClean="0"/>
              <a:t>2003</a:t>
            </a:r>
            <a:r>
              <a:rPr lang="cs-CZ" sz="1600" dirty="0" smtClean="0"/>
              <a:t>, </a:t>
            </a:r>
            <a:r>
              <a:rPr lang="en-GB" sz="1600" i="1" dirty="0" smtClean="0"/>
              <a:t>57</a:t>
            </a:r>
            <a:r>
              <a:rPr lang="cs-CZ" sz="1600" dirty="0" smtClean="0"/>
              <a:t>, </a:t>
            </a:r>
            <a:r>
              <a:rPr lang="en-GB" sz="1600" dirty="0" smtClean="0"/>
              <a:t>731</a:t>
            </a:r>
            <a:r>
              <a:rPr lang="cs-CZ" sz="1600" dirty="0" smtClean="0"/>
              <a:t>.</a:t>
            </a:r>
            <a:endParaRPr lang="en-GB" sz="1600" dirty="0" smtClean="0"/>
          </a:p>
          <a:p>
            <a:r>
              <a:rPr lang="en-GB" sz="1600" dirty="0" err="1" smtClean="0"/>
              <a:t>Hao</a:t>
            </a:r>
            <a:r>
              <a:rPr lang="en-GB" sz="1600" dirty="0" smtClean="0"/>
              <a:t> G</a:t>
            </a:r>
            <a:r>
              <a:rPr lang="cs-CZ" sz="1600" dirty="0" smtClean="0"/>
              <a:t>.</a:t>
            </a:r>
            <a:r>
              <a:rPr lang="en-GB" sz="1600" dirty="0" smtClean="0"/>
              <a:t> et al. </a:t>
            </a:r>
            <a:r>
              <a:rPr lang="en-GB" sz="1600" i="1" dirty="0" err="1" smtClean="0"/>
              <a:t>Mol</a:t>
            </a:r>
            <a:r>
              <a:rPr lang="en-GB" sz="1600" i="1" dirty="0" smtClean="0"/>
              <a:t> </a:t>
            </a:r>
            <a:r>
              <a:rPr lang="cs-CZ" sz="1600" i="1" dirty="0" smtClean="0"/>
              <a:t>.</a:t>
            </a:r>
            <a:r>
              <a:rPr lang="en-GB" sz="1600" i="1" dirty="0" smtClean="0"/>
              <a:t>Inform</a:t>
            </a:r>
            <a:r>
              <a:rPr lang="cs-CZ" sz="1600" i="1" dirty="0" smtClean="0"/>
              <a:t>.</a:t>
            </a:r>
            <a:r>
              <a:rPr lang="cs-CZ" sz="1600" dirty="0" smtClean="0"/>
              <a:t> </a:t>
            </a:r>
            <a:r>
              <a:rPr lang="en-GB" sz="1600" b="1" dirty="0" smtClean="0"/>
              <a:t>2011</a:t>
            </a:r>
            <a:r>
              <a:rPr lang="cs-CZ" sz="1600" dirty="0" smtClean="0"/>
              <a:t>, </a:t>
            </a:r>
            <a:r>
              <a:rPr lang="en-GB" sz="1600" i="1" dirty="0" smtClean="0"/>
              <a:t>30</a:t>
            </a:r>
            <a:r>
              <a:rPr lang="cs-CZ" sz="1600" dirty="0" smtClean="0"/>
              <a:t>, </a:t>
            </a:r>
            <a:r>
              <a:rPr lang="en-GB" sz="1600" dirty="0" smtClean="0"/>
              <a:t>614</a:t>
            </a:r>
            <a:r>
              <a:rPr lang="cs-CZ" sz="1600" dirty="0" smtClean="0"/>
              <a:t>.                                              </a:t>
            </a:r>
            <a:r>
              <a:rPr lang="cs-CZ" sz="1600" dirty="0" err="1"/>
              <a:t>Jampilek</a:t>
            </a:r>
            <a:r>
              <a:rPr lang="cs-CZ" sz="1600" dirty="0"/>
              <a:t> J. </a:t>
            </a:r>
            <a:r>
              <a:rPr lang="cs-CZ" sz="1600" i="1" dirty="0"/>
              <a:t>Expert </a:t>
            </a:r>
            <a:r>
              <a:rPr lang="cs-CZ" sz="1600" i="1" dirty="0" err="1"/>
              <a:t>Opin</a:t>
            </a:r>
            <a:r>
              <a:rPr lang="cs-CZ" sz="1600" i="1" dirty="0"/>
              <a:t>. </a:t>
            </a:r>
            <a:r>
              <a:rPr lang="cs-CZ" sz="1600" i="1" dirty="0" err="1"/>
              <a:t>Drug</a:t>
            </a:r>
            <a:r>
              <a:rPr lang="cs-CZ" sz="1600" i="1" dirty="0"/>
              <a:t> Dis.</a:t>
            </a:r>
            <a:r>
              <a:rPr lang="cs-CZ" sz="1600" dirty="0"/>
              <a:t> </a:t>
            </a:r>
            <a:r>
              <a:rPr lang="cs-CZ" sz="1600" b="1" dirty="0"/>
              <a:t>2016</a:t>
            </a:r>
            <a:r>
              <a:rPr lang="cs-CZ" sz="1600" dirty="0"/>
              <a:t>, </a:t>
            </a:r>
            <a:r>
              <a:rPr lang="cs-CZ" sz="1600" i="1" dirty="0"/>
              <a:t>11</a:t>
            </a:r>
            <a:r>
              <a:rPr lang="cs-CZ" sz="1600" dirty="0"/>
              <a:t>, 1.</a:t>
            </a:r>
          </a:p>
          <a:p>
            <a:endParaRPr lang="en-GB" sz="1600" dirty="0"/>
          </a:p>
        </p:txBody>
      </p:sp>
    </p:spTree>
    <p:extLst>
      <p:ext uri="{BB962C8B-B14F-4D97-AF65-F5344CB8AC3E}">
        <p14:creationId xmlns:p14="http://schemas.microsoft.com/office/powerpoint/2010/main" val="3922808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inspiration by new modern agricultural fungicides</a:t>
            </a:r>
          </a:p>
          <a:p>
            <a:pPr marL="0" indent="0">
              <a:lnSpc>
                <a:spcPts val="2700"/>
              </a:lnSpc>
              <a:spcBef>
                <a:spcPts val="600"/>
              </a:spcBef>
              <a:buClr>
                <a:schemeClr val="tx2"/>
              </a:buClr>
              <a:buNone/>
            </a:pPr>
            <a:r>
              <a:rPr lang="en-GB" dirty="0" smtClean="0"/>
              <a:t>Modern fungicides target active sites with high specificity and affinity (in </a:t>
            </a:r>
            <a:r>
              <a:rPr lang="en-GB" dirty="0" err="1" smtClean="0"/>
              <a:t>nanomolar</a:t>
            </a:r>
            <a:r>
              <a:rPr lang="en-GB" dirty="0" smtClean="0"/>
              <a:t> concentrations)</a:t>
            </a:r>
          </a:p>
          <a:p>
            <a:pPr marL="0" indent="0">
              <a:lnSpc>
                <a:spcPts val="2700"/>
              </a:lnSpc>
              <a:spcBef>
                <a:spcPts val="600"/>
              </a:spcBef>
              <a:buClr>
                <a:schemeClr val="tx2"/>
              </a:buClr>
              <a:buNone/>
            </a:pPr>
            <a:r>
              <a:rPr lang="en-GB" dirty="0" smtClean="0"/>
              <a:t>They are subjected to lead optimization and thus fulfil other requirements of lead chemistry such as tractability in structure–activity relationships and lack of reactivity or promiscuous binding</a:t>
            </a:r>
          </a:p>
          <a:p>
            <a:pPr marL="0" indent="0">
              <a:lnSpc>
                <a:spcPts val="2700"/>
              </a:lnSpc>
              <a:spcBef>
                <a:spcPts val="600"/>
              </a:spcBef>
              <a:buClr>
                <a:schemeClr val="tx2"/>
              </a:buClr>
              <a:buNone/>
            </a:pPr>
            <a:r>
              <a:rPr lang="en-GB" dirty="0" smtClean="0"/>
              <a:t>Extensive toxicology evaluation, including mammalian toxicology assays, is routinely performed during the whole discovery and development process</a:t>
            </a:r>
          </a:p>
          <a:p>
            <a:pPr marL="0" indent="0">
              <a:lnSpc>
                <a:spcPts val="2700"/>
              </a:lnSpc>
              <a:spcBef>
                <a:spcPts val="600"/>
              </a:spcBef>
              <a:buClr>
                <a:schemeClr val="tx2"/>
              </a:buClr>
              <a:buNone/>
            </a:pPr>
            <a:r>
              <a:rPr lang="en-GB" dirty="0" smtClean="0"/>
              <a:t>Commercial agricultural fungicides are classified according to their target sites by the international Fungicide Resistance Action Committee (FRAC) </a:t>
            </a:r>
          </a:p>
          <a:p>
            <a:pPr marL="0" indent="0">
              <a:lnSpc>
                <a:spcPts val="2700"/>
              </a:lnSpc>
              <a:spcBef>
                <a:spcPts val="600"/>
              </a:spcBef>
              <a:buClr>
                <a:schemeClr val="tx2"/>
              </a:buClr>
              <a:buNone/>
            </a:pPr>
            <a:r>
              <a:rPr lang="en-GB" dirty="0" smtClean="0"/>
              <a:t>Fungicides show much higher diversity in their chemical structures and modes of action than antifungals.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5220072" y="6453336"/>
            <a:ext cx="3888432" cy="338554"/>
          </a:xfrm>
          <a:prstGeom prst="rect">
            <a:avLst/>
          </a:prstGeom>
        </p:spPr>
        <p:txBody>
          <a:bodyPr wrap="square">
            <a:spAutoFit/>
          </a:bodyPr>
          <a:lstStyle/>
          <a:p>
            <a:pPr algn="r"/>
            <a:r>
              <a:rPr lang="cs-CZ" sz="1600" dirty="0" err="1" smtClean="0"/>
              <a:t>Jampilek</a:t>
            </a:r>
            <a:r>
              <a:rPr lang="cs-CZ" sz="1600" dirty="0" smtClean="0"/>
              <a:t> J. </a:t>
            </a:r>
            <a:r>
              <a:rPr lang="cs-CZ" sz="1600" i="1" dirty="0"/>
              <a:t>Expert </a:t>
            </a:r>
            <a:r>
              <a:rPr lang="cs-CZ" sz="1600" i="1" dirty="0" err="1"/>
              <a:t>Opin</a:t>
            </a:r>
            <a:r>
              <a:rPr lang="cs-CZ" sz="1600" i="1" dirty="0"/>
              <a:t>. </a:t>
            </a:r>
            <a:r>
              <a:rPr lang="cs-CZ" sz="1600" i="1" dirty="0" err="1"/>
              <a:t>Drug</a:t>
            </a:r>
            <a:r>
              <a:rPr lang="cs-CZ" sz="1600" i="1" dirty="0"/>
              <a:t> Dis.</a:t>
            </a:r>
            <a:r>
              <a:rPr lang="cs-CZ" sz="1600" dirty="0"/>
              <a:t> </a:t>
            </a:r>
            <a:r>
              <a:rPr lang="cs-CZ" sz="1600" b="1" dirty="0"/>
              <a:t>2016</a:t>
            </a:r>
            <a:r>
              <a:rPr lang="cs-CZ" sz="1600" dirty="0"/>
              <a:t>, </a:t>
            </a:r>
            <a:r>
              <a:rPr lang="cs-CZ" sz="1600" i="1" dirty="0" smtClean="0"/>
              <a:t>11</a:t>
            </a:r>
            <a:r>
              <a:rPr lang="cs-CZ" sz="1600" dirty="0"/>
              <a:t>, </a:t>
            </a:r>
            <a:r>
              <a:rPr lang="cs-CZ" sz="1600" dirty="0" smtClean="0"/>
              <a:t>1.</a:t>
            </a:r>
            <a:endParaRPr lang="cs-CZ" sz="1600" dirty="0"/>
          </a:p>
        </p:txBody>
      </p:sp>
    </p:spTree>
    <p:extLst>
      <p:ext uri="{BB962C8B-B14F-4D97-AF65-F5344CB8AC3E}">
        <p14:creationId xmlns:p14="http://schemas.microsoft.com/office/powerpoint/2010/main" val="17499577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inspiration by new modern agricultural fungicides</a:t>
            </a:r>
          </a:p>
          <a:p>
            <a:pPr marL="0" indent="0">
              <a:lnSpc>
                <a:spcPts val="2700"/>
              </a:lnSpc>
              <a:spcBef>
                <a:spcPts val="600"/>
              </a:spcBef>
              <a:buClr>
                <a:schemeClr val="tx2"/>
              </a:buClr>
              <a:buNone/>
            </a:pPr>
            <a:r>
              <a:rPr lang="en-GB" dirty="0" smtClean="0"/>
              <a:t>modern specific-target fungicides can accelerate the process of identification of new modes of action and leads/lead-like structures for a pharmaceutical pipeline to control human fungal pathogens include, for example:</a:t>
            </a:r>
          </a:p>
          <a:p>
            <a:pPr marL="361950" indent="-361950">
              <a:lnSpc>
                <a:spcPts val="2700"/>
              </a:lnSpc>
              <a:spcBef>
                <a:spcPts val="600"/>
              </a:spcBef>
              <a:buClr>
                <a:schemeClr val="tx2"/>
              </a:buClr>
              <a:buFont typeface="+mj-lt"/>
              <a:buAutoNum type="arabicPeriod"/>
            </a:pPr>
            <a:r>
              <a:rPr lang="en-GB" dirty="0" err="1" smtClean="0"/>
              <a:t>ergosterol</a:t>
            </a:r>
            <a:r>
              <a:rPr lang="en-GB" dirty="0" smtClean="0"/>
              <a:t> biosynthesis inhibitors, such as </a:t>
            </a:r>
            <a:r>
              <a:rPr lang="en-GB" dirty="0" err="1" smtClean="0"/>
              <a:t>adenosin</a:t>
            </a:r>
            <a:r>
              <a:rPr lang="en-GB" dirty="0" smtClean="0"/>
              <a:t>-deaminase, cellulose synthase, 3-keto reductase</a:t>
            </a:r>
          </a:p>
          <a:p>
            <a:pPr marL="361950" indent="-361950">
              <a:lnSpc>
                <a:spcPts val="2700"/>
              </a:lnSpc>
              <a:spcBef>
                <a:spcPts val="600"/>
              </a:spcBef>
              <a:buClr>
                <a:schemeClr val="tx2"/>
              </a:buClr>
              <a:buFont typeface="+mj-lt"/>
              <a:buAutoNum type="arabicPeriod"/>
            </a:pPr>
            <a:r>
              <a:rPr lang="en-GB" dirty="0"/>
              <a:t>inhibitors of DNA/RNA </a:t>
            </a:r>
            <a:r>
              <a:rPr lang="en-GB" dirty="0" smtClean="0"/>
              <a:t>synthesis</a:t>
            </a:r>
          </a:p>
          <a:p>
            <a:pPr marL="361950" indent="-361950">
              <a:lnSpc>
                <a:spcPts val="2700"/>
              </a:lnSpc>
              <a:spcBef>
                <a:spcPts val="600"/>
              </a:spcBef>
              <a:buClr>
                <a:schemeClr val="tx2"/>
              </a:buClr>
              <a:buFont typeface="+mj-lt"/>
              <a:buAutoNum type="arabicPeriod"/>
            </a:pPr>
            <a:r>
              <a:rPr lang="en-GB" dirty="0"/>
              <a:t>inhibitors of </a:t>
            </a:r>
            <a:r>
              <a:rPr lang="en-GB" dirty="0" err="1"/>
              <a:t>trehalase</a:t>
            </a:r>
            <a:r>
              <a:rPr lang="en-GB" dirty="0"/>
              <a:t>- </a:t>
            </a:r>
            <a:r>
              <a:rPr lang="en-GB" dirty="0" smtClean="0"/>
              <a:t>and inositol-synthesis</a:t>
            </a:r>
          </a:p>
          <a:p>
            <a:pPr marL="361950" indent="-361950">
              <a:lnSpc>
                <a:spcPts val="2700"/>
              </a:lnSpc>
              <a:spcBef>
                <a:spcPts val="600"/>
              </a:spcBef>
              <a:buClr>
                <a:schemeClr val="tx2"/>
              </a:buClr>
              <a:buFont typeface="+mj-lt"/>
              <a:buAutoNum type="arabicPeriod"/>
            </a:pPr>
            <a:r>
              <a:rPr lang="en-GB" dirty="0" smtClean="0"/>
              <a:t>inhibitors of respiration (especially cytochrome bc1)</a:t>
            </a:r>
          </a:p>
          <a:p>
            <a:pPr marL="361950" indent="-361950">
              <a:lnSpc>
                <a:spcPts val="2700"/>
              </a:lnSpc>
              <a:spcBef>
                <a:spcPts val="600"/>
              </a:spcBef>
              <a:buClr>
                <a:schemeClr val="tx2"/>
              </a:buClr>
              <a:buFont typeface="+mj-lt"/>
              <a:buAutoNum type="arabicPeriod"/>
            </a:pPr>
            <a:r>
              <a:rPr lang="en-GB" dirty="0" smtClean="0"/>
              <a:t>inhibitors of melanin biosynthesis in cell wall </a:t>
            </a:r>
          </a:p>
          <a:p>
            <a:pPr marL="361950" indent="-361950">
              <a:lnSpc>
                <a:spcPts val="2700"/>
              </a:lnSpc>
              <a:spcBef>
                <a:spcPts val="600"/>
              </a:spcBef>
              <a:buClr>
                <a:schemeClr val="tx2"/>
              </a:buClr>
              <a:buFont typeface="+mj-lt"/>
              <a:buAutoNum type="arabicPeriod"/>
            </a:pPr>
            <a:r>
              <a:rPr lang="en-GB" dirty="0" smtClean="0"/>
              <a:t>agents affecting signal transduction, mitosis and cell division, lipid synthesis and membrane integrity</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5220072" y="6453336"/>
            <a:ext cx="3888432" cy="338554"/>
          </a:xfrm>
          <a:prstGeom prst="rect">
            <a:avLst/>
          </a:prstGeom>
        </p:spPr>
        <p:txBody>
          <a:bodyPr wrap="square">
            <a:spAutoFit/>
          </a:bodyPr>
          <a:lstStyle/>
          <a:p>
            <a:pPr algn="r"/>
            <a:r>
              <a:rPr lang="cs-CZ" sz="1600" dirty="0" err="1" smtClean="0"/>
              <a:t>Jampilek</a:t>
            </a:r>
            <a:r>
              <a:rPr lang="cs-CZ" sz="1600" dirty="0" smtClean="0"/>
              <a:t> J. </a:t>
            </a:r>
            <a:r>
              <a:rPr lang="cs-CZ" sz="1600" i="1" dirty="0"/>
              <a:t>Expert </a:t>
            </a:r>
            <a:r>
              <a:rPr lang="cs-CZ" sz="1600" i="1" dirty="0" err="1"/>
              <a:t>Opin</a:t>
            </a:r>
            <a:r>
              <a:rPr lang="cs-CZ" sz="1600" i="1" dirty="0"/>
              <a:t>. </a:t>
            </a:r>
            <a:r>
              <a:rPr lang="cs-CZ" sz="1600" i="1" dirty="0" err="1"/>
              <a:t>Drug</a:t>
            </a:r>
            <a:r>
              <a:rPr lang="cs-CZ" sz="1600" i="1" dirty="0"/>
              <a:t> Dis.</a:t>
            </a:r>
            <a:r>
              <a:rPr lang="cs-CZ" sz="1600" dirty="0"/>
              <a:t> </a:t>
            </a:r>
            <a:r>
              <a:rPr lang="cs-CZ" sz="1600" b="1" dirty="0"/>
              <a:t>2016</a:t>
            </a:r>
            <a:r>
              <a:rPr lang="cs-CZ" sz="1600" dirty="0"/>
              <a:t>, </a:t>
            </a:r>
            <a:r>
              <a:rPr lang="cs-CZ" sz="1600" i="1" dirty="0" smtClean="0"/>
              <a:t>11</a:t>
            </a:r>
            <a:r>
              <a:rPr lang="cs-CZ" sz="1600" dirty="0"/>
              <a:t>, </a:t>
            </a:r>
            <a:r>
              <a:rPr lang="cs-CZ" sz="1600" dirty="0" smtClean="0"/>
              <a:t>1.</a:t>
            </a:r>
            <a:endParaRPr lang="cs-CZ" sz="1600" dirty="0"/>
          </a:p>
        </p:txBody>
      </p:sp>
    </p:spTree>
    <p:extLst>
      <p:ext uri="{BB962C8B-B14F-4D97-AF65-F5344CB8AC3E}">
        <p14:creationId xmlns:p14="http://schemas.microsoft.com/office/powerpoint/2010/main" val="573935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a:lnSpc>
                <a:spcPts val="2700"/>
              </a:lnSpc>
              <a:spcBef>
                <a:spcPts val="600"/>
              </a:spcBef>
              <a:buClr>
                <a:schemeClr val="tx2"/>
              </a:buClr>
              <a:buFontTx/>
              <a:buChar char="-"/>
            </a:pPr>
            <a:r>
              <a:rPr lang="en-GB" dirty="0" smtClean="0"/>
              <a:t>mechanism of action of the majority of antifungals is associated with the </a:t>
            </a:r>
            <a:r>
              <a:rPr lang="en-GB" u="sng" dirty="0" smtClean="0"/>
              <a:t>cell wall, because</a:t>
            </a:r>
            <a:r>
              <a:rPr lang="cs-CZ" u="sng" dirty="0" smtClean="0"/>
              <a:t> </a:t>
            </a:r>
            <a:r>
              <a:rPr lang="en-US" u="sng" dirty="0" smtClean="0"/>
              <a:t>they </a:t>
            </a:r>
            <a:r>
              <a:rPr lang="en-GB" u="sng" dirty="0" smtClean="0"/>
              <a:t>contain components specific for fungal cells</a:t>
            </a:r>
          </a:p>
          <a:p>
            <a:pPr>
              <a:lnSpc>
                <a:spcPts val="2700"/>
              </a:lnSpc>
              <a:spcBef>
                <a:spcPts val="600"/>
              </a:spcBef>
              <a:buClr>
                <a:schemeClr val="tx2"/>
              </a:buClr>
              <a:buFontTx/>
              <a:buChar char="-"/>
            </a:pPr>
            <a:r>
              <a:rPr lang="en-GB" dirty="0" smtClean="0"/>
              <a:t>design of </a:t>
            </a:r>
            <a:r>
              <a:rPr lang="en-GB" u="sng" dirty="0" smtClean="0"/>
              <a:t>inhibitors of transition to the fibrous form by dimorphic pathogens</a:t>
            </a:r>
            <a:r>
              <a:rPr lang="en-GB" dirty="0" smtClean="0"/>
              <a:t> (which leads to a reversible change from a saprophytic to a pathogenic form)</a:t>
            </a:r>
          </a:p>
          <a:p>
            <a:pPr>
              <a:lnSpc>
                <a:spcPts val="2700"/>
              </a:lnSpc>
              <a:spcBef>
                <a:spcPts val="600"/>
              </a:spcBef>
              <a:buClr>
                <a:schemeClr val="tx2"/>
              </a:buClr>
              <a:buFontTx/>
              <a:buChar char="-"/>
            </a:pPr>
            <a:r>
              <a:rPr lang="en-GB" dirty="0" smtClean="0"/>
              <a:t>new targets to be affected by agents also include:</a:t>
            </a:r>
          </a:p>
          <a:p>
            <a:pPr marL="542925" indent="-277813">
              <a:lnSpc>
                <a:spcPts val="2700"/>
              </a:lnSpc>
              <a:spcBef>
                <a:spcPts val="600"/>
              </a:spcBef>
              <a:buClr>
                <a:schemeClr val="tx2"/>
              </a:buClr>
            </a:pPr>
            <a:r>
              <a:rPr lang="en-GB" dirty="0" smtClean="0"/>
              <a:t>biosynthesis of chitin, glycosylphosphatidylinositol, glucosylceramide, </a:t>
            </a:r>
            <a:r>
              <a:rPr lang="en-GB" dirty="0" err="1" smtClean="0"/>
              <a:t>heme</a:t>
            </a:r>
            <a:r>
              <a:rPr lang="en-GB" dirty="0" smtClean="0"/>
              <a:t> </a:t>
            </a:r>
          </a:p>
          <a:p>
            <a:pPr marL="542925" indent="-277813">
              <a:lnSpc>
                <a:spcPts val="2700"/>
              </a:lnSpc>
              <a:spcBef>
                <a:spcPts val="600"/>
              </a:spcBef>
              <a:buClr>
                <a:schemeClr val="tx2"/>
              </a:buClr>
            </a:pPr>
            <a:r>
              <a:rPr lang="en-GB" dirty="0"/>
              <a:t>inhibition of dihydroorotate dehydrogenase</a:t>
            </a:r>
          </a:p>
          <a:p>
            <a:pPr marL="542925" indent="-277813">
              <a:lnSpc>
                <a:spcPts val="2700"/>
              </a:lnSpc>
              <a:spcBef>
                <a:spcPts val="600"/>
              </a:spcBef>
              <a:buClr>
                <a:schemeClr val="tx2"/>
              </a:buClr>
            </a:pPr>
            <a:r>
              <a:rPr lang="en-GB" dirty="0" smtClean="0"/>
              <a:t>virulence and mitochondrial functions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5152979" y="6453336"/>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472749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rotWithShape="1">
          <a:blip r:embed="rId2">
            <a:extLst>
              <a:ext uri="{28A0092B-C50C-407E-A947-70E740481C1C}">
                <a14:useLocalDpi xmlns:a14="http://schemas.microsoft.com/office/drawing/2010/main" val="0"/>
              </a:ext>
            </a:extLst>
          </a:blip>
          <a:srcRect l="4970" t="5831"/>
          <a:stretch/>
        </p:blipFill>
        <p:spPr>
          <a:xfrm>
            <a:off x="6156176" y="4422472"/>
            <a:ext cx="2844000" cy="2390904"/>
          </a:xfrm>
          <a:prstGeom prst="rect">
            <a:avLst/>
          </a:prstGeom>
        </p:spPr>
      </p:pic>
      <p:sp>
        <p:nvSpPr>
          <p:cNvPr id="2" name="Zástupný symbol pro obsah 1"/>
          <p:cNvSpPr>
            <a:spLocks noGrp="1"/>
          </p:cNvSpPr>
          <p:nvPr>
            <p:ph idx="1"/>
          </p:nvPr>
        </p:nvSpPr>
        <p:spPr>
          <a:xfrm>
            <a:off x="179512" y="1196752"/>
            <a:ext cx="8784976" cy="3888432"/>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en-GB" dirty="0" smtClean="0"/>
              <a:t>- renewed </a:t>
            </a:r>
            <a:r>
              <a:rPr lang="en-GB" b="1" dirty="0" err="1" smtClean="0"/>
              <a:t>nikkomycin</a:t>
            </a:r>
            <a:r>
              <a:rPr lang="en-GB" b="1" dirty="0" smtClean="0"/>
              <a:t> Z</a:t>
            </a:r>
            <a:r>
              <a:rPr lang="en-GB" dirty="0" smtClean="0"/>
              <a:t>, a competitive </a:t>
            </a:r>
            <a:r>
              <a:rPr lang="en-GB" i="1" dirty="0" smtClean="0"/>
              <a:t>chitin synthase inhibitor </a:t>
            </a:r>
            <a:r>
              <a:rPr lang="en-GB" dirty="0" smtClean="0"/>
              <a:t>lacking mammalian toxicity with effect against </a:t>
            </a:r>
            <a:r>
              <a:rPr lang="en-GB" i="1" dirty="0" err="1" smtClean="0"/>
              <a:t>Coccidioides</a:t>
            </a:r>
            <a:r>
              <a:rPr lang="en-GB" dirty="0" smtClean="0"/>
              <a:t> spp. is under clinical trial</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1800"/>
              </a:spcBef>
              <a:buClr>
                <a:schemeClr val="tx2"/>
              </a:buClr>
              <a:buNone/>
            </a:pPr>
            <a:r>
              <a:rPr lang="cs-CZ" dirty="0" smtClean="0"/>
              <a:t>- </a:t>
            </a:r>
            <a:r>
              <a:rPr lang="en-GB" b="1" dirty="0" smtClean="0"/>
              <a:t>E1210</a:t>
            </a:r>
            <a:r>
              <a:rPr lang="cs-CZ" dirty="0" smtClean="0"/>
              <a:t>, </a:t>
            </a:r>
            <a:r>
              <a:rPr lang="en-GB" dirty="0" smtClean="0"/>
              <a:t>3-(isoxazol-5-yl)pyridin-2-amine derivative</a:t>
            </a:r>
            <a:r>
              <a:rPr lang="cs-CZ" dirty="0" smtClean="0"/>
              <a:t>,</a:t>
            </a:r>
            <a:r>
              <a:rPr lang="en-GB" dirty="0" smtClean="0"/>
              <a:t> is an orally active broad-spectrum </a:t>
            </a:r>
            <a:r>
              <a:rPr lang="en-GB" i="1" dirty="0" smtClean="0"/>
              <a:t>inositol acyltransferase inhibitor </a:t>
            </a:r>
            <a:r>
              <a:rPr lang="en-GB" dirty="0" smtClean="0"/>
              <a:t>with high potency against </a:t>
            </a:r>
            <a:r>
              <a:rPr lang="en-GB" i="1" dirty="0" smtClean="0"/>
              <a:t>Candida</a:t>
            </a:r>
            <a:r>
              <a:rPr lang="en-GB" dirty="0" smtClean="0"/>
              <a:t>, </a:t>
            </a:r>
            <a:r>
              <a:rPr lang="en-GB" i="1" dirty="0" smtClean="0"/>
              <a:t>Aspergillus</a:t>
            </a:r>
            <a:r>
              <a:rPr lang="en-GB" dirty="0" smtClean="0"/>
              <a:t> and </a:t>
            </a:r>
            <a:r>
              <a:rPr lang="en-GB" i="1" dirty="0" smtClean="0"/>
              <a:t>Fusarium</a:t>
            </a:r>
            <a:r>
              <a:rPr lang="en-GB" dirty="0" smtClean="0"/>
              <a:t> suitable </a:t>
            </a:r>
            <a:br>
              <a:rPr lang="en-GB" dirty="0" smtClean="0"/>
            </a:br>
            <a:r>
              <a:rPr lang="en-GB" dirty="0" smtClean="0"/>
              <a:t>for treatment of disseminated candidiasis </a:t>
            </a:r>
            <a:br>
              <a:rPr lang="en-GB" dirty="0" smtClean="0"/>
            </a:br>
            <a:r>
              <a:rPr lang="en-GB" dirty="0" smtClean="0"/>
              <a:t>and pulmonary aspergillosis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pic>
        <p:nvPicPr>
          <p:cNvPr id="4" name="Obrázek 3"/>
          <p:cNvPicPr>
            <a:picLocks noChangeAspect="1"/>
          </p:cNvPicPr>
          <p:nvPr/>
        </p:nvPicPr>
        <p:blipFill rotWithShape="1">
          <a:blip r:embed="rId3" cstate="print">
            <a:extLst>
              <a:ext uri="{28A0092B-C50C-407E-A947-70E740481C1C}">
                <a14:useLocalDpi xmlns:a14="http://schemas.microsoft.com/office/drawing/2010/main" val="0"/>
              </a:ext>
            </a:extLst>
          </a:blip>
          <a:srcRect t="7953" b="5729"/>
          <a:stretch/>
        </p:blipFill>
        <p:spPr>
          <a:xfrm>
            <a:off x="4684556" y="2348880"/>
            <a:ext cx="4214527" cy="1293945"/>
          </a:xfrm>
          <a:prstGeom prst="rect">
            <a:avLst/>
          </a:prstGeom>
        </p:spPr>
      </p:pic>
      <p:sp>
        <p:nvSpPr>
          <p:cNvPr id="6" name="Obdélník 5"/>
          <p:cNvSpPr/>
          <p:nvPr/>
        </p:nvSpPr>
        <p:spPr>
          <a:xfrm>
            <a:off x="107504" y="5949280"/>
            <a:ext cx="5472608" cy="584775"/>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a:t>
            </a:r>
            <a:r>
              <a:rPr lang="en-GB" sz="1600" dirty="0" smtClean="0"/>
              <a:t>www.clinicaltrials.gov</a:t>
            </a:r>
            <a:endParaRPr lang="en-GB" sz="1600" dirty="0"/>
          </a:p>
        </p:txBody>
      </p:sp>
      <p:sp>
        <p:nvSpPr>
          <p:cNvPr id="7" name="Obdélník 6"/>
          <p:cNvSpPr/>
          <p:nvPr/>
        </p:nvSpPr>
        <p:spPr>
          <a:xfrm>
            <a:off x="35496" y="6508187"/>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9467691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p:nvPr/>
        </p:nvPicPr>
        <p:blipFill>
          <a:blip r:embed="rId2" cstate="print">
            <a:extLst>
              <a:ext uri="{28A0092B-C50C-407E-A947-70E740481C1C}">
                <a14:useLocalDpi xmlns:a14="http://schemas.microsoft.com/office/drawing/2010/main" val="0"/>
              </a:ext>
            </a:extLst>
          </a:blip>
          <a:stretch>
            <a:fillRect/>
          </a:stretch>
        </p:blipFill>
        <p:spPr>
          <a:xfrm>
            <a:off x="5508104" y="5229200"/>
            <a:ext cx="3383915" cy="1419225"/>
          </a:xfrm>
          <a:prstGeom prst="rect">
            <a:avLst/>
          </a:prstGeom>
        </p:spPr>
      </p:pic>
      <p:pic>
        <p:nvPicPr>
          <p:cNvPr id="4" name="Obrázek 3"/>
          <p:cNvPicPr/>
          <p:nvPr/>
        </p:nvPicPr>
        <p:blipFill rotWithShape="1">
          <a:blip r:embed="rId3">
            <a:extLst>
              <a:ext uri="{28A0092B-C50C-407E-A947-70E740481C1C}">
                <a14:useLocalDpi xmlns:a14="http://schemas.microsoft.com/office/drawing/2010/main" val="0"/>
              </a:ext>
            </a:extLst>
          </a:blip>
          <a:srcRect b="58278"/>
          <a:stretch/>
        </p:blipFill>
        <p:spPr>
          <a:xfrm>
            <a:off x="3570545" y="2348880"/>
            <a:ext cx="5321935" cy="1422695"/>
          </a:xfrm>
          <a:prstGeom prst="rect">
            <a:avLst/>
          </a:prstGeom>
        </p:spPr>
      </p:pic>
      <p:sp>
        <p:nvSpPr>
          <p:cNvPr id="2" name="Zástupný symbol pro obsah 1"/>
          <p:cNvSpPr>
            <a:spLocks noGrp="1"/>
          </p:cNvSpPr>
          <p:nvPr>
            <p:ph idx="1"/>
          </p:nvPr>
        </p:nvSpPr>
        <p:spPr>
          <a:xfrm>
            <a:off x="179512" y="1156643"/>
            <a:ext cx="8856984" cy="3240360"/>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cs-CZ" dirty="0" smtClean="0"/>
              <a:t>- </a:t>
            </a:r>
            <a:r>
              <a:rPr lang="en-GB" b="1" dirty="0" err="1" smtClean="0"/>
              <a:t>gepinacin</a:t>
            </a:r>
            <a:r>
              <a:rPr lang="en-GB" dirty="0" smtClean="0"/>
              <a:t> (G642), G365 and G884 are </a:t>
            </a:r>
            <a:r>
              <a:rPr lang="en-GB" i="1" dirty="0" smtClean="0"/>
              <a:t>glycosylphosphatidylinositol </a:t>
            </a:r>
            <a:r>
              <a:rPr lang="en-GB" dirty="0" smtClean="0"/>
              <a:t>(Gwt1) </a:t>
            </a:r>
            <a:r>
              <a:rPr lang="en-GB" i="1" dirty="0" smtClean="0"/>
              <a:t>inhibitors</a:t>
            </a:r>
            <a:r>
              <a:rPr lang="en-GB" dirty="0" smtClean="0"/>
              <a:t> with an effect against </a:t>
            </a:r>
            <a:r>
              <a:rPr lang="en-GB" i="1" dirty="0" smtClean="0"/>
              <a:t>C. </a:t>
            </a:r>
            <a:r>
              <a:rPr lang="en-GB" i="1" dirty="0" err="1" smtClean="0"/>
              <a:t>albicans</a:t>
            </a:r>
            <a:r>
              <a:rPr lang="en-GB" i="1" dirty="0" smtClean="0"/>
              <a:t> </a:t>
            </a:r>
            <a:r>
              <a:rPr lang="en-GB" dirty="0" smtClean="0"/>
              <a:t>and </a:t>
            </a:r>
            <a:r>
              <a:rPr lang="en-GB" i="1" dirty="0" smtClean="0"/>
              <a:t>A. fumigatus</a:t>
            </a: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3000"/>
              </a:spcBef>
              <a:buClr>
                <a:schemeClr val="tx2"/>
              </a:buClr>
              <a:buNone/>
            </a:pPr>
            <a:r>
              <a:rPr lang="cs-CZ" dirty="0" smtClean="0"/>
              <a:t>-</a:t>
            </a:r>
            <a:r>
              <a:rPr lang="cs-CZ" b="1" dirty="0" smtClean="0"/>
              <a:t> </a:t>
            </a:r>
            <a:r>
              <a:rPr lang="en-GB" b="1" dirty="0" smtClean="0"/>
              <a:t>M720</a:t>
            </a:r>
            <a:r>
              <a:rPr lang="en-GB" dirty="0" smtClean="0"/>
              <a:t> (</a:t>
            </a:r>
            <a:r>
              <a:rPr lang="en-GB" dirty="0" err="1" smtClean="0"/>
              <a:t>tetradecahydroindeno</a:t>
            </a:r>
            <a:r>
              <a:rPr lang="en-GB" dirty="0" smtClean="0"/>
              <a:t>[5',6':4,5]</a:t>
            </a:r>
            <a:r>
              <a:rPr lang="en-GB" dirty="0" err="1" smtClean="0"/>
              <a:t>cycloocta</a:t>
            </a:r>
            <a:r>
              <a:rPr lang="en-GB" dirty="0" smtClean="0"/>
              <a:t>[1,2-</a:t>
            </a:r>
            <a:r>
              <a:rPr lang="en-GB" i="1" dirty="0" smtClean="0"/>
              <a:t>c</a:t>
            </a:r>
            <a:r>
              <a:rPr lang="en-GB" dirty="0" smtClean="0"/>
              <a:t>]pyran-2(1</a:t>
            </a:r>
            <a:r>
              <a:rPr lang="en-GB" i="1" dirty="0" smtClean="0"/>
              <a:t>H</a:t>
            </a:r>
            <a:r>
              <a:rPr lang="en-GB" dirty="0" smtClean="0"/>
              <a:t>)-one scaffold) is </a:t>
            </a:r>
            <a:r>
              <a:rPr lang="en-GB" i="1" dirty="0" smtClean="0"/>
              <a:t>inhibitor of Mcd4 (endoplasmic reticulum membrane protein essential for glycosylphosphatidylinositol) </a:t>
            </a:r>
            <a:r>
              <a:rPr lang="en-GB" dirty="0" smtClean="0"/>
              <a:t>with potency against </a:t>
            </a:r>
            <a:r>
              <a:rPr lang="en-GB" i="1" dirty="0" smtClean="0"/>
              <a:t>Candida</a:t>
            </a:r>
            <a:r>
              <a:rPr lang="en-GB" dirty="0" smtClean="0"/>
              <a:t> sp. and </a:t>
            </a:r>
            <a:r>
              <a:rPr lang="en-GB" i="1" dirty="0" smtClean="0"/>
              <a:t>A. fumigatus</a:t>
            </a:r>
            <a:r>
              <a:rPr lang="en-GB" dirty="0" smtClean="0"/>
              <a:t>)</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pic>
        <p:nvPicPr>
          <p:cNvPr id="8" name="Obrázek 7"/>
          <p:cNvPicPr>
            <a:picLocks noChangeAspect="1"/>
          </p:cNvPicPr>
          <p:nvPr/>
        </p:nvPicPr>
        <p:blipFill rotWithShape="1">
          <a:blip r:embed="rId3">
            <a:extLst>
              <a:ext uri="{28A0092B-C50C-407E-A947-70E740481C1C}">
                <a14:useLocalDpi xmlns:a14="http://schemas.microsoft.com/office/drawing/2010/main" val="0"/>
              </a:ext>
            </a:extLst>
          </a:blip>
          <a:srcRect l="26672" t="50000" r="14391" b="18649"/>
          <a:stretch/>
        </p:blipFill>
        <p:spPr>
          <a:xfrm>
            <a:off x="323528" y="2492896"/>
            <a:ext cx="3136605" cy="1069055"/>
          </a:xfrm>
          <a:prstGeom prst="rect">
            <a:avLst/>
          </a:prstGeom>
        </p:spPr>
      </p:pic>
      <p:pic>
        <p:nvPicPr>
          <p:cNvPr id="9" name="Obrázek 8"/>
          <p:cNvPicPr>
            <a:picLocks noChangeAspect="1"/>
          </p:cNvPicPr>
          <p:nvPr/>
        </p:nvPicPr>
        <p:blipFill rotWithShape="1">
          <a:blip r:embed="rId3">
            <a:extLst>
              <a:ext uri="{28A0092B-C50C-407E-A947-70E740481C1C}">
                <a14:useLocalDpi xmlns:a14="http://schemas.microsoft.com/office/drawing/2010/main" val="0"/>
              </a:ext>
            </a:extLst>
          </a:blip>
          <a:srcRect l="31369" t="91399" r="41786"/>
          <a:stretch/>
        </p:blipFill>
        <p:spPr>
          <a:xfrm>
            <a:off x="1797642" y="3424204"/>
            <a:ext cx="1428650" cy="293273"/>
          </a:xfrm>
          <a:prstGeom prst="rect">
            <a:avLst/>
          </a:prstGeom>
        </p:spPr>
      </p:pic>
      <p:sp>
        <p:nvSpPr>
          <p:cNvPr id="10" name="Obdélník 9"/>
          <p:cNvSpPr/>
          <p:nvPr/>
        </p:nvSpPr>
        <p:spPr>
          <a:xfrm>
            <a:off x="107504" y="6453336"/>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2150480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a:t>
            </a:r>
            <a:r>
              <a:rPr lang="en-GB" sz="2800" b="1" dirty="0"/>
              <a:t>design of new drugs</a:t>
            </a:r>
            <a:endParaRPr lang="cs-CZ" sz="2800" b="1" dirty="0" smtClean="0"/>
          </a:p>
          <a:p>
            <a:pPr marL="0" indent="0">
              <a:lnSpc>
                <a:spcPts val="2700"/>
              </a:lnSpc>
              <a:spcBef>
                <a:spcPts val="600"/>
              </a:spcBef>
              <a:buClr>
                <a:schemeClr val="tx2"/>
              </a:buClr>
              <a:buNone/>
            </a:pPr>
            <a:r>
              <a:rPr lang="en-US" dirty="0" smtClean="0"/>
              <a:t> </a:t>
            </a:r>
            <a:r>
              <a:rPr lang="cs-CZ" dirty="0" smtClean="0"/>
              <a:t>- </a:t>
            </a:r>
            <a:r>
              <a:rPr lang="en-US" dirty="0" err="1" smtClean="0"/>
              <a:t>acylhydrazones</a:t>
            </a:r>
            <a:r>
              <a:rPr lang="en-US" dirty="0" smtClean="0"/>
              <a:t> </a:t>
            </a:r>
            <a:r>
              <a:rPr lang="en-US" b="1" dirty="0" smtClean="0"/>
              <a:t>BHBM </a:t>
            </a:r>
            <a:r>
              <a:rPr lang="en-US" b="1" dirty="0"/>
              <a:t>and </a:t>
            </a:r>
            <a:r>
              <a:rPr lang="en-US" b="1" dirty="0" smtClean="0"/>
              <a:t>D0 </a:t>
            </a:r>
            <a:r>
              <a:rPr lang="en-US" dirty="0" smtClean="0"/>
              <a:t>inhibit </a:t>
            </a:r>
            <a:r>
              <a:rPr lang="cs-CZ" dirty="0" smtClean="0"/>
              <a:t/>
            </a:r>
            <a:br>
              <a:rPr lang="cs-CZ" dirty="0" smtClean="0"/>
            </a:br>
            <a:r>
              <a:rPr lang="en-US" dirty="0" smtClean="0"/>
              <a:t>synthesis </a:t>
            </a:r>
            <a:r>
              <a:rPr lang="en-US" dirty="0"/>
              <a:t>and transport of </a:t>
            </a:r>
            <a:r>
              <a:rPr lang="en-US" dirty="0" smtClean="0"/>
              <a:t>glucosylceramide</a:t>
            </a:r>
            <a:r>
              <a:rPr lang="cs-CZ" dirty="0" smtClean="0"/>
              <a:t/>
            </a:r>
            <a:br>
              <a:rPr lang="cs-CZ" dirty="0" smtClean="0"/>
            </a:br>
            <a:r>
              <a:rPr lang="en-US" dirty="0" smtClean="0"/>
              <a:t> </a:t>
            </a:r>
            <a:r>
              <a:rPr lang="en-US" dirty="0"/>
              <a:t>and show high potency against </a:t>
            </a:r>
            <a:r>
              <a:rPr lang="cs-CZ" dirty="0" smtClean="0"/>
              <a:t/>
            </a:r>
            <a:br>
              <a:rPr lang="cs-CZ" dirty="0" smtClean="0"/>
            </a:br>
            <a:r>
              <a:rPr lang="en-US" i="1" dirty="0" smtClean="0"/>
              <a:t>Cryptococcus </a:t>
            </a:r>
            <a:r>
              <a:rPr lang="en-US" i="1" dirty="0" err="1" smtClean="0"/>
              <a:t>neoformans</a:t>
            </a:r>
            <a:r>
              <a:rPr lang="cs-CZ" i="1" dirty="0" smtClean="0"/>
              <a:t> </a:t>
            </a:r>
            <a:r>
              <a:rPr lang="en-US" dirty="0" smtClean="0"/>
              <a:t>and </a:t>
            </a:r>
            <a:r>
              <a:rPr lang="cs-CZ" dirty="0" smtClean="0"/>
              <a:t/>
            </a:r>
            <a:br>
              <a:rPr lang="cs-CZ" dirty="0" smtClean="0"/>
            </a:br>
            <a:r>
              <a:rPr lang="en-US" i="1" dirty="0" smtClean="0"/>
              <a:t>Pneumocystis </a:t>
            </a:r>
            <a:r>
              <a:rPr lang="en-US" i="1" dirty="0" err="1"/>
              <a:t>jiroveci</a:t>
            </a:r>
            <a:r>
              <a:rPr lang="en-US" i="1" dirty="0"/>
              <a:t> (</a:t>
            </a:r>
            <a:r>
              <a:rPr lang="en-US" i="1" dirty="0" err="1"/>
              <a:t>carinii</a:t>
            </a:r>
            <a:r>
              <a:rPr lang="en-US" i="1" dirty="0"/>
              <a:t>)</a:t>
            </a:r>
            <a:endParaRPr lang="cs-CZ" i="1" dirty="0" smtClean="0"/>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US" dirty="0"/>
              <a:t>New trends in design of antifungal drugs</a:t>
            </a:r>
            <a:endParaRPr lang="en-GB" dirty="0"/>
          </a:p>
        </p:txBody>
      </p:sp>
      <p:pic>
        <p:nvPicPr>
          <p:cNvPr id="7" name="Obrázek 6"/>
          <p:cNvPicPr/>
          <p:nvPr/>
        </p:nvPicPr>
        <p:blipFill rotWithShape="1">
          <a:blip r:embed="rId2">
            <a:extLst>
              <a:ext uri="{28A0092B-C50C-407E-A947-70E740481C1C}">
                <a14:useLocalDpi xmlns:a14="http://schemas.microsoft.com/office/drawing/2010/main" val="0"/>
              </a:ext>
            </a:extLst>
          </a:blip>
          <a:srcRect l="3642" t="3096" b="3508"/>
          <a:stretch/>
        </p:blipFill>
        <p:spPr>
          <a:xfrm>
            <a:off x="4860032" y="2700557"/>
            <a:ext cx="3579461" cy="3104707"/>
          </a:xfrm>
          <a:prstGeom prst="rect">
            <a:avLst/>
          </a:prstGeom>
        </p:spPr>
      </p:pic>
      <p:sp>
        <p:nvSpPr>
          <p:cNvPr id="5" name="Obdélník 4"/>
          <p:cNvSpPr/>
          <p:nvPr/>
        </p:nvSpPr>
        <p:spPr>
          <a:xfrm>
            <a:off x="107504" y="6452709"/>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1699151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99824" y="1124744"/>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a:t>
            </a:r>
            <a:r>
              <a:rPr lang="en-GB" sz="2800" b="1" dirty="0"/>
              <a:t>design of new drugs</a:t>
            </a:r>
            <a:endParaRPr lang="cs-CZ" sz="2800" b="1" dirty="0" smtClean="0"/>
          </a:p>
          <a:p>
            <a:pPr marL="0" indent="0">
              <a:lnSpc>
                <a:spcPts val="2700"/>
              </a:lnSpc>
              <a:spcBef>
                <a:spcPts val="600"/>
              </a:spcBef>
              <a:buClr>
                <a:schemeClr val="tx2"/>
              </a:buClr>
              <a:buNone/>
            </a:pPr>
            <a:r>
              <a:rPr lang="cs-CZ" dirty="0" smtClean="0"/>
              <a:t>-</a:t>
            </a:r>
            <a:r>
              <a:rPr lang="cs-CZ" b="1" dirty="0" smtClean="0"/>
              <a:t> </a:t>
            </a:r>
            <a:r>
              <a:rPr lang="en-US" b="1" dirty="0" smtClean="0"/>
              <a:t>SM21</a:t>
            </a:r>
            <a:r>
              <a:rPr lang="en-US" dirty="0" smtClean="0"/>
              <a:t> </a:t>
            </a:r>
            <a:r>
              <a:rPr lang="en-US" dirty="0"/>
              <a:t>(2,6-di-</a:t>
            </a:r>
            <a:r>
              <a:rPr lang="en-US" i="1" dirty="0"/>
              <a:t>tert</a:t>
            </a:r>
            <a:r>
              <a:rPr lang="en-US" dirty="0"/>
              <a:t>-butyl-4-{(</a:t>
            </a:r>
            <a:r>
              <a:rPr lang="en-US" i="1" dirty="0"/>
              <a:t>E</a:t>
            </a:r>
            <a:r>
              <a:rPr lang="en-US" dirty="0"/>
              <a:t>)-2-[4-(</a:t>
            </a:r>
            <a:r>
              <a:rPr lang="en-US" dirty="0" err="1" smtClean="0"/>
              <a:t>dimethylamino</a:t>
            </a:r>
            <a:r>
              <a:rPr lang="en-US" dirty="0" smtClean="0"/>
              <a:t>)phenyl]</a:t>
            </a:r>
            <a:r>
              <a:rPr lang="en-US" dirty="0" err="1" smtClean="0"/>
              <a:t>ethenyl</a:t>
            </a:r>
            <a:r>
              <a:rPr lang="en-US" dirty="0" smtClean="0"/>
              <a:t>}</a:t>
            </a:r>
            <a:r>
              <a:rPr lang="cs-CZ" dirty="0" smtClean="0"/>
              <a:t> </a:t>
            </a:r>
            <a:r>
              <a:rPr lang="en-US" dirty="0" err="1" smtClean="0"/>
              <a:t>pyranium</a:t>
            </a:r>
            <a:r>
              <a:rPr lang="en-US" dirty="0"/>
              <a:t>) </a:t>
            </a:r>
            <a:r>
              <a:rPr lang="en-US" dirty="0" smtClean="0"/>
              <a:t>effect</a:t>
            </a:r>
            <a:r>
              <a:rPr lang="cs-CZ" dirty="0" err="1" smtClean="0"/>
              <a:t>ive</a:t>
            </a:r>
            <a:r>
              <a:rPr lang="en-US" dirty="0" smtClean="0"/>
              <a:t> </a:t>
            </a:r>
            <a:r>
              <a:rPr lang="en-US" dirty="0"/>
              <a:t>against </a:t>
            </a:r>
            <a:r>
              <a:rPr lang="cs-CZ" dirty="0" smtClean="0"/>
              <a:t>MDR</a:t>
            </a:r>
            <a:r>
              <a:rPr lang="en-US" dirty="0" smtClean="0"/>
              <a:t> </a:t>
            </a:r>
            <a:r>
              <a:rPr lang="en-US" i="1" dirty="0"/>
              <a:t>Candida</a:t>
            </a:r>
            <a:r>
              <a:rPr lang="en-US" dirty="0"/>
              <a:t> spp. and </a:t>
            </a:r>
            <a:r>
              <a:rPr lang="en-US" i="1" dirty="0"/>
              <a:t>Candida</a:t>
            </a:r>
            <a:r>
              <a:rPr lang="en-US" dirty="0"/>
              <a:t> biofilms is </a:t>
            </a:r>
            <a:r>
              <a:rPr lang="en-US" dirty="0" smtClean="0"/>
              <a:t>an agent </a:t>
            </a:r>
            <a:r>
              <a:rPr lang="en-US" dirty="0"/>
              <a:t>influencing </a:t>
            </a:r>
            <a:r>
              <a:rPr lang="en-US" dirty="0" smtClean="0"/>
              <a:t>virulence</a:t>
            </a:r>
            <a:r>
              <a:rPr lang="cs-CZ" dirty="0" smtClean="0"/>
              <a:t> </a:t>
            </a:r>
            <a:br>
              <a:rPr lang="cs-CZ" dirty="0" smtClean="0"/>
            </a:br>
            <a:r>
              <a:rPr lang="cs-CZ" dirty="0" smtClean="0"/>
              <a:t>(</a:t>
            </a:r>
            <a:r>
              <a:rPr lang="en-US" dirty="0" smtClean="0"/>
              <a:t>inhibits </a:t>
            </a:r>
            <a:r>
              <a:rPr lang="en-US" dirty="0"/>
              <a:t>change morphology </a:t>
            </a:r>
            <a:r>
              <a:rPr lang="en-US" dirty="0" smtClean="0"/>
              <a:t>between</a:t>
            </a:r>
            <a:r>
              <a:rPr lang="cs-CZ" dirty="0" smtClean="0"/>
              <a:t/>
            </a:r>
            <a:br>
              <a:rPr lang="cs-CZ" dirty="0" smtClean="0"/>
            </a:br>
            <a:r>
              <a:rPr lang="en-US" dirty="0" smtClean="0"/>
              <a:t>yeast </a:t>
            </a:r>
            <a:r>
              <a:rPr lang="en-US" dirty="0"/>
              <a:t>and filamentous </a:t>
            </a:r>
            <a:r>
              <a:rPr lang="en-US" dirty="0" smtClean="0"/>
              <a:t>forms</a:t>
            </a:r>
            <a:r>
              <a:rPr lang="cs-CZ" dirty="0" smtClean="0"/>
              <a:t>)</a:t>
            </a:r>
            <a:r>
              <a:rPr lang="en-US" dirty="0" smtClean="0"/>
              <a:t>.</a:t>
            </a:r>
            <a:endParaRPr lang="cs-CZ" dirty="0" smtClean="0"/>
          </a:p>
          <a:p>
            <a:pPr marL="0" indent="0">
              <a:lnSpc>
                <a:spcPts val="2700"/>
              </a:lnSpc>
              <a:spcBef>
                <a:spcPts val="600"/>
              </a:spcBef>
              <a:buClr>
                <a:schemeClr val="tx2"/>
              </a:buClr>
              <a:buNone/>
            </a:pPr>
            <a:endParaRPr lang="cs-CZ" dirty="0"/>
          </a:p>
          <a:p>
            <a:pPr marL="0" indent="0">
              <a:lnSpc>
                <a:spcPts val="2700"/>
              </a:lnSpc>
              <a:spcBef>
                <a:spcPts val="600"/>
              </a:spcBef>
              <a:buClr>
                <a:schemeClr val="tx2"/>
              </a:buClr>
              <a:buNone/>
            </a:pPr>
            <a:endParaRPr lang="cs-CZ" b="1" dirty="0" smtClean="0"/>
          </a:p>
          <a:p>
            <a:pPr marL="0" indent="0">
              <a:lnSpc>
                <a:spcPts val="2700"/>
              </a:lnSpc>
              <a:spcBef>
                <a:spcPts val="600"/>
              </a:spcBef>
              <a:buClr>
                <a:schemeClr val="tx2"/>
              </a:buClr>
              <a:buNone/>
            </a:pPr>
            <a:r>
              <a:rPr lang="cs-CZ" dirty="0" smtClean="0"/>
              <a:t>-</a:t>
            </a:r>
            <a:r>
              <a:rPr lang="cs-CZ" b="1" dirty="0" smtClean="0"/>
              <a:t> i</a:t>
            </a:r>
            <a:r>
              <a:rPr lang="en-US" b="1" dirty="0" err="1" smtClean="0"/>
              <a:t>licicolin</a:t>
            </a:r>
            <a:r>
              <a:rPr lang="en-US" b="1" dirty="0" smtClean="0"/>
              <a:t> H</a:t>
            </a:r>
            <a:r>
              <a:rPr lang="cs-CZ" dirty="0" smtClean="0"/>
              <a:t>, </a:t>
            </a:r>
            <a:r>
              <a:rPr lang="en-US" dirty="0" smtClean="0"/>
              <a:t>4-hydroxypyridin-2(1</a:t>
            </a:r>
            <a:r>
              <a:rPr lang="en-US" i="1" dirty="0" smtClean="0"/>
              <a:t>H</a:t>
            </a:r>
            <a:r>
              <a:rPr lang="en-US" dirty="0"/>
              <a:t>)-one </a:t>
            </a:r>
            <a:r>
              <a:rPr lang="en-US" dirty="0" smtClean="0"/>
              <a:t>derivative</a:t>
            </a:r>
            <a:r>
              <a:rPr lang="cs-CZ" dirty="0" smtClean="0"/>
              <a:t>,</a:t>
            </a:r>
            <a:r>
              <a:rPr lang="en-US" dirty="0" smtClean="0"/>
              <a:t> </a:t>
            </a:r>
            <a:r>
              <a:rPr lang="en-US" dirty="0"/>
              <a:t>isolated from </a:t>
            </a:r>
            <a:r>
              <a:rPr lang="en-US" i="1" dirty="0" err="1"/>
              <a:t>Gliocadium</a:t>
            </a:r>
            <a:r>
              <a:rPr lang="en-US" i="1" dirty="0"/>
              <a:t> </a:t>
            </a:r>
            <a:r>
              <a:rPr lang="en-US" i="1" dirty="0" err="1"/>
              <a:t>roseum</a:t>
            </a:r>
            <a:r>
              <a:rPr lang="en-US" dirty="0"/>
              <a:t>, with activity against </a:t>
            </a:r>
            <a:r>
              <a:rPr lang="en-US" i="1" dirty="0"/>
              <a:t>Candida</a:t>
            </a:r>
            <a:r>
              <a:rPr lang="en-US" dirty="0"/>
              <a:t> spp., </a:t>
            </a:r>
            <a:r>
              <a:rPr lang="en-US" i="1" dirty="0"/>
              <a:t>A. fumigatus</a:t>
            </a:r>
            <a:r>
              <a:rPr lang="en-US" dirty="0"/>
              <a:t>, and </a:t>
            </a:r>
            <a:r>
              <a:rPr lang="en-US" i="1" dirty="0"/>
              <a:t>Cryptococcus</a:t>
            </a:r>
            <a:r>
              <a:rPr lang="en-US" dirty="0"/>
              <a:t> spp. </a:t>
            </a:r>
            <a:r>
              <a:rPr lang="en-US" dirty="0" smtClean="0"/>
              <a:t>inhibit</a:t>
            </a:r>
            <a:r>
              <a:rPr lang="cs-CZ" dirty="0" smtClean="0"/>
              <a:t>s</a:t>
            </a:r>
            <a:r>
              <a:rPr lang="en-US" dirty="0" smtClean="0"/>
              <a:t> mitochondrial </a:t>
            </a:r>
            <a:r>
              <a:rPr lang="en-US" i="1" dirty="0"/>
              <a:t>cytochrome bc1 </a:t>
            </a:r>
            <a:r>
              <a:rPr lang="en-US" i="1" dirty="0" smtClean="0"/>
              <a:t>reductase</a:t>
            </a:r>
            <a:endParaRPr lang="cs-CZ" dirty="0" smtClean="0"/>
          </a:p>
          <a:p>
            <a:pPr marL="0" indent="0">
              <a:lnSpc>
                <a:spcPts val="2700"/>
              </a:lnSpc>
              <a:spcBef>
                <a:spcPts val="600"/>
              </a:spcBef>
              <a:buClr>
                <a:schemeClr val="tx2"/>
              </a:buClr>
              <a:buNone/>
            </a:pPr>
            <a:endParaRPr lang="cs-CZ" dirty="0"/>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US" dirty="0"/>
              <a:t>New trends in design of antifungal drugs</a:t>
            </a:r>
            <a:endParaRPr lang="en-GB" dirty="0"/>
          </a:p>
        </p:txBody>
      </p:sp>
      <p:pic>
        <p:nvPicPr>
          <p:cNvPr id="4" name="Obrázek 3"/>
          <p:cNvPicPr>
            <a:picLocks noChangeAspect="1"/>
          </p:cNvPicPr>
          <p:nvPr/>
        </p:nvPicPr>
        <p:blipFill rotWithShape="1">
          <a:blip r:embed="rId2">
            <a:extLst>
              <a:ext uri="{28A0092B-C50C-407E-A947-70E740481C1C}">
                <a14:useLocalDpi xmlns:a14="http://schemas.microsoft.com/office/drawing/2010/main" val="0"/>
              </a:ext>
            </a:extLst>
          </a:blip>
          <a:srcRect l="2602" t="7788"/>
          <a:stretch/>
        </p:blipFill>
        <p:spPr>
          <a:xfrm>
            <a:off x="5796136" y="5229200"/>
            <a:ext cx="3250253" cy="1532140"/>
          </a:xfrm>
          <a:prstGeom prst="rect">
            <a:avLst/>
          </a:prstGeom>
        </p:spPr>
      </p:pic>
      <p:pic>
        <p:nvPicPr>
          <p:cNvPr id="5" name="Obrázek 4"/>
          <p:cNvPicPr>
            <a:picLocks noChangeAspect="1"/>
          </p:cNvPicPr>
          <p:nvPr/>
        </p:nvPicPr>
        <p:blipFill rotWithShape="1">
          <a:blip r:embed="rId3">
            <a:extLst>
              <a:ext uri="{28A0092B-C50C-407E-A947-70E740481C1C}">
                <a14:useLocalDpi xmlns:a14="http://schemas.microsoft.com/office/drawing/2010/main" val="0"/>
              </a:ext>
            </a:extLst>
          </a:blip>
          <a:srcRect l="3762" t="9695" r="3033" b="4155"/>
          <a:stretch/>
        </p:blipFill>
        <p:spPr>
          <a:xfrm>
            <a:off x="5940152" y="2348880"/>
            <a:ext cx="2933217" cy="1694495"/>
          </a:xfrm>
          <a:prstGeom prst="rect">
            <a:avLst/>
          </a:prstGeom>
        </p:spPr>
      </p:pic>
      <p:sp>
        <p:nvSpPr>
          <p:cNvPr id="6" name="Obdélník 5"/>
          <p:cNvSpPr/>
          <p:nvPr/>
        </p:nvSpPr>
        <p:spPr>
          <a:xfrm>
            <a:off x="107504" y="6411527"/>
            <a:ext cx="3960440" cy="338554"/>
          </a:xfrm>
          <a:prstGeom prst="rect">
            <a:avLst/>
          </a:prstGeom>
        </p:spPr>
        <p:txBody>
          <a:bodyPr wrap="square">
            <a:spAutoFit/>
          </a:bodyPr>
          <a:lstStyle/>
          <a:p>
            <a:pPr algn="r"/>
            <a:r>
              <a:rPr lang="en-US" sz="1600" dirty="0" smtClean="0"/>
              <a:t>J</a:t>
            </a:r>
            <a:r>
              <a:rPr lang="cs-CZ" sz="1600" dirty="0" err="1" smtClean="0"/>
              <a:t>ampilek</a:t>
            </a:r>
            <a:r>
              <a:rPr lang="cs-CZ" sz="1600" dirty="0" smtClean="0"/>
              <a:t> J</a:t>
            </a:r>
            <a:r>
              <a:rPr lang="en-US" sz="1600" dirty="0" smtClean="0"/>
              <a:t>. </a:t>
            </a:r>
            <a:r>
              <a:rPr lang="en-US" sz="1600" i="1" dirty="0"/>
              <a:t>Future Med. Chem.</a:t>
            </a:r>
            <a:r>
              <a:rPr lang="en-US" sz="1600" dirty="0"/>
              <a:t> </a:t>
            </a:r>
            <a:r>
              <a:rPr lang="en-US" sz="1600" b="1" dirty="0"/>
              <a:t>2016</a:t>
            </a:r>
            <a:r>
              <a:rPr lang="en-US" sz="1600" dirty="0"/>
              <a:t>, </a:t>
            </a:r>
            <a:r>
              <a:rPr lang="en-US" sz="1600" i="1" dirty="0" smtClean="0"/>
              <a:t>8</a:t>
            </a:r>
            <a:r>
              <a:rPr lang="en-US" sz="1600" dirty="0"/>
              <a:t>, </a:t>
            </a:r>
            <a:r>
              <a:rPr lang="en-US" sz="1600" dirty="0" smtClean="0"/>
              <a:t>1393</a:t>
            </a:r>
            <a:r>
              <a:rPr lang="cs-CZ" sz="1600" dirty="0" smtClean="0"/>
              <a:t>.</a:t>
            </a:r>
            <a:endParaRPr lang="cs-CZ" sz="1600" dirty="0"/>
          </a:p>
        </p:txBody>
      </p:sp>
    </p:spTree>
    <p:extLst>
      <p:ext uri="{BB962C8B-B14F-4D97-AF65-F5344CB8AC3E}">
        <p14:creationId xmlns:p14="http://schemas.microsoft.com/office/powerpoint/2010/main" val="26213889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196752"/>
            <a:ext cx="8784976" cy="4680520"/>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en-GB" dirty="0" smtClean="0"/>
              <a:t>- </a:t>
            </a:r>
            <a:r>
              <a:rPr lang="en-GB" dirty="0" err="1" smtClean="0"/>
              <a:t>hydroxyarylpyrazole</a:t>
            </a:r>
            <a:r>
              <a:rPr lang="en-GB" dirty="0" smtClean="0"/>
              <a:t> </a:t>
            </a:r>
            <a:r>
              <a:rPr lang="en-GB" b="1" dirty="0" smtClean="0"/>
              <a:t>ME1111</a:t>
            </a:r>
            <a:r>
              <a:rPr lang="en-GB" dirty="0" smtClean="0"/>
              <a:t> is a selective</a:t>
            </a:r>
            <a:r>
              <a:rPr lang="cs-CZ" dirty="0" smtClean="0"/>
              <a:t> </a:t>
            </a:r>
            <a:r>
              <a:rPr lang="en-GB" i="1" u="sng" dirty="0" smtClean="0"/>
              <a:t>inhibitor  </a:t>
            </a:r>
            <a:br>
              <a:rPr lang="en-GB" i="1" u="sng" dirty="0" smtClean="0"/>
            </a:br>
            <a:r>
              <a:rPr lang="cs-CZ" i="1" u="sng" dirty="0" err="1" smtClean="0"/>
              <a:t>of</a:t>
            </a:r>
            <a:r>
              <a:rPr lang="cs-CZ" i="1" u="sng" dirty="0" smtClean="0"/>
              <a:t> </a:t>
            </a:r>
            <a:r>
              <a:rPr lang="en-GB" i="1" u="sng" dirty="0" smtClean="0"/>
              <a:t>succinate-coenzyme Q reductase </a:t>
            </a:r>
            <a:r>
              <a:rPr lang="en-GB" dirty="0" smtClean="0"/>
              <a:t>of </a:t>
            </a:r>
            <a:r>
              <a:rPr lang="en-GB" i="1" dirty="0" smtClean="0"/>
              <a:t>Trichophyton</a:t>
            </a:r>
            <a:r>
              <a:rPr lang="en-GB" dirty="0" smtClean="0"/>
              <a:t> sp.</a:t>
            </a:r>
          </a:p>
          <a:p>
            <a:pPr marL="0" indent="0">
              <a:lnSpc>
                <a:spcPts val="2700"/>
              </a:lnSpc>
              <a:spcBef>
                <a:spcPts val="1800"/>
              </a:spcBef>
              <a:buClr>
                <a:schemeClr val="tx2"/>
              </a:buClr>
              <a:buNone/>
            </a:pPr>
            <a:r>
              <a:rPr lang="en-GB" dirty="0" smtClean="0"/>
              <a:t>- </a:t>
            </a:r>
            <a:r>
              <a:rPr lang="en-GB" dirty="0" err="1" smtClean="0"/>
              <a:t>fungistatic</a:t>
            </a:r>
            <a:r>
              <a:rPr lang="en-GB" dirty="0" smtClean="0"/>
              <a:t> </a:t>
            </a:r>
            <a:r>
              <a:rPr lang="en-GB" dirty="0" err="1" smtClean="0"/>
              <a:t>arylamidine</a:t>
            </a:r>
            <a:r>
              <a:rPr lang="en-GB" dirty="0" smtClean="0"/>
              <a:t> </a:t>
            </a:r>
            <a:r>
              <a:rPr lang="en-GB" b="1" dirty="0" smtClean="0"/>
              <a:t>T-2307</a:t>
            </a:r>
            <a:r>
              <a:rPr lang="en-GB" dirty="0" smtClean="0"/>
              <a:t> with activity against </a:t>
            </a:r>
            <a:r>
              <a:rPr lang="en-GB" i="1" dirty="0" smtClean="0"/>
              <a:t>Candida</a:t>
            </a:r>
            <a:r>
              <a:rPr lang="en-GB" dirty="0" smtClean="0"/>
              <a:t> spp., </a:t>
            </a:r>
            <a:r>
              <a:rPr lang="en-GB" i="1" dirty="0" smtClean="0"/>
              <a:t>C. </a:t>
            </a:r>
            <a:r>
              <a:rPr lang="en-GB" i="1" dirty="0" err="1" smtClean="0"/>
              <a:t>neoformans</a:t>
            </a:r>
            <a:r>
              <a:rPr lang="en-GB" dirty="0" smtClean="0"/>
              <a:t> and </a:t>
            </a:r>
            <a:r>
              <a:rPr lang="en-GB" i="1" dirty="0" smtClean="0"/>
              <a:t>Aspergillus</a:t>
            </a:r>
            <a:r>
              <a:rPr lang="en-GB" dirty="0" smtClean="0"/>
              <a:t> spp. causes a </a:t>
            </a:r>
            <a:r>
              <a:rPr lang="en-GB" i="1" u="sng" dirty="0" smtClean="0"/>
              <a:t>collapse of the mitochondrial membrane</a:t>
            </a:r>
            <a:r>
              <a:rPr lang="en-GB" dirty="0" smtClean="0"/>
              <a:t>; it is in the 1st phase of clinical trials</a:t>
            </a:r>
          </a:p>
          <a:p>
            <a:pPr marL="0" indent="0">
              <a:lnSpc>
                <a:spcPts val="2700"/>
              </a:lnSpc>
              <a:spcBef>
                <a:spcPts val="600"/>
              </a:spcBef>
              <a:buClr>
                <a:schemeClr val="tx2"/>
              </a:buClr>
              <a:buNone/>
            </a:pPr>
            <a:endParaRPr lang="en-GB" dirty="0" smtClean="0"/>
          </a:p>
          <a:p>
            <a:pPr marL="0" indent="0">
              <a:lnSpc>
                <a:spcPts val="2700"/>
              </a:lnSpc>
              <a:spcBef>
                <a:spcPts val="600"/>
              </a:spcBef>
              <a:buClr>
                <a:schemeClr val="tx2"/>
              </a:buClr>
              <a:buNone/>
            </a:pPr>
            <a:endParaRPr lang="en-GB" dirty="0" smtClean="0"/>
          </a:p>
          <a:p>
            <a:pPr marL="0" indent="0">
              <a:lnSpc>
                <a:spcPts val="2700"/>
              </a:lnSpc>
              <a:spcBef>
                <a:spcPts val="1800"/>
              </a:spcBef>
              <a:buClr>
                <a:schemeClr val="tx2"/>
              </a:buClr>
              <a:buNone/>
            </a:pPr>
            <a:r>
              <a:rPr lang="en-GB" dirty="0" smtClean="0"/>
              <a:t>- </a:t>
            </a:r>
            <a:r>
              <a:rPr lang="en-GB" dirty="0" err="1" smtClean="0"/>
              <a:t>copyrine</a:t>
            </a:r>
            <a:r>
              <a:rPr lang="en-GB" dirty="0" smtClean="0"/>
              <a:t> </a:t>
            </a:r>
            <a:r>
              <a:rPr lang="cs-CZ" dirty="0" smtClean="0"/>
              <a:t>a</a:t>
            </a:r>
            <a:r>
              <a:rPr lang="en-GB" dirty="0" err="1" smtClean="0"/>
              <a:t>lkaloid</a:t>
            </a:r>
            <a:r>
              <a:rPr lang="en-GB" dirty="0" smtClean="0"/>
              <a:t> </a:t>
            </a:r>
            <a:r>
              <a:rPr lang="en-GB" b="1" dirty="0" err="1" smtClean="0"/>
              <a:t>sampagine</a:t>
            </a:r>
            <a:r>
              <a:rPr lang="en-GB" b="1" dirty="0" smtClean="0"/>
              <a:t> </a:t>
            </a:r>
            <a:r>
              <a:rPr lang="en-GB" dirty="0" smtClean="0"/>
              <a:t>(isolated from </a:t>
            </a:r>
            <a:r>
              <a:rPr lang="en-GB" i="1" dirty="0" err="1" smtClean="0"/>
              <a:t>Cananga</a:t>
            </a:r>
            <a:r>
              <a:rPr lang="en-GB" i="1" dirty="0" smtClean="0"/>
              <a:t> </a:t>
            </a:r>
            <a:r>
              <a:rPr lang="en-GB" i="1" dirty="0" err="1" smtClean="0"/>
              <a:t>odorata</a:t>
            </a:r>
            <a:r>
              <a:rPr lang="en-GB" dirty="0" smtClean="0"/>
              <a:t>) and its derivatives inhibiting generation of </a:t>
            </a:r>
            <a:r>
              <a:rPr lang="en-GB" dirty="0" err="1" smtClean="0"/>
              <a:t>heme</a:t>
            </a:r>
            <a:r>
              <a:rPr lang="en-GB" dirty="0" smtClean="0"/>
              <a:t> and initiating production of free oxygen radicals, showed high</a:t>
            </a:r>
            <a:br>
              <a:rPr lang="en-GB" dirty="0" smtClean="0"/>
            </a:br>
            <a:r>
              <a:rPr lang="en-GB" dirty="0" smtClean="0"/>
              <a:t> activity against </a:t>
            </a:r>
            <a:r>
              <a:rPr lang="en-GB" i="1" dirty="0" smtClean="0"/>
              <a:t>A. fumigatus</a:t>
            </a:r>
            <a:r>
              <a:rPr lang="en-GB" dirty="0" smtClean="0"/>
              <a:t> and </a:t>
            </a:r>
            <a:r>
              <a:rPr lang="en-GB" i="1" dirty="0" smtClean="0"/>
              <a:t>C. </a:t>
            </a:r>
            <a:r>
              <a:rPr lang="en-GB" i="1" dirty="0" err="1" smtClean="0"/>
              <a:t>neoformans</a:t>
            </a:r>
            <a:r>
              <a:rPr lang="en-GB" dirty="0" smtClean="0"/>
              <a:t>. </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pic>
        <p:nvPicPr>
          <p:cNvPr id="4" name="Obrázek 3"/>
          <p:cNvPicPr>
            <a:picLocks noChangeAspect="1"/>
          </p:cNvPicPr>
          <p:nvPr/>
        </p:nvPicPr>
        <p:blipFill rotWithShape="1">
          <a:blip r:embed="rId3" cstate="print">
            <a:extLst>
              <a:ext uri="{28A0092B-C50C-407E-A947-70E740481C1C}">
                <a14:useLocalDpi xmlns:a14="http://schemas.microsoft.com/office/drawing/2010/main" val="0"/>
              </a:ext>
            </a:extLst>
          </a:blip>
          <a:srcRect l="3706" t="6109" r="726" b="3826"/>
          <a:stretch/>
        </p:blipFill>
        <p:spPr>
          <a:xfrm>
            <a:off x="7164288" y="928042"/>
            <a:ext cx="1944000" cy="1272107"/>
          </a:xfrm>
          <a:prstGeom prst="rect">
            <a:avLst/>
          </a:prstGeom>
        </p:spPr>
      </p:pic>
      <p:pic>
        <p:nvPicPr>
          <p:cNvPr id="5" name="Obrázek 4"/>
          <p:cNvPicPr/>
          <p:nvPr/>
        </p:nvPicPr>
        <p:blipFill rotWithShape="1">
          <a:blip r:embed="rId4">
            <a:extLst>
              <a:ext uri="{28A0092B-C50C-407E-A947-70E740481C1C}">
                <a14:useLocalDpi xmlns:a14="http://schemas.microsoft.com/office/drawing/2010/main" val="0"/>
              </a:ext>
            </a:extLst>
          </a:blip>
          <a:srcRect t="20925"/>
          <a:stretch/>
        </p:blipFill>
        <p:spPr>
          <a:xfrm>
            <a:off x="1187624" y="3650478"/>
            <a:ext cx="6151245" cy="858642"/>
          </a:xfrm>
          <a:prstGeom prst="rect">
            <a:avLst/>
          </a:prstGeom>
        </p:spPr>
      </p:pic>
      <p:graphicFrame>
        <p:nvGraphicFramePr>
          <p:cNvPr id="8" name="Objekt 7"/>
          <p:cNvGraphicFramePr>
            <a:graphicFrameLocks noChangeAspect="1"/>
          </p:cNvGraphicFramePr>
          <p:nvPr>
            <p:extLst>
              <p:ext uri="{D42A27DB-BD31-4B8C-83A1-F6EECF244321}">
                <p14:modId xmlns:p14="http://schemas.microsoft.com/office/powerpoint/2010/main" val="2511239177"/>
              </p:ext>
            </p:extLst>
          </p:nvPr>
        </p:nvGraphicFramePr>
        <p:xfrm>
          <a:off x="7075837" y="5349028"/>
          <a:ext cx="1797302" cy="1392340"/>
        </p:xfrm>
        <a:graphic>
          <a:graphicData uri="http://schemas.openxmlformats.org/presentationml/2006/ole">
            <mc:AlternateContent xmlns:mc="http://schemas.openxmlformats.org/markup-compatibility/2006">
              <mc:Choice xmlns:v="urn:schemas-microsoft-com:vml" Requires="v">
                <p:oleObj spid="_x0000_s5186" name="CS ChemDraw Drawing" r:id="rId5" imgW="1254057" imgH="972089" progId="ChemDraw.Document.6.0">
                  <p:embed/>
                </p:oleObj>
              </mc:Choice>
              <mc:Fallback>
                <p:oleObj name="CS ChemDraw Drawing" r:id="rId5" imgW="1254057" imgH="972089" progId="ChemDraw.Document.6.0">
                  <p:embed/>
                  <p:pic>
                    <p:nvPicPr>
                      <p:cNvPr id="0" name=""/>
                      <p:cNvPicPr/>
                      <p:nvPr/>
                    </p:nvPicPr>
                    <p:blipFill>
                      <a:blip r:embed="rId6"/>
                      <a:stretch>
                        <a:fillRect/>
                      </a:stretch>
                    </p:blipFill>
                    <p:spPr>
                      <a:xfrm>
                        <a:off x="7075837" y="5349028"/>
                        <a:ext cx="1797302" cy="1392340"/>
                      </a:xfrm>
                      <a:prstGeom prst="rect">
                        <a:avLst/>
                      </a:prstGeom>
                    </p:spPr>
                  </p:pic>
                </p:oleObj>
              </mc:Fallback>
            </mc:AlternateContent>
          </a:graphicData>
        </a:graphic>
      </p:graphicFrame>
      <p:sp>
        <p:nvSpPr>
          <p:cNvPr id="7" name="Obdélník 6"/>
          <p:cNvSpPr/>
          <p:nvPr/>
        </p:nvSpPr>
        <p:spPr>
          <a:xfrm>
            <a:off x="107504" y="6444044"/>
            <a:ext cx="8964487" cy="338554"/>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https://www.clinicaltrials.gov</a:t>
            </a:r>
            <a:endParaRPr lang="en-GB" sz="1600" dirty="0"/>
          </a:p>
        </p:txBody>
      </p:sp>
    </p:spTree>
    <p:extLst>
      <p:ext uri="{BB962C8B-B14F-4D97-AF65-F5344CB8AC3E}">
        <p14:creationId xmlns:p14="http://schemas.microsoft.com/office/powerpoint/2010/main" val="21443311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309634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cs-CZ" dirty="0" smtClean="0"/>
              <a:t>- </a:t>
            </a:r>
            <a:r>
              <a:rPr lang="en-GB" b="1" dirty="0" smtClean="0"/>
              <a:t>VL-2397</a:t>
            </a:r>
            <a:r>
              <a:rPr lang="en-GB" dirty="0" smtClean="0"/>
              <a:t> (</a:t>
            </a:r>
            <a:r>
              <a:rPr lang="en-GB" b="1" dirty="0" smtClean="0"/>
              <a:t>ASP2397</a:t>
            </a:r>
            <a:r>
              <a:rPr lang="en-GB" dirty="0" smtClean="0"/>
              <a:t>, isolated from </a:t>
            </a:r>
            <a:r>
              <a:rPr lang="en-GB" i="1" dirty="0" err="1" smtClean="0"/>
              <a:t>Acremonium</a:t>
            </a:r>
            <a:r>
              <a:rPr lang="en-GB" dirty="0" smtClean="0"/>
              <a:t> spp. ) is a fungicidal antifungal with an unknown mechanism of action.</a:t>
            </a:r>
          </a:p>
          <a:p>
            <a:pPr marL="0" indent="0">
              <a:lnSpc>
                <a:spcPts val="2700"/>
              </a:lnSpc>
              <a:spcBef>
                <a:spcPts val="600"/>
              </a:spcBef>
              <a:buClr>
                <a:schemeClr val="tx2"/>
              </a:buClr>
              <a:buNone/>
            </a:pPr>
            <a:r>
              <a:rPr lang="en-GB" dirty="0" smtClean="0"/>
              <a:t>The </a:t>
            </a:r>
            <a:r>
              <a:rPr lang="en-GB" dirty="0" err="1" smtClean="0"/>
              <a:t>siderophore</a:t>
            </a:r>
            <a:r>
              <a:rPr lang="en-GB" dirty="0" smtClean="0"/>
              <a:t>-mediated uptake of VL-2397 to fungal cells causes high selectivity of this compound. </a:t>
            </a:r>
          </a:p>
          <a:p>
            <a:pPr marL="0" indent="0">
              <a:lnSpc>
                <a:spcPts val="2700"/>
              </a:lnSpc>
              <a:spcBef>
                <a:spcPts val="600"/>
              </a:spcBef>
              <a:buClr>
                <a:schemeClr val="tx2"/>
              </a:buClr>
              <a:buNone/>
            </a:pPr>
            <a:r>
              <a:rPr lang="en-GB" dirty="0" smtClean="0"/>
              <a:t>It shows excellent efficiency against MDR</a:t>
            </a:r>
            <a:r>
              <a:rPr lang="cs-CZ" dirty="0" smtClean="0"/>
              <a:t> </a:t>
            </a:r>
            <a:r>
              <a:rPr lang="en-GB" dirty="0" smtClean="0"/>
              <a:t> </a:t>
            </a:r>
            <a:r>
              <a:rPr lang="en-GB" i="1" dirty="0" smtClean="0"/>
              <a:t>A. fumigatus </a:t>
            </a:r>
            <a:r>
              <a:rPr lang="en-GB" dirty="0" smtClean="0"/>
              <a:t>and </a:t>
            </a:r>
            <a:r>
              <a:rPr lang="en-GB" i="1" dirty="0" smtClean="0"/>
              <a:t>C. </a:t>
            </a:r>
            <a:r>
              <a:rPr lang="en-GB" i="1" dirty="0" err="1" smtClean="0"/>
              <a:t>glabrata</a:t>
            </a:r>
            <a:r>
              <a:rPr lang="en-GB" dirty="0" smtClean="0"/>
              <a:t>. </a:t>
            </a:r>
            <a:br>
              <a:rPr lang="en-GB" dirty="0" smtClean="0"/>
            </a:br>
            <a:r>
              <a:rPr lang="en-GB" dirty="0" smtClean="0"/>
              <a:t>It is in the 1st phase of clinical trials.</a:t>
            </a:r>
            <a:endParaRPr lang="en-GB" dirty="0"/>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pic>
        <p:nvPicPr>
          <p:cNvPr id="4" name="Obrázek 3"/>
          <p:cNvPicPr>
            <a:picLocks noChangeAspect="1"/>
          </p:cNvPicPr>
          <p:nvPr/>
        </p:nvPicPr>
        <p:blipFill rotWithShape="1">
          <a:blip r:embed="rId2">
            <a:extLst>
              <a:ext uri="{28A0092B-C50C-407E-A947-70E740481C1C}">
                <a14:useLocalDpi xmlns:a14="http://schemas.microsoft.com/office/drawing/2010/main" val="0"/>
              </a:ext>
            </a:extLst>
          </a:blip>
          <a:srcRect l="2820" t="10950" r="2899"/>
          <a:stretch/>
        </p:blipFill>
        <p:spPr>
          <a:xfrm>
            <a:off x="4355976" y="4653136"/>
            <a:ext cx="4669061" cy="2052000"/>
          </a:xfrm>
          <a:prstGeom prst="rect">
            <a:avLst/>
          </a:prstGeom>
        </p:spPr>
      </p:pic>
      <p:sp>
        <p:nvSpPr>
          <p:cNvPr id="5" name="Obdélník 4"/>
          <p:cNvSpPr/>
          <p:nvPr/>
        </p:nvSpPr>
        <p:spPr>
          <a:xfrm>
            <a:off x="35496" y="6228601"/>
            <a:ext cx="4248472" cy="584775"/>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https://www.clinicaltrials.gov</a:t>
            </a:r>
            <a:endParaRPr lang="en-GB" sz="1600" dirty="0"/>
          </a:p>
        </p:txBody>
      </p:sp>
    </p:spTree>
    <p:extLst>
      <p:ext uri="{BB962C8B-B14F-4D97-AF65-F5344CB8AC3E}">
        <p14:creationId xmlns:p14="http://schemas.microsoft.com/office/powerpoint/2010/main" val="19339160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124744"/>
            <a:ext cx="8784976" cy="525658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en-GB" dirty="0" smtClean="0"/>
              <a:t>- </a:t>
            </a:r>
            <a:r>
              <a:rPr lang="en-GB" b="1" dirty="0" smtClean="0"/>
              <a:t>SCH A</a:t>
            </a:r>
            <a:r>
              <a:rPr lang="en-GB" dirty="0" smtClean="0"/>
              <a:t>–</a:t>
            </a:r>
            <a:r>
              <a:rPr lang="en-GB" b="1" dirty="0" smtClean="0"/>
              <a:t>D</a:t>
            </a:r>
            <a:r>
              <a:rPr lang="en-GB" dirty="0" smtClean="0"/>
              <a:t> (5-[4-(sulfonyl)piperazin-1-yl]-2-arylpyridazin-3(2</a:t>
            </a:r>
            <a:r>
              <a:rPr lang="en-GB" i="1" dirty="0" smtClean="0"/>
              <a:t>H</a:t>
            </a:r>
            <a:r>
              <a:rPr lang="en-GB" dirty="0" smtClean="0"/>
              <a:t>)-ones) - </a:t>
            </a:r>
            <a:r>
              <a:rPr lang="en-GB" b="1" dirty="0" smtClean="0"/>
              <a:t>D11-2040</a:t>
            </a:r>
            <a:r>
              <a:rPr lang="en-GB" dirty="0" smtClean="0"/>
              <a:t>, </a:t>
            </a:r>
            <a:r>
              <a:rPr lang="en-GB" b="1" dirty="0" smtClean="0"/>
              <a:t>D21-6076</a:t>
            </a:r>
            <a:r>
              <a:rPr lang="en-GB" dirty="0" smtClean="0"/>
              <a:t> (1-pyrrolidinyl-pyridobenzimidazole-4-carbonitriles) are new non-</a:t>
            </a:r>
            <a:r>
              <a:rPr lang="en-GB" dirty="0" err="1" smtClean="0"/>
              <a:t>echinocandin</a:t>
            </a:r>
            <a:r>
              <a:rPr lang="en-GB" dirty="0" smtClean="0"/>
              <a:t> β-(1,3)- and β-(1,6)-D-glucan synthesis inhibitors.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US" dirty="0"/>
              <a:t>New trends in design of antifungal drugs</a:t>
            </a:r>
            <a:endParaRPr lang="en-GB" dirty="0"/>
          </a:p>
        </p:txBody>
      </p:sp>
      <p:pic>
        <p:nvPicPr>
          <p:cNvPr id="5" name="Obrázek 4"/>
          <p:cNvPicPr>
            <a:picLocks noChangeAspect="1"/>
          </p:cNvPicPr>
          <p:nvPr/>
        </p:nvPicPr>
        <p:blipFill rotWithShape="1">
          <a:blip r:embed="rId2">
            <a:extLst>
              <a:ext uri="{28A0092B-C50C-407E-A947-70E740481C1C}">
                <a14:useLocalDpi xmlns:a14="http://schemas.microsoft.com/office/drawing/2010/main" val="0"/>
              </a:ext>
            </a:extLst>
          </a:blip>
          <a:srcRect r="1674" b="2249"/>
          <a:stretch/>
        </p:blipFill>
        <p:spPr>
          <a:xfrm>
            <a:off x="35496" y="2967201"/>
            <a:ext cx="6156000" cy="3864567"/>
          </a:xfrm>
          <a:prstGeom prst="rect">
            <a:avLst/>
          </a:prstGeom>
        </p:spPr>
      </p:pic>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35252" t="5193" r="35040" b="4275"/>
          <a:stretch/>
        </p:blipFill>
        <p:spPr>
          <a:xfrm>
            <a:off x="6444208" y="2780928"/>
            <a:ext cx="2196000" cy="1989306"/>
          </a:xfrm>
          <a:prstGeom prst="rect">
            <a:avLst/>
          </a:prstGeom>
        </p:spPr>
      </p:pic>
      <p:pic>
        <p:nvPicPr>
          <p:cNvPr id="7" name="Obrázek 6"/>
          <p:cNvPicPr>
            <a:picLocks noChangeAspect="1"/>
          </p:cNvPicPr>
          <p:nvPr/>
        </p:nvPicPr>
        <p:blipFill rotWithShape="1">
          <a:blip r:embed="rId3" cstate="print">
            <a:extLst>
              <a:ext uri="{28A0092B-C50C-407E-A947-70E740481C1C}">
                <a14:useLocalDpi xmlns:a14="http://schemas.microsoft.com/office/drawing/2010/main" val="0"/>
              </a:ext>
            </a:extLst>
          </a:blip>
          <a:srcRect l="70129" t="5193" r="1425" b="6287"/>
          <a:stretch/>
        </p:blipFill>
        <p:spPr>
          <a:xfrm>
            <a:off x="6660232" y="4751575"/>
            <a:ext cx="2196000" cy="2031404"/>
          </a:xfrm>
          <a:prstGeom prst="rect">
            <a:avLst/>
          </a:prstGeom>
        </p:spPr>
      </p:pic>
      <p:sp>
        <p:nvSpPr>
          <p:cNvPr id="8" name="Obdélník 7"/>
          <p:cNvSpPr/>
          <p:nvPr/>
        </p:nvSpPr>
        <p:spPr>
          <a:xfrm>
            <a:off x="3347864" y="2791961"/>
            <a:ext cx="3960440" cy="276999"/>
          </a:xfrm>
          <a:prstGeom prst="rect">
            <a:avLst/>
          </a:prstGeom>
        </p:spPr>
        <p:txBody>
          <a:bodyPr wrap="square">
            <a:spAutoFit/>
          </a:bodyPr>
          <a:lstStyle/>
          <a:p>
            <a:pPr algn="r"/>
            <a:r>
              <a:rPr lang="en-US" sz="1200" dirty="0" smtClean="0"/>
              <a:t>J</a:t>
            </a:r>
            <a:r>
              <a:rPr lang="cs-CZ" sz="1200" dirty="0" err="1" smtClean="0"/>
              <a:t>ampilek</a:t>
            </a:r>
            <a:r>
              <a:rPr lang="cs-CZ" sz="1200" dirty="0" smtClean="0"/>
              <a:t> J</a:t>
            </a:r>
            <a:r>
              <a:rPr lang="en-US" sz="1200" dirty="0" smtClean="0"/>
              <a:t>. </a:t>
            </a:r>
            <a:r>
              <a:rPr lang="en-US" sz="1200" i="1" dirty="0"/>
              <a:t>Future Med. Chem.</a:t>
            </a:r>
            <a:r>
              <a:rPr lang="en-US" sz="1200" dirty="0"/>
              <a:t> </a:t>
            </a:r>
            <a:r>
              <a:rPr lang="en-US" sz="1200" b="1" dirty="0"/>
              <a:t>2016</a:t>
            </a:r>
            <a:r>
              <a:rPr lang="en-US" sz="1200" dirty="0"/>
              <a:t>, </a:t>
            </a:r>
            <a:r>
              <a:rPr lang="en-US" sz="1200" i="1" dirty="0" smtClean="0"/>
              <a:t>8</a:t>
            </a:r>
            <a:r>
              <a:rPr lang="en-US" sz="1200" dirty="0"/>
              <a:t>, </a:t>
            </a:r>
            <a:r>
              <a:rPr lang="en-US" sz="1200" dirty="0" smtClean="0"/>
              <a:t>1393</a:t>
            </a:r>
            <a:r>
              <a:rPr lang="cs-CZ" sz="1200" dirty="0" smtClean="0"/>
              <a:t>.</a:t>
            </a:r>
            <a:endParaRPr lang="cs-CZ" sz="1200" dirty="0"/>
          </a:p>
        </p:txBody>
      </p:sp>
    </p:spTree>
    <p:extLst>
      <p:ext uri="{BB962C8B-B14F-4D97-AF65-F5344CB8AC3E}">
        <p14:creationId xmlns:p14="http://schemas.microsoft.com/office/powerpoint/2010/main" val="6535971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412776"/>
            <a:ext cx="8784976" cy="1800200"/>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design of new drugs</a:t>
            </a:r>
          </a:p>
          <a:p>
            <a:pPr marL="0" indent="0">
              <a:lnSpc>
                <a:spcPts val="2700"/>
              </a:lnSpc>
              <a:spcBef>
                <a:spcPts val="600"/>
              </a:spcBef>
              <a:buClr>
                <a:schemeClr val="tx2"/>
              </a:buClr>
              <a:buNone/>
            </a:pPr>
            <a:r>
              <a:rPr lang="en-GB" dirty="0" smtClean="0"/>
              <a:t>- </a:t>
            </a:r>
            <a:r>
              <a:rPr lang="en-GB" dirty="0" err="1" smtClean="0"/>
              <a:t>enfumafungin</a:t>
            </a:r>
            <a:r>
              <a:rPr lang="en-GB" dirty="0" smtClean="0"/>
              <a:t> derivative </a:t>
            </a:r>
            <a:r>
              <a:rPr lang="en-GB" b="1" dirty="0" smtClean="0"/>
              <a:t>SCY-078</a:t>
            </a:r>
            <a:r>
              <a:rPr lang="en-GB" dirty="0" smtClean="0"/>
              <a:t> (MK-3118) is an orally active </a:t>
            </a:r>
            <a:br>
              <a:rPr lang="en-GB" dirty="0" smtClean="0"/>
            </a:br>
            <a:r>
              <a:rPr lang="en-GB" dirty="0" smtClean="0"/>
              <a:t>β-(1,3)-D-glucan synthesis inhibitor.</a:t>
            </a:r>
          </a:p>
          <a:p>
            <a:pPr marL="0" indent="0">
              <a:lnSpc>
                <a:spcPts val="2700"/>
              </a:lnSpc>
              <a:spcBef>
                <a:spcPts val="600"/>
              </a:spcBef>
              <a:buClr>
                <a:schemeClr val="tx2"/>
              </a:buClr>
              <a:buNone/>
            </a:pPr>
            <a:r>
              <a:rPr lang="en-GB" dirty="0" smtClean="0"/>
              <a:t>Now is in the 2nd phase of clinical trials. </a:t>
            </a:r>
            <a:endParaRPr lang="en-GB" dirty="0"/>
          </a:p>
        </p:txBody>
      </p:sp>
      <p:sp>
        <p:nvSpPr>
          <p:cNvPr id="3" name="Nadpis 2"/>
          <p:cNvSpPr>
            <a:spLocks noGrp="1"/>
          </p:cNvSpPr>
          <p:nvPr>
            <p:ph type="title"/>
          </p:nvPr>
        </p:nvSpPr>
        <p:spPr>
          <a:xfrm>
            <a:off x="251520" y="404664"/>
            <a:ext cx="8640960" cy="1008112"/>
          </a:xfrm>
        </p:spPr>
        <p:txBody>
          <a:bodyPr>
            <a:noAutofit/>
          </a:bodyPr>
          <a:lstStyle/>
          <a:p>
            <a:pPr>
              <a:lnSpc>
                <a:spcPts val="4500"/>
              </a:lnSpc>
            </a:pPr>
            <a:r>
              <a:rPr lang="en-GB" dirty="0" smtClean="0"/>
              <a:t>New trends in design of antifungal drugs</a:t>
            </a:r>
            <a:endParaRPr lang="en-GB" dirty="0"/>
          </a:p>
        </p:txBody>
      </p:sp>
      <p:pic>
        <p:nvPicPr>
          <p:cNvPr id="5" name="Obrázek 4"/>
          <p:cNvPicPr/>
          <p:nvPr/>
        </p:nvPicPr>
        <p:blipFill rotWithShape="1">
          <a:blip r:embed="rId2">
            <a:extLst>
              <a:ext uri="{28A0092B-C50C-407E-A947-70E740481C1C}">
                <a14:useLocalDpi xmlns:a14="http://schemas.microsoft.com/office/drawing/2010/main" val="0"/>
              </a:ext>
            </a:extLst>
          </a:blip>
          <a:srcRect l="3471" t="10096" r="2230" b="4358"/>
          <a:stretch/>
        </p:blipFill>
        <p:spPr>
          <a:xfrm>
            <a:off x="5364088" y="3385222"/>
            <a:ext cx="3232299" cy="1743740"/>
          </a:xfrm>
          <a:prstGeom prst="rect">
            <a:avLst/>
          </a:prstGeom>
        </p:spPr>
      </p:pic>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10" t="2927" r="31566" b="2177"/>
          <a:stretch/>
        </p:blipFill>
        <p:spPr bwMode="auto">
          <a:xfrm>
            <a:off x="899591" y="3212976"/>
            <a:ext cx="3669867"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élník 3"/>
          <p:cNvSpPr/>
          <p:nvPr/>
        </p:nvSpPr>
        <p:spPr>
          <a:xfrm>
            <a:off x="7236296" y="4663008"/>
            <a:ext cx="895951" cy="307777"/>
          </a:xfrm>
          <a:prstGeom prst="rect">
            <a:avLst/>
          </a:prstGeom>
        </p:spPr>
        <p:txBody>
          <a:bodyPr wrap="none">
            <a:spAutoFit/>
          </a:bodyPr>
          <a:lstStyle/>
          <a:p>
            <a:r>
              <a:rPr lang="en-GB" sz="1400" dirty="0" smtClean="0">
                <a:latin typeface="Arial" panose="020B0604020202020204" pitchFamily="34" charset="0"/>
                <a:cs typeface="Arial" panose="020B0604020202020204" pitchFamily="34" charset="0"/>
              </a:rPr>
              <a:t>SCY-078</a:t>
            </a:r>
            <a:endParaRPr lang="en-GB" sz="1400" dirty="0">
              <a:latin typeface="Arial" panose="020B0604020202020204" pitchFamily="34" charset="0"/>
              <a:cs typeface="Arial" panose="020B0604020202020204" pitchFamily="34" charset="0"/>
            </a:endParaRPr>
          </a:p>
        </p:txBody>
      </p:sp>
      <p:sp>
        <p:nvSpPr>
          <p:cNvPr id="7" name="Obdélník 6"/>
          <p:cNvSpPr/>
          <p:nvPr/>
        </p:nvSpPr>
        <p:spPr>
          <a:xfrm>
            <a:off x="107504" y="6444044"/>
            <a:ext cx="8964487" cy="338554"/>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https://www.clinicaltrials.gov</a:t>
            </a:r>
            <a:endParaRPr lang="en-GB" sz="1600" dirty="0"/>
          </a:p>
        </p:txBody>
      </p:sp>
    </p:spTree>
    <p:extLst>
      <p:ext uri="{BB962C8B-B14F-4D97-AF65-F5344CB8AC3E}">
        <p14:creationId xmlns:p14="http://schemas.microsoft.com/office/powerpoint/2010/main" val="41692077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07504" y="1340768"/>
            <a:ext cx="8964488" cy="4896544"/>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antimicrobial peptides</a:t>
            </a:r>
          </a:p>
          <a:p>
            <a:pPr>
              <a:lnSpc>
                <a:spcPts val="2600"/>
              </a:lnSpc>
              <a:spcBef>
                <a:spcPts val="600"/>
              </a:spcBef>
              <a:buClr>
                <a:schemeClr val="tx2"/>
              </a:buClr>
              <a:buFontTx/>
              <a:buChar char="-"/>
            </a:pPr>
            <a:r>
              <a:rPr lang="en-GB" dirty="0" smtClean="0"/>
              <a:t>are cationic endogenous polypeptides produced by metazoans and causing </a:t>
            </a:r>
            <a:r>
              <a:rPr lang="en-GB" dirty="0" err="1" smtClean="0"/>
              <a:t>membranolysis</a:t>
            </a:r>
            <a:r>
              <a:rPr lang="en-GB" dirty="0" smtClean="0"/>
              <a:t> of negatively charged surface microbial membranes.</a:t>
            </a:r>
          </a:p>
          <a:p>
            <a:pPr>
              <a:lnSpc>
                <a:spcPts val="2600"/>
              </a:lnSpc>
              <a:spcBef>
                <a:spcPts val="600"/>
              </a:spcBef>
              <a:buClr>
                <a:schemeClr val="tx2"/>
              </a:buClr>
              <a:buFontTx/>
              <a:buChar char="-"/>
            </a:pPr>
            <a:r>
              <a:rPr lang="en-GB" dirty="0" smtClean="0"/>
              <a:t>are effective against multidrug resistant pathogens and do not have any potential for development of resistance</a:t>
            </a:r>
          </a:p>
          <a:p>
            <a:pPr>
              <a:lnSpc>
                <a:spcPts val="2600"/>
              </a:lnSpc>
              <a:spcBef>
                <a:spcPts val="600"/>
              </a:spcBef>
              <a:buClr>
                <a:schemeClr val="tx2"/>
              </a:buClr>
              <a:buFontTx/>
              <a:buChar char="-"/>
            </a:pPr>
            <a:r>
              <a:rPr lang="en-GB" dirty="0" smtClean="0"/>
              <a:t>peptides effective against </a:t>
            </a:r>
            <a:r>
              <a:rPr lang="en-GB" i="1" dirty="0" smtClean="0"/>
              <a:t>Candida</a:t>
            </a:r>
            <a:r>
              <a:rPr lang="en-GB" dirty="0" smtClean="0"/>
              <a:t> sp. and </a:t>
            </a:r>
            <a:r>
              <a:rPr lang="en-GB" i="1" dirty="0" smtClean="0"/>
              <a:t>Aspergillus</a:t>
            </a:r>
            <a:r>
              <a:rPr lang="en-GB" dirty="0" smtClean="0"/>
              <a:t> spp. are in the 2nd phase of clinical trials: (CKPV)2 peptide (CZEN-002), </a:t>
            </a:r>
            <a:r>
              <a:rPr lang="en-GB" dirty="0" err="1" smtClean="0"/>
              <a:t>lactoferrin</a:t>
            </a:r>
            <a:r>
              <a:rPr lang="en-GB" dirty="0" smtClean="0"/>
              <a:t> 1-11 (hLF1-11), PAC113 (P-113), NP339/NP525 (</a:t>
            </a:r>
            <a:r>
              <a:rPr lang="en-GB" dirty="0" err="1" smtClean="0"/>
              <a:t>Novamycin</a:t>
            </a:r>
            <a:r>
              <a:rPr lang="en-GB" dirty="0" smtClean="0"/>
              <a:t>)</a:t>
            </a:r>
          </a:p>
          <a:p>
            <a:pPr marL="0" indent="0">
              <a:lnSpc>
                <a:spcPts val="2700"/>
              </a:lnSpc>
              <a:spcBef>
                <a:spcPts val="1200"/>
              </a:spcBef>
              <a:buClr>
                <a:schemeClr val="tx2"/>
              </a:buClr>
              <a:buNone/>
            </a:pPr>
            <a:r>
              <a:rPr lang="en-GB" dirty="0" smtClean="0"/>
              <a:t>Their limitation are as follows: </a:t>
            </a:r>
          </a:p>
          <a:p>
            <a:pPr marL="273050" indent="-273050">
              <a:lnSpc>
                <a:spcPts val="2700"/>
              </a:lnSpc>
              <a:spcBef>
                <a:spcPts val="0"/>
              </a:spcBef>
              <a:buClr>
                <a:schemeClr val="tx2"/>
              </a:buClr>
            </a:pPr>
            <a:r>
              <a:rPr lang="en-GB" dirty="0" smtClean="0"/>
              <a:t>instability</a:t>
            </a:r>
          </a:p>
          <a:p>
            <a:pPr marL="273050" indent="-273050">
              <a:lnSpc>
                <a:spcPts val="2700"/>
              </a:lnSpc>
              <a:spcBef>
                <a:spcPts val="0"/>
              </a:spcBef>
              <a:buClr>
                <a:schemeClr val="tx2"/>
              </a:buClr>
            </a:pPr>
            <a:r>
              <a:rPr lang="en-GB" dirty="0" smtClean="0"/>
              <a:t>low bioavailability</a:t>
            </a:r>
          </a:p>
          <a:p>
            <a:pPr marL="273050" indent="-273050">
              <a:lnSpc>
                <a:spcPts val="2700"/>
              </a:lnSpc>
              <a:spcBef>
                <a:spcPts val="0"/>
              </a:spcBef>
              <a:buClr>
                <a:schemeClr val="tx2"/>
              </a:buClr>
            </a:pPr>
            <a:r>
              <a:rPr lang="en-GB" dirty="0" smtClean="0"/>
              <a:t>high price</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107504" y="6444044"/>
            <a:ext cx="8964487" cy="338554"/>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https://www.clinicaltrials.gov</a:t>
            </a:r>
            <a:endParaRPr lang="en-GB" sz="1600" dirty="0"/>
          </a:p>
        </p:txBody>
      </p:sp>
    </p:spTree>
    <p:extLst>
      <p:ext uri="{BB962C8B-B14F-4D97-AF65-F5344CB8AC3E}">
        <p14:creationId xmlns:p14="http://schemas.microsoft.com/office/powerpoint/2010/main" val="392280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179512" y="1340768"/>
            <a:ext cx="8784976" cy="3024336"/>
          </a:xfrm>
        </p:spPr>
        <p:txBody>
          <a:bodyPr>
            <a:noAutofit/>
          </a:bodyPr>
          <a:lstStyle/>
          <a:p>
            <a:pPr marL="0" indent="0">
              <a:lnSpc>
                <a:spcPts val="2700"/>
              </a:lnSpc>
              <a:spcBef>
                <a:spcPts val="600"/>
              </a:spcBef>
              <a:buClr>
                <a:schemeClr val="tx2"/>
              </a:buClr>
              <a:buNone/>
            </a:pPr>
            <a:r>
              <a:rPr lang="en-GB" sz="2800" b="1" dirty="0" smtClean="0">
                <a:sym typeface="Wingdings"/>
              </a:rPr>
              <a:t></a:t>
            </a:r>
            <a:r>
              <a:rPr lang="en-GB" sz="2800" b="1" dirty="0" smtClean="0"/>
              <a:t> vaccines with antifungal effects</a:t>
            </a:r>
          </a:p>
          <a:p>
            <a:pPr marL="0" indent="0">
              <a:lnSpc>
                <a:spcPts val="2700"/>
              </a:lnSpc>
              <a:spcBef>
                <a:spcPts val="600"/>
              </a:spcBef>
              <a:buClr>
                <a:schemeClr val="tx2"/>
              </a:buClr>
              <a:buNone/>
            </a:pPr>
            <a:r>
              <a:rPr lang="en-GB" dirty="0" smtClean="0"/>
              <a:t>seem to be a noteworthy promise to future. </a:t>
            </a:r>
          </a:p>
          <a:p>
            <a:pPr marL="0" indent="0">
              <a:lnSpc>
                <a:spcPts val="2700"/>
              </a:lnSpc>
              <a:spcBef>
                <a:spcPts val="600"/>
              </a:spcBef>
              <a:buClr>
                <a:schemeClr val="tx2"/>
              </a:buClr>
              <a:buNone/>
            </a:pPr>
            <a:r>
              <a:rPr lang="en-GB" dirty="0" smtClean="0"/>
              <a:t>- they could be useful for prevention and decrease of morbidity and mortality and can help to reduce societal costs.</a:t>
            </a:r>
          </a:p>
          <a:p>
            <a:pPr marL="0" indent="0">
              <a:lnSpc>
                <a:spcPts val="2700"/>
              </a:lnSpc>
              <a:spcBef>
                <a:spcPts val="600"/>
              </a:spcBef>
              <a:buClr>
                <a:schemeClr val="tx2"/>
              </a:buClr>
              <a:buNone/>
            </a:pPr>
            <a:r>
              <a:rPr lang="en-GB" dirty="0" smtClean="0"/>
              <a:t>- possible indications include various </a:t>
            </a:r>
            <a:r>
              <a:rPr lang="en-GB" dirty="0" err="1" smtClean="0"/>
              <a:t>candidiases</a:t>
            </a:r>
            <a:r>
              <a:rPr lang="en-GB" dirty="0" smtClean="0"/>
              <a:t> of ordinary as well as immunosuppressed patients.</a:t>
            </a:r>
          </a:p>
          <a:p>
            <a:pPr marL="0" indent="0">
              <a:lnSpc>
                <a:spcPts val="2700"/>
              </a:lnSpc>
              <a:spcBef>
                <a:spcPts val="600"/>
              </a:spcBef>
              <a:buClr>
                <a:schemeClr val="tx2"/>
              </a:buClr>
              <a:buNone/>
            </a:pPr>
            <a:r>
              <a:rPr lang="en-GB" dirty="0" smtClean="0"/>
              <a:t>- prophylactic recombinant vaccines such as NDV-3, PEV-7 and rHyr1p-N are in clinical trials.</a:t>
            </a:r>
          </a:p>
        </p:txBody>
      </p:sp>
      <p:sp>
        <p:nvSpPr>
          <p:cNvPr id="3" name="Nadpis 2"/>
          <p:cNvSpPr>
            <a:spLocks noGrp="1"/>
          </p:cNvSpPr>
          <p:nvPr>
            <p:ph type="title"/>
          </p:nvPr>
        </p:nvSpPr>
        <p:spPr>
          <a:xfrm>
            <a:off x="251520" y="332656"/>
            <a:ext cx="8640960" cy="1008112"/>
          </a:xfrm>
        </p:spPr>
        <p:txBody>
          <a:bodyPr>
            <a:noAutofit/>
          </a:bodyPr>
          <a:lstStyle/>
          <a:p>
            <a:pPr>
              <a:lnSpc>
                <a:spcPts val="4500"/>
              </a:lnSpc>
            </a:pPr>
            <a:r>
              <a:rPr lang="en-GB" dirty="0" smtClean="0"/>
              <a:t>New trends in design of antifungal drugs</a:t>
            </a:r>
            <a:endParaRPr lang="en-GB" dirty="0"/>
          </a:p>
        </p:txBody>
      </p:sp>
      <p:sp>
        <p:nvSpPr>
          <p:cNvPr id="4" name="Obdélník 3"/>
          <p:cNvSpPr/>
          <p:nvPr/>
        </p:nvSpPr>
        <p:spPr>
          <a:xfrm>
            <a:off x="107504" y="6444044"/>
            <a:ext cx="8964487" cy="338554"/>
          </a:xfrm>
          <a:prstGeom prst="rect">
            <a:avLst/>
          </a:prstGeom>
        </p:spPr>
        <p:txBody>
          <a:bodyPr wrap="square">
            <a:spAutoFit/>
          </a:bodyPr>
          <a:lstStyle/>
          <a:p>
            <a:r>
              <a:rPr lang="en-GB" sz="1600" dirty="0" smtClean="0"/>
              <a:t>U.S. National Institutes of Health – </a:t>
            </a:r>
            <a:r>
              <a:rPr lang="en-GB" sz="1600" dirty="0" err="1" smtClean="0"/>
              <a:t>ClinicalTrials</a:t>
            </a:r>
            <a:r>
              <a:rPr lang="en-GB" sz="1600" dirty="0" smtClean="0"/>
              <a:t>. https://www.clinicaltrials.gov</a:t>
            </a:r>
            <a:endParaRPr lang="en-GB" sz="1600" dirty="0"/>
          </a:p>
        </p:txBody>
      </p:sp>
    </p:spTree>
    <p:extLst>
      <p:ext uri="{BB962C8B-B14F-4D97-AF65-F5344CB8AC3E}">
        <p14:creationId xmlns:p14="http://schemas.microsoft.com/office/powerpoint/2010/main" val="4727497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251521" y="970095"/>
            <a:ext cx="8712967" cy="4907177"/>
          </a:xfrm>
        </p:spPr>
        <p:txBody>
          <a:bodyPr>
            <a:noAutofit/>
          </a:bodyPr>
          <a:lstStyle/>
          <a:p>
            <a:pPr marL="0" indent="0">
              <a:spcBef>
                <a:spcPts val="1200"/>
              </a:spcBef>
              <a:buClr>
                <a:schemeClr val="tx2"/>
              </a:buClr>
              <a:buNone/>
            </a:pPr>
            <a:r>
              <a:rPr lang="en-GB" sz="2800" b="1" dirty="0" smtClean="0"/>
              <a:t>Beside the design of structurally new antifungals based on new targets (single- or multi-site antifungal agents), promising strategies to combat antifungal drug resistance seem to be the design of:</a:t>
            </a:r>
          </a:p>
          <a:p>
            <a:pPr marL="514350" indent="-514350">
              <a:spcBef>
                <a:spcPts val="600"/>
              </a:spcBef>
              <a:buClr>
                <a:schemeClr val="tx2"/>
              </a:buClr>
              <a:buFont typeface="+mj-lt"/>
              <a:buAutoNum type="arabicPeriod"/>
            </a:pPr>
            <a:r>
              <a:rPr lang="en-GB" sz="2800" b="1" dirty="0" smtClean="0"/>
              <a:t>efflux inhibitors</a:t>
            </a:r>
          </a:p>
          <a:p>
            <a:pPr marL="514350" indent="-514350">
              <a:spcBef>
                <a:spcPts val="600"/>
              </a:spcBef>
              <a:buClr>
                <a:schemeClr val="tx2"/>
              </a:buClr>
              <a:buFont typeface="+mj-lt"/>
              <a:buAutoNum type="arabicPeriod"/>
            </a:pPr>
            <a:r>
              <a:rPr lang="en-GB" sz="2800" b="1" dirty="0" err="1" smtClean="0"/>
              <a:t>chemosensitizers</a:t>
            </a:r>
            <a:endParaRPr lang="en-GB" sz="2800" b="1" dirty="0" smtClean="0"/>
          </a:p>
          <a:p>
            <a:pPr marL="514350" indent="-514350">
              <a:spcBef>
                <a:spcPts val="600"/>
              </a:spcBef>
              <a:buClr>
                <a:schemeClr val="tx2"/>
              </a:buClr>
              <a:buFont typeface="+mj-lt"/>
              <a:buAutoNum type="arabicPeriod"/>
            </a:pPr>
            <a:r>
              <a:rPr lang="en-GB" sz="2800" b="1" dirty="0" smtClean="0"/>
              <a:t>inhibitors of pH signalling pathways</a:t>
            </a:r>
          </a:p>
          <a:p>
            <a:pPr marL="514350" indent="-514350">
              <a:spcBef>
                <a:spcPts val="600"/>
              </a:spcBef>
              <a:buClr>
                <a:schemeClr val="tx2"/>
              </a:buClr>
              <a:buFont typeface="+mj-lt"/>
              <a:buAutoNum type="arabicPeriod"/>
            </a:pPr>
            <a:r>
              <a:rPr lang="en-GB" sz="2800" b="1" dirty="0" smtClean="0"/>
              <a:t>inhibitors of biofilm formation, </a:t>
            </a:r>
            <a:r>
              <a:rPr lang="en-GB" sz="2800" b="1" dirty="0" err="1" smtClean="0"/>
              <a:t>filamentation</a:t>
            </a:r>
            <a:r>
              <a:rPr lang="en-GB" sz="2800" b="1" dirty="0" smtClean="0"/>
              <a:t> and virulence </a:t>
            </a:r>
          </a:p>
          <a:p>
            <a:pPr marL="0" indent="0">
              <a:spcBef>
                <a:spcPts val="600"/>
              </a:spcBef>
              <a:buClr>
                <a:schemeClr val="tx2"/>
              </a:buClr>
              <a:buNone/>
            </a:pPr>
            <a:r>
              <a:rPr lang="en-GB" sz="2800" b="1" dirty="0" smtClean="0"/>
              <a:t>and performance of genome-wide studies.</a:t>
            </a:r>
          </a:p>
        </p:txBody>
      </p:sp>
      <p:sp>
        <p:nvSpPr>
          <p:cNvPr id="3" name="Nadpis 2"/>
          <p:cNvSpPr>
            <a:spLocks noGrp="1"/>
          </p:cNvSpPr>
          <p:nvPr>
            <p:ph type="title"/>
          </p:nvPr>
        </p:nvSpPr>
        <p:spPr>
          <a:xfrm>
            <a:off x="0" y="332656"/>
            <a:ext cx="9144000" cy="720080"/>
          </a:xfrm>
        </p:spPr>
        <p:txBody>
          <a:bodyPr>
            <a:normAutofit/>
          </a:bodyPr>
          <a:lstStyle/>
          <a:p>
            <a:pPr>
              <a:lnSpc>
                <a:spcPts val="3700"/>
              </a:lnSpc>
            </a:pPr>
            <a:r>
              <a:rPr lang="en-GB" dirty="0" smtClean="0"/>
              <a:t>Conclusion</a:t>
            </a:r>
            <a:endParaRPr lang="en-GB" sz="3600" dirty="0"/>
          </a:p>
        </p:txBody>
      </p:sp>
    </p:spTree>
    <p:extLst>
      <p:ext uri="{BB962C8B-B14F-4D97-AF65-F5344CB8AC3E}">
        <p14:creationId xmlns:p14="http://schemas.microsoft.com/office/powerpoint/2010/main" val="32359760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90032" y="620688"/>
            <a:ext cx="7772400" cy="1524000"/>
          </a:xfrm>
        </p:spPr>
        <p:txBody>
          <a:bodyPr>
            <a:noAutofit/>
          </a:bodyPr>
          <a:lstStyle/>
          <a:p>
            <a:r>
              <a:rPr lang="en-GB" b="1" dirty="0" smtClean="0">
                <a:solidFill>
                  <a:schemeClr val="bg1"/>
                </a:solidFill>
                <a:effectLst>
                  <a:outerShdw blurRad="38100" dist="38100" dir="2700000" algn="tl">
                    <a:srgbClr val="000000">
                      <a:alpha val="43137"/>
                    </a:srgbClr>
                  </a:outerShdw>
                </a:effectLst>
                <a:latin typeface="Arial" charset="0"/>
              </a:rPr>
              <a:t>Thank you for your </a:t>
            </a:r>
            <a:r>
              <a:rPr lang="cs-CZ" b="1" dirty="0" err="1" smtClean="0">
                <a:solidFill>
                  <a:schemeClr val="bg1"/>
                </a:solidFill>
                <a:effectLst>
                  <a:outerShdw blurRad="38100" dist="38100" dir="2700000" algn="tl">
                    <a:srgbClr val="000000">
                      <a:alpha val="43137"/>
                    </a:srgbClr>
                  </a:outerShdw>
                </a:effectLst>
                <a:latin typeface="Arial" charset="0"/>
              </a:rPr>
              <a:t>kind</a:t>
            </a:r>
            <a:r>
              <a:rPr lang="cs-CZ" b="1" dirty="0" smtClean="0">
                <a:solidFill>
                  <a:schemeClr val="bg1"/>
                </a:solidFill>
                <a:effectLst>
                  <a:outerShdw blurRad="38100" dist="38100" dir="2700000" algn="tl">
                    <a:srgbClr val="000000">
                      <a:alpha val="43137"/>
                    </a:srgbClr>
                  </a:outerShdw>
                </a:effectLst>
                <a:latin typeface="Arial" charset="0"/>
              </a:rPr>
              <a:t> </a:t>
            </a:r>
            <a:r>
              <a:rPr lang="en-GB" b="1" dirty="0" smtClean="0">
                <a:solidFill>
                  <a:schemeClr val="bg1"/>
                </a:solidFill>
                <a:effectLst>
                  <a:outerShdw blurRad="38100" dist="38100" dir="2700000" algn="tl">
                    <a:srgbClr val="000000">
                      <a:alpha val="43137"/>
                    </a:srgbClr>
                  </a:outerShdw>
                </a:effectLst>
                <a:latin typeface="Arial" charset="0"/>
              </a:rPr>
              <a:t>attention</a:t>
            </a:r>
            <a:endParaRPr lang="en-GB" dirty="0"/>
          </a:p>
        </p:txBody>
      </p:sp>
      <p:pic>
        <p:nvPicPr>
          <p:cNvPr id="1028" name="Picture 4" descr="a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52" y="2503641"/>
            <a:ext cx="6264000" cy="3589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6390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lnění">
  <a:themeElements>
    <a:clrScheme name="Vlnění">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Vlnění">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lnění">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17720</TotalTime>
  <Words>3434</Words>
  <Application>Microsoft Office PowerPoint</Application>
  <PresentationFormat>Předvádění na obrazovce (4:3)</PresentationFormat>
  <Paragraphs>337</Paragraphs>
  <Slides>41</Slides>
  <Notes>0</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41</vt:i4>
      </vt:variant>
    </vt:vector>
  </HeadingPairs>
  <TitlesOfParts>
    <vt:vector size="43" baseType="lpstr">
      <vt:lpstr>Vlnění</vt:lpstr>
      <vt:lpstr>CS ChemDraw Drawing</vt:lpstr>
      <vt:lpstr>Perspectives of Antifungal Drug Discovery</vt:lpstr>
      <vt:lpstr>Content</vt:lpstr>
      <vt:lpstr>FUNGI</vt:lpstr>
      <vt:lpstr>FUNGI</vt:lpstr>
      <vt:lpstr>Situation</vt:lpstr>
      <vt:lpstr>Situation</vt:lpstr>
      <vt:lpstr>Situation</vt:lpstr>
      <vt:lpstr>Current situation of antifungal drugs</vt:lpstr>
      <vt:lpstr>Current situation of antifungal drugs</vt:lpstr>
      <vt:lpstr>Current situation of antifungal drugs</vt:lpstr>
      <vt:lpstr>Current situation of antifungal drugs</vt:lpstr>
      <vt:lpstr>Emerging resistance</vt:lpstr>
      <vt:lpstr>Emerging resistance</vt:lpstr>
      <vt:lpstr>Emerging resistance</vt:lpstr>
      <vt:lpstr>Emerging resistance</vt:lpstr>
      <vt:lpstr>Drug design and development</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New trends in design of antifungal drugs</vt:lpstr>
      <vt:lpstr>Conclusion</vt:lpstr>
      <vt:lpstr>Thank you for your kind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and Antimicrobial Screening of New Ring-Substituted Quinoline Analogues</dc:title>
  <dc:creator>ThinkPad</dc:creator>
  <cp:lastModifiedBy>Lenovo</cp:lastModifiedBy>
  <cp:revision>1227</cp:revision>
  <dcterms:created xsi:type="dcterms:W3CDTF">2013-08-13T07:41:04Z</dcterms:created>
  <dcterms:modified xsi:type="dcterms:W3CDTF">2016-09-05T06:16:34Z</dcterms:modified>
</cp:coreProperties>
</file>