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Default Extension="tiff" ContentType="image/tiff"/>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69" r:id="rId1"/>
  </p:sldMasterIdLst>
  <p:notesMasterIdLst>
    <p:notesMasterId r:id="rId29"/>
  </p:notesMasterIdLst>
  <p:sldIdLst>
    <p:sldId id="358" r:id="rId2"/>
    <p:sldId id="359" r:id="rId3"/>
    <p:sldId id="281" r:id="rId4"/>
    <p:sldId id="345" r:id="rId5"/>
    <p:sldId id="347" r:id="rId6"/>
    <p:sldId id="330" r:id="rId7"/>
    <p:sldId id="314" r:id="rId8"/>
    <p:sldId id="346" r:id="rId9"/>
    <p:sldId id="336" r:id="rId10"/>
    <p:sldId id="285" r:id="rId11"/>
    <p:sldId id="287" r:id="rId12"/>
    <p:sldId id="310" r:id="rId13"/>
    <p:sldId id="339" r:id="rId14"/>
    <p:sldId id="341" r:id="rId15"/>
    <p:sldId id="291" r:id="rId16"/>
    <p:sldId id="312" r:id="rId17"/>
    <p:sldId id="292" r:id="rId18"/>
    <p:sldId id="328" r:id="rId19"/>
    <p:sldId id="294" r:id="rId20"/>
    <p:sldId id="317" r:id="rId21"/>
    <p:sldId id="323" r:id="rId22"/>
    <p:sldId id="355" r:id="rId23"/>
    <p:sldId id="357" r:id="rId24"/>
    <p:sldId id="352" r:id="rId25"/>
    <p:sldId id="296" r:id="rId26"/>
    <p:sldId id="303" r:id="rId27"/>
    <p:sldId id="360" r:id="rId28"/>
  </p:sldIdLst>
  <p:sldSz cx="9144000" cy="6858000" type="screen4x3"/>
  <p:notesSz cx="6797675" cy="9928225"/>
  <p:defaultTextStyle>
    <a:defPPr>
      <a:defRPr lang="es-ES_tradnl"/>
    </a:defPPr>
    <a:lvl1pPr algn="l" rtl="0" eaLnBrk="0" fontAlgn="base" hangingPunct="0">
      <a:spcBef>
        <a:spcPct val="0"/>
      </a:spcBef>
      <a:spcAft>
        <a:spcPct val="0"/>
      </a:spcAft>
      <a:defRPr sz="2400" kern="1200">
        <a:solidFill>
          <a:schemeClr val="tx1"/>
        </a:solidFill>
        <a:latin typeface="Arial" charset="0"/>
        <a:ea typeface="ＭＳ Ｐゴシック" pitchFamily="98"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98"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98"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98"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98" charset="-128"/>
        <a:cs typeface="+mn-cs"/>
      </a:defRPr>
    </a:lvl5pPr>
    <a:lvl6pPr marL="2286000" algn="l" defTabSz="914400" rtl="0" eaLnBrk="1" latinLnBrk="0" hangingPunct="1">
      <a:defRPr sz="2400" kern="1200">
        <a:solidFill>
          <a:schemeClr val="tx1"/>
        </a:solidFill>
        <a:latin typeface="Arial" charset="0"/>
        <a:ea typeface="ＭＳ Ｐゴシック" pitchFamily="98" charset="-128"/>
        <a:cs typeface="+mn-cs"/>
      </a:defRPr>
    </a:lvl6pPr>
    <a:lvl7pPr marL="2743200" algn="l" defTabSz="914400" rtl="0" eaLnBrk="1" latinLnBrk="0" hangingPunct="1">
      <a:defRPr sz="2400" kern="1200">
        <a:solidFill>
          <a:schemeClr val="tx1"/>
        </a:solidFill>
        <a:latin typeface="Arial" charset="0"/>
        <a:ea typeface="ＭＳ Ｐゴシック" pitchFamily="98" charset="-128"/>
        <a:cs typeface="+mn-cs"/>
      </a:defRPr>
    </a:lvl7pPr>
    <a:lvl8pPr marL="3200400" algn="l" defTabSz="914400" rtl="0" eaLnBrk="1" latinLnBrk="0" hangingPunct="1">
      <a:defRPr sz="2400" kern="1200">
        <a:solidFill>
          <a:schemeClr val="tx1"/>
        </a:solidFill>
        <a:latin typeface="Arial" charset="0"/>
        <a:ea typeface="ＭＳ Ｐゴシック" pitchFamily="98" charset="-128"/>
        <a:cs typeface="+mn-cs"/>
      </a:defRPr>
    </a:lvl8pPr>
    <a:lvl9pPr marL="3657600" algn="l" defTabSz="914400" rtl="0" eaLnBrk="1" latinLnBrk="0" hangingPunct="1">
      <a:defRPr sz="2400" kern="1200">
        <a:solidFill>
          <a:schemeClr val="tx1"/>
        </a:solidFill>
        <a:latin typeface="Arial" charset="0"/>
        <a:ea typeface="ＭＳ Ｐゴシック" pitchFamily="98"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EB412"/>
    <a:srgbClr val="BCBCBC"/>
    <a:srgbClr val="F6A70A"/>
    <a:srgbClr val="FC9804"/>
    <a:srgbClr val="808080"/>
    <a:srgbClr val="008B4F"/>
    <a:srgbClr val="333D33"/>
    <a:srgbClr val="129642"/>
    <a:srgbClr val="0B9246"/>
    <a:srgbClr val="EBB42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9926" autoAdjust="0"/>
    <p:restoredTop sz="94434" autoAdjust="0"/>
  </p:normalViewPr>
  <p:slideViewPr>
    <p:cSldViewPr>
      <p:cViewPr varScale="1">
        <p:scale>
          <a:sx n="73" d="100"/>
          <a:sy n="73" d="100"/>
        </p:scale>
        <p:origin x="-152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912"/>
    </p:cViewPr>
  </p:sorterViewPr>
  <p:notesViewPr>
    <p:cSldViewPr>
      <p:cViewPr varScale="1">
        <p:scale>
          <a:sx n="57" d="100"/>
          <a:sy n="57" d="100"/>
        </p:scale>
        <p:origin x="1980" y="7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45659" cy="4964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endParaRPr lang="es-ES"/>
          </a:p>
        </p:txBody>
      </p:sp>
      <p:sp>
        <p:nvSpPr>
          <p:cNvPr id="10243" name="Rectangle 3"/>
          <p:cNvSpPr>
            <a:spLocks noGrp="1" noChangeArrowheads="1"/>
          </p:cNvSpPr>
          <p:nvPr>
            <p:ph type="dt" idx="1"/>
          </p:nvPr>
        </p:nvSpPr>
        <p:spPr bwMode="auto">
          <a:xfrm>
            <a:off x="3852016" y="0"/>
            <a:ext cx="2945659" cy="4964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endParaRPr lang="es-ES"/>
          </a:p>
        </p:txBody>
      </p:sp>
      <p:sp>
        <p:nvSpPr>
          <p:cNvPr id="13316"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906357" y="4715907"/>
            <a:ext cx="4984962" cy="446770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p>
        </p:txBody>
      </p:sp>
      <p:sp>
        <p:nvSpPr>
          <p:cNvPr id="10246" name="Rectangle 6"/>
          <p:cNvSpPr>
            <a:spLocks noGrp="1" noChangeArrowheads="1"/>
          </p:cNvSpPr>
          <p:nvPr>
            <p:ph type="ftr" sz="quarter" idx="4"/>
          </p:nvPr>
        </p:nvSpPr>
        <p:spPr bwMode="auto">
          <a:xfrm>
            <a:off x="0" y="9431814"/>
            <a:ext cx="2945659" cy="496411"/>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endParaRPr lang="es-ES"/>
          </a:p>
        </p:txBody>
      </p:sp>
      <p:sp>
        <p:nvSpPr>
          <p:cNvPr id="10247" name="Rectangle 7"/>
          <p:cNvSpPr>
            <a:spLocks noGrp="1" noChangeArrowheads="1"/>
          </p:cNvSpPr>
          <p:nvPr>
            <p:ph type="sldNum" sz="quarter" idx="5"/>
          </p:nvPr>
        </p:nvSpPr>
        <p:spPr bwMode="auto">
          <a:xfrm>
            <a:off x="3852016" y="9431814"/>
            <a:ext cx="2945659" cy="496411"/>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A483279B-18B9-46BE-A5D5-B2713EAD9006}" type="slidenum">
              <a:rPr lang="es-ES_tradnl"/>
              <a:pPr/>
              <a:t>‹#›</a:t>
            </a:fld>
            <a:endParaRPr lang="es-ES_tradnl"/>
          </a:p>
        </p:txBody>
      </p:sp>
    </p:spTree>
    <p:extLst>
      <p:ext uri="{BB962C8B-B14F-4D97-AF65-F5344CB8AC3E}">
        <p14:creationId xmlns:p14="http://schemas.microsoft.com/office/powerpoint/2010/main" xmlns="" val="12135330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60" charset="0"/>
        <a:ea typeface="ＭＳ Ｐゴシック" pitchFamily="-60" charset="-128"/>
        <a:cs typeface="ＭＳ Ｐゴシック" pitchFamily="-60" charset="-128"/>
      </a:defRPr>
    </a:lvl1pPr>
    <a:lvl2pPr marL="457200" algn="l" rtl="0" eaLnBrk="0" fontAlgn="base" hangingPunct="0">
      <a:spcBef>
        <a:spcPct val="30000"/>
      </a:spcBef>
      <a:spcAft>
        <a:spcPct val="0"/>
      </a:spcAft>
      <a:defRPr sz="1200" kern="1200">
        <a:solidFill>
          <a:schemeClr val="tx1"/>
        </a:solidFill>
        <a:latin typeface="Arial" pitchFamily="-60" charset="0"/>
        <a:ea typeface="ＭＳ Ｐゴシック" pitchFamily="-60" charset="-128"/>
        <a:cs typeface="+mn-cs"/>
      </a:defRPr>
    </a:lvl2pPr>
    <a:lvl3pPr marL="914400" algn="l" rtl="0" eaLnBrk="0" fontAlgn="base" hangingPunct="0">
      <a:spcBef>
        <a:spcPct val="30000"/>
      </a:spcBef>
      <a:spcAft>
        <a:spcPct val="0"/>
      </a:spcAft>
      <a:defRPr sz="1200" kern="1200">
        <a:solidFill>
          <a:schemeClr val="tx1"/>
        </a:solidFill>
        <a:latin typeface="Arial" pitchFamily="-60" charset="0"/>
        <a:ea typeface="ＭＳ Ｐゴシック" pitchFamily="-60" charset="-128"/>
        <a:cs typeface="+mn-cs"/>
      </a:defRPr>
    </a:lvl3pPr>
    <a:lvl4pPr marL="1371600" algn="l" rtl="0" eaLnBrk="0" fontAlgn="base" hangingPunct="0">
      <a:spcBef>
        <a:spcPct val="30000"/>
      </a:spcBef>
      <a:spcAft>
        <a:spcPct val="0"/>
      </a:spcAft>
      <a:defRPr sz="1200" kern="1200">
        <a:solidFill>
          <a:schemeClr val="tx1"/>
        </a:solidFill>
        <a:latin typeface="Arial" pitchFamily="-60" charset="0"/>
        <a:ea typeface="ＭＳ Ｐゴシック" pitchFamily="-60" charset="-128"/>
        <a:cs typeface="+mn-cs"/>
      </a:defRPr>
    </a:lvl4pPr>
    <a:lvl5pPr marL="1828800" algn="l" rtl="0" eaLnBrk="0" fontAlgn="base" hangingPunct="0">
      <a:spcBef>
        <a:spcPct val="30000"/>
      </a:spcBef>
      <a:spcAft>
        <a:spcPct val="0"/>
      </a:spcAft>
      <a:defRPr sz="1200" kern="1200">
        <a:solidFill>
          <a:schemeClr val="tx1"/>
        </a:solidFill>
        <a:latin typeface="Arial" pitchFamily="-60" charset="0"/>
        <a:ea typeface="ＭＳ Ｐゴシック" pitchFamily="-60"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smtClean="0"/>
              <a:t>I would like to thank</a:t>
            </a:r>
            <a:r>
              <a:rPr lang="en-US" baseline="0" dirty="0" smtClean="0"/>
              <a:t> the workshop organizers for this invitation to present the work of my group at the Applied Physics Department on the </a:t>
            </a:r>
            <a:r>
              <a:rPr lang="en-US" baseline="0" dirty="0" err="1" smtClean="0"/>
              <a:t>dielectrophoretic</a:t>
            </a:r>
            <a:r>
              <a:rPr lang="en-US" baseline="0" dirty="0" smtClean="0"/>
              <a:t> assembly of NWs for the fabrication of light detectors and gas sensors.</a:t>
            </a:r>
            <a:endParaRPr lang="en-US" dirty="0"/>
          </a:p>
        </p:txBody>
      </p:sp>
      <p:sp>
        <p:nvSpPr>
          <p:cNvPr id="4" name="Marcador de número de diapositiva 3"/>
          <p:cNvSpPr>
            <a:spLocks noGrp="1"/>
          </p:cNvSpPr>
          <p:nvPr>
            <p:ph type="sldNum" sz="quarter" idx="10"/>
          </p:nvPr>
        </p:nvSpPr>
        <p:spPr/>
        <p:txBody>
          <a:bodyPr/>
          <a:lstStyle/>
          <a:p>
            <a:fld id="{A483279B-18B9-46BE-A5D5-B2713EAD9006}" type="slidenum">
              <a:rPr lang="es-ES_tradnl" smtClean="0"/>
              <a:pPr/>
              <a:t>3</a:t>
            </a:fld>
            <a:endParaRPr lang="es-ES_tradnl"/>
          </a:p>
        </p:txBody>
      </p:sp>
    </p:spTree>
    <p:extLst>
      <p:ext uri="{BB962C8B-B14F-4D97-AF65-F5344CB8AC3E}">
        <p14:creationId xmlns:p14="http://schemas.microsoft.com/office/powerpoint/2010/main" xmlns="" val="2485718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buFont typeface="Arial" panose="020B0604020202020204" pitchFamily="34" charset="0"/>
              <a:buChar char="•"/>
            </a:pPr>
            <a:r>
              <a:rPr lang="en-US" dirty="0" smtClean="0"/>
              <a:t>Due to the small</a:t>
            </a:r>
            <a:r>
              <a:rPr lang="en-US" baseline="0" dirty="0" smtClean="0"/>
              <a:t> size</a:t>
            </a:r>
            <a:r>
              <a:rPr lang="en-US" dirty="0" smtClean="0"/>
              <a:t>, these</a:t>
            </a:r>
            <a:r>
              <a:rPr lang="en-US" baseline="0" dirty="0" smtClean="0"/>
              <a:t> structures contain less intrinsic defects than bulk materials.</a:t>
            </a:r>
          </a:p>
          <a:p>
            <a:pPr marL="171450" indent="-171450">
              <a:buFont typeface="Arial" panose="020B0604020202020204" pitchFamily="34" charset="0"/>
              <a:buChar char="•"/>
            </a:pPr>
            <a:r>
              <a:rPr lang="en-US" baseline="0" smtClean="0"/>
              <a:t>Their </a:t>
            </a:r>
            <a:r>
              <a:rPr lang="en-US" baseline="0" dirty="0" smtClean="0"/>
              <a:t>thermal conductivity can be tuned by changing the physical parameters.</a:t>
            </a:r>
          </a:p>
          <a:p>
            <a:pPr marL="171450" indent="-171450">
              <a:buFont typeface="Arial" panose="020B0604020202020204" pitchFamily="34" charset="0"/>
              <a:buChar char="•"/>
            </a:pPr>
            <a:r>
              <a:rPr lang="en-US" baseline="0" dirty="0" smtClean="0"/>
              <a:t>Chemical properties are dominated by the large surface-to-volume ratio</a:t>
            </a:r>
          </a:p>
          <a:p>
            <a:pPr marL="171450" indent="-171450">
              <a:buFont typeface="Arial" panose="020B0604020202020204" pitchFamily="34" charset="0"/>
              <a:buChar char="•"/>
            </a:pPr>
            <a:r>
              <a:rPr lang="en-US" baseline="0" dirty="0" smtClean="0"/>
              <a:t>There can be ballistic transport what means that there is no carrier scattering</a:t>
            </a:r>
          </a:p>
          <a:p>
            <a:pPr marL="171450" indent="-171450">
              <a:buFont typeface="Arial" panose="020B0604020202020204" pitchFamily="34" charset="0"/>
              <a:buChar char="•"/>
            </a:pPr>
            <a:r>
              <a:rPr lang="en-US" baseline="0" dirty="0" smtClean="0"/>
              <a:t>And the light absorption can be enhanced due to the internal charge resonances.</a:t>
            </a:r>
            <a:endParaRPr lang="en-US" dirty="0"/>
          </a:p>
        </p:txBody>
      </p:sp>
      <p:sp>
        <p:nvSpPr>
          <p:cNvPr id="4" name="Marcador de número de diapositiva 3"/>
          <p:cNvSpPr>
            <a:spLocks noGrp="1"/>
          </p:cNvSpPr>
          <p:nvPr>
            <p:ph type="sldNum" sz="quarter" idx="10"/>
          </p:nvPr>
        </p:nvSpPr>
        <p:spPr/>
        <p:txBody>
          <a:bodyPr/>
          <a:lstStyle/>
          <a:p>
            <a:fld id="{A483279B-18B9-46BE-A5D5-B2713EAD9006}" type="slidenum">
              <a:rPr lang="es-ES_tradnl" smtClean="0"/>
              <a:pPr/>
              <a:t>4</a:t>
            </a:fld>
            <a:endParaRPr lang="es-ES_tradnl"/>
          </a:p>
        </p:txBody>
      </p:sp>
    </p:spTree>
    <p:extLst>
      <p:ext uri="{BB962C8B-B14F-4D97-AF65-F5344CB8AC3E}">
        <p14:creationId xmlns:p14="http://schemas.microsoft.com/office/powerpoint/2010/main" xmlns="" val="3959458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buFont typeface="Arial" panose="020B0604020202020204" pitchFamily="34" charset="0"/>
              <a:buNone/>
            </a:pPr>
            <a:r>
              <a:rPr lang="en-US" baseline="0" dirty="0" smtClean="0"/>
              <a:t>Here, we see the absorption spectra of Ge NWs obtained from photocurrent measurements. As the NW diameter reduces, some of the absorption bands related to different optical resonances disappear shifting the effective absorption edge towards shorter wavelengths. Some recent reports also indicate that through those resonances, it is possible to obtained higher absorption coefficients than in the bulk.</a:t>
            </a:r>
            <a:endParaRPr lang="en-US" dirty="0"/>
          </a:p>
        </p:txBody>
      </p:sp>
      <p:sp>
        <p:nvSpPr>
          <p:cNvPr id="4" name="Marcador de número de diapositiva 3"/>
          <p:cNvSpPr>
            <a:spLocks noGrp="1"/>
          </p:cNvSpPr>
          <p:nvPr>
            <p:ph type="sldNum" sz="quarter" idx="10"/>
          </p:nvPr>
        </p:nvSpPr>
        <p:spPr/>
        <p:txBody>
          <a:bodyPr/>
          <a:lstStyle/>
          <a:p>
            <a:fld id="{A483279B-18B9-46BE-A5D5-B2713EAD9006}" type="slidenum">
              <a:rPr lang="es-ES_tradnl" smtClean="0"/>
              <a:pPr/>
              <a:t>5</a:t>
            </a:fld>
            <a:endParaRPr lang="es-ES_tradnl"/>
          </a:p>
        </p:txBody>
      </p:sp>
    </p:spTree>
    <p:extLst>
      <p:ext uri="{BB962C8B-B14F-4D97-AF65-F5344CB8AC3E}">
        <p14:creationId xmlns:p14="http://schemas.microsoft.com/office/powerpoint/2010/main" xmlns="" val="1467297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smtClean="0"/>
              <a:t>Despite</a:t>
            </a:r>
            <a:r>
              <a:rPr lang="en-US" baseline="0" dirty="0" smtClean="0"/>
              <a:t> all those interesting properties, the devices based on NWs have not reached the market due to the lack of reliable and fast methods to manipulate NWs and integrate them in Si-based CMOS technology.</a:t>
            </a:r>
          </a:p>
          <a:p>
            <a:endParaRPr lang="en-US" baseline="0" dirty="0" smtClean="0"/>
          </a:p>
          <a:p>
            <a:r>
              <a:rPr lang="en-US" baseline="0" dirty="0" smtClean="0"/>
              <a:t>Different methods have been explored based on electric or magnetic fields, fluid flows, the Langmuir-Blodgett technique, bubble-blown films and mechanical printing, but creating high-density NW arrays in an efficient and scalable manner remains challenging.</a:t>
            </a:r>
            <a:endParaRPr lang="en-US" dirty="0"/>
          </a:p>
        </p:txBody>
      </p:sp>
      <p:sp>
        <p:nvSpPr>
          <p:cNvPr id="4" name="Marcador de número de diapositiva 3"/>
          <p:cNvSpPr>
            <a:spLocks noGrp="1"/>
          </p:cNvSpPr>
          <p:nvPr>
            <p:ph type="sldNum" sz="quarter" idx="10"/>
          </p:nvPr>
        </p:nvSpPr>
        <p:spPr/>
        <p:txBody>
          <a:bodyPr/>
          <a:lstStyle/>
          <a:p>
            <a:fld id="{A483279B-18B9-46BE-A5D5-B2713EAD9006}" type="slidenum">
              <a:rPr lang="es-ES_tradnl" smtClean="0"/>
              <a:pPr/>
              <a:t>6</a:t>
            </a:fld>
            <a:endParaRPr lang="es-ES_tradnl"/>
          </a:p>
        </p:txBody>
      </p:sp>
    </p:spTree>
    <p:extLst>
      <p:ext uri="{BB962C8B-B14F-4D97-AF65-F5344CB8AC3E}">
        <p14:creationId xmlns:p14="http://schemas.microsoft.com/office/powerpoint/2010/main" xmlns="" val="3338400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err="1" smtClean="0"/>
              <a:t>Dielectrophoresis</a:t>
            </a:r>
            <a:r>
              <a:rPr lang="en-US" baseline="0" dirty="0" smtClean="0"/>
              <a:t> is defined as the discipline that </a:t>
            </a:r>
            <a:r>
              <a:rPr lang="en-US" baseline="0" dirty="0" err="1" smtClean="0"/>
              <a:t>analizes</a:t>
            </a:r>
            <a:r>
              <a:rPr lang="en-US" baseline="0" dirty="0" smtClean="0"/>
              <a:t> the movement of a particle in a non-uniform electric field.</a:t>
            </a:r>
          </a:p>
          <a:p>
            <a:r>
              <a:rPr lang="en-US" baseline="0" dirty="0" smtClean="0"/>
              <a:t>The first studies were carried out in the fifties by Prof. Pohl at </a:t>
            </a:r>
            <a:r>
              <a:rPr lang="en-US" sz="1200" b="0" i="0" kern="1200" dirty="0" smtClean="0">
                <a:solidFill>
                  <a:schemeClr val="tx1"/>
                </a:solidFill>
                <a:effectLst/>
                <a:latin typeface="Arial" pitchFamily="-60" charset="0"/>
                <a:ea typeface="ＭＳ Ｐゴシック" pitchFamily="-60" charset="-128"/>
                <a:cs typeface="ＭＳ Ｐゴシック" pitchFamily="-60" charset="-128"/>
              </a:rPr>
              <a:t>the Naval Research Laboratory. In the 80s and 90s,</a:t>
            </a:r>
            <a:r>
              <a:rPr lang="en-US" sz="1200" b="0" i="0" kern="1200" baseline="0" dirty="0" smtClean="0">
                <a:solidFill>
                  <a:schemeClr val="tx1"/>
                </a:solidFill>
                <a:effectLst/>
                <a:latin typeface="Arial" pitchFamily="-60" charset="0"/>
                <a:ea typeface="ＭＳ Ｐゴシック" pitchFamily="-60" charset="-128"/>
                <a:cs typeface="ＭＳ Ｐゴシック" pitchFamily="-60" charset="-128"/>
              </a:rPr>
              <a:t> the technique was widely used to separate cells and study their dielectric properties through their response to AC signals. During the last decade, it has been used to manipulate different types of nanostructures and 2D materials. The number of papers has increased notoriously in those years, reaching a plateau in the last three-four years, suggesting the maturity of the technique.</a:t>
            </a:r>
            <a:endParaRPr lang="en-US" dirty="0"/>
          </a:p>
        </p:txBody>
      </p:sp>
      <p:sp>
        <p:nvSpPr>
          <p:cNvPr id="4" name="Marcador de número de diapositiva 3"/>
          <p:cNvSpPr>
            <a:spLocks noGrp="1"/>
          </p:cNvSpPr>
          <p:nvPr>
            <p:ph type="sldNum" sz="quarter" idx="10"/>
          </p:nvPr>
        </p:nvSpPr>
        <p:spPr/>
        <p:txBody>
          <a:bodyPr/>
          <a:lstStyle/>
          <a:p>
            <a:fld id="{A483279B-18B9-46BE-A5D5-B2713EAD9006}" type="slidenum">
              <a:rPr lang="es-ES_tradnl" smtClean="0"/>
              <a:pPr/>
              <a:t>7</a:t>
            </a:fld>
            <a:endParaRPr lang="es-ES_tradnl"/>
          </a:p>
        </p:txBody>
      </p:sp>
    </p:spTree>
    <p:extLst>
      <p:ext uri="{BB962C8B-B14F-4D97-AF65-F5344CB8AC3E}">
        <p14:creationId xmlns:p14="http://schemas.microsoft.com/office/powerpoint/2010/main" xmlns="" val="3515596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smtClean="0"/>
              <a:t>The dielectric</a:t>
            </a:r>
            <a:r>
              <a:rPr lang="en-US" baseline="0" dirty="0" smtClean="0"/>
              <a:t> force depends on the volume of the nanoparticle, the dielectric constant of the solvent, the real part of the </a:t>
            </a:r>
            <a:r>
              <a:rPr lang="en-US" baseline="0" dirty="0" err="1" smtClean="0"/>
              <a:t>Clausius-Mosotti</a:t>
            </a:r>
            <a:r>
              <a:rPr lang="en-US" baseline="0" dirty="0" smtClean="0"/>
              <a:t> factor and the gradient of the squared electric field. As the dielectric constants of the NW and solvent are functions of frequency, the </a:t>
            </a:r>
            <a:r>
              <a:rPr lang="en-US" baseline="0" dirty="0" err="1" smtClean="0"/>
              <a:t>Clausius-Mosotti</a:t>
            </a:r>
            <a:r>
              <a:rPr lang="en-US" baseline="0" dirty="0" smtClean="0"/>
              <a:t> factor is frequency dependent, which has strong implications in the conditions needed for an effective alignment. In fact, this property has been exploited for the study of the dielectric properties of </a:t>
            </a:r>
            <a:r>
              <a:rPr lang="en-US" baseline="0" dirty="0" err="1" smtClean="0"/>
              <a:t>bioparticles</a:t>
            </a:r>
            <a:r>
              <a:rPr lang="en-US" baseline="0" dirty="0" smtClean="0"/>
              <a:t>. The strength of the gradient term can be tailored by the proper design of the metal electrodes inside the cell.</a:t>
            </a:r>
            <a:endParaRPr lang="en-US" dirty="0"/>
          </a:p>
        </p:txBody>
      </p:sp>
      <p:sp>
        <p:nvSpPr>
          <p:cNvPr id="4" name="Marcador de número de diapositiva 3"/>
          <p:cNvSpPr>
            <a:spLocks noGrp="1"/>
          </p:cNvSpPr>
          <p:nvPr>
            <p:ph type="sldNum" sz="quarter" idx="10"/>
          </p:nvPr>
        </p:nvSpPr>
        <p:spPr/>
        <p:txBody>
          <a:bodyPr/>
          <a:lstStyle/>
          <a:p>
            <a:fld id="{A483279B-18B9-46BE-A5D5-B2713EAD9006}" type="slidenum">
              <a:rPr lang="es-ES_tradnl" smtClean="0"/>
              <a:pPr/>
              <a:t>8</a:t>
            </a:fld>
            <a:endParaRPr lang="es-ES_tradnl"/>
          </a:p>
        </p:txBody>
      </p:sp>
    </p:spTree>
    <p:extLst>
      <p:ext uri="{BB962C8B-B14F-4D97-AF65-F5344CB8AC3E}">
        <p14:creationId xmlns:p14="http://schemas.microsoft.com/office/powerpoint/2010/main" xmlns="" val="2362170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smtClean="0"/>
              <a:t>In a coplanar</a:t>
            </a:r>
            <a:r>
              <a:rPr lang="en-US" baseline="0" dirty="0" smtClean="0"/>
              <a:t> configuration, the distance between both electrodes determines the strength of the squared electric field. In the far field region, the strength is less influenced by this distance and decays as one over squared z where z is the vertical distance to the electrode plane. As the F</a:t>
            </a:r>
            <a:r>
              <a:rPr lang="en-US" baseline="-25000" dirty="0" smtClean="0"/>
              <a:t>DEP</a:t>
            </a:r>
            <a:r>
              <a:rPr lang="en-US" baseline="0" dirty="0" smtClean="0"/>
              <a:t> depends on the gradient of the squared electric field, this will decay as one over cubic z. In the near-field region, the shorter the </a:t>
            </a:r>
            <a:r>
              <a:rPr lang="en-US" baseline="0" dirty="0" err="1" smtClean="0"/>
              <a:t>interelectrode</a:t>
            </a:r>
            <a:r>
              <a:rPr lang="en-US" baseline="0" dirty="0" smtClean="0"/>
              <a:t> distance is, the larger E</a:t>
            </a:r>
            <a:r>
              <a:rPr lang="en-US" baseline="30000" dirty="0" smtClean="0"/>
              <a:t>2</a:t>
            </a:r>
            <a:r>
              <a:rPr lang="en-US" baseline="0" dirty="0" smtClean="0"/>
              <a:t> becomes, enhancing also the maximum F</a:t>
            </a:r>
            <a:r>
              <a:rPr lang="en-US" baseline="-25000" dirty="0" smtClean="0"/>
              <a:t>DEP</a:t>
            </a:r>
            <a:r>
              <a:rPr lang="en-US" baseline="0" dirty="0" smtClean="0"/>
              <a:t> value near the assembly site. This means that the NWs will be attracted with higher velocity as the gap width reduces.</a:t>
            </a:r>
          </a:p>
          <a:p>
            <a:r>
              <a:rPr lang="en-US" baseline="0" dirty="0" smtClean="0"/>
              <a:t>Within this geometry, the distances at which the NWs can be trapped are typically in the 10-100 um range.</a:t>
            </a:r>
            <a:endParaRPr lang="en-US" dirty="0"/>
          </a:p>
        </p:txBody>
      </p:sp>
      <p:sp>
        <p:nvSpPr>
          <p:cNvPr id="4" name="Marcador de número de diapositiva 3"/>
          <p:cNvSpPr>
            <a:spLocks noGrp="1"/>
          </p:cNvSpPr>
          <p:nvPr>
            <p:ph type="sldNum" sz="quarter" idx="10"/>
          </p:nvPr>
        </p:nvSpPr>
        <p:spPr/>
        <p:txBody>
          <a:bodyPr/>
          <a:lstStyle/>
          <a:p>
            <a:fld id="{A483279B-18B9-46BE-A5D5-B2713EAD9006}" type="slidenum">
              <a:rPr lang="es-ES_tradnl" smtClean="0"/>
              <a:pPr/>
              <a:t>9</a:t>
            </a:fld>
            <a:endParaRPr lang="es-ES_tradnl"/>
          </a:p>
        </p:txBody>
      </p:sp>
    </p:spTree>
    <p:extLst>
      <p:ext uri="{BB962C8B-B14F-4D97-AF65-F5344CB8AC3E}">
        <p14:creationId xmlns:p14="http://schemas.microsoft.com/office/powerpoint/2010/main" xmlns="" val="1277332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smtClean="0"/>
              <a:t>To review our work in the last</a:t>
            </a:r>
            <a:r>
              <a:rPr lang="en-US" baseline="0" dirty="0" smtClean="0"/>
              <a:t> years, I’ll start describing the </a:t>
            </a:r>
            <a:r>
              <a:rPr lang="en-US" baseline="0" dirty="0" err="1" smtClean="0"/>
              <a:t>ZnO</a:t>
            </a:r>
            <a:r>
              <a:rPr lang="en-US" baseline="0" dirty="0" smtClean="0"/>
              <a:t> and </a:t>
            </a:r>
            <a:r>
              <a:rPr lang="en-US" baseline="0" dirty="0" err="1" smtClean="0"/>
              <a:t>CuO</a:t>
            </a:r>
            <a:r>
              <a:rPr lang="en-US" baseline="0" dirty="0" smtClean="0"/>
              <a:t> NW growth to continue with the preparation of NW dispersions ending up the block showing the NW alignment experiments using </a:t>
            </a:r>
            <a:r>
              <a:rPr lang="en-US" baseline="0" dirty="0" err="1" smtClean="0"/>
              <a:t>dielectrophoresis</a:t>
            </a:r>
            <a:r>
              <a:rPr lang="en-US" baseline="0" dirty="0" smtClean="0"/>
              <a:t>. Towards the end of my talk, I will show the results of device characterization, including results on NW </a:t>
            </a:r>
            <a:r>
              <a:rPr lang="en-US" baseline="0" dirty="0" err="1" smtClean="0"/>
              <a:t>photodetectors</a:t>
            </a:r>
            <a:r>
              <a:rPr lang="en-US" baseline="0" dirty="0" smtClean="0"/>
              <a:t> and NW gas sensors.</a:t>
            </a:r>
            <a:endParaRPr lang="en-US" dirty="0"/>
          </a:p>
        </p:txBody>
      </p:sp>
      <p:sp>
        <p:nvSpPr>
          <p:cNvPr id="4" name="Marcador de número de diapositiva 3"/>
          <p:cNvSpPr>
            <a:spLocks noGrp="1"/>
          </p:cNvSpPr>
          <p:nvPr>
            <p:ph type="sldNum" sz="quarter" idx="10"/>
          </p:nvPr>
        </p:nvSpPr>
        <p:spPr/>
        <p:txBody>
          <a:bodyPr/>
          <a:lstStyle/>
          <a:p>
            <a:fld id="{A483279B-18B9-46BE-A5D5-B2713EAD9006}" type="slidenum">
              <a:rPr lang="es-ES_tradnl" smtClean="0"/>
              <a:pPr/>
              <a:t>10</a:t>
            </a:fld>
            <a:endParaRPr lang="es-ES_tradnl"/>
          </a:p>
        </p:txBody>
      </p:sp>
    </p:spTree>
    <p:extLst>
      <p:ext uri="{BB962C8B-B14F-4D97-AF65-F5344CB8AC3E}">
        <p14:creationId xmlns:p14="http://schemas.microsoft.com/office/powerpoint/2010/main" xmlns="" val="12787781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1" name="Rectangle 10"/>
          <p:cNvSpPr/>
          <p:nvPr/>
        </p:nvSpPr>
        <p:spPr>
          <a:xfrm>
            <a:off x="0" y="0"/>
            <a:ext cx="752475" cy="6858000"/>
          </a:xfrm>
          <a:prstGeom prst="rect">
            <a:avLst/>
          </a:prstGeom>
          <a:gradFill>
            <a:gsLst>
              <a:gs pos="0">
                <a:schemeClr val="accent1">
                  <a:lumMod val="60000"/>
                  <a:lumOff val="40000"/>
                </a:schemeClr>
              </a:gs>
              <a:gs pos="50000">
                <a:schemeClr val="accent1"/>
              </a:gs>
              <a:gs pos="100000">
                <a:schemeClr val="accent6">
                  <a:lumMod val="75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8900000">
                  <a:prstClr val="black">
                    <a:alpha val="50000"/>
                  </a:prstClr>
                </a:innerShdw>
              </a:effectLst>
            </a:endParaRPr>
          </a:p>
        </p:txBody>
      </p:sp>
      <p:sp>
        <p:nvSpPr>
          <p:cNvPr id="2" name="Title 1"/>
          <p:cNvSpPr>
            <a:spLocks noGrp="1"/>
          </p:cNvSpPr>
          <p:nvPr>
            <p:ph type="ctrTitle"/>
          </p:nvPr>
        </p:nvSpPr>
        <p:spPr>
          <a:xfrm>
            <a:off x="1216152" y="1267485"/>
            <a:ext cx="7235981" cy="5133316"/>
          </a:xfrm>
        </p:spPr>
        <p:txBody>
          <a:bodyPr/>
          <a:lstStyle>
            <a:lvl1pPr>
              <a:defRPr sz="11500"/>
            </a:lvl1pPr>
          </a:lstStyle>
          <a:p>
            <a:r>
              <a:rPr lang="es-ES" dirty="0" smtClean="0"/>
              <a:t>Haga clic para modificar el estilo de título del patrón</a:t>
            </a:r>
            <a:endParaRPr lang="en-US" dirty="0"/>
          </a:p>
        </p:txBody>
      </p:sp>
      <p:sp>
        <p:nvSpPr>
          <p:cNvPr id="3" name="Subtitle 2"/>
          <p:cNvSpPr>
            <a:spLocks noGrp="1"/>
          </p:cNvSpPr>
          <p:nvPr>
            <p:ph type="subTitle" idx="1"/>
          </p:nvPr>
        </p:nvSpPr>
        <p:spPr>
          <a:xfrm>
            <a:off x="1216151" y="201702"/>
            <a:ext cx="6189583" cy="949569"/>
          </a:xfrm>
        </p:spPr>
        <p:txBody>
          <a:bodyPr>
            <a:normAutofit/>
          </a:bodyPr>
          <a:lstStyle>
            <a:lvl1pPr marL="0" indent="0" algn="r">
              <a:buNone/>
              <a:defRPr sz="2400">
                <a:solidFill>
                  <a:schemeClr val="tx2">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endParaRPr lang="de-DE" altLang="ja-JP"/>
          </a:p>
        </p:txBody>
      </p:sp>
      <p:sp>
        <p:nvSpPr>
          <p:cNvPr id="5" name="Footer Placeholder 4"/>
          <p:cNvSpPr>
            <a:spLocks noGrp="1"/>
          </p:cNvSpPr>
          <p:nvPr>
            <p:ph type="ftr" sz="quarter" idx="11"/>
          </p:nvPr>
        </p:nvSpPr>
        <p:spPr/>
        <p:txBody>
          <a:bodyPr/>
          <a:lstStyle/>
          <a:p>
            <a:endParaRPr lang="de-DE" altLang="ja-JP" dirty="0"/>
          </a:p>
        </p:txBody>
      </p:sp>
      <p:sp>
        <p:nvSpPr>
          <p:cNvPr id="6" name="Slide Number Placeholder 5"/>
          <p:cNvSpPr>
            <a:spLocks noGrp="1"/>
          </p:cNvSpPr>
          <p:nvPr>
            <p:ph type="sldNum" sz="quarter" idx="12"/>
          </p:nvPr>
        </p:nvSpPr>
        <p:spPr>
          <a:xfrm>
            <a:off x="8150469" y="236415"/>
            <a:ext cx="785301" cy="365125"/>
          </a:xfrm>
        </p:spPr>
        <p:txBody>
          <a:bodyPr/>
          <a:lstStyle>
            <a:lvl1pPr>
              <a:defRPr sz="1400"/>
            </a:lvl1pPr>
          </a:lstStyle>
          <a:p>
            <a:fld id="{B2E1E54C-6567-4237-A760-422906B1314C}" type="slidenum">
              <a:rPr lang="de-DE" altLang="ja-JP" smtClean="0"/>
              <a:pPr/>
              <a:t>‹#›</a:t>
            </a:fld>
            <a:endParaRPr lang="de-DE" altLang="ja-JP"/>
          </a:p>
        </p:txBody>
      </p:sp>
      <p:grpSp>
        <p:nvGrpSpPr>
          <p:cNvPr id="7" name="Group 6"/>
          <p:cNvGrpSpPr/>
          <p:nvPr/>
        </p:nvGrpSpPr>
        <p:grpSpPr>
          <a:xfrm>
            <a:off x="7467600" y="209550"/>
            <a:ext cx="657226" cy="431800"/>
            <a:chOff x="7467600" y="209550"/>
            <a:chExt cx="657226" cy="431800"/>
          </a:xfrm>
          <a:solidFill>
            <a:schemeClr val="tx2">
              <a:lumMod val="60000"/>
              <a:lumOff val="40000"/>
            </a:schemeClr>
          </a:solidFill>
        </p:grpSpPr>
        <p:sp>
          <p:nvSpPr>
            <p:cNvPr id="8" name="Freeform 5"/>
            <p:cNvSpPr>
              <a:spLocks/>
            </p:cNvSpPr>
            <p:nvPr/>
          </p:nvSpPr>
          <p:spPr bwMode="auto">
            <a:xfrm>
              <a:off x="7467600"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5"/>
            <p:cNvSpPr>
              <a:spLocks/>
            </p:cNvSpPr>
            <p:nvPr/>
          </p:nvSpPr>
          <p:spPr bwMode="auto">
            <a:xfrm>
              <a:off x="7677151"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p:nvSpPr>
          <p:spPr bwMode="auto">
            <a:xfrm>
              <a:off x="7881939"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500"/>
                                  </p:stCondLst>
                                  <p:childTnLst>
                                    <p:animEffect transition="out" filter="fade">
                                      <p:cBhvr>
                                        <p:cTn id="6" dur="2000"/>
                                        <p:tgtEl>
                                          <p:spTgt spid="11"/>
                                        </p:tgtEl>
                                      </p:cBhvr>
                                    </p:animEffect>
                                    <p:set>
                                      <p:cBhvr>
                                        <p:cTn id="7" dur="1" fill="hold">
                                          <p:stCondLst>
                                            <p:cond delay="1999"/>
                                          </p:stCondLst>
                                        </p:cTn>
                                        <p:tgtEl>
                                          <p:spTgt spid="11"/>
                                        </p:tgtEl>
                                        <p:attrNameLst>
                                          <p:attrName>style.visibility</p:attrName>
                                        </p:attrNameLst>
                                      </p:cBhvr>
                                      <p:to>
                                        <p:strVal val="hidden"/>
                                      </p:to>
                                    </p:set>
                                  </p:childTnLst>
                                </p:cTn>
                              </p:par>
                            </p:childTnLst>
                          </p:cTn>
                        </p:par>
                        <p:par>
                          <p:cTn id="8" fill="hold">
                            <p:stCondLst>
                              <p:cond delay="2500"/>
                            </p:stCondLst>
                            <p:childTnLst>
                              <p:par>
                                <p:cTn id="9" presetID="10" presetClass="entr" presetSubtype="0" fill="hold" grpId="1"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ítulo y objetos">
    <p:bg>
      <p:bgRef idx="1001">
        <a:schemeClr val="bg1"/>
      </p:bgRef>
    </p:bg>
    <p:spTree>
      <p:nvGrpSpPr>
        <p:cNvPr id="1" name=""/>
        <p:cNvGrpSpPr/>
        <p:nvPr/>
      </p:nvGrpSpPr>
      <p:grpSpPr>
        <a:xfrm>
          <a:off x="0" y="0"/>
          <a:ext cx="0" cy="0"/>
          <a:chOff x="0" y="0"/>
          <a:chExt cx="0" cy="0"/>
        </a:xfrm>
      </p:grpSpPr>
      <p:sp>
        <p:nvSpPr>
          <p:cNvPr id="8" name="7 CuadroTexto"/>
          <p:cNvSpPr txBox="1"/>
          <p:nvPr userDrawn="1"/>
        </p:nvSpPr>
        <p:spPr>
          <a:xfrm>
            <a:off x="0" y="6519446"/>
            <a:ext cx="9144000" cy="338554"/>
          </a:xfrm>
          <a:prstGeom prst="rect">
            <a:avLst/>
          </a:prstGeom>
          <a:noFill/>
        </p:spPr>
        <p:txBody>
          <a:bodyPr wrap="square" rtlCol="0">
            <a:spAutoFit/>
          </a:bodyPr>
          <a:lstStyle/>
          <a:p>
            <a:pPr algn="l"/>
            <a:r>
              <a:rPr lang="en-US" sz="1600" noProof="0" dirty="0" smtClean="0">
                <a:solidFill>
                  <a:srgbClr val="FF0000"/>
                </a:solidFill>
                <a:latin typeface="Arial Narrow" pitchFamily="34" charset="0"/>
              </a:rPr>
              <a:t>Optics-2014 – Philadelphia,</a:t>
            </a:r>
            <a:r>
              <a:rPr lang="en-US" sz="1600" baseline="0" noProof="0" dirty="0" smtClean="0">
                <a:solidFill>
                  <a:srgbClr val="FF0000"/>
                </a:solidFill>
                <a:latin typeface="Arial Narrow" pitchFamily="34" charset="0"/>
              </a:rPr>
              <a:t> Sep 8-10, 2014</a:t>
            </a:r>
            <a:endParaRPr lang="en-US" sz="1600" noProof="0" dirty="0">
              <a:solidFill>
                <a:srgbClr val="FF0000"/>
              </a:solidFill>
              <a:latin typeface="Arial Narrow" pitchFamily="34" charset="0"/>
            </a:endParaRPr>
          </a:p>
        </p:txBody>
      </p:sp>
      <p:pic>
        <p:nvPicPr>
          <p:cNvPr id="14" name="6 Imagen" descr="logo_uam_JPG.jpg"/>
          <p:cNvPicPr>
            <a:picLocks noChangeAspect="1"/>
          </p:cNvPicPr>
          <p:nvPr userDrawn="1"/>
        </p:nvPicPr>
        <p:blipFill>
          <a:blip r:embed="rId2">
            <a:extLst>
              <a:ext uri="{28A0092B-C50C-407E-A947-70E740481C1C}">
                <a14:useLocalDpi xmlns:a14="http://schemas.microsoft.com/office/drawing/2010/main" xmlns="" val="0"/>
              </a:ext>
            </a:extLst>
          </a:blip>
          <a:srcRect t="14404" b="4697"/>
          <a:stretch>
            <a:fillRect/>
          </a:stretch>
        </p:blipFill>
        <p:spPr bwMode="auto">
          <a:xfrm>
            <a:off x="107479" y="127099"/>
            <a:ext cx="1800225" cy="709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11 Imagen"/>
          <p:cNvPicPr>
            <a:picLocks noChangeAspect="1"/>
          </p:cNvPicPr>
          <p:nvPr userDrawn="1"/>
        </p:nvPicPr>
        <p:blipFill rotWithShape="1">
          <a:blip r:embed="rId3">
            <a:extLst>
              <a:ext uri="{28A0092B-C50C-407E-A947-70E740481C1C}">
                <a14:useLocalDpi xmlns:a14="http://schemas.microsoft.com/office/drawing/2010/main" xmlns="" val="0"/>
              </a:ext>
            </a:extLst>
          </a:blip>
          <a:srcRect r="4896"/>
          <a:stretch/>
        </p:blipFill>
        <p:spPr>
          <a:xfrm>
            <a:off x="7020272" y="63624"/>
            <a:ext cx="2088232" cy="705053"/>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19199" y="4484080"/>
            <a:ext cx="7239001" cy="762000"/>
          </a:xfrm>
        </p:spPr>
        <p:txBody>
          <a:bodyPr bIns="0"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13" name="Title 1"/>
          <p:cNvSpPr>
            <a:spLocks noGrp="1"/>
          </p:cNvSpPr>
          <p:nvPr>
            <p:ph type="title"/>
          </p:nvPr>
        </p:nvSpPr>
        <p:spPr>
          <a:xfrm>
            <a:off x="1219200" y="5257800"/>
            <a:ext cx="7239000" cy="1143000"/>
          </a:xfrm>
        </p:spPr>
        <p:txBody>
          <a:bodyPr>
            <a:noAutofit/>
          </a:bodyPr>
          <a:lstStyle>
            <a:lvl1pPr algn="l">
              <a:defRPr sz="7200" baseline="0">
                <a:ln w="12700">
                  <a:solidFill>
                    <a:schemeClr val="tx2"/>
                  </a:solidFill>
                </a:ln>
              </a:defRPr>
            </a:lvl1pPr>
          </a:lstStyle>
          <a:p>
            <a:r>
              <a:rPr lang="es-ES" smtClean="0"/>
              <a:t>Haga clic para modificar el estilo de título del patrón</a:t>
            </a:r>
            <a:endParaRPr lang="en-US" dirty="0"/>
          </a:p>
        </p:txBody>
      </p:sp>
      <p:sp>
        <p:nvSpPr>
          <p:cNvPr id="19" name="Date Placeholder 18"/>
          <p:cNvSpPr>
            <a:spLocks noGrp="1"/>
          </p:cNvSpPr>
          <p:nvPr>
            <p:ph type="dt" sz="half" idx="10"/>
          </p:nvPr>
        </p:nvSpPr>
        <p:spPr/>
        <p:txBody>
          <a:bodyPr/>
          <a:lstStyle/>
          <a:p>
            <a:endParaRPr lang="es-ES_tradnl" altLang="ja-JP"/>
          </a:p>
        </p:txBody>
      </p:sp>
      <p:sp>
        <p:nvSpPr>
          <p:cNvPr id="20" name="Slide Number Placeholder 19"/>
          <p:cNvSpPr>
            <a:spLocks noGrp="1"/>
          </p:cNvSpPr>
          <p:nvPr>
            <p:ph type="sldNum" sz="quarter" idx="11"/>
          </p:nvPr>
        </p:nvSpPr>
        <p:spPr/>
        <p:txBody>
          <a:bodyPr/>
          <a:lstStyle/>
          <a:p>
            <a:fld id="{0F6C0AC6-72DD-45E3-B3EB-91902C5C9588}" type="slidenum">
              <a:rPr lang="es-ES_tradnl" altLang="ja-JP" smtClean="0"/>
              <a:pPr/>
              <a:t>‹#›</a:t>
            </a:fld>
            <a:endParaRPr lang="es-ES_tradnl" altLang="ja-JP"/>
          </a:p>
        </p:txBody>
      </p:sp>
      <p:sp>
        <p:nvSpPr>
          <p:cNvPr id="21" name="Footer Placeholder 20"/>
          <p:cNvSpPr>
            <a:spLocks noGrp="1"/>
          </p:cNvSpPr>
          <p:nvPr>
            <p:ph type="ftr" sz="quarter" idx="12"/>
          </p:nvPr>
        </p:nvSpPr>
        <p:spPr/>
        <p:txBody>
          <a:bodyPr/>
          <a:lstStyle/>
          <a:p>
            <a:endParaRPr lang="es-ES_tradnl" altLang="ja-JP"/>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5" name="Date Placeholder 4"/>
          <p:cNvSpPr>
            <a:spLocks noGrp="1"/>
          </p:cNvSpPr>
          <p:nvPr>
            <p:ph type="dt" sz="half" idx="10"/>
          </p:nvPr>
        </p:nvSpPr>
        <p:spPr/>
        <p:txBody>
          <a:bodyPr/>
          <a:lstStyle/>
          <a:p>
            <a:endParaRPr lang="es-ES_tradnl" altLang="ja-JP"/>
          </a:p>
        </p:txBody>
      </p:sp>
      <p:sp>
        <p:nvSpPr>
          <p:cNvPr id="6" name="Footer Placeholder 5"/>
          <p:cNvSpPr>
            <a:spLocks noGrp="1"/>
          </p:cNvSpPr>
          <p:nvPr>
            <p:ph type="ftr" sz="quarter" idx="11"/>
          </p:nvPr>
        </p:nvSpPr>
        <p:spPr/>
        <p:txBody>
          <a:bodyPr/>
          <a:lstStyle/>
          <a:p>
            <a:endParaRPr lang="es-ES_tradnl" altLang="ja-JP"/>
          </a:p>
        </p:txBody>
      </p:sp>
      <p:sp>
        <p:nvSpPr>
          <p:cNvPr id="7" name="Slide Number Placeholder 6"/>
          <p:cNvSpPr>
            <a:spLocks noGrp="1"/>
          </p:cNvSpPr>
          <p:nvPr>
            <p:ph type="sldNum" sz="quarter" idx="12"/>
          </p:nvPr>
        </p:nvSpPr>
        <p:spPr/>
        <p:txBody>
          <a:bodyPr/>
          <a:lstStyle/>
          <a:p>
            <a:fld id="{308ECCAF-E317-4A55-B8F1-E62C5AD8D032}" type="slidenum">
              <a:rPr lang="es-ES_tradnl" altLang="ja-JP" smtClean="0"/>
              <a:pPr/>
              <a:t>‹#›</a:t>
            </a:fld>
            <a:endParaRPr lang="es-ES_tradnl" altLang="ja-JP"/>
          </a:p>
        </p:txBody>
      </p:sp>
      <p:sp>
        <p:nvSpPr>
          <p:cNvPr id="9" name="Content Placeholder 8"/>
          <p:cNvSpPr>
            <a:spLocks noGrp="1"/>
          </p:cNvSpPr>
          <p:nvPr>
            <p:ph sz="quarter" idx="13"/>
          </p:nvPr>
        </p:nvSpPr>
        <p:spPr>
          <a:xfrm>
            <a:off x="1216152" y="841248"/>
            <a:ext cx="3730752" cy="438912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5102352" y="841248"/>
            <a:ext cx="3730752" cy="438912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19200" y="841248"/>
            <a:ext cx="3733800" cy="533400"/>
          </a:xfrm>
        </p:spPr>
        <p:txBody>
          <a:bodyPr anchor="t">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5105400" y="841248"/>
            <a:ext cx="3735267" cy="533400"/>
          </a:xfrm>
        </p:spPr>
        <p:txBody>
          <a:bodyPr anchor="t">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7" name="Date Placeholder 6"/>
          <p:cNvSpPr>
            <a:spLocks noGrp="1"/>
          </p:cNvSpPr>
          <p:nvPr>
            <p:ph type="dt" sz="half" idx="10"/>
          </p:nvPr>
        </p:nvSpPr>
        <p:spPr/>
        <p:txBody>
          <a:bodyPr/>
          <a:lstStyle/>
          <a:p>
            <a:endParaRPr lang="es-ES_tradnl" altLang="ja-JP"/>
          </a:p>
        </p:txBody>
      </p:sp>
      <p:sp>
        <p:nvSpPr>
          <p:cNvPr id="8" name="Footer Placeholder 7"/>
          <p:cNvSpPr>
            <a:spLocks noGrp="1"/>
          </p:cNvSpPr>
          <p:nvPr>
            <p:ph type="ftr" sz="quarter" idx="11"/>
          </p:nvPr>
        </p:nvSpPr>
        <p:spPr/>
        <p:txBody>
          <a:bodyPr/>
          <a:lstStyle/>
          <a:p>
            <a:endParaRPr lang="es-ES_tradnl" altLang="ja-JP"/>
          </a:p>
        </p:txBody>
      </p:sp>
      <p:sp>
        <p:nvSpPr>
          <p:cNvPr id="9" name="Slide Number Placeholder 8"/>
          <p:cNvSpPr>
            <a:spLocks noGrp="1"/>
          </p:cNvSpPr>
          <p:nvPr>
            <p:ph type="sldNum" sz="quarter" idx="12"/>
          </p:nvPr>
        </p:nvSpPr>
        <p:spPr/>
        <p:txBody>
          <a:bodyPr/>
          <a:lstStyle/>
          <a:p>
            <a:fld id="{2998F130-8AB7-4872-97CD-AFB257EA17F1}" type="slidenum">
              <a:rPr lang="es-ES_tradnl" altLang="ja-JP" smtClean="0"/>
              <a:pPr/>
              <a:t>‹#›</a:t>
            </a:fld>
            <a:endParaRPr lang="es-ES_tradnl" altLang="ja-JP"/>
          </a:p>
        </p:txBody>
      </p:sp>
      <p:sp>
        <p:nvSpPr>
          <p:cNvPr id="11" name="Content Placeholder 10"/>
          <p:cNvSpPr>
            <a:spLocks noGrp="1"/>
          </p:cNvSpPr>
          <p:nvPr>
            <p:ph sz="quarter" idx="13"/>
          </p:nvPr>
        </p:nvSpPr>
        <p:spPr>
          <a:xfrm>
            <a:off x="1216152" y="1380744"/>
            <a:ext cx="3730752" cy="384048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3" name="Content Placeholder 12"/>
          <p:cNvSpPr>
            <a:spLocks noGrp="1"/>
          </p:cNvSpPr>
          <p:nvPr>
            <p:ph sz="quarter" idx="14"/>
          </p:nvPr>
        </p:nvSpPr>
        <p:spPr>
          <a:xfrm>
            <a:off x="5102352" y="1380743"/>
            <a:ext cx="3730752" cy="384048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endParaRPr lang="es-ES_tradnl" altLang="ja-JP"/>
          </a:p>
        </p:txBody>
      </p:sp>
      <p:sp>
        <p:nvSpPr>
          <p:cNvPr id="4" name="Footer Placeholder 3"/>
          <p:cNvSpPr>
            <a:spLocks noGrp="1"/>
          </p:cNvSpPr>
          <p:nvPr>
            <p:ph type="ftr" sz="quarter" idx="11"/>
          </p:nvPr>
        </p:nvSpPr>
        <p:spPr/>
        <p:txBody>
          <a:bodyPr/>
          <a:lstStyle/>
          <a:p>
            <a:endParaRPr lang="es-ES_tradnl" altLang="ja-JP"/>
          </a:p>
        </p:txBody>
      </p:sp>
      <p:sp>
        <p:nvSpPr>
          <p:cNvPr id="5" name="Slide Number Placeholder 4"/>
          <p:cNvSpPr>
            <a:spLocks noGrp="1"/>
          </p:cNvSpPr>
          <p:nvPr>
            <p:ph type="sldNum" sz="quarter" idx="12"/>
          </p:nvPr>
        </p:nvSpPr>
        <p:spPr/>
        <p:txBody>
          <a:bodyPr/>
          <a:lstStyle/>
          <a:p>
            <a:fld id="{80759566-AAD2-42A2-ABFC-1A10A446B6CF}" type="slidenum">
              <a:rPr lang="es-ES_tradnl" altLang="ja-JP" smtClean="0"/>
              <a:pPr/>
              <a:t>‹#›</a:t>
            </a:fld>
            <a:endParaRPr lang="es-ES_tradnl" altLang="ja-JP"/>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s-ES_tradnl" altLang="ja-JP"/>
          </a:p>
        </p:txBody>
      </p:sp>
      <p:sp>
        <p:nvSpPr>
          <p:cNvPr id="6" name="Slide Number Placeholder 5"/>
          <p:cNvSpPr>
            <a:spLocks noGrp="1"/>
          </p:cNvSpPr>
          <p:nvPr>
            <p:ph type="sldNum" sz="quarter" idx="11"/>
          </p:nvPr>
        </p:nvSpPr>
        <p:spPr/>
        <p:txBody>
          <a:bodyPr/>
          <a:lstStyle/>
          <a:p>
            <a:fld id="{ECF8820B-4D2C-4DE4-BC8D-BC77AACE5701}" type="slidenum">
              <a:rPr lang="es-ES_tradnl" altLang="ja-JP" smtClean="0"/>
              <a:pPr/>
              <a:t>‹#›</a:t>
            </a:fld>
            <a:endParaRPr lang="es-ES_tradnl" altLang="ja-JP"/>
          </a:p>
        </p:txBody>
      </p:sp>
      <p:sp>
        <p:nvSpPr>
          <p:cNvPr id="7" name="Footer Placeholder 6"/>
          <p:cNvSpPr>
            <a:spLocks noGrp="1"/>
          </p:cNvSpPr>
          <p:nvPr>
            <p:ph type="ftr" sz="quarter" idx="12"/>
          </p:nvPr>
        </p:nvSpPr>
        <p:spPr/>
        <p:txBody>
          <a:bodyPr/>
          <a:lstStyle/>
          <a:p>
            <a:endParaRPr lang="es-ES_tradnl" altLang="ja-JP"/>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715000" y="395287"/>
            <a:ext cx="3008313" cy="1162050"/>
          </a:xfrm>
        </p:spPr>
        <p:txBody>
          <a:bodyPr anchor="b"/>
          <a:lstStyle>
            <a:lvl1pPr algn="l">
              <a:defRPr sz="2000" b="1">
                <a:ln>
                  <a:noFill/>
                </a:ln>
                <a:solidFill>
                  <a:srgbClr val="FF7605"/>
                </a:solidFill>
                <a:effectLst/>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5715000" y="1557337"/>
            <a:ext cx="3008313" cy="4386263"/>
          </a:xfrm>
        </p:spPr>
        <p:txBody>
          <a:bodyPr/>
          <a:lstStyle>
            <a:lvl1pPr marL="0" indent="0">
              <a:buNone/>
              <a:defRPr sz="1400">
                <a:solidFill>
                  <a:schemeClr val="tx1">
                    <a:lumMod val="50000"/>
                    <a:lumOff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Content Placeholder 13"/>
          <p:cNvSpPr>
            <a:spLocks noGrp="1"/>
          </p:cNvSpPr>
          <p:nvPr>
            <p:ph sz="quarter" idx="13"/>
          </p:nvPr>
        </p:nvSpPr>
        <p:spPr>
          <a:xfrm>
            <a:off x="914400" y="381000"/>
            <a:ext cx="4800600" cy="59436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9" name="Date Placeholder 8"/>
          <p:cNvSpPr>
            <a:spLocks noGrp="1"/>
          </p:cNvSpPr>
          <p:nvPr>
            <p:ph type="dt" sz="half" idx="14"/>
          </p:nvPr>
        </p:nvSpPr>
        <p:spPr/>
        <p:txBody>
          <a:bodyPr/>
          <a:lstStyle/>
          <a:p>
            <a:endParaRPr lang="es-ES_tradnl" altLang="ja-JP"/>
          </a:p>
        </p:txBody>
      </p:sp>
      <p:sp>
        <p:nvSpPr>
          <p:cNvPr id="10" name="Slide Number Placeholder 9"/>
          <p:cNvSpPr>
            <a:spLocks noGrp="1"/>
          </p:cNvSpPr>
          <p:nvPr>
            <p:ph type="sldNum" sz="quarter" idx="15"/>
          </p:nvPr>
        </p:nvSpPr>
        <p:spPr/>
        <p:txBody>
          <a:bodyPr/>
          <a:lstStyle/>
          <a:p>
            <a:fld id="{D8B00485-D58E-43D2-840A-A9470E8719A2}" type="slidenum">
              <a:rPr lang="es-ES_tradnl" altLang="ja-JP" smtClean="0"/>
              <a:pPr/>
              <a:t>‹#›</a:t>
            </a:fld>
            <a:endParaRPr lang="es-ES_tradnl" altLang="ja-JP"/>
          </a:p>
        </p:txBody>
      </p:sp>
      <p:sp>
        <p:nvSpPr>
          <p:cNvPr id="13" name="Footer Placeholder 12"/>
          <p:cNvSpPr>
            <a:spLocks noGrp="1"/>
          </p:cNvSpPr>
          <p:nvPr>
            <p:ph type="ftr" sz="quarter" idx="16"/>
          </p:nvPr>
        </p:nvSpPr>
        <p:spPr/>
        <p:txBody>
          <a:bodyPr/>
          <a:lstStyle/>
          <a:p>
            <a:endParaRPr lang="es-ES_tradnl" altLang="ja-JP"/>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19200" y="4624754"/>
            <a:ext cx="5486400" cy="404446"/>
          </a:xfrm>
        </p:spPr>
        <p:txBody>
          <a:bodyPr bIns="0" anchor="b"/>
          <a:lstStyle>
            <a:lvl1pPr algn="l">
              <a:defRPr sz="2000" b="1">
                <a:ln w="12700">
                  <a:noFill/>
                </a:ln>
                <a:solidFill>
                  <a:schemeClr val="tx1"/>
                </a:solidFill>
                <a:effectLst/>
              </a:defRPr>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1323975" y="381000"/>
            <a:ext cx="5867400" cy="40814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a:p>
        </p:txBody>
      </p:sp>
      <p:sp>
        <p:nvSpPr>
          <p:cNvPr id="4" name="Text Placeholder 3"/>
          <p:cNvSpPr>
            <a:spLocks noGrp="1"/>
          </p:cNvSpPr>
          <p:nvPr>
            <p:ph type="body" sz="half" idx="2"/>
          </p:nvPr>
        </p:nvSpPr>
        <p:spPr>
          <a:xfrm>
            <a:off x="1219200" y="5029200"/>
            <a:ext cx="4038600" cy="1371600"/>
          </a:xfrm>
        </p:spPr>
        <p:txBody>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endParaRPr lang="es-ES_tradnl" altLang="ja-JP"/>
          </a:p>
        </p:txBody>
      </p:sp>
      <p:sp>
        <p:nvSpPr>
          <p:cNvPr id="6" name="Footer Placeholder 5"/>
          <p:cNvSpPr>
            <a:spLocks noGrp="1"/>
          </p:cNvSpPr>
          <p:nvPr>
            <p:ph type="ftr" sz="quarter" idx="11"/>
          </p:nvPr>
        </p:nvSpPr>
        <p:spPr/>
        <p:txBody>
          <a:bodyPr/>
          <a:lstStyle/>
          <a:p>
            <a:endParaRPr lang="es-ES_tradnl" altLang="ja-JP"/>
          </a:p>
        </p:txBody>
      </p:sp>
      <p:sp>
        <p:nvSpPr>
          <p:cNvPr id="7" name="Slide Number Placeholder 6"/>
          <p:cNvSpPr>
            <a:spLocks noGrp="1"/>
          </p:cNvSpPr>
          <p:nvPr>
            <p:ph type="sldNum" sz="quarter" idx="12"/>
          </p:nvPr>
        </p:nvSpPr>
        <p:spPr/>
        <p:txBody>
          <a:bodyPr/>
          <a:lstStyle/>
          <a:p>
            <a:fld id="{E496C7E4-7E48-498F-A597-36228EFB637D}" type="slidenum">
              <a:rPr lang="es-ES_tradnl" altLang="ja-JP" smtClean="0"/>
              <a:pPr/>
              <a:t>‹#›</a:t>
            </a:fld>
            <a:endParaRPr lang="es-ES_tradnl" altLang="ja-JP"/>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endParaRPr lang="es-ES_tradnl" altLang="ja-JP"/>
          </a:p>
        </p:txBody>
      </p:sp>
      <p:sp>
        <p:nvSpPr>
          <p:cNvPr id="5" name="Footer Placeholder 4"/>
          <p:cNvSpPr>
            <a:spLocks noGrp="1"/>
          </p:cNvSpPr>
          <p:nvPr>
            <p:ph type="ftr" sz="quarter" idx="11"/>
          </p:nvPr>
        </p:nvSpPr>
        <p:spPr/>
        <p:txBody>
          <a:bodyPr/>
          <a:lstStyle/>
          <a:p>
            <a:endParaRPr lang="es-ES_tradnl" altLang="ja-JP"/>
          </a:p>
        </p:txBody>
      </p:sp>
      <p:sp>
        <p:nvSpPr>
          <p:cNvPr id="6" name="Slide Number Placeholder 5"/>
          <p:cNvSpPr>
            <a:spLocks noGrp="1"/>
          </p:cNvSpPr>
          <p:nvPr>
            <p:ph type="sldNum" sz="quarter" idx="12"/>
          </p:nvPr>
        </p:nvSpPr>
        <p:spPr/>
        <p:txBody>
          <a:bodyPr/>
          <a:lstStyle/>
          <a:p>
            <a:fld id="{3BFB92C8-0D08-4281-A0FC-F73BE7FAF59B}" type="slidenum">
              <a:rPr lang="es-ES_tradnl" altLang="ja-JP" smtClean="0"/>
              <a:pPr/>
              <a:t>‹#›</a:t>
            </a:fld>
            <a:endParaRPr lang="es-ES_tradnl" altLang="ja-JP"/>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endParaRPr lang="es-ES_tradnl" altLang="ja-JP"/>
          </a:p>
        </p:txBody>
      </p:sp>
      <p:sp>
        <p:nvSpPr>
          <p:cNvPr id="5" name="Footer Placeholder 4"/>
          <p:cNvSpPr>
            <a:spLocks noGrp="1"/>
          </p:cNvSpPr>
          <p:nvPr>
            <p:ph type="ftr" sz="quarter" idx="11"/>
          </p:nvPr>
        </p:nvSpPr>
        <p:spPr/>
        <p:txBody>
          <a:bodyPr/>
          <a:lstStyle/>
          <a:p>
            <a:endParaRPr lang="es-ES_tradnl" altLang="ja-JP"/>
          </a:p>
        </p:txBody>
      </p:sp>
      <p:sp>
        <p:nvSpPr>
          <p:cNvPr id="6" name="Slide Number Placeholder 5"/>
          <p:cNvSpPr>
            <a:spLocks noGrp="1"/>
          </p:cNvSpPr>
          <p:nvPr>
            <p:ph type="sldNum" sz="quarter" idx="12"/>
          </p:nvPr>
        </p:nvSpPr>
        <p:spPr/>
        <p:txBody>
          <a:bodyPr/>
          <a:lstStyle/>
          <a:p>
            <a:fld id="{698764F6-3967-4B68-BD41-AD966DF8D69B}" type="slidenum">
              <a:rPr lang="es-ES_tradnl" altLang="ja-JP" smtClean="0"/>
              <a:pPr/>
              <a:t>‹#›</a:t>
            </a:fld>
            <a:endParaRPr lang="es-ES_tradnl" altLang="ja-JP"/>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1882189-7A4C-4A99-8191-90253D4C68CF}" type="datetimeFigureOut">
              <a:rPr lang="en-US" smtClean="0"/>
              <a:pPr/>
              <a:t>9/24/2014</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6495A0E0-BC8A-40C2-9E95-8614C0F506B8}"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t="-1000" b="-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9200" y="5257800"/>
            <a:ext cx="7239000" cy="1143000"/>
          </a:xfrm>
          <a:prstGeom prst="rect">
            <a:avLst/>
          </a:prstGeom>
        </p:spPr>
        <p:txBody>
          <a:bodyPr vert="horz" lIns="91440" tIns="45720" rIns="91440" bIns="45720" rtlCol="0" anchor="b">
            <a:noAutofit/>
          </a:bodyPr>
          <a:lstStyle/>
          <a:p>
            <a:endParaRPr lang="en-US" dirty="0"/>
          </a:p>
        </p:txBody>
      </p:sp>
      <p:sp>
        <p:nvSpPr>
          <p:cNvPr id="3" name="Text Placeholder 2"/>
          <p:cNvSpPr>
            <a:spLocks noGrp="1"/>
          </p:cNvSpPr>
          <p:nvPr>
            <p:ph type="body" idx="1"/>
          </p:nvPr>
        </p:nvSpPr>
        <p:spPr>
          <a:xfrm>
            <a:off x="1219200" y="838200"/>
            <a:ext cx="7467600" cy="4419600"/>
          </a:xfrm>
          <a:prstGeom prst="rect">
            <a:avLst/>
          </a:prstGeom>
        </p:spPr>
        <p:txBody>
          <a:bodyPr vert="horz" lIns="91440" tIns="45720" rIns="91440" bIns="45720" rtlCol="0">
            <a:normAutofit/>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n-US" dirty="0"/>
          </a:p>
        </p:txBody>
      </p:sp>
      <p:sp>
        <p:nvSpPr>
          <p:cNvPr id="5" name="Footer Placeholder 4"/>
          <p:cNvSpPr>
            <a:spLocks noGrp="1"/>
          </p:cNvSpPr>
          <p:nvPr>
            <p:ph type="ftr" sz="quarter" idx="3"/>
          </p:nvPr>
        </p:nvSpPr>
        <p:spPr>
          <a:xfrm>
            <a:off x="1259680" y="6553200"/>
            <a:ext cx="7162800" cy="228600"/>
          </a:xfrm>
          <a:prstGeom prst="rect">
            <a:avLst/>
          </a:prstGeom>
        </p:spPr>
        <p:txBody>
          <a:bodyPr vert="horz" lIns="91440" tIns="45720" rIns="91440" bIns="45720" rtlCol="0" anchor="ctr"/>
          <a:lstStyle>
            <a:lvl1pPr algn="l">
              <a:defRPr sz="1200">
                <a:solidFill>
                  <a:schemeClr val="tx1">
                    <a:lumMod val="60000"/>
                    <a:lumOff val="40000"/>
                  </a:schemeClr>
                </a:solidFill>
              </a:defRPr>
            </a:lvl1pPr>
          </a:lstStyle>
          <a:p>
            <a:endParaRPr lang="es-ES_tradnl" altLang="ja-JP"/>
          </a:p>
        </p:txBody>
      </p:sp>
      <p:sp>
        <p:nvSpPr>
          <p:cNvPr id="6" name="Slide Number Placeholder 5"/>
          <p:cNvSpPr>
            <a:spLocks noGrp="1"/>
          </p:cNvSpPr>
          <p:nvPr>
            <p:ph type="sldNum" sz="quarter" idx="4"/>
          </p:nvPr>
        </p:nvSpPr>
        <p:spPr>
          <a:xfrm>
            <a:off x="8686800" y="5740400"/>
            <a:ext cx="381000" cy="365125"/>
          </a:xfrm>
          <a:prstGeom prst="rect">
            <a:avLst/>
          </a:prstGeom>
        </p:spPr>
        <p:txBody>
          <a:bodyPr vert="horz" lIns="91440" tIns="45720" rIns="91440" bIns="45720" rtlCol="0" anchor="ctr"/>
          <a:lstStyle>
            <a:lvl1pPr algn="l">
              <a:defRPr sz="1200" b="0">
                <a:solidFill>
                  <a:schemeClr val="tx2">
                    <a:lumMod val="60000"/>
                    <a:lumOff val="40000"/>
                  </a:schemeClr>
                </a:solidFill>
              </a:defRPr>
            </a:lvl1pPr>
          </a:lstStyle>
          <a:p>
            <a:fld id="{7F615767-C414-482B-83A6-D61EF262DC60}" type="slidenum">
              <a:rPr lang="es-ES_tradnl" altLang="ja-JP" smtClean="0"/>
              <a:pPr/>
              <a:t>‹#›</a:t>
            </a:fld>
            <a:endParaRPr lang="es-ES_tradnl" altLang="ja-JP"/>
          </a:p>
        </p:txBody>
      </p:sp>
      <p:sp>
        <p:nvSpPr>
          <p:cNvPr id="16" name="Freeform 5"/>
          <p:cNvSpPr>
            <a:spLocks/>
          </p:cNvSpPr>
          <p:nvPr/>
        </p:nvSpPr>
        <p:spPr bwMode="auto">
          <a:xfrm>
            <a:off x="8453438" y="571500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solidFill>
            <a:schemeClr val="tx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2"/>
          </p:nvPr>
        </p:nvSpPr>
        <p:spPr>
          <a:xfrm rot="16200000">
            <a:off x="-1198682" y="4821116"/>
            <a:ext cx="2625969" cy="228600"/>
          </a:xfrm>
          <a:prstGeom prst="rect">
            <a:avLst/>
          </a:prstGeom>
        </p:spPr>
        <p:txBody>
          <a:bodyPr vert="horz" lIns="91440" tIns="45720" rIns="91440" bIns="45720" rtlCol="0" anchor="ctr"/>
          <a:lstStyle>
            <a:lvl1pPr algn="l">
              <a:defRPr sz="1200">
                <a:solidFill>
                  <a:srgbClr val="FFFFFF"/>
                </a:solidFill>
              </a:defRPr>
            </a:lvl1pPr>
          </a:lstStyle>
          <a:p>
            <a:endParaRPr lang="es-ES_tradnl" altLang="ja-JP"/>
          </a:p>
        </p:txBody>
      </p:sp>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Lst>
  <p:timing>
    <p:tnLst>
      <p:par>
        <p:cTn id="1" dur="indefinite" restart="never" nodeType="tmRoot"/>
      </p:par>
    </p:tnLst>
  </p:timing>
  <p:txStyles>
    <p:titleStyle>
      <a:lvl1pPr algn="l" defTabSz="914400" rtl="0" eaLnBrk="1" latinLnBrk="0" hangingPunct="1">
        <a:spcBef>
          <a:spcPct val="0"/>
        </a:spcBef>
        <a:buNone/>
        <a:defRPr sz="7200" b="1" kern="1200">
          <a:ln w="12700">
            <a:solidFill>
              <a:schemeClr val="tx2"/>
            </a:solidFill>
          </a:ln>
          <a:solidFill>
            <a:schemeClr val="bg1"/>
          </a:solidFill>
          <a:effectLst>
            <a:outerShdw blurRad="50800" dist="38100" dir="8100000" algn="tr" rotWithShape="0">
              <a:prstClr val="black">
                <a:alpha val="40000"/>
              </a:prstClr>
            </a:outerShdw>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nationalsymposium.com/link%20here"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nationalsymposium.com/link%20here"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oleObject2.bin"/><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9.tiff"/><Relationship Id="rId1" Type="http://schemas.openxmlformats.org/officeDocument/2006/relationships/slideLayout" Target="../slideLayouts/slideLayout2.xml"/><Relationship Id="rId4" Type="http://schemas.openxmlformats.org/officeDocument/2006/relationships/image" Target="../media/image21.tiff"/></Relationships>
</file>

<file path=ppt/slides/_rels/slide13.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oleObject" Target="../embeddings/oleObject3.bin"/><Relationship Id="rId7" Type="http://schemas.openxmlformats.org/officeDocument/2006/relationships/image" Target="../media/image26.e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oleObject" Target="../embeddings/oleObject4.bin"/></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emf"/><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jpeg"/><Relationship Id="rId4" Type="http://schemas.openxmlformats.org/officeDocument/2006/relationships/image" Target="../media/image42.wmf"/></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51.png"/><Relationship Id="rId5" Type="http://schemas.openxmlformats.org/officeDocument/2006/relationships/image" Target="../media/image50.tiff"/><Relationship Id="rId4" Type="http://schemas.openxmlformats.org/officeDocument/2006/relationships/oleObject" Target="../embeddings/oleObject5.bin"/></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image" Target="../media/image55.tiff"/><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12.xml"/><Relationship Id="rId4" Type="http://schemas.openxmlformats.org/officeDocument/2006/relationships/hyperlink" Target="http://optics.conferenceseri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8662" y="428604"/>
            <a:ext cx="7772400" cy="898521"/>
          </a:xfrm>
        </p:spPr>
        <p:txBody>
          <a:bodyPr/>
          <a:lstStyle/>
          <a:p>
            <a:pPr algn="ctr"/>
            <a:r>
              <a:rPr lang="en-IN" dirty="0" smtClean="0"/>
              <a:t>About Omics Group</a:t>
            </a:r>
            <a:endParaRPr lang="en-IN" dirty="0"/>
          </a:p>
        </p:txBody>
      </p:sp>
      <p:sp>
        <p:nvSpPr>
          <p:cNvPr id="3" name="Subtitle 2"/>
          <p:cNvSpPr>
            <a:spLocks noGrp="1"/>
          </p:cNvSpPr>
          <p:nvPr>
            <p:ph type="subTitle" idx="1"/>
          </p:nvPr>
        </p:nvSpPr>
        <p:spPr>
          <a:xfrm>
            <a:off x="214282" y="1643050"/>
            <a:ext cx="8715436" cy="4429156"/>
          </a:xfrm>
        </p:spPr>
        <p:txBody>
          <a:bodyPr>
            <a:normAutofit/>
          </a:bodyPr>
          <a:lstStyle/>
          <a:p>
            <a:pPr algn="just"/>
            <a:r>
              <a:rPr lang="en-IN" dirty="0">
                <a:solidFill>
                  <a:schemeClr val="tx1"/>
                </a:solidFill>
                <a:cs typeface="Times New Roman" pitchFamily="18" charset="0"/>
                <a:hlinkClick r:id="rId2"/>
              </a:rPr>
              <a:t>OMICS Group</a:t>
            </a:r>
            <a:r>
              <a:rPr lang="en-IN" dirty="0">
                <a:solidFill>
                  <a:schemeClr val="tx1"/>
                </a:solidFill>
                <a:cs typeface="Times New Roman" pitchFamily="18" charset="0"/>
              </a:rPr>
              <a:t> International through its Open Access Initiative is committed to make genuine and reliable contributions to the scientific community. </a:t>
            </a:r>
            <a:r>
              <a:rPr lang="en-IN" dirty="0">
                <a:solidFill>
                  <a:schemeClr val="tx1"/>
                </a:solidFill>
                <a:cs typeface="Times New Roman" pitchFamily="18" charset="0"/>
                <a:hlinkClick r:id="rId2"/>
              </a:rPr>
              <a:t>OMICS Group</a:t>
            </a:r>
            <a:r>
              <a:rPr lang="en-IN" dirty="0">
                <a:solidFill>
                  <a:schemeClr val="tx1"/>
                </a:solidFill>
                <a:cs typeface="Times New Roman" pitchFamily="18" charset="0"/>
              </a:rPr>
              <a:t> hosts over 400 leading-edge peer reviewed Open Access Journals and organize over 300 International Conferences annually all over the world. OMICS Publishing Group journals have over 3 million readers and the fame and success of the same can be attributed to the strong editorial board which contains over 30000 eminent personalities that ensure a rapid, quality and quick review process.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About Omics Group conferences</a:t>
            </a:r>
            <a:endParaRPr lang="en-IN" dirty="0"/>
          </a:p>
        </p:txBody>
      </p:sp>
      <p:sp>
        <p:nvSpPr>
          <p:cNvPr id="3" name="Content Placeholder 2"/>
          <p:cNvSpPr>
            <a:spLocks noGrp="1"/>
          </p:cNvSpPr>
          <p:nvPr>
            <p:ph idx="1"/>
          </p:nvPr>
        </p:nvSpPr>
        <p:spPr>
          <a:xfrm>
            <a:off x="214282" y="1600200"/>
            <a:ext cx="8715436" cy="5043510"/>
          </a:xfrm>
        </p:spPr>
        <p:txBody>
          <a:bodyPr>
            <a:normAutofit fontScale="92500" lnSpcReduction="10000"/>
          </a:bodyPr>
          <a:lstStyle/>
          <a:p>
            <a:pPr algn="just"/>
            <a:r>
              <a:rPr lang="en-IN" dirty="0">
                <a:cs typeface="Times New Roman" pitchFamily="18" charset="0"/>
                <a:hlinkClick r:id="rId2"/>
              </a:rPr>
              <a:t>OMICS Group</a:t>
            </a:r>
            <a:r>
              <a:rPr lang="en-IN" dirty="0">
                <a:cs typeface="Times New Roman" pitchFamily="18" charset="0"/>
              </a:rPr>
              <a:t> signed an agreement with more than 1000 International Societies to make healthcare information Open Access. </a:t>
            </a:r>
            <a:r>
              <a:rPr lang="en-IN" dirty="0">
                <a:cs typeface="Times New Roman" pitchFamily="18" charset="0"/>
                <a:hlinkClick r:id="rId2"/>
              </a:rPr>
              <a:t>OMICS Group</a:t>
            </a:r>
            <a:r>
              <a:rPr lang="en-IN" dirty="0">
                <a:cs typeface="Times New Roman" pitchFamily="18" charset="0"/>
              </a:rPr>
              <a:t> Conferences make the perfect platform for global networking as it brings together renowned speakers and scientists across the globe to a most exciting and memorable scientific event filled with much enlightening interactive sessions, world class exhibitions and poster </a:t>
            </a:r>
            <a:r>
              <a:rPr lang="en-IN" dirty="0" smtClean="0">
                <a:cs typeface="Times New Roman" pitchFamily="18" charset="0"/>
              </a:rPr>
              <a:t>presentations</a:t>
            </a:r>
          </a:p>
          <a:p>
            <a:pPr algn="just"/>
            <a:r>
              <a:rPr lang="en-IN" dirty="0" smtClean="0">
                <a:cs typeface="Times New Roman" pitchFamily="18" charset="0"/>
              </a:rPr>
              <a:t>Omics group has organised 500 conferences, workshops and national symposium across the major cities including SanFrancisco,Omaha,Orlado,Rayleigh,SantaClara,Chicago,Philadelphia,Unitedkingdom,Baltimore,SanAntanio,Dubai,Hyderabad,Bangaluru and Mumbai.</a:t>
            </a: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08087" y="1240492"/>
            <a:ext cx="8712968" cy="4780796"/>
          </a:xfrm>
          <a:prstGeom prst="rect">
            <a:avLst/>
          </a:prstGeom>
          <a:solidFill>
            <a:schemeClr val="bg1"/>
          </a:solidFill>
        </p:spPr>
        <p:txBody>
          <a:bodyPr wrap="square">
            <a:spAutoFit/>
          </a:bodyPr>
          <a:lstStyle/>
          <a:p>
            <a:pPr algn="ctr">
              <a:spcAft>
                <a:spcPts val="1000"/>
              </a:spcAft>
            </a:pPr>
            <a:r>
              <a:rPr lang="en-US" b="1" dirty="0" err="1"/>
              <a:t>Dielectrophoretic</a:t>
            </a:r>
            <a:r>
              <a:rPr lang="en-US" b="1" dirty="0"/>
              <a:t> fabrication and characterization of </a:t>
            </a:r>
            <a:r>
              <a:rPr lang="en-US" b="1" dirty="0" err="1"/>
              <a:t>ZnO</a:t>
            </a:r>
            <a:r>
              <a:rPr lang="en-US" b="1" dirty="0"/>
              <a:t> NW photoconductors and MOS </a:t>
            </a:r>
            <a:r>
              <a:rPr lang="en-US" b="1" dirty="0" smtClean="0"/>
              <a:t>photodiodes</a:t>
            </a:r>
          </a:p>
          <a:p>
            <a:pPr algn="ctr">
              <a:spcAft>
                <a:spcPts val="1000"/>
              </a:spcAft>
            </a:pPr>
            <a:r>
              <a:rPr lang="en-US" b="1" dirty="0" smtClean="0">
                <a:solidFill>
                  <a:schemeClr val="bg2">
                    <a:lumMod val="10000"/>
                  </a:schemeClr>
                </a:solidFill>
                <a:latin typeface="Arial Narrow" pitchFamily="34" charset="0"/>
              </a:rPr>
              <a:t>Jose Luis Pau, Ph.D. </a:t>
            </a:r>
          </a:p>
          <a:p>
            <a:pPr algn="ctr"/>
            <a:r>
              <a:rPr lang="en-US" i="1" dirty="0" smtClean="0">
                <a:solidFill>
                  <a:schemeClr val="bg2">
                    <a:lumMod val="10000"/>
                  </a:schemeClr>
                </a:solidFill>
                <a:latin typeface="Arial Narrow" pitchFamily="34" charset="0"/>
              </a:rPr>
              <a:t>Associate Professor, </a:t>
            </a:r>
            <a:r>
              <a:rPr lang="en-US" dirty="0" err="1" smtClean="0">
                <a:solidFill>
                  <a:schemeClr val="bg2">
                    <a:lumMod val="10000"/>
                  </a:schemeClr>
                </a:solidFill>
                <a:latin typeface="Arial Narrow" pitchFamily="34" charset="0"/>
              </a:rPr>
              <a:t>Dpto</a:t>
            </a:r>
            <a:r>
              <a:rPr lang="en-US" dirty="0" smtClean="0">
                <a:solidFill>
                  <a:schemeClr val="bg2">
                    <a:lumMod val="10000"/>
                  </a:schemeClr>
                </a:solidFill>
                <a:latin typeface="Arial Narrow" pitchFamily="34" charset="0"/>
              </a:rPr>
              <a:t>. </a:t>
            </a:r>
            <a:r>
              <a:rPr lang="en-US" dirty="0" err="1" smtClean="0">
                <a:solidFill>
                  <a:schemeClr val="bg2">
                    <a:lumMod val="10000"/>
                  </a:schemeClr>
                </a:solidFill>
                <a:latin typeface="Arial Narrow" pitchFamily="34" charset="0"/>
              </a:rPr>
              <a:t>Física</a:t>
            </a:r>
            <a:r>
              <a:rPr lang="en-US" dirty="0" smtClean="0">
                <a:solidFill>
                  <a:schemeClr val="bg2">
                    <a:lumMod val="10000"/>
                  </a:schemeClr>
                </a:solidFill>
                <a:latin typeface="Arial Narrow" pitchFamily="34" charset="0"/>
              </a:rPr>
              <a:t> </a:t>
            </a:r>
            <a:r>
              <a:rPr lang="en-US" dirty="0" err="1" smtClean="0">
                <a:solidFill>
                  <a:schemeClr val="bg2">
                    <a:lumMod val="10000"/>
                  </a:schemeClr>
                </a:solidFill>
                <a:latin typeface="Arial Narrow" pitchFamily="34" charset="0"/>
              </a:rPr>
              <a:t>Aplicada</a:t>
            </a:r>
            <a:r>
              <a:rPr lang="en-US" dirty="0" smtClean="0">
                <a:solidFill>
                  <a:schemeClr val="bg2">
                    <a:lumMod val="10000"/>
                  </a:schemeClr>
                </a:solidFill>
                <a:latin typeface="Arial Narrow" pitchFamily="34" charset="0"/>
              </a:rPr>
              <a:t>, Universidad </a:t>
            </a:r>
            <a:r>
              <a:rPr lang="en-US" dirty="0" err="1" smtClean="0">
                <a:solidFill>
                  <a:schemeClr val="bg2">
                    <a:lumMod val="10000"/>
                  </a:schemeClr>
                </a:solidFill>
                <a:latin typeface="Arial Narrow" pitchFamily="34" charset="0"/>
              </a:rPr>
              <a:t>Autónoma</a:t>
            </a:r>
            <a:r>
              <a:rPr lang="en-US" dirty="0" smtClean="0">
                <a:solidFill>
                  <a:schemeClr val="bg2">
                    <a:lumMod val="10000"/>
                  </a:schemeClr>
                </a:solidFill>
                <a:latin typeface="Arial Narrow" pitchFamily="34" charset="0"/>
              </a:rPr>
              <a:t> de Madrid, c/ </a:t>
            </a:r>
            <a:r>
              <a:rPr lang="en-US" dirty="0" err="1" smtClean="0">
                <a:solidFill>
                  <a:schemeClr val="bg2">
                    <a:lumMod val="10000"/>
                  </a:schemeClr>
                </a:solidFill>
                <a:latin typeface="Arial Narrow" pitchFamily="34" charset="0"/>
              </a:rPr>
              <a:t>Fco</a:t>
            </a:r>
            <a:r>
              <a:rPr lang="en-US" dirty="0" smtClean="0">
                <a:solidFill>
                  <a:schemeClr val="bg2">
                    <a:lumMod val="10000"/>
                  </a:schemeClr>
                </a:solidFill>
                <a:latin typeface="Arial Narrow" pitchFamily="34" charset="0"/>
              </a:rPr>
              <a:t>. </a:t>
            </a:r>
            <a:r>
              <a:rPr lang="en-US" dirty="0" err="1" smtClean="0">
                <a:solidFill>
                  <a:schemeClr val="bg2">
                    <a:lumMod val="10000"/>
                  </a:schemeClr>
                </a:solidFill>
                <a:latin typeface="Arial Narrow" pitchFamily="34" charset="0"/>
              </a:rPr>
              <a:t>Tomás</a:t>
            </a:r>
            <a:r>
              <a:rPr lang="en-US" dirty="0" smtClean="0">
                <a:solidFill>
                  <a:schemeClr val="bg2">
                    <a:lumMod val="10000"/>
                  </a:schemeClr>
                </a:solidFill>
                <a:latin typeface="Arial Narrow" pitchFamily="34" charset="0"/>
              </a:rPr>
              <a:t> y </a:t>
            </a:r>
            <a:r>
              <a:rPr lang="en-US" dirty="0" err="1" smtClean="0">
                <a:solidFill>
                  <a:schemeClr val="bg2">
                    <a:lumMod val="10000"/>
                  </a:schemeClr>
                </a:solidFill>
                <a:latin typeface="Arial Narrow" pitchFamily="34" charset="0"/>
              </a:rPr>
              <a:t>Valiente</a:t>
            </a:r>
            <a:r>
              <a:rPr lang="en-US" dirty="0" smtClean="0">
                <a:solidFill>
                  <a:schemeClr val="bg2">
                    <a:lumMod val="10000"/>
                  </a:schemeClr>
                </a:solidFill>
                <a:latin typeface="Arial Narrow" pitchFamily="34" charset="0"/>
              </a:rPr>
              <a:t> 7, Madrid 28049, Spain</a:t>
            </a:r>
          </a:p>
          <a:p>
            <a:pPr algn="ctr"/>
            <a:endParaRPr lang="es-ES" dirty="0">
              <a:solidFill>
                <a:schemeClr val="bg2">
                  <a:lumMod val="10000"/>
                </a:schemeClr>
              </a:solidFill>
              <a:latin typeface="Arial Narrow" pitchFamily="34" charset="0"/>
            </a:endParaRPr>
          </a:p>
          <a:p>
            <a:pPr algn="ctr"/>
            <a:endParaRPr lang="es-ES" dirty="0" smtClean="0">
              <a:solidFill>
                <a:schemeClr val="bg2">
                  <a:lumMod val="10000"/>
                </a:schemeClr>
              </a:solidFill>
              <a:latin typeface="Arial Narrow" pitchFamily="34" charset="0"/>
            </a:endParaRPr>
          </a:p>
          <a:p>
            <a:pPr algn="ctr"/>
            <a:endParaRPr lang="es-ES" dirty="0" smtClean="0">
              <a:solidFill>
                <a:schemeClr val="bg2">
                  <a:lumMod val="10000"/>
                </a:schemeClr>
              </a:solidFill>
              <a:latin typeface="Arial Narrow" pitchFamily="34" charset="0"/>
            </a:endParaRPr>
          </a:p>
          <a:p>
            <a:pPr algn="ctr"/>
            <a:endParaRPr lang="es-ES" dirty="0">
              <a:solidFill>
                <a:schemeClr val="bg2">
                  <a:lumMod val="10000"/>
                </a:schemeClr>
              </a:solidFill>
              <a:latin typeface="Arial Narrow" pitchFamily="34" charset="0"/>
            </a:endParaRPr>
          </a:p>
          <a:p>
            <a:pPr algn="ctr"/>
            <a:endParaRPr lang="es-ES" dirty="0" smtClean="0">
              <a:solidFill>
                <a:schemeClr val="bg2">
                  <a:lumMod val="10000"/>
                </a:schemeClr>
              </a:solidFill>
              <a:latin typeface="Arial Narrow" pitchFamily="34" charset="0"/>
            </a:endParaRPr>
          </a:p>
          <a:p>
            <a:pPr algn="ctr"/>
            <a:endParaRPr lang="es-ES" dirty="0" smtClean="0">
              <a:solidFill>
                <a:schemeClr val="bg2">
                  <a:lumMod val="10000"/>
                </a:schemeClr>
              </a:solidFill>
              <a:latin typeface="Arial Narrow" pitchFamily="34" charset="0"/>
            </a:endParaRPr>
          </a:p>
          <a:p>
            <a:pPr algn="ctr"/>
            <a:r>
              <a:rPr lang="en-US" i="1" dirty="0" smtClean="0">
                <a:solidFill>
                  <a:schemeClr val="bg2">
                    <a:lumMod val="10000"/>
                  </a:schemeClr>
                </a:solidFill>
                <a:latin typeface="Arial Narrow" pitchFamily="34" charset="0"/>
              </a:rPr>
              <a:t>e</a:t>
            </a:r>
            <a:r>
              <a:rPr lang="en-US" dirty="0" smtClean="0">
                <a:solidFill>
                  <a:schemeClr val="bg2">
                    <a:lumMod val="10000"/>
                  </a:schemeClr>
                </a:solidFill>
                <a:latin typeface="Arial Narrow" pitchFamily="34" charset="0"/>
              </a:rPr>
              <a:t>-mail</a:t>
            </a:r>
            <a:r>
              <a:rPr lang="en-US" dirty="0">
                <a:solidFill>
                  <a:schemeClr val="bg2">
                    <a:lumMod val="10000"/>
                  </a:schemeClr>
                </a:solidFill>
                <a:latin typeface="Arial Narrow" pitchFamily="34" charset="0"/>
              </a:rPr>
              <a:t>: </a:t>
            </a:r>
            <a:r>
              <a:rPr lang="en-US" dirty="0" smtClean="0">
                <a:solidFill>
                  <a:schemeClr val="accent4">
                    <a:lumMod val="75000"/>
                  </a:schemeClr>
                </a:solidFill>
                <a:latin typeface="Arial Narrow" pitchFamily="34" charset="0"/>
              </a:rPr>
              <a:t>joseluis.pau@uam.es</a:t>
            </a:r>
            <a:r>
              <a:rPr lang="en-US" dirty="0" smtClean="0">
                <a:solidFill>
                  <a:schemeClr val="bg2">
                    <a:lumMod val="10000"/>
                  </a:schemeClr>
                </a:solidFill>
                <a:latin typeface="Arial Narrow" pitchFamily="34" charset="0"/>
              </a:rPr>
              <a:t> 	website: </a:t>
            </a:r>
            <a:r>
              <a:rPr lang="en-US" dirty="0" smtClean="0">
                <a:solidFill>
                  <a:schemeClr val="accent4">
                    <a:lumMod val="75000"/>
                  </a:schemeClr>
                </a:solidFill>
                <a:latin typeface="Arial Narrow" pitchFamily="34" charset="0"/>
              </a:rPr>
              <a:t>http://jlpau.wordpress.com</a:t>
            </a:r>
            <a:endParaRPr lang="es-ES" dirty="0" smtClean="0">
              <a:solidFill>
                <a:schemeClr val="accent4">
                  <a:lumMod val="75000"/>
                </a:schemeClr>
              </a:solidFill>
              <a:latin typeface="Arial Narrow" pitchFamily="34" charset="0"/>
            </a:endParaRPr>
          </a:p>
        </p:txBody>
      </p:sp>
      <p:pic>
        <p:nvPicPr>
          <p:cNvPr id="86" name="Imagen 85"/>
          <p:cNvPicPr>
            <a:picLocks noChangeAspect="1"/>
          </p:cNvPicPr>
          <p:nvPr/>
        </p:nvPicPr>
        <p:blipFill rotWithShape="1">
          <a:blip r:embed="rId3"/>
          <a:srcRect t="13963"/>
          <a:stretch/>
        </p:blipFill>
        <p:spPr>
          <a:xfrm>
            <a:off x="429574" y="3760772"/>
            <a:ext cx="8246882" cy="1535424"/>
          </a:xfrm>
          <a:prstGeom prst="rect">
            <a:avLst/>
          </a:prstGeom>
        </p:spPr>
      </p:pic>
    </p:spTree>
    <p:extLst>
      <p:ext uri="{BB962C8B-B14F-4D97-AF65-F5344CB8AC3E}">
        <p14:creationId xmlns:p14="http://schemas.microsoft.com/office/powerpoint/2010/main" xmlns="" val="38443732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79512" y="1268760"/>
            <a:ext cx="4752528" cy="5029582"/>
          </a:xfrm>
          <a:prstGeom prst="rect">
            <a:avLst/>
          </a:prstGeom>
          <a:noFill/>
        </p:spPr>
        <p:txBody>
          <a:bodyPr wrap="square" rtlCol="0">
            <a:spAutoFit/>
          </a:bodyPr>
          <a:lstStyle/>
          <a:p>
            <a:pPr marL="342900" indent="-342900">
              <a:lnSpc>
                <a:spcPts val="3500"/>
              </a:lnSpc>
              <a:buFont typeface="Arial" panose="020B0604020202020204" pitchFamily="34" charset="0"/>
              <a:buChar char="•"/>
            </a:pPr>
            <a:r>
              <a:rPr lang="en-US" sz="2100" dirty="0" smtClean="0"/>
              <a:t>High crystal quality</a:t>
            </a:r>
          </a:p>
          <a:p>
            <a:pPr marL="342900" indent="-342900">
              <a:lnSpc>
                <a:spcPts val="3500"/>
              </a:lnSpc>
              <a:buFont typeface="Arial" panose="020B0604020202020204" pitchFamily="34" charset="0"/>
              <a:buChar char="•"/>
            </a:pPr>
            <a:r>
              <a:rPr lang="en-US" sz="2100" dirty="0"/>
              <a:t>Enhanced light absorption </a:t>
            </a:r>
            <a:r>
              <a:rPr lang="en-US" sz="2100" dirty="0" smtClean="0"/>
              <a:t>(optical resonances)</a:t>
            </a:r>
          </a:p>
          <a:p>
            <a:pPr marL="342900" indent="-342900">
              <a:lnSpc>
                <a:spcPts val="3500"/>
              </a:lnSpc>
              <a:buFont typeface="Arial" panose="020B0604020202020204" pitchFamily="34" charset="0"/>
              <a:buChar char="•"/>
            </a:pPr>
            <a:r>
              <a:rPr lang="en-US" sz="2100" dirty="0" smtClean="0"/>
              <a:t>Tunable optical properties (absorption edge) as a function of NW diameter</a:t>
            </a:r>
          </a:p>
          <a:p>
            <a:pPr marL="342900" indent="-342900">
              <a:lnSpc>
                <a:spcPts val="3500"/>
              </a:lnSpc>
              <a:buFont typeface="Arial" panose="020B0604020202020204" pitchFamily="34" charset="0"/>
              <a:buChar char="•"/>
            </a:pPr>
            <a:r>
              <a:rPr lang="en-US" sz="2100" dirty="0" smtClean="0"/>
              <a:t>Near-ballistic transport (reduced scattering rate)</a:t>
            </a:r>
          </a:p>
          <a:p>
            <a:pPr marL="342900" indent="-342900">
              <a:lnSpc>
                <a:spcPts val="3500"/>
              </a:lnSpc>
              <a:buFont typeface="Arial" panose="020B0604020202020204" pitchFamily="34" charset="0"/>
              <a:buChar char="•"/>
            </a:pPr>
            <a:r>
              <a:rPr lang="en-US" sz="2100" dirty="0" smtClean="0"/>
              <a:t>Polarization sensitive detection</a:t>
            </a:r>
          </a:p>
          <a:p>
            <a:pPr marL="342900" indent="-342900">
              <a:lnSpc>
                <a:spcPts val="3500"/>
              </a:lnSpc>
              <a:buFont typeface="Arial" panose="020B0604020202020204" pitchFamily="34" charset="0"/>
              <a:buChar char="•"/>
            </a:pPr>
            <a:r>
              <a:rPr lang="en-US" sz="2100" dirty="0" smtClean="0"/>
              <a:t>Single photon detection (superconducting NWs)</a:t>
            </a:r>
          </a:p>
        </p:txBody>
      </p:sp>
      <p:sp>
        <p:nvSpPr>
          <p:cNvPr id="3" name="3 CuadroTexto"/>
          <p:cNvSpPr txBox="1"/>
          <p:nvPr/>
        </p:nvSpPr>
        <p:spPr>
          <a:xfrm>
            <a:off x="0" y="260648"/>
            <a:ext cx="9144000" cy="461665"/>
          </a:xfrm>
          <a:prstGeom prst="rect">
            <a:avLst/>
          </a:prstGeom>
          <a:noFill/>
        </p:spPr>
        <p:txBody>
          <a:bodyPr wrap="square" rtlCol="0">
            <a:spAutoFit/>
          </a:bodyPr>
          <a:lstStyle/>
          <a:p>
            <a:r>
              <a:rPr lang="en-US" b="1" dirty="0" smtClean="0">
                <a:solidFill>
                  <a:srgbClr val="FF0000"/>
                </a:solidFill>
                <a:effectLst>
                  <a:outerShdw blurRad="38100" dist="38100" dir="2700000" algn="tl">
                    <a:srgbClr val="000000">
                      <a:alpha val="43137"/>
                    </a:srgbClr>
                  </a:outerShdw>
                </a:effectLst>
              </a:rPr>
              <a:t>                         NANOWIRE PHOTODETECTORS</a:t>
            </a:r>
            <a:endParaRPr lang="en-US" b="1" dirty="0">
              <a:solidFill>
                <a:srgbClr val="FF0000"/>
              </a:solidFill>
              <a:effectLst>
                <a:outerShdw blurRad="38100" dist="38100" dir="2700000" algn="tl">
                  <a:srgbClr val="000000">
                    <a:alpha val="43137"/>
                  </a:srgbClr>
                </a:outerShdw>
              </a:effectLst>
            </a:endParaRPr>
          </a:p>
        </p:txBody>
      </p:sp>
      <p:pic>
        <p:nvPicPr>
          <p:cNvPr id="7" name="Imagen 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740684" y="3046319"/>
            <a:ext cx="4241494" cy="3181121"/>
          </a:xfrm>
          <a:prstGeom prst="rect">
            <a:avLst/>
          </a:prstGeom>
        </p:spPr>
      </p:pic>
      <p:sp>
        <p:nvSpPr>
          <p:cNvPr id="8" name="CuadroTexto 7"/>
          <p:cNvSpPr txBox="1"/>
          <p:nvPr/>
        </p:nvSpPr>
        <p:spPr>
          <a:xfrm>
            <a:off x="7209830" y="5431502"/>
            <a:ext cx="1742913" cy="400110"/>
          </a:xfrm>
          <a:prstGeom prst="rect">
            <a:avLst/>
          </a:prstGeom>
          <a:noFill/>
        </p:spPr>
        <p:txBody>
          <a:bodyPr wrap="none" rtlCol="0">
            <a:spAutoFit/>
          </a:bodyPr>
          <a:lstStyle/>
          <a:p>
            <a:r>
              <a:rPr lang="en-US" sz="2000" b="1" dirty="0" smtClean="0">
                <a:solidFill>
                  <a:schemeClr val="bg1"/>
                </a:solidFill>
              </a:rPr>
              <a:t>Hendy’s Law</a:t>
            </a:r>
            <a:endParaRPr lang="en-US" sz="2000" b="1" dirty="0">
              <a:solidFill>
                <a:schemeClr val="bg1"/>
              </a:solidFill>
            </a:endParaRPr>
          </a:p>
        </p:txBody>
      </p:sp>
      <p:pic>
        <p:nvPicPr>
          <p:cNvPr id="10" name="Imagen 9"/>
          <p:cNvPicPr>
            <a:picLocks noChangeAspect="1"/>
          </p:cNvPicPr>
          <p:nvPr/>
        </p:nvPicPr>
        <p:blipFill rotWithShape="1">
          <a:blip r:embed="rId4"/>
          <a:srcRect l="28970" t="46062" r="27028" b="32282"/>
          <a:stretch/>
        </p:blipFill>
        <p:spPr>
          <a:xfrm>
            <a:off x="4711036" y="1071853"/>
            <a:ext cx="4432964" cy="1226634"/>
          </a:xfrm>
          <a:prstGeom prst="rect">
            <a:avLst/>
          </a:prstGeom>
        </p:spPr>
      </p:pic>
      <p:sp>
        <p:nvSpPr>
          <p:cNvPr id="11" name="CuadroTexto 10"/>
          <p:cNvSpPr txBox="1"/>
          <p:nvPr/>
        </p:nvSpPr>
        <p:spPr>
          <a:xfrm>
            <a:off x="4871104" y="2152698"/>
            <a:ext cx="4002103" cy="646331"/>
          </a:xfrm>
          <a:prstGeom prst="rect">
            <a:avLst/>
          </a:prstGeom>
          <a:noFill/>
        </p:spPr>
        <p:txBody>
          <a:bodyPr wrap="square" rtlCol="0">
            <a:spAutoFit/>
          </a:bodyPr>
          <a:lstStyle/>
          <a:p>
            <a:r>
              <a:rPr lang="en-US" sz="1800" dirty="0" smtClean="0"/>
              <a:t>L. Cao et al., Stanford Univ., Nature Mat., 8, 643 (2009)</a:t>
            </a:r>
            <a:endParaRPr lang="en-US" sz="1800" dirty="0"/>
          </a:p>
        </p:txBody>
      </p:sp>
    </p:spTree>
    <p:extLst>
      <p:ext uri="{BB962C8B-B14F-4D97-AF65-F5344CB8AC3E}">
        <p14:creationId xmlns:p14="http://schemas.microsoft.com/office/powerpoint/2010/main" xmlns="" val="23069163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 CuadroTexto"/>
          <p:cNvSpPr txBox="1"/>
          <p:nvPr/>
        </p:nvSpPr>
        <p:spPr>
          <a:xfrm>
            <a:off x="0" y="290160"/>
            <a:ext cx="9144000" cy="461665"/>
          </a:xfrm>
          <a:prstGeom prst="rect">
            <a:avLst/>
          </a:prstGeom>
          <a:noFill/>
        </p:spPr>
        <p:txBody>
          <a:bodyPr wrap="square" rtlCol="0">
            <a:spAutoFit/>
          </a:bodyPr>
          <a:lstStyle/>
          <a:p>
            <a:pPr algn="ctr"/>
            <a:r>
              <a:rPr lang="en-US" b="1" dirty="0" smtClean="0">
                <a:solidFill>
                  <a:srgbClr val="FF0000"/>
                </a:solidFill>
                <a:effectLst>
                  <a:outerShdw blurRad="38100" dist="38100" dir="2700000" algn="tl">
                    <a:srgbClr val="000000">
                      <a:alpha val="43137"/>
                    </a:srgbClr>
                  </a:outerShdw>
                </a:effectLst>
              </a:rPr>
              <a:t>PHOTOCONDUCTIVE GAIN</a:t>
            </a:r>
          </a:p>
        </p:txBody>
      </p:sp>
      <p:sp>
        <p:nvSpPr>
          <p:cNvPr id="5" name="CuadroTexto 4"/>
          <p:cNvSpPr txBox="1"/>
          <p:nvPr/>
        </p:nvSpPr>
        <p:spPr>
          <a:xfrm>
            <a:off x="899592" y="1234341"/>
            <a:ext cx="7703082" cy="1892826"/>
          </a:xfrm>
          <a:prstGeom prst="rect">
            <a:avLst/>
          </a:prstGeom>
          <a:noFill/>
        </p:spPr>
        <p:txBody>
          <a:bodyPr wrap="square" rtlCol="0">
            <a:spAutoFit/>
          </a:bodyPr>
          <a:lstStyle/>
          <a:p>
            <a:r>
              <a:rPr lang="en-US" dirty="0" smtClean="0"/>
              <a:t>As surface to volume ratio is increased, reported photoconductive gains seem to enlarge:</a:t>
            </a:r>
            <a:endParaRPr lang="en-US" dirty="0"/>
          </a:p>
          <a:p>
            <a:pPr marL="800100" lvl="1" indent="-342900">
              <a:buFont typeface="Arial" panose="020B0604020202020204" pitchFamily="34" charset="0"/>
              <a:buChar char="•"/>
            </a:pPr>
            <a:r>
              <a:rPr lang="en-US" dirty="0" smtClean="0"/>
              <a:t>Surface effects (carrier trapping)</a:t>
            </a:r>
          </a:p>
          <a:p>
            <a:pPr marL="800100" lvl="1" indent="-342900">
              <a:buFont typeface="Arial" panose="020B0604020202020204" pitchFamily="34" charset="0"/>
              <a:buChar char="•"/>
            </a:pPr>
            <a:r>
              <a:rPr lang="en-US" dirty="0" smtClean="0"/>
              <a:t>Gas adsorption/desorption processes</a:t>
            </a:r>
          </a:p>
          <a:p>
            <a:r>
              <a:rPr lang="en-US" sz="2100" dirty="0" err="1" smtClean="0"/>
              <a:t>Ej</a:t>
            </a:r>
            <a:r>
              <a:rPr lang="en-US" sz="2100" dirty="0" smtClean="0"/>
              <a:t>: graphene, C nanotubes, metal oxide NWs,…</a:t>
            </a:r>
          </a:p>
        </p:txBody>
      </p:sp>
      <p:sp>
        <p:nvSpPr>
          <p:cNvPr id="6" name="Rectángulo 5"/>
          <p:cNvSpPr/>
          <p:nvPr/>
        </p:nvSpPr>
        <p:spPr>
          <a:xfrm>
            <a:off x="899592" y="4176555"/>
            <a:ext cx="3600400" cy="982330"/>
          </a:xfrm>
          <a:prstGeom prst="rect">
            <a:avLst/>
          </a:prstGeom>
          <a:no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ángulo 6"/>
          <p:cNvSpPr/>
          <p:nvPr/>
        </p:nvSpPr>
        <p:spPr>
          <a:xfrm>
            <a:off x="1504232" y="4839992"/>
            <a:ext cx="2376264" cy="648072"/>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upo 7"/>
          <p:cNvGrpSpPr/>
          <p:nvPr/>
        </p:nvGrpSpPr>
        <p:grpSpPr>
          <a:xfrm>
            <a:off x="2728368" y="4979202"/>
            <a:ext cx="333746" cy="400110"/>
            <a:chOff x="2800376" y="5208105"/>
            <a:chExt cx="333746" cy="400110"/>
          </a:xfrm>
        </p:grpSpPr>
        <p:sp>
          <p:nvSpPr>
            <p:cNvPr id="9" name="Elipse 8"/>
            <p:cNvSpPr/>
            <p:nvPr/>
          </p:nvSpPr>
          <p:spPr>
            <a:xfrm>
              <a:off x="2855246" y="5297308"/>
              <a:ext cx="216024" cy="216024"/>
            </a:xfrm>
            <a:prstGeom prst="ellipse">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uadroTexto 9"/>
            <p:cNvSpPr txBox="1"/>
            <p:nvPr/>
          </p:nvSpPr>
          <p:spPr>
            <a:xfrm>
              <a:off x="2800376" y="5208105"/>
              <a:ext cx="333746" cy="400110"/>
            </a:xfrm>
            <a:prstGeom prst="rect">
              <a:avLst/>
            </a:prstGeom>
            <a:noFill/>
          </p:spPr>
          <p:txBody>
            <a:bodyPr wrap="none" rtlCol="0">
              <a:spAutoFit/>
            </a:bodyPr>
            <a:lstStyle/>
            <a:p>
              <a:r>
                <a:rPr lang="en-US" sz="2000" dirty="0" smtClean="0"/>
                <a:t>+</a:t>
              </a:r>
              <a:endParaRPr lang="en-US" sz="2000" dirty="0"/>
            </a:p>
          </p:txBody>
        </p:sp>
      </p:grpSp>
      <p:grpSp>
        <p:nvGrpSpPr>
          <p:cNvPr id="11" name="Grupo 10"/>
          <p:cNvGrpSpPr/>
          <p:nvPr/>
        </p:nvGrpSpPr>
        <p:grpSpPr>
          <a:xfrm>
            <a:off x="2371878" y="4946223"/>
            <a:ext cx="269626" cy="400110"/>
            <a:chOff x="2443886" y="5175126"/>
            <a:chExt cx="269626" cy="400110"/>
          </a:xfrm>
        </p:grpSpPr>
        <p:sp>
          <p:nvSpPr>
            <p:cNvPr id="12" name="Elipse 11"/>
            <p:cNvSpPr/>
            <p:nvPr/>
          </p:nvSpPr>
          <p:spPr>
            <a:xfrm>
              <a:off x="2458742" y="528999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uadroTexto 12"/>
            <p:cNvSpPr txBox="1"/>
            <p:nvPr/>
          </p:nvSpPr>
          <p:spPr>
            <a:xfrm>
              <a:off x="2443886" y="5175126"/>
              <a:ext cx="269626" cy="400110"/>
            </a:xfrm>
            <a:prstGeom prst="rect">
              <a:avLst/>
            </a:prstGeom>
            <a:noFill/>
          </p:spPr>
          <p:txBody>
            <a:bodyPr wrap="none" rtlCol="0">
              <a:spAutoFit/>
            </a:bodyPr>
            <a:lstStyle/>
            <a:p>
              <a:r>
                <a:rPr lang="en-US" sz="2000" dirty="0" smtClean="0"/>
                <a:t>-</a:t>
              </a:r>
              <a:endParaRPr lang="en-US" sz="2000" dirty="0"/>
            </a:p>
          </p:txBody>
        </p:sp>
      </p:grpSp>
      <p:sp>
        <p:nvSpPr>
          <p:cNvPr id="14" name="Forma libre 13"/>
          <p:cNvSpPr/>
          <p:nvPr/>
        </p:nvSpPr>
        <p:spPr>
          <a:xfrm>
            <a:off x="2492971" y="5283799"/>
            <a:ext cx="213318" cy="900112"/>
          </a:xfrm>
          <a:custGeom>
            <a:avLst/>
            <a:gdLst>
              <a:gd name="connsiteX0" fmla="*/ 115313 w 360076"/>
              <a:gd name="connsiteY0" fmla="*/ 900112 h 900112"/>
              <a:gd name="connsiteX1" fmla="*/ 343913 w 360076"/>
              <a:gd name="connsiteY1" fmla="*/ 714375 h 900112"/>
              <a:gd name="connsiteX2" fmla="*/ 343913 w 360076"/>
              <a:gd name="connsiteY2" fmla="*/ 714375 h 900112"/>
              <a:gd name="connsiteX3" fmla="*/ 72451 w 360076"/>
              <a:gd name="connsiteY3" fmla="*/ 614362 h 900112"/>
              <a:gd name="connsiteX4" fmla="*/ 358201 w 360076"/>
              <a:gd name="connsiteY4" fmla="*/ 442912 h 900112"/>
              <a:gd name="connsiteX5" fmla="*/ 186751 w 360076"/>
              <a:gd name="connsiteY5" fmla="*/ 357187 h 900112"/>
              <a:gd name="connsiteX6" fmla="*/ 1013 w 360076"/>
              <a:gd name="connsiteY6" fmla="*/ 314325 h 900112"/>
              <a:gd name="connsiteX7" fmla="*/ 272476 w 360076"/>
              <a:gd name="connsiteY7" fmla="*/ 142875 h 900112"/>
              <a:gd name="connsiteX8" fmla="*/ 286763 w 360076"/>
              <a:gd name="connsiteY8" fmla="*/ 0 h 900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0076" h="900112">
                <a:moveTo>
                  <a:pt x="115313" y="900112"/>
                </a:moveTo>
                <a:lnTo>
                  <a:pt x="343913" y="714375"/>
                </a:lnTo>
                <a:lnTo>
                  <a:pt x="343913" y="714375"/>
                </a:lnTo>
                <a:cubicBezTo>
                  <a:pt x="298669" y="697706"/>
                  <a:pt x="70070" y="659606"/>
                  <a:pt x="72451" y="614362"/>
                </a:cubicBezTo>
                <a:cubicBezTo>
                  <a:pt x="74832" y="569118"/>
                  <a:pt x="339151" y="485774"/>
                  <a:pt x="358201" y="442912"/>
                </a:cubicBezTo>
                <a:cubicBezTo>
                  <a:pt x="377251" y="400049"/>
                  <a:pt x="246282" y="378618"/>
                  <a:pt x="186751" y="357187"/>
                </a:cubicBezTo>
                <a:cubicBezTo>
                  <a:pt x="127220" y="335756"/>
                  <a:pt x="-13274" y="350044"/>
                  <a:pt x="1013" y="314325"/>
                </a:cubicBezTo>
                <a:cubicBezTo>
                  <a:pt x="15300" y="278606"/>
                  <a:pt x="224851" y="195262"/>
                  <a:pt x="272476" y="142875"/>
                </a:cubicBezTo>
                <a:cubicBezTo>
                  <a:pt x="320101" y="90487"/>
                  <a:pt x="303432" y="45243"/>
                  <a:pt x="286763" y="0"/>
                </a:cubicBezTo>
              </a:path>
            </a:pathLst>
          </a:custGeom>
          <a:noFill/>
          <a:ln>
            <a:headEnd type="none"/>
            <a:tailEnd type="triangle"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Conector recto de flecha 14"/>
          <p:cNvCxnSpPr/>
          <p:nvPr/>
        </p:nvCxnSpPr>
        <p:spPr>
          <a:xfrm>
            <a:off x="1518520" y="5158885"/>
            <a:ext cx="810494" cy="0"/>
          </a:xfrm>
          <a:prstGeom prst="straightConnector1">
            <a:avLst/>
          </a:prstGeom>
          <a:ln w="38100">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p:nvPr/>
        </p:nvCxnSpPr>
        <p:spPr>
          <a:xfrm flipV="1">
            <a:off x="3000500" y="4865899"/>
            <a:ext cx="78929" cy="262534"/>
          </a:xfrm>
          <a:prstGeom prst="straightConnector1">
            <a:avLst/>
          </a:prstGeom>
          <a:ln w="38100">
            <a:solidFill>
              <a:schemeClr val="tx1">
                <a:lumMod val="60000"/>
                <a:lumOff val="40000"/>
              </a:schemeClr>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7" name="CuadroTexto 16"/>
          <p:cNvSpPr txBox="1"/>
          <p:nvPr/>
        </p:nvSpPr>
        <p:spPr>
          <a:xfrm>
            <a:off x="2687360" y="5733855"/>
            <a:ext cx="516488" cy="461665"/>
          </a:xfrm>
          <a:prstGeom prst="rect">
            <a:avLst/>
          </a:prstGeom>
          <a:noFill/>
        </p:spPr>
        <p:txBody>
          <a:bodyPr wrap="none" rtlCol="0">
            <a:spAutoFit/>
          </a:bodyPr>
          <a:lstStyle/>
          <a:p>
            <a:r>
              <a:rPr lang="en-US" dirty="0" smtClean="0">
                <a:latin typeface="Times New Roman" panose="02020603050405020304" pitchFamily="18" charset="0"/>
                <a:cs typeface="Times New Roman" panose="02020603050405020304" pitchFamily="18" charset="0"/>
              </a:rPr>
              <a:t>h</a:t>
            </a:r>
            <a:r>
              <a:rPr lang="en-US" dirty="0" smtClean="0">
                <a:latin typeface="Times New Roman" panose="02020603050405020304" pitchFamily="18" charset="0"/>
                <a:cs typeface="Times New Roman" panose="02020603050405020304" pitchFamily="18" charset="0"/>
                <a:sym typeface="Symbol" panose="05050102010706020507" pitchFamily="18" charset="2"/>
              </a:rPr>
              <a:t></a:t>
            </a:r>
            <a:endParaRPr lang="en-US" dirty="0">
              <a:latin typeface="Times New Roman" panose="02020603050405020304" pitchFamily="18" charset="0"/>
              <a:cs typeface="Times New Roman" panose="02020603050405020304" pitchFamily="18" charset="0"/>
            </a:endParaRPr>
          </a:p>
        </p:txBody>
      </p:sp>
      <p:sp>
        <p:nvSpPr>
          <p:cNvPr id="18" name="Elipse 17"/>
          <p:cNvSpPr/>
          <p:nvPr/>
        </p:nvSpPr>
        <p:spPr>
          <a:xfrm>
            <a:off x="3913758" y="505773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uadroTexto 18"/>
          <p:cNvSpPr txBox="1"/>
          <p:nvPr/>
        </p:nvSpPr>
        <p:spPr>
          <a:xfrm>
            <a:off x="3898902" y="4942861"/>
            <a:ext cx="269626" cy="400110"/>
          </a:xfrm>
          <a:prstGeom prst="rect">
            <a:avLst/>
          </a:prstGeom>
          <a:noFill/>
        </p:spPr>
        <p:txBody>
          <a:bodyPr wrap="none" rtlCol="0">
            <a:spAutoFit/>
          </a:bodyPr>
          <a:lstStyle/>
          <a:p>
            <a:r>
              <a:rPr lang="en-US" sz="2000" dirty="0" smtClean="0"/>
              <a:t>-</a:t>
            </a:r>
            <a:endParaRPr lang="en-US" sz="2000" dirty="0"/>
          </a:p>
        </p:txBody>
      </p:sp>
      <p:sp>
        <p:nvSpPr>
          <p:cNvPr id="20" name="CuadroTexto 19"/>
          <p:cNvSpPr txBox="1"/>
          <p:nvPr/>
        </p:nvSpPr>
        <p:spPr>
          <a:xfrm>
            <a:off x="1043608" y="3471391"/>
            <a:ext cx="3547766" cy="430887"/>
          </a:xfrm>
          <a:prstGeom prst="rect">
            <a:avLst/>
          </a:prstGeom>
          <a:noFill/>
        </p:spPr>
        <p:txBody>
          <a:bodyPr wrap="none" rtlCol="0">
            <a:spAutoFit/>
          </a:bodyPr>
          <a:lstStyle/>
          <a:p>
            <a:r>
              <a:rPr lang="en-US" sz="2200" b="1" dirty="0" err="1" smtClean="0"/>
              <a:t>ZnO</a:t>
            </a:r>
            <a:r>
              <a:rPr lang="en-US" sz="2200" b="1" dirty="0" smtClean="0"/>
              <a:t> NW photoconductor</a:t>
            </a:r>
            <a:endParaRPr lang="en-US" sz="2200" b="1" dirty="0"/>
          </a:p>
        </p:txBody>
      </p:sp>
      <p:sp>
        <p:nvSpPr>
          <p:cNvPr id="21" name="Elipse 20"/>
          <p:cNvSpPr/>
          <p:nvPr/>
        </p:nvSpPr>
        <p:spPr>
          <a:xfrm>
            <a:off x="1580926" y="461111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uadroTexto 21"/>
          <p:cNvSpPr txBox="1"/>
          <p:nvPr/>
        </p:nvSpPr>
        <p:spPr>
          <a:xfrm>
            <a:off x="1566070" y="4496241"/>
            <a:ext cx="269626" cy="400110"/>
          </a:xfrm>
          <a:prstGeom prst="rect">
            <a:avLst/>
          </a:prstGeom>
          <a:noFill/>
        </p:spPr>
        <p:txBody>
          <a:bodyPr wrap="none" rtlCol="0">
            <a:spAutoFit/>
          </a:bodyPr>
          <a:lstStyle/>
          <a:p>
            <a:r>
              <a:rPr lang="en-US" sz="2000" dirty="0" smtClean="0"/>
              <a:t>-</a:t>
            </a:r>
            <a:endParaRPr lang="en-US" sz="2000" dirty="0"/>
          </a:p>
        </p:txBody>
      </p:sp>
      <p:sp>
        <p:nvSpPr>
          <p:cNvPr id="23" name="Elipse 22"/>
          <p:cNvSpPr/>
          <p:nvPr/>
        </p:nvSpPr>
        <p:spPr>
          <a:xfrm>
            <a:off x="1940966" y="461111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uadroTexto 23"/>
          <p:cNvSpPr txBox="1"/>
          <p:nvPr/>
        </p:nvSpPr>
        <p:spPr>
          <a:xfrm>
            <a:off x="1926110" y="4496241"/>
            <a:ext cx="269626" cy="400110"/>
          </a:xfrm>
          <a:prstGeom prst="rect">
            <a:avLst/>
          </a:prstGeom>
          <a:noFill/>
        </p:spPr>
        <p:txBody>
          <a:bodyPr wrap="none" rtlCol="0">
            <a:spAutoFit/>
          </a:bodyPr>
          <a:lstStyle/>
          <a:p>
            <a:r>
              <a:rPr lang="en-US" sz="2000" dirty="0" smtClean="0"/>
              <a:t>-</a:t>
            </a:r>
            <a:endParaRPr lang="en-US" sz="2000" dirty="0"/>
          </a:p>
        </p:txBody>
      </p:sp>
      <p:sp>
        <p:nvSpPr>
          <p:cNvPr id="25" name="Elipse 24"/>
          <p:cNvSpPr/>
          <p:nvPr/>
        </p:nvSpPr>
        <p:spPr>
          <a:xfrm>
            <a:off x="2301006" y="461111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uadroTexto 25"/>
          <p:cNvSpPr txBox="1"/>
          <p:nvPr/>
        </p:nvSpPr>
        <p:spPr>
          <a:xfrm>
            <a:off x="2286150" y="4496241"/>
            <a:ext cx="269626" cy="400110"/>
          </a:xfrm>
          <a:prstGeom prst="rect">
            <a:avLst/>
          </a:prstGeom>
          <a:noFill/>
        </p:spPr>
        <p:txBody>
          <a:bodyPr wrap="none" rtlCol="0">
            <a:spAutoFit/>
          </a:bodyPr>
          <a:lstStyle/>
          <a:p>
            <a:r>
              <a:rPr lang="en-US" sz="2000" dirty="0" smtClean="0"/>
              <a:t>-</a:t>
            </a:r>
            <a:endParaRPr lang="en-US" sz="2000" dirty="0"/>
          </a:p>
        </p:txBody>
      </p:sp>
      <p:sp>
        <p:nvSpPr>
          <p:cNvPr id="27" name="Elipse 26"/>
          <p:cNvSpPr/>
          <p:nvPr/>
        </p:nvSpPr>
        <p:spPr>
          <a:xfrm>
            <a:off x="2661046" y="461111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uadroTexto 27"/>
          <p:cNvSpPr txBox="1"/>
          <p:nvPr/>
        </p:nvSpPr>
        <p:spPr>
          <a:xfrm>
            <a:off x="2646190" y="4496241"/>
            <a:ext cx="269626" cy="400110"/>
          </a:xfrm>
          <a:prstGeom prst="rect">
            <a:avLst/>
          </a:prstGeom>
          <a:noFill/>
        </p:spPr>
        <p:txBody>
          <a:bodyPr wrap="none" rtlCol="0">
            <a:spAutoFit/>
          </a:bodyPr>
          <a:lstStyle/>
          <a:p>
            <a:r>
              <a:rPr lang="en-US" sz="2000" dirty="0" smtClean="0"/>
              <a:t>-</a:t>
            </a:r>
            <a:endParaRPr lang="en-US" sz="2000" dirty="0"/>
          </a:p>
        </p:txBody>
      </p:sp>
      <p:sp>
        <p:nvSpPr>
          <p:cNvPr id="29" name="Elipse 28"/>
          <p:cNvSpPr/>
          <p:nvPr/>
        </p:nvSpPr>
        <p:spPr>
          <a:xfrm>
            <a:off x="3021086" y="461111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uadroTexto 29"/>
          <p:cNvSpPr txBox="1"/>
          <p:nvPr/>
        </p:nvSpPr>
        <p:spPr>
          <a:xfrm>
            <a:off x="3006230" y="4496241"/>
            <a:ext cx="269626" cy="400110"/>
          </a:xfrm>
          <a:prstGeom prst="rect">
            <a:avLst/>
          </a:prstGeom>
          <a:noFill/>
        </p:spPr>
        <p:txBody>
          <a:bodyPr wrap="none" rtlCol="0">
            <a:spAutoFit/>
          </a:bodyPr>
          <a:lstStyle/>
          <a:p>
            <a:r>
              <a:rPr lang="en-US" sz="2000" dirty="0" smtClean="0"/>
              <a:t>-</a:t>
            </a:r>
            <a:endParaRPr lang="en-US" sz="2000" dirty="0"/>
          </a:p>
        </p:txBody>
      </p:sp>
      <p:sp>
        <p:nvSpPr>
          <p:cNvPr id="31" name="Elipse 30"/>
          <p:cNvSpPr/>
          <p:nvPr/>
        </p:nvSpPr>
        <p:spPr>
          <a:xfrm>
            <a:off x="3434728" y="461111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CuadroTexto 31"/>
          <p:cNvSpPr txBox="1"/>
          <p:nvPr/>
        </p:nvSpPr>
        <p:spPr>
          <a:xfrm>
            <a:off x="3419872" y="4496241"/>
            <a:ext cx="269626" cy="400110"/>
          </a:xfrm>
          <a:prstGeom prst="rect">
            <a:avLst/>
          </a:prstGeom>
          <a:noFill/>
        </p:spPr>
        <p:txBody>
          <a:bodyPr wrap="none" rtlCol="0">
            <a:spAutoFit/>
          </a:bodyPr>
          <a:lstStyle/>
          <a:p>
            <a:r>
              <a:rPr lang="en-US" sz="2000" dirty="0" smtClean="0"/>
              <a:t>-</a:t>
            </a:r>
            <a:endParaRPr lang="en-US" sz="2000" dirty="0"/>
          </a:p>
        </p:txBody>
      </p:sp>
      <p:sp>
        <p:nvSpPr>
          <p:cNvPr id="33" name="Elipse 32"/>
          <p:cNvSpPr/>
          <p:nvPr/>
        </p:nvSpPr>
        <p:spPr>
          <a:xfrm>
            <a:off x="1868958" y="5507147"/>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CuadroTexto 33"/>
          <p:cNvSpPr txBox="1"/>
          <p:nvPr/>
        </p:nvSpPr>
        <p:spPr>
          <a:xfrm>
            <a:off x="1854102" y="5392275"/>
            <a:ext cx="269626" cy="400110"/>
          </a:xfrm>
          <a:prstGeom prst="rect">
            <a:avLst/>
          </a:prstGeom>
          <a:noFill/>
        </p:spPr>
        <p:txBody>
          <a:bodyPr wrap="none" rtlCol="0">
            <a:spAutoFit/>
          </a:bodyPr>
          <a:lstStyle/>
          <a:p>
            <a:r>
              <a:rPr lang="en-US" sz="2000" dirty="0" smtClean="0"/>
              <a:t>-</a:t>
            </a:r>
            <a:endParaRPr lang="en-US" sz="2000" dirty="0"/>
          </a:p>
        </p:txBody>
      </p:sp>
      <p:sp>
        <p:nvSpPr>
          <p:cNvPr id="35" name="Elipse 34"/>
          <p:cNvSpPr/>
          <p:nvPr/>
        </p:nvSpPr>
        <p:spPr>
          <a:xfrm>
            <a:off x="2228998" y="5507147"/>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uadroTexto 35"/>
          <p:cNvSpPr txBox="1"/>
          <p:nvPr/>
        </p:nvSpPr>
        <p:spPr>
          <a:xfrm>
            <a:off x="2214142" y="5392275"/>
            <a:ext cx="269626" cy="400110"/>
          </a:xfrm>
          <a:prstGeom prst="rect">
            <a:avLst/>
          </a:prstGeom>
          <a:noFill/>
        </p:spPr>
        <p:txBody>
          <a:bodyPr wrap="none" rtlCol="0">
            <a:spAutoFit/>
          </a:bodyPr>
          <a:lstStyle/>
          <a:p>
            <a:r>
              <a:rPr lang="en-US" sz="2000" dirty="0" smtClean="0"/>
              <a:t>-</a:t>
            </a:r>
            <a:endParaRPr lang="en-US" sz="2000" dirty="0"/>
          </a:p>
        </p:txBody>
      </p:sp>
      <p:sp>
        <p:nvSpPr>
          <p:cNvPr id="37" name="Elipse 36"/>
          <p:cNvSpPr/>
          <p:nvPr/>
        </p:nvSpPr>
        <p:spPr>
          <a:xfrm>
            <a:off x="2661046" y="5507147"/>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CuadroTexto 37"/>
          <p:cNvSpPr txBox="1"/>
          <p:nvPr/>
        </p:nvSpPr>
        <p:spPr>
          <a:xfrm>
            <a:off x="2646190" y="5392275"/>
            <a:ext cx="269626" cy="400110"/>
          </a:xfrm>
          <a:prstGeom prst="rect">
            <a:avLst/>
          </a:prstGeom>
          <a:noFill/>
        </p:spPr>
        <p:txBody>
          <a:bodyPr wrap="none" rtlCol="0">
            <a:spAutoFit/>
          </a:bodyPr>
          <a:lstStyle/>
          <a:p>
            <a:r>
              <a:rPr lang="en-US" sz="2000" dirty="0" smtClean="0"/>
              <a:t>-</a:t>
            </a:r>
            <a:endParaRPr lang="en-US" sz="2000" dirty="0"/>
          </a:p>
        </p:txBody>
      </p:sp>
      <p:sp>
        <p:nvSpPr>
          <p:cNvPr id="39" name="Elipse 38"/>
          <p:cNvSpPr/>
          <p:nvPr/>
        </p:nvSpPr>
        <p:spPr>
          <a:xfrm>
            <a:off x="3002680" y="5507147"/>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CuadroTexto 39"/>
          <p:cNvSpPr txBox="1"/>
          <p:nvPr/>
        </p:nvSpPr>
        <p:spPr>
          <a:xfrm>
            <a:off x="2987824" y="5392275"/>
            <a:ext cx="269626" cy="400110"/>
          </a:xfrm>
          <a:prstGeom prst="rect">
            <a:avLst/>
          </a:prstGeom>
          <a:noFill/>
        </p:spPr>
        <p:txBody>
          <a:bodyPr wrap="none" rtlCol="0">
            <a:spAutoFit/>
          </a:bodyPr>
          <a:lstStyle/>
          <a:p>
            <a:r>
              <a:rPr lang="en-US" sz="2000" dirty="0" smtClean="0"/>
              <a:t>-</a:t>
            </a:r>
            <a:endParaRPr lang="en-US" sz="2000" dirty="0"/>
          </a:p>
        </p:txBody>
      </p:sp>
      <p:sp>
        <p:nvSpPr>
          <p:cNvPr id="41" name="Elipse 40"/>
          <p:cNvSpPr/>
          <p:nvPr/>
        </p:nvSpPr>
        <p:spPr>
          <a:xfrm>
            <a:off x="3362720" y="5507147"/>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uadroTexto 41"/>
          <p:cNvSpPr txBox="1"/>
          <p:nvPr/>
        </p:nvSpPr>
        <p:spPr>
          <a:xfrm>
            <a:off x="3347864" y="5392275"/>
            <a:ext cx="269626" cy="400110"/>
          </a:xfrm>
          <a:prstGeom prst="rect">
            <a:avLst/>
          </a:prstGeom>
          <a:noFill/>
        </p:spPr>
        <p:txBody>
          <a:bodyPr wrap="none" rtlCol="0">
            <a:spAutoFit/>
          </a:bodyPr>
          <a:lstStyle/>
          <a:p>
            <a:r>
              <a:rPr lang="en-US" sz="2000" dirty="0" smtClean="0"/>
              <a:t>-</a:t>
            </a:r>
            <a:endParaRPr lang="en-US" sz="2000" dirty="0"/>
          </a:p>
        </p:txBody>
      </p:sp>
      <p:sp>
        <p:nvSpPr>
          <p:cNvPr id="43" name="Elipse 42"/>
          <p:cNvSpPr/>
          <p:nvPr/>
        </p:nvSpPr>
        <p:spPr>
          <a:xfrm>
            <a:off x="1490512" y="5507147"/>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CuadroTexto 43"/>
          <p:cNvSpPr txBox="1"/>
          <p:nvPr/>
        </p:nvSpPr>
        <p:spPr>
          <a:xfrm>
            <a:off x="1475656" y="5392275"/>
            <a:ext cx="269626" cy="400110"/>
          </a:xfrm>
          <a:prstGeom prst="rect">
            <a:avLst/>
          </a:prstGeom>
          <a:noFill/>
        </p:spPr>
        <p:txBody>
          <a:bodyPr wrap="none" rtlCol="0">
            <a:spAutoFit/>
          </a:bodyPr>
          <a:lstStyle/>
          <a:p>
            <a:r>
              <a:rPr lang="en-US" sz="2000" dirty="0" smtClean="0"/>
              <a:t>-</a:t>
            </a:r>
            <a:endParaRPr lang="en-US" sz="2000" dirty="0"/>
          </a:p>
        </p:txBody>
      </p:sp>
      <mc:AlternateContent xmlns:mc="http://schemas.openxmlformats.org/markup-compatibility/2006">
        <mc:Choice xmlns:a14="http://schemas.microsoft.com/office/drawing/2010/main" xmlns="" Requires="a14">
          <p:sp>
            <p:nvSpPr>
              <p:cNvPr id="45" name="CuadroTexto 44"/>
              <p:cNvSpPr txBox="1"/>
              <p:nvPr/>
            </p:nvSpPr>
            <p:spPr>
              <a:xfrm>
                <a:off x="4914445" y="3960741"/>
                <a:ext cx="3379708" cy="1246047"/>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𝑅</m:t>
                      </m:r>
                      <m:r>
                        <a:rPr lang="es-ES" b="0" i="1" smtClean="0">
                          <a:latin typeface="Cambria Math" panose="02040503050406030204" pitchFamily="18" charset="0"/>
                        </a:rPr>
                        <m:t>=</m:t>
                      </m:r>
                      <m:f>
                        <m:fPr>
                          <m:ctrlPr>
                            <a:rPr lang="es-ES" b="0" i="1" smtClean="0">
                              <a:latin typeface="Cambria Math" panose="02040503050406030204" pitchFamily="18" charset="0"/>
                            </a:rPr>
                          </m:ctrlPr>
                        </m:fPr>
                        <m:num>
                          <m:sSub>
                            <m:sSubPr>
                              <m:ctrlPr>
                                <a:rPr lang="es-ES" b="0" i="1" smtClean="0">
                                  <a:latin typeface="Cambria Math" panose="02040503050406030204" pitchFamily="18" charset="0"/>
                                </a:rPr>
                              </m:ctrlPr>
                            </m:sSubPr>
                            <m:e>
                              <m:r>
                                <a:rPr lang="es-ES" b="0" i="1" smtClean="0">
                                  <a:latin typeface="Cambria Math" panose="02040503050406030204" pitchFamily="18" charset="0"/>
                                </a:rPr>
                                <m:t>𝐼</m:t>
                              </m:r>
                            </m:e>
                            <m:sub>
                              <m:r>
                                <a:rPr lang="es-ES" b="0" i="1" smtClean="0">
                                  <a:latin typeface="Cambria Math" panose="02040503050406030204" pitchFamily="18" charset="0"/>
                                </a:rPr>
                                <m:t>𝑝h</m:t>
                              </m:r>
                            </m:sub>
                          </m:sSub>
                        </m:num>
                        <m:den>
                          <m:sSub>
                            <m:sSubPr>
                              <m:ctrlPr>
                                <a:rPr lang="es-ES" b="0" i="1" smtClean="0">
                                  <a:latin typeface="Cambria Math" panose="02040503050406030204" pitchFamily="18" charset="0"/>
                                </a:rPr>
                              </m:ctrlPr>
                            </m:sSubPr>
                            <m:e>
                              <m:r>
                                <a:rPr lang="es-ES" b="0" i="1" smtClean="0">
                                  <a:latin typeface="Cambria Math" panose="02040503050406030204" pitchFamily="18" charset="0"/>
                                </a:rPr>
                                <m:t>𝑃</m:t>
                              </m:r>
                            </m:e>
                            <m:sub>
                              <m:r>
                                <a:rPr lang="es-ES" b="0" i="1" smtClean="0">
                                  <a:latin typeface="Cambria Math" panose="02040503050406030204" pitchFamily="18" charset="0"/>
                                </a:rPr>
                                <m:t>𝑜</m:t>
                              </m:r>
                            </m:sub>
                          </m:sSub>
                        </m:den>
                      </m:f>
                      <m:r>
                        <a:rPr lang="es-ES" i="1">
                          <a:latin typeface="Cambria Math" panose="02040503050406030204" pitchFamily="18" charset="0"/>
                          <a:sym typeface="Symbol" panose="05050102010706020507" pitchFamily="18" charset="2"/>
                        </a:rPr>
                        <m:t></m:t>
                      </m:r>
                      <m:f>
                        <m:fPr>
                          <m:ctrlPr>
                            <a:rPr lang="es-ES" b="0" i="1" smtClean="0">
                              <a:latin typeface="Cambria Math" panose="02040503050406030204" pitchFamily="18" charset="0"/>
                            </a:rPr>
                          </m:ctrlPr>
                        </m:fPr>
                        <m:num>
                          <m:r>
                            <a:rPr lang="es-ES" b="0" i="1" smtClean="0">
                              <a:latin typeface="Cambria Math" panose="02040503050406030204" pitchFamily="18" charset="0"/>
                            </a:rPr>
                            <m:t>𝑁𝑞</m:t>
                          </m:r>
                        </m:num>
                        <m:den>
                          <m:r>
                            <a:rPr lang="es-ES" b="0" i="1" smtClean="0">
                              <a:latin typeface="Cambria Math" panose="02040503050406030204" pitchFamily="18" charset="0"/>
                            </a:rPr>
                            <m:t>h</m:t>
                          </m:r>
                          <m:r>
                            <a:rPr lang="es-ES" b="0" i="1" smtClean="0">
                              <a:latin typeface="Cambria Math" panose="02040503050406030204" pitchFamily="18" charset="0"/>
                              <a:ea typeface="Cambria Math" panose="02040503050406030204" pitchFamily="18" charset="0"/>
                            </a:rPr>
                            <m:t>𝜈</m:t>
                          </m:r>
                        </m:den>
                      </m:f>
                      <m:r>
                        <a:rPr lang="es-ES" b="0" i="1" smtClean="0">
                          <a:latin typeface="Cambria Math" panose="02040503050406030204" pitchFamily="18" charset="0"/>
                        </a:rPr>
                        <m:t> </m:t>
                      </m:r>
                    </m:oMath>
                  </m:oMathPara>
                </a14:m>
                <a:endParaRPr lang="es-ES" b="0" i="1" dirty="0" smtClean="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𝑁</m:t>
                      </m:r>
                      <m:r>
                        <a:rPr lang="en-US" i="1" dirty="0">
                          <a:latin typeface="Cambria Math" panose="02040503050406030204" pitchFamily="18" charset="0"/>
                          <a:sym typeface="Symbol" panose="05050102010706020507" pitchFamily="18" charset="2"/>
                        </a:rPr>
                        <m:t></m:t>
                      </m:r>
                      <m:r>
                        <a:rPr lang="es-ES" b="0" i="1" dirty="0" smtClean="0">
                          <a:latin typeface="Cambria Math" panose="02040503050406030204" pitchFamily="18" charset="0"/>
                          <a:sym typeface="Symbol" panose="05050102010706020507" pitchFamily="18" charset="2"/>
                        </a:rPr>
                        <m:t>, </m:t>
                      </m:r>
                      <m:r>
                        <a:rPr lang="en-US" i="1" dirty="0">
                          <a:latin typeface="Cambria Math" panose="02040503050406030204" pitchFamily="18" charset="0"/>
                          <a:sym typeface="Symbol" panose="05050102010706020507" pitchFamily="18" charset="2"/>
                        </a:rPr>
                        <m:t>𝑅</m:t>
                      </m:r>
                      <m:r>
                        <a:rPr lang="en-US" i="1" dirty="0">
                          <a:latin typeface="Cambria Math" panose="02040503050406030204" pitchFamily="18" charset="0"/>
                          <a:sym typeface="Symbol" panose="05050102010706020507" pitchFamily="18" charset="2"/>
                        </a:rPr>
                        <m:t>, </m:t>
                      </m:r>
                      <m:r>
                        <a:rPr lang="en-US" i="1" dirty="0">
                          <a:latin typeface="Cambria Math" panose="02040503050406030204" pitchFamily="18" charset="0"/>
                          <a:sym typeface="Symbol" panose="05050102010706020507" pitchFamily="18" charset="2"/>
                        </a:rPr>
                        <m:t>𝐸𝑄𝐸</m:t>
                      </m:r>
                      <m:r>
                        <a:rPr lang="en-US" i="1" dirty="0">
                          <a:latin typeface="Cambria Math" panose="02040503050406030204" pitchFamily="18" charset="0"/>
                          <a:sym typeface="Symbol" panose="05050102010706020507" pitchFamily="18" charset="2"/>
                        </a:rPr>
                        <m:t> &gt;&gt;100%</m:t>
                      </m:r>
                    </m:oMath>
                  </m:oMathPara>
                </a14:m>
                <a:endParaRPr lang="en-US" dirty="0"/>
              </a:p>
            </p:txBody>
          </p:sp>
        </mc:Choice>
        <mc:Fallback>
          <p:sp>
            <p:nvSpPr>
              <p:cNvPr id="45" name="CuadroTexto 44"/>
              <p:cNvSpPr txBox="1">
                <a:spLocks noRot="1" noChangeAspect="1" noMove="1" noResize="1" noEditPoints="1" noAdjustHandles="1" noChangeArrowheads="1" noChangeShapeType="1" noTextEdit="1"/>
              </p:cNvSpPr>
              <p:nvPr/>
            </p:nvSpPr>
            <p:spPr>
              <a:xfrm>
                <a:off x="4914445" y="3960741"/>
                <a:ext cx="3379708" cy="1246047"/>
              </a:xfrm>
              <a:prstGeom prst="rect">
                <a:avLst/>
              </a:prstGeom>
              <a:blipFill rotWithShape="0">
                <a:blip r:embed="rId3"/>
                <a:stretch>
                  <a:fillRect/>
                </a:stretch>
              </a:blipFill>
            </p:spPr>
            <p:txBody>
              <a:bodyPr/>
              <a:lstStyle/>
              <a:p>
                <a:r>
                  <a:rPr lang="en-US">
                    <a:noFill/>
                  </a:rPr>
                  <a:t> </a:t>
                </a:r>
              </a:p>
            </p:txBody>
          </p:sp>
        </mc:Fallback>
      </mc:AlternateContent>
      <p:sp>
        <p:nvSpPr>
          <p:cNvPr id="46" name="CuadroTexto 45"/>
          <p:cNvSpPr txBox="1"/>
          <p:nvPr/>
        </p:nvSpPr>
        <p:spPr>
          <a:xfrm>
            <a:off x="5220072" y="5239693"/>
            <a:ext cx="920445" cy="461665"/>
          </a:xfrm>
          <a:prstGeom prst="rect">
            <a:avLst/>
          </a:prstGeom>
          <a:noFill/>
        </p:spPr>
        <p:txBody>
          <a:bodyPr wrap="none" rtlCol="0">
            <a:spAutoFit/>
          </a:bodyPr>
          <a:lstStyle/>
          <a:p>
            <a:r>
              <a:rPr lang="en-US" dirty="0"/>
              <a:t>b</a:t>
            </a:r>
            <a:r>
              <a:rPr lang="en-US" dirty="0" smtClean="0"/>
              <a:t>ut…</a:t>
            </a:r>
            <a:endParaRPr lang="en-US" dirty="0"/>
          </a:p>
        </p:txBody>
      </p:sp>
      <p:sp>
        <p:nvSpPr>
          <p:cNvPr id="47" name="CuadroTexto 46"/>
          <p:cNvSpPr txBox="1"/>
          <p:nvPr/>
        </p:nvSpPr>
        <p:spPr>
          <a:xfrm>
            <a:off x="5269778" y="5723171"/>
            <a:ext cx="2897588" cy="461665"/>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dirty="0" smtClean="0">
                <a:solidFill>
                  <a:srgbClr val="FF0000"/>
                </a:solidFill>
                <a:effectLst>
                  <a:outerShdw blurRad="38100" dist="38100" dir="2700000" algn="tl">
                    <a:srgbClr val="000000">
                      <a:alpha val="43137"/>
                    </a:srgbClr>
                  </a:outerShdw>
                </a:effectLst>
                <a:sym typeface="Symbol" panose="05050102010706020507" pitchFamily="18" charset="2"/>
              </a:rPr>
              <a:t> (relaxation time) </a:t>
            </a:r>
            <a:endParaRPr lang="en-US" dirty="0">
              <a:solidFill>
                <a:srgbClr val="FF0000"/>
              </a:solidFill>
              <a:effectLst>
                <a:outerShdw blurRad="38100" dist="38100" dir="2700000" algn="tl">
                  <a:srgbClr val="000000">
                    <a:alpha val="43137"/>
                  </a:srgbClr>
                </a:outerShdw>
              </a:effectLst>
            </a:endParaRPr>
          </a:p>
        </p:txBody>
      </p:sp>
      <p:sp>
        <p:nvSpPr>
          <p:cNvPr id="48" name="Rectángulo 47"/>
          <p:cNvSpPr/>
          <p:nvPr/>
        </p:nvSpPr>
        <p:spPr>
          <a:xfrm>
            <a:off x="2750212" y="4865899"/>
            <a:ext cx="390831" cy="4770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ángulo 48"/>
          <p:cNvSpPr/>
          <p:nvPr/>
        </p:nvSpPr>
        <p:spPr>
          <a:xfrm>
            <a:off x="2945627" y="4346465"/>
            <a:ext cx="390831" cy="4770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Elipse 49"/>
          <p:cNvSpPr/>
          <p:nvPr/>
        </p:nvSpPr>
        <p:spPr>
          <a:xfrm>
            <a:off x="2546110" y="3995155"/>
            <a:ext cx="401068" cy="37328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CuadroTexto 50"/>
          <p:cNvSpPr txBox="1"/>
          <p:nvPr/>
        </p:nvSpPr>
        <p:spPr>
          <a:xfrm>
            <a:off x="2579867" y="3963893"/>
            <a:ext cx="356188" cy="400110"/>
          </a:xfrm>
          <a:prstGeom prst="rect">
            <a:avLst/>
          </a:prstGeom>
          <a:noFill/>
        </p:spPr>
        <p:txBody>
          <a:bodyPr wrap="none" rtlCol="0">
            <a:spAutoFit/>
          </a:bodyPr>
          <a:lstStyle/>
          <a:p>
            <a:r>
              <a:rPr lang="en-US" sz="2000" dirty="0" smtClean="0"/>
              <a:t>A</a:t>
            </a:r>
            <a:endParaRPr lang="en-US" sz="2000" dirty="0"/>
          </a:p>
        </p:txBody>
      </p:sp>
      <p:sp>
        <p:nvSpPr>
          <p:cNvPr id="52" name="Rectángulo 51"/>
          <p:cNvSpPr/>
          <p:nvPr/>
        </p:nvSpPr>
        <p:spPr>
          <a:xfrm>
            <a:off x="2355442" y="4974681"/>
            <a:ext cx="269626" cy="3431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ángulo 52"/>
          <p:cNvSpPr/>
          <p:nvPr/>
        </p:nvSpPr>
        <p:spPr>
          <a:xfrm>
            <a:off x="1537060" y="4974682"/>
            <a:ext cx="791954" cy="3240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Conector recto de flecha 53"/>
          <p:cNvCxnSpPr>
            <a:stCxn id="7" idx="1"/>
            <a:endCxn id="7" idx="3"/>
          </p:cNvCxnSpPr>
          <p:nvPr/>
        </p:nvCxnSpPr>
        <p:spPr>
          <a:xfrm>
            <a:off x="1504232" y="5164028"/>
            <a:ext cx="2376264" cy="0"/>
          </a:xfrm>
          <a:prstGeom prst="straightConnector1">
            <a:avLst/>
          </a:prstGeom>
          <a:ln w="38100">
            <a:headEnd type="triangle"/>
            <a:tailEnd type="none"/>
          </a:ln>
        </p:spPr>
        <p:style>
          <a:lnRef idx="1">
            <a:schemeClr val="accent1"/>
          </a:lnRef>
          <a:fillRef idx="0">
            <a:schemeClr val="accent1"/>
          </a:fillRef>
          <a:effectRef idx="0">
            <a:schemeClr val="accent1"/>
          </a:effectRef>
          <a:fontRef idx="minor">
            <a:schemeClr val="tx1"/>
          </a:fontRef>
        </p:style>
      </p:cxnSp>
      <p:sp>
        <p:nvSpPr>
          <p:cNvPr id="55" name="Forma libre 54"/>
          <p:cNvSpPr/>
          <p:nvPr/>
        </p:nvSpPr>
        <p:spPr>
          <a:xfrm>
            <a:off x="3156968" y="4382866"/>
            <a:ext cx="579008" cy="303281"/>
          </a:xfrm>
          <a:custGeom>
            <a:avLst/>
            <a:gdLst>
              <a:gd name="connsiteX0" fmla="*/ 0 w 828675"/>
              <a:gd name="connsiteY0" fmla="*/ 400050 h 400050"/>
              <a:gd name="connsiteX1" fmla="*/ 257175 w 828675"/>
              <a:gd name="connsiteY1" fmla="*/ 157163 h 400050"/>
              <a:gd name="connsiteX2" fmla="*/ 85725 w 828675"/>
              <a:gd name="connsiteY2" fmla="*/ 42863 h 400050"/>
              <a:gd name="connsiteX3" fmla="*/ 828675 w 828675"/>
              <a:gd name="connsiteY3" fmla="*/ 0 h 400050"/>
            </a:gdLst>
            <a:ahLst/>
            <a:cxnLst>
              <a:cxn ang="0">
                <a:pos x="connsiteX0" y="connsiteY0"/>
              </a:cxn>
              <a:cxn ang="0">
                <a:pos x="connsiteX1" y="connsiteY1"/>
              </a:cxn>
              <a:cxn ang="0">
                <a:pos x="connsiteX2" y="connsiteY2"/>
              </a:cxn>
              <a:cxn ang="0">
                <a:pos x="connsiteX3" y="connsiteY3"/>
              </a:cxn>
            </a:cxnLst>
            <a:rect l="l" t="t" r="r" b="b"/>
            <a:pathLst>
              <a:path w="828675" h="400050">
                <a:moveTo>
                  <a:pt x="0" y="400050"/>
                </a:moveTo>
                <a:cubicBezTo>
                  <a:pt x="121444" y="308372"/>
                  <a:pt x="242888" y="216694"/>
                  <a:pt x="257175" y="157163"/>
                </a:cubicBezTo>
                <a:cubicBezTo>
                  <a:pt x="271462" y="97632"/>
                  <a:pt x="-9525" y="69057"/>
                  <a:pt x="85725" y="42863"/>
                </a:cubicBezTo>
                <a:cubicBezTo>
                  <a:pt x="180975" y="16669"/>
                  <a:pt x="504825" y="8334"/>
                  <a:pt x="828675" y="0"/>
                </a:cubicBezTo>
              </a:path>
            </a:pathLst>
          </a:custGeom>
          <a:noFill/>
          <a:ln>
            <a:solidFill>
              <a:srgbClr val="00B05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uadroTexto 55"/>
          <p:cNvSpPr txBox="1"/>
          <p:nvPr/>
        </p:nvSpPr>
        <p:spPr>
          <a:xfrm>
            <a:off x="3694020" y="4212352"/>
            <a:ext cx="561372" cy="338554"/>
          </a:xfrm>
          <a:prstGeom prst="rect">
            <a:avLst/>
          </a:prstGeom>
          <a:noFill/>
        </p:spPr>
        <p:txBody>
          <a:bodyPr wrap="none" rtlCol="0">
            <a:spAutoFit/>
          </a:bodyPr>
          <a:lstStyle/>
          <a:p>
            <a:r>
              <a:rPr lang="en-US" sz="1600" dirty="0" smtClean="0"/>
              <a:t>Gas</a:t>
            </a:r>
            <a:endParaRPr lang="en-US" sz="1600" dirty="0"/>
          </a:p>
        </p:txBody>
      </p:sp>
      <p:grpSp>
        <p:nvGrpSpPr>
          <p:cNvPr id="57" name="Grupo 56"/>
          <p:cNvGrpSpPr/>
          <p:nvPr/>
        </p:nvGrpSpPr>
        <p:grpSpPr>
          <a:xfrm>
            <a:off x="1763688" y="3921984"/>
            <a:ext cx="589217" cy="502249"/>
            <a:chOff x="7797784" y="1116612"/>
            <a:chExt cx="589217" cy="502249"/>
          </a:xfrm>
        </p:grpSpPr>
        <p:sp>
          <p:nvSpPr>
            <p:cNvPr id="58" name="Elipse 57"/>
            <p:cNvSpPr/>
            <p:nvPr/>
          </p:nvSpPr>
          <p:spPr>
            <a:xfrm>
              <a:off x="7812361" y="1124744"/>
              <a:ext cx="553800" cy="49411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CuadroTexto 58"/>
            <p:cNvSpPr txBox="1"/>
            <p:nvPr/>
          </p:nvSpPr>
          <p:spPr>
            <a:xfrm>
              <a:off x="7797784" y="1135011"/>
              <a:ext cx="364202" cy="461665"/>
            </a:xfrm>
            <a:prstGeom prst="rect">
              <a:avLst/>
            </a:prstGeom>
            <a:noFill/>
          </p:spPr>
          <p:txBody>
            <a:bodyPr wrap="none" rtlCol="0">
              <a:spAutoFit/>
            </a:bodyPr>
            <a:lstStyle/>
            <a:p>
              <a:r>
                <a:rPr lang="en-US" dirty="0" smtClean="0"/>
                <a:t>+</a:t>
              </a:r>
              <a:endParaRPr lang="en-US" dirty="0"/>
            </a:p>
          </p:txBody>
        </p:sp>
        <p:sp>
          <p:nvSpPr>
            <p:cNvPr id="60" name="CuadroTexto 59"/>
            <p:cNvSpPr txBox="1"/>
            <p:nvPr/>
          </p:nvSpPr>
          <p:spPr>
            <a:xfrm>
              <a:off x="8099743" y="1116612"/>
              <a:ext cx="287258" cy="461665"/>
            </a:xfrm>
            <a:prstGeom prst="rect">
              <a:avLst/>
            </a:prstGeom>
            <a:noFill/>
          </p:spPr>
          <p:txBody>
            <a:bodyPr wrap="none" rtlCol="0">
              <a:spAutoFit/>
            </a:bodyPr>
            <a:lstStyle/>
            <a:p>
              <a:r>
                <a:rPr lang="en-US" dirty="0"/>
                <a:t>-</a:t>
              </a:r>
            </a:p>
          </p:txBody>
        </p:sp>
      </p:grpSp>
    </p:spTree>
    <p:extLst>
      <p:ext uri="{BB962C8B-B14F-4D97-AF65-F5344CB8AC3E}">
        <p14:creationId xmlns:p14="http://schemas.microsoft.com/office/powerpoint/2010/main" xmlns="" val="3714239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48" grpId="0" animBg="1"/>
      <p:bldP spid="49" grpId="0" animBg="1"/>
      <p:bldP spid="52" grpId="0" animBg="1"/>
      <p:bldP spid="53" grpId="0" animBg="1"/>
      <p:bldP spid="55" grpId="0" animBg="1"/>
      <p:bldP spid="5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1520" y="1190029"/>
            <a:ext cx="8784976" cy="5632311"/>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TECHNICAL CHALLENGE:</a:t>
            </a:r>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Reliable and fast processing methods for high throughput fabrication of NW devices.</a:t>
            </a:r>
          </a:p>
          <a:p>
            <a:endParaRPr lang="en-US" dirty="0">
              <a:latin typeface="Arial" panose="020B0604020202020204" pitchFamily="34" charset="0"/>
              <a:cs typeface="Arial" panose="020B0604020202020204" pitchFamily="34" charset="0"/>
            </a:endParaRPr>
          </a:p>
          <a:p>
            <a:r>
              <a:rPr lang="en-US" u="sng" dirty="0" smtClean="0">
                <a:latin typeface="Times New Roman" panose="02020603050405020304" pitchFamily="18" charset="0"/>
              </a:rPr>
              <a:t>Common bottom-up approaches</a:t>
            </a:r>
            <a:endParaRPr lang="en-US" u="sng" dirty="0">
              <a:latin typeface="Times New Roman" panose="02020603050405020304" pitchFamily="18" charset="0"/>
            </a:endParaRPr>
          </a:p>
          <a:p>
            <a:pPr marL="285750" indent="-285750">
              <a:buFont typeface="Arial" panose="020B0604020202020204" pitchFamily="34" charset="0"/>
              <a:buChar char="•"/>
            </a:pPr>
            <a:r>
              <a:rPr lang="en-US" dirty="0" smtClean="0">
                <a:latin typeface="Times New Roman" panose="02020603050405020304" pitchFamily="18" charset="0"/>
              </a:rPr>
              <a:t>electric </a:t>
            </a:r>
            <a:r>
              <a:rPr lang="en-US" dirty="0">
                <a:latin typeface="Times New Roman" panose="02020603050405020304" pitchFamily="18" charset="0"/>
              </a:rPr>
              <a:t>or magnetic fields</a:t>
            </a:r>
          </a:p>
          <a:p>
            <a:pPr marL="285750" indent="-285750">
              <a:buFont typeface="Arial" panose="020B0604020202020204" pitchFamily="34" charset="0"/>
              <a:buChar char="•"/>
            </a:pPr>
            <a:r>
              <a:rPr lang="en-US" dirty="0">
                <a:latin typeface="Times New Roman" panose="02020603050405020304" pitchFamily="18" charset="0"/>
              </a:rPr>
              <a:t>fluid flows</a:t>
            </a:r>
          </a:p>
          <a:p>
            <a:pPr marL="285750" indent="-285750">
              <a:buFont typeface="Arial" panose="020B0604020202020204" pitchFamily="34" charset="0"/>
              <a:buChar char="•"/>
            </a:pPr>
            <a:r>
              <a:rPr lang="en-US" dirty="0" smtClean="0">
                <a:latin typeface="Times New Roman" panose="02020603050405020304" pitchFamily="18" charset="0"/>
              </a:rPr>
              <a:t>Langmuir-Blodgett </a:t>
            </a:r>
            <a:r>
              <a:rPr lang="en-US" dirty="0">
                <a:latin typeface="Times New Roman" panose="02020603050405020304" pitchFamily="18" charset="0"/>
              </a:rPr>
              <a:t>technique</a:t>
            </a:r>
          </a:p>
          <a:p>
            <a:pPr marL="285750" indent="-285750">
              <a:buFont typeface="Arial" panose="020B0604020202020204" pitchFamily="34" charset="0"/>
              <a:buChar char="•"/>
            </a:pPr>
            <a:r>
              <a:rPr lang="en-US" dirty="0">
                <a:latin typeface="Times New Roman" panose="02020603050405020304" pitchFamily="18" charset="0"/>
              </a:rPr>
              <a:t>bubble-blown films</a:t>
            </a:r>
          </a:p>
          <a:p>
            <a:pPr marL="285750" indent="-285750">
              <a:buFont typeface="Arial" panose="020B0604020202020204" pitchFamily="34" charset="0"/>
              <a:buChar char="•"/>
            </a:pPr>
            <a:r>
              <a:rPr lang="en-US" dirty="0">
                <a:latin typeface="Times New Roman" panose="02020603050405020304" pitchFamily="18" charset="0"/>
              </a:rPr>
              <a:t>mechanical printing</a:t>
            </a:r>
          </a:p>
          <a:p>
            <a:pPr marL="285750" indent="-285750">
              <a:buFont typeface="Arial" panose="020B0604020202020204" pitchFamily="34" charset="0"/>
              <a:buChar char="•"/>
            </a:pPr>
            <a:endParaRPr lang="en-US" dirty="0">
              <a:latin typeface="Times New Roman" panose="02020603050405020304" pitchFamily="18" charset="0"/>
            </a:endParaRPr>
          </a:p>
          <a:p>
            <a:r>
              <a:rPr lang="en-US" b="1" dirty="0">
                <a:latin typeface="Times New Roman" panose="02020603050405020304" pitchFamily="18" charset="0"/>
              </a:rPr>
              <a:t>… but creating high-density </a:t>
            </a:r>
            <a:r>
              <a:rPr lang="en-US" b="1" dirty="0" smtClean="0">
                <a:latin typeface="Times New Roman" panose="02020603050405020304" pitchFamily="18" charset="0"/>
              </a:rPr>
              <a:t>NW </a:t>
            </a:r>
            <a:r>
              <a:rPr lang="en-US" b="1" dirty="0">
                <a:latin typeface="Times New Roman" panose="02020603050405020304" pitchFamily="18" charset="0"/>
              </a:rPr>
              <a:t>arrays in an efficient and scalable manner remains challenging. </a:t>
            </a:r>
          </a:p>
          <a:p>
            <a:endParaRPr lang="en-US" dirty="0">
              <a:latin typeface="Arial" panose="020B0604020202020204" pitchFamily="34" charset="0"/>
              <a:cs typeface="Arial" panose="020B0604020202020204" pitchFamily="34" charset="0"/>
            </a:endParaRPr>
          </a:p>
          <a:p>
            <a:endParaRPr lang="es-E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9734579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0" y="170056"/>
            <a:ext cx="9144000" cy="461665"/>
          </a:xfrm>
          <a:prstGeom prst="rect">
            <a:avLst/>
          </a:prstGeom>
          <a:noFill/>
        </p:spPr>
        <p:txBody>
          <a:bodyPr wrap="square" rtlCol="0">
            <a:spAutoFit/>
          </a:bodyPr>
          <a:lstStyle/>
          <a:p>
            <a:pPr algn="ctr"/>
            <a:r>
              <a:rPr lang="en-US" b="1" dirty="0" err="1">
                <a:solidFill>
                  <a:srgbClr val="FF0000"/>
                </a:solidFill>
                <a:effectLst>
                  <a:outerShdw blurRad="38100" dist="38100" dir="2700000" algn="tl">
                    <a:srgbClr val="000000">
                      <a:alpha val="43137"/>
                    </a:srgbClr>
                  </a:outerShdw>
                </a:effectLst>
              </a:rPr>
              <a:t>Dielectrophoresis</a:t>
            </a:r>
            <a:r>
              <a:rPr lang="en-US" b="1" dirty="0">
                <a:solidFill>
                  <a:srgbClr val="FF0000"/>
                </a:solidFill>
                <a:effectLst>
                  <a:outerShdw blurRad="38100" dist="38100" dir="2700000" algn="tl">
                    <a:srgbClr val="000000">
                      <a:alpha val="43137"/>
                    </a:srgbClr>
                  </a:outerShdw>
                </a:effectLst>
              </a:rPr>
              <a:t> (DEP)</a:t>
            </a:r>
          </a:p>
        </p:txBody>
      </p:sp>
      <p:sp>
        <p:nvSpPr>
          <p:cNvPr id="2" name="1 CuadroTexto"/>
          <p:cNvSpPr txBox="1"/>
          <p:nvPr/>
        </p:nvSpPr>
        <p:spPr>
          <a:xfrm>
            <a:off x="268453" y="949917"/>
            <a:ext cx="8568952" cy="2164695"/>
          </a:xfrm>
          <a:prstGeom prst="rect">
            <a:avLst/>
          </a:prstGeom>
          <a:noFill/>
        </p:spPr>
        <p:txBody>
          <a:bodyPr wrap="square" rtlCol="0">
            <a:spAutoFit/>
          </a:bodyPr>
          <a:lstStyle/>
          <a:p>
            <a:pPr>
              <a:spcAft>
                <a:spcPts val="800"/>
              </a:spcAft>
            </a:pPr>
            <a:r>
              <a:rPr lang="en-US" b="1" dirty="0" err="1" smtClean="0">
                <a:latin typeface="Arial" panose="020B0604020202020204" pitchFamily="34" charset="0"/>
                <a:cs typeface="Arial" panose="020B0604020202020204" pitchFamily="34" charset="0"/>
              </a:rPr>
              <a:t>Dielectrophoresis</a:t>
            </a:r>
            <a:r>
              <a:rPr lang="en-US" b="1"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describes the movement of a particle in a non-uniform electric field. </a:t>
            </a:r>
          </a:p>
          <a:p>
            <a:r>
              <a:rPr lang="en-US" sz="2000" b="1" dirty="0" smtClean="0">
                <a:solidFill>
                  <a:srgbClr val="FF0000"/>
                </a:solidFill>
                <a:latin typeface="Arial" panose="020B0604020202020204" pitchFamily="34" charset="0"/>
                <a:cs typeface="Arial" panose="020B0604020202020204" pitchFamily="34" charset="0"/>
              </a:rPr>
              <a:t>1950s</a:t>
            </a:r>
            <a:r>
              <a:rPr lang="en-US" sz="2000" dirty="0" smtClean="0">
                <a:latin typeface="Arial" panose="020B0604020202020204" pitchFamily="34" charset="0"/>
                <a:cs typeface="Arial" panose="020B0604020202020204" pitchFamily="34" charset="0"/>
              </a:rPr>
              <a:t> 		First studies by Prof. Herbert Pohl.</a:t>
            </a:r>
          </a:p>
          <a:p>
            <a:r>
              <a:rPr lang="en-US" sz="2000" b="1" dirty="0" smtClean="0">
                <a:solidFill>
                  <a:srgbClr val="FF0000"/>
                </a:solidFill>
                <a:latin typeface="Arial" panose="020B0604020202020204" pitchFamily="34" charset="0"/>
                <a:cs typeface="Arial" panose="020B0604020202020204" pitchFamily="34" charset="0"/>
              </a:rPr>
              <a:t>1980s, 90s </a:t>
            </a:r>
            <a:r>
              <a:rPr lang="en-US" sz="2000" dirty="0" smtClean="0">
                <a:latin typeface="Arial" panose="020B0604020202020204" pitchFamily="34" charset="0"/>
                <a:cs typeface="Arial" panose="020B0604020202020204" pitchFamily="34" charset="0"/>
              </a:rPr>
              <a:t>	Widely used in biochemistry to separate cells and study 			their dielectric properties.</a:t>
            </a:r>
          </a:p>
          <a:p>
            <a:r>
              <a:rPr lang="en-US" sz="2000" b="1" dirty="0" smtClean="0">
                <a:solidFill>
                  <a:srgbClr val="FF0000"/>
                </a:solidFill>
                <a:latin typeface="Arial" panose="020B0604020202020204" pitchFamily="34" charset="0"/>
                <a:cs typeface="Arial" panose="020B0604020202020204" pitchFamily="34" charset="0"/>
              </a:rPr>
              <a:t>Last decade 	</a:t>
            </a:r>
            <a:r>
              <a:rPr lang="en-US" sz="2000" dirty="0" smtClean="0">
                <a:latin typeface="Arial" panose="020B0604020202020204" pitchFamily="34" charset="0"/>
                <a:cs typeface="Arial" panose="020B0604020202020204" pitchFamily="34" charset="0"/>
              </a:rPr>
              <a:t>Manipulation of inorganic nanostructures.</a:t>
            </a:r>
          </a:p>
        </p:txBody>
      </p:sp>
      <p:pic>
        <p:nvPicPr>
          <p:cNvPr id="5" name="Imagen 4"/>
          <p:cNvPicPr/>
          <p:nvPr/>
        </p:nvPicPr>
        <p:blipFill rotWithShape="1">
          <a:blip r:embed="rId3">
            <a:extLst>
              <a:ext uri="{28A0092B-C50C-407E-A947-70E740481C1C}">
                <a14:useLocalDpi xmlns:a14="http://schemas.microsoft.com/office/drawing/2010/main" xmlns="" val="0"/>
              </a:ext>
            </a:extLst>
          </a:blip>
          <a:srcRect l="15899" r="6799" b="7084"/>
          <a:stretch/>
        </p:blipFill>
        <p:spPr bwMode="auto">
          <a:xfrm>
            <a:off x="2339752" y="3300324"/>
            <a:ext cx="4798468" cy="3103126"/>
          </a:xfrm>
          <a:prstGeom prst="rect">
            <a:avLst/>
          </a:prstGeom>
          <a:noFill/>
        </p:spPr>
      </p:pic>
      <p:sp>
        <p:nvSpPr>
          <p:cNvPr id="6" name="CuadroTexto 5"/>
          <p:cNvSpPr txBox="1"/>
          <p:nvPr/>
        </p:nvSpPr>
        <p:spPr>
          <a:xfrm>
            <a:off x="3059832" y="3076334"/>
            <a:ext cx="639919" cy="338554"/>
          </a:xfrm>
          <a:prstGeom prst="rect">
            <a:avLst/>
          </a:prstGeom>
          <a:noFill/>
        </p:spPr>
        <p:txBody>
          <a:bodyPr wrap="none" rtlCol="0">
            <a:spAutoFit/>
          </a:bodyPr>
          <a:lstStyle/>
          <a:p>
            <a:r>
              <a:rPr lang="en-US" sz="1600" dirty="0" smtClean="0">
                <a:solidFill>
                  <a:srgbClr val="0070C0"/>
                </a:solidFill>
              </a:rPr>
              <a:t>1970</a:t>
            </a:r>
            <a:endParaRPr lang="en-US" sz="1600" dirty="0">
              <a:solidFill>
                <a:srgbClr val="0070C0"/>
              </a:solidFill>
            </a:endParaRPr>
          </a:p>
        </p:txBody>
      </p:sp>
      <p:sp>
        <p:nvSpPr>
          <p:cNvPr id="17" name="CuadroTexto 16"/>
          <p:cNvSpPr txBox="1"/>
          <p:nvPr/>
        </p:nvSpPr>
        <p:spPr>
          <a:xfrm>
            <a:off x="3938676" y="3070692"/>
            <a:ext cx="639919" cy="338554"/>
          </a:xfrm>
          <a:prstGeom prst="rect">
            <a:avLst/>
          </a:prstGeom>
          <a:noFill/>
        </p:spPr>
        <p:txBody>
          <a:bodyPr wrap="none" rtlCol="0">
            <a:spAutoFit/>
          </a:bodyPr>
          <a:lstStyle/>
          <a:p>
            <a:r>
              <a:rPr lang="en-US" sz="1600" dirty="0" smtClean="0">
                <a:solidFill>
                  <a:srgbClr val="0070C0"/>
                </a:solidFill>
              </a:rPr>
              <a:t>1980</a:t>
            </a:r>
            <a:endParaRPr lang="en-US" sz="1600" dirty="0">
              <a:solidFill>
                <a:srgbClr val="0070C0"/>
              </a:solidFill>
            </a:endParaRPr>
          </a:p>
        </p:txBody>
      </p:sp>
      <p:sp>
        <p:nvSpPr>
          <p:cNvPr id="18" name="CuadroTexto 17"/>
          <p:cNvSpPr txBox="1"/>
          <p:nvPr/>
        </p:nvSpPr>
        <p:spPr>
          <a:xfrm>
            <a:off x="4810146" y="3068960"/>
            <a:ext cx="639919" cy="338554"/>
          </a:xfrm>
          <a:prstGeom prst="rect">
            <a:avLst/>
          </a:prstGeom>
          <a:noFill/>
        </p:spPr>
        <p:txBody>
          <a:bodyPr wrap="none" rtlCol="0">
            <a:spAutoFit/>
          </a:bodyPr>
          <a:lstStyle/>
          <a:p>
            <a:r>
              <a:rPr lang="en-US" sz="1600" dirty="0" smtClean="0">
                <a:solidFill>
                  <a:srgbClr val="0070C0"/>
                </a:solidFill>
              </a:rPr>
              <a:t>1990</a:t>
            </a:r>
            <a:endParaRPr lang="en-US" sz="1600" dirty="0">
              <a:solidFill>
                <a:srgbClr val="0070C0"/>
              </a:solidFill>
            </a:endParaRPr>
          </a:p>
        </p:txBody>
      </p:sp>
      <p:sp>
        <p:nvSpPr>
          <p:cNvPr id="19" name="CuadroTexto 18"/>
          <p:cNvSpPr txBox="1"/>
          <p:nvPr/>
        </p:nvSpPr>
        <p:spPr>
          <a:xfrm>
            <a:off x="5702234" y="3070972"/>
            <a:ext cx="639919" cy="338554"/>
          </a:xfrm>
          <a:prstGeom prst="rect">
            <a:avLst/>
          </a:prstGeom>
          <a:noFill/>
        </p:spPr>
        <p:txBody>
          <a:bodyPr wrap="none" rtlCol="0">
            <a:spAutoFit/>
          </a:bodyPr>
          <a:lstStyle/>
          <a:p>
            <a:r>
              <a:rPr lang="en-US" sz="1600" dirty="0" smtClean="0">
                <a:solidFill>
                  <a:srgbClr val="0070C0"/>
                </a:solidFill>
              </a:rPr>
              <a:t>2000</a:t>
            </a:r>
            <a:endParaRPr lang="en-US" sz="1600" dirty="0">
              <a:solidFill>
                <a:srgbClr val="0070C0"/>
              </a:solidFill>
            </a:endParaRPr>
          </a:p>
        </p:txBody>
      </p:sp>
      <p:sp>
        <p:nvSpPr>
          <p:cNvPr id="20" name="CuadroTexto 19"/>
          <p:cNvSpPr txBox="1"/>
          <p:nvPr/>
        </p:nvSpPr>
        <p:spPr>
          <a:xfrm>
            <a:off x="6516216" y="3070972"/>
            <a:ext cx="639919" cy="338554"/>
          </a:xfrm>
          <a:prstGeom prst="rect">
            <a:avLst/>
          </a:prstGeom>
          <a:noFill/>
        </p:spPr>
        <p:txBody>
          <a:bodyPr wrap="none" rtlCol="0">
            <a:spAutoFit/>
          </a:bodyPr>
          <a:lstStyle/>
          <a:p>
            <a:r>
              <a:rPr lang="en-US" sz="1600" dirty="0" smtClean="0">
                <a:solidFill>
                  <a:srgbClr val="0070C0"/>
                </a:solidFill>
              </a:rPr>
              <a:t>2010</a:t>
            </a:r>
            <a:endParaRPr lang="en-US" sz="1600" dirty="0">
              <a:solidFill>
                <a:srgbClr val="0070C0"/>
              </a:solidFill>
            </a:endParaRPr>
          </a:p>
        </p:txBody>
      </p:sp>
      <p:sp>
        <p:nvSpPr>
          <p:cNvPr id="21" name="CuadroTexto 20"/>
          <p:cNvSpPr txBox="1"/>
          <p:nvPr/>
        </p:nvSpPr>
        <p:spPr>
          <a:xfrm>
            <a:off x="1840624" y="3287632"/>
            <a:ext cx="526106" cy="338554"/>
          </a:xfrm>
          <a:prstGeom prst="rect">
            <a:avLst/>
          </a:prstGeom>
          <a:noFill/>
        </p:spPr>
        <p:txBody>
          <a:bodyPr wrap="none" rtlCol="0">
            <a:spAutoFit/>
          </a:bodyPr>
          <a:lstStyle/>
          <a:p>
            <a:r>
              <a:rPr lang="en-US" sz="1600" dirty="0" smtClean="0">
                <a:solidFill>
                  <a:srgbClr val="FF0000"/>
                </a:solidFill>
              </a:rPr>
              <a:t>500</a:t>
            </a:r>
            <a:endParaRPr lang="en-US" sz="1600" dirty="0">
              <a:solidFill>
                <a:srgbClr val="FF0000"/>
              </a:solidFill>
            </a:endParaRPr>
          </a:p>
        </p:txBody>
      </p:sp>
      <p:sp>
        <p:nvSpPr>
          <p:cNvPr id="23" name="CuadroTexto 22"/>
          <p:cNvSpPr txBox="1"/>
          <p:nvPr/>
        </p:nvSpPr>
        <p:spPr>
          <a:xfrm>
            <a:off x="1835696" y="3863060"/>
            <a:ext cx="526106" cy="338554"/>
          </a:xfrm>
          <a:prstGeom prst="rect">
            <a:avLst/>
          </a:prstGeom>
          <a:noFill/>
        </p:spPr>
        <p:txBody>
          <a:bodyPr wrap="none" rtlCol="0">
            <a:spAutoFit/>
          </a:bodyPr>
          <a:lstStyle/>
          <a:p>
            <a:r>
              <a:rPr lang="en-US" sz="1600" dirty="0">
                <a:solidFill>
                  <a:srgbClr val="FF0000"/>
                </a:solidFill>
              </a:rPr>
              <a:t>4</a:t>
            </a:r>
            <a:r>
              <a:rPr lang="en-US" sz="1600" dirty="0" smtClean="0">
                <a:solidFill>
                  <a:srgbClr val="FF0000"/>
                </a:solidFill>
              </a:rPr>
              <a:t>00</a:t>
            </a:r>
            <a:endParaRPr lang="en-US" sz="1600" dirty="0">
              <a:solidFill>
                <a:srgbClr val="FF0000"/>
              </a:solidFill>
            </a:endParaRPr>
          </a:p>
        </p:txBody>
      </p:sp>
      <p:sp>
        <p:nvSpPr>
          <p:cNvPr id="24" name="CuadroTexto 23"/>
          <p:cNvSpPr txBox="1"/>
          <p:nvPr/>
        </p:nvSpPr>
        <p:spPr>
          <a:xfrm>
            <a:off x="1835696" y="4461246"/>
            <a:ext cx="526106" cy="338554"/>
          </a:xfrm>
          <a:prstGeom prst="rect">
            <a:avLst/>
          </a:prstGeom>
          <a:noFill/>
        </p:spPr>
        <p:txBody>
          <a:bodyPr wrap="none" rtlCol="0">
            <a:spAutoFit/>
          </a:bodyPr>
          <a:lstStyle/>
          <a:p>
            <a:r>
              <a:rPr lang="en-US" sz="1600" dirty="0">
                <a:solidFill>
                  <a:srgbClr val="FF0000"/>
                </a:solidFill>
              </a:rPr>
              <a:t>3</a:t>
            </a:r>
            <a:r>
              <a:rPr lang="en-US" sz="1600" dirty="0" smtClean="0">
                <a:solidFill>
                  <a:srgbClr val="FF0000"/>
                </a:solidFill>
              </a:rPr>
              <a:t>00</a:t>
            </a:r>
            <a:endParaRPr lang="en-US" sz="1600" dirty="0">
              <a:solidFill>
                <a:srgbClr val="FF0000"/>
              </a:solidFill>
            </a:endParaRPr>
          </a:p>
        </p:txBody>
      </p:sp>
      <p:sp>
        <p:nvSpPr>
          <p:cNvPr id="25" name="CuadroTexto 24"/>
          <p:cNvSpPr txBox="1"/>
          <p:nvPr/>
        </p:nvSpPr>
        <p:spPr>
          <a:xfrm>
            <a:off x="1841410" y="5042952"/>
            <a:ext cx="526106" cy="338554"/>
          </a:xfrm>
          <a:prstGeom prst="rect">
            <a:avLst/>
          </a:prstGeom>
          <a:noFill/>
        </p:spPr>
        <p:txBody>
          <a:bodyPr wrap="none" rtlCol="0">
            <a:spAutoFit/>
          </a:bodyPr>
          <a:lstStyle/>
          <a:p>
            <a:r>
              <a:rPr lang="en-US" sz="1600" dirty="0" smtClean="0">
                <a:solidFill>
                  <a:srgbClr val="FF0000"/>
                </a:solidFill>
              </a:rPr>
              <a:t>200</a:t>
            </a:r>
            <a:endParaRPr lang="en-US" sz="1600" dirty="0">
              <a:solidFill>
                <a:srgbClr val="FF0000"/>
              </a:solidFill>
            </a:endParaRPr>
          </a:p>
        </p:txBody>
      </p:sp>
      <p:sp>
        <p:nvSpPr>
          <p:cNvPr id="26" name="CuadroTexto 25"/>
          <p:cNvSpPr txBox="1"/>
          <p:nvPr/>
        </p:nvSpPr>
        <p:spPr>
          <a:xfrm>
            <a:off x="1835696" y="5634787"/>
            <a:ext cx="526106" cy="338554"/>
          </a:xfrm>
          <a:prstGeom prst="rect">
            <a:avLst/>
          </a:prstGeom>
          <a:noFill/>
        </p:spPr>
        <p:txBody>
          <a:bodyPr wrap="none" rtlCol="0">
            <a:spAutoFit/>
          </a:bodyPr>
          <a:lstStyle/>
          <a:p>
            <a:r>
              <a:rPr lang="en-US" sz="1600" dirty="0">
                <a:solidFill>
                  <a:srgbClr val="FF0000"/>
                </a:solidFill>
              </a:rPr>
              <a:t>1</a:t>
            </a:r>
            <a:r>
              <a:rPr lang="en-US" sz="1600" dirty="0" smtClean="0">
                <a:solidFill>
                  <a:srgbClr val="FF0000"/>
                </a:solidFill>
              </a:rPr>
              <a:t>00</a:t>
            </a:r>
            <a:endParaRPr lang="en-US" sz="1600" dirty="0">
              <a:solidFill>
                <a:srgbClr val="FF0000"/>
              </a:solidFill>
            </a:endParaRPr>
          </a:p>
        </p:txBody>
      </p:sp>
      <p:cxnSp>
        <p:nvCxnSpPr>
          <p:cNvPr id="28" name="Conector recto 27"/>
          <p:cNvCxnSpPr/>
          <p:nvPr/>
        </p:nvCxnSpPr>
        <p:spPr>
          <a:xfrm>
            <a:off x="2339752" y="3464283"/>
            <a:ext cx="1170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Conector recto 28"/>
          <p:cNvCxnSpPr/>
          <p:nvPr/>
        </p:nvCxnSpPr>
        <p:spPr>
          <a:xfrm>
            <a:off x="2339752" y="4050224"/>
            <a:ext cx="1170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2339752" y="4633662"/>
            <a:ext cx="1170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Conector recto 30"/>
          <p:cNvCxnSpPr/>
          <p:nvPr/>
        </p:nvCxnSpPr>
        <p:spPr>
          <a:xfrm>
            <a:off x="2339752" y="5224474"/>
            <a:ext cx="1170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Conector recto 31"/>
          <p:cNvCxnSpPr/>
          <p:nvPr/>
        </p:nvCxnSpPr>
        <p:spPr>
          <a:xfrm>
            <a:off x="2339752" y="5815286"/>
            <a:ext cx="117038"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CuadroTexto 2"/>
          <p:cNvSpPr txBox="1"/>
          <p:nvPr/>
        </p:nvSpPr>
        <p:spPr>
          <a:xfrm>
            <a:off x="2531968" y="3429000"/>
            <a:ext cx="2976136" cy="369332"/>
          </a:xfrm>
          <a:prstGeom prst="rect">
            <a:avLst/>
          </a:prstGeom>
          <a:noFill/>
        </p:spPr>
        <p:txBody>
          <a:bodyPr wrap="none" rtlCol="0">
            <a:spAutoFit/>
          </a:bodyPr>
          <a:lstStyle/>
          <a:p>
            <a:r>
              <a:rPr lang="en-US" sz="1800" dirty="0" smtClean="0"/>
              <a:t>Source: Web of Knowledge</a:t>
            </a:r>
            <a:endParaRPr lang="en-US" sz="1800" dirty="0"/>
          </a:p>
        </p:txBody>
      </p:sp>
      <p:sp>
        <p:nvSpPr>
          <p:cNvPr id="22" name="CuadroTexto 21"/>
          <p:cNvSpPr txBox="1"/>
          <p:nvPr/>
        </p:nvSpPr>
        <p:spPr>
          <a:xfrm rot="16200000">
            <a:off x="660278" y="4571236"/>
            <a:ext cx="1941557" cy="369332"/>
          </a:xfrm>
          <a:prstGeom prst="rect">
            <a:avLst/>
          </a:prstGeom>
          <a:noFill/>
        </p:spPr>
        <p:txBody>
          <a:bodyPr wrap="none" rtlCol="0">
            <a:spAutoFit/>
          </a:bodyPr>
          <a:lstStyle/>
          <a:p>
            <a:r>
              <a:rPr lang="en-US" sz="1800" dirty="0" smtClean="0"/>
              <a:t>Publications/year</a:t>
            </a:r>
            <a:endParaRPr lang="en-US" sz="1800" dirty="0"/>
          </a:p>
        </p:txBody>
      </p:sp>
    </p:spTree>
    <p:extLst>
      <p:ext uri="{BB962C8B-B14F-4D97-AF65-F5344CB8AC3E}">
        <p14:creationId xmlns:p14="http://schemas.microsoft.com/office/powerpoint/2010/main" xmlns="" val="3585214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0" y="170056"/>
            <a:ext cx="9144000" cy="461665"/>
          </a:xfrm>
          <a:prstGeom prst="rect">
            <a:avLst/>
          </a:prstGeom>
          <a:noFill/>
        </p:spPr>
        <p:txBody>
          <a:bodyPr wrap="square" rtlCol="0">
            <a:spAutoFit/>
          </a:bodyPr>
          <a:lstStyle/>
          <a:p>
            <a:pPr algn="ctr"/>
            <a:r>
              <a:rPr lang="en-US" b="1" dirty="0" err="1">
                <a:solidFill>
                  <a:srgbClr val="FF0000"/>
                </a:solidFill>
                <a:effectLst>
                  <a:outerShdw blurRad="38100" dist="38100" dir="2700000" algn="tl">
                    <a:srgbClr val="000000">
                      <a:alpha val="43137"/>
                    </a:srgbClr>
                  </a:outerShdw>
                </a:effectLst>
              </a:rPr>
              <a:t>Dielectrophoresis</a:t>
            </a:r>
            <a:r>
              <a:rPr lang="en-US" b="1" dirty="0">
                <a:solidFill>
                  <a:srgbClr val="FF0000"/>
                </a:solidFill>
                <a:effectLst>
                  <a:outerShdw blurRad="38100" dist="38100" dir="2700000" algn="tl">
                    <a:srgbClr val="000000">
                      <a:alpha val="43137"/>
                    </a:srgbClr>
                  </a:outerShdw>
                </a:effectLst>
              </a:rPr>
              <a:t> (DEP)</a:t>
            </a:r>
          </a:p>
        </p:txBody>
      </p:sp>
      <p:graphicFrame>
        <p:nvGraphicFramePr>
          <p:cNvPr id="5" name="6 Objeto"/>
          <p:cNvGraphicFramePr>
            <a:graphicFrameLocks noChangeAspect="1"/>
          </p:cNvGraphicFramePr>
          <p:nvPr>
            <p:extLst>
              <p:ext uri="{D42A27DB-BD31-4B8C-83A1-F6EECF244321}">
                <p14:modId xmlns:p14="http://schemas.microsoft.com/office/powerpoint/2010/main" xmlns="" val="3039984759"/>
              </p:ext>
            </p:extLst>
          </p:nvPr>
        </p:nvGraphicFramePr>
        <p:xfrm>
          <a:off x="3275857" y="1509637"/>
          <a:ext cx="4421371" cy="960490"/>
        </p:xfrm>
        <a:graphic>
          <a:graphicData uri="http://schemas.openxmlformats.org/presentationml/2006/ole">
            <p:oleObj spid="_x0000_s13539" name="Ecuación" r:id="rId4" imgW="1828800" imgH="393480" progId="Equation.3">
              <p:embed/>
            </p:oleObj>
          </a:graphicData>
        </a:graphic>
      </p:graphicFrame>
      <p:sp>
        <p:nvSpPr>
          <p:cNvPr id="6" name="7 CuadroTexto"/>
          <p:cNvSpPr txBox="1"/>
          <p:nvPr/>
        </p:nvSpPr>
        <p:spPr>
          <a:xfrm>
            <a:off x="848752" y="1484784"/>
            <a:ext cx="2292615" cy="1015663"/>
          </a:xfrm>
          <a:prstGeom prst="rect">
            <a:avLst/>
          </a:prstGeom>
          <a:noFill/>
        </p:spPr>
        <p:txBody>
          <a:bodyPr wrap="none" rtlCol="0">
            <a:spAutoFit/>
          </a:bodyPr>
          <a:lstStyle/>
          <a:p>
            <a:pPr algn="ctr"/>
            <a:r>
              <a:rPr lang="en-US" sz="2000" b="1" dirty="0" err="1" smtClean="0"/>
              <a:t>Dielectrophoretic</a:t>
            </a:r>
            <a:endParaRPr lang="en-US" sz="2000" b="1" dirty="0" smtClean="0"/>
          </a:p>
          <a:p>
            <a:pPr algn="ctr"/>
            <a:r>
              <a:rPr lang="en-US" sz="2000" b="1" dirty="0" smtClean="0"/>
              <a:t>Force</a:t>
            </a:r>
          </a:p>
          <a:p>
            <a:pPr algn="ctr"/>
            <a:r>
              <a:rPr lang="en-US" sz="2000" b="1" dirty="0" smtClean="0"/>
              <a:t>(AC signal)</a:t>
            </a:r>
            <a:endParaRPr lang="en-US" sz="2000" b="1" dirty="0"/>
          </a:p>
        </p:txBody>
      </p:sp>
      <p:cxnSp>
        <p:nvCxnSpPr>
          <p:cNvPr id="7" name="11 Conector recto de flecha"/>
          <p:cNvCxnSpPr/>
          <p:nvPr/>
        </p:nvCxnSpPr>
        <p:spPr>
          <a:xfrm flipH="1">
            <a:off x="6588226" y="1262613"/>
            <a:ext cx="72006" cy="546804"/>
          </a:xfrm>
          <a:prstGeom prst="straightConnector1">
            <a:avLst/>
          </a:prstGeom>
          <a:ln>
            <a:solidFill>
              <a:schemeClr val="bg2">
                <a:lumMod val="10000"/>
              </a:schemeClr>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8" name="13 CuadroTexto"/>
          <p:cNvSpPr txBox="1"/>
          <p:nvPr/>
        </p:nvSpPr>
        <p:spPr>
          <a:xfrm>
            <a:off x="5724128" y="834227"/>
            <a:ext cx="2232247" cy="707886"/>
          </a:xfrm>
          <a:prstGeom prst="rect">
            <a:avLst/>
          </a:prstGeom>
          <a:noFill/>
        </p:spPr>
        <p:txBody>
          <a:bodyPr wrap="square" rtlCol="0">
            <a:spAutoFit/>
          </a:bodyPr>
          <a:lstStyle/>
          <a:p>
            <a:r>
              <a:rPr lang="en-US" sz="2000" dirty="0" err="1" smtClean="0">
                <a:solidFill>
                  <a:srgbClr val="FF0000"/>
                </a:solidFill>
              </a:rPr>
              <a:t>Clausis-Mossotti</a:t>
            </a:r>
            <a:r>
              <a:rPr lang="en-US" sz="2000" dirty="0" smtClean="0">
                <a:solidFill>
                  <a:srgbClr val="FF0000"/>
                </a:solidFill>
              </a:rPr>
              <a:t> </a:t>
            </a:r>
          </a:p>
          <a:p>
            <a:r>
              <a:rPr lang="en-US" sz="2000" dirty="0" smtClean="0">
                <a:solidFill>
                  <a:srgbClr val="FF0000"/>
                </a:solidFill>
              </a:rPr>
              <a:t>factor</a:t>
            </a:r>
            <a:endParaRPr lang="en-US" sz="2000" dirty="0">
              <a:solidFill>
                <a:srgbClr val="FF0000"/>
              </a:solidFill>
            </a:endParaRPr>
          </a:p>
        </p:txBody>
      </p:sp>
      <p:cxnSp>
        <p:nvCxnSpPr>
          <p:cNvPr id="9" name="15 Conector recto de flecha"/>
          <p:cNvCxnSpPr/>
          <p:nvPr/>
        </p:nvCxnSpPr>
        <p:spPr>
          <a:xfrm flipH="1" flipV="1">
            <a:off x="5140873" y="1262613"/>
            <a:ext cx="345669" cy="564920"/>
          </a:xfrm>
          <a:prstGeom prst="straightConnector1">
            <a:avLst/>
          </a:prstGeom>
          <a:ln>
            <a:solidFill>
              <a:schemeClr val="bg2">
                <a:lumMod val="10000"/>
              </a:schemeClr>
            </a:solidFill>
            <a:tailEnd type="arrow"/>
          </a:ln>
        </p:spPr>
        <p:style>
          <a:lnRef idx="1">
            <a:schemeClr val="accent1"/>
          </a:lnRef>
          <a:fillRef idx="0">
            <a:schemeClr val="accent1"/>
          </a:fillRef>
          <a:effectRef idx="0">
            <a:schemeClr val="accent1"/>
          </a:effectRef>
          <a:fontRef idx="minor">
            <a:schemeClr val="tx1"/>
          </a:fontRef>
        </p:style>
      </p:cxnSp>
      <p:sp>
        <p:nvSpPr>
          <p:cNvPr id="10" name="16 CuadroTexto"/>
          <p:cNvSpPr txBox="1"/>
          <p:nvPr/>
        </p:nvSpPr>
        <p:spPr>
          <a:xfrm>
            <a:off x="3182286" y="828129"/>
            <a:ext cx="2541842" cy="707886"/>
          </a:xfrm>
          <a:prstGeom prst="rect">
            <a:avLst/>
          </a:prstGeom>
          <a:noFill/>
        </p:spPr>
        <p:txBody>
          <a:bodyPr wrap="square" rtlCol="0">
            <a:spAutoFit/>
          </a:bodyPr>
          <a:lstStyle/>
          <a:p>
            <a:r>
              <a:rPr lang="en-US" sz="2000" dirty="0" smtClean="0">
                <a:solidFill>
                  <a:srgbClr val="FF0000"/>
                </a:solidFill>
              </a:rPr>
              <a:t>Dielectric permittivity of the </a:t>
            </a:r>
            <a:r>
              <a:rPr lang="en-US" sz="2000" dirty="0" err="1" smtClean="0">
                <a:solidFill>
                  <a:srgbClr val="FF0000"/>
                </a:solidFill>
              </a:rPr>
              <a:t>solvant</a:t>
            </a:r>
            <a:endParaRPr lang="en-US" sz="2000" dirty="0">
              <a:solidFill>
                <a:srgbClr val="FF0000"/>
              </a:solidFill>
            </a:endParaRPr>
          </a:p>
        </p:txBody>
      </p:sp>
      <mc:AlternateContent xmlns:mc="http://schemas.openxmlformats.org/markup-compatibility/2006">
        <mc:Choice xmlns:a14="http://schemas.microsoft.com/office/drawing/2010/main" xmlns="" Requires="a14">
          <p:sp>
            <p:nvSpPr>
              <p:cNvPr id="2" name="Rectángulo 1"/>
              <p:cNvSpPr/>
              <p:nvPr/>
            </p:nvSpPr>
            <p:spPr>
              <a:xfrm>
                <a:off x="817544" y="4359346"/>
                <a:ext cx="2932341" cy="8698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s-ES" b="0" i="1" smtClean="0">
                              <a:latin typeface="Cambria Math" panose="02040503050406030204" pitchFamily="18" charset="0"/>
                            </a:rPr>
                            <m:t>𝐾</m:t>
                          </m:r>
                        </m:e>
                        <m:sub>
                          <m:r>
                            <a:rPr lang="en-US" i="1">
                              <a:latin typeface="Cambria Math" panose="02040503050406030204" pitchFamily="18" charset="0"/>
                            </a:rPr>
                            <m:t>𝑙𝑜𝑛𝑔</m:t>
                          </m:r>
                          <m:r>
                            <a:rPr lang="en-US" i="0">
                              <a:latin typeface="Cambria Math" panose="02040503050406030204" pitchFamily="18" charset="0"/>
                            </a:rPr>
                            <m:t> </m:t>
                          </m:r>
                          <m:r>
                            <a:rPr lang="en-US" i="1">
                              <a:latin typeface="Cambria Math" panose="02040503050406030204" pitchFamily="18" charset="0"/>
                            </a:rPr>
                            <m:t>𝑎𝑥𝑖𝑠</m:t>
                          </m:r>
                        </m:sub>
                      </m:sSub>
                      <m:r>
                        <a:rPr lang="en-US" i="0">
                          <a:latin typeface="Cambria Math" panose="02040503050406030204" pitchFamily="18" charset="0"/>
                        </a:rPr>
                        <m:t>=</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sSubSup>
                                <m:sSubSupPr>
                                  <m:ctrlPr>
                                    <a:rPr lang="en-US" i="1">
                                      <a:latin typeface="Cambria Math" panose="02040503050406030204" pitchFamily="18" charset="0"/>
                                    </a:rPr>
                                  </m:ctrlPr>
                                </m:sSubSupPr>
                                <m:e>
                                  <m:r>
                                    <a:rPr lang="en-US" i="1">
                                      <a:latin typeface="Cambria Math" panose="02040503050406030204" pitchFamily="18" charset="0"/>
                                    </a:rPr>
                                    <m:t>𝜀</m:t>
                                  </m:r>
                                </m:e>
                                <m:sub>
                                  <m:r>
                                    <a:rPr lang="en-US" i="1">
                                      <a:latin typeface="Cambria Math" panose="02040503050406030204" pitchFamily="18" charset="0"/>
                                    </a:rPr>
                                    <m:t>𝑝</m:t>
                                  </m:r>
                                </m:sub>
                                <m:sup>
                                  <m:r>
                                    <a:rPr lang="en-US" i="0">
                                      <a:latin typeface="Cambria Math" panose="02040503050406030204" pitchFamily="18" charset="0"/>
                                    </a:rPr>
                                    <m:t>∗</m:t>
                                  </m:r>
                                </m:sup>
                              </m:sSubSup>
                              <m:r>
                                <a:rPr lang="en-US" i="0">
                                  <a:latin typeface="Cambria Math" panose="02040503050406030204" pitchFamily="18" charset="0"/>
                                </a:rPr>
                                <m:t>−</m:t>
                              </m:r>
                              <m:r>
                                <a:rPr lang="en-US" i="1">
                                  <a:latin typeface="Cambria Math" panose="02040503050406030204" pitchFamily="18" charset="0"/>
                                </a:rPr>
                                <m:t>𝜀</m:t>
                              </m:r>
                            </m:e>
                            <m:sub>
                              <m:r>
                                <a:rPr lang="en-US" i="1">
                                  <a:latin typeface="Cambria Math" panose="02040503050406030204" pitchFamily="18" charset="0"/>
                                </a:rPr>
                                <m:t>𝑚</m:t>
                              </m:r>
                            </m:sub>
                            <m:sup>
                              <m:r>
                                <a:rPr lang="en-US" i="0">
                                  <a:latin typeface="Cambria Math" panose="02040503050406030204" pitchFamily="18" charset="0"/>
                                </a:rPr>
                                <m:t>∗</m:t>
                              </m:r>
                            </m:sup>
                          </m:sSubSup>
                        </m:num>
                        <m:den>
                          <m:sSubSup>
                            <m:sSubSupPr>
                              <m:ctrlPr>
                                <a:rPr lang="en-US" i="1">
                                  <a:latin typeface="Cambria Math" panose="02040503050406030204" pitchFamily="18" charset="0"/>
                                </a:rPr>
                              </m:ctrlPr>
                            </m:sSubSupPr>
                            <m:e>
                              <m:r>
                                <a:rPr lang="en-US" i="1">
                                  <a:latin typeface="Cambria Math" panose="02040503050406030204" pitchFamily="18" charset="0"/>
                                </a:rPr>
                                <m:t>𝜀</m:t>
                              </m:r>
                            </m:e>
                            <m:sub>
                              <m:r>
                                <a:rPr lang="en-US" i="1">
                                  <a:latin typeface="Cambria Math" panose="02040503050406030204" pitchFamily="18" charset="0"/>
                                </a:rPr>
                                <m:t>𝑚</m:t>
                              </m:r>
                            </m:sub>
                            <m:sup>
                              <m:r>
                                <a:rPr lang="en-US" i="0">
                                  <a:latin typeface="Cambria Math" panose="02040503050406030204" pitchFamily="18" charset="0"/>
                                </a:rPr>
                                <m:t>∗</m:t>
                              </m:r>
                            </m:sup>
                          </m:sSubSup>
                        </m:den>
                      </m:f>
                    </m:oMath>
                  </m:oMathPara>
                </a14:m>
                <a:endParaRPr lang="en-US" dirty="0"/>
              </a:p>
            </p:txBody>
          </p:sp>
        </mc:Choice>
        <mc:Fallback>
          <p:sp>
            <p:nvSpPr>
              <p:cNvPr id="2" name="Rectángulo 1"/>
              <p:cNvSpPr>
                <a:spLocks noRot="1" noChangeAspect="1" noMove="1" noResize="1" noEditPoints="1" noAdjustHandles="1" noChangeArrowheads="1" noChangeShapeType="1" noTextEdit="1"/>
              </p:cNvSpPr>
              <p:nvPr/>
            </p:nvSpPr>
            <p:spPr>
              <a:xfrm>
                <a:off x="817544" y="4359346"/>
                <a:ext cx="2932341" cy="869854"/>
              </a:xfrm>
              <a:prstGeom prst="rect">
                <a:avLst/>
              </a:prstGeom>
              <a:blipFill rotWithShape="0">
                <a:blip r:embed="rId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3" name="Rectángulo 2"/>
              <p:cNvSpPr/>
              <p:nvPr/>
            </p:nvSpPr>
            <p:spPr>
              <a:xfrm>
                <a:off x="683568" y="5229200"/>
                <a:ext cx="3232872" cy="91044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s-ES" b="0" i="1" smtClean="0">
                              <a:latin typeface="Cambria Math" panose="02040503050406030204" pitchFamily="18" charset="0"/>
                            </a:rPr>
                            <m:t>𝐾</m:t>
                          </m:r>
                        </m:e>
                        <m:sub>
                          <m:r>
                            <a:rPr lang="en-US" i="1">
                              <a:latin typeface="Cambria Math" panose="02040503050406030204" pitchFamily="18" charset="0"/>
                            </a:rPr>
                            <m:t>𝑠h𝑜𝑟𝑡</m:t>
                          </m:r>
                          <m:r>
                            <a:rPr lang="en-US" i="0">
                              <a:latin typeface="Cambria Math" panose="02040503050406030204" pitchFamily="18" charset="0"/>
                            </a:rPr>
                            <m:t> </m:t>
                          </m:r>
                          <m:r>
                            <a:rPr lang="en-US" i="1">
                              <a:latin typeface="Cambria Math" panose="02040503050406030204" pitchFamily="18" charset="0"/>
                            </a:rPr>
                            <m:t>𝑎𝑥𝑖𝑠</m:t>
                          </m:r>
                        </m:sub>
                      </m:sSub>
                      <m:r>
                        <a:rPr lang="en-US" i="0">
                          <a:latin typeface="Cambria Math" panose="02040503050406030204" pitchFamily="18" charset="0"/>
                        </a:rPr>
                        <m:t>=2</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sSubSup>
                                <m:sSubSupPr>
                                  <m:ctrlPr>
                                    <a:rPr lang="en-US" i="1">
                                      <a:latin typeface="Cambria Math" panose="02040503050406030204" pitchFamily="18" charset="0"/>
                                    </a:rPr>
                                  </m:ctrlPr>
                                </m:sSubSupPr>
                                <m:e>
                                  <m:r>
                                    <a:rPr lang="en-US" i="1">
                                      <a:latin typeface="Cambria Math" panose="02040503050406030204" pitchFamily="18" charset="0"/>
                                    </a:rPr>
                                    <m:t>𝜀</m:t>
                                  </m:r>
                                </m:e>
                                <m:sub>
                                  <m:r>
                                    <a:rPr lang="en-US" i="1">
                                      <a:latin typeface="Cambria Math" panose="02040503050406030204" pitchFamily="18" charset="0"/>
                                    </a:rPr>
                                    <m:t>𝑝</m:t>
                                  </m:r>
                                </m:sub>
                                <m:sup>
                                  <m:r>
                                    <a:rPr lang="en-US" i="0">
                                      <a:latin typeface="Cambria Math" panose="02040503050406030204" pitchFamily="18" charset="0"/>
                                    </a:rPr>
                                    <m:t>∗</m:t>
                                  </m:r>
                                </m:sup>
                              </m:sSubSup>
                              <m:r>
                                <a:rPr lang="en-US" i="0">
                                  <a:latin typeface="Cambria Math" panose="02040503050406030204" pitchFamily="18" charset="0"/>
                                </a:rPr>
                                <m:t>−</m:t>
                              </m:r>
                              <m:r>
                                <a:rPr lang="en-US" i="1">
                                  <a:latin typeface="Cambria Math" panose="02040503050406030204" pitchFamily="18" charset="0"/>
                                </a:rPr>
                                <m:t>𝜀</m:t>
                              </m:r>
                            </m:e>
                            <m:sub>
                              <m:r>
                                <a:rPr lang="en-US" i="1">
                                  <a:latin typeface="Cambria Math" panose="02040503050406030204" pitchFamily="18" charset="0"/>
                                </a:rPr>
                                <m:t>𝑚</m:t>
                              </m:r>
                            </m:sub>
                            <m:sup>
                              <m:r>
                                <a:rPr lang="en-US" i="0">
                                  <a:latin typeface="Cambria Math" panose="02040503050406030204" pitchFamily="18" charset="0"/>
                                </a:rPr>
                                <m:t>∗</m:t>
                              </m:r>
                            </m:sup>
                          </m:sSubSup>
                        </m:num>
                        <m:den>
                          <m:sSubSup>
                            <m:sSubSupPr>
                              <m:ctrlPr>
                                <a:rPr lang="en-US" i="1">
                                  <a:latin typeface="Cambria Math" panose="02040503050406030204" pitchFamily="18" charset="0"/>
                                </a:rPr>
                              </m:ctrlPr>
                            </m:sSubSupPr>
                            <m:e>
                              <m:sSubSup>
                                <m:sSubSupPr>
                                  <m:ctrlPr>
                                    <a:rPr lang="en-US" i="1">
                                      <a:latin typeface="Cambria Math" panose="02040503050406030204" pitchFamily="18" charset="0"/>
                                    </a:rPr>
                                  </m:ctrlPr>
                                </m:sSubSupPr>
                                <m:e>
                                  <m:r>
                                    <a:rPr lang="en-US" i="1">
                                      <a:latin typeface="Cambria Math" panose="02040503050406030204" pitchFamily="18" charset="0"/>
                                    </a:rPr>
                                    <m:t>𝜀</m:t>
                                  </m:r>
                                </m:e>
                                <m:sub>
                                  <m:r>
                                    <a:rPr lang="en-US" i="1">
                                      <a:latin typeface="Cambria Math" panose="02040503050406030204" pitchFamily="18" charset="0"/>
                                    </a:rPr>
                                    <m:t>𝑝</m:t>
                                  </m:r>
                                </m:sub>
                                <m:sup>
                                  <m:r>
                                    <a:rPr lang="en-US" i="0">
                                      <a:latin typeface="Cambria Math" panose="02040503050406030204" pitchFamily="18" charset="0"/>
                                    </a:rPr>
                                    <m:t>∗</m:t>
                                  </m:r>
                                </m:sup>
                              </m:sSubSup>
                              <m:r>
                                <a:rPr lang="en-US" i="0">
                                  <a:latin typeface="Cambria Math" panose="02040503050406030204" pitchFamily="18" charset="0"/>
                                </a:rPr>
                                <m:t>+</m:t>
                              </m:r>
                              <m:r>
                                <a:rPr lang="en-US" i="1">
                                  <a:latin typeface="Cambria Math" panose="02040503050406030204" pitchFamily="18" charset="0"/>
                                </a:rPr>
                                <m:t>𝜀</m:t>
                              </m:r>
                            </m:e>
                            <m:sub>
                              <m:r>
                                <a:rPr lang="en-US" i="1">
                                  <a:latin typeface="Cambria Math" panose="02040503050406030204" pitchFamily="18" charset="0"/>
                                </a:rPr>
                                <m:t>𝑚</m:t>
                              </m:r>
                            </m:sub>
                            <m:sup>
                              <m:r>
                                <a:rPr lang="en-US" i="0">
                                  <a:latin typeface="Cambria Math" panose="02040503050406030204" pitchFamily="18" charset="0"/>
                                </a:rPr>
                                <m:t>∗</m:t>
                              </m:r>
                            </m:sup>
                          </m:sSubSup>
                        </m:den>
                      </m:f>
                    </m:oMath>
                  </m:oMathPara>
                </a14:m>
                <a:endParaRPr lang="en-US" dirty="0"/>
              </a:p>
            </p:txBody>
          </p:sp>
        </mc:Choice>
        <mc:Fallback>
          <p:sp>
            <p:nvSpPr>
              <p:cNvPr id="3" name="Rectángulo 2"/>
              <p:cNvSpPr>
                <a:spLocks noRot="1" noChangeAspect="1" noMove="1" noResize="1" noEditPoints="1" noAdjustHandles="1" noChangeArrowheads="1" noChangeShapeType="1" noTextEdit="1"/>
              </p:cNvSpPr>
              <p:nvPr/>
            </p:nvSpPr>
            <p:spPr>
              <a:xfrm>
                <a:off x="683568" y="5229200"/>
                <a:ext cx="3232872" cy="910442"/>
              </a:xfrm>
              <a:prstGeom prst="rect">
                <a:avLst/>
              </a:prstGeom>
              <a:blipFill rotWithShape="0">
                <a:blip r:embed="rId6"/>
                <a:stretch>
                  <a:fillRect/>
                </a:stretch>
              </a:blipFill>
            </p:spPr>
            <p:txBody>
              <a:bodyPr/>
              <a:lstStyle/>
              <a:p>
                <a:r>
                  <a:rPr lang="en-US">
                    <a:noFill/>
                  </a:rPr>
                  <a:t> </a:t>
                </a:r>
              </a:p>
            </p:txBody>
          </p:sp>
        </mc:Fallback>
      </mc:AlternateContent>
      <p:pic>
        <p:nvPicPr>
          <p:cNvPr id="18" name="Imagen 17"/>
          <p:cNvPicPr>
            <a:picLocks noChangeAspect="1"/>
          </p:cNvPicPr>
          <p:nvPr/>
        </p:nvPicPr>
        <p:blipFill rotWithShape="1">
          <a:blip r:embed="rId7"/>
          <a:srcRect l="50553" t="11610" r="10706" b="37581"/>
          <a:stretch/>
        </p:blipFill>
        <p:spPr>
          <a:xfrm>
            <a:off x="3923928" y="2706923"/>
            <a:ext cx="5102779" cy="3762677"/>
          </a:xfrm>
          <a:prstGeom prst="rect">
            <a:avLst/>
          </a:prstGeom>
        </p:spPr>
      </p:pic>
      <p:pic>
        <p:nvPicPr>
          <p:cNvPr id="23" name="Imagen 22"/>
          <p:cNvPicPr>
            <a:picLocks noChangeAspect="1"/>
          </p:cNvPicPr>
          <p:nvPr/>
        </p:nvPicPr>
        <p:blipFill rotWithShape="1">
          <a:blip r:embed="rId7"/>
          <a:srcRect l="54328" t="62419" r="10706" b="10355"/>
          <a:stretch/>
        </p:blipFill>
        <p:spPr>
          <a:xfrm>
            <a:off x="295014" y="2555780"/>
            <a:ext cx="4132970" cy="1809324"/>
          </a:xfrm>
          <a:prstGeom prst="rect">
            <a:avLst/>
          </a:prstGeom>
        </p:spPr>
      </p:pic>
      <p:sp>
        <p:nvSpPr>
          <p:cNvPr id="24" name="Rectángulo 23"/>
          <p:cNvSpPr/>
          <p:nvPr/>
        </p:nvSpPr>
        <p:spPr>
          <a:xfrm>
            <a:off x="4938807" y="2500447"/>
            <a:ext cx="4186061" cy="584775"/>
          </a:xfrm>
          <a:prstGeom prst="rect">
            <a:avLst/>
          </a:prstGeom>
        </p:spPr>
        <p:txBody>
          <a:bodyPr wrap="square">
            <a:spAutoFit/>
          </a:bodyPr>
          <a:lstStyle/>
          <a:p>
            <a:r>
              <a:rPr lang="en-US" sz="1600" b="1" dirty="0"/>
              <a:t>C. </a:t>
            </a:r>
            <a:r>
              <a:rPr lang="en-US" sz="1600" b="1" dirty="0" err="1"/>
              <a:t>García</a:t>
            </a:r>
            <a:r>
              <a:rPr lang="en-US" sz="1600" b="1" dirty="0"/>
              <a:t> et al., Nanotechnology 24 (2013) 415702 </a:t>
            </a:r>
          </a:p>
        </p:txBody>
      </p:sp>
    </p:spTree>
    <p:extLst>
      <p:ext uri="{BB962C8B-B14F-4D97-AF65-F5344CB8AC3E}">
        <p14:creationId xmlns:p14="http://schemas.microsoft.com/office/powerpoint/2010/main" xmlns="" val="14280825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170056"/>
            <a:ext cx="9144000" cy="830997"/>
          </a:xfrm>
          <a:prstGeom prst="rect">
            <a:avLst/>
          </a:prstGeom>
          <a:noFill/>
        </p:spPr>
        <p:txBody>
          <a:bodyPr wrap="square" rtlCol="0">
            <a:spAutoFit/>
          </a:bodyPr>
          <a:lstStyle/>
          <a:p>
            <a:pPr algn="ctr"/>
            <a:r>
              <a:rPr lang="en-US" b="1" dirty="0" smtClean="0">
                <a:effectLst>
                  <a:outerShdw blurRad="38100" dist="38100" dir="2700000" algn="tl">
                    <a:srgbClr val="000000">
                      <a:alpha val="43137"/>
                    </a:srgbClr>
                  </a:outerShdw>
                </a:effectLst>
                <a:latin typeface="Arial Narrow" pitchFamily="34" charset="0"/>
              </a:rPr>
              <a:t>DEVICE FABRICATION</a:t>
            </a:r>
          </a:p>
          <a:p>
            <a:pPr algn="ctr"/>
            <a:r>
              <a:rPr lang="en-US" b="1" dirty="0" smtClean="0">
                <a:solidFill>
                  <a:srgbClr val="FF0000"/>
                </a:solidFill>
                <a:effectLst>
                  <a:outerShdw blurRad="38100" dist="38100" dir="2700000" algn="tl">
                    <a:srgbClr val="000000">
                      <a:alpha val="43137"/>
                    </a:srgbClr>
                  </a:outerShdw>
                </a:effectLst>
                <a:latin typeface="Arial Narrow" pitchFamily="34" charset="0"/>
              </a:rPr>
              <a:t>DEP attractive force</a:t>
            </a:r>
            <a:endParaRPr lang="en-US" b="1" dirty="0">
              <a:solidFill>
                <a:srgbClr val="FF0000"/>
              </a:solidFill>
              <a:effectLst>
                <a:outerShdw blurRad="38100" dist="38100" dir="2700000" algn="tl">
                  <a:srgbClr val="000000">
                    <a:alpha val="43137"/>
                  </a:srgbClr>
                </a:outerShdw>
              </a:effectLst>
              <a:latin typeface="Arial Narrow" pitchFamily="34" charset="0"/>
            </a:endParaRPr>
          </a:p>
        </p:txBody>
      </p:sp>
      <p:sp>
        <p:nvSpPr>
          <p:cNvPr id="25" name="Rectangle 4"/>
          <p:cNvSpPr>
            <a:spLocks noChangeArrowheads="1"/>
          </p:cNvSpPr>
          <p:nvPr/>
        </p:nvSpPr>
        <p:spPr bwMode="auto">
          <a:xfrm>
            <a:off x="-61517" y="803749"/>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7"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07504" y="1556792"/>
            <a:ext cx="4288779" cy="42887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1185" name="1184 Objeto"/>
          <p:cNvGraphicFramePr>
            <a:graphicFrameLocks noChangeAspect="1"/>
          </p:cNvGraphicFramePr>
          <p:nvPr>
            <p:extLst/>
          </p:nvPr>
        </p:nvGraphicFramePr>
        <p:xfrm>
          <a:off x="4139952" y="830017"/>
          <a:ext cx="5647134" cy="3944589"/>
        </p:xfrm>
        <a:graphic>
          <a:graphicData uri="http://schemas.openxmlformats.org/presentationml/2006/ole">
            <p:oleObj spid="_x0000_s11638" name="Graph" r:id="rId5" imgW="4152900" imgH="2905125" progId="">
              <p:embed/>
            </p:oleObj>
          </a:graphicData>
        </a:graphic>
      </p:graphicFrame>
      <p:cxnSp>
        <p:nvCxnSpPr>
          <p:cNvPr id="4" name="3 Conector recto de flecha"/>
          <p:cNvCxnSpPr/>
          <p:nvPr/>
        </p:nvCxnSpPr>
        <p:spPr>
          <a:xfrm>
            <a:off x="1488356" y="5288508"/>
            <a:ext cx="1872209" cy="0"/>
          </a:xfrm>
          <a:prstGeom prst="straightConnector1">
            <a:avLst/>
          </a:prstGeom>
          <a:ln w="28575">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 name="4 Rectángulo"/>
          <p:cNvSpPr/>
          <p:nvPr/>
        </p:nvSpPr>
        <p:spPr>
          <a:xfrm>
            <a:off x="3360565" y="5254600"/>
            <a:ext cx="893935" cy="66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6 CuadroTexto"/>
          <p:cNvSpPr txBox="1"/>
          <p:nvPr/>
        </p:nvSpPr>
        <p:spPr>
          <a:xfrm>
            <a:off x="2263552" y="4864968"/>
            <a:ext cx="341760" cy="430887"/>
          </a:xfrm>
          <a:prstGeom prst="rect">
            <a:avLst/>
          </a:prstGeom>
          <a:noFill/>
        </p:spPr>
        <p:txBody>
          <a:bodyPr wrap="none" rtlCol="0">
            <a:spAutoFit/>
          </a:bodyPr>
          <a:lstStyle/>
          <a:p>
            <a:r>
              <a:rPr lang="es-ES" sz="2200" smtClean="0">
                <a:solidFill>
                  <a:srgbClr val="FF0000"/>
                </a:solidFill>
              </a:rPr>
              <a:t>g</a:t>
            </a:r>
            <a:endParaRPr lang="en-US" sz="2200">
              <a:solidFill>
                <a:srgbClr val="FF0000"/>
              </a:solidFill>
            </a:endParaRPr>
          </a:p>
        </p:txBody>
      </p:sp>
      <p:sp>
        <p:nvSpPr>
          <p:cNvPr id="12" name="11 Rectángulo"/>
          <p:cNvSpPr/>
          <p:nvPr/>
        </p:nvSpPr>
        <p:spPr>
          <a:xfrm>
            <a:off x="586160" y="5254600"/>
            <a:ext cx="893935" cy="66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2 CuadroTexto"/>
          <p:cNvSpPr txBox="1"/>
          <p:nvPr/>
        </p:nvSpPr>
        <p:spPr>
          <a:xfrm>
            <a:off x="251520" y="5865733"/>
            <a:ext cx="5339732" cy="430887"/>
          </a:xfrm>
          <a:prstGeom prst="rect">
            <a:avLst/>
          </a:prstGeom>
          <a:noFill/>
        </p:spPr>
        <p:txBody>
          <a:bodyPr wrap="none" rtlCol="0">
            <a:spAutoFit/>
          </a:bodyPr>
          <a:lstStyle/>
          <a:p>
            <a:r>
              <a:rPr lang="en-US" sz="2200" dirty="0" smtClean="0"/>
              <a:t>IEI</a:t>
            </a:r>
            <a:r>
              <a:rPr lang="en-US" sz="2200" baseline="30000" dirty="0" smtClean="0"/>
              <a:t>2</a:t>
            </a:r>
            <a:r>
              <a:rPr lang="en-US" sz="2200" dirty="0" smtClean="0"/>
              <a:t> decays as 1/z</a:t>
            </a:r>
            <a:r>
              <a:rPr lang="en-US" sz="2200" baseline="30000" dirty="0" smtClean="0"/>
              <a:t>2</a:t>
            </a:r>
            <a:r>
              <a:rPr lang="en-US" sz="2200" dirty="0" smtClean="0"/>
              <a:t> </a:t>
            </a:r>
            <a:r>
              <a:rPr lang="en-US" sz="2200" dirty="0" smtClean="0">
                <a:sym typeface="Symbol"/>
              </a:rPr>
              <a:t></a:t>
            </a:r>
            <a:r>
              <a:rPr lang="en-US" sz="2200" dirty="0" smtClean="0"/>
              <a:t>F</a:t>
            </a:r>
            <a:r>
              <a:rPr lang="en-US" sz="2200" baseline="-25000" dirty="0" smtClean="0"/>
              <a:t>DEP </a:t>
            </a:r>
            <a:r>
              <a:rPr lang="en-US" sz="2200" dirty="0" smtClean="0"/>
              <a:t>decays as 1/z</a:t>
            </a:r>
            <a:r>
              <a:rPr lang="en-US" sz="2200" baseline="30000" dirty="0" smtClean="0"/>
              <a:t>3</a:t>
            </a:r>
            <a:endParaRPr lang="en-US" sz="2200" baseline="30000" dirty="0"/>
          </a:p>
        </p:txBody>
      </p:sp>
      <p:sp>
        <p:nvSpPr>
          <p:cNvPr id="6" name="5 CuadroTexto"/>
          <p:cNvSpPr txBox="1"/>
          <p:nvPr/>
        </p:nvSpPr>
        <p:spPr>
          <a:xfrm>
            <a:off x="2098218" y="1124744"/>
            <a:ext cx="673582" cy="461665"/>
          </a:xfrm>
          <a:prstGeom prst="rect">
            <a:avLst/>
          </a:prstGeom>
          <a:noFill/>
        </p:spPr>
        <p:txBody>
          <a:bodyPr wrap="none" rtlCol="0">
            <a:spAutoFit/>
          </a:bodyPr>
          <a:lstStyle/>
          <a:p>
            <a:r>
              <a:rPr lang="es-ES" b="1"/>
              <a:t>IEI</a:t>
            </a:r>
            <a:r>
              <a:rPr lang="es-ES" b="1" baseline="30000"/>
              <a:t>2</a:t>
            </a:r>
            <a:endParaRPr lang="en-US" b="1"/>
          </a:p>
        </p:txBody>
      </p:sp>
      <p:sp>
        <p:nvSpPr>
          <p:cNvPr id="14" name="13 CuadroTexto"/>
          <p:cNvSpPr txBox="1"/>
          <p:nvPr/>
        </p:nvSpPr>
        <p:spPr>
          <a:xfrm>
            <a:off x="5940152" y="5661248"/>
            <a:ext cx="2736304" cy="707886"/>
          </a:xfrm>
          <a:prstGeom prst="rect">
            <a:avLst/>
          </a:prstGeom>
          <a:noFill/>
        </p:spPr>
        <p:txBody>
          <a:bodyPr wrap="square" rtlCol="0">
            <a:spAutoFit/>
          </a:bodyPr>
          <a:lstStyle/>
          <a:p>
            <a:r>
              <a:rPr lang="en-US" sz="2000" b="1" dirty="0" smtClean="0"/>
              <a:t>Maximum trapping distance </a:t>
            </a:r>
            <a:r>
              <a:rPr lang="en-US" sz="2000" b="1" dirty="0" smtClean="0">
                <a:sym typeface="Symbol"/>
              </a:rPr>
              <a:t> 50-100 m</a:t>
            </a:r>
            <a:endParaRPr lang="en-US" sz="2000" b="1" dirty="0"/>
          </a:p>
        </p:txBody>
      </p:sp>
      <p:grpSp>
        <p:nvGrpSpPr>
          <p:cNvPr id="13" name="12 Grupo"/>
          <p:cNvGrpSpPr/>
          <p:nvPr/>
        </p:nvGrpSpPr>
        <p:grpSpPr>
          <a:xfrm>
            <a:off x="5940152" y="4797152"/>
            <a:ext cx="2560098" cy="707380"/>
            <a:chOff x="5940152" y="4797152"/>
            <a:chExt cx="2560098" cy="707380"/>
          </a:xfrm>
        </p:grpSpPr>
        <p:sp>
          <p:nvSpPr>
            <p:cNvPr id="8" name="7 Rectángulo"/>
            <p:cNvSpPr/>
            <p:nvPr/>
          </p:nvSpPr>
          <p:spPr>
            <a:xfrm>
              <a:off x="5940152" y="4797152"/>
              <a:ext cx="2232248" cy="1741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9 Conector recto de flecha"/>
            <p:cNvCxnSpPr/>
            <p:nvPr/>
          </p:nvCxnSpPr>
          <p:spPr>
            <a:xfrm>
              <a:off x="6084168" y="5097884"/>
              <a:ext cx="0" cy="40664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1" name="10 CuadroTexto"/>
            <p:cNvSpPr txBox="1"/>
            <p:nvPr/>
          </p:nvSpPr>
          <p:spPr>
            <a:xfrm>
              <a:off x="6156059" y="5045114"/>
              <a:ext cx="692818" cy="400110"/>
            </a:xfrm>
            <a:prstGeom prst="rect">
              <a:avLst/>
            </a:prstGeom>
            <a:noFill/>
          </p:spPr>
          <p:txBody>
            <a:bodyPr wrap="none" rtlCol="0">
              <a:spAutoFit/>
            </a:bodyPr>
            <a:lstStyle/>
            <a:p>
              <a:r>
                <a:rPr lang="en-US" sz="2000" dirty="0" smtClean="0"/>
                <a:t>F</a:t>
              </a:r>
              <a:r>
                <a:rPr lang="en-US" sz="2000" baseline="-25000" dirty="0" smtClean="0"/>
                <a:t>DEP</a:t>
              </a:r>
              <a:endParaRPr lang="en-US" sz="2000" dirty="0"/>
            </a:p>
          </p:txBody>
        </p:sp>
        <p:cxnSp>
          <p:nvCxnSpPr>
            <p:cNvPr id="17" name="16 Conector recto de flecha"/>
            <p:cNvCxnSpPr/>
            <p:nvPr/>
          </p:nvCxnSpPr>
          <p:spPr>
            <a:xfrm>
              <a:off x="6999188" y="5063976"/>
              <a:ext cx="0" cy="406648"/>
            </a:xfrm>
            <a:prstGeom prst="straightConnector1">
              <a:avLst/>
            </a:prstGeom>
            <a:ln>
              <a:headEnd type="none"/>
              <a:tailEnd type="arrow"/>
            </a:ln>
          </p:spPr>
          <p:style>
            <a:lnRef idx="3">
              <a:schemeClr val="accent1"/>
            </a:lnRef>
            <a:fillRef idx="0">
              <a:schemeClr val="accent1"/>
            </a:fillRef>
            <a:effectRef idx="2">
              <a:schemeClr val="accent1"/>
            </a:effectRef>
            <a:fontRef idx="minor">
              <a:schemeClr val="tx1"/>
            </a:fontRef>
          </p:style>
        </p:cxnSp>
        <p:sp>
          <p:nvSpPr>
            <p:cNvPr id="18" name="17 CuadroTexto"/>
            <p:cNvSpPr txBox="1"/>
            <p:nvPr/>
          </p:nvSpPr>
          <p:spPr>
            <a:xfrm>
              <a:off x="7064919" y="5055567"/>
              <a:ext cx="436338" cy="400110"/>
            </a:xfrm>
            <a:prstGeom prst="rect">
              <a:avLst/>
            </a:prstGeom>
            <a:noFill/>
          </p:spPr>
          <p:txBody>
            <a:bodyPr wrap="none" rtlCol="0">
              <a:spAutoFit/>
            </a:bodyPr>
            <a:lstStyle/>
            <a:p>
              <a:r>
                <a:rPr lang="en-US" sz="2000" dirty="0" err="1" smtClean="0"/>
                <a:t>F</a:t>
              </a:r>
              <a:r>
                <a:rPr lang="en-US" sz="2000" baseline="-25000" dirty="0" err="1"/>
                <a:t>g</a:t>
              </a:r>
              <a:endParaRPr lang="en-US" sz="2000" dirty="0"/>
            </a:p>
          </p:txBody>
        </p:sp>
        <p:cxnSp>
          <p:nvCxnSpPr>
            <p:cNvPr id="19" name="18 Conector recto de flecha"/>
            <p:cNvCxnSpPr/>
            <p:nvPr/>
          </p:nvCxnSpPr>
          <p:spPr>
            <a:xfrm>
              <a:off x="7884368" y="5072385"/>
              <a:ext cx="0" cy="406648"/>
            </a:xfrm>
            <a:prstGeom prst="straightConnector1">
              <a:avLst/>
            </a:prstGeom>
            <a:ln>
              <a:headEnd type="arrow"/>
              <a:tailEnd type="none"/>
            </a:ln>
          </p:spPr>
          <p:style>
            <a:lnRef idx="3">
              <a:schemeClr val="accent1"/>
            </a:lnRef>
            <a:fillRef idx="0">
              <a:schemeClr val="accent1"/>
            </a:fillRef>
            <a:effectRef idx="2">
              <a:schemeClr val="accent1"/>
            </a:effectRef>
            <a:fontRef idx="minor">
              <a:schemeClr val="tx1"/>
            </a:fontRef>
          </p:style>
        </p:cxnSp>
        <p:sp>
          <p:nvSpPr>
            <p:cNvPr id="20" name="19 CuadroTexto"/>
            <p:cNvSpPr txBox="1"/>
            <p:nvPr/>
          </p:nvSpPr>
          <p:spPr>
            <a:xfrm>
              <a:off x="7950099" y="5063976"/>
              <a:ext cx="550151" cy="400110"/>
            </a:xfrm>
            <a:prstGeom prst="rect">
              <a:avLst/>
            </a:prstGeom>
            <a:noFill/>
          </p:spPr>
          <p:txBody>
            <a:bodyPr wrap="none" rtlCol="0">
              <a:spAutoFit/>
            </a:bodyPr>
            <a:lstStyle/>
            <a:p>
              <a:r>
                <a:rPr lang="en-US" sz="2000" dirty="0" err="1" smtClean="0"/>
                <a:t>F</a:t>
              </a:r>
              <a:r>
                <a:rPr lang="en-US" sz="2000" baseline="-25000" dirty="0" err="1" smtClean="0"/>
                <a:t>vis</a:t>
              </a:r>
              <a:endParaRPr lang="en-US" sz="2000" dirty="0"/>
            </a:p>
          </p:txBody>
        </p:sp>
      </p:grpSp>
    </p:spTree>
    <p:extLst>
      <p:ext uri="{BB962C8B-B14F-4D97-AF65-F5344CB8AC3E}">
        <p14:creationId xmlns:p14="http://schemas.microsoft.com/office/powerpoint/2010/main" xmlns="" val="35971784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467544" y="1169451"/>
            <a:ext cx="8208912" cy="5124480"/>
          </a:xfrm>
          <a:prstGeom prst="rect">
            <a:avLst/>
          </a:prstGeom>
          <a:noFill/>
        </p:spPr>
        <p:txBody>
          <a:bodyPr wrap="square" rtlCol="0">
            <a:spAutoFit/>
          </a:bodyPr>
          <a:lstStyle/>
          <a:p>
            <a:r>
              <a:rPr lang="en-US" b="1" dirty="0" smtClean="0">
                <a:solidFill>
                  <a:srgbClr val="FF0000"/>
                </a:solidFill>
                <a:effectLst>
                  <a:outerShdw blurRad="38100" dist="38100" dir="2700000" algn="tl">
                    <a:srgbClr val="000000">
                      <a:alpha val="43137"/>
                    </a:srgbClr>
                  </a:outerShdw>
                </a:effectLst>
                <a:latin typeface="Arial Narrow" pitchFamily="34" charset="0"/>
              </a:rPr>
              <a:t>DEVICE FABRICATION:</a:t>
            </a:r>
          </a:p>
          <a:p>
            <a:endParaRPr lang="en-US" b="1" dirty="0" smtClean="0">
              <a:solidFill>
                <a:srgbClr val="FF0000"/>
              </a:solidFill>
              <a:effectLst>
                <a:outerShdw blurRad="38100" dist="38100" dir="2700000" algn="tl">
                  <a:srgbClr val="000000">
                    <a:alpha val="43137"/>
                  </a:srgbClr>
                </a:outerShdw>
              </a:effectLst>
              <a:latin typeface="Arial Narrow" pitchFamily="34" charset="0"/>
            </a:endParaRPr>
          </a:p>
          <a:p>
            <a:endParaRPr lang="en-US" b="1" dirty="0" smtClean="0">
              <a:solidFill>
                <a:srgbClr val="FF0000"/>
              </a:solidFill>
              <a:effectLst>
                <a:outerShdw blurRad="38100" dist="38100" dir="2700000" algn="tl">
                  <a:srgbClr val="000000">
                    <a:alpha val="43137"/>
                  </a:srgbClr>
                </a:outerShdw>
              </a:effectLst>
              <a:latin typeface="Arial Narrow" pitchFamily="34" charset="0"/>
            </a:endParaRPr>
          </a:p>
          <a:p>
            <a:endParaRPr lang="en-US" b="1" dirty="0" smtClean="0">
              <a:solidFill>
                <a:srgbClr val="FF0000"/>
              </a:solidFill>
              <a:effectLst>
                <a:outerShdw blurRad="38100" dist="38100" dir="2700000" algn="tl">
                  <a:srgbClr val="000000">
                    <a:alpha val="43137"/>
                  </a:srgbClr>
                </a:outerShdw>
              </a:effectLst>
              <a:latin typeface="Arial Narrow" pitchFamily="34" charset="0"/>
            </a:endParaRPr>
          </a:p>
          <a:p>
            <a:endParaRPr lang="en-US" b="1" dirty="0" smtClean="0">
              <a:solidFill>
                <a:srgbClr val="FF0000"/>
              </a:solidFill>
              <a:effectLst>
                <a:outerShdw blurRad="38100" dist="38100" dir="2700000" algn="tl">
                  <a:srgbClr val="000000">
                    <a:alpha val="43137"/>
                  </a:srgbClr>
                </a:outerShdw>
              </a:effectLst>
              <a:latin typeface="Arial Narrow" pitchFamily="34" charset="0"/>
            </a:endParaRPr>
          </a:p>
          <a:p>
            <a:endParaRPr lang="en-US" b="1" dirty="0" smtClean="0">
              <a:solidFill>
                <a:srgbClr val="FF0000"/>
              </a:solidFill>
              <a:effectLst>
                <a:outerShdw blurRad="38100" dist="38100" dir="2700000" algn="tl">
                  <a:srgbClr val="000000">
                    <a:alpha val="43137"/>
                  </a:srgbClr>
                </a:outerShdw>
              </a:effectLst>
              <a:latin typeface="Arial Narrow" pitchFamily="34" charset="0"/>
            </a:endParaRPr>
          </a:p>
          <a:p>
            <a:endParaRPr lang="en-US" b="1" dirty="0" smtClean="0">
              <a:solidFill>
                <a:srgbClr val="FF0000"/>
              </a:solidFill>
              <a:effectLst>
                <a:outerShdw blurRad="38100" dist="38100" dir="2700000" algn="tl">
                  <a:srgbClr val="000000">
                    <a:alpha val="43137"/>
                  </a:srgbClr>
                </a:outerShdw>
              </a:effectLst>
              <a:latin typeface="Arial Narrow" pitchFamily="34" charset="0"/>
            </a:endParaRPr>
          </a:p>
          <a:p>
            <a:endParaRPr lang="en-US" b="1" dirty="0" smtClean="0">
              <a:solidFill>
                <a:srgbClr val="FF0000"/>
              </a:solidFill>
              <a:effectLst>
                <a:outerShdw blurRad="38100" dist="38100" dir="2700000" algn="tl">
                  <a:srgbClr val="000000">
                    <a:alpha val="43137"/>
                  </a:srgbClr>
                </a:outerShdw>
              </a:effectLst>
              <a:latin typeface="Arial Narrow" pitchFamily="34" charset="0"/>
            </a:endParaRPr>
          </a:p>
          <a:p>
            <a:endParaRPr lang="en-US" b="1" dirty="0" smtClean="0">
              <a:solidFill>
                <a:srgbClr val="FF0000"/>
              </a:solidFill>
              <a:effectLst>
                <a:outerShdw blurRad="38100" dist="38100" dir="2700000" algn="tl">
                  <a:srgbClr val="000000">
                    <a:alpha val="43137"/>
                  </a:srgbClr>
                </a:outerShdw>
              </a:effectLst>
              <a:latin typeface="Arial Narrow" pitchFamily="34" charset="0"/>
            </a:endParaRPr>
          </a:p>
          <a:p>
            <a:endParaRPr lang="en-US" b="1" dirty="0" smtClean="0">
              <a:solidFill>
                <a:srgbClr val="FF0000"/>
              </a:solidFill>
              <a:effectLst>
                <a:outerShdw blurRad="38100" dist="38100" dir="2700000" algn="tl">
                  <a:srgbClr val="000000">
                    <a:alpha val="43137"/>
                  </a:srgbClr>
                </a:outerShdw>
              </a:effectLst>
              <a:latin typeface="Arial Narrow" pitchFamily="34" charset="0"/>
            </a:endParaRPr>
          </a:p>
          <a:p>
            <a:r>
              <a:rPr lang="en-US" b="1" dirty="0" smtClean="0">
                <a:solidFill>
                  <a:srgbClr val="FF0000"/>
                </a:solidFill>
                <a:effectLst>
                  <a:outerShdw blurRad="38100" dist="38100" dir="2700000" algn="tl">
                    <a:srgbClr val="000000">
                      <a:alpha val="43137"/>
                    </a:srgbClr>
                  </a:outerShdw>
                </a:effectLst>
                <a:latin typeface="Arial Narrow" pitchFamily="34" charset="0"/>
              </a:rPr>
              <a:t>DEVICE CHARACTERIZATION:</a:t>
            </a:r>
          </a:p>
          <a:p>
            <a:pPr marL="457200" indent="-457200" algn="ctr">
              <a:spcBef>
                <a:spcPts val="600"/>
              </a:spcBef>
              <a:spcAft>
                <a:spcPts val="600"/>
              </a:spcAft>
              <a:buAutoNum type="arabicPeriod"/>
            </a:pPr>
            <a:r>
              <a:rPr lang="en-US" b="1" dirty="0" smtClean="0"/>
              <a:t>NW photoconductors</a:t>
            </a:r>
          </a:p>
          <a:p>
            <a:pPr marL="457200" indent="-457200" algn="ctr">
              <a:spcBef>
                <a:spcPts val="600"/>
              </a:spcBef>
              <a:spcAft>
                <a:spcPts val="600"/>
              </a:spcAft>
              <a:buAutoNum type="arabicPeriod"/>
            </a:pPr>
            <a:r>
              <a:rPr lang="en-US" b="1" dirty="0" smtClean="0"/>
              <a:t>NW MOS photodiodes</a:t>
            </a:r>
          </a:p>
        </p:txBody>
      </p:sp>
      <p:grpSp>
        <p:nvGrpSpPr>
          <p:cNvPr id="15" name="Grupo 14"/>
          <p:cNvGrpSpPr/>
          <p:nvPr/>
        </p:nvGrpSpPr>
        <p:grpSpPr>
          <a:xfrm>
            <a:off x="5769938" y="2562798"/>
            <a:ext cx="1008112" cy="996399"/>
            <a:chOff x="4630585" y="2862898"/>
            <a:chExt cx="1008112" cy="996399"/>
          </a:xfrm>
        </p:grpSpPr>
        <p:sp>
          <p:nvSpPr>
            <p:cNvPr id="16" name="Cilindro 15"/>
            <p:cNvSpPr/>
            <p:nvPr/>
          </p:nvSpPr>
          <p:spPr>
            <a:xfrm>
              <a:off x="4630585" y="3385885"/>
              <a:ext cx="1008112" cy="460533"/>
            </a:xfrm>
            <a:prstGeom prst="can">
              <a:avLst>
                <a:gd name="adj" fmla="val 50000"/>
              </a:avLst>
            </a:prstGeom>
            <a:solidFill>
              <a:srgbClr val="89AAD3"/>
            </a:solidFill>
            <a:ln w="15875" cap="flat" cmpd="sng" algn="ctr">
              <a:solidFill>
                <a:srgbClr val="89AAD3">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FFFFFF"/>
                </a:solidFill>
                <a:effectLst/>
                <a:uLnTx/>
                <a:uFillTx/>
                <a:latin typeface="Calibri"/>
                <a:ea typeface="+mn-ea"/>
                <a:cs typeface="+mn-cs"/>
              </a:endParaRPr>
            </a:p>
          </p:txBody>
        </p:sp>
        <p:sp>
          <p:nvSpPr>
            <p:cNvPr id="17" name="Cilindro 16"/>
            <p:cNvSpPr/>
            <p:nvPr/>
          </p:nvSpPr>
          <p:spPr>
            <a:xfrm>
              <a:off x="4630585" y="2862898"/>
              <a:ext cx="1008112" cy="984686"/>
            </a:xfrm>
            <a:prstGeom prst="can">
              <a:avLst/>
            </a:prstGeom>
            <a:solidFill>
              <a:srgbClr val="89AAD3">
                <a:alpha val="50000"/>
              </a:srgbClr>
            </a:solidFill>
            <a:ln w="15875" cap="flat" cmpd="sng" algn="ctr">
              <a:solidFill>
                <a:srgbClr val="89AAD3">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FFFFFF"/>
                </a:solidFill>
                <a:effectLst/>
                <a:uLnTx/>
                <a:uFillTx/>
                <a:latin typeface="Calibri"/>
                <a:ea typeface="+mn-ea"/>
                <a:cs typeface="+mn-cs"/>
              </a:endParaRPr>
            </a:p>
          </p:txBody>
        </p:sp>
        <p:sp>
          <p:nvSpPr>
            <p:cNvPr id="18" name="Cilindro 17"/>
            <p:cNvSpPr/>
            <p:nvPr/>
          </p:nvSpPr>
          <p:spPr>
            <a:xfrm>
              <a:off x="4883057" y="3589850"/>
              <a:ext cx="45719" cy="250862"/>
            </a:xfrm>
            <a:prstGeom prst="can">
              <a:avLst/>
            </a:prstGeom>
            <a:solidFill>
              <a:srgbClr val="FF7605"/>
            </a:solidFill>
            <a:ln w="15875" cap="flat" cmpd="sng" algn="ctr">
              <a:solidFill>
                <a:srgbClr val="FF7605">
                  <a:shade val="50000"/>
                </a:srgbClr>
              </a:solidFill>
              <a:prstDash val="solid"/>
            </a:ln>
            <a:effectLst/>
            <a:scene3d>
              <a:camera prst="orthographicFront">
                <a:rot lat="1800000" lon="0" rev="3900000"/>
              </a:camera>
              <a:lightRig rig="threePt" dir="t"/>
            </a:scene3d>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FFFFFF"/>
                </a:solidFill>
                <a:effectLst/>
                <a:uLnTx/>
                <a:uFillTx/>
                <a:latin typeface="Calibri"/>
                <a:ea typeface="+mn-ea"/>
                <a:cs typeface="+mn-cs"/>
              </a:endParaRPr>
            </a:p>
          </p:txBody>
        </p:sp>
        <p:sp>
          <p:nvSpPr>
            <p:cNvPr id="19" name="Cilindro 18"/>
            <p:cNvSpPr/>
            <p:nvPr/>
          </p:nvSpPr>
          <p:spPr>
            <a:xfrm>
              <a:off x="5230397" y="3601382"/>
              <a:ext cx="45719" cy="250862"/>
            </a:xfrm>
            <a:prstGeom prst="can">
              <a:avLst/>
            </a:prstGeom>
            <a:solidFill>
              <a:srgbClr val="FF7605"/>
            </a:solidFill>
            <a:ln w="15875" cap="flat" cmpd="sng" algn="ctr">
              <a:solidFill>
                <a:srgbClr val="FF7605">
                  <a:shade val="50000"/>
                </a:srgbClr>
              </a:solidFill>
              <a:prstDash val="solid"/>
            </a:ln>
            <a:effectLst/>
            <a:scene3d>
              <a:camera prst="orthographicFront">
                <a:rot lat="2394031" lon="828093" rev="3177704"/>
              </a:camera>
              <a:lightRig rig="threePt" dir="t"/>
            </a:scene3d>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FFFFFF"/>
                </a:solidFill>
                <a:effectLst/>
                <a:uLnTx/>
                <a:uFillTx/>
                <a:latin typeface="Calibri"/>
                <a:ea typeface="+mn-ea"/>
                <a:cs typeface="+mn-cs"/>
              </a:endParaRPr>
            </a:p>
          </p:txBody>
        </p:sp>
        <p:sp>
          <p:nvSpPr>
            <p:cNvPr id="20" name="Cilindro 19"/>
            <p:cNvSpPr/>
            <p:nvPr/>
          </p:nvSpPr>
          <p:spPr>
            <a:xfrm>
              <a:off x="5477537" y="3571265"/>
              <a:ext cx="45719" cy="250862"/>
            </a:xfrm>
            <a:prstGeom prst="can">
              <a:avLst/>
            </a:prstGeom>
            <a:solidFill>
              <a:srgbClr val="FF7605"/>
            </a:solidFill>
            <a:ln w="15875" cap="flat" cmpd="sng" algn="ctr">
              <a:solidFill>
                <a:srgbClr val="FF7605">
                  <a:shade val="50000"/>
                </a:srgbClr>
              </a:solidFill>
              <a:prstDash val="solid"/>
            </a:ln>
            <a:effectLst/>
            <a:scene3d>
              <a:camera prst="orthographicFront">
                <a:rot lat="1800000" lon="0" rev="18900000"/>
              </a:camera>
              <a:lightRig rig="threePt" dir="t"/>
            </a:scene3d>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FFFFFF"/>
                </a:solidFill>
                <a:effectLst/>
                <a:uLnTx/>
                <a:uFillTx/>
                <a:latin typeface="Calibri"/>
                <a:ea typeface="+mn-ea"/>
                <a:cs typeface="+mn-cs"/>
              </a:endParaRPr>
            </a:p>
          </p:txBody>
        </p:sp>
        <p:sp>
          <p:nvSpPr>
            <p:cNvPr id="21" name="Cilindro 20"/>
            <p:cNvSpPr/>
            <p:nvPr/>
          </p:nvSpPr>
          <p:spPr>
            <a:xfrm>
              <a:off x="4709387" y="3563186"/>
              <a:ext cx="45719" cy="250862"/>
            </a:xfrm>
            <a:prstGeom prst="can">
              <a:avLst/>
            </a:prstGeom>
            <a:solidFill>
              <a:srgbClr val="FF7605"/>
            </a:solidFill>
            <a:ln w="15875" cap="flat" cmpd="sng" algn="ctr">
              <a:solidFill>
                <a:srgbClr val="FF7605">
                  <a:shade val="50000"/>
                </a:srgbClr>
              </a:solidFill>
              <a:prstDash val="solid"/>
            </a:ln>
            <a:effectLst/>
            <a:scene3d>
              <a:camera prst="orthographicFront">
                <a:rot lat="3223857" lon="2155148" rev="9039027"/>
              </a:camera>
              <a:lightRig rig="threePt" dir="t"/>
            </a:scene3d>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FFFFFF"/>
                </a:solidFill>
                <a:effectLst/>
                <a:uLnTx/>
                <a:uFillTx/>
                <a:latin typeface="Calibri"/>
                <a:ea typeface="+mn-ea"/>
                <a:cs typeface="+mn-cs"/>
              </a:endParaRPr>
            </a:p>
          </p:txBody>
        </p:sp>
        <p:sp>
          <p:nvSpPr>
            <p:cNvPr id="22" name="Cilindro 21"/>
            <p:cNvSpPr/>
            <p:nvPr/>
          </p:nvSpPr>
          <p:spPr>
            <a:xfrm>
              <a:off x="5072921" y="3608435"/>
              <a:ext cx="45719" cy="250862"/>
            </a:xfrm>
            <a:prstGeom prst="can">
              <a:avLst/>
            </a:prstGeom>
            <a:solidFill>
              <a:srgbClr val="FF7605"/>
            </a:solidFill>
            <a:ln w="15875" cap="flat" cmpd="sng" algn="ctr">
              <a:solidFill>
                <a:srgbClr val="FF7605">
                  <a:shade val="50000"/>
                </a:srgbClr>
              </a:solidFill>
              <a:prstDash val="solid"/>
            </a:ln>
            <a:effectLst/>
            <a:scene3d>
              <a:camera prst="orthographicFront">
                <a:rot lat="2687148" lon="2568392" rev="10553242"/>
              </a:camera>
              <a:lightRig rig="threePt" dir="t"/>
            </a:scene3d>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FFFFFF"/>
                </a:solidFill>
                <a:effectLst/>
                <a:uLnTx/>
                <a:uFillTx/>
                <a:latin typeface="Calibri"/>
                <a:ea typeface="+mn-ea"/>
                <a:cs typeface="+mn-cs"/>
              </a:endParaRPr>
            </a:p>
          </p:txBody>
        </p:sp>
      </p:grpSp>
      <p:grpSp>
        <p:nvGrpSpPr>
          <p:cNvPr id="23" name="Grupo 22"/>
          <p:cNvGrpSpPr/>
          <p:nvPr/>
        </p:nvGrpSpPr>
        <p:grpSpPr>
          <a:xfrm>
            <a:off x="5102050" y="3806933"/>
            <a:ext cx="2908827" cy="1039819"/>
            <a:chOff x="6502861" y="2862898"/>
            <a:chExt cx="2908827" cy="1039819"/>
          </a:xfrm>
        </p:grpSpPr>
        <p:sp>
          <p:nvSpPr>
            <p:cNvPr id="24" name="Cubo 23"/>
            <p:cNvSpPr/>
            <p:nvPr/>
          </p:nvSpPr>
          <p:spPr>
            <a:xfrm>
              <a:off x="6513976" y="3085581"/>
              <a:ext cx="2105624" cy="648072"/>
            </a:xfrm>
            <a:prstGeom prst="cube">
              <a:avLst>
                <a:gd name="adj" fmla="val 60139"/>
              </a:avLst>
            </a:prstGeom>
            <a:gradFill rotWithShape="1">
              <a:gsLst>
                <a:gs pos="0">
                  <a:srgbClr val="7F7F7F">
                    <a:tint val="50000"/>
                    <a:satMod val="300000"/>
                  </a:srgbClr>
                </a:gs>
                <a:gs pos="35000">
                  <a:srgbClr val="7F7F7F">
                    <a:tint val="37000"/>
                    <a:satMod val="300000"/>
                  </a:srgbClr>
                </a:gs>
                <a:gs pos="100000">
                  <a:srgbClr val="7F7F7F">
                    <a:tint val="15000"/>
                    <a:satMod val="350000"/>
                  </a:srgbClr>
                </a:gs>
              </a:gsLst>
              <a:lin ang="16200000" scaled="1"/>
            </a:gradFill>
            <a:ln w="9525" cap="flat" cmpd="sng" algn="ctr">
              <a:solidFill>
                <a:srgbClr val="7F7F7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4D5B6B"/>
                </a:solidFill>
                <a:effectLst/>
                <a:uLnTx/>
                <a:uFillTx/>
                <a:latin typeface="Calibri"/>
                <a:ea typeface="+mn-ea"/>
                <a:cs typeface="+mn-cs"/>
              </a:endParaRPr>
            </a:p>
          </p:txBody>
        </p:sp>
        <p:sp>
          <p:nvSpPr>
            <p:cNvPr id="25" name="Cubo 24"/>
            <p:cNvSpPr/>
            <p:nvPr/>
          </p:nvSpPr>
          <p:spPr>
            <a:xfrm>
              <a:off x="6502861" y="2992049"/>
              <a:ext cx="1008112" cy="480793"/>
            </a:xfrm>
            <a:prstGeom prst="cube">
              <a:avLst>
                <a:gd name="adj" fmla="val 85298"/>
              </a:avLst>
            </a:prstGeom>
            <a:gradFill rotWithShape="1">
              <a:gsLst>
                <a:gs pos="0">
                  <a:srgbClr val="89AAD3">
                    <a:shade val="51000"/>
                    <a:satMod val="130000"/>
                  </a:srgbClr>
                </a:gs>
                <a:gs pos="80000">
                  <a:srgbClr val="89AAD3">
                    <a:shade val="93000"/>
                    <a:satMod val="130000"/>
                  </a:srgbClr>
                </a:gs>
                <a:gs pos="100000">
                  <a:srgbClr val="89AAD3">
                    <a:shade val="94000"/>
                    <a:satMod val="135000"/>
                  </a:srgbClr>
                </a:gs>
              </a:gsLst>
              <a:lin ang="16200000" scaled="0"/>
            </a:gradFill>
            <a:ln w="9525" cap="flat" cmpd="sng" algn="ctr">
              <a:solidFill>
                <a:srgbClr val="89AAD3">
                  <a:shade val="95000"/>
                  <a:satMod val="105000"/>
                </a:srgbClr>
              </a:solidFill>
              <a:prstDash val="solid"/>
            </a:ln>
            <a:effectLst>
              <a:outerShdw blurRad="63500" dist="38100" dir="8100000" rotWithShape="0">
                <a:srgbClr val="000000">
                  <a:alpha val="45000"/>
                </a:srgbClr>
              </a:out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FFFFFF"/>
                </a:solidFill>
                <a:effectLst/>
                <a:uLnTx/>
                <a:uFillTx/>
                <a:latin typeface="Calibri"/>
                <a:ea typeface="+mn-ea"/>
                <a:cs typeface="+mn-cs"/>
              </a:endParaRPr>
            </a:p>
          </p:txBody>
        </p:sp>
        <p:sp>
          <p:nvSpPr>
            <p:cNvPr id="26" name="Cubo 25"/>
            <p:cNvSpPr/>
            <p:nvPr/>
          </p:nvSpPr>
          <p:spPr>
            <a:xfrm>
              <a:off x="7622603" y="2987687"/>
              <a:ext cx="1008112" cy="480793"/>
            </a:xfrm>
            <a:prstGeom prst="cube">
              <a:avLst>
                <a:gd name="adj" fmla="val 85298"/>
              </a:avLst>
            </a:prstGeom>
            <a:gradFill rotWithShape="1">
              <a:gsLst>
                <a:gs pos="0">
                  <a:srgbClr val="89AAD3">
                    <a:shade val="51000"/>
                    <a:satMod val="130000"/>
                  </a:srgbClr>
                </a:gs>
                <a:gs pos="80000">
                  <a:srgbClr val="89AAD3">
                    <a:shade val="93000"/>
                    <a:satMod val="130000"/>
                  </a:srgbClr>
                </a:gs>
                <a:gs pos="100000">
                  <a:srgbClr val="89AAD3">
                    <a:shade val="94000"/>
                    <a:satMod val="135000"/>
                  </a:srgbClr>
                </a:gs>
              </a:gsLst>
              <a:lin ang="16200000" scaled="0"/>
            </a:gradFill>
            <a:ln w="9525" cap="flat" cmpd="sng" algn="ctr">
              <a:solidFill>
                <a:srgbClr val="89AAD3">
                  <a:shade val="95000"/>
                  <a:satMod val="105000"/>
                </a:srgbClr>
              </a:solidFill>
              <a:prstDash val="solid"/>
            </a:ln>
            <a:effectLst>
              <a:outerShdw blurRad="63500" dist="38100" dir="8100000" rotWithShape="0">
                <a:srgbClr val="000000">
                  <a:alpha val="45000"/>
                </a:srgbClr>
              </a:out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FFFFFF"/>
                </a:solidFill>
                <a:effectLst/>
                <a:uLnTx/>
                <a:uFillTx/>
                <a:latin typeface="Calibri"/>
                <a:ea typeface="+mn-ea"/>
                <a:cs typeface="+mn-cs"/>
              </a:endParaRPr>
            </a:p>
          </p:txBody>
        </p:sp>
        <p:sp>
          <p:nvSpPr>
            <p:cNvPr id="27" name="Elipse 26"/>
            <p:cNvSpPr/>
            <p:nvPr/>
          </p:nvSpPr>
          <p:spPr>
            <a:xfrm>
              <a:off x="8907632" y="3067209"/>
              <a:ext cx="504056" cy="522641"/>
            </a:xfrm>
            <a:prstGeom prst="ellipse">
              <a:avLst/>
            </a:prstGeom>
            <a:gradFill rotWithShape="1">
              <a:gsLst>
                <a:gs pos="0">
                  <a:srgbClr val="4D5B6B">
                    <a:shade val="51000"/>
                    <a:satMod val="130000"/>
                  </a:srgbClr>
                </a:gs>
                <a:gs pos="80000">
                  <a:srgbClr val="4D5B6B">
                    <a:shade val="93000"/>
                    <a:satMod val="130000"/>
                  </a:srgbClr>
                </a:gs>
                <a:gs pos="100000">
                  <a:srgbClr val="4D5B6B">
                    <a:shade val="94000"/>
                    <a:satMod val="135000"/>
                  </a:srgbClr>
                </a:gs>
              </a:gsLst>
              <a:lin ang="16200000" scaled="0"/>
            </a:gradFill>
            <a:ln>
              <a:noFill/>
            </a:ln>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1400" b="0" i="0" u="none" strike="noStrike" kern="0" cap="none" spc="0" normalizeH="0" baseline="0" noProof="0" dirty="0">
                <a:ln>
                  <a:noFill/>
                </a:ln>
                <a:solidFill>
                  <a:srgbClr val="FFFFFF"/>
                </a:solidFill>
                <a:effectLst/>
                <a:uLnTx/>
                <a:uFillTx/>
                <a:latin typeface="Calibri"/>
                <a:ea typeface="+mn-ea"/>
                <a:cs typeface="+mn-cs"/>
              </a:endParaRPr>
            </a:p>
          </p:txBody>
        </p:sp>
        <p:sp>
          <p:nvSpPr>
            <p:cNvPr id="28" name="CuadroTexto 27"/>
            <p:cNvSpPr txBox="1"/>
            <p:nvPr/>
          </p:nvSpPr>
          <p:spPr>
            <a:xfrm>
              <a:off x="8893118" y="3143838"/>
              <a:ext cx="518091" cy="369332"/>
            </a:xfrm>
            <a:prstGeom prst="rect">
              <a:avLst/>
            </a:prstGeom>
            <a:noFill/>
          </p:spPr>
          <p:txBody>
            <a:bodyPr wrap="none" rtlCol="0">
              <a:sp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s-ES" sz="1800" b="1" i="0" u="none" strike="noStrike" kern="0" cap="none" spc="0" normalizeH="0" baseline="0" noProof="0" dirty="0" smtClean="0">
                  <a:ln>
                    <a:noFill/>
                  </a:ln>
                  <a:solidFill>
                    <a:srgbClr val="4D5B6B">
                      <a:lumMod val="60000"/>
                      <a:lumOff val="40000"/>
                    </a:srgbClr>
                  </a:solidFill>
                  <a:effectLst/>
                  <a:uLnTx/>
                  <a:uFillTx/>
                  <a:latin typeface="Arial" charset="0"/>
                  <a:ea typeface="ＭＳ Ｐゴシック" pitchFamily="98" charset="-128"/>
                </a:rPr>
                <a:t>AC</a:t>
              </a:r>
              <a:endParaRPr kumimoji="0" lang="es-ES" sz="1800" b="1" i="0" u="none" strike="noStrike" kern="0" cap="none" spc="0" normalizeH="0" baseline="0" noProof="0" dirty="0">
                <a:ln>
                  <a:noFill/>
                </a:ln>
                <a:solidFill>
                  <a:srgbClr val="4D5B6B">
                    <a:lumMod val="60000"/>
                    <a:lumOff val="40000"/>
                  </a:srgbClr>
                </a:solidFill>
                <a:effectLst/>
                <a:uLnTx/>
                <a:uFillTx/>
                <a:latin typeface="Arial" charset="0"/>
                <a:ea typeface="ＭＳ Ｐゴシック" pitchFamily="98" charset="-128"/>
              </a:endParaRPr>
            </a:p>
          </p:txBody>
        </p:sp>
        <p:cxnSp>
          <p:nvCxnSpPr>
            <p:cNvPr id="29" name="Conector recto 28"/>
            <p:cNvCxnSpPr>
              <a:stCxn id="27" idx="0"/>
            </p:cNvCxnSpPr>
            <p:nvPr/>
          </p:nvCxnSpPr>
          <p:spPr>
            <a:xfrm flipV="1">
              <a:off x="9159660" y="2862898"/>
              <a:ext cx="1" cy="204311"/>
            </a:xfrm>
            <a:prstGeom prst="line">
              <a:avLst/>
            </a:prstGeom>
            <a:noFill/>
            <a:ln w="31750" cap="flat" cmpd="sng" algn="ctr">
              <a:solidFill>
                <a:srgbClr val="4D5B6B"/>
              </a:solidFill>
              <a:prstDash val="solid"/>
            </a:ln>
            <a:effectLst>
              <a:outerShdw blurRad="63500" dist="38100" dir="8100000" rotWithShape="0">
                <a:srgbClr val="000000">
                  <a:alpha val="45000"/>
                </a:srgbClr>
              </a:outerShdw>
            </a:effectLst>
          </p:spPr>
        </p:cxnSp>
        <p:cxnSp>
          <p:nvCxnSpPr>
            <p:cNvPr id="30" name="Conector recto 29"/>
            <p:cNvCxnSpPr/>
            <p:nvPr/>
          </p:nvCxnSpPr>
          <p:spPr>
            <a:xfrm flipH="1">
              <a:off x="8295496" y="2862898"/>
              <a:ext cx="864165" cy="0"/>
            </a:xfrm>
            <a:prstGeom prst="line">
              <a:avLst/>
            </a:prstGeom>
            <a:noFill/>
            <a:ln w="31750" cap="flat" cmpd="sng" algn="ctr">
              <a:solidFill>
                <a:srgbClr val="4D5B6B"/>
              </a:solidFill>
              <a:prstDash val="solid"/>
            </a:ln>
            <a:effectLst>
              <a:outerShdw blurRad="63500" dist="38100" dir="8100000" rotWithShape="0">
                <a:srgbClr val="000000">
                  <a:alpha val="45000"/>
                </a:srgbClr>
              </a:outerShdw>
            </a:effectLst>
          </p:spPr>
        </p:cxnSp>
        <p:cxnSp>
          <p:nvCxnSpPr>
            <p:cNvPr id="31" name="Conector recto 30"/>
            <p:cNvCxnSpPr/>
            <p:nvPr/>
          </p:nvCxnSpPr>
          <p:spPr>
            <a:xfrm flipH="1">
              <a:off x="8295496" y="2862898"/>
              <a:ext cx="7497" cy="276319"/>
            </a:xfrm>
            <a:prstGeom prst="line">
              <a:avLst/>
            </a:prstGeom>
            <a:noFill/>
            <a:ln w="31750" cap="flat" cmpd="sng" algn="ctr">
              <a:solidFill>
                <a:srgbClr val="4D5B6B"/>
              </a:solidFill>
              <a:prstDash val="solid"/>
            </a:ln>
            <a:effectLst>
              <a:outerShdw blurRad="63500" dist="38100" dir="8100000" rotWithShape="0">
                <a:srgbClr val="000000">
                  <a:alpha val="45000"/>
                </a:srgbClr>
              </a:outerShdw>
            </a:effectLst>
          </p:spPr>
        </p:cxnSp>
        <p:cxnSp>
          <p:nvCxnSpPr>
            <p:cNvPr id="32" name="Conector recto 31"/>
            <p:cNvCxnSpPr/>
            <p:nvPr/>
          </p:nvCxnSpPr>
          <p:spPr>
            <a:xfrm>
              <a:off x="9152163" y="3589850"/>
              <a:ext cx="0" cy="312867"/>
            </a:xfrm>
            <a:prstGeom prst="line">
              <a:avLst/>
            </a:prstGeom>
            <a:noFill/>
            <a:ln w="31750" cap="flat" cmpd="sng" algn="ctr">
              <a:solidFill>
                <a:srgbClr val="4D5B6B"/>
              </a:solidFill>
              <a:prstDash val="solid"/>
            </a:ln>
            <a:effectLst>
              <a:outerShdw blurRad="63500" dist="38100" dir="8100000" rotWithShape="0">
                <a:srgbClr val="000000">
                  <a:alpha val="45000"/>
                </a:srgbClr>
              </a:outerShdw>
            </a:effectLst>
          </p:spPr>
        </p:cxnSp>
        <p:cxnSp>
          <p:nvCxnSpPr>
            <p:cNvPr id="33" name="Conector recto 32"/>
            <p:cNvCxnSpPr/>
            <p:nvPr/>
          </p:nvCxnSpPr>
          <p:spPr>
            <a:xfrm flipH="1">
              <a:off x="6883217" y="3902717"/>
              <a:ext cx="2268947" cy="0"/>
            </a:xfrm>
            <a:prstGeom prst="line">
              <a:avLst/>
            </a:prstGeom>
            <a:noFill/>
            <a:ln w="31750" cap="flat" cmpd="sng" algn="ctr">
              <a:solidFill>
                <a:srgbClr val="4D5B6B"/>
              </a:solidFill>
              <a:prstDash val="solid"/>
            </a:ln>
            <a:effectLst>
              <a:outerShdw blurRad="63500" dist="38100" dir="8100000" rotWithShape="0">
                <a:srgbClr val="000000">
                  <a:alpha val="45000"/>
                </a:srgbClr>
              </a:outerShdw>
            </a:effectLst>
          </p:spPr>
        </p:cxnSp>
        <p:cxnSp>
          <p:nvCxnSpPr>
            <p:cNvPr id="34" name="Conector recto 33"/>
            <p:cNvCxnSpPr/>
            <p:nvPr/>
          </p:nvCxnSpPr>
          <p:spPr>
            <a:xfrm flipV="1">
              <a:off x="6883217" y="3328504"/>
              <a:ext cx="15676" cy="574213"/>
            </a:xfrm>
            <a:prstGeom prst="line">
              <a:avLst/>
            </a:prstGeom>
            <a:noFill/>
            <a:ln w="31750" cap="flat" cmpd="sng" algn="ctr">
              <a:solidFill>
                <a:srgbClr val="4D5B6B"/>
              </a:solidFill>
              <a:prstDash val="solid"/>
            </a:ln>
            <a:effectLst>
              <a:outerShdw blurRad="63500" dist="38100" dir="8100000" rotWithShape="0">
                <a:srgbClr val="000000">
                  <a:alpha val="45000"/>
                </a:srgbClr>
              </a:outerShdw>
            </a:effectLst>
          </p:spPr>
        </p:cxnSp>
        <p:sp>
          <p:nvSpPr>
            <p:cNvPr id="35" name="Cilindro 34"/>
            <p:cNvSpPr/>
            <p:nvPr/>
          </p:nvSpPr>
          <p:spPr>
            <a:xfrm rot="5400000">
              <a:off x="7648923" y="2630435"/>
              <a:ext cx="45719" cy="887521"/>
            </a:xfrm>
            <a:prstGeom prst="can">
              <a:avLst/>
            </a:prstGeom>
            <a:solidFill>
              <a:srgbClr val="FF7605"/>
            </a:solidFill>
            <a:ln w="15875" cap="flat" cmpd="sng" algn="ctr">
              <a:solidFill>
                <a:srgbClr val="FF7605">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dirty="0">
                <a:ln>
                  <a:noFill/>
                </a:ln>
                <a:solidFill>
                  <a:srgbClr val="FFFFFF"/>
                </a:solidFill>
                <a:effectLst/>
                <a:uLnTx/>
                <a:uFillTx/>
                <a:latin typeface="Calibri"/>
                <a:ea typeface="+mn-ea"/>
                <a:cs typeface="+mn-cs"/>
              </a:endParaRPr>
            </a:p>
          </p:txBody>
        </p:sp>
        <p:sp>
          <p:nvSpPr>
            <p:cNvPr id="36" name="Cilindro 35"/>
            <p:cNvSpPr/>
            <p:nvPr/>
          </p:nvSpPr>
          <p:spPr>
            <a:xfrm rot="5400000">
              <a:off x="7441371" y="2885380"/>
              <a:ext cx="75627" cy="887521"/>
            </a:xfrm>
            <a:prstGeom prst="can">
              <a:avLst/>
            </a:prstGeom>
            <a:solidFill>
              <a:srgbClr val="FF7605"/>
            </a:solidFill>
            <a:ln w="15875" cap="flat" cmpd="sng" algn="ctr">
              <a:solidFill>
                <a:srgbClr val="FF7605">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dirty="0">
                <a:ln>
                  <a:noFill/>
                </a:ln>
                <a:solidFill>
                  <a:srgbClr val="FFFFFF"/>
                </a:solidFill>
                <a:effectLst/>
                <a:uLnTx/>
                <a:uFillTx/>
                <a:latin typeface="Calibri"/>
                <a:ea typeface="+mn-ea"/>
                <a:cs typeface="+mn-cs"/>
              </a:endParaRPr>
            </a:p>
          </p:txBody>
        </p:sp>
        <p:sp>
          <p:nvSpPr>
            <p:cNvPr id="37" name="Cilindro 36"/>
            <p:cNvSpPr/>
            <p:nvPr/>
          </p:nvSpPr>
          <p:spPr>
            <a:xfrm rot="5400000">
              <a:off x="7516885" y="2742887"/>
              <a:ext cx="79819" cy="887521"/>
            </a:xfrm>
            <a:prstGeom prst="can">
              <a:avLst/>
            </a:prstGeom>
            <a:solidFill>
              <a:srgbClr val="FF7605"/>
            </a:solidFill>
            <a:ln w="15875" cap="flat" cmpd="sng" algn="ctr">
              <a:solidFill>
                <a:srgbClr val="FF7605">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dirty="0">
                <a:ln>
                  <a:noFill/>
                </a:ln>
                <a:solidFill>
                  <a:srgbClr val="FFFFFF"/>
                </a:solidFill>
                <a:effectLst/>
                <a:uLnTx/>
                <a:uFillTx/>
                <a:latin typeface="Calibri"/>
                <a:ea typeface="+mn-ea"/>
                <a:cs typeface="+mn-cs"/>
              </a:endParaRPr>
            </a:p>
          </p:txBody>
        </p:sp>
      </p:grpSp>
      <p:grpSp>
        <p:nvGrpSpPr>
          <p:cNvPr id="47" name="Grupo 46"/>
          <p:cNvGrpSpPr/>
          <p:nvPr/>
        </p:nvGrpSpPr>
        <p:grpSpPr>
          <a:xfrm>
            <a:off x="5692368" y="1383477"/>
            <a:ext cx="1152128" cy="924391"/>
            <a:chOff x="2714944" y="2923193"/>
            <a:chExt cx="1152128" cy="924391"/>
          </a:xfrm>
        </p:grpSpPr>
        <p:sp>
          <p:nvSpPr>
            <p:cNvPr id="48" name="Cubo 47"/>
            <p:cNvSpPr/>
            <p:nvPr/>
          </p:nvSpPr>
          <p:spPr>
            <a:xfrm>
              <a:off x="2714944" y="3343528"/>
              <a:ext cx="1152128" cy="504056"/>
            </a:xfrm>
            <a:prstGeom prst="cube">
              <a:avLst>
                <a:gd name="adj" fmla="val 83766"/>
              </a:avLst>
            </a:prstGeom>
            <a:solidFill>
              <a:srgbClr val="FF7605"/>
            </a:solidFill>
            <a:ln w="15875" cap="flat" cmpd="sng" algn="ctr">
              <a:solidFill>
                <a:srgbClr val="FF7605">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FFFFFF"/>
                </a:solidFill>
                <a:effectLst/>
                <a:uLnTx/>
                <a:uFillTx/>
                <a:latin typeface="Calibri"/>
                <a:ea typeface="+mn-ea"/>
                <a:cs typeface="+mn-cs"/>
              </a:endParaRPr>
            </a:p>
          </p:txBody>
        </p:sp>
        <p:sp>
          <p:nvSpPr>
            <p:cNvPr id="49" name="Cilindro 48"/>
            <p:cNvSpPr/>
            <p:nvPr/>
          </p:nvSpPr>
          <p:spPr>
            <a:xfrm>
              <a:off x="3002976" y="3067209"/>
              <a:ext cx="117974" cy="552638"/>
            </a:xfrm>
            <a:prstGeom prst="can">
              <a:avLst/>
            </a:prstGeom>
            <a:solidFill>
              <a:srgbClr val="FF7605"/>
            </a:solidFill>
            <a:ln w="15875" cap="flat" cmpd="sng" algn="ctr">
              <a:solidFill>
                <a:srgbClr val="FF7605">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FFFFFF"/>
                </a:solidFill>
                <a:effectLst/>
                <a:uLnTx/>
                <a:uFillTx/>
                <a:latin typeface="Calibri"/>
                <a:ea typeface="+mn-ea"/>
                <a:cs typeface="+mn-cs"/>
              </a:endParaRPr>
            </a:p>
          </p:txBody>
        </p:sp>
        <p:sp>
          <p:nvSpPr>
            <p:cNvPr id="50" name="Cilindro 49"/>
            <p:cNvSpPr/>
            <p:nvPr/>
          </p:nvSpPr>
          <p:spPr>
            <a:xfrm>
              <a:off x="3245042" y="3067209"/>
              <a:ext cx="117974" cy="552638"/>
            </a:xfrm>
            <a:prstGeom prst="can">
              <a:avLst/>
            </a:prstGeom>
            <a:solidFill>
              <a:srgbClr val="FF7605"/>
            </a:solidFill>
            <a:ln w="15875" cap="flat" cmpd="sng" algn="ctr">
              <a:solidFill>
                <a:srgbClr val="FF7605">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FFFFFF"/>
                </a:solidFill>
                <a:effectLst/>
                <a:uLnTx/>
                <a:uFillTx/>
                <a:latin typeface="Calibri"/>
                <a:ea typeface="+mn-ea"/>
                <a:cs typeface="+mn-cs"/>
              </a:endParaRPr>
            </a:p>
          </p:txBody>
        </p:sp>
        <p:sp>
          <p:nvSpPr>
            <p:cNvPr id="51" name="Cilindro 50"/>
            <p:cNvSpPr/>
            <p:nvPr/>
          </p:nvSpPr>
          <p:spPr>
            <a:xfrm>
              <a:off x="3074984" y="3139217"/>
              <a:ext cx="117974" cy="552638"/>
            </a:xfrm>
            <a:prstGeom prst="can">
              <a:avLst/>
            </a:prstGeom>
            <a:solidFill>
              <a:srgbClr val="FF7605"/>
            </a:solidFill>
            <a:ln w="15875" cap="flat" cmpd="sng" algn="ctr">
              <a:solidFill>
                <a:srgbClr val="FF7605">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FFFFFF"/>
                </a:solidFill>
                <a:effectLst/>
                <a:uLnTx/>
                <a:uFillTx/>
                <a:latin typeface="Calibri"/>
                <a:ea typeface="+mn-ea"/>
                <a:cs typeface="+mn-cs"/>
              </a:endParaRPr>
            </a:p>
          </p:txBody>
        </p:sp>
        <p:sp>
          <p:nvSpPr>
            <p:cNvPr id="52" name="Cilindro 51"/>
            <p:cNvSpPr/>
            <p:nvPr/>
          </p:nvSpPr>
          <p:spPr>
            <a:xfrm>
              <a:off x="3461066" y="2923193"/>
              <a:ext cx="117974" cy="552638"/>
            </a:xfrm>
            <a:prstGeom prst="can">
              <a:avLst/>
            </a:prstGeom>
            <a:solidFill>
              <a:srgbClr val="FF7605"/>
            </a:solidFill>
            <a:ln w="15875" cap="flat" cmpd="sng" algn="ctr">
              <a:solidFill>
                <a:srgbClr val="FF7605">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FFFFFF"/>
                </a:solidFill>
                <a:effectLst/>
                <a:uLnTx/>
                <a:uFillTx/>
                <a:latin typeface="Calibri"/>
                <a:ea typeface="+mn-ea"/>
                <a:cs typeface="+mn-cs"/>
              </a:endParaRPr>
            </a:p>
          </p:txBody>
        </p:sp>
        <p:sp>
          <p:nvSpPr>
            <p:cNvPr id="53" name="Cilindro 52"/>
            <p:cNvSpPr/>
            <p:nvPr/>
          </p:nvSpPr>
          <p:spPr>
            <a:xfrm>
              <a:off x="3363016" y="3162643"/>
              <a:ext cx="117974" cy="552638"/>
            </a:xfrm>
            <a:prstGeom prst="can">
              <a:avLst/>
            </a:prstGeom>
            <a:solidFill>
              <a:srgbClr val="FF7605"/>
            </a:solidFill>
            <a:ln w="15875" cap="flat" cmpd="sng" algn="ctr">
              <a:solidFill>
                <a:srgbClr val="FF7605">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FFFFFF"/>
                </a:solidFill>
                <a:effectLst/>
                <a:uLnTx/>
                <a:uFillTx/>
                <a:latin typeface="Calibri"/>
                <a:ea typeface="+mn-ea"/>
                <a:cs typeface="+mn-cs"/>
              </a:endParaRPr>
            </a:p>
          </p:txBody>
        </p:sp>
      </p:grpSp>
      <p:sp>
        <p:nvSpPr>
          <p:cNvPr id="55" name="CuadroTexto 54"/>
          <p:cNvSpPr txBox="1"/>
          <p:nvPr/>
        </p:nvSpPr>
        <p:spPr>
          <a:xfrm>
            <a:off x="429185" y="1831464"/>
            <a:ext cx="5141151" cy="2677656"/>
          </a:xfrm>
          <a:prstGeom prst="rect">
            <a:avLst/>
          </a:prstGeom>
          <a:noFill/>
        </p:spPr>
        <p:txBody>
          <a:bodyPr wrap="none" rtlCol="0">
            <a:spAutoFit/>
          </a:bodyPr>
          <a:lstStyle/>
          <a:p>
            <a:pPr marL="457200" indent="-457200">
              <a:buAutoNum type="arabicPeriod"/>
            </a:pPr>
            <a:r>
              <a:rPr lang="en-US" b="1" dirty="0" err="1" smtClean="0"/>
              <a:t>ZnO</a:t>
            </a:r>
            <a:r>
              <a:rPr lang="en-US" b="1" dirty="0" smtClean="0"/>
              <a:t> NW Growth</a:t>
            </a:r>
          </a:p>
          <a:p>
            <a:pPr marL="457200" indent="-457200">
              <a:buAutoNum type="arabicPeriod"/>
            </a:pPr>
            <a:endParaRPr lang="en-US" b="1" dirty="0" smtClean="0"/>
          </a:p>
          <a:p>
            <a:pPr marL="457200" indent="-457200">
              <a:buAutoNum type="arabicPeriod"/>
            </a:pPr>
            <a:endParaRPr lang="en-US" b="1" dirty="0"/>
          </a:p>
          <a:p>
            <a:pPr marL="457200" indent="-457200">
              <a:buAutoNum type="arabicPeriod"/>
            </a:pPr>
            <a:r>
              <a:rPr lang="en-US" b="1" dirty="0" smtClean="0"/>
              <a:t>Preparation of NW dispersions</a:t>
            </a:r>
          </a:p>
          <a:p>
            <a:pPr marL="457200" indent="-457200">
              <a:buAutoNum type="arabicPeriod"/>
            </a:pPr>
            <a:endParaRPr lang="en-US" b="1" dirty="0" smtClean="0"/>
          </a:p>
          <a:p>
            <a:pPr marL="457200" indent="-457200">
              <a:buAutoNum type="arabicPeriod"/>
            </a:pPr>
            <a:endParaRPr lang="en-US" b="1" dirty="0"/>
          </a:p>
          <a:p>
            <a:pPr marL="457200" indent="-457200">
              <a:buAutoNum type="arabicPeriod"/>
            </a:pPr>
            <a:r>
              <a:rPr lang="en-US" b="1" dirty="0" err="1" smtClean="0"/>
              <a:t>Dielectrophoresis</a:t>
            </a:r>
            <a:r>
              <a:rPr lang="en-US" b="1" dirty="0" smtClean="0"/>
              <a:t> (DEP)</a:t>
            </a:r>
            <a:endParaRPr lang="en-US" b="1" dirty="0"/>
          </a:p>
        </p:txBody>
      </p:sp>
    </p:spTree>
    <p:extLst>
      <p:ext uri="{BB962C8B-B14F-4D97-AF65-F5344CB8AC3E}">
        <p14:creationId xmlns:p14="http://schemas.microsoft.com/office/powerpoint/2010/main" xmlns="" val="25762258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0" y="170056"/>
            <a:ext cx="9144000" cy="830997"/>
          </a:xfrm>
          <a:prstGeom prst="rect">
            <a:avLst/>
          </a:prstGeom>
          <a:noFill/>
        </p:spPr>
        <p:txBody>
          <a:bodyPr wrap="square" rtlCol="0">
            <a:spAutoFit/>
          </a:bodyPr>
          <a:lstStyle/>
          <a:p>
            <a:pPr algn="ctr"/>
            <a:r>
              <a:rPr lang="en-US" b="1" dirty="0" err="1" smtClean="0">
                <a:effectLst>
                  <a:outerShdw blurRad="38100" dist="38100" dir="2700000" algn="tl">
                    <a:srgbClr val="000000">
                      <a:alpha val="43137"/>
                    </a:srgbClr>
                  </a:outerShdw>
                </a:effectLst>
                <a:latin typeface="Arial Narrow" pitchFamily="34" charset="0"/>
              </a:rPr>
              <a:t>ZnO</a:t>
            </a:r>
            <a:r>
              <a:rPr lang="en-US" b="1" dirty="0" smtClean="0">
                <a:effectLst>
                  <a:outerShdw blurRad="38100" dist="38100" dir="2700000" algn="tl">
                    <a:srgbClr val="000000">
                      <a:alpha val="43137"/>
                    </a:srgbClr>
                  </a:outerShdw>
                </a:effectLst>
                <a:latin typeface="Arial Narrow" pitchFamily="34" charset="0"/>
              </a:rPr>
              <a:t> NANOWIRES</a:t>
            </a:r>
          </a:p>
          <a:p>
            <a:pPr algn="ctr"/>
            <a:r>
              <a:rPr lang="en-US" b="1" dirty="0" smtClean="0">
                <a:solidFill>
                  <a:srgbClr val="FF0000"/>
                </a:solidFill>
                <a:effectLst>
                  <a:outerShdw blurRad="38100" dist="38100" dir="2700000" algn="tl">
                    <a:srgbClr val="000000">
                      <a:alpha val="43137"/>
                    </a:srgbClr>
                  </a:outerShdw>
                </a:effectLst>
                <a:latin typeface="Arial Narrow" pitchFamily="34" charset="0"/>
              </a:rPr>
              <a:t>Vapor Phase Transport</a:t>
            </a:r>
            <a:endParaRPr lang="en-US" b="1" dirty="0">
              <a:solidFill>
                <a:srgbClr val="FF0000"/>
              </a:solidFill>
              <a:effectLst>
                <a:outerShdw blurRad="38100" dist="38100" dir="2700000" algn="tl">
                  <a:srgbClr val="000000">
                    <a:alpha val="43137"/>
                  </a:srgbClr>
                </a:outerShdw>
              </a:effectLst>
              <a:latin typeface="Arial Narrow" pitchFamily="34" charset="0"/>
            </a:endParaRPr>
          </a:p>
        </p:txBody>
      </p:sp>
      <p:pic>
        <p:nvPicPr>
          <p:cNvPr id="22" name="Picture 1" descr="ZCVT17-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8822" y="4185083"/>
            <a:ext cx="2740330" cy="2052229"/>
          </a:xfrm>
          <a:prstGeom prst="rect">
            <a:avLst/>
          </a:prstGeom>
          <a:noFill/>
          <a:extLst>
            <a:ext uri="{909E8E84-426E-40DD-AFC4-6F175D3DCCD1}">
              <a14:hiddenFill xmlns:a14="http://schemas.microsoft.com/office/drawing/2010/main" xmlns="">
                <a:solidFill>
                  <a:srgbClr val="FFFFFF"/>
                </a:solidFill>
              </a14:hiddenFill>
            </a:ext>
          </a:extLst>
        </p:spPr>
      </p:pic>
      <p:pic>
        <p:nvPicPr>
          <p:cNvPr id="23" name="Picture 6" descr="ZCVT17V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935456" y="4185084"/>
            <a:ext cx="2741000" cy="20517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 name="Picture 7" descr="ZCVT17V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193775" y="4185084"/>
            <a:ext cx="2741681" cy="20522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1 Rectángulo"/>
          <p:cNvSpPr/>
          <p:nvPr/>
        </p:nvSpPr>
        <p:spPr>
          <a:xfrm>
            <a:off x="1331640" y="3308592"/>
            <a:ext cx="2952328" cy="830997"/>
          </a:xfrm>
          <a:prstGeom prst="rect">
            <a:avLst/>
          </a:prstGeom>
        </p:spPr>
        <p:txBody>
          <a:bodyPr wrap="square">
            <a:spAutoFit/>
          </a:bodyPr>
          <a:lstStyle/>
          <a:p>
            <a:r>
              <a:rPr lang="es-ES" dirty="0" err="1" smtClean="0">
                <a:solidFill>
                  <a:schemeClr val="tx2">
                    <a:lumMod val="50000"/>
                  </a:schemeClr>
                </a:solidFill>
                <a:latin typeface="Arial Narrow" pitchFamily="34" charset="0"/>
              </a:rPr>
              <a:t>Diameters</a:t>
            </a:r>
            <a:r>
              <a:rPr lang="es-ES" dirty="0" smtClean="0">
                <a:solidFill>
                  <a:schemeClr val="tx2">
                    <a:lumMod val="50000"/>
                  </a:schemeClr>
                </a:solidFill>
                <a:latin typeface="Arial Narrow" pitchFamily="34" charset="0"/>
              </a:rPr>
              <a:t> </a:t>
            </a:r>
            <a:r>
              <a:rPr lang="es-ES" dirty="0">
                <a:solidFill>
                  <a:schemeClr val="tx2">
                    <a:lumMod val="50000"/>
                  </a:schemeClr>
                </a:solidFill>
                <a:latin typeface="Arial Narrow" pitchFamily="34" charset="0"/>
              </a:rPr>
              <a:t>= </a:t>
            </a:r>
            <a:r>
              <a:rPr lang="es-ES" dirty="0" smtClean="0">
                <a:solidFill>
                  <a:schemeClr val="tx2">
                    <a:lumMod val="50000"/>
                  </a:schemeClr>
                </a:solidFill>
                <a:latin typeface="Arial Narrow" pitchFamily="34" charset="0"/>
              </a:rPr>
              <a:t>100-500 </a:t>
            </a:r>
            <a:r>
              <a:rPr lang="es-ES" dirty="0" err="1">
                <a:solidFill>
                  <a:schemeClr val="tx2">
                    <a:lumMod val="50000"/>
                  </a:schemeClr>
                </a:solidFill>
                <a:latin typeface="Arial Narrow" pitchFamily="34" charset="0"/>
              </a:rPr>
              <a:t>nm</a:t>
            </a:r>
            <a:endParaRPr lang="es-ES" dirty="0">
              <a:solidFill>
                <a:schemeClr val="tx2">
                  <a:lumMod val="50000"/>
                </a:schemeClr>
              </a:solidFill>
              <a:latin typeface="Arial Narrow" pitchFamily="34" charset="0"/>
            </a:endParaRPr>
          </a:p>
          <a:p>
            <a:r>
              <a:rPr lang="es-ES" dirty="0" err="1" smtClean="0">
                <a:solidFill>
                  <a:schemeClr val="tx2">
                    <a:lumMod val="50000"/>
                  </a:schemeClr>
                </a:solidFill>
                <a:latin typeface="Arial Narrow" pitchFamily="34" charset="0"/>
              </a:rPr>
              <a:t>Lengths</a:t>
            </a:r>
            <a:r>
              <a:rPr lang="es-ES" dirty="0" smtClean="0">
                <a:solidFill>
                  <a:schemeClr val="tx2">
                    <a:lumMod val="50000"/>
                  </a:schemeClr>
                </a:solidFill>
                <a:latin typeface="Arial Narrow" pitchFamily="34" charset="0"/>
              </a:rPr>
              <a:t> </a:t>
            </a:r>
            <a:r>
              <a:rPr lang="es-ES" dirty="0">
                <a:solidFill>
                  <a:schemeClr val="tx2">
                    <a:lumMod val="50000"/>
                  </a:schemeClr>
                </a:solidFill>
                <a:latin typeface="Arial Narrow" pitchFamily="34" charset="0"/>
              </a:rPr>
              <a:t>= </a:t>
            </a:r>
            <a:r>
              <a:rPr lang="es-ES" dirty="0" smtClean="0">
                <a:solidFill>
                  <a:schemeClr val="tx2">
                    <a:lumMod val="50000"/>
                  </a:schemeClr>
                </a:solidFill>
                <a:latin typeface="Arial Narrow" pitchFamily="34" charset="0"/>
              </a:rPr>
              <a:t>5-20 </a:t>
            </a:r>
            <a:r>
              <a:rPr lang="es-ES" dirty="0">
                <a:solidFill>
                  <a:schemeClr val="tx2">
                    <a:lumMod val="50000"/>
                  </a:schemeClr>
                </a:solidFill>
                <a:latin typeface="Arial Narrow" pitchFamily="34" charset="0"/>
                <a:sym typeface="Symbol"/>
              </a:rPr>
              <a:t></a:t>
            </a:r>
            <a:r>
              <a:rPr lang="es-ES" dirty="0" smtClean="0">
                <a:solidFill>
                  <a:schemeClr val="tx2">
                    <a:lumMod val="50000"/>
                  </a:schemeClr>
                </a:solidFill>
                <a:latin typeface="Arial Narrow" pitchFamily="34" charset="0"/>
                <a:sym typeface="Symbol"/>
              </a:rPr>
              <a:t>m</a:t>
            </a:r>
            <a:endParaRPr lang="es-ES" dirty="0">
              <a:solidFill>
                <a:schemeClr val="tx2">
                  <a:lumMod val="50000"/>
                </a:schemeClr>
              </a:solidFill>
              <a:latin typeface="Arial Narrow" pitchFamily="34" charset="0"/>
              <a:sym typeface="Symbol"/>
            </a:endParaRPr>
          </a:p>
        </p:txBody>
      </p:sp>
      <p:sp>
        <p:nvSpPr>
          <p:cNvPr id="3" name="2 CuadroTexto"/>
          <p:cNvSpPr txBox="1"/>
          <p:nvPr/>
        </p:nvSpPr>
        <p:spPr>
          <a:xfrm>
            <a:off x="4716016" y="3492586"/>
            <a:ext cx="3621504" cy="461665"/>
          </a:xfrm>
          <a:prstGeom prst="rect">
            <a:avLst/>
          </a:prstGeom>
          <a:noFill/>
        </p:spPr>
        <p:txBody>
          <a:bodyPr wrap="none" rtlCol="0">
            <a:spAutoFit/>
          </a:bodyPr>
          <a:lstStyle/>
          <a:p>
            <a:r>
              <a:rPr lang="es-ES" dirty="0" err="1" smtClean="0">
                <a:solidFill>
                  <a:schemeClr val="tx2">
                    <a:lumMod val="50000"/>
                  </a:schemeClr>
                </a:solidFill>
                <a:latin typeface="Arial Narrow" pitchFamily="34" charset="0"/>
              </a:rPr>
              <a:t>preferential</a:t>
            </a:r>
            <a:r>
              <a:rPr lang="es-ES" dirty="0" smtClean="0">
                <a:solidFill>
                  <a:schemeClr val="tx2">
                    <a:lumMod val="50000"/>
                  </a:schemeClr>
                </a:solidFill>
                <a:latin typeface="Arial Narrow" pitchFamily="34" charset="0"/>
              </a:rPr>
              <a:t> </a:t>
            </a:r>
            <a:r>
              <a:rPr lang="es-ES" dirty="0" err="1" smtClean="0">
                <a:solidFill>
                  <a:schemeClr val="tx2">
                    <a:lumMod val="50000"/>
                  </a:schemeClr>
                </a:solidFill>
                <a:latin typeface="Arial Narrow" pitchFamily="34" charset="0"/>
              </a:rPr>
              <a:t>orientation</a:t>
            </a:r>
            <a:r>
              <a:rPr lang="es-ES" dirty="0">
                <a:solidFill>
                  <a:schemeClr val="tx2">
                    <a:lumMod val="50000"/>
                  </a:schemeClr>
                </a:solidFill>
                <a:latin typeface="Arial Narrow" pitchFamily="34" charset="0"/>
              </a:rPr>
              <a:t>: [0001</a:t>
            </a:r>
            <a:r>
              <a:rPr lang="es-ES" dirty="0" smtClean="0">
                <a:solidFill>
                  <a:schemeClr val="tx2">
                    <a:lumMod val="50000"/>
                  </a:schemeClr>
                </a:solidFill>
                <a:latin typeface="Arial Narrow" pitchFamily="34" charset="0"/>
              </a:rPr>
              <a:t>]</a:t>
            </a:r>
          </a:p>
        </p:txBody>
      </p:sp>
      <p:sp>
        <p:nvSpPr>
          <p:cNvPr id="11" name="10 Rectángulo"/>
          <p:cNvSpPr/>
          <p:nvPr/>
        </p:nvSpPr>
        <p:spPr>
          <a:xfrm>
            <a:off x="647564" y="1231886"/>
            <a:ext cx="7848872" cy="2059603"/>
          </a:xfrm>
          <a:prstGeom prst="rect">
            <a:avLst/>
          </a:prstGeom>
          <a:ln>
            <a:solidFill>
              <a:schemeClr val="bg2">
                <a:lumMod val="10000"/>
              </a:schemeClr>
            </a:solidFill>
          </a:ln>
        </p:spPr>
        <p:txBody>
          <a:bodyPr wrap="square">
            <a:spAutoFit/>
          </a:bodyPr>
          <a:lstStyle/>
          <a:p>
            <a:pPr marL="342900" indent="-342900">
              <a:lnSpc>
                <a:spcPct val="150000"/>
              </a:lnSpc>
              <a:buFont typeface="Arial" pitchFamily="34" charset="0"/>
              <a:buChar char="•"/>
            </a:pPr>
            <a:r>
              <a:rPr lang="es-ES" sz="2200" dirty="0" err="1">
                <a:latin typeface="Arial Narrow" pitchFamily="34" charset="0"/>
              </a:rPr>
              <a:t>Substrate</a:t>
            </a:r>
            <a:r>
              <a:rPr lang="es-ES" sz="2200" dirty="0">
                <a:latin typeface="Arial Narrow" pitchFamily="34" charset="0"/>
              </a:rPr>
              <a:t>= Si(100) / </a:t>
            </a:r>
            <a:r>
              <a:rPr lang="es-ES" sz="2200" dirty="0" err="1">
                <a:latin typeface="Arial Narrow" pitchFamily="34" charset="0"/>
              </a:rPr>
              <a:t>precleaned</a:t>
            </a:r>
            <a:r>
              <a:rPr lang="es-ES" sz="2200" dirty="0">
                <a:latin typeface="Arial Narrow" pitchFamily="34" charset="0"/>
              </a:rPr>
              <a:t> in HF:H</a:t>
            </a:r>
            <a:r>
              <a:rPr lang="es-ES" sz="2200" baseline="-25000" dirty="0">
                <a:latin typeface="Arial Narrow" pitchFamily="34" charset="0"/>
              </a:rPr>
              <a:t>2</a:t>
            </a:r>
            <a:r>
              <a:rPr lang="es-ES" sz="2200" dirty="0">
                <a:latin typeface="Arial Narrow" pitchFamily="34" charset="0"/>
              </a:rPr>
              <a:t>O (1:10)</a:t>
            </a:r>
          </a:p>
          <a:p>
            <a:pPr marL="342900" indent="-342900">
              <a:lnSpc>
                <a:spcPct val="150000"/>
              </a:lnSpc>
              <a:buFont typeface="Arial" pitchFamily="34" charset="0"/>
              <a:buChar char="•"/>
            </a:pPr>
            <a:r>
              <a:rPr lang="es-ES" sz="2200" dirty="0" smtClean="0">
                <a:latin typeface="Arial Narrow" pitchFamily="34" charset="0"/>
              </a:rPr>
              <a:t>Zn </a:t>
            </a:r>
            <a:r>
              <a:rPr lang="es-ES" sz="2200" dirty="0">
                <a:latin typeface="Arial Narrow" pitchFamily="34" charset="0"/>
              </a:rPr>
              <a:t>film </a:t>
            </a:r>
            <a:r>
              <a:rPr lang="es-ES" sz="2200" dirty="0" err="1">
                <a:latin typeface="Arial Narrow" pitchFamily="34" charset="0"/>
                <a:sym typeface="Symbol"/>
              </a:rPr>
              <a:t>nucleation</a:t>
            </a:r>
            <a:r>
              <a:rPr lang="es-ES" sz="2200" dirty="0">
                <a:latin typeface="Arial Narrow" pitchFamily="34" charset="0"/>
                <a:sym typeface="Symbol"/>
              </a:rPr>
              <a:t> </a:t>
            </a:r>
            <a:r>
              <a:rPr lang="es-ES" sz="2200" dirty="0" err="1">
                <a:latin typeface="Arial Narrow" pitchFamily="34" charset="0"/>
                <a:sym typeface="Symbol"/>
              </a:rPr>
              <a:t>layer</a:t>
            </a:r>
            <a:r>
              <a:rPr lang="es-ES" sz="2200" dirty="0">
                <a:latin typeface="Arial Narrow" pitchFamily="34" charset="0"/>
                <a:sym typeface="Symbol"/>
              </a:rPr>
              <a:t> </a:t>
            </a:r>
            <a:r>
              <a:rPr lang="es-ES" sz="2200" dirty="0">
                <a:latin typeface="Arial Narrow" pitchFamily="34" charset="0"/>
              </a:rPr>
              <a:t>(t=</a:t>
            </a:r>
            <a:r>
              <a:rPr lang="es-ES" sz="2200" dirty="0">
                <a:latin typeface="Arial Narrow" pitchFamily="34" charset="0"/>
                <a:sym typeface="Symbol"/>
              </a:rPr>
              <a:t>20-100Å</a:t>
            </a:r>
            <a:r>
              <a:rPr lang="es-ES" sz="2200" dirty="0" smtClean="0">
                <a:latin typeface="Arial Narrow" pitchFamily="34" charset="0"/>
                <a:sym typeface="Symbol"/>
              </a:rPr>
              <a:t>)</a:t>
            </a:r>
            <a:endParaRPr lang="es-ES" sz="2200" dirty="0" smtClean="0">
              <a:latin typeface="Arial Narrow" pitchFamily="34" charset="0"/>
            </a:endParaRPr>
          </a:p>
          <a:p>
            <a:pPr marL="342900" indent="-342900">
              <a:lnSpc>
                <a:spcPct val="150000"/>
              </a:lnSpc>
              <a:buFont typeface="Arial" pitchFamily="34" charset="0"/>
              <a:buChar char="•"/>
            </a:pPr>
            <a:r>
              <a:rPr lang="es-ES" sz="2200" dirty="0" err="1">
                <a:latin typeface="Arial Narrow" pitchFamily="34" charset="0"/>
              </a:rPr>
              <a:t>Source</a:t>
            </a:r>
            <a:r>
              <a:rPr lang="es-ES" sz="2200" dirty="0">
                <a:latin typeface="Arial Narrow" pitchFamily="34" charset="0"/>
              </a:rPr>
              <a:t>: </a:t>
            </a:r>
            <a:r>
              <a:rPr lang="es-ES" sz="2200" dirty="0" smtClean="0">
                <a:latin typeface="Arial Narrow" pitchFamily="34" charset="0"/>
              </a:rPr>
              <a:t>(</a:t>
            </a:r>
            <a:r>
              <a:rPr lang="es-ES" sz="2200" dirty="0" err="1" smtClean="0">
                <a:latin typeface="Arial Narrow" pitchFamily="34" charset="0"/>
              </a:rPr>
              <a:t>ZnO,Zn</a:t>
            </a:r>
            <a:r>
              <a:rPr lang="es-ES" sz="2200" dirty="0" smtClean="0">
                <a:latin typeface="Arial Narrow" pitchFamily="34" charset="0"/>
              </a:rPr>
              <a:t>)/</a:t>
            </a:r>
            <a:r>
              <a:rPr lang="es-ES" sz="2200" dirty="0" err="1" smtClean="0">
                <a:latin typeface="Arial Narrow" pitchFamily="34" charset="0"/>
              </a:rPr>
              <a:t>graphite</a:t>
            </a:r>
            <a:r>
              <a:rPr lang="es-ES" sz="2200" dirty="0" smtClean="0">
                <a:latin typeface="Arial Narrow" pitchFamily="34" charset="0"/>
              </a:rPr>
              <a:t> </a:t>
            </a:r>
            <a:r>
              <a:rPr lang="es-ES" sz="2200" dirty="0" err="1" smtClean="0">
                <a:latin typeface="Arial Narrow" pitchFamily="34" charset="0"/>
              </a:rPr>
              <a:t>powder</a:t>
            </a:r>
            <a:r>
              <a:rPr lang="es-ES" sz="2200" dirty="0">
                <a:latin typeface="Arial Narrow" pitchFamily="34" charset="0"/>
              </a:rPr>
              <a:t> </a:t>
            </a:r>
            <a:r>
              <a:rPr lang="es-ES" sz="2200" dirty="0" smtClean="0">
                <a:latin typeface="Arial Narrow" pitchFamily="34" charset="0"/>
              </a:rPr>
              <a:t>    </a:t>
            </a:r>
            <a:r>
              <a:rPr lang="es-ES" sz="2200" dirty="0" err="1" smtClean="0">
                <a:latin typeface="Arial Narrow" pitchFamily="34" charset="0"/>
              </a:rPr>
              <a:t>ZnO</a:t>
            </a:r>
            <a:r>
              <a:rPr lang="es-ES" sz="2200" dirty="0" smtClean="0">
                <a:latin typeface="Arial Narrow" pitchFamily="34" charset="0"/>
              </a:rPr>
              <a:t>(s</a:t>
            </a:r>
            <a:r>
              <a:rPr lang="es-ES" sz="2200" dirty="0">
                <a:latin typeface="Arial Narrow" pitchFamily="34" charset="0"/>
              </a:rPr>
              <a:t>) + C(s) → Zn(g) + CO(g)</a:t>
            </a:r>
          </a:p>
          <a:p>
            <a:pPr marL="342900" indent="-342900">
              <a:lnSpc>
                <a:spcPct val="150000"/>
              </a:lnSpc>
              <a:buFont typeface="Arial" pitchFamily="34" charset="0"/>
              <a:buChar char="•"/>
            </a:pPr>
            <a:r>
              <a:rPr lang="es-ES" sz="2200" dirty="0" err="1" smtClean="0">
                <a:latin typeface="Arial Narrow" pitchFamily="34" charset="0"/>
              </a:rPr>
              <a:t>Carrier</a:t>
            </a:r>
            <a:r>
              <a:rPr lang="es-ES" sz="2200" dirty="0" smtClean="0">
                <a:latin typeface="Arial Narrow" pitchFamily="34" charset="0"/>
              </a:rPr>
              <a:t> gas: Ar flux(0-400 </a:t>
            </a:r>
            <a:r>
              <a:rPr lang="es-ES" sz="2200" dirty="0" err="1" smtClean="0">
                <a:latin typeface="Arial Narrow" pitchFamily="34" charset="0"/>
              </a:rPr>
              <a:t>sccm</a:t>
            </a:r>
            <a:r>
              <a:rPr lang="es-ES" sz="2200" dirty="0" smtClean="0">
                <a:latin typeface="Arial Narrow" pitchFamily="34" charset="0"/>
              </a:rPr>
              <a:t>)/O</a:t>
            </a:r>
            <a:r>
              <a:rPr lang="es-ES" sz="2200" baseline="-25000" dirty="0" smtClean="0">
                <a:latin typeface="Arial Narrow" pitchFamily="34" charset="0"/>
              </a:rPr>
              <a:t>2 </a:t>
            </a:r>
            <a:r>
              <a:rPr lang="es-ES" sz="2200" dirty="0" smtClean="0">
                <a:latin typeface="Arial Narrow" pitchFamily="34" charset="0"/>
              </a:rPr>
              <a:t>flux(10-100 </a:t>
            </a:r>
            <a:r>
              <a:rPr lang="es-ES" sz="2200" dirty="0" err="1" smtClean="0">
                <a:latin typeface="Arial Narrow" pitchFamily="34" charset="0"/>
              </a:rPr>
              <a:t>sccm</a:t>
            </a:r>
            <a:r>
              <a:rPr lang="es-ES" sz="2200" dirty="0" smtClean="0">
                <a:latin typeface="Arial Narrow" pitchFamily="34" charset="0"/>
              </a:rPr>
              <a:t>)</a:t>
            </a:r>
          </a:p>
        </p:txBody>
      </p:sp>
    </p:spTree>
    <p:extLst>
      <p:ext uri="{BB962C8B-B14F-4D97-AF65-F5344CB8AC3E}">
        <p14:creationId xmlns:p14="http://schemas.microsoft.com/office/powerpoint/2010/main" xmlns="" val="3756168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0" y="170056"/>
            <a:ext cx="9144000" cy="830997"/>
          </a:xfrm>
          <a:prstGeom prst="rect">
            <a:avLst/>
          </a:prstGeom>
          <a:noFill/>
        </p:spPr>
        <p:txBody>
          <a:bodyPr wrap="square" rtlCol="0">
            <a:spAutoFit/>
          </a:bodyPr>
          <a:lstStyle/>
          <a:p>
            <a:pPr algn="ctr"/>
            <a:r>
              <a:rPr lang="en-US" b="1" dirty="0" err="1" smtClean="0">
                <a:effectLst>
                  <a:outerShdw blurRad="38100" dist="38100" dir="2700000" algn="tl">
                    <a:srgbClr val="000000">
                      <a:alpha val="43137"/>
                    </a:srgbClr>
                  </a:outerShdw>
                </a:effectLst>
                <a:latin typeface="Arial Narrow" pitchFamily="34" charset="0"/>
              </a:rPr>
              <a:t>ZnO</a:t>
            </a:r>
            <a:r>
              <a:rPr lang="en-US" b="1" dirty="0" smtClean="0">
                <a:effectLst>
                  <a:outerShdw blurRad="38100" dist="38100" dir="2700000" algn="tl">
                    <a:srgbClr val="000000">
                      <a:alpha val="43137"/>
                    </a:srgbClr>
                  </a:outerShdw>
                </a:effectLst>
                <a:latin typeface="Arial Narrow" pitchFamily="34" charset="0"/>
              </a:rPr>
              <a:t> NANOWIRES</a:t>
            </a:r>
          </a:p>
          <a:p>
            <a:pPr algn="ctr"/>
            <a:r>
              <a:rPr lang="en-US" b="1" dirty="0" smtClean="0">
                <a:solidFill>
                  <a:srgbClr val="FF0000"/>
                </a:solidFill>
                <a:effectLst>
                  <a:outerShdw blurRad="38100" dist="38100" dir="2700000" algn="tl">
                    <a:srgbClr val="000000">
                      <a:alpha val="43137"/>
                    </a:srgbClr>
                  </a:outerShdw>
                </a:effectLst>
                <a:latin typeface="Arial Narrow" pitchFamily="34" charset="0"/>
              </a:rPr>
              <a:t>Transfer process</a:t>
            </a:r>
            <a:endParaRPr lang="en-US" b="1" dirty="0">
              <a:solidFill>
                <a:srgbClr val="FF0000"/>
              </a:solidFill>
              <a:effectLst>
                <a:outerShdw blurRad="38100" dist="38100" dir="2700000" algn="tl">
                  <a:srgbClr val="000000">
                    <a:alpha val="43137"/>
                  </a:srgbClr>
                </a:outerShdw>
              </a:effectLst>
              <a:latin typeface="Arial Narrow" pitchFamily="34" charset="0"/>
            </a:endParaRPr>
          </a:p>
        </p:txBody>
      </p:sp>
      <p:sp>
        <p:nvSpPr>
          <p:cNvPr id="2" name="1 CuadroTexto"/>
          <p:cNvSpPr txBox="1"/>
          <p:nvPr/>
        </p:nvSpPr>
        <p:spPr>
          <a:xfrm>
            <a:off x="611560" y="1211268"/>
            <a:ext cx="7848872" cy="830997"/>
          </a:xfrm>
          <a:prstGeom prst="rect">
            <a:avLst/>
          </a:prstGeom>
          <a:noFill/>
        </p:spPr>
        <p:txBody>
          <a:bodyPr wrap="square" rtlCol="0">
            <a:spAutoFit/>
          </a:bodyPr>
          <a:lstStyle/>
          <a:p>
            <a:pPr algn="ctr"/>
            <a:r>
              <a:rPr lang="en-US" b="1" dirty="0" smtClean="0">
                <a:latin typeface="Arial Narrow" pitchFamily="34" charset="0"/>
              </a:rPr>
              <a:t>Donor substrate </a:t>
            </a:r>
            <a:r>
              <a:rPr lang="en-US" b="1" dirty="0" smtClean="0">
                <a:latin typeface="Arial Narrow" pitchFamily="34" charset="0"/>
                <a:sym typeface="Symbol"/>
              </a:rPr>
              <a:t></a:t>
            </a:r>
            <a:r>
              <a:rPr lang="en-US" b="1" dirty="0" smtClean="0">
                <a:latin typeface="Arial Narrow" pitchFamily="34" charset="0"/>
              </a:rPr>
              <a:t> ethanol dispersion</a:t>
            </a:r>
          </a:p>
          <a:p>
            <a:pPr algn="ctr"/>
            <a:r>
              <a:rPr lang="en-US" b="1" dirty="0" smtClean="0">
                <a:solidFill>
                  <a:srgbClr val="0070C0"/>
                </a:solidFill>
                <a:latin typeface="Arial Narrow" pitchFamily="34" charset="0"/>
              </a:rPr>
              <a:t>US cavitation</a:t>
            </a:r>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 name="Imagen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95536" y="2306488"/>
            <a:ext cx="3814943" cy="2861207"/>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686634" y="2305737"/>
            <a:ext cx="3815944" cy="2861958"/>
          </a:xfrm>
          <a:prstGeom prst="rect">
            <a:avLst/>
          </a:prstGeom>
        </p:spPr>
      </p:pic>
      <p:pic>
        <p:nvPicPr>
          <p:cNvPr id="8" name="Imagen 7"/>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2907172" y="3717032"/>
            <a:ext cx="3527912" cy="2645934"/>
          </a:xfrm>
          <a:prstGeom prst="rect">
            <a:avLst/>
          </a:prstGeom>
        </p:spPr>
      </p:pic>
    </p:spTree>
    <p:extLst>
      <p:ext uri="{BB962C8B-B14F-4D97-AF65-F5344CB8AC3E}">
        <p14:creationId xmlns:p14="http://schemas.microsoft.com/office/powerpoint/2010/main" xmlns="" val="13060982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0" y="170056"/>
            <a:ext cx="9144000" cy="830997"/>
          </a:xfrm>
          <a:prstGeom prst="rect">
            <a:avLst/>
          </a:prstGeom>
          <a:noFill/>
        </p:spPr>
        <p:txBody>
          <a:bodyPr wrap="square" rtlCol="0">
            <a:spAutoFit/>
          </a:bodyPr>
          <a:lstStyle/>
          <a:p>
            <a:pPr algn="ctr"/>
            <a:r>
              <a:rPr lang="en-US" b="1" dirty="0" err="1" smtClean="0">
                <a:effectLst>
                  <a:outerShdw blurRad="38100" dist="38100" dir="2700000" algn="tl">
                    <a:srgbClr val="000000">
                      <a:alpha val="43137"/>
                    </a:srgbClr>
                  </a:outerShdw>
                </a:effectLst>
                <a:latin typeface="Arial Narrow" pitchFamily="34" charset="0"/>
              </a:rPr>
              <a:t>ZnO</a:t>
            </a:r>
            <a:r>
              <a:rPr lang="en-US" b="1" dirty="0" smtClean="0">
                <a:effectLst>
                  <a:outerShdw blurRad="38100" dist="38100" dir="2700000" algn="tl">
                    <a:srgbClr val="000000">
                      <a:alpha val="43137"/>
                    </a:srgbClr>
                  </a:outerShdw>
                </a:effectLst>
                <a:latin typeface="Arial Narrow" pitchFamily="34" charset="0"/>
              </a:rPr>
              <a:t> NANOWIRES</a:t>
            </a:r>
          </a:p>
          <a:p>
            <a:pPr algn="ctr"/>
            <a:r>
              <a:rPr lang="en-US" b="1" dirty="0" smtClean="0">
                <a:solidFill>
                  <a:srgbClr val="FF0000"/>
                </a:solidFill>
                <a:effectLst>
                  <a:outerShdw blurRad="38100" dist="38100" dir="2700000" algn="tl">
                    <a:srgbClr val="000000">
                      <a:alpha val="43137"/>
                    </a:srgbClr>
                  </a:outerShdw>
                </a:effectLst>
                <a:latin typeface="Arial Narrow" pitchFamily="34" charset="0"/>
              </a:rPr>
              <a:t>Filtering process</a:t>
            </a:r>
            <a:endParaRPr lang="en-US" b="1" dirty="0">
              <a:solidFill>
                <a:srgbClr val="FF0000"/>
              </a:solidFill>
              <a:effectLst>
                <a:outerShdw blurRad="38100" dist="38100" dir="2700000" algn="tl">
                  <a:srgbClr val="000000">
                    <a:alpha val="43137"/>
                  </a:srgbClr>
                </a:outerShdw>
              </a:effectLst>
              <a:latin typeface="Arial Narrow" pitchFamily="34" charset="0"/>
            </a:endParaRPr>
          </a:p>
        </p:txBody>
      </p:sp>
      <p:sp>
        <p:nvSpPr>
          <p:cNvPr id="2" name="1 CuadroTexto"/>
          <p:cNvSpPr txBox="1"/>
          <p:nvPr/>
        </p:nvSpPr>
        <p:spPr>
          <a:xfrm>
            <a:off x="3221457" y="1594892"/>
            <a:ext cx="4806927" cy="461665"/>
          </a:xfrm>
          <a:prstGeom prst="rect">
            <a:avLst/>
          </a:prstGeom>
          <a:noFill/>
        </p:spPr>
        <p:txBody>
          <a:bodyPr wrap="square" rtlCol="0">
            <a:spAutoFit/>
          </a:bodyPr>
          <a:lstStyle/>
          <a:p>
            <a:r>
              <a:rPr lang="en-US" dirty="0" smtClean="0">
                <a:latin typeface="Arial Narrow" pitchFamily="34" charset="0"/>
              </a:rPr>
              <a:t>Filtering process based on sedimentation</a:t>
            </a:r>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5 Objeto"/>
          <p:cNvGraphicFramePr>
            <a:graphicFrameLocks noChangeAspect="1"/>
          </p:cNvGraphicFramePr>
          <p:nvPr>
            <p:extLst>
              <p:ext uri="{D42A27DB-BD31-4B8C-83A1-F6EECF244321}">
                <p14:modId xmlns:p14="http://schemas.microsoft.com/office/powerpoint/2010/main" xmlns="" val="373671123"/>
              </p:ext>
            </p:extLst>
          </p:nvPr>
        </p:nvGraphicFramePr>
        <p:xfrm>
          <a:off x="-252536" y="2314972"/>
          <a:ext cx="5454999" cy="3816424"/>
        </p:xfrm>
        <a:graphic>
          <a:graphicData uri="http://schemas.openxmlformats.org/presentationml/2006/ole">
            <p:oleObj spid="_x0000_s12976" name="Graph" r:id="rId3" imgW="4154760" imgH="2901600" progId="">
              <p:embed/>
            </p:oleObj>
          </a:graphicData>
        </a:graphic>
      </p:graphicFrame>
      <p:sp>
        <p:nvSpPr>
          <p:cNvPr id="7"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8" name="7 Objeto"/>
          <p:cNvGraphicFramePr>
            <a:graphicFrameLocks noChangeAspect="1"/>
          </p:cNvGraphicFramePr>
          <p:nvPr>
            <p:extLst>
              <p:ext uri="{D42A27DB-BD31-4B8C-83A1-F6EECF244321}">
                <p14:modId xmlns:p14="http://schemas.microsoft.com/office/powerpoint/2010/main" xmlns="" val="2982881475"/>
              </p:ext>
            </p:extLst>
          </p:nvPr>
        </p:nvGraphicFramePr>
        <p:xfrm>
          <a:off x="4139952" y="2348880"/>
          <a:ext cx="5349165" cy="3744416"/>
        </p:xfrm>
        <a:graphic>
          <a:graphicData uri="http://schemas.openxmlformats.org/presentationml/2006/ole">
            <p:oleObj spid="_x0000_s12977" name="Graph" r:id="rId4" imgW="4154760" imgH="2901600" progId="">
              <p:embed/>
            </p:oleObj>
          </a:graphicData>
        </a:graphic>
      </p:graphicFrame>
      <p:pic>
        <p:nvPicPr>
          <p:cNvPr id="10249" name="Picture 9"/>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5658510" y="2462758"/>
            <a:ext cx="1094303" cy="7920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50" name="Picture 10"/>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8863" t="20670" r="11773"/>
          <a:stretch/>
        </p:blipFill>
        <p:spPr bwMode="auto">
          <a:xfrm>
            <a:off x="7760925" y="3887331"/>
            <a:ext cx="1200150" cy="8759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51" name="Picture 11"/>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6539257" y="3254846"/>
            <a:ext cx="1188132" cy="8107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 name="Imagen 10" descr="C:\TRABAJO\Investigacion UAM\PAPER AUTODEP\Scheme 1.jpg"/>
          <p:cNvPicPr/>
          <p:nvPr/>
        </p:nvPicPr>
        <p:blipFill rotWithShape="1">
          <a:blip r:embed="rId8" cstate="print">
            <a:extLst>
              <a:ext uri="{28A0092B-C50C-407E-A947-70E740481C1C}">
                <a14:useLocalDpi xmlns:a14="http://schemas.microsoft.com/office/drawing/2010/main" xmlns="" val="0"/>
              </a:ext>
            </a:extLst>
          </a:blip>
          <a:srcRect l="46825" t="10604" r="37996" b="36809"/>
          <a:stretch/>
        </p:blipFill>
        <p:spPr bwMode="auto">
          <a:xfrm>
            <a:off x="1331640" y="1039727"/>
            <a:ext cx="1275571" cy="1237145"/>
          </a:xfrm>
          <a:prstGeom prst="rect">
            <a:avLst/>
          </a:prstGeom>
          <a:noFill/>
          <a:ln>
            <a:noFill/>
          </a:ln>
        </p:spPr>
      </p:pic>
      <p:sp>
        <p:nvSpPr>
          <p:cNvPr id="3" name="CuadroTexto 2"/>
          <p:cNvSpPr txBox="1"/>
          <p:nvPr/>
        </p:nvSpPr>
        <p:spPr>
          <a:xfrm>
            <a:off x="2478567" y="1612809"/>
            <a:ext cx="527709" cy="461665"/>
          </a:xfrm>
          <a:prstGeom prst="rect">
            <a:avLst/>
          </a:prstGeom>
          <a:noFill/>
        </p:spPr>
        <p:txBody>
          <a:bodyPr wrap="none" rtlCol="0">
            <a:spAutoFit/>
          </a:bodyPr>
          <a:lstStyle/>
          <a:p>
            <a:r>
              <a:rPr lang="en-US" dirty="0" smtClean="0"/>
              <a:t>1h</a:t>
            </a:r>
            <a:endParaRPr lang="en-US" dirty="0"/>
          </a:p>
        </p:txBody>
      </p:sp>
    </p:spTree>
    <p:extLst>
      <p:ext uri="{BB962C8B-B14F-4D97-AF65-F5344CB8AC3E}">
        <p14:creationId xmlns:p14="http://schemas.microsoft.com/office/powerpoint/2010/main" xmlns="" val="23435672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170056"/>
            <a:ext cx="9144000" cy="830997"/>
          </a:xfrm>
          <a:prstGeom prst="rect">
            <a:avLst/>
          </a:prstGeom>
          <a:noFill/>
        </p:spPr>
        <p:txBody>
          <a:bodyPr wrap="square" rtlCol="0">
            <a:spAutoFit/>
          </a:bodyPr>
          <a:lstStyle/>
          <a:p>
            <a:pPr algn="ctr"/>
            <a:r>
              <a:rPr lang="en-US" b="1" dirty="0" smtClean="0">
                <a:effectLst>
                  <a:outerShdw blurRad="38100" dist="38100" dir="2700000" algn="tl">
                    <a:srgbClr val="000000">
                      <a:alpha val="43137"/>
                    </a:srgbClr>
                  </a:outerShdw>
                </a:effectLst>
                <a:latin typeface="Arial Narrow" pitchFamily="34" charset="0"/>
              </a:rPr>
              <a:t>DEVICE FABRICATION</a:t>
            </a:r>
          </a:p>
          <a:p>
            <a:pPr algn="ctr"/>
            <a:r>
              <a:rPr lang="en-US" b="1" dirty="0" err="1" smtClean="0">
                <a:solidFill>
                  <a:srgbClr val="FF0000"/>
                </a:solidFill>
                <a:effectLst>
                  <a:outerShdw blurRad="38100" dist="38100" dir="2700000" algn="tl">
                    <a:srgbClr val="000000">
                      <a:alpha val="43137"/>
                    </a:srgbClr>
                  </a:outerShdw>
                </a:effectLst>
                <a:latin typeface="Arial Narrow" pitchFamily="34" charset="0"/>
              </a:rPr>
              <a:t>Dielectrophoresis</a:t>
            </a:r>
            <a:r>
              <a:rPr lang="en-US" b="1" dirty="0" smtClean="0">
                <a:solidFill>
                  <a:srgbClr val="FF0000"/>
                </a:solidFill>
                <a:effectLst>
                  <a:outerShdw blurRad="38100" dist="38100" dir="2700000" algn="tl">
                    <a:srgbClr val="000000">
                      <a:alpha val="43137"/>
                    </a:srgbClr>
                  </a:outerShdw>
                </a:effectLst>
                <a:latin typeface="Arial Narrow" pitchFamily="34" charset="0"/>
              </a:rPr>
              <a:t> </a:t>
            </a:r>
            <a:endParaRPr lang="en-US" b="1" dirty="0">
              <a:solidFill>
                <a:srgbClr val="FF0000"/>
              </a:solidFill>
              <a:effectLst>
                <a:outerShdw blurRad="38100" dist="38100" dir="2700000" algn="tl">
                  <a:srgbClr val="000000">
                    <a:alpha val="43137"/>
                  </a:srgbClr>
                </a:outerShdw>
              </a:effectLst>
              <a:latin typeface="Arial Narrow" pitchFamily="34" charset="0"/>
            </a:endParaRPr>
          </a:p>
        </p:txBody>
      </p:sp>
      <p:sp>
        <p:nvSpPr>
          <p:cNvPr id="3" name="CuadroTexto 2"/>
          <p:cNvSpPr txBox="1"/>
          <p:nvPr/>
        </p:nvSpPr>
        <p:spPr>
          <a:xfrm>
            <a:off x="1019834" y="1383158"/>
            <a:ext cx="2160240" cy="461665"/>
          </a:xfrm>
          <a:prstGeom prst="rect">
            <a:avLst/>
          </a:prstGeom>
          <a:noFill/>
        </p:spPr>
        <p:txBody>
          <a:bodyPr wrap="square" rtlCol="0">
            <a:spAutoFit/>
          </a:bodyPr>
          <a:lstStyle/>
          <a:p>
            <a:pPr algn="ctr"/>
            <a:r>
              <a:rPr lang="en-US" b="1" dirty="0">
                <a:effectLst>
                  <a:outerShdw blurRad="38100" dist="38100" dir="2700000" algn="tl">
                    <a:srgbClr val="000000">
                      <a:alpha val="43137"/>
                    </a:srgbClr>
                  </a:outerShdw>
                </a:effectLst>
                <a:latin typeface="Arial Narrow" pitchFamily="34" charset="0"/>
              </a:rPr>
              <a:t>Droplet DEP </a:t>
            </a: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707904" y="2021783"/>
            <a:ext cx="5256584" cy="371364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 name="2 Imagen"/>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830043" y="1988840"/>
            <a:ext cx="2123728" cy="1592796"/>
          </a:xfrm>
          <a:prstGeom prst="rect">
            <a:avLst/>
          </a:prstGeom>
        </p:spPr>
      </p:pic>
      <p:sp>
        <p:nvSpPr>
          <p:cNvPr id="4" name="Rectángulo 3"/>
          <p:cNvSpPr/>
          <p:nvPr/>
        </p:nvSpPr>
        <p:spPr>
          <a:xfrm>
            <a:off x="4485144" y="1383158"/>
            <a:ext cx="3702103" cy="461665"/>
          </a:xfrm>
          <a:prstGeom prst="rect">
            <a:avLst/>
          </a:prstGeom>
        </p:spPr>
        <p:txBody>
          <a:bodyPr wrap="none">
            <a:spAutoFit/>
          </a:bodyPr>
          <a:lstStyle/>
          <a:p>
            <a:pPr algn="ctr"/>
            <a:r>
              <a:rPr lang="en-US" b="1" dirty="0">
                <a:effectLst>
                  <a:outerShdw blurRad="38100" dist="38100" dir="2700000" algn="tl">
                    <a:srgbClr val="000000">
                      <a:alpha val="43137"/>
                    </a:srgbClr>
                  </a:outerShdw>
                </a:effectLst>
                <a:latin typeface="Arial Narrow" pitchFamily="34" charset="0"/>
              </a:rPr>
              <a:t>Continuous-flow DEP system</a:t>
            </a:r>
          </a:p>
        </p:txBody>
      </p:sp>
      <p:sp>
        <p:nvSpPr>
          <p:cNvPr id="9" name="Cubo 8"/>
          <p:cNvSpPr/>
          <p:nvPr/>
        </p:nvSpPr>
        <p:spPr>
          <a:xfrm>
            <a:off x="218562" y="3704441"/>
            <a:ext cx="3339196" cy="1649525"/>
          </a:xfrm>
          <a:prstGeom prst="cube">
            <a:avLst>
              <a:gd name="adj" fmla="val 60139"/>
            </a:avLst>
          </a:prstGeom>
          <a:gradFill rotWithShape="1">
            <a:gsLst>
              <a:gs pos="0">
                <a:srgbClr val="7F7F7F">
                  <a:tint val="50000"/>
                  <a:satMod val="300000"/>
                </a:srgbClr>
              </a:gs>
              <a:gs pos="35000">
                <a:srgbClr val="7F7F7F">
                  <a:tint val="37000"/>
                  <a:satMod val="300000"/>
                </a:srgbClr>
              </a:gs>
              <a:gs pos="100000">
                <a:srgbClr val="7F7F7F">
                  <a:tint val="15000"/>
                  <a:satMod val="350000"/>
                </a:srgbClr>
              </a:gs>
            </a:gsLst>
            <a:lin ang="16200000" scaled="1"/>
          </a:gradFill>
          <a:ln w="9525" cap="flat" cmpd="sng" algn="ctr">
            <a:solidFill>
              <a:srgbClr val="7F7F7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4D5B6B"/>
              </a:solidFill>
              <a:effectLst/>
              <a:uLnTx/>
              <a:uFillTx/>
              <a:latin typeface="Calibri"/>
              <a:ea typeface="+mn-ea"/>
              <a:cs typeface="+mn-cs"/>
            </a:endParaRPr>
          </a:p>
        </p:txBody>
      </p:sp>
      <p:sp>
        <p:nvSpPr>
          <p:cNvPr id="10" name="Cubo 9"/>
          <p:cNvSpPr/>
          <p:nvPr/>
        </p:nvSpPr>
        <p:spPr>
          <a:xfrm>
            <a:off x="515756" y="3650136"/>
            <a:ext cx="1254606" cy="1039819"/>
          </a:xfrm>
          <a:prstGeom prst="cube">
            <a:avLst>
              <a:gd name="adj" fmla="val 85298"/>
            </a:avLst>
          </a:prstGeom>
          <a:gradFill rotWithShape="1">
            <a:gsLst>
              <a:gs pos="0">
                <a:srgbClr val="89AAD3">
                  <a:shade val="51000"/>
                  <a:satMod val="130000"/>
                </a:srgbClr>
              </a:gs>
              <a:gs pos="80000">
                <a:srgbClr val="89AAD3">
                  <a:shade val="93000"/>
                  <a:satMod val="130000"/>
                </a:srgbClr>
              </a:gs>
              <a:gs pos="100000">
                <a:srgbClr val="89AAD3">
                  <a:shade val="94000"/>
                  <a:satMod val="135000"/>
                </a:srgbClr>
              </a:gs>
            </a:gsLst>
            <a:lin ang="16200000" scaled="0"/>
          </a:gradFill>
          <a:ln w="9525" cap="flat" cmpd="sng" algn="ctr">
            <a:solidFill>
              <a:srgbClr val="89AAD3">
                <a:shade val="95000"/>
                <a:satMod val="105000"/>
              </a:srgbClr>
            </a:solidFill>
            <a:prstDash val="solid"/>
          </a:ln>
          <a:effectLst>
            <a:outerShdw blurRad="63500" dist="38100" dir="8100000" rotWithShape="0">
              <a:srgbClr val="000000">
                <a:alpha val="45000"/>
              </a:srgbClr>
            </a:out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FFFFFF"/>
              </a:solidFill>
              <a:effectLst/>
              <a:uLnTx/>
              <a:uFillTx/>
              <a:latin typeface="Calibri"/>
              <a:ea typeface="+mn-ea"/>
              <a:cs typeface="+mn-cs"/>
            </a:endParaRPr>
          </a:p>
        </p:txBody>
      </p:sp>
      <p:sp>
        <p:nvSpPr>
          <p:cNvPr id="11" name="Cubo 10"/>
          <p:cNvSpPr/>
          <p:nvPr/>
        </p:nvSpPr>
        <p:spPr>
          <a:xfrm>
            <a:off x="1804676" y="3650136"/>
            <a:ext cx="1261898" cy="1039819"/>
          </a:xfrm>
          <a:prstGeom prst="cube">
            <a:avLst>
              <a:gd name="adj" fmla="val 85298"/>
            </a:avLst>
          </a:prstGeom>
          <a:gradFill rotWithShape="1">
            <a:gsLst>
              <a:gs pos="0">
                <a:srgbClr val="89AAD3">
                  <a:shade val="51000"/>
                  <a:satMod val="130000"/>
                </a:srgbClr>
              </a:gs>
              <a:gs pos="80000">
                <a:srgbClr val="89AAD3">
                  <a:shade val="93000"/>
                  <a:satMod val="130000"/>
                </a:srgbClr>
              </a:gs>
              <a:gs pos="100000">
                <a:srgbClr val="89AAD3">
                  <a:shade val="94000"/>
                  <a:satMod val="135000"/>
                </a:srgbClr>
              </a:gs>
            </a:gsLst>
            <a:lin ang="16200000" scaled="0"/>
          </a:gradFill>
          <a:ln w="9525" cap="flat" cmpd="sng" algn="ctr">
            <a:solidFill>
              <a:srgbClr val="89AAD3">
                <a:shade val="95000"/>
                <a:satMod val="105000"/>
              </a:srgbClr>
            </a:solidFill>
            <a:prstDash val="solid"/>
          </a:ln>
          <a:effectLst>
            <a:outerShdw blurRad="63500" dist="38100" dir="8100000" rotWithShape="0">
              <a:srgbClr val="000000">
                <a:alpha val="45000"/>
              </a:srgbClr>
            </a:out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a:ln>
                <a:noFill/>
              </a:ln>
              <a:solidFill>
                <a:srgbClr val="FFFFFF"/>
              </a:solidFill>
              <a:effectLst/>
              <a:uLnTx/>
              <a:uFillTx/>
              <a:latin typeface="Calibri"/>
              <a:ea typeface="+mn-ea"/>
              <a:cs typeface="+mn-cs"/>
            </a:endParaRPr>
          </a:p>
        </p:txBody>
      </p:sp>
      <p:sp>
        <p:nvSpPr>
          <p:cNvPr id="12" name="Elipse 11"/>
          <p:cNvSpPr/>
          <p:nvPr/>
        </p:nvSpPr>
        <p:spPr>
          <a:xfrm>
            <a:off x="3089705" y="3908752"/>
            <a:ext cx="504056" cy="522641"/>
          </a:xfrm>
          <a:prstGeom prst="ellipse">
            <a:avLst/>
          </a:prstGeom>
          <a:gradFill rotWithShape="1">
            <a:gsLst>
              <a:gs pos="0">
                <a:srgbClr val="4D5B6B">
                  <a:shade val="51000"/>
                  <a:satMod val="130000"/>
                </a:srgbClr>
              </a:gs>
              <a:gs pos="80000">
                <a:srgbClr val="4D5B6B">
                  <a:shade val="93000"/>
                  <a:satMod val="130000"/>
                </a:srgbClr>
              </a:gs>
              <a:gs pos="100000">
                <a:srgbClr val="4D5B6B">
                  <a:shade val="94000"/>
                  <a:satMod val="135000"/>
                </a:srgbClr>
              </a:gs>
            </a:gsLst>
            <a:lin ang="16200000" scaled="0"/>
          </a:gradFill>
          <a:ln>
            <a:noFill/>
          </a:ln>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1400" b="0" i="0" u="none" strike="noStrike" kern="0" cap="none" spc="0" normalizeH="0" baseline="0" noProof="0" dirty="0">
              <a:ln>
                <a:noFill/>
              </a:ln>
              <a:solidFill>
                <a:srgbClr val="FFFFFF"/>
              </a:solidFill>
              <a:effectLst/>
              <a:uLnTx/>
              <a:uFillTx/>
              <a:latin typeface="Calibri"/>
              <a:ea typeface="+mn-ea"/>
              <a:cs typeface="+mn-cs"/>
            </a:endParaRPr>
          </a:p>
        </p:txBody>
      </p:sp>
      <p:sp>
        <p:nvSpPr>
          <p:cNvPr id="13" name="CuadroTexto 12"/>
          <p:cNvSpPr txBox="1"/>
          <p:nvPr/>
        </p:nvSpPr>
        <p:spPr>
          <a:xfrm>
            <a:off x="3075191" y="3985381"/>
            <a:ext cx="518091" cy="369332"/>
          </a:xfrm>
          <a:prstGeom prst="rect">
            <a:avLst/>
          </a:prstGeom>
          <a:noFill/>
        </p:spPr>
        <p:txBody>
          <a:bodyPr wrap="none" rtlCol="0">
            <a:sp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s-ES" sz="1800" b="1" i="0" u="none" strike="noStrike" kern="0" cap="none" spc="0" normalizeH="0" baseline="0" noProof="0" dirty="0" smtClean="0">
                <a:ln>
                  <a:noFill/>
                </a:ln>
                <a:solidFill>
                  <a:srgbClr val="4D5B6B">
                    <a:lumMod val="60000"/>
                    <a:lumOff val="40000"/>
                  </a:srgbClr>
                </a:solidFill>
                <a:effectLst/>
                <a:uLnTx/>
                <a:uFillTx/>
                <a:latin typeface="Arial" charset="0"/>
                <a:ea typeface="ＭＳ Ｐゴシック" pitchFamily="98" charset="-128"/>
              </a:rPr>
              <a:t>AC</a:t>
            </a:r>
            <a:endParaRPr kumimoji="0" lang="es-ES" sz="1800" b="1" i="0" u="none" strike="noStrike" kern="0" cap="none" spc="0" normalizeH="0" baseline="0" noProof="0" dirty="0">
              <a:ln>
                <a:noFill/>
              </a:ln>
              <a:solidFill>
                <a:srgbClr val="4D5B6B">
                  <a:lumMod val="60000"/>
                  <a:lumOff val="40000"/>
                </a:srgbClr>
              </a:solidFill>
              <a:effectLst/>
              <a:uLnTx/>
              <a:uFillTx/>
              <a:latin typeface="Arial" charset="0"/>
              <a:ea typeface="ＭＳ Ｐゴシック" pitchFamily="98" charset="-128"/>
            </a:endParaRPr>
          </a:p>
        </p:txBody>
      </p:sp>
      <p:cxnSp>
        <p:nvCxnSpPr>
          <p:cNvPr id="14" name="Conector recto 13"/>
          <p:cNvCxnSpPr>
            <a:stCxn id="12" idx="0"/>
          </p:cNvCxnSpPr>
          <p:nvPr/>
        </p:nvCxnSpPr>
        <p:spPr>
          <a:xfrm flipH="1" flipV="1">
            <a:off x="3334236" y="3693953"/>
            <a:ext cx="7497" cy="214799"/>
          </a:xfrm>
          <a:prstGeom prst="line">
            <a:avLst/>
          </a:prstGeom>
          <a:noFill/>
          <a:ln w="31750" cap="flat" cmpd="sng" algn="ctr">
            <a:solidFill>
              <a:srgbClr val="4D5B6B"/>
            </a:solidFill>
            <a:prstDash val="solid"/>
          </a:ln>
          <a:effectLst>
            <a:outerShdw blurRad="63500" dist="38100" dir="8100000" rotWithShape="0">
              <a:srgbClr val="000000">
                <a:alpha val="45000"/>
              </a:srgbClr>
            </a:outerShdw>
          </a:effectLst>
        </p:spPr>
      </p:cxnSp>
      <p:cxnSp>
        <p:nvCxnSpPr>
          <p:cNvPr id="15" name="Conector recto 14"/>
          <p:cNvCxnSpPr/>
          <p:nvPr/>
        </p:nvCxnSpPr>
        <p:spPr>
          <a:xfrm flipH="1">
            <a:off x="2627784" y="3704441"/>
            <a:ext cx="713951" cy="0"/>
          </a:xfrm>
          <a:prstGeom prst="line">
            <a:avLst/>
          </a:prstGeom>
          <a:noFill/>
          <a:ln w="31750" cap="flat" cmpd="sng" algn="ctr">
            <a:solidFill>
              <a:srgbClr val="4D5B6B"/>
            </a:solidFill>
            <a:prstDash val="solid"/>
          </a:ln>
          <a:effectLst>
            <a:outerShdw blurRad="63500" dist="38100" dir="8100000" rotWithShape="0">
              <a:srgbClr val="000000">
                <a:alpha val="45000"/>
              </a:srgbClr>
            </a:outerShdw>
          </a:effectLst>
        </p:spPr>
      </p:cxnSp>
      <p:cxnSp>
        <p:nvCxnSpPr>
          <p:cNvPr id="16" name="Conector recto 15"/>
          <p:cNvCxnSpPr/>
          <p:nvPr/>
        </p:nvCxnSpPr>
        <p:spPr>
          <a:xfrm flipH="1">
            <a:off x="2637826" y="3694430"/>
            <a:ext cx="1" cy="193345"/>
          </a:xfrm>
          <a:prstGeom prst="line">
            <a:avLst/>
          </a:prstGeom>
          <a:noFill/>
          <a:ln w="31750" cap="flat" cmpd="sng" algn="ctr">
            <a:solidFill>
              <a:srgbClr val="4D5B6B"/>
            </a:solidFill>
            <a:prstDash val="solid"/>
          </a:ln>
          <a:effectLst>
            <a:outerShdw blurRad="63500" dist="38100" dir="8100000" rotWithShape="0">
              <a:srgbClr val="000000">
                <a:alpha val="45000"/>
              </a:srgbClr>
            </a:outerShdw>
          </a:effectLst>
        </p:spPr>
      </p:cxnSp>
      <p:cxnSp>
        <p:nvCxnSpPr>
          <p:cNvPr id="17" name="Conector recto 16"/>
          <p:cNvCxnSpPr/>
          <p:nvPr/>
        </p:nvCxnSpPr>
        <p:spPr>
          <a:xfrm>
            <a:off x="3334236" y="4431393"/>
            <a:ext cx="7497" cy="581783"/>
          </a:xfrm>
          <a:prstGeom prst="line">
            <a:avLst/>
          </a:prstGeom>
          <a:noFill/>
          <a:ln w="31750" cap="flat" cmpd="sng" algn="ctr">
            <a:solidFill>
              <a:srgbClr val="4D5B6B"/>
            </a:solidFill>
            <a:prstDash val="solid"/>
          </a:ln>
          <a:effectLst>
            <a:outerShdw blurRad="63500" dist="38100" dir="8100000" rotWithShape="0">
              <a:srgbClr val="000000">
                <a:alpha val="45000"/>
              </a:srgbClr>
            </a:outerShdw>
          </a:effectLst>
        </p:spPr>
      </p:cxnSp>
      <p:cxnSp>
        <p:nvCxnSpPr>
          <p:cNvPr id="18" name="Conector recto 17"/>
          <p:cNvCxnSpPr/>
          <p:nvPr/>
        </p:nvCxnSpPr>
        <p:spPr>
          <a:xfrm flipH="1">
            <a:off x="753688" y="4996518"/>
            <a:ext cx="2588045" cy="0"/>
          </a:xfrm>
          <a:prstGeom prst="line">
            <a:avLst/>
          </a:prstGeom>
          <a:noFill/>
          <a:ln w="31750" cap="flat" cmpd="sng" algn="ctr">
            <a:solidFill>
              <a:srgbClr val="4D5B6B"/>
            </a:solidFill>
            <a:prstDash val="solid"/>
          </a:ln>
          <a:effectLst>
            <a:outerShdw blurRad="63500" dist="38100" dir="8100000" rotWithShape="0">
              <a:srgbClr val="000000">
                <a:alpha val="45000"/>
              </a:srgbClr>
            </a:outerShdw>
          </a:effectLst>
        </p:spPr>
      </p:cxnSp>
      <p:cxnSp>
        <p:nvCxnSpPr>
          <p:cNvPr id="19" name="Conector recto 18"/>
          <p:cNvCxnSpPr/>
          <p:nvPr/>
        </p:nvCxnSpPr>
        <p:spPr>
          <a:xfrm flipV="1">
            <a:off x="764557" y="4408016"/>
            <a:ext cx="15676" cy="574213"/>
          </a:xfrm>
          <a:prstGeom prst="line">
            <a:avLst/>
          </a:prstGeom>
          <a:noFill/>
          <a:ln w="31750" cap="flat" cmpd="sng" algn="ctr">
            <a:solidFill>
              <a:srgbClr val="4D5B6B"/>
            </a:solidFill>
            <a:prstDash val="solid"/>
          </a:ln>
          <a:effectLst>
            <a:outerShdw blurRad="63500" dist="38100" dir="8100000" rotWithShape="0">
              <a:srgbClr val="000000">
                <a:alpha val="45000"/>
              </a:srgbClr>
            </a:outerShdw>
          </a:effectLst>
        </p:spPr>
      </p:cxnSp>
      <p:sp>
        <p:nvSpPr>
          <p:cNvPr id="24" name="Elipse 23"/>
          <p:cNvSpPr/>
          <p:nvPr/>
        </p:nvSpPr>
        <p:spPr>
          <a:xfrm>
            <a:off x="1129747" y="3683196"/>
            <a:ext cx="1266236" cy="758882"/>
          </a:xfrm>
          <a:prstGeom prst="ellipse">
            <a:avLst/>
          </a:prstGeom>
          <a:gradFill flip="none" rotWithShape="1">
            <a:gsLst>
              <a:gs pos="0">
                <a:schemeClr val="accent4">
                  <a:lumMod val="75000"/>
                  <a:alpha val="68000"/>
                </a:schemeClr>
              </a:gs>
              <a:gs pos="49000">
                <a:schemeClr val="accent4">
                  <a:lumMod val="60000"/>
                  <a:lumOff val="40000"/>
                  <a:alpha val="64000"/>
                </a:schemeClr>
              </a:gs>
              <a:gs pos="100000">
                <a:schemeClr val="accent1">
                  <a:tint val="23500"/>
                  <a:satMod val="160000"/>
                  <a:alpha val="56000"/>
                </a:schemeClr>
              </a:gs>
            </a:gsLst>
            <a:lin ang="0" scaled="1"/>
            <a:tileRect/>
          </a:gradFill>
          <a:ln>
            <a:noFill/>
          </a:ln>
          <a:scene3d>
            <a:camera prst="orthographicFront"/>
            <a:lightRig rig="threePt" dir="t"/>
          </a:scene3d>
          <a:sp3d prstMaterial="clear">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ilindro 20"/>
          <p:cNvSpPr/>
          <p:nvPr/>
        </p:nvSpPr>
        <p:spPr>
          <a:xfrm rot="5400000" flipH="1">
            <a:off x="1670646" y="3623698"/>
            <a:ext cx="45719" cy="573874"/>
          </a:xfrm>
          <a:prstGeom prst="can">
            <a:avLst/>
          </a:prstGeom>
          <a:solidFill>
            <a:srgbClr val="FF7605"/>
          </a:solidFill>
          <a:ln w="15875" cap="flat" cmpd="sng" algn="ctr">
            <a:solidFill>
              <a:srgbClr val="FF7605">
                <a:shade val="50000"/>
              </a:srgbClr>
            </a:solidFill>
            <a:prstDash val="solid"/>
          </a:ln>
          <a:effectLst/>
          <a:scene3d>
            <a:camera prst="orthographicFront">
              <a:rot lat="1800000" lon="19499988" rev="20399999"/>
            </a:camera>
            <a:lightRig rig="threePt" dir="t"/>
          </a:scene3d>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dirty="0">
              <a:ln>
                <a:noFill/>
              </a:ln>
              <a:solidFill>
                <a:srgbClr val="FFFFFF"/>
              </a:solidFill>
              <a:effectLst/>
              <a:uLnTx/>
              <a:uFillTx/>
              <a:latin typeface="Calibri"/>
              <a:ea typeface="+mn-ea"/>
              <a:cs typeface="+mn-cs"/>
            </a:endParaRPr>
          </a:p>
        </p:txBody>
      </p:sp>
      <p:sp>
        <p:nvSpPr>
          <p:cNvPr id="28" name="Cilindro 27"/>
          <p:cNvSpPr/>
          <p:nvPr/>
        </p:nvSpPr>
        <p:spPr>
          <a:xfrm rot="5400000" flipH="1">
            <a:off x="1452223" y="3997614"/>
            <a:ext cx="45719" cy="284152"/>
          </a:xfrm>
          <a:prstGeom prst="can">
            <a:avLst/>
          </a:prstGeom>
          <a:solidFill>
            <a:srgbClr val="FF7605"/>
          </a:solidFill>
          <a:ln w="15875" cap="flat" cmpd="sng" algn="ctr">
            <a:solidFill>
              <a:srgbClr val="FF7605">
                <a:shade val="50000"/>
              </a:srgbClr>
            </a:solidFill>
            <a:prstDash val="solid"/>
          </a:ln>
          <a:effectLst/>
          <a:scene3d>
            <a:camera prst="orthographicFront">
              <a:rot lat="2736664" lon="10427038" rev="12303086"/>
            </a:camera>
            <a:lightRig rig="threePt" dir="t"/>
          </a:scene3d>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dirty="0">
              <a:ln>
                <a:noFill/>
              </a:ln>
              <a:solidFill>
                <a:srgbClr val="FFFFFF"/>
              </a:solidFill>
              <a:effectLst/>
              <a:uLnTx/>
              <a:uFillTx/>
              <a:latin typeface="Calibri"/>
              <a:ea typeface="+mn-ea"/>
              <a:cs typeface="+mn-cs"/>
            </a:endParaRPr>
          </a:p>
        </p:txBody>
      </p:sp>
      <p:sp>
        <p:nvSpPr>
          <p:cNvPr id="29" name="Cilindro 28"/>
          <p:cNvSpPr/>
          <p:nvPr/>
        </p:nvSpPr>
        <p:spPr>
          <a:xfrm rot="5400000" flipH="1">
            <a:off x="2077095" y="3838683"/>
            <a:ext cx="45719" cy="284152"/>
          </a:xfrm>
          <a:prstGeom prst="can">
            <a:avLst/>
          </a:prstGeom>
          <a:solidFill>
            <a:srgbClr val="FF7605"/>
          </a:solidFill>
          <a:ln w="15875" cap="flat" cmpd="sng" algn="ctr">
            <a:solidFill>
              <a:srgbClr val="FF7605">
                <a:shade val="50000"/>
              </a:srgbClr>
            </a:solidFill>
            <a:prstDash val="solid"/>
          </a:ln>
          <a:effectLst/>
          <a:scene3d>
            <a:camera prst="orthographicFront">
              <a:rot lat="1190047" lon="3231359" rev="7701050"/>
            </a:camera>
            <a:lightRig rig="threePt" dir="t"/>
          </a:scene3d>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dirty="0">
              <a:ln>
                <a:noFill/>
              </a:ln>
              <a:solidFill>
                <a:srgbClr val="FFFFFF"/>
              </a:solidFill>
              <a:effectLst/>
              <a:uLnTx/>
              <a:uFillTx/>
              <a:latin typeface="Calibri"/>
              <a:ea typeface="+mn-ea"/>
              <a:cs typeface="+mn-cs"/>
            </a:endParaRPr>
          </a:p>
        </p:txBody>
      </p:sp>
      <p:sp>
        <p:nvSpPr>
          <p:cNvPr id="30" name="Cilindro 29"/>
          <p:cNvSpPr/>
          <p:nvPr/>
        </p:nvSpPr>
        <p:spPr>
          <a:xfrm rot="5400000" flipH="1">
            <a:off x="1802838" y="3907644"/>
            <a:ext cx="45719" cy="506580"/>
          </a:xfrm>
          <a:prstGeom prst="can">
            <a:avLst/>
          </a:prstGeom>
          <a:solidFill>
            <a:srgbClr val="FF7605"/>
          </a:solidFill>
          <a:ln w="15875" cap="flat" cmpd="sng" algn="ctr">
            <a:solidFill>
              <a:srgbClr val="FF7605">
                <a:shade val="50000"/>
              </a:srgbClr>
            </a:solidFill>
            <a:prstDash val="solid"/>
          </a:ln>
          <a:effectLst/>
          <a:scene3d>
            <a:camera prst="orthographicFront">
              <a:rot lat="1494832" lon="21159526" rev="1677829"/>
            </a:camera>
            <a:lightRig rig="threePt" dir="t"/>
          </a:scene3d>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s-ES" sz="2400" b="0" i="0" u="none" strike="noStrike" kern="0" cap="none" spc="0" normalizeH="0" baseline="0" noProof="0" dirty="0">
              <a:ln>
                <a:noFill/>
              </a:ln>
              <a:solidFill>
                <a:srgbClr val="FFFFFF"/>
              </a:solidFill>
              <a:effectLst/>
              <a:uLnTx/>
              <a:uFillTx/>
              <a:latin typeface="Calibri"/>
              <a:ea typeface="+mn-ea"/>
              <a:cs typeface="+mn-cs"/>
            </a:endParaRPr>
          </a:p>
        </p:txBody>
      </p:sp>
      <p:pic>
        <p:nvPicPr>
          <p:cNvPr id="32" name="Imagen 31"/>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718" y="2041367"/>
            <a:ext cx="1994257" cy="1495693"/>
          </a:xfrm>
          <a:prstGeom prst="rect">
            <a:avLst/>
          </a:prstGeom>
        </p:spPr>
      </p:pic>
    </p:spTree>
    <p:extLst>
      <p:ext uri="{BB962C8B-B14F-4D97-AF65-F5344CB8AC3E}">
        <p14:creationId xmlns:p14="http://schemas.microsoft.com/office/powerpoint/2010/main" xmlns="" val="31752409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rotWithShape="1">
          <a:blip r:embed="rId2">
            <a:extLst>
              <a:ext uri="{28A0092B-C50C-407E-A947-70E740481C1C}">
                <a14:useLocalDpi xmlns:a14="http://schemas.microsoft.com/office/drawing/2010/main" xmlns="" val="0"/>
              </a:ext>
            </a:extLst>
          </a:blip>
          <a:srcRect l="49341"/>
          <a:stretch/>
        </p:blipFill>
        <p:spPr>
          <a:xfrm>
            <a:off x="575556" y="1457719"/>
            <a:ext cx="3672408" cy="4617963"/>
          </a:xfrm>
          <a:prstGeom prst="rect">
            <a:avLst/>
          </a:prstGeom>
        </p:spPr>
      </p:pic>
      <p:pic>
        <p:nvPicPr>
          <p:cNvPr id="9" name="Imagen 8"/>
          <p:cNvPicPr>
            <a:picLocks noChangeAspect="1"/>
          </p:cNvPicPr>
          <p:nvPr/>
        </p:nvPicPr>
        <p:blipFill rotWithShape="1">
          <a:blip r:embed="rId2">
            <a:extLst>
              <a:ext uri="{28A0092B-C50C-407E-A947-70E740481C1C}">
                <a14:useLocalDpi xmlns:a14="http://schemas.microsoft.com/office/drawing/2010/main" xmlns="" val="0"/>
              </a:ext>
            </a:extLst>
          </a:blip>
          <a:srcRect r="50659"/>
          <a:stretch/>
        </p:blipFill>
        <p:spPr>
          <a:xfrm>
            <a:off x="5018895" y="1520310"/>
            <a:ext cx="3528392" cy="4555372"/>
          </a:xfrm>
          <a:prstGeom prst="rect">
            <a:avLst/>
          </a:prstGeom>
        </p:spPr>
      </p:pic>
      <p:sp>
        <p:nvSpPr>
          <p:cNvPr id="10" name="CuadroTexto 9"/>
          <p:cNvSpPr txBox="1"/>
          <p:nvPr/>
        </p:nvSpPr>
        <p:spPr>
          <a:xfrm>
            <a:off x="1331640" y="980728"/>
            <a:ext cx="2160240" cy="461665"/>
          </a:xfrm>
          <a:prstGeom prst="rect">
            <a:avLst/>
          </a:prstGeom>
          <a:noFill/>
        </p:spPr>
        <p:txBody>
          <a:bodyPr wrap="square" rtlCol="0">
            <a:spAutoFit/>
          </a:bodyPr>
          <a:lstStyle/>
          <a:p>
            <a:pPr algn="ctr"/>
            <a:r>
              <a:rPr lang="en-US" b="1" dirty="0">
                <a:effectLst>
                  <a:outerShdw blurRad="38100" dist="38100" dir="2700000" algn="tl">
                    <a:srgbClr val="000000">
                      <a:alpha val="43137"/>
                    </a:srgbClr>
                  </a:outerShdw>
                </a:effectLst>
                <a:latin typeface="Arial Narrow" pitchFamily="34" charset="0"/>
              </a:rPr>
              <a:t>Droplet DEP </a:t>
            </a:r>
          </a:p>
        </p:txBody>
      </p:sp>
      <p:sp>
        <p:nvSpPr>
          <p:cNvPr id="11" name="Rectángulo 10"/>
          <p:cNvSpPr/>
          <p:nvPr/>
        </p:nvSpPr>
        <p:spPr>
          <a:xfrm>
            <a:off x="4845184" y="980728"/>
            <a:ext cx="3702103" cy="461665"/>
          </a:xfrm>
          <a:prstGeom prst="rect">
            <a:avLst/>
          </a:prstGeom>
        </p:spPr>
        <p:txBody>
          <a:bodyPr wrap="none">
            <a:spAutoFit/>
          </a:bodyPr>
          <a:lstStyle/>
          <a:p>
            <a:pPr algn="ctr"/>
            <a:r>
              <a:rPr lang="en-US" b="1" dirty="0">
                <a:effectLst>
                  <a:outerShdw blurRad="38100" dist="38100" dir="2700000" algn="tl">
                    <a:srgbClr val="000000">
                      <a:alpha val="43137"/>
                    </a:srgbClr>
                  </a:outerShdw>
                </a:effectLst>
                <a:latin typeface="Arial Narrow" pitchFamily="34" charset="0"/>
              </a:rPr>
              <a:t>Continuous-flow DEP system</a:t>
            </a:r>
          </a:p>
        </p:txBody>
      </p:sp>
    </p:spTree>
    <p:extLst>
      <p:ext uri="{BB962C8B-B14F-4D97-AF65-F5344CB8AC3E}">
        <p14:creationId xmlns:p14="http://schemas.microsoft.com/office/powerpoint/2010/main" xmlns="" val="9370929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51520" y="1484784"/>
            <a:ext cx="3599184" cy="4154984"/>
          </a:xfrm>
          <a:prstGeom prst="rect">
            <a:avLst/>
          </a:prstGeom>
        </p:spPr>
        <p:txBody>
          <a:bodyPr wrap="square">
            <a:spAutoFit/>
          </a:bodyPr>
          <a:lstStyle/>
          <a:p>
            <a:r>
              <a:rPr lang="en-US" dirty="0" smtClean="0">
                <a:latin typeface="Arial Narrow" pitchFamily="34" charset="0"/>
              </a:rPr>
              <a:t>Receiver chip substrate:</a:t>
            </a:r>
          </a:p>
          <a:p>
            <a:pPr marL="800100" lvl="1" indent="-342900">
              <a:buFont typeface="Arial" panose="020B0604020202020204" pitchFamily="34" charset="0"/>
              <a:buChar char="•"/>
            </a:pPr>
            <a:r>
              <a:rPr lang="en-US" b="1" dirty="0" smtClean="0">
                <a:latin typeface="Arial Narrow" pitchFamily="34" charset="0"/>
              </a:rPr>
              <a:t>SiO</a:t>
            </a:r>
            <a:r>
              <a:rPr lang="en-US" b="1" baseline="-25000" dirty="0" smtClean="0">
                <a:latin typeface="Arial Narrow" pitchFamily="34" charset="0"/>
              </a:rPr>
              <a:t>2</a:t>
            </a:r>
            <a:r>
              <a:rPr lang="en-US" b="1" dirty="0" smtClean="0">
                <a:latin typeface="Arial Narrow" pitchFamily="34" charset="0"/>
              </a:rPr>
              <a:t>/Si</a:t>
            </a:r>
          </a:p>
          <a:p>
            <a:pPr marL="800100" lvl="1" indent="-342900">
              <a:buFont typeface="Arial" panose="020B0604020202020204" pitchFamily="34" charset="0"/>
              <a:buChar char="•"/>
            </a:pPr>
            <a:r>
              <a:rPr lang="en-US" b="1" dirty="0" smtClean="0">
                <a:latin typeface="Arial Narrow" pitchFamily="34" charset="0"/>
              </a:rPr>
              <a:t>Glass</a:t>
            </a:r>
          </a:p>
          <a:p>
            <a:pPr marL="800100" lvl="1" indent="-342900">
              <a:buFont typeface="Arial" panose="020B0604020202020204" pitchFamily="34" charset="0"/>
              <a:buChar char="•"/>
            </a:pPr>
            <a:r>
              <a:rPr lang="en-US" b="1" dirty="0" smtClean="0">
                <a:latin typeface="Arial Narrow" pitchFamily="34" charset="0"/>
              </a:rPr>
              <a:t>Printed Circuit Boards</a:t>
            </a:r>
          </a:p>
          <a:p>
            <a:pPr marL="800100" lvl="1" indent="-342900">
              <a:buFont typeface="Arial" panose="020B0604020202020204" pitchFamily="34" charset="0"/>
              <a:buChar char="•"/>
            </a:pPr>
            <a:endParaRPr lang="en-US" dirty="0" smtClean="0">
              <a:latin typeface="Arial Narrow" pitchFamily="34" charset="0"/>
            </a:endParaRPr>
          </a:p>
          <a:p>
            <a:r>
              <a:rPr lang="en-US" dirty="0" smtClean="0">
                <a:latin typeface="Arial Narrow" pitchFamily="34" charset="0"/>
              </a:rPr>
              <a:t>Metal electrodes</a:t>
            </a:r>
          </a:p>
          <a:p>
            <a:pPr marL="800100" lvl="1" indent="-342900">
              <a:buFont typeface="Arial" panose="020B0604020202020204" pitchFamily="34" charset="0"/>
              <a:buChar char="•"/>
            </a:pPr>
            <a:r>
              <a:rPr lang="en-US" b="1" dirty="0" smtClean="0">
                <a:latin typeface="Arial Narrow" pitchFamily="34" charset="0"/>
              </a:rPr>
              <a:t>Al</a:t>
            </a:r>
          </a:p>
          <a:p>
            <a:pPr marL="800100" lvl="1" indent="-342900">
              <a:buFont typeface="Arial" panose="020B0604020202020204" pitchFamily="34" charset="0"/>
              <a:buChar char="•"/>
            </a:pPr>
            <a:r>
              <a:rPr lang="en-US" b="1" dirty="0" smtClean="0">
                <a:latin typeface="Arial Narrow" pitchFamily="34" charset="0"/>
              </a:rPr>
              <a:t>Au</a:t>
            </a:r>
          </a:p>
          <a:p>
            <a:pPr marL="800100" lvl="1" indent="-342900">
              <a:buFont typeface="Arial" panose="020B0604020202020204" pitchFamily="34" charset="0"/>
              <a:buChar char="•"/>
            </a:pPr>
            <a:r>
              <a:rPr lang="en-US" b="1" dirty="0" smtClean="0">
                <a:latin typeface="Arial Narrow" pitchFamily="34" charset="0"/>
              </a:rPr>
              <a:t>Al-doped </a:t>
            </a:r>
            <a:r>
              <a:rPr lang="en-US" b="1" dirty="0" err="1" smtClean="0">
                <a:latin typeface="Arial Narrow" pitchFamily="34" charset="0"/>
              </a:rPr>
              <a:t>ZnO</a:t>
            </a:r>
            <a:r>
              <a:rPr lang="en-US" b="1" dirty="0" smtClean="0">
                <a:latin typeface="Arial Narrow" pitchFamily="34" charset="0"/>
              </a:rPr>
              <a:t> (AZO)</a:t>
            </a:r>
          </a:p>
          <a:p>
            <a:pPr marL="800100" lvl="1" indent="-342900">
              <a:buFont typeface="Arial" panose="020B0604020202020204" pitchFamily="34" charset="0"/>
              <a:buChar char="•"/>
            </a:pPr>
            <a:r>
              <a:rPr lang="en-US" b="1" dirty="0" smtClean="0">
                <a:latin typeface="Arial Narrow" pitchFamily="34" charset="0"/>
              </a:rPr>
              <a:t>Cu</a:t>
            </a:r>
          </a:p>
        </p:txBody>
      </p:sp>
      <p:pic>
        <p:nvPicPr>
          <p:cNvPr id="6" name="Picture 2" descr="f_figure1"/>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66744"/>
          <a:stretch/>
        </p:blipFill>
        <p:spPr bwMode="auto">
          <a:xfrm>
            <a:off x="4389949" y="3866961"/>
            <a:ext cx="2198276" cy="2145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8 CuadroTexto"/>
          <p:cNvSpPr txBox="1"/>
          <p:nvPr/>
        </p:nvSpPr>
        <p:spPr>
          <a:xfrm>
            <a:off x="4283969" y="6084004"/>
            <a:ext cx="2668359" cy="369332"/>
          </a:xfrm>
          <a:prstGeom prst="rect">
            <a:avLst/>
          </a:prstGeom>
          <a:noFill/>
        </p:spPr>
        <p:txBody>
          <a:bodyPr wrap="none" rtlCol="0">
            <a:spAutoFit/>
          </a:bodyPr>
          <a:lstStyle/>
          <a:p>
            <a:r>
              <a:rPr lang="es-ES" sz="1800" b="1" smtClean="0"/>
              <a:t>COMSOL multiphysics</a:t>
            </a:r>
            <a:endParaRPr lang="en-US" sz="1800" b="1"/>
          </a:p>
        </p:txBody>
      </p:sp>
      <p:pic>
        <p:nvPicPr>
          <p:cNvPr id="2070" name="Picture 2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37709" t="38833" r="19167" b="38167"/>
          <a:stretch/>
        </p:blipFill>
        <p:spPr bwMode="auto">
          <a:xfrm>
            <a:off x="3850704" y="1628800"/>
            <a:ext cx="5257800" cy="1752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4" name="33 Imagen"/>
          <p:cNvPicPr>
            <a:picLocks noChangeAspect="1"/>
          </p:cNvPicPr>
          <p:nvPr/>
        </p:nvPicPr>
        <p:blipFill rotWithShape="1">
          <a:blip r:embed="rId4" cstate="print">
            <a:extLst>
              <a:ext uri="{BEBA8EAE-BF5A-486C-A8C5-ECC9F3942E4B}">
                <a14:imgProps xmlns:a14="http://schemas.microsoft.com/office/drawing/2010/main" xmlns="">
                  <a14:imgLayer r:embed="rId5">
                    <a14:imgEffect>
                      <a14:brightnessContrast bright="33000" contrast="17000"/>
                    </a14:imgEffect>
                  </a14:imgLayer>
                </a14:imgProps>
              </a:ext>
              <a:ext uri="{28A0092B-C50C-407E-A947-70E740481C1C}">
                <a14:useLocalDpi xmlns:a14="http://schemas.microsoft.com/office/drawing/2010/main" xmlns="" val="0"/>
              </a:ext>
            </a:extLst>
          </a:blip>
          <a:srcRect t="30718" r="22436" b="-1"/>
          <a:stretch/>
        </p:blipFill>
        <p:spPr>
          <a:xfrm rot="5400000">
            <a:off x="6606119" y="4165015"/>
            <a:ext cx="2223690" cy="1531272"/>
          </a:xfrm>
          <a:prstGeom prst="rect">
            <a:avLst/>
          </a:prstGeom>
          <a:ln>
            <a:solidFill>
              <a:schemeClr val="bg2">
                <a:lumMod val="10000"/>
              </a:schemeClr>
            </a:solidFill>
          </a:ln>
        </p:spPr>
      </p:pic>
      <p:sp>
        <p:nvSpPr>
          <p:cNvPr id="31" name="30 Elipse"/>
          <p:cNvSpPr/>
          <p:nvPr/>
        </p:nvSpPr>
        <p:spPr>
          <a:xfrm>
            <a:off x="7524329" y="4437112"/>
            <a:ext cx="504056" cy="1008112"/>
          </a:xfrm>
          <a:prstGeom prst="ellipse">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CuadroTexto"/>
          <p:cNvSpPr txBox="1"/>
          <p:nvPr/>
        </p:nvSpPr>
        <p:spPr>
          <a:xfrm>
            <a:off x="5436096" y="1196752"/>
            <a:ext cx="2478564" cy="461665"/>
          </a:xfrm>
          <a:prstGeom prst="rect">
            <a:avLst/>
          </a:prstGeom>
          <a:noFill/>
        </p:spPr>
        <p:txBody>
          <a:bodyPr wrap="none" rtlCol="0">
            <a:spAutoFit/>
          </a:bodyPr>
          <a:lstStyle/>
          <a:p>
            <a:r>
              <a:rPr lang="en-US" dirty="0" err="1" smtClean="0"/>
              <a:t>multiNW</a:t>
            </a:r>
            <a:r>
              <a:rPr lang="en-US" dirty="0" smtClean="0"/>
              <a:t> devices</a:t>
            </a:r>
            <a:endParaRPr lang="en-US" dirty="0"/>
          </a:p>
        </p:txBody>
      </p:sp>
      <p:sp>
        <p:nvSpPr>
          <p:cNvPr id="10" name="9 CuadroTexto"/>
          <p:cNvSpPr txBox="1"/>
          <p:nvPr/>
        </p:nvSpPr>
        <p:spPr>
          <a:xfrm>
            <a:off x="5292080" y="3384352"/>
            <a:ext cx="2719014" cy="461665"/>
          </a:xfrm>
          <a:prstGeom prst="rect">
            <a:avLst/>
          </a:prstGeom>
          <a:noFill/>
        </p:spPr>
        <p:txBody>
          <a:bodyPr wrap="none" rtlCol="0">
            <a:spAutoFit/>
          </a:bodyPr>
          <a:lstStyle/>
          <a:p>
            <a:r>
              <a:rPr lang="en-US" dirty="0" smtClean="0"/>
              <a:t>single NW devices</a:t>
            </a:r>
            <a:endParaRPr lang="en-US" dirty="0"/>
          </a:p>
        </p:txBody>
      </p:sp>
      <p:sp>
        <p:nvSpPr>
          <p:cNvPr id="11" name="6 CuadroTexto"/>
          <p:cNvSpPr txBox="1"/>
          <p:nvPr/>
        </p:nvSpPr>
        <p:spPr>
          <a:xfrm>
            <a:off x="1915365" y="764704"/>
            <a:ext cx="5860992" cy="369332"/>
          </a:xfrm>
          <a:prstGeom prst="rect">
            <a:avLst/>
          </a:prstGeom>
          <a:noFill/>
        </p:spPr>
        <p:txBody>
          <a:bodyPr wrap="square" rtlCol="0">
            <a:spAutoFit/>
          </a:bodyPr>
          <a:lstStyle/>
          <a:p>
            <a:r>
              <a:rPr lang="en-US" sz="1800" b="1" dirty="0" smtClean="0"/>
              <a:t>C. </a:t>
            </a:r>
            <a:r>
              <a:rPr lang="en-US" sz="1800" b="1" dirty="0" err="1" smtClean="0"/>
              <a:t>García</a:t>
            </a:r>
            <a:r>
              <a:rPr lang="en-US" sz="1800" b="1" dirty="0" smtClean="0"/>
              <a:t> et al., Nanotechnology 24 (2013) 415702 </a:t>
            </a:r>
            <a:endParaRPr lang="en-US" sz="1800" b="1" dirty="0"/>
          </a:p>
        </p:txBody>
      </p:sp>
    </p:spTree>
    <p:extLst>
      <p:ext uri="{BB962C8B-B14F-4D97-AF65-F5344CB8AC3E}">
        <p14:creationId xmlns:p14="http://schemas.microsoft.com/office/powerpoint/2010/main" xmlns="" val="23213024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47202" y="2254582"/>
            <a:ext cx="6066046" cy="1652159"/>
          </a:xfrm>
          <a:prstGeom prst="rect">
            <a:avLst/>
          </a:prstGeom>
        </p:spPr>
      </p:pic>
      <p:cxnSp>
        <p:nvCxnSpPr>
          <p:cNvPr id="5" name="4 Conector recto de flecha"/>
          <p:cNvCxnSpPr/>
          <p:nvPr/>
        </p:nvCxnSpPr>
        <p:spPr>
          <a:xfrm>
            <a:off x="4825786" y="2056777"/>
            <a:ext cx="1546414"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6" name="5 CuadroTexto"/>
          <p:cNvSpPr txBox="1"/>
          <p:nvPr/>
        </p:nvSpPr>
        <p:spPr>
          <a:xfrm>
            <a:off x="4969802" y="1656667"/>
            <a:ext cx="1289778" cy="400110"/>
          </a:xfrm>
          <a:prstGeom prst="rect">
            <a:avLst/>
          </a:prstGeom>
          <a:noFill/>
        </p:spPr>
        <p:txBody>
          <a:bodyPr wrap="square" rtlCol="0">
            <a:spAutoFit/>
          </a:bodyPr>
          <a:lstStyle/>
          <a:p>
            <a:pPr algn="ctr"/>
            <a:r>
              <a:rPr lang="en-US" sz="2000" dirty="0" smtClean="0">
                <a:solidFill>
                  <a:srgbClr val="FF0000"/>
                </a:solidFill>
                <a:latin typeface="Arial Narrow" pitchFamily="34" charset="0"/>
              </a:rPr>
              <a:t>Al electrode</a:t>
            </a:r>
            <a:endParaRPr lang="en-US" sz="2000" dirty="0">
              <a:solidFill>
                <a:srgbClr val="FF0000"/>
              </a:solidFill>
              <a:latin typeface="Arial Narrow" pitchFamily="34" charset="0"/>
            </a:endParaRPr>
          </a:p>
        </p:txBody>
      </p:sp>
      <p:cxnSp>
        <p:nvCxnSpPr>
          <p:cNvPr id="7" name="6 Conector recto de flecha"/>
          <p:cNvCxnSpPr/>
          <p:nvPr/>
        </p:nvCxnSpPr>
        <p:spPr>
          <a:xfrm>
            <a:off x="2853104" y="2067819"/>
            <a:ext cx="1433794"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8" name="7 CuadroTexto"/>
          <p:cNvSpPr txBox="1"/>
          <p:nvPr/>
        </p:nvSpPr>
        <p:spPr>
          <a:xfrm>
            <a:off x="2959944" y="1667709"/>
            <a:ext cx="1289778" cy="400110"/>
          </a:xfrm>
          <a:prstGeom prst="rect">
            <a:avLst/>
          </a:prstGeom>
          <a:noFill/>
        </p:spPr>
        <p:txBody>
          <a:bodyPr wrap="square" rtlCol="0">
            <a:spAutoFit/>
          </a:bodyPr>
          <a:lstStyle/>
          <a:p>
            <a:pPr algn="ctr"/>
            <a:r>
              <a:rPr lang="en-US" sz="2000" dirty="0" smtClean="0">
                <a:solidFill>
                  <a:srgbClr val="FF0000"/>
                </a:solidFill>
                <a:latin typeface="Arial Narrow" pitchFamily="34" charset="0"/>
              </a:rPr>
              <a:t>Al electrode</a:t>
            </a:r>
            <a:endParaRPr lang="en-US" sz="2000" dirty="0">
              <a:solidFill>
                <a:srgbClr val="FF0000"/>
              </a:solidFill>
              <a:latin typeface="Arial Narrow" pitchFamily="34" charset="0"/>
            </a:endParaRPr>
          </a:p>
        </p:txBody>
      </p:sp>
      <p:cxnSp>
        <p:nvCxnSpPr>
          <p:cNvPr id="13" name="12 Conector recto de flecha"/>
          <p:cNvCxnSpPr/>
          <p:nvPr/>
        </p:nvCxnSpPr>
        <p:spPr>
          <a:xfrm>
            <a:off x="4307216" y="2056777"/>
            <a:ext cx="504056"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4" name="13 CuadroTexto"/>
          <p:cNvSpPr txBox="1"/>
          <p:nvPr/>
        </p:nvSpPr>
        <p:spPr>
          <a:xfrm>
            <a:off x="4221946" y="1196752"/>
            <a:ext cx="713657" cy="830997"/>
          </a:xfrm>
          <a:prstGeom prst="rect">
            <a:avLst/>
          </a:prstGeom>
          <a:noFill/>
        </p:spPr>
        <p:txBody>
          <a:bodyPr wrap="none" rtlCol="0">
            <a:spAutoFit/>
          </a:bodyPr>
          <a:lstStyle/>
          <a:p>
            <a:pPr algn="ctr"/>
            <a:r>
              <a:rPr lang="en-US" dirty="0" smtClean="0">
                <a:latin typeface="Arial Narrow" pitchFamily="34" charset="0"/>
              </a:rPr>
              <a:t>4</a:t>
            </a:r>
            <a:r>
              <a:rPr lang="en-US" dirty="0" smtClean="0">
                <a:latin typeface="Arial Narrow" pitchFamily="34" charset="0"/>
                <a:sym typeface="Symbol"/>
              </a:rPr>
              <a:t>m</a:t>
            </a:r>
          </a:p>
          <a:p>
            <a:pPr algn="ctr"/>
            <a:r>
              <a:rPr lang="en-US" dirty="0" smtClean="0">
                <a:latin typeface="Arial Narrow" pitchFamily="34" charset="0"/>
                <a:sym typeface="Symbol"/>
              </a:rPr>
              <a:t>gap</a:t>
            </a:r>
            <a:endParaRPr lang="en-US" dirty="0">
              <a:latin typeface="Arial Narrow" pitchFamily="34" charset="0"/>
            </a:endParaRPr>
          </a:p>
        </p:txBody>
      </p:sp>
      <p:cxnSp>
        <p:nvCxnSpPr>
          <p:cNvPr id="12" name="11 Conector recto"/>
          <p:cNvCxnSpPr/>
          <p:nvPr/>
        </p:nvCxnSpPr>
        <p:spPr>
          <a:xfrm>
            <a:off x="3203848" y="3712961"/>
            <a:ext cx="0" cy="144016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16" name="15 Conector recto"/>
          <p:cNvCxnSpPr>
            <a:endCxn id="20" idx="2"/>
          </p:cNvCxnSpPr>
          <p:nvPr/>
        </p:nvCxnSpPr>
        <p:spPr>
          <a:xfrm>
            <a:off x="3203848" y="5153121"/>
            <a:ext cx="1607877" cy="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17" name="16 Conector recto"/>
          <p:cNvCxnSpPr/>
          <p:nvPr/>
        </p:nvCxnSpPr>
        <p:spPr>
          <a:xfrm>
            <a:off x="6012160" y="3208905"/>
            <a:ext cx="1080120" cy="0"/>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18" name="17 Conector recto"/>
          <p:cNvCxnSpPr/>
          <p:nvPr/>
        </p:nvCxnSpPr>
        <p:spPr>
          <a:xfrm flipH="1">
            <a:off x="7092280" y="3208905"/>
            <a:ext cx="0" cy="1944216"/>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19" name="18 Conector recto"/>
          <p:cNvCxnSpPr>
            <a:endCxn id="20" idx="6"/>
          </p:cNvCxnSpPr>
          <p:nvPr/>
        </p:nvCxnSpPr>
        <p:spPr>
          <a:xfrm flipH="1">
            <a:off x="5491113" y="5153120"/>
            <a:ext cx="1601167" cy="1"/>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20" name="19 Elipse"/>
          <p:cNvSpPr/>
          <p:nvPr/>
        </p:nvSpPr>
        <p:spPr>
          <a:xfrm>
            <a:off x="4811725" y="4793081"/>
            <a:ext cx="679388" cy="720080"/>
          </a:xfrm>
          <a:prstGeom prst="ellipse">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21 Forma libre"/>
          <p:cNvSpPr/>
          <p:nvPr/>
        </p:nvSpPr>
        <p:spPr>
          <a:xfrm>
            <a:off x="4941790" y="5029518"/>
            <a:ext cx="445999" cy="247205"/>
          </a:xfrm>
          <a:custGeom>
            <a:avLst/>
            <a:gdLst>
              <a:gd name="connsiteX0" fmla="*/ 0 w 754743"/>
              <a:gd name="connsiteY0" fmla="*/ 304800 h 305629"/>
              <a:gd name="connsiteX1" fmla="*/ 261257 w 754743"/>
              <a:gd name="connsiteY1" fmla="*/ 0 h 305629"/>
              <a:gd name="connsiteX2" fmla="*/ 537028 w 754743"/>
              <a:gd name="connsiteY2" fmla="*/ 304800 h 305629"/>
              <a:gd name="connsiteX3" fmla="*/ 754743 w 754743"/>
              <a:gd name="connsiteY3" fmla="*/ 72571 h 305629"/>
            </a:gdLst>
            <a:ahLst/>
            <a:cxnLst>
              <a:cxn ang="0">
                <a:pos x="connsiteX0" y="connsiteY0"/>
              </a:cxn>
              <a:cxn ang="0">
                <a:pos x="connsiteX1" y="connsiteY1"/>
              </a:cxn>
              <a:cxn ang="0">
                <a:pos x="connsiteX2" y="connsiteY2"/>
              </a:cxn>
              <a:cxn ang="0">
                <a:pos x="connsiteX3" y="connsiteY3"/>
              </a:cxn>
            </a:cxnLst>
            <a:rect l="l" t="t" r="r" b="b"/>
            <a:pathLst>
              <a:path w="754743" h="305629">
                <a:moveTo>
                  <a:pt x="0" y="304800"/>
                </a:moveTo>
                <a:cubicBezTo>
                  <a:pt x="85876" y="152400"/>
                  <a:pt x="171752" y="0"/>
                  <a:pt x="261257" y="0"/>
                </a:cubicBezTo>
                <a:cubicBezTo>
                  <a:pt x="350762" y="0"/>
                  <a:pt x="454780" y="292705"/>
                  <a:pt x="537028" y="304800"/>
                </a:cubicBezTo>
                <a:cubicBezTo>
                  <a:pt x="619276" y="316895"/>
                  <a:pt x="687009" y="194733"/>
                  <a:pt x="754743" y="72571"/>
                </a:cubicBezTo>
              </a:path>
            </a:pathLst>
          </a:custGeom>
          <a:noFill/>
          <a:ln w="28575">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sp>
        <p:nvSpPr>
          <p:cNvPr id="24" name="23 CuadroTexto"/>
          <p:cNvSpPr txBox="1"/>
          <p:nvPr/>
        </p:nvSpPr>
        <p:spPr>
          <a:xfrm>
            <a:off x="4183385" y="4392971"/>
            <a:ext cx="1980107" cy="400110"/>
          </a:xfrm>
          <a:prstGeom prst="rect">
            <a:avLst/>
          </a:prstGeom>
          <a:noFill/>
        </p:spPr>
        <p:txBody>
          <a:bodyPr wrap="square" rtlCol="0">
            <a:spAutoFit/>
          </a:bodyPr>
          <a:lstStyle/>
          <a:p>
            <a:r>
              <a:rPr lang="es-ES" sz="2000" smtClean="0">
                <a:latin typeface="Arial Narrow" pitchFamily="34" charset="0"/>
              </a:rPr>
              <a:t>f=100KHz, V</a:t>
            </a:r>
            <a:r>
              <a:rPr lang="es-ES" sz="2000" baseline="-25000" smtClean="0">
                <a:latin typeface="Arial Narrow" pitchFamily="34" charset="0"/>
              </a:rPr>
              <a:t>p</a:t>
            </a:r>
            <a:r>
              <a:rPr lang="es-ES" sz="2000" smtClean="0">
                <a:latin typeface="Arial Narrow" pitchFamily="34" charset="0"/>
              </a:rPr>
              <a:t>=15V</a:t>
            </a:r>
            <a:endParaRPr lang="en-US" sz="2000">
              <a:latin typeface="Arial Narrow" pitchFamily="34" charset="0"/>
            </a:endParaRPr>
          </a:p>
        </p:txBody>
      </p:sp>
      <p:sp>
        <p:nvSpPr>
          <p:cNvPr id="25" name="24 CuadroTexto"/>
          <p:cNvSpPr txBox="1"/>
          <p:nvPr/>
        </p:nvSpPr>
        <p:spPr>
          <a:xfrm>
            <a:off x="303354" y="1263033"/>
            <a:ext cx="2307812" cy="830997"/>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pPr algn="ctr"/>
            <a:r>
              <a:rPr lang="en-US" dirty="0" err="1" smtClean="0"/>
              <a:t>ZnO</a:t>
            </a:r>
            <a:r>
              <a:rPr lang="en-US" dirty="0" smtClean="0"/>
              <a:t> NW/ethanol</a:t>
            </a:r>
          </a:p>
          <a:p>
            <a:pPr algn="ctr"/>
            <a:r>
              <a:rPr lang="en-US" dirty="0" smtClean="0"/>
              <a:t>1 </a:t>
            </a:r>
            <a:r>
              <a:rPr lang="en-US" dirty="0" err="1" smtClean="0"/>
              <a:t>mM</a:t>
            </a:r>
            <a:r>
              <a:rPr lang="en-US" dirty="0" smtClean="0"/>
              <a:t> solution</a:t>
            </a:r>
          </a:p>
        </p:txBody>
      </p:sp>
      <p:grpSp>
        <p:nvGrpSpPr>
          <p:cNvPr id="11" name="10 Grupo"/>
          <p:cNvGrpSpPr/>
          <p:nvPr/>
        </p:nvGrpSpPr>
        <p:grpSpPr>
          <a:xfrm>
            <a:off x="6008735" y="1609757"/>
            <a:ext cx="3066413" cy="1455132"/>
            <a:chOff x="6008735" y="2189892"/>
            <a:chExt cx="3066413" cy="1455132"/>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21417" t="29642" r="12317" b="20045"/>
            <a:stretch/>
          </p:blipFill>
          <p:spPr bwMode="auto">
            <a:xfrm>
              <a:off x="6008735" y="2189892"/>
              <a:ext cx="3066413" cy="145513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0" name="9 Elipse"/>
            <p:cNvSpPr/>
            <p:nvPr/>
          </p:nvSpPr>
          <p:spPr>
            <a:xfrm>
              <a:off x="6041188" y="2420888"/>
              <a:ext cx="936104" cy="11971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14 Grupo"/>
          <p:cNvGrpSpPr/>
          <p:nvPr/>
        </p:nvGrpSpPr>
        <p:grpSpPr>
          <a:xfrm>
            <a:off x="6012160" y="3208905"/>
            <a:ext cx="3044490" cy="1463654"/>
            <a:chOff x="6012160" y="3789040"/>
            <a:chExt cx="3044490" cy="1463654"/>
          </a:xfrm>
        </p:grpSpPr>
        <p:pic>
          <p:nvPicPr>
            <p:cNvPr id="2052" name="Picture 4"/>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29919" t="34641" r="20357" b="27110"/>
            <a:stretch/>
          </p:blipFill>
          <p:spPr bwMode="auto">
            <a:xfrm>
              <a:off x="6012160" y="3789040"/>
              <a:ext cx="3044490" cy="146365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6" name="25 Elipse"/>
            <p:cNvSpPr/>
            <p:nvPr/>
          </p:nvSpPr>
          <p:spPr>
            <a:xfrm>
              <a:off x="6904722" y="4422598"/>
              <a:ext cx="1195108" cy="65229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22 Elipse"/>
          <p:cNvSpPr/>
          <p:nvPr/>
        </p:nvSpPr>
        <p:spPr>
          <a:xfrm>
            <a:off x="3131840" y="3640953"/>
            <a:ext cx="143794" cy="129502"/>
          </a:xfrm>
          <a:prstGeom prst="ellipse">
            <a:avLst/>
          </a:prstGeom>
          <a:solidFill>
            <a:schemeClr val="bg2">
              <a:lumMod val="10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28 Elipse"/>
          <p:cNvSpPr/>
          <p:nvPr/>
        </p:nvSpPr>
        <p:spPr>
          <a:xfrm>
            <a:off x="5940152" y="3136897"/>
            <a:ext cx="143794" cy="129502"/>
          </a:xfrm>
          <a:prstGeom prst="ellipse">
            <a:avLst/>
          </a:prstGeom>
          <a:solidFill>
            <a:schemeClr val="bg2">
              <a:lumMod val="10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p:cNvPicPr>
            <a:picLocks noChangeAspect="1"/>
          </p:cNvPicPr>
          <p:nvPr/>
        </p:nvPicPr>
        <p:blipFill>
          <a:blip r:embed="rId5"/>
          <a:stretch>
            <a:fillRect/>
          </a:stretch>
        </p:blipFill>
        <p:spPr>
          <a:xfrm>
            <a:off x="146280" y="4088810"/>
            <a:ext cx="2800701" cy="1881416"/>
          </a:xfrm>
          <a:prstGeom prst="rect">
            <a:avLst/>
          </a:prstGeom>
        </p:spPr>
      </p:pic>
    </p:spTree>
    <p:extLst>
      <p:ext uri="{BB962C8B-B14F-4D97-AF65-F5344CB8AC3E}">
        <p14:creationId xmlns:p14="http://schemas.microsoft.com/office/powerpoint/2010/main" xmlns="" val="3887130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24271" t="18137" r="20312" b="12730"/>
          <a:stretch/>
        </p:blipFill>
        <p:spPr bwMode="auto">
          <a:xfrm>
            <a:off x="1403648" y="1050637"/>
            <a:ext cx="6900514" cy="53802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4 CuadroTexto"/>
          <p:cNvSpPr txBox="1"/>
          <p:nvPr/>
        </p:nvSpPr>
        <p:spPr>
          <a:xfrm>
            <a:off x="0" y="170056"/>
            <a:ext cx="9144000" cy="830997"/>
          </a:xfrm>
          <a:prstGeom prst="rect">
            <a:avLst/>
          </a:prstGeom>
          <a:noFill/>
        </p:spPr>
        <p:txBody>
          <a:bodyPr wrap="square" rtlCol="0">
            <a:spAutoFit/>
          </a:bodyPr>
          <a:lstStyle/>
          <a:p>
            <a:pPr algn="ctr"/>
            <a:r>
              <a:rPr lang="en-US" b="1" dirty="0" smtClean="0">
                <a:effectLst>
                  <a:outerShdw blurRad="38100" dist="38100" dir="2700000" algn="tl">
                    <a:srgbClr val="000000">
                      <a:alpha val="43137"/>
                    </a:srgbClr>
                  </a:outerShdw>
                </a:effectLst>
                <a:latin typeface="Arial Narrow" pitchFamily="34" charset="0"/>
              </a:rPr>
              <a:t>DIELECTROPHORESIS</a:t>
            </a:r>
          </a:p>
          <a:p>
            <a:pPr algn="ctr"/>
            <a:r>
              <a:rPr lang="en-US" b="1" dirty="0" smtClean="0">
                <a:solidFill>
                  <a:srgbClr val="FF0000"/>
                </a:solidFill>
                <a:effectLst>
                  <a:outerShdw blurRad="38100" dist="38100" dir="2700000" algn="tl">
                    <a:srgbClr val="000000">
                      <a:alpha val="43137"/>
                    </a:srgbClr>
                  </a:outerShdw>
                </a:effectLst>
                <a:latin typeface="Arial Narrow" pitchFamily="34" charset="0"/>
              </a:rPr>
              <a:t>Size selectivity</a:t>
            </a:r>
            <a:endParaRPr lang="en-US" b="1" dirty="0">
              <a:solidFill>
                <a:srgbClr val="FF0000"/>
              </a:solidFill>
              <a:effectLst>
                <a:outerShdw blurRad="38100" dist="38100" dir="2700000" algn="tl">
                  <a:srgbClr val="000000">
                    <a:alpha val="43137"/>
                  </a:srgbClr>
                </a:outerShdw>
              </a:effectLst>
              <a:latin typeface="Arial Narrow" pitchFamily="34" charset="0"/>
            </a:endParaRPr>
          </a:p>
        </p:txBody>
      </p:sp>
    </p:spTree>
    <p:extLst>
      <p:ext uri="{BB962C8B-B14F-4D97-AF65-F5344CB8AC3E}">
        <p14:creationId xmlns:p14="http://schemas.microsoft.com/office/powerpoint/2010/main" xmlns="" val="34037012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067944" y="2815927"/>
            <a:ext cx="5019675" cy="37814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cxnSp>
        <p:nvCxnSpPr>
          <p:cNvPr id="18" name="17 Conector recto"/>
          <p:cNvCxnSpPr/>
          <p:nvPr/>
        </p:nvCxnSpPr>
        <p:spPr>
          <a:xfrm>
            <a:off x="7146561" y="3420334"/>
            <a:ext cx="0" cy="36004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19 Conector recto de flecha"/>
          <p:cNvCxnSpPr/>
          <p:nvPr/>
        </p:nvCxnSpPr>
        <p:spPr>
          <a:xfrm>
            <a:off x="7146561" y="3600354"/>
            <a:ext cx="1656184"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20 CuadroTexto"/>
          <p:cNvSpPr txBox="1"/>
          <p:nvPr/>
        </p:nvSpPr>
        <p:spPr>
          <a:xfrm>
            <a:off x="7112653" y="3644866"/>
            <a:ext cx="1702792" cy="338554"/>
          </a:xfrm>
          <a:prstGeom prst="rect">
            <a:avLst/>
          </a:prstGeom>
          <a:noFill/>
        </p:spPr>
        <p:txBody>
          <a:bodyPr wrap="square" rtlCol="0">
            <a:spAutoFit/>
          </a:bodyPr>
          <a:lstStyle/>
          <a:p>
            <a:pPr algn="ctr"/>
            <a:r>
              <a:rPr lang="es-ES" sz="1600" b="1" smtClean="0">
                <a:solidFill>
                  <a:schemeClr val="tx1">
                    <a:lumMod val="75000"/>
                  </a:schemeClr>
                </a:solidFill>
              </a:rPr>
              <a:t>Depleted NWs</a:t>
            </a:r>
          </a:p>
        </p:txBody>
      </p:sp>
      <p:sp>
        <p:nvSpPr>
          <p:cNvPr id="8" name="7 CuadroTexto"/>
          <p:cNvSpPr txBox="1"/>
          <p:nvPr/>
        </p:nvSpPr>
        <p:spPr>
          <a:xfrm>
            <a:off x="7350640" y="3960617"/>
            <a:ext cx="1765537" cy="923330"/>
          </a:xfrm>
          <a:prstGeom prst="rect">
            <a:avLst/>
          </a:prstGeom>
          <a:noFill/>
        </p:spPr>
        <p:txBody>
          <a:bodyPr wrap="square" rtlCol="0">
            <a:spAutoFit/>
          </a:bodyPr>
          <a:lstStyle/>
          <a:p>
            <a:r>
              <a:rPr lang="es-ES" sz="1800" b="1" dirty="0" err="1" smtClean="0">
                <a:solidFill>
                  <a:srgbClr val="FF0000"/>
                </a:solidFill>
              </a:rPr>
              <a:t>Pinch</a:t>
            </a:r>
            <a:r>
              <a:rPr lang="es-ES" sz="1800" b="1" dirty="0" smtClean="0">
                <a:solidFill>
                  <a:srgbClr val="FF0000"/>
                </a:solidFill>
              </a:rPr>
              <a:t>-off </a:t>
            </a:r>
          </a:p>
          <a:p>
            <a:r>
              <a:rPr lang="es-ES" sz="1800" b="1" dirty="0" err="1" smtClean="0">
                <a:solidFill>
                  <a:srgbClr val="FF0000"/>
                </a:solidFill>
              </a:rPr>
              <a:t>diameter</a:t>
            </a:r>
            <a:r>
              <a:rPr lang="es-ES" sz="1800" b="1" dirty="0" smtClean="0">
                <a:solidFill>
                  <a:srgbClr val="FF0000"/>
                </a:solidFill>
              </a:rPr>
              <a:t> </a:t>
            </a:r>
          </a:p>
          <a:p>
            <a:r>
              <a:rPr lang="es-ES" sz="1800" b="1" dirty="0">
                <a:solidFill>
                  <a:srgbClr val="FF0000"/>
                </a:solidFill>
              </a:rPr>
              <a:t> </a:t>
            </a:r>
            <a:r>
              <a:rPr lang="es-ES" sz="1800" b="1" dirty="0" smtClean="0">
                <a:solidFill>
                  <a:srgbClr val="FF0000"/>
                </a:solidFill>
              </a:rPr>
              <a:t>130 </a:t>
            </a:r>
            <a:r>
              <a:rPr lang="es-ES" sz="1800" b="1" dirty="0" err="1" smtClean="0">
                <a:solidFill>
                  <a:srgbClr val="FF0000"/>
                </a:solidFill>
              </a:rPr>
              <a:t>nm</a:t>
            </a:r>
            <a:endParaRPr lang="en-US" sz="1800" b="1" dirty="0">
              <a:solidFill>
                <a:srgbClr val="FF0000"/>
              </a:solidFill>
            </a:endParaRPr>
          </a:p>
        </p:txBody>
      </p:sp>
      <p:sp>
        <p:nvSpPr>
          <p:cNvPr id="9" name="8 CuadroTexto"/>
          <p:cNvSpPr txBox="1"/>
          <p:nvPr/>
        </p:nvSpPr>
        <p:spPr>
          <a:xfrm>
            <a:off x="7649744" y="5445224"/>
            <a:ext cx="1106393" cy="369332"/>
          </a:xfrm>
          <a:prstGeom prst="rect">
            <a:avLst/>
          </a:prstGeom>
          <a:noFill/>
        </p:spPr>
        <p:txBody>
          <a:bodyPr wrap="none" rtlCol="0">
            <a:spAutoFit/>
          </a:bodyPr>
          <a:lstStyle/>
          <a:p>
            <a:r>
              <a:rPr lang="es-ES" sz="1800" b="1" smtClean="0"/>
              <a:t>RH</a:t>
            </a:r>
            <a:r>
              <a:rPr lang="es-ES" sz="1800" b="1" smtClean="0">
                <a:sym typeface="Symbol"/>
              </a:rPr>
              <a:t></a:t>
            </a:r>
            <a:r>
              <a:rPr lang="es-ES" sz="1800" b="1" smtClean="0"/>
              <a:t>30%</a:t>
            </a:r>
            <a:endParaRPr lang="en-US" sz="1800" b="1"/>
          </a:p>
        </p:txBody>
      </p:sp>
      <p:pic>
        <p:nvPicPr>
          <p:cNvPr id="15" name="Imagen 1"/>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10665" t="4306" r="5588" b="43200"/>
          <a:stretch/>
        </p:blipFill>
        <p:spPr bwMode="auto">
          <a:xfrm>
            <a:off x="4093470" y="125143"/>
            <a:ext cx="5050530" cy="27936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2 Imagen"/>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77591" y="3694195"/>
            <a:ext cx="4714767" cy="3115712"/>
          </a:xfrm>
          <a:prstGeom prst="rect">
            <a:avLst/>
          </a:prstGeom>
          <a:noFill/>
          <a:extLst>
            <a:ext uri="{909E8E84-426E-40DD-AFC4-6F175D3DCCD1}">
              <a14:hiddenFill xmlns:a14="http://schemas.microsoft.com/office/drawing/2010/main" xmlns="">
                <a:solidFill>
                  <a:srgbClr val="FFFFFF"/>
                </a:solidFill>
              </a14:hiddenFill>
            </a:ext>
          </a:extLst>
        </p:spPr>
      </p:pic>
      <p:pic>
        <p:nvPicPr>
          <p:cNvPr id="24" name="4 Imagen"/>
          <p:cNvPicPr>
            <a:picLocks noChangeAspect="1"/>
          </p:cNvPicPr>
          <p:nvPr/>
        </p:nvPicPr>
        <p:blipFill>
          <a:blip r:embed="rId5">
            <a:extLst>
              <a:ext uri="{28A0092B-C50C-407E-A947-70E740481C1C}">
                <a14:useLocalDpi xmlns:a14="http://schemas.microsoft.com/office/drawing/2010/main" xmlns="" val="0"/>
              </a:ext>
            </a:extLst>
          </a:blip>
          <a:srcRect/>
          <a:stretch>
            <a:fillRect/>
          </a:stretch>
        </p:blipFill>
        <p:spPr bwMode="auto">
          <a:xfrm>
            <a:off x="828559" y="904089"/>
            <a:ext cx="2935985" cy="19527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 name="Picture 2"/>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37657" t="13039" r="22701" b="51950"/>
          <a:stretch/>
        </p:blipFill>
        <p:spPr bwMode="auto">
          <a:xfrm>
            <a:off x="722923" y="2852936"/>
            <a:ext cx="2738222" cy="15113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794093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47708" t="16000" r="10625" b="49302"/>
          <a:stretch/>
        </p:blipFill>
        <p:spPr bwMode="auto">
          <a:xfrm>
            <a:off x="1115616" y="0"/>
            <a:ext cx="6359922" cy="338437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9" name="8 CuadroTexto"/>
          <p:cNvSpPr txBox="1"/>
          <p:nvPr/>
        </p:nvSpPr>
        <p:spPr>
          <a:xfrm>
            <a:off x="2555776" y="404664"/>
            <a:ext cx="2592287" cy="369332"/>
          </a:xfrm>
          <a:prstGeom prst="rect">
            <a:avLst/>
          </a:prstGeom>
          <a:noFill/>
        </p:spPr>
        <p:txBody>
          <a:bodyPr wrap="square" rtlCol="0">
            <a:spAutoFit/>
          </a:bodyPr>
          <a:lstStyle/>
          <a:p>
            <a:r>
              <a:rPr lang="en-US" sz="1800" b="1" dirty="0" smtClean="0"/>
              <a:t>High PC gains (</a:t>
            </a:r>
            <a:r>
              <a:rPr lang="en-US" sz="1800" b="1" dirty="0" smtClean="0">
                <a:sym typeface="Symbol"/>
              </a:rPr>
              <a:t>&gt;</a:t>
            </a:r>
            <a:r>
              <a:rPr lang="en-US" sz="1800" b="1" dirty="0" smtClean="0"/>
              <a:t>10</a:t>
            </a:r>
            <a:r>
              <a:rPr lang="en-US" sz="1800" b="1" baseline="30000" dirty="0" smtClean="0"/>
              <a:t>8</a:t>
            </a:r>
            <a:r>
              <a:rPr lang="en-US" sz="1800" b="1" dirty="0" smtClean="0"/>
              <a:t>)</a:t>
            </a:r>
            <a:endParaRPr lang="en-US" sz="1800" b="1" dirty="0"/>
          </a:p>
        </p:txBody>
      </p:sp>
      <p:cxnSp>
        <p:nvCxnSpPr>
          <p:cNvPr id="18" name="17 Conector recto de flecha"/>
          <p:cNvCxnSpPr/>
          <p:nvPr/>
        </p:nvCxnSpPr>
        <p:spPr>
          <a:xfrm>
            <a:off x="5607408" y="1294446"/>
            <a:ext cx="0" cy="1080120"/>
          </a:xfrm>
          <a:prstGeom prst="straightConnector1">
            <a:avLst/>
          </a:prstGeom>
          <a:ln w="28575">
            <a:solidFill>
              <a:schemeClr val="tx1">
                <a:lumMod val="7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22" name="21 CuadroTexto"/>
          <p:cNvSpPr txBox="1"/>
          <p:nvPr/>
        </p:nvSpPr>
        <p:spPr>
          <a:xfrm>
            <a:off x="5724128" y="1542607"/>
            <a:ext cx="2277264" cy="646331"/>
          </a:xfrm>
          <a:prstGeom prst="rect">
            <a:avLst/>
          </a:prstGeom>
          <a:solidFill>
            <a:schemeClr val="bg1"/>
          </a:solidFill>
        </p:spPr>
        <p:txBody>
          <a:bodyPr wrap="square" rtlCol="0">
            <a:spAutoFit/>
          </a:bodyPr>
          <a:lstStyle/>
          <a:p>
            <a:r>
              <a:rPr lang="en-US" sz="1800" b="1" dirty="0" smtClean="0"/>
              <a:t>Visible rejection ratio &gt;10</a:t>
            </a:r>
            <a:r>
              <a:rPr lang="en-US" sz="1800" b="1" baseline="30000" dirty="0" smtClean="0"/>
              <a:t>3</a:t>
            </a:r>
            <a:endParaRPr lang="en-US" sz="1800" b="1" baseline="30000" dirty="0"/>
          </a:p>
        </p:txBody>
      </p:sp>
      <p:pic>
        <p:nvPicPr>
          <p:cNvPr id="11"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13286" t="11657" r="5393" b="7086"/>
          <a:stretch/>
        </p:blipFill>
        <p:spPr bwMode="auto">
          <a:xfrm>
            <a:off x="0" y="3452827"/>
            <a:ext cx="5452588" cy="340517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2" name="3 Rectángulo"/>
          <p:cNvSpPr/>
          <p:nvPr/>
        </p:nvSpPr>
        <p:spPr>
          <a:xfrm>
            <a:off x="2339752" y="4311103"/>
            <a:ext cx="2268777" cy="646331"/>
          </a:xfrm>
          <a:prstGeom prst="rect">
            <a:avLst/>
          </a:prstGeom>
          <a:ln>
            <a:noFill/>
          </a:ln>
        </p:spPr>
        <p:txBody>
          <a:bodyPr wrap="square">
            <a:spAutoFit/>
          </a:bodyPr>
          <a:lstStyle/>
          <a:p>
            <a:r>
              <a:rPr lang="en-US" sz="1800" b="1" dirty="0" smtClean="0"/>
              <a:t>P = 551 </a:t>
            </a:r>
            <a:r>
              <a:rPr lang="en-US" sz="1800" b="1" dirty="0" smtClean="0">
                <a:sym typeface="Symbol"/>
              </a:rPr>
              <a:t>W/cm</a:t>
            </a:r>
            <a:r>
              <a:rPr lang="en-US" sz="1800" b="1" baseline="30000" dirty="0" smtClean="0">
                <a:sym typeface="Symbol"/>
              </a:rPr>
              <a:t>2</a:t>
            </a:r>
          </a:p>
          <a:p>
            <a:r>
              <a:rPr lang="en-US" sz="1800" b="1" dirty="0" smtClean="0">
                <a:sym typeface="Symbol"/>
              </a:rPr>
              <a:t> = 370 nm</a:t>
            </a:r>
            <a:endParaRPr lang="en-US" sz="1800" b="1" dirty="0"/>
          </a:p>
        </p:txBody>
      </p:sp>
      <p:pic>
        <p:nvPicPr>
          <p:cNvPr id="21" name="Picture 2"/>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31286" t="17827" r="13322" b="13944"/>
          <a:stretch/>
        </p:blipFill>
        <p:spPr bwMode="auto">
          <a:xfrm>
            <a:off x="5398414" y="3713688"/>
            <a:ext cx="3745586" cy="28834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9446367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7504" y="1509807"/>
            <a:ext cx="4081104" cy="1762295"/>
          </a:xfrm>
          <a:prstGeom prst="rect">
            <a:avLst/>
          </a:prstGeom>
          <a:noFill/>
          <a:extLst>
            <a:ext uri="{909E8E84-426E-40DD-AFC4-6F175D3DCCD1}">
              <a14:hiddenFill xmlns:a14="http://schemas.microsoft.com/office/drawing/2010/main" xmlns="">
                <a:solidFill>
                  <a:srgbClr val="FFFFFF"/>
                </a:solidFill>
              </a14:hiddenFill>
            </a:ext>
          </a:extLst>
        </p:spPr>
      </p:pic>
      <p:graphicFrame>
        <p:nvGraphicFramePr>
          <p:cNvPr id="7" name="44 Objeto"/>
          <p:cNvGraphicFramePr>
            <a:graphicFrameLocks noChangeAspect="1"/>
          </p:cNvGraphicFramePr>
          <p:nvPr>
            <p:extLst>
              <p:ext uri="{D42A27DB-BD31-4B8C-83A1-F6EECF244321}">
                <p14:modId xmlns:p14="http://schemas.microsoft.com/office/powerpoint/2010/main" xmlns="" val="3976427118"/>
              </p:ext>
            </p:extLst>
          </p:nvPr>
        </p:nvGraphicFramePr>
        <p:xfrm>
          <a:off x="3964884" y="1772816"/>
          <a:ext cx="5575668" cy="3899921"/>
        </p:xfrm>
        <a:graphic>
          <a:graphicData uri="http://schemas.openxmlformats.org/presentationml/2006/ole">
            <p:oleObj spid="_x0000_s14357" name="Graph" r:id="rId4" imgW="4154400" imgH="2901600" progId="">
              <p:embed/>
            </p:oleObj>
          </a:graphicData>
        </a:graphic>
      </p:graphicFrame>
      <p:pic>
        <p:nvPicPr>
          <p:cNvPr id="8" name="9 Imagen"/>
          <p:cNvPicPr>
            <a:picLocks noChangeAspect="1"/>
          </p:cNvPicPr>
          <p:nvPr/>
        </p:nvPicPr>
        <p:blipFill rotWithShape="1">
          <a:blip r:embed="rId5" cstate="print">
            <a:extLst>
              <a:ext uri="{28A0092B-C50C-407E-A947-70E740481C1C}">
                <a14:useLocalDpi xmlns:a14="http://schemas.microsoft.com/office/drawing/2010/main" xmlns="" val="0"/>
              </a:ext>
            </a:extLst>
          </a:blip>
          <a:srcRect t="15413"/>
          <a:stretch/>
        </p:blipFill>
        <p:spPr>
          <a:xfrm>
            <a:off x="611560" y="3645025"/>
            <a:ext cx="3519855" cy="2232248"/>
          </a:xfrm>
          <a:prstGeom prst="rect">
            <a:avLst/>
          </a:prstGeom>
        </p:spPr>
      </p:pic>
      <p:sp>
        <p:nvSpPr>
          <p:cNvPr id="9" name="10 CuadroTexto"/>
          <p:cNvSpPr txBox="1"/>
          <p:nvPr/>
        </p:nvSpPr>
        <p:spPr>
          <a:xfrm>
            <a:off x="3689285" y="5020890"/>
            <a:ext cx="364202" cy="307777"/>
          </a:xfrm>
          <a:prstGeom prst="rect">
            <a:avLst/>
          </a:prstGeom>
          <a:noFill/>
        </p:spPr>
        <p:txBody>
          <a:bodyPr wrap="none" rtlCol="0">
            <a:spAutoFit/>
          </a:bodyPr>
          <a:lstStyle/>
          <a:p>
            <a:r>
              <a:rPr lang="es-ES" sz="1400" b="1" smtClean="0">
                <a:solidFill>
                  <a:schemeClr val="bg1"/>
                </a:solidFill>
              </a:rPr>
              <a:t>Al</a:t>
            </a:r>
            <a:endParaRPr lang="en-US" sz="1400" b="1">
              <a:solidFill>
                <a:schemeClr val="bg1"/>
              </a:solidFill>
            </a:endParaRPr>
          </a:p>
        </p:txBody>
      </p:sp>
      <p:sp>
        <p:nvSpPr>
          <p:cNvPr id="11" name="11 CuadroTexto"/>
          <p:cNvSpPr txBox="1"/>
          <p:nvPr/>
        </p:nvSpPr>
        <p:spPr>
          <a:xfrm>
            <a:off x="1089046" y="5006131"/>
            <a:ext cx="364202" cy="307777"/>
          </a:xfrm>
          <a:prstGeom prst="rect">
            <a:avLst/>
          </a:prstGeom>
          <a:noFill/>
        </p:spPr>
        <p:txBody>
          <a:bodyPr wrap="none" rtlCol="0">
            <a:spAutoFit/>
          </a:bodyPr>
          <a:lstStyle/>
          <a:p>
            <a:r>
              <a:rPr lang="es-ES" sz="1400" b="1" smtClean="0">
                <a:solidFill>
                  <a:schemeClr val="bg1"/>
                </a:solidFill>
              </a:rPr>
              <a:t>Al</a:t>
            </a:r>
            <a:endParaRPr lang="en-US" sz="1400" b="1">
              <a:solidFill>
                <a:schemeClr val="bg1"/>
              </a:solidFill>
            </a:endParaRPr>
          </a:p>
        </p:txBody>
      </p:sp>
      <p:sp>
        <p:nvSpPr>
          <p:cNvPr id="13" name="12 CuadroTexto"/>
          <p:cNvSpPr txBox="1"/>
          <p:nvPr/>
        </p:nvSpPr>
        <p:spPr>
          <a:xfrm>
            <a:off x="1209792" y="4464571"/>
            <a:ext cx="731290" cy="461665"/>
          </a:xfrm>
          <a:prstGeom prst="rect">
            <a:avLst/>
          </a:prstGeom>
          <a:noFill/>
        </p:spPr>
        <p:txBody>
          <a:bodyPr wrap="none" rtlCol="0">
            <a:spAutoFit/>
          </a:bodyPr>
          <a:lstStyle/>
          <a:p>
            <a:r>
              <a:rPr lang="es-ES" sz="1200" b="1" smtClean="0">
                <a:solidFill>
                  <a:schemeClr val="bg1"/>
                </a:solidFill>
              </a:rPr>
              <a:t>DEP</a:t>
            </a:r>
          </a:p>
          <a:p>
            <a:r>
              <a:rPr lang="es-ES" sz="1200" b="1" smtClean="0">
                <a:solidFill>
                  <a:schemeClr val="bg1"/>
                </a:solidFill>
              </a:rPr>
              <a:t>contact</a:t>
            </a:r>
            <a:endParaRPr lang="en-US" sz="1200" b="1">
              <a:solidFill>
                <a:schemeClr val="bg1"/>
              </a:solidFill>
            </a:endParaRPr>
          </a:p>
        </p:txBody>
      </p:sp>
      <p:cxnSp>
        <p:nvCxnSpPr>
          <p:cNvPr id="14" name="13 Conector recto de flecha"/>
          <p:cNvCxnSpPr/>
          <p:nvPr/>
        </p:nvCxnSpPr>
        <p:spPr>
          <a:xfrm flipV="1">
            <a:off x="1637644" y="4540866"/>
            <a:ext cx="142329" cy="119456"/>
          </a:xfrm>
          <a:prstGeom prst="straightConnector1">
            <a:avLst/>
          </a:prstGeom>
          <a:ln w="28575">
            <a:solidFill>
              <a:schemeClr val="bg1"/>
            </a:solidFill>
            <a:tailEnd type="arrow" w="sm" len="sm"/>
          </a:ln>
        </p:spPr>
        <p:style>
          <a:lnRef idx="1">
            <a:schemeClr val="accent1"/>
          </a:lnRef>
          <a:fillRef idx="0">
            <a:schemeClr val="accent1"/>
          </a:fillRef>
          <a:effectRef idx="0">
            <a:schemeClr val="accent1"/>
          </a:effectRef>
          <a:fontRef idx="minor">
            <a:schemeClr val="tx1"/>
          </a:fontRef>
        </p:style>
      </p:cxnSp>
      <p:sp>
        <p:nvSpPr>
          <p:cNvPr id="15" name="45 CuadroTexto"/>
          <p:cNvSpPr txBox="1"/>
          <p:nvPr/>
        </p:nvSpPr>
        <p:spPr>
          <a:xfrm>
            <a:off x="1886467" y="4129335"/>
            <a:ext cx="891591" cy="307777"/>
          </a:xfrm>
          <a:prstGeom prst="rect">
            <a:avLst/>
          </a:prstGeom>
          <a:noFill/>
        </p:spPr>
        <p:txBody>
          <a:bodyPr wrap="none" rtlCol="0">
            <a:spAutoFit/>
          </a:bodyPr>
          <a:lstStyle/>
          <a:p>
            <a:r>
              <a:rPr lang="es-ES" sz="1400" b="1" dirty="0" err="1" smtClean="0">
                <a:solidFill>
                  <a:schemeClr val="bg1"/>
                </a:solidFill>
              </a:rPr>
              <a:t>ZnO</a:t>
            </a:r>
            <a:r>
              <a:rPr lang="es-ES" sz="1400" b="1" dirty="0" smtClean="0">
                <a:solidFill>
                  <a:schemeClr val="bg1"/>
                </a:solidFill>
              </a:rPr>
              <a:t> NW</a:t>
            </a:r>
            <a:endParaRPr lang="en-US" sz="1400" b="1" dirty="0">
              <a:solidFill>
                <a:schemeClr val="bg1"/>
              </a:solidFill>
            </a:endParaRPr>
          </a:p>
        </p:txBody>
      </p:sp>
      <p:pic>
        <p:nvPicPr>
          <p:cNvPr id="16" name="Picture 20"/>
          <p:cNvPicPr>
            <a:picLocks noChangeAspect="1" noChangeArrowheads="1"/>
          </p:cNvPicPr>
          <p:nvPr/>
        </p:nvPicPr>
        <p:blipFill rotWithShape="1">
          <a:blip r:embed="rId6">
            <a:extLst>
              <a:ext uri="{28A0092B-C50C-407E-A947-70E740481C1C}">
                <a14:useLocalDpi xmlns:a14="http://schemas.microsoft.com/office/drawing/2010/main" xmlns="" val="0"/>
              </a:ext>
            </a:extLst>
          </a:blip>
          <a:srcRect/>
          <a:stretch/>
        </p:blipFill>
        <p:spPr bwMode="auto">
          <a:xfrm>
            <a:off x="5292080" y="2798089"/>
            <a:ext cx="1800200" cy="17830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17" name="3 Conector recto de flecha"/>
          <p:cNvCxnSpPr/>
          <p:nvPr/>
        </p:nvCxnSpPr>
        <p:spPr>
          <a:xfrm flipH="1">
            <a:off x="4008636" y="1622172"/>
            <a:ext cx="179972" cy="438676"/>
          </a:xfrm>
          <a:prstGeom prst="straightConnector1">
            <a:avLst/>
          </a:prstGeom>
          <a:ln>
            <a:solidFill>
              <a:schemeClr val="accent4">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8" name="4 CuadroTexto"/>
          <p:cNvSpPr txBox="1"/>
          <p:nvPr/>
        </p:nvSpPr>
        <p:spPr>
          <a:xfrm>
            <a:off x="3957836" y="1340768"/>
            <a:ext cx="1426994" cy="307777"/>
          </a:xfrm>
          <a:prstGeom prst="rect">
            <a:avLst/>
          </a:prstGeom>
          <a:noFill/>
        </p:spPr>
        <p:txBody>
          <a:bodyPr wrap="none" rtlCol="0">
            <a:spAutoFit/>
          </a:bodyPr>
          <a:lstStyle/>
          <a:p>
            <a:r>
              <a:rPr lang="en-US" sz="1400" b="1" dirty="0" err="1" smtClean="0"/>
              <a:t>Ohmic</a:t>
            </a:r>
            <a:r>
              <a:rPr lang="en-US" sz="1400" b="1" dirty="0" smtClean="0"/>
              <a:t> contact</a:t>
            </a:r>
            <a:endParaRPr lang="en-US" sz="1400" b="1" dirty="0"/>
          </a:p>
        </p:txBody>
      </p:sp>
      <p:sp>
        <p:nvSpPr>
          <p:cNvPr id="19" name="CuadroTexto 18"/>
          <p:cNvSpPr txBox="1"/>
          <p:nvPr/>
        </p:nvSpPr>
        <p:spPr>
          <a:xfrm>
            <a:off x="4542832" y="5637288"/>
            <a:ext cx="3825086" cy="369332"/>
          </a:xfrm>
          <a:prstGeom prst="rect">
            <a:avLst/>
          </a:prstGeom>
          <a:noFill/>
        </p:spPr>
        <p:txBody>
          <a:bodyPr wrap="none" rtlCol="0">
            <a:spAutoFit/>
          </a:bodyPr>
          <a:lstStyle/>
          <a:p>
            <a:r>
              <a:rPr lang="en-US" sz="1800" b="1" dirty="0" smtClean="0">
                <a:latin typeface="Arial Narrow" panose="020B0606020202030204" pitchFamily="34" charset="0"/>
              </a:rPr>
              <a:t>J. L. Pau et al., Proc. of SPIE 8987 (2014)</a:t>
            </a:r>
            <a:endParaRPr lang="en-US" sz="1800" b="1" dirty="0">
              <a:latin typeface="Arial Narrow" panose="020B0606020202030204" pitchFamily="34" charset="0"/>
            </a:endParaRPr>
          </a:p>
        </p:txBody>
      </p:sp>
      <p:sp>
        <p:nvSpPr>
          <p:cNvPr id="20" name="1 CuadroTexto"/>
          <p:cNvSpPr txBox="1"/>
          <p:nvPr/>
        </p:nvSpPr>
        <p:spPr>
          <a:xfrm>
            <a:off x="0" y="170056"/>
            <a:ext cx="9144000" cy="861774"/>
          </a:xfrm>
          <a:prstGeom prst="rect">
            <a:avLst/>
          </a:prstGeom>
          <a:noFill/>
        </p:spPr>
        <p:txBody>
          <a:bodyPr wrap="square" rtlCol="0">
            <a:spAutoFit/>
          </a:bodyPr>
          <a:lstStyle/>
          <a:p>
            <a:pPr algn="ctr"/>
            <a:r>
              <a:rPr lang="en-US" b="1" dirty="0" smtClean="0">
                <a:effectLst>
                  <a:outerShdw blurRad="38100" dist="38100" dir="2700000" algn="tl">
                    <a:srgbClr val="000000">
                      <a:alpha val="43137"/>
                    </a:srgbClr>
                  </a:outerShdw>
                </a:effectLst>
                <a:latin typeface="Arial Narrow" pitchFamily="34" charset="0"/>
              </a:rPr>
              <a:t>SINGLE NW DEVICES</a:t>
            </a:r>
          </a:p>
          <a:p>
            <a:pPr algn="ctr"/>
            <a:r>
              <a:rPr lang="en-US" b="1" dirty="0">
                <a:solidFill>
                  <a:srgbClr val="FF0000"/>
                </a:solidFill>
                <a:effectLst>
                  <a:outerShdw blurRad="38100" dist="38100" dir="2700000" algn="tl">
                    <a:srgbClr val="000000">
                      <a:alpha val="43137"/>
                    </a:srgbClr>
                  </a:outerShdw>
                </a:effectLst>
                <a:latin typeface="Arial Narrow" pitchFamily="34" charset="0"/>
              </a:rPr>
              <a:t>Blocking contacts</a:t>
            </a:r>
          </a:p>
        </p:txBody>
      </p:sp>
    </p:spTree>
    <p:extLst>
      <p:ext uri="{BB962C8B-B14F-4D97-AF65-F5344CB8AC3E}">
        <p14:creationId xmlns:p14="http://schemas.microsoft.com/office/powerpoint/2010/main" xmlns="" val="4163966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99592" y="908720"/>
            <a:ext cx="3065393" cy="2736304"/>
          </a:xfrm>
          <a:prstGeom prst="rect">
            <a:avLst/>
          </a:prstGeom>
          <a:noFill/>
        </p:spPr>
      </p:pic>
      <p:pic>
        <p:nvPicPr>
          <p:cNvPr id="11" name="Imagen 10"/>
          <p:cNvPicPr>
            <a:picLocks noChangeAspect="1"/>
          </p:cNvPicPr>
          <p:nvPr/>
        </p:nvPicPr>
        <p:blipFill rotWithShape="1">
          <a:blip r:embed="rId3">
            <a:extLst>
              <a:ext uri="{28A0092B-C50C-407E-A947-70E740481C1C}">
                <a14:useLocalDpi xmlns:a14="http://schemas.microsoft.com/office/drawing/2010/main" xmlns="" val="0"/>
              </a:ext>
            </a:extLst>
          </a:blip>
          <a:srcRect l="-1" t="4038" r="-4239"/>
          <a:stretch/>
        </p:blipFill>
        <p:spPr>
          <a:xfrm>
            <a:off x="4355976" y="0"/>
            <a:ext cx="4752528" cy="3422752"/>
          </a:xfrm>
          <a:prstGeom prst="rect">
            <a:avLst/>
          </a:prstGeom>
        </p:spPr>
      </p:pic>
      <p:pic>
        <p:nvPicPr>
          <p:cNvPr id="12" name="Imagen 11"/>
          <p:cNvPicPr>
            <a:picLocks noChangeAspect="1"/>
          </p:cNvPicPr>
          <p:nvPr/>
        </p:nvPicPr>
        <p:blipFill rotWithShape="1">
          <a:blip r:embed="rId4">
            <a:extLst>
              <a:ext uri="{28A0092B-C50C-407E-A947-70E740481C1C}">
                <a14:useLocalDpi xmlns:a14="http://schemas.microsoft.com/office/drawing/2010/main" xmlns="" val="0"/>
              </a:ext>
            </a:extLst>
          </a:blip>
          <a:srcRect t="2296"/>
          <a:stretch/>
        </p:blipFill>
        <p:spPr>
          <a:xfrm>
            <a:off x="4355976" y="3356992"/>
            <a:ext cx="4580334" cy="3501008"/>
          </a:xfrm>
          <a:prstGeom prst="rect">
            <a:avLst/>
          </a:prstGeom>
        </p:spPr>
      </p:pic>
      <p:pic>
        <p:nvPicPr>
          <p:cNvPr id="13" name="Imagen 12"/>
          <p:cNvPicPr/>
          <p:nvPr/>
        </p:nvPicPr>
        <p:blipFill>
          <a:blip r:embed="rId5" cstate="print">
            <a:extLst>
              <a:ext uri="{28A0092B-C50C-407E-A947-70E740481C1C}">
                <a14:useLocalDpi xmlns:a14="http://schemas.microsoft.com/office/drawing/2010/main" xmlns="" val="0"/>
              </a:ext>
            </a:extLst>
          </a:blip>
          <a:stretch>
            <a:fillRect/>
          </a:stretch>
        </p:blipFill>
        <p:spPr>
          <a:xfrm>
            <a:off x="901413" y="3645024"/>
            <a:ext cx="3063571" cy="2878472"/>
          </a:xfrm>
          <a:prstGeom prst="rect">
            <a:avLst/>
          </a:prstGeom>
        </p:spPr>
      </p:pic>
      <p:sp>
        <p:nvSpPr>
          <p:cNvPr id="14" name="CuadroTexto 13"/>
          <p:cNvSpPr txBox="1"/>
          <p:nvPr/>
        </p:nvSpPr>
        <p:spPr>
          <a:xfrm>
            <a:off x="5940152" y="1796623"/>
            <a:ext cx="2627784" cy="1200329"/>
          </a:xfrm>
          <a:prstGeom prst="rect">
            <a:avLst/>
          </a:prstGeom>
          <a:noFill/>
        </p:spPr>
        <p:txBody>
          <a:bodyPr wrap="square" rtlCol="0">
            <a:spAutoFit/>
          </a:bodyPr>
          <a:lstStyle/>
          <a:p>
            <a:pPr algn="ctr"/>
            <a:r>
              <a:rPr lang="en-US" sz="1700" b="1" dirty="0" smtClean="0"/>
              <a:t>Thermionic emission fitting model</a:t>
            </a:r>
          </a:p>
          <a:p>
            <a:pPr algn="ctr"/>
            <a:r>
              <a:rPr lang="en-US" sz="1800" dirty="0" smtClean="0"/>
              <a:t>n=2.7, </a:t>
            </a:r>
            <a:r>
              <a:rPr lang="en-US" sz="1800" dirty="0" smtClean="0">
                <a:sym typeface="Symbol" panose="05050102010706020507" pitchFamily="18" charset="2"/>
              </a:rPr>
              <a:t></a:t>
            </a:r>
            <a:r>
              <a:rPr lang="en-US" sz="1800" baseline="-25000" dirty="0" smtClean="0">
                <a:sym typeface="Symbol" panose="05050102010706020507" pitchFamily="18" charset="2"/>
              </a:rPr>
              <a:t>B</a:t>
            </a:r>
            <a:r>
              <a:rPr lang="en-US" sz="1800" dirty="0" smtClean="0">
                <a:sym typeface="Symbol" panose="05050102010706020507" pitchFamily="18" charset="2"/>
              </a:rPr>
              <a:t>=0.75-0.85 </a:t>
            </a:r>
            <a:r>
              <a:rPr lang="en-US" sz="1800" dirty="0" err="1" smtClean="0"/>
              <a:t>R</a:t>
            </a:r>
            <a:r>
              <a:rPr lang="en-US" sz="1800" baseline="-25000" dirty="0" err="1" smtClean="0"/>
              <a:t>s</a:t>
            </a:r>
            <a:r>
              <a:rPr lang="en-US" sz="1800" dirty="0" smtClean="0"/>
              <a:t>=18-300 G</a:t>
            </a:r>
          </a:p>
        </p:txBody>
      </p:sp>
    </p:spTree>
    <p:extLst>
      <p:ext uri="{BB962C8B-B14F-4D97-AF65-F5344CB8AC3E}">
        <p14:creationId xmlns:p14="http://schemas.microsoft.com/office/powerpoint/2010/main" xmlns="" val="7447581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p:nvPr/>
        </p:nvPicPr>
        <p:blipFill rotWithShape="1">
          <a:blip r:embed="rId2" cstate="print">
            <a:extLst>
              <a:ext uri="{28A0092B-C50C-407E-A947-70E740481C1C}">
                <a14:useLocalDpi xmlns:a14="http://schemas.microsoft.com/office/drawing/2010/main" xmlns="" val="0"/>
              </a:ext>
            </a:extLst>
          </a:blip>
          <a:srcRect l="3366" r="6187"/>
          <a:stretch/>
        </p:blipFill>
        <p:spPr bwMode="auto">
          <a:xfrm>
            <a:off x="251520" y="1124744"/>
            <a:ext cx="4968552" cy="4627642"/>
          </a:xfrm>
          <a:prstGeom prst="rect">
            <a:avLst/>
          </a:prstGeom>
          <a:ln>
            <a:noFill/>
          </a:ln>
          <a:extLst>
            <a:ext uri="{53640926-AAD7-44D8-BBD7-CCE9431645EC}">
              <a14:shadowObscured xmlns:a14="http://schemas.microsoft.com/office/drawing/2010/main" xmlns=""/>
            </a:ext>
          </a:extLst>
        </p:spPr>
      </p:pic>
      <p:sp>
        <p:nvSpPr>
          <p:cNvPr id="2" name="CuadroTexto 1"/>
          <p:cNvSpPr txBox="1"/>
          <p:nvPr/>
        </p:nvSpPr>
        <p:spPr>
          <a:xfrm>
            <a:off x="5241812" y="1699627"/>
            <a:ext cx="3672408" cy="3477875"/>
          </a:xfrm>
          <a:prstGeom prst="rect">
            <a:avLst/>
          </a:prstGeom>
          <a:noFill/>
          <a:ln>
            <a:solidFill>
              <a:schemeClr val="tx1"/>
            </a:solidFill>
          </a:ln>
        </p:spPr>
        <p:txBody>
          <a:bodyPr wrap="square" rtlCol="0">
            <a:spAutoFit/>
          </a:bodyPr>
          <a:lstStyle/>
          <a:p>
            <a:r>
              <a:rPr lang="en-US" sz="2000" b="1" u="sng" dirty="0" smtClean="0"/>
              <a:t>Detection range</a:t>
            </a:r>
            <a:r>
              <a:rPr lang="en-US" sz="2000" b="1" dirty="0" smtClean="0"/>
              <a:t>: </a:t>
            </a:r>
            <a:r>
              <a:rPr lang="en-US" sz="2000" dirty="0" smtClean="0"/>
              <a:t>390-280 nm</a:t>
            </a:r>
          </a:p>
          <a:p>
            <a:endParaRPr lang="en-US" sz="2000" b="1" dirty="0" smtClean="0"/>
          </a:p>
          <a:p>
            <a:r>
              <a:rPr lang="en-US" sz="2000" b="1" u="sng" dirty="0" err="1" smtClean="0"/>
              <a:t>Responsivity</a:t>
            </a:r>
            <a:r>
              <a:rPr lang="en-US" sz="2000" b="1" dirty="0" smtClean="0"/>
              <a:t>:</a:t>
            </a:r>
          </a:p>
          <a:p>
            <a:r>
              <a:rPr lang="en-US" sz="2000" b="1" dirty="0"/>
              <a:t>	</a:t>
            </a:r>
            <a:r>
              <a:rPr lang="en-US" sz="2000" b="1" dirty="0" smtClean="0"/>
              <a:t>  2V:</a:t>
            </a:r>
            <a:r>
              <a:rPr lang="en-US" sz="2000" dirty="0" smtClean="0"/>
              <a:t> 10</a:t>
            </a:r>
            <a:r>
              <a:rPr lang="en-US" sz="2000" baseline="30000" dirty="0" smtClean="0"/>
              <a:t>5 </a:t>
            </a:r>
            <a:r>
              <a:rPr lang="en-US" sz="2000" dirty="0" smtClean="0"/>
              <a:t>A/W</a:t>
            </a:r>
          </a:p>
          <a:p>
            <a:r>
              <a:rPr lang="en-US" sz="2000" b="1" dirty="0" smtClean="0"/>
              <a:t>	-20V:</a:t>
            </a:r>
            <a:r>
              <a:rPr lang="en-US" sz="2000" dirty="0" smtClean="0"/>
              <a:t> 10</a:t>
            </a:r>
            <a:r>
              <a:rPr lang="en-US" sz="2000" baseline="30000" dirty="0" smtClean="0"/>
              <a:t>4 </a:t>
            </a:r>
            <a:r>
              <a:rPr lang="en-US" sz="2000" dirty="0" smtClean="0"/>
              <a:t>A/W</a:t>
            </a:r>
          </a:p>
          <a:p>
            <a:endParaRPr lang="en-US" sz="2000" dirty="0" smtClean="0"/>
          </a:p>
          <a:p>
            <a:endParaRPr lang="en-US" sz="2000" b="1" u="sng" dirty="0" smtClean="0"/>
          </a:p>
          <a:p>
            <a:endParaRPr lang="en-US" sz="2000" b="1" u="sng" dirty="0" smtClean="0"/>
          </a:p>
          <a:p>
            <a:r>
              <a:rPr lang="en-US" sz="2000" b="1" u="sng" dirty="0" smtClean="0"/>
              <a:t>UV/visible contrast</a:t>
            </a:r>
            <a:r>
              <a:rPr lang="en-US" sz="2000" b="1" dirty="0" smtClean="0"/>
              <a:t>:</a:t>
            </a:r>
          </a:p>
          <a:p>
            <a:r>
              <a:rPr lang="en-US" sz="2000" b="1" dirty="0" smtClean="0"/>
              <a:t>	  2V:</a:t>
            </a:r>
            <a:r>
              <a:rPr lang="en-US" sz="2000" dirty="0" smtClean="0"/>
              <a:t> 10</a:t>
            </a:r>
            <a:r>
              <a:rPr lang="en-US" sz="2000" baseline="30000" dirty="0" smtClean="0"/>
              <a:t>2</a:t>
            </a:r>
            <a:endParaRPr lang="en-US" sz="2000" dirty="0" smtClean="0"/>
          </a:p>
          <a:p>
            <a:r>
              <a:rPr lang="en-US" sz="2000" b="1" dirty="0" smtClean="0"/>
              <a:t>	-20V:</a:t>
            </a:r>
            <a:r>
              <a:rPr lang="en-US" sz="2000" dirty="0" smtClean="0"/>
              <a:t> &gt;10</a:t>
            </a:r>
            <a:r>
              <a:rPr lang="en-US" sz="2000" baseline="30000" dirty="0" smtClean="0"/>
              <a:t>3</a:t>
            </a:r>
            <a:endParaRPr lang="en-US" sz="2000" dirty="0" smtClean="0"/>
          </a:p>
        </p:txBody>
      </p:sp>
      <p:sp>
        <p:nvSpPr>
          <p:cNvPr id="3" name="Rectángulo 2"/>
          <p:cNvSpPr/>
          <p:nvPr/>
        </p:nvSpPr>
        <p:spPr>
          <a:xfrm>
            <a:off x="6098776" y="3438564"/>
            <a:ext cx="1958480" cy="43204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dirty="0" smtClean="0">
                <a:solidFill>
                  <a:srgbClr val="FF0000"/>
                </a:solidFill>
                <a:effectLst>
                  <a:outerShdw blurRad="38100" dist="38100" dir="2700000" algn="tl">
                    <a:srgbClr val="000000">
                      <a:alpha val="43137"/>
                    </a:srgbClr>
                  </a:outerShdw>
                </a:effectLst>
              </a:rPr>
              <a:t>Gain=10</a:t>
            </a:r>
            <a:r>
              <a:rPr lang="en-US" b="1" baseline="30000" dirty="0" smtClean="0">
                <a:solidFill>
                  <a:srgbClr val="FF0000"/>
                </a:solidFill>
                <a:effectLst>
                  <a:outerShdw blurRad="38100" dist="38100" dir="2700000" algn="tl">
                    <a:srgbClr val="000000">
                      <a:alpha val="43137"/>
                    </a:srgbClr>
                  </a:outerShdw>
                </a:effectLst>
              </a:rPr>
              <a:t>4</a:t>
            </a:r>
            <a:r>
              <a:rPr lang="en-US" b="1" dirty="0" smtClean="0">
                <a:solidFill>
                  <a:srgbClr val="FF0000"/>
                </a:solidFill>
                <a:effectLst>
                  <a:outerShdw blurRad="38100" dist="38100" dir="2700000" algn="tl">
                    <a:srgbClr val="000000">
                      <a:alpha val="43137"/>
                    </a:srgbClr>
                  </a:outerShdw>
                </a:effectLst>
              </a:rPr>
              <a:t>-10</a:t>
            </a:r>
            <a:r>
              <a:rPr lang="en-US" b="1" baseline="30000" dirty="0" smtClean="0">
                <a:solidFill>
                  <a:srgbClr val="FF0000"/>
                </a:solidFill>
                <a:effectLst>
                  <a:outerShdw blurRad="38100" dist="38100" dir="2700000" algn="tl">
                    <a:srgbClr val="000000">
                      <a:alpha val="43137"/>
                    </a:srgbClr>
                  </a:outerShdw>
                </a:effectLst>
              </a:rPr>
              <a:t>5</a:t>
            </a:r>
            <a:endParaRPr lang="en-US" dirty="0"/>
          </a:p>
        </p:txBody>
      </p:sp>
    </p:spTree>
    <p:extLst>
      <p:ext uri="{BB962C8B-B14F-4D97-AF65-F5344CB8AC3E}">
        <p14:creationId xmlns:p14="http://schemas.microsoft.com/office/powerpoint/2010/main" xmlns="" val="35423121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88176"/>
            <a:ext cx="9144000" cy="892552"/>
          </a:xfrm>
          <a:prstGeom prst="rect">
            <a:avLst/>
          </a:prstGeom>
          <a:noFill/>
        </p:spPr>
        <p:txBody>
          <a:bodyPr wrap="square" rtlCol="0">
            <a:spAutoFit/>
          </a:bodyPr>
          <a:lstStyle/>
          <a:p>
            <a:pPr algn="ctr"/>
            <a:r>
              <a:rPr lang="en-US" b="1" dirty="0" smtClean="0">
                <a:effectLst>
                  <a:outerShdw blurRad="38100" dist="38100" dir="2700000" algn="tl">
                    <a:srgbClr val="000000">
                      <a:alpha val="43137"/>
                    </a:srgbClr>
                  </a:outerShdw>
                </a:effectLst>
                <a:latin typeface="Arial Narrow" pitchFamily="34" charset="0"/>
              </a:rPr>
              <a:t>MULTI-NW DEVICES</a:t>
            </a:r>
            <a:endParaRPr lang="en-US" b="1" dirty="0">
              <a:effectLst>
                <a:outerShdw blurRad="38100" dist="38100" dir="2700000" algn="tl">
                  <a:srgbClr val="000000">
                    <a:alpha val="43137"/>
                  </a:srgbClr>
                </a:outerShdw>
              </a:effectLst>
              <a:latin typeface="Arial Narrow" pitchFamily="34" charset="0"/>
            </a:endParaRPr>
          </a:p>
          <a:p>
            <a:pPr algn="ctr"/>
            <a:r>
              <a:rPr lang="en-US" sz="2600" b="1" dirty="0">
                <a:solidFill>
                  <a:srgbClr val="FF0000"/>
                </a:solidFill>
                <a:effectLst>
                  <a:outerShdw blurRad="38100" dist="38100" dir="2700000" algn="tl">
                    <a:srgbClr val="000000">
                      <a:alpha val="43137"/>
                    </a:srgbClr>
                  </a:outerShdw>
                </a:effectLst>
                <a:latin typeface="Arial Narrow" pitchFamily="34" charset="0"/>
              </a:rPr>
              <a:t>B</a:t>
            </a:r>
            <a:r>
              <a:rPr lang="en-US" sz="2600" b="1" dirty="0" smtClean="0">
                <a:solidFill>
                  <a:srgbClr val="FF0000"/>
                </a:solidFill>
                <a:effectLst>
                  <a:outerShdw blurRad="38100" dist="38100" dir="2700000" algn="tl">
                    <a:srgbClr val="000000">
                      <a:alpha val="43137"/>
                    </a:srgbClr>
                  </a:outerShdw>
                </a:effectLst>
                <a:latin typeface="Arial Narrow" pitchFamily="34" charset="0"/>
              </a:rPr>
              <a:t>locking contacts</a:t>
            </a:r>
          </a:p>
        </p:txBody>
      </p:sp>
      <p:pic>
        <p:nvPicPr>
          <p:cNvPr id="4" name="Imagen 3" descr="C:\TRABAJO\Investigacion UAM\PAPER AUTODEP\Fig. 3a.jpg"/>
          <p:cNvPicPr/>
          <p:nvPr/>
        </p:nvPicPr>
        <p:blipFill rotWithShape="1">
          <a:blip r:embed="rId2" cstate="print">
            <a:extLst>
              <a:ext uri="{28A0092B-C50C-407E-A947-70E740481C1C}">
                <a14:useLocalDpi xmlns:a14="http://schemas.microsoft.com/office/drawing/2010/main" xmlns="" val="0"/>
              </a:ext>
            </a:extLst>
          </a:blip>
          <a:srcRect l="14382" r="52733" b="75969"/>
          <a:stretch/>
        </p:blipFill>
        <p:spPr bwMode="auto">
          <a:xfrm>
            <a:off x="6367009" y="1270812"/>
            <a:ext cx="2527069" cy="1294092"/>
          </a:xfrm>
          <a:prstGeom prst="rect">
            <a:avLst/>
          </a:prstGeom>
          <a:noFill/>
          <a:ln>
            <a:noFill/>
          </a:ln>
        </p:spPr>
      </p:pic>
      <p:pic>
        <p:nvPicPr>
          <p:cNvPr id="5" name="Imagen 4" descr="C:\TRABAJO\Investigacion UAM\PAPER AUTODEP\Fig. 3a.jpg"/>
          <p:cNvPicPr/>
          <p:nvPr/>
        </p:nvPicPr>
        <p:blipFill rotWithShape="1">
          <a:blip r:embed="rId2" cstate="print">
            <a:extLst>
              <a:ext uri="{28A0092B-C50C-407E-A947-70E740481C1C}">
                <a14:useLocalDpi xmlns:a14="http://schemas.microsoft.com/office/drawing/2010/main" xmlns="" val="0"/>
              </a:ext>
            </a:extLst>
          </a:blip>
          <a:srcRect l="51333" r="24413" b="53326"/>
          <a:stretch/>
        </p:blipFill>
        <p:spPr bwMode="auto">
          <a:xfrm>
            <a:off x="4572000" y="991976"/>
            <a:ext cx="1578985" cy="2052228"/>
          </a:xfrm>
          <a:prstGeom prst="rect">
            <a:avLst/>
          </a:prstGeom>
          <a:noFill/>
          <a:ln>
            <a:noFill/>
          </a:ln>
        </p:spPr>
      </p:pic>
      <p:pic>
        <p:nvPicPr>
          <p:cNvPr id="8" name="Imagen 7" descr="C:\TRABAJO\Investigacion UAM\PAPER AUTODEP\Fig. 4b.jpg"/>
          <p:cNvPicPr/>
          <p:nvPr/>
        </p:nvPicPr>
        <p:blipFill rotWithShape="1">
          <a:blip r:embed="rId3" cstate="print">
            <a:extLst>
              <a:ext uri="{28A0092B-C50C-407E-A947-70E740481C1C}">
                <a14:useLocalDpi xmlns:a14="http://schemas.microsoft.com/office/drawing/2010/main" xmlns="" val="0"/>
              </a:ext>
            </a:extLst>
          </a:blip>
          <a:srcRect l="50887" t="73416"/>
          <a:stretch/>
        </p:blipFill>
        <p:spPr bwMode="auto">
          <a:xfrm>
            <a:off x="4295051" y="3235325"/>
            <a:ext cx="4848949" cy="2865452"/>
          </a:xfrm>
          <a:prstGeom prst="rect">
            <a:avLst/>
          </a:prstGeom>
          <a:noFill/>
          <a:ln>
            <a:noFill/>
          </a:ln>
        </p:spPr>
      </p:pic>
      <p:pic>
        <p:nvPicPr>
          <p:cNvPr id="9" name="Imagen 8" descr="C:\TRABAJO\Investigacion UAM\PAPER AUTODEP\Fig. 4b.jpg"/>
          <p:cNvPicPr/>
          <p:nvPr/>
        </p:nvPicPr>
        <p:blipFill rotWithShape="1">
          <a:blip r:embed="rId3" cstate="print">
            <a:extLst>
              <a:ext uri="{28A0092B-C50C-407E-A947-70E740481C1C}">
                <a14:useLocalDpi xmlns:a14="http://schemas.microsoft.com/office/drawing/2010/main" xmlns="" val="0"/>
              </a:ext>
            </a:extLst>
          </a:blip>
          <a:srcRect l="48666" t="4353" r="830" b="51720"/>
          <a:stretch/>
        </p:blipFill>
        <p:spPr bwMode="auto">
          <a:xfrm>
            <a:off x="133576" y="2902707"/>
            <a:ext cx="4222400" cy="3198070"/>
          </a:xfrm>
          <a:prstGeom prst="rect">
            <a:avLst/>
          </a:prstGeom>
          <a:noFill/>
          <a:ln>
            <a:noFill/>
          </a:ln>
        </p:spPr>
      </p:pic>
      <p:sp>
        <p:nvSpPr>
          <p:cNvPr id="11" name="Cubo 10"/>
          <p:cNvSpPr/>
          <p:nvPr/>
        </p:nvSpPr>
        <p:spPr>
          <a:xfrm>
            <a:off x="641609" y="1244982"/>
            <a:ext cx="2912913" cy="1041182"/>
          </a:xfrm>
          <a:prstGeom prst="cube">
            <a:avLst>
              <a:gd name="adj" fmla="val 72004"/>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lumMod val="10000"/>
                  </a:schemeClr>
                </a:solidFill>
              </a:rPr>
              <a:t>Glass</a:t>
            </a:r>
            <a:endParaRPr lang="en-US" dirty="0">
              <a:solidFill>
                <a:schemeClr val="bg2">
                  <a:lumMod val="10000"/>
                </a:schemeClr>
              </a:solidFill>
            </a:endParaRPr>
          </a:p>
        </p:txBody>
      </p:sp>
      <p:sp>
        <p:nvSpPr>
          <p:cNvPr id="12" name="Cubo 11"/>
          <p:cNvSpPr/>
          <p:nvPr/>
        </p:nvSpPr>
        <p:spPr>
          <a:xfrm>
            <a:off x="2171256" y="1464102"/>
            <a:ext cx="1080120" cy="275060"/>
          </a:xfrm>
          <a:prstGeom prst="cube">
            <a:avLst>
              <a:gd name="adj" fmla="val 72781"/>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ubo 12"/>
          <p:cNvSpPr/>
          <p:nvPr/>
        </p:nvSpPr>
        <p:spPr>
          <a:xfrm>
            <a:off x="915985" y="1457142"/>
            <a:ext cx="1080120" cy="275060"/>
          </a:xfrm>
          <a:prstGeom prst="cube">
            <a:avLst>
              <a:gd name="adj" fmla="val 72781"/>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Conector recto 14"/>
          <p:cNvCxnSpPr/>
          <p:nvPr/>
        </p:nvCxnSpPr>
        <p:spPr>
          <a:xfrm flipV="1">
            <a:off x="3122475" y="1244982"/>
            <a:ext cx="582503" cy="34969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6" name="CuadroTexto 15"/>
          <p:cNvSpPr txBox="1"/>
          <p:nvPr/>
        </p:nvSpPr>
        <p:spPr>
          <a:xfrm>
            <a:off x="3662534" y="1052736"/>
            <a:ext cx="659155" cy="369332"/>
          </a:xfrm>
          <a:prstGeom prst="rect">
            <a:avLst/>
          </a:prstGeom>
          <a:noFill/>
        </p:spPr>
        <p:txBody>
          <a:bodyPr wrap="none" rtlCol="0">
            <a:spAutoFit/>
          </a:bodyPr>
          <a:lstStyle/>
          <a:p>
            <a:r>
              <a:rPr lang="en-US" sz="1800" dirty="0" smtClean="0"/>
              <a:t>AZO</a:t>
            </a:r>
            <a:endParaRPr lang="en-US" sz="1800" dirty="0"/>
          </a:p>
        </p:txBody>
      </p:sp>
      <p:sp>
        <p:nvSpPr>
          <p:cNvPr id="19" name="Cubo 18"/>
          <p:cNvSpPr/>
          <p:nvPr/>
        </p:nvSpPr>
        <p:spPr>
          <a:xfrm>
            <a:off x="1718318" y="1594672"/>
            <a:ext cx="720080" cy="45719"/>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ubo 19"/>
          <p:cNvSpPr/>
          <p:nvPr/>
        </p:nvSpPr>
        <p:spPr>
          <a:xfrm>
            <a:off x="1769834" y="1494076"/>
            <a:ext cx="720080" cy="45719"/>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ubo 20"/>
          <p:cNvSpPr/>
          <p:nvPr/>
        </p:nvSpPr>
        <p:spPr>
          <a:xfrm>
            <a:off x="1718318" y="1566084"/>
            <a:ext cx="720080" cy="45719"/>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ubo 21"/>
          <p:cNvSpPr/>
          <p:nvPr/>
        </p:nvSpPr>
        <p:spPr>
          <a:xfrm>
            <a:off x="1790326" y="1448357"/>
            <a:ext cx="720080" cy="45719"/>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ubo 23"/>
          <p:cNvSpPr/>
          <p:nvPr/>
        </p:nvSpPr>
        <p:spPr>
          <a:xfrm>
            <a:off x="1751689" y="1540326"/>
            <a:ext cx="720080" cy="45719"/>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uadroTexto 25"/>
          <p:cNvSpPr txBox="1"/>
          <p:nvPr/>
        </p:nvSpPr>
        <p:spPr>
          <a:xfrm>
            <a:off x="1988296" y="5891197"/>
            <a:ext cx="1114536" cy="400110"/>
          </a:xfrm>
          <a:prstGeom prst="rect">
            <a:avLst/>
          </a:prstGeom>
          <a:solidFill>
            <a:schemeClr val="bg1"/>
          </a:solidFill>
        </p:spPr>
        <p:txBody>
          <a:bodyPr wrap="none" rtlCol="0">
            <a:spAutoFit/>
          </a:bodyPr>
          <a:lstStyle/>
          <a:p>
            <a:r>
              <a:rPr lang="en-US" sz="2000" dirty="0" smtClean="0"/>
              <a:t>Time (s)</a:t>
            </a:r>
            <a:endParaRPr lang="en-US" sz="2000" dirty="0"/>
          </a:p>
        </p:txBody>
      </p:sp>
      <p:sp>
        <p:nvSpPr>
          <p:cNvPr id="27" name="CuadroTexto 26"/>
          <p:cNvSpPr txBox="1"/>
          <p:nvPr/>
        </p:nvSpPr>
        <p:spPr>
          <a:xfrm rot="16200000">
            <a:off x="-396013" y="4146253"/>
            <a:ext cx="1241045" cy="400110"/>
          </a:xfrm>
          <a:prstGeom prst="rect">
            <a:avLst/>
          </a:prstGeom>
          <a:solidFill>
            <a:schemeClr val="bg1"/>
          </a:solidFill>
        </p:spPr>
        <p:txBody>
          <a:bodyPr wrap="none" rtlCol="0">
            <a:spAutoFit/>
          </a:bodyPr>
          <a:lstStyle/>
          <a:p>
            <a:r>
              <a:rPr lang="en-US" sz="2000" dirty="0" err="1" smtClean="0"/>
              <a:t>I</a:t>
            </a:r>
            <a:r>
              <a:rPr lang="en-US" sz="2000" baseline="-25000" dirty="0" err="1" smtClean="0"/>
              <a:t>photo</a:t>
            </a:r>
            <a:r>
              <a:rPr lang="en-US" sz="2000" dirty="0" smtClean="0"/>
              <a:t> (</a:t>
            </a:r>
            <a:r>
              <a:rPr lang="en-US" sz="2000" dirty="0" smtClean="0">
                <a:sym typeface="Symbol" panose="05050102010706020507" pitchFamily="18" charset="2"/>
              </a:rPr>
              <a:t>A</a:t>
            </a:r>
            <a:r>
              <a:rPr lang="en-US" sz="2000" dirty="0" smtClean="0"/>
              <a:t>)</a:t>
            </a:r>
            <a:endParaRPr lang="en-US" sz="2000" dirty="0"/>
          </a:p>
        </p:txBody>
      </p:sp>
      <p:cxnSp>
        <p:nvCxnSpPr>
          <p:cNvPr id="6" name="Conector recto de flecha 5"/>
          <p:cNvCxnSpPr/>
          <p:nvPr/>
        </p:nvCxnSpPr>
        <p:spPr>
          <a:xfrm>
            <a:off x="1988296" y="3304616"/>
            <a:ext cx="156322" cy="34356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CuadroTexto 9"/>
          <p:cNvSpPr txBox="1"/>
          <p:nvPr/>
        </p:nvSpPr>
        <p:spPr>
          <a:xfrm>
            <a:off x="707161" y="2983304"/>
            <a:ext cx="2136647" cy="369332"/>
          </a:xfrm>
          <a:prstGeom prst="rect">
            <a:avLst/>
          </a:prstGeom>
          <a:noFill/>
        </p:spPr>
        <p:txBody>
          <a:bodyPr wrap="square" rtlCol="0">
            <a:spAutoFit/>
          </a:bodyPr>
          <a:lstStyle/>
          <a:p>
            <a:r>
              <a:rPr lang="en-US" sz="1800" b="1" dirty="0" smtClean="0">
                <a:solidFill>
                  <a:srgbClr val="FF0000"/>
                </a:solidFill>
              </a:rPr>
              <a:t>Thermal effects</a:t>
            </a:r>
            <a:endParaRPr lang="en-US" sz="1800" b="1" dirty="0">
              <a:solidFill>
                <a:srgbClr val="FF0000"/>
              </a:solidFill>
            </a:endParaRPr>
          </a:p>
        </p:txBody>
      </p:sp>
      <p:cxnSp>
        <p:nvCxnSpPr>
          <p:cNvPr id="23" name="Conector recto de flecha 22"/>
          <p:cNvCxnSpPr/>
          <p:nvPr/>
        </p:nvCxnSpPr>
        <p:spPr>
          <a:xfrm flipH="1" flipV="1">
            <a:off x="3102832" y="4966831"/>
            <a:ext cx="575508" cy="112442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5" name="CuadroTexto 24"/>
          <p:cNvSpPr txBox="1"/>
          <p:nvPr/>
        </p:nvSpPr>
        <p:spPr>
          <a:xfrm>
            <a:off x="467544" y="2276183"/>
            <a:ext cx="3062057" cy="400110"/>
          </a:xfrm>
          <a:prstGeom prst="rect">
            <a:avLst/>
          </a:prstGeom>
          <a:noFill/>
        </p:spPr>
        <p:txBody>
          <a:bodyPr wrap="none" rtlCol="0">
            <a:spAutoFit/>
          </a:bodyPr>
          <a:lstStyle/>
          <a:p>
            <a:r>
              <a:rPr lang="en-US" sz="2000" dirty="0" smtClean="0"/>
              <a:t>Fully transparent sensors</a:t>
            </a:r>
            <a:endParaRPr lang="en-US" sz="2000" dirty="0"/>
          </a:p>
        </p:txBody>
      </p:sp>
      <p:sp>
        <p:nvSpPr>
          <p:cNvPr id="17" name="CuadroTexto 16"/>
          <p:cNvSpPr txBox="1"/>
          <p:nvPr/>
        </p:nvSpPr>
        <p:spPr>
          <a:xfrm>
            <a:off x="3543812" y="5963089"/>
            <a:ext cx="4005014" cy="778279"/>
          </a:xfrm>
          <a:prstGeom prst="rect">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s-ES_tradnl"/>
            </a:defPPr>
            <a:lvl1pPr algn="ctr">
              <a:defRPr b="1">
                <a:solidFill>
                  <a:srgbClr val="FF0000"/>
                </a:solidFill>
                <a:effectLst>
                  <a:outerShdw blurRad="38100" dist="38100" dir="2700000" algn="tl">
                    <a:srgbClr val="000000">
                      <a:alpha val="43137"/>
                    </a:srgbClr>
                  </a:outerShdw>
                </a:effectLst>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en-US" sz="2000" dirty="0"/>
              <a:t>Fast </a:t>
            </a:r>
            <a:r>
              <a:rPr lang="en-US" sz="2000" dirty="0" smtClean="0"/>
              <a:t>current shutdown (&lt;</a:t>
            </a:r>
            <a:r>
              <a:rPr lang="en-US" sz="2000" dirty="0"/>
              <a:t>5% of the signal reached in &lt;1s)</a:t>
            </a:r>
          </a:p>
        </p:txBody>
      </p:sp>
    </p:spTree>
    <p:extLst>
      <p:ext uri="{BB962C8B-B14F-4D97-AF65-F5344CB8AC3E}">
        <p14:creationId xmlns:p14="http://schemas.microsoft.com/office/powerpoint/2010/main" xmlns="" val="29328268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303039"/>
            <a:ext cx="9144000" cy="523220"/>
          </a:xfrm>
          <a:prstGeom prst="rect">
            <a:avLst/>
          </a:prstGeom>
          <a:noFill/>
        </p:spPr>
        <p:txBody>
          <a:bodyPr wrap="square" rtlCol="0">
            <a:spAutoFit/>
          </a:bodyPr>
          <a:lstStyle/>
          <a:p>
            <a:r>
              <a:rPr lang="es-ES" sz="2800" b="1" dirty="0" smtClean="0">
                <a:effectLst>
                  <a:outerShdw blurRad="38100" dist="38100" dir="2700000" algn="tl">
                    <a:srgbClr val="000000">
                      <a:alpha val="43137"/>
                    </a:srgbClr>
                  </a:outerShdw>
                </a:effectLst>
                <a:latin typeface="Arial Narrow" pitchFamily="34" charset="0"/>
              </a:rPr>
              <a:t>		  CONCLUSIONS and PROSPECTS</a:t>
            </a:r>
          </a:p>
        </p:txBody>
      </p:sp>
      <p:sp>
        <p:nvSpPr>
          <p:cNvPr id="4" name="3 CuadroTexto"/>
          <p:cNvSpPr txBox="1"/>
          <p:nvPr/>
        </p:nvSpPr>
        <p:spPr>
          <a:xfrm>
            <a:off x="301757" y="1201976"/>
            <a:ext cx="8540486" cy="193899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en-US" dirty="0" smtClean="0">
                <a:latin typeface="Arial Narrow" pitchFamily="34" charset="0"/>
              </a:rPr>
              <a:t>DEP systems for NW integration developed</a:t>
            </a:r>
          </a:p>
          <a:p>
            <a:pPr marL="342900" indent="-342900">
              <a:buFont typeface="Arial" panose="020B0604020202020204" pitchFamily="34" charset="0"/>
              <a:buChar char="•"/>
            </a:pPr>
            <a:r>
              <a:rPr lang="en-US" dirty="0" smtClean="0">
                <a:latin typeface="Arial Narrow" pitchFamily="34" charset="0"/>
              </a:rPr>
              <a:t>Industrially scalable procedure for the fabrication of single NW and multi NW devices</a:t>
            </a:r>
            <a:endParaRPr lang="en-US" dirty="0">
              <a:latin typeface="Arial Narrow" pitchFamily="34" charset="0"/>
            </a:endParaRPr>
          </a:p>
          <a:p>
            <a:pPr marL="342900" indent="-342900">
              <a:buFont typeface="Arial" panose="020B0604020202020204" pitchFamily="34" charset="0"/>
              <a:buChar char="•"/>
            </a:pPr>
            <a:r>
              <a:rPr lang="en-US" dirty="0" smtClean="0">
                <a:latin typeface="Arial Narrow" pitchFamily="34" charset="0"/>
              </a:rPr>
              <a:t>UV-visible </a:t>
            </a:r>
            <a:r>
              <a:rPr lang="en-US" dirty="0" err="1" smtClean="0">
                <a:latin typeface="Arial Narrow" pitchFamily="34" charset="0"/>
              </a:rPr>
              <a:t>photodetectors</a:t>
            </a:r>
            <a:r>
              <a:rPr lang="en-US" dirty="0" smtClean="0">
                <a:latin typeface="Arial Narrow" pitchFamily="34" charset="0"/>
              </a:rPr>
              <a:t> based on</a:t>
            </a:r>
            <a:r>
              <a:rPr lang="en-US" dirty="0">
                <a:latin typeface="Arial Narrow" pitchFamily="34" charset="0"/>
              </a:rPr>
              <a:t> </a:t>
            </a:r>
            <a:r>
              <a:rPr lang="en-US" dirty="0" smtClean="0">
                <a:latin typeface="Arial Narrow" pitchFamily="34" charset="0"/>
              </a:rPr>
              <a:t>contacts formed by DEP have demonstrated to present fast response and very low leakage currents.</a:t>
            </a:r>
          </a:p>
        </p:txBody>
      </p:sp>
      <p:pic>
        <p:nvPicPr>
          <p:cNvPr id="3" name="Imagen 2"/>
          <p:cNvPicPr>
            <a:picLocks noChangeAspect="1"/>
          </p:cNvPicPr>
          <p:nvPr/>
        </p:nvPicPr>
        <p:blipFill rotWithShape="1">
          <a:blip r:embed="rId2"/>
          <a:srcRect b="4198"/>
          <a:stretch/>
        </p:blipFill>
        <p:spPr>
          <a:xfrm>
            <a:off x="5076056" y="3337944"/>
            <a:ext cx="3546552" cy="3182000"/>
          </a:xfrm>
          <a:prstGeom prst="rect">
            <a:avLst/>
          </a:prstGeom>
        </p:spPr>
      </p:pic>
      <p:sp>
        <p:nvSpPr>
          <p:cNvPr id="9" name="CuadroTexto 8"/>
          <p:cNvSpPr txBox="1"/>
          <p:nvPr/>
        </p:nvSpPr>
        <p:spPr>
          <a:xfrm>
            <a:off x="373765" y="4077072"/>
            <a:ext cx="4342251" cy="132343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000" b="1" dirty="0" smtClean="0"/>
              <a:t>FUTURE WORK:</a:t>
            </a:r>
          </a:p>
          <a:p>
            <a:pPr marL="342900" indent="-342900">
              <a:buFont typeface="Arial" panose="020B0604020202020204" pitchFamily="34" charset="0"/>
              <a:buChar char="•"/>
            </a:pPr>
            <a:r>
              <a:rPr lang="en-US" sz="2000" dirty="0" smtClean="0"/>
              <a:t>Addressable arrays</a:t>
            </a:r>
          </a:p>
          <a:p>
            <a:pPr marL="342900" indent="-342900">
              <a:buFont typeface="Arial" panose="020B0604020202020204" pitchFamily="34" charset="0"/>
              <a:buChar char="•"/>
            </a:pPr>
            <a:r>
              <a:rPr lang="en-US" sz="2000" dirty="0" err="1" smtClean="0"/>
              <a:t>Heterogenous</a:t>
            </a:r>
            <a:r>
              <a:rPr lang="en-US" sz="2000" dirty="0" smtClean="0"/>
              <a:t> DEP - combining different NW technologies.</a:t>
            </a:r>
            <a:endParaRPr lang="en-US" sz="2000" dirty="0"/>
          </a:p>
        </p:txBody>
      </p:sp>
    </p:spTree>
    <p:extLst>
      <p:ext uri="{BB962C8B-B14F-4D97-AF65-F5344CB8AC3E}">
        <p14:creationId xmlns:p14="http://schemas.microsoft.com/office/powerpoint/2010/main" xmlns="" val="10755874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115616" y="1434256"/>
            <a:ext cx="6973014" cy="4154984"/>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200" b="1" u="sng" dirty="0">
                <a:solidFill>
                  <a:srgbClr val="FF0000"/>
                </a:solidFill>
                <a:effectLst>
                  <a:outerShdw blurRad="38100" dist="38100" dir="2700000" algn="tl">
                    <a:srgbClr val="000000">
                      <a:alpha val="43137"/>
                    </a:srgbClr>
                  </a:outerShdw>
                </a:effectLst>
                <a:latin typeface="Arial Narrow" pitchFamily="34" charset="0"/>
              </a:rPr>
              <a:t>Rest of team</a:t>
            </a:r>
          </a:p>
          <a:p>
            <a:r>
              <a:rPr lang="en-US" sz="2200" b="1" dirty="0" smtClean="0">
                <a:latin typeface="Arial Narrow" panose="020B0606020202030204" pitchFamily="34" charset="0"/>
              </a:rPr>
              <a:t>(PhD students)    </a:t>
            </a:r>
            <a:r>
              <a:rPr lang="en-US" sz="2200" dirty="0" smtClean="0">
                <a:latin typeface="Arial Narrow" panose="020B0606020202030204" pitchFamily="34" charset="0"/>
              </a:rPr>
              <a:t>C</a:t>
            </a:r>
            <a:r>
              <a:rPr lang="en-US" sz="2200" dirty="0">
                <a:latin typeface="Arial Narrow" panose="020B0606020202030204" pitchFamily="34" charset="0"/>
              </a:rPr>
              <a:t>. </a:t>
            </a:r>
            <a:r>
              <a:rPr lang="en-US" sz="2200" dirty="0" err="1">
                <a:latin typeface="Arial Narrow" panose="020B0606020202030204" pitchFamily="34" charset="0"/>
              </a:rPr>
              <a:t>García</a:t>
            </a:r>
            <a:r>
              <a:rPr lang="en-US" sz="2200" dirty="0">
                <a:latin typeface="Arial Narrow" panose="020B0606020202030204" pitchFamily="34" charset="0"/>
              </a:rPr>
              <a:t> </a:t>
            </a:r>
            <a:r>
              <a:rPr lang="en-US" sz="2200" dirty="0" err="1" smtClean="0">
                <a:latin typeface="Arial Narrow" panose="020B0606020202030204" pitchFamily="34" charset="0"/>
              </a:rPr>
              <a:t>Núñez</a:t>
            </a:r>
            <a:r>
              <a:rPr lang="en-US" sz="2200" dirty="0" smtClean="0">
                <a:latin typeface="Arial Narrow" panose="020B0606020202030204" pitchFamily="34" charset="0"/>
              </a:rPr>
              <a:t>, A. </a:t>
            </a:r>
            <a:r>
              <a:rPr lang="en-US" sz="2200" dirty="0" err="1" smtClean="0">
                <a:latin typeface="Arial Narrow" panose="020B0606020202030204" pitchFamily="34" charset="0"/>
              </a:rPr>
              <a:t>García</a:t>
            </a:r>
            <a:r>
              <a:rPr lang="en-US" sz="2200" dirty="0" smtClean="0">
                <a:latin typeface="Arial Narrow" panose="020B0606020202030204" pitchFamily="34" charset="0"/>
              </a:rPr>
              <a:t> </a:t>
            </a:r>
            <a:r>
              <a:rPr lang="en-US" sz="2200" dirty="0" err="1" smtClean="0">
                <a:latin typeface="Arial Narrow" panose="020B0606020202030204" pitchFamily="34" charset="0"/>
              </a:rPr>
              <a:t>Marín</a:t>
            </a:r>
            <a:endParaRPr lang="en-US" sz="2200" dirty="0">
              <a:latin typeface="Arial Narrow" panose="020B0606020202030204" pitchFamily="34" charset="0"/>
            </a:endParaRPr>
          </a:p>
          <a:p>
            <a:r>
              <a:rPr lang="en-US" sz="2200" b="1" dirty="0" smtClean="0">
                <a:latin typeface="Arial Narrow" panose="020B0606020202030204" pitchFamily="34" charset="0"/>
              </a:rPr>
              <a:t>(Undergrad)         </a:t>
            </a:r>
            <a:r>
              <a:rPr lang="en-US" sz="2200" dirty="0" smtClean="0">
                <a:latin typeface="Arial Narrow" panose="020B0606020202030204" pitchFamily="34" charset="0"/>
              </a:rPr>
              <a:t>C</a:t>
            </a:r>
            <a:r>
              <a:rPr lang="en-US" sz="2200" dirty="0">
                <a:latin typeface="Arial Narrow" panose="020B0606020202030204" pitchFamily="34" charset="0"/>
              </a:rPr>
              <a:t>. </a:t>
            </a:r>
            <a:r>
              <a:rPr lang="en-US" sz="2200" dirty="0" smtClean="0">
                <a:latin typeface="Arial Narrow" panose="020B0606020202030204" pitchFamily="34" charset="0"/>
              </a:rPr>
              <a:t>Guerrero, P. </a:t>
            </a:r>
            <a:r>
              <a:rPr lang="en-US" sz="2200" dirty="0" err="1" smtClean="0">
                <a:latin typeface="Arial Narrow" panose="020B0606020202030204" pitchFamily="34" charset="0"/>
              </a:rPr>
              <a:t>Lanterne</a:t>
            </a:r>
            <a:endParaRPr lang="en-US" sz="2200" dirty="0" smtClean="0">
              <a:latin typeface="Arial Narrow" panose="020B0606020202030204" pitchFamily="34" charset="0"/>
            </a:endParaRPr>
          </a:p>
          <a:p>
            <a:r>
              <a:rPr lang="en-US" sz="2200" b="1" dirty="0" smtClean="0">
                <a:latin typeface="Arial Narrow" panose="020B0606020202030204" pitchFamily="34" charset="0"/>
              </a:rPr>
              <a:t>(</a:t>
            </a:r>
            <a:r>
              <a:rPr lang="en-US" sz="2200" b="1" dirty="0" err="1" smtClean="0">
                <a:latin typeface="Arial Narrow" panose="020B0606020202030204" pitchFamily="34" charset="0"/>
              </a:rPr>
              <a:t>JdlC</a:t>
            </a:r>
            <a:r>
              <a:rPr lang="en-US" sz="2200" b="1" dirty="0" smtClean="0">
                <a:latin typeface="Arial Narrow" panose="020B0606020202030204" pitchFamily="34" charset="0"/>
              </a:rPr>
              <a:t> post-doc)   </a:t>
            </a:r>
            <a:r>
              <a:rPr lang="en-US" sz="2200" dirty="0" smtClean="0">
                <a:latin typeface="Arial Narrow" panose="020B0606020202030204" pitchFamily="34" charset="0"/>
              </a:rPr>
              <a:t>A. Redondo</a:t>
            </a:r>
            <a:endParaRPr lang="en-US" sz="2200" dirty="0">
              <a:latin typeface="Arial Narrow" panose="020B0606020202030204" pitchFamily="34" charset="0"/>
            </a:endParaRPr>
          </a:p>
          <a:p>
            <a:r>
              <a:rPr lang="en-US" sz="2200" b="1" dirty="0" smtClean="0">
                <a:latin typeface="Arial Narrow" panose="020B0606020202030204" pitchFamily="34" charset="0"/>
              </a:rPr>
              <a:t>(Technicians)       </a:t>
            </a:r>
            <a:r>
              <a:rPr lang="en-US" sz="2200" dirty="0" smtClean="0">
                <a:latin typeface="Arial Narrow" panose="020B0606020202030204" pitchFamily="34" charset="0"/>
              </a:rPr>
              <a:t>E. Ruiz, P. Rodríguez </a:t>
            </a:r>
          </a:p>
          <a:p>
            <a:r>
              <a:rPr lang="en-US" sz="2200" b="1" dirty="0" smtClean="0">
                <a:latin typeface="Arial Narrow" panose="020B0606020202030204" pitchFamily="34" charset="0"/>
              </a:rPr>
              <a:t>(Faculty)            </a:t>
            </a:r>
            <a:r>
              <a:rPr lang="en-US" sz="2200" dirty="0" smtClean="0">
                <a:latin typeface="Arial Narrow" panose="020B0606020202030204" pitchFamily="34" charset="0"/>
              </a:rPr>
              <a:t>   J</a:t>
            </a:r>
            <a:r>
              <a:rPr lang="en-US" sz="2200" dirty="0">
                <a:latin typeface="Arial Narrow" panose="020B0606020202030204" pitchFamily="34" charset="0"/>
              </a:rPr>
              <a:t>. </a:t>
            </a:r>
            <a:r>
              <a:rPr lang="en-US" sz="2200" dirty="0" smtClean="0">
                <a:latin typeface="Arial Narrow" panose="020B0606020202030204" pitchFamily="34" charset="0"/>
              </a:rPr>
              <a:t>Piqueras</a:t>
            </a:r>
          </a:p>
          <a:p>
            <a:endParaRPr lang="en-US" sz="2200" b="1" u="sng" dirty="0" smtClean="0">
              <a:solidFill>
                <a:srgbClr val="FF0000"/>
              </a:solidFill>
              <a:effectLst>
                <a:outerShdw blurRad="38100" dist="38100" dir="2700000" algn="tl">
                  <a:srgbClr val="000000">
                    <a:alpha val="43137"/>
                  </a:srgbClr>
                </a:outerShdw>
              </a:effectLst>
              <a:latin typeface="Arial Narrow" pitchFamily="34" charset="0"/>
            </a:endParaRPr>
          </a:p>
          <a:p>
            <a:r>
              <a:rPr lang="en-US" sz="2200" b="1" u="sng" dirty="0" smtClean="0">
                <a:solidFill>
                  <a:srgbClr val="FF0000"/>
                </a:solidFill>
                <a:effectLst>
                  <a:outerShdw blurRad="38100" dist="38100" dir="2700000" algn="tl">
                    <a:srgbClr val="000000">
                      <a:alpha val="43137"/>
                    </a:srgbClr>
                  </a:outerShdw>
                </a:effectLst>
                <a:latin typeface="Arial Narrow" pitchFamily="34" charset="0"/>
              </a:rPr>
              <a:t>Financial </a:t>
            </a:r>
            <a:r>
              <a:rPr lang="en-US" sz="2200" b="1" u="sng" dirty="0">
                <a:solidFill>
                  <a:srgbClr val="FF0000"/>
                </a:solidFill>
                <a:effectLst>
                  <a:outerShdw blurRad="38100" dist="38100" dir="2700000" algn="tl">
                    <a:srgbClr val="000000">
                      <a:alpha val="43137"/>
                    </a:srgbClr>
                  </a:outerShdw>
                </a:effectLst>
                <a:latin typeface="Arial Narrow" pitchFamily="34" charset="0"/>
              </a:rPr>
              <a:t>support</a:t>
            </a:r>
            <a:endParaRPr lang="en-US" sz="2200" b="1" dirty="0">
              <a:solidFill>
                <a:srgbClr val="FF0000"/>
              </a:solidFill>
              <a:effectLst>
                <a:outerShdw blurRad="38100" dist="38100" dir="2700000" algn="tl">
                  <a:srgbClr val="000000">
                    <a:alpha val="43137"/>
                  </a:srgbClr>
                </a:outerShdw>
              </a:effectLst>
              <a:latin typeface="Arial Narrow" pitchFamily="34" charset="0"/>
            </a:endParaRPr>
          </a:p>
          <a:p>
            <a:pPr marL="342900" indent="-342900">
              <a:buFont typeface="Arial" pitchFamily="34" charset="0"/>
              <a:buChar char="•"/>
            </a:pPr>
            <a:r>
              <a:rPr lang="en-US" sz="2200" dirty="0">
                <a:latin typeface="Arial Narrow" pitchFamily="34" charset="0"/>
              </a:rPr>
              <a:t>MINECO TEC2010-20796 project</a:t>
            </a:r>
          </a:p>
          <a:p>
            <a:pPr marL="342900" indent="-342900">
              <a:buFont typeface="Arial" pitchFamily="34" charset="0"/>
              <a:buChar char="•"/>
            </a:pPr>
            <a:r>
              <a:rPr lang="en-US" sz="2200" dirty="0" err="1">
                <a:latin typeface="Arial Narrow" pitchFamily="34" charset="0"/>
              </a:rPr>
              <a:t>Comunidad</a:t>
            </a:r>
            <a:r>
              <a:rPr lang="en-US" sz="2200" dirty="0">
                <a:latin typeface="Arial Narrow" pitchFamily="34" charset="0"/>
              </a:rPr>
              <a:t> de Madrid (AVANSENS program, S2009/PPQ-1642).</a:t>
            </a:r>
          </a:p>
          <a:p>
            <a:pPr marL="342900" indent="-342900">
              <a:buFont typeface="Arial" pitchFamily="34" charset="0"/>
              <a:buChar char="•"/>
            </a:pPr>
            <a:r>
              <a:rPr lang="en-US" sz="2200" dirty="0">
                <a:latin typeface="Arial Narrow" pitchFamily="34" charset="0"/>
              </a:rPr>
              <a:t>UAM-Banco Santander US Cooperation Program</a:t>
            </a:r>
            <a:endParaRPr lang="en-US" sz="2200" dirty="0"/>
          </a:p>
        </p:txBody>
      </p:sp>
    </p:spTree>
    <p:extLst>
      <p:ext uri="{BB962C8B-B14F-4D97-AF65-F5344CB8AC3E}">
        <p14:creationId xmlns:p14="http://schemas.microsoft.com/office/powerpoint/2010/main" xmlns="" val="36117391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28" y="500042"/>
            <a:ext cx="7498080" cy="1143000"/>
          </a:xfrm>
        </p:spPr>
        <p:txBody>
          <a:bodyPr/>
          <a:lstStyle/>
          <a:p>
            <a:pPr algn="ctr"/>
            <a:r>
              <a:rPr lang="en-IN" dirty="0" smtClean="0"/>
              <a:t>Let Us Meet Again</a:t>
            </a:r>
            <a:endParaRPr lang="en-IN" dirty="0"/>
          </a:p>
        </p:txBody>
      </p:sp>
      <p:sp>
        <p:nvSpPr>
          <p:cNvPr id="3" name="Content Placeholder 2"/>
          <p:cNvSpPr>
            <a:spLocks noGrp="1"/>
          </p:cNvSpPr>
          <p:nvPr>
            <p:ph idx="1"/>
          </p:nvPr>
        </p:nvSpPr>
        <p:spPr>
          <a:xfrm>
            <a:off x="500034" y="1928802"/>
            <a:ext cx="8433654" cy="3695712"/>
          </a:xfrm>
        </p:spPr>
        <p:txBody>
          <a:bodyPr/>
          <a:lstStyle/>
          <a:p>
            <a:pPr algn="ctr">
              <a:buNone/>
            </a:pPr>
            <a:r>
              <a:rPr lang="en-IN" dirty="0" smtClean="0"/>
              <a:t>We welcome all to our future group conferences of Omics group international</a:t>
            </a:r>
          </a:p>
          <a:p>
            <a:pPr algn="ctr">
              <a:buNone/>
            </a:pPr>
            <a:r>
              <a:rPr lang="en-IN" dirty="0" smtClean="0"/>
              <a:t>Please visit:</a:t>
            </a:r>
          </a:p>
          <a:p>
            <a:pPr algn="ctr">
              <a:buNone/>
            </a:pPr>
            <a:r>
              <a:rPr lang="en-IN" dirty="0" smtClean="0">
                <a:solidFill>
                  <a:srgbClr val="0070C0"/>
                </a:solidFill>
                <a:hlinkClick r:id="rId2"/>
              </a:rPr>
              <a:t>www.omicsgroup.com</a:t>
            </a:r>
            <a:endParaRPr lang="en-IN" dirty="0" smtClean="0">
              <a:solidFill>
                <a:srgbClr val="0070C0"/>
              </a:solidFill>
            </a:endParaRPr>
          </a:p>
          <a:p>
            <a:pPr algn="ctr">
              <a:buNone/>
            </a:pPr>
            <a:r>
              <a:rPr lang="en-IN" dirty="0" smtClean="0">
                <a:solidFill>
                  <a:srgbClr val="0070C0"/>
                </a:solidFill>
                <a:hlinkClick r:id="rId3"/>
              </a:rPr>
              <a:t>www.Conferenceseries.com</a:t>
            </a:r>
            <a:r>
              <a:rPr lang="en-IN" dirty="0" smtClean="0">
                <a:solidFill>
                  <a:srgbClr val="0070C0"/>
                </a:solidFill>
              </a:rPr>
              <a:t> </a:t>
            </a:r>
          </a:p>
          <a:p>
            <a:pPr algn="ctr">
              <a:buNone/>
            </a:pPr>
            <a:r>
              <a:rPr lang="en-IN" dirty="0" smtClean="0">
                <a:solidFill>
                  <a:srgbClr val="0070C0"/>
                </a:solidFill>
                <a:hlinkClick r:id="rId4"/>
              </a:rPr>
              <a:t>http://optics.conferenceseries.com/</a:t>
            </a:r>
            <a:r>
              <a:rPr lang="en-IN" dirty="0" smtClean="0">
                <a:solidFill>
                  <a:srgbClr val="0070C0"/>
                </a:solidFill>
              </a:rPr>
              <a:t> </a:t>
            </a:r>
            <a:endParaRPr lang="en-IN" dirty="0">
              <a:solidFill>
                <a:srgbClr val="0070C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rmal">
  <a:themeElements>
    <a:clrScheme name="termal">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fontScheme name="termal">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rm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3175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63500" dist="38100" dir="8100000" rotWithShape="0">
              <a:srgbClr val="000000">
                <a:alpha val="45000"/>
              </a:srgbClr>
            </a:outerShdw>
          </a:effectLst>
        </a:effectStyle>
        <a:effectStyle>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a:effectStyle>
      </a:effectStyleLst>
      <a:bgFillStyleLst>
        <a:solidFill>
          <a:schemeClr val="phClr"/>
        </a:solidFill>
        <a:gradFill rotWithShape="1">
          <a:gsLst>
            <a:gs pos="0">
              <a:schemeClr val="phClr">
                <a:tint val="100000"/>
                <a:lumMod val="125000"/>
              </a:schemeClr>
            </a:gs>
            <a:gs pos="55000">
              <a:schemeClr val="phClr">
                <a:shade val="100000"/>
                <a:satMod val="100000"/>
                <a:lumMod val="100000"/>
              </a:schemeClr>
            </a:gs>
            <a:gs pos="100000">
              <a:schemeClr val="phClr">
                <a:shade val="90000"/>
                <a:satMod val="300000"/>
                <a:lumMod val="95000"/>
              </a:schemeClr>
            </a:gs>
          </a:gsLst>
          <a:lin ang="5400000" scaled="0"/>
        </a:gradFill>
        <a:blipFill>
          <a:blip xmlns:r="http://schemas.openxmlformats.org/officeDocument/2006/relationships" r:embed="rId1">
            <a:duotone>
              <a:schemeClr val="phClr">
                <a:shade val="80000"/>
              </a:schemeClr>
              <a:schemeClr val="phClr">
                <a:tint val="98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28487</TotalTime>
  <Words>1433</Words>
  <Application>Microsoft Office PowerPoint</Application>
  <PresentationFormat>On-screen Show (4:3)</PresentationFormat>
  <Paragraphs>257</Paragraphs>
  <Slides>27</Slides>
  <Notes>8</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27</vt:i4>
      </vt:variant>
    </vt:vector>
  </HeadingPairs>
  <TitlesOfParts>
    <vt:vector size="30" baseType="lpstr">
      <vt:lpstr>termal</vt:lpstr>
      <vt:lpstr>Ecuación</vt:lpstr>
      <vt:lpstr>Graph</vt:lpstr>
      <vt:lpstr>About Omics Group</vt:lpstr>
      <vt:lpstr>About Omics Group conferences</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Let Us Meet Again</vt:lpstr>
    </vt:vector>
  </TitlesOfParts>
  <Company>uam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José Antonio Sebastián Maestre</dc:creator>
  <cp:lastModifiedBy>Anderson Silver</cp:lastModifiedBy>
  <cp:revision>1022</cp:revision>
  <cp:lastPrinted>2014-06-16T16:21:38Z</cp:lastPrinted>
  <dcterms:created xsi:type="dcterms:W3CDTF">2011-06-29T09:25:51Z</dcterms:created>
  <dcterms:modified xsi:type="dcterms:W3CDTF">2014-09-24T12:39:19Z</dcterms:modified>
</cp:coreProperties>
</file>