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9" r:id="rId23"/>
    <p:sldId id="280" r:id="rId24"/>
    <p:sldId id="281" r:id="rId25"/>
  </p:sldIdLst>
  <p:sldSz cx="9144000" cy="6858000" type="screen4x3"/>
  <p:notesSz cx="7010400" cy="9236075"/>
  <p:defaultTextStyle>
    <a:defPPr>
      <a:defRPr lang="es-MX">
        <a:uFillTx/>
      </a:defRPr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uFillTx/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30FF"/>
    <a:srgbClr val="33F33A"/>
    <a:srgbClr val="FF8484"/>
    <a:srgbClr val="FFF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15" autoAdjust="0"/>
    <p:restoredTop sz="94660"/>
  </p:normalViewPr>
  <p:slideViewPr>
    <p:cSldViewPr>
      <p:cViewPr varScale="1">
        <p:scale>
          <a:sx n="146" d="100"/>
          <a:sy n="146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uFillTx/>
                <a:ea typeface="ＭＳ Ｐゴシック" charset="-128"/>
                <a:cs typeface="+mn-cs"/>
              </a:defRPr>
            </a:lvl1pPr>
          </a:lstStyle>
          <a:p>
            <a:pPr>
              <a:defRPr>
                <a:uFillTx/>
              </a:defRPr>
            </a:pPr>
            <a:endParaRPr lang="es-ES">
              <a:uFillTx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uFillTx/>
              </a:defRPr>
            </a:lvl1pPr>
          </a:lstStyle>
          <a:p>
            <a:fld id="{36E84181-F75E-6847-A770-DB3605ECFC9C}" type="datetime1">
              <a:rPr lang="es-ES">
                <a:uFillTx/>
              </a:rPr>
              <a:pPr/>
              <a:t>13/10/14</a:t>
            </a:fld>
            <a:endParaRPr lang="es-ES">
              <a:uFillTx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uFillTx/>
                <a:ea typeface="ＭＳ Ｐゴシック" charset="-128"/>
                <a:cs typeface="+mn-cs"/>
              </a:defRPr>
            </a:lvl1pPr>
          </a:lstStyle>
          <a:p>
            <a:pPr>
              <a:defRPr>
                <a:uFillTx/>
              </a:defRPr>
            </a:pPr>
            <a:endParaRPr lang="es-ES">
              <a:uFillTx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uFillTx/>
              </a:defRPr>
            </a:lvl1pPr>
          </a:lstStyle>
          <a:p>
            <a:fld id="{40AE16F7-0FE9-3F4C-97D3-236FE4631D2E}" type="slidenum">
              <a:rPr lang="es-ES">
                <a:uFillTx/>
              </a:rPr>
              <a:pPr/>
              <a:t>‹Nr.›</a:t>
            </a:fld>
            <a:endParaRPr lang="es-E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4953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>
                <a:uFillTx/>
                <a:ea typeface="+mn-ea"/>
                <a:cs typeface="+mn-cs"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uFillTx/>
              </a:defRPr>
            </a:lvl1pPr>
          </a:lstStyle>
          <a:p>
            <a:fld id="{D43AE9D5-93FD-BB49-B884-C2DCEECAA641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s-MX" noProof="0" smtClean="0">
              <a:uFillTx/>
            </a:endParaRPr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387850"/>
            <a:ext cx="5607050" cy="4156075"/>
          </a:xfrm>
          <a:prstGeom prst="rect">
            <a:avLst/>
          </a:prstGeom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>
                <a:uFillTx/>
              </a:rPr>
              <a:t>Haga clic para modificar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s-MX">
              <a:uFillTx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>
                <a:uFillTx/>
                <a:ea typeface="+mn-ea"/>
                <a:cs typeface="+mn-cs"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uFillTx/>
              </a:defRPr>
            </a:lvl1pPr>
          </a:lstStyle>
          <a:p>
            <a:fld id="{4F58D070-D185-1641-A653-C6F183673B23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331945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uFillTx/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uFillTx/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uFillTx/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uFillTx/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uFillTx/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>
                <a:uFillTx/>
              </a:rPr>
              <a:t>Haga clic para modificar el estilo de subtítulo del patrón</a:t>
            </a:r>
            <a:endParaRPr lang="en-US">
              <a:uFillTx/>
            </a:endParaRPr>
          </a:p>
        </p:txBody>
      </p:sp>
      <p:sp>
        <p:nvSpPr>
          <p:cNvPr id="4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uFillTx/>
              </a:defRPr>
            </a:lvl1pPr>
          </a:lstStyle>
          <a:p>
            <a:fld id="{2A18673D-062A-AF4D-9C69-DF4CF22A12DD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6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uFillTx/>
              </a:defRPr>
            </a:lvl1pPr>
          </a:lstStyle>
          <a:p>
            <a:fld id="{E1795D8C-C356-D444-BADC-4E5F5AA7ACC9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468AFE82-FFF2-E14C-93D1-A4816B075F00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B64C1A74-B6CD-774F-B91E-333AFD668D68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  <a:uFillTx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uFillTx/>
              </a:defRPr>
            </a:lvl1pPr>
          </a:lstStyle>
          <a:p>
            <a:fld id="{E7C9BA8D-3FFB-BA46-9636-EFA113929D75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  <a:uFillTx/>
              </a:defRPr>
            </a:lvl1pPr>
          </a:lstStyle>
          <a:p>
            <a:fld id="{7DD44B70-960C-F049-8B59-7170323BC24E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>
                <a:uFillTx/>
              </a:defRPr>
            </a:lvl1pPr>
            <a:lvl2pPr>
              <a:defRPr sz="2400">
                <a:uFillTx/>
              </a:defRPr>
            </a:lvl2pPr>
            <a:lvl3pPr>
              <a:defRPr sz="2000">
                <a:uFillTx/>
              </a:defRPr>
            </a:lvl3pPr>
            <a:lvl4pPr>
              <a:defRPr sz="1800">
                <a:uFillTx/>
              </a:defRPr>
            </a:lvl4pPr>
            <a:lvl5pPr>
              <a:defRPr sz="1800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D63D2CA6-2697-1C48-BD0B-A9D30D894D2A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2CEB73CB-8126-C347-B0A2-EAA153F4CA18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>
                <a:uFillTx/>
              </a:defRPr>
            </a:lvl1pPr>
          </a:lstStyle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  <a:uFillTx/>
              </a:defRPr>
            </a:lvl1pPr>
            <a:lvl2pPr>
              <a:buNone/>
              <a:defRPr sz="2000" b="1">
                <a:uFillTx/>
              </a:defRPr>
            </a:lvl2pPr>
            <a:lvl3pPr>
              <a:buNone/>
              <a:defRPr sz="1800" b="1">
                <a:uFillTx/>
              </a:defRPr>
            </a:lvl3pPr>
            <a:lvl4pPr>
              <a:buNone/>
              <a:defRPr sz="1600" b="1">
                <a:uFillTx/>
              </a:defRPr>
            </a:lvl4pPr>
            <a:lvl5pPr>
              <a:buNone/>
              <a:defRPr sz="1600" b="1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7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  <a:uFillTx/>
              </a:defRPr>
            </a:lvl1pPr>
            <a:lvl2pPr>
              <a:buNone/>
              <a:defRPr sz="2000" b="1">
                <a:uFillTx/>
              </a:defRPr>
            </a:lvl2pPr>
            <a:lvl3pPr>
              <a:buNone/>
              <a:defRPr sz="1800" b="1">
                <a:uFillTx/>
              </a:defRPr>
            </a:lvl3pPr>
            <a:lvl4pPr>
              <a:buNone/>
              <a:defRPr sz="1600" b="1">
                <a:uFillTx/>
              </a:defRPr>
            </a:lvl4pPr>
            <a:lvl5pPr>
              <a:buNone/>
              <a:defRPr sz="1600" b="1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514600"/>
            <a:ext cx="4041775" cy="3845720"/>
          </a:xfrm>
        </p:spPr>
        <p:txBody>
          <a:bodyPr tIns="0"/>
          <a:lstStyle>
            <a:lvl1pPr>
              <a:defRPr sz="2200">
                <a:uFillTx/>
              </a:defRPr>
            </a:lvl1pPr>
            <a:lvl2pPr>
              <a:defRPr sz="2000">
                <a:uFillTx/>
              </a:defRPr>
            </a:lvl2pPr>
            <a:lvl3pPr>
              <a:defRPr sz="18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B00F0AB6-C636-CD41-9897-7FC04F4CE5BD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A9B0D734-BAFA-E240-B47E-D70ED2B72779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D06D3C29-86DD-F24B-8846-2CF91DA566CE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CFDEA2CB-F7EF-6B4C-A41A-3A1442264465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7CD11E4D-71FD-514E-9556-0204B988247D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7CB4BEBD-3542-C347-90BF-258BF23A560D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1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>
                <a:uFillTx/>
              </a:defRPr>
            </a:lvl1pPr>
            <a:lvl2pPr indent="0" algn="l">
              <a:buNone/>
              <a:defRPr sz="1200">
                <a:uFillTx/>
              </a:defRPr>
            </a:lvl2pPr>
            <a:lvl3pPr indent="0" algn="l">
              <a:buNone/>
              <a:defRPr sz="1000">
                <a:uFillTx/>
              </a:defRPr>
            </a:lvl3pPr>
            <a:lvl4pPr indent="0" algn="l">
              <a:buNone/>
              <a:defRPr sz="900">
                <a:uFillTx/>
              </a:defRPr>
            </a:lvl4pPr>
            <a:lvl5pPr indent="0" algn="l">
              <a:buNone/>
              <a:defRPr sz="900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>
                <a:uFillTx/>
              </a:defRPr>
            </a:lvl1pPr>
            <a:lvl2pPr>
              <a:defRPr sz="26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1800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975B9C56-180D-D845-AA41-44AF0469DAA1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77F05F45-4596-6E47-A5AE-505922AA8D73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Recortar y redondear rectángulo de esquina sencilla"/>
          <p:cNvSpPr>
            <a:spLocks noChangeArrowheads="1"/>
          </p:cNvSpPr>
          <p:nvPr/>
        </p:nvSpPr>
        <p:spPr bwMode="auto">
          <a:xfrm rot="420000" flipV="1">
            <a:off x="3165475" y="1108075"/>
            <a:ext cx="5257800" cy="4114800"/>
          </a:xfrm>
          <a:custGeom>
            <a:avLst/>
            <a:gdLst>
              <a:gd name="T0" fmla="*/ 5257800 w 5257800"/>
              <a:gd name="T1" fmla="*/ 2057400 h 4114800"/>
              <a:gd name="T2" fmla="*/ 2628900 w 5257800"/>
              <a:gd name="T3" fmla="*/ 4114800 h 4114800"/>
              <a:gd name="T4" fmla="*/ 0 w 5257800"/>
              <a:gd name="T5" fmla="*/ 2057400 h 4114800"/>
              <a:gd name="T6" fmla="*/ 2628900 w 5257800"/>
              <a:gd name="T7" fmla="*/ 0 h 41148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5257800"/>
              <a:gd name="T13" fmla="*/ 0 h 4114800"/>
              <a:gd name="T14" fmla="*/ 5182785 w 5257800"/>
              <a:gd name="T15" fmla="*/ 4114800 h 4114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  <a:miter lim="800000"/>
          </a:ln>
          <a:effectLst>
            <a:outerShdw blurRad="63500" dist="38500" dir="7500041" sx="98500" sy="100079" kx="99984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>
                <a:uFillTx/>
              </a:defRPr>
            </a:pPr>
            <a:endParaRPr lang="en-US">
              <a:solidFill>
                <a:schemeClr val="lt1"/>
              </a:solidFill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14 Triángulo rectángulo"/>
          <p:cNvSpPr>
            <a:spLocks noChangeArrowheads="1"/>
          </p:cNvSpPr>
          <p:nvPr/>
        </p:nvSpPr>
        <p:spPr bwMode="auto">
          <a:xfrm rot="420000" flipV="1">
            <a:off x="8004177" y="5359402"/>
            <a:ext cx="155575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63500" dist="6350" dir="12899787" algn="tl" rotWithShape="0">
              <a:srgbClr val="000000">
                <a:alpha val="46999"/>
              </a:srgbClr>
            </a:outerShdw>
          </a:effectLst>
        </p:spPr>
        <p:txBody>
          <a:bodyPr anchor="ctr"/>
          <a:lstStyle/>
          <a:p>
            <a:pPr algn="ctr">
              <a:defRPr>
                <a:uFillTx/>
              </a:defRPr>
            </a:pPr>
            <a:endParaRPr lang="en-US">
              <a:solidFill>
                <a:schemeClr val="lt1"/>
              </a:solidFill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15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>
                <a:uFillTx/>
              </a:defRPr>
            </a:pPr>
            <a:endParaRPr lang="en-US"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16 Forma libre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>
                <a:uFillTx/>
              </a:defRPr>
            </a:pPr>
            <a:endParaRPr lang="en-US"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  <a:uFillTx/>
              </a:defRPr>
            </a:lvl1pPr>
          </a:lstStyle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>
                <a:uFillTx/>
              </a:defRPr>
            </a:lvl1pPr>
            <a:lvl2pPr>
              <a:defRPr sz="1200">
                <a:uFillTx/>
              </a:defRPr>
            </a:lvl2pPr>
            <a:lvl3pPr>
              <a:defRPr sz="1000">
                <a:uFillTx/>
              </a:defRPr>
            </a:lvl3pPr>
            <a:lvl4pPr>
              <a:defRPr sz="900">
                <a:uFillTx/>
              </a:defRPr>
            </a:lvl4pPr>
            <a:lvl5pPr>
              <a:defRPr sz="900">
                <a:uFillTx/>
              </a:defRPr>
            </a:lvl5pPr>
          </a:lstStyle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>
                <a:uFillTx/>
              </a:defRPr>
            </a:lvl1pPr>
          </a:lstStyle>
          <a:p>
            <a:pPr lvl="0"/>
            <a:r>
              <a:rPr lang="es-ES" noProof="0" smtClean="0">
                <a:uFillTx/>
              </a:rPr>
              <a:t>Haga clic en el icono para agregar una imagen</a:t>
            </a:r>
            <a:endParaRPr lang="en-US" noProof="0" dirty="0">
              <a:uFillTx/>
            </a:endParaRPr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DF267732-886B-FC47-B8EE-DE5ECC973A01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>
            <a:lvl1pPr>
              <a:defRPr>
                <a:uFillTx/>
              </a:defRPr>
            </a:lvl1pPr>
          </a:lstStyle>
          <a:p>
            <a:fld id="{3AFD2F8B-AC6F-0944-AC9D-B0EA7F993DD2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DB9010B4-EE58-7242-9ADF-CB2460AB5CCB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32B3F072-9E70-1644-AA28-152021499D3C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 smtClean="0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 smtClean="0">
                <a:uFillTx/>
              </a:rPr>
              <a:t>Haga clic para modificar el estilo de texto del patrón</a:t>
            </a:r>
          </a:p>
          <a:p>
            <a:pPr lvl="1"/>
            <a:r>
              <a:rPr lang="es-ES" smtClean="0">
                <a:uFillTx/>
              </a:rPr>
              <a:t>Segundo nivel</a:t>
            </a:r>
          </a:p>
          <a:p>
            <a:pPr lvl="2"/>
            <a:r>
              <a:rPr lang="es-ES" smtClean="0">
                <a:uFillTx/>
              </a:rPr>
              <a:t>Tercer nivel</a:t>
            </a:r>
          </a:p>
          <a:p>
            <a:pPr lvl="3"/>
            <a:r>
              <a:rPr lang="es-ES" smtClean="0">
                <a:uFillTx/>
              </a:rPr>
              <a:t>Cuarto nivel</a:t>
            </a:r>
          </a:p>
          <a:p>
            <a:pPr lvl="4"/>
            <a:r>
              <a:rPr lang="es-ES" smtClean="0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F34B1EAE-E898-6E40-AEB1-23DA5F9D9B5A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uFillTx/>
              </a:defRPr>
            </a:lvl1pPr>
          </a:lstStyle>
          <a:p>
            <a:fld id="{6D84FBC6-4C29-D343-87D5-58D517744545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936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>
                <a:uFillTx/>
              </a:defRPr>
            </a:pPr>
            <a:endParaRPr lang="en-US"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937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>
                <a:uFillTx/>
              </a:defRPr>
            </a:pPr>
            <a:endParaRPr lang="en-US"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2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>
                <a:uFillTx/>
              </a:rPr>
              <a:t>Haga clic para modificar el estilo de título del patrón</a:t>
            </a:r>
            <a:endParaRPr lang="en-US">
              <a:uFillTx/>
            </a:endParaRPr>
          </a:p>
        </p:txBody>
      </p:sp>
      <p:sp>
        <p:nvSpPr>
          <p:cNvPr id="2053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>
                <a:uFillTx/>
              </a:rPr>
              <a:t>Haga clic para modificar el estilo de texto del patrón</a:t>
            </a:r>
          </a:p>
          <a:p>
            <a:pPr lvl="1"/>
            <a:r>
              <a:rPr lang="es-ES">
                <a:uFillTx/>
              </a:rPr>
              <a:t>Segundo nivel</a:t>
            </a:r>
          </a:p>
          <a:p>
            <a:pPr lvl="2"/>
            <a:r>
              <a:rPr lang="es-ES">
                <a:uFillTx/>
              </a:rPr>
              <a:t>Tercer nivel</a:t>
            </a:r>
          </a:p>
          <a:p>
            <a:pPr lvl="3"/>
            <a:r>
              <a:rPr lang="es-ES">
                <a:uFillTx/>
              </a:rPr>
              <a:t>Cuarto nivel</a:t>
            </a:r>
          </a:p>
          <a:p>
            <a:pPr lvl="4"/>
            <a:r>
              <a:rPr lang="es-ES">
                <a:uFillTx/>
              </a:rPr>
              <a:t>Quinto nivel</a:t>
            </a:r>
            <a:endParaRPr lang="en-US">
              <a:uFillTx/>
            </a:endParaRPr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  <a:uFillTx/>
              </a:defRPr>
            </a:lvl1pPr>
          </a:lstStyle>
          <a:p>
            <a:fld id="{9FAEE126-F8D3-024B-87C0-70C94BE259EE}" type="datetime1">
              <a:rPr lang="es-MX">
                <a:uFillTx/>
              </a:rPr>
              <a:pPr/>
              <a:t>13/10/14</a:t>
            </a:fld>
            <a:endParaRPr lang="es-MX">
              <a:uFillTx/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uFillTx/>
                <a:ea typeface="ＭＳ Ｐゴシック" charset="-128"/>
                <a:cs typeface="+mn-cs"/>
              </a:defRPr>
            </a:lvl1pPr>
          </a:lstStyle>
          <a:p>
            <a:pPr>
              <a:defRPr>
                <a:uFillTx/>
              </a:defRPr>
            </a:pPr>
            <a:endParaRPr lang="es-MX">
              <a:uFillTx/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uFillTx/>
              </a:defRPr>
            </a:lvl1pPr>
          </a:lstStyle>
          <a:p>
            <a:fld id="{02B68F39-AA2C-014C-AA5C-E87275F5A0F0}" type="slidenum">
              <a:rPr lang="es-MX">
                <a:uFillTx/>
              </a:rPr>
              <a:pPr/>
              <a:t>‹Nr.›</a:t>
            </a:fld>
            <a:endParaRPr lang="es-MX">
              <a:uFillTx/>
            </a:endParaRPr>
          </a:p>
        </p:txBody>
      </p:sp>
      <p:grpSp>
        <p:nvGrpSpPr>
          <p:cNvPr id="2057" name="1 Grupo"/>
          <p:cNvGrpSpPr/>
          <p:nvPr/>
        </p:nvGrpSpPr>
        <p:grpSpPr>
          <a:xfrm>
            <a:off x="-19050" y="203201"/>
            <a:ext cx="9180513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>
                  <a:uFillTx/>
                </a:defRPr>
              </a:pPr>
              <a:endParaRPr lang="en-US">
                <a:uFillTx/>
                <a:ea typeface="ＭＳ Ｐゴシック" charset="-128"/>
                <a:cs typeface="+mn-cs"/>
              </a:endParaRPr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>
                  <a:uFillTx/>
                </a:defRPr>
              </a:pPr>
              <a:endParaRPr lang="en-US">
                <a:uFillTx/>
                <a:ea typeface="ＭＳ Ｐゴシック" charset="-128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uFillTx/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uFillTx/>
          <a:latin typeface="Calibri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charset="0"/>
        <a:buChar char=""/>
        <a:defRPr sz="2600" kern="1200">
          <a:solidFill>
            <a:schemeClr val="tx1"/>
          </a:solidFill>
          <a:uFillTx/>
          <a:latin typeface="+mn-lt"/>
          <a:ea typeface="ＭＳ Ｐゴシック" charset="0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charset="0"/>
        <a:buChar char=""/>
        <a:defRPr sz="2400" kern="1200">
          <a:solidFill>
            <a:schemeClr val="tx1"/>
          </a:solidFill>
          <a:uFillTx/>
          <a:latin typeface="+mn-lt"/>
          <a:ea typeface="ＭＳ Ｐゴシック" charset="0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charset="0"/>
        <a:buChar char=""/>
        <a:defRPr sz="2100" kern="1200">
          <a:solidFill>
            <a:schemeClr val="tx1"/>
          </a:solidFill>
          <a:uFillTx/>
          <a:latin typeface="+mn-lt"/>
          <a:ea typeface="ＭＳ Ｐゴシック" charset="0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charset="0"/>
        <a:buChar char=""/>
        <a:defRPr sz="2000" kern="1200">
          <a:solidFill>
            <a:schemeClr val="tx1"/>
          </a:solidFill>
          <a:uFillTx/>
          <a:latin typeface="+mn-lt"/>
          <a:ea typeface="ＭＳ Ｐゴシック" charset="0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charset="0"/>
        <a:buChar char=""/>
        <a:defRPr sz="2000" kern="1200">
          <a:solidFill>
            <a:schemeClr val="tx1"/>
          </a:solidFill>
          <a:uFillTx/>
          <a:latin typeface="+mn-lt"/>
          <a:ea typeface="ＭＳ Ｐゴシック" charset="0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jpeg"/><Relationship Id="rId12" Type="http://schemas.microsoft.com/office/2007/relationships/hdphoto" Target="../media/hdphoto4.wdp"/><Relationship Id="rId13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Relationship Id="rId3" Type="http://schemas.openxmlformats.org/officeDocument/2006/relationships/image" Target="../media/image43.png"/><Relationship Id="rId4" Type="http://schemas.microsoft.com/office/2007/relationships/hdphoto" Target="../media/hdphoto1.wdp"/><Relationship Id="rId5" Type="http://schemas.openxmlformats.org/officeDocument/2006/relationships/image" Target="../media/image44.png"/><Relationship Id="rId6" Type="http://schemas.microsoft.com/office/2007/relationships/hdphoto" Target="../media/hdphoto2.wdp"/><Relationship Id="rId7" Type="http://schemas.openxmlformats.org/officeDocument/2006/relationships/image" Target="../media/image45.jpeg"/><Relationship Id="rId8" Type="http://schemas.microsoft.com/office/2007/relationships/hdphoto" Target="../media/hdphoto3.wdp"/><Relationship Id="rId9" Type="http://schemas.openxmlformats.org/officeDocument/2006/relationships/image" Target="../media/image46.jpeg"/><Relationship Id="rId10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106665" cy="1714499"/>
          </a:xfrm>
          <a:ln>
            <a:miter lim="800000"/>
          </a:ln>
        </p:spPr>
        <p:txBody>
          <a:bodyPr anchor="ctr">
            <a:noAutofit/>
          </a:bodyPr>
          <a:lstStyle/>
          <a:p>
            <a:pPr algn="l" eaLnBrk="1" fontAlgn="auto" hangingPunct="1">
              <a:spcAft>
                <a:spcPts val="0"/>
              </a:spcAft>
              <a:defRPr>
                <a:uFillTx/>
              </a:defRPr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THE 5-HT</a:t>
            </a:r>
            <a:r>
              <a:rPr lang="en-US" sz="3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7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 RECEPTOR: A KEY MECHANISM OF ENDOCRINE DYSREGULATION IN STRESS-RELATED DISORDERS? </a:t>
            </a:r>
            <a:endParaRPr lang="es-MX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7171" name="2 Subtítulo"/>
          <p:cNvSpPr>
            <a:spLocks noGrp="1"/>
          </p:cNvSpPr>
          <p:nvPr>
            <p:ph type="subTitle" idx="1"/>
          </p:nvPr>
        </p:nvSpPr>
        <p:spPr>
          <a:xfrm>
            <a:off x="323528" y="2852936"/>
            <a:ext cx="2592288" cy="1857375"/>
          </a:xfrm>
        </p:spPr>
        <p:txBody>
          <a:bodyPr/>
          <a:lstStyle/>
          <a:p>
            <a:pPr marR="0" algn="l" eaLnBrk="1" hangingPunct="1"/>
            <a:r>
              <a:rPr lang="es-MX" sz="2400" dirty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José A. Terrón</a:t>
            </a:r>
          </a:p>
          <a:p>
            <a:pPr marR="0" algn="l" eaLnBrk="1" hangingPunct="1"/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Depto. de Farmacología</a:t>
            </a:r>
            <a:endParaRPr lang="es-MX" sz="1800" dirty="0">
              <a:solidFill>
                <a:schemeClr val="tx1">
                  <a:lumMod val="95000"/>
                </a:schemeClr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  <a:p>
            <a:pPr marR="0" algn="l" eaLnBrk="1" hangingPunct="1"/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CINVESTAV-</a:t>
            </a:r>
            <a:r>
              <a:rPr lang="es-MX" sz="1800" dirty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IPN</a:t>
            </a:r>
          </a:p>
          <a:p>
            <a:pPr marR="0" algn="l" eaLnBrk="1" hangingPunct="1"/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Mexico City</a:t>
            </a:r>
          </a:p>
          <a:p>
            <a:pPr marR="0" algn="l" eaLnBrk="1" hangingPunct="1"/>
            <a:r>
              <a:rPr lang="es-MX" sz="1800" dirty="0" smtClean="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October 2014</a:t>
            </a:r>
            <a:endParaRPr lang="es-MX" sz="1800" dirty="0">
              <a:solidFill>
                <a:schemeClr val="tx1">
                  <a:lumMod val="95000"/>
                </a:schemeClr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5" name="AutoShape 26"/>
          <p:cNvSpPr>
            <a:spLocks noChangeArrowheads="1"/>
          </p:cNvSpPr>
          <p:nvPr/>
        </p:nvSpPr>
        <p:spPr bwMode="auto">
          <a:xfrm rot="16200000">
            <a:off x="4070590" y="5408766"/>
            <a:ext cx="304800" cy="420688"/>
          </a:xfrm>
          <a:prstGeom prst="downArrow">
            <a:avLst>
              <a:gd name="adj1" fmla="val 50000"/>
              <a:gd name="adj2" fmla="val 62371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s-ES">
              <a:uFillTx/>
              <a:latin typeface="Calibri" charset="0"/>
            </a:endParaRPr>
          </a:p>
        </p:txBody>
      </p:sp>
      <p:sp>
        <p:nvSpPr>
          <p:cNvPr id="6" name="AutoShape 28"/>
          <p:cNvSpPr>
            <a:spLocks noChangeArrowheads="1"/>
          </p:cNvSpPr>
          <p:nvPr/>
        </p:nvSpPr>
        <p:spPr bwMode="auto">
          <a:xfrm rot="16200000">
            <a:off x="6199415" y="5415116"/>
            <a:ext cx="304800" cy="407987"/>
          </a:xfrm>
          <a:prstGeom prst="downArrow">
            <a:avLst>
              <a:gd name="adj1" fmla="val 50000"/>
              <a:gd name="adj2" fmla="val 50059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s-ES">
              <a:uFillTx/>
              <a:latin typeface="Calibri" charset="0"/>
            </a:endParaRPr>
          </a:p>
        </p:txBody>
      </p:sp>
      <p:sp>
        <p:nvSpPr>
          <p:cNvPr id="7" name="32 CuadroTexto"/>
          <p:cNvSpPr txBox="1">
            <a:spLocks noChangeArrowheads="1"/>
          </p:cNvSpPr>
          <p:nvPr/>
        </p:nvSpPr>
        <p:spPr bwMode="auto">
          <a:xfrm>
            <a:off x="2267744" y="6186790"/>
            <a:ext cx="174130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s-MX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Hypothalamus</a:t>
            </a:r>
            <a:endParaRPr lang="es-MX" sz="16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Calibri" charset="0"/>
            </a:endParaRPr>
          </a:p>
        </p:txBody>
      </p:sp>
      <p:sp>
        <p:nvSpPr>
          <p:cNvPr id="8" name="33 CuadroTexto"/>
          <p:cNvSpPr txBox="1">
            <a:spLocks noChangeArrowheads="1"/>
          </p:cNvSpPr>
          <p:nvPr/>
        </p:nvSpPr>
        <p:spPr bwMode="auto">
          <a:xfrm>
            <a:off x="4716016" y="6186790"/>
            <a:ext cx="133073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s-MX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Pituitary</a:t>
            </a:r>
            <a:endParaRPr lang="es-MX" sz="16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Calibri" charset="0"/>
            </a:endParaRPr>
          </a:p>
        </p:txBody>
      </p:sp>
      <p:sp>
        <p:nvSpPr>
          <p:cNvPr id="9" name="34 CuadroTexto"/>
          <p:cNvSpPr txBox="1">
            <a:spLocks noChangeArrowheads="1"/>
          </p:cNvSpPr>
          <p:nvPr/>
        </p:nvSpPr>
        <p:spPr bwMode="auto">
          <a:xfrm>
            <a:off x="6579869" y="6186790"/>
            <a:ext cx="172819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s-MX" sz="16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A</a:t>
            </a:r>
            <a:r>
              <a:rPr lang="es-MX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drenal glands</a:t>
            </a:r>
            <a:endParaRPr lang="es-MX" sz="16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Calibri" charset="0"/>
            </a:endParaRPr>
          </a:p>
        </p:txBody>
      </p:sp>
      <p:sp>
        <p:nvSpPr>
          <p:cNvPr id="10" name="Elipse 9"/>
          <p:cNvSpPr>
            <a:spLocks/>
          </p:cNvSpPr>
          <p:nvPr/>
        </p:nvSpPr>
        <p:spPr>
          <a:xfrm>
            <a:off x="2314687" y="5178678"/>
            <a:ext cx="1656184" cy="864096"/>
          </a:xfrm>
          <a:prstGeom prst="ellipse">
            <a:avLst/>
          </a:prstGeom>
          <a:solidFill>
            <a:schemeClr val="tx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 smtClean="0">
                <a:solidFill>
                  <a:srgbClr val="000000"/>
                </a:solidFill>
                <a:uFillTx/>
                <a:latin typeface="+mj-lt"/>
              </a:rPr>
              <a:t>CRH</a:t>
            </a:r>
            <a:endParaRPr lang="es-ES" sz="2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11" name="Elipse 10"/>
          <p:cNvSpPr>
            <a:spLocks/>
          </p:cNvSpPr>
          <p:nvPr/>
        </p:nvSpPr>
        <p:spPr>
          <a:xfrm>
            <a:off x="4453049" y="5178678"/>
            <a:ext cx="1656184" cy="86409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 smtClean="0">
                <a:solidFill>
                  <a:schemeClr val="bg1"/>
                </a:solidFill>
                <a:uFillTx/>
                <a:latin typeface="+mj-lt"/>
              </a:rPr>
              <a:t>ACTH</a:t>
            </a:r>
            <a:endParaRPr lang="es-ES" sz="2400" dirty="0">
              <a:solidFill>
                <a:schemeClr val="bg1"/>
              </a:solidFill>
              <a:uFillTx/>
              <a:latin typeface="+mj-lt"/>
            </a:endParaRPr>
          </a:p>
        </p:txBody>
      </p:sp>
      <p:sp>
        <p:nvSpPr>
          <p:cNvPr id="12" name="Elipse 11"/>
          <p:cNvSpPr>
            <a:spLocks/>
          </p:cNvSpPr>
          <p:nvPr/>
        </p:nvSpPr>
        <p:spPr>
          <a:xfrm>
            <a:off x="6579869" y="5178678"/>
            <a:ext cx="1656184" cy="864096"/>
          </a:xfrm>
          <a:prstGeom prst="ellipse">
            <a:avLst/>
          </a:prstGeom>
          <a:solidFill>
            <a:srgbClr val="FFFD9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 smtClean="0">
                <a:solidFill>
                  <a:srgbClr val="000000"/>
                </a:solidFill>
                <a:uFillTx/>
                <a:latin typeface="+mj-lt"/>
              </a:rPr>
              <a:t>Cortisol</a:t>
            </a:r>
            <a:endParaRPr lang="es-ES" sz="2400" dirty="0">
              <a:solidFill>
                <a:srgbClr val="000000"/>
              </a:solidFill>
              <a:uFillTx/>
              <a:latin typeface="+mj-lt"/>
            </a:endParaRPr>
          </a:p>
        </p:txBody>
      </p:sp>
      <p:cxnSp>
        <p:nvCxnSpPr>
          <p:cNvPr id="13" name="Conector recto de flecha 12"/>
          <p:cNvCxnSpPr/>
          <p:nvPr/>
        </p:nvCxnSpPr>
        <p:spPr>
          <a:xfrm rot="16200000">
            <a:off x="8344065" y="5214682"/>
            <a:ext cx="0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rot="16200000">
            <a:off x="8344065" y="5502714"/>
            <a:ext cx="0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Agrupar 14"/>
          <p:cNvGrpSpPr/>
          <p:nvPr/>
        </p:nvGrpSpPr>
        <p:grpSpPr>
          <a:xfrm>
            <a:off x="5122999" y="4641198"/>
            <a:ext cx="360040" cy="584776"/>
            <a:chOff x="2915816" y="2513072"/>
            <a:chExt cx="360040" cy="584776"/>
          </a:xfrm>
        </p:grpSpPr>
        <p:sp>
          <p:nvSpPr>
            <p:cNvPr id="38" name="Elipse 37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39" name="CuadroTexto 38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3200" dirty="0">
                  <a:solidFill>
                    <a:srgbClr val="000000"/>
                  </a:solidFill>
                  <a:uFillTx/>
                </a:rPr>
                <a:t>-</a:t>
              </a:r>
            </a:p>
          </p:txBody>
        </p:sp>
      </p:grpSp>
      <p:grpSp>
        <p:nvGrpSpPr>
          <p:cNvPr id="16" name="Agrupar 15"/>
          <p:cNvGrpSpPr/>
          <p:nvPr/>
        </p:nvGrpSpPr>
        <p:grpSpPr>
          <a:xfrm>
            <a:off x="2962759" y="4632842"/>
            <a:ext cx="360040" cy="584776"/>
            <a:chOff x="2915816" y="2513072"/>
            <a:chExt cx="360040" cy="584776"/>
          </a:xfrm>
        </p:grpSpPr>
        <p:sp>
          <p:nvSpPr>
            <p:cNvPr id="36" name="Elipse 35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37" name="CuadroTexto 36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3200" dirty="0">
                  <a:solidFill>
                    <a:srgbClr val="000000"/>
                  </a:solidFill>
                  <a:uFillTx/>
                </a:rPr>
                <a:t>-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 rot="16200000" flipH="1">
            <a:off x="5273991" y="2244439"/>
            <a:ext cx="1243604" cy="5527906"/>
            <a:chOff x="4146216" y="2924944"/>
            <a:chExt cx="1772728" cy="3816424"/>
          </a:xfrm>
        </p:grpSpPr>
        <p:cxnSp>
          <p:nvCxnSpPr>
            <p:cNvPr id="17" name="Conector recto 16"/>
            <p:cNvCxnSpPr/>
            <p:nvPr/>
          </p:nvCxnSpPr>
          <p:spPr>
            <a:xfrm flipH="1">
              <a:off x="4154946" y="6741368"/>
              <a:ext cx="1763998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>
            <a:xfrm flipV="1">
              <a:off x="4148417" y="2924944"/>
              <a:ext cx="0" cy="3816424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de flecha 18"/>
            <p:cNvCxnSpPr/>
            <p:nvPr/>
          </p:nvCxnSpPr>
          <p:spPr>
            <a:xfrm>
              <a:off x="4146216" y="2937903"/>
              <a:ext cx="540127" cy="0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de flecha 19"/>
            <p:cNvCxnSpPr/>
            <p:nvPr/>
          </p:nvCxnSpPr>
          <p:spPr>
            <a:xfrm>
              <a:off x="4148356" y="4437112"/>
              <a:ext cx="540127" cy="0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uadroTexto 20"/>
          <p:cNvSpPr txBox="1">
            <a:spLocks/>
          </p:cNvSpPr>
          <p:nvPr/>
        </p:nvSpPr>
        <p:spPr>
          <a:xfrm>
            <a:off x="2946049" y="425609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ES" sz="2800" dirty="0" smtClean="0">
                <a:solidFill>
                  <a:srgbClr val="FF0000"/>
                </a:solidFill>
                <a:uFillTx/>
              </a:rPr>
              <a:t>X</a:t>
            </a:r>
            <a:endParaRPr lang="es-ES" sz="2800" dirty="0">
              <a:solidFill>
                <a:srgbClr val="FF0000"/>
              </a:solidFill>
              <a:uFillTx/>
            </a:endParaRPr>
          </a:p>
        </p:txBody>
      </p:sp>
      <p:sp>
        <p:nvSpPr>
          <p:cNvPr id="22" name="CuadroTexto 21"/>
          <p:cNvSpPr txBox="1">
            <a:spLocks/>
          </p:cNvSpPr>
          <p:nvPr/>
        </p:nvSpPr>
        <p:spPr>
          <a:xfrm>
            <a:off x="5109476" y="4259286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ES" sz="2800" dirty="0" smtClean="0">
                <a:solidFill>
                  <a:srgbClr val="FF0000"/>
                </a:solidFill>
                <a:uFillTx/>
              </a:rPr>
              <a:t>X</a:t>
            </a:r>
            <a:endParaRPr lang="es-ES" sz="2800" dirty="0">
              <a:solidFill>
                <a:srgbClr val="FF0000"/>
              </a:solidFill>
              <a:uFillTx/>
            </a:endParaRPr>
          </a:p>
        </p:txBody>
      </p:sp>
      <p:cxnSp>
        <p:nvCxnSpPr>
          <p:cNvPr id="23" name="Conector recto de flecha 22"/>
          <p:cNvCxnSpPr/>
          <p:nvPr/>
        </p:nvCxnSpPr>
        <p:spPr>
          <a:xfrm rot="16200000">
            <a:off x="8200049" y="5070666"/>
            <a:ext cx="0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 rot="16200000">
            <a:off x="8421241" y="5358699"/>
            <a:ext cx="0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 rot="16200000">
            <a:off x="8200049" y="5646730"/>
            <a:ext cx="0" cy="50405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Agrupar 27"/>
          <p:cNvGrpSpPr/>
          <p:nvPr/>
        </p:nvGrpSpPr>
        <p:grpSpPr>
          <a:xfrm>
            <a:off x="4186895" y="5741837"/>
            <a:ext cx="377103" cy="461665"/>
            <a:chOff x="3275856" y="3225676"/>
            <a:chExt cx="377103" cy="461665"/>
          </a:xfrm>
        </p:grpSpPr>
        <p:sp>
          <p:nvSpPr>
            <p:cNvPr id="32" name="Elipse 31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33" name="CuadroTexto 32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2400" dirty="0" smtClean="0">
                  <a:solidFill>
                    <a:srgbClr val="000000"/>
                  </a:solidFill>
                  <a:uFillTx/>
                </a:rPr>
                <a:t>+</a:t>
              </a:r>
              <a:endParaRPr lang="es-ES" sz="2400" dirty="0">
                <a:solidFill>
                  <a:srgbClr val="000000"/>
                </a:solidFill>
                <a:uFillTx/>
              </a:endParaRPr>
            </a:p>
          </p:txBody>
        </p:sp>
      </p:grpSp>
      <p:grpSp>
        <p:nvGrpSpPr>
          <p:cNvPr id="29" name="Agrupar 28"/>
          <p:cNvGrpSpPr/>
          <p:nvPr/>
        </p:nvGrpSpPr>
        <p:grpSpPr>
          <a:xfrm>
            <a:off x="6363845" y="5754742"/>
            <a:ext cx="377103" cy="461665"/>
            <a:chOff x="3275856" y="3225676"/>
            <a:chExt cx="377103" cy="461665"/>
          </a:xfrm>
        </p:grpSpPr>
        <p:sp>
          <p:nvSpPr>
            <p:cNvPr id="30" name="Elipse 29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31" name="CuadroTexto 30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2400" dirty="0" smtClean="0">
                  <a:solidFill>
                    <a:srgbClr val="000000"/>
                  </a:solidFill>
                  <a:uFillTx/>
                </a:rPr>
                <a:t>+</a:t>
              </a:r>
              <a:endParaRPr lang="es-ES" sz="2400" dirty="0">
                <a:solidFill>
                  <a:srgbClr val="000000"/>
                </a:solidFill>
                <a:uFillTx/>
              </a:endParaRPr>
            </a:p>
          </p:txBody>
        </p:sp>
      </p:grpSp>
      <p:sp>
        <p:nvSpPr>
          <p:cNvPr id="7168" name="Elipse 7167"/>
          <p:cNvSpPr/>
          <p:nvPr/>
        </p:nvSpPr>
        <p:spPr>
          <a:xfrm>
            <a:off x="4716016" y="2492896"/>
            <a:ext cx="2376264" cy="864096"/>
          </a:xfrm>
          <a:prstGeom prst="ellipse">
            <a:avLst/>
          </a:prstGeom>
          <a:solidFill>
            <a:srgbClr val="FF8484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Chronic Stress</a:t>
            </a:r>
          </a:p>
        </p:txBody>
      </p:sp>
      <p:sp>
        <p:nvSpPr>
          <p:cNvPr id="7169" name="Flecha abajo 7168"/>
          <p:cNvSpPr/>
          <p:nvPr/>
        </p:nvSpPr>
        <p:spPr>
          <a:xfrm>
            <a:off x="5347378" y="3645024"/>
            <a:ext cx="1080120" cy="504056"/>
          </a:xfrm>
          <a:prstGeom prst="downArrow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CuadroTexto 44"/>
          <p:cNvSpPr txBox="1">
            <a:spLocks noChangeAspect="1"/>
          </p:cNvSpPr>
          <p:nvPr/>
        </p:nvSpPr>
        <p:spPr>
          <a:xfrm>
            <a:off x="6817300" y="5215684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46" name="CuadroTexto 45"/>
          <p:cNvSpPr txBox="1">
            <a:spLocks noChangeAspect="1"/>
          </p:cNvSpPr>
          <p:nvPr/>
        </p:nvSpPr>
        <p:spPr>
          <a:xfrm>
            <a:off x="7199218" y="5152032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47" name="CuadroTexto 46"/>
          <p:cNvSpPr txBox="1">
            <a:spLocks noChangeAspect="1"/>
          </p:cNvSpPr>
          <p:nvPr/>
        </p:nvSpPr>
        <p:spPr>
          <a:xfrm>
            <a:off x="7584323" y="5215997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48" name="CuadroTexto 47"/>
          <p:cNvSpPr txBox="1">
            <a:spLocks noChangeAspect="1"/>
          </p:cNvSpPr>
          <p:nvPr/>
        </p:nvSpPr>
        <p:spPr>
          <a:xfrm>
            <a:off x="7189353" y="5921653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49" name="CuadroTexto 48"/>
          <p:cNvSpPr txBox="1">
            <a:spLocks noChangeAspect="1"/>
          </p:cNvSpPr>
          <p:nvPr/>
        </p:nvSpPr>
        <p:spPr>
          <a:xfrm>
            <a:off x="7567613" y="5860560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50" name="CuadroTexto 49"/>
          <p:cNvSpPr txBox="1">
            <a:spLocks noChangeAspect="1"/>
          </p:cNvSpPr>
          <p:nvPr/>
        </p:nvSpPr>
        <p:spPr>
          <a:xfrm>
            <a:off x="6812603" y="5874076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s="http://schemas.openxmlformats.org/officeDocument/2006/sharedTypes" xmlns="">
      <p:transition advClick="0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1"/>
          </a:fgClr>
          <a:bgClr>
            <a:srgbClr val="FF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471283"/>
            <a:ext cx="3528392" cy="4189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064896" cy="1296144"/>
          </a:xfrm>
        </p:spPr>
        <p:txBody>
          <a:bodyPr anchor="ctr"/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Real and fictitious threats </a:t>
            </a:r>
            <a:r>
              <a:rPr lang="en-US" sz="3200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both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trigger the alarm reaction</a:t>
            </a:r>
            <a:endParaRPr lang="es-ES" sz="32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8" y="2853249"/>
            <a:ext cx="4193279" cy="280799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2853248"/>
            <a:ext cx="4193276" cy="2807985"/>
          </a:xfrm>
          <a:prstGeom prst="rect">
            <a:avLst/>
          </a:prstGeom>
        </p:spPr>
      </p:pic>
      <p:sp>
        <p:nvSpPr>
          <p:cNvPr id="11" name="Llamada de nube 10"/>
          <p:cNvSpPr>
            <a:spLocks/>
          </p:cNvSpPr>
          <p:nvPr/>
        </p:nvSpPr>
        <p:spPr>
          <a:xfrm>
            <a:off x="6228184" y="1485095"/>
            <a:ext cx="2880320" cy="1728192"/>
          </a:xfrm>
          <a:prstGeom prst="cloudCallou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Ayuthaya"/>
                <a:cs typeface="Ayuthaya"/>
              </a:rPr>
              <a:t>I might fail.</a:t>
            </a:r>
          </a:p>
          <a:p>
            <a:pPr algn="ctr"/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Ayuthaya"/>
                <a:cs typeface="Ayuthaya"/>
              </a:rPr>
              <a:t>They might think I am not qualified and…</a:t>
            </a:r>
            <a:endParaRPr lang="en-US" sz="1400" dirty="0">
              <a:solidFill>
                <a:schemeClr val="bg2">
                  <a:lumMod val="10000"/>
                </a:schemeClr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Ayuthaya"/>
              <a:cs typeface="Ayuthay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>
            <a:spLocks/>
          </p:cNvSpPr>
          <p:nvPr/>
        </p:nvSpPr>
        <p:spPr>
          <a:xfrm>
            <a:off x="3419872" y="2204864"/>
            <a:ext cx="2232248" cy="22322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  <a:uFillTx/>
            </a:endParaRPr>
          </a:p>
        </p:txBody>
      </p:sp>
      <p:sp>
        <p:nvSpPr>
          <p:cNvPr id="6" name="Flecha izquierda 5"/>
          <p:cNvSpPr>
            <a:spLocks/>
          </p:cNvSpPr>
          <p:nvPr/>
        </p:nvSpPr>
        <p:spPr>
          <a:xfrm rot="19372604">
            <a:off x="5222837" y="2480248"/>
            <a:ext cx="723181" cy="25199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6" name="Flecha izquierda 15"/>
          <p:cNvSpPr>
            <a:spLocks/>
          </p:cNvSpPr>
          <p:nvPr/>
        </p:nvSpPr>
        <p:spPr>
          <a:xfrm>
            <a:off x="5475364" y="3253821"/>
            <a:ext cx="723181" cy="23872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9" name="Flecha izquierda 18"/>
          <p:cNvSpPr>
            <a:spLocks/>
          </p:cNvSpPr>
          <p:nvPr/>
        </p:nvSpPr>
        <p:spPr>
          <a:xfrm rot="2533631">
            <a:off x="5062437" y="4145095"/>
            <a:ext cx="723181" cy="23872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20" name="Flecha izquierda 19"/>
          <p:cNvSpPr>
            <a:spLocks/>
          </p:cNvSpPr>
          <p:nvPr/>
        </p:nvSpPr>
        <p:spPr>
          <a:xfrm rot="5400000">
            <a:off x="4177288" y="4502553"/>
            <a:ext cx="723181" cy="23872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21" name="Flecha izquierda 20"/>
          <p:cNvSpPr>
            <a:spLocks/>
          </p:cNvSpPr>
          <p:nvPr/>
        </p:nvSpPr>
        <p:spPr>
          <a:xfrm rot="7857176">
            <a:off x="3364224" y="4165021"/>
            <a:ext cx="723181" cy="23872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22" name="Flecha izquierda 21"/>
          <p:cNvSpPr>
            <a:spLocks/>
          </p:cNvSpPr>
          <p:nvPr/>
        </p:nvSpPr>
        <p:spPr>
          <a:xfrm rot="12658864" flipV="1">
            <a:off x="3118883" y="2445975"/>
            <a:ext cx="723181" cy="23872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23" name="Flecha izquierda 22"/>
          <p:cNvSpPr>
            <a:spLocks/>
          </p:cNvSpPr>
          <p:nvPr/>
        </p:nvSpPr>
        <p:spPr>
          <a:xfrm flipH="1">
            <a:off x="2869211" y="3253821"/>
            <a:ext cx="723181" cy="23872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2" name="CuadroTexto 11"/>
          <p:cNvSpPr txBox="1">
            <a:spLocks/>
          </p:cNvSpPr>
          <p:nvPr/>
        </p:nvSpPr>
        <p:spPr>
          <a:xfrm>
            <a:off x="3470523" y="2547530"/>
            <a:ext cx="2126525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Thought</a:t>
            </a:r>
          </a:p>
          <a:p>
            <a:pPr algn="ctr"/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(judgment</a:t>
            </a: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,</a:t>
            </a:r>
          </a:p>
          <a:p>
            <a:pPr algn="ctr"/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complaint, </a:t>
            </a: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regret</a:t>
            </a: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, </a:t>
            </a: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sadness, anger</a:t>
            </a: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, etc.)</a:t>
            </a:r>
          </a:p>
        </p:txBody>
      </p:sp>
      <p:sp>
        <p:nvSpPr>
          <p:cNvPr id="25" name="Elipse 24"/>
          <p:cNvSpPr>
            <a:spLocks/>
          </p:cNvSpPr>
          <p:nvPr/>
        </p:nvSpPr>
        <p:spPr>
          <a:xfrm>
            <a:off x="3563888" y="404664"/>
            <a:ext cx="1944216" cy="100811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Bookman Old Style"/>
                <a:cs typeface="Bookman Old Style"/>
              </a:rPr>
              <a:t>S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Bookman Old Style"/>
                <a:cs typeface="Bookman Old Style"/>
              </a:rPr>
              <a:t>tress</a:t>
            </a:r>
            <a:endParaRPr lang="en-US" sz="2800" b="1" i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Bookman Old Style"/>
              <a:cs typeface="Bookman Old Style"/>
            </a:endParaRPr>
          </a:p>
        </p:txBody>
      </p:sp>
      <p:sp>
        <p:nvSpPr>
          <p:cNvPr id="26" name="Flecha arriba 25"/>
          <p:cNvSpPr>
            <a:spLocks/>
          </p:cNvSpPr>
          <p:nvPr/>
        </p:nvSpPr>
        <p:spPr>
          <a:xfrm>
            <a:off x="4175956" y="1531391"/>
            <a:ext cx="720080" cy="57606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67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619672" y="51162"/>
            <a:ext cx="6336704" cy="720080"/>
          </a:xfrm>
        </p:spPr>
        <p:txBody>
          <a:bodyPr anchor="ctr"/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Chronic stress as a cause of disease</a:t>
            </a:r>
            <a:endParaRPr lang="es-ES" sz="32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6" name="Marcador de contenido 2"/>
          <p:cNvSpPr>
            <a:spLocks noGrp="1"/>
          </p:cNvSpPr>
          <p:nvPr/>
        </p:nvSpPr>
        <p:spPr bwMode="auto">
          <a:xfrm>
            <a:off x="6461726" y="3778054"/>
            <a:ext cx="2088232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400" b="1" kern="1200">
                <a:solidFill>
                  <a:srgbClr val="000099"/>
                </a:solidFill>
                <a:uFillTx/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uFillTx/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uFillTx/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uFillTx/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uFillTx/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0" dirty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Hans </a:t>
            </a:r>
            <a:r>
              <a:rPr lang="es-ES" sz="1400" b="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Selye (1907-1982)</a:t>
            </a:r>
            <a:endParaRPr lang="es-ES" sz="1400" dirty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1124744"/>
            <a:ext cx="2274380" cy="2664272"/>
          </a:xfrm>
          <a:prstGeom prst="rect">
            <a:avLst/>
          </a:prstGeom>
        </p:spPr>
      </p:pic>
      <p:sp>
        <p:nvSpPr>
          <p:cNvPr id="12" name="Flecha a la derecha con bandas 11"/>
          <p:cNvSpPr>
            <a:spLocks noChangeAspect="1"/>
          </p:cNvSpPr>
          <p:nvPr/>
        </p:nvSpPr>
        <p:spPr>
          <a:xfrm rot="5400000">
            <a:off x="7219677" y="4796758"/>
            <a:ext cx="420055" cy="360047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3" name="Flecha a la derecha con bandas 12"/>
          <p:cNvSpPr>
            <a:spLocks noChangeAspect="1"/>
          </p:cNvSpPr>
          <p:nvPr/>
        </p:nvSpPr>
        <p:spPr>
          <a:xfrm rot="5400000">
            <a:off x="7219677" y="5745937"/>
            <a:ext cx="420055" cy="360047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4" name="CuadroTexto 13"/>
          <p:cNvSpPr txBox="1">
            <a:spLocks/>
          </p:cNvSpPr>
          <p:nvPr/>
        </p:nvSpPr>
        <p:spPr>
          <a:xfrm>
            <a:off x="6438206" y="4221088"/>
            <a:ext cx="1982997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0000"/>
              </a:srgb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Chronic stress</a:t>
            </a:r>
          </a:p>
        </p:txBody>
      </p:sp>
      <p:sp>
        <p:nvSpPr>
          <p:cNvPr id="15" name="CuadroTexto 14"/>
          <p:cNvSpPr txBox="1">
            <a:spLocks/>
          </p:cNvSpPr>
          <p:nvPr/>
        </p:nvSpPr>
        <p:spPr>
          <a:xfrm>
            <a:off x="6182953" y="5174354"/>
            <a:ext cx="2493503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0000"/>
              </a:srgb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Chemical changes</a:t>
            </a:r>
          </a:p>
        </p:txBody>
      </p:sp>
      <p:sp>
        <p:nvSpPr>
          <p:cNvPr id="10" name="CuadroTexto 9"/>
          <p:cNvSpPr txBox="1">
            <a:spLocks/>
          </p:cNvSpPr>
          <p:nvPr/>
        </p:nvSpPr>
        <p:spPr>
          <a:xfrm>
            <a:off x="6635989" y="6029802"/>
            <a:ext cx="1587431" cy="5847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0000"/>
              </a:srgbClr>
            </a:outerShdw>
          </a:effectLst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Disease</a:t>
            </a:r>
          </a:p>
        </p:txBody>
      </p:sp>
      <p:sp>
        <p:nvSpPr>
          <p:cNvPr id="11" name="3 CuadroTexto"/>
          <p:cNvSpPr txBox="1">
            <a:spLocks noChangeArrowheads="1"/>
          </p:cNvSpPr>
          <p:nvPr/>
        </p:nvSpPr>
        <p:spPr bwMode="auto">
          <a:xfrm>
            <a:off x="930432" y="1725575"/>
            <a:ext cx="814609" cy="36933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s-MX" dirty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ACUTE</a:t>
            </a:r>
            <a:endParaRPr lang="es-ES" dirty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16" name="4 CuadroTexto"/>
          <p:cNvSpPr txBox="1">
            <a:spLocks noChangeArrowheads="1"/>
          </p:cNvSpPr>
          <p:nvPr/>
        </p:nvSpPr>
        <p:spPr bwMode="auto">
          <a:xfrm>
            <a:off x="827585" y="3591777"/>
            <a:ext cx="1296144" cy="646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CHRONIC</a:t>
            </a:r>
          </a:p>
          <a:p>
            <a:pPr algn="ctr" eaLnBrk="1" hangingPunct="1"/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(‘short’)</a:t>
            </a:r>
            <a:endParaRPr lang="en-US" dirty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17" name="5 CuadroTexto"/>
          <p:cNvSpPr txBox="1">
            <a:spLocks noChangeArrowheads="1"/>
          </p:cNvSpPr>
          <p:nvPr/>
        </p:nvSpPr>
        <p:spPr bwMode="auto">
          <a:xfrm>
            <a:off x="827585" y="5572187"/>
            <a:ext cx="1368151" cy="646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 dirty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CHRONIC</a:t>
            </a:r>
          </a:p>
          <a:p>
            <a:pPr algn="ctr" eaLnBrk="1" hangingPunct="1"/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(‘long’)</a:t>
            </a:r>
            <a:endParaRPr lang="en-US" dirty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18" name="11 CuadroTexto"/>
          <p:cNvSpPr txBox="1">
            <a:spLocks/>
          </p:cNvSpPr>
          <p:nvPr/>
        </p:nvSpPr>
        <p:spPr>
          <a:xfrm>
            <a:off x="4113105" y="2556548"/>
            <a:ext cx="1155447" cy="3077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MX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ea typeface="ＭＳ Ｐゴシック" charset="-128"/>
                <a:cs typeface="Calibri"/>
              </a:rPr>
              <a:t>Homeostasis</a:t>
            </a:r>
            <a:endParaRPr lang="es-ES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/>
              <a:ea typeface="ＭＳ Ｐゴシック" charset="-128"/>
              <a:cs typeface="Calibri"/>
            </a:endParaRPr>
          </a:p>
        </p:txBody>
      </p:sp>
      <p:sp>
        <p:nvSpPr>
          <p:cNvPr id="19" name="12 CuadroTexto"/>
          <p:cNvSpPr txBox="1">
            <a:spLocks/>
          </p:cNvSpPr>
          <p:nvPr/>
        </p:nvSpPr>
        <p:spPr>
          <a:xfrm>
            <a:off x="3779912" y="4559054"/>
            <a:ext cx="182183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MX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ea typeface="ＭＳ Ｐゴシック" charset="-128"/>
                <a:cs typeface="Calibri"/>
              </a:rPr>
              <a:t>Adaptation</a:t>
            </a:r>
          </a:p>
        </p:txBody>
      </p:sp>
      <p:sp>
        <p:nvSpPr>
          <p:cNvPr id="20" name="13 CuadroTexto"/>
          <p:cNvSpPr txBox="1">
            <a:spLocks/>
          </p:cNvSpPr>
          <p:nvPr/>
        </p:nvSpPr>
        <p:spPr>
          <a:xfrm>
            <a:off x="4200595" y="6453336"/>
            <a:ext cx="980469" cy="3077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MX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ea typeface="ＭＳ Ｐゴシック" charset="-128"/>
                <a:cs typeface="Calibri"/>
              </a:rPr>
              <a:t>Disruption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041" y="828356"/>
            <a:ext cx="653174" cy="1802192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028" y="4866150"/>
            <a:ext cx="912860" cy="1655998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4316" y="4940066"/>
            <a:ext cx="892462" cy="158399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1032" y="1044379"/>
            <a:ext cx="703222" cy="154615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041" y="2841384"/>
            <a:ext cx="652375" cy="1799998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1032" y="3060041"/>
            <a:ext cx="703221" cy="1546155"/>
          </a:xfrm>
          <a:prstGeom prst="rect">
            <a:avLst/>
          </a:prstGeom>
        </p:spPr>
      </p:pic>
      <p:sp>
        <p:nvSpPr>
          <p:cNvPr id="27" name="Flecha a la derecha con muesca 26"/>
          <p:cNvSpPr>
            <a:spLocks noChangeAspect="1"/>
          </p:cNvSpPr>
          <p:nvPr/>
        </p:nvSpPr>
        <p:spPr>
          <a:xfrm>
            <a:off x="2224528" y="1772816"/>
            <a:ext cx="403256" cy="288040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uFillTx/>
            </a:endParaRPr>
          </a:p>
        </p:txBody>
      </p:sp>
      <p:sp>
        <p:nvSpPr>
          <p:cNvPr id="28" name="Flecha a la derecha con muesca 27"/>
          <p:cNvSpPr>
            <a:spLocks noChangeAspect="1"/>
          </p:cNvSpPr>
          <p:nvPr/>
        </p:nvSpPr>
        <p:spPr>
          <a:xfrm>
            <a:off x="3664688" y="1772816"/>
            <a:ext cx="403256" cy="288040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uFillTx/>
            </a:endParaRPr>
          </a:p>
        </p:txBody>
      </p:sp>
      <p:sp>
        <p:nvSpPr>
          <p:cNvPr id="29" name="Flecha a la derecha con muesca 28"/>
          <p:cNvSpPr>
            <a:spLocks noChangeAspect="1"/>
          </p:cNvSpPr>
          <p:nvPr/>
        </p:nvSpPr>
        <p:spPr>
          <a:xfrm>
            <a:off x="2224528" y="3734923"/>
            <a:ext cx="403256" cy="288040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uFillTx/>
            </a:endParaRPr>
          </a:p>
        </p:txBody>
      </p:sp>
      <p:sp>
        <p:nvSpPr>
          <p:cNvPr id="30" name="Flecha a la derecha con muesca 29"/>
          <p:cNvSpPr>
            <a:spLocks noChangeAspect="1"/>
          </p:cNvSpPr>
          <p:nvPr/>
        </p:nvSpPr>
        <p:spPr>
          <a:xfrm>
            <a:off x="3664688" y="3734923"/>
            <a:ext cx="403256" cy="288040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uFillTx/>
            </a:endParaRPr>
          </a:p>
        </p:txBody>
      </p:sp>
      <p:sp>
        <p:nvSpPr>
          <p:cNvPr id="31" name="Flecha a la derecha con muesca 30"/>
          <p:cNvSpPr>
            <a:spLocks noChangeAspect="1"/>
          </p:cNvSpPr>
          <p:nvPr/>
        </p:nvSpPr>
        <p:spPr>
          <a:xfrm>
            <a:off x="2224528" y="5715333"/>
            <a:ext cx="403256" cy="288040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uFillTx/>
            </a:endParaRPr>
          </a:p>
        </p:txBody>
      </p:sp>
      <p:sp>
        <p:nvSpPr>
          <p:cNvPr id="32" name="Flecha a la derecha con muesca 31"/>
          <p:cNvSpPr>
            <a:spLocks noChangeAspect="1"/>
          </p:cNvSpPr>
          <p:nvPr/>
        </p:nvSpPr>
        <p:spPr>
          <a:xfrm>
            <a:off x="3664688" y="5715333"/>
            <a:ext cx="403256" cy="288040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uFillTx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 rot="16200000">
            <a:off x="-380628" y="3660948"/>
            <a:ext cx="1427163" cy="5572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/>
          <a:lstStyle/>
          <a:p>
            <a:pPr algn="ctr">
              <a:defRPr>
                <a:uFillTx/>
              </a:defRPr>
            </a:pPr>
            <a:r>
              <a:rPr lang="es-MX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FillTx/>
                <a:latin typeface="Comic Sans MS"/>
                <a:ea typeface="ＭＳ Ｐゴシック" charset="-128"/>
                <a:cs typeface="Comic Sans MS"/>
              </a:rPr>
              <a:t>STRESS</a:t>
            </a:r>
            <a:endParaRPr lang="es-E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FillTx/>
              <a:latin typeface="Comic Sans MS"/>
              <a:ea typeface="ＭＳ Ｐゴシック" charset="-128"/>
              <a:cs typeface="Comic Sans MS"/>
            </a:endParaRPr>
          </a:p>
        </p:txBody>
      </p:sp>
      <p:sp>
        <p:nvSpPr>
          <p:cNvPr id="34" name="2 Abrir llave"/>
          <p:cNvSpPr>
            <a:spLocks/>
          </p:cNvSpPr>
          <p:nvPr/>
        </p:nvSpPr>
        <p:spPr>
          <a:xfrm>
            <a:off x="614214" y="1844824"/>
            <a:ext cx="287314" cy="4176464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>
                <a:uFillTx/>
              </a:defRPr>
            </a:pPr>
            <a:endParaRPr lang="es-ES">
              <a:uFillTx/>
            </a:endParaRPr>
          </a:p>
        </p:txBody>
      </p:sp>
      <p:sp>
        <p:nvSpPr>
          <p:cNvPr id="35" name="11 CuadroTexto"/>
          <p:cNvSpPr txBox="1">
            <a:spLocks/>
          </p:cNvSpPr>
          <p:nvPr/>
        </p:nvSpPr>
        <p:spPr>
          <a:xfrm>
            <a:off x="2774821" y="2556548"/>
            <a:ext cx="669261" cy="3077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MX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ea typeface="ＭＳ Ｐゴシック" charset="-128"/>
                <a:cs typeface="Calibri"/>
              </a:rPr>
              <a:t>Alarm</a:t>
            </a:r>
            <a:endParaRPr lang="es-ES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/>
              <a:ea typeface="ＭＳ Ｐゴシック" charset="-128"/>
              <a:cs typeface="Calibri"/>
            </a:endParaRPr>
          </a:p>
        </p:txBody>
      </p:sp>
      <p:sp>
        <p:nvSpPr>
          <p:cNvPr id="36" name="12 CuadroTexto"/>
          <p:cNvSpPr txBox="1">
            <a:spLocks/>
          </p:cNvSpPr>
          <p:nvPr/>
        </p:nvSpPr>
        <p:spPr>
          <a:xfrm>
            <a:off x="2195736" y="4559256"/>
            <a:ext cx="182183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MX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ea typeface="ＭＳ Ｐゴシック" charset="-128"/>
                <a:cs typeface="Calibri"/>
              </a:rPr>
              <a:t>Resistance</a:t>
            </a:r>
          </a:p>
        </p:txBody>
      </p:sp>
      <p:sp>
        <p:nvSpPr>
          <p:cNvPr id="37" name="13 CuadroTexto"/>
          <p:cNvSpPr txBox="1">
            <a:spLocks/>
          </p:cNvSpPr>
          <p:nvPr/>
        </p:nvSpPr>
        <p:spPr>
          <a:xfrm>
            <a:off x="2607770" y="6453336"/>
            <a:ext cx="1025003" cy="3077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MX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ea typeface="ＭＳ Ｐゴシック" charset="-128"/>
                <a:cs typeface="Calibri"/>
              </a:rPr>
              <a:t>Exhaustion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>
            <a:spLocks/>
          </p:cNvSpPr>
          <p:nvPr/>
        </p:nvSpPr>
        <p:spPr>
          <a:xfrm>
            <a:off x="3841121" y="3107544"/>
            <a:ext cx="196284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Stress</a:t>
            </a:r>
            <a:endParaRPr lang="es-ES_tradnl" sz="5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9" name="Flecha a la derecha con bandas 8"/>
          <p:cNvSpPr>
            <a:spLocks/>
          </p:cNvSpPr>
          <p:nvPr/>
        </p:nvSpPr>
        <p:spPr>
          <a:xfrm rot="16200000">
            <a:off x="4644008" y="2636912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1" name="Flecha a la derecha con bandas 10"/>
          <p:cNvSpPr>
            <a:spLocks/>
          </p:cNvSpPr>
          <p:nvPr/>
        </p:nvSpPr>
        <p:spPr>
          <a:xfrm rot="9296121">
            <a:off x="3112363" y="4059263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2" name="Flecha a la derecha con bandas 11"/>
          <p:cNvSpPr>
            <a:spLocks/>
          </p:cNvSpPr>
          <p:nvPr/>
        </p:nvSpPr>
        <p:spPr>
          <a:xfrm rot="2403173">
            <a:off x="5955431" y="4053012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3" name="Flecha a la derecha con bandas 12"/>
          <p:cNvSpPr>
            <a:spLocks/>
          </p:cNvSpPr>
          <p:nvPr/>
        </p:nvSpPr>
        <p:spPr>
          <a:xfrm rot="5400000">
            <a:off x="4644008" y="4293096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4" name="Flecha a la derecha con bandas 13"/>
          <p:cNvSpPr>
            <a:spLocks/>
          </p:cNvSpPr>
          <p:nvPr/>
        </p:nvSpPr>
        <p:spPr>
          <a:xfrm rot="13791297">
            <a:off x="3371801" y="2837619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15" name="Flecha a la derecha con bandas 14"/>
          <p:cNvSpPr>
            <a:spLocks/>
          </p:cNvSpPr>
          <p:nvPr/>
        </p:nvSpPr>
        <p:spPr>
          <a:xfrm rot="19134572">
            <a:off x="5924381" y="2974239"/>
            <a:ext cx="504056" cy="360040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AutoShape 19"/>
          <p:cNvSpPr>
            <a:spLocks noChangeArrowheads="1"/>
          </p:cNvSpPr>
          <p:nvPr/>
        </p:nvSpPr>
        <p:spPr bwMode="auto">
          <a:xfrm>
            <a:off x="6287612" y="1652862"/>
            <a:ext cx="304800" cy="434975"/>
          </a:xfrm>
          <a:prstGeom prst="downArrow">
            <a:avLst>
              <a:gd name="adj1" fmla="val 50000"/>
              <a:gd name="adj2" fmla="val 49948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es-ES">
              <a:uFillTx/>
              <a:latin typeface="Calibri" charset="0"/>
            </a:endParaRPr>
          </a:p>
        </p:txBody>
      </p:sp>
      <p:sp>
        <p:nvSpPr>
          <p:cNvPr id="7176" name="AutoShape 26"/>
          <p:cNvSpPr>
            <a:spLocks noChangeArrowheads="1"/>
          </p:cNvSpPr>
          <p:nvPr/>
        </p:nvSpPr>
        <p:spPr bwMode="auto">
          <a:xfrm>
            <a:off x="6287612" y="3152329"/>
            <a:ext cx="304800" cy="420688"/>
          </a:xfrm>
          <a:prstGeom prst="downArrow">
            <a:avLst>
              <a:gd name="adj1" fmla="val 50000"/>
              <a:gd name="adj2" fmla="val 62371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es-ES">
              <a:uFillTx/>
              <a:latin typeface="Calibri" charset="0"/>
            </a:endParaRPr>
          </a:p>
        </p:txBody>
      </p:sp>
      <p:sp>
        <p:nvSpPr>
          <p:cNvPr id="7177" name="AutoShape 28"/>
          <p:cNvSpPr>
            <a:spLocks noChangeArrowheads="1"/>
          </p:cNvSpPr>
          <p:nvPr/>
        </p:nvSpPr>
        <p:spPr bwMode="auto">
          <a:xfrm>
            <a:off x="6287612" y="4605189"/>
            <a:ext cx="304800" cy="407987"/>
          </a:xfrm>
          <a:prstGeom prst="downArrow">
            <a:avLst>
              <a:gd name="adj1" fmla="val 50000"/>
              <a:gd name="adj2" fmla="val 50059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es-ES">
              <a:uFillTx/>
              <a:latin typeface="Calibri" charset="0"/>
            </a:endParaRPr>
          </a:p>
        </p:txBody>
      </p:sp>
      <p:sp>
        <p:nvSpPr>
          <p:cNvPr id="7180" name="32 CuadroTexto"/>
          <p:cNvSpPr txBox="1">
            <a:spLocks noChangeArrowheads="1"/>
          </p:cNvSpPr>
          <p:nvPr/>
        </p:nvSpPr>
        <p:spPr bwMode="auto">
          <a:xfrm>
            <a:off x="7204344" y="2398673"/>
            <a:ext cx="174130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2000" i="1" dirty="0" smtClean="0">
                <a:uFillTx/>
                <a:latin typeface="Calibri" charset="0"/>
              </a:rPr>
              <a:t>Hypothalamus</a:t>
            </a:r>
            <a:endParaRPr lang="es-MX" sz="2000" i="1" dirty="0">
              <a:uFillTx/>
              <a:latin typeface="Calibri" charset="0"/>
            </a:endParaRPr>
          </a:p>
        </p:txBody>
      </p:sp>
      <p:sp>
        <p:nvSpPr>
          <p:cNvPr id="7181" name="33 CuadroTexto"/>
          <p:cNvSpPr txBox="1">
            <a:spLocks noChangeArrowheads="1"/>
          </p:cNvSpPr>
          <p:nvPr/>
        </p:nvSpPr>
        <p:spPr bwMode="auto">
          <a:xfrm>
            <a:off x="7282904" y="3851756"/>
            <a:ext cx="133073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2000" i="1" dirty="0" smtClean="0">
                <a:uFillTx/>
                <a:latin typeface="Calibri" charset="0"/>
              </a:rPr>
              <a:t>Pituitary</a:t>
            </a:r>
            <a:endParaRPr lang="es-MX" sz="2000" i="1" dirty="0">
              <a:uFillTx/>
              <a:latin typeface="Calibri" charset="0"/>
            </a:endParaRPr>
          </a:p>
        </p:txBody>
      </p:sp>
      <p:sp>
        <p:nvSpPr>
          <p:cNvPr id="7182" name="34 CuadroTexto"/>
          <p:cNvSpPr txBox="1">
            <a:spLocks noChangeArrowheads="1"/>
          </p:cNvSpPr>
          <p:nvPr/>
        </p:nvSpPr>
        <p:spPr bwMode="auto">
          <a:xfrm>
            <a:off x="7164291" y="5291916"/>
            <a:ext cx="187220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s-MX" sz="2000" i="1" dirty="0">
                <a:uFillTx/>
                <a:latin typeface="Calibri" charset="0"/>
              </a:rPr>
              <a:t>A</a:t>
            </a:r>
            <a:r>
              <a:rPr lang="es-MX" sz="2000" i="1" dirty="0" smtClean="0">
                <a:uFillTx/>
                <a:latin typeface="Calibri" charset="0"/>
              </a:rPr>
              <a:t>drenal glands</a:t>
            </a:r>
            <a:endParaRPr lang="es-MX" sz="2000" i="1" dirty="0">
              <a:uFillTx/>
              <a:latin typeface="Calibri" charset="0"/>
            </a:endParaRPr>
          </a:p>
        </p:txBody>
      </p:sp>
      <p:sp>
        <p:nvSpPr>
          <p:cNvPr id="5" name="Elipse 4"/>
          <p:cNvSpPr>
            <a:spLocks/>
          </p:cNvSpPr>
          <p:nvPr/>
        </p:nvSpPr>
        <p:spPr>
          <a:xfrm>
            <a:off x="5580112" y="2163635"/>
            <a:ext cx="1656184" cy="8640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/>
                </a:solidFill>
                <a:uFillTx/>
                <a:latin typeface="+mj-lt"/>
              </a:rPr>
              <a:t>CRH</a:t>
            </a:r>
            <a:endParaRPr lang="es-ES" sz="2400" dirty="0">
              <a:solidFill>
                <a:schemeClr val="tx1"/>
              </a:solidFill>
              <a:uFillTx/>
              <a:latin typeface="+mj-lt"/>
            </a:endParaRPr>
          </a:p>
        </p:txBody>
      </p:sp>
      <p:sp>
        <p:nvSpPr>
          <p:cNvPr id="22" name="Elipse 21"/>
          <p:cNvSpPr>
            <a:spLocks/>
          </p:cNvSpPr>
          <p:nvPr/>
        </p:nvSpPr>
        <p:spPr>
          <a:xfrm>
            <a:off x="5580112" y="3629195"/>
            <a:ext cx="1656184" cy="86409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uFillTx/>
                <a:latin typeface="+mj-lt"/>
              </a:rPr>
              <a:t>ACTH</a:t>
            </a:r>
            <a:endParaRPr lang="es-ES" sz="2400" dirty="0">
              <a:solidFill>
                <a:schemeClr val="tx2">
                  <a:lumMod val="75000"/>
                </a:schemeClr>
              </a:solidFill>
              <a:uFillTx/>
              <a:latin typeface="+mj-lt"/>
            </a:endParaRPr>
          </a:p>
        </p:txBody>
      </p:sp>
      <p:sp>
        <p:nvSpPr>
          <p:cNvPr id="23" name="Elipse 22"/>
          <p:cNvSpPr>
            <a:spLocks/>
          </p:cNvSpPr>
          <p:nvPr/>
        </p:nvSpPr>
        <p:spPr>
          <a:xfrm>
            <a:off x="5580112" y="5069355"/>
            <a:ext cx="1656184" cy="864096"/>
          </a:xfrm>
          <a:prstGeom prst="ellipse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/>
                </a:solidFill>
                <a:uFillTx/>
                <a:latin typeface="+mj-lt"/>
              </a:rPr>
              <a:t>Cortisol</a:t>
            </a:r>
            <a:endParaRPr lang="es-ES" sz="2400" dirty="0">
              <a:solidFill>
                <a:schemeClr val="tx1"/>
              </a:solidFill>
              <a:uFillTx/>
              <a:latin typeface="+mj-lt"/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1916173" y="1721994"/>
            <a:ext cx="377103" cy="461665"/>
            <a:chOff x="3275856" y="3225676"/>
            <a:chExt cx="377103" cy="461665"/>
          </a:xfrm>
        </p:grpSpPr>
        <p:sp>
          <p:nvSpPr>
            <p:cNvPr id="7" name="Elipse 6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8" name="CuadroTexto 7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uFillTx/>
                </a:rPr>
                <a:t>+</a:t>
              </a:r>
              <a:endParaRPr lang="es-ES" sz="2400" dirty="0">
                <a:uFillTx/>
              </a:endParaRPr>
            </a:p>
          </p:txBody>
        </p:sp>
      </p:grpSp>
      <p:grpSp>
        <p:nvGrpSpPr>
          <p:cNvPr id="28" name="Agrupar 27"/>
          <p:cNvGrpSpPr/>
          <p:nvPr/>
        </p:nvGrpSpPr>
        <p:grpSpPr>
          <a:xfrm>
            <a:off x="1916173" y="3191772"/>
            <a:ext cx="377103" cy="461665"/>
            <a:chOff x="3275856" y="3225676"/>
            <a:chExt cx="377103" cy="461665"/>
          </a:xfrm>
        </p:grpSpPr>
        <p:sp>
          <p:nvSpPr>
            <p:cNvPr id="29" name="Elipse 28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30" name="CuadroTexto 29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uFillTx/>
                </a:rPr>
                <a:t>+</a:t>
              </a:r>
              <a:endParaRPr lang="es-ES" sz="2400" dirty="0">
                <a:uFillTx/>
              </a:endParaRPr>
            </a:p>
          </p:txBody>
        </p:sp>
      </p:grpSp>
      <p:sp>
        <p:nvSpPr>
          <p:cNvPr id="10" name="CuadroTexto 9"/>
          <p:cNvSpPr txBox="1">
            <a:spLocks/>
          </p:cNvSpPr>
          <p:nvPr/>
        </p:nvSpPr>
        <p:spPr>
          <a:xfrm>
            <a:off x="1547651" y="805937"/>
            <a:ext cx="1800215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3600" i="1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Stress</a:t>
            </a:r>
            <a:endParaRPr lang="es-ES" sz="3600" i="1" dirty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+mj-lt"/>
            </a:endParaRPr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6715989" y="5818223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6427957" y="587727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Agrupar 19"/>
          <p:cNvGrpSpPr/>
          <p:nvPr/>
        </p:nvGrpSpPr>
        <p:grpSpPr>
          <a:xfrm>
            <a:off x="5203138" y="2251472"/>
            <a:ext cx="360040" cy="584776"/>
            <a:chOff x="2915816" y="2513072"/>
            <a:chExt cx="360040" cy="584776"/>
          </a:xfrm>
        </p:grpSpPr>
        <p:sp>
          <p:nvSpPr>
            <p:cNvPr id="36" name="Elipse 35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37" name="CuadroTexto 36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200" dirty="0">
                  <a:uFillTx/>
                </a:rPr>
                <a:t>-</a:t>
              </a:r>
            </a:p>
          </p:txBody>
        </p:sp>
      </p:grpSp>
      <p:grpSp>
        <p:nvGrpSpPr>
          <p:cNvPr id="38" name="Agrupar 37"/>
          <p:cNvGrpSpPr/>
          <p:nvPr/>
        </p:nvGrpSpPr>
        <p:grpSpPr>
          <a:xfrm>
            <a:off x="5203138" y="3743464"/>
            <a:ext cx="360040" cy="584776"/>
            <a:chOff x="2915816" y="2513072"/>
            <a:chExt cx="360040" cy="584776"/>
          </a:xfrm>
        </p:grpSpPr>
        <p:sp>
          <p:nvSpPr>
            <p:cNvPr id="39" name="Elipse 38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40" name="CuadroTexto 39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200" dirty="0">
                  <a:uFillTx/>
                </a:rPr>
                <a:t>-</a:t>
              </a:r>
            </a:p>
          </p:txBody>
        </p:sp>
      </p:grpSp>
      <p:cxnSp>
        <p:nvCxnSpPr>
          <p:cNvPr id="11" name="Conector recto 10"/>
          <p:cNvCxnSpPr/>
          <p:nvPr/>
        </p:nvCxnSpPr>
        <p:spPr>
          <a:xfrm flipH="1">
            <a:off x="4659004" y="6381328"/>
            <a:ext cx="17639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4652475" y="2564904"/>
            <a:ext cx="0" cy="38164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/>
          <p:nvPr/>
        </p:nvCxnSpPr>
        <p:spPr>
          <a:xfrm>
            <a:off x="4650274" y="2577863"/>
            <a:ext cx="54012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/>
          <p:nvPr/>
        </p:nvCxnSpPr>
        <p:spPr>
          <a:xfrm>
            <a:off x="4652414" y="4077072"/>
            <a:ext cx="54012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68" name="CuadroTexto 7167"/>
          <p:cNvSpPr txBox="1">
            <a:spLocks/>
          </p:cNvSpPr>
          <p:nvPr/>
        </p:nvSpPr>
        <p:spPr>
          <a:xfrm>
            <a:off x="5076058" y="2154063"/>
            <a:ext cx="595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 smtClean="0">
                <a:solidFill>
                  <a:srgbClr val="FF0000"/>
                </a:solidFill>
                <a:uFillTx/>
              </a:rPr>
              <a:t>X</a:t>
            </a:r>
            <a:endParaRPr lang="es-ES" sz="4800" b="1" dirty="0">
              <a:solidFill>
                <a:srgbClr val="FF0000"/>
              </a:solidFill>
              <a:uFillTx/>
            </a:endParaRPr>
          </a:p>
        </p:txBody>
      </p:sp>
      <p:sp>
        <p:nvSpPr>
          <p:cNvPr id="48" name="CuadroTexto 47"/>
          <p:cNvSpPr txBox="1">
            <a:spLocks/>
          </p:cNvSpPr>
          <p:nvPr/>
        </p:nvSpPr>
        <p:spPr>
          <a:xfrm>
            <a:off x="5088365" y="3646021"/>
            <a:ext cx="595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 smtClean="0">
                <a:solidFill>
                  <a:srgbClr val="FF0000"/>
                </a:solidFill>
                <a:uFillTx/>
              </a:rPr>
              <a:t>X</a:t>
            </a:r>
            <a:endParaRPr lang="es-ES" sz="4800" b="1" dirty="0">
              <a:solidFill>
                <a:srgbClr val="FF0000"/>
              </a:solidFill>
              <a:uFillTx/>
            </a:endParaRPr>
          </a:p>
        </p:txBody>
      </p:sp>
      <p:cxnSp>
        <p:nvCxnSpPr>
          <p:cNvPr id="49" name="Conector recto de flecha 48"/>
          <p:cNvCxnSpPr/>
          <p:nvPr/>
        </p:nvCxnSpPr>
        <p:spPr>
          <a:xfrm>
            <a:off x="5851375" y="570734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/>
          <p:cNvCxnSpPr/>
          <p:nvPr/>
        </p:nvCxnSpPr>
        <p:spPr>
          <a:xfrm>
            <a:off x="6994871" y="570734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/>
          <p:cNvCxnSpPr/>
          <p:nvPr/>
        </p:nvCxnSpPr>
        <p:spPr>
          <a:xfrm>
            <a:off x="6165325" y="5818223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uadroTexto 52"/>
          <p:cNvSpPr txBox="1">
            <a:spLocks/>
          </p:cNvSpPr>
          <p:nvPr/>
        </p:nvSpPr>
        <p:spPr>
          <a:xfrm>
            <a:off x="5004034" y="790622"/>
            <a:ext cx="2880334" cy="6480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sz="3600" i="1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Chronic Stress</a:t>
            </a:r>
            <a:endParaRPr lang="en-US" sz="3600" i="1" dirty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+mj-lt"/>
            </a:endParaRPr>
          </a:p>
        </p:txBody>
      </p:sp>
      <p:sp>
        <p:nvSpPr>
          <p:cNvPr id="41" name="Elipse 40"/>
          <p:cNvSpPr>
            <a:spLocks/>
          </p:cNvSpPr>
          <p:nvPr/>
        </p:nvSpPr>
        <p:spPr>
          <a:xfrm>
            <a:off x="1645073" y="2163635"/>
            <a:ext cx="1656184" cy="8640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/>
                </a:solidFill>
                <a:uFillTx/>
                <a:latin typeface="+mj-lt"/>
              </a:rPr>
              <a:t>CRH</a:t>
            </a:r>
            <a:endParaRPr lang="es-ES" sz="2400" dirty="0">
              <a:solidFill>
                <a:schemeClr val="tx1"/>
              </a:solidFill>
              <a:uFillTx/>
              <a:latin typeface="+mj-lt"/>
            </a:endParaRPr>
          </a:p>
        </p:txBody>
      </p:sp>
      <p:sp>
        <p:nvSpPr>
          <p:cNvPr id="42" name="Elipse 41"/>
          <p:cNvSpPr>
            <a:spLocks/>
          </p:cNvSpPr>
          <p:nvPr/>
        </p:nvSpPr>
        <p:spPr>
          <a:xfrm>
            <a:off x="1645073" y="3629195"/>
            <a:ext cx="1656184" cy="86409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  <a:uFillTx/>
                <a:latin typeface="+mj-lt"/>
              </a:rPr>
              <a:t>ACTH</a:t>
            </a:r>
            <a:endParaRPr lang="es-ES" sz="2400" dirty="0">
              <a:solidFill>
                <a:schemeClr val="tx2">
                  <a:lumMod val="75000"/>
                </a:schemeClr>
              </a:solidFill>
              <a:uFillTx/>
              <a:latin typeface="+mj-lt"/>
            </a:endParaRPr>
          </a:p>
        </p:txBody>
      </p:sp>
      <p:sp>
        <p:nvSpPr>
          <p:cNvPr id="44" name="Elipse 43"/>
          <p:cNvSpPr>
            <a:spLocks/>
          </p:cNvSpPr>
          <p:nvPr/>
        </p:nvSpPr>
        <p:spPr>
          <a:xfrm>
            <a:off x="1645073" y="5069355"/>
            <a:ext cx="1656184" cy="864096"/>
          </a:xfrm>
          <a:prstGeom prst="ellipse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solidFill>
                  <a:schemeClr val="tx1"/>
                </a:solidFill>
                <a:uFillTx/>
                <a:latin typeface="+mj-lt"/>
              </a:rPr>
              <a:t>Cortisol</a:t>
            </a:r>
            <a:endParaRPr lang="es-ES" sz="2400" dirty="0">
              <a:solidFill>
                <a:schemeClr val="tx1"/>
              </a:solidFill>
              <a:uFillTx/>
              <a:latin typeface="+mj-lt"/>
            </a:endParaRPr>
          </a:p>
        </p:txBody>
      </p:sp>
      <p:cxnSp>
        <p:nvCxnSpPr>
          <p:cNvPr id="45" name="Conector recto de flecha 44"/>
          <p:cNvCxnSpPr/>
          <p:nvPr/>
        </p:nvCxnSpPr>
        <p:spPr>
          <a:xfrm>
            <a:off x="2483768" y="587727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Agrupar 45"/>
          <p:cNvGrpSpPr/>
          <p:nvPr/>
        </p:nvGrpSpPr>
        <p:grpSpPr>
          <a:xfrm>
            <a:off x="1258949" y="2251472"/>
            <a:ext cx="360040" cy="584776"/>
            <a:chOff x="2915816" y="2513072"/>
            <a:chExt cx="360040" cy="584776"/>
          </a:xfrm>
        </p:grpSpPr>
        <p:sp>
          <p:nvSpPr>
            <p:cNvPr id="47" name="Elipse 46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51" name="CuadroTexto 50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200" dirty="0">
                  <a:uFillTx/>
                </a:rPr>
                <a:t>-</a:t>
              </a:r>
            </a:p>
          </p:txBody>
        </p:sp>
      </p:grpSp>
      <p:grpSp>
        <p:nvGrpSpPr>
          <p:cNvPr id="54" name="Agrupar 53"/>
          <p:cNvGrpSpPr/>
          <p:nvPr/>
        </p:nvGrpSpPr>
        <p:grpSpPr>
          <a:xfrm>
            <a:off x="1258949" y="3743464"/>
            <a:ext cx="360040" cy="584776"/>
            <a:chOff x="2915816" y="2513072"/>
            <a:chExt cx="360040" cy="584776"/>
          </a:xfrm>
        </p:grpSpPr>
        <p:sp>
          <p:nvSpPr>
            <p:cNvPr id="55" name="Elipse 54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56" name="CuadroTexto 55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200" dirty="0">
                  <a:uFillTx/>
                </a:rPr>
                <a:t>-</a:t>
              </a:r>
            </a:p>
          </p:txBody>
        </p:sp>
      </p:grpSp>
      <p:cxnSp>
        <p:nvCxnSpPr>
          <p:cNvPr id="57" name="Conector recto 56"/>
          <p:cNvCxnSpPr/>
          <p:nvPr/>
        </p:nvCxnSpPr>
        <p:spPr>
          <a:xfrm flipH="1">
            <a:off x="714815" y="6381328"/>
            <a:ext cx="17639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 flipV="1">
            <a:off x="708286" y="2564904"/>
            <a:ext cx="0" cy="38164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/>
          <p:nvPr/>
        </p:nvCxnSpPr>
        <p:spPr>
          <a:xfrm>
            <a:off x="706085" y="2577863"/>
            <a:ext cx="54012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de flecha 59"/>
          <p:cNvCxnSpPr/>
          <p:nvPr/>
        </p:nvCxnSpPr>
        <p:spPr>
          <a:xfrm>
            <a:off x="708225" y="4077072"/>
            <a:ext cx="54012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AutoShape 19"/>
          <p:cNvSpPr>
            <a:spLocks noChangeArrowheads="1"/>
          </p:cNvSpPr>
          <p:nvPr/>
        </p:nvSpPr>
        <p:spPr bwMode="auto">
          <a:xfrm>
            <a:off x="2322984" y="1652862"/>
            <a:ext cx="304800" cy="434975"/>
          </a:xfrm>
          <a:prstGeom prst="downArrow">
            <a:avLst>
              <a:gd name="adj1" fmla="val 50000"/>
              <a:gd name="adj2" fmla="val 49948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es-ES">
              <a:uFillTx/>
              <a:latin typeface="Calibri" charset="0"/>
            </a:endParaRPr>
          </a:p>
        </p:txBody>
      </p:sp>
      <p:sp>
        <p:nvSpPr>
          <p:cNvPr id="62" name="AutoShape 26"/>
          <p:cNvSpPr>
            <a:spLocks noChangeArrowheads="1"/>
          </p:cNvSpPr>
          <p:nvPr/>
        </p:nvSpPr>
        <p:spPr bwMode="auto">
          <a:xfrm>
            <a:off x="2322984" y="3152329"/>
            <a:ext cx="304800" cy="420688"/>
          </a:xfrm>
          <a:prstGeom prst="downArrow">
            <a:avLst>
              <a:gd name="adj1" fmla="val 50000"/>
              <a:gd name="adj2" fmla="val 62371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es-ES">
              <a:uFillTx/>
              <a:latin typeface="Calibri" charset="0"/>
            </a:endParaRPr>
          </a:p>
        </p:txBody>
      </p:sp>
      <p:sp>
        <p:nvSpPr>
          <p:cNvPr id="63" name="AutoShape 28"/>
          <p:cNvSpPr>
            <a:spLocks noChangeArrowheads="1"/>
          </p:cNvSpPr>
          <p:nvPr/>
        </p:nvSpPr>
        <p:spPr bwMode="auto">
          <a:xfrm>
            <a:off x="2322984" y="4605189"/>
            <a:ext cx="304800" cy="407987"/>
          </a:xfrm>
          <a:prstGeom prst="downArrow">
            <a:avLst>
              <a:gd name="adj1" fmla="val 50000"/>
              <a:gd name="adj2" fmla="val 50059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es-ES">
              <a:uFillTx/>
              <a:latin typeface="Calibri" charset="0"/>
            </a:endParaRPr>
          </a:p>
        </p:txBody>
      </p:sp>
      <p:grpSp>
        <p:nvGrpSpPr>
          <p:cNvPr id="64" name="Agrupar 63"/>
          <p:cNvGrpSpPr/>
          <p:nvPr/>
        </p:nvGrpSpPr>
        <p:grpSpPr>
          <a:xfrm>
            <a:off x="1916173" y="4631988"/>
            <a:ext cx="377103" cy="461665"/>
            <a:chOff x="3275856" y="3225676"/>
            <a:chExt cx="377103" cy="461665"/>
          </a:xfrm>
        </p:grpSpPr>
        <p:sp>
          <p:nvSpPr>
            <p:cNvPr id="65" name="Elipse 64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66" name="CuadroTexto 65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uFillTx/>
                </a:rPr>
                <a:t>+</a:t>
              </a:r>
              <a:endParaRPr lang="es-ES" sz="2400" dirty="0">
                <a:uFillTx/>
              </a:endParaRPr>
            </a:p>
          </p:txBody>
        </p:sp>
      </p:grpSp>
      <p:grpSp>
        <p:nvGrpSpPr>
          <p:cNvPr id="67" name="Agrupar 66"/>
          <p:cNvGrpSpPr/>
          <p:nvPr/>
        </p:nvGrpSpPr>
        <p:grpSpPr>
          <a:xfrm>
            <a:off x="5893418" y="1713528"/>
            <a:ext cx="377103" cy="461665"/>
            <a:chOff x="3275856" y="3225676"/>
            <a:chExt cx="377103" cy="461665"/>
          </a:xfrm>
        </p:grpSpPr>
        <p:sp>
          <p:nvSpPr>
            <p:cNvPr id="68" name="Elipse 67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69" name="CuadroTexto 68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uFillTx/>
                </a:rPr>
                <a:t>+</a:t>
              </a:r>
              <a:endParaRPr lang="es-ES" sz="2400" dirty="0">
                <a:uFillTx/>
              </a:endParaRPr>
            </a:p>
          </p:txBody>
        </p:sp>
      </p:grpSp>
      <p:grpSp>
        <p:nvGrpSpPr>
          <p:cNvPr id="70" name="Agrupar 69"/>
          <p:cNvGrpSpPr/>
          <p:nvPr/>
        </p:nvGrpSpPr>
        <p:grpSpPr>
          <a:xfrm>
            <a:off x="5893418" y="3183305"/>
            <a:ext cx="377103" cy="461665"/>
            <a:chOff x="3275856" y="3225676"/>
            <a:chExt cx="377103" cy="461665"/>
          </a:xfrm>
        </p:grpSpPr>
        <p:sp>
          <p:nvSpPr>
            <p:cNvPr id="71" name="Elipse 70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72" name="CuadroTexto 71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uFillTx/>
                </a:rPr>
                <a:t>+</a:t>
              </a:r>
              <a:endParaRPr lang="es-ES" sz="2400" dirty="0">
                <a:uFillTx/>
              </a:endParaRPr>
            </a:p>
          </p:txBody>
        </p:sp>
      </p:grpSp>
      <p:grpSp>
        <p:nvGrpSpPr>
          <p:cNvPr id="73" name="Agrupar 72"/>
          <p:cNvGrpSpPr/>
          <p:nvPr/>
        </p:nvGrpSpPr>
        <p:grpSpPr>
          <a:xfrm>
            <a:off x="5893418" y="4640454"/>
            <a:ext cx="377103" cy="461665"/>
            <a:chOff x="3275856" y="3225676"/>
            <a:chExt cx="377103" cy="461665"/>
          </a:xfrm>
        </p:grpSpPr>
        <p:sp>
          <p:nvSpPr>
            <p:cNvPr id="74" name="Elipse 73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75" name="CuadroTexto 74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uFillTx/>
                </a:rPr>
                <a:t>+</a:t>
              </a:r>
              <a:endParaRPr lang="es-ES" sz="2400" dirty="0">
                <a:uFillTx/>
              </a:endParaRPr>
            </a:p>
          </p:txBody>
        </p:sp>
      </p:grpSp>
      <p:sp>
        <p:nvSpPr>
          <p:cNvPr id="3" name="Flecha derecha 2"/>
          <p:cNvSpPr>
            <a:spLocks/>
          </p:cNvSpPr>
          <p:nvPr/>
        </p:nvSpPr>
        <p:spPr>
          <a:xfrm>
            <a:off x="3597756" y="3831375"/>
            <a:ext cx="864096" cy="504056"/>
          </a:xfrm>
          <a:prstGeom prst="right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4" name="CuadroTexto 3"/>
          <p:cNvSpPr txBox="1">
            <a:spLocks/>
          </p:cNvSpPr>
          <p:nvPr/>
        </p:nvSpPr>
        <p:spPr>
          <a:xfrm>
            <a:off x="3722573" y="3140968"/>
            <a:ext cx="489387" cy="769441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44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Bookman Old Style"/>
                <a:cs typeface="Bookman Old Style"/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827584" y="620688"/>
            <a:ext cx="7848872" cy="1154113"/>
          </a:xfrm>
          <a:ln>
            <a:miter lim="800000"/>
          </a:ln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>
                <a:uFillTx/>
              </a:defRPr>
            </a:pPr>
            <a:r>
              <a:rPr lang="en-US" sz="32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Previous stress experience induces habituated </a:t>
            </a:r>
            <a:r>
              <a:rPr lang="en-US" sz="3200" dirty="0" err="1" smtClean="0">
                <a:solidFill>
                  <a:srgbClr val="08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corticosterone</a:t>
            </a:r>
            <a:r>
              <a:rPr lang="en-US" sz="3200" dirty="0">
                <a:solidFill>
                  <a:srgbClr val="08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n-US" sz="32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responses </a:t>
            </a:r>
            <a:r>
              <a:rPr lang="en-US" sz="32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to restraint in rats</a:t>
            </a:r>
          </a:p>
        </p:txBody>
      </p:sp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422" y="2099185"/>
            <a:ext cx="5022850" cy="40322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>
            <a:spLocks/>
          </p:cNvSpPr>
          <p:nvPr/>
        </p:nvSpPr>
        <p:spPr>
          <a:xfrm>
            <a:off x="3563888" y="6381330"/>
            <a:ext cx="55084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MX" sz="12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Gadek-Michalska and Bugajski, J. Physiol. Pharmacol., 54(3), 449-459, 2003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>
            <a:spLocks/>
          </p:cNvSpPr>
          <p:nvPr/>
        </p:nvSpPr>
        <p:spPr>
          <a:xfrm>
            <a:off x="5076827" y="6308726"/>
            <a:ext cx="38330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MX" sz="1200" i="1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Keeney et al. J. Neuroendocrinol., 18, 330-338, 2006</a:t>
            </a:r>
          </a:p>
        </p:txBody>
      </p:sp>
      <p:sp>
        <p:nvSpPr>
          <p:cNvPr id="10" name="9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712968" cy="1151160"/>
          </a:xfrm>
          <a:ln>
            <a:miter lim="800000"/>
          </a:ln>
        </p:spPr>
        <p:txBody>
          <a:bodyPr anchor="ctr">
            <a:noAutofit/>
          </a:bodyPr>
          <a:lstStyle/>
          <a:p>
            <a:pPr eaLnBrk="1" fontAlgn="auto" hangingPunct="1">
              <a:spcAft>
                <a:spcPts val="0"/>
              </a:spcAft>
              <a:defRPr>
                <a:uFillTx/>
              </a:defRPr>
            </a:pPr>
            <a:r>
              <a:rPr lang="en-US" sz="32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Chronic social defeat promotes disruption of CORT secretion to ‘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an</a:t>
            </a:r>
            <a:r>
              <a:rPr lang="en-US" sz="32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/>
                <a:cs typeface="Calibri"/>
              </a:rPr>
              <a:t>ticipatory’ stress in mice</a:t>
            </a:r>
          </a:p>
        </p:txBody>
      </p:sp>
      <p:pic>
        <p:nvPicPr>
          <p:cNvPr id="1536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1348" y="2111845"/>
            <a:ext cx="4483100" cy="398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309" y="5682375"/>
            <a:ext cx="504000" cy="49728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910" y="5682377"/>
            <a:ext cx="431999" cy="534157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>
          <a:xfrm>
            <a:off x="1289305" y="5250329"/>
            <a:ext cx="1224136" cy="1440175"/>
            <a:chOff x="2195736" y="4437112"/>
            <a:chExt cx="1224136" cy="1584176"/>
          </a:xfrm>
        </p:grpSpPr>
        <p:sp>
          <p:nvSpPr>
            <p:cNvPr id="5" name="Rectángulo 4"/>
            <p:cNvSpPr>
              <a:spLocks/>
            </p:cNvSpPr>
            <p:nvPr/>
          </p:nvSpPr>
          <p:spPr>
            <a:xfrm>
              <a:off x="2195736" y="4437112"/>
              <a:ext cx="1224136" cy="15841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uFillTx/>
              </a:endParaRPr>
            </a:p>
          </p:txBody>
        </p:sp>
        <p:cxnSp>
          <p:nvCxnSpPr>
            <p:cNvPr id="7" name="Conector recto 6"/>
            <p:cNvCxnSpPr>
              <a:stCxn id="5" idx="0"/>
              <a:endCxn id="5" idx="2"/>
            </p:cNvCxnSpPr>
            <p:nvPr/>
          </p:nvCxnSpPr>
          <p:spPr>
            <a:xfrm>
              <a:off x="2807804" y="4437112"/>
              <a:ext cx="0" cy="1584176"/>
            </a:xfrm>
            <a:prstGeom prst="line">
              <a:avLst/>
            </a:prstGeom>
            <a:ln w="6350" cmpd="sng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409" y="2497089"/>
            <a:ext cx="504000" cy="49728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97" y="2497089"/>
            <a:ext cx="431999" cy="534157"/>
          </a:xfrm>
          <a:prstGeom prst="rect">
            <a:avLst/>
          </a:prstGeom>
        </p:spPr>
      </p:pic>
      <p:sp>
        <p:nvSpPr>
          <p:cNvPr id="15" name="Rectángulo 14"/>
          <p:cNvSpPr>
            <a:spLocks/>
          </p:cNvSpPr>
          <p:nvPr/>
        </p:nvSpPr>
        <p:spPr>
          <a:xfrm>
            <a:off x="319325" y="2065043"/>
            <a:ext cx="1224136" cy="1440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462" y="4267190"/>
            <a:ext cx="431999" cy="534157"/>
          </a:xfrm>
          <a:prstGeom prst="rect">
            <a:avLst/>
          </a:prstGeom>
        </p:spPr>
      </p:pic>
      <p:sp>
        <p:nvSpPr>
          <p:cNvPr id="20" name="Rectángulo 19"/>
          <p:cNvSpPr>
            <a:spLocks/>
          </p:cNvSpPr>
          <p:nvPr/>
        </p:nvSpPr>
        <p:spPr>
          <a:xfrm>
            <a:off x="785249" y="3649204"/>
            <a:ext cx="1224136" cy="1440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369" y="3966924"/>
            <a:ext cx="504000" cy="497280"/>
          </a:xfrm>
          <a:prstGeom prst="rect">
            <a:avLst/>
          </a:prstGeom>
        </p:spPr>
      </p:pic>
      <p:cxnSp>
        <p:nvCxnSpPr>
          <p:cNvPr id="22" name="Conector recto de flecha 21"/>
          <p:cNvCxnSpPr/>
          <p:nvPr/>
        </p:nvCxnSpPr>
        <p:spPr>
          <a:xfrm flipH="1">
            <a:off x="2297417" y="2785123"/>
            <a:ext cx="432048" cy="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>
            <a:spLocks/>
          </p:cNvSpPr>
          <p:nvPr/>
        </p:nvSpPr>
        <p:spPr>
          <a:xfrm>
            <a:off x="2665924" y="1556792"/>
            <a:ext cx="1368152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i="1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New aggressor for 4, 8 and 12 days</a:t>
            </a:r>
          </a:p>
        </p:txBody>
      </p:sp>
      <p:sp>
        <p:nvSpPr>
          <p:cNvPr id="27" name="Rectángulo 26"/>
          <p:cNvSpPr>
            <a:spLocks/>
          </p:cNvSpPr>
          <p:nvPr/>
        </p:nvSpPr>
        <p:spPr>
          <a:xfrm>
            <a:off x="2729465" y="2065043"/>
            <a:ext cx="1224136" cy="1440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593" y="2209059"/>
            <a:ext cx="504000" cy="49728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3" y="2137051"/>
            <a:ext cx="504000" cy="49728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473" y="2711424"/>
            <a:ext cx="504000" cy="49728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788" y="2830039"/>
            <a:ext cx="504000" cy="497280"/>
          </a:xfrm>
          <a:prstGeom prst="rect">
            <a:avLst/>
          </a:prstGeom>
        </p:spPr>
      </p:pic>
      <p:cxnSp>
        <p:nvCxnSpPr>
          <p:cNvPr id="15365" name="Conector recto 15364"/>
          <p:cNvCxnSpPr>
            <a:stCxn id="5" idx="3"/>
          </p:cNvCxnSpPr>
          <p:nvPr/>
        </p:nvCxnSpPr>
        <p:spPr>
          <a:xfrm flipV="1">
            <a:off x="2513441" y="5953475"/>
            <a:ext cx="828096" cy="0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67" name="Conector recto 15366"/>
          <p:cNvCxnSpPr>
            <a:stCxn id="27" idx="2"/>
          </p:cNvCxnSpPr>
          <p:nvPr/>
        </p:nvCxnSpPr>
        <p:spPr>
          <a:xfrm>
            <a:off x="3341534" y="3505218"/>
            <a:ext cx="3" cy="2448257"/>
          </a:xfrm>
          <a:prstGeom prst="line">
            <a:avLst/>
          </a:prstGeom>
          <a:ln w="952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70" name="Conector recto 15369"/>
          <p:cNvCxnSpPr/>
          <p:nvPr/>
        </p:nvCxnSpPr>
        <p:spPr>
          <a:xfrm>
            <a:off x="1397298" y="5561682"/>
            <a:ext cx="72008" cy="10801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 flipH="1">
            <a:off x="1670490" y="5496064"/>
            <a:ext cx="36006" cy="10801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 flipH="1">
            <a:off x="1763688" y="5557448"/>
            <a:ext cx="108008" cy="10801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>
            <a:off x="1528614" y="5496024"/>
            <a:ext cx="36000" cy="112266"/>
          </a:xfrm>
          <a:prstGeom prst="line">
            <a:avLst/>
          </a:prstGeom>
          <a:ln w="95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uadroTexto 52"/>
          <p:cNvSpPr txBox="1">
            <a:spLocks/>
          </p:cNvSpPr>
          <p:nvPr/>
        </p:nvSpPr>
        <p:spPr>
          <a:xfrm>
            <a:off x="251520" y="1556792"/>
            <a:ext cx="1368152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i="1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Experimental mouse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864" y="260648"/>
            <a:ext cx="7869560" cy="1143000"/>
          </a:xfrm>
        </p:spPr>
        <p:txBody>
          <a:bodyPr/>
          <a:lstStyle/>
          <a:p>
            <a:r>
              <a:rPr lang="en-US" sz="3200" dirty="0" smtClean="0">
                <a:solidFill>
                  <a:srgbClr val="02303E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Lack of c</a:t>
            </a:r>
            <a:r>
              <a:rPr lang="en-US" sz="3200" dirty="0" smtClean="0">
                <a:solidFill>
                  <a:srgbClr val="02303E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ontrol over stressors increases serotonin release from DRN</a:t>
            </a:r>
            <a:endParaRPr lang="en-US" sz="3200" dirty="0">
              <a:solidFill>
                <a:srgbClr val="02303E"/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5" name="Rectángulo 5"/>
          <p:cNvSpPr>
            <a:spLocks noChangeArrowheads="1"/>
          </p:cNvSpPr>
          <p:nvPr/>
        </p:nvSpPr>
        <p:spPr bwMode="auto">
          <a:xfrm>
            <a:off x="4139952" y="6392361"/>
            <a:ext cx="4824536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s-ES_tradnl" sz="12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Modified</a:t>
            </a:r>
            <a:r>
              <a:rPr lang="es-ES_tradnl" sz="12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</a:t>
            </a:r>
            <a:r>
              <a:rPr lang="es-ES_tradnl" sz="12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from</a:t>
            </a:r>
            <a:r>
              <a:rPr lang="es-ES_tradnl" sz="12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</a:t>
            </a:r>
            <a:r>
              <a:rPr lang="es-ES_tradnl" sz="12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Maier</a:t>
            </a:r>
            <a:r>
              <a:rPr lang="es-ES_tradnl" sz="12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and Watkins, 2010 (</a:t>
            </a:r>
            <a:r>
              <a:rPr lang="es-ES_tradnl" sz="12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Brain</a:t>
            </a:r>
            <a:r>
              <a:rPr lang="es-ES_tradnl" sz="12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Res., 1355, 52-60)</a:t>
            </a:r>
            <a:endParaRPr lang="es-ES_tradnl" sz="1200" i="1" dirty="0">
              <a:effectLst>
                <a:outerShdw blurRad="38100" dist="38100" dir="2700000" algn="tl">
                  <a:srgbClr val="DDDDDD"/>
                </a:outerShdw>
              </a:effectLst>
              <a:uFillTx/>
            </a:endParaRPr>
          </a:p>
        </p:txBody>
      </p:sp>
      <p:sp>
        <p:nvSpPr>
          <p:cNvPr id="6" name="Rectángulo redondeado 5"/>
          <p:cNvSpPr>
            <a:spLocks/>
          </p:cNvSpPr>
          <p:nvPr/>
        </p:nvSpPr>
        <p:spPr>
          <a:xfrm>
            <a:off x="4123965" y="2670539"/>
            <a:ext cx="1242421" cy="828280"/>
          </a:xfrm>
          <a:prstGeom prst="round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8" name="Elipse 7"/>
          <p:cNvSpPr>
            <a:spLocks/>
          </p:cNvSpPr>
          <p:nvPr/>
        </p:nvSpPr>
        <p:spPr>
          <a:xfrm>
            <a:off x="4319432" y="2867816"/>
            <a:ext cx="828280" cy="41414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 smtClean="0">
                <a:solidFill>
                  <a:schemeClr val="tx1"/>
                </a:solidFill>
                <a:uFillTx/>
                <a:latin typeface="+mj-lt"/>
              </a:rPr>
              <a:t>Glut</a:t>
            </a:r>
            <a:endParaRPr lang="es-ES" sz="1200" dirty="0">
              <a:solidFill>
                <a:schemeClr val="tx1"/>
              </a:solidFill>
              <a:uFillTx/>
              <a:latin typeface="+mj-lt"/>
            </a:endParaRPr>
          </a:p>
        </p:txBody>
      </p:sp>
      <p:sp>
        <p:nvSpPr>
          <p:cNvPr id="22" name="Rectángulo redondeado 21"/>
          <p:cNvSpPr>
            <a:spLocks/>
          </p:cNvSpPr>
          <p:nvPr/>
        </p:nvSpPr>
        <p:spPr>
          <a:xfrm>
            <a:off x="3719609" y="4018158"/>
            <a:ext cx="2070702" cy="201622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uFillTx/>
            </a:endParaRPr>
          </a:p>
        </p:txBody>
      </p:sp>
      <p:sp>
        <p:nvSpPr>
          <p:cNvPr id="23" name="Elipse 22"/>
          <p:cNvSpPr>
            <a:spLocks/>
          </p:cNvSpPr>
          <p:nvPr/>
        </p:nvSpPr>
        <p:spPr>
          <a:xfrm>
            <a:off x="4382234" y="4089618"/>
            <a:ext cx="745453" cy="53058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rgbClr val="000000"/>
                </a:solidFill>
                <a:uFillTx/>
                <a:latin typeface="+mj-lt"/>
              </a:rPr>
              <a:t>GABA</a:t>
            </a:r>
            <a:endParaRPr lang="es-ES" sz="11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30" name="Elipse 29"/>
          <p:cNvSpPr>
            <a:spLocks noChangeAspect="1"/>
          </p:cNvSpPr>
          <p:nvPr/>
        </p:nvSpPr>
        <p:spPr>
          <a:xfrm>
            <a:off x="4423668" y="5017290"/>
            <a:ext cx="688521" cy="6840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rgbClr val="000000"/>
                </a:solidFill>
                <a:uFillTx/>
                <a:latin typeface="+mj-lt"/>
              </a:rPr>
              <a:t>5-HT</a:t>
            </a:r>
            <a:endParaRPr lang="es-ES" sz="1200" dirty="0">
              <a:solidFill>
                <a:srgbClr val="000000"/>
              </a:solidFill>
              <a:uFillTx/>
              <a:latin typeface="+mj-lt"/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4562498" y="4617936"/>
            <a:ext cx="414140" cy="426447"/>
            <a:chOff x="4143522" y="4682380"/>
            <a:chExt cx="414140" cy="426447"/>
          </a:xfrm>
        </p:grpSpPr>
        <p:grpSp>
          <p:nvGrpSpPr>
            <p:cNvPr id="25" name="Agrupar 24"/>
            <p:cNvGrpSpPr/>
            <p:nvPr/>
          </p:nvGrpSpPr>
          <p:grpSpPr>
            <a:xfrm>
              <a:off x="4143522" y="5002708"/>
              <a:ext cx="414140" cy="106119"/>
              <a:chOff x="4402066" y="4123164"/>
              <a:chExt cx="296416" cy="144017"/>
            </a:xfrm>
          </p:grpSpPr>
          <p:cxnSp>
            <p:nvCxnSpPr>
              <p:cNvPr id="26" name="Conector recto 25"/>
              <p:cNvCxnSpPr/>
              <p:nvPr/>
            </p:nvCxnSpPr>
            <p:spPr>
              <a:xfrm flipH="1">
                <a:off x="4402066" y="4123164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recto 26"/>
              <p:cNvCxnSpPr/>
              <p:nvPr/>
            </p:nvCxnSpPr>
            <p:spPr>
              <a:xfrm rot="16200000" flipH="1">
                <a:off x="4554466" y="4123165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Conector recto 41"/>
            <p:cNvCxnSpPr/>
            <p:nvPr/>
          </p:nvCxnSpPr>
          <p:spPr>
            <a:xfrm>
              <a:off x="4348181" y="4682380"/>
              <a:ext cx="4890" cy="318311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Agrupar 47"/>
          <p:cNvGrpSpPr/>
          <p:nvPr/>
        </p:nvGrpSpPr>
        <p:grpSpPr>
          <a:xfrm rot="16200000">
            <a:off x="6003518" y="5292131"/>
            <a:ext cx="340956" cy="786939"/>
            <a:chOff x="4402066" y="2708919"/>
            <a:chExt cx="296416" cy="684139"/>
          </a:xfrm>
        </p:grpSpPr>
        <p:cxnSp>
          <p:nvCxnSpPr>
            <p:cNvPr id="49" name="Conector recto 48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Agrupar 49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51" name="Conector recto 50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ector recto 51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Agrupar 52"/>
          <p:cNvGrpSpPr/>
          <p:nvPr/>
        </p:nvGrpSpPr>
        <p:grpSpPr>
          <a:xfrm rot="16200000">
            <a:off x="6003518" y="4892645"/>
            <a:ext cx="340956" cy="786939"/>
            <a:chOff x="4402066" y="2708919"/>
            <a:chExt cx="296416" cy="684139"/>
          </a:xfrm>
        </p:grpSpPr>
        <p:cxnSp>
          <p:nvCxnSpPr>
            <p:cNvPr id="54" name="Conector recto 53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Agrupar 54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56" name="Conector recto 55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ector recto 56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Agrupar 57"/>
          <p:cNvGrpSpPr/>
          <p:nvPr/>
        </p:nvGrpSpPr>
        <p:grpSpPr>
          <a:xfrm rot="16200000">
            <a:off x="6003518" y="4488338"/>
            <a:ext cx="340956" cy="786939"/>
            <a:chOff x="4402066" y="2708919"/>
            <a:chExt cx="296416" cy="684139"/>
          </a:xfrm>
        </p:grpSpPr>
        <p:cxnSp>
          <p:nvCxnSpPr>
            <p:cNvPr id="59" name="Conector recto 58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Agrupar 59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61" name="Conector recto 60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ector recto 61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Agrupar 67"/>
          <p:cNvGrpSpPr/>
          <p:nvPr/>
        </p:nvGrpSpPr>
        <p:grpSpPr>
          <a:xfrm rot="16200000">
            <a:off x="6003518" y="4088667"/>
            <a:ext cx="340956" cy="786939"/>
            <a:chOff x="4402066" y="2708919"/>
            <a:chExt cx="296416" cy="684139"/>
          </a:xfrm>
        </p:grpSpPr>
        <p:cxnSp>
          <p:nvCxnSpPr>
            <p:cNvPr id="69" name="Conector recto 68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Agrupar 69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71" name="Conector recto 70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ector recto 71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4" name="Rectángulo redondeado 73"/>
          <p:cNvSpPr>
            <a:spLocks/>
          </p:cNvSpPr>
          <p:nvPr/>
        </p:nvSpPr>
        <p:spPr>
          <a:xfrm>
            <a:off x="6589329" y="4358793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smtClean="0">
                <a:solidFill>
                  <a:srgbClr val="000000"/>
                </a:solidFill>
                <a:uFillTx/>
                <a:latin typeface="+mj-lt"/>
              </a:rPr>
              <a:t>PAG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75" name="Rectángulo redondeado 74"/>
          <p:cNvSpPr>
            <a:spLocks/>
          </p:cNvSpPr>
          <p:nvPr/>
        </p:nvSpPr>
        <p:spPr>
          <a:xfrm>
            <a:off x="6589329" y="4753454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err="1" smtClean="0">
                <a:solidFill>
                  <a:srgbClr val="000000"/>
                </a:solidFill>
                <a:uFillTx/>
                <a:latin typeface="+mj-lt"/>
              </a:rPr>
              <a:t>Amygdala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76" name="Rectángulo redondeado 75"/>
          <p:cNvSpPr>
            <a:spLocks/>
          </p:cNvSpPr>
          <p:nvPr/>
        </p:nvSpPr>
        <p:spPr>
          <a:xfrm>
            <a:off x="6589329" y="5157855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smtClean="0">
                <a:solidFill>
                  <a:srgbClr val="000000"/>
                </a:solidFill>
                <a:uFillTx/>
                <a:latin typeface="+mj-lt"/>
              </a:rPr>
              <a:t>N. </a:t>
            </a:r>
            <a:r>
              <a:rPr lang="es-ES" sz="1400" dirty="0" err="1" smtClean="0">
                <a:solidFill>
                  <a:srgbClr val="000000"/>
                </a:solidFill>
                <a:uFillTx/>
                <a:latin typeface="+mj-lt"/>
              </a:rPr>
              <a:t>Accum</a:t>
            </a:r>
            <a:r>
              <a:rPr lang="es-ES" sz="1400" dirty="0" smtClean="0">
                <a:solidFill>
                  <a:srgbClr val="000000"/>
                </a:solidFill>
                <a:uFillTx/>
                <a:latin typeface="+mj-lt"/>
              </a:rPr>
              <a:t>.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77" name="Rectángulo redondeado 76"/>
          <p:cNvSpPr>
            <a:spLocks/>
          </p:cNvSpPr>
          <p:nvPr/>
        </p:nvSpPr>
        <p:spPr>
          <a:xfrm>
            <a:off x="6589329" y="5562255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smtClean="0">
                <a:solidFill>
                  <a:srgbClr val="000000"/>
                </a:solidFill>
                <a:uFillTx/>
                <a:latin typeface="+mj-lt"/>
              </a:rPr>
              <a:t>PVN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79" name="CuadroTexto 78"/>
          <p:cNvSpPr txBox="1">
            <a:spLocks/>
          </p:cNvSpPr>
          <p:nvPr/>
        </p:nvSpPr>
        <p:spPr>
          <a:xfrm>
            <a:off x="2685554" y="3025498"/>
            <a:ext cx="1034057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4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vmPFC</a:t>
            </a:r>
            <a:endParaRPr lang="es-ES" sz="24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+mj-lt"/>
            </a:endParaRPr>
          </a:p>
        </p:txBody>
      </p:sp>
      <p:sp>
        <p:nvSpPr>
          <p:cNvPr id="80" name="CuadroTexto 79"/>
          <p:cNvSpPr txBox="1">
            <a:spLocks/>
          </p:cNvSpPr>
          <p:nvPr/>
        </p:nvSpPr>
        <p:spPr>
          <a:xfrm>
            <a:off x="4484304" y="5661868"/>
            <a:ext cx="601021" cy="369332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DRN</a:t>
            </a:r>
          </a:p>
        </p:txBody>
      </p:sp>
      <p:sp>
        <p:nvSpPr>
          <p:cNvPr id="81" name="CuadroTexto 80"/>
          <p:cNvSpPr txBox="1">
            <a:spLocks/>
          </p:cNvSpPr>
          <p:nvPr/>
        </p:nvSpPr>
        <p:spPr>
          <a:xfrm>
            <a:off x="3792758" y="1641894"/>
            <a:ext cx="1905202" cy="36933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Behavioral</a:t>
            </a:r>
            <a:r>
              <a:rPr lang="es-ES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 control</a:t>
            </a:r>
          </a:p>
        </p:txBody>
      </p:sp>
      <p:cxnSp>
        <p:nvCxnSpPr>
          <p:cNvPr id="83" name="Conector recto de flecha 82"/>
          <p:cNvCxnSpPr>
            <a:stCxn id="81" idx="2"/>
            <a:endCxn id="6" idx="0"/>
          </p:cNvCxnSpPr>
          <p:nvPr/>
        </p:nvCxnSpPr>
        <p:spPr>
          <a:xfrm flipH="1">
            <a:off x="4745176" y="2011226"/>
            <a:ext cx="183" cy="659313"/>
          </a:xfrm>
          <a:prstGeom prst="straightConnector1">
            <a:avLst/>
          </a:prstGeom>
          <a:ln w="317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CuadroTexto 83"/>
          <p:cNvSpPr txBox="1">
            <a:spLocks/>
          </p:cNvSpPr>
          <p:nvPr/>
        </p:nvSpPr>
        <p:spPr>
          <a:xfrm>
            <a:off x="4552694" y="1977743"/>
            <a:ext cx="382436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X</a:t>
            </a:r>
          </a:p>
        </p:txBody>
      </p:sp>
      <p:sp>
        <p:nvSpPr>
          <p:cNvPr id="85" name="CuadroTexto 84"/>
          <p:cNvSpPr txBox="1">
            <a:spLocks/>
          </p:cNvSpPr>
          <p:nvPr/>
        </p:nvSpPr>
        <p:spPr>
          <a:xfrm>
            <a:off x="4575790" y="3451908"/>
            <a:ext cx="382436" cy="52322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X</a:t>
            </a:r>
          </a:p>
        </p:txBody>
      </p:sp>
      <p:grpSp>
        <p:nvGrpSpPr>
          <p:cNvPr id="87" name="Agrupar 86"/>
          <p:cNvGrpSpPr>
            <a:grpSpLocks noChangeAspect="1"/>
          </p:cNvGrpSpPr>
          <p:nvPr/>
        </p:nvGrpSpPr>
        <p:grpSpPr>
          <a:xfrm>
            <a:off x="4008467" y="4319234"/>
            <a:ext cx="364403" cy="461665"/>
            <a:chOff x="3220683" y="3157808"/>
            <a:chExt cx="477144" cy="604501"/>
          </a:xfrm>
        </p:grpSpPr>
        <p:sp>
          <p:nvSpPr>
            <p:cNvPr id="88" name="Elipse 87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89" name="CuadroTexto 88"/>
            <p:cNvSpPr txBox="1">
              <a:spLocks/>
            </p:cNvSpPr>
            <p:nvPr/>
          </p:nvSpPr>
          <p:spPr>
            <a:xfrm>
              <a:off x="3220683" y="3157808"/>
              <a:ext cx="477144" cy="604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dirty="0" smtClean="0">
                  <a:uFillTx/>
                </a:rPr>
                <a:t>+</a:t>
              </a:r>
              <a:endParaRPr lang="es-ES" sz="2400" dirty="0">
                <a:uFillTx/>
              </a:endParaRPr>
            </a:p>
          </p:txBody>
        </p:sp>
      </p:grpSp>
      <p:grpSp>
        <p:nvGrpSpPr>
          <p:cNvPr id="91" name="Agrupar 90"/>
          <p:cNvGrpSpPr>
            <a:grpSpLocks noChangeAspect="1"/>
          </p:cNvGrpSpPr>
          <p:nvPr/>
        </p:nvGrpSpPr>
        <p:grpSpPr>
          <a:xfrm>
            <a:off x="4028955" y="5047964"/>
            <a:ext cx="321322" cy="584776"/>
            <a:chOff x="2896231" y="2415926"/>
            <a:chExt cx="401499" cy="730692"/>
          </a:xfrm>
        </p:grpSpPr>
        <p:sp>
          <p:nvSpPr>
            <p:cNvPr id="92" name="Elipse 91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93" name="CuadroTexto 92"/>
            <p:cNvSpPr txBox="1">
              <a:spLocks/>
            </p:cNvSpPr>
            <p:nvPr/>
          </p:nvSpPr>
          <p:spPr>
            <a:xfrm>
              <a:off x="2896231" y="2415926"/>
              <a:ext cx="401499" cy="730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200" dirty="0">
                  <a:uFillTx/>
                </a:rPr>
                <a:t>-</a:t>
              </a:r>
            </a:p>
          </p:txBody>
        </p:sp>
      </p:grpSp>
      <p:sp>
        <p:nvSpPr>
          <p:cNvPr id="94" name="CuadroTexto 93"/>
          <p:cNvSpPr txBox="1">
            <a:spLocks/>
          </p:cNvSpPr>
          <p:nvPr/>
        </p:nvSpPr>
        <p:spPr>
          <a:xfrm>
            <a:off x="4584329" y="4491038"/>
            <a:ext cx="382436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X</a:t>
            </a:r>
          </a:p>
        </p:txBody>
      </p:sp>
      <p:grpSp>
        <p:nvGrpSpPr>
          <p:cNvPr id="99" name="Agrupar 98"/>
          <p:cNvGrpSpPr/>
          <p:nvPr/>
        </p:nvGrpSpPr>
        <p:grpSpPr>
          <a:xfrm>
            <a:off x="6418184" y="3523076"/>
            <a:ext cx="1342500" cy="584776"/>
            <a:chOff x="5855185" y="3523073"/>
            <a:chExt cx="1342500" cy="584776"/>
          </a:xfrm>
        </p:grpSpPr>
        <p:sp>
          <p:nvSpPr>
            <p:cNvPr id="86" name="CuadroTexto 85"/>
            <p:cNvSpPr txBox="1">
              <a:spLocks/>
            </p:cNvSpPr>
            <p:nvPr/>
          </p:nvSpPr>
          <p:spPr>
            <a:xfrm>
              <a:off x="6223740" y="3523073"/>
              <a:ext cx="973945" cy="5847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s-ES" sz="3200" dirty="0" smtClean="0">
                  <a:effectLst>
                    <a:outerShdw blurRad="50800" dist="38100" dir="2700000" algn="tl" rotWithShape="0">
                      <a:srgbClr val="000000">
                        <a:alpha val="40000"/>
                      </a:srgbClr>
                    </a:outerShdw>
                  </a:effectLst>
                  <a:uFillTx/>
                  <a:latin typeface="+mj-lt"/>
                </a:rPr>
                <a:t>5-HT</a:t>
              </a:r>
            </a:p>
          </p:txBody>
        </p:sp>
        <p:cxnSp>
          <p:nvCxnSpPr>
            <p:cNvPr id="96" name="Conector recto de flecha 95"/>
            <p:cNvCxnSpPr/>
            <p:nvPr/>
          </p:nvCxnSpPr>
          <p:spPr>
            <a:xfrm flipV="1">
              <a:off x="5855185" y="3624848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ector recto de flecha 96"/>
            <p:cNvCxnSpPr/>
            <p:nvPr/>
          </p:nvCxnSpPr>
          <p:spPr>
            <a:xfrm flipV="1">
              <a:off x="6007585" y="3624848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ector recto de flecha 97"/>
            <p:cNvCxnSpPr/>
            <p:nvPr/>
          </p:nvCxnSpPr>
          <p:spPr>
            <a:xfrm flipV="1">
              <a:off x="6156176" y="3624848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Agrupar 62"/>
          <p:cNvGrpSpPr/>
          <p:nvPr/>
        </p:nvGrpSpPr>
        <p:grpSpPr>
          <a:xfrm rot="16200000">
            <a:off x="3143977" y="5292131"/>
            <a:ext cx="340956" cy="786939"/>
            <a:chOff x="4402066" y="2708919"/>
            <a:chExt cx="296416" cy="684139"/>
          </a:xfrm>
        </p:grpSpPr>
        <p:cxnSp>
          <p:nvCxnSpPr>
            <p:cNvPr id="64" name="Conector recto 63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Agrupar 64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66" name="Conector recto 65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ector recto 66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Agrupar 72"/>
          <p:cNvGrpSpPr/>
          <p:nvPr/>
        </p:nvGrpSpPr>
        <p:grpSpPr>
          <a:xfrm rot="16200000">
            <a:off x="3143977" y="4892645"/>
            <a:ext cx="340956" cy="786939"/>
            <a:chOff x="4402066" y="2708919"/>
            <a:chExt cx="296416" cy="684139"/>
          </a:xfrm>
        </p:grpSpPr>
        <p:cxnSp>
          <p:nvCxnSpPr>
            <p:cNvPr id="78" name="Conector recto 77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Agrupar 81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90" name="Conector recto 89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ector recto 94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Agrupar 99"/>
          <p:cNvGrpSpPr/>
          <p:nvPr/>
        </p:nvGrpSpPr>
        <p:grpSpPr>
          <a:xfrm rot="16200000">
            <a:off x="3143977" y="4488338"/>
            <a:ext cx="340956" cy="786939"/>
            <a:chOff x="4402066" y="2708919"/>
            <a:chExt cx="296416" cy="684139"/>
          </a:xfrm>
        </p:grpSpPr>
        <p:cxnSp>
          <p:nvCxnSpPr>
            <p:cNvPr id="101" name="Conector recto 100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Agrupar 101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103" name="Conector recto 102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ector recto 103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5" name="Agrupar 104"/>
          <p:cNvGrpSpPr/>
          <p:nvPr/>
        </p:nvGrpSpPr>
        <p:grpSpPr>
          <a:xfrm rot="16200000">
            <a:off x="3143977" y="4088667"/>
            <a:ext cx="340956" cy="786939"/>
            <a:chOff x="4402066" y="2708919"/>
            <a:chExt cx="296416" cy="684139"/>
          </a:xfrm>
        </p:grpSpPr>
        <p:cxnSp>
          <p:nvCxnSpPr>
            <p:cNvPr id="106" name="Conector recto 105"/>
            <p:cNvCxnSpPr/>
            <p:nvPr/>
          </p:nvCxnSpPr>
          <p:spPr>
            <a:xfrm>
              <a:off x="4551828" y="2708919"/>
              <a:ext cx="0" cy="540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" name="Agrupar 106"/>
            <p:cNvGrpSpPr/>
            <p:nvPr/>
          </p:nvGrpSpPr>
          <p:grpSpPr>
            <a:xfrm>
              <a:off x="4402066" y="3249041"/>
              <a:ext cx="296416" cy="144017"/>
              <a:chOff x="4402066" y="3875389"/>
              <a:chExt cx="296416" cy="144017"/>
            </a:xfrm>
          </p:grpSpPr>
          <p:cxnSp>
            <p:nvCxnSpPr>
              <p:cNvPr id="108" name="Conector recto 107"/>
              <p:cNvCxnSpPr/>
              <p:nvPr/>
            </p:nvCxnSpPr>
            <p:spPr>
              <a:xfrm flipH="1">
                <a:off x="4402066" y="3875389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Conector recto 108"/>
              <p:cNvCxnSpPr/>
              <p:nvPr/>
            </p:nvCxnSpPr>
            <p:spPr>
              <a:xfrm rot="16200000" flipH="1">
                <a:off x="4554466" y="3875390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0" name="Rectángulo redondeado 109"/>
          <p:cNvSpPr>
            <a:spLocks/>
          </p:cNvSpPr>
          <p:nvPr/>
        </p:nvSpPr>
        <p:spPr>
          <a:xfrm>
            <a:off x="1914275" y="4365104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err="1" smtClean="0">
                <a:solidFill>
                  <a:srgbClr val="000000"/>
                </a:solidFill>
                <a:uFillTx/>
                <a:latin typeface="+mj-lt"/>
              </a:rPr>
              <a:t>Habenula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111" name="Rectángulo redondeado 110"/>
          <p:cNvSpPr>
            <a:spLocks/>
          </p:cNvSpPr>
          <p:nvPr/>
        </p:nvSpPr>
        <p:spPr>
          <a:xfrm>
            <a:off x="1914275" y="4759765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smtClean="0">
                <a:solidFill>
                  <a:srgbClr val="000000"/>
                </a:solidFill>
                <a:uFillTx/>
                <a:latin typeface="+mj-lt"/>
              </a:rPr>
              <a:t>Locus C.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112" name="Rectángulo redondeado 111"/>
          <p:cNvSpPr>
            <a:spLocks/>
          </p:cNvSpPr>
          <p:nvPr/>
        </p:nvSpPr>
        <p:spPr>
          <a:xfrm>
            <a:off x="1914275" y="5164166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smtClean="0">
                <a:solidFill>
                  <a:srgbClr val="000000"/>
                </a:solidFill>
                <a:uFillTx/>
                <a:latin typeface="+mj-lt"/>
              </a:rPr>
              <a:t>BNST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113" name="Rectángulo redondeado 112"/>
          <p:cNvSpPr>
            <a:spLocks/>
          </p:cNvSpPr>
          <p:nvPr/>
        </p:nvSpPr>
        <p:spPr>
          <a:xfrm>
            <a:off x="1914275" y="5568566"/>
            <a:ext cx="993937" cy="248484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s-ES" sz="1400" dirty="0" err="1" smtClean="0">
                <a:solidFill>
                  <a:srgbClr val="000000"/>
                </a:solidFill>
                <a:uFillTx/>
                <a:latin typeface="+mj-lt"/>
              </a:rPr>
              <a:t>Others</a:t>
            </a:r>
            <a:endParaRPr lang="es-ES" sz="1400" dirty="0">
              <a:solidFill>
                <a:srgbClr val="000000"/>
              </a:solidFill>
              <a:uFillTx/>
              <a:latin typeface="+mj-lt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1390576" y="445020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1401808" y="4490036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recto de flecha 113"/>
          <p:cNvCxnSpPr/>
          <p:nvPr/>
        </p:nvCxnSpPr>
        <p:spPr>
          <a:xfrm>
            <a:off x="1401808" y="5281576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ector recto de flecha 114"/>
          <p:cNvCxnSpPr/>
          <p:nvPr/>
        </p:nvCxnSpPr>
        <p:spPr>
          <a:xfrm>
            <a:off x="1401808" y="4882254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ector recto de flecha 115"/>
          <p:cNvCxnSpPr/>
          <p:nvPr/>
        </p:nvCxnSpPr>
        <p:spPr>
          <a:xfrm>
            <a:off x="1401808" y="5687436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CuadroTexto 116"/>
          <p:cNvSpPr txBox="1">
            <a:spLocks/>
          </p:cNvSpPr>
          <p:nvPr/>
        </p:nvSpPr>
        <p:spPr>
          <a:xfrm>
            <a:off x="179512" y="4725144"/>
            <a:ext cx="1244376" cy="646331"/>
          </a:xfrm>
          <a:prstGeom prst="rect">
            <a:avLst/>
          </a:prstGeom>
          <a:noFill/>
          <a:ln>
            <a:solidFill>
              <a:srgbClr val="FFFFFF"/>
            </a:solidFill>
          </a:ln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en-US" smtClean="0">
                <a:uFillTx/>
                <a:latin typeface="+mj-lt"/>
              </a:rPr>
              <a:t>Aversive</a:t>
            </a:r>
          </a:p>
          <a:p>
            <a:pPr algn="ctr"/>
            <a:r>
              <a:rPr lang="en-US" smtClean="0">
                <a:uFillTx/>
                <a:latin typeface="+mj-lt"/>
              </a:rPr>
              <a:t>stimulation</a:t>
            </a:r>
          </a:p>
        </p:txBody>
      </p:sp>
      <p:grpSp>
        <p:nvGrpSpPr>
          <p:cNvPr id="47" name="Agrupar 46"/>
          <p:cNvGrpSpPr/>
          <p:nvPr/>
        </p:nvGrpSpPr>
        <p:grpSpPr>
          <a:xfrm>
            <a:off x="4591119" y="3499173"/>
            <a:ext cx="340956" cy="611999"/>
            <a:chOff x="4402066" y="2708919"/>
            <a:chExt cx="296416" cy="931914"/>
          </a:xfrm>
        </p:grpSpPr>
        <p:cxnSp>
          <p:nvCxnSpPr>
            <p:cNvPr id="16" name="Conector recto 15"/>
            <p:cNvCxnSpPr/>
            <p:nvPr/>
          </p:nvCxnSpPr>
          <p:spPr>
            <a:xfrm>
              <a:off x="4551828" y="2708919"/>
              <a:ext cx="0" cy="792136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Agrupar 23"/>
            <p:cNvGrpSpPr/>
            <p:nvPr/>
          </p:nvGrpSpPr>
          <p:grpSpPr>
            <a:xfrm>
              <a:off x="4402066" y="3496816"/>
              <a:ext cx="296416" cy="144017"/>
              <a:chOff x="4402066" y="4123164"/>
              <a:chExt cx="296416" cy="144017"/>
            </a:xfrm>
          </p:grpSpPr>
          <p:cxnSp>
            <p:nvCxnSpPr>
              <p:cNvPr id="20" name="Conector recto 19"/>
              <p:cNvCxnSpPr/>
              <p:nvPr/>
            </p:nvCxnSpPr>
            <p:spPr>
              <a:xfrm flipH="1">
                <a:off x="4402066" y="4123164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ector recto 20"/>
              <p:cNvCxnSpPr/>
              <p:nvPr/>
            </p:nvCxnSpPr>
            <p:spPr>
              <a:xfrm rot="16200000" flipH="1">
                <a:off x="4554466" y="4123165"/>
                <a:ext cx="144016" cy="144016"/>
              </a:xfrm>
              <a:prstGeom prst="line">
                <a:avLst/>
              </a:prstGeom>
              <a:ln w="317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dvAuto="379326032"/>
      <p:bldP spid="85" grpId="0" animBg="1" advAuto="380222736"/>
      <p:bldP spid="94" grpId="0" advAuto="38022272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5"/>
          <p:cNvSpPr>
            <a:spLocks noChangeArrowheads="1"/>
          </p:cNvSpPr>
          <p:nvPr/>
        </p:nvSpPr>
        <p:spPr bwMode="auto">
          <a:xfrm>
            <a:off x="522842" y="6381329"/>
            <a:ext cx="4104456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s-ES_tradnl" sz="10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Carrasco and Van de </a:t>
            </a:r>
            <a:r>
              <a:rPr lang="es-ES_tradnl" sz="1000" i="1" dirty="0" err="1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Kar</a:t>
            </a:r>
            <a:r>
              <a:rPr lang="es-ES_tradnl" sz="10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, </a:t>
            </a:r>
            <a:r>
              <a:rPr lang="es-ES_tradnl" sz="10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Eur</a:t>
            </a:r>
            <a:r>
              <a:rPr lang="es-ES_tradnl" sz="10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. J. Pharmacol.,463, 235-272, 2005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252629"/>
            <a:ext cx="2070962" cy="19805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676" y="1252629"/>
            <a:ext cx="2086070" cy="19799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836712"/>
            <a:ext cx="3888432" cy="484516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5" y="3265656"/>
            <a:ext cx="4195731" cy="2736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5746010"/>
            <a:ext cx="1481832" cy="491303"/>
          </a:xfrm>
          <a:prstGeom prst="rect">
            <a:avLst/>
          </a:prstGeom>
        </p:spPr>
      </p:pic>
      <p:sp>
        <p:nvSpPr>
          <p:cNvPr id="9" name="Rectángulo 5"/>
          <p:cNvSpPr>
            <a:spLocks noChangeArrowheads="1"/>
          </p:cNvSpPr>
          <p:nvPr/>
        </p:nvSpPr>
        <p:spPr bwMode="auto">
          <a:xfrm>
            <a:off x="5724128" y="6381329"/>
            <a:ext cx="2736304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s-ES_tradnl" sz="10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Liposits</a:t>
            </a:r>
            <a:r>
              <a:rPr lang="es-ES_tradnl" sz="10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 et al., </a:t>
            </a:r>
            <a:r>
              <a:rPr lang="es-ES_tradnl" sz="10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Histochemistry</a:t>
            </a:r>
            <a:r>
              <a:rPr lang="es-ES_tradnl" sz="10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+mj-lt"/>
              </a:rPr>
              <a:t> 86, 541-549, 1987</a:t>
            </a:r>
            <a:endParaRPr lang="es-ES_tradnl" sz="1000" i="1" dirty="0">
              <a:effectLst>
                <a:outerShdw blurRad="38100" dist="38100" dir="2700000" algn="tl">
                  <a:srgbClr val="DDDDDD"/>
                </a:outerShdw>
              </a:effectLst>
              <a:uFillTx/>
              <a:latin typeface="+mj-lt"/>
            </a:endParaRPr>
          </a:p>
        </p:txBody>
      </p:sp>
      <p:sp>
        <p:nvSpPr>
          <p:cNvPr id="2" name="CuadroTexto 1"/>
          <p:cNvSpPr txBox="1">
            <a:spLocks/>
          </p:cNvSpPr>
          <p:nvPr/>
        </p:nvSpPr>
        <p:spPr>
          <a:xfrm>
            <a:off x="5508106" y="787856"/>
            <a:ext cx="776625" cy="4616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4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</a:p>
        </p:txBody>
      </p:sp>
      <p:sp>
        <p:nvSpPr>
          <p:cNvPr id="10" name="CuadroTexto 9"/>
          <p:cNvSpPr txBox="1">
            <a:spLocks/>
          </p:cNvSpPr>
          <p:nvPr/>
        </p:nvSpPr>
        <p:spPr>
          <a:xfrm>
            <a:off x="7156412" y="787856"/>
            <a:ext cx="1592052" cy="4616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4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 + CRH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uadroTexto 2"/>
          <p:cNvSpPr txBox="1">
            <a:spLocks noChangeArrowheads="1"/>
          </p:cNvSpPr>
          <p:nvPr/>
        </p:nvSpPr>
        <p:spPr bwMode="auto">
          <a:xfrm>
            <a:off x="611560" y="923236"/>
            <a:ext cx="4176464" cy="1569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ea typeface="BatangChe" charset="0"/>
                <a:cs typeface="Calibri"/>
              </a:rPr>
              <a:t>5-HT</a:t>
            </a:r>
            <a:r>
              <a:rPr lang="en-US" sz="3200" baseline="-250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ea typeface="BatangChe" charset="0"/>
                <a:cs typeface="Calibri"/>
              </a:rPr>
              <a:t>1A</a:t>
            </a:r>
            <a:r>
              <a:rPr lang="en-U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ea typeface="BatangChe" charset="0"/>
                <a:cs typeface="Calibri"/>
              </a:rPr>
              <a:t> and 5-HT</a:t>
            </a:r>
            <a:r>
              <a:rPr lang="en-US" sz="3200" baseline="-250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ea typeface="BatangChe" charset="0"/>
                <a:cs typeface="Calibri"/>
              </a:rPr>
              <a:t>2A</a:t>
            </a:r>
            <a:r>
              <a:rPr lang="en-U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ea typeface="BatangChe" charset="0"/>
                <a:cs typeface="Calibri"/>
              </a:rPr>
              <a:t> receptors are expressed in the PVN</a:t>
            </a:r>
            <a:endParaRPr lang="en-US" sz="3200" dirty="0">
              <a:solidFill>
                <a:srgbClr val="083763"/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ea typeface="BatangChe" charset="0"/>
              <a:cs typeface="Calibri"/>
            </a:endParaRPr>
          </a:p>
        </p:txBody>
      </p:sp>
      <p:sp>
        <p:nvSpPr>
          <p:cNvPr id="17414" name="CuadroTexto 8"/>
          <p:cNvSpPr txBox="1">
            <a:spLocks noChangeArrowheads="1"/>
          </p:cNvSpPr>
          <p:nvPr/>
        </p:nvSpPr>
        <p:spPr bwMode="auto">
          <a:xfrm>
            <a:off x="6355931" y="6398040"/>
            <a:ext cx="2536549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Zhang et al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., J.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Neurosci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., 22(21), 9635-9642, 2002</a:t>
            </a:r>
            <a:endParaRPr lang="es-ES_tradnl" sz="800" i="1" dirty="0">
              <a:effectLst>
                <a:outerShdw blurRad="38100" dist="38100" dir="2700000" algn="tl">
                  <a:srgbClr val="DDDDDD"/>
                </a:outerShdw>
              </a:effectLst>
              <a:uFillTx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760" y="476672"/>
            <a:ext cx="3397826" cy="2412248"/>
          </a:xfrm>
          <a:prstGeom prst="rect">
            <a:avLst/>
          </a:prstGeom>
        </p:spPr>
      </p:pic>
      <p:sp>
        <p:nvSpPr>
          <p:cNvPr id="7" name="Rectángulo 5"/>
          <p:cNvSpPr>
            <a:spLocks noChangeArrowheads="1"/>
          </p:cNvSpPr>
          <p:nvPr/>
        </p:nvSpPr>
        <p:spPr bwMode="auto">
          <a:xfrm>
            <a:off x="5461340" y="2886242"/>
            <a:ext cx="3239666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>
                <a:uFillTx/>
              </a:defRPr>
            </a:pPr>
            <a:r>
              <a:rPr lang="es-ES_tradnl" sz="800" i="1" dirty="0" err="1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Osei-Owusu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et al. 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J.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Pharmacol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Exp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Ther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., 313, 1324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-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1330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, 2005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212992"/>
            <a:ext cx="3884720" cy="2880304"/>
          </a:xfrm>
          <a:prstGeom prst="rect">
            <a:avLst/>
          </a:prstGeom>
        </p:spPr>
      </p:pic>
      <p:sp>
        <p:nvSpPr>
          <p:cNvPr id="9" name="CuadroTexto 8"/>
          <p:cNvSpPr txBox="1">
            <a:spLocks noChangeArrowheads="1"/>
          </p:cNvSpPr>
          <p:nvPr/>
        </p:nvSpPr>
        <p:spPr bwMode="auto">
          <a:xfrm>
            <a:off x="1979712" y="6233830"/>
            <a:ext cx="2760819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Zhang et al. 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J.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Pharmacol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Exp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Ther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., 310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,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59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–66, 2004</a:t>
            </a:r>
          </a:p>
        </p:txBody>
      </p:sp>
      <p:grpSp>
        <p:nvGrpSpPr>
          <p:cNvPr id="8" name="Agrupar 7"/>
          <p:cNvGrpSpPr/>
          <p:nvPr/>
        </p:nvGrpSpPr>
        <p:grpSpPr>
          <a:xfrm>
            <a:off x="5382672" y="3356992"/>
            <a:ext cx="3326520" cy="3024336"/>
            <a:chOff x="5277928" y="3140968"/>
            <a:chExt cx="3326520" cy="3024336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77928" y="3573016"/>
              <a:ext cx="3326520" cy="2592288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2200" y="3140968"/>
              <a:ext cx="1368152" cy="34014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719" y="5058152"/>
            <a:ext cx="1426826" cy="1188000"/>
          </a:xfrm>
          <a:prstGeom prst="rect">
            <a:avLst/>
          </a:prstGeom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467544" y="20523"/>
            <a:ext cx="5472608" cy="5847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>
              <a:defRPr>
                <a:uFillTx/>
              </a:defRPr>
            </a:pPr>
            <a:r>
              <a:rPr lang="es-MX" sz="32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5-HT</a:t>
            </a:r>
            <a:r>
              <a:rPr lang="es-MX" sz="3200" baseline="-250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7</a:t>
            </a:r>
            <a:r>
              <a:rPr lang="es-MX" sz="3200" dirty="0" smtClean="0">
                <a:solidFill>
                  <a:srgbClr val="08376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 receptors in the PVN</a:t>
            </a:r>
            <a:endParaRPr lang="es-ES" sz="3200" dirty="0">
              <a:solidFill>
                <a:srgbClr val="083763"/>
              </a:solidFill>
              <a:effectLst>
                <a:outerShdw blurRad="38100" dist="38100" dir="2700000" algn="tl">
                  <a:srgbClr val="DDDDDD"/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49799" y="4060360"/>
            <a:ext cx="352839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>
                <a:uFillTx/>
              </a:defRPr>
            </a:pPr>
            <a:r>
              <a:rPr lang="es-ES" sz="11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Jorgensen</a:t>
            </a:r>
            <a:r>
              <a:rPr lang="es-ES" sz="11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 et al. (1999). J. </a:t>
            </a:r>
            <a:r>
              <a:rPr lang="es-ES" sz="11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Neuroendocrinol</a:t>
            </a:r>
            <a:r>
              <a:rPr lang="es-ES" sz="11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., 11, 283-290.</a:t>
            </a:r>
          </a:p>
        </p:txBody>
      </p:sp>
      <p:grpSp>
        <p:nvGrpSpPr>
          <p:cNvPr id="4" name="Agrupar 3"/>
          <p:cNvGrpSpPr>
            <a:grpSpLocks noChangeAspect="1"/>
          </p:cNvGrpSpPr>
          <p:nvPr/>
        </p:nvGrpSpPr>
        <p:grpSpPr>
          <a:xfrm>
            <a:off x="799844" y="836712"/>
            <a:ext cx="3988180" cy="3242164"/>
            <a:chOff x="274364" y="1573330"/>
            <a:chExt cx="4585668" cy="3727878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364" y="1573330"/>
              <a:ext cx="4585668" cy="3418621"/>
            </a:xfrm>
            <a:prstGeom prst="rect">
              <a:avLst/>
            </a:prstGeom>
          </p:spPr>
        </p:pic>
        <p:cxnSp>
          <p:nvCxnSpPr>
            <p:cNvPr id="10" name="Conector recto 9"/>
            <p:cNvCxnSpPr/>
            <p:nvPr/>
          </p:nvCxnSpPr>
          <p:spPr>
            <a:xfrm>
              <a:off x="1619672" y="5146517"/>
              <a:ext cx="309634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>
              <a:spLocks/>
            </p:cNvSpPr>
            <p:nvPr/>
          </p:nvSpPr>
          <p:spPr>
            <a:xfrm>
              <a:off x="2864874" y="4993431"/>
              <a:ext cx="583626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s-ES" sz="1400" b="1" dirty="0" smtClean="0">
                  <a:uFillTx/>
                </a:rPr>
                <a:t>5-CT</a:t>
              </a:r>
              <a:endParaRPr lang="es-ES" sz="1400" b="1" dirty="0">
                <a:uFillTx/>
              </a:endParaRP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403" y="548680"/>
            <a:ext cx="2438858" cy="2879987"/>
          </a:xfrm>
          <a:prstGeom prst="rect">
            <a:avLst/>
          </a:prstGeom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148064" y="3573016"/>
            <a:ext cx="3960440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1100" i="1" dirty="0" err="1" smtClean="0">
                <a:latin typeface="Calibri"/>
                <a:cs typeface="Calibri"/>
              </a:rPr>
              <a:t>Muneoka</a:t>
            </a:r>
            <a:r>
              <a:rPr lang="es-ES" sz="1100" i="1" dirty="0" smtClean="0">
                <a:uFillTx/>
                <a:latin typeface="Calibri"/>
                <a:cs typeface="Calibri"/>
              </a:rPr>
              <a:t> and </a:t>
            </a:r>
            <a:r>
              <a:rPr lang="es-ES" sz="1100" i="1" dirty="0" err="1" smtClean="0">
                <a:uFillTx/>
                <a:latin typeface="Calibri"/>
                <a:cs typeface="Calibri"/>
              </a:rPr>
              <a:t>Takigawa</a:t>
            </a:r>
            <a:r>
              <a:rPr lang="es-ES" sz="1100" i="1" dirty="0" smtClean="0">
                <a:uFillTx/>
                <a:latin typeface="Calibri"/>
                <a:cs typeface="Calibri"/>
              </a:rPr>
              <a:t> (2003). </a:t>
            </a:r>
            <a:r>
              <a:rPr lang="es-ES" sz="1100" i="1" dirty="0" err="1" smtClean="0">
                <a:uFillTx/>
                <a:latin typeface="Calibri"/>
                <a:cs typeface="Calibri"/>
              </a:rPr>
              <a:t>Int</a:t>
            </a:r>
            <a:r>
              <a:rPr lang="es-ES" sz="1100" i="1" dirty="0" smtClean="0">
                <a:uFillTx/>
                <a:latin typeface="Calibri"/>
                <a:cs typeface="Calibri"/>
              </a:rPr>
              <a:t>. J. </a:t>
            </a:r>
            <a:r>
              <a:rPr lang="es-ES" sz="1100" i="1" dirty="0" err="1" smtClean="0">
                <a:uFillTx/>
                <a:latin typeface="Calibri"/>
                <a:cs typeface="Calibri"/>
              </a:rPr>
              <a:t>Dev</a:t>
            </a:r>
            <a:r>
              <a:rPr lang="es-ES" sz="1100" i="1" dirty="0" smtClean="0">
                <a:uFillTx/>
                <a:latin typeface="Calibri"/>
                <a:cs typeface="Calibri"/>
              </a:rPr>
              <a:t>. </a:t>
            </a:r>
            <a:r>
              <a:rPr lang="es-ES" sz="1100" i="1" dirty="0" err="1" smtClean="0">
                <a:uFillTx/>
                <a:latin typeface="Calibri"/>
                <a:cs typeface="Calibri"/>
              </a:rPr>
              <a:t>Neurosci</a:t>
            </a:r>
            <a:r>
              <a:rPr lang="es-ES" sz="1100" i="1" dirty="0" smtClean="0">
                <a:uFillTx/>
                <a:latin typeface="Calibri"/>
                <a:cs typeface="Calibri"/>
              </a:rPr>
              <a:t>., 21, 133-143 </a:t>
            </a:r>
            <a:endParaRPr lang="es-ES" sz="1100" i="1" dirty="0">
              <a:uFillTx/>
              <a:latin typeface="Calibri"/>
              <a:cs typeface="Calibri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772" y="4775280"/>
            <a:ext cx="1169502" cy="1224152"/>
          </a:xfrm>
          <a:prstGeom prst="rect">
            <a:avLst/>
          </a:prstGeom>
        </p:spPr>
      </p:pic>
      <p:sp>
        <p:nvSpPr>
          <p:cNvPr id="12" name="CuadroTexto 11"/>
          <p:cNvSpPr txBox="1">
            <a:spLocks/>
          </p:cNvSpPr>
          <p:nvPr/>
        </p:nvSpPr>
        <p:spPr>
          <a:xfrm>
            <a:off x="296482" y="6016128"/>
            <a:ext cx="1013018" cy="246221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s-ES" sz="10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Bookman Old Style"/>
                <a:cs typeface="Bookman Old Style"/>
              </a:rPr>
              <a:t>Amitriptyline</a:t>
            </a:r>
            <a:endParaRPr lang="es-ES" sz="10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Bookman Old Style"/>
              <a:cs typeface="Bookman Old Style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358" y="5376412"/>
            <a:ext cx="1168925" cy="1044136"/>
          </a:xfrm>
          <a:prstGeom prst="rect">
            <a:avLst/>
          </a:prstGeom>
        </p:spPr>
      </p:pic>
      <p:sp>
        <p:nvSpPr>
          <p:cNvPr id="15" name="CuadroTexto 14"/>
          <p:cNvSpPr txBox="1">
            <a:spLocks/>
          </p:cNvSpPr>
          <p:nvPr/>
        </p:nvSpPr>
        <p:spPr>
          <a:xfrm>
            <a:off x="1602962" y="6423108"/>
            <a:ext cx="813043" cy="246221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s-ES" sz="10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Bookman Old Style"/>
                <a:cs typeface="Bookman Old Style"/>
              </a:rPr>
              <a:t>Mianserin</a:t>
            </a:r>
            <a:endParaRPr lang="es-ES" sz="10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Bookman Old Style"/>
              <a:cs typeface="Bookman Old Style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76828"/>
              </p:ext>
            </p:extLst>
          </p:nvPr>
        </p:nvGraphicFramePr>
        <p:xfrm>
          <a:off x="5976758" y="4311104"/>
          <a:ext cx="243156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868"/>
                <a:gridCol w="11616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/>
                          <a:cs typeface="Calibri"/>
                        </a:rPr>
                        <a:t>Drug</a:t>
                      </a:r>
                      <a:endParaRPr lang="es-ES" sz="1400" dirty="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/>
                          <a:cs typeface="Calibri"/>
                        </a:rPr>
                        <a:t>Ki (</a:t>
                      </a:r>
                      <a:r>
                        <a:rPr lang="es-ES" sz="1400" dirty="0" err="1" smtClean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/>
                          <a:cs typeface="Calibri"/>
                        </a:rPr>
                        <a:t>nM</a:t>
                      </a:r>
                      <a:r>
                        <a:rPr lang="es-ES" sz="1400" dirty="0" smtClean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/>
                          <a:cs typeface="Calibri"/>
                        </a:rPr>
                        <a:t>)</a:t>
                      </a:r>
                      <a:endParaRPr lang="es-ES" sz="1400" dirty="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latin typeface="Calibri"/>
                          <a:cs typeface="Calibri"/>
                        </a:rPr>
                        <a:t>Amitriptyline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/>
                          <a:cs typeface="Calibri"/>
                        </a:rPr>
                        <a:t>93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latin typeface="Calibri"/>
                          <a:cs typeface="Calibri"/>
                        </a:rPr>
                        <a:t>Mianserin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/>
                          <a:cs typeface="Calibri"/>
                        </a:rPr>
                        <a:t>37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latin typeface="Calibri"/>
                          <a:cs typeface="Calibri"/>
                        </a:rPr>
                        <a:t>Clozapine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Calibri"/>
                          <a:cs typeface="Calibri"/>
                        </a:rPr>
                        <a:t>40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 smtClean="0">
                          <a:latin typeface="Calibri"/>
                          <a:cs typeface="Calibri"/>
                        </a:rPr>
                        <a:t>Olanzapine</a:t>
                      </a:r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Calibri"/>
                        <a:cs typeface="Calibri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5864957" y="6245668"/>
            <a:ext cx="316835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>
                <a:uFillTx/>
              </a:defRPr>
            </a:pPr>
            <a:r>
              <a:rPr lang="es-ES" sz="11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Shen</a:t>
            </a:r>
            <a:r>
              <a:rPr lang="es-ES" sz="11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 et al. (1993). J. Biol. </a:t>
            </a:r>
            <a:r>
              <a:rPr lang="es-ES" sz="11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Chem</a:t>
            </a:r>
            <a:r>
              <a:rPr lang="es-ES" sz="11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., 268, 18200-18204.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334" y="4995629"/>
            <a:ext cx="1428753" cy="1328439"/>
          </a:xfrm>
          <a:prstGeom prst="rect">
            <a:avLst/>
          </a:prstGeom>
        </p:spPr>
      </p:pic>
      <p:sp>
        <p:nvSpPr>
          <p:cNvPr id="18" name="CuadroTexto 17"/>
          <p:cNvSpPr txBox="1">
            <a:spLocks/>
          </p:cNvSpPr>
          <p:nvPr/>
        </p:nvSpPr>
        <p:spPr>
          <a:xfrm>
            <a:off x="3088084" y="4673075"/>
            <a:ext cx="795059" cy="246221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s-ES" sz="10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Bookman Old Style"/>
                <a:cs typeface="Bookman Old Style"/>
              </a:rPr>
              <a:t>Clozapine</a:t>
            </a:r>
            <a:endParaRPr lang="es-ES" sz="10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Bookman Old Style"/>
              <a:cs typeface="Bookman Old Style"/>
            </a:endParaRPr>
          </a:p>
        </p:txBody>
      </p:sp>
      <p:sp>
        <p:nvSpPr>
          <p:cNvPr id="20" name="CuadroTexto 19"/>
          <p:cNvSpPr txBox="1">
            <a:spLocks/>
          </p:cNvSpPr>
          <p:nvPr/>
        </p:nvSpPr>
        <p:spPr>
          <a:xfrm>
            <a:off x="4422816" y="6290675"/>
            <a:ext cx="889987" cy="246221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s-ES" sz="10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Bookman Old Style"/>
                <a:cs typeface="Bookman Old Style"/>
              </a:rPr>
              <a:t>Olanzapine</a:t>
            </a:r>
            <a:endParaRPr lang="es-ES" sz="10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Bookman Old Style"/>
              <a:cs typeface="Bookman Old Style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2420888"/>
            <a:ext cx="7128792" cy="1584176"/>
          </a:xfrm>
        </p:spPr>
        <p:txBody>
          <a:bodyPr anchor="ctr"/>
          <a:lstStyle/>
          <a:p>
            <a:pPr>
              <a:defRPr>
                <a:uFillTx/>
              </a:defRPr>
            </a:pPr>
            <a:r>
              <a:rPr lang="en-U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cs typeface="Arial"/>
              </a:rPr>
              <a:t>Is the 5-HT</a:t>
            </a:r>
            <a:r>
              <a:rPr lang="en-US" sz="3200" baseline="-250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cs typeface="Arial"/>
              </a:rPr>
              <a:t>7</a:t>
            </a:r>
            <a:r>
              <a:rPr lang="en-U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cs typeface="Arial"/>
              </a:rPr>
              <a:t> receptor involved in chronic stress-induced HPA axis </a:t>
            </a:r>
            <a:r>
              <a:rPr lang="en-U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cs typeface="Arial"/>
              </a:rPr>
              <a:t>dysregulation</a:t>
            </a:r>
            <a:r>
              <a:rPr lang="en-U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cs typeface="Arial"/>
              </a:rPr>
              <a:t>?</a:t>
            </a:r>
            <a:endParaRPr lang="en-US" sz="3200" dirty="0">
              <a:solidFill>
                <a:srgbClr val="083763"/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37113"/>
            <a:ext cx="2387476" cy="1365940"/>
          </a:xfrm>
          <a:prstGeom prst="rect">
            <a:avLst/>
          </a:prstGeom>
        </p:spPr>
      </p:pic>
      <p:sp>
        <p:nvSpPr>
          <p:cNvPr id="8" name="CuadroTexto 7"/>
          <p:cNvSpPr txBox="1">
            <a:spLocks/>
          </p:cNvSpPr>
          <p:nvPr/>
        </p:nvSpPr>
        <p:spPr>
          <a:xfrm>
            <a:off x="3644253" y="5882432"/>
            <a:ext cx="1678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uFillTx/>
              </a:rPr>
              <a:t>SB-656104 (SB)</a:t>
            </a:r>
            <a:endParaRPr lang="es-ES" sz="1600" dirty="0">
              <a:uFillTx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484" y="4149080"/>
            <a:ext cx="2874672" cy="2592288"/>
          </a:xfrm>
          <a:prstGeom prst="rect">
            <a:avLst/>
          </a:prstGeom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79513" y="6453336"/>
            <a:ext cx="381642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>
                <a:uFillTx/>
              </a:defRPr>
            </a:pPr>
            <a:r>
              <a:rPr lang="es-ES" sz="11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Thomas et al. (2003). Br. J. </a:t>
            </a:r>
            <a:r>
              <a:rPr lang="es-ES" sz="11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Pharmacol</a:t>
            </a:r>
            <a:r>
              <a:rPr lang="es-ES" sz="11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., 139, 705-714.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6006992" y="6254024"/>
            <a:ext cx="2628304" cy="0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ítulo 2"/>
          <p:cNvSpPr>
            <a:spLocks noGrp="1"/>
          </p:cNvSpPr>
          <p:nvPr>
            <p:ph type="title"/>
          </p:nvPr>
        </p:nvSpPr>
        <p:spPr>
          <a:xfrm>
            <a:off x="2411760" y="200032"/>
            <a:ext cx="4248472" cy="564672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Experimental protocol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407791" y="1984748"/>
            <a:ext cx="1723189" cy="769423"/>
          </a:xfrm>
          <a:prstGeom prst="rect">
            <a:avLst/>
          </a:prstGeom>
          <a:noFill/>
          <a:ln w="28575" cmpd="sng">
            <a:solidFill>
              <a:srgbClr val="FFFFFF"/>
            </a:solidFill>
          </a:ln>
        </p:spPr>
        <p:txBody>
          <a:bodyPr wrap="square" lIns="91423" tIns="45711" rIns="91423" bIns="45711" rtlCol="0" anchor="ctr" anchorCtr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Calibri"/>
                <a:cs typeface="Calibri"/>
              </a:rPr>
              <a:t>TREATMENT (</a:t>
            </a:r>
            <a:r>
              <a:rPr lang="en-US" sz="1600" b="1" dirty="0" err="1">
                <a:latin typeface="Calibri"/>
                <a:cs typeface="Calibri"/>
              </a:rPr>
              <a:t>i.p</a:t>
            </a:r>
            <a:r>
              <a:rPr lang="en-US" sz="1600" b="1" dirty="0">
                <a:latin typeface="Calibri"/>
                <a:cs typeface="Calibri"/>
              </a:rPr>
              <a:t>.)</a:t>
            </a:r>
          </a:p>
          <a:p>
            <a:pPr marL="147781" indent="-91411">
              <a:buFont typeface="Arial"/>
              <a:buChar char="•"/>
            </a:pPr>
            <a:r>
              <a:rPr lang="en-US" sz="1400" dirty="0">
                <a:latin typeface="Calibri"/>
                <a:cs typeface="Calibri"/>
              </a:rPr>
              <a:t>VEH (n=30/group)</a:t>
            </a:r>
          </a:p>
          <a:p>
            <a:pPr marL="147781" indent="-91411">
              <a:buFont typeface="Arial"/>
              <a:buChar char="•"/>
            </a:pPr>
            <a:r>
              <a:rPr lang="en-US" sz="1400" dirty="0">
                <a:latin typeface="Calibri"/>
                <a:cs typeface="Calibri"/>
              </a:rPr>
              <a:t>SB (n=30/group)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389290" y="1826498"/>
            <a:ext cx="360000" cy="161652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atin typeface="Arial"/>
              <a:cs typeface="Arial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389291" y="2113756"/>
            <a:ext cx="720000" cy="161652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atin typeface="Arial"/>
              <a:cs typeface="Arial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389290" y="2419473"/>
            <a:ext cx="1439999" cy="161652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atin typeface="Arial"/>
              <a:cs typeface="Arial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389291" y="2729804"/>
            <a:ext cx="2880000" cy="161652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atin typeface="Arial"/>
              <a:cs typeface="Arial"/>
            </a:endParaRPr>
          </a:p>
        </p:txBody>
      </p:sp>
      <p:cxnSp>
        <p:nvCxnSpPr>
          <p:cNvPr id="18" name="Conector recto 17"/>
          <p:cNvCxnSpPr/>
          <p:nvPr/>
        </p:nvCxnSpPr>
        <p:spPr>
          <a:xfrm flipV="1">
            <a:off x="5389291" y="3052447"/>
            <a:ext cx="2880000" cy="10106"/>
          </a:xfrm>
          <a:prstGeom prst="line">
            <a:avLst/>
          </a:prstGeom>
          <a:ln w="12700" cmpd="sng"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745473" y="3001546"/>
            <a:ext cx="0" cy="107769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6106289" y="3001546"/>
            <a:ext cx="0" cy="107769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6820822" y="3008668"/>
            <a:ext cx="0" cy="107769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8269919" y="3006956"/>
            <a:ext cx="0" cy="107769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5389291" y="3006956"/>
            <a:ext cx="0" cy="107769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uadroTexto 23"/>
          <p:cNvSpPr txBox="1"/>
          <p:nvPr/>
        </p:nvSpPr>
        <p:spPr>
          <a:xfrm>
            <a:off x="5649393" y="3099214"/>
            <a:ext cx="183989" cy="175864"/>
          </a:xfrm>
          <a:prstGeom prst="rect">
            <a:avLst/>
          </a:prstGeom>
          <a:noFill/>
        </p:spPr>
        <p:txBody>
          <a:bodyPr wrap="none" lIns="19349" tIns="9674" rIns="19349" bIns="9674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dirty="0">
                <a:latin typeface="Arial"/>
                <a:cs typeface="Arial"/>
              </a:rPr>
              <a:t>10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5334454" y="3099214"/>
            <a:ext cx="111536" cy="175864"/>
          </a:xfrm>
          <a:prstGeom prst="rect">
            <a:avLst/>
          </a:prstGeom>
          <a:noFill/>
        </p:spPr>
        <p:txBody>
          <a:bodyPr wrap="none" lIns="19349" tIns="9674" rIns="19349" bIns="9674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dirty="0">
                <a:latin typeface="Arial"/>
                <a:cs typeface="Arial"/>
              </a:rPr>
              <a:t>0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6014564" y="3099214"/>
            <a:ext cx="183989" cy="175864"/>
          </a:xfrm>
          <a:prstGeom prst="rect">
            <a:avLst/>
          </a:prstGeom>
          <a:noFill/>
        </p:spPr>
        <p:txBody>
          <a:bodyPr wrap="none" lIns="19349" tIns="9674" rIns="19349" bIns="9674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dirty="0">
                <a:latin typeface="Arial"/>
                <a:cs typeface="Arial"/>
              </a:rPr>
              <a:t>30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6733405" y="3099214"/>
            <a:ext cx="183989" cy="175864"/>
          </a:xfrm>
          <a:prstGeom prst="rect">
            <a:avLst/>
          </a:prstGeom>
          <a:noFill/>
        </p:spPr>
        <p:txBody>
          <a:bodyPr wrap="none" lIns="19349" tIns="9674" rIns="19349" bIns="9674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dirty="0">
                <a:latin typeface="Arial"/>
                <a:cs typeface="Arial"/>
              </a:rPr>
              <a:t>60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8131982" y="3099214"/>
            <a:ext cx="256442" cy="175864"/>
          </a:xfrm>
          <a:prstGeom prst="rect">
            <a:avLst/>
          </a:prstGeom>
          <a:noFill/>
        </p:spPr>
        <p:txBody>
          <a:bodyPr wrap="none" lIns="19349" tIns="9674" rIns="19349" bIns="9674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00" b="1" dirty="0">
                <a:latin typeface="Arial"/>
                <a:cs typeface="Arial"/>
              </a:rPr>
              <a:t>120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5989236" y="3283492"/>
            <a:ext cx="1686111" cy="234981"/>
          </a:xfrm>
          <a:prstGeom prst="rect">
            <a:avLst/>
          </a:prstGeom>
          <a:noFill/>
        </p:spPr>
        <p:txBody>
          <a:bodyPr wrap="none" lIns="19349" tIns="9674" rIns="19349" bIns="9674" rtlCol="0" anchor="ctr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Time of restraint (min)</a:t>
            </a:r>
            <a:endParaRPr lang="en-US" sz="14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5312747" y="1036562"/>
            <a:ext cx="2947724" cy="511979"/>
          </a:xfrm>
          <a:prstGeom prst="rect">
            <a:avLst/>
          </a:prstGeom>
          <a:noFill/>
        </p:spPr>
        <p:txBody>
          <a:bodyPr wrap="square" lIns="19349" tIns="9674" rIns="19349" bIns="9674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ACTH and CORT levels after acute restraint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Calibri"/>
            </a:endParaRPr>
          </a:p>
        </p:txBody>
      </p:sp>
      <p:cxnSp>
        <p:nvCxnSpPr>
          <p:cNvPr id="31" name="Conector recto 30"/>
          <p:cNvCxnSpPr/>
          <p:nvPr/>
        </p:nvCxnSpPr>
        <p:spPr>
          <a:xfrm>
            <a:off x="5389291" y="1534155"/>
            <a:ext cx="0" cy="180000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Abrir llave 31"/>
          <p:cNvSpPr/>
          <p:nvPr/>
        </p:nvSpPr>
        <p:spPr>
          <a:xfrm>
            <a:off x="5089220" y="1354329"/>
            <a:ext cx="173193" cy="2018949"/>
          </a:xfrm>
          <a:prstGeom prst="lef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n>
                <a:solidFill>
                  <a:srgbClr val="000000"/>
                </a:solidFill>
              </a:ln>
            </a:endParaRPr>
          </a:p>
        </p:txBody>
      </p:sp>
      <p:cxnSp>
        <p:nvCxnSpPr>
          <p:cNvPr id="33" name="Conector recto 32"/>
          <p:cNvCxnSpPr/>
          <p:nvPr/>
        </p:nvCxnSpPr>
        <p:spPr>
          <a:xfrm>
            <a:off x="1118511" y="3630839"/>
            <a:ext cx="1800000" cy="0"/>
          </a:xfrm>
          <a:prstGeom prst="line">
            <a:avLst/>
          </a:prstGeom>
          <a:noFill/>
          <a:ln w="12700" cmpd="sng"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1744966" y="3670960"/>
            <a:ext cx="595000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Days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978688" y="3670960"/>
            <a:ext cx="288626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1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2716287" y="3670960"/>
            <a:ext cx="392621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14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1120332" y="3559029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>
            <a:off x="2917116" y="3559029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lecha derecha 38"/>
          <p:cNvSpPr/>
          <p:nvPr/>
        </p:nvSpPr>
        <p:spPr>
          <a:xfrm>
            <a:off x="1118512" y="1726417"/>
            <a:ext cx="1800000" cy="287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n w="28575" cmpd="sng">
                <a:solidFill>
                  <a:schemeClr val="tx1"/>
                </a:solidFill>
              </a:ln>
              <a:latin typeface="Arial"/>
              <a:cs typeface="Arial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861507" y="1281167"/>
            <a:ext cx="2153349" cy="461647"/>
          </a:xfrm>
          <a:prstGeom prst="rect">
            <a:avLst/>
          </a:prstGeom>
          <a:noFill/>
          <a:ln>
            <a:noFill/>
          </a:ln>
        </p:spPr>
        <p:txBody>
          <a:bodyPr wrap="squar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Arial"/>
                <a:cs typeface="Arial"/>
              </a:rPr>
              <a:t>HOME CAGE CONTROL (CTRL; 20 sec/day TL)</a:t>
            </a:r>
          </a:p>
        </p:txBody>
      </p:sp>
      <p:sp>
        <p:nvSpPr>
          <p:cNvPr id="41" name="Flecha derecha 40"/>
          <p:cNvSpPr/>
          <p:nvPr/>
        </p:nvSpPr>
        <p:spPr>
          <a:xfrm>
            <a:off x="1118512" y="2877664"/>
            <a:ext cx="1800000" cy="287996"/>
          </a:xfrm>
          <a:prstGeom prst="rightArrow">
            <a:avLst/>
          </a:prstGeom>
          <a:solidFill>
            <a:srgbClr val="595959"/>
          </a:solidFill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926175" y="2432415"/>
            <a:ext cx="2209099" cy="461647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Arial"/>
                <a:cs typeface="Arial"/>
              </a:rPr>
              <a:t>CHRONIC RESTRAINT STRESS (CRS; 20 min/day)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926175" y="1276045"/>
            <a:ext cx="2162013" cy="795278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n w="28575" cmpd="sng">
                <a:solidFill>
                  <a:schemeClr val="tx1"/>
                </a:solidFill>
              </a:ln>
              <a:latin typeface="Calibri"/>
              <a:cs typeface="Calibri"/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926175" y="2421532"/>
            <a:ext cx="2157632" cy="793677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n w="28575" cmpd="sng">
                <a:solidFill>
                  <a:schemeClr val="tx1"/>
                </a:solidFill>
              </a:ln>
              <a:latin typeface="Calibri"/>
              <a:cs typeface="Calibri"/>
            </a:endParaRPr>
          </a:p>
        </p:txBody>
      </p:sp>
      <p:sp>
        <p:nvSpPr>
          <p:cNvPr id="45" name="Abrir llave 44"/>
          <p:cNvSpPr/>
          <p:nvPr/>
        </p:nvSpPr>
        <p:spPr>
          <a:xfrm rot="10800000">
            <a:off x="3216958" y="1255754"/>
            <a:ext cx="173193" cy="2018949"/>
          </a:xfrm>
          <a:prstGeom prst="lef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5578501" y="3697287"/>
            <a:ext cx="766822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Day 15</a:t>
            </a:r>
          </a:p>
        </p:txBody>
      </p:sp>
      <p:cxnSp>
        <p:nvCxnSpPr>
          <p:cNvPr id="47" name="Conector recto 46"/>
          <p:cNvCxnSpPr/>
          <p:nvPr/>
        </p:nvCxnSpPr>
        <p:spPr>
          <a:xfrm flipV="1">
            <a:off x="3490971" y="3657166"/>
            <a:ext cx="4788000" cy="4917"/>
          </a:xfrm>
          <a:prstGeom prst="line">
            <a:avLst/>
          </a:prstGeom>
          <a:noFill/>
          <a:ln w="12700" cmpd="sng"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>
            <a:off x="3493318" y="3585356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8269528" y="3585356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779912" y="776096"/>
            <a:ext cx="4248472" cy="708688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Experimental protocol</a:t>
            </a:r>
            <a:endParaRPr lang="en-US" sz="3200" dirty="0">
              <a:solidFill>
                <a:srgbClr val="08376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11" name="Picture 34" descr="STA6012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t="27322" r="34380" b="27777"/>
          <a:stretch>
            <a:fillRect/>
          </a:stretch>
        </p:blipFill>
        <p:spPr>
          <a:xfrm>
            <a:off x="1013001" y="5445224"/>
            <a:ext cx="1814513" cy="1008062"/>
          </a:xfrm>
        </p:spPr>
      </p:pic>
      <p:pic>
        <p:nvPicPr>
          <p:cNvPr id="12" name="Picture 35" descr="RATA"/>
          <p:cNvPicPr>
            <a:picLocks noChangeAspect="1" noChangeArrowheads="1"/>
          </p:cNvPicPr>
          <p:nvPr/>
        </p:nvPicPr>
        <p:blipFill>
          <a:blip r:embed="rId3"/>
          <a:srcRect t="10150" b="13841"/>
          <a:stretch>
            <a:fillRect/>
          </a:stretch>
        </p:blipFill>
        <p:spPr bwMode="auto">
          <a:xfrm>
            <a:off x="993952" y="1268760"/>
            <a:ext cx="1833562" cy="10080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Conector recto 4"/>
          <p:cNvCxnSpPr/>
          <p:nvPr/>
        </p:nvCxnSpPr>
        <p:spPr>
          <a:xfrm>
            <a:off x="996286" y="4881302"/>
            <a:ext cx="1800000" cy="0"/>
          </a:xfrm>
          <a:prstGeom prst="line">
            <a:avLst/>
          </a:prstGeom>
          <a:noFill/>
          <a:ln w="12700" cmpd="sng"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622741" y="4949867"/>
            <a:ext cx="595000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Days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56463" y="4949867"/>
            <a:ext cx="288626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1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594062" y="4949867"/>
            <a:ext cx="392621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14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998107" y="4809492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2794891" y="4809492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5436096" y="4941168"/>
            <a:ext cx="766822" cy="338536"/>
          </a:xfrm>
          <a:prstGeom prst="rect">
            <a:avLst/>
          </a:prstGeom>
          <a:noFill/>
        </p:spPr>
        <p:txBody>
          <a:bodyPr wrap="non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Calibri"/>
              </a:rPr>
              <a:t>Day 15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348540" y="3410263"/>
            <a:ext cx="1568798" cy="553980"/>
          </a:xfrm>
          <a:prstGeom prst="rect">
            <a:avLst/>
          </a:prstGeom>
          <a:noFill/>
          <a:ln w="28575" cmpd="sng">
            <a:solidFill>
              <a:srgbClr val="FFFFFF"/>
            </a:solidFill>
          </a:ln>
        </p:spPr>
        <p:txBody>
          <a:bodyPr wrap="squar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Calibri"/>
                <a:cs typeface="Calibri"/>
              </a:rPr>
              <a:t>NO TREATMENT</a:t>
            </a:r>
          </a:p>
          <a:p>
            <a:pPr marL="119596"/>
            <a:r>
              <a:rPr lang="en-US" sz="1400" dirty="0" smtClean="0">
                <a:latin typeface="Calibri"/>
                <a:cs typeface="Calibri"/>
              </a:rPr>
              <a:t>(no injection)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013237" y="2622810"/>
            <a:ext cx="3303179" cy="1938974"/>
          </a:xfrm>
          <a:prstGeom prst="rect">
            <a:avLst/>
          </a:prstGeom>
          <a:noFill/>
          <a:ln w="28575" cmpd="sng">
            <a:noFill/>
          </a:ln>
        </p:spPr>
        <p:txBody>
          <a:bodyPr wrap="square" lIns="91423" tIns="45711" rIns="91423" bIns="45711" rtlCol="0" anchor="ctr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>
              <a:buFont typeface="Arial"/>
              <a:buChar char="•"/>
            </a:pPr>
            <a:r>
              <a:rPr lang="en-US" dirty="0" err="1" smtClean="0">
                <a:latin typeface="Calibri"/>
                <a:cs typeface="Calibri"/>
              </a:rPr>
              <a:t>Somatometric</a:t>
            </a:r>
            <a:r>
              <a:rPr lang="en-US" dirty="0" smtClean="0">
                <a:latin typeface="Calibri"/>
                <a:cs typeface="Calibri"/>
              </a:rPr>
              <a:t> measurements</a:t>
            </a:r>
            <a:endParaRPr lang="en-US" dirty="0">
              <a:latin typeface="Calibri"/>
              <a:cs typeface="Calibri"/>
            </a:endParaRPr>
          </a:p>
          <a:p>
            <a:pPr marL="182563" indent="-182563"/>
            <a:endParaRPr lang="en-US" dirty="0">
              <a:latin typeface="Calibri"/>
              <a:cs typeface="Calibri"/>
            </a:endParaRPr>
          </a:p>
          <a:p>
            <a:pPr marL="182563" indent="-182563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5-</a:t>
            </a:r>
            <a:r>
              <a:rPr lang="en-US" dirty="0" smtClean="0">
                <a:latin typeface="Calibri"/>
                <a:cs typeface="Calibri"/>
              </a:rPr>
              <a:t>HT</a:t>
            </a:r>
            <a:r>
              <a:rPr lang="en-US" baseline="-25000" dirty="0" smtClean="0">
                <a:latin typeface="Calibri"/>
                <a:cs typeface="Calibri"/>
              </a:rPr>
              <a:t>7</a:t>
            </a:r>
            <a:r>
              <a:rPr lang="en-US" dirty="0" smtClean="0">
                <a:latin typeface="Calibri"/>
                <a:cs typeface="Calibri"/>
              </a:rPr>
              <a:t>-R in </a:t>
            </a:r>
            <a:r>
              <a:rPr lang="en-US" dirty="0">
                <a:latin typeface="Calibri"/>
                <a:cs typeface="Calibri"/>
              </a:rPr>
              <a:t>PVN and </a:t>
            </a:r>
            <a:r>
              <a:rPr lang="en-US" dirty="0" smtClean="0">
                <a:latin typeface="Calibri"/>
                <a:cs typeface="Calibri"/>
              </a:rPr>
              <a:t>adrenals</a:t>
            </a:r>
            <a:endParaRPr lang="en-US" dirty="0">
              <a:latin typeface="Calibri"/>
              <a:cs typeface="Calibri"/>
            </a:endParaRPr>
          </a:p>
          <a:p>
            <a:pPr marL="182563" indent="-182563"/>
            <a:endParaRPr lang="en-US" dirty="0">
              <a:latin typeface="Calibri"/>
              <a:cs typeface="Calibri"/>
            </a:endParaRPr>
          </a:p>
          <a:p>
            <a:pPr marL="182563" indent="-182563">
              <a:buFont typeface="Arial"/>
              <a:buChar char="•"/>
            </a:pPr>
            <a:r>
              <a:rPr lang="en-US" dirty="0">
                <a:latin typeface="Calibri"/>
                <a:cs typeface="Calibri"/>
              </a:rPr>
              <a:t>5-</a:t>
            </a:r>
            <a:r>
              <a:rPr lang="en-US" dirty="0" smtClean="0">
                <a:latin typeface="Calibri"/>
                <a:cs typeface="Calibri"/>
              </a:rPr>
              <a:t>HT in adrenals</a:t>
            </a:r>
          </a:p>
          <a:p>
            <a:pPr marL="182563" indent="-182563">
              <a:buFont typeface="Arial"/>
              <a:buChar char="•"/>
            </a:pPr>
            <a:endParaRPr lang="en-US" baseline="30000" dirty="0">
              <a:latin typeface="Calibri"/>
              <a:cs typeface="Calibri"/>
            </a:endParaRPr>
          </a:p>
          <a:p>
            <a:pPr marL="182563" indent="-182563"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TPH in adrenals</a:t>
            </a:r>
            <a:endParaRPr lang="en-US" baseline="30000" dirty="0">
              <a:latin typeface="Calibri"/>
              <a:cs typeface="Calibri"/>
            </a:endParaRPr>
          </a:p>
        </p:txBody>
      </p:sp>
      <p:sp>
        <p:nvSpPr>
          <p:cNvPr id="16" name="Flecha derecha 15"/>
          <p:cNvSpPr/>
          <p:nvPr/>
        </p:nvSpPr>
        <p:spPr>
          <a:xfrm>
            <a:off x="996287" y="3065070"/>
            <a:ext cx="1800000" cy="28799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n w="28575" cmpd="sng">
                <a:solidFill>
                  <a:schemeClr val="tx1"/>
                </a:solidFill>
              </a:ln>
              <a:latin typeface="Arial"/>
              <a:cs typeface="Arial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39282" y="2619820"/>
            <a:ext cx="2153349" cy="461647"/>
          </a:xfrm>
          <a:prstGeom prst="rect">
            <a:avLst/>
          </a:prstGeom>
          <a:noFill/>
          <a:ln>
            <a:noFill/>
          </a:ln>
        </p:spPr>
        <p:txBody>
          <a:bodyPr wrap="squar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Arial"/>
                <a:cs typeface="Arial"/>
              </a:rPr>
              <a:t>HOME CAGE CONTROL (CTRL; 20 sec/day TL)</a:t>
            </a:r>
          </a:p>
        </p:txBody>
      </p:sp>
      <p:sp>
        <p:nvSpPr>
          <p:cNvPr id="18" name="Flecha derecha 17"/>
          <p:cNvSpPr/>
          <p:nvPr/>
        </p:nvSpPr>
        <p:spPr>
          <a:xfrm>
            <a:off x="996287" y="4216317"/>
            <a:ext cx="1800000" cy="287996"/>
          </a:xfrm>
          <a:prstGeom prst="rightArrow">
            <a:avLst/>
          </a:prstGeom>
          <a:solidFill>
            <a:srgbClr val="595959"/>
          </a:solidFill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803950" y="3771068"/>
            <a:ext cx="2209099" cy="461647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Arial"/>
                <a:cs typeface="Arial"/>
              </a:rPr>
              <a:t>CHRONIC RESTRAINT STRESS (CRS; 20 min/day)</a:t>
            </a:r>
          </a:p>
        </p:txBody>
      </p:sp>
      <p:cxnSp>
        <p:nvCxnSpPr>
          <p:cNvPr id="20" name="Conector recto 19"/>
          <p:cNvCxnSpPr/>
          <p:nvPr/>
        </p:nvCxnSpPr>
        <p:spPr>
          <a:xfrm flipV="1">
            <a:off x="3396748" y="4872603"/>
            <a:ext cx="4752000" cy="4917"/>
          </a:xfrm>
          <a:prstGeom prst="line">
            <a:avLst/>
          </a:prstGeom>
          <a:noFill/>
          <a:ln w="12700" cmpd="sng"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3399095" y="4800793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8148845" y="4800793"/>
            <a:ext cx="0" cy="144000"/>
          </a:xfrm>
          <a:prstGeom prst="lin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Abrir llave 22"/>
          <p:cNvSpPr/>
          <p:nvPr/>
        </p:nvSpPr>
        <p:spPr>
          <a:xfrm>
            <a:off x="4904613" y="2594407"/>
            <a:ext cx="173193" cy="2018949"/>
          </a:xfrm>
          <a:prstGeom prst="lef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803950" y="2614698"/>
            <a:ext cx="2162013" cy="795278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n w="28575" cmpd="sng">
                <a:solidFill>
                  <a:schemeClr val="tx1"/>
                </a:solidFill>
              </a:ln>
              <a:latin typeface="Calibri"/>
              <a:cs typeface="Calibri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803950" y="3760185"/>
            <a:ext cx="2157632" cy="793677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n w="28575" cmpd="sng">
                <a:solidFill>
                  <a:schemeClr val="tx1"/>
                </a:solidFill>
              </a:ln>
              <a:latin typeface="Calibri"/>
              <a:cs typeface="Calibri"/>
            </a:endParaRPr>
          </a:p>
        </p:txBody>
      </p:sp>
      <p:sp>
        <p:nvSpPr>
          <p:cNvPr id="26" name="Abrir llave 25"/>
          <p:cNvSpPr/>
          <p:nvPr/>
        </p:nvSpPr>
        <p:spPr>
          <a:xfrm rot="10800000">
            <a:off x="3094733" y="2594407"/>
            <a:ext cx="173193" cy="2018949"/>
          </a:xfrm>
          <a:prstGeom prst="leftBrac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9349" tIns="9674" rIns="19349" bIns="9674" rtlCol="0" anchor="ctr"/>
          <a:lstStyle>
            <a:defPPr>
              <a:defRPr lang="es-ES"/>
            </a:defPPr>
            <a:lvl1pPr marL="0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3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53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66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79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92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05" algn="l" defTabSz="45711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ln>
                <a:solidFill>
                  <a:srgbClr val="0000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4320480" cy="1584176"/>
          </a:xfrm>
        </p:spPr>
        <p:txBody>
          <a:bodyPr anchor="ctr">
            <a:noAutofit/>
          </a:bodyPr>
          <a:lstStyle/>
          <a:p>
            <a:pPr>
              <a:defRPr>
                <a:uFillTx/>
              </a:defRPr>
            </a:pP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Chronic</a:t>
            </a: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restraint-induced</a:t>
            </a: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endocrine</a:t>
            </a: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dysregulation</a:t>
            </a:r>
            <a:endParaRPr lang="es-ES" sz="3200" dirty="0">
              <a:solidFill>
                <a:srgbClr val="083763"/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319" y="689751"/>
            <a:ext cx="4012153" cy="29879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854" y="3694454"/>
            <a:ext cx="4012154" cy="2988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59" y="2257240"/>
            <a:ext cx="3872348" cy="4247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6011" y="332656"/>
            <a:ext cx="8344461" cy="1152128"/>
          </a:xfrm>
        </p:spPr>
        <p:txBody>
          <a:bodyPr anchor="ctr">
            <a:noAutofit/>
          </a:bodyPr>
          <a:lstStyle/>
          <a:p>
            <a:pPr>
              <a:defRPr>
                <a:uFillTx/>
              </a:defRPr>
            </a:pP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Blockade</a:t>
            </a: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of 5-HT</a:t>
            </a:r>
            <a:r>
              <a:rPr lang="es-ES" sz="3200" baseline="-250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7</a:t>
            </a: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receptors</a:t>
            </a: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on</a:t>
            </a:r>
            <a:r>
              <a:rPr lang="es-ES" sz="3200" dirty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restraint-induced</a:t>
            </a: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hormone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secretion</a:t>
            </a:r>
            <a:endParaRPr lang="es-ES" sz="3200" dirty="0">
              <a:solidFill>
                <a:srgbClr val="083763"/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835" y="1700808"/>
            <a:ext cx="7004510" cy="2520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835" y="4149080"/>
            <a:ext cx="7004504" cy="2520000"/>
          </a:xfrm>
          <a:prstGeom prst="rect">
            <a:avLst/>
          </a:prstGeom>
        </p:spPr>
      </p:pic>
      <p:sp>
        <p:nvSpPr>
          <p:cNvPr id="6" name="CuadroTexto 5"/>
          <p:cNvSpPr txBox="1">
            <a:spLocks/>
          </p:cNvSpPr>
          <p:nvPr/>
        </p:nvSpPr>
        <p:spPr>
          <a:xfrm>
            <a:off x="251522" y="2412176"/>
            <a:ext cx="998791" cy="584776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CTRL</a:t>
            </a:r>
          </a:p>
        </p:txBody>
      </p:sp>
      <p:sp>
        <p:nvSpPr>
          <p:cNvPr id="7" name="CuadroTexto 6"/>
          <p:cNvSpPr txBox="1">
            <a:spLocks/>
          </p:cNvSpPr>
          <p:nvPr/>
        </p:nvSpPr>
        <p:spPr>
          <a:xfrm>
            <a:off x="343492" y="4932456"/>
            <a:ext cx="814846" cy="584776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CRS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305800" cy="648072"/>
          </a:xfrm>
        </p:spPr>
        <p:txBody>
          <a:bodyPr anchor="ctr">
            <a:normAutofit/>
          </a:bodyPr>
          <a:lstStyle/>
          <a:p>
            <a:pPr algn="ctr">
              <a:defRPr>
                <a:uFillTx/>
              </a:defRPr>
            </a:pPr>
            <a:r>
              <a:rPr lang="es-E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5-HT</a:t>
            </a:r>
            <a:r>
              <a:rPr lang="es-ES" sz="3200" baseline="-25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7</a:t>
            </a:r>
            <a:r>
              <a:rPr lang="es-E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receptor in PVN and adrenal </a:t>
            </a:r>
            <a:r>
              <a:rPr lang="es-ES" sz="3200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glands</a:t>
            </a:r>
            <a:endParaRPr lang="es-ES" sz="3200" dirty="0">
              <a:solidFill>
                <a:schemeClr val="accent1">
                  <a:lumMod val="50000"/>
                </a:schemeClr>
              </a:solidFill>
              <a:uFillTx/>
              <a:latin typeface="Calibri"/>
              <a:cs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929" y="1158797"/>
            <a:ext cx="6224086" cy="5615995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946287" y="4935870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uFillTx/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400" dirty="0" err="1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AGs</a:t>
            </a:r>
            <a:endParaRPr lang="es-ES" sz="2400" dirty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946287" y="2192588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4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PVN</a:t>
            </a:r>
            <a:endParaRPr lang="es-ES" sz="2400" dirty="0">
              <a:solidFill>
                <a:srgbClr val="00000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2225721" y="659272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CTRL</a:t>
            </a:r>
            <a:endParaRPr lang="es-ES" sz="24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3881905" y="659272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CRS</a:t>
            </a:r>
            <a:endParaRPr lang="es-ES" sz="24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27784" y="667628"/>
            <a:ext cx="4104455" cy="764875"/>
          </a:xfrm>
        </p:spPr>
        <p:txBody>
          <a:bodyPr anchor="ctr"/>
          <a:lstStyle/>
          <a:p>
            <a:pPr algn="ctr">
              <a:defRPr>
                <a:uFillTx/>
              </a:defRPr>
            </a:pPr>
            <a:r>
              <a:rPr lang="es-ES" sz="3200" dirty="0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cs typeface="Arial"/>
              </a:rPr>
              <a:t>5-HT in adrenal </a:t>
            </a:r>
            <a:r>
              <a:rPr lang="es-ES" sz="3200" dirty="0" err="1" smtClean="0">
                <a:solidFill>
                  <a:srgbClr val="083763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cs typeface="Arial"/>
              </a:rPr>
              <a:t>glands</a:t>
            </a:r>
            <a:endParaRPr lang="es-ES" sz="3200" dirty="0">
              <a:solidFill>
                <a:srgbClr val="083763"/>
              </a:solidFill>
              <a:uFillTx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148630"/>
            <a:ext cx="5038203" cy="421460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132856"/>
            <a:ext cx="2397055" cy="4212554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1259632" y="1630040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CTRL</a:t>
            </a:r>
            <a:endParaRPr lang="es-ES" sz="24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3635896" y="1630040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CRS</a:t>
            </a:r>
            <a:endParaRPr lang="es-ES" sz="24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133" y="548680"/>
            <a:ext cx="7137259" cy="864096"/>
          </a:xfrm>
        </p:spPr>
        <p:txBody>
          <a:bodyPr anchor="ctr"/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Tryptophan hydroxylase in adrenal cortex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451" y="4544493"/>
            <a:ext cx="2038907" cy="197895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1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1551" y="4544493"/>
            <a:ext cx="2038441" cy="198085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Agrupar 5"/>
          <p:cNvGrpSpPr>
            <a:grpSpLocks noChangeAspect="1"/>
          </p:cNvGrpSpPr>
          <p:nvPr/>
        </p:nvGrpSpPr>
        <p:grpSpPr>
          <a:xfrm>
            <a:off x="2458703" y="2508017"/>
            <a:ext cx="2038491" cy="1976692"/>
            <a:chOff x="1453464" y="4258983"/>
            <a:chExt cx="2409748" cy="2336692"/>
          </a:xfrm>
        </p:grpSpPr>
        <p:pic>
          <p:nvPicPr>
            <p:cNvPr id="37" name="Imagen 36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40000"/>
                      </a14:imgEffect>
                      <a14:imgEffect>
                        <a14:saturation sat="0"/>
                      </a14:imgEffect>
                      <a14:imgEffect>
                        <a14:brightnessContrast contrast="3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3464" y="4258983"/>
              <a:ext cx="2409748" cy="233669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" name="Rectángulo 2"/>
            <p:cNvSpPr/>
            <p:nvPr/>
          </p:nvSpPr>
          <p:spPr>
            <a:xfrm>
              <a:off x="2526050" y="6090100"/>
              <a:ext cx="576072" cy="503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5" name="Agrupar 4"/>
          <p:cNvGrpSpPr>
            <a:grpSpLocks noChangeAspect="1"/>
          </p:cNvGrpSpPr>
          <p:nvPr/>
        </p:nvGrpSpPr>
        <p:grpSpPr>
          <a:xfrm>
            <a:off x="361440" y="2504711"/>
            <a:ext cx="2040918" cy="1979998"/>
            <a:chOff x="1451212" y="1844824"/>
            <a:chExt cx="2412000" cy="234000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brightnessContrast bright="1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1212" y="1844824"/>
              <a:ext cx="2412000" cy="23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Rectángulo 13"/>
            <p:cNvSpPr/>
            <p:nvPr/>
          </p:nvSpPr>
          <p:spPr>
            <a:xfrm>
              <a:off x="2411752" y="3103052"/>
              <a:ext cx="576072" cy="503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7" name="Imagen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8024" y="4544493"/>
            <a:ext cx="2039333" cy="197999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5251" y="4544493"/>
            <a:ext cx="2040918" cy="1979998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19" name="Agrupar 18"/>
          <p:cNvGrpSpPr>
            <a:grpSpLocks noChangeAspect="1"/>
          </p:cNvGrpSpPr>
          <p:nvPr/>
        </p:nvGrpSpPr>
        <p:grpSpPr>
          <a:xfrm>
            <a:off x="4790310" y="2504711"/>
            <a:ext cx="2040918" cy="1979998"/>
            <a:chOff x="1467189" y="1827891"/>
            <a:chExt cx="2412000" cy="2340000"/>
          </a:xfrm>
        </p:grpSpPr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11">
              <a:alphaModFix amt="7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67189" y="1827891"/>
              <a:ext cx="2412000" cy="2340000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26" name="Rectángulo 25"/>
            <p:cNvSpPr/>
            <p:nvPr/>
          </p:nvSpPr>
          <p:spPr>
            <a:xfrm>
              <a:off x="2584603" y="1929179"/>
              <a:ext cx="514033" cy="44972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grpSp>
        <p:nvGrpSpPr>
          <p:cNvPr id="20" name="Agrupar 19"/>
          <p:cNvGrpSpPr>
            <a:grpSpLocks noChangeAspect="1"/>
          </p:cNvGrpSpPr>
          <p:nvPr/>
        </p:nvGrpSpPr>
        <p:grpSpPr>
          <a:xfrm>
            <a:off x="6892966" y="2501252"/>
            <a:ext cx="2052000" cy="1977110"/>
            <a:chOff x="1467189" y="4204155"/>
            <a:chExt cx="2340000" cy="2414868"/>
          </a:xfrm>
        </p:grpSpPr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467189" y="4204155"/>
              <a:ext cx="2340000" cy="2414868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22" name="Rectángulo 21"/>
            <p:cNvSpPr/>
            <p:nvPr/>
          </p:nvSpPr>
          <p:spPr>
            <a:xfrm>
              <a:off x="2483768" y="4211937"/>
              <a:ext cx="514033" cy="44972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1763688" y="1556792"/>
            <a:ext cx="1481458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TPH-1-LI</a:t>
            </a:r>
            <a:endParaRPr lang="es-ES" sz="2800" i="1" dirty="0" err="1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+mj-lt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6124513" y="1556792"/>
            <a:ext cx="1481458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TPH-2-LI</a:t>
            </a:r>
            <a:endParaRPr lang="es-ES" sz="2800" i="1" dirty="0" err="1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+mj-lt"/>
            </a:endParaRPr>
          </a:p>
        </p:txBody>
      </p:sp>
      <p:sp>
        <p:nvSpPr>
          <p:cNvPr id="25" name="Título 1"/>
          <p:cNvSpPr txBox="1">
            <a:spLocks/>
          </p:cNvSpPr>
          <p:nvPr/>
        </p:nvSpPr>
        <p:spPr bwMode="auto">
          <a:xfrm>
            <a:off x="835939" y="1965012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0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CTRL</a:t>
            </a:r>
            <a:endParaRPr lang="es-ES" sz="20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0" name="Título 1"/>
          <p:cNvSpPr txBox="1">
            <a:spLocks/>
          </p:cNvSpPr>
          <p:nvPr/>
        </p:nvSpPr>
        <p:spPr bwMode="auto">
          <a:xfrm>
            <a:off x="2910648" y="1963772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0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CRS</a:t>
            </a:r>
            <a:endParaRPr lang="es-ES" sz="20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1" name="Título 1"/>
          <p:cNvSpPr txBox="1">
            <a:spLocks/>
          </p:cNvSpPr>
          <p:nvPr/>
        </p:nvSpPr>
        <p:spPr bwMode="auto">
          <a:xfrm>
            <a:off x="5228427" y="1963772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0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CTRL</a:t>
            </a:r>
            <a:endParaRPr lang="es-ES" sz="20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  <p:sp>
        <p:nvSpPr>
          <p:cNvPr id="32" name="Título 1"/>
          <p:cNvSpPr txBox="1">
            <a:spLocks/>
          </p:cNvSpPr>
          <p:nvPr/>
        </p:nvSpPr>
        <p:spPr bwMode="auto">
          <a:xfrm>
            <a:off x="7354999" y="1962532"/>
            <a:ext cx="1152376" cy="646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uFillTx/>
                <a:latin typeface="Calibri" charset="0"/>
              </a:defRPr>
            </a:lvl9pPr>
          </a:lstStyle>
          <a:p>
            <a:pPr algn="ctr">
              <a:defRPr>
                <a:uFillTx/>
              </a:defRPr>
            </a:pPr>
            <a:r>
              <a:rPr lang="es-ES" sz="20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CRS</a:t>
            </a:r>
            <a:endParaRPr lang="es-ES" sz="2000" dirty="0">
              <a:solidFill>
                <a:schemeClr val="tx1"/>
              </a:solidFill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8" y="4329312"/>
            <a:ext cx="2628000" cy="1904741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640960" cy="1008112"/>
          </a:xfrm>
        </p:spPr>
        <p:txBody>
          <a:bodyPr anchor="ctr"/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Ectopic 5-HT</a:t>
            </a:r>
            <a:r>
              <a:rPr lang="en-US" sz="3200" baseline="-25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7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 receptors in AIMAHs, adenomas and carcinomas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848" y="4329312"/>
            <a:ext cx="2612214" cy="190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2206685"/>
            <a:ext cx="1956503" cy="149009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808" y="2206685"/>
            <a:ext cx="1980000" cy="1515507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547664" y="1705968"/>
            <a:ext cx="762574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es-ES" sz="12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normal</a:t>
            </a:r>
          </a:p>
          <a:p>
            <a:r>
              <a:rPr lang="es-ES" sz="12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T1 tumor</a:t>
            </a:r>
            <a:endParaRPr lang="es-ES" sz="12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665410" y="1705968"/>
            <a:ext cx="762574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r>
              <a:rPr lang="es-ES" sz="12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normal</a:t>
            </a:r>
          </a:p>
          <a:p>
            <a:r>
              <a:rPr lang="es-ES" sz="12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T2 tumor</a:t>
            </a:r>
            <a:endParaRPr lang="es-ES" sz="12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sp>
        <p:nvSpPr>
          <p:cNvPr id="12" name="Elipse 11"/>
          <p:cNvSpPr>
            <a:spLocks noChangeAspect="1"/>
          </p:cNvSpPr>
          <p:nvPr/>
        </p:nvSpPr>
        <p:spPr>
          <a:xfrm>
            <a:off x="1431293" y="1813976"/>
            <a:ext cx="108016" cy="108016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Elipse 12"/>
          <p:cNvSpPr>
            <a:spLocks noChangeAspect="1"/>
          </p:cNvSpPr>
          <p:nvPr/>
        </p:nvSpPr>
        <p:spPr>
          <a:xfrm>
            <a:off x="1437068" y="1983088"/>
            <a:ext cx="108016" cy="108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lipse 13"/>
          <p:cNvSpPr>
            <a:spLocks noChangeAspect="1"/>
          </p:cNvSpPr>
          <p:nvPr/>
        </p:nvSpPr>
        <p:spPr>
          <a:xfrm>
            <a:off x="3527880" y="1813976"/>
            <a:ext cx="108016" cy="108016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>
            <a:spLocks noChangeAspect="1"/>
          </p:cNvSpPr>
          <p:nvPr/>
        </p:nvSpPr>
        <p:spPr>
          <a:xfrm>
            <a:off x="3527880" y="1996576"/>
            <a:ext cx="108016" cy="108016"/>
          </a:xfrm>
          <a:prstGeom prst="rect">
            <a:avLst/>
          </a:prstGeom>
          <a:solidFill>
            <a:srgbClr val="00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>
            <a:spLocks noChangeArrowheads="1"/>
          </p:cNvSpPr>
          <p:nvPr/>
        </p:nvSpPr>
        <p:spPr bwMode="auto">
          <a:xfrm>
            <a:off x="1619672" y="3805752"/>
            <a:ext cx="3192277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Contesse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et al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(2005). J.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Clin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Endocrinol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Metab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., 90, 2843-2850</a:t>
            </a:r>
            <a:endParaRPr lang="es-ES_tradnl" sz="800" i="1" dirty="0">
              <a:effectLst>
                <a:outerShdw blurRad="38100" dist="38100" dir="2700000" algn="tl">
                  <a:srgbClr val="DDDDDD"/>
                </a:outerShdw>
              </a:effectLst>
              <a:uFillTx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2676" y="1588643"/>
            <a:ext cx="2818801" cy="2268000"/>
          </a:xfrm>
          <a:prstGeom prst="rect">
            <a:avLst/>
          </a:prstGeom>
        </p:spPr>
      </p:pic>
      <p:sp>
        <p:nvSpPr>
          <p:cNvPr id="18" name="CuadroTexto 17"/>
          <p:cNvSpPr txBox="1">
            <a:spLocks noChangeArrowheads="1"/>
          </p:cNvSpPr>
          <p:nvPr/>
        </p:nvSpPr>
        <p:spPr bwMode="auto">
          <a:xfrm>
            <a:off x="5402000" y="6381328"/>
            <a:ext cx="3095546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Louiset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et 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al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(2008).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Endocrine-Related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Cancer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, 15, 1025-1034</a:t>
            </a:r>
            <a:endParaRPr lang="es-ES_tradnl" sz="800" i="1" dirty="0">
              <a:effectLst>
                <a:outerShdw blurRad="38100" dist="38100" dir="2700000" algn="tl">
                  <a:srgbClr val="DDDDDD"/>
                </a:outerShdw>
              </a:effectLst>
              <a:uFillTx/>
            </a:endParaRPr>
          </a:p>
        </p:txBody>
      </p:sp>
      <p:sp>
        <p:nvSpPr>
          <p:cNvPr id="19" name="CuadroTexto 18"/>
          <p:cNvSpPr txBox="1">
            <a:spLocks noChangeArrowheads="1"/>
          </p:cNvSpPr>
          <p:nvPr/>
        </p:nvSpPr>
        <p:spPr bwMode="auto">
          <a:xfrm>
            <a:off x="1378076" y="6381328"/>
            <a:ext cx="3032678" cy="215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Louiset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et 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al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. (2006)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J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es-ES_tradnl" sz="800" i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Clin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es-ES_tradnl" sz="800" i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Endocrinol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es-ES_tradnl" sz="8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Metab</a:t>
            </a:r>
            <a:r>
              <a:rPr lang="es-ES_tradnl" sz="800" i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,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s-ES_tradnl" sz="800" i="1" dirty="0" smtClean="0">
                <a:effectLst>
                  <a:outerShdw blurRad="38100" dist="38100" dir="2700000" algn="tl">
                    <a:srgbClr val="DDDDDD"/>
                  </a:outerShdw>
                </a:effectLst>
                <a:uFillTx/>
              </a:rPr>
              <a:t>15, 1025-1034</a:t>
            </a:r>
            <a:endParaRPr lang="es-ES_tradnl" sz="800" i="1" dirty="0">
              <a:effectLst>
                <a:outerShdw blurRad="38100" dist="38100" dir="2700000" algn="tl">
                  <a:srgbClr val="DDDDDD"/>
                </a:outerShdw>
              </a:effectLst>
              <a:uFillTx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>
            <a:spLocks/>
          </p:cNvSpPr>
          <p:nvPr/>
        </p:nvSpPr>
        <p:spPr>
          <a:xfrm>
            <a:off x="3138565" y="4863090"/>
            <a:ext cx="800069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8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SSRI</a:t>
            </a:r>
          </a:p>
        </p:txBody>
      </p:sp>
      <p:sp>
        <p:nvSpPr>
          <p:cNvPr id="13" name="CuadroTexto 12"/>
          <p:cNvSpPr txBox="1">
            <a:spLocks/>
          </p:cNvSpPr>
          <p:nvPr/>
        </p:nvSpPr>
        <p:spPr>
          <a:xfrm>
            <a:off x="4698565" y="4904056"/>
            <a:ext cx="3672408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24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Antidepressant</a:t>
            </a:r>
            <a:r>
              <a:rPr lang="es-ES" sz="24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 </a:t>
            </a:r>
            <a:r>
              <a:rPr lang="es-ES" sz="24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effect</a:t>
            </a:r>
            <a:endParaRPr lang="es-ES" sz="24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4715613" y="4943937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V="1">
            <a:off x="4868013" y="4943937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 flipV="1">
            <a:off x="5003645" y="4943937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>
            <a:spLocks/>
          </p:cNvSpPr>
          <p:nvPr/>
        </p:nvSpPr>
        <p:spPr>
          <a:xfrm>
            <a:off x="3309942" y="5305590"/>
            <a:ext cx="389049" cy="584776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32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+</a:t>
            </a:r>
          </a:p>
        </p:txBody>
      </p:sp>
      <p:sp>
        <p:nvSpPr>
          <p:cNvPr id="23" name="CuadroTexto 22"/>
          <p:cNvSpPr txBox="1">
            <a:spLocks/>
          </p:cNvSpPr>
          <p:nvPr/>
        </p:nvSpPr>
        <p:spPr>
          <a:xfrm>
            <a:off x="4139952" y="4797152"/>
            <a:ext cx="414597" cy="646331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36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Calibri"/>
                <a:cs typeface="Calibri"/>
              </a:rPr>
              <a:t>=</a:t>
            </a:r>
          </a:p>
        </p:txBody>
      </p:sp>
      <p:sp>
        <p:nvSpPr>
          <p:cNvPr id="64" name="AutoShape 26"/>
          <p:cNvSpPr>
            <a:spLocks noChangeArrowheads="1"/>
          </p:cNvSpPr>
          <p:nvPr/>
        </p:nvSpPr>
        <p:spPr bwMode="auto">
          <a:xfrm rot="16200000">
            <a:off x="2921649" y="3375496"/>
            <a:ext cx="304800" cy="420688"/>
          </a:xfrm>
          <a:prstGeom prst="downArrow">
            <a:avLst>
              <a:gd name="adj1" fmla="val 50000"/>
              <a:gd name="adj2" fmla="val 62371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s-ES">
              <a:uFillTx/>
              <a:latin typeface="Calibri" charset="0"/>
            </a:endParaRPr>
          </a:p>
        </p:txBody>
      </p:sp>
      <p:sp>
        <p:nvSpPr>
          <p:cNvPr id="65" name="AutoShape 28"/>
          <p:cNvSpPr>
            <a:spLocks noChangeArrowheads="1"/>
          </p:cNvSpPr>
          <p:nvPr/>
        </p:nvSpPr>
        <p:spPr bwMode="auto">
          <a:xfrm rot="16200000">
            <a:off x="5050474" y="3381846"/>
            <a:ext cx="304800" cy="407987"/>
          </a:xfrm>
          <a:prstGeom prst="downArrow">
            <a:avLst>
              <a:gd name="adj1" fmla="val 50000"/>
              <a:gd name="adj2" fmla="val 50059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s-ES">
              <a:uFillTx/>
              <a:latin typeface="Calibri" charset="0"/>
            </a:endParaRPr>
          </a:p>
        </p:txBody>
      </p:sp>
      <p:sp>
        <p:nvSpPr>
          <p:cNvPr id="66" name="32 CuadroTexto"/>
          <p:cNvSpPr txBox="1">
            <a:spLocks noChangeArrowheads="1"/>
          </p:cNvSpPr>
          <p:nvPr/>
        </p:nvSpPr>
        <p:spPr bwMode="auto">
          <a:xfrm>
            <a:off x="1118803" y="4153520"/>
            <a:ext cx="174130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s-MX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Hypothalamus</a:t>
            </a:r>
            <a:endParaRPr lang="es-MX" sz="16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Calibri" charset="0"/>
            </a:endParaRPr>
          </a:p>
        </p:txBody>
      </p:sp>
      <p:sp>
        <p:nvSpPr>
          <p:cNvPr id="67" name="33 CuadroTexto"/>
          <p:cNvSpPr txBox="1">
            <a:spLocks noChangeArrowheads="1"/>
          </p:cNvSpPr>
          <p:nvPr/>
        </p:nvSpPr>
        <p:spPr bwMode="auto">
          <a:xfrm>
            <a:off x="3567075" y="4153520"/>
            <a:ext cx="133073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s-MX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Pituitary</a:t>
            </a:r>
            <a:endParaRPr lang="es-MX" sz="16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Calibri" charset="0"/>
            </a:endParaRPr>
          </a:p>
        </p:txBody>
      </p:sp>
      <p:sp>
        <p:nvSpPr>
          <p:cNvPr id="68" name="34 CuadroTexto"/>
          <p:cNvSpPr txBox="1">
            <a:spLocks noChangeArrowheads="1"/>
          </p:cNvSpPr>
          <p:nvPr/>
        </p:nvSpPr>
        <p:spPr bwMode="auto">
          <a:xfrm>
            <a:off x="5430928" y="4153520"/>
            <a:ext cx="172819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s-MX" sz="16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A</a:t>
            </a:r>
            <a:r>
              <a:rPr lang="es-MX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FillTx/>
                <a:latin typeface="Calibri" charset="0"/>
              </a:rPr>
              <a:t>drenal glands</a:t>
            </a:r>
            <a:endParaRPr lang="es-MX" sz="16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FillTx/>
              <a:latin typeface="Calibri" charset="0"/>
            </a:endParaRPr>
          </a:p>
        </p:txBody>
      </p:sp>
      <p:sp>
        <p:nvSpPr>
          <p:cNvPr id="69" name="Elipse 68"/>
          <p:cNvSpPr>
            <a:spLocks/>
          </p:cNvSpPr>
          <p:nvPr/>
        </p:nvSpPr>
        <p:spPr>
          <a:xfrm>
            <a:off x="1115616" y="3123922"/>
            <a:ext cx="1656184" cy="86409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 smtClean="0">
                <a:solidFill>
                  <a:srgbClr val="000000"/>
                </a:solidFill>
                <a:uFillTx/>
                <a:latin typeface="+mj-lt"/>
              </a:rPr>
              <a:t>CRH</a:t>
            </a:r>
            <a:endParaRPr lang="es-ES" sz="2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70" name="Elipse 69"/>
          <p:cNvSpPr>
            <a:spLocks/>
          </p:cNvSpPr>
          <p:nvPr/>
        </p:nvSpPr>
        <p:spPr>
          <a:xfrm>
            <a:off x="3304108" y="3145408"/>
            <a:ext cx="1656184" cy="86409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 smtClean="0">
                <a:solidFill>
                  <a:srgbClr val="000000"/>
                </a:solidFill>
                <a:uFillTx/>
                <a:latin typeface="+mj-lt"/>
              </a:rPr>
              <a:t>ACTH</a:t>
            </a:r>
            <a:endParaRPr lang="es-ES" sz="2400" dirty="0">
              <a:solidFill>
                <a:srgbClr val="000000"/>
              </a:solidFill>
              <a:uFillTx/>
              <a:latin typeface="+mj-lt"/>
            </a:endParaRPr>
          </a:p>
        </p:txBody>
      </p:sp>
      <p:sp>
        <p:nvSpPr>
          <p:cNvPr id="71" name="Elipse 70"/>
          <p:cNvSpPr>
            <a:spLocks/>
          </p:cNvSpPr>
          <p:nvPr/>
        </p:nvSpPr>
        <p:spPr>
          <a:xfrm>
            <a:off x="5430928" y="3145408"/>
            <a:ext cx="1656184" cy="864096"/>
          </a:xfrm>
          <a:prstGeom prst="ellipse">
            <a:avLst/>
          </a:prstGeom>
          <a:solidFill>
            <a:srgbClr val="FFFD9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ern="1200">
                <a:solidFill>
                  <a:schemeClr val="lt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dirty="0" smtClean="0">
                <a:solidFill>
                  <a:srgbClr val="000000"/>
                </a:solidFill>
                <a:uFillTx/>
                <a:latin typeface="+mj-lt"/>
              </a:rPr>
              <a:t>Cortisol</a:t>
            </a:r>
            <a:endParaRPr lang="es-ES" sz="2400" dirty="0">
              <a:solidFill>
                <a:srgbClr val="000000"/>
              </a:solidFill>
              <a:uFillTx/>
              <a:latin typeface="+mj-lt"/>
            </a:endParaRPr>
          </a:p>
        </p:txBody>
      </p:sp>
      <p:cxnSp>
        <p:nvCxnSpPr>
          <p:cNvPr id="72" name="Conector recto de flecha 71"/>
          <p:cNvCxnSpPr/>
          <p:nvPr/>
        </p:nvCxnSpPr>
        <p:spPr>
          <a:xfrm rot="16200000">
            <a:off x="7195124" y="3181412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de flecha 72"/>
          <p:cNvCxnSpPr/>
          <p:nvPr/>
        </p:nvCxnSpPr>
        <p:spPr>
          <a:xfrm rot="16200000">
            <a:off x="7195124" y="3469444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Agrupar 73"/>
          <p:cNvGrpSpPr/>
          <p:nvPr/>
        </p:nvGrpSpPr>
        <p:grpSpPr>
          <a:xfrm>
            <a:off x="3974058" y="2607928"/>
            <a:ext cx="360040" cy="584776"/>
            <a:chOff x="2915816" y="2513072"/>
            <a:chExt cx="360040" cy="584776"/>
          </a:xfrm>
        </p:grpSpPr>
        <p:sp>
          <p:nvSpPr>
            <p:cNvPr id="75" name="Elipse 74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76" name="CuadroTexto 75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3200" dirty="0">
                  <a:solidFill>
                    <a:srgbClr val="000000"/>
                  </a:solidFill>
                  <a:uFillTx/>
                </a:rPr>
                <a:t>-</a:t>
              </a:r>
            </a:p>
          </p:txBody>
        </p:sp>
      </p:grpSp>
      <p:grpSp>
        <p:nvGrpSpPr>
          <p:cNvPr id="77" name="Agrupar 76"/>
          <p:cNvGrpSpPr/>
          <p:nvPr/>
        </p:nvGrpSpPr>
        <p:grpSpPr>
          <a:xfrm>
            <a:off x="1813818" y="2599572"/>
            <a:ext cx="360040" cy="584776"/>
            <a:chOff x="2915816" y="2513072"/>
            <a:chExt cx="360040" cy="584776"/>
          </a:xfrm>
        </p:grpSpPr>
        <p:sp>
          <p:nvSpPr>
            <p:cNvPr id="78" name="Elipse 77"/>
            <p:cNvSpPr>
              <a:spLocks/>
            </p:cNvSpPr>
            <p:nvPr/>
          </p:nvSpPr>
          <p:spPr>
            <a:xfrm>
              <a:off x="2915816" y="2666603"/>
              <a:ext cx="360040" cy="360040"/>
            </a:xfrm>
            <a:prstGeom prst="ellipse">
              <a:avLst/>
            </a:prstGeom>
            <a:solidFill>
              <a:srgbClr val="FFBA4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79" name="CuadroTexto 78"/>
            <p:cNvSpPr txBox="1">
              <a:spLocks/>
            </p:cNvSpPr>
            <p:nvPr/>
          </p:nvSpPr>
          <p:spPr>
            <a:xfrm>
              <a:off x="2928616" y="2513072"/>
              <a:ext cx="32132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3200" dirty="0">
                  <a:solidFill>
                    <a:srgbClr val="000000"/>
                  </a:solidFill>
                  <a:uFillTx/>
                </a:rPr>
                <a:t>-</a:t>
              </a:r>
            </a:p>
          </p:txBody>
        </p:sp>
      </p:grpSp>
      <p:grpSp>
        <p:nvGrpSpPr>
          <p:cNvPr id="80" name="Agrupar 79"/>
          <p:cNvGrpSpPr/>
          <p:nvPr/>
        </p:nvGrpSpPr>
        <p:grpSpPr>
          <a:xfrm rot="16200000" flipH="1">
            <a:off x="4125050" y="211169"/>
            <a:ext cx="1243604" cy="5527906"/>
            <a:chOff x="4146216" y="2924944"/>
            <a:chExt cx="1772728" cy="3816424"/>
          </a:xfrm>
        </p:grpSpPr>
        <p:cxnSp>
          <p:nvCxnSpPr>
            <p:cNvPr id="81" name="Conector recto 80"/>
            <p:cNvCxnSpPr/>
            <p:nvPr/>
          </p:nvCxnSpPr>
          <p:spPr>
            <a:xfrm flipH="1">
              <a:off x="4154946" y="6741368"/>
              <a:ext cx="176399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ector recto 81"/>
            <p:cNvCxnSpPr/>
            <p:nvPr/>
          </p:nvCxnSpPr>
          <p:spPr>
            <a:xfrm flipV="1">
              <a:off x="4148417" y="2924944"/>
              <a:ext cx="0" cy="381642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cto de flecha 82"/>
            <p:cNvCxnSpPr/>
            <p:nvPr/>
          </p:nvCxnSpPr>
          <p:spPr>
            <a:xfrm>
              <a:off x="4146216" y="2937903"/>
              <a:ext cx="540127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 recto de flecha 83"/>
            <p:cNvCxnSpPr/>
            <p:nvPr/>
          </p:nvCxnSpPr>
          <p:spPr>
            <a:xfrm>
              <a:off x="4148356" y="4437112"/>
              <a:ext cx="540127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CuadroTexto 84"/>
          <p:cNvSpPr txBox="1">
            <a:spLocks/>
          </p:cNvSpPr>
          <p:nvPr/>
        </p:nvSpPr>
        <p:spPr>
          <a:xfrm>
            <a:off x="1797108" y="222282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ES" sz="2800" dirty="0" smtClean="0">
                <a:solidFill>
                  <a:srgbClr val="000000"/>
                </a:solidFill>
                <a:uFillTx/>
              </a:rPr>
              <a:t>X</a:t>
            </a:r>
            <a:endParaRPr lang="es-ES" sz="2800" dirty="0">
              <a:solidFill>
                <a:srgbClr val="000000"/>
              </a:solidFill>
              <a:uFillTx/>
            </a:endParaRPr>
          </a:p>
        </p:txBody>
      </p:sp>
      <p:sp>
        <p:nvSpPr>
          <p:cNvPr id="86" name="CuadroTexto 85"/>
          <p:cNvSpPr txBox="1">
            <a:spLocks/>
          </p:cNvSpPr>
          <p:nvPr/>
        </p:nvSpPr>
        <p:spPr>
          <a:xfrm>
            <a:off x="3960535" y="2226016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MX">
                <a:uFillTx/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uFillTx/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ES" sz="2800" dirty="0" smtClean="0">
                <a:solidFill>
                  <a:srgbClr val="000000"/>
                </a:solidFill>
                <a:uFillTx/>
              </a:rPr>
              <a:t>X</a:t>
            </a:r>
            <a:endParaRPr lang="es-ES" sz="2800" dirty="0">
              <a:solidFill>
                <a:srgbClr val="000000"/>
              </a:solidFill>
              <a:uFillTx/>
            </a:endParaRPr>
          </a:p>
        </p:txBody>
      </p:sp>
      <p:cxnSp>
        <p:nvCxnSpPr>
          <p:cNvPr id="87" name="Conector recto de flecha 86"/>
          <p:cNvCxnSpPr/>
          <p:nvPr/>
        </p:nvCxnSpPr>
        <p:spPr>
          <a:xfrm rot="16200000">
            <a:off x="7051108" y="3037396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de flecha 87"/>
          <p:cNvCxnSpPr/>
          <p:nvPr/>
        </p:nvCxnSpPr>
        <p:spPr>
          <a:xfrm rot="16200000">
            <a:off x="7272300" y="3325429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de flecha 88"/>
          <p:cNvCxnSpPr/>
          <p:nvPr/>
        </p:nvCxnSpPr>
        <p:spPr>
          <a:xfrm rot="16200000">
            <a:off x="7051108" y="3613460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0" name="Agrupar 89"/>
          <p:cNvGrpSpPr/>
          <p:nvPr/>
        </p:nvGrpSpPr>
        <p:grpSpPr>
          <a:xfrm>
            <a:off x="3037954" y="3708567"/>
            <a:ext cx="377103" cy="461665"/>
            <a:chOff x="3275856" y="3225676"/>
            <a:chExt cx="377103" cy="461665"/>
          </a:xfrm>
        </p:grpSpPr>
        <p:sp>
          <p:nvSpPr>
            <p:cNvPr id="91" name="Elipse 90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92" name="CuadroTexto 91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2400" dirty="0" smtClean="0">
                  <a:solidFill>
                    <a:srgbClr val="000000"/>
                  </a:solidFill>
                  <a:uFillTx/>
                </a:rPr>
                <a:t>+</a:t>
              </a:r>
              <a:endParaRPr lang="es-ES" sz="2400" dirty="0">
                <a:solidFill>
                  <a:srgbClr val="000000"/>
                </a:solidFill>
                <a:uFillTx/>
              </a:endParaRPr>
            </a:p>
          </p:txBody>
        </p:sp>
      </p:grpSp>
      <p:grpSp>
        <p:nvGrpSpPr>
          <p:cNvPr id="93" name="Agrupar 92"/>
          <p:cNvGrpSpPr/>
          <p:nvPr/>
        </p:nvGrpSpPr>
        <p:grpSpPr>
          <a:xfrm>
            <a:off x="5214904" y="3721472"/>
            <a:ext cx="377103" cy="461665"/>
            <a:chOff x="3275856" y="3225676"/>
            <a:chExt cx="377103" cy="461665"/>
          </a:xfrm>
        </p:grpSpPr>
        <p:sp>
          <p:nvSpPr>
            <p:cNvPr id="94" name="Elipse 93"/>
            <p:cNvSpPr>
              <a:spLocks/>
            </p:cNvSpPr>
            <p:nvPr/>
          </p:nvSpPr>
          <p:spPr>
            <a:xfrm>
              <a:off x="3275856" y="3284984"/>
              <a:ext cx="360040" cy="360040"/>
            </a:xfrm>
            <a:prstGeom prst="ellipse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 sz="2400" b="1" dirty="0">
                <a:solidFill>
                  <a:srgbClr val="000000"/>
                </a:solidFill>
                <a:uFillTx/>
              </a:endParaRPr>
            </a:p>
          </p:txBody>
        </p:sp>
        <p:sp>
          <p:nvSpPr>
            <p:cNvPr id="95" name="CuadroTexto 94"/>
            <p:cNvSpPr txBox="1">
              <a:spLocks/>
            </p:cNvSpPr>
            <p:nvPr/>
          </p:nvSpPr>
          <p:spPr>
            <a:xfrm>
              <a:off x="3288556" y="3225676"/>
              <a:ext cx="364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MX">
                  <a:uFillTx/>
                </a:defRPr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uFillTx/>
                  <a:latin typeface="Arial" charset="0"/>
                  <a:ea typeface="ＭＳ Ｐゴシック" charset="0"/>
                  <a:cs typeface="ＭＳ Ｐゴシック" charset="0"/>
                </a:defRPr>
              </a:lvl9pPr>
            </a:lstStyle>
            <a:p>
              <a:r>
                <a:rPr lang="es-ES" sz="2400" dirty="0" smtClean="0">
                  <a:solidFill>
                    <a:srgbClr val="000000"/>
                  </a:solidFill>
                  <a:uFillTx/>
                </a:rPr>
                <a:t>+</a:t>
              </a:r>
              <a:endParaRPr lang="es-ES" sz="2400" dirty="0">
                <a:solidFill>
                  <a:srgbClr val="000000"/>
                </a:solidFill>
                <a:uFillTx/>
              </a:endParaRPr>
            </a:p>
          </p:txBody>
        </p:sp>
      </p:grpSp>
      <p:sp>
        <p:nvSpPr>
          <p:cNvPr id="96" name="Elipse 95"/>
          <p:cNvSpPr/>
          <p:nvPr/>
        </p:nvSpPr>
        <p:spPr>
          <a:xfrm>
            <a:off x="3567075" y="620688"/>
            <a:ext cx="2376264" cy="864096"/>
          </a:xfrm>
          <a:prstGeom prst="ellipse">
            <a:avLst/>
          </a:prstGeom>
          <a:solidFill>
            <a:srgbClr val="FF8484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a:rPr>
              <a:t>Chronic Stress</a:t>
            </a:r>
          </a:p>
        </p:txBody>
      </p:sp>
      <p:sp>
        <p:nvSpPr>
          <p:cNvPr id="97" name="Flecha abajo 96"/>
          <p:cNvSpPr/>
          <p:nvPr/>
        </p:nvSpPr>
        <p:spPr>
          <a:xfrm>
            <a:off x="4198437" y="1683762"/>
            <a:ext cx="1080120" cy="504056"/>
          </a:xfrm>
          <a:prstGeom prst="downArrow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8" name="CuadroTexto 97"/>
          <p:cNvSpPr txBox="1">
            <a:spLocks noChangeAspect="1"/>
          </p:cNvSpPr>
          <p:nvPr/>
        </p:nvSpPr>
        <p:spPr>
          <a:xfrm>
            <a:off x="5668359" y="3182414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99" name="CuadroTexto 98"/>
          <p:cNvSpPr txBox="1">
            <a:spLocks noChangeAspect="1"/>
          </p:cNvSpPr>
          <p:nvPr/>
        </p:nvSpPr>
        <p:spPr>
          <a:xfrm>
            <a:off x="6050277" y="3118762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100" name="CuadroTexto 99"/>
          <p:cNvSpPr txBox="1">
            <a:spLocks noChangeAspect="1"/>
          </p:cNvSpPr>
          <p:nvPr/>
        </p:nvSpPr>
        <p:spPr>
          <a:xfrm>
            <a:off x="6435382" y="3182727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101" name="CuadroTexto 100"/>
          <p:cNvSpPr txBox="1">
            <a:spLocks noChangeAspect="1"/>
          </p:cNvSpPr>
          <p:nvPr/>
        </p:nvSpPr>
        <p:spPr>
          <a:xfrm>
            <a:off x="6040412" y="3888383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102" name="CuadroTexto 101"/>
          <p:cNvSpPr txBox="1">
            <a:spLocks noChangeAspect="1"/>
          </p:cNvSpPr>
          <p:nvPr/>
        </p:nvSpPr>
        <p:spPr>
          <a:xfrm>
            <a:off x="6418672" y="3827290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103" name="CuadroTexto 102"/>
          <p:cNvSpPr txBox="1">
            <a:spLocks noChangeAspect="1"/>
          </p:cNvSpPr>
          <p:nvPr/>
        </p:nvSpPr>
        <p:spPr>
          <a:xfrm>
            <a:off x="5663662" y="3840806"/>
            <a:ext cx="346988" cy="179999"/>
          </a:xfrm>
          <a:prstGeom prst="rect">
            <a:avLst/>
          </a:prstGeom>
          <a:solidFill>
            <a:srgbClr val="33F33A"/>
          </a:solidFill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1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5-HT</a:t>
            </a:r>
            <a:r>
              <a:rPr lang="es-ES" sz="1000" baseline="-250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uFillTx/>
                <a:latin typeface="+mj-lt"/>
              </a:rPr>
              <a:t>7</a:t>
            </a:r>
          </a:p>
        </p:txBody>
      </p:sp>
      <p:sp>
        <p:nvSpPr>
          <p:cNvPr id="2" name="Elipse 1"/>
          <p:cNvSpPr/>
          <p:nvPr/>
        </p:nvSpPr>
        <p:spPr>
          <a:xfrm>
            <a:off x="5698556" y="3098353"/>
            <a:ext cx="288031" cy="180016"/>
          </a:xfrm>
          <a:prstGeom prst="ellipse">
            <a:avLst/>
          </a:prstGeom>
          <a:solidFill>
            <a:srgbClr val="4430FF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5" name="Elipse 104"/>
          <p:cNvSpPr/>
          <p:nvPr/>
        </p:nvSpPr>
        <p:spPr>
          <a:xfrm>
            <a:off x="6075645" y="3034868"/>
            <a:ext cx="288031" cy="180016"/>
          </a:xfrm>
          <a:prstGeom prst="ellipse">
            <a:avLst/>
          </a:prstGeom>
          <a:solidFill>
            <a:srgbClr val="4430FF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6" name="Elipse 105"/>
          <p:cNvSpPr/>
          <p:nvPr/>
        </p:nvSpPr>
        <p:spPr>
          <a:xfrm>
            <a:off x="6461256" y="3104968"/>
            <a:ext cx="288031" cy="180016"/>
          </a:xfrm>
          <a:prstGeom prst="ellipse">
            <a:avLst/>
          </a:prstGeom>
          <a:solidFill>
            <a:srgbClr val="4430FF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7" name="Elipse 106"/>
          <p:cNvSpPr/>
          <p:nvPr/>
        </p:nvSpPr>
        <p:spPr>
          <a:xfrm>
            <a:off x="5694740" y="3753040"/>
            <a:ext cx="288031" cy="180016"/>
          </a:xfrm>
          <a:prstGeom prst="ellipse">
            <a:avLst/>
          </a:prstGeom>
          <a:solidFill>
            <a:srgbClr val="4430FF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8" name="Elipse 107"/>
          <p:cNvSpPr/>
          <p:nvPr/>
        </p:nvSpPr>
        <p:spPr>
          <a:xfrm>
            <a:off x="6075645" y="3799479"/>
            <a:ext cx="288031" cy="180016"/>
          </a:xfrm>
          <a:prstGeom prst="ellipse">
            <a:avLst/>
          </a:prstGeom>
          <a:solidFill>
            <a:srgbClr val="4430FF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9" name="Elipse 108"/>
          <p:cNvSpPr/>
          <p:nvPr/>
        </p:nvSpPr>
        <p:spPr>
          <a:xfrm>
            <a:off x="6448917" y="3761563"/>
            <a:ext cx="288031" cy="180016"/>
          </a:xfrm>
          <a:prstGeom prst="ellipse">
            <a:avLst/>
          </a:prstGeom>
          <a:solidFill>
            <a:srgbClr val="4430FF"/>
          </a:solidFill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0" name="CuadroTexto 109"/>
          <p:cNvSpPr txBox="1">
            <a:spLocks/>
          </p:cNvSpPr>
          <p:nvPr/>
        </p:nvSpPr>
        <p:spPr>
          <a:xfrm>
            <a:off x="1907704" y="5799194"/>
            <a:ext cx="2986414" cy="52322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s-ES" sz="28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5-HT</a:t>
            </a:r>
            <a:r>
              <a:rPr lang="es-ES" sz="2800" baseline="-250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7</a:t>
            </a:r>
            <a:r>
              <a:rPr lang="es-ES" sz="2800" dirty="0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-R </a:t>
            </a:r>
            <a:r>
              <a:rPr lang="es-ES" sz="2800" dirty="0" err="1" smtClean="0"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cs typeface="Calibri"/>
              </a:rPr>
              <a:t>antagonist</a:t>
            </a:r>
            <a:endParaRPr lang="es-ES" sz="2800" dirty="0" smtClean="0"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5" grpId="0"/>
      <p:bldP spid="86" grpId="0"/>
      <p:bldP spid="2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06500" y="762000"/>
            <a:ext cx="5060950" cy="79533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solidFill>
                  <a:srgbClr val="08376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FillTx/>
                <a:latin typeface="Calibri"/>
                <a:cs typeface="Calibri"/>
              </a:rPr>
              <a:t>Acknowledgements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088" y="1876426"/>
            <a:ext cx="7212012" cy="4432895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Brenda </a:t>
            </a:r>
            <a:r>
              <a:rPr lang="en-US" sz="2000" dirty="0" err="1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García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-Iglesias (Ph.D. student, Dept. Pharmacology, 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CINVESTAV-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IPN)</a:t>
            </a:r>
          </a:p>
          <a:p>
            <a:pPr eaLnBrk="1" hangingPunct="1"/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M.Sc. Martha </a:t>
            </a:r>
            <a:r>
              <a:rPr lang="en-US" sz="2000" dirty="0" err="1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Noyola-Díaz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, 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Dept. Pharmacology, CINVESTAV-IPN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) </a:t>
            </a:r>
            <a:endParaRPr lang="en-US" sz="2000" dirty="0">
              <a:solidFill>
                <a:srgbClr val="262626"/>
              </a:solidFill>
              <a:uFillTx/>
              <a:latin typeface="Arial" charset="0"/>
              <a:cs typeface="Arial" charset="0"/>
            </a:endParaRPr>
          </a:p>
          <a:p>
            <a:pPr eaLnBrk="1" hangingPunct="1"/>
            <a:endParaRPr lang="en-US" sz="2000" dirty="0" smtClean="0">
              <a:solidFill>
                <a:srgbClr val="262626"/>
              </a:solidFill>
              <a:uFillTx/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Dr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. B. </a:t>
            </a:r>
            <a:r>
              <a:rPr lang="en-US" sz="2000" dirty="0" err="1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Florán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 (Dept. Physiology, 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CINVESTAV-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IPN)</a:t>
            </a:r>
          </a:p>
          <a:p>
            <a:pPr eaLnBrk="1" hangingPunct="1"/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Dr. M.E. </a:t>
            </a:r>
            <a:r>
              <a:rPr lang="en-US" sz="2000" dirty="0" err="1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Garrido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 (Dept. Physiology, 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CINVESTAV-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IPN)</a:t>
            </a:r>
          </a:p>
          <a:p>
            <a:pPr eaLnBrk="1" hangingPunct="1"/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Dr. C. Rangel (Dept. Physiology, 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CINVESTAV-</a:t>
            </a:r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IPN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)</a:t>
            </a:r>
          </a:p>
          <a:p>
            <a:pPr eaLnBrk="1" hangingPunct="1"/>
            <a:endParaRPr lang="en-US" sz="2000" dirty="0">
              <a:solidFill>
                <a:srgbClr val="262626"/>
              </a:solidFill>
              <a:uFillTx/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NIH grant RO1TW006622</a:t>
            </a:r>
          </a:p>
          <a:p>
            <a:pPr eaLnBrk="1" hangingPunct="1"/>
            <a:endParaRPr lang="en-US" sz="2000" dirty="0">
              <a:solidFill>
                <a:srgbClr val="262626"/>
              </a:solidFill>
              <a:uFillTx/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CONACYT grant </a:t>
            </a:r>
            <a:r>
              <a:rPr lang="en-US" sz="2000" dirty="0" smtClean="0">
                <a:solidFill>
                  <a:srgbClr val="262626"/>
                </a:solidFill>
                <a:uFillTx/>
                <a:latin typeface="Arial" charset="0"/>
                <a:cs typeface="Arial" charset="0"/>
              </a:rPr>
              <a:t>129625</a:t>
            </a:r>
            <a:endParaRPr lang="en-US" sz="2000" dirty="0">
              <a:solidFill>
                <a:srgbClr val="262626"/>
              </a:solidFill>
              <a:uFillTx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FFFF00"/>
        </a:solidFill>
        <a:ln>
          <a:solidFill>
            <a:schemeClr val="tx1"/>
          </a:solidFill>
        </a:ln>
      </a:spPr>
      <a:bodyPr wrap="square" rtlCol="0" anchor="ctr">
        <a:spAutoFit/>
      </a:bodyPr>
      <a:lstStyle>
        <a:defPPr algn="ctr">
          <a:defRPr sz="3600" i="1" dirty="0" err="1" smtClean="0"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  <a:uFillTx/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7737</TotalTime>
  <Words>939</Words>
  <Application>Microsoft Macintosh PowerPoint</Application>
  <PresentationFormat>Presentación en pantalla (4:3)</PresentationFormat>
  <Paragraphs>228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Flujo</vt:lpstr>
      <vt:lpstr>THE 5-HT7 RECEPTOR: A KEY MECHANISM OF ENDOCRINE DYSREGULATION IN STRESS-RELATED DISORDERS? </vt:lpstr>
      <vt:lpstr>Presentación de PowerPoint</vt:lpstr>
      <vt:lpstr>Real and fictitious threats both trigger the alarm reaction</vt:lpstr>
      <vt:lpstr>Presentación de PowerPoint</vt:lpstr>
      <vt:lpstr>Chronic stress as a cause of disease</vt:lpstr>
      <vt:lpstr>Presentación de PowerPoint</vt:lpstr>
      <vt:lpstr>Presentación de PowerPoint</vt:lpstr>
      <vt:lpstr>Previous stress experience induces habituated corticosterone responses to restraint in rats</vt:lpstr>
      <vt:lpstr>Chronic social defeat promotes disruption of CORT secretion to ‘anticipatory’ stress in mice</vt:lpstr>
      <vt:lpstr>Lack of control over stressors increases serotonin release from DRN</vt:lpstr>
      <vt:lpstr>Presentación de PowerPoint</vt:lpstr>
      <vt:lpstr>Presentación de PowerPoint</vt:lpstr>
      <vt:lpstr>Presentación de PowerPoint</vt:lpstr>
      <vt:lpstr>Is the 5-HT7 receptor involved in chronic stress-induced HPA axis dysregulation?</vt:lpstr>
      <vt:lpstr>Experimental protocol</vt:lpstr>
      <vt:lpstr>Experimental protocol</vt:lpstr>
      <vt:lpstr>Chronic restraint-induced endocrine dysregulation</vt:lpstr>
      <vt:lpstr>Blockade of 5-HT7 receptors on restraint-induced hormone secretion</vt:lpstr>
      <vt:lpstr>5-HT7 receptor in PVN and adrenal glands</vt:lpstr>
      <vt:lpstr>5-HT in adrenal glands</vt:lpstr>
      <vt:lpstr>Tryptophan hydroxylase in adrenal cortex</vt:lpstr>
      <vt:lpstr>Ectopic 5-HT7 receptors in AIMAHs, adenomas and carcinomas</vt:lpstr>
      <vt:lpstr>Presentación de PowerPoint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Toño</dc:creator>
  <cp:lastModifiedBy>José Antonio Terrón Sierra</cp:lastModifiedBy>
  <cp:revision>571</cp:revision>
  <dcterms:created xsi:type="dcterms:W3CDTF">2010-06-13T15:41:19Z</dcterms:created>
  <dcterms:modified xsi:type="dcterms:W3CDTF">2014-10-13T20:29:58Z</dcterms:modified>
</cp:coreProperties>
</file>