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45"/>
  </p:notesMasterIdLst>
  <p:handoutMasterIdLst>
    <p:handoutMasterId r:id="rId46"/>
  </p:handoutMasterIdLst>
  <p:sldIdLst>
    <p:sldId id="343" r:id="rId2"/>
    <p:sldId id="345" r:id="rId3"/>
    <p:sldId id="346" r:id="rId4"/>
    <p:sldId id="347" r:id="rId5"/>
    <p:sldId id="348" r:id="rId6"/>
    <p:sldId id="349" r:id="rId7"/>
    <p:sldId id="350" r:id="rId8"/>
    <p:sldId id="351" r:id="rId9"/>
    <p:sldId id="352" r:id="rId10"/>
    <p:sldId id="353" r:id="rId11"/>
    <p:sldId id="354" r:id="rId12"/>
    <p:sldId id="355" r:id="rId13"/>
    <p:sldId id="356" r:id="rId14"/>
    <p:sldId id="357" r:id="rId15"/>
    <p:sldId id="358" r:id="rId16"/>
    <p:sldId id="359" r:id="rId17"/>
    <p:sldId id="360" r:id="rId18"/>
    <p:sldId id="361" r:id="rId19"/>
    <p:sldId id="362" r:id="rId20"/>
    <p:sldId id="363" r:id="rId21"/>
    <p:sldId id="364" r:id="rId22"/>
    <p:sldId id="387" r:id="rId23"/>
    <p:sldId id="366" r:id="rId24"/>
    <p:sldId id="367" r:id="rId25"/>
    <p:sldId id="368" r:id="rId26"/>
    <p:sldId id="369" r:id="rId27"/>
    <p:sldId id="370" r:id="rId28"/>
    <p:sldId id="371" r:id="rId29"/>
    <p:sldId id="373" r:id="rId30"/>
    <p:sldId id="374" r:id="rId31"/>
    <p:sldId id="375" r:id="rId32"/>
    <p:sldId id="376" r:id="rId33"/>
    <p:sldId id="377" r:id="rId34"/>
    <p:sldId id="378" r:id="rId35"/>
    <p:sldId id="379" r:id="rId36"/>
    <p:sldId id="380" r:id="rId37"/>
    <p:sldId id="381" r:id="rId38"/>
    <p:sldId id="382" r:id="rId39"/>
    <p:sldId id="383" r:id="rId40"/>
    <p:sldId id="384" r:id="rId41"/>
    <p:sldId id="385" r:id="rId42"/>
    <p:sldId id="386" r:id="rId43"/>
    <p:sldId id="274" r:id="rId44"/>
  </p:sldIdLst>
  <p:sldSz cx="9144000" cy="6858000" type="screen4x3"/>
  <p:notesSz cx="7045325" cy="9345613"/>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44">
          <p15:clr>
            <a:srgbClr val="A4A3A4"/>
          </p15:clr>
        </p15:guide>
        <p15:guide id="2" pos="221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1036" autoAdjust="0"/>
    <p:restoredTop sz="92500" autoAdjust="0"/>
  </p:normalViewPr>
  <p:slideViewPr>
    <p:cSldViewPr>
      <p:cViewPr varScale="1">
        <p:scale>
          <a:sx n="67" d="100"/>
          <a:sy n="67" d="100"/>
        </p:scale>
        <p:origin x="-882" y="-90"/>
      </p:cViewPr>
      <p:guideLst>
        <p:guide orient="horz" pos="2160"/>
        <p:guide pos="2880"/>
      </p:guideLst>
    </p:cSldViewPr>
  </p:slideViewPr>
  <p:outlineViewPr>
    <p:cViewPr>
      <p:scale>
        <a:sx n="33" d="100"/>
        <a:sy n="33" d="100"/>
      </p:scale>
      <p:origin x="0" y="23244"/>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56" d="100"/>
          <a:sy n="56" d="100"/>
        </p:scale>
        <p:origin x="-2838" y="-96"/>
      </p:cViewPr>
      <p:guideLst>
        <p:guide orient="horz" pos="2944"/>
        <p:guide pos="2219"/>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52763" cy="466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47107" name="Rectangle 3"/>
          <p:cNvSpPr>
            <a:spLocks noGrp="1" noChangeArrowheads="1"/>
          </p:cNvSpPr>
          <p:nvPr>
            <p:ph type="dt" sz="quarter" idx="1"/>
          </p:nvPr>
        </p:nvSpPr>
        <p:spPr bwMode="auto">
          <a:xfrm>
            <a:off x="3990975" y="0"/>
            <a:ext cx="3052763" cy="466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5B40C368-AEDA-4DDB-9454-52BE41F9325B}" type="datetimeFigureOut">
              <a:rPr lang="en-US"/>
              <a:pPr>
                <a:defRPr/>
              </a:pPr>
              <a:t>7/12/2017</a:t>
            </a:fld>
            <a:endParaRPr lang="en-US"/>
          </a:p>
        </p:txBody>
      </p:sp>
      <p:sp>
        <p:nvSpPr>
          <p:cNvPr id="47108" name="Rectangle 4"/>
          <p:cNvSpPr>
            <a:spLocks noGrp="1" noChangeArrowheads="1"/>
          </p:cNvSpPr>
          <p:nvPr>
            <p:ph type="ftr" sz="quarter" idx="2"/>
          </p:nvPr>
        </p:nvSpPr>
        <p:spPr bwMode="auto">
          <a:xfrm>
            <a:off x="0" y="8877300"/>
            <a:ext cx="3052763" cy="4667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47109" name="Rectangle 5"/>
          <p:cNvSpPr>
            <a:spLocks noGrp="1" noChangeArrowheads="1"/>
          </p:cNvSpPr>
          <p:nvPr>
            <p:ph type="sldNum" sz="quarter" idx="3"/>
          </p:nvPr>
        </p:nvSpPr>
        <p:spPr bwMode="auto">
          <a:xfrm>
            <a:off x="3990975" y="8877300"/>
            <a:ext cx="3052763" cy="4667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F79D6E0D-8BF0-47AE-B314-9FC0E0EDD8C8}" type="slidenum">
              <a:rPr lang="en-US"/>
              <a:pPr>
                <a:defRPr/>
              </a:pPr>
              <a:t>‹#›</a:t>
            </a:fld>
            <a:endParaRPr lang="en-US"/>
          </a:p>
        </p:txBody>
      </p:sp>
    </p:spTree>
    <p:extLst>
      <p:ext uri="{BB962C8B-B14F-4D97-AF65-F5344CB8AC3E}">
        <p14:creationId xmlns:p14="http://schemas.microsoft.com/office/powerpoint/2010/main" xmlns="" val="9344940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52763" cy="466725"/>
          </a:xfrm>
          <a:prstGeom prst="rect">
            <a:avLst/>
          </a:prstGeom>
          <a:noFill/>
          <a:ln w="9525">
            <a:noFill/>
            <a:miter lim="800000"/>
            <a:headEnd/>
            <a:tailEnd/>
          </a:ln>
        </p:spPr>
        <p:txBody>
          <a:bodyPr vert="horz" wrap="square" lIns="93662" tIns="46831" rIns="93662" bIns="46831" numCol="1" anchor="t" anchorCtr="0" compatLnSpc="1">
            <a:prstTxWarp prst="textNoShape">
              <a:avLst/>
            </a:prstTxWarp>
          </a:bodyPr>
          <a:lstStyle>
            <a:lvl1pPr defTabSz="936625">
              <a:defRPr sz="1200"/>
            </a:lvl1pPr>
          </a:lstStyle>
          <a:p>
            <a:pPr>
              <a:defRPr/>
            </a:pPr>
            <a:endParaRPr lang="en-US"/>
          </a:p>
        </p:txBody>
      </p:sp>
      <p:sp>
        <p:nvSpPr>
          <p:cNvPr id="3" name="Date Placeholder 2"/>
          <p:cNvSpPr>
            <a:spLocks noGrp="1"/>
          </p:cNvSpPr>
          <p:nvPr>
            <p:ph type="dt" idx="1"/>
          </p:nvPr>
        </p:nvSpPr>
        <p:spPr bwMode="auto">
          <a:xfrm>
            <a:off x="3990975" y="0"/>
            <a:ext cx="3052763" cy="466725"/>
          </a:xfrm>
          <a:prstGeom prst="rect">
            <a:avLst/>
          </a:prstGeom>
          <a:noFill/>
          <a:ln w="9525">
            <a:noFill/>
            <a:miter lim="800000"/>
            <a:headEnd/>
            <a:tailEnd/>
          </a:ln>
        </p:spPr>
        <p:txBody>
          <a:bodyPr vert="horz" wrap="square" lIns="93662" tIns="46831" rIns="93662" bIns="46831" numCol="1" anchor="t" anchorCtr="0" compatLnSpc="1">
            <a:prstTxWarp prst="textNoShape">
              <a:avLst/>
            </a:prstTxWarp>
          </a:bodyPr>
          <a:lstStyle>
            <a:lvl1pPr algn="r" defTabSz="936625">
              <a:defRPr sz="1200"/>
            </a:lvl1pPr>
          </a:lstStyle>
          <a:p>
            <a:pPr>
              <a:defRPr/>
            </a:pPr>
            <a:fld id="{634086C6-CBF0-4F7B-BAA1-B8B63EBBCD17}" type="datetimeFigureOut">
              <a:rPr lang="en-US"/>
              <a:pPr>
                <a:defRPr/>
              </a:pPr>
              <a:t>7/12/2017</a:t>
            </a:fld>
            <a:endParaRPr lang="en-US"/>
          </a:p>
        </p:txBody>
      </p:sp>
      <p:sp>
        <p:nvSpPr>
          <p:cNvPr id="4" name="Slide Image Placeholder 3"/>
          <p:cNvSpPr>
            <a:spLocks noGrp="1" noRot="1" noChangeAspect="1"/>
          </p:cNvSpPr>
          <p:nvPr>
            <p:ph type="sldImg" idx="2"/>
          </p:nvPr>
        </p:nvSpPr>
        <p:spPr>
          <a:xfrm>
            <a:off x="1185863" y="701675"/>
            <a:ext cx="4673600" cy="3503613"/>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bwMode="auto">
          <a:xfrm>
            <a:off x="704850" y="4438650"/>
            <a:ext cx="5635625" cy="4205288"/>
          </a:xfrm>
          <a:prstGeom prst="rect">
            <a:avLst/>
          </a:prstGeom>
          <a:noFill/>
          <a:ln w="9525">
            <a:noFill/>
            <a:miter lim="800000"/>
            <a:headEnd/>
            <a:tailEnd/>
          </a:ln>
        </p:spPr>
        <p:txBody>
          <a:bodyPr vert="horz" wrap="square" lIns="93662" tIns="46831" rIns="93662" bIns="468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bwMode="auto">
          <a:xfrm>
            <a:off x="0" y="8877300"/>
            <a:ext cx="3052763" cy="466725"/>
          </a:xfrm>
          <a:prstGeom prst="rect">
            <a:avLst/>
          </a:prstGeom>
          <a:noFill/>
          <a:ln w="9525">
            <a:noFill/>
            <a:miter lim="800000"/>
            <a:headEnd/>
            <a:tailEnd/>
          </a:ln>
        </p:spPr>
        <p:txBody>
          <a:bodyPr vert="horz" wrap="square" lIns="93662" tIns="46831" rIns="93662" bIns="46831" numCol="1" anchor="b" anchorCtr="0" compatLnSpc="1">
            <a:prstTxWarp prst="textNoShape">
              <a:avLst/>
            </a:prstTxWarp>
          </a:bodyPr>
          <a:lstStyle>
            <a:lvl1pPr defTabSz="936625">
              <a:defRPr sz="1200"/>
            </a:lvl1pPr>
          </a:lstStyle>
          <a:p>
            <a:pPr>
              <a:defRPr/>
            </a:pPr>
            <a:endParaRPr lang="en-US"/>
          </a:p>
        </p:txBody>
      </p:sp>
      <p:sp>
        <p:nvSpPr>
          <p:cNvPr id="7" name="Slide Number Placeholder 6"/>
          <p:cNvSpPr>
            <a:spLocks noGrp="1"/>
          </p:cNvSpPr>
          <p:nvPr>
            <p:ph type="sldNum" sz="quarter" idx="5"/>
          </p:nvPr>
        </p:nvSpPr>
        <p:spPr bwMode="auto">
          <a:xfrm>
            <a:off x="3990975" y="8877300"/>
            <a:ext cx="3052763" cy="466725"/>
          </a:xfrm>
          <a:prstGeom prst="rect">
            <a:avLst/>
          </a:prstGeom>
          <a:noFill/>
          <a:ln w="9525">
            <a:noFill/>
            <a:miter lim="800000"/>
            <a:headEnd/>
            <a:tailEnd/>
          </a:ln>
        </p:spPr>
        <p:txBody>
          <a:bodyPr vert="horz" wrap="square" lIns="93662" tIns="46831" rIns="93662" bIns="46831" numCol="1" anchor="b" anchorCtr="0" compatLnSpc="1">
            <a:prstTxWarp prst="textNoShape">
              <a:avLst/>
            </a:prstTxWarp>
          </a:bodyPr>
          <a:lstStyle>
            <a:lvl1pPr algn="r" defTabSz="936625">
              <a:defRPr sz="1200"/>
            </a:lvl1pPr>
          </a:lstStyle>
          <a:p>
            <a:pPr>
              <a:defRPr/>
            </a:pPr>
            <a:fld id="{75897E7A-E7C6-47AA-A0BC-EEB06DAD59A3}" type="slidenum">
              <a:rPr lang="en-US"/>
              <a:pPr>
                <a:defRPr/>
              </a:pPr>
              <a:t>‹#›</a:t>
            </a:fld>
            <a:endParaRPr lang="en-US"/>
          </a:p>
        </p:txBody>
      </p:sp>
    </p:spTree>
    <p:extLst>
      <p:ext uri="{BB962C8B-B14F-4D97-AF65-F5344CB8AC3E}">
        <p14:creationId xmlns:p14="http://schemas.microsoft.com/office/powerpoint/2010/main" xmlns="" val="14775169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xfrm>
            <a:off x="1187450" y="701675"/>
            <a:ext cx="4670425" cy="3503613"/>
          </a:xfrm>
          <a:noFill/>
          <a:ln>
            <a:solidFill>
              <a:srgbClr val="000000"/>
            </a:solidFill>
            <a:miter lim="800000"/>
            <a:headEnd/>
            <a:tailEnd/>
          </a:ln>
        </p:spPr>
      </p:sp>
      <p:sp>
        <p:nvSpPr>
          <p:cNvPr id="31747" name="Notes Placeholder 2"/>
          <p:cNvSpPr>
            <a:spLocks noGrp="1"/>
          </p:cNvSpPr>
          <p:nvPr>
            <p:ph type="body" idx="1"/>
          </p:nvPr>
        </p:nvSpPr>
        <p:spPr>
          <a:noFill/>
          <a:ln/>
        </p:spPr>
        <p:txBody>
          <a:bodyPr/>
          <a:lstStyle/>
          <a:p>
            <a:pPr eaLnBrk="1" hangingPunct="1">
              <a:spcBef>
                <a:spcPct val="0"/>
              </a:spcBef>
            </a:pPr>
            <a:endParaRPr lang="en-US" smtClean="0"/>
          </a:p>
        </p:txBody>
      </p:sp>
      <p:sp>
        <p:nvSpPr>
          <p:cNvPr id="31748" name="Slide Number Placeholder 3"/>
          <p:cNvSpPr>
            <a:spLocks noGrp="1"/>
          </p:cNvSpPr>
          <p:nvPr>
            <p:ph type="sldNum" sz="quarter" idx="5"/>
          </p:nvPr>
        </p:nvSpPr>
        <p:spPr>
          <a:noFill/>
        </p:spPr>
        <p:txBody>
          <a:bodyPr/>
          <a:lstStyle/>
          <a:p>
            <a:fld id="{F7D176BA-45C2-4A99-8B19-59B8973AC96D}" type="slidenum">
              <a:rPr lang="en-US" smtClean="0"/>
              <a:pPr/>
              <a:t>1</a:t>
            </a:fld>
            <a:endParaRPr lang="en-US" smtClean="0"/>
          </a:p>
        </p:txBody>
      </p:sp>
    </p:spTree>
    <p:extLst>
      <p:ext uri="{BB962C8B-B14F-4D97-AF65-F5344CB8AC3E}">
        <p14:creationId xmlns:p14="http://schemas.microsoft.com/office/powerpoint/2010/main" xmlns="" val="1233753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D9AC08A-556C-4A40-A69B-32D5F50E1D4A}" type="slidenum">
              <a:rPr lang="en-US"/>
              <a:pPr/>
              <a:t>22</a:t>
            </a:fld>
            <a:endParaRPr lang="en-US"/>
          </a:p>
        </p:txBody>
      </p:sp>
      <p:sp>
        <p:nvSpPr>
          <p:cNvPr id="94210" name="Rectangle 2"/>
          <p:cNvSpPr>
            <a:spLocks noGrp="1" noRot="1" noChangeAspect="1" noChangeArrowheads="1" noTextEdit="1"/>
          </p:cNvSpPr>
          <p:nvPr>
            <p:ph type="sldImg"/>
          </p:nvPr>
        </p:nvSpPr>
        <p:spPr bwMode="auto">
          <a:xfrm>
            <a:off x="1187450" y="701675"/>
            <a:ext cx="4670425" cy="3503613"/>
          </a:xfrm>
          <a:prstGeom prst="rect">
            <a:avLst/>
          </a:prstGeom>
          <a:solidFill>
            <a:srgbClr val="FFFFFF"/>
          </a:solidFill>
          <a:ln>
            <a:solidFill>
              <a:srgbClr val="000000"/>
            </a:solidFill>
            <a:miter lim="800000"/>
            <a:headEnd/>
            <a:tailEnd/>
          </a:ln>
        </p:spPr>
      </p:sp>
      <p:sp>
        <p:nvSpPr>
          <p:cNvPr id="94211" name="Rectangle 3"/>
          <p:cNvSpPr>
            <a:spLocks noGrp="1" noChangeArrowheads="1"/>
          </p:cNvSpPr>
          <p:nvPr>
            <p:ph type="body" idx="1"/>
          </p:nvPr>
        </p:nvSpPr>
        <p:spPr bwMode="auto">
          <a:xfrm>
            <a:off x="939377" y="4439166"/>
            <a:ext cx="5166572" cy="4205526"/>
          </a:xfrm>
          <a:prstGeom prst="rect">
            <a:avLst/>
          </a:prstGeom>
          <a:solidFill>
            <a:srgbClr val="FFFFFF"/>
          </a:solidFill>
          <a:ln>
            <a:solidFill>
              <a:srgbClr val="000000"/>
            </a:solidFill>
            <a:miter lim="800000"/>
            <a:headEnd/>
            <a:tailEnd/>
          </a:ln>
        </p:spPr>
        <p:txBody>
          <a:bodyPr/>
          <a:lstStyle/>
          <a:p>
            <a:pPr algn="just"/>
            <a:r>
              <a:rPr lang="en-AU" dirty="0">
                <a:latin typeface="Arial" pitchFamily="34" charset="0"/>
                <a:cs typeface="Times New Roman" pitchFamily="18" charset="0"/>
              </a:rPr>
              <a:t>Nitrite leads to oxidation of ferrous (++) haemoglobin to ferric (+++) methaemoglobin.</a:t>
            </a:r>
          </a:p>
          <a:p>
            <a:pPr algn="just"/>
            <a:endParaRPr lang="en-AU" dirty="0">
              <a:latin typeface="Arial" pitchFamily="34" charset="0"/>
              <a:cs typeface="Times New Roman" pitchFamily="18" charset="0"/>
            </a:endParaRPr>
          </a:p>
          <a:p>
            <a:pPr algn="just"/>
            <a:r>
              <a:rPr lang="en-AU" dirty="0">
                <a:latin typeface="Arial" pitchFamily="34" charset="0"/>
                <a:cs typeface="Times New Roman" pitchFamily="18" charset="0"/>
              </a:rPr>
              <a:t>The basis of this treatment is </a:t>
            </a:r>
            <a:r>
              <a:rPr lang="en-AU" dirty="0" err="1">
                <a:latin typeface="Arial" pitchFamily="34" charset="0"/>
                <a:cs typeface="Times New Roman" pitchFamily="18" charset="0"/>
              </a:rPr>
              <a:t>methaemoglobin’s</a:t>
            </a:r>
            <a:r>
              <a:rPr lang="en-AU" dirty="0">
                <a:latin typeface="Arial" pitchFamily="34" charset="0"/>
                <a:cs typeface="Times New Roman" pitchFamily="18" charset="0"/>
              </a:rPr>
              <a:t> ability to bind to cyanide ions.  If enough methaemoglobin is formed in the blood stream it attracts cyanide away from inhibited </a:t>
            </a:r>
            <a:r>
              <a:rPr lang="en-AU" dirty="0" err="1">
                <a:latin typeface="Arial" pitchFamily="34" charset="0"/>
                <a:cs typeface="Times New Roman" pitchFamily="18" charset="0"/>
              </a:rPr>
              <a:t>cytochrome</a:t>
            </a:r>
            <a:r>
              <a:rPr lang="en-AU" dirty="0">
                <a:latin typeface="Arial" pitchFamily="34" charset="0"/>
                <a:cs typeface="Times New Roman" pitchFamily="18" charset="0"/>
              </a:rPr>
              <a:t> </a:t>
            </a:r>
            <a:r>
              <a:rPr lang="en-AU" dirty="0" err="1">
                <a:latin typeface="Arial" pitchFamily="34" charset="0"/>
                <a:cs typeface="Times New Roman" pitchFamily="18" charset="0"/>
              </a:rPr>
              <a:t>oxidase</a:t>
            </a:r>
            <a:r>
              <a:rPr lang="en-AU" dirty="0">
                <a:latin typeface="Arial" pitchFamily="34" charset="0"/>
                <a:cs typeface="Times New Roman" pitchFamily="18" charset="0"/>
              </a:rPr>
              <a:t>, by mass action,  forming cyan methaemoglobin and allowing resumption of cellular respiration.  Thus the well known methaemoglobin formers amyl nitrite and sodium nitrite were tested, and found to be very effective in treatment.  </a:t>
            </a:r>
            <a:endParaRPr lang="en-AU" dirty="0">
              <a:cs typeface="Times New Roman" pitchFamily="18" charset="0"/>
            </a:endParaRPr>
          </a:p>
          <a:p>
            <a:endParaRPr lang="en-US" dirty="0"/>
          </a:p>
        </p:txBody>
      </p:sp>
    </p:spTree>
    <p:extLst>
      <p:ext uri="{BB962C8B-B14F-4D97-AF65-F5344CB8AC3E}">
        <p14:creationId xmlns:p14="http://schemas.microsoft.com/office/powerpoint/2010/main" xmlns="" val="1982848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6350" y="20638"/>
            <a:ext cx="9144000" cy="6858000"/>
            <a:chOff x="0" y="0"/>
            <a:chExt cx="5760" cy="4320"/>
          </a:xfrm>
        </p:grpSpPr>
        <p:sp>
          <p:nvSpPr>
            <p:cNvPr id="5"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a:p>
          </p:txBody>
        </p:sp>
        <p:sp>
          <p:nvSpPr>
            <p:cNvPr id="6"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a:defRPr/>
              </a:pPr>
              <a:endParaRPr lang="en-US"/>
            </a:p>
          </p:txBody>
        </p:sp>
      </p:grpSp>
      <p:sp>
        <p:nvSpPr>
          <p:cNvPr id="7" name="Freeform 5"/>
          <p:cNvSpPr>
            <a:spLocks/>
          </p:cNvSpPr>
          <p:nvPr/>
        </p:nvSpPr>
        <p:spPr bwMode="hidden">
          <a:xfrm>
            <a:off x="6242050" y="6269038"/>
            <a:ext cx="28956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a:defRPr/>
            </a:pPr>
            <a:endParaRPr lang="en-US"/>
          </a:p>
        </p:txBody>
      </p:sp>
      <p:grpSp>
        <p:nvGrpSpPr>
          <p:cNvPr id="8" name="Group 6"/>
          <p:cNvGrpSpPr>
            <a:grpSpLocks/>
          </p:cNvGrpSpPr>
          <p:nvPr/>
        </p:nvGrpSpPr>
        <p:grpSpPr bwMode="auto">
          <a:xfrm>
            <a:off x="-1588" y="6034088"/>
            <a:ext cx="7845426" cy="850900"/>
            <a:chOff x="0" y="3792"/>
            <a:chExt cx="4942" cy="536"/>
          </a:xfrm>
        </p:grpSpPr>
        <p:sp>
          <p:nvSpPr>
            <p:cNvPr id="9"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a:defRPr/>
              </a:pPr>
              <a:endParaRPr lang="en-US"/>
            </a:p>
          </p:txBody>
        </p:sp>
        <p:grpSp>
          <p:nvGrpSpPr>
            <p:cNvPr id="10" name="Group 8"/>
            <p:cNvGrpSpPr>
              <a:grpSpLocks/>
            </p:cNvGrpSpPr>
            <p:nvPr userDrawn="1"/>
          </p:nvGrpSpPr>
          <p:grpSpPr bwMode="auto">
            <a:xfrm>
              <a:off x="2486" y="3792"/>
              <a:ext cx="2456" cy="536"/>
              <a:chOff x="2486" y="3792"/>
              <a:chExt cx="2456" cy="536"/>
            </a:xfrm>
          </p:grpSpPr>
          <p:sp>
            <p:nvSpPr>
              <p:cNvPr id="12" name="Freeform 9"/>
              <p:cNvSpPr>
                <a:spLocks/>
              </p:cNvSpPr>
              <p:nvPr userDrawn="1"/>
            </p:nvSpPr>
            <p:spPr bwMode="ltGray">
              <a:xfrm>
                <a:off x="3948" y="3799"/>
                <a:ext cx="994" cy="529"/>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592" y="527"/>
                  </a:cxn>
                  <a:cxn ang="0">
                    <a:pos x="994" y="529"/>
                  </a:cxn>
                  <a:cxn ang="0">
                    <a:pos x="828" y="473"/>
                  </a:cxn>
                  <a:cxn ang="0">
                    <a:pos x="636" y="373"/>
                  </a:cxn>
                </a:cxnLst>
                <a:rect l="0" t="0" r="r" b="b"/>
                <a:pathLst>
                  <a:path w="994" h="529">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592" y="527"/>
                    </a:lnTo>
                    <a:lnTo>
                      <a:pt x="994" y="529"/>
                    </a:lnTo>
                    <a:lnTo>
                      <a:pt x="828" y="473"/>
                    </a:lnTo>
                    <a:lnTo>
                      <a:pt x="636" y="373"/>
                    </a:lnTo>
                    <a:close/>
                  </a:path>
                </a:pathLst>
              </a:custGeom>
              <a:solidFill>
                <a:schemeClr val="bg2"/>
              </a:solidFill>
              <a:ln w="9525">
                <a:noFill/>
                <a:round/>
                <a:headEnd/>
                <a:tailEnd/>
              </a:ln>
            </p:spPr>
            <p:txBody>
              <a:bodyPr/>
              <a:lstStyle/>
              <a:p>
                <a:pPr>
                  <a:defRPr/>
                </a:pPr>
                <a:endParaRPr lang="en-US"/>
              </a:p>
            </p:txBody>
          </p:sp>
          <p:sp>
            <p:nvSpPr>
              <p:cNvPr id="13"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a:defRPr/>
                </a:pPr>
                <a:endParaRPr lang="en-US"/>
              </a:p>
            </p:txBody>
          </p:sp>
          <p:sp>
            <p:nvSpPr>
              <p:cNvPr id="14"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a:defRPr/>
                </a:pPr>
                <a:endParaRPr lang="en-US"/>
              </a:p>
            </p:txBody>
          </p:sp>
          <p:sp>
            <p:nvSpPr>
              <p:cNvPr id="15"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a:defRPr/>
                </a:pPr>
                <a:endParaRPr lang="en-US"/>
              </a:p>
            </p:txBody>
          </p:sp>
          <p:sp>
            <p:nvSpPr>
              <p:cNvPr id="16"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a:defRPr/>
                </a:pPr>
                <a:endParaRPr lang="en-US"/>
              </a:p>
            </p:txBody>
          </p:sp>
        </p:grpSp>
        <p:sp>
          <p:nvSpPr>
            <p:cNvPr id="11"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a:defRPr/>
              </a:pPr>
              <a:endParaRPr lang="en-US"/>
            </a:p>
          </p:txBody>
        </p:sp>
      </p:grpSp>
      <p:grpSp>
        <p:nvGrpSpPr>
          <p:cNvPr id="17" name="Group 15"/>
          <p:cNvGrpSpPr>
            <a:grpSpLocks/>
          </p:cNvGrpSpPr>
          <p:nvPr/>
        </p:nvGrpSpPr>
        <p:grpSpPr bwMode="auto">
          <a:xfrm>
            <a:off x="627063" y="6021388"/>
            <a:ext cx="5684837" cy="849312"/>
            <a:chOff x="395" y="3793"/>
            <a:chExt cx="3581" cy="535"/>
          </a:xfrm>
        </p:grpSpPr>
        <p:sp>
          <p:nvSpPr>
            <p:cNvPr id="18" name="Freeform 16"/>
            <p:cNvSpPr>
              <a:spLocks/>
            </p:cNvSpPr>
            <p:nvPr userDrawn="1"/>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a:defRPr/>
              </a:pPr>
              <a:endParaRPr lang="en-US"/>
            </a:p>
          </p:txBody>
        </p:sp>
        <p:sp>
          <p:nvSpPr>
            <p:cNvPr id="19" name="Freeform 17"/>
            <p:cNvSpPr>
              <a:spLocks/>
            </p:cNvSpPr>
            <p:nvPr userDrawn="1"/>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a:defRPr/>
              </a:pPr>
              <a:endParaRPr lang="en-US"/>
            </a:p>
          </p:txBody>
        </p:sp>
        <p:sp>
          <p:nvSpPr>
            <p:cNvPr id="20" name="Freeform 18"/>
            <p:cNvSpPr>
              <a:spLocks/>
            </p:cNvSpPr>
            <p:nvPr userDrawn="1"/>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a:defRPr/>
              </a:pPr>
              <a:endParaRPr lang="en-US"/>
            </a:p>
          </p:txBody>
        </p:sp>
        <p:sp>
          <p:nvSpPr>
            <p:cNvPr id="21" name="Freeform 19"/>
            <p:cNvSpPr>
              <a:spLocks/>
            </p:cNvSpPr>
            <p:nvPr userDrawn="1"/>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a:defRPr/>
              </a:pPr>
              <a:endParaRPr lang="en-US"/>
            </a:p>
          </p:txBody>
        </p:sp>
        <p:sp>
          <p:nvSpPr>
            <p:cNvPr id="22" name="Freeform 20"/>
            <p:cNvSpPr>
              <a:spLocks/>
            </p:cNvSpPr>
            <p:nvPr userDrawn="1"/>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a:defRPr/>
              </a:pPr>
              <a:endParaRPr lang="en-US"/>
            </a:p>
          </p:txBody>
        </p:sp>
        <p:sp>
          <p:nvSpPr>
            <p:cNvPr id="23" name="Freeform 21"/>
            <p:cNvSpPr>
              <a:spLocks/>
            </p:cNvSpPr>
            <p:nvPr userDrawn="1"/>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a:defRPr/>
              </a:pPr>
              <a:endParaRPr lang="en-US"/>
            </a:p>
          </p:txBody>
        </p:sp>
      </p:grpSp>
      <p:sp>
        <p:nvSpPr>
          <p:cNvPr id="83990" name="Rectangle 22"/>
          <p:cNvSpPr>
            <a:spLocks noGrp="1" noChangeArrowheads="1"/>
          </p:cNvSpPr>
          <p:nvPr>
            <p:ph type="ctrTitle" sz="quarter"/>
          </p:nvPr>
        </p:nvSpPr>
        <p:spPr>
          <a:xfrm>
            <a:off x="457200" y="1447800"/>
            <a:ext cx="8229600" cy="1736725"/>
          </a:xfrm>
        </p:spPr>
        <p:txBody>
          <a:bodyPr/>
          <a:lstStyle>
            <a:lvl1pPr>
              <a:defRPr sz="5400"/>
            </a:lvl1pPr>
          </a:lstStyle>
          <a:p>
            <a:r>
              <a:rPr lang="en-US"/>
              <a:t>Click to edit Master title style</a:t>
            </a:r>
          </a:p>
        </p:txBody>
      </p:sp>
      <p:sp>
        <p:nvSpPr>
          <p:cNvPr id="83991" name="Rectangle 23"/>
          <p:cNvSpPr>
            <a:spLocks noGrp="1" noChangeArrowheads="1"/>
          </p:cNvSpPr>
          <p:nvPr>
            <p:ph type="subTitle" sz="quarter" idx="1"/>
          </p:nvPr>
        </p:nvSpPr>
        <p:spPr>
          <a:xfrm>
            <a:off x="1371600" y="3429000"/>
            <a:ext cx="6400800" cy="1752600"/>
          </a:xfrm>
        </p:spPr>
        <p:txBody>
          <a:bodyPr/>
          <a:lstStyle>
            <a:lvl1pPr marL="0" indent="0" algn="ctr">
              <a:buFontTx/>
              <a:buNone/>
              <a:defRPr>
                <a:effectLst>
                  <a:outerShdw blurRad="38100" dist="38100" dir="2700000" algn="tl">
                    <a:srgbClr val="000000"/>
                  </a:outerShdw>
                </a:effectLst>
              </a:defRPr>
            </a:lvl1pPr>
          </a:lstStyle>
          <a:p>
            <a:r>
              <a:rPr lang="en-US"/>
              <a:t>Click to edit Master subtitle style</a:t>
            </a:r>
          </a:p>
        </p:txBody>
      </p:sp>
      <p:sp>
        <p:nvSpPr>
          <p:cNvPr id="24" name="Rectangle 24"/>
          <p:cNvSpPr>
            <a:spLocks noGrp="1" noChangeArrowheads="1"/>
          </p:cNvSpPr>
          <p:nvPr>
            <p:ph type="dt" sz="quarter" idx="10"/>
          </p:nvPr>
        </p:nvSpPr>
        <p:spPr/>
        <p:txBody>
          <a:bodyPr/>
          <a:lstStyle>
            <a:lvl1pPr>
              <a:defRPr/>
            </a:lvl1pPr>
          </a:lstStyle>
          <a:p>
            <a:pPr>
              <a:defRPr/>
            </a:pPr>
            <a:endParaRPr lang="en-US"/>
          </a:p>
        </p:txBody>
      </p:sp>
      <p:sp>
        <p:nvSpPr>
          <p:cNvPr id="25" name="Rectangle 25"/>
          <p:cNvSpPr>
            <a:spLocks noGrp="1" noChangeArrowheads="1"/>
          </p:cNvSpPr>
          <p:nvPr>
            <p:ph type="sldNum" sz="quarter" idx="11"/>
          </p:nvPr>
        </p:nvSpPr>
        <p:spPr/>
        <p:txBody>
          <a:bodyPr/>
          <a:lstStyle>
            <a:lvl1pPr>
              <a:defRPr/>
            </a:lvl1pPr>
          </a:lstStyle>
          <a:p>
            <a:pPr>
              <a:defRPr/>
            </a:pPr>
            <a:fld id="{C8F79C7C-7C02-4485-A852-FF1FD3F73F68}" type="slidenum">
              <a:rPr lang="en-US"/>
              <a:pPr>
                <a:defRPr/>
              </a:pPr>
              <a:t>‹#›</a:t>
            </a:fld>
            <a:endParaRPr lang="en-US"/>
          </a:p>
        </p:txBody>
      </p:sp>
      <p:sp>
        <p:nvSpPr>
          <p:cNvPr id="26" name="Rectangle 26"/>
          <p:cNvSpPr>
            <a:spLocks noGrp="1" noChangeArrowheads="1"/>
          </p:cNvSpPr>
          <p:nvPr>
            <p:ph type="ftr" sz="quarter" idx="12"/>
          </p:nvPr>
        </p:nvSpPr>
        <p:spPr/>
        <p:txBody>
          <a:bodyPr/>
          <a:lstStyle>
            <a:lvl1pPr>
              <a:defRPr/>
            </a:lvl1pPr>
          </a:lstStyle>
          <a:p>
            <a:pPr>
              <a:defRPr/>
            </a:pPr>
            <a:endParaRPr lang="en-US"/>
          </a:p>
        </p:txBody>
      </p:sp>
    </p:spTree>
  </p:cSld>
  <p:clrMapOvr>
    <a:masterClrMapping/>
  </p:clrMapOvr>
  <p:transition>
    <p:wipe di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4"/>
          <p:cNvSpPr>
            <a:spLocks noGrp="1" noChangeArrowheads="1"/>
          </p:cNvSpPr>
          <p:nvPr>
            <p:ph type="dt" sz="half" idx="10"/>
          </p:nvPr>
        </p:nvSpPr>
        <p:spPr>
          <a:ln/>
        </p:spPr>
        <p:txBody>
          <a:bodyPr/>
          <a:lstStyle>
            <a:lvl1pPr>
              <a:defRPr/>
            </a:lvl1pPr>
          </a:lstStyle>
          <a:p>
            <a:pPr>
              <a:defRPr/>
            </a:pPr>
            <a:endParaRPr lang="en-US"/>
          </a:p>
        </p:txBody>
      </p:sp>
      <p:sp>
        <p:nvSpPr>
          <p:cNvPr id="5" name="Rectangle 25"/>
          <p:cNvSpPr>
            <a:spLocks noGrp="1" noChangeArrowheads="1"/>
          </p:cNvSpPr>
          <p:nvPr>
            <p:ph type="ftr" sz="quarter" idx="11"/>
          </p:nvPr>
        </p:nvSpPr>
        <p:spPr>
          <a:ln/>
        </p:spPr>
        <p:txBody>
          <a:bodyPr/>
          <a:lstStyle>
            <a:lvl1pPr>
              <a:defRPr/>
            </a:lvl1pPr>
          </a:lstStyle>
          <a:p>
            <a:pPr>
              <a:defRPr/>
            </a:pPr>
            <a:endParaRPr lang="en-US"/>
          </a:p>
        </p:txBody>
      </p:sp>
      <p:sp>
        <p:nvSpPr>
          <p:cNvPr id="6" name="Rectangle 26"/>
          <p:cNvSpPr>
            <a:spLocks noGrp="1" noChangeArrowheads="1"/>
          </p:cNvSpPr>
          <p:nvPr>
            <p:ph type="sldNum" sz="quarter" idx="12"/>
          </p:nvPr>
        </p:nvSpPr>
        <p:spPr>
          <a:ln/>
        </p:spPr>
        <p:txBody>
          <a:bodyPr/>
          <a:lstStyle>
            <a:lvl1pPr>
              <a:defRPr/>
            </a:lvl1pPr>
          </a:lstStyle>
          <a:p>
            <a:pPr>
              <a:defRPr/>
            </a:pPr>
            <a:fld id="{1ED0FEEE-6A4C-4D57-929C-9D7201A11821}" type="slidenum">
              <a:rPr lang="en-US"/>
              <a:pPr>
                <a:defRPr/>
              </a:pPr>
              <a:t>‹#›</a:t>
            </a:fld>
            <a:endParaRPr lang="en-US"/>
          </a:p>
        </p:txBody>
      </p:sp>
    </p:spTree>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4"/>
          <p:cNvSpPr>
            <a:spLocks noGrp="1" noChangeArrowheads="1"/>
          </p:cNvSpPr>
          <p:nvPr>
            <p:ph type="dt" sz="half" idx="10"/>
          </p:nvPr>
        </p:nvSpPr>
        <p:spPr>
          <a:ln/>
        </p:spPr>
        <p:txBody>
          <a:bodyPr/>
          <a:lstStyle>
            <a:lvl1pPr>
              <a:defRPr/>
            </a:lvl1pPr>
          </a:lstStyle>
          <a:p>
            <a:pPr>
              <a:defRPr/>
            </a:pPr>
            <a:endParaRPr lang="en-US"/>
          </a:p>
        </p:txBody>
      </p:sp>
      <p:sp>
        <p:nvSpPr>
          <p:cNvPr id="5" name="Rectangle 25"/>
          <p:cNvSpPr>
            <a:spLocks noGrp="1" noChangeArrowheads="1"/>
          </p:cNvSpPr>
          <p:nvPr>
            <p:ph type="ftr" sz="quarter" idx="11"/>
          </p:nvPr>
        </p:nvSpPr>
        <p:spPr>
          <a:ln/>
        </p:spPr>
        <p:txBody>
          <a:bodyPr/>
          <a:lstStyle>
            <a:lvl1pPr>
              <a:defRPr/>
            </a:lvl1pPr>
          </a:lstStyle>
          <a:p>
            <a:pPr>
              <a:defRPr/>
            </a:pPr>
            <a:endParaRPr lang="en-US"/>
          </a:p>
        </p:txBody>
      </p:sp>
      <p:sp>
        <p:nvSpPr>
          <p:cNvPr id="6" name="Rectangle 26"/>
          <p:cNvSpPr>
            <a:spLocks noGrp="1" noChangeArrowheads="1"/>
          </p:cNvSpPr>
          <p:nvPr>
            <p:ph type="sldNum" sz="quarter" idx="12"/>
          </p:nvPr>
        </p:nvSpPr>
        <p:spPr>
          <a:ln/>
        </p:spPr>
        <p:txBody>
          <a:bodyPr/>
          <a:lstStyle>
            <a:lvl1pPr>
              <a:defRPr/>
            </a:lvl1pPr>
          </a:lstStyle>
          <a:p>
            <a:pPr>
              <a:defRPr/>
            </a:pPr>
            <a:fld id="{B1DB285B-0FC0-4C54-A540-96E17EBCBFE1}" type="slidenum">
              <a:rPr lang="en-US"/>
              <a:pPr>
                <a:defRPr/>
              </a:pPr>
              <a:t>‹#›</a:t>
            </a:fld>
            <a:endParaRPr lang="en-US"/>
          </a:p>
        </p:txBody>
      </p:sp>
    </p:spTree>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4"/>
          <p:cNvSpPr>
            <a:spLocks noGrp="1" noChangeArrowheads="1"/>
          </p:cNvSpPr>
          <p:nvPr>
            <p:ph type="dt" sz="half" idx="10"/>
          </p:nvPr>
        </p:nvSpPr>
        <p:spPr>
          <a:ln/>
        </p:spPr>
        <p:txBody>
          <a:bodyPr/>
          <a:lstStyle>
            <a:lvl1pPr>
              <a:defRPr/>
            </a:lvl1pPr>
          </a:lstStyle>
          <a:p>
            <a:pPr>
              <a:defRPr/>
            </a:pPr>
            <a:endParaRPr lang="en-US"/>
          </a:p>
        </p:txBody>
      </p:sp>
      <p:sp>
        <p:nvSpPr>
          <p:cNvPr id="6" name="Rectangle 25"/>
          <p:cNvSpPr>
            <a:spLocks noGrp="1" noChangeArrowheads="1"/>
          </p:cNvSpPr>
          <p:nvPr>
            <p:ph type="ftr" sz="quarter" idx="11"/>
          </p:nvPr>
        </p:nvSpPr>
        <p:spPr>
          <a:ln/>
        </p:spPr>
        <p:txBody>
          <a:bodyPr/>
          <a:lstStyle>
            <a:lvl1pPr>
              <a:defRPr/>
            </a:lvl1pPr>
          </a:lstStyle>
          <a:p>
            <a:pPr>
              <a:defRPr/>
            </a:pPr>
            <a:endParaRPr lang="en-US"/>
          </a:p>
        </p:txBody>
      </p:sp>
      <p:sp>
        <p:nvSpPr>
          <p:cNvPr id="7" name="Rectangle 26"/>
          <p:cNvSpPr>
            <a:spLocks noGrp="1" noChangeArrowheads="1"/>
          </p:cNvSpPr>
          <p:nvPr>
            <p:ph type="sldNum" sz="quarter" idx="12"/>
          </p:nvPr>
        </p:nvSpPr>
        <p:spPr>
          <a:ln/>
        </p:spPr>
        <p:txBody>
          <a:bodyPr/>
          <a:lstStyle>
            <a:lvl1pPr>
              <a:defRPr/>
            </a:lvl1pPr>
          </a:lstStyle>
          <a:p>
            <a:pPr>
              <a:defRPr/>
            </a:pPr>
            <a:fld id="{346D7137-6D0A-418F-8C38-0D24E9CA55B7}" type="slidenum">
              <a:rPr lang="en-US"/>
              <a:pPr>
                <a:defRPr/>
              </a:pPr>
              <a:t>‹#›</a:t>
            </a:fld>
            <a:endParaRPr lang="en-US"/>
          </a:p>
        </p:txBody>
      </p:sp>
    </p:spTree>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4"/>
          <p:cNvSpPr>
            <a:spLocks noGrp="1" noChangeArrowheads="1"/>
          </p:cNvSpPr>
          <p:nvPr>
            <p:ph type="dt" sz="half" idx="10"/>
          </p:nvPr>
        </p:nvSpPr>
        <p:spPr>
          <a:ln/>
        </p:spPr>
        <p:txBody>
          <a:bodyPr/>
          <a:lstStyle>
            <a:lvl1pPr>
              <a:defRPr/>
            </a:lvl1pPr>
          </a:lstStyle>
          <a:p>
            <a:pPr>
              <a:defRPr/>
            </a:pPr>
            <a:endParaRPr lang="en-US"/>
          </a:p>
        </p:txBody>
      </p:sp>
      <p:sp>
        <p:nvSpPr>
          <p:cNvPr id="8" name="Rectangle 25"/>
          <p:cNvSpPr>
            <a:spLocks noGrp="1" noChangeArrowheads="1"/>
          </p:cNvSpPr>
          <p:nvPr>
            <p:ph type="ftr" sz="quarter" idx="11"/>
          </p:nvPr>
        </p:nvSpPr>
        <p:spPr>
          <a:ln/>
        </p:spPr>
        <p:txBody>
          <a:bodyPr/>
          <a:lstStyle>
            <a:lvl1pPr>
              <a:defRPr/>
            </a:lvl1pPr>
          </a:lstStyle>
          <a:p>
            <a:pPr>
              <a:defRPr/>
            </a:pPr>
            <a:endParaRPr lang="en-US"/>
          </a:p>
        </p:txBody>
      </p:sp>
      <p:sp>
        <p:nvSpPr>
          <p:cNvPr id="9" name="Rectangle 26"/>
          <p:cNvSpPr>
            <a:spLocks noGrp="1" noChangeArrowheads="1"/>
          </p:cNvSpPr>
          <p:nvPr>
            <p:ph type="sldNum" sz="quarter" idx="12"/>
          </p:nvPr>
        </p:nvSpPr>
        <p:spPr>
          <a:ln/>
        </p:spPr>
        <p:txBody>
          <a:bodyPr/>
          <a:lstStyle>
            <a:lvl1pPr>
              <a:defRPr/>
            </a:lvl1pPr>
          </a:lstStyle>
          <a:p>
            <a:pPr>
              <a:defRPr/>
            </a:pPr>
            <a:fld id="{C05FFEAA-D6D7-473F-A0B6-98EFECD55BB5}" type="slidenum">
              <a:rPr lang="en-US"/>
              <a:pPr>
                <a:defRPr/>
              </a:pPr>
              <a:t>‹#›</a:t>
            </a:fld>
            <a:endParaRPr lang="en-US"/>
          </a:p>
        </p:txBody>
      </p:sp>
    </p:spTree>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4"/>
          <p:cNvSpPr>
            <a:spLocks noGrp="1" noChangeArrowheads="1"/>
          </p:cNvSpPr>
          <p:nvPr>
            <p:ph type="dt" sz="half" idx="10"/>
          </p:nvPr>
        </p:nvSpPr>
        <p:spPr>
          <a:ln/>
        </p:spPr>
        <p:txBody>
          <a:bodyPr/>
          <a:lstStyle>
            <a:lvl1pPr>
              <a:defRPr/>
            </a:lvl1pPr>
          </a:lstStyle>
          <a:p>
            <a:pPr>
              <a:defRPr/>
            </a:pPr>
            <a:endParaRPr lang="en-US"/>
          </a:p>
        </p:txBody>
      </p:sp>
      <p:sp>
        <p:nvSpPr>
          <p:cNvPr id="4" name="Rectangle 25"/>
          <p:cNvSpPr>
            <a:spLocks noGrp="1" noChangeArrowheads="1"/>
          </p:cNvSpPr>
          <p:nvPr>
            <p:ph type="ftr" sz="quarter" idx="11"/>
          </p:nvPr>
        </p:nvSpPr>
        <p:spPr>
          <a:ln/>
        </p:spPr>
        <p:txBody>
          <a:bodyPr/>
          <a:lstStyle>
            <a:lvl1pPr>
              <a:defRPr/>
            </a:lvl1pPr>
          </a:lstStyle>
          <a:p>
            <a:pPr>
              <a:defRPr/>
            </a:pPr>
            <a:endParaRPr lang="en-US"/>
          </a:p>
        </p:txBody>
      </p:sp>
      <p:sp>
        <p:nvSpPr>
          <p:cNvPr id="5" name="Rectangle 26"/>
          <p:cNvSpPr>
            <a:spLocks noGrp="1" noChangeArrowheads="1"/>
          </p:cNvSpPr>
          <p:nvPr>
            <p:ph type="sldNum" sz="quarter" idx="12"/>
          </p:nvPr>
        </p:nvSpPr>
        <p:spPr>
          <a:ln/>
        </p:spPr>
        <p:txBody>
          <a:bodyPr/>
          <a:lstStyle>
            <a:lvl1pPr>
              <a:defRPr/>
            </a:lvl1pPr>
          </a:lstStyle>
          <a:p>
            <a:pPr>
              <a:defRPr/>
            </a:pPr>
            <a:fld id="{86F17721-B691-4033-A249-53E8C9DAB4BB}" type="slidenum">
              <a:rPr lang="en-US"/>
              <a:pPr>
                <a:defRPr/>
              </a:pPr>
              <a:t>‹#›</a:t>
            </a:fld>
            <a:endParaRPr lang="en-US"/>
          </a:p>
        </p:txBody>
      </p:sp>
    </p:spTree>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4"/>
          <p:cNvSpPr>
            <a:spLocks noGrp="1" noChangeArrowheads="1"/>
          </p:cNvSpPr>
          <p:nvPr>
            <p:ph type="dt" sz="half" idx="10"/>
          </p:nvPr>
        </p:nvSpPr>
        <p:spPr>
          <a:ln/>
        </p:spPr>
        <p:txBody>
          <a:bodyPr/>
          <a:lstStyle>
            <a:lvl1pPr>
              <a:defRPr/>
            </a:lvl1pPr>
          </a:lstStyle>
          <a:p>
            <a:pPr>
              <a:defRPr/>
            </a:pPr>
            <a:endParaRPr lang="en-US"/>
          </a:p>
        </p:txBody>
      </p:sp>
      <p:sp>
        <p:nvSpPr>
          <p:cNvPr id="3" name="Rectangle 25"/>
          <p:cNvSpPr>
            <a:spLocks noGrp="1" noChangeArrowheads="1"/>
          </p:cNvSpPr>
          <p:nvPr>
            <p:ph type="ftr" sz="quarter" idx="11"/>
          </p:nvPr>
        </p:nvSpPr>
        <p:spPr>
          <a:ln/>
        </p:spPr>
        <p:txBody>
          <a:bodyPr/>
          <a:lstStyle>
            <a:lvl1pPr>
              <a:defRPr/>
            </a:lvl1pPr>
          </a:lstStyle>
          <a:p>
            <a:pPr>
              <a:defRPr/>
            </a:pPr>
            <a:endParaRPr lang="en-US"/>
          </a:p>
        </p:txBody>
      </p:sp>
      <p:sp>
        <p:nvSpPr>
          <p:cNvPr id="4" name="Rectangle 26"/>
          <p:cNvSpPr>
            <a:spLocks noGrp="1" noChangeArrowheads="1"/>
          </p:cNvSpPr>
          <p:nvPr>
            <p:ph type="sldNum" sz="quarter" idx="12"/>
          </p:nvPr>
        </p:nvSpPr>
        <p:spPr>
          <a:ln/>
        </p:spPr>
        <p:txBody>
          <a:bodyPr/>
          <a:lstStyle>
            <a:lvl1pPr>
              <a:defRPr/>
            </a:lvl1pPr>
          </a:lstStyle>
          <a:p>
            <a:pPr>
              <a:defRPr/>
            </a:pPr>
            <a:fld id="{84D2F68D-28B7-4223-B983-A3692CA78EDC}" type="slidenum">
              <a:rPr lang="en-US"/>
              <a:pPr>
                <a:defRPr/>
              </a:pPr>
              <a:t>‹#›</a:t>
            </a:fld>
            <a:endParaRPr lang="en-US"/>
          </a:p>
        </p:txBody>
      </p:sp>
    </p:spTree>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a:p>
        </p:txBody>
      </p:sp>
      <p:sp>
        <p:nvSpPr>
          <p:cNvPr id="6" name="Rectangle 25"/>
          <p:cNvSpPr>
            <a:spLocks noGrp="1" noChangeArrowheads="1"/>
          </p:cNvSpPr>
          <p:nvPr>
            <p:ph type="ftr" sz="quarter" idx="11"/>
          </p:nvPr>
        </p:nvSpPr>
        <p:spPr>
          <a:ln/>
        </p:spPr>
        <p:txBody>
          <a:bodyPr/>
          <a:lstStyle>
            <a:lvl1pPr>
              <a:defRPr/>
            </a:lvl1pPr>
          </a:lstStyle>
          <a:p>
            <a:pPr>
              <a:defRPr/>
            </a:pPr>
            <a:endParaRPr lang="en-US"/>
          </a:p>
        </p:txBody>
      </p:sp>
      <p:sp>
        <p:nvSpPr>
          <p:cNvPr id="7" name="Rectangle 26"/>
          <p:cNvSpPr>
            <a:spLocks noGrp="1" noChangeArrowheads="1"/>
          </p:cNvSpPr>
          <p:nvPr>
            <p:ph type="sldNum" sz="quarter" idx="12"/>
          </p:nvPr>
        </p:nvSpPr>
        <p:spPr>
          <a:ln/>
        </p:spPr>
        <p:txBody>
          <a:bodyPr/>
          <a:lstStyle>
            <a:lvl1pPr>
              <a:defRPr/>
            </a:lvl1pPr>
          </a:lstStyle>
          <a:p>
            <a:pPr>
              <a:defRPr/>
            </a:pPr>
            <a:fld id="{A7FBB6D9-8081-4C7A-BE5F-08C060655C74}" type="slidenum">
              <a:rPr lang="en-US"/>
              <a:pPr>
                <a:defRPr/>
              </a:pPr>
              <a:t>‹#›</a:t>
            </a:fld>
            <a:endParaRPr lang="en-US"/>
          </a:p>
        </p:txBody>
      </p:sp>
    </p:spTree>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4"/>
          <p:cNvSpPr>
            <a:spLocks noGrp="1" noChangeArrowheads="1"/>
          </p:cNvSpPr>
          <p:nvPr>
            <p:ph type="dt" sz="half" idx="10"/>
          </p:nvPr>
        </p:nvSpPr>
        <p:spPr>
          <a:ln/>
        </p:spPr>
        <p:txBody>
          <a:bodyPr/>
          <a:lstStyle>
            <a:lvl1pPr>
              <a:defRPr/>
            </a:lvl1pPr>
          </a:lstStyle>
          <a:p>
            <a:pPr>
              <a:defRPr/>
            </a:pPr>
            <a:endParaRPr lang="en-US"/>
          </a:p>
        </p:txBody>
      </p:sp>
      <p:sp>
        <p:nvSpPr>
          <p:cNvPr id="6" name="Rectangle 25"/>
          <p:cNvSpPr>
            <a:spLocks noGrp="1" noChangeArrowheads="1"/>
          </p:cNvSpPr>
          <p:nvPr>
            <p:ph type="ftr" sz="quarter" idx="11"/>
          </p:nvPr>
        </p:nvSpPr>
        <p:spPr>
          <a:ln/>
        </p:spPr>
        <p:txBody>
          <a:bodyPr/>
          <a:lstStyle>
            <a:lvl1pPr>
              <a:defRPr/>
            </a:lvl1pPr>
          </a:lstStyle>
          <a:p>
            <a:pPr>
              <a:defRPr/>
            </a:pPr>
            <a:endParaRPr lang="en-US"/>
          </a:p>
        </p:txBody>
      </p:sp>
      <p:sp>
        <p:nvSpPr>
          <p:cNvPr id="7" name="Rectangle 26"/>
          <p:cNvSpPr>
            <a:spLocks noGrp="1" noChangeArrowheads="1"/>
          </p:cNvSpPr>
          <p:nvPr>
            <p:ph type="sldNum" sz="quarter" idx="12"/>
          </p:nvPr>
        </p:nvSpPr>
        <p:spPr>
          <a:ln/>
        </p:spPr>
        <p:txBody>
          <a:bodyPr/>
          <a:lstStyle>
            <a:lvl1pPr>
              <a:defRPr/>
            </a:lvl1pPr>
          </a:lstStyle>
          <a:p>
            <a:pPr>
              <a:defRPr/>
            </a:pPr>
            <a:fld id="{9971A99C-7BB7-4BB2-85EC-8A97E1D5A9A1}" type="slidenum">
              <a:rPr lang="en-US"/>
              <a:pPr>
                <a:defRPr/>
              </a:pPr>
              <a:t>‹#›</a:t>
            </a:fld>
            <a:endParaRPr lang="en-US"/>
          </a:p>
        </p:txBody>
      </p:sp>
    </p:spTree>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4"/>
          <p:cNvSpPr>
            <a:spLocks noGrp="1" noChangeArrowheads="1"/>
          </p:cNvSpPr>
          <p:nvPr>
            <p:ph type="dt" sz="half" idx="10"/>
          </p:nvPr>
        </p:nvSpPr>
        <p:spPr>
          <a:ln/>
        </p:spPr>
        <p:txBody>
          <a:bodyPr/>
          <a:lstStyle>
            <a:lvl1pPr>
              <a:defRPr/>
            </a:lvl1pPr>
          </a:lstStyle>
          <a:p>
            <a:pPr>
              <a:defRPr/>
            </a:pPr>
            <a:endParaRPr lang="en-US"/>
          </a:p>
        </p:txBody>
      </p:sp>
      <p:sp>
        <p:nvSpPr>
          <p:cNvPr id="5" name="Rectangle 25"/>
          <p:cNvSpPr>
            <a:spLocks noGrp="1" noChangeArrowheads="1"/>
          </p:cNvSpPr>
          <p:nvPr>
            <p:ph type="ftr" sz="quarter" idx="11"/>
          </p:nvPr>
        </p:nvSpPr>
        <p:spPr>
          <a:ln/>
        </p:spPr>
        <p:txBody>
          <a:bodyPr/>
          <a:lstStyle>
            <a:lvl1pPr>
              <a:defRPr/>
            </a:lvl1pPr>
          </a:lstStyle>
          <a:p>
            <a:pPr>
              <a:defRPr/>
            </a:pPr>
            <a:endParaRPr lang="en-US"/>
          </a:p>
        </p:txBody>
      </p:sp>
      <p:sp>
        <p:nvSpPr>
          <p:cNvPr id="6" name="Rectangle 26"/>
          <p:cNvSpPr>
            <a:spLocks noGrp="1" noChangeArrowheads="1"/>
          </p:cNvSpPr>
          <p:nvPr>
            <p:ph type="sldNum" sz="quarter" idx="12"/>
          </p:nvPr>
        </p:nvSpPr>
        <p:spPr>
          <a:ln/>
        </p:spPr>
        <p:txBody>
          <a:bodyPr/>
          <a:lstStyle>
            <a:lvl1pPr>
              <a:defRPr/>
            </a:lvl1pPr>
          </a:lstStyle>
          <a:p>
            <a:pPr>
              <a:defRPr/>
            </a:pPr>
            <a:fld id="{DF71D1FA-F9BF-415E-8C10-CDD17FF0BA2A}" type="slidenum">
              <a:rPr lang="en-US"/>
              <a:pPr>
                <a:defRPr/>
              </a:pPr>
              <a:t>‹#›</a:t>
            </a:fld>
            <a:endParaRPr lang="en-US"/>
          </a:p>
        </p:txBody>
      </p:sp>
    </p:spTree>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4"/>
          <p:cNvSpPr>
            <a:spLocks noGrp="1" noChangeArrowheads="1"/>
          </p:cNvSpPr>
          <p:nvPr>
            <p:ph type="dt" sz="half" idx="10"/>
          </p:nvPr>
        </p:nvSpPr>
        <p:spPr>
          <a:ln/>
        </p:spPr>
        <p:txBody>
          <a:bodyPr/>
          <a:lstStyle>
            <a:lvl1pPr>
              <a:defRPr/>
            </a:lvl1pPr>
          </a:lstStyle>
          <a:p>
            <a:pPr>
              <a:defRPr/>
            </a:pPr>
            <a:endParaRPr lang="en-US"/>
          </a:p>
        </p:txBody>
      </p:sp>
      <p:sp>
        <p:nvSpPr>
          <p:cNvPr id="5" name="Rectangle 25"/>
          <p:cNvSpPr>
            <a:spLocks noGrp="1" noChangeArrowheads="1"/>
          </p:cNvSpPr>
          <p:nvPr>
            <p:ph type="ftr" sz="quarter" idx="11"/>
          </p:nvPr>
        </p:nvSpPr>
        <p:spPr>
          <a:ln/>
        </p:spPr>
        <p:txBody>
          <a:bodyPr/>
          <a:lstStyle>
            <a:lvl1pPr>
              <a:defRPr/>
            </a:lvl1pPr>
          </a:lstStyle>
          <a:p>
            <a:pPr>
              <a:defRPr/>
            </a:pPr>
            <a:endParaRPr lang="en-US"/>
          </a:p>
        </p:txBody>
      </p:sp>
      <p:sp>
        <p:nvSpPr>
          <p:cNvPr id="6" name="Rectangle 26"/>
          <p:cNvSpPr>
            <a:spLocks noGrp="1" noChangeArrowheads="1"/>
          </p:cNvSpPr>
          <p:nvPr>
            <p:ph type="sldNum" sz="quarter" idx="12"/>
          </p:nvPr>
        </p:nvSpPr>
        <p:spPr>
          <a:ln/>
        </p:spPr>
        <p:txBody>
          <a:bodyPr/>
          <a:lstStyle>
            <a:lvl1pPr>
              <a:defRPr/>
            </a:lvl1pPr>
          </a:lstStyle>
          <a:p>
            <a:pPr>
              <a:defRPr/>
            </a:pPr>
            <a:fld id="{5CAA722E-C29B-4FBD-B131-4C30D33BBE22}" type="slidenum">
              <a:rPr lang="en-US"/>
              <a:pPr>
                <a:defRPr/>
              </a:pPr>
              <a:t>‹#›</a:t>
            </a:fld>
            <a:endParaRPr lang="en-US"/>
          </a:p>
        </p:txBody>
      </p:sp>
    </p:spTree>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46275"/>
                <a:invGamma/>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858000"/>
            <a:chOff x="0" y="0"/>
            <a:chExt cx="5760" cy="4320"/>
          </a:xfrm>
        </p:grpSpPr>
        <p:sp>
          <p:nvSpPr>
            <p:cNvPr id="82947" name="Freeform 3"/>
            <p:cNvSpPr>
              <a:spLocks/>
            </p:cNvSpPr>
            <p:nvPr/>
          </p:nvSpPr>
          <p:spPr bwMode="hidden">
            <a:xfrm>
              <a:off x="0" y="3072"/>
              <a:ext cx="5760" cy="1248"/>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s>
                <a:gs pos="100000">
                  <a:schemeClr val="accent2"/>
                </a:gs>
              </a:gsLst>
              <a:lin ang="5400000" scaled="1"/>
            </a:gradFill>
            <a:ln w="9525">
              <a:noFill/>
              <a:round/>
              <a:headEnd/>
              <a:tailEnd/>
            </a:ln>
          </p:spPr>
          <p:txBody>
            <a:bodyPr/>
            <a:lstStyle/>
            <a:p>
              <a:pPr>
                <a:defRPr/>
              </a:pPr>
              <a:endParaRPr lang="en-US"/>
            </a:p>
          </p:txBody>
        </p:sp>
        <p:sp>
          <p:nvSpPr>
            <p:cNvPr id="82948" name="Freeform 4"/>
            <p:cNvSpPr>
              <a:spLocks/>
            </p:cNvSpPr>
            <p:nvPr/>
          </p:nvSpPr>
          <p:spPr bwMode="hidden">
            <a:xfrm>
              <a:off x="0" y="0"/>
              <a:ext cx="5760" cy="3072"/>
            </a:xfrm>
            <a:custGeom>
              <a:avLst/>
              <a:gdLst/>
              <a:ahLst/>
              <a:cxnLst>
                <a:cxn ang="0">
                  <a:pos x="6027" y="2296"/>
                </a:cxn>
                <a:cxn ang="0">
                  <a:pos x="0" y="2296"/>
                </a:cxn>
                <a:cxn ang="0">
                  <a:pos x="0" y="0"/>
                </a:cxn>
                <a:cxn ang="0">
                  <a:pos x="6027" y="0"/>
                </a:cxn>
                <a:cxn ang="0">
                  <a:pos x="6027" y="2296"/>
                </a:cxn>
                <a:cxn ang="0">
                  <a:pos x="6027" y="2296"/>
                </a:cxn>
              </a:cxnLst>
              <a:rect l="0" t="0" r="r" b="b"/>
              <a:pathLst>
                <a:path w="6027" h="2296">
                  <a:moveTo>
                    <a:pt x="6027" y="2296"/>
                  </a:moveTo>
                  <a:lnTo>
                    <a:pt x="0" y="2296"/>
                  </a:lnTo>
                  <a:lnTo>
                    <a:pt x="0" y="0"/>
                  </a:lnTo>
                  <a:lnTo>
                    <a:pt x="6027" y="0"/>
                  </a:lnTo>
                  <a:lnTo>
                    <a:pt x="6027" y="2296"/>
                  </a:lnTo>
                  <a:lnTo>
                    <a:pt x="6027" y="2296"/>
                  </a:lnTo>
                  <a:close/>
                </a:path>
              </a:pathLst>
            </a:custGeom>
            <a:gradFill rotWithShape="0">
              <a:gsLst>
                <a:gs pos="0">
                  <a:schemeClr val="bg1">
                    <a:gamma/>
                    <a:shade val="46275"/>
                    <a:invGamma/>
                  </a:schemeClr>
                </a:gs>
                <a:gs pos="100000">
                  <a:schemeClr val="bg1"/>
                </a:gs>
              </a:gsLst>
              <a:lin ang="5400000" scaled="1"/>
            </a:gradFill>
            <a:ln w="9525">
              <a:noFill/>
              <a:round/>
              <a:headEnd/>
              <a:tailEnd/>
            </a:ln>
          </p:spPr>
          <p:txBody>
            <a:bodyPr/>
            <a:lstStyle/>
            <a:p>
              <a:pPr>
                <a:defRPr/>
              </a:pPr>
              <a:endParaRPr lang="en-US"/>
            </a:p>
          </p:txBody>
        </p:sp>
      </p:grpSp>
      <p:sp>
        <p:nvSpPr>
          <p:cNvPr id="82949" name="Freeform 5"/>
          <p:cNvSpPr>
            <a:spLocks/>
          </p:cNvSpPr>
          <p:nvPr/>
        </p:nvSpPr>
        <p:spPr bwMode="hidden">
          <a:xfrm>
            <a:off x="6248400" y="6262688"/>
            <a:ext cx="2895600" cy="609600"/>
          </a:xfrm>
          <a:custGeom>
            <a:avLst/>
            <a:gdLst/>
            <a:ahLst/>
            <a:cxnLst>
              <a:cxn ang="0">
                <a:pos x="5748" y="246"/>
              </a:cxn>
              <a:cxn ang="0">
                <a:pos x="0" y="246"/>
              </a:cxn>
              <a:cxn ang="0">
                <a:pos x="0" y="0"/>
              </a:cxn>
              <a:cxn ang="0">
                <a:pos x="5748" y="0"/>
              </a:cxn>
              <a:cxn ang="0">
                <a:pos x="5748" y="246"/>
              </a:cxn>
              <a:cxn ang="0">
                <a:pos x="5748" y="246"/>
              </a:cxn>
            </a:cxnLst>
            <a:rect l="0" t="0" r="r" b="b"/>
            <a:pathLst>
              <a:path w="5748" h="246">
                <a:moveTo>
                  <a:pt x="5748" y="246"/>
                </a:moveTo>
                <a:lnTo>
                  <a:pt x="0" y="246"/>
                </a:lnTo>
                <a:lnTo>
                  <a:pt x="0" y="0"/>
                </a:lnTo>
                <a:lnTo>
                  <a:pt x="5748" y="0"/>
                </a:lnTo>
                <a:lnTo>
                  <a:pt x="5748" y="246"/>
                </a:lnTo>
                <a:lnTo>
                  <a:pt x="5748" y="246"/>
                </a:lnTo>
                <a:close/>
              </a:path>
            </a:pathLst>
          </a:custGeom>
          <a:gradFill rotWithShape="0">
            <a:gsLst>
              <a:gs pos="0">
                <a:schemeClr val="bg1"/>
              </a:gs>
              <a:gs pos="100000">
                <a:schemeClr val="hlink"/>
              </a:gs>
            </a:gsLst>
            <a:lin ang="18900000" scaled="1"/>
          </a:gradFill>
          <a:ln w="9525">
            <a:noFill/>
            <a:round/>
            <a:headEnd/>
            <a:tailEnd/>
          </a:ln>
        </p:spPr>
        <p:txBody>
          <a:bodyPr/>
          <a:lstStyle/>
          <a:p>
            <a:pPr>
              <a:defRPr/>
            </a:pPr>
            <a:endParaRPr lang="en-US"/>
          </a:p>
        </p:txBody>
      </p:sp>
      <p:grpSp>
        <p:nvGrpSpPr>
          <p:cNvPr id="1028" name="Group 6"/>
          <p:cNvGrpSpPr>
            <a:grpSpLocks/>
          </p:cNvGrpSpPr>
          <p:nvPr/>
        </p:nvGrpSpPr>
        <p:grpSpPr bwMode="auto">
          <a:xfrm>
            <a:off x="0" y="6019800"/>
            <a:ext cx="7848600" cy="857250"/>
            <a:chOff x="0" y="3792"/>
            <a:chExt cx="4944" cy="540"/>
          </a:xfrm>
        </p:grpSpPr>
        <p:sp>
          <p:nvSpPr>
            <p:cNvPr id="82951" name="Freeform 7"/>
            <p:cNvSpPr>
              <a:spLocks/>
            </p:cNvSpPr>
            <p:nvPr userDrawn="1"/>
          </p:nvSpPr>
          <p:spPr bwMode="ltGray">
            <a:xfrm>
              <a:off x="1488" y="3792"/>
              <a:ext cx="3240" cy="536"/>
            </a:xfrm>
            <a:custGeom>
              <a:avLst/>
              <a:gdLst/>
              <a:ahLst/>
              <a:cxnLst>
                <a:cxn ang="0">
                  <a:pos x="3132" y="469"/>
                </a:cxn>
                <a:cxn ang="0">
                  <a:pos x="2995" y="395"/>
                </a:cxn>
                <a:cxn ang="0">
                  <a:pos x="2911" y="375"/>
                </a:cxn>
                <a:cxn ang="0">
                  <a:pos x="2678" y="228"/>
                </a:cxn>
                <a:cxn ang="0">
                  <a:pos x="2553" y="74"/>
                </a:cxn>
                <a:cxn ang="0">
                  <a:pos x="2457" y="7"/>
                </a:cxn>
                <a:cxn ang="0">
                  <a:pos x="2403" y="47"/>
                </a:cxn>
                <a:cxn ang="0">
                  <a:pos x="2289" y="74"/>
                </a:cxn>
                <a:cxn ang="0">
                  <a:pos x="2134" y="74"/>
                </a:cxn>
                <a:cxn ang="0">
                  <a:pos x="2044" y="128"/>
                </a:cxn>
                <a:cxn ang="0">
                  <a:pos x="1775" y="222"/>
                </a:cxn>
                <a:cxn ang="0">
                  <a:pos x="1602" y="181"/>
                </a:cxn>
                <a:cxn ang="0">
                  <a:pos x="1560" y="101"/>
                </a:cxn>
                <a:cxn ang="0">
                  <a:pos x="1542" y="87"/>
                </a:cxn>
                <a:cxn ang="0">
                  <a:pos x="1446" y="60"/>
                </a:cxn>
                <a:cxn ang="0">
                  <a:pos x="1375" y="74"/>
                </a:cxn>
                <a:cxn ang="0">
                  <a:pos x="1309" y="87"/>
                </a:cxn>
                <a:cxn ang="0">
                  <a:pos x="1243" y="13"/>
                </a:cxn>
                <a:cxn ang="0">
                  <a:pos x="1225" y="0"/>
                </a:cxn>
                <a:cxn ang="0">
                  <a:pos x="1189" y="0"/>
                </a:cxn>
                <a:cxn ang="0">
                  <a:pos x="1106" y="34"/>
                </a:cxn>
                <a:cxn ang="0">
                  <a:pos x="1106" y="34"/>
                </a:cxn>
                <a:cxn ang="0">
                  <a:pos x="1094" y="40"/>
                </a:cxn>
                <a:cxn ang="0">
                  <a:pos x="1070" y="54"/>
                </a:cxn>
                <a:cxn ang="0">
                  <a:pos x="1034" y="74"/>
                </a:cxn>
                <a:cxn ang="0">
                  <a:pos x="1004" y="74"/>
                </a:cxn>
                <a:cxn ang="0">
                  <a:pos x="986" y="74"/>
                </a:cxn>
                <a:cxn ang="0">
                  <a:pos x="956" y="81"/>
                </a:cxn>
                <a:cxn ang="0">
                  <a:pos x="920" y="94"/>
                </a:cxn>
                <a:cxn ang="0">
                  <a:pos x="884" y="107"/>
                </a:cxn>
                <a:cxn ang="0">
                  <a:pos x="843" y="128"/>
                </a:cxn>
                <a:cxn ang="0">
                  <a:pos x="813" y="141"/>
                </a:cxn>
                <a:cxn ang="0">
                  <a:pos x="789" y="148"/>
                </a:cxn>
                <a:cxn ang="0">
                  <a:pos x="783" y="154"/>
                </a:cxn>
                <a:cxn ang="0">
                  <a:pos x="556" y="228"/>
                </a:cxn>
                <a:cxn ang="0">
                  <a:pos x="394" y="294"/>
                </a:cxn>
                <a:cxn ang="0">
                  <a:pos x="107" y="462"/>
                </a:cxn>
                <a:cxn ang="0">
                  <a:pos x="0" y="536"/>
                </a:cxn>
                <a:cxn ang="0">
                  <a:pos x="3240" y="536"/>
                </a:cxn>
                <a:cxn ang="0">
                  <a:pos x="3132" y="469"/>
                </a:cxn>
                <a:cxn ang="0">
                  <a:pos x="3132" y="469"/>
                </a:cxn>
              </a:cxnLst>
              <a:rect l="0" t="0" r="r" b="b"/>
              <a:pathLst>
                <a:path w="3240" h="536">
                  <a:moveTo>
                    <a:pt x="3132" y="469"/>
                  </a:moveTo>
                  <a:lnTo>
                    <a:pt x="2995" y="395"/>
                  </a:lnTo>
                  <a:lnTo>
                    <a:pt x="2911" y="375"/>
                  </a:lnTo>
                  <a:lnTo>
                    <a:pt x="2678" y="228"/>
                  </a:lnTo>
                  <a:lnTo>
                    <a:pt x="2553" y="74"/>
                  </a:lnTo>
                  <a:lnTo>
                    <a:pt x="2457" y="7"/>
                  </a:lnTo>
                  <a:lnTo>
                    <a:pt x="2403" y="47"/>
                  </a:lnTo>
                  <a:lnTo>
                    <a:pt x="2289" y="74"/>
                  </a:lnTo>
                  <a:lnTo>
                    <a:pt x="2134" y="74"/>
                  </a:lnTo>
                  <a:lnTo>
                    <a:pt x="2044" y="128"/>
                  </a:lnTo>
                  <a:lnTo>
                    <a:pt x="1775" y="222"/>
                  </a:lnTo>
                  <a:lnTo>
                    <a:pt x="1602" y="181"/>
                  </a:lnTo>
                  <a:lnTo>
                    <a:pt x="1560" y="101"/>
                  </a:lnTo>
                  <a:lnTo>
                    <a:pt x="1542" y="87"/>
                  </a:lnTo>
                  <a:lnTo>
                    <a:pt x="1446" y="60"/>
                  </a:lnTo>
                  <a:lnTo>
                    <a:pt x="1375" y="74"/>
                  </a:lnTo>
                  <a:lnTo>
                    <a:pt x="1309" y="87"/>
                  </a:lnTo>
                  <a:lnTo>
                    <a:pt x="1243" y="13"/>
                  </a:lnTo>
                  <a:lnTo>
                    <a:pt x="1225" y="0"/>
                  </a:lnTo>
                  <a:lnTo>
                    <a:pt x="1189" y="0"/>
                  </a:lnTo>
                  <a:lnTo>
                    <a:pt x="1106" y="34"/>
                  </a:lnTo>
                  <a:lnTo>
                    <a:pt x="1106" y="34"/>
                  </a:lnTo>
                  <a:lnTo>
                    <a:pt x="1094" y="40"/>
                  </a:lnTo>
                  <a:lnTo>
                    <a:pt x="1070" y="54"/>
                  </a:lnTo>
                  <a:lnTo>
                    <a:pt x="1034" y="74"/>
                  </a:lnTo>
                  <a:lnTo>
                    <a:pt x="1004" y="74"/>
                  </a:lnTo>
                  <a:lnTo>
                    <a:pt x="986" y="74"/>
                  </a:lnTo>
                  <a:lnTo>
                    <a:pt x="956" y="81"/>
                  </a:lnTo>
                  <a:lnTo>
                    <a:pt x="920" y="94"/>
                  </a:lnTo>
                  <a:lnTo>
                    <a:pt x="884" y="107"/>
                  </a:lnTo>
                  <a:lnTo>
                    <a:pt x="843" y="128"/>
                  </a:lnTo>
                  <a:lnTo>
                    <a:pt x="813" y="141"/>
                  </a:lnTo>
                  <a:lnTo>
                    <a:pt x="789" y="148"/>
                  </a:lnTo>
                  <a:lnTo>
                    <a:pt x="783" y="154"/>
                  </a:lnTo>
                  <a:lnTo>
                    <a:pt x="556" y="228"/>
                  </a:lnTo>
                  <a:lnTo>
                    <a:pt x="394" y="294"/>
                  </a:lnTo>
                  <a:lnTo>
                    <a:pt x="107" y="462"/>
                  </a:lnTo>
                  <a:lnTo>
                    <a:pt x="0" y="536"/>
                  </a:lnTo>
                  <a:lnTo>
                    <a:pt x="3240" y="536"/>
                  </a:lnTo>
                  <a:lnTo>
                    <a:pt x="3132" y="469"/>
                  </a:lnTo>
                  <a:lnTo>
                    <a:pt x="3132" y="469"/>
                  </a:lnTo>
                  <a:close/>
                </a:path>
              </a:pathLst>
            </a:custGeom>
            <a:gradFill rotWithShape="0">
              <a:gsLst>
                <a:gs pos="0">
                  <a:schemeClr val="bg2">
                    <a:gamma/>
                    <a:tint val="66667"/>
                    <a:invGamma/>
                  </a:schemeClr>
                </a:gs>
                <a:gs pos="100000">
                  <a:schemeClr val="bg2"/>
                </a:gs>
              </a:gsLst>
              <a:lin ang="5400000" scaled="1"/>
            </a:gradFill>
            <a:ln w="9525">
              <a:noFill/>
              <a:round/>
              <a:headEnd/>
              <a:tailEnd/>
            </a:ln>
          </p:spPr>
          <p:txBody>
            <a:bodyPr/>
            <a:lstStyle/>
            <a:p>
              <a:pPr>
                <a:defRPr/>
              </a:pPr>
              <a:endParaRPr lang="en-US"/>
            </a:p>
          </p:txBody>
        </p:sp>
        <p:grpSp>
          <p:nvGrpSpPr>
            <p:cNvPr id="1042" name="Group 8"/>
            <p:cNvGrpSpPr>
              <a:grpSpLocks/>
            </p:cNvGrpSpPr>
            <p:nvPr userDrawn="1"/>
          </p:nvGrpSpPr>
          <p:grpSpPr bwMode="auto">
            <a:xfrm>
              <a:off x="2486" y="3792"/>
              <a:ext cx="2458" cy="540"/>
              <a:chOff x="2486" y="3792"/>
              <a:chExt cx="2458" cy="540"/>
            </a:xfrm>
          </p:grpSpPr>
          <p:sp>
            <p:nvSpPr>
              <p:cNvPr id="82953" name="Freeform 9"/>
              <p:cNvSpPr>
                <a:spLocks/>
              </p:cNvSpPr>
              <p:nvPr userDrawn="1"/>
            </p:nvSpPr>
            <p:spPr bwMode="ltGray">
              <a:xfrm>
                <a:off x="3948" y="3799"/>
                <a:ext cx="996" cy="533"/>
              </a:xfrm>
              <a:custGeom>
                <a:avLst/>
                <a:gdLst/>
                <a:ahLst/>
                <a:cxnLst>
                  <a:cxn ang="0">
                    <a:pos x="636" y="373"/>
                  </a:cxn>
                  <a:cxn ang="0">
                    <a:pos x="495" y="370"/>
                  </a:cxn>
                  <a:cxn ang="0">
                    <a:pos x="280" y="249"/>
                  </a:cxn>
                  <a:cxn ang="0">
                    <a:pos x="127" y="66"/>
                  </a:cxn>
                  <a:cxn ang="0">
                    <a:pos x="0" y="0"/>
                  </a:cxn>
                  <a:cxn ang="0">
                    <a:pos x="22" y="26"/>
                  </a:cxn>
                  <a:cxn ang="0">
                    <a:pos x="0" y="65"/>
                  </a:cxn>
                  <a:cxn ang="0">
                    <a:pos x="30" y="119"/>
                  </a:cxn>
                  <a:cxn ang="0">
                    <a:pos x="75" y="243"/>
                  </a:cxn>
                  <a:cxn ang="0">
                    <a:pos x="45" y="422"/>
                  </a:cxn>
                  <a:cxn ang="0">
                    <a:pos x="200" y="329"/>
                  </a:cxn>
                  <a:cxn ang="0">
                    <a:pos x="612" y="533"/>
                  </a:cxn>
                  <a:cxn ang="0">
                    <a:pos x="996" y="529"/>
                  </a:cxn>
                  <a:cxn ang="0">
                    <a:pos x="828" y="473"/>
                  </a:cxn>
                  <a:cxn ang="0">
                    <a:pos x="636" y="373"/>
                  </a:cxn>
                </a:cxnLst>
                <a:rect l="0" t="0" r="r" b="b"/>
                <a:pathLst>
                  <a:path w="996" h="533">
                    <a:moveTo>
                      <a:pt x="636" y="373"/>
                    </a:moveTo>
                    <a:lnTo>
                      <a:pt x="495" y="370"/>
                    </a:lnTo>
                    <a:lnTo>
                      <a:pt x="280" y="249"/>
                    </a:lnTo>
                    <a:lnTo>
                      <a:pt x="127" y="66"/>
                    </a:lnTo>
                    <a:lnTo>
                      <a:pt x="0" y="0"/>
                    </a:lnTo>
                    <a:lnTo>
                      <a:pt x="22" y="26"/>
                    </a:lnTo>
                    <a:lnTo>
                      <a:pt x="0" y="65"/>
                    </a:lnTo>
                    <a:lnTo>
                      <a:pt x="30" y="119"/>
                    </a:lnTo>
                    <a:lnTo>
                      <a:pt x="75" y="243"/>
                    </a:lnTo>
                    <a:lnTo>
                      <a:pt x="45" y="422"/>
                    </a:lnTo>
                    <a:lnTo>
                      <a:pt x="200" y="329"/>
                    </a:lnTo>
                    <a:lnTo>
                      <a:pt x="612" y="533"/>
                    </a:lnTo>
                    <a:lnTo>
                      <a:pt x="996" y="529"/>
                    </a:lnTo>
                    <a:lnTo>
                      <a:pt x="828" y="473"/>
                    </a:lnTo>
                    <a:lnTo>
                      <a:pt x="636" y="373"/>
                    </a:lnTo>
                    <a:close/>
                  </a:path>
                </a:pathLst>
              </a:custGeom>
              <a:solidFill>
                <a:schemeClr val="bg2"/>
              </a:solidFill>
              <a:ln w="9525">
                <a:noFill/>
                <a:round/>
                <a:headEnd/>
                <a:tailEnd/>
              </a:ln>
            </p:spPr>
            <p:txBody>
              <a:bodyPr/>
              <a:lstStyle/>
              <a:p>
                <a:pPr>
                  <a:defRPr/>
                </a:pPr>
                <a:endParaRPr lang="en-US"/>
              </a:p>
            </p:txBody>
          </p:sp>
          <p:sp>
            <p:nvSpPr>
              <p:cNvPr id="82954" name="Freeform 10"/>
              <p:cNvSpPr>
                <a:spLocks/>
              </p:cNvSpPr>
              <p:nvPr userDrawn="1"/>
            </p:nvSpPr>
            <p:spPr bwMode="ltGray">
              <a:xfrm>
                <a:off x="2677" y="3792"/>
                <a:ext cx="186" cy="395"/>
              </a:xfrm>
              <a:custGeom>
                <a:avLst/>
                <a:gdLst/>
                <a:ahLst/>
                <a:cxnLst>
                  <a:cxn ang="0">
                    <a:pos x="36" y="0"/>
                  </a:cxn>
                  <a:cxn ang="0">
                    <a:pos x="54" y="18"/>
                  </a:cxn>
                  <a:cxn ang="0">
                    <a:pos x="24" y="30"/>
                  </a:cxn>
                  <a:cxn ang="0">
                    <a:pos x="18" y="66"/>
                  </a:cxn>
                  <a:cxn ang="0">
                    <a:pos x="42" y="114"/>
                  </a:cxn>
                  <a:cxn ang="0">
                    <a:pos x="48" y="162"/>
                  </a:cxn>
                  <a:cxn ang="0">
                    <a:pos x="0" y="353"/>
                  </a:cxn>
                  <a:cxn ang="0">
                    <a:pos x="54" y="233"/>
                  </a:cxn>
                  <a:cxn ang="0">
                    <a:pos x="84" y="216"/>
                  </a:cxn>
                  <a:cxn ang="0">
                    <a:pos x="126" y="126"/>
                  </a:cxn>
                  <a:cxn ang="0">
                    <a:pos x="144" y="120"/>
                  </a:cxn>
                  <a:cxn ang="0">
                    <a:pos x="144" y="90"/>
                  </a:cxn>
                  <a:cxn ang="0">
                    <a:pos x="186" y="66"/>
                  </a:cxn>
                  <a:cxn ang="0">
                    <a:pos x="162" y="60"/>
                  </a:cxn>
                  <a:cxn ang="0">
                    <a:pos x="36" y="0"/>
                  </a:cxn>
                  <a:cxn ang="0">
                    <a:pos x="36" y="0"/>
                  </a:cxn>
                </a:cxnLst>
                <a:rect l="0" t="0" r="r" b="b"/>
                <a:pathLst>
                  <a:path w="186" h="353">
                    <a:moveTo>
                      <a:pt x="36" y="0"/>
                    </a:moveTo>
                    <a:lnTo>
                      <a:pt x="54" y="18"/>
                    </a:lnTo>
                    <a:lnTo>
                      <a:pt x="24" y="30"/>
                    </a:lnTo>
                    <a:lnTo>
                      <a:pt x="18" y="66"/>
                    </a:lnTo>
                    <a:lnTo>
                      <a:pt x="42" y="114"/>
                    </a:lnTo>
                    <a:lnTo>
                      <a:pt x="48" y="162"/>
                    </a:lnTo>
                    <a:lnTo>
                      <a:pt x="0" y="353"/>
                    </a:lnTo>
                    <a:lnTo>
                      <a:pt x="54" y="233"/>
                    </a:lnTo>
                    <a:lnTo>
                      <a:pt x="84" y="216"/>
                    </a:lnTo>
                    <a:lnTo>
                      <a:pt x="126" y="126"/>
                    </a:lnTo>
                    <a:lnTo>
                      <a:pt x="144" y="120"/>
                    </a:lnTo>
                    <a:lnTo>
                      <a:pt x="144" y="90"/>
                    </a:lnTo>
                    <a:lnTo>
                      <a:pt x="186" y="66"/>
                    </a:lnTo>
                    <a:lnTo>
                      <a:pt x="162" y="60"/>
                    </a:lnTo>
                    <a:lnTo>
                      <a:pt x="36" y="0"/>
                    </a:lnTo>
                    <a:lnTo>
                      <a:pt x="36" y="0"/>
                    </a:lnTo>
                    <a:close/>
                  </a:path>
                </a:pathLst>
              </a:custGeom>
              <a:solidFill>
                <a:schemeClr val="bg2"/>
              </a:solidFill>
              <a:ln w="9525">
                <a:noFill/>
                <a:round/>
                <a:headEnd/>
                <a:tailEnd/>
              </a:ln>
            </p:spPr>
            <p:txBody>
              <a:bodyPr/>
              <a:lstStyle/>
              <a:p>
                <a:pPr>
                  <a:defRPr/>
                </a:pPr>
                <a:endParaRPr lang="en-US"/>
              </a:p>
            </p:txBody>
          </p:sp>
          <p:sp>
            <p:nvSpPr>
              <p:cNvPr id="82955" name="Freeform 11"/>
              <p:cNvSpPr>
                <a:spLocks/>
              </p:cNvSpPr>
              <p:nvPr userDrawn="1"/>
            </p:nvSpPr>
            <p:spPr bwMode="ltGray">
              <a:xfrm>
                <a:off x="3030" y="3893"/>
                <a:ext cx="378" cy="271"/>
              </a:xfrm>
              <a:custGeom>
                <a:avLst/>
                <a:gdLst/>
                <a:ahLst/>
                <a:cxnLst>
                  <a:cxn ang="0">
                    <a:pos x="18" y="0"/>
                  </a:cxn>
                  <a:cxn ang="0">
                    <a:pos x="12" y="13"/>
                  </a:cxn>
                  <a:cxn ang="0">
                    <a:pos x="0" y="40"/>
                  </a:cxn>
                  <a:cxn ang="0">
                    <a:pos x="60" y="121"/>
                  </a:cxn>
                  <a:cxn ang="0">
                    <a:pos x="310" y="271"/>
                  </a:cxn>
                  <a:cxn ang="0">
                    <a:pos x="290" y="139"/>
                  </a:cxn>
                  <a:cxn ang="0">
                    <a:pos x="378" y="76"/>
                  </a:cxn>
                  <a:cxn ang="0">
                    <a:pos x="251" y="94"/>
                  </a:cxn>
                  <a:cxn ang="0">
                    <a:pos x="90" y="54"/>
                  </a:cxn>
                  <a:cxn ang="0">
                    <a:pos x="18" y="0"/>
                  </a:cxn>
                  <a:cxn ang="0">
                    <a:pos x="18" y="0"/>
                  </a:cxn>
                </a:cxnLst>
                <a:rect l="0" t="0" r="r" b="b"/>
                <a:pathLst>
                  <a:path w="378" h="271">
                    <a:moveTo>
                      <a:pt x="18" y="0"/>
                    </a:moveTo>
                    <a:lnTo>
                      <a:pt x="12" y="13"/>
                    </a:lnTo>
                    <a:lnTo>
                      <a:pt x="0" y="40"/>
                    </a:lnTo>
                    <a:lnTo>
                      <a:pt x="60" y="121"/>
                    </a:lnTo>
                    <a:lnTo>
                      <a:pt x="310" y="271"/>
                    </a:lnTo>
                    <a:lnTo>
                      <a:pt x="290" y="139"/>
                    </a:lnTo>
                    <a:lnTo>
                      <a:pt x="378" y="76"/>
                    </a:lnTo>
                    <a:lnTo>
                      <a:pt x="251" y="94"/>
                    </a:lnTo>
                    <a:lnTo>
                      <a:pt x="90" y="54"/>
                    </a:lnTo>
                    <a:lnTo>
                      <a:pt x="18" y="0"/>
                    </a:lnTo>
                    <a:lnTo>
                      <a:pt x="18" y="0"/>
                    </a:lnTo>
                    <a:close/>
                  </a:path>
                </a:pathLst>
              </a:custGeom>
              <a:solidFill>
                <a:schemeClr val="bg2"/>
              </a:solidFill>
              <a:ln w="9525">
                <a:noFill/>
                <a:round/>
                <a:headEnd/>
                <a:tailEnd/>
              </a:ln>
            </p:spPr>
            <p:txBody>
              <a:bodyPr/>
              <a:lstStyle/>
              <a:p>
                <a:pPr>
                  <a:defRPr/>
                </a:pPr>
                <a:endParaRPr lang="en-US"/>
              </a:p>
            </p:txBody>
          </p:sp>
          <p:sp>
            <p:nvSpPr>
              <p:cNvPr id="82956" name="Freeform 12"/>
              <p:cNvSpPr>
                <a:spLocks/>
              </p:cNvSpPr>
              <p:nvPr userDrawn="1"/>
            </p:nvSpPr>
            <p:spPr bwMode="ltGray">
              <a:xfrm>
                <a:off x="3628" y="3866"/>
                <a:ext cx="155" cy="74"/>
              </a:xfrm>
              <a:custGeom>
                <a:avLst/>
                <a:gdLst/>
                <a:ahLst/>
                <a:cxnLst>
                  <a:cxn ang="0">
                    <a:pos x="114" y="0"/>
                  </a:cxn>
                  <a:cxn ang="0">
                    <a:pos x="0" y="0"/>
                  </a:cxn>
                  <a:cxn ang="0">
                    <a:pos x="0" y="0"/>
                  </a:cxn>
                  <a:cxn ang="0">
                    <a:pos x="6" y="6"/>
                  </a:cxn>
                  <a:cxn ang="0">
                    <a:pos x="6" y="18"/>
                  </a:cxn>
                  <a:cxn ang="0">
                    <a:pos x="0" y="24"/>
                  </a:cxn>
                  <a:cxn ang="0">
                    <a:pos x="78" y="60"/>
                  </a:cxn>
                  <a:cxn ang="0">
                    <a:pos x="96" y="42"/>
                  </a:cxn>
                  <a:cxn ang="0">
                    <a:pos x="155" y="66"/>
                  </a:cxn>
                  <a:cxn ang="0">
                    <a:pos x="126" y="24"/>
                  </a:cxn>
                  <a:cxn ang="0">
                    <a:pos x="149" y="0"/>
                  </a:cxn>
                  <a:cxn ang="0">
                    <a:pos x="114" y="0"/>
                  </a:cxn>
                  <a:cxn ang="0">
                    <a:pos x="114" y="0"/>
                  </a:cxn>
                </a:cxnLst>
                <a:rect l="0" t="0" r="r" b="b"/>
                <a:pathLst>
                  <a:path w="155" h="66">
                    <a:moveTo>
                      <a:pt x="114" y="0"/>
                    </a:moveTo>
                    <a:lnTo>
                      <a:pt x="0" y="0"/>
                    </a:lnTo>
                    <a:lnTo>
                      <a:pt x="0" y="0"/>
                    </a:lnTo>
                    <a:lnTo>
                      <a:pt x="6" y="6"/>
                    </a:lnTo>
                    <a:lnTo>
                      <a:pt x="6" y="18"/>
                    </a:lnTo>
                    <a:lnTo>
                      <a:pt x="0" y="24"/>
                    </a:lnTo>
                    <a:lnTo>
                      <a:pt x="78" y="60"/>
                    </a:lnTo>
                    <a:lnTo>
                      <a:pt x="96" y="42"/>
                    </a:lnTo>
                    <a:lnTo>
                      <a:pt x="155" y="66"/>
                    </a:lnTo>
                    <a:lnTo>
                      <a:pt x="126" y="24"/>
                    </a:lnTo>
                    <a:lnTo>
                      <a:pt x="149" y="0"/>
                    </a:lnTo>
                    <a:lnTo>
                      <a:pt x="114" y="0"/>
                    </a:lnTo>
                    <a:lnTo>
                      <a:pt x="114" y="0"/>
                    </a:lnTo>
                    <a:close/>
                  </a:path>
                </a:pathLst>
              </a:custGeom>
              <a:solidFill>
                <a:schemeClr val="bg2"/>
              </a:solidFill>
              <a:ln w="9525">
                <a:noFill/>
                <a:round/>
                <a:headEnd/>
                <a:tailEnd/>
              </a:ln>
            </p:spPr>
            <p:txBody>
              <a:bodyPr/>
              <a:lstStyle/>
              <a:p>
                <a:pPr>
                  <a:defRPr/>
                </a:pPr>
                <a:endParaRPr lang="en-US"/>
              </a:p>
            </p:txBody>
          </p:sp>
          <p:sp>
            <p:nvSpPr>
              <p:cNvPr id="82957" name="Freeform 13"/>
              <p:cNvSpPr>
                <a:spLocks/>
              </p:cNvSpPr>
              <p:nvPr userDrawn="1"/>
            </p:nvSpPr>
            <p:spPr bwMode="ltGray">
              <a:xfrm>
                <a:off x="2486" y="3859"/>
                <a:ext cx="42" cy="81"/>
              </a:xfrm>
              <a:custGeom>
                <a:avLst/>
                <a:gdLst/>
                <a:ahLst/>
                <a:cxnLst>
                  <a:cxn ang="0">
                    <a:pos x="6" y="36"/>
                  </a:cxn>
                  <a:cxn ang="0">
                    <a:pos x="0" y="18"/>
                  </a:cxn>
                  <a:cxn ang="0">
                    <a:pos x="12" y="6"/>
                  </a:cxn>
                  <a:cxn ang="0">
                    <a:pos x="0" y="6"/>
                  </a:cxn>
                  <a:cxn ang="0">
                    <a:pos x="12" y="6"/>
                  </a:cxn>
                  <a:cxn ang="0">
                    <a:pos x="24" y="6"/>
                  </a:cxn>
                  <a:cxn ang="0">
                    <a:pos x="36" y="6"/>
                  </a:cxn>
                  <a:cxn ang="0">
                    <a:pos x="42" y="0"/>
                  </a:cxn>
                  <a:cxn ang="0">
                    <a:pos x="30" y="18"/>
                  </a:cxn>
                  <a:cxn ang="0">
                    <a:pos x="42" y="48"/>
                  </a:cxn>
                  <a:cxn ang="0">
                    <a:pos x="12" y="72"/>
                  </a:cxn>
                  <a:cxn ang="0">
                    <a:pos x="6" y="36"/>
                  </a:cxn>
                  <a:cxn ang="0">
                    <a:pos x="6" y="36"/>
                  </a:cxn>
                </a:cxnLst>
                <a:rect l="0" t="0" r="r" b="b"/>
                <a:pathLst>
                  <a:path w="42" h="72">
                    <a:moveTo>
                      <a:pt x="6" y="36"/>
                    </a:moveTo>
                    <a:lnTo>
                      <a:pt x="0" y="18"/>
                    </a:lnTo>
                    <a:lnTo>
                      <a:pt x="12" y="6"/>
                    </a:lnTo>
                    <a:lnTo>
                      <a:pt x="0" y="6"/>
                    </a:lnTo>
                    <a:lnTo>
                      <a:pt x="12" y="6"/>
                    </a:lnTo>
                    <a:lnTo>
                      <a:pt x="24" y="6"/>
                    </a:lnTo>
                    <a:lnTo>
                      <a:pt x="36" y="6"/>
                    </a:lnTo>
                    <a:lnTo>
                      <a:pt x="42" y="0"/>
                    </a:lnTo>
                    <a:lnTo>
                      <a:pt x="30" y="18"/>
                    </a:lnTo>
                    <a:lnTo>
                      <a:pt x="42" y="48"/>
                    </a:lnTo>
                    <a:lnTo>
                      <a:pt x="12" y="72"/>
                    </a:lnTo>
                    <a:lnTo>
                      <a:pt x="6" y="36"/>
                    </a:lnTo>
                    <a:lnTo>
                      <a:pt x="6" y="36"/>
                    </a:lnTo>
                    <a:close/>
                  </a:path>
                </a:pathLst>
              </a:custGeom>
              <a:solidFill>
                <a:schemeClr val="bg2"/>
              </a:solidFill>
              <a:ln w="9525">
                <a:noFill/>
                <a:round/>
                <a:headEnd/>
                <a:tailEnd/>
              </a:ln>
            </p:spPr>
            <p:txBody>
              <a:bodyPr/>
              <a:lstStyle/>
              <a:p>
                <a:pPr>
                  <a:defRPr/>
                </a:pPr>
                <a:endParaRPr lang="en-US"/>
              </a:p>
            </p:txBody>
          </p:sp>
        </p:grpSp>
        <p:sp>
          <p:nvSpPr>
            <p:cNvPr id="82958" name="Freeform 14"/>
            <p:cNvSpPr>
              <a:spLocks/>
            </p:cNvSpPr>
            <p:nvPr userDrawn="1"/>
          </p:nvSpPr>
          <p:spPr bwMode="ltGray">
            <a:xfrm>
              <a:off x="0" y="3792"/>
              <a:ext cx="3976" cy="535"/>
            </a:xfrm>
            <a:custGeom>
              <a:avLst/>
              <a:gdLst/>
              <a:ahLst/>
              <a:cxnLst>
                <a:cxn ang="0">
                  <a:pos x="3976" y="527"/>
                </a:cxn>
                <a:cxn ang="0">
                  <a:pos x="3970" y="527"/>
                </a:cxn>
                <a:cxn ang="0">
                  <a:pos x="3844" y="509"/>
                </a:cxn>
                <a:cxn ang="0">
                  <a:pos x="2487" y="305"/>
                </a:cxn>
                <a:cxn ang="0">
                  <a:pos x="2039" y="36"/>
                </a:cxn>
                <a:cxn ang="0">
                  <a:pos x="1907" y="24"/>
                </a:cxn>
                <a:cxn ang="0">
                  <a:pos x="1883" y="54"/>
                </a:cxn>
                <a:cxn ang="0">
                  <a:pos x="1859" y="54"/>
                </a:cxn>
                <a:cxn ang="0">
                  <a:pos x="1830" y="30"/>
                </a:cxn>
                <a:cxn ang="0">
                  <a:pos x="1704" y="102"/>
                </a:cxn>
                <a:cxn ang="0">
                  <a:pos x="1608" y="126"/>
                </a:cxn>
                <a:cxn ang="0">
                  <a:pos x="1561" y="132"/>
                </a:cxn>
                <a:cxn ang="0">
                  <a:pos x="1495" y="102"/>
                </a:cxn>
                <a:cxn ang="0">
                  <a:pos x="1357" y="126"/>
                </a:cxn>
                <a:cxn ang="0">
                  <a:pos x="1285" y="24"/>
                </a:cxn>
                <a:cxn ang="0">
                  <a:pos x="1280" y="18"/>
                </a:cxn>
                <a:cxn ang="0">
                  <a:pos x="1262" y="12"/>
                </a:cxn>
                <a:cxn ang="0">
                  <a:pos x="1238" y="6"/>
                </a:cxn>
                <a:cxn ang="0">
                  <a:pos x="1220" y="0"/>
                </a:cxn>
                <a:cxn ang="0">
                  <a:pos x="1196" y="0"/>
                </a:cxn>
                <a:cxn ang="0">
                  <a:pos x="1166" y="0"/>
                </a:cxn>
                <a:cxn ang="0">
                  <a:pos x="1142" y="0"/>
                </a:cxn>
                <a:cxn ang="0">
                  <a:pos x="1136" y="0"/>
                </a:cxn>
                <a:cxn ang="0">
                  <a:pos x="1130" y="0"/>
                </a:cxn>
                <a:cxn ang="0">
                  <a:pos x="1124" y="6"/>
                </a:cxn>
                <a:cxn ang="0">
                  <a:pos x="1118" y="12"/>
                </a:cxn>
                <a:cxn ang="0">
                  <a:pos x="1100" y="18"/>
                </a:cxn>
                <a:cxn ang="0">
                  <a:pos x="1088" y="18"/>
                </a:cxn>
                <a:cxn ang="0">
                  <a:pos x="1070" y="24"/>
                </a:cxn>
                <a:cxn ang="0">
                  <a:pos x="1052" y="30"/>
                </a:cxn>
                <a:cxn ang="0">
                  <a:pos x="1034" y="36"/>
                </a:cxn>
                <a:cxn ang="0">
                  <a:pos x="1028" y="42"/>
                </a:cxn>
                <a:cxn ang="0">
                  <a:pos x="969" y="60"/>
                </a:cxn>
                <a:cxn ang="0">
                  <a:pos x="921" y="72"/>
                </a:cxn>
                <a:cxn ang="0">
                  <a:pos x="855" y="48"/>
                </a:cxn>
                <a:cxn ang="0">
                  <a:pos x="825" y="48"/>
                </a:cxn>
                <a:cxn ang="0">
                  <a:pos x="759" y="72"/>
                </a:cxn>
                <a:cxn ang="0">
                  <a:pos x="735" y="72"/>
                </a:cxn>
                <a:cxn ang="0">
                  <a:pos x="706" y="60"/>
                </a:cxn>
                <a:cxn ang="0">
                  <a:pos x="640" y="60"/>
                </a:cxn>
                <a:cxn ang="0">
                  <a:pos x="544" y="72"/>
                </a:cxn>
                <a:cxn ang="0">
                  <a:pos x="389" y="18"/>
                </a:cxn>
                <a:cxn ang="0">
                  <a:pos x="323" y="60"/>
                </a:cxn>
                <a:cxn ang="0">
                  <a:pos x="317" y="60"/>
                </a:cxn>
                <a:cxn ang="0">
                  <a:pos x="305" y="72"/>
                </a:cxn>
                <a:cxn ang="0">
                  <a:pos x="287" y="78"/>
                </a:cxn>
                <a:cxn ang="0">
                  <a:pos x="263" y="90"/>
                </a:cxn>
                <a:cxn ang="0">
                  <a:pos x="203" y="120"/>
                </a:cxn>
                <a:cxn ang="0">
                  <a:pos x="149" y="150"/>
                </a:cxn>
                <a:cxn ang="0">
                  <a:pos x="78" y="168"/>
                </a:cxn>
                <a:cxn ang="0">
                  <a:pos x="0" y="180"/>
                </a:cxn>
                <a:cxn ang="0">
                  <a:pos x="0" y="527"/>
                </a:cxn>
                <a:cxn ang="0">
                  <a:pos x="1010" y="527"/>
                </a:cxn>
                <a:cxn ang="0">
                  <a:pos x="3725" y="527"/>
                </a:cxn>
                <a:cxn ang="0">
                  <a:pos x="3976" y="527"/>
                </a:cxn>
                <a:cxn ang="0">
                  <a:pos x="3976" y="527"/>
                </a:cxn>
              </a:cxnLst>
              <a:rect l="0" t="0" r="r" b="b"/>
              <a:pathLst>
                <a:path w="3976" h="527">
                  <a:moveTo>
                    <a:pt x="3976" y="527"/>
                  </a:moveTo>
                  <a:lnTo>
                    <a:pt x="3970" y="527"/>
                  </a:lnTo>
                  <a:lnTo>
                    <a:pt x="3844" y="509"/>
                  </a:lnTo>
                  <a:lnTo>
                    <a:pt x="2487" y="305"/>
                  </a:lnTo>
                  <a:lnTo>
                    <a:pt x="2039" y="36"/>
                  </a:lnTo>
                  <a:lnTo>
                    <a:pt x="1907" y="24"/>
                  </a:lnTo>
                  <a:lnTo>
                    <a:pt x="1883" y="54"/>
                  </a:lnTo>
                  <a:lnTo>
                    <a:pt x="1859" y="54"/>
                  </a:lnTo>
                  <a:lnTo>
                    <a:pt x="1830" y="30"/>
                  </a:lnTo>
                  <a:lnTo>
                    <a:pt x="1704" y="102"/>
                  </a:lnTo>
                  <a:lnTo>
                    <a:pt x="1608" y="126"/>
                  </a:lnTo>
                  <a:lnTo>
                    <a:pt x="1561" y="132"/>
                  </a:lnTo>
                  <a:lnTo>
                    <a:pt x="1495" y="102"/>
                  </a:lnTo>
                  <a:lnTo>
                    <a:pt x="1357" y="126"/>
                  </a:lnTo>
                  <a:lnTo>
                    <a:pt x="1285" y="24"/>
                  </a:lnTo>
                  <a:lnTo>
                    <a:pt x="1280" y="18"/>
                  </a:lnTo>
                  <a:lnTo>
                    <a:pt x="1262" y="12"/>
                  </a:lnTo>
                  <a:lnTo>
                    <a:pt x="1238" y="6"/>
                  </a:lnTo>
                  <a:lnTo>
                    <a:pt x="1220" y="0"/>
                  </a:lnTo>
                  <a:lnTo>
                    <a:pt x="1196" y="0"/>
                  </a:lnTo>
                  <a:lnTo>
                    <a:pt x="1166" y="0"/>
                  </a:lnTo>
                  <a:lnTo>
                    <a:pt x="1142" y="0"/>
                  </a:lnTo>
                  <a:lnTo>
                    <a:pt x="1136" y="0"/>
                  </a:lnTo>
                  <a:lnTo>
                    <a:pt x="1130" y="0"/>
                  </a:lnTo>
                  <a:lnTo>
                    <a:pt x="1124" y="6"/>
                  </a:lnTo>
                  <a:lnTo>
                    <a:pt x="1118" y="12"/>
                  </a:lnTo>
                  <a:lnTo>
                    <a:pt x="1100" y="18"/>
                  </a:lnTo>
                  <a:lnTo>
                    <a:pt x="1088" y="18"/>
                  </a:lnTo>
                  <a:lnTo>
                    <a:pt x="1070" y="24"/>
                  </a:lnTo>
                  <a:lnTo>
                    <a:pt x="1052" y="30"/>
                  </a:lnTo>
                  <a:lnTo>
                    <a:pt x="1034" y="36"/>
                  </a:lnTo>
                  <a:lnTo>
                    <a:pt x="1028" y="42"/>
                  </a:lnTo>
                  <a:lnTo>
                    <a:pt x="969" y="60"/>
                  </a:lnTo>
                  <a:lnTo>
                    <a:pt x="921" y="72"/>
                  </a:lnTo>
                  <a:lnTo>
                    <a:pt x="855" y="48"/>
                  </a:lnTo>
                  <a:lnTo>
                    <a:pt x="825" y="48"/>
                  </a:lnTo>
                  <a:lnTo>
                    <a:pt x="759" y="72"/>
                  </a:lnTo>
                  <a:lnTo>
                    <a:pt x="735" y="72"/>
                  </a:lnTo>
                  <a:lnTo>
                    <a:pt x="706" y="60"/>
                  </a:lnTo>
                  <a:lnTo>
                    <a:pt x="640" y="60"/>
                  </a:lnTo>
                  <a:lnTo>
                    <a:pt x="544" y="72"/>
                  </a:lnTo>
                  <a:lnTo>
                    <a:pt x="389" y="18"/>
                  </a:lnTo>
                  <a:lnTo>
                    <a:pt x="323" y="60"/>
                  </a:lnTo>
                  <a:lnTo>
                    <a:pt x="317" y="60"/>
                  </a:lnTo>
                  <a:lnTo>
                    <a:pt x="305" y="72"/>
                  </a:lnTo>
                  <a:lnTo>
                    <a:pt x="287" y="78"/>
                  </a:lnTo>
                  <a:lnTo>
                    <a:pt x="263" y="90"/>
                  </a:lnTo>
                  <a:lnTo>
                    <a:pt x="203" y="120"/>
                  </a:lnTo>
                  <a:lnTo>
                    <a:pt x="149" y="150"/>
                  </a:lnTo>
                  <a:lnTo>
                    <a:pt x="78" y="168"/>
                  </a:lnTo>
                  <a:lnTo>
                    <a:pt x="0" y="180"/>
                  </a:lnTo>
                  <a:lnTo>
                    <a:pt x="0" y="527"/>
                  </a:lnTo>
                  <a:lnTo>
                    <a:pt x="1010" y="527"/>
                  </a:lnTo>
                  <a:lnTo>
                    <a:pt x="3725" y="527"/>
                  </a:lnTo>
                  <a:lnTo>
                    <a:pt x="3976" y="527"/>
                  </a:lnTo>
                  <a:lnTo>
                    <a:pt x="3976" y="527"/>
                  </a:lnTo>
                  <a:close/>
                </a:path>
              </a:pathLst>
            </a:custGeom>
            <a:gradFill rotWithShape="0">
              <a:gsLst>
                <a:gs pos="0">
                  <a:schemeClr val="bg2">
                    <a:gamma/>
                    <a:tint val="75686"/>
                    <a:invGamma/>
                  </a:schemeClr>
                </a:gs>
                <a:gs pos="100000">
                  <a:schemeClr val="bg2"/>
                </a:gs>
              </a:gsLst>
              <a:lin ang="5400000" scaled="1"/>
            </a:gradFill>
            <a:ln w="9525">
              <a:noFill/>
              <a:round/>
              <a:headEnd/>
              <a:tailEnd/>
            </a:ln>
          </p:spPr>
          <p:txBody>
            <a:bodyPr/>
            <a:lstStyle/>
            <a:p>
              <a:pPr>
                <a:defRPr/>
              </a:pPr>
              <a:endParaRPr lang="en-US"/>
            </a:p>
          </p:txBody>
        </p:sp>
      </p:grpSp>
      <p:grpSp>
        <p:nvGrpSpPr>
          <p:cNvPr id="1029" name="Group 15"/>
          <p:cNvGrpSpPr>
            <a:grpSpLocks/>
          </p:cNvGrpSpPr>
          <p:nvPr/>
        </p:nvGrpSpPr>
        <p:grpSpPr bwMode="auto">
          <a:xfrm>
            <a:off x="627063" y="6021388"/>
            <a:ext cx="5684837" cy="849312"/>
            <a:chOff x="395" y="3793"/>
            <a:chExt cx="3581" cy="535"/>
          </a:xfrm>
        </p:grpSpPr>
        <p:sp>
          <p:nvSpPr>
            <p:cNvPr id="82960" name="Freeform 16"/>
            <p:cNvSpPr>
              <a:spLocks/>
            </p:cNvSpPr>
            <p:nvPr/>
          </p:nvSpPr>
          <p:spPr bwMode="auto">
            <a:xfrm>
              <a:off x="1196" y="3793"/>
              <a:ext cx="365" cy="291"/>
            </a:xfrm>
            <a:custGeom>
              <a:avLst/>
              <a:gdLst/>
              <a:ahLst/>
              <a:cxnLst>
                <a:cxn ang="0">
                  <a:pos x="24" y="24"/>
                </a:cxn>
                <a:cxn ang="0">
                  <a:pos x="0" y="60"/>
                </a:cxn>
                <a:cxn ang="0">
                  <a:pos x="66" y="108"/>
                </a:cxn>
                <a:cxn ang="0">
                  <a:pos x="143" y="180"/>
                </a:cxn>
                <a:cxn ang="0">
                  <a:pos x="191" y="168"/>
                </a:cxn>
                <a:cxn ang="0">
                  <a:pos x="341" y="287"/>
                </a:cxn>
                <a:cxn ang="0">
                  <a:pos x="305" y="174"/>
                </a:cxn>
                <a:cxn ang="0">
                  <a:pos x="365" y="132"/>
                </a:cxn>
                <a:cxn ang="0">
                  <a:pos x="359" y="126"/>
                </a:cxn>
                <a:cxn ang="0">
                  <a:pos x="335" y="114"/>
                </a:cxn>
                <a:cxn ang="0">
                  <a:pos x="299" y="90"/>
                </a:cxn>
                <a:cxn ang="0">
                  <a:pos x="257" y="72"/>
                </a:cxn>
                <a:cxn ang="0">
                  <a:pos x="215" y="54"/>
                </a:cxn>
                <a:cxn ang="0">
                  <a:pos x="173" y="36"/>
                </a:cxn>
                <a:cxn ang="0">
                  <a:pos x="143" y="24"/>
                </a:cxn>
                <a:cxn ang="0">
                  <a:pos x="131" y="18"/>
                </a:cxn>
                <a:cxn ang="0">
                  <a:pos x="107" y="18"/>
                </a:cxn>
                <a:cxn ang="0">
                  <a:pos x="95" y="18"/>
                </a:cxn>
                <a:cxn ang="0">
                  <a:pos x="72" y="12"/>
                </a:cxn>
                <a:cxn ang="0">
                  <a:pos x="66" y="12"/>
                </a:cxn>
                <a:cxn ang="0">
                  <a:pos x="54" y="6"/>
                </a:cxn>
                <a:cxn ang="0">
                  <a:pos x="42" y="0"/>
                </a:cxn>
                <a:cxn ang="0">
                  <a:pos x="30" y="0"/>
                </a:cxn>
                <a:cxn ang="0">
                  <a:pos x="24" y="24"/>
                </a:cxn>
                <a:cxn ang="0">
                  <a:pos x="24" y="24"/>
                </a:cxn>
              </a:cxnLst>
              <a:rect l="0" t="0" r="r" b="b"/>
              <a:pathLst>
                <a:path w="365" h="287">
                  <a:moveTo>
                    <a:pt x="24" y="24"/>
                  </a:moveTo>
                  <a:lnTo>
                    <a:pt x="0" y="60"/>
                  </a:lnTo>
                  <a:lnTo>
                    <a:pt x="66" y="108"/>
                  </a:lnTo>
                  <a:lnTo>
                    <a:pt x="143" y="180"/>
                  </a:lnTo>
                  <a:lnTo>
                    <a:pt x="191" y="168"/>
                  </a:lnTo>
                  <a:lnTo>
                    <a:pt x="341" y="287"/>
                  </a:lnTo>
                  <a:lnTo>
                    <a:pt x="305" y="174"/>
                  </a:lnTo>
                  <a:lnTo>
                    <a:pt x="365" y="132"/>
                  </a:lnTo>
                  <a:lnTo>
                    <a:pt x="359" y="126"/>
                  </a:lnTo>
                  <a:lnTo>
                    <a:pt x="335" y="114"/>
                  </a:lnTo>
                  <a:lnTo>
                    <a:pt x="299" y="90"/>
                  </a:lnTo>
                  <a:lnTo>
                    <a:pt x="257" y="72"/>
                  </a:lnTo>
                  <a:lnTo>
                    <a:pt x="215" y="54"/>
                  </a:lnTo>
                  <a:lnTo>
                    <a:pt x="173" y="36"/>
                  </a:lnTo>
                  <a:lnTo>
                    <a:pt x="143" y="24"/>
                  </a:lnTo>
                  <a:lnTo>
                    <a:pt x="131" y="18"/>
                  </a:lnTo>
                  <a:lnTo>
                    <a:pt x="107" y="18"/>
                  </a:lnTo>
                  <a:lnTo>
                    <a:pt x="95" y="18"/>
                  </a:lnTo>
                  <a:lnTo>
                    <a:pt x="72" y="12"/>
                  </a:lnTo>
                  <a:lnTo>
                    <a:pt x="66" y="12"/>
                  </a:lnTo>
                  <a:lnTo>
                    <a:pt x="54" y="6"/>
                  </a:lnTo>
                  <a:lnTo>
                    <a:pt x="42" y="0"/>
                  </a:lnTo>
                  <a:lnTo>
                    <a:pt x="30" y="0"/>
                  </a:lnTo>
                  <a:lnTo>
                    <a:pt x="24" y="24"/>
                  </a:lnTo>
                  <a:lnTo>
                    <a:pt x="24" y="24"/>
                  </a:lnTo>
                  <a:close/>
                </a:path>
              </a:pathLst>
            </a:custGeom>
            <a:solidFill>
              <a:schemeClr val="bg2"/>
            </a:solidFill>
            <a:ln w="9525">
              <a:noFill/>
              <a:round/>
              <a:headEnd/>
              <a:tailEnd/>
            </a:ln>
          </p:spPr>
          <p:txBody>
            <a:bodyPr/>
            <a:lstStyle/>
            <a:p>
              <a:pPr>
                <a:defRPr/>
              </a:pPr>
              <a:endParaRPr lang="en-US"/>
            </a:p>
          </p:txBody>
        </p:sp>
        <p:sp>
          <p:nvSpPr>
            <p:cNvPr id="82961" name="Freeform 17"/>
            <p:cNvSpPr>
              <a:spLocks/>
            </p:cNvSpPr>
            <p:nvPr/>
          </p:nvSpPr>
          <p:spPr bwMode="auto">
            <a:xfrm>
              <a:off x="1943" y="3829"/>
              <a:ext cx="2033" cy="499"/>
            </a:xfrm>
            <a:custGeom>
              <a:avLst/>
              <a:gdLst/>
              <a:ahLst/>
              <a:cxnLst>
                <a:cxn ang="0">
                  <a:pos x="186" y="18"/>
                </a:cxn>
                <a:cxn ang="0">
                  <a:pos x="138" y="6"/>
                </a:cxn>
                <a:cxn ang="0">
                  <a:pos x="96" y="0"/>
                </a:cxn>
                <a:cxn ang="0">
                  <a:pos x="36" y="0"/>
                </a:cxn>
                <a:cxn ang="0">
                  <a:pos x="12" y="25"/>
                </a:cxn>
                <a:cxn ang="0">
                  <a:pos x="0" y="128"/>
                </a:cxn>
                <a:cxn ang="0">
                  <a:pos x="60" y="104"/>
                </a:cxn>
                <a:cxn ang="0">
                  <a:pos x="90" y="134"/>
                </a:cxn>
                <a:cxn ang="0">
                  <a:pos x="150" y="153"/>
                </a:cxn>
                <a:cxn ang="0">
                  <a:pos x="209" y="273"/>
                </a:cxn>
                <a:cxn ang="0">
                  <a:pos x="401" y="359"/>
                </a:cxn>
                <a:cxn ang="0">
                  <a:pos x="777" y="359"/>
                </a:cxn>
                <a:cxn ang="0">
                  <a:pos x="2033" y="499"/>
                </a:cxn>
                <a:cxn ang="0">
                  <a:pos x="2033" y="499"/>
                </a:cxn>
                <a:cxn ang="0">
                  <a:pos x="1991" y="493"/>
                </a:cxn>
                <a:cxn ang="0">
                  <a:pos x="676" y="243"/>
                </a:cxn>
                <a:cxn ang="0">
                  <a:pos x="514" y="159"/>
                </a:cxn>
                <a:cxn ang="0">
                  <a:pos x="425" y="110"/>
                </a:cxn>
                <a:cxn ang="0">
                  <a:pos x="365" y="92"/>
                </a:cxn>
                <a:cxn ang="0">
                  <a:pos x="281" y="61"/>
                </a:cxn>
                <a:cxn ang="0">
                  <a:pos x="186" y="18"/>
                </a:cxn>
                <a:cxn ang="0">
                  <a:pos x="186" y="18"/>
                </a:cxn>
              </a:cxnLst>
              <a:rect l="0" t="0" r="r" b="b"/>
              <a:pathLst>
                <a:path w="2033" h="499">
                  <a:moveTo>
                    <a:pt x="186" y="18"/>
                  </a:moveTo>
                  <a:lnTo>
                    <a:pt x="138" y="6"/>
                  </a:lnTo>
                  <a:lnTo>
                    <a:pt x="96" y="0"/>
                  </a:lnTo>
                  <a:lnTo>
                    <a:pt x="36" y="0"/>
                  </a:lnTo>
                  <a:lnTo>
                    <a:pt x="12" y="25"/>
                  </a:lnTo>
                  <a:lnTo>
                    <a:pt x="0" y="128"/>
                  </a:lnTo>
                  <a:lnTo>
                    <a:pt x="60" y="104"/>
                  </a:lnTo>
                  <a:lnTo>
                    <a:pt x="90" y="134"/>
                  </a:lnTo>
                  <a:lnTo>
                    <a:pt x="150" y="153"/>
                  </a:lnTo>
                  <a:lnTo>
                    <a:pt x="209" y="273"/>
                  </a:lnTo>
                  <a:lnTo>
                    <a:pt x="401" y="359"/>
                  </a:lnTo>
                  <a:lnTo>
                    <a:pt x="777" y="359"/>
                  </a:lnTo>
                  <a:lnTo>
                    <a:pt x="2033" y="499"/>
                  </a:lnTo>
                  <a:lnTo>
                    <a:pt x="2033" y="499"/>
                  </a:lnTo>
                  <a:lnTo>
                    <a:pt x="1991" y="493"/>
                  </a:lnTo>
                  <a:lnTo>
                    <a:pt x="676" y="243"/>
                  </a:lnTo>
                  <a:lnTo>
                    <a:pt x="514" y="159"/>
                  </a:lnTo>
                  <a:lnTo>
                    <a:pt x="425" y="110"/>
                  </a:lnTo>
                  <a:lnTo>
                    <a:pt x="365" y="92"/>
                  </a:lnTo>
                  <a:lnTo>
                    <a:pt x="281" y="61"/>
                  </a:lnTo>
                  <a:lnTo>
                    <a:pt x="186" y="18"/>
                  </a:lnTo>
                  <a:lnTo>
                    <a:pt x="186" y="18"/>
                  </a:lnTo>
                  <a:close/>
                </a:path>
              </a:pathLst>
            </a:custGeom>
            <a:solidFill>
              <a:schemeClr val="bg2"/>
            </a:solidFill>
            <a:ln w="9525">
              <a:noFill/>
              <a:round/>
              <a:headEnd/>
              <a:tailEnd/>
            </a:ln>
          </p:spPr>
          <p:txBody>
            <a:bodyPr/>
            <a:lstStyle/>
            <a:p>
              <a:pPr>
                <a:defRPr/>
              </a:pPr>
              <a:endParaRPr lang="en-US"/>
            </a:p>
          </p:txBody>
        </p:sp>
        <p:sp>
          <p:nvSpPr>
            <p:cNvPr id="82962" name="Freeform 18"/>
            <p:cNvSpPr>
              <a:spLocks/>
            </p:cNvSpPr>
            <p:nvPr/>
          </p:nvSpPr>
          <p:spPr bwMode="auto">
            <a:xfrm>
              <a:off x="1830" y="3823"/>
              <a:ext cx="71" cy="61"/>
            </a:xfrm>
            <a:custGeom>
              <a:avLst/>
              <a:gdLst/>
              <a:ahLst/>
              <a:cxnLst>
                <a:cxn ang="0">
                  <a:pos x="0" y="18"/>
                </a:cxn>
                <a:cxn ang="0">
                  <a:pos x="6" y="18"/>
                </a:cxn>
                <a:cxn ang="0">
                  <a:pos x="12" y="12"/>
                </a:cxn>
                <a:cxn ang="0">
                  <a:pos x="6" y="6"/>
                </a:cxn>
                <a:cxn ang="0">
                  <a:pos x="0" y="0"/>
                </a:cxn>
                <a:cxn ang="0">
                  <a:pos x="29" y="18"/>
                </a:cxn>
                <a:cxn ang="0">
                  <a:pos x="53" y="18"/>
                </a:cxn>
                <a:cxn ang="0">
                  <a:pos x="59" y="30"/>
                </a:cxn>
                <a:cxn ang="0">
                  <a:pos x="65" y="42"/>
                </a:cxn>
                <a:cxn ang="0">
                  <a:pos x="71" y="54"/>
                </a:cxn>
                <a:cxn ang="0">
                  <a:pos x="71" y="60"/>
                </a:cxn>
                <a:cxn ang="0">
                  <a:pos x="59" y="54"/>
                </a:cxn>
                <a:cxn ang="0">
                  <a:pos x="47" y="42"/>
                </a:cxn>
                <a:cxn ang="0">
                  <a:pos x="23" y="30"/>
                </a:cxn>
                <a:cxn ang="0">
                  <a:pos x="23" y="36"/>
                </a:cxn>
                <a:cxn ang="0">
                  <a:pos x="18" y="42"/>
                </a:cxn>
                <a:cxn ang="0">
                  <a:pos x="12" y="48"/>
                </a:cxn>
                <a:cxn ang="0">
                  <a:pos x="6" y="48"/>
                </a:cxn>
                <a:cxn ang="0">
                  <a:pos x="6" y="48"/>
                </a:cxn>
                <a:cxn ang="0">
                  <a:pos x="6" y="36"/>
                </a:cxn>
                <a:cxn ang="0">
                  <a:pos x="0" y="18"/>
                </a:cxn>
                <a:cxn ang="0">
                  <a:pos x="0" y="18"/>
                </a:cxn>
              </a:cxnLst>
              <a:rect l="0" t="0" r="r" b="b"/>
              <a:pathLst>
                <a:path w="71" h="60">
                  <a:moveTo>
                    <a:pt x="0" y="18"/>
                  </a:moveTo>
                  <a:lnTo>
                    <a:pt x="6" y="18"/>
                  </a:lnTo>
                  <a:lnTo>
                    <a:pt x="12" y="12"/>
                  </a:lnTo>
                  <a:lnTo>
                    <a:pt x="6" y="6"/>
                  </a:lnTo>
                  <a:lnTo>
                    <a:pt x="0" y="0"/>
                  </a:lnTo>
                  <a:lnTo>
                    <a:pt x="29" y="18"/>
                  </a:lnTo>
                  <a:lnTo>
                    <a:pt x="53" y="18"/>
                  </a:lnTo>
                  <a:lnTo>
                    <a:pt x="59" y="30"/>
                  </a:lnTo>
                  <a:lnTo>
                    <a:pt x="65" y="42"/>
                  </a:lnTo>
                  <a:lnTo>
                    <a:pt x="71" y="54"/>
                  </a:lnTo>
                  <a:lnTo>
                    <a:pt x="71" y="60"/>
                  </a:lnTo>
                  <a:lnTo>
                    <a:pt x="59" y="54"/>
                  </a:lnTo>
                  <a:lnTo>
                    <a:pt x="47" y="42"/>
                  </a:lnTo>
                  <a:lnTo>
                    <a:pt x="23" y="30"/>
                  </a:lnTo>
                  <a:lnTo>
                    <a:pt x="23" y="36"/>
                  </a:lnTo>
                  <a:lnTo>
                    <a:pt x="18" y="42"/>
                  </a:lnTo>
                  <a:lnTo>
                    <a:pt x="12" y="48"/>
                  </a:lnTo>
                  <a:lnTo>
                    <a:pt x="6" y="48"/>
                  </a:lnTo>
                  <a:lnTo>
                    <a:pt x="6" y="48"/>
                  </a:lnTo>
                  <a:lnTo>
                    <a:pt x="6" y="36"/>
                  </a:lnTo>
                  <a:lnTo>
                    <a:pt x="0" y="18"/>
                  </a:lnTo>
                  <a:lnTo>
                    <a:pt x="0" y="18"/>
                  </a:lnTo>
                  <a:close/>
                </a:path>
              </a:pathLst>
            </a:custGeom>
            <a:solidFill>
              <a:schemeClr val="bg2"/>
            </a:solidFill>
            <a:ln w="9525">
              <a:noFill/>
              <a:round/>
              <a:headEnd/>
              <a:tailEnd/>
            </a:ln>
          </p:spPr>
          <p:txBody>
            <a:bodyPr/>
            <a:lstStyle/>
            <a:p>
              <a:pPr>
                <a:defRPr/>
              </a:pPr>
              <a:endParaRPr lang="en-US"/>
            </a:p>
          </p:txBody>
        </p:sp>
        <p:sp>
          <p:nvSpPr>
            <p:cNvPr id="82963" name="Freeform 19"/>
            <p:cNvSpPr>
              <a:spLocks/>
            </p:cNvSpPr>
            <p:nvPr/>
          </p:nvSpPr>
          <p:spPr bwMode="auto">
            <a:xfrm>
              <a:off x="855" y="3842"/>
              <a:ext cx="161" cy="164"/>
            </a:xfrm>
            <a:custGeom>
              <a:avLst/>
              <a:gdLst/>
              <a:ahLst/>
              <a:cxnLst>
                <a:cxn ang="0">
                  <a:pos x="30" y="0"/>
                </a:cxn>
                <a:cxn ang="0">
                  <a:pos x="48" y="6"/>
                </a:cxn>
                <a:cxn ang="0">
                  <a:pos x="72" y="6"/>
                </a:cxn>
                <a:cxn ang="0">
                  <a:pos x="114" y="12"/>
                </a:cxn>
                <a:cxn ang="0">
                  <a:pos x="96" y="54"/>
                </a:cxn>
                <a:cxn ang="0">
                  <a:pos x="96" y="60"/>
                </a:cxn>
                <a:cxn ang="0">
                  <a:pos x="102" y="72"/>
                </a:cxn>
                <a:cxn ang="0">
                  <a:pos x="108" y="84"/>
                </a:cxn>
                <a:cxn ang="0">
                  <a:pos x="120" y="96"/>
                </a:cxn>
                <a:cxn ang="0">
                  <a:pos x="143" y="114"/>
                </a:cxn>
                <a:cxn ang="0">
                  <a:pos x="155" y="138"/>
                </a:cxn>
                <a:cxn ang="0">
                  <a:pos x="161" y="156"/>
                </a:cxn>
                <a:cxn ang="0">
                  <a:pos x="161" y="162"/>
                </a:cxn>
                <a:cxn ang="0">
                  <a:pos x="96" y="102"/>
                </a:cxn>
                <a:cxn ang="0">
                  <a:pos x="30" y="54"/>
                </a:cxn>
                <a:cxn ang="0">
                  <a:pos x="0" y="0"/>
                </a:cxn>
                <a:cxn ang="0">
                  <a:pos x="30" y="0"/>
                </a:cxn>
                <a:cxn ang="0">
                  <a:pos x="30" y="0"/>
                </a:cxn>
              </a:cxnLst>
              <a:rect l="0" t="0" r="r" b="b"/>
              <a:pathLst>
                <a:path w="161" h="162">
                  <a:moveTo>
                    <a:pt x="30" y="0"/>
                  </a:moveTo>
                  <a:lnTo>
                    <a:pt x="48" y="6"/>
                  </a:lnTo>
                  <a:lnTo>
                    <a:pt x="72" y="6"/>
                  </a:lnTo>
                  <a:lnTo>
                    <a:pt x="114" y="12"/>
                  </a:lnTo>
                  <a:lnTo>
                    <a:pt x="96" y="54"/>
                  </a:lnTo>
                  <a:lnTo>
                    <a:pt x="96" y="60"/>
                  </a:lnTo>
                  <a:lnTo>
                    <a:pt x="102" y="72"/>
                  </a:lnTo>
                  <a:lnTo>
                    <a:pt x="108" y="84"/>
                  </a:lnTo>
                  <a:lnTo>
                    <a:pt x="120" y="96"/>
                  </a:lnTo>
                  <a:lnTo>
                    <a:pt x="143" y="114"/>
                  </a:lnTo>
                  <a:lnTo>
                    <a:pt x="155" y="138"/>
                  </a:lnTo>
                  <a:lnTo>
                    <a:pt x="161" y="156"/>
                  </a:lnTo>
                  <a:lnTo>
                    <a:pt x="161" y="162"/>
                  </a:lnTo>
                  <a:lnTo>
                    <a:pt x="96" y="102"/>
                  </a:lnTo>
                  <a:lnTo>
                    <a:pt x="30" y="54"/>
                  </a:lnTo>
                  <a:lnTo>
                    <a:pt x="0" y="0"/>
                  </a:lnTo>
                  <a:lnTo>
                    <a:pt x="30" y="0"/>
                  </a:lnTo>
                  <a:lnTo>
                    <a:pt x="30" y="0"/>
                  </a:lnTo>
                  <a:close/>
                </a:path>
              </a:pathLst>
            </a:custGeom>
            <a:solidFill>
              <a:schemeClr val="bg2"/>
            </a:solidFill>
            <a:ln w="9525">
              <a:noFill/>
              <a:round/>
              <a:headEnd/>
              <a:tailEnd/>
            </a:ln>
          </p:spPr>
          <p:txBody>
            <a:bodyPr/>
            <a:lstStyle/>
            <a:p>
              <a:pPr>
                <a:defRPr/>
              </a:pPr>
              <a:endParaRPr lang="en-US"/>
            </a:p>
          </p:txBody>
        </p:sp>
        <p:sp>
          <p:nvSpPr>
            <p:cNvPr id="82964" name="Freeform 20"/>
            <p:cNvSpPr>
              <a:spLocks/>
            </p:cNvSpPr>
            <p:nvPr/>
          </p:nvSpPr>
          <p:spPr bwMode="auto">
            <a:xfrm>
              <a:off x="706" y="3854"/>
              <a:ext cx="59" cy="61"/>
            </a:xfrm>
            <a:custGeom>
              <a:avLst/>
              <a:gdLst/>
              <a:ahLst/>
              <a:cxnLst>
                <a:cxn ang="0">
                  <a:pos x="59" y="6"/>
                </a:cxn>
                <a:cxn ang="0">
                  <a:pos x="41" y="30"/>
                </a:cxn>
                <a:cxn ang="0">
                  <a:pos x="41" y="36"/>
                </a:cxn>
                <a:cxn ang="0">
                  <a:pos x="47" y="42"/>
                </a:cxn>
                <a:cxn ang="0">
                  <a:pos x="53" y="54"/>
                </a:cxn>
                <a:cxn ang="0">
                  <a:pos x="53" y="60"/>
                </a:cxn>
                <a:cxn ang="0">
                  <a:pos x="47" y="54"/>
                </a:cxn>
                <a:cxn ang="0">
                  <a:pos x="35" y="48"/>
                </a:cxn>
                <a:cxn ang="0">
                  <a:pos x="23" y="36"/>
                </a:cxn>
                <a:cxn ang="0">
                  <a:pos x="17" y="30"/>
                </a:cxn>
                <a:cxn ang="0">
                  <a:pos x="0" y="0"/>
                </a:cxn>
                <a:cxn ang="0">
                  <a:pos x="59" y="6"/>
                </a:cxn>
                <a:cxn ang="0">
                  <a:pos x="59" y="6"/>
                </a:cxn>
              </a:cxnLst>
              <a:rect l="0" t="0" r="r" b="b"/>
              <a:pathLst>
                <a:path w="59" h="60">
                  <a:moveTo>
                    <a:pt x="59" y="6"/>
                  </a:moveTo>
                  <a:lnTo>
                    <a:pt x="41" y="30"/>
                  </a:lnTo>
                  <a:lnTo>
                    <a:pt x="41" y="36"/>
                  </a:lnTo>
                  <a:lnTo>
                    <a:pt x="47" y="42"/>
                  </a:lnTo>
                  <a:lnTo>
                    <a:pt x="53" y="54"/>
                  </a:lnTo>
                  <a:lnTo>
                    <a:pt x="53" y="60"/>
                  </a:lnTo>
                  <a:lnTo>
                    <a:pt x="47" y="54"/>
                  </a:lnTo>
                  <a:lnTo>
                    <a:pt x="35" y="48"/>
                  </a:lnTo>
                  <a:lnTo>
                    <a:pt x="23" y="36"/>
                  </a:lnTo>
                  <a:lnTo>
                    <a:pt x="17" y="30"/>
                  </a:lnTo>
                  <a:lnTo>
                    <a:pt x="0" y="0"/>
                  </a:lnTo>
                  <a:lnTo>
                    <a:pt x="59" y="6"/>
                  </a:lnTo>
                  <a:lnTo>
                    <a:pt x="59" y="6"/>
                  </a:lnTo>
                  <a:close/>
                </a:path>
              </a:pathLst>
            </a:custGeom>
            <a:solidFill>
              <a:schemeClr val="bg2"/>
            </a:solidFill>
            <a:ln w="9525">
              <a:noFill/>
              <a:round/>
              <a:headEnd/>
              <a:tailEnd/>
            </a:ln>
          </p:spPr>
          <p:txBody>
            <a:bodyPr/>
            <a:lstStyle/>
            <a:p>
              <a:pPr>
                <a:defRPr/>
              </a:pPr>
              <a:endParaRPr lang="en-US"/>
            </a:p>
          </p:txBody>
        </p:sp>
        <p:sp>
          <p:nvSpPr>
            <p:cNvPr id="82965" name="Freeform 21"/>
            <p:cNvSpPr>
              <a:spLocks/>
            </p:cNvSpPr>
            <p:nvPr/>
          </p:nvSpPr>
          <p:spPr bwMode="auto">
            <a:xfrm>
              <a:off x="395" y="3811"/>
              <a:ext cx="245" cy="207"/>
            </a:xfrm>
            <a:custGeom>
              <a:avLst/>
              <a:gdLst/>
              <a:ahLst/>
              <a:cxnLst>
                <a:cxn ang="0">
                  <a:pos x="233" y="36"/>
                </a:cxn>
                <a:cxn ang="0">
                  <a:pos x="245" y="42"/>
                </a:cxn>
                <a:cxn ang="0">
                  <a:pos x="209" y="84"/>
                </a:cxn>
                <a:cxn ang="0">
                  <a:pos x="143" y="132"/>
                </a:cxn>
                <a:cxn ang="0">
                  <a:pos x="167" y="156"/>
                </a:cxn>
                <a:cxn ang="0">
                  <a:pos x="179" y="204"/>
                </a:cxn>
                <a:cxn ang="0">
                  <a:pos x="77" y="132"/>
                </a:cxn>
                <a:cxn ang="0">
                  <a:pos x="47" y="84"/>
                </a:cxn>
                <a:cxn ang="0">
                  <a:pos x="89" y="66"/>
                </a:cxn>
                <a:cxn ang="0">
                  <a:pos x="59" y="36"/>
                </a:cxn>
                <a:cxn ang="0">
                  <a:pos x="0" y="12"/>
                </a:cxn>
                <a:cxn ang="0">
                  <a:pos x="0" y="0"/>
                </a:cxn>
                <a:cxn ang="0">
                  <a:pos x="6" y="0"/>
                </a:cxn>
                <a:cxn ang="0">
                  <a:pos x="12" y="0"/>
                </a:cxn>
                <a:cxn ang="0">
                  <a:pos x="47" y="6"/>
                </a:cxn>
                <a:cxn ang="0">
                  <a:pos x="77" y="6"/>
                </a:cxn>
                <a:cxn ang="0">
                  <a:pos x="83" y="6"/>
                </a:cxn>
                <a:cxn ang="0">
                  <a:pos x="89" y="6"/>
                </a:cxn>
                <a:cxn ang="0">
                  <a:pos x="101" y="12"/>
                </a:cxn>
                <a:cxn ang="0">
                  <a:pos x="125" y="12"/>
                </a:cxn>
                <a:cxn ang="0">
                  <a:pos x="143" y="18"/>
                </a:cxn>
                <a:cxn ang="0">
                  <a:pos x="149" y="18"/>
                </a:cxn>
                <a:cxn ang="0">
                  <a:pos x="149" y="18"/>
                </a:cxn>
                <a:cxn ang="0">
                  <a:pos x="203" y="24"/>
                </a:cxn>
                <a:cxn ang="0">
                  <a:pos x="233" y="36"/>
                </a:cxn>
                <a:cxn ang="0">
                  <a:pos x="233" y="36"/>
                </a:cxn>
              </a:cxnLst>
              <a:rect l="0" t="0" r="r" b="b"/>
              <a:pathLst>
                <a:path w="245" h="204">
                  <a:moveTo>
                    <a:pt x="233" y="36"/>
                  </a:moveTo>
                  <a:lnTo>
                    <a:pt x="245" y="42"/>
                  </a:lnTo>
                  <a:lnTo>
                    <a:pt x="209" y="84"/>
                  </a:lnTo>
                  <a:lnTo>
                    <a:pt x="143" y="132"/>
                  </a:lnTo>
                  <a:lnTo>
                    <a:pt x="167" y="156"/>
                  </a:lnTo>
                  <a:lnTo>
                    <a:pt x="179" y="204"/>
                  </a:lnTo>
                  <a:lnTo>
                    <a:pt x="77" y="132"/>
                  </a:lnTo>
                  <a:lnTo>
                    <a:pt x="47" y="84"/>
                  </a:lnTo>
                  <a:lnTo>
                    <a:pt x="89" y="66"/>
                  </a:lnTo>
                  <a:lnTo>
                    <a:pt x="59" y="36"/>
                  </a:lnTo>
                  <a:lnTo>
                    <a:pt x="0" y="12"/>
                  </a:lnTo>
                  <a:lnTo>
                    <a:pt x="0" y="0"/>
                  </a:lnTo>
                  <a:lnTo>
                    <a:pt x="6" y="0"/>
                  </a:lnTo>
                  <a:lnTo>
                    <a:pt x="12" y="0"/>
                  </a:lnTo>
                  <a:lnTo>
                    <a:pt x="47" y="6"/>
                  </a:lnTo>
                  <a:lnTo>
                    <a:pt x="77" y="6"/>
                  </a:lnTo>
                  <a:lnTo>
                    <a:pt x="83" y="6"/>
                  </a:lnTo>
                  <a:lnTo>
                    <a:pt x="89" y="6"/>
                  </a:lnTo>
                  <a:lnTo>
                    <a:pt x="101" y="12"/>
                  </a:lnTo>
                  <a:lnTo>
                    <a:pt x="125" y="12"/>
                  </a:lnTo>
                  <a:lnTo>
                    <a:pt x="143" y="18"/>
                  </a:lnTo>
                  <a:lnTo>
                    <a:pt x="149" y="18"/>
                  </a:lnTo>
                  <a:lnTo>
                    <a:pt x="149" y="18"/>
                  </a:lnTo>
                  <a:lnTo>
                    <a:pt x="203" y="24"/>
                  </a:lnTo>
                  <a:lnTo>
                    <a:pt x="233" y="36"/>
                  </a:lnTo>
                  <a:lnTo>
                    <a:pt x="233" y="36"/>
                  </a:lnTo>
                  <a:close/>
                </a:path>
              </a:pathLst>
            </a:custGeom>
            <a:solidFill>
              <a:schemeClr val="bg2"/>
            </a:solidFill>
            <a:ln w="9525">
              <a:noFill/>
              <a:round/>
              <a:headEnd/>
              <a:tailEnd/>
            </a:ln>
          </p:spPr>
          <p:txBody>
            <a:bodyPr/>
            <a:lstStyle/>
            <a:p>
              <a:pPr>
                <a:defRPr/>
              </a:pPr>
              <a:endParaRPr lang="en-US"/>
            </a:p>
          </p:txBody>
        </p:sp>
      </p:grpSp>
      <p:sp>
        <p:nvSpPr>
          <p:cNvPr id="82966" name="Rectangle 22"/>
          <p:cNvSpPr>
            <a:spLocks noGrp="1" noChangeArrowheads="1"/>
          </p:cNvSpPr>
          <p:nvPr>
            <p:ph type="title"/>
          </p:nvPr>
        </p:nvSpPr>
        <p:spPr bwMode="auto">
          <a:xfrm>
            <a:off x="457200" y="22860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31" name="Rectangle 23"/>
          <p:cNvSpPr>
            <a:spLocks noGrp="1" noChangeArrowheads="1"/>
          </p:cNvSpPr>
          <p:nvPr>
            <p:ph type="body" idx="1"/>
          </p:nvPr>
        </p:nvSpPr>
        <p:spPr bwMode="auto">
          <a:xfrm>
            <a:off x="457200" y="1600200"/>
            <a:ext cx="8229600" cy="449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2968" name="Rectangle 2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pPr>
              <a:defRPr/>
            </a:pPr>
            <a:endParaRPr lang="en-US"/>
          </a:p>
        </p:txBody>
      </p:sp>
      <p:sp>
        <p:nvSpPr>
          <p:cNvPr id="82969" name="Rectangle 2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pPr>
              <a:defRPr/>
            </a:pPr>
            <a:endParaRPr lang="en-US"/>
          </a:p>
        </p:txBody>
      </p:sp>
      <p:sp>
        <p:nvSpPr>
          <p:cNvPr id="82970" name="Rectangle 26"/>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F39C4F87-8427-4F9B-BE53-54E39D40B4F7}"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66"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p:tgtEl>
                                          <p:spTgt spid="82966"/>
                                        </p:tgtEl>
                                      </p:cBhvr>
                                    </p:animEffect>
                                    <p:animScale>
                                      <p:cBhvr>
                                        <p:cTn id="7" dur="250" autoRev="1" fill="hold"/>
                                        <p:tgtEl>
                                          <p:spTgt spid="8296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66" grpId="0"/>
    </p:bld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defRPr>
      </a:lvl5pPr>
      <a:lvl6pPr marL="2514600" indent="-228600" algn="l" rtl="0" fontAlgn="base">
        <a:spcBef>
          <a:spcPct val="20000"/>
        </a:spcBef>
        <a:spcAft>
          <a:spcPct val="0"/>
        </a:spcAft>
        <a:buClr>
          <a:schemeClr val="tx2"/>
        </a:buClr>
        <a:buChar char="•"/>
        <a:defRPr sz="2000">
          <a:solidFill>
            <a:schemeClr val="tx1"/>
          </a:solidFill>
          <a:latin typeface="+mn-lt"/>
        </a:defRPr>
      </a:lvl6pPr>
      <a:lvl7pPr marL="2971800" indent="-228600" algn="l" rtl="0" fontAlgn="base">
        <a:spcBef>
          <a:spcPct val="20000"/>
        </a:spcBef>
        <a:spcAft>
          <a:spcPct val="0"/>
        </a:spcAft>
        <a:buClr>
          <a:schemeClr val="tx2"/>
        </a:buClr>
        <a:buChar char="•"/>
        <a:defRPr sz="2000">
          <a:solidFill>
            <a:schemeClr val="tx1"/>
          </a:solidFill>
          <a:latin typeface="+mn-lt"/>
        </a:defRPr>
      </a:lvl7pPr>
      <a:lvl8pPr marL="3429000" indent="-228600" algn="l" rtl="0" fontAlgn="base">
        <a:spcBef>
          <a:spcPct val="20000"/>
        </a:spcBef>
        <a:spcAft>
          <a:spcPct val="0"/>
        </a:spcAft>
        <a:buClr>
          <a:schemeClr val="tx2"/>
        </a:buClr>
        <a:buChar char="•"/>
        <a:defRPr sz="2000">
          <a:solidFill>
            <a:schemeClr val="tx1"/>
          </a:solidFill>
          <a:latin typeface="+mn-lt"/>
        </a:defRPr>
      </a:lvl8pPr>
      <a:lvl9pPr marL="3886200" indent="-228600" algn="l" rtl="0" fontAlgn="base">
        <a:spcBef>
          <a:spcPct val="20000"/>
        </a:spcBef>
        <a:spcAft>
          <a:spcPct val="0"/>
        </a:spcAft>
        <a:buClr>
          <a:schemeClr val="tx2"/>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i1.wp.com/listverse.com/wp-content/uploads/2008/06/hskarlwi.jp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i2.wp.com/listverse.com/wp-content/uploads/2008/06/6989-004.jpg"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81000" y="304800"/>
            <a:ext cx="8305800" cy="2879725"/>
          </a:xfrm>
        </p:spPr>
        <p:style>
          <a:lnRef idx="0">
            <a:scrgbClr r="0" g="0" b="0"/>
          </a:lnRef>
          <a:fillRef idx="1003">
            <a:schemeClr val="dk2"/>
          </a:fillRef>
          <a:effectRef idx="0">
            <a:scrgbClr r="0" g="0" b="0"/>
          </a:effectRef>
          <a:fontRef idx="major"/>
        </p:style>
        <p:txBody>
          <a:bodyPr/>
          <a:lstStyle/>
          <a:p>
            <a:pPr eaLnBrk="1" hangingPunct="1">
              <a:defRPr/>
            </a:pPr>
            <a:r>
              <a:rPr lang="en-US" sz="4400" b="1" dirty="0" smtClean="0">
                <a:latin typeface="Times New Roman" pitchFamily="18" charset="0"/>
                <a:cs typeface="Times New Roman" pitchFamily="18" charset="0"/>
              </a:rPr>
              <a:t/>
            </a:r>
            <a:br>
              <a:rPr lang="en-US" sz="4400" b="1" dirty="0" smtClean="0">
                <a:latin typeface="Times New Roman" pitchFamily="18" charset="0"/>
                <a:cs typeface="Times New Roman" pitchFamily="18" charset="0"/>
              </a:rPr>
            </a:br>
            <a:r>
              <a:rPr lang="en-US" sz="4400" b="1" dirty="0">
                <a:effectLst/>
              </a:rPr>
              <a:t>Pharmacovigilant actions </a:t>
            </a:r>
            <a:r>
              <a:rPr lang="en-US" sz="4400" b="1" dirty="0" smtClean="0">
                <a:effectLst/>
              </a:rPr>
              <a:t>     of </a:t>
            </a:r>
            <a:r>
              <a:rPr lang="en-US" sz="4400" b="1" dirty="0">
                <a:effectLst/>
              </a:rPr>
              <a:t>Pharmacist on </a:t>
            </a:r>
            <a:r>
              <a:rPr lang="en-US" sz="4400" b="1" dirty="0" smtClean="0">
                <a:effectLst/>
              </a:rPr>
              <a:t>          Potassium </a:t>
            </a:r>
            <a:r>
              <a:rPr lang="en-US" sz="4400" b="1" dirty="0">
                <a:effectLst/>
              </a:rPr>
              <a:t>Cyanide</a:t>
            </a:r>
            <a:r>
              <a:rPr lang="en-IN" sz="4400" dirty="0">
                <a:effectLst/>
              </a:rPr>
              <a:t/>
            </a:r>
            <a:br>
              <a:rPr lang="en-IN" sz="4400" dirty="0">
                <a:effectLst/>
              </a:rPr>
            </a:br>
            <a:endParaRPr lang="en-US" sz="3600" b="1" dirty="0" smtClean="0"/>
          </a:p>
        </p:txBody>
      </p:sp>
      <p:sp>
        <p:nvSpPr>
          <p:cNvPr id="2051" name="Rectangle 3"/>
          <p:cNvSpPr>
            <a:spLocks noGrp="1" noChangeArrowheads="1"/>
          </p:cNvSpPr>
          <p:nvPr>
            <p:ph type="subTitle" idx="1"/>
          </p:nvPr>
        </p:nvSpPr>
        <p:spPr>
          <a:xfrm>
            <a:off x="304800" y="3276600"/>
            <a:ext cx="8610600" cy="2362200"/>
          </a:xfrm>
        </p:spPr>
        <p:txBody>
          <a:bodyPr/>
          <a:lstStyle/>
          <a:p>
            <a:pPr eaLnBrk="1" hangingPunct="1">
              <a:lnSpc>
                <a:spcPct val="90000"/>
              </a:lnSpc>
              <a:defRPr/>
            </a:pPr>
            <a:endParaRPr lang="en-US" sz="1600" b="1" dirty="0" smtClean="0">
              <a:latin typeface="Times New Roman" pitchFamily="18" charset="0"/>
              <a:cs typeface="Times New Roman" pitchFamily="18" charset="0"/>
            </a:endParaRPr>
          </a:p>
          <a:p>
            <a:pPr eaLnBrk="1" hangingPunct="1">
              <a:lnSpc>
                <a:spcPct val="90000"/>
              </a:lnSpc>
              <a:defRPr/>
            </a:pPr>
            <a:r>
              <a:rPr lang="en-US" sz="1600" b="1" dirty="0" smtClean="0">
                <a:latin typeface="Times New Roman" pitchFamily="18" charset="0"/>
                <a:cs typeface="Times New Roman" pitchFamily="18" charset="0"/>
              </a:rPr>
              <a:t>Gajendra Singh                                                                                                                      </a:t>
            </a:r>
          </a:p>
          <a:p>
            <a:pPr eaLnBrk="1" hangingPunct="1">
              <a:lnSpc>
                <a:spcPct val="90000"/>
              </a:lnSpc>
              <a:defRPr/>
            </a:pPr>
            <a:r>
              <a:rPr lang="en-US" sz="1600" b="1" dirty="0" smtClean="0">
                <a:latin typeface="Times New Roman" pitchFamily="18" charset="0"/>
                <a:cs typeface="Times New Roman" pitchFamily="18" charset="0"/>
              </a:rPr>
              <a:t>Dean, Faculty of Pharmaceutical Sciences </a:t>
            </a:r>
          </a:p>
          <a:p>
            <a:pPr eaLnBrk="1" hangingPunct="1">
              <a:lnSpc>
                <a:spcPct val="90000"/>
              </a:lnSpc>
              <a:defRPr/>
            </a:pPr>
            <a:r>
              <a:rPr lang="en-US" sz="1600" b="1" dirty="0" smtClean="0">
                <a:latin typeface="Times New Roman" pitchFamily="18" charset="0"/>
                <a:cs typeface="Times New Roman" pitchFamily="18" charset="0"/>
              </a:rPr>
              <a:t>Pt. B. D. Sharma University of Health Sciences</a:t>
            </a:r>
          </a:p>
          <a:p>
            <a:pPr eaLnBrk="1" hangingPunct="1">
              <a:lnSpc>
                <a:spcPct val="90000"/>
              </a:lnSpc>
              <a:defRPr/>
            </a:pPr>
            <a:r>
              <a:rPr lang="en-US" sz="1600" b="1" dirty="0" smtClean="0">
                <a:latin typeface="Times New Roman" pitchFamily="18" charset="0"/>
                <a:cs typeface="Times New Roman" pitchFamily="18" charset="0"/>
              </a:rPr>
              <a:t> Rohtak - 124 001</a:t>
            </a:r>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ChangeArrowheads="1"/>
          </p:cNvSpPr>
          <p:nvPr/>
        </p:nvSpPr>
        <p:spPr bwMode="auto">
          <a:xfrm>
            <a:off x="0" y="1524000"/>
            <a:ext cx="9144000" cy="3046413"/>
          </a:xfrm>
          <a:prstGeom prst="rect">
            <a:avLst/>
          </a:prstGeom>
          <a:ln w="9525">
            <a:noFill/>
            <a:miter lim="800000"/>
            <a:headEnd/>
            <a:tailEnd/>
          </a:ln>
        </p:spPr>
        <p:style>
          <a:lnRef idx="0">
            <a:scrgbClr r="0" g="0" b="0"/>
          </a:lnRef>
          <a:fillRef idx="1003">
            <a:schemeClr val="dk2"/>
          </a:fillRef>
          <a:effectRef idx="0">
            <a:scrgbClr r="0" g="0" b="0"/>
          </a:effectRef>
          <a:fontRef idx="major"/>
        </p:style>
        <p:txBody>
          <a:bodyPr wrap="square" anchor="ctr">
            <a:spAutoFit/>
          </a:bodyPr>
          <a:lstStyle/>
          <a:p>
            <a:pPr algn="just" eaLnBrk="1" hangingPunct="1"/>
            <a:r>
              <a:rPr lang="hi-IN" sz="4800" i="1" dirty="0" smtClean="0">
                <a:latin typeface="Comic Sans MS" pitchFamily="66" charset="0"/>
              </a:rPr>
              <a:t>This is extreme poison</a:t>
            </a:r>
            <a:r>
              <a:rPr lang="en-US" sz="4800" i="1" dirty="0" smtClean="0">
                <a:latin typeface="Comic Sans MS" pitchFamily="66" charset="0"/>
              </a:rPr>
              <a:t>! </a:t>
            </a:r>
            <a:endParaRPr lang="en-US" sz="4800" i="1" dirty="0">
              <a:latin typeface="Comic Sans MS" pitchFamily="66" charset="0"/>
            </a:endParaRPr>
          </a:p>
          <a:p>
            <a:pPr algn="just" eaLnBrk="1" hangingPunct="1"/>
            <a:r>
              <a:rPr lang="hi-IN" sz="4800" i="1" dirty="0" smtClean="0">
                <a:latin typeface="Comic Sans MS" pitchFamily="66" charset="0"/>
              </a:rPr>
              <a:t>Don’t touch it</a:t>
            </a:r>
            <a:r>
              <a:rPr lang="en-US" sz="4800" i="1" dirty="0" smtClean="0">
                <a:latin typeface="Comic Sans MS" pitchFamily="66" charset="0"/>
              </a:rPr>
              <a:t>! </a:t>
            </a:r>
            <a:endParaRPr lang="en-US" sz="4800" i="1" dirty="0">
              <a:latin typeface="Comic Sans MS" pitchFamily="66" charset="0"/>
            </a:endParaRPr>
          </a:p>
          <a:p>
            <a:pPr algn="just" eaLnBrk="1" hangingPunct="1"/>
            <a:r>
              <a:rPr lang="hi-IN" sz="4800" i="1" dirty="0" smtClean="0">
                <a:latin typeface="Comic Sans MS" pitchFamily="66" charset="0"/>
              </a:rPr>
              <a:t>Will die immediately</a:t>
            </a:r>
            <a:r>
              <a:rPr lang="en-US" sz="4800" i="1" dirty="0" smtClean="0">
                <a:latin typeface="Comic Sans MS" pitchFamily="66" charset="0"/>
              </a:rPr>
              <a:t>! </a:t>
            </a:r>
            <a:endParaRPr lang="en-US" sz="4800" i="1" dirty="0">
              <a:latin typeface="Comic Sans MS" pitchFamily="66" charset="0"/>
            </a:endParaRPr>
          </a:p>
          <a:p>
            <a:pPr algn="just" eaLnBrk="1" hangingPunct="1"/>
            <a:r>
              <a:rPr lang="hi-IN" sz="4800" i="1" dirty="0" smtClean="0">
                <a:latin typeface="Comic Sans MS" pitchFamily="66" charset="0"/>
              </a:rPr>
              <a:t>Nobody could taste it</a:t>
            </a:r>
            <a:r>
              <a:rPr lang="en-US" sz="4800" i="1" dirty="0" smtClean="0">
                <a:latin typeface="Comic Sans MS" pitchFamily="66" charset="0"/>
              </a:rPr>
              <a:t>!</a:t>
            </a:r>
            <a:endParaRPr lang="en-US" sz="4800" i="1" dirty="0">
              <a:latin typeface="Comic Sans MS" pitchFamily="66" charset="0"/>
            </a:endParaRPr>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p:cNvPicPr>
            <a:picLocks noChangeAspect="1" noChangeArrowheads="1"/>
          </p:cNvPicPr>
          <p:nvPr/>
        </p:nvPicPr>
        <p:blipFill>
          <a:blip r:embed="rId2" cstate="print"/>
          <a:srcRect/>
          <a:stretch>
            <a:fillRect/>
          </a:stretch>
        </p:blipFill>
        <p:spPr bwMode="auto">
          <a:xfrm>
            <a:off x="0" y="0"/>
            <a:ext cx="4495800" cy="4135438"/>
          </a:xfrm>
          <a:prstGeom prst="rect">
            <a:avLst/>
          </a:prstGeom>
          <a:ln>
            <a:headEnd/>
            <a:tailEnd/>
          </a:ln>
        </p:spPr>
        <p:style>
          <a:lnRef idx="2">
            <a:schemeClr val="accent1"/>
          </a:lnRef>
          <a:fillRef idx="1">
            <a:schemeClr val="lt1"/>
          </a:fillRef>
          <a:effectRef idx="0">
            <a:schemeClr val="accent1"/>
          </a:effectRef>
          <a:fontRef idx="minor">
            <a:schemeClr val="dk1"/>
          </a:fontRef>
        </p:style>
      </p:pic>
      <p:pic>
        <p:nvPicPr>
          <p:cNvPr id="5123" name="Picture 5"/>
          <p:cNvPicPr>
            <a:picLocks noChangeAspect="1" noChangeArrowheads="1"/>
          </p:cNvPicPr>
          <p:nvPr/>
        </p:nvPicPr>
        <p:blipFill>
          <a:blip r:embed="rId3" cstate="print"/>
          <a:srcRect/>
          <a:stretch>
            <a:fillRect/>
          </a:stretch>
        </p:blipFill>
        <p:spPr bwMode="auto">
          <a:xfrm>
            <a:off x="4495800" y="3200400"/>
            <a:ext cx="4648200" cy="3657600"/>
          </a:xfrm>
          <a:prstGeom prst="rect">
            <a:avLst/>
          </a:prstGeom>
          <a:ln>
            <a:headEnd/>
            <a:tailEnd/>
          </a:ln>
        </p:spPr>
        <p:style>
          <a:lnRef idx="2">
            <a:schemeClr val="accent3"/>
          </a:lnRef>
          <a:fillRef idx="1">
            <a:schemeClr val="lt1"/>
          </a:fillRef>
          <a:effectRef idx="0">
            <a:schemeClr val="accent3"/>
          </a:effectRef>
          <a:fontRef idx="minor">
            <a:schemeClr val="dk1"/>
          </a:fontRef>
        </p:style>
      </p:pic>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152400" y="39469"/>
            <a:ext cx="8763000" cy="646331"/>
          </a:xfrm>
          <a:prstGeom prst="rect">
            <a:avLst/>
          </a:prstGeom>
          <a:ln>
            <a:headEnd/>
            <a:tailEnd/>
          </a:ln>
        </p:spPr>
        <p:style>
          <a:lnRef idx="2">
            <a:schemeClr val="accent1">
              <a:shade val="50000"/>
            </a:schemeClr>
          </a:lnRef>
          <a:fillRef idx="1003">
            <a:schemeClr val="dk2"/>
          </a:fillRef>
          <a:effectRef idx="0">
            <a:schemeClr val="accent1"/>
          </a:effectRef>
          <a:fontRef idx="minor">
            <a:schemeClr val="lt1"/>
          </a:fontRef>
        </p:style>
        <p:txBody>
          <a:bodyPr wrap="square" anchor="ctr">
            <a:spAutoFit/>
          </a:bodyPr>
          <a:lstStyle/>
          <a:p>
            <a:pPr algn="ctr" eaLnBrk="1" hangingPunct="1"/>
            <a:r>
              <a:rPr lang="en-US" sz="3600" b="1" dirty="0">
                <a:latin typeface="Times New Roman" pitchFamily="18" charset="0"/>
                <a:cs typeface="Times New Roman" pitchFamily="18" charset="0"/>
              </a:rPr>
              <a:t>Scientific </a:t>
            </a:r>
            <a:r>
              <a:rPr lang="en-US" sz="3600" b="1" dirty="0" smtClean="0">
                <a:latin typeface="Times New Roman" pitchFamily="18" charset="0"/>
                <a:cs typeface="Times New Roman" pitchFamily="18" charset="0"/>
              </a:rPr>
              <a:t>parameters</a:t>
            </a:r>
            <a:endParaRPr lang="en-US" sz="3600" dirty="0">
              <a:latin typeface="Times New Roman" pitchFamily="18" charset="0"/>
              <a:cs typeface="Times New Roman" pitchFamily="18" charset="0"/>
            </a:endParaRPr>
          </a:p>
        </p:txBody>
      </p:sp>
      <p:graphicFrame>
        <p:nvGraphicFramePr>
          <p:cNvPr id="20673" name="Group 193"/>
          <p:cNvGraphicFramePr>
            <a:graphicFrameLocks noGrp="1"/>
          </p:cNvGraphicFramePr>
          <p:nvPr/>
        </p:nvGraphicFramePr>
        <p:xfrm>
          <a:off x="0" y="685800"/>
          <a:ext cx="9144000" cy="6259217"/>
        </p:xfrm>
        <a:graphic>
          <a:graphicData uri="http://schemas.openxmlformats.org/drawingml/2006/table">
            <a:tbl>
              <a:tblPr/>
              <a:tblGrid>
                <a:gridCol w="3048000">
                  <a:extLst>
                    <a:ext uri="{9D8B030D-6E8A-4147-A177-3AD203B41FA5}">
                      <a16:colId xmlns:a16="http://schemas.microsoft.com/office/drawing/2014/main" xmlns="" val="20000"/>
                    </a:ext>
                  </a:extLst>
                </a:gridCol>
                <a:gridCol w="6096000">
                  <a:extLst>
                    <a:ext uri="{9D8B030D-6E8A-4147-A177-3AD203B41FA5}">
                      <a16:colId xmlns:a16="http://schemas.microsoft.com/office/drawing/2014/main" xmlns="" val="20001"/>
                    </a:ext>
                  </a:extLst>
                </a:gridCol>
              </a:tblGrid>
              <a:tr h="439797">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Formula</a:t>
                      </a: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KCN</a:t>
                      </a: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658003">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Chemical constitution</a:t>
                      </a: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C- 18.58%, K- 60.05%, N- 21.51%</a:t>
                      </a: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439797">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Mol. wt.</a:t>
                      </a: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65.11</a:t>
                      </a: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474601">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State  </a:t>
                      </a: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Powder</a:t>
                      </a: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946404">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err="1" smtClean="0">
                          <a:ln>
                            <a:noFill/>
                          </a:ln>
                          <a:solidFill>
                            <a:schemeClr val="tx1"/>
                          </a:solidFill>
                          <a:effectLst/>
                          <a:latin typeface="Times New Roman" pitchFamily="18" charset="0"/>
                          <a:cs typeface="Times New Roman" pitchFamily="18" charset="0"/>
                        </a:rPr>
                        <a:t>Colour</a:t>
                      </a: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White</a:t>
                      </a: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946404">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Form</a:t>
                      </a: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Crystalline/amorphous/deliquescent/ granular or fused mass</a:t>
                      </a: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439797">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Taste</a:t>
                      </a: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Acrid</a:t>
                      </a: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439797">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Odour</a:t>
                      </a: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Characteristic (foul)</a:t>
                      </a: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r h="439797">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M. pt.</a:t>
                      </a: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634 </a:t>
                      </a:r>
                      <a:r>
                        <a:rPr kumimoji="0" lang="en-US" sz="2400" b="1" i="0" u="none" strike="noStrike" cap="none" normalizeH="0" baseline="30000" smtClean="0">
                          <a:ln>
                            <a:noFill/>
                          </a:ln>
                          <a:solidFill>
                            <a:schemeClr val="tx1"/>
                          </a:solidFill>
                          <a:effectLst/>
                          <a:latin typeface="Times New Roman" pitchFamily="18" charset="0"/>
                          <a:cs typeface="Times New Roman" pitchFamily="18" charset="0"/>
                        </a:rPr>
                        <a:t>o</a:t>
                      </a:r>
                      <a:r>
                        <a:rPr kumimoji="0" lang="en-US" sz="2400" b="1" i="0" u="none" strike="noStrike" cap="none" normalizeH="0" baseline="0" smtClean="0">
                          <a:ln>
                            <a:noFill/>
                          </a:ln>
                          <a:solidFill>
                            <a:schemeClr val="tx1"/>
                          </a:solidFill>
                          <a:effectLst/>
                          <a:latin typeface="Times New Roman" pitchFamily="18" charset="0"/>
                          <a:cs typeface="Times New Roman" pitchFamily="18" charset="0"/>
                        </a:rPr>
                        <a:t>C</a:t>
                      </a:r>
                      <a:endParaRPr kumimoji="0" lang="en-US" sz="2400" b="1"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8"/>
                  </a:ext>
                </a:extLst>
              </a:tr>
              <a:tr h="947805">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Solubility</a:t>
                      </a: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cs typeface="Times New Roman" pitchFamily="18" charset="0"/>
                        </a:rPr>
                        <a:t>  Soluble 1 in 2 parts water and 100 parts  alcohol</a:t>
                      </a:r>
                      <a:endParaRPr kumimoji="0" lang="en-US" sz="2400" b="1" i="0" u="none" strike="noStrike" cap="none" normalizeH="0" baseline="0" dirty="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bl>
          </a:graphicData>
        </a:graphic>
      </p:graphicFrame>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280" name="Group 56"/>
          <p:cNvGraphicFramePr>
            <a:graphicFrameLocks noGrp="1"/>
          </p:cNvGraphicFramePr>
          <p:nvPr/>
        </p:nvGraphicFramePr>
        <p:xfrm>
          <a:off x="-76200" y="1"/>
          <a:ext cx="9067800" cy="6857999"/>
        </p:xfrm>
        <a:graphic>
          <a:graphicData uri="http://schemas.openxmlformats.org/drawingml/2006/table">
            <a:tbl>
              <a:tblPr/>
              <a:tblGrid>
                <a:gridCol w="5008563">
                  <a:extLst>
                    <a:ext uri="{9D8B030D-6E8A-4147-A177-3AD203B41FA5}">
                      <a16:colId xmlns:a16="http://schemas.microsoft.com/office/drawing/2014/main" xmlns="" val="20000"/>
                    </a:ext>
                  </a:extLst>
                </a:gridCol>
                <a:gridCol w="4059237">
                  <a:extLst>
                    <a:ext uri="{9D8B030D-6E8A-4147-A177-3AD203B41FA5}">
                      <a16:colId xmlns:a16="http://schemas.microsoft.com/office/drawing/2014/main" xmlns="" val="20001"/>
                    </a:ext>
                  </a:extLst>
                </a:gridCol>
              </a:tblGrid>
              <a:tr h="254722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chemeClr val="tx1"/>
                          </a:solidFill>
                          <a:effectLst/>
                          <a:latin typeface="Times New Roman" pitchFamily="18" charset="0"/>
                          <a:cs typeface="Times New Roman" pitchFamily="18" charset="0"/>
                        </a:rPr>
                        <a:t>Assay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chemeClr val="tx1"/>
                          </a:solidFill>
                          <a:effectLst/>
                          <a:latin typeface="Times New Roman" pitchFamily="18" charset="0"/>
                          <a:cs typeface="Times New Roman" pitchFamily="18" charset="0"/>
                        </a:rPr>
                        <a:t>Commercial grade contains not less than 95% KCN</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600" b="1"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00056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chemeClr val="tx1"/>
                          </a:solidFill>
                          <a:effectLst/>
                          <a:latin typeface="Times New Roman" pitchFamily="18" charset="0"/>
                          <a:cs typeface="Times New Roman" pitchFamily="18" charset="0"/>
                        </a:rPr>
                        <a:t>Category</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chemeClr val="tx1"/>
                          </a:solidFill>
                          <a:effectLst/>
                          <a:latin typeface="Times New Roman" pitchFamily="18" charset="0"/>
                          <a:cs typeface="Times New Roman" pitchFamily="18" charset="0"/>
                        </a:rPr>
                        <a:t>Violet poison</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99682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chemeClr val="tx1"/>
                          </a:solidFill>
                          <a:effectLst/>
                          <a:latin typeface="Times New Roman" pitchFamily="18" charset="0"/>
                          <a:cs typeface="Times New Roman" pitchFamily="18" charset="0"/>
                        </a:rPr>
                        <a:t>Fatal dose in Humans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chemeClr val="tx1"/>
                          </a:solidFill>
                          <a:effectLst/>
                          <a:latin typeface="Times New Roman" pitchFamily="18" charset="0"/>
                          <a:cs typeface="Times New Roman" pitchFamily="18" charset="0"/>
                        </a:rPr>
                        <a: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1008041">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Times New Roman" pitchFamily="18" charset="0"/>
                          <a:cs typeface="Times New Roman" pitchFamily="18" charset="0"/>
                        </a:rPr>
                        <a:t>Lethal i. v. dose in rats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chemeClr val="tx1"/>
                          </a:solidFill>
                          <a:effectLst/>
                          <a:latin typeface="Times New Roman" pitchFamily="18" charset="0"/>
                          <a:cs typeface="Times New Roman" pitchFamily="18" charset="0"/>
                        </a:rPr>
                        <a:t>2.5 mg/kg</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130535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smtClean="0">
                          <a:ln>
                            <a:noFill/>
                          </a:ln>
                          <a:solidFill>
                            <a:schemeClr val="tx1"/>
                          </a:solidFill>
                          <a:effectLst/>
                          <a:latin typeface="Times New Roman" pitchFamily="18" charset="0"/>
                          <a:cs typeface="Times New Roman" pitchFamily="18" charset="0"/>
                        </a:rPr>
                        <a:t>Lethal oral dose in dogs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600" b="1" i="0" u="none" strike="noStrike" cap="none" normalizeH="0" baseline="0" dirty="0" smtClean="0">
                          <a:ln>
                            <a:noFill/>
                          </a:ln>
                          <a:solidFill>
                            <a:schemeClr val="tx1"/>
                          </a:solidFill>
                          <a:effectLst/>
                          <a:latin typeface="Times New Roman" pitchFamily="18" charset="0"/>
                          <a:cs typeface="Times New Roman" pitchFamily="18" charset="0"/>
                        </a:rPr>
                        <a:t>1.6 mg/kg</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0" y="838200"/>
            <a:ext cx="9144000" cy="5139869"/>
          </a:xfrm>
          <a:prstGeom prst="rect">
            <a:avLst/>
          </a:prstGeom>
          <a:noFill/>
          <a:ln w="9525">
            <a:noFill/>
            <a:miter lim="800000"/>
            <a:headEnd/>
            <a:tailEnd/>
          </a:ln>
        </p:spPr>
        <p:txBody>
          <a:bodyPr wrap="square" anchor="ctr">
            <a:spAutoFit/>
          </a:bodyPr>
          <a:lstStyle/>
          <a:p>
            <a:pPr algn="just" eaLnBrk="1" hangingPunct="1"/>
            <a:r>
              <a:rPr lang="en-US" dirty="0"/>
              <a:t> </a:t>
            </a:r>
            <a:endParaRPr lang="en-US" sz="3600" dirty="0">
              <a:latin typeface="Times New Roman" pitchFamily="18" charset="0"/>
              <a:cs typeface="Times New Roman" pitchFamily="18" charset="0"/>
            </a:endParaRPr>
          </a:p>
          <a:p>
            <a:pPr algn="just" eaLnBrk="1" hangingPunct="1"/>
            <a:endParaRPr lang="en-US" sz="3200" dirty="0"/>
          </a:p>
          <a:p>
            <a:pPr algn="just" eaLnBrk="1" hangingPunct="1"/>
            <a:endParaRPr lang="en-US" sz="2600" b="1" dirty="0">
              <a:latin typeface="Times New Roman" pitchFamily="18" charset="0"/>
              <a:cs typeface="Times New Roman" pitchFamily="18" charset="0"/>
            </a:endParaRPr>
          </a:p>
          <a:p>
            <a:pPr algn="just" eaLnBrk="1" hangingPunct="1">
              <a:buFont typeface="Arial" charset="0"/>
              <a:buChar char="•"/>
            </a:pPr>
            <a:r>
              <a:rPr lang="en-US" sz="2600" b="1" dirty="0" smtClean="0">
                <a:latin typeface="Times New Roman" pitchFamily="18" charset="0"/>
                <a:cs typeface="Times New Roman" pitchFamily="18" charset="0"/>
              </a:rPr>
              <a:t>  Is </a:t>
            </a:r>
            <a:r>
              <a:rPr lang="en-US" sz="2600" b="1" dirty="0">
                <a:latin typeface="Times New Roman" pitchFamily="18" charset="0"/>
                <a:cs typeface="Times New Roman" pitchFamily="18" charset="0"/>
              </a:rPr>
              <a:t>not toxic in all forms or all concentrations</a:t>
            </a:r>
            <a:r>
              <a:rPr lang="en-US" sz="2600" b="1" dirty="0" smtClean="0">
                <a:latin typeface="Times New Roman" pitchFamily="18" charset="0"/>
                <a:cs typeface="Times New Roman" pitchFamily="18" charset="0"/>
              </a:rPr>
              <a:t>.</a:t>
            </a:r>
          </a:p>
          <a:p>
            <a:pPr algn="just" eaLnBrk="1" hangingPunct="1"/>
            <a:endParaRPr lang="en-US" sz="2600" b="1" dirty="0">
              <a:latin typeface="Times New Roman" pitchFamily="18" charset="0"/>
              <a:cs typeface="Times New Roman" pitchFamily="18" charset="0"/>
            </a:endParaRPr>
          </a:p>
          <a:p>
            <a:pPr algn="just" eaLnBrk="1" hangingPunct="1">
              <a:buFontTx/>
              <a:buChar char="•"/>
            </a:pPr>
            <a:r>
              <a:rPr lang="en-US" sz="2600" b="1" dirty="0">
                <a:latin typeface="Times New Roman" pitchFamily="18" charset="0"/>
                <a:cs typeface="Times New Roman" pitchFamily="18" charset="0"/>
              </a:rPr>
              <a:t>  Does not persist in the environment</a:t>
            </a:r>
            <a:r>
              <a:rPr lang="en-US" sz="2600" b="1" dirty="0" smtClean="0">
                <a:latin typeface="Times New Roman" pitchFamily="18" charset="0"/>
                <a:cs typeface="Times New Roman" pitchFamily="18" charset="0"/>
              </a:rPr>
              <a:t>.</a:t>
            </a:r>
          </a:p>
          <a:p>
            <a:pPr algn="just" eaLnBrk="1" hangingPunct="1"/>
            <a:endParaRPr lang="en-US" sz="2600" b="1" dirty="0">
              <a:latin typeface="Times New Roman" pitchFamily="18" charset="0"/>
              <a:cs typeface="Times New Roman" pitchFamily="18" charset="0"/>
            </a:endParaRPr>
          </a:p>
          <a:p>
            <a:pPr algn="just" eaLnBrk="1" hangingPunct="1">
              <a:buFontTx/>
              <a:buChar char="•"/>
            </a:pPr>
            <a:r>
              <a:rPr lang="en-US" sz="2600" b="1" dirty="0">
                <a:latin typeface="Times New Roman" pitchFamily="18" charset="0"/>
                <a:cs typeface="Times New Roman" pitchFamily="18" charset="0"/>
              </a:rPr>
              <a:t>  Is not cumulative</a:t>
            </a:r>
            <a:r>
              <a:rPr lang="en-US" sz="2600" b="1" dirty="0" smtClean="0">
                <a:latin typeface="Times New Roman" pitchFamily="18" charset="0"/>
                <a:cs typeface="Times New Roman" pitchFamily="18" charset="0"/>
              </a:rPr>
              <a:t>.</a:t>
            </a:r>
          </a:p>
          <a:p>
            <a:pPr algn="just" eaLnBrk="1" hangingPunct="1"/>
            <a:endParaRPr lang="en-US" sz="2600" b="1" dirty="0">
              <a:latin typeface="Times New Roman" pitchFamily="18" charset="0"/>
              <a:cs typeface="Times New Roman" pitchFamily="18" charset="0"/>
            </a:endParaRPr>
          </a:p>
          <a:p>
            <a:pPr algn="just" eaLnBrk="1" hangingPunct="1">
              <a:buFontTx/>
              <a:buChar char="•"/>
            </a:pPr>
            <a:r>
              <a:rPr lang="en-US" sz="2600" b="1" dirty="0">
                <a:latin typeface="Times New Roman" pitchFamily="18" charset="0"/>
                <a:cs typeface="Times New Roman" pitchFamily="18" charset="0"/>
              </a:rPr>
              <a:t>  Is not a heavy metal</a:t>
            </a:r>
            <a:r>
              <a:rPr lang="en-US" sz="2600" b="1" dirty="0" smtClean="0">
                <a:latin typeface="Times New Roman" pitchFamily="18" charset="0"/>
                <a:cs typeface="Times New Roman" pitchFamily="18" charset="0"/>
              </a:rPr>
              <a:t>.</a:t>
            </a:r>
          </a:p>
          <a:p>
            <a:pPr algn="just" eaLnBrk="1" hangingPunct="1">
              <a:buFontTx/>
              <a:buChar char="•"/>
            </a:pPr>
            <a:endParaRPr lang="en-US" sz="2600" b="1" dirty="0">
              <a:latin typeface="Times New Roman" pitchFamily="18" charset="0"/>
              <a:cs typeface="Times New Roman" pitchFamily="18" charset="0"/>
            </a:endParaRPr>
          </a:p>
          <a:p>
            <a:pPr algn="just" eaLnBrk="1" hangingPunct="1">
              <a:buFontTx/>
              <a:buChar char="•"/>
            </a:pPr>
            <a:r>
              <a:rPr lang="en-US" sz="2600" b="1" dirty="0">
                <a:latin typeface="Times New Roman" pitchFamily="18" charset="0"/>
                <a:cs typeface="Times New Roman" pitchFamily="18" charset="0"/>
              </a:rPr>
              <a:t>  Is not radioactive. </a:t>
            </a:r>
          </a:p>
        </p:txBody>
      </p:sp>
      <p:sp>
        <p:nvSpPr>
          <p:cNvPr id="3" name="TextBox 2"/>
          <p:cNvSpPr txBox="1"/>
          <p:nvPr/>
        </p:nvSpPr>
        <p:spPr>
          <a:xfrm>
            <a:off x="0" y="228600"/>
            <a:ext cx="9144000" cy="646331"/>
          </a:xfrm>
          <a:prstGeom prst="rect">
            <a:avLst/>
          </a:prstGeom>
        </p:spPr>
        <p:style>
          <a:lnRef idx="0">
            <a:scrgbClr r="0" g="0" b="0"/>
          </a:lnRef>
          <a:fillRef idx="1003">
            <a:schemeClr val="dk2"/>
          </a:fillRef>
          <a:effectRef idx="0">
            <a:scrgbClr r="0" g="0" b="0"/>
          </a:effectRef>
          <a:fontRef idx="major"/>
        </p:style>
        <p:txBody>
          <a:bodyPr wrap="square" rtlCol="0">
            <a:spAutoFit/>
          </a:bodyPr>
          <a:lstStyle/>
          <a:p>
            <a:pPr algn="ctr"/>
            <a:r>
              <a:rPr lang="en-US" sz="3600" b="1" dirty="0" smtClean="0">
                <a:latin typeface="Times New Roman" pitchFamily="18" charset="0"/>
                <a:cs typeface="Times New Roman" pitchFamily="18" charset="0"/>
              </a:rPr>
              <a:t>NOTEWORTHY FACTS ABOUT KCN ARE</a:t>
            </a:r>
            <a:r>
              <a:rPr lang="en-US" b="1" dirty="0" smtClean="0">
                <a:latin typeface="Times New Roman" pitchFamily="18" charset="0"/>
                <a:cs typeface="Times New Roman" pitchFamily="18" charset="0"/>
              </a:rPr>
              <a:t>:</a:t>
            </a:r>
            <a:endParaRPr lang="en-US" b="1" dirty="0"/>
          </a:p>
        </p:txBody>
      </p:sp>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4479925" y="3243263"/>
            <a:ext cx="184150" cy="366712"/>
          </a:xfrm>
          <a:prstGeom prst="rect">
            <a:avLst/>
          </a:prstGeom>
          <a:noFill/>
          <a:ln w="9525">
            <a:noFill/>
            <a:miter lim="800000"/>
            <a:headEnd/>
            <a:tailEnd/>
          </a:ln>
        </p:spPr>
        <p:txBody>
          <a:bodyPr wrap="none" anchor="ctr">
            <a:spAutoFit/>
          </a:bodyPr>
          <a:lstStyle/>
          <a:p>
            <a:pPr algn="ctr"/>
            <a:endParaRPr lang="en-US">
              <a:latin typeface="Arial Black" pitchFamily="34" charset="0"/>
            </a:endParaRPr>
          </a:p>
        </p:txBody>
      </p:sp>
      <p:sp>
        <p:nvSpPr>
          <p:cNvPr id="9219" name="Rectangle 5"/>
          <p:cNvSpPr>
            <a:spLocks noChangeArrowheads="1"/>
          </p:cNvSpPr>
          <p:nvPr/>
        </p:nvSpPr>
        <p:spPr bwMode="auto">
          <a:xfrm>
            <a:off x="0" y="990600"/>
            <a:ext cx="9144000" cy="4493538"/>
          </a:xfrm>
          <a:prstGeom prst="rect">
            <a:avLst/>
          </a:prstGeom>
          <a:noFill/>
          <a:ln w="9525">
            <a:noFill/>
            <a:miter lim="800000"/>
            <a:headEnd/>
            <a:tailEnd/>
          </a:ln>
        </p:spPr>
        <p:txBody>
          <a:bodyPr>
            <a:spAutoFit/>
          </a:bodyPr>
          <a:lstStyle/>
          <a:p>
            <a:pPr>
              <a:buFont typeface="Arial" charset="0"/>
              <a:buChar char="•"/>
            </a:pPr>
            <a:r>
              <a:rPr lang="en-US" sz="2600" b="1" dirty="0">
                <a:latin typeface="Times New Roman" pitchFamily="18" charset="0"/>
                <a:cs typeface="Times New Roman" pitchFamily="18" charset="0"/>
              </a:rPr>
              <a:t>Potassium Cyanide is a soluble cyanide salt. When dissolved in water, it readily forms the cyanide ion, CN-. </a:t>
            </a:r>
          </a:p>
          <a:p>
            <a:pPr>
              <a:buFont typeface="Arial" charset="0"/>
              <a:buChar char="•"/>
            </a:pPr>
            <a:endParaRPr lang="en-US" sz="2600" b="1" dirty="0">
              <a:latin typeface="Times New Roman" pitchFamily="18" charset="0"/>
              <a:cs typeface="Times New Roman" pitchFamily="18" charset="0"/>
            </a:endParaRPr>
          </a:p>
          <a:p>
            <a:pPr>
              <a:buFont typeface="Arial" charset="0"/>
              <a:buChar char="•"/>
            </a:pPr>
            <a:r>
              <a:rPr lang="en-US" sz="2600" b="1" dirty="0">
                <a:latin typeface="Times New Roman" pitchFamily="18" charset="0"/>
                <a:cs typeface="Times New Roman" pitchFamily="18" charset="0"/>
              </a:rPr>
              <a:t>Cyanide is not exceptional with regards to the amount needed to kill someone. </a:t>
            </a:r>
          </a:p>
          <a:p>
            <a:pPr>
              <a:buFont typeface="Arial" charset="0"/>
              <a:buChar char="•"/>
            </a:pPr>
            <a:endParaRPr lang="en-US" sz="2600" b="1" dirty="0">
              <a:latin typeface="Times New Roman" pitchFamily="18" charset="0"/>
              <a:cs typeface="Times New Roman" pitchFamily="18" charset="0"/>
            </a:endParaRPr>
          </a:p>
          <a:p>
            <a:pPr>
              <a:buFont typeface="Arial" charset="0"/>
              <a:buChar char="•"/>
            </a:pPr>
            <a:r>
              <a:rPr lang="en-US" sz="2600" b="1" dirty="0">
                <a:latin typeface="Times New Roman" pitchFamily="18" charset="0"/>
                <a:cs typeface="Times New Roman" pitchFamily="18" charset="0"/>
              </a:rPr>
              <a:t>There are hundreds of other poisons which are more toxic, Arsenic Oxide and Strychnine being two common examples. </a:t>
            </a:r>
          </a:p>
          <a:p>
            <a:pPr>
              <a:buFont typeface="Arial" charset="0"/>
              <a:buChar char="•"/>
            </a:pPr>
            <a:endParaRPr lang="en-US" sz="2600" b="1" dirty="0">
              <a:latin typeface="Times New Roman" pitchFamily="18" charset="0"/>
              <a:cs typeface="Times New Roman" pitchFamily="18" charset="0"/>
            </a:endParaRPr>
          </a:p>
          <a:p>
            <a:pPr>
              <a:buFont typeface="Arial" charset="0"/>
              <a:buChar char="•"/>
            </a:pPr>
            <a:r>
              <a:rPr lang="en-US" sz="2600" b="1" dirty="0">
                <a:latin typeface="Times New Roman" pitchFamily="18" charset="0"/>
                <a:cs typeface="Times New Roman" pitchFamily="18" charset="0"/>
              </a:rPr>
              <a:t>What makes cyanide so notorious ? Speed that it acts with. Cyanides are amongst the most fast acting poisons known. </a:t>
            </a:r>
          </a:p>
        </p:txBody>
      </p:sp>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style>
          <a:lnRef idx="0">
            <a:scrgbClr r="0" g="0" b="0"/>
          </a:lnRef>
          <a:fillRef idx="1003">
            <a:schemeClr val="dk2"/>
          </a:fillRef>
          <a:effectRef idx="0">
            <a:scrgbClr r="0" g="0" b="0"/>
          </a:effectRef>
          <a:fontRef idx="major"/>
        </p:style>
        <p:txBody>
          <a:bodyPr/>
          <a:lstStyle/>
          <a:p>
            <a:pPr eaLnBrk="1" hangingPunct="1">
              <a:defRPr/>
            </a:pPr>
            <a:r>
              <a:rPr lang="en-US" sz="3600" b="1" dirty="0" smtClean="0">
                <a:latin typeface="Times New Roman" pitchFamily="18" charset="0"/>
                <a:cs typeface="Times New Roman" pitchFamily="18" charset="0"/>
              </a:rPr>
              <a:t>NATURAL SOURCES</a:t>
            </a:r>
          </a:p>
        </p:txBody>
      </p:sp>
      <p:sp>
        <p:nvSpPr>
          <p:cNvPr id="11267" name="Rectangle 3"/>
          <p:cNvSpPr>
            <a:spLocks noGrp="1" noChangeArrowheads="1"/>
          </p:cNvSpPr>
          <p:nvPr>
            <p:ph type="body" sz="half" idx="1"/>
          </p:nvPr>
        </p:nvSpPr>
        <p:spPr>
          <a:xfrm>
            <a:off x="457200" y="1600200"/>
            <a:ext cx="4037013" cy="4495800"/>
          </a:xfrm>
        </p:spPr>
        <p:txBody>
          <a:bodyPr/>
          <a:lstStyle/>
          <a:p>
            <a:pPr eaLnBrk="1" hangingPunct="1">
              <a:lnSpc>
                <a:spcPct val="80000"/>
              </a:lnSpc>
            </a:pPr>
            <a:r>
              <a:rPr lang="en-US" sz="2600" b="1" dirty="0" smtClean="0">
                <a:latin typeface="Times New Roman" pitchFamily="18" charset="0"/>
                <a:cs typeface="Times New Roman" pitchFamily="18" charset="0"/>
              </a:rPr>
              <a:t>Peach </a:t>
            </a:r>
          </a:p>
          <a:p>
            <a:pPr eaLnBrk="1" hangingPunct="1">
              <a:lnSpc>
                <a:spcPct val="80000"/>
              </a:lnSpc>
            </a:pPr>
            <a:r>
              <a:rPr lang="en-US" sz="2600" b="1" dirty="0" smtClean="0">
                <a:latin typeface="Times New Roman" pitchFamily="18" charset="0"/>
                <a:cs typeface="Times New Roman" pitchFamily="18" charset="0"/>
              </a:rPr>
              <a:t>Cassava</a:t>
            </a:r>
          </a:p>
          <a:p>
            <a:pPr eaLnBrk="1" hangingPunct="1">
              <a:lnSpc>
                <a:spcPct val="80000"/>
              </a:lnSpc>
            </a:pPr>
            <a:r>
              <a:rPr lang="en-US" sz="2600" b="1" dirty="0" smtClean="0">
                <a:latin typeface="Times New Roman" pitchFamily="18" charset="0"/>
                <a:cs typeface="Times New Roman" pitchFamily="18" charset="0"/>
              </a:rPr>
              <a:t>Flax</a:t>
            </a:r>
          </a:p>
          <a:p>
            <a:pPr eaLnBrk="1" hangingPunct="1">
              <a:lnSpc>
                <a:spcPct val="80000"/>
              </a:lnSpc>
            </a:pPr>
            <a:r>
              <a:rPr lang="en-US" sz="2600" b="1" dirty="0" smtClean="0">
                <a:latin typeface="Times New Roman" pitchFamily="18" charset="0"/>
                <a:cs typeface="Times New Roman" pitchFamily="18" charset="0"/>
              </a:rPr>
              <a:t>Sorghum</a:t>
            </a:r>
          </a:p>
          <a:p>
            <a:pPr eaLnBrk="1" hangingPunct="1">
              <a:lnSpc>
                <a:spcPct val="80000"/>
              </a:lnSpc>
            </a:pPr>
            <a:r>
              <a:rPr lang="en-US" sz="2600" b="1" dirty="0" smtClean="0">
                <a:latin typeface="Times New Roman" pitchFamily="18" charset="0"/>
                <a:cs typeface="Times New Roman" pitchFamily="18" charset="0"/>
              </a:rPr>
              <a:t>Alfalfa</a:t>
            </a:r>
          </a:p>
          <a:p>
            <a:pPr eaLnBrk="1" hangingPunct="1">
              <a:lnSpc>
                <a:spcPct val="80000"/>
              </a:lnSpc>
            </a:pPr>
            <a:r>
              <a:rPr lang="en-US" sz="2600" b="1" dirty="0" smtClean="0">
                <a:latin typeface="Times New Roman" pitchFamily="18" charset="0"/>
                <a:cs typeface="Times New Roman" pitchFamily="18" charset="0"/>
              </a:rPr>
              <a:t>Bamboo  </a:t>
            </a:r>
          </a:p>
          <a:p>
            <a:pPr eaLnBrk="1" hangingPunct="1">
              <a:lnSpc>
                <a:spcPct val="80000"/>
              </a:lnSpc>
            </a:pPr>
            <a:r>
              <a:rPr lang="en-US" sz="2600" b="1" dirty="0" smtClean="0">
                <a:latin typeface="Times New Roman" pitchFamily="18" charset="0"/>
                <a:cs typeface="Times New Roman" pitchFamily="18" charset="0"/>
              </a:rPr>
              <a:t>Pear </a:t>
            </a:r>
          </a:p>
          <a:p>
            <a:pPr eaLnBrk="1" hangingPunct="1">
              <a:lnSpc>
                <a:spcPct val="80000"/>
              </a:lnSpc>
            </a:pPr>
            <a:r>
              <a:rPr lang="en-US" sz="2600" b="1" dirty="0" smtClean="0">
                <a:latin typeface="Times New Roman" pitchFamily="18" charset="0"/>
                <a:cs typeface="Times New Roman" pitchFamily="18" charset="0"/>
              </a:rPr>
              <a:t>Cherry</a:t>
            </a:r>
          </a:p>
          <a:p>
            <a:pPr eaLnBrk="1" hangingPunct="1">
              <a:lnSpc>
                <a:spcPct val="80000"/>
              </a:lnSpc>
              <a:buFontTx/>
              <a:buNone/>
            </a:pPr>
            <a:r>
              <a:rPr lang="en-US" sz="2400" dirty="0" smtClean="0"/>
              <a:t> </a:t>
            </a:r>
          </a:p>
          <a:p>
            <a:pPr eaLnBrk="1" hangingPunct="1">
              <a:lnSpc>
                <a:spcPct val="80000"/>
              </a:lnSpc>
            </a:pPr>
            <a:endParaRPr lang="en-US" sz="2400" dirty="0" smtClean="0"/>
          </a:p>
          <a:p>
            <a:pPr eaLnBrk="1" hangingPunct="1">
              <a:lnSpc>
                <a:spcPct val="80000"/>
              </a:lnSpc>
            </a:pPr>
            <a:endParaRPr lang="en-US" sz="2400" dirty="0" smtClean="0"/>
          </a:p>
        </p:txBody>
      </p:sp>
      <p:sp>
        <p:nvSpPr>
          <p:cNvPr id="11268" name="Rectangle 4"/>
          <p:cNvSpPr>
            <a:spLocks noGrp="1" noChangeArrowheads="1"/>
          </p:cNvSpPr>
          <p:nvPr>
            <p:ph type="body" sz="half" idx="2"/>
          </p:nvPr>
        </p:nvSpPr>
        <p:spPr>
          <a:xfrm>
            <a:off x="4649788" y="1600200"/>
            <a:ext cx="4037012" cy="4495800"/>
          </a:xfrm>
        </p:spPr>
        <p:txBody>
          <a:bodyPr/>
          <a:lstStyle/>
          <a:p>
            <a:pPr eaLnBrk="1" hangingPunct="1">
              <a:lnSpc>
                <a:spcPct val="80000"/>
              </a:lnSpc>
            </a:pPr>
            <a:r>
              <a:rPr lang="en-US" sz="2600" b="1" dirty="0" smtClean="0">
                <a:latin typeface="Times New Roman" pitchFamily="18" charset="0"/>
                <a:cs typeface="Times New Roman" pitchFamily="18" charset="0"/>
              </a:rPr>
              <a:t>Plum</a:t>
            </a:r>
          </a:p>
          <a:p>
            <a:pPr eaLnBrk="1" hangingPunct="1">
              <a:lnSpc>
                <a:spcPct val="80000"/>
              </a:lnSpc>
            </a:pPr>
            <a:r>
              <a:rPr lang="en-US" sz="2600" b="1" dirty="0" smtClean="0">
                <a:latin typeface="Times New Roman" pitchFamily="18" charset="0"/>
                <a:cs typeface="Times New Roman" pitchFamily="18" charset="0"/>
              </a:rPr>
              <a:t>Corn</a:t>
            </a:r>
          </a:p>
          <a:p>
            <a:pPr eaLnBrk="1" hangingPunct="1">
              <a:lnSpc>
                <a:spcPct val="80000"/>
              </a:lnSpc>
            </a:pPr>
            <a:r>
              <a:rPr lang="en-US" sz="2600" b="1" dirty="0" smtClean="0">
                <a:latin typeface="Times New Roman" pitchFamily="18" charset="0"/>
                <a:cs typeface="Times New Roman" pitchFamily="18" charset="0"/>
              </a:rPr>
              <a:t>Potato</a:t>
            </a:r>
          </a:p>
          <a:p>
            <a:pPr eaLnBrk="1" hangingPunct="1">
              <a:lnSpc>
                <a:spcPct val="80000"/>
              </a:lnSpc>
            </a:pPr>
            <a:r>
              <a:rPr lang="en-US" sz="2600" b="1" dirty="0" smtClean="0">
                <a:latin typeface="Times New Roman" pitchFamily="18" charset="0"/>
                <a:cs typeface="Times New Roman" pitchFamily="18" charset="0"/>
              </a:rPr>
              <a:t>Cotton</a:t>
            </a:r>
          </a:p>
          <a:p>
            <a:pPr eaLnBrk="1" hangingPunct="1">
              <a:lnSpc>
                <a:spcPct val="80000"/>
              </a:lnSpc>
            </a:pPr>
            <a:r>
              <a:rPr lang="en-US" sz="2600" b="1" dirty="0" smtClean="0">
                <a:latin typeface="Times New Roman" pitchFamily="18" charset="0"/>
                <a:cs typeface="Times New Roman" pitchFamily="18" charset="0"/>
              </a:rPr>
              <a:t>Beans</a:t>
            </a:r>
          </a:p>
          <a:p>
            <a:pPr eaLnBrk="1" hangingPunct="1">
              <a:lnSpc>
                <a:spcPct val="80000"/>
              </a:lnSpc>
            </a:pPr>
            <a:r>
              <a:rPr lang="en-US" sz="2600" b="1" dirty="0" smtClean="0">
                <a:latin typeface="Times New Roman" pitchFamily="18" charset="0"/>
                <a:cs typeface="Times New Roman" pitchFamily="18" charset="0"/>
              </a:rPr>
              <a:t>Bitter almonds etc. </a:t>
            </a:r>
          </a:p>
        </p:txBody>
      </p:sp>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style>
          <a:lnRef idx="0">
            <a:scrgbClr r="0" g="0" b="0"/>
          </a:lnRef>
          <a:fillRef idx="1003">
            <a:schemeClr val="dk2"/>
          </a:fillRef>
          <a:effectRef idx="0">
            <a:scrgbClr r="0" g="0" b="0"/>
          </a:effectRef>
          <a:fontRef idx="major"/>
        </p:style>
        <p:txBody>
          <a:bodyPr/>
          <a:lstStyle/>
          <a:p>
            <a:pPr eaLnBrk="1" hangingPunct="1">
              <a:defRPr/>
            </a:pPr>
            <a:r>
              <a:rPr lang="en-US" sz="3600" b="1" dirty="0" smtClean="0">
                <a:latin typeface="Times New Roman" pitchFamily="18" charset="0"/>
                <a:cs typeface="Times New Roman" pitchFamily="18" charset="0"/>
              </a:rPr>
              <a:t>CYANIDES IN NATURE</a:t>
            </a:r>
          </a:p>
        </p:txBody>
      </p:sp>
      <p:sp>
        <p:nvSpPr>
          <p:cNvPr id="12291" name="Rectangle 3"/>
          <p:cNvSpPr>
            <a:spLocks noGrp="1" noChangeArrowheads="1"/>
          </p:cNvSpPr>
          <p:nvPr>
            <p:ph type="body" idx="1"/>
          </p:nvPr>
        </p:nvSpPr>
        <p:spPr/>
        <p:txBody>
          <a:bodyPr/>
          <a:lstStyle/>
          <a:p>
            <a:pPr algn="just" eaLnBrk="1" hangingPunct="1">
              <a:buFontTx/>
              <a:buNone/>
            </a:pPr>
            <a:r>
              <a:rPr lang="en-US" sz="2400" dirty="0" smtClean="0"/>
              <a:t>    </a:t>
            </a:r>
            <a:r>
              <a:rPr lang="en-US" sz="2600" b="1" dirty="0" smtClean="0">
                <a:latin typeface="Times New Roman" pitchFamily="18" charset="0"/>
                <a:cs typeface="Times New Roman" pitchFamily="18" charset="0"/>
              </a:rPr>
              <a:t>Cyanide and chemically related compounds are formed, excreted and degraded in nature by a number of species of </a:t>
            </a:r>
          </a:p>
          <a:p>
            <a:pPr algn="just" eaLnBrk="1" hangingPunct="1"/>
            <a:r>
              <a:rPr lang="en-US" sz="2600" b="1" dirty="0" smtClean="0">
                <a:latin typeface="Times New Roman" pitchFamily="18" charset="0"/>
                <a:cs typeface="Times New Roman" pitchFamily="18" charset="0"/>
              </a:rPr>
              <a:t>Bacteria</a:t>
            </a:r>
          </a:p>
          <a:p>
            <a:pPr algn="just" eaLnBrk="1" hangingPunct="1"/>
            <a:r>
              <a:rPr lang="en-US" sz="2600" b="1" dirty="0" smtClean="0">
                <a:latin typeface="Times New Roman" pitchFamily="18" charset="0"/>
                <a:cs typeface="Times New Roman" pitchFamily="18" charset="0"/>
              </a:rPr>
              <a:t>Algae </a:t>
            </a:r>
          </a:p>
          <a:p>
            <a:pPr algn="just" eaLnBrk="1" hangingPunct="1"/>
            <a:r>
              <a:rPr lang="en-US" sz="2600" b="1" dirty="0" smtClean="0">
                <a:latin typeface="Times New Roman" pitchFamily="18" charset="0"/>
                <a:cs typeface="Times New Roman" pitchFamily="18" charset="0"/>
              </a:rPr>
              <a:t>Fungi</a:t>
            </a:r>
          </a:p>
          <a:p>
            <a:pPr algn="just" eaLnBrk="1" hangingPunct="1"/>
            <a:r>
              <a:rPr lang="en-US" sz="2600" b="1" dirty="0" smtClean="0">
                <a:latin typeface="Times New Roman" pitchFamily="18" charset="0"/>
                <a:cs typeface="Times New Roman" pitchFamily="18" charset="0"/>
              </a:rPr>
              <a:t>Plants and </a:t>
            </a:r>
          </a:p>
          <a:p>
            <a:pPr algn="just" eaLnBrk="1" hangingPunct="1"/>
            <a:r>
              <a:rPr lang="en-US" sz="2600" b="1" dirty="0" smtClean="0">
                <a:latin typeface="Times New Roman" pitchFamily="18" charset="0"/>
                <a:cs typeface="Times New Roman" pitchFamily="18" charset="0"/>
              </a:rPr>
              <a:t>Insects </a:t>
            </a:r>
          </a:p>
        </p:txBody>
      </p:sp>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5"/>
          <p:cNvSpPr>
            <a:spLocks noGrp="1" noChangeArrowheads="1"/>
          </p:cNvSpPr>
          <p:nvPr>
            <p:ph type="title"/>
          </p:nvPr>
        </p:nvSpPr>
        <p:spPr>
          <a:xfrm>
            <a:off x="457200" y="228600"/>
            <a:ext cx="8229600" cy="762000"/>
          </a:xfrm>
        </p:spPr>
        <p:style>
          <a:lnRef idx="0">
            <a:scrgbClr r="0" g="0" b="0"/>
          </a:lnRef>
          <a:fillRef idx="1003">
            <a:schemeClr val="dk2"/>
          </a:fillRef>
          <a:effectRef idx="0">
            <a:scrgbClr r="0" g="0" b="0"/>
          </a:effectRef>
          <a:fontRef idx="major"/>
        </p:style>
        <p:txBody>
          <a:bodyPr/>
          <a:lstStyle/>
          <a:p>
            <a:pPr eaLnBrk="1" hangingPunct="1">
              <a:defRPr/>
            </a:pPr>
            <a:r>
              <a:rPr lang="en-US" sz="3600" b="1" dirty="0" smtClean="0">
                <a:latin typeface="Times New Roman" pitchFamily="18" charset="0"/>
                <a:cs typeface="Times New Roman" pitchFamily="18" charset="0"/>
              </a:rPr>
              <a:t>HISTORY</a:t>
            </a:r>
          </a:p>
        </p:txBody>
      </p:sp>
      <p:sp>
        <p:nvSpPr>
          <p:cNvPr id="13315" name="Rectangle 6"/>
          <p:cNvSpPr>
            <a:spLocks noGrp="1" noChangeArrowheads="1"/>
          </p:cNvSpPr>
          <p:nvPr>
            <p:ph type="body" idx="1"/>
          </p:nvPr>
        </p:nvSpPr>
        <p:spPr>
          <a:xfrm>
            <a:off x="533400" y="1219200"/>
            <a:ext cx="8229600" cy="4495800"/>
          </a:xfrm>
        </p:spPr>
        <p:txBody>
          <a:bodyPr/>
          <a:lstStyle/>
          <a:p>
            <a:pPr eaLnBrk="1" hangingPunct="1"/>
            <a:r>
              <a:rPr lang="en-US" sz="2600" b="1" dirty="0" smtClean="0">
                <a:latin typeface="Times New Roman" pitchFamily="18" charset="0"/>
                <a:cs typeface="Times New Roman" pitchFamily="18" charset="0"/>
              </a:rPr>
              <a:t>Nero and Napoleon III </a:t>
            </a:r>
          </a:p>
          <a:p>
            <a:pPr eaLnBrk="1" hangingPunct="1">
              <a:buNone/>
            </a:pPr>
            <a:r>
              <a:rPr lang="en-US" sz="2600" b="1" dirty="0" smtClean="0">
                <a:latin typeface="Times New Roman" pitchFamily="18" charset="0"/>
                <a:cs typeface="Times New Roman" pitchFamily="18" charset="0"/>
              </a:rPr>
              <a:t>    Alleged  execution of  prisoners</a:t>
            </a:r>
          </a:p>
          <a:p>
            <a:pPr eaLnBrk="1" hangingPunct="1"/>
            <a:r>
              <a:rPr lang="en-US" sz="2600" b="1" dirty="0" smtClean="0">
                <a:latin typeface="Times New Roman" pitchFamily="18" charset="0"/>
                <a:cs typeface="Times New Roman" pitchFamily="18" charset="0"/>
              </a:rPr>
              <a:t>World war I</a:t>
            </a:r>
          </a:p>
          <a:p>
            <a:pPr eaLnBrk="1" hangingPunct="1">
              <a:buNone/>
            </a:pPr>
            <a:r>
              <a:rPr lang="en-US" sz="2600" b="1" dirty="0" smtClean="0">
                <a:latin typeface="Times New Roman" pitchFamily="18" charset="0"/>
                <a:cs typeface="Times New Roman" pitchFamily="18" charset="0"/>
              </a:rPr>
              <a:t>	 HCN used in 1915, FRENCH Army used 4000 ton</a:t>
            </a:r>
          </a:p>
          <a:p>
            <a:pPr eaLnBrk="1" hangingPunct="1">
              <a:buFont typeface="Arial" pitchFamily="34" charset="0"/>
              <a:buChar char="•"/>
            </a:pPr>
            <a:r>
              <a:rPr lang="en-US" sz="2600" b="1" dirty="0" smtClean="0">
                <a:latin typeface="Times New Roman" pitchFamily="18" charset="0"/>
                <a:cs typeface="Times New Roman" pitchFamily="18" charset="0"/>
              </a:rPr>
              <a:t> World war II  </a:t>
            </a:r>
          </a:p>
          <a:p>
            <a:pPr eaLnBrk="1" hangingPunct="1">
              <a:buNone/>
            </a:pPr>
            <a:r>
              <a:rPr lang="en-US" sz="2600" b="1" dirty="0" smtClean="0">
                <a:latin typeface="Times New Roman" pitchFamily="18" charset="0"/>
                <a:cs typeface="Times New Roman" pitchFamily="18" charset="0"/>
              </a:rPr>
              <a:t>	  Alleged use of cyanide by Japanese on China</a:t>
            </a:r>
          </a:p>
          <a:p>
            <a:pPr eaLnBrk="1" hangingPunct="1">
              <a:buFont typeface="Arial" pitchFamily="34" charset="0"/>
              <a:buChar char="•"/>
            </a:pPr>
            <a:r>
              <a:rPr lang="en-US" sz="2600" b="1" dirty="0" smtClean="0">
                <a:latin typeface="Times New Roman" pitchFamily="18" charset="0"/>
                <a:cs typeface="Times New Roman" pitchFamily="18" charset="0"/>
              </a:rPr>
              <a:t>Iran-Iraq war 1980</a:t>
            </a:r>
          </a:p>
          <a:p>
            <a:pPr eaLnBrk="1" hangingPunct="1">
              <a:buNone/>
            </a:pPr>
            <a:r>
              <a:rPr lang="en-US" sz="2600" b="1" dirty="0" smtClean="0">
                <a:latin typeface="Times New Roman" pitchFamily="18" charset="0"/>
                <a:cs typeface="Times New Roman" pitchFamily="18" charset="0"/>
              </a:rPr>
              <a:t>	Alleged Iraq attackers used cyanide on Kurds</a:t>
            </a:r>
          </a:p>
          <a:p>
            <a:pPr eaLnBrk="1" hangingPunct="1">
              <a:buNone/>
            </a:pPr>
            <a:r>
              <a:rPr lang="en-US" sz="2600" b="1" dirty="0" smtClean="0">
                <a:latin typeface="Times New Roman" pitchFamily="18" charset="0"/>
                <a:cs typeface="Times New Roman" pitchFamily="18" charset="0"/>
              </a:rPr>
              <a:t>  </a:t>
            </a:r>
          </a:p>
        </p:txBody>
      </p:sp>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3195"/>
            <a:ext cx="8229600" cy="1143000"/>
          </a:xfrm>
        </p:spPr>
        <p:style>
          <a:lnRef idx="0">
            <a:scrgbClr r="0" g="0" b="0"/>
          </a:lnRef>
          <a:fillRef idx="1003">
            <a:schemeClr val="dk2"/>
          </a:fillRef>
          <a:effectRef idx="0">
            <a:scrgbClr r="0" g="0" b="0"/>
          </a:effectRef>
          <a:fontRef idx="major"/>
        </p:style>
        <p:txBody>
          <a:bodyPr/>
          <a:lstStyle/>
          <a:p>
            <a:r>
              <a:rPr lang="en-US" sz="4800" b="1" dirty="0" smtClean="0">
                <a:latin typeface="Times New Roman" pitchFamily="18" charset="0"/>
                <a:cs typeface="Times New Roman" pitchFamily="18" charset="0"/>
              </a:rPr>
              <a:t>Harmfulness</a:t>
            </a:r>
            <a:r>
              <a:rPr lang="en-US" sz="4800" dirty="0" smtClean="0"/>
              <a:t> </a:t>
            </a:r>
            <a:endParaRPr lang="en-US" sz="4800" dirty="0"/>
          </a:p>
        </p:txBody>
      </p:sp>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rgbClr r="0" g="0" b="0"/>
          </a:lnRef>
          <a:fillRef idx="1003">
            <a:schemeClr val="dk2"/>
          </a:fillRef>
          <a:effectRef idx="0">
            <a:scrgbClr r="0" g="0" b="0"/>
          </a:effectRef>
          <a:fontRef idx="major"/>
        </p:style>
        <p:txBody>
          <a:bodyPr/>
          <a:lstStyle/>
          <a:p>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Karl Scheele </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Died from tasting his discoveries</a:t>
            </a:r>
            <a:r>
              <a:rPr lang="en-US" dirty="0" smtClean="0"/>
              <a:t/>
            </a:r>
            <a:br>
              <a:rPr lang="en-US" dirty="0" smtClean="0"/>
            </a:br>
            <a:endParaRPr lang="en-US" dirty="0"/>
          </a:p>
        </p:txBody>
      </p:sp>
      <p:pic>
        <p:nvPicPr>
          <p:cNvPr id="4" name="Content Placeholder 3" descr="Hskarlwi">
            <a:hlinkClick r:id="rId2"/>
          </p:cNvPr>
          <p:cNvPicPr>
            <a:picLocks noGrp="1"/>
          </p:cNvPicPr>
          <p:nvPr>
            <p:ph idx="1"/>
          </p:nvPr>
        </p:nvPicPr>
        <p:blipFill>
          <a:blip r:embed="rId3" cstate="print"/>
          <a:srcRect/>
          <a:stretch>
            <a:fillRect/>
          </a:stretch>
        </p:blipFill>
        <p:spPr bwMode="auto">
          <a:xfrm>
            <a:off x="381000" y="1600200"/>
            <a:ext cx="3276600" cy="4445000"/>
          </a:xfrm>
          <a:prstGeom prst="rect">
            <a:avLst/>
          </a:prstGeom>
          <a:noFill/>
          <a:ln w="9525">
            <a:noFill/>
            <a:miter lim="800000"/>
            <a:headEnd/>
            <a:tailEnd/>
          </a:ln>
        </p:spPr>
      </p:pic>
      <p:sp>
        <p:nvSpPr>
          <p:cNvPr id="5" name="TextBox 4"/>
          <p:cNvSpPr txBox="1"/>
          <p:nvPr/>
        </p:nvSpPr>
        <p:spPr>
          <a:xfrm>
            <a:off x="4267200" y="1600200"/>
            <a:ext cx="4495800" cy="4154984"/>
          </a:xfrm>
          <a:prstGeom prst="rect">
            <a:avLst/>
          </a:prstGeom>
          <a:noFill/>
        </p:spPr>
        <p:txBody>
          <a:bodyPr wrap="square" rtlCol="0">
            <a:spAutoFit/>
          </a:bodyPr>
          <a:lstStyle/>
          <a:p>
            <a:pPr algn="just"/>
            <a:r>
              <a:rPr lang="en-US" sz="2400" dirty="0" smtClean="0">
                <a:latin typeface="Times New Roman" pitchFamily="18" charset="0"/>
                <a:cs typeface="Times New Roman" pitchFamily="18" charset="0"/>
              </a:rPr>
              <a:t>Scheele was  </a:t>
            </a:r>
            <a:r>
              <a:rPr lang="hi-IN" sz="2400" dirty="0" smtClean="0">
                <a:latin typeface="Times New Roman" pitchFamily="18" charset="0"/>
                <a:cs typeface="Times New Roman" pitchFamily="18" charset="0"/>
              </a:rPr>
              <a:t>P</a:t>
            </a:r>
            <a:r>
              <a:rPr lang="en-US" sz="2400" dirty="0" err="1" smtClean="0">
                <a:latin typeface="Times New Roman" pitchFamily="18" charset="0"/>
                <a:cs typeface="Times New Roman" pitchFamily="18" charset="0"/>
              </a:rPr>
              <a:t>harmaceutical</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chemist who discovered many chemical elements </a:t>
            </a:r>
            <a:r>
              <a:rPr lang="en-US" sz="2400" dirty="0" smtClean="0">
                <a:latin typeface="Times New Roman" pitchFamily="18" charset="0"/>
                <a:cs typeface="Times New Roman" pitchFamily="18" charset="0"/>
              </a:rPr>
              <a:t>–oxygen, </a:t>
            </a:r>
            <a:r>
              <a:rPr lang="en-US" sz="2400" dirty="0">
                <a:latin typeface="Times New Roman" pitchFamily="18" charset="0"/>
                <a:cs typeface="Times New Roman" pitchFamily="18" charset="0"/>
              </a:rPr>
              <a:t>molybdenum, tungsten, </a:t>
            </a:r>
            <a:r>
              <a:rPr lang="en-US" sz="2400" dirty="0" smtClean="0">
                <a:latin typeface="Times New Roman" pitchFamily="18" charset="0"/>
                <a:cs typeface="Times New Roman" pitchFamily="18" charset="0"/>
              </a:rPr>
              <a:t>manganese, and chlorine. Scheele had the habit of taste testing his discoveries and fortunately, managed to survive his taste-test of hydrogen cyanide. He </a:t>
            </a:r>
            <a:r>
              <a:rPr lang="en-US" sz="2400" b="1" dirty="0" smtClean="0">
                <a:latin typeface="Times New Roman" pitchFamily="18" charset="0"/>
                <a:cs typeface="Times New Roman" pitchFamily="18" charset="0"/>
              </a:rPr>
              <a:t>died</a:t>
            </a:r>
            <a:r>
              <a:rPr lang="en-US" sz="2400" dirty="0" smtClean="0">
                <a:latin typeface="Times New Roman" pitchFamily="18" charset="0"/>
                <a:cs typeface="Times New Roman" pitchFamily="18" charset="0"/>
              </a:rPr>
              <a:t> of symptoms strongly resembling mercury poisoning.</a:t>
            </a:r>
            <a:endParaRPr lang="en-US" sz="2400"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style>
          <a:lnRef idx="0">
            <a:scrgbClr r="0" g="0" b="0"/>
          </a:lnRef>
          <a:fillRef idx="1003">
            <a:schemeClr val="dk2"/>
          </a:fillRef>
          <a:effectRef idx="0">
            <a:scrgbClr r="0" g="0" b="0"/>
          </a:effectRef>
          <a:fontRef idx="major"/>
        </p:style>
        <p:txBody>
          <a:bodyPr/>
          <a:lstStyle/>
          <a:p>
            <a:r>
              <a:rPr lang="en-US" dirty="0" smtClean="0"/>
              <a:t>Robert Bunsen </a:t>
            </a:r>
            <a:endParaRPr lang="en-US" dirty="0"/>
          </a:p>
        </p:txBody>
      </p:sp>
      <p:pic>
        <p:nvPicPr>
          <p:cNvPr id="3" name="Picture 2" descr="6989-004">
            <a:hlinkClick r:id="rId2"/>
          </p:cNvPr>
          <p:cNvPicPr/>
          <p:nvPr/>
        </p:nvPicPr>
        <p:blipFill>
          <a:blip r:embed="rId3" cstate="print"/>
          <a:srcRect/>
          <a:stretch>
            <a:fillRect/>
          </a:stretch>
        </p:blipFill>
        <p:spPr bwMode="auto">
          <a:xfrm>
            <a:off x="457200" y="2057400"/>
            <a:ext cx="2465070" cy="3331845"/>
          </a:xfrm>
          <a:prstGeom prst="rect">
            <a:avLst/>
          </a:prstGeom>
          <a:noFill/>
          <a:ln w="9525">
            <a:noFill/>
            <a:miter lim="800000"/>
            <a:headEnd/>
            <a:tailEnd/>
          </a:ln>
        </p:spPr>
      </p:pic>
      <p:sp>
        <p:nvSpPr>
          <p:cNvPr id="4" name="TextBox 3"/>
          <p:cNvSpPr txBox="1"/>
          <p:nvPr/>
        </p:nvSpPr>
        <p:spPr>
          <a:xfrm>
            <a:off x="3657600" y="1981200"/>
            <a:ext cx="5181600" cy="2308324"/>
          </a:xfrm>
          <a:prstGeom prst="rect">
            <a:avLst/>
          </a:prstGeom>
          <a:noFill/>
        </p:spPr>
        <p:txBody>
          <a:bodyPr wrap="square" rtlCol="0">
            <a:spAutoFit/>
          </a:bodyPr>
          <a:lstStyle/>
          <a:p>
            <a:pPr algn="just"/>
            <a:r>
              <a:rPr lang="en-US" sz="2400" dirty="0" smtClean="0">
                <a:latin typeface="Times New Roman" pitchFamily="18" charset="0"/>
                <a:cs typeface="Times New Roman" pitchFamily="18" charset="0"/>
              </a:rPr>
              <a:t>Robert Bunsen discovered burner. He started out his scientific career in organic chemistry but nearly died twice of arsenic poisoning. After his near-death experiences, he lost his right eye sight  after a cyanide explosion.</a:t>
            </a:r>
            <a:endParaRPr lang="en-US" sz="2400"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rgbClr r="0" g="0" b="0"/>
          </a:lnRef>
          <a:fillRef idx="1003">
            <a:schemeClr val="dk2"/>
          </a:fillRef>
          <a:effectRef idx="0">
            <a:scrgbClr r="0" g="0" b="0"/>
          </a:effectRef>
          <a:fontRef idx="major"/>
        </p:style>
        <p:txBody>
          <a:bodyPr/>
          <a:lstStyle/>
          <a:p>
            <a:pPr>
              <a:defRPr/>
            </a:pPr>
            <a:r>
              <a:rPr lang="en-US" sz="3600" b="1" dirty="0" smtClean="0">
                <a:latin typeface="Times New Roman" pitchFamily="18" charset="0"/>
                <a:cs typeface="Times New Roman" pitchFamily="18" charset="0"/>
              </a:rPr>
              <a:t>ROUTES OF EXPOSURE</a:t>
            </a:r>
            <a:endParaRPr lang="en-US" sz="3600" dirty="0">
              <a:latin typeface="Times New Roman" pitchFamily="18" charset="0"/>
              <a:cs typeface="Times New Roman" pitchFamily="18" charset="0"/>
            </a:endParaRPr>
          </a:p>
        </p:txBody>
      </p:sp>
      <p:sp>
        <p:nvSpPr>
          <p:cNvPr id="6147" name="Content Placeholder 2"/>
          <p:cNvSpPr>
            <a:spLocks noGrp="1"/>
          </p:cNvSpPr>
          <p:nvPr>
            <p:ph idx="1"/>
          </p:nvPr>
        </p:nvSpPr>
        <p:spPr/>
        <p:txBody>
          <a:bodyPr/>
          <a:lstStyle/>
          <a:p>
            <a:pPr>
              <a:buFontTx/>
              <a:buNone/>
            </a:pPr>
            <a:r>
              <a:rPr lang="en-US" sz="2600" b="1" dirty="0" smtClean="0">
                <a:latin typeface="Times New Roman" pitchFamily="18" charset="0"/>
                <a:cs typeface="Times New Roman" pitchFamily="18" charset="0"/>
              </a:rPr>
              <a:t>Potassium cyanide can affect the body by </a:t>
            </a:r>
          </a:p>
          <a:p>
            <a:r>
              <a:rPr lang="en-US" sz="2600" b="1" dirty="0" smtClean="0">
                <a:latin typeface="Times New Roman" pitchFamily="18" charset="0"/>
                <a:cs typeface="Times New Roman" pitchFamily="18" charset="0"/>
              </a:rPr>
              <a:t>Ingestion</a:t>
            </a:r>
          </a:p>
          <a:p>
            <a:r>
              <a:rPr lang="en-US" sz="2600" b="1" dirty="0" smtClean="0">
                <a:latin typeface="Times New Roman" pitchFamily="18" charset="0"/>
                <a:cs typeface="Times New Roman" pitchFamily="18" charset="0"/>
              </a:rPr>
              <a:t>Inhalation</a:t>
            </a:r>
          </a:p>
          <a:p>
            <a:r>
              <a:rPr lang="en-US" sz="2600" b="1" dirty="0" smtClean="0">
                <a:latin typeface="Times New Roman" pitchFamily="18" charset="0"/>
                <a:cs typeface="Times New Roman" pitchFamily="18" charset="0"/>
              </a:rPr>
              <a:t>Skin contact</a:t>
            </a:r>
          </a:p>
          <a:p>
            <a:r>
              <a:rPr lang="en-US" sz="2600" b="1" dirty="0" smtClean="0">
                <a:latin typeface="Times New Roman" pitchFamily="18" charset="0"/>
                <a:cs typeface="Times New Roman" pitchFamily="18" charset="0"/>
              </a:rPr>
              <a:t>Eye contact</a:t>
            </a:r>
          </a:p>
          <a:p>
            <a:endParaRPr lang="en-US" dirty="0" smtClean="0"/>
          </a:p>
        </p:txBody>
      </p:sp>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4"/>
          <p:cNvSpPr txBox="1">
            <a:spLocks noChangeArrowheads="1"/>
          </p:cNvSpPr>
          <p:nvPr/>
        </p:nvSpPr>
        <p:spPr bwMode="auto">
          <a:xfrm>
            <a:off x="685800" y="0"/>
            <a:ext cx="7696199" cy="646331"/>
          </a:xfrm>
          <a:prstGeom prst="rect">
            <a:avLst/>
          </a:prstGeom>
          <a:ln w="9525">
            <a:noFill/>
            <a:miter lim="800000"/>
            <a:headEnd/>
            <a:tailEnd/>
          </a:ln>
          <a:effectLst>
            <a:outerShdw dist="107763" dir="2700000" algn="ctr" rotWithShape="0">
              <a:srgbClr val="660066"/>
            </a:outerShdw>
          </a:effectLst>
        </p:spPr>
        <p:style>
          <a:lnRef idx="0">
            <a:scrgbClr r="0" g="0" b="0"/>
          </a:lnRef>
          <a:fillRef idx="1003">
            <a:schemeClr val="dk2"/>
          </a:fillRef>
          <a:effectRef idx="0">
            <a:scrgbClr r="0" g="0" b="0"/>
          </a:effectRef>
          <a:fontRef idx="major"/>
        </p:style>
        <p:txBody>
          <a:bodyPr wrap="square">
            <a:spAutoFit/>
          </a:bodyPr>
          <a:lstStyle/>
          <a:p>
            <a:pPr algn="ctr"/>
            <a:r>
              <a:rPr lang="en-US" sz="3600" b="1" dirty="0">
                <a:latin typeface="Century Gothic" pitchFamily="34" charset="0"/>
              </a:rPr>
              <a:t>SIGNS AND SYMPTOMS</a:t>
            </a:r>
          </a:p>
        </p:txBody>
      </p:sp>
      <p:sp>
        <p:nvSpPr>
          <p:cNvPr id="61445" name="Text Box 5"/>
          <p:cNvSpPr txBox="1">
            <a:spLocks noChangeArrowheads="1"/>
          </p:cNvSpPr>
          <p:nvPr/>
        </p:nvSpPr>
        <p:spPr bwMode="auto">
          <a:xfrm>
            <a:off x="838200" y="990600"/>
            <a:ext cx="7620000" cy="4893647"/>
          </a:xfrm>
          <a:prstGeom prst="rect">
            <a:avLst/>
          </a:prstGeom>
          <a:noFill/>
          <a:ln w="9525">
            <a:noFill/>
            <a:miter lim="800000"/>
            <a:headEnd/>
            <a:tailEnd/>
          </a:ln>
          <a:effectLst/>
        </p:spPr>
        <p:txBody>
          <a:bodyPr wrap="square">
            <a:spAutoFit/>
          </a:bodyPr>
          <a:lstStyle/>
          <a:p>
            <a:r>
              <a:rPr lang="en-US" sz="2400" b="1" dirty="0">
                <a:latin typeface="Arial" pitchFamily="34" charset="0"/>
              </a:rPr>
              <a:t>Mild Toxicity</a:t>
            </a:r>
          </a:p>
          <a:p>
            <a:pPr lvl="1"/>
            <a:r>
              <a:rPr lang="en-US" sz="2400" b="1" dirty="0">
                <a:latin typeface="Arial" pitchFamily="34" charset="0"/>
              </a:rPr>
              <a:t>Nausea</a:t>
            </a:r>
          </a:p>
          <a:p>
            <a:pPr lvl="1"/>
            <a:r>
              <a:rPr lang="en-US" sz="2400" b="1" dirty="0">
                <a:latin typeface="Arial" pitchFamily="34" charset="0"/>
              </a:rPr>
              <a:t>Dizziness</a:t>
            </a:r>
          </a:p>
          <a:p>
            <a:pPr lvl="1"/>
            <a:r>
              <a:rPr lang="en-US" sz="2400" b="1" dirty="0">
                <a:latin typeface="Arial" pitchFamily="34" charset="0"/>
              </a:rPr>
              <a:t>Drowsiness</a:t>
            </a:r>
          </a:p>
          <a:p>
            <a:r>
              <a:rPr lang="en-US" sz="2400" b="1" dirty="0">
                <a:latin typeface="Arial" pitchFamily="34" charset="0"/>
              </a:rPr>
              <a:t>Moderate Toxicity</a:t>
            </a:r>
          </a:p>
          <a:p>
            <a:pPr lvl="1"/>
            <a:r>
              <a:rPr lang="en-US" sz="2400" b="1" dirty="0">
                <a:latin typeface="Arial" pitchFamily="34" charset="0"/>
              </a:rPr>
              <a:t>Loss of consciousness for a short period</a:t>
            </a:r>
          </a:p>
          <a:p>
            <a:pPr lvl="1"/>
            <a:r>
              <a:rPr lang="en-US" sz="2400" b="1" dirty="0">
                <a:latin typeface="Arial" pitchFamily="34" charset="0"/>
              </a:rPr>
              <a:t>Convulsion</a:t>
            </a:r>
          </a:p>
          <a:p>
            <a:pPr lvl="1"/>
            <a:r>
              <a:rPr lang="en-US" sz="2400" b="1" dirty="0">
                <a:latin typeface="Arial" pitchFamily="34" charset="0"/>
              </a:rPr>
              <a:t>Vomiting</a:t>
            </a:r>
          </a:p>
          <a:p>
            <a:pPr lvl="1"/>
            <a:r>
              <a:rPr lang="en-US" sz="2400" b="1" dirty="0">
                <a:latin typeface="Arial" pitchFamily="34" charset="0"/>
              </a:rPr>
              <a:t>Cyanosis</a:t>
            </a:r>
          </a:p>
          <a:p>
            <a:r>
              <a:rPr lang="en-US" sz="2400" b="1" dirty="0">
                <a:latin typeface="Arial" pitchFamily="34" charset="0"/>
              </a:rPr>
              <a:t>Severe Toxicity</a:t>
            </a:r>
          </a:p>
          <a:p>
            <a:pPr lvl="1"/>
            <a:r>
              <a:rPr lang="en-US" sz="2400" b="1" dirty="0">
                <a:latin typeface="Arial" pitchFamily="34" charset="0"/>
              </a:rPr>
              <a:t>Deep coma</a:t>
            </a:r>
          </a:p>
          <a:p>
            <a:pPr lvl="1"/>
            <a:r>
              <a:rPr lang="en-US" sz="2400" b="1" dirty="0">
                <a:latin typeface="Arial" pitchFamily="34" charset="0"/>
              </a:rPr>
              <a:t>Dilated non-reactive pupils</a:t>
            </a:r>
          </a:p>
          <a:p>
            <a:pPr lvl="1"/>
            <a:r>
              <a:rPr lang="en-US" sz="2400" b="1" dirty="0">
                <a:latin typeface="Arial" pitchFamily="34" charset="0"/>
              </a:rPr>
              <a:t>Deteriorating cardio-respiratory function</a:t>
            </a:r>
            <a:endParaRPr lang="en-US" sz="2400" dirty="0">
              <a:latin typeface="Arial" pitchFamily="34" charset="0"/>
            </a:endParaRPr>
          </a:p>
        </p:txBody>
      </p:sp>
    </p:spTree>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4479925" y="3246438"/>
            <a:ext cx="184150" cy="366712"/>
          </a:xfrm>
          <a:prstGeom prst="rect">
            <a:avLst/>
          </a:prstGeom>
          <a:noFill/>
          <a:ln w="9525">
            <a:noFill/>
            <a:miter lim="800000"/>
            <a:headEnd/>
            <a:tailEnd/>
          </a:ln>
        </p:spPr>
        <p:txBody>
          <a:bodyPr wrap="none" anchor="ctr">
            <a:spAutoFit/>
          </a:bodyPr>
          <a:lstStyle/>
          <a:p>
            <a:pPr algn="ctr"/>
            <a:endParaRPr lang="en-US">
              <a:latin typeface="Arial Black" pitchFamily="34" charset="0"/>
            </a:endParaRPr>
          </a:p>
        </p:txBody>
      </p:sp>
      <p:sp>
        <p:nvSpPr>
          <p:cNvPr id="18435" name="Rectangle 5"/>
          <p:cNvSpPr>
            <a:spLocks noChangeArrowheads="1"/>
          </p:cNvSpPr>
          <p:nvPr/>
        </p:nvSpPr>
        <p:spPr bwMode="auto">
          <a:xfrm>
            <a:off x="0" y="0"/>
            <a:ext cx="9144000" cy="4893647"/>
          </a:xfrm>
          <a:prstGeom prst="rect">
            <a:avLst/>
          </a:prstGeom>
          <a:noFill/>
          <a:ln w="9525">
            <a:noFill/>
            <a:miter lim="800000"/>
            <a:headEnd/>
            <a:tailEnd/>
          </a:ln>
        </p:spPr>
        <p:txBody>
          <a:bodyPr>
            <a:spAutoFit/>
          </a:bodyPr>
          <a:lstStyle/>
          <a:p>
            <a:pPr algn="just" eaLnBrk="1" hangingPunct="1">
              <a:buFont typeface="Arial" charset="0"/>
              <a:buChar char="•"/>
            </a:pPr>
            <a:endParaRPr lang="en-US" sz="2600" b="1" dirty="0">
              <a:latin typeface="Times New Roman" pitchFamily="18" charset="0"/>
              <a:cs typeface="Times New Roman" pitchFamily="18" charset="0"/>
            </a:endParaRPr>
          </a:p>
          <a:p>
            <a:pPr algn="just" eaLnBrk="1" hangingPunct="1">
              <a:buFont typeface="Arial" charset="0"/>
              <a:buChar char="•"/>
            </a:pPr>
            <a:endParaRPr lang="en-US" sz="2600" b="1" dirty="0">
              <a:latin typeface="Times New Roman" pitchFamily="18" charset="0"/>
              <a:cs typeface="Times New Roman" pitchFamily="18" charset="0"/>
            </a:endParaRPr>
          </a:p>
          <a:p>
            <a:pPr algn="just" eaLnBrk="1" hangingPunct="1">
              <a:buFont typeface="Arial" charset="0"/>
              <a:buChar char="•"/>
            </a:pPr>
            <a:r>
              <a:rPr lang="en-US" sz="2600" b="1" dirty="0">
                <a:latin typeface="Times New Roman" pitchFamily="18" charset="0"/>
                <a:cs typeface="Times New Roman" pitchFamily="18" charset="0"/>
              </a:rPr>
              <a:t>Cyanide ingestion can cause a short-lasting period of mild respiratory stimulation. There may be no salivation or vomiting. </a:t>
            </a:r>
          </a:p>
          <a:p>
            <a:pPr algn="just" eaLnBrk="1" hangingPunct="1">
              <a:buFont typeface="Arial" charset="0"/>
              <a:buChar char="•"/>
            </a:pPr>
            <a:endParaRPr lang="en-US" sz="2600" b="1" dirty="0">
              <a:latin typeface="Times New Roman" pitchFamily="18" charset="0"/>
              <a:cs typeface="Times New Roman" pitchFamily="18" charset="0"/>
            </a:endParaRPr>
          </a:p>
          <a:p>
            <a:pPr algn="just" eaLnBrk="1" hangingPunct="1">
              <a:buFont typeface="Arial" charset="0"/>
              <a:buChar char="•"/>
            </a:pPr>
            <a:r>
              <a:rPr lang="en-US" sz="2600" b="1" dirty="0">
                <a:latin typeface="Times New Roman" pitchFamily="18" charset="0"/>
                <a:cs typeface="Times New Roman" pitchFamily="18" charset="0"/>
              </a:rPr>
              <a:t>Convulsions can occur in 73% of the persons. </a:t>
            </a:r>
          </a:p>
          <a:p>
            <a:pPr algn="just" eaLnBrk="1" hangingPunct="1">
              <a:buFont typeface="Arial" charset="0"/>
              <a:buChar char="•"/>
            </a:pPr>
            <a:endParaRPr lang="en-US" sz="2600" b="1" dirty="0">
              <a:latin typeface="Times New Roman" pitchFamily="18" charset="0"/>
              <a:cs typeface="Times New Roman" pitchFamily="18" charset="0"/>
            </a:endParaRPr>
          </a:p>
          <a:p>
            <a:pPr algn="just" eaLnBrk="1" hangingPunct="1">
              <a:buFont typeface="Arial" charset="0"/>
              <a:buChar char="•"/>
            </a:pPr>
            <a:r>
              <a:rPr lang="en-US" sz="2600" b="1" dirty="0">
                <a:latin typeface="Times New Roman" pitchFamily="18" charset="0"/>
                <a:cs typeface="Times New Roman" pitchFamily="18" charset="0"/>
              </a:rPr>
              <a:t>After the ingestion of cyanide, the average time to onset ataxia is 3 minutes, the average time to overall loss of consciousness is 6.5 minutes and the time to cessation of breathing is 18 minutes. </a:t>
            </a:r>
          </a:p>
        </p:txBody>
      </p:sp>
    </p:spTree>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28600"/>
            <a:ext cx="8229600" cy="838200"/>
          </a:xfrm>
        </p:spPr>
        <p:style>
          <a:lnRef idx="0">
            <a:scrgbClr r="0" g="0" b="0"/>
          </a:lnRef>
          <a:fillRef idx="1003">
            <a:schemeClr val="dk2"/>
          </a:fillRef>
          <a:effectRef idx="0">
            <a:scrgbClr r="0" g="0" b="0"/>
          </a:effectRef>
          <a:fontRef idx="major"/>
        </p:style>
        <p:txBody>
          <a:bodyPr/>
          <a:lstStyle/>
          <a:p>
            <a:pPr eaLnBrk="1" hangingPunct="1">
              <a:defRPr/>
            </a:pPr>
            <a:r>
              <a:rPr lang="en-US" sz="3600" b="1" dirty="0" smtClean="0"/>
              <a:t/>
            </a:r>
            <a:br>
              <a:rPr lang="en-US" sz="3600" b="1" dirty="0" smtClean="0"/>
            </a:br>
            <a:r>
              <a:rPr lang="en-US" sz="3600" b="1" dirty="0" smtClean="0">
                <a:latin typeface="Times New Roman" pitchFamily="18" charset="0"/>
                <a:cs typeface="Times New Roman" pitchFamily="18" charset="0"/>
              </a:rPr>
              <a:t>Human toxicity</a:t>
            </a:r>
            <a:r>
              <a:rPr lang="en-US" sz="3600" dirty="0" smtClean="0"/>
              <a:t/>
            </a:r>
            <a:br>
              <a:rPr lang="en-US" sz="3600" dirty="0" smtClean="0"/>
            </a:br>
            <a:endParaRPr lang="en-US" sz="3600" dirty="0" smtClean="0"/>
          </a:p>
        </p:txBody>
      </p:sp>
      <p:sp>
        <p:nvSpPr>
          <p:cNvPr id="19459" name="Rectangle 3"/>
          <p:cNvSpPr>
            <a:spLocks noGrp="1" noChangeArrowheads="1"/>
          </p:cNvSpPr>
          <p:nvPr>
            <p:ph type="body" idx="1"/>
          </p:nvPr>
        </p:nvSpPr>
        <p:spPr/>
        <p:txBody>
          <a:bodyPr/>
          <a:lstStyle/>
          <a:p>
            <a:pPr algn="just" eaLnBrk="1" hangingPunct="1"/>
            <a:r>
              <a:rPr lang="en-US" sz="2600" b="1" dirty="0" smtClean="0">
                <a:latin typeface="Times New Roman" pitchFamily="18" charset="0"/>
                <a:cs typeface="Times New Roman" pitchFamily="18" charset="0"/>
              </a:rPr>
              <a:t>Poisoning is due to ingestion, absorption through injured blood vessels or inhalation. Exposure to 150 </a:t>
            </a:r>
            <a:r>
              <a:rPr lang="en-US" sz="2600" b="1" dirty="0" err="1" smtClean="0">
                <a:latin typeface="Times New Roman" pitchFamily="18" charset="0"/>
                <a:cs typeface="Times New Roman" pitchFamily="18" charset="0"/>
              </a:rPr>
              <a:t>ppm</a:t>
            </a:r>
            <a:r>
              <a:rPr lang="en-US" sz="2600" b="1" dirty="0" smtClean="0">
                <a:latin typeface="Times New Roman" pitchFamily="18" charset="0"/>
                <a:cs typeface="Times New Roman" pitchFamily="18" charset="0"/>
              </a:rPr>
              <a:t> for 1 hour is threat to life. Death occurs within 10 minutes if exposed to 300 </a:t>
            </a:r>
            <a:r>
              <a:rPr lang="en-US" sz="2600" b="1" dirty="0" err="1" smtClean="0">
                <a:latin typeface="Times New Roman" pitchFamily="18" charset="0"/>
                <a:cs typeface="Times New Roman" pitchFamily="18" charset="0"/>
              </a:rPr>
              <a:t>ppm</a:t>
            </a:r>
            <a:r>
              <a:rPr lang="en-US" sz="2600" b="1" dirty="0" smtClean="0">
                <a:latin typeface="Times New Roman" pitchFamily="18" charset="0"/>
                <a:cs typeface="Times New Roman" pitchFamily="18" charset="0"/>
              </a:rPr>
              <a:t>.</a:t>
            </a:r>
          </a:p>
          <a:p>
            <a:pPr algn="just" eaLnBrk="1" hangingPunct="1"/>
            <a:endParaRPr lang="en-US" sz="2600" b="1" dirty="0" smtClean="0">
              <a:latin typeface="Times New Roman" pitchFamily="18" charset="0"/>
              <a:cs typeface="Times New Roman" pitchFamily="18" charset="0"/>
            </a:endParaRPr>
          </a:p>
        </p:txBody>
      </p:sp>
      <p:sp>
        <p:nvSpPr>
          <p:cNvPr id="6" name="Rectangle 5"/>
          <p:cNvSpPr>
            <a:spLocks noChangeArrowheads="1"/>
          </p:cNvSpPr>
          <p:nvPr/>
        </p:nvSpPr>
        <p:spPr bwMode="auto">
          <a:xfrm>
            <a:off x="0" y="2743200"/>
            <a:ext cx="9144000" cy="4508927"/>
          </a:xfrm>
          <a:prstGeom prst="rect">
            <a:avLst/>
          </a:prstGeom>
          <a:noFill/>
          <a:ln w="9525">
            <a:noFill/>
            <a:miter lim="800000"/>
            <a:headEnd/>
            <a:tailEnd/>
          </a:ln>
          <a:effectLst/>
        </p:spPr>
        <p:txBody>
          <a:bodyPr>
            <a:spAutoFit/>
          </a:bodyPr>
          <a:lstStyle/>
          <a:p>
            <a:pPr algn="ctr"/>
            <a:endParaRPr lang="en-US" sz="2800" b="1" dirty="0" smtClean="0">
              <a:solidFill>
                <a:srgbClr val="FFFF00"/>
              </a:solidFill>
              <a:latin typeface="Arial" pitchFamily="34" charset="0"/>
              <a:cs typeface="Times New Roman" pitchFamily="18" charset="0"/>
            </a:endParaRPr>
          </a:p>
          <a:p>
            <a:pPr algn="ctr"/>
            <a:endParaRPr lang="en-US" sz="2800" b="1" dirty="0" smtClean="0">
              <a:latin typeface="Arial" pitchFamily="34" charset="0"/>
              <a:cs typeface="Times New Roman" pitchFamily="18" charset="0"/>
            </a:endParaRPr>
          </a:p>
          <a:p>
            <a:pPr algn="ctr"/>
            <a:endParaRPr lang="en-US" sz="2800" b="1" dirty="0" smtClean="0">
              <a:latin typeface="Arial" pitchFamily="34" charset="0"/>
              <a:cs typeface="Times New Roman" pitchFamily="18" charset="0"/>
            </a:endParaRPr>
          </a:p>
          <a:p>
            <a:pPr algn="ctr"/>
            <a:r>
              <a:rPr lang="en-US" sz="2600" b="1" dirty="0" smtClean="0">
                <a:latin typeface="Times New Roman" pitchFamily="18" charset="0"/>
                <a:cs typeface="Times New Roman" pitchFamily="18" charset="0"/>
              </a:rPr>
              <a:t>LETHAL </a:t>
            </a:r>
            <a:r>
              <a:rPr lang="en-US" sz="2600" b="1" dirty="0">
                <a:latin typeface="Times New Roman" pitchFamily="18" charset="0"/>
                <a:cs typeface="Times New Roman" pitchFamily="18" charset="0"/>
              </a:rPr>
              <a:t>DOSES</a:t>
            </a:r>
          </a:p>
          <a:p>
            <a:endParaRPr lang="en-US" sz="2600" b="1" dirty="0">
              <a:latin typeface="Times New Roman" pitchFamily="18" charset="0"/>
              <a:cs typeface="Times New Roman" pitchFamily="18" charset="0"/>
            </a:endParaRPr>
          </a:p>
          <a:p>
            <a:r>
              <a:rPr lang="en-US" sz="2600" b="1" dirty="0">
                <a:latin typeface="Times New Roman" pitchFamily="18" charset="0"/>
                <a:cs typeface="Times New Roman" pitchFamily="18" charset="0"/>
              </a:rPr>
              <a:t>	60- 90 mg		Hydrogen Cyanide  (HCN)</a:t>
            </a:r>
          </a:p>
          <a:p>
            <a:r>
              <a:rPr lang="en-US" sz="2600" b="1" dirty="0">
                <a:latin typeface="Times New Roman" pitchFamily="18" charset="0"/>
                <a:cs typeface="Times New Roman" pitchFamily="18" charset="0"/>
              </a:rPr>
              <a:t>	</a:t>
            </a:r>
          </a:p>
          <a:p>
            <a:r>
              <a:rPr lang="en-US" sz="2600" b="1" dirty="0">
                <a:latin typeface="Times New Roman" pitchFamily="18" charset="0"/>
                <a:cs typeface="Times New Roman" pitchFamily="18" charset="0"/>
              </a:rPr>
              <a:t>	200 mg		Potassium Cyanide (KCN) </a:t>
            </a:r>
            <a:r>
              <a:rPr lang="en-US" sz="2500" b="1" dirty="0">
                <a:solidFill>
                  <a:srgbClr val="FFFF00"/>
                </a:solidFill>
                <a:latin typeface="Arial" pitchFamily="34" charset="0"/>
                <a:cs typeface="Times New Roman" pitchFamily="18" charset="0"/>
              </a:rPr>
              <a:t>		</a:t>
            </a:r>
          </a:p>
          <a:p>
            <a:pPr eaLnBrk="0" hangingPunct="0"/>
            <a:r>
              <a:rPr lang="en-US" b="1" dirty="0">
                <a:solidFill>
                  <a:srgbClr val="FFFF00"/>
                </a:solidFill>
                <a:latin typeface="Arial" pitchFamily="34" charset="0"/>
                <a:cs typeface="Times New Roman" pitchFamily="18" charset="0"/>
              </a:rPr>
              <a:t>	</a:t>
            </a:r>
            <a:endParaRPr lang="en-US" sz="4800" dirty="0">
              <a:solidFill>
                <a:srgbClr val="FFFF00"/>
              </a:solidFill>
            </a:endParaRPr>
          </a:p>
        </p:txBody>
      </p:sp>
      <p:sp>
        <p:nvSpPr>
          <p:cNvPr id="7" name="Text Box 6"/>
          <p:cNvSpPr txBox="1">
            <a:spLocks noChangeArrowheads="1"/>
          </p:cNvSpPr>
          <p:nvPr/>
        </p:nvSpPr>
        <p:spPr bwMode="auto">
          <a:xfrm>
            <a:off x="609600" y="3200400"/>
            <a:ext cx="2565126" cy="584775"/>
          </a:xfrm>
          <a:prstGeom prst="rect">
            <a:avLst/>
          </a:prstGeom>
          <a:noFill/>
          <a:ln w="9525">
            <a:noFill/>
            <a:miter lim="800000"/>
            <a:headEnd/>
            <a:tailEnd/>
          </a:ln>
          <a:effectLst/>
        </p:spPr>
        <p:txBody>
          <a:bodyPr wrap="none">
            <a:spAutoFit/>
          </a:bodyPr>
          <a:lstStyle/>
          <a:p>
            <a:r>
              <a:rPr lang="en-US" sz="3200" b="1" dirty="0" smtClean="0">
                <a:solidFill>
                  <a:srgbClr val="FFFF00"/>
                </a:solidFill>
                <a:latin typeface="Century Gothic" pitchFamily="34" charset="0"/>
              </a:rPr>
              <a:t>   </a:t>
            </a:r>
            <a:r>
              <a:rPr lang="en-US" sz="2800" b="1" dirty="0" smtClean="0">
                <a:latin typeface="Times New Roman" pitchFamily="18" charset="0"/>
                <a:cs typeface="Times New Roman" pitchFamily="18" charset="0"/>
              </a:rPr>
              <a:t>INGESTION</a:t>
            </a:r>
            <a:endParaRPr lang="en-US" sz="2400" b="1"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228600"/>
            <a:ext cx="8229600" cy="1295400"/>
          </a:xfrm>
        </p:spPr>
        <p:style>
          <a:lnRef idx="0">
            <a:scrgbClr r="0" g="0" b="0"/>
          </a:lnRef>
          <a:fillRef idx="1003">
            <a:schemeClr val="dk2"/>
          </a:fillRef>
          <a:effectRef idx="0">
            <a:scrgbClr r="0" g="0" b="0"/>
          </a:effectRef>
          <a:fontRef idx="major"/>
        </p:style>
        <p:txBody>
          <a:bodyPr/>
          <a:lstStyle/>
          <a:p>
            <a:pPr eaLnBrk="1" hangingPunct="1">
              <a:defRPr/>
            </a:pPr>
            <a:r>
              <a:rPr lang="en-US" sz="3600" b="1" dirty="0" smtClean="0">
                <a:solidFill>
                  <a:schemeClr val="tx1"/>
                </a:solidFill>
                <a:latin typeface="Times New Roman" pitchFamily="18" charset="0"/>
                <a:cs typeface="Times New Roman" pitchFamily="18" charset="0"/>
              </a:rPr>
              <a:t>Absorption of cyanide in the body</a:t>
            </a:r>
          </a:p>
        </p:txBody>
      </p:sp>
      <p:sp>
        <p:nvSpPr>
          <p:cNvPr id="14339" name="Rectangle 3"/>
          <p:cNvSpPr>
            <a:spLocks noGrp="1" noChangeArrowheads="1"/>
          </p:cNvSpPr>
          <p:nvPr>
            <p:ph type="body" idx="1"/>
          </p:nvPr>
        </p:nvSpPr>
        <p:spPr>
          <a:xfrm>
            <a:off x="457200" y="1371600"/>
            <a:ext cx="8229600" cy="4724400"/>
          </a:xfrm>
        </p:spPr>
        <p:txBody>
          <a:bodyPr/>
          <a:lstStyle/>
          <a:p>
            <a:pPr algn="ctr">
              <a:spcBef>
                <a:spcPct val="0"/>
              </a:spcBef>
              <a:buClrTx/>
              <a:buFontTx/>
              <a:buNone/>
            </a:pPr>
            <a:endParaRPr lang="en-US" sz="2600" b="1" dirty="0" smtClean="0">
              <a:latin typeface="Times New Roman" pitchFamily="18" charset="0"/>
              <a:cs typeface="Times New Roman" pitchFamily="18" charset="0"/>
            </a:endParaRPr>
          </a:p>
          <a:p>
            <a:pPr algn="just">
              <a:spcBef>
                <a:spcPct val="0"/>
              </a:spcBef>
              <a:buClrTx/>
              <a:buFontTx/>
              <a:buNone/>
            </a:pPr>
            <a:r>
              <a:rPr lang="en-US" sz="2600" b="1" dirty="0" smtClean="0">
                <a:latin typeface="Times New Roman" pitchFamily="18" charset="0"/>
                <a:cs typeface="Times New Roman" pitchFamily="18" charset="0"/>
              </a:rPr>
              <a:t>  Cyanide is rapidly absorbed from </a:t>
            </a:r>
          </a:p>
          <a:p>
            <a:pPr algn="just">
              <a:spcBef>
                <a:spcPct val="0"/>
              </a:spcBef>
              <a:buClrTx/>
              <a:buFontTx/>
              <a:buNone/>
            </a:pPr>
            <a:endParaRPr lang="en-US" sz="2600" b="1" dirty="0" smtClean="0">
              <a:latin typeface="Times New Roman" pitchFamily="18" charset="0"/>
              <a:cs typeface="Times New Roman" pitchFamily="18" charset="0"/>
            </a:endParaRPr>
          </a:p>
          <a:p>
            <a:pPr algn="just">
              <a:spcBef>
                <a:spcPct val="0"/>
              </a:spcBef>
              <a:buClrTx/>
            </a:pPr>
            <a:r>
              <a:rPr lang="en-US" sz="2600" b="1" dirty="0" smtClean="0">
                <a:latin typeface="Times New Roman" pitchFamily="18" charset="0"/>
                <a:cs typeface="Times New Roman" pitchFamily="18" charset="0"/>
              </a:rPr>
              <a:t>   Stomach.</a:t>
            </a:r>
          </a:p>
          <a:p>
            <a:pPr algn="just">
              <a:spcBef>
                <a:spcPct val="0"/>
              </a:spcBef>
              <a:buClrTx/>
            </a:pPr>
            <a:r>
              <a:rPr lang="en-US" sz="2600" b="1" dirty="0" smtClean="0">
                <a:latin typeface="Times New Roman" pitchFamily="18" charset="0"/>
                <a:cs typeface="Times New Roman" pitchFamily="18" charset="0"/>
              </a:rPr>
              <a:t>   Lungs.</a:t>
            </a:r>
          </a:p>
          <a:p>
            <a:pPr algn="just">
              <a:spcBef>
                <a:spcPct val="0"/>
              </a:spcBef>
              <a:buClrTx/>
            </a:pPr>
            <a:r>
              <a:rPr lang="en-US" sz="2600" b="1" dirty="0" smtClean="0">
                <a:latin typeface="Times New Roman" pitchFamily="18" charset="0"/>
                <a:cs typeface="Times New Roman" pitchFamily="18" charset="0"/>
              </a:rPr>
              <a:t>   Mucosal surfaces. </a:t>
            </a:r>
          </a:p>
          <a:p>
            <a:pPr algn="just">
              <a:spcBef>
                <a:spcPct val="0"/>
              </a:spcBef>
              <a:buClrTx/>
            </a:pPr>
            <a:r>
              <a:rPr lang="en-US" sz="2600" b="1" dirty="0" smtClean="0">
                <a:latin typeface="Times New Roman" pitchFamily="18" charset="0"/>
                <a:cs typeface="Times New Roman" pitchFamily="18" charset="0"/>
              </a:rPr>
              <a:t>   Broken skin.</a:t>
            </a:r>
          </a:p>
          <a:p>
            <a:pPr algn="just" eaLnBrk="1" hangingPunct="1"/>
            <a:endParaRPr lang="en-US" sz="2400" b="1" dirty="0" smtClean="0"/>
          </a:p>
        </p:txBody>
      </p:sp>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ext Box 3"/>
          <p:cNvSpPr txBox="1">
            <a:spLocks noChangeArrowheads="1"/>
          </p:cNvSpPr>
          <p:nvPr/>
        </p:nvSpPr>
        <p:spPr bwMode="auto">
          <a:xfrm>
            <a:off x="228600" y="0"/>
            <a:ext cx="8077200" cy="646331"/>
          </a:xfrm>
          <a:prstGeom prst="rect">
            <a:avLst/>
          </a:prstGeom>
          <a:ln w="9525">
            <a:noFill/>
            <a:miter lim="800000"/>
            <a:headEnd/>
            <a:tailEnd/>
          </a:ln>
          <a:effectLst>
            <a:outerShdw dist="143684" dir="2700000" algn="ctr" rotWithShape="0">
              <a:srgbClr val="660066"/>
            </a:outerShdw>
          </a:effectLst>
        </p:spPr>
        <p:style>
          <a:lnRef idx="0">
            <a:scrgbClr r="0" g="0" b="0"/>
          </a:lnRef>
          <a:fillRef idx="1003">
            <a:schemeClr val="dk2"/>
          </a:fillRef>
          <a:effectRef idx="0">
            <a:scrgbClr r="0" g="0" b="0"/>
          </a:effectRef>
          <a:fontRef idx="major"/>
        </p:style>
        <p:txBody>
          <a:bodyPr wrap="square">
            <a:spAutoFit/>
          </a:bodyPr>
          <a:lstStyle/>
          <a:p>
            <a:pPr algn="ctr"/>
            <a:r>
              <a:rPr lang="en-US" sz="3600" b="1" dirty="0" smtClean="0">
                <a:effectLst>
                  <a:outerShdw blurRad="38100" dist="38100" dir="2700000" algn="tl">
                    <a:srgbClr val="000000"/>
                  </a:outerShdw>
                </a:effectLst>
                <a:latin typeface="Times New Roman" pitchFamily="18" charset="0"/>
                <a:cs typeface="Times New Roman" pitchFamily="18" charset="0"/>
              </a:rPr>
              <a:t>CYANIDE </a:t>
            </a:r>
            <a:r>
              <a:rPr lang="en-US" sz="3600" b="1" dirty="0" smtClean="0">
                <a:latin typeface="Times New Roman" pitchFamily="18" charset="0"/>
                <a:cs typeface="Times New Roman" pitchFamily="18" charset="0"/>
              </a:rPr>
              <a:t>TOXICITY</a:t>
            </a:r>
            <a:endParaRPr lang="en-US" sz="3600" b="1" dirty="0">
              <a:effectLst>
                <a:outerShdw blurRad="38100" dist="38100" dir="2700000" algn="tl">
                  <a:srgbClr val="000000"/>
                </a:outerShdw>
              </a:effectLst>
              <a:latin typeface="Times New Roman" pitchFamily="18" charset="0"/>
              <a:cs typeface="Times New Roman" pitchFamily="18" charset="0"/>
            </a:endParaRPr>
          </a:p>
        </p:txBody>
      </p:sp>
      <p:sp>
        <p:nvSpPr>
          <p:cNvPr id="51250" name="Rectangle 50"/>
          <p:cNvSpPr>
            <a:spLocks noChangeArrowheads="1"/>
          </p:cNvSpPr>
          <p:nvPr/>
        </p:nvSpPr>
        <p:spPr bwMode="auto">
          <a:xfrm>
            <a:off x="0" y="1143000"/>
            <a:ext cx="9144000" cy="4093428"/>
          </a:xfrm>
          <a:prstGeom prst="rect">
            <a:avLst/>
          </a:prstGeom>
          <a:noFill/>
          <a:ln w="9525">
            <a:noFill/>
            <a:miter lim="800000"/>
            <a:headEnd/>
            <a:tailEnd/>
          </a:ln>
          <a:effectLst/>
        </p:spPr>
        <p:txBody>
          <a:bodyPr>
            <a:spAutoFit/>
          </a:bodyPr>
          <a:lstStyle/>
          <a:p>
            <a:pPr algn="just"/>
            <a:r>
              <a:rPr lang="en-US" sz="2600" b="1" dirty="0">
                <a:latin typeface="Arial" pitchFamily="34" charset="0"/>
                <a:cs typeface="Times New Roman" pitchFamily="18" charset="0"/>
              </a:rPr>
              <a:t>Concentration (mg.m</a:t>
            </a:r>
            <a:r>
              <a:rPr lang="en-US" sz="2600" b="1" baseline="30000" dirty="0">
                <a:latin typeface="Arial" pitchFamily="34" charset="0"/>
                <a:cs typeface="Times New Roman" pitchFamily="18" charset="0"/>
              </a:rPr>
              <a:t>-3</a:t>
            </a:r>
            <a:r>
              <a:rPr lang="en-US" sz="2600" b="1" dirty="0">
                <a:latin typeface="Arial" pitchFamily="34" charset="0"/>
                <a:cs typeface="Times New Roman" pitchFamily="18" charset="0"/>
              </a:rPr>
              <a:t>) 		Effect</a:t>
            </a:r>
          </a:p>
          <a:p>
            <a:pPr algn="just"/>
            <a:endParaRPr lang="en-US" sz="2600" b="1" dirty="0">
              <a:latin typeface="Arial" pitchFamily="34" charset="0"/>
              <a:cs typeface="Times New Roman" pitchFamily="18" charset="0"/>
            </a:endParaRPr>
          </a:p>
          <a:p>
            <a:pPr algn="just" eaLnBrk="0" hangingPunct="0"/>
            <a:r>
              <a:rPr lang="en-US" sz="2600" b="1" dirty="0">
                <a:latin typeface="Arial" pitchFamily="34" charset="0"/>
                <a:cs typeface="Times New Roman" pitchFamily="18" charset="0"/>
              </a:rPr>
              <a:t>	300			immediately lethal</a:t>
            </a:r>
          </a:p>
          <a:p>
            <a:pPr algn="just" eaLnBrk="0" hangingPunct="0"/>
            <a:r>
              <a:rPr lang="en-US" sz="2600" b="1" dirty="0">
                <a:latin typeface="Arial" pitchFamily="34" charset="0"/>
                <a:cs typeface="Times New Roman" pitchFamily="18" charset="0"/>
              </a:rPr>
              <a:t>	200			lethal after 10 minutes</a:t>
            </a:r>
          </a:p>
          <a:p>
            <a:pPr algn="just" eaLnBrk="0" hangingPunct="0"/>
            <a:r>
              <a:rPr lang="en-US" sz="2600" b="1" dirty="0">
                <a:latin typeface="Arial" pitchFamily="34" charset="0"/>
                <a:cs typeface="Times New Roman" pitchFamily="18" charset="0"/>
              </a:rPr>
              <a:t>	150			lethal after 30 minutes</a:t>
            </a:r>
          </a:p>
          <a:p>
            <a:pPr algn="just" eaLnBrk="0" hangingPunct="0"/>
            <a:r>
              <a:rPr lang="en-US" sz="2600" b="1" dirty="0">
                <a:latin typeface="Arial" pitchFamily="34" charset="0"/>
                <a:cs typeface="Times New Roman" pitchFamily="18" charset="0"/>
              </a:rPr>
              <a:t>	120-150		lethal after 30-60 minutes</a:t>
            </a:r>
          </a:p>
          <a:p>
            <a:pPr algn="just" eaLnBrk="0" hangingPunct="0"/>
            <a:r>
              <a:rPr lang="en-US" sz="2600" b="1" dirty="0">
                <a:latin typeface="Arial" pitchFamily="34" charset="0"/>
                <a:cs typeface="Times New Roman" pitchFamily="18" charset="0"/>
              </a:rPr>
              <a:t>	50-60			20 minutes to 1 hour without </a:t>
            </a:r>
            <a:r>
              <a:rPr lang="en-US" sz="2600" b="1" dirty="0" smtClean="0">
                <a:latin typeface="Arial" pitchFamily="34" charset="0"/>
                <a:cs typeface="Times New Roman" pitchFamily="18" charset="0"/>
              </a:rPr>
              <a:t>				effect</a:t>
            </a:r>
            <a:endParaRPr lang="en-US" sz="2600" b="1" dirty="0">
              <a:latin typeface="Arial" pitchFamily="34" charset="0"/>
              <a:cs typeface="Times New Roman" pitchFamily="18" charset="0"/>
            </a:endParaRPr>
          </a:p>
          <a:p>
            <a:pPr algn="just" eaLnBrk="0" hangingPunct="0"/>
            <a:r>
              <a:rPr lang="en-US" sz="2600" b="1" dirty="0">
                <a:latin typeface="Arial" pitchFamily="34" charset="0"/>
                <a:cs typeface="Times New Roman" pitchFamily="18" charset="0"/>
              </a:rPr>
              <a:t>	20-40			light symptoms after several </a:t>
            </a:r>
            <a:r>
              <a:rPr lang="en-US" sz="2600" b="1" dirty="0" smtClean="0">
                <a:latin typeface="Arial" pitchFamily="34" charset="0"/>
                <a:cs typeface="Times New Roman" pitchFamily="18" charset="0"/>
              </a:rPr>
              <a:t>				hours</a:t>
            </a:r>
            <a:r>
              <a:rPr lang="en-US" sz="2600" dirty="0" smtClean="0"/>
              <a:t> </a:t>
            </a:r>
            <a:endParaRPr lang="en-US" sz="2600" dirty="0"/>
          </a:p>
        </p:txBody>
      </p:sp>
    </p:spTree>
  </p:cSld>
  <p:clrMapOvr>
    <a:masterClrMapping/>
  </p:clrMapOvr>
  <p:transition>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ChangeArrowheads="1"/>
          </p:cNvSpPr>
          <p:nvPr/>
        </p:nvSpPr>
        <p:spPr bwMode="auto">
          <a:xfrm>
            <a:off x="0" y="3382963"/>
            <a:ext cx="9144000" cy="1006475"/>
          </a:xfrm>
          <a:prstGeom prst="rect">
            <a:avLst/>
          </a:prstGeom>
          <a:noFill/>
          <a:ln w="9525">
            <a:noFill/>
            <a:miter lim="800000"/>
            <a:headEnd/>
            <a:tailEnd/>
          </a:ln>
        </p:spPr>
        <p:txBody>
          <a:bodyPr anchor="ctr">
            <a:spAutoFit/>
          </a:bodyPr>
          <a:lstStyle/>
          <a:p>
            <a:pPr lvl="4"/>
            <a:r>
              <a:rPr lang="en-US" sz="3600" b="1">
                <a:latin typeface="Arial Black" pitchFamily="34" charset="0"/>
              </a:rPr>
              <a:t>                  </a:t>
            </a:r>
            <a:endParaRPr lang="en-US" sz="2800">
              <a:latin typeface="Arial Black" pitchFamily="34" charset="0"/>
            </a:endParaRPr>
          </a:p>
          <a:p>
            <a:pPr lvl="4"/>
            <a:r>
              <a:rPr lang="en-US" sz="2400">
                <a:latin typeface="Arial Black" pitchFamily="34" charset="0"/>
              </a:rPr>
              <a:t> </a:t>
            </a:r>
          </a:p>
        </p:txBody>
      </p:sp>
      <p:sp>
        <p:nvSpPr>
          <p:cNvPr id="67591" name="Rectangle 7"/>
          <p:cNvSpPr>
            <a:spLocks noGrp="1" noChangeArrowheads="1"/>
          </p:cNvSpPr>
          <p:nvPr>
            <p:ph type="ctrTitle"/>
          </p:nvPr>
        </p:nvSpPr>
        <p:spPr>
          <a:xfrm>
            <a:off x="685800" y="0"/>
            <a:ext cx="7848600" cy="1524000"/>
          </a:xfrm>
        </p:spPr>
        <p:style>
          <a:lnRef idx="0">
            <a:scrgbClr r="0" g="0" b="0"/>
          </a:lnRef>
          <a:fillRef idx="1003">
            <a:schemeClr val="dk2"/>
          </a:fillRef>
          <a:effectRef idx="0">
            <a:scrgbClr r="0" g="0" b="0"/>
          </a:effectRef>
          <a:fontRef idx="major"/>
        </p:style>
        <p:txBody>
          <a:bodyPr/>
          <a:lstStyle/>
          <a:p>
            <a:pPr eaLnBrk="1" hangingPunct="1">
              <a:defRPr/>
            </a:pPr>
            <a:r>
              <a:rPr lang="en-US" sz="3600" b="1" dirty="0" smtClean="0">
                <a:solidFill>
                  <a:schemeClr val="tx1"/>
                </a:solidFill>
                <a:latin typeface="Times New Roman" pitchFamily="18" charset="0"/>
                <a:cs typeface="Times New Roman" pitchFamily="18" charset="0"/>
              </a:rPr>
              <a:t>Mechanism of action of cyanide</a:t>
            </a:r>
            <a:br>
              <a:rPr lang="en-US" sz="3600" b="1" dirty="0" smtClean="0">
                <a:solidFill>
                  <a:schemeClr val="tx1"/>
                </a:solidFill>
                <a:latin typeface="Times New Roman" pitchFamily="18" charset="0"/>
                <a:cs typeface="Times New Roman" pitchFamily="18" charset="0"/>
              </a:rPr>
            </a:br>
            <a:r>
              <a:rPr lang="en-US" sz="3600" b="1" dirty="0" smtClean="0">
                <a:solidFill>
                  <a:schemeClr val="tx1"/>
                </a:solidFill>
                <a:latin typeface="Times New Roman" pitchFamily="18" charset="0"/>
                <a:cs typeface="Times New Roman" pitchFamily="18" charset="0"/>
              </a:rPr>
              <a:t> in the body</a:t>
            </a:r>
          </a:p>
        </p:txBody>
      </p:sp>
      <p:sp>
        <p:nvSpPr>
          <p:cNvPr id="67592" name="Rectangle 8"/>
          <p:cNvSpPr>
            <a:spLocks noGrp="1" noChangeArrowheads="1"/>
          </p:cNvSpPr>
          <p:nvPr>
            <p:ph type="subTitle" idx="1"/>
          </p:nvPr>
        </p:nvSpPr>
        <p:spPr>
          <a:xfrm>
            <a:off x="0" y="1447800"/>
            <a:ext cx="9144000" cy="5410200"/>
          </a:xfrm>
        </p:spPr>
        <p:txBody>
          <a:bodyPr/>
          <a:lstStyle/>
          <a:p>
            <a:pPr>
              <a:spcBef>
                <a:spcPct val="0"/>
              </a:spcBef>
              <a:buClrTx/>
              <a:defRPr/>
            </a:pPr>
            <a:endParaRPr lang="en-US" b="1" dirty="0" smtClean="0"/>
          </a:p>
          <a:p>
            <a:pPr algn="just">
              <a:spcBef>
                <a:spcPct val="0"/>
              </a:spcBef>
              <a:buClrTx/>
              <a:buFont typeface="Arial" pitchFamily="34" charset="0"/>
              <a:buChar char="•"/>
              <a:defRPr/>
            </a:pPr>
            <a:r>
              <a:rPr lang="en-US" sz="2600" b="1" dirty="0" smtClean="0">
                <a:latin typeface="Times New Roman" pitchFamily="18" charset="0"/>
                <a:cs typeface="Times New Roman" pitchFamily="18" charset="0"/>
              </a:rPr>
              <a:t>Cyanide inhibits mitochondrial </a:t>
            </a:r>
            <a:r>
              <a:rPr lang="en-US" sz="2600" b="1" dirty="0" err="1" smtClean="0">
                <a:latin typeface="Times New Roman" pitchFamily="18" charset="0"/>
                <a:cs typeface="Times New Roman" pitchFamily="18" charset="0"/>
              </a:rPr>
              <a:t>cytochrome</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oxidase</a:t>
            </a:r>
            <a:r>
              <a:rPr lang="en-US" sz="2600" b="1" dirty="0" smtClean="0">
                <a:latin typeface="Times New Roman" pitchFamily="18" charset="0"/>
                <a:cs typeface="Times New Roman" pitchFamily="18" charset="0"/>
              </a:rPr>
              <a:t> and hence blocks electron transport, resulting in decreased oxidative metabolism and oxygen utilization. </a:t>
            </a:r>
          </a:p>
          <a:p>
            <a:pPr algn="just">
              <a:spcBef>
                <a:spcPct val="0"/>
              </a:spcBef>
              <a:buClrTx/>
              <a:buFont typeface="Arial" pitchFamily="34" charset="0"/>
              <a:buChar char="•"/>
              <a:defRPr/>
            </a:pPr>
            <a:endParaRPr lang="en-US" sz="2600" b="1" dirty="0" smtClean="0">
              <a:latin typeface="Times New Roman" pitchFamily="18" charset="0"/>
              <a:cs typeface="Times New Roman" pitchFamily="18" charset="0"/>
            </a:endParaRPr>
          </a:p>
          <a:p>
            <a:pPr algn="just">
              <a:spcBef>
                <a:spcPct val="0"/>
              </a:spcBef>
              <a:buClrTx/>
              <a:buFont typeface="Arial" pitchFamily="34" charset="0"/>
              <a:buChar char="•"/>
              <a:defRPr/>
            </a:pPr>
            <a:r>
              <a:rPr lang="en-US" sz="2600" b="1" dirty="0" smtClean="0">
                <a:latin typeface="Times New Roman" pitchFamily="18" charset="0"/>
                <a:cs typeface="Times New Roman" pitchFamily="18" charset="0"/>
              </a:rPr>
              <a:t>Lactic acidosis occurs as a consequence of anaerobic metabolism. </a:t>
            </a:r>
          </a:p>
          <a:p>
            <a:pPr algn="just">
              <a:spcBef>
                <a:spcPct val="0"/>
              </a:spcBef>
              <a:buClrTx/>
              <a:buFont typeface="Arial" pitchFamily="34" charset="0"/>
              <a:buChar char="•"/>
              <a:defRPr/>
            </a:pPr>
            <a:endParaRPr lang="en-US" sz="2600" b="1" dirty="0" smtClean="0">
              <a:latin typeface="Times New Roman" pitchFamily="18" charset="0"/>
              <a:cs typeface="Times New Roman" pitchFamily="18" charset="0"/>
            </a:endParaRPr>
          </a:p>
          <a:p>
            <a:pPr algn="just">
              <a:spcBef>
                <a:spcPct val="0"/>
              </a:spcBef>
              <a:buClrTx/>
              <a:buFont typeface="Arial" pitchFamily="34" charset="0"/>
              <a:buChar char="•"/>
              <a:defRPr/>
            </a:pPr>
            <a:r>
              <a:rPr lang="en-US" sz="2600" b="1" dirty="0" smtClean="0">
                <a:latin typeface="Times New Roman" pitchFamily="18" charset="0"/>
                <a:cs typeface="Times New Roman" pitchFamily="18" charset="0"/>
              </a:rPr>
              <a:t>The oxygen metabolism at the cell level is grossly hampered. </a:t>
            </a:r>
          </a:p>
          <a:p>
            <a:pPr eaLnBrk="1" hangingPunct="1">
              <a:defRPr/>
            </a:pPr>
            <a:endParaRPr lang="en-US" b="1" dirty="0" smtClean="0"/>
          </a:p>
        </p:txBody>
      </p:sp>
    </p:spTree>
  </p:cSld>
  <p:clrMapOvr>
    <a:masterClrMapping/>
  </p:clrMapOvr>
  <p:transition>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533400" y="0"/>
            <a:ext cx="8229600" cy="914400"/>
          </a:xfrm>
        </p:spPr>
        <p:style>
          <a:lnRef idx="0">
            <a:scrgbClr r="0" g="0" b="0"/>
          </a:lnRef>
          <a:fillRef idx="1003">
            <a:schemeClr val="dk2"/>
          </a:fillRef>
          <a:effectRef idx="0">
            <a:scrgbClr r="0" g="0" b="0"/>
          </a:effectRef>
          <a:fontRef idx="major"/>
        </p:style>
        <p:txBody>
          <a:bodyPr/>
          <a:lstStyle/>
          <a:p>
            <a:pPr eaLnBrk="1" hangingPunct="1">
              <a:defRPr/>
            </a:pPr>
            <a:r>
              <a:rPr lang="en-US" sz="3600" b="1" dirty="0" smtClean="0">
                <a:latin typeface="+mn-lt"/>
              </a:rPr>
              <a:t>Antidote</a:t>
            </a:r>
            <a:endParaRPr lang="en-US" sz="3600" dirty="0" smtClean="0">
              <a:latin typeface="+mn-lt"/>
            </a:endParaRPr>
          </a:p>
        </p:txBody>
      </p:sp>
      <p:sp>
        <p:nvSpPr>
          <p:cNvPr id="21507" name="Rectangle 3"/>
          <p:cNvSpPr>
            <a:spLocks noGrp="1" noChangeArrowheads="1"/>
          </p:cNvSpPr>
          <p:nvPr>
            <p:ph type="body" idx="1"/>
          </p:nvPr>
        </p:nvSpPr>
        <p:spPr>
          <a:xfrm>
            <a:off x="457200" y="1066800"/>
            <a:ext cx="8229600" cy="4495800"/>
          </a:xfrm>
        </p:spPr>
        <p:txBody>
          <a:bodyPr/>
          <a:lstStyle/>
          <a:p>
            <a:pPr algn="just" eaLnBrk="1" hangingPunct="1">
              <a:lnSpc>
                <a:spcPct val="90000"/>
              </a:lnSpc>
            </a:pPr>
            <a:r>
              <a:rPr lang="en-US" sz="2600" b="1" dirty="0" smtClean="0">
                <a:latin typeface="Times New Roman" pitchFamily="18" charset="0"/>
                <a:cs typeface="Times New Roman" pitchFamily="18" charset="0"/>
              </a:rPr>
              <a:t>Sodium nitrite and sodium </a:t>
            </a:r>
            <a:r>
              <a:rPr lang="en-US" sz="2600" b="1" dirty="0" err="1" smtClean="0">
                <a:latin typeface="Times New Roman" pitchFamily="18" charset="0"/>
                <a:cs typeface="Times New Roman" pitchFamily="18" charset="0"/>
              </a:rPr>
              <a:t>thiosulphate</a:t>
            </a:r>
            <a:r>
              <a:rPr lang="en-US" sz="2600" b="1" dirty="0" smtClean="0">
                <a:latin typeface="Times New Roman" pitchFamily="18" charset="0"/>
                <a:cs typeface="Times New Roman" pitchFamily="18" charset="0"/>
              </a:rPr>
              <a:t>. Poisoning is treated with these 2 compounds but death is certain if not attended to within minutes.</a:t>
            </a:r>
          </a:p>
          <a:p>
            <a:pPr algn="just">
              <a:spcBef>
                <a:spcPct val="0"/>
              </a:spcBef>
              <a:buClrTx/>
            </a:pPr>
            <a:r>
              <a:rPr lang="en-US" sz="2600" b="1" dirty="0" smtClean="0">
                <a:latin typeface="Times New Roman" pitchFamily="18" charset="0"/>
                <a:cs typeface="Times New Roman" pitchFamily="18" charset="0"/>
              </a:rPr>
              <a:t>Nitrites cause formation of  </a:t>
            </a:r>
            <a:r>
              <a:rPr lang="en-US" sz="2600" b="1" dirty="0" err="1" smtClean="0">
                <a:latin typeface="Times New Roman" pitchFamily="18" charset="0"/>
                <a:cs typeface="Times New Roman" pitchFamily="18" charset="0"/>
              </a:rPr>
              <a:t>Methemoglobin</a:t>
            </a:r>
            <a:r>
              <a:rPr lang="en-US" sz="2600" b="1" dirty="0" smtClean="0">
                <a:latin typeface="Times New Roman" pitchFamily="18" charset="0"/>
                <a:cs typeface="Times New Roman" pitchFamily="18" charset="0"/>
              </a:rPr>
              <a:t> by combining with the hemoglobin.</a:t>
            </a:r>
          </a:p>
          <a:p>
            <a:pPr algn="just">
              <a:spcBef>
                <a:spcPct val="0"/>
              </a:spcBef>
              <a:buClrTx/>
            </a:pPr>
            <a:endParaRPr lang="en-US" sz="2600" b="1" dirty="0" smtClean="0">
              <a:latin typeface="Times New Roman" pitchFamily="18" charset="0"/>
              <a:cs typeface="Times New Roman" pitchFamily="18" charset="0"/>
            </a:endParaRPr>
          </a:p>
          <a:p>
            <a:pPr algn="just">
              <a:spcBef>
                <a:spcPct val="0"/>
              </a:spcBef>
              <a:buClrTx/>
            </a:pPr>
            <a:r>
              <a:rPr lang="en-US" sz="2600" b="1" dirty="0" err="1" smtClean="0">
                <a:latin typeface="Times New Roman" pitchFamily="18" charset="0"/>
                <a:cs typeface="Times New Roman" pitchFamily="18" charset="0"/>
              </a:rPr>
              <a:t>Methemoglobin</a:t>
            </a:r>
            <a:r>
              <a:rPr lang="en-US" sz="2600" b="1" dirty="0" smtClean="0">
                <a:latin typeface="Times New Roman" pitchFamily="18" charset="0"/>
                <a:cs typeface="Times New Roman" pitchFamily="18" charset="0"/>
              </a:rPr>
              <a:t>  has a higher affinity for cyanide than does </a:t>
            </a:r>
            <a:r>
              <a:rPr lang="en-US" sz="2600" b="1" dirty="0" err="1" smtClean="0">
                <a:latin typeface="Times New Roman" pitchFamily="18" charset="0"/>
                <a:cs typeface="Times New Roman" pitchFamily="18" charset="0"/>
              </a:rPr>
              <a:t>cytochrome</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oxidase</a:t>
            </a:r>
            <a:r>
              <a:rPr lang="en-US" sz="2600" b="1" dirty="0" smtClean="0">
                <a:latin typeface="Times New Roman" pitchFamily="18" charset="0"/>
                <a:cs typeface="Times New Roman" pitchFamily="18" charset="0"/>
              </a:rPr>
              <a:t> and thus promotes its dissociation from this enzyme.</a:t>
            </a:r>
          </a:p>
          <a:p>
            <a:pPr algn="just">
              <a:spcBef>
                <a:spcPct val="0"/>
              </a:spcBef>
              <a:buClrTx/>
            </a:pPr>
            <a:endParaRPr lang="en-US" sz="2600" b="1" dirty="0" smtClean="0">
              <a:latin typeface="Times New Roman" pitchFamily="18" charset="0"/>
              <a:cs typeface="Times New Roman" pitchFamily="18" charset="0"/>
            </a:endParaRPr>
          </a:p>
          <a:p>
            <a:pPr algn="just">
              <a:spcBef>
                <a:spcPct val="0"/>
              </a:spcBef>
              <a:buClrTx/>
            </a:pPr>
            <a:r>
              <a:rPr lang="en-US" sz="2600" b="1" dirty="0" err="1" smtClean="0">
                <a:latin typeface="Times New Roman" pitchFamily="18" charset="0"/>
                <a:cs typeface="Times New Roman" pitchFamily="18" charset="0"/>
              </a:rPr>
              <a:t>Thiosulfate</a:t>
            </a:r>
            <a:r>
              <a:rPr lang="en-US" sz="2600" b="1" dirty="0" smtClean="0">
                <a:latin typeface="Times New Roman" pitchFamily="18" charset="0"/>
                <a:cs typeface="Times New Roman" pitchFamily="18" charset="0"/>
              </a:rPr>
              <a:t> reacts with the cyanide as the latter is slowly released from </a:t>
            </a:r>
            <a:r>
              <a:rPr lang="en-US" sz="2600" b="1" dirty="0" err="1" smtClean="0">
                <a:latin typeface="Times New Roman" pitchFamily="18" charset="0"/>
                <a:cs typeface="Times New Roman" pitchFamily="18" charset="0"/>
              </a:rPr>
              <a:t>cyanomethemoglobin</a:t>
            </a:r>
            <a:r>
              <a:rPr lang="en-US" sz="2600" b="1" dirty="0" smtClean="0">
                <a:latin typeface="Times New Roman" pitchFamily="18" charset="0"/>
                <a:cs typeface="Times New Roman" pitchFamily="18" charset="0"/>
              </a:rPr>
              <a:t>, forming the relatively nontoxic </a:t>
            </a:r>
            <a:r>
              <a:rPr lang="en-US" sz="2600" b="1" dirty="0" err="1" smtClean="0">
                <a:latin typeface="Times New Roman" pitchFamily="18" charset="0"/>
                <a:cs typeface="Times New Roman" pitchFamily="18" charset="0"/>
              </a:rPr>
              <a:t>thiocyanate</a:t>
            </a:r>
            <a:r>
              <a:rPr lang="en-US" sz="2600" b="1" dirty="0" smtClean="0">
                <a:latin typeface="Times New Roman" pitchFamily="18" charset="0"/>
                <a:cs typeface="Times New Roman" pitchFamily="18" charset="0"/>
              </a:rPr>
              <a:t>, which is excreted in the urine.</a:t>
            </a:r>
          </a:p>
          <a:p>
            <a:pPr algn="just">
              <a:spcBef>
                <a:spcPct val="0"/>
              </a:spcBef>
              <a:buClrTx/>
              <a:buFontTx/>
              <a:buNone/>
            </a:pPr>
            <a:r>
              <a:rPr lang="en-US" sz="2600" b="1" dirty="0" smtClean="0">
                <a:latin typeface="Times New Roman" pitchFamily="18" charset="0"/>
                <a:cs typeface="Times New Roman" pitchFamily="18" charset="0"/>
              </a:rPr>
              <a:t/>
            </a:r>
            <a:br>
              <a:rPr lang="en-US" sz="2600" b="1" dirty="0" smtClean="0">
                <a:latin typeface="Times New Roman" pitchFamily="18" charset="0"/>
                <a:cs typeface="Times New Roman" pitchFamily="18" charset="0"/>
              </a:rPr>
            </a:br>
            <a:r>
              <a:rPr lang="en-US" sz="2600" b="1" dirty="0" smtClean="0">
                <a:latin typeface="Times New Roman" pitchFamily="18" charset="0"/>
                <a:cs typeface="Times New Roman" pitchFamily="18" charset="0"/>
              </a:rPr>
              <a:t> </a:t>
            </a:r>
          </a:p>
          <a:p>
            <a:pPr eaLnBrk="1" hangingPunct="1"/>
            <a:endParaRPr lang="en-US" sz="2600" b="1" dirty="0" smtClean="0">
              <a:latin typeface="Times New Roman" pitchFamily="18" charset="0"/>
              <a:cs typeface="Times New Roman" pitchFamily="18" charset="0"/>
            </a:endParaRPr>
          </a:p>
          <a:p>
            <a:pPr algn="just" eaLnBrk="1" hangingPunct="1">
              <a:lnSpc>
                <a:spcPct val="90000"/>
              </a:lnSpc>
            </a:pPr>
            <a:endParaRPr lang="en-US" sz="2600" b="1" dirty="0" smtClean="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Text Box 3"/>
          <p:cNvSpPr txBox="1">
            <a:spLocks noChangeArrowheads="1"/>
          </p:cNvSpPr>
          <p:nvPr/>
        </p:nvSpPr>
        <p:spPr bwMode="auto">
          <a:xfrm>
            <a:off x="2209800" y="1447800"/>
            <a:ext cx="4692650" cy="641350"/>
          </a:xfrm>
          <a:prstGeom prst="rect">
            <a:avLst/>
          </a:prstGeom>
          <a:noFill/>
          <a:ln w="9525">
            <a:noFill/>
            <a:miter lim="800000"/>
            <a:headEnd/>
            <a:tailEnd/>
          </a:ln>
          <a:effectLst/>
        </p:spPr>
        <p:txBody>
          <a:bodyPr wrap="none">
            <a:spAutoFit/>
          </a:bodyPr>
          <a:lstStyle/>
          <a:p>
            <a:pPr algn="ctr"/>
            <a:r>
              <a:rPr lang="en-AU" sz="3600" b="1" dirty="0">
                <a:latin typeface="Century Gothic" pitchFamily="34" charset="0"/>
              </a:rPr>
              <a:t>Cyanide ion binding</a:t>
            </a:r>
            <a:endParaRPr lang="en-US" sz="3600" b="1" dirty="0">
              <a:latin typeface="Century Gothic" pitchFamily="34" charset="0"/>
            </a:endParaRPr>
          </a:p>
        </p:txBody>
      </p:sp>
      <p:sp>
        <p:nvSpPr>
          <p:cNvPr id="93188" name="Text Box 4"/>
          <p:cNvSpPr txBox="1">
            <a:spLocks noChangeArrowheads="1"/>
          </p:cNvSpPr>
          <p:nvPr/>
        </p:nvSpPr>
        <p:spPr bwMode="auto">
          <a:xfrm>
            <a:off x="228600" y="0"/>
            <a:ext cx="8686800" cy="707886"/>
          </a:xfrm>
          <a:prstGeom prst="rect">
            <a:avLst/>
          </a:prstGeom>
          <a:ln w="9525">
            <a:noFill/>
            <a:miter lim="800000"/>
            <a:headEnd/>
            <a:tailEnd/>
          </a:ln>
          <a:effectLst>
            <a:outerShdw dist="107763" dir="2700000" algn="ctr" rotWithShape="0">
              <a:srgbClr val="660066"/>
            </a:outerShdw>
          </a:effectLst>
        </p:spPr>
        <p:style>
          <a:lnRef idx="0">
            <a:scrgbClr r="0" g="0" b="0"/>
          </a:lnRef>
          <a:fillRef idx="1003">
            <a:schemeClr val="dk2"/>
          </a:fillRef>
          <a:effectRef idx="0">
            <a:scrgbClr r="0" g="0" b="0"/>
          </a:effectRef>
          <a:fontRef idx="major"/>
        </p:style>
        <p:txBody>
          <a:bodyPr wrap="square">
            <a:spAutoFit/>
          </a:bodyPr>
          <a:lstStyle/>
          <a:p>
            <a:pPr algn="ctr"/>
            <a:r>
              <a:rPr lang="en-US" sz="4000" b="1" dirty="0" smtClean="0">
                <a:latin typeface="Century Gothic" pitchFamily="34" charset="0"/>
              </a:rPr>
              <a:t>ANTIDOTES OF CYANIDE</a:t>
            </a:r>
            <a:endParaRPr lang="en-US" sz="4000" b="1" dirty="0">
              <a:latin typeface="Century Gothic" pitchFamily="34" charset="0"/>
            </a:endParaRPr>
          </a:p>
        </p:txBody>
      </p:sp>
      <p:sp>
        <p:nvSpPr>
          <p:cNvPr id="2" name="TextBox 1"/>
          <p:cNvSpPr txBox="1"/>
          <p:nvPr/>
        </p:nvSpPr>
        <p:spPr>
          <a:xfrm>
            <a:off x="1066800" y="2573812"/>
            <a:ext cx="6781800" cy="4247317"/>
          </a:xfrm>
          <a:prstGeom prst="rect">
            <a:avLst/>
          </a:prstGeom>
          <a:noFill/>
        </p:spPr>
        <p:txBody>
          <a:bodyPr wrap="square" rtlCol="0">
            <a:spAutoFit/>
          </a:bodyPr>
          <a:lstStyle/>
          <a:p>
            <a:r>
              <a:rPr lang="en-IN" sz="3600" dirty="0" smtClean="0"/>
              <a:t>	   CN</a:t>
            </a:r>
            <a:r>
              <a:rPr lang="en-IN" sz="3200" dirty="0" smtClean="0">
                <a:latin typeface="Vrinda" panose="020B0502040204020203" pitchFamily="34" charset="0"/>
                <a:cs typeface="Vrinda" panose="020B0502040204020203" pitchFamily="34" charset="0"/>
              </a:rPr>
              <a:t>¯</a:t>
            </a:r>
            <a:endParaRPr lang="en-IN" sz="3200" dirty="0" smtClean="0"/>
          </a:p>
          <a:p>
            <a:r>
              <a:rPr lang="en-IN" sz="3600" dirty="0" smtClean="0"/>
              <a:t>		       </a:t>
            </a:r>
            <a:r>
              <a:rPr lang="en-IN" dirty="0" err="1" smtClean="0"/>
              <a:t>Thiocyanate</a:t>
            </a:r>
            <a:endParaRPr lang="en-IN" dirty="0"/>
          </a:p>
          <a:p>
            <a:r>
              <a:rPr lang="en-IN" sz="3600" dirty="0" smtClean="0"/>
              <a:t>S</a:t>
            </a:r>
            <a:r>
              <a:rPr lang="en-IN" dirty="0" smtClean="0"/>
              <a:t>2</a:t>
            </a:r>
            <a:r>
              <a:rPr lang="en-IN" sz="3600" dirty="0" smtClean="0"/>
              <a:t>O</a:t>
            </a:r>
            <a:r>
              <a:rPr lang="en-IN" dirty="0" smtClean="0"/>
              <a:t>3</a:t>
            </a:r>
            <a:r>
              <a:rPr lang="en-IN" sz="3200" dirty="0" smtClean="0">
                <a:latin typeface="Vrinda" panose="020B0502040204020203" pitchFamily="34" charset="0"/>
                <a:cs typeface="Vrinda" panose="020B0502040204020203" pitchFamily="34" charset="0"/>
              </a:rPr>
              <a:t>¯</a:t>
            </a:r>
            <a:r>
              <a:rPr lang="en-IN" dirty="0" smtClean="0"/>
              <a:t>                	</a:t>
            </a:r>
            <a:r>
              <a:rPr lang="en-IN" sz="3600" dirty="0"/>
              <a:t>SCN</a:t>
            </a:r>
            <a:r>
              <a:rPr lang="en-IN" sz="3200" dirty="0" smtClean="0">
                <a:latin typeface="Vrinda" panose="020B0502040204020203" pitchFamily="34" charset="0"/>
                <a:cs typeface="Vrinda" panose="020B0502040204020203" pitchFamily="34" charset="0"/>
              </a:rPr>
              <a:t>¯</a:t>
            </a:r>
            <a:r>
              <a:rPr lang="en-IN" sz="3600" dirty="0" smtClean="0">
                <a:latin typeface="Vrinda" panose="020B0502040204020203" pitchFamily="34" charset="0"/>
                <a:cs typeface="Vrinda" panose="020B0502040204020203" pitchFamily="34" charset="0"/>
              </a:rPr>
              <a:t> </a:t>
            </a:r>
            <a:r>
              <a:rPr lang="en-IN" sz="3600" dirty="0" smtClean="0"/>
              <a:t>	</a:t>
            </a:r>
            <a:r>
              <a:rPr lang="en-IN" dirty="0" smtClean="0"/>
              <a:t> </a:t>
            </a:r>
            <a:r>
              <a:rPr lang="en-IN" sz="2400" dirty="0" smtClean="0"/>
              <a:t>+ </a:t>
            </a:r>
            <a:r>
              <a:rPr lang="en-IN" dirty="0" smtClean="0"/>
              <a:t>	</a:t>
            </a:r>
            <a:r>
              <a:rPr lang="en-IN" sz="3600" dirty="0" smtClean="0"/>
              <a:t>SO</a:t>
            </a:r>
            <a:r>
              <a:rPr lang="en-IN" dirty="0" smtClean="0"/>
              <a:t>3 </a:t>
            </a:r>
            <a:r>
              <a:rPr lang="en-IN" sz="3200" dirty="0">
                <a:latin typeface="Vrinda" panose="020B0502040204020203" pitchFamily="34" charset="0"/>
                <a:cs typeface="Vrinda" panose="020B0502040204020203" pitchFamily="34" charset="0"/>
              </a:rPr>
              <a:t>¯</a:t>
            </a:r>
            <a:r>
              <a:rPr lang="en-IN" dirty="0" smtClean="0"/>
              <a:t>    </a:t>
            </a:r>
          </a:p>
          <a:p>
            <a:r>
              <a:rPr lang="en-IN" dirty="0" smtClean="0"/>
              <a:t>                    </a:t>
            </a:r>
            <a:r>
              <a:rPr lang="en-IN" dirty="0" err="1" smtClean="0"/>
              <a:t>Rhodanase</a:t>
            </a:r>
            <a:endParaRPr lang="en-IN" dirty="0"/>
          </a:p>
          <a:p>
            <a:endParaRPr lang="en-IN" dirty="0" smtClean="0"/>
          </a:p>
          <a:p>
            <a:endParaRPr lang="en-IN" dirty="0"/>
          </a:p>
          <a:p>
            <a:endParaRPr lang="en-IN" dirty="0" smtClean="0"/>
          </a:p>
          <a:p>
            <a:r>
              <a:rPr lang="en-IN" dirty="0" smtClean="0"/>
              <a:t>		</a:t>
            </a:r>
          </a:p>
          <a:p>
            <a:r>
              <a:rPr lang="en-IN" dirty="0"/>
              <a:t>	</a:t>
            </a:r>
            <a:r>
              <a:rPr lang="en-IN" dirty="0" smtClean="0"/>
              <a:t>                          </a:t>
            </a:r>
            <a:r>
              <a:rPr lang="en-IN" sz="3600" dirty="0" smtClean="0"/>
              <a:t>Urine</a:t>
            </a:r>
            <a:endParaRPr lang="en-IN" sz="3600" dirty="0"/>
          </a:p>
          <a:p>
            <a:endParaRPr lang="en-IN" dirty="0" smtClean="0"/>
          </a:p>
          <a:p>
            <a:r>
              <a:rPr lang="en-IN" dirty="0" smtClean="0"/>
              <a:t>                                                     </a:t>
            </a:r>
            <a:endParaRPr lang="en-IN" dirty="0"/>
          </a:p>
        </p:txBody>
      </p:sp>
      <p:cxnSp>
        <p:nvCxnSpPr>
          <p:cNvPr id="4" name="Straight Arrow Connector 3"/>
          <p:cNvCxnSpPr/>
          <p:nvPr/>
        </p:nvCxnSpPr>
        <p:spPr bwMode="auto">
          <a:xfrm>
            <a:off x="2362200" y="4038600"/>
            <a:ext cx="106680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7" name="Straight Arrow Connector 6"/>
          <p:cNvCxnSpPr/>
          <p:nvPr/>
        </p:nvCxnSpPr>
        <p:spPr bwMode="auto">
          <a:xfrm>
            <a:off x="4343400" y="4419600"/>
            <a:ext cx="0" cy="106680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0" name="Straight Arrow Connector 9"/>
          <p:cNvCxnSpPr/>
          <p:nvPr/>
        </p:nvCxnSpPr>
        <p:spPr bwMode="auto">
          <a:xfrm flipV="1">
            <a:off x="2819400" y="3200400"/>
            <a:ext cx="0" cy="76200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xmlns="" val="3078701413"/>
      </p:ext>
    </p:extLst>
  </p:cSld>
  <p:clrMapOvr>
    <a:masterClrMapping/>
  </p:clrMapOvr>
  <p:transition>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ext Box 3"/>
          <p:cNvSpPr txBox="1">
            <a:spLocks noChangeArrowheads="1"/>
          </p:cNvSpPr>
          <p:nvPr/>
        </p:nvSpPr>
        <p:spPr bwMode="auto">
          <a:xfrm>
            <a:off x="838200" y="0"/>
            <a:ext cx="7467600" cy="646331"/>
          </a:xfrm>
          <a:prstGeom prst="rect">
            <a:avLst/>
          </a:prstGeom>
          <a:ln w="9525">
            <a:noFill/>
            <a:miter lim="800000"/>
            <a:headEnd/>
            <a:tailEnd/>
          </a:ln>
          <a:effectLst>
            <a:outerShdw dist="143684" dir="2700000" algn="ctr" rotWithShape="0">
              <a:srgbClr val="660066"/>
            </a:outerShdw>
          </a:effectLst>
        </p:spPr>
        <p:style>
          <a:lnRef idx="0">
            <a:scrgbClr r="0" g="0" b="0"/>
          </a:lnRef>
          <a:fillRef idx="1003">
            <a:schemeClr val="dk2"/>
          </a:fillRef>
          <a:effectRef idx="0">
            <a:scrgbClr r="0" g="0" b="0"/>
          </a:effectRef>
          <a:fontRef idx="major"/>
        </p:style>
        <p:txBody>
          <a:bodyPr wrap="square">
            <a:spAutoFit/>
          </a:bodyPr>
          <a:lstStyle/>
          <a:p>
            <a:pPr algn="ctr"/>
            <a:r>
              <a:rPr lang="en-US" sz="3600" b="1" dirty="0" smtClean="0">
                <a:effectLst>
                  <a:outerShdw blurRad="38100" dist="38100" dir="2700000" algn="tl">
                    <a:srgbClr val="000000"/>
                  </a:outerShdw>
                </a:effectLst>
                <a:latin typeface="Times New Roman" pitchFamily="18" charset="0"/>
                <a:cs typeface="Times New Roman" pitchFamily="18" charset="0"/>
              </a:rPr>
              <a:t>CYANIDE </a:t>
            </a:r>
            <a:r>
              <a:rPr lang="en-US" sz="3600" b="1" dirty="0" smtClean="0">
                <a:latin typeface="Times New Roman" pitchFamily="18" charset="0"/>
                <a:cs typeface="Times New Roman" pitchFamily="18" charset="0"/>
              </a:rPr>
              <a:t>MANAGEMENT</a:t>
            </a:r>
            <a:endParaRPr lang="en-US" sz="3600" b="1" dirty="0">
              <a:effectLst>
                <a:outerShdw blurRad="38100" dist="38100" dir="2700000" algn="tl">
                  <a:srgbClr val="000000"/>
                </a:outerShdw>
              </a:effectLst>
              <a:latin typeface="Times New Roman" pitchFamily="18" charset="0"/>
              <a:cs typeface="Times New Roman" pitchFamily="18" charset="0"/>
            </a:endParaRPr>
          </a:p>
        </p:txBody>
      </p:sp>
      <p:sp>
        <p:nvSpPr>
          <p:cNvPr id="65541" name="Text Box 5"/>
          <p:cNvSpPr txBox="1">
            <a:spLocks noChangeArrowheads="1"/>
          </p:cNvSpPr>
          <p:nvPr/>
        </p:nvSpPr>
        <p:spPr bwMode="auto">
          <a:xfrm>
            <a:off x="0" y="1066800"/>
            <a:ext cx="5828390" cy="523220"/>
          </a:xfrm>
          <a:prstGeom prst="rect">
            <a:avLst/>
          </a:prstGeom>
          <a:noFill/>
          <a:ln w="9525">
            <a:noFill/>
            <a:miter lim="800000"/>
            <a:headEnd/>
            <a:tailEnd/>
          </a:ln>
          <a:effectLst/>
        </p:spPr>
        <p:txBody>
          <a:bodyPr wrap="none">
            <a:spAutoFit/>
          </a:bodyPr>
          <a:lstStyle/>
          <a:p>
            <a:r>
              <a:rPr lang="en-US" sz="2800" b="1" dirty="0">
                <a:latin typeface="Times New Roman" pitchFamily="18" charset="0"/>
                <a:cs typeface="Times New Roman" pitchFamily="18" charset="0"/>
              </a:rPr>
              <a:t>DECONTAMINATION (absorption)</a:t>
            </a:r>
          </a:p>
        </p:txBody>
      </p:sp>
      <p:sp>
        <p:nvSpPr>
          <p:cNvPr id="65542" name="Text Box 6"/>
          <p:cNvSpPr txBox="1">
            <a:spLocks noChangeArrowheads="1"/>
          </p:cNvSpPr>
          <p:nvPr/>
        </p:nvSpPr>
        <p:spPr bwMode="auto">
          <a:xfrm>
            <a:off x="381000" y="1676400"/>
            <a:ext cx="3134191" cy="1569660"/>
          </a:xfrm>
          <a:prstGeom prst="rect">
            <a:avLst/>
          </a:prstGeom>
          <a:noFill/>
          <a:ln w="9525">
            <a:noFill/>
            <a:miter lim="800000"/>
            <a:headEnd/>
            <a:tailEnd/>
          </a:ln>
          <a:effectLst/>
        </p:spPr>
        <p:txBody>
          <a:bodyPr wrap="square">
            <a:spAutoFit/>
          </a:bodyPr>
          <a:lstStyle/>
          <a:p>
            <a:r>
              <a:rPr lang="en-US" sz="2400" b="1" dirty="0" err="1">
                <a:latin typeface="Times New Roman" pitchFamily="18" charset="0"/>
                <a:cs typeface="Times New Roman" pitchFamily="18" charset="0"/>
              </a:rPr>
              <a:t>Nasogastric</a:t>
            </a:r>
            <a:r>
              <a:rPr lang="en-US" sz="2400" b="1" dirty="0">
                <a:latin typeface="Times New Roman" pitchFamily="18" charset="0"/>
                <a:cs typeface="Times New Roman" pitchFamily="18" charset="0"/>
              </a:rPr>
              <a:t> </a:t>
            </a:r>
            <a:r>
              <a:rPr lang="en-US" sz="2400" b="1" dirty="0" smtClean="0">
                <a:latin typeface="Times New Roman" pitchFamily="18" charset="0"/>
                <a:cs typeface="Times New Roman" pitchFamily="18" charset="0"/>
              </a:rPr>
              <a:t>aspiration</a:t>
            </a:r>
            <a:endParaRPr lang="en-US" sz="2400" b="1" dirty="0">
              <a:latin typeface="Times New Roman" pitchFamily="18" charset="0"/>
              <a:cs typeface="Times New Roman" pitchFamily="18" charset="0"/>
            </a:endParaRPr>
          </a:p>
          <a:p>
            <a:r>
              <a:rPr lang="en-US" sz="2400" b="1" dirty="0">
                <a:latin typeface="Times New Roman" pitchFamily="18" charset="0"/>
                <a:cs typeface="Times New Roman" pitchFamily="18" charset="0"/>
              </a:rPr>
              <a:t>Activated </a:t>
            </a:r>
            <a:r>
              <a:rPr lang="en-US" sz="2400" b="1" dirty="0" smtClean="0">
                <a:latin typeface="Times New Roman" pitchFamily="18" charset="0"/>
                <a:cs typeface="Times New Roman" pitchFamily="18" charset="0"/>
              </a:rPr>
              <a:t>charcoal</a:t>
            </a:r>
            <a:endParaRPr lang="en-US" sz="2400" b="1" dirty="0">
              <a:latin typeface="Times New Roman" pitchFamily="18" charset="0"/>
              <a:cs typeface="Times New Roman" pitchFamily="18" charset="0"/>
            </a:endParaRPr>
          </a:p>
          <a:p>
            <a:r>
              <a:rPr lang="en-US" sz="2400" b="1" dirty="0">
                <a:latin typeface="Times New Roman" pitchFamily="18" charset="0"/>
                <a:cs typeface="Times New Roman" pitchFamily="18" charset="0"/>
              </a:rPr>
              <a:t>Gastric </a:t>
            </a:r>
            <a:r>
              <a:rPr lang="en-US" sz="2400" b="1" dirty="0" err="1" smtClean="0">
                <a:latin typeface="Times New Roman" pitchFamily="18" charset="0"/>
                <a:cs typeface="Times New Roman" pitchFamily="18" charset="0"/>
              </a:rPr>
              <a:t>lavage</a:t>
            </a:r>
            <a:endParaRPr lang="en-US" sz="2400" b="1" dirty="0">
              <a:latin typeface="Times New Roman" pitchFamily="18" charset="0"/>
              <a:cs typeface="Times New Roman" pitchFamily="18" charset="0"/>
            </a:endParaRPr>
          </a:p>
          <a:p>
            <a:r>
              <a:rPr lang="en-US" sz="2400" b="1" dirty="0">
                <a:latin typeface="Times New Roman" pitchFamily="18" charset="0"/>
                <a:cs typeface="Times New Roman" pitchFamily="18" charset="0"/>
              </a:rPr>
              <a:t>Emesis</a:t>
            </a:r>
          </a:p>
        </p:txBody>
      </p:sp>
      <p:sp>
        <p:nvSpPr>
          <p:cNvPr id="7" name="TextBox 6"/>
          <p:cNvSpPr txBox="1"/>
          <p:nvPr/>
        </p:nvSpPr>
        <p:spPr>
          <a:xfrm>
            <a:off x="457200" y="3352800"/>
            <a:ext cx="7696200" cy="646331"/>
          </a:xfrm>
          <a:prstGeom prst="rect">
            <a:avLst/>
          </a:prstGeom>
        </p:spPr>
        <p:style>
          <a:lnRef idx="0">
            <a:scrgbClr r="0" g="0" b="0"/>
          </a:lnRef>
          <a:fillRef idx="1003">
            <a:schemeClr val="dk2"/>
          </a:fillRef>
          <a:effectRef idx="0">
            <a:scrgbClr r="0" g="0" b="0"/>
          </a:effectRef>
          <a:fontRef idx="major"/>
        </p:style>
        <p:txBody>
          <a:bodyPr wrap="square" rtlCol="0">
            <a:spAutoFit/>
          </a:bodyPr>
          <a:lstStyle/>
          <a:p>
            <a:pPr algn="ctr"/>
            <a:r>
              <a:rPr lang="en-US" sz="3600" b="1" dirty="0" smtClean="0">
                <a:latin typeface="Times New Roman" pitchFamily="18" charset="0"/>
                <a:cs typeface="Times New Roman" pitchFamily="18" charset="0"/>
              </a:rPr>
              <a:t>Treatment</a:t>
            </a:r>
            <a:endParaRPr lang="en-US" sz="3600" dirty="0">
              <a:latin typeface="Times New Roman" pitchFamily="18" charset="0"/>
              <a:cs typeface="Times New Roman" pitchFamily="18" charset="0"/>
            </a:endParaRPr>
          </a:p>
        </p:txBody>
      </p:sp>
      <p:sp>
        <p:nvSpPr>
          <p:cNvPr id="9" name="TextBox 8"/>
          <p:cNvSpPr txBox="1"/>
          <p:nvPr/>
        </p:nvSpPr>
        <p:spPr>
          <a:xfrm>
            <a:off x="-1295400" y="4114800"/>
            <a:ext cx="9144000" cy="1569660"/>
          </a:xfrm>
          <a:prstGeom prst="rect">
            <a:avLst/>
          </a:prstGeom>
          <a:noFill/>
        </p:spPr>
        <p:txBody>
          <a:bodyPr wrap="square" rtlCol="0">
            <a:spAutoFit/>
          </a:bodyPr>
          <a:lstStyle/>
          <a:p>
            <a:pPr lvl="4" eaLnBrk="1" hangingPunct="1"/>
            <a:r>
              <a:rPr lang="en-US" sz="2400" b="1" dirty="0" smtClean="0">
                <a:latin typeface="Times New Roman" pitchFamily="18" charset="0"/>
                <a:cs typeface="Times New Roman" pitchFamily="18" charset="0"/>
              </a:rPr>
              <a:t>Amyl nitrite</a:t>
            </a:r>
          </a:p>
          <a:p>
            <a:pPr lvl="4" eaLnBrk="1" hangingPunct="1"/>
            <a:r>
              <a:rPr lang="en-US" sz="2400" b="1" dirty="0" smtClean="0">
                <a:latin typeface="Times New Roman" pitchFamily="18" charset="0"/>
                <a:cs typeface="Times New Roman" pitchFamily="18" charset="0"/>
              </a:rPr>
              <a:t>Sodium nitrite </a:t>
            </a:r>
          </a:p>
          <a:p>
            <a:pPr lvl="4" eaLnBrk="1" hangingPunct="1"/>
            <a:r>
              <a:rPr lang="en-US" sz="2400" b="1" dirty="0" smtClean="0">
                <a:latin typeface="Times New Roman" pitchFamily="18" charset="0"/>
                <a:cs typeface="Times New Roman" pitchFamily="18" charset="0"/>
              </a:rPr>
              <a:t>Sodium </a:t>
            </a:r>
            <a:r>
              <a:rPr lang="en-US" sz="2400" b="1" dirty="0" err="1" smtClean="0">
                <a:latin typeface="Times New Roman" pitchFamily="18" charset="0"/>
                <a:cs typeface="Times New Roman" pitchFamily="18" charset="0"/>
              </a:rPr>
              <a:t>thiosulfate</a:t>
            </a:r>
            <a:endParaRPr lang="en-US" sz="2400" b="1" dirty="0" smtClean="0">
              <a:latin typeface="Times New Roman" pitchFamily="18" charset="0"/>
              <a:cs typeface="Times New Roman" pitchFamily="18" charset="0"/>
            </a:endParaRPr>
          </a:p>
          <a:p>
            <a:pPr lvl="4" eaLnBrk="1" hangingPunct="1"/>
            <a:r>
              <a:rPr lang="en-US" sz="2400" b="1" dirty="0" smtClean="0">
                <a:latin typeface="Times New Roman" pitchFamily="18" charset="0"/>
                <a:cs typeface="Times New Roman" pitchFamily="18" charset="0"/>
              </a:rPr>
              <a:t>High-dose oxygen should be given as soon as possible</a:t>
            </a:r>
            <a:r>
              <a:rPr lang="en-US" sz="2000" b="1" dirty="0" smtClean="0"/>
              <a:t>.</a:t>
            </a:r>
            <a:endParaRPr lang="en-US" sz="1600" dirty="0"/>
          </a:p>
        </p:txBody>
      </p:sp>
    </p:spTree>
  </p:cSld>
  <p:clrMapOvr>
    <a:masterClrMapping/>
  </p:clrMapOvr>
  <p:transition>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57200" y="0"/>
            <a:ext cx="8229600" cy="914400"/>
          </a:xfrm>
        </p:spPr>
        <p:style>
          <a:lnRef idx="0">
            <a:scrgbClr r="0" g="0" b="0"/>
          </a:lnRef>
          <a:fillRef idx="1003">
            <a:schemeClr val="dk2"/>
          </a:fillRef>
          <a:effectRef idx="0">
            <a:scrgbClr r="0" g="0" b="0"/>
          </a:effectRef>
          <a:fontRef idx="major"/>
        </p:style>
        <p:txBody>
          <a:bodyPr/>
          <a:lstStyle/>
          <a:p>
            <a:pPr eaLnBrk="1" hangingPunct="1">
              <a:defRPr/>
            </a:pPr>
            <a:r>
              <a:rPr lang="en-US" sz="3600" b="1" dirty="0" smtClean="0">
                <a:latin typeface="Times New Roman" pitchFamily="18" charset="0"/>
                <a:cs typeface="Times New Roman" pitchFamily="18" charset="0"/>
              </a:rPr>
              <a:t>Method of treatment</a:t>
            </a:r>
          </a:p>
        </p:txBody>
      </p:sp>
      <p:sp>
        <p:nvSpPr>
          <p:cNvPr id="24579" name="Rectangle 3"/>
          <p:cNvSpPr>
            <a:spLocks noGrp="1" noChangeArrowheads="1"/>
          </p:cNvSpPr>
          <p:nvPr>
            <p:ph type="body" idx="1"/>
          </p:nvPr>
        </p:nvSpPr>
        <p:spPr>
          <a:xfrm>
            <a:off x="457200" y="990600"/>
            <a:ext cx="8229600" cy="5410200"/>
          </a:xfrm>
        </p:spPr>
        <p:txBody>
          <a:bodyPr/>
          <a:lstStyle/>
          <a:p>
            <a:pPr algn="just" eaLnBrk="1" hangingPunct="1">
              <a:lnSpc>
                <a:spcPct val="90000"/>
              </a:lnSpc>
            </a:pPr>
            <a:r>
              <a:rPr lang="en-US" sz="2600" b="1" dirty="0" smtClean="0"/>
              <a:t>Amyl nitrite is administered for 30 sec. each minute. The </a:t>
            </a:r>
            <a:r>
              <a:rPr lang="en-US" sz="2600" b="1" dirty="0" err="1" smtClean="0"/>
              <a:t>ampule</a:t>
            </a:r>
            <a:r>
              <a:rPr lang="en-US" sz="2600" b="1" dirty="0" smtClean="0"/>
              <a:t> is broken between two pads of gauze and placed over the airway while the patient breathes spontaneously or is ventilated by a bag-mask unit. A new </a:t>
            </a:r>
            <a:r>
              <a:rPr lang="en-US" sz="2600" b="1" dirty="0" err="1" smtClean="0"/>
              <a:t>ampule</a:t>
            </a:r>
            <a:r>
              <a:rPr lang="en-US" sz="2600" b="1" dirty="0" smtClean="0"/>
              <a:t> should be used every 3 min.</a:t>
            </a:r>
          </a:p>
          <a:p>
            <a:pPr algn="just" eaLnBrk="1" hangingPunct="1">
              <a:lnSpc>
                <a:spcPct val="90000"/>
              </a:lnSpc>
            </a:pPr>
            <a:endParaRPr lang="en-US" sz="2600" b="1" dirty="0" smtClean="0"/>
          </a:p>
          <a:p>
            <a:pPr algn="just" eaLnBrk="1" hangingPunct="1">
              <a:lnSpc>
                <a:spcPct val="90000"/>
              </a:lnSpc>
            </a:pPr>
            <a:r>
              <a:rPr lang="en-US" sz="2600" b="1" dirty="0" smtClean="0"/>
              <a:t>Sodium nitrite is administered intravenously as 3% solution at a rate of 2.5 to 5.0 ml/min up to a total dose of 10 to 15 ml (300 to 450 mg). Sodium </a:t>
            </a:r>
            <a:r>
              <a:rPr lang="en-US" sz="2600" b="1" dirty="0" err="1" smtClean="0"/>
              <a:t>thiosulfate</a:t>
            </a:r>
            <a:r>
              <a:rPr lang="en-US" sz="2600" b="1" dirty="0" smtClean="0"/>
              <a:t> is then administered intravenously as  25% solution at a dose of 50 ml (12.5 g) given over 1 to 2 min.</a:t>
            </a:r>
          </a:p>
          <a:p>
            <a:pPr algn="just" eaLnBrk="1" hangingPunct="1">
              <a:lnSpc>
                <a:spcPct val="90000"/>
              </a:lnSpc>
            </a:pPr>
            <a:endParaRPr lang="en-US" sz="2600" b="1" dirty="0" smtClean="0"/>
          </a:p>
          <a:p>
            <a:pPr algn="just" eaLnBrk="1" hangingPunct="1">
              <a:lnSpc>
                <a:spcPct val="90000"/>
              </a:lnSpc>
            </a:pPr>
            <a:r>
              <a:rPr lang="en-US" sz="2600" b="1" dirty="0" smtClean="0"/>
              <a:t>High dose oxygen is also given.</a:t>
            </a:r>
          </a:p>
          <a:p>
            <a:pPr algn="just" eaLnBrk="1" hangingPunct="1">
              <a:lnSpc>
                <a:spcPct val="90000"/>
              </a:lnSpc>
            </a:pPr>
            <a:endParaRPr lang="en-US" sz="2600" b="1" dirty="0" smtClean="0"/>
          </a:p>
          <a:p>
            <a:pPr eaLnBrk="1" hangingPunct="1">
              <a:lnSpc>
                <a:spcPct val="90000"/>
              </a:lnSpc>
            </a:pPr>
            <a:endParaRPr lang="en-US" sz="2600" b="1" dirty="0" smtClean="0"/>
          </a:p>
        </p:txBody>
      </p:sp>
    </p:spTree>
  </p:cSld>
  <p:clrMapOvr>
    <a:masterClrMapping/>
  </p:clrMapOvr>
  <p:transition>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9296400" cy="5638800"/>
          </a:xfrm>
        </p:spPr>
        <p:txBody>
          <a:bodyPr/>
          <a:lstStyle/>
          <a:p>
            <a:endParaRPr lang="en-US" sz="2600" b="1" dirty="0" smtClean="0"/>
          </a:p>
          <a:p>
            <a:r>
              <a:rPr lang="en-US" sz="2600" b="1" dirty="0" smtClean="0"/>
              <a:t>Concentrated </a:t>
            </a:r>
            <a:r>
              <a:rPr lang="en-US" sz="2600" b="1" dirty="0" err="1" smtClean="0"/>
              <a:t>hydroxycobalamin</a:t>
            </a:r>
            <a:r>
              <a:rPr lang="en-US" sz="2600" b="1" dirty="0" smtClean="0"/>
              <a:t> (inactive from Vt. B₁₂ </a:t>
            </a:r>
            <a:r>
              <a:rPr lang="hi-IN" sz="2600" b="1" dirty="0" smtClean="0"/>
              <a:t>when </a:t>
            </a:r>
            <a:r>
              <a:rPr lang="en-US" sz="2600" b="1" dirty="0" smtClean="0"/>
              <a:t>injected that combines with CN͞ of KCN and forms : Cyanocobalamin (active form of B₁₂).</a:t>
            </a:r>
          </a:p>
          <a:p>
            <a:endParaRPr lang="en-US" sz="2600" b="1" dirty="0" smtClean="0"/>
          </a:p>
          <a:p>
            <a:r>
              <a:rPr lang="en-US" sz="2000" b="1" dirty="0" smtClean="0"/>
              <a:t>Concentrated </a:t>
            </a:r>
            <a:r>
              <a:rPr lang="en-US" sz="2000" b="1" dirty="0" err="1" smtClean="0"/>
              <a:t>Hydroxycobalamin</a:t>
            </a:r>
            <a:r>
              <a:rPr lang="en-US" sz="2000" b="1" dirty="0" smtClean="0"/>
              <a:t> + KCN  →  </a:t>
            </a:r>
            <a:r>
              <a:rPr lang="en-US" sz="2000" b="1" dirty="0" err="1" smtClean="0"/>
              <a:t>Cyanocobalamin</a:t>
            </a:r>
            <a:endParaRPr lang="en-US" sz="2000" b="1" dirty="0" smtClean="0"/>
          </a:p>
          <a:p>
            <a:endParaRPr lang="en-US" sz="2000" b="1" dirty="0" smtClean="0"/>
          </a:p>
          <a:p>
            <a:endParaRPr lang="en-US" sz="2000" b="1" dirty="0" smtClean="0"/>
          </a:p>
          <a:p>
            <a:r>
              <a:rPr lang="en-US" sz="2600" b="1" dirty="0" smtClean="0"/>
              <a:t>Formulation</a:t>
            </a:r>
            <a:r>
              <a:rPr lang="en-US" sz="2400" b="1" dirty="0" smtClean="0"/>
              <a:t>:</a:t>
            </a:r>
          </a:p>
          <a:p>
            <a:pPr>
              <a:buNone/>
            </a:pPr>
            <a:r>
              <a:rPr lang="en-US" sz="2400" b="1" dirty="0" smtClean="0"/>
              <a:t>    </a:t>
            </a:r>
            <a:r>
              <a:rPr lang="en-US" sz="2000" b="1" dirty="0" err="1" smtClean="0"/>
              <a:t>Cyanokit</a:t>
            </a:r>
            <a:r>
              <a:rPr lang="en-US" sz="2000" b="1" dirty="0" smtClean="0"/>
              <a:t> ( EMD </a:t>
            </a:r>
            <a:r>
              <a:rPr lang="en-US" sz="2000" b="1" dirty="0" err="1" smtClean="0"/>
              <a:t>Pharmaceutials</a:t>
            </a:r>
            <a:r>
              <a:rPr lang="en-US" sz="2000" b="1" dirty="0" smtClean="0"/>
              <a:t>, </a:t>
            </a:r>
            <a:r>
              <a:rPr lang="en-US" sz="2000" b="1" dirty="0" err="1" smtClean="0"/>
              <a:t>Dushan</a:t>
            </a:r>
            <a:r>
              <a:rPr lang="en-US" sz="2000" b="1" dirty="0" smtClean="0"/>
              <a:t>,    North Carolina )</a:t>
            </a:r>
            <a:endParaRPr lang="en-US" sz="2400" b="1" dirty="0" smtClean="0"/>
          </a:p>
          <a:p>
            <a:endParaRPr lang="en-US" sz="2600" b="1" dirty="0"/>
          </a:p>
        </p:txBody>
      </p:sp>
    </p:spTree>
  </p:cSld>
  <p:clrMapOvr>
    <a:masterClrMapping/>
  </p:clrMapOvr>
  <p:transition>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3225"/>
            <a:ext cx="8229600" cy="1143000"/>
          </a:xfrm>
        </p:spPr>
        <p:style>
          <a:lnRef idx="0">
            <a:scrgbClr r="0" g="0" b="0"/>
          </a:lnRef>
          <a:fillRef idx="1003">
            <a:schemeClr val="dk2"/>
          </a:fillRef>
          <a:effectRef idx="0">
            <a:scrgbClr r="0" g="0" b="0"/>
          </a:effectRef>
          <a:fontRef idx="major"/>
        </p:style>
        <p:txBody>
          <a:bodyPr/>
          <a:lstStyle/>
          <a:p>
            <a:r>
              <a:rPr lang="en-US" sz="4800" b="1" dirty="0" smtClean="0">
                <a:latin typeface="Times New Roman" pitchFamily="18" charset="0"/>
                <a:cs typeface="Times New Roman" pitchFamily="18" charset="0"/>
              </a:rPr>
              <a:t>Usefulness</a:t>
            </a:r>
            <a:endParaRPr lang="en-US" sz="4800" b="1"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style>
          <a:lnRef idx="0">
            <a:scrgbClr r="0" g="0" b="0"/>
          </a:lnRef>
          <a:fillRef idx="1003">
            <a:schemeClr val="dk2"/>
          </a:fillRef>
          <a:effectRef idx="0">
            <a:scrgbClr r="0" g="0" b="0"/>
          </a:effectRef>
          <a:fontRef idx="major"/>
        </p:style>
        <p:txBody>
          <a:bodyPr/>
          <a:lstStyle/>
          <a:p>
            <a:pPr eaLnBrk="1" hangingPunct="1">
              <a:defRPr/>
            </a:pPr>
            <a:r>
              <a:rPr lang="en-US" sz="3600" b="1" dirty="0" smtClean="0">
                <a:latin typeface="Times New Roman" pitchFamily="18" charset="0"/>
                <a:cs typeface="Times New Roman" pitchFamily="18" charset="0"/>
              </a:rPr>
              <a:t>Pharmaceutical and Medical uses</a:t>
            </a:r>
          </a:p>
        </p:txBody>
      </p:sp>
      <p:sp>
        <p:nvSpPr>
          <p:cNvPr id="26627" name="Rectangle 3"/>
          <p:cNvSpPr>
            <a:spLocks noGrp="1" noChangeArrowheads="1"/>
          </p:cNvSpPr>
          <p:nvPr>
            <p:ph type="body" idx="1"/>
          </p:nvPr>
        </p:nvSpPr>
        <p:spPr/>
        <p:txBody>
          <a:bodyPr/>
          <a:lstStyle/>
          <a:p>
            <a:pPr eaLnBrk="1" hangingPunct="1">
              <a:lnSpc>
                <a:spcPct val="90000"/>
              </a:lnSpc>
            </a:pPr>
            <a:r>
              <a:rPr lang="en-US" sz="2600" b="1" dirty="0" smtClean="0">
                <a:latin typeface="Times New Roman" pitchFamily="18" charset="0"/>
                <a:cs typeface="Times New Roman" pitchFamily="18" charset="0"/>
              </a:rPr>
              <a:t>Vitamin B</a:t>
            </a:r>
            <a:r>
              <a:rPr lang="en-US" sz="1800" baseline="-25000" dirty="0" smtClean="0"/>
              <a:t>12</a:t>
            </a:r>
            <a:r>
              <a:rPr lang="en-US" sz="2800" baseline="-25000" dirty="0" smtClean="0"/>
              <a:t> </a:t>
            </a:r>
            <a:r>
              <a:rPr lang="en-US" sz="2600" b="1" dirty="0" smtClean="0">
                <a:latin typeface="Times New Roman" pitchFamily="18" charset="0"/>
                <a:cs typeface="Times New Roman" pitchFamily="18" charset="0"/>
              </a:rPr>
              <a:t>stabilization in injection formulations.</a:t>
            </a:r>
          </a:p>
          <a:p>
            <a:pPr eaLnBrk="1" hangingPunct="1">
              <a:lnSpc>
                <a:spcPct val="90000"/>
              </a:lnSpc>
            </a:pPr>
            <a:r>
              <a:rPr lang="en-US" sz="2600" b="1" dirty="0" smtClean="0">
                <a:latin typeface="Times New Roman" pitchFamily="18" charset="0"/>
                <a:cs typeface="Times New Roman" pitchFamily="18" charset="0"/>
              </a:rPr>
              <a:t>Instilled in eye in extremely low concentration to remove silver nitrate stains.</a:t>
            </a:r>
          </a:p>
          <a:p>
            <a:pPr algn="just" eaLnBrk="1" hangingPunct="1">
              <a:lnSpc>
                <a:spcPct val="90000"/>
              </a:lnSpc>
            </a:pPr>
            <a:r>
              <a:rPr lang="en-US" sz="2600" b="1" dirty="0" smtClean="0">
                <a:latin typeface="Times New Roman" pitchFamily="18" charset="0"/>
                <a:cs typeface="Times New Roman" pitchFamily="18" charset="0"/>
              </a:rPr>
              <a:t>The cyanide compound sodium nitroprusside is occasionally used in emergency medical situations to produce a rapid decrease in blood pressure in humans. </a:t>
            </a:r>
          </a:p>
          <a:p>
            <a:pPr algn="just" eaLnBrk="1" hangingPunct="1">
              <a:lnSpc>
                <a:spcPct val="90000"/>
              </a:lnSpc>
            </a:pPr>
            <a:r>
              <a:rPr lang="en-US" sz="2600" b="1" dirty="0" smtClean="0">
                <a:latin typeface="Times New Roman" pitchFamily="18" charset="0"/>
                <a:cs typeface="Times New Roman" pitchFamily="18" charset="0"/>
              </a:rPr>
              <a:t>Blood testing </a:t>
            </a:r>
            <a:r>
              <a:rPr lang="en-US" sz="2600" dirty="0" smtClean="0">
                <a:latin typeface="Times New Roman" pitchFamily="18" charset="0"/>
                <a:cs typeface="Times New Roman" pitchFamily="18" charset="0"/>
              </a:rPr>
              <a:t>:</a:t>
            </a:r>
            <a:r>
              <a:rPr lang="en-US" sz="2600" b="1" dirty="0" smtClean="0">
                <a:latin typeface="Times New Roman" pitchFamily="18" charset="0"/>
                <a:cs typeface="Times New Roman" pitchFamily="18" charset="0"/>
              </a:rPr>
              <a:t> Estimation of hemoglobin using Drapkin’s solution (Potassium Ferricyanide + Potassium Cyanide)  </a:t>
            </a:r>
          </a:p>
          <a:p>
            <a:pPr algn="just" eaLnBrk="1" hangingPunct="1"/>
            <a:r>
              <a:rPr lang="en-US" sz="2600" b="1" dirty="0" smtClean="0">
                <a:latin typeface="Times New Roman" pitchFamily="18" charset="0"/>
                <a:cs typeface="Times New Roman" pitchFamily="18" charset="0"/>
              </a:rPr>
              <a:t>Used as a vasodilator in R &amp; D..</a:t>
            </a:r>
          </a:p>
          <a:p>
            <a:pPr eaLnBrk="1" hangingPunct="1">
              <a:lnSpc>
                <a:spcPct val="90000"/>
              </a:lnSpc>
            </a:pPr>
            <a:r>
              <a:rPr lang="en-US" sz="2600" b="1" dirty="0" smtClean="0">
                <a:latin typeface="Times New Roman" pitchFamily="18" charset="0"/>
                <a:cs typeface="Times New Roman" pitchFamily="18" charset="0"/>
              </a:rPr>
              <a:t>Rodent killer and insect killer. </a:t>
            </a:r>
          </a:p>
          <a:p>
            <a:pPr algn="just" eaLnBrk="1" hangingPunct="1">
              <a:lnSpc>
                <a:spcPct val="90000"/>
              </a:lnSpc>
              <a:buNone/>
            </a:pPr>
            <a:endParaRPr lang="en-US" sz="2600" b="1" dirty="0" smtClean="0">
              <a:latin typeface="Times New Roman" pitchFamily="18" charset="0"/>
              <a:cs typeface="Times New Roman" pitchFamily="18" charset="0"/>
            </a:endParaRPr>
          </a:p>
          <a:p>
            <a:pPr algn="just" eaLnBrk="1" hangingPunct="1">
              <a:lnSpc>
                <a:spcPct val="90000"/>
              </a:lnSpc>
            </a:pPr>
            <a:endParaRPr lang="en-US" sz="2600" b="1" dirty="0" smtClean="0">
              <a:latin typeface="Times New Roman" pitchFamily="18" charset="0"/>
              <a:cs typeface="Times New Roman" pitchFamily="18" charset="0"/>
            </a:endParaRPr>
          </a:p>
          <a:p>
            <a:pPr eaLnBrk="1" hangingPunct="1">
              <a:lnSpc>
                <a:spcPct val="90000"/>
              </a:lnSpc>
            </a:pPr>
            <a:endParaRPr lang="en-US" sz="2600" b="1" dirty="0" smtClean="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0"/>
            <a:ext cx="8229600" cy="914400"/>
          </a:xfrm>
        </p:spPr>
        <p:style>
          <a:lnRef idx="0">
            <a:scrgbClr r="0" g="0" b="0"/>
          </a:lnRef>
          <a:fillRef idx="1003">
            <a:schemeClr val="dk2"/>
          </a:fillRef>
          <a:effectRef idx="0">
            <a:scrgbClr r="0" g="0" b="0"/>
          </a:effectRef>
          <a:fontRef idx="major"/>
        </p:style>
        <p:txBody>
          <a:bodyPr/>
          <a:lstStyle/>
          <a:p>
            <a:pPr eaLnBrk="1" hangingPunct="1">
              <a:defRPr/>
            </a:pPr>
            <a:r>
              <a:rPr lang="en-US" sz="3600" b="1" dirty="0" smtClean="0">
                <a:latin typeface="Times New Roman" pitchFamily="18" charset="0"/>
                <a:cs typeface="Times New Roman" pitchFamily="18" charset="0"/>
              </a:rPr>
              <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Commercial</a:t>
            </a:r>
            <a:r>
              <a:rPr lang="en-US" sz="3600" b="1" dirty="0" smtClean="0">
                <a:latin typeface="+mn-lt"/>
              </a:rPr>
              <a:t> uses</a:t>
            </a:r>
            <a:r>
              <a:rPr lang="en-US" sz="3600" dirty="0" smtClean="0">
                <a:latin typeface="+mn-lt"/>
              </a:rPr>
              <a:t>: </a:t>
            </a:r>
            <a:r>
              <a:rPr lang="en-US" sz="3600" b="1" dirty="0" smtClean="0">
                <a:latin typeface="+mn-lt"/>
              </a:rPr>
              <a:t/>
            </a:r>
            <a:br>
              <a:rPr lang="en-US" sz="3600" b="1" dirty="0" smtClean="0">
                <a:latin typeface="+mn-lt"/>
              </a:rPr>
            </a:br>
            <a:endParaRPr lang="en-US" sz="3600" dirty="0" smtClean="0">
              <a:latin typeface="+mn-lt"/>
            </a:endParaRPr>
          </a:p>
        </p:txBody>
      </p:sp>
      <p:sp>
        <p:nvSpPr>
          <p:cNvPr id="28675" name="Rectangle 3"/>
          <p:cNvSpPr>
            <a:spLocks noGrp="1" noChangeArrowheads="1"/>
          </p:cNvSpPr>
          <p:nvPr>
            <p:ph type="body" idx="1"/>
          </p:nvPr>
        </p:nvSpPr>
        <p:spPr>
          <a:xfrm>
            <a:off x="685800" y="1496280"/>
            <a:ext cx="7772400" cy="4267200"/>
          </a:xfrm>
        </p:spPr>
        <p:txBody>
          <a:bodyPr/>
          <a:lstStyle/>
          <a:p>
            <a:pPr algn="just" eaLnBrk="1" hangingPunct="1">
              <a:lnSpc>
                <a:spcPct val="90000"/>
              </a:lnSpc>
            </a:pPr>
            <a:r>
              <a:rPr lang="en-US" sz="2600" b="1" dirty="0" smtClean="0">
                <a:latin typeface="Times New Roman" pitchFamily="18" charset="0"/>
                <a:cs typeface="Times New Roman" pitchFamily="18" charset="0"/>
              </a:rPr>
              <a:t>Cyanides are used as insecticides for the fumigation of ships. </a:t>
            </a:r>
            <a:r>
              <a:rPr lang="en-US" sz="2600" b="1" dirty="0" smtClean="0">
                <a:solidFill>
                  <a:schemeClr val="hlink"/>
                </a:solidFill>
                <a:latin typeface="Times New Roman" pitchFamily="18" charset="0"/>
                <a:cs typeface="Times New Roman" pitchFamily="18" charset="0"/>
              </a:rPr>
              <a:t>(FORMULATION CONCERN)</a:t>
            </a:r>
            <a:endParaRPr lang="en-US" sz="2600" b="1" dirty="0" smtClean="0">
              <a:latin typeface="Times New Roman" pitchFamily="18" charset="0"/>
              <a:cs typeface="Times New Roman" pitchFamily="18" charset="0"/>
            </a:endParaRPr>
          </a:p>
          <a:p>
            <a:pPr algn="just" eaLnBrk="1" hangingPunct="1">
              <a:lnSpc>
                <a:spcPct val="90000"/>
              </a:lnSpc>
            </a:pPr>
            <a:r>
              <a:rPr lang="en-US" sz="2600" b="1" dirty="0" smtClean="0">
                <a:latin typeface="Times New Roman" pitchFamily="18" charset="0"/>
                <a:cs typeface="Times New Roman" pitchFamily="18" charset="0"/>
              </a:rPr>
              <a:t>Cyanides are illegally used to capture live fish near coral reefs for the aquarium and  for seafood markets. </a:t>
            </a:r>
            <a:r>
              <a:rPr lang="en-US" sz="2600" b="1" dirty="0" smtClean="0">
                <a:solidFill>
                  <a:schemeClr val="hlink"/>
                </a:solidFill>
                <a:latin typeface="Times New Roman" pitchFamily="18" charset="0"/>
                <a:cs typeface="Times New Roman" pitchFamily="18" charset="0"/>
              </a:rPr>
              <a:t>(ENVIRONMENTAL CONCERN) </a:t>
            </a:r>
          </a:p>
          <a:p>
            <a:pPr algn="just" eaLnBrk="1" hangingPunct="1">
              <a:lnSpc>
                <a:spcPct val="90000"/>
              </a:lnSpc>
            </a:pPr>
            <a:r>
              <a:rPr lang="en-US" sz="2600" b="1" dirty="0" smtClean="0">
                <a:latin typeface="Times New Roman" pitchFamily="18" charset="0"/>
                <a:cs typeface="Times New Roman" pitchFamily="18" charset="0"/>
              </a:rPr>
              <a:t>Gold and silver cyanides are the soluble  forms and used in gold and silver extraction.</a:t>
            </a:r>
          </a:p>
          <a:p>
            <a:pPr algn="just" eaLnBrk="1" hangingPunct="1">
              <a:lnSpc>
                <a:spcPct val="90000"/>
              </a:lnSpc>
            </a:pPr>
            <a:r>
              <a:rPr lang="en-US" sz="2600" b="1" dirty="0" smtClean="0">
                <a:latin typeface="Times New Roman" pitchFamily="18" charset="0"/>
                <a:cs typeface="Times New Roman" pitchFamily="18" charset="0"/>
              </a:rPr>
              <a:t>Electroplating, metallurgy, jewelry and photography. </a:t>
            </a:r>
          </a:p>
          <a:p>
            <a:pPr algn="just" eaLnBrk="1" hangingPunct="1">
              <a:lnSpc>
                <a:spcPct val="90000"/>
              </a:lnSpc>
            </a:pPr>
            <a:endParaRPr lang="en-US" sz="2600" b="1" dirty="0" smtClean="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9" name="Picture 3" descr="http://www.miemseducation.com/House%20fire.JPG"/>
          <p:cNvPicPr>
            <a:picLocks noChangeAspect="1" noChangeArrowheads="1"/>
          </p:cNvPicPr>
          <p:nvPr/>
        </p:nvPicPr>
        <p:blipFill>
          <a:blip r:embed="rId2" cstate="print"/>
          <a:srcRect l="7478" t="8029" r="6227" b="6506"/>
          <a:stretch>
            <a:fillRect/>
          </a:stretch>
        </p:blipFill>
        <p:spPr bwMode="auto">
          <a:xfrm>
            <a:off x="609600" y="1143000"/>
            <a:ext cx="8001000" cy="3857625"/>
          </a:xfrm>
          <a:prstGeom prst="rect">
            <a:avLst/>
          </a:prstGeom>
          <a:noFill/>
          <a:effectLst>
            <a:outerShdw dist="107763" dir="2700000" algn="ctr" rotWithShape="0">
              <a:srgbClr val="660066"/>
            </a:outerShdw>
          </a:effectLst>
        </p:spPr>
      </p:pic>
      <p:sp>
        <p:nvSpPr>
          <p:cNvPr id="34820" name="Text Box 4"/>
          <p:cNvSpPr txBox="1">
            <a:spLocks noChangeArrowheads="1"/>
          </p:cNvSpPr>
          <p:nvPr/>
        </p:nvSpPr>
        <p:spPr bwMode="auto">
          <a:xfrm>
            <a:off x="381000" y="0"/>
            <a:ext cx="8305800" cy="646331"/>
          </a:xfrm>
          <a:prstGeom prst="rect">
            <a:avLst/>
          </a:prstGeom>
          <a:ln w="9525">
            <a:noFill/>
            <a:miter lim="800000"/>
            <a:headEnd/>
            <a:tailEnd/>
          </a:ln>
          <a:effectLst>
            <a:outerShdw dist="143684" dir="2700000" algn="ctr" rotWithShape="0">
              <a:srgbClr val="660066"/>
            </a:outerShdw>
          </a:effectLst>
        </p:spPr>
        <p:style>
          <a:lnRef idx="0">
            <a:scrgbClr r="0" g="0" b="0"/>
          </a:lnRef>
          <a:fillRef idx="1003">
            <a:schemeClr val="dk2"/>
          </a:fillRef>
          <a:effectRef idx="0">
            <a:scrgbClr r="0" g="0" b="0"/>
          </a:effectRef>
          <a:fontRef idx="major"/>
        </p:style>
        <p:txBody>
          <a:bodyPr wrap="square">
            <a:spAutoFit/>
          </a:bodyPr>
          <a:lstStyle/>
          <a:p>
            <a:pPr algn="ctr"/>
            <a:r>
              <a:rPr lang="en-US" sz="3600" b="1" dirty="0" smtClean="0">
                <a:effectLst>
                  <a:outerShdw blurRad="38100" dist="38100" dir="2700000" algn="tl">
                    <a:srgbClr val="000000"/>
                  </a:outerShdw>
                </a:effectLst>
                <a:latin typeface="Times New Roman" pitchFamily="18" charset="0"/>
                <a:cs typeface="Times New Roman" pitchFamily="18" charset="0"/>
              </a:rPr>
              <a:t>CYANIDE  FIRE</a:t>
            </a:r>
            <a:endParaRPr lang="en-US" sz="4800" b="1" dirty="0">
              <a:effectLst>
                <a:outerShdw blurRad="38100" dist="38100" dir="2700000" algn="tl">
                  <a:srgbClr val="000000"/>
                </a:outerShdw>
              </a:effectLst>
              <a:latin typeface="Times New Roman" pitchFamily="18" charset="0"/>
              <a:cs typeface="Times New Roman" pitchFamily="18" charset="0"/>
            </a:endParaRPr>
          </a:p>
        </p:txBody>
      </p:sp>
      <p:sp>
        <p:nvSpPr>
          <p:cNvPr id="34822" name="Text Box 6"/>
          <p:cNvSpPr txBox="1">
            <a:spLocks noChangeArrowheads="1"/>
          </p:cNvSpPr>
          <p:nvPr/>
        </p:nvSpPr>
        <p:spPr bwMode="auto">
          <a:xfrm>
            <a:off x="1066800" y="5410200"/>
            <a:ext cx="7119937" cy="641350"/>
          </a:xfrm>
          <a:prstGeom prst="rect">
            <a:avLst/>
          </a:prstGeom>
          <a:noFill/>
          <a:ln w="9525">
            <a:noFill/>
            <a:miter lim="800000"/>
            <a:headEnd/>
            <a:tailEnd/>
          </a:ln>
          <a:effectLst>
            <a:outerShdw dist="107763" dir="2700000" algn="ctr" rotWithShape="0">
              <a:srgbClr val="660066"/>
            </a:outerShdw>
          </a:effectLst>
        </p:spPr>
        <p:txBody>
          <a:bodyPr wrap="none">
            <a:spAutoFit/>
          </a:bodyPr>
          <a:lstStyle/>
          <a:p>
            <a:r>
              <a:rPr lang="en-US" sz="3600" b="1" dirty="0">
                <a:latin typeface="Century Gothic" pitchFamily="34" charset="0"/>
              </a:rPr>
              <a:t>CYANIDE/CARBON MONOXIDE </a:t>
            </a:r>
          </a:p>
        </p:txBody>
      </p:sp>
    </p:spTree>
  </p:cSld>
  <p:clrMapOvr>
    <a:masterClrMapping/>
  </p:clrMapOvr>
  <p:transition>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28600"/>
            <a:ext cx="8229600" cy="914400"/>
          </a:xfrm>
        </p:spPr>
        <p:style>
          <a:lnRef idx="0">
            <a:scrgbClr r="0" g="0" b="0"/>
          </a:lnRef>
          <a:fillRef idx="1003">
            <a:schemeClr val="dk2"/>
          </a:fillRef>
          <a:effectRef idx="0">
            <a:scrgbClr r="0" g="0" b="0"/>
          </a:effectRef>
          <a:fontRef idx="major"/>
        </p:style>
        <p:txBody>
          <a:bodyPr/>
          <a:lstStyle/>
          <a:p>
            <a:pPr>
              <a:defRPr/>
            </a:pPr>
            <a:r>
              <a:rPr lang="en-US" sz="3600" b="1" dirty="0" smtClean="0">
                <a:latin typeface="Times New Roman" pitchFamily="18" charset="0"/>
                <a:cs typeface="Times New Roman" pitchFamily="18" charset="0"/>
              </a:rPr>
              <a:t>EXPLOSION</a:t>
            </a:r>
            <a:r>
              <a:rPr lang="en-US" sz="4000" b="1" dirty="0" smtClean="0">
                <a:latin typeface="Times New Roman" pitchFamily="18" charset="0"/>
                <a:cs typeface="Times New Roman" pitchFamily="18" charset="0"/>
              </a:rPr>
              <a:t> HAZARDS</a:t>
            </a:r>
            <a:endParaRPr lang="en-US" sz="4000" b="1" dirty="0">
              <a:latin typeface="Times New Roman" pitchFamily="18" charset="0"/>
              <a:cs typeface="Times New Roman" pitchFamily="18" charset="0"/>
            </a:endParaRPr>
          </a:p>
        </p:txBody>
      </p:sp>
      <p:sp>
        <p:nvSpPr>
          <p:cNvPr id="6" name="Content Placeholder 5"/>
          <p:cNvSpPr>
            <a:spLocks noGrp="1"/>
          </p:cNvSpPr>
          <p:nvPr>
            <p:ph idx="1"/>
          </p:nvPr>
        </p:nvSpPr>
        <p:spPr>
          <a:xfrm>
            <a:off x="0" y="1676400"/>
            <a:ext cx="9144000" cy="5181600"/>
          </a:xfrm>
        </p:spPr>
        <p:txBody>
          <a:bodyPr/>
          <a:lstStyle/>
          <a:p>
            <a:pPr lvl="1">
              <a:buFont typeface="Arial" pitchFamily="34" charset="0"/>
              <a:buChar char="•"/>
              <a:defRPr/>
            </a:pPr>
            <a:r>
              <a:rPr lang="en-US" sz="2600" b="1" dirty="0" smtClean="0">
                <a:latin typeface="Times New Roman" pitchFamily="18" charset="0"/>
                <a:cs typeface="Times New Roman" pitchFamily="18" charset="0"/>
              </a:rPr>
              <a:t>Chlorates plus potassium cyanide explode when heated.</a:t>
            </a:r>
          </a:p>
          <a:p>
            <a:pPr lvl="1">
              <a:buFont typeface="Arial" pitchFamily="34" charset="0"/>
              <a:buChar char="•"/>
              <a:defRPr/>
            </a:pPr>
            <a:r>
              <a:rPr lang="en-US" sz="2600" b="1" dirty="0" smtClean="0">
                <a:latin typeface="Times New Roman" pitchFamily="18" charset="0"/>
                <a:cs typeface="Times New Roman" pitchFamily="18" charset="0"/>
              </a:rPr>
              <a:t>A mixture of potassium cyanide and nitrites may cause an explosion.</a:t>
            </a:r>
          </a:p>
          <a:p>
            <a:pPr lvl="1">
              <a:buFont typeface="Arial" pitchFamily="34" charset="0"/>
              <a:buChar char="•"/>
              <a:defRPr/>
            </a:pPr>
            <a:r>
              <a:rPr lang="en-US" sz="2600" b="1" dirty="0" smtClean="0">
                <a:latin typeface="Times New Roman" pitchFamily="18" charset="0"/>
                <a:cs typeface="Times New Roman" pitchFamily="18" charset="0"/>
              </a:rPr>
              <a:t>Nitrogen chloride explodes on contact with potassium cyanide.</a:t>
            </a:r>
          </a:p>
          <a:p>
            <a:pPr lvl="1">
              <a:buFont typeface="Arial" pitchFamily="34" charset="0"/>
              <a:buChar char="•"/>
              <a:defRPr/>
            </a:pPr>
            <a:r>
              <a:rPr lang="en-US" sz="2600" b="1" dirty="0" smtClean="0">
                <a:latin typeface="Times New Roman" pitchFamily="18" charset="0"/>
                <a:cs typeface="Times New Roman" pitchFamily="18" charset="0"/>
              </a:rPr>
              <a:t>Containers may explode when heated or if they are contaminated with water.</a:t>
            </a:r>
          </a:p>
          <a:p>
            <a:pPr lvl="1">
              <a:buFont typeface="Arial" pitchFamily="34" charset="0"/>
              <a:buChar char="•"/>
              <a:defRPr/>
            </a:pPr>
            <a:r>
              <a:rPr lang="en-US" sz="2600" b="1" dirty="0" smtClean="0">
                <a:latin typeface="Times New Roman" pitchFamily="18" charset="0"/>
                <a:ea typeface="+mn-ea"/>
                <a:cs typeface="Times New Roman" pitchFamily="18" charset="0"/>
              </a:rPr>
              <a:t>Upper and lower explosive (flammable) limits in air are not available for potassium cyanide</a:t>
            </a:r>
            <a:endParaRPr lang="en-US" sz="2600" b="1"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457200" y="0"/>
            <a:ext cx="8229600" cy="1066800"/>
          </a:xfrm>
        </p:spPr>
        <p:style>
          <a:lnRef idx="0">
            <a:scrgbClr r="0" g="0" b="0"/>
          </a:lnRef>
          <a:fillRef idx="1003">
            <a:schemeClr val="dk2"/>
          </a:fillRef>
          <a:effectRef idx="0">
            <a:scrgbClr r="0" g="0" b="0"/>
          </a:effectRef>
          <a:fontRef idx="major"/>
        </p:style>
        <p:txBody>
          <a:bodyPr/>
          <a:lstStyle/>
          <a:p>
            <a:pPr>
              <a:defRPr/>
            </a:pPr>
            <a:r>
              <a:rPr lang="en-US" sz="3600" b="1" dirty="0" smtClean="0">
                <a:latin typeface="Times New Roman" pitchFamily="18" charset="0"/>
                <a:cs typeface="Times New Roman" pitchFamily="18" charset="0"/>
              </a:rPr>
              <a:t>FIRE FIGHTING INFORMATION</a:t>
            </a:r>
            <a:endParaRPr lang="en-US" sz="3600" dirty="0">
              <a:latin typeface="Times New Roman" pitchFamily="18" charset="0"/>
              <a:cs typeface="Times New Roman" pitchFamily="18" charset="0"/>
            </a:endParaRPr>
          </a:p>
        </p:txBody>
      </p:sp>
      <p:sp>
        <p:nvSpPr>
          <p:cNvPr id="3" name="Subtitle 2"/>
          <p:cNvSpPr>
            <a:spLocks noGrp="1"/>
          </p:cNvSpPr>
          <p:nvPr>
            <p:ph type="subTitle" sz="quarter" idx="1"/>
          </p:nvPr>
        </p:nvSpPr>
        <p:spPr>
          <a:xfrm>
            <a:off x="0" y="990600"/>
            <a:ext cx="8915400" cy="3886200"/>
          </a:xfrm>
        </p:spPr>
        <p:txBody>
          <a:bodyPr/>
          <a:lstStyle/>
          <a:p>
            <a:pPr lvl="1" algn="just">
              <a:buFont typeface="Wingdings" pitchFamily="2" charset="2"/>
              <a:buChar char="§"/>
              <a:defRPr/>
            </a:pPr>
            <a:endParaRPr lang="en-US" sz="2600" b="1" dirty="0" smtClean="0">
              <a:latin typeface="Times New Roman" pitchFamily="18" charset="0"/>
              <a:cs typeface="Times New Roman" pitchFamily="18" charset="0"/>
            </a:endParaRPr>
          </a:p>
          <a:p>
            <a:pPr lvl="1" algn="just">
              <a:buFont typeface="Wingdings" pitchFamily="2" charset="2"/>
              <a:buChar char="§"/>
              <a:defRPr/>
            </a:pPr>
            <a:r>
              <a:rPr lang="en-US" sz="2600" b="1" dirty="0" smtClean="0">
                <a:latin typeface="Times New Roman" pitchFamily="18" charset="0"/>
                <a:cs typeface="Times New Roman" pitchFamily="18" charset="0"/>
              </a:rPr>
              <a:t>Potassium cyanide is </a:t>
            </a:r>
            <a:r>
              <a:rPr lang="en-US" sz="2600" b="1" dirty="0" smtClean="0">
                <a:solidFill>
                  <a:srgbClr val="FF0000"/>
                </a:solidFill>
                <a:latin typeface="Times New Roman" pitchFamily="18" charset="0"/>
                <a:cs typeface="Times New Roman" pitchFamily="18" charset="0"/>
              </a:rPr>
              <a:t>non-combustible</a:t>
            </a:r>
            <a:r>
              <a:rPr lang="en-US" sz="2600" b="1" dirty="0" smtClean="0">
                <a:latin typeface="Times New Roman" pitchFamily="18" charset="0"/>
                <a:cs typeface="Times New Roman" pitchFamily="18" charset="0"/>
              </a:rPr>
              <a:t>.</a:t>
            </a:r>
          </a:p>
          <a:p>
            <a:pPr lvl="1" algn="just">
              <a:buNone/>
              <a:defRPr/>
            </a:pPr>
            <a:endParaRPr lang="en-US" sz="2600" b="1" dirty="0" smtClean="0">
              <a:latin typeface="Times New Roman" pitchFamily="18" charset="0"/>
              <a:cs typeface="Times New Roman" pitchFamily="18" charset="0"/>
            </a:endParaRPr>
          </a:p>
          <a:p>
            <a:pPr lvl="1" algn="just">
              <a:buFont typeface="Wingdings" pitchFamily="2" charset="2"/>
              <a:buChar char="§"/>
              <a:defRPr/>
            </a:pPr>
            <a:r>
              <a:rPr lang="en-US" sz="2600" b="1" dirty="0" smtClean="0">
                <a:solidFill>
                  <a:srgbClr val="FF0000"/>
                </a:solidFill>
                <a:latin typeface="Times New Roman" pitchFamily="18" charset="0"/>
                <a:cs typeface="Times New Roman" pitchFamily="18" charset="0"/>
              </a:rPr>
              <a:t>Water-sensitive</a:t>
            </a:r>
            <a:r>
              <a:rPr lang="en-US" sz="2600" b="1" dirty="0" smtClean="0">
                <a:latin typeface="Times New Roman" pitchFamily="18" charset="0"/>
                <a:cs typeface="Times New Roman" pitchFamily="18" charset="0"/>
              </a:rPr>
              <a:t>: Potassium cyanide releases highly flammable and toxic hydrogen cyanide gas on contact with water or damp air and in a fire.</a:t>
            </a:r>
          </a:p>
          <a:p>
            <a:pPr lvl="1" algn="just">
              <a:buFont typeface="Wingdings" pitchFamily="2" charset="2"/>
              <a:buChar char="§"/>
              <a:defRPr/>
            </a:pPr>
            <a:endParaRPr lang="en-US" sz="2600" b="1" dirty="0" smtClean="0">
              <a:latin typeface="Times New Roman" pitchFamily="18" charset="0"/>
              <a:cs typeface="Times New Roman" pitchFamily="18" charset="0"/>
            </a:endParaRPr>
          </a:p>
          <a:p>
            <a:pPr lvl="1" algn="just">
              <a:buFont typeface="Wingdings" pitchFamily="2" charset="2"/>
              <a:buChar char="§"/>
              <a:defRPr/>
            </a:pPr>
            <a:r>
              <a:rPr lang="en-US" sz="2600" b="1" dirty="0" smtClean="0">
                <a:solidFill>
                  <a:srgbClr val="FF0000"/>
                </a:solidFill>
                <a:latin typeface="Times New Roman" pitchFamily="18" charset="0"/>
                <a:cs typeface="Times New Roman" pitchFamily="18" charset="0"/>
              </a:rPr>
              <a:t>For small fires</a:t>
            </a:r>
            <a:r>
              <a:rPr lang="en-US" sz="2600" b="1" dirty="0" smtClean="0">
                <a:latin typeface="Times New Roman" pitchFamily="18" charset="0"/>
                <a:cs typeface="Times New Roman" pitchFamily="18" charset="0"/>
              </a:rPr>
              <a:t>, do not use carbon dioxide; use dry chemical, dry sand, or alcohol-resistant foam.</a:t>
            </a:r>
          </a:p>
          <a:p>
            <a:pPr lvl="1" algn="just">
              <a:buNone/>
              <a:defRPr/>
            </a:pPr>
            <a:endParaRPr lang="en-US" sz="2600" b="1" dirty="0" smtClean="0">
              <a:latin typeface="Times New Roman" pitchFamily="18" charset="0"/>
              <a:cs typeface="Times New Roman" pitchFamily="18" charset="0"/>
            </a:endParaRPr>
          </a:p>
          <a:p>
            <a:pPr algn="just">
              <a:defRPr/>
            </a:pPr>
            <a:endParaRPr lang="en-US" dirty="0"/>
          </a:p>
        </p:txBody>
      </p:sp>
      <p:sp>
        <p:nvSpPr>
          <p:cNvPr id="4" name="TextBox 3"/>
          <p:cNvSpPr txBox="1"/>
          <p:nvPr/>
        </p:nvSpPr>
        <p:spPr>
          <a:xfrm>
            <a:off x="609600" y="5410200"/>
            <a:ext cx="8077200" cy="892552"/>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marL="0" lvl="1" indent="0" algn="ctr">
              <a:buClr>
                <a:schemeClr val="tx2"/>
              </a:buClr>
              <a:buFontTx/>
              <a:buNone/>
              <a:defRPr/>
            </a:pPr>
            <a:r>
              <a:rPr lang="en-US" sz="2600" b="1" dirty="0" smtClean="0">
                <a:latin typeface="Times New Roman" pitchFamily="18" charset="0"/>
                <a:cs typeface="Times New Roman" pitchFamily="18" charset="0"/>
              </a:rPr>
              <a:t> Foams will react with the  cyanogens  and release corrosive/toxic gases.</a:t>
            </a:r>
          </a:p>
        </p:txBody>
      </p:sp>
    </p:spTree>
  </p:cSld>
  <p:clrMapOvr>
    <a:masterClrMapping/>
  </p:clrMapOvr>
  <p:transition>
    <p:wipe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style>
          <a:lnRef idx="0">
            <a:scrgbClr r="0" g="0" b="0"/>
          </a:lnRef>
          <a:fillRef idx="1003">
            <a:schemeClr val="dk2"/>
          </a:fillRef>
          <a:effectRef idx="0">
            <a:scrgbClr r="0" g="0" b="0"/>
          </a:effectRef>
          <a:fontRef idx="major"/>
        </p:style>
        <p:txBody>
          <a:bodyPr/>
          <a:lstStyle/>
          <a:p>
            <a:pPr>
              <a:defRPr/>
            </a:pPr>
            <a:r>
              <a:rPr lang="en-US" sz="3600" b="1" dirty="0" smtClean="0">
                <a:latin typeface="Times New Roman" pitchFamily="18" charset="0"/>
                <a:cs typeface="Times New Roman" pitchFamily="18" charset="0"/>
              </a:rPr>
              <a:t>CHEMICAL DANGERS</a:t>
            </a:r>
            <a:endParaRPr lang="en-US" sz="3600" dirty="0">
              <a:latin typeface="Times New Roman" pitchFamily="18" charset="0"/>
              <a:cs typeface="Times New Roman" pitchFamily="18" charset="0"/>
            </a:endParaRPr>
          </a:p>
        </p:txBody>
      </p:sp>
      <p:sp>
        <p:nvSpPr>
          <p:cNvPr id="5123" name="Content Placeholder 2"/>
          <p:cNvSpPr>
            <a:spLocks noGrp="1"/>
          </p:cNvSpPr>
          <p:nvPr>
            <p:ph idx="1"/>
          </p:nvPr>
        </p:nvSpPr>
        <p:spPr>
          <a:xfrm>
            <a:off x="228600" y="1219200"/>
            <a:ext cx="8686800" cy="5334000"/>
          </a:xfrm>
        </p:spPr>
        <p:txBody>
          <a:bodyPr/>
          <a:lstStyle/>
          <a:p>
            <a:pPr lvl="1" algn="just">
              <a:buFont typeface="Arial" pitchFamily="34" charset="0"/>
              <a:buChar char="•"/>
            </a:pPr>
            <a:r>
              <a:rPr lang="en-US" sz="2600" b="1" dirty="0" smtClean="0">
                <a:latin typeface="Times New Roman" pitchFamily="18" charset="0"/>
                <a:cs typeface="Times New Roman" pitchFamily="18" charset="0"/>
              </a:rPr>
              <a:t>Potassium cyanide is water-reactive.</a:t>
            </a:r>
          </a:p>
          <a:p>
            <a:pPr lvl="1" algn="just">
              <a:buNone/>
            </a:pPr>
            <a:endParaRPr lang="en-US" sz="2600" b="1" dirty="0" smtClean="0">
              <a:latin typeface="Times New Roman" pitchFamily="18" charset="0"/>
              <a:cs typeface="Times New Roman" pitchFamily="18" charset="0"/>
            </a:endParaRPr>
          </a:p>
          <a:p>
            <a:pPr lvl="1" algn="just">
              <a:buFont typeface="Arial" pitchFamily="34" charset="0"/>
              <a:buChar char="•"/>
            </a:pPr>
            <a:r>
              <a:rPr lang="en-US" sz="2600" b="1" dirty="0" smtClean="0">
                <a:latin typeface="Times New Roman" pitchFamily="18" charset="0"/>
                <a:cs typeface="Times New Roman" pitchFamily="18" charset="0"/>
              </a:rPr>
              <a:t>Potassium cyanide decomposes on contact with water, humidity, carbon dioxide, and acids, producing very toxic and highly flammable hydrogen cyanide gas.</a:t>
            </a:r>
          </a:p>
          <a:p>
            <a:pPr lvl="1" algn="just">
              <a:buNone/>
            </a:pPr>
            <a:endParaRPr lang="en-US" sz="2600" b="1" dirty="0" smtClean="0">
              <a:latin typeface="Times New Roman" pitchFamily="18" charset="0"/>
              <a:cs typeface="Times New Roman" pitchFamily="18" charset="0"/>
            </a:endParaRPr>
          </a:p>
          <a:p>
            <a:pPr lvl="1" algn="just">
              <a:buFont typeface="Arial" pitchFamily="34" charset="0"/>
              <a:buChar char="•"/>
            </a:pPr>
            <a:r>
              <a:rPr lang="en-US" sz="2600" b="1" dirty="0" smtClean="0">
                <a:latin typeface="Times New Roman" pitchFamily="18" charset="0"/>
                <a:cs typeface="Times New Roman" pitchFamily="18" charset="0"/>
              </a:rPr>
              <a:t>Potassium cyanide solution in water is a strong base; it reacts violently with acid and is corrosive.</a:t>
            </a:r>
          </a:p>
          <a:p>
            <a:pPr lvl="1" algn="just">
              <a:buNone/>
            </a:pPr>
            <a:endParaRPr lang="en-US" sz="2600" b="1" dirty="0" smtClean="0">
              <a:latin typeface="Times New Roman" pitchFamily="18" charset="0"/>
              <a:cs typeface="Times New Roman" pitchFamily="18" charset="0"/>
            </a:endParaRPr>
          </a:p>
          <a:p>
            <a:pPr lvl="1" algn="just">
              <a:buFont typeface="Arial" pitchFamily="34" charset="0"/>
              <a:buChar char="•"/>
            </a:pPr>
            <a:r>
              <a:rPr lang="en-US" sz="2600" b="1" dirty="0" smtClean="0">
                <a:latin typeface="Times New Roman" pitchFamily="18" charset="0"/>
                <a:cs typeface="Times New Roman" pitchFamily="18" charset="0"/>
              </a:rPr>
              <a:t>Potassium cyanide undergoes violent chemical reactions with chlorates and nitrites.</a:t>
            </a:r>
          </a:p>
          <a:p>
            <a:pPr algn="just">
              <a:buFont typeface="Arial" pitchFamily="34" charset="0"/>
              <a:buChar char="•"/>
            </a:pPr>
            <a:endParaRPr lang="en-US" sz="2600" dirty="0" smtClean="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rgbClr r="0" g="0" b="0"/>
          </a:lnRef>
          <a:fillRef idx="1003">
            <a:schemeClr val="dk2"/>
          </a:fillRef>
          <a:effectRef idx="0">
            <a:scrgbClr r="0" g="0" b="0"/>
          </a:effectRef>
          <a:fontRef idx="major"/>
        </p:style>
        <p:txBody>
          <a:bodyPr/>
          <a:lstStyle/>
          <a:p>
            <a:pPr>
              <a:defRPr/>
            </a:pPr>
            <a:r>
              <a:rPr lang="en-US" sz="3600" b="1" dirty="0" smtClean="0">
                <a:latin typeface="Times New Roman" pitchFamily="18" charset="0"/>
                <a:cs typeface="Times New Roman" pitchFamily="18" charset="0"/>
              </a:rPr>
              <a:t>METHODS OF DISSEMINATION</a:t>
            </a:r>
            <a:r>
              <a:rPr lang="en-US" sz="4000" dirty="0" smtClean="0">
                <a:latin typeface="Times New Roman" pitchFamily="18" charset="0"/>
                <a:cs typeface="Times New Roman" pitchFamily="18" charset="0"/>
              </a:rPr>
              <a:t>:</a:t>
            </a:r>
            <a:endParaRPr lang="en-US" sz="4000" dirty="0">
              <a:latin typeface="Times New Roman" pitchFamily="18" charset="0"/>
              <a:cs typeface="Times New Roman" pitchFamily="18" charset="0"/>
            </a:endParaRPr>
          </a:p>
        </p:txBody>
      </p:sp>
      <p:sp>
        <p:nvSpPr>
          <p:cNvPr id="7171" name="Content Placeholder 2"/>
          <p:cNvSpPr>
            <a:spLocks noGrp="1"/>
          </p:cNvSpPr>
          <p:nvPr>
            <p:ph idx="1"/>
          </p:nvPr>
        </p:nvSpPr>
        <p:spPr/>
        <p:txBody>
          <a:bodyPr/>
          <a:lstStyle/>
          <a:p>
            <a:pPr algn="just"/>
            <a:r>
              <a:rPr lang="en-US" sz="2800" b="1" dirty="0" smtClean="0">
                <a:solidFill>
                  <a:srgbClr val="FF0000"/>
                </a:solidFill>
                <a:latin typeface="Times New Roman" pitchFamily="18" charset="0"/>
                <a:cs typeface="Times New Roman" pitchFamily="18" charset="0"/>
              </a:rPr>
              <a:t>Indoor/ Outdoor Air</a:t>
            </a:r>
            <a:r>
              <a:rPr lang="en-US" sz="2800" b="1" dirty="0" smtClean="0">
                <a:latin typeface="Times New Roman" pitchFamily="18" charset="0"/>
                <a:cs typeface="Times New Roman" pitchFamily="18" charset="0"/>
              </a:rPr>
              <a:t>: Potassium cyanide can be released into indoor air as fine droplets, liquid spray (aerosol) or fine particles.</a:t>
            </a:r>
          </a:p>
          <a:p>
            <a:pPr algn="just">
              <a:buNone/>
            </a:pPr>
            <a:endParaRPr lang="en-US" sz="2800" b="1" dirty="0" smtClean="0">
              <a:latin typeface="Times New Roman" pitchFamily="18" charset="0"/>
              <a:cs typeface="Times New Roman" pitchFamily="18" charset="0"/>
            </a:endParaRPr>
          </a:p>
          <a:p>
            <a:pPr marL="342900" lvl="1" indent="-342900" algn="just">
              <a:buClr>
                <a:schemeClr val="tx2"/>
              </a:buClr>
              <a:buFontTx/>
              <a:buChar char="•"/>
            </a:pPr>
            <a:r>
              <a:rPr lang="en-US" b="1" dirty="0" smtClean="0">
                <a:solidFill>
                  <a:srgbClr val="FF0000"/>
                </a:solidFill>
                <a:latin typeface="Times New Roman" pitchFamily="18" charset="0"/>
                <a:cs typeface="Times New Roman" pitchFamily="18" charset="0"/>
              </a:rPr>
              <a:t>Water</a:t>
            </a:r>
            <a:r>
              <a:rPr lang="en-US" b="1" dirty="0" smtClean="0">
                <a:latin typeface="Times New Roman" pitchFamily="18" charset="0"/>
                <a:cs typeface="Times New Roman" pitchFamily="18" charset="0"/>
              </a:rPr>
              <a:t>: Potassium cyanide can be used to contaminate water.</a:t>
            </a:r>
          </a:p>
          <a:p>
            <a:pPr marL="342900" lvl="1" indent="-342900" algn="just">
              <a:buClr>
                <a:schemeClr val="tx2"/>
              </a:buClr>
              <a:buNone/>
            </a:pPr>
            <a:endParaRPr lang="en-US" b="1" dirty="0" smtClean="0">
              <a:latin typeface="Times New Roman" pitchFamily="18" charset="0"/>
              <a:cs typeface="Times New Roman" pitchFamily="18" charset="0"/>
            </a:endParaRPr>
          </a:p>
          <a:p>
            <a:pPr marL="342900" lvl="1" indent="-342900" algn="just">
              <a:buClr>
                <a:schemeClr val="tx2"/>
              </a:buClr>
              <a:buFontTx/>
              <a:buChar char="•"/>
            </a:pPr>
            <a:r>
              <a:rPr lang="en-US" b="1" dirty="0" smtClean="0">
                <a:solidFill>
                  <a:srgbClr val="FF0000"/>
                </a:solidFill>
                <a:latin typeface="Times New Roman" pitchFamily="18" charset="0"/>
                <a:cs typeface="Times New Roman" pitchFamily="18" charset="0"/>
              </a:rPr>
              <a:t>Food</a:t>
            </a:r>
            <a:r>
              <a:rPr lang="en-US" b="1" dirty="0" smtClean="0">
                <a:latin typeface="Times New Roman" pitchFamily="18" charset="0"/>
                <a:cs typeface="Times New Roman" pitchFamily="18" charset="0"/>
              </a:rPr>
              <a:t>: Potassium cyanide can be used to contaminate food.</a:t>
            </a:r>
          </a:p>
          <a:p>
            <a:pPr marL="342900" lvl="1" indent="-342900" algn="just">
              <a:buClr>
                <a:schemeClr val="tx2"/>
              </a:buClr>
              <a:buFontTx/>
              <a:buChar char="•"/>
            </a:pPr>
            <a:endParaRPr lang="en-US" b="1" dirty="0" smtClean="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rgbClr r="0" g="0" b="0"/>
          </a:lnRef>
          <a:fillRef idx="1003">
            <a:schemeClr val="dk2"/>
          </a:fillRef>
          <a:effectRef idx="0">
            <a:scrgbClr r="0" g="0" b="0"/>
          </a:effectRef>
          <a:fontRef idx="major"/>
        </p:style>
        <p:txBody>
          <a:bodyPr/>
          <a:lstStyle/>
          <a:p>
            <a:pPr>
              <a:defRPr/>
            </a:pPr>
            <a:r>
              <a:rPr lang="en-US" dirty="0" smtClean="0"/>
              <a:t>Don't be Careless with Runoff   </a:t>
            </a:r>
            <a:r>
              <a:rPr lang="en-US" dirty="0" smtClean="0">
                <a:solidFill>
                  <a:srgbClr val="FF0000"/>
                </a:solidFill>
              </a:rPr>
              <a:t>XXXXXX</a:t>
            </a:r>
            <a:endParaRPr lang="en-US" dirty="0">
              <a:solidFill>
                <a:srgbClr val="FF0000"/>
              </a:solidFill>
            </a:endParaRPr>
          </a:p>
        </p:txBody>
      </p:sp>
      <p:sp>
        <p:nvSpPr>
          <p:cNvPr id="4099" name="Content Placeholder 2"/>
          <p:cNvSpPr>
            <a:spLocks noGrp="1"/>
          </p:cNvSpPr>
          <p:nvPr>
            <p:ph idx="1"/>
          </p:nvPr>
        </p:nvSpPr>
        <p:spPr/>
        <p:txBody>
          <a:bodyPr/>
          <a:lstStyle/>
          <a:p>
            <a:pPr lvl="1" algn="just">
              <a:buFont typeface="Arial" pitchFamily="34" charset="0"/>
              <a:buChar char="•"/>
            </a:pPr>
            <a:r>
              <a:rPr lang="en-US" b="1" dirty="0" smtClean="0">
                <a:latin typeface="Times New Roman" pitchFamily="18" charset="0"/>
                <a:cs typeface="Times New Roman" pitchFamily="18" charset="0"/>
              </a:rPr>
              <a:t> Effluent from fire control or dilution with water may be corrosive and/or toxic and it may cause pollution.</a:t>
            </a:r>
          </a:p>
          <a:p>
            <a:pPr lvl="1" algn="just">
              <a:buFont typeface="Arial" pitchFamily="34" charset="0"/>
              <a:buChar char="•"/>
            </a:pPr>
            <a:endParaRPr lang="en-US" b="1" dirty="0" smtClean="0">
              <a:latin typeface="Times New Roman" pitchFamily="18" charset="0"/>
              <a:cs typeface="Times New Roman" pitchFamily="18" charset="0"/>
            </a:endParaRPr>
          </a:p>
          <a:p>
            <a:pPr lvl="1" algn="just">
              <a:buFont typeface="Arial" pitchFamily="34" charset="0"/>
              <a:buChar char="•"/>
            </a:pPr>
            <a:r>
              <a:rPr lang="en-US" b="1" dirty="0" smtClean="0">
                <a:latin typeface="Times New Roman" pitchFamily="18" charset="0"/>
                <a:cs typeface="Times New Roman" pitchFamily="18" charset="0"/>
              </a:rPr>
              <a:t> If the situation allows, control and properly dispose </a:t>
            </a:r>
            <a:r>
              <a:rPr lang="en-US" b="1" dirty="0" smtClean="0">
                <a:latin typeface="Times New Roman" pitchFamily="18" charset="0"/>
                <a:cs typeface="Times New Roman" pitchFamily="18" charset="0"/>
              </a:rPr>
              <a:t>off </a:t>
            </a:r>
            <a:r>
              <a:rPr lang="en-US" b="1" dirty="0" smtClean="0">
                <a:latin typeface="Times New Roman" pitchFamily="18" charset="0"/>
                <a:cs typeface="Times New Roman" pitchFamily="18" charset="0"/>
              </a:rPr>
              <a:t>effluent.</a:t>
            </a:r>
          </a:p>
          <a:p>
            <a:pPr algn="just">
              <a:buFont typeface="Arial" pitchFamily="34" charset="0"/>
              <a:buChar char="•"/>
            </a:pPr>
            <a:endParaRPr lang="en-US" sz="2800" b="1" dirty="0" smtClean="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rgbClr r="0" g="0" b="0"/>
          </a:lnRef>
          <a:fillRef idx="1003">
            <a:schemeClr val="dk2"/>
          </a:fillRef>
          <a:effectRef idx="0">
            <a:scrgbClr r="0" g="0" b="0"/>
          </a:effectRef>
          <a:fontRef idx="major"/>
        </p:style>
        <p:txBody>
          <a:bodyPr/>
          <a:lstStyle/>
          <a:p>
            <a:pPr>
              <a:defRPr/>
            </a:pPr>
            <a:r>
              <a:rPr lang="en-US" sz="3600" b="1" dirty="0" smtClean="0">
                <a:latin typeface="Times New Roman" pitchFamily="18" charset="0"/>
                <a:cs typeface="Times New Roman" pitchFamily="18" charset="0"/>
              </a:rPr>
              <a:t>Suicide forums on web</a:t>
            </a:r>
            <a:endParaRPr lang="en-US" sz="3600" b="1" dirty="0">
              <a:latin typeface="Times New Roman" pitchFamily="18" charset="0"/>
              <a:cs typeface="Times New Roman" pitchFamily="18" charset="0"/>
            </a:endParaRPr>
          </a:p>
        </p:txBody>
      </p:sp>
      <p:sp>
        <p:nvSpPr>
          <p:cNvPr id="9219" name="Subtitle 2"/>
          <p:cNvSpPr>
            <a:spLocks noGrp="1"/>
          </p:cNvSpPr>
          <p:nvPr>
            <p:ph idx="1"/>
          </p:nvPr>
        </p:nvSpPr>
        <p:spPr/>
        <p:txBody>
          <a:bodyPr/>
          <a:lstStyle/>
          <a:p>
            <a:pPr algn="just">
              <a:buNone/>
            </a:pPr>
            <a:r>
              <a:rPr lang="en-US" sz="2600" b="1" dirty="0" smtClean="0">
                <a:latin typeface="Times New Roman" pitchFamily="18" charset="0"/>
                <a:cs typeface="Times New Roman" pitchFamily="18" charset="0"/>
              </a:rPr>
              <a:t>Problem</a:t>
            </a:r>
          </a:p>
          <a:p>
            <a:pPr algn="just"/>
            <a:r>
              <a:rPr lang="en-US" sz="2600" b="1" dirty="0" smtClean="0">
                <a:latin typeface="Times New Roman" pitchFamily="18" charset="0"/>
                <a:cs typeface="Times New Roman" pitchFamily="18" charset="0"/>
              </a:rPr>
              <a:t>“I injected potassium chloride (50mg/kg) and it wasn't lethal but it burnt like hell, now I have blisters, my arm is swollen and the pain is beyond belief”</a:t>
            </a:r>
          </a:p>
          <a:p>
            <a:pPr algn="just">
              <a:buFontTx/>
              <a:buNone/>
            </a:pPr>
            <a:r>
              <a:rPr lang="en-US" sz="2600" b="1" dirty="0" smtClean="0">
                <a:latin typeface="Times New Roman" pitchFamily="18" charset="0"/>
                <a:cs typeface="Times New Roman" pitchFamily="18" charset="0"/>
              </a:rPr>
              <a:t>Advice</a:t>
            </a:r>
          </a:p>
          <a:p>
            <a:pPr algn="just"/>
            <a:r>
              <a:rPr lang="en-US" sz="2600" b="1" dirty="0" smtClean="0">
                <a:latin typeface="Times New Roman" pitchFamily="18" charset="0"/>
                <a:cs typeface="Times New Roman" pitchFamily="18" charset="0"/>
              </a:rPr>
              <a:t>Combining the method with sedatives and muscle relaxants might help.</a:t>
            </a:r>
          </a:p>
          <a:p>
            <a:pPr algn="just"/>
            <a:endParaRPr lang="en-US" sz="2600" b="1" dirty="0" smtClean="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0">
            <a:scrgbClr r="0" g="0" b="0"/>
          </a:lnRef>
          <a:fillRef idx="1003">
            <a:schemeClr val="dk2"/>
          </a:fillRef>
          <a:effectRef idx="0">
            <a:scrgbClr r="0" g="0" b="0"/>
          </a:effectRef>
          <a:fontRef idx="major"/>
        </p:style>
        <p:txBody>
          <a:bodyPr/>
          <a:lstStyle/>
          <a:p>
            <a:pPr>
              <a:defRPr/>
            </a:pPr>
            <a:r>
              <a:rPr lang="en-US" sz="3600" b="1" dirty="0" smtClean="0">
                <a:solidFill>
                  <a:schemeClr val="tx1"/>
                </a:solidFill>
                <a:latin typeface="Times New Roman" pitchFamily="18" charset="0"/>
                <a:cs typeface="Times New Roman" pitchFamily="18" charset="0"/>
              </a:rPr>
              <a:t>Use as lethal gas “cruelty”.</a:t>
            </a:r>
            <a:endParaRPr lang="en-US" sz="3600" b="1" dirty="0">
              <a:solidFill>
                <a:schemeClr val="tx1"/>
              </a:solidFill>
              <a:latin typeface="Times New Roman" pitchFamily="18" charset="0"/>
              <a:cs typeface="Times New Roman" pitchFamily="18" charset="0"/>
            </a:endParaRPr>
          </a:p>
        </p:txBody>
      </p:sp>
      <p:sp>
        <p:nvSpPr>
          <p:cNvPr id="11267" name="Subtitle 2"/>
          <p:cNvSpPr>
            <a:spLocks noGrp="1"/>
          </p:cNvSpPr>
          <p:nvPr>
            <p:ph idx="1"/>
          </p:nvPr>
        </p:nvSpPr>
        <p:spPr/>
        <p:txBody>
          <a:bodyPr/>
          <a:lstStyle/>
          <a:p>
            <a:pPr algn="just"/>
            <a:r>
              <a:rPr lang="en-US" sz="2800" b="1" dirty="0" smtClean="0">
                <a:latin typeface="Times New Roman" pitchFamily="18" charset="0"/>
                <a:cs typeface="Times New Roman" pitchFamily="18" charset="0"/>
              </a:rPr>
              <a:t>During execution, the prisoners took up about </a:t>
            </a:r>
            <a:r>
              <a:rPr lang="en-US" sz="2800" b="1" dirty="0" smtClean="0">
                <a:solidFill>
                  <a:srgbClr val="00B0F0"/>
                </a:solidFill>
                <a:latin typeface="Times New Roman" pitchFamily="18" charset="0"/>
                <a:cs typeface="Times New Roman" pitchFamily="18" charset="0"/>
              </a:rPr>
              <a:t>11</a:t>
            </a:r>
            <a:r>
              <a:rPr lang="en-US" sz="2800" b="1" dirty="0" smtClean="0">
                <a:latin typeface="Times New Roman" pitchFamily="18" charset="0"/>
                <a:cs typeface="Times New Roman" pitchFamily="18" charset="0"/>
              </a:rPr>
              <a:t> minutes to die</a:t>
            </a:r>
          </a:p>
          <a:p>
            <a:pPr algn="just"/>
            <a:r>
              <a:rPr lang="en-US" sz="2800" b="1" dirty="0" smtClean="0">
                <a:latin typeface="Times New Roman" pitchFamily="18" charset="0"/>
                <a:cs typeface="Times New Roman" pitchFamily="18" charset="0"/>
              </a:rPr>
              <a:t>Prisoners experienced </a:t>
            </a:r>
            <a:r>
              <a:rPr lang="en-US" sz="2800" b="1" dirty="0" err="1" smtClean="0">
                <a:latin typeface="Times New Roman" pitchFamily="18" charset="0"/>
                <a:cs typeface="Times New Roman" pitchFamily="18" charset="0"/>
              </a:rPr>
              <a:t>agonising</a:t>
            </a:r>
            <a:r>
              <a:rPr lang="en-US" sz="2800" b="1" dirty="0" smtClean="0">
                <a:latin typeface="Times New Roman" pitchFamily="18" charset="0"/>
                <a:cs typeface="Times New Roman" pitchFamily="18" charset="0"/>
              </a:rPr>
              <a:t> pain during such execution .</a:t>
            </a:r>
          </a:p>
          <a:p>
            <a:pPr algn="just"/>
            <a:endParaRPr lang="en-US" sz="2800" b="1" dirty="0" smtClean="0">
              <a:latin typeface="Times New Roman" pitchFamily="18" charset="0"/>
              <a:cs typeface="Times New Roman" pitchFamily="18" charset="0"/>
            </a:endParaRPr>
          </a:p>
          <a:p>
            <a:pPr algn="just">
              <a:buFontTx/>
              <a:buNone/>
            </a:pPr>
            <a:r>
              <a:rPr lang="en-US" sz="2800" b="1" dirty="0" smtClean="0">
                <a:latin typeface="Times New Roman" pitchFamily="18" charset="0"/>
                <a:cs typeface="Times New Roman" pitchFamily="18" charset="0"/>
              </a:rPr>
              <a:t>Due to human activation :</a:t>
            </a:r>
          </a:p>
          <a:p>
            <a:pPr algn="just">
              <a:buFontTx/>
              <a:buNone/>
            </a:pPr>
            <a:r>
              <a:rPr lang="en-US" sz="2800" b="1" dirty="0" smtClean="0">
                <a:latin typeface="Times New Roman" pitchFamily="18" charset="0"/>
                <a:cs typeface="Times New Roman" pitchFamily="18" charset="0"/>
              </a:rPr>
              <a:t>Method was  abandoned as the primary method of execution world over.</a:t>
            </a:r>
          </a:p>
        </p:txBody>
      </p:sp>
    </p:spTree>
  </p:cSld>
  <p:clrMapOvr>
    <a:masterClrMapping/>
  </p:clrMapOvr>
  <p:transition>
    <p:wipe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305800" cy="1524000"/>
          </a:xfrm>
        </p:spPr>
        <p:style>
          <a:lnRef idx="0">
            <a:scrgbClr r="0" g="0" b="0"/>
          </a:lnRef>
          <a:fillRef idx="1003">
            <a:schemeClr val="dk2"/>
          </a:fillRef>
          <a:effectRef idx="0">
            <a:scrgbClr r="0" g="0" b="0"/>
          </a:effectRef>
          <a:fontRef idx="major"/>
        </p:style>
        <p:txBody>
          <a:bodyPr/>
          <a:lstStyle/>
          <a:p>
            <a:pPr>
              <a:defRPr/>
            </a:pPr>
            <a:r>
              <a:rPr lang="en-US" dirty="0" smtClean="0"/>
              <a:t/>
            </a:r>
            <a:br>
              <a:rPr lang="en-US" dirty="0" smtClean="0"/>
            </a:br>
            <a:r>
              <a:rPr lang="en-US" dirty="0" smtClean="0"/>
              <a:t>Unconstitutional death penalty by cyanide </a:t>
            </a:r>
            <a:br>
              <a:rPr lang="en-US" dirty="0" smtClean="0"/>
            </a:br>
            <a:endParaRPr lang="en-US" dirty="0"/>
          </a:p>
        </p:txBody>
      </p:sp>
      <p:sp>
        <p:nvSpPr>
          <p:cNvPr id="10243" name="Subtitle 2"/>
          <p:cNvSpPr>
            <a:spLocks noGrp="1"/>
          </p:cNvSpPr>
          <p:nvPr>
            <p:ph idx="1"/>
          </p:nvPr>
        </p:nvSpPr>
        <p:spPr/>
        <p:txBody>
          <a:bodyPr/>
          <a:lstStyle/>
          <a:p>
            <a:pPr algn="ctr">
              <a:buFontTx/>
              <a:buNone/>
            </a:pPr>
            <a:endParaRPr lang="en-US" sz="2800" b="1" i="1" dirty="0" smtClean="0">
              <a:solidFill>
                <a:srgbClr val="FF0000"/>
              </a:solidFill>
              <a:latin typeface="Times New Roman" pitchFamily="18" charset="0"/>
              <a:cs typeface="Times New Roman" pitchFamily="18" charset="0"/>
            </a:endParaRPr>
          </a:p>
          <a:p>
            <a:pPr algn="ctr">
              <a:buFontTx/>
              <a:buNone/>
            </a:pPr>
            <a:r>
              <a:rPr lang="en-US" sz="2800" b="1" i="1" dirty="0" smtClean="0">
                <a:solidFill>
                  <a:srgbClr val="FF0000"/>
                </a:solidFill>
                <a:latin typeface="Times New Roman" pitchFamily="18" charset="0"/>
                <a:cs typeface="Times New Roman" pitchFamily="18" charset="0"/>
              </a:rPr>
              <a:t>Criterion</a:t>
            </a:r>
          </a:p>
          <a:p>
            <a:r>
              <a:rPr lang="en-US" sz="2800" b="1" dirty="0" smtClean="0">
                <a:latin typeface="Times New Roman" pitchFamily="18" charset="0"/>
                <a:cs typeface="Times New Roman" pitchFamily="18" charset="0"/>
              </a:rPr>
              <a:t>Death was swift.</a:t>
            </a:r>
          </a:p>
          <a:p>
            <a:endParaRPr lang="en-US" sz="2800" b="1" dirty="0" smtClean="0">
              <a:latin typeface="Times New Roman" pitchFamily="18" charset="0"/>
              <a:cs typeface="Times New Roman" pitchFamily="18" charset="0"/>
            </a:endParaRPr>
          </a:p>
          <a:p>
            <a:r>
              <a:rPr lang="en-US" sz="2800" b="1" dirty="0" smtClean="0">
                <a:latin typeface="Times New Roman" pitchFamily="18" charset="0"/>
                <a:cs typeface="Times New Roman" pitchFamily="18" charset="0"/>
              </a:rPr>
              <a:t>Death was miserable and violent.</a:t>
            </a:r>
          </a:p>
          <a:p>
            <a:pPr>
              <a:buNone/>
            </a:pPr>
            <a:endParaRPr lang="en-US" sz="2800" b="1" dirty="0" smtClean="0">
              <a:latin typeface="Times New Roman" pitchFamily="18" charset="0"/>
              <a:cs typeface="Times New Roman" pitchFamily="18" charset="0"/>
            </a:endParaRPr>
          </a:p>
          <a:p>
            <a:r>
              <a:rPr lang="en-US" sz="2800" b="1" dirty="0" smtClean="0">
                <a:latin typeface="Times New Roman" pitchFamily="18" charset="0"/>
                <a:cs typeface="Times New Roman" pitchFamily="18" charset="0"/>
              </a:rPr>
              <a:t>On balance this is a method “best not used”.</a:t>
            </a:r>
          </a:p>
          <a:p>
            <a:endParaRPr lang="en-US" dirty="0" smtClean="0"/>
          </a:p>
        </p:txBody>
      </p:sp>
    </p:spTree>
  </p:cSld>
  <p:clrMapOvr>
    <a:masterClrMapping/>
  </p:clrMapOvr>
  <p:transition>
    <p:wipe di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style>
          <a:lnRef idx="0">
            <a:scrgbClr r="0" g="0" b="0"/>
          </a:lnRef>
          <a:fillRef idx="1003">
            <a:schemeClr val="dk2"/>
          </a:fillRef>
          <a:effectRef idx="0">
            <a:scrgbClr r="0" g="0" b="0"/>
          </a:effectRef>
          <a:fontRef idx="major"/>
        </p:style>
        <p:txBody>
          <a:bodyPr/>
          <a:lstStyle/>
          <a:p>
            <a:r>
              <a:rPr lang="en-IN" sz="2800" b="1" dirty="0" smtClean="0">
                <a:effectLst>
                  <a:outerShdw blurRad="38100" dist="38100" dir="2700000" algn="tl">
                    <a:srgbClr val="000000">
                      <a:alpha val="43137"/>
                    </a:srgbClr>
                  </a:outerShdw>
                </a:effectLst>
              </a:rPr>
              <a:t>Accidents</a:t>
            </a:r>
            <a:endParaRPr lang="en-US" sz="2800" dirty="0">
              <a:effectLst>
                <a:outerShdw blurRad="38100" dist="38100" dir="2700000" algn="tl">
                  <a:srgbClr val="000000">
                    <a:alpha val="43137"/>
                  </a:srgbClr>
                </a:outerShdw>
              </a:effectLst>
            </a:endParaRPr>
          </a:p>
        </p:txBody>
      </p:sp>
      <p:sp>
        <p:nvSpPr>
          <p:cNvPr id="3" name="TextBox 2"/>
          <p:cNvSpPr txBox="1"/>
          <p:nvPr/>
        </p:nvSpPr>
        <p:spPr>
          <a:xfrm>
            <a:off x="457200" y="762000"/>
            <a:ext cx="8534400" cy="6247864"/>
          </a:xfrm>
          <a:prstGeom prst="rect">
            <a:avLst/>
          </a:prstGeom>
          <a:noFill/>
        </p:spPr>
        <p:txBody>
          <a:bodyPr wrap="square" rtlCol="0">
            <a:spAutoFit/>
          </a:bodyPr>
          <a:lstStyle/>
          <a:p>
            <a:pPr algn="just">
              <a:buFont typeface="Arial" pitchFamily="34" charset="0"/>
              <a:buChar char="•"/>
            </a:pPr>
            <a:r>
              <a:rPr lang="en-IN" sz="1600" b="1" dirty="0" smtClean="0">
                <a:latin typeface="Times New Roman" pitchFamily="18" charset="0"/>
                <a:cs typeface="Times New Roman" pitchFamily="18" charset="0"/>
              </a:rPr>
              <a:t> </a:t>
            </a:r>
            <a:r>
              <a:rPr lang="en-IN" sz="2400" dirty="0">
                <a:latin typeface="Times New Roman" pitchFamily="18" charset="0"/>
                <a:cs typeface="Times New Roman" pitchFamily="18" charset="0"/>
              </a:rPr>
              <a:t>In the event of skin contact, immediately wash with soap and water and remove contaminated clothing. </a:t>
            </a:r>
            <a:endParaRPr lang="en-IN" sz="2400" dirty="0" smtClean="0">
              <a:latin typeface="Times New Roman" pitchFamily="18" charset="0"/>
              <a:cs typeface="Times New Roman" pitchFamily="18" charset="0"/>
            </a:endParaRPr>
          </a:p>
          <a:p>
            <a:pPr algn="just">
              <a:buFont typeface="Arial" pitchFamily="34" charset="0"/>
              <a:buChar char="•"/>
            </a:pPr>
            <a:endParaRPr lang="en-IN" sz="2400" dirty="0">
              <a:latin typeface="Times New Roman" pitchFamily="18" charset="0"/>
              <a:cs typeface="Times New Roman" pitchFamily="18" charset="0"/>
            </a:endParaRPr>
          </a:p>
          <a:p>
            <a:pPr algn="just">
              <a:buFont typeface="Arial" pitchFamily="34" charset="0"/>
              <a:buChar char="•"/>
            </a:pPr>
            <a:r>
              <a:rPr lang="en-IN" sz="2400" dirty="0" smtClean="0">
                <a:latin typeface="Times New Roman" pitchFamily="18" charset="0"/>
                <a:cs typeface="Times New Roman" pitchFamily="18" charset="0"/>
              </a:rPr>
              <a:t>In </a:t>
            </a:r>
            <a:r>
              <a:rPr lang="en-IN" sz="2400" dirty="0">
                <a:latin typeface="Times New Roman" pitchFamily="18" charset="0"/>
                <a:cs typeface="Times New Roman" pitchFamily="18" charset="0"/>
              </a:rPr>
              <a:t>case of eye contact, promptly wash with </a:t>
            </a:r>
            <a:r>
              <a:rPr lang="en-IN" sz="2400" dirty="0" smtClean="0">
                <a:latin typeface="Times New Roman" pitchFamily="18" charset="0"/>
                <a:cs typeface="Times New Roman" pitchFamily="18" charset="0"/>
              </a:rPr>
              <a:t>huge amount </a:t>
            </a:r>
            <a:r>
              <a:rPr lang="en-IN" sz="2400" dirty="0">
                <a:latin typeface="Times New Roman" pitchFamily="18" charset="0"/>
                <a:cs typeface="Times New Roman" pitchFamily="18" charset="0"/>
              </a:rPr>
              <a:t>of water for 15 min (lifting upper and lower lids occasionally) and obtain medical </a:t>
            </a:r>
            <a:r>
              <a:rPr lang="en-IN" sz="2400" dirty="0" smtClean="0">
                <a:latin typeface="Times New Roman" pitchFamily="18" charset="0"/>
                <a:cs typeface="Times New Roman" pitchFamily="18" charset="0"/>
              </a:rPr>
              <a:t>attention. If </a:t>
            </a:r>
            <a:r>
              <a:rPr lang="en-IN" sz="2400" dirty="0">
                <a:latin typeface="Times New Roman" pitchFamily="18" charset="0"/>
                <a:cs typeface="Times New Roman" pitchFamily="18" charset="0"/>
              </a:rPr>
              <a:t>sodium or potassium cyanide is ingested, obtain medical attention immediately</a:t>
            </a:r>
            <a:r>
              <a:rPr lang="en-IN" sz="2400" dirty="0" smtClean="0">
                <a:latin typeface="Times New Roman" pitchFamily="18" charset="0"/>
                <a:cs typeface="Times New Roman" pitchFamily="18" charset="0"/>
              </a:rPr>
              <a:t>.</a:t>
            </a:r>
          </a:p>
          <a:p>
            <a:pPr algn="just">
              <a:buFont typeface="Arial" pitchFamily="34" charset="0"/>
              <a:buChar char="•"/>
            </a:pPr>
            <a:endParaRPr lang="en-IN" sz="2400" dirty="0">
              <a:latin typeface="Times New Roman" pitchFamily="18" charset="0"/>
              <a:cs typeface="Times New Roman" pitchFamily="18" charset="0"/>
            </a:endParaRPr>
          </a:p>
          <a:p>
            <a:pPr algn="just">
              <a:buFont typeface="Arial" pitchFamily="34" charset="0"/>
              <a:buChar char="•"/>
            </a:pPr>
            <a:r>
              <a:rPr lang="en-IN" sz="2400" dirty="0" smtClean="0">
                <a:latin typeface="Times New Roman" pitchFamily="18" charset="0"/>
                <a:cs typeface="Times New Roman" pitchFamily="18" charset="0"/>
              </a:rPr>
              <a:t> </a:t>
            </a:r>
            <a:r>
              <a:rPr lang="en-IN" sz="2400" dirty="0">
                <a:latin typeface="Times New Roman" pitchFamily="18" charset="0"/>
                <a:cs typeface="Times New Roman" pitchFamily="18" charset="0"/>
              </a:rPr>
              <a:t>If cyanide is inhaled, move the person to fresh air and seek medical attention at once. Specific medical procedures for treating cyanide exposure are available but usually must be administered by properly trained personnel.</a:t>
            </a:r>
            <a:endParaRPr lang="en-US" sz="2400" dirty="0">
              <a:latin typeface="Times New Roman" pitchFamily="18" charset="0"/>
              <a:cs typeface="Times New Roman" pitchFamily="18" charset="0"/>
            </a:endParaRPr>
          </a:p>
          <a:p>
            <a:pPr algn="just">
              <a:buFont typeface="Arial" pitchFamily="34" charset="0"/>
              <a:buChar char="•"/>
            </a:pPr>
            <a:endParaRPr lang="en-IN" sz="1600" b="1" dirty="0" smtClean="0">
              <a:latin typeface="Times New Roman" pitchFamily="18" charset="0"/>
              <a:cs typeface="Times New Roman" pitchFamily="18" charset="0"/>
            </a:endParaRPr>
          </a:p>
          <a:p>
            <a:pPr algn="just">
              <a:buFont typeface="Arial" pitchFamily="34" charset="0"/>
              <a:buChar char="•"/>
            </a:pPr>
            <a:r>
              <a:rPr lang="en-IN" sz="1600" b="1" dirty="0">
                <a:latin typeface="Times New Roman" pitchFamily="18" charset="0"/>
                <a:cs typeface="Times New Roman" pitchFamily="18" charset="0"/>
              </a:rPr>
              <a:t> </a:t>
            </a:r>
            <a:r>
              <a:rPr lang="en-IN" sz="2400" dirty="0">
                <a:latin typeface="Times New Roman" pitchFamily="18" charset="0"/>
                <a:cs typeface="Times New Roman" pitchFamily="18" charset="0"/>
              </a:rPr>
              <a:t>In the event of a small spill, remove all ignition sources, soak up the sodium cyanide or potassium cyanide with absorbent material, place in an </a:t>
            </a:r>
            <a:r>
              <a:rPr lang="en-IN" sz="2400" dirty="0" smtClean="0">
                <a:latin typeface="Times New Roman" pitchFamily="18" charset="0"/>
                <a:cs typeface="Times New Roman" pitchFamily="18" charset="0"/>
              </a:rPr>
              <a:t>appropriately labelled </a:t>
            </a:r>
            <a:r>
              <a:rPr lang="en-IN" sz="2400" dirty="0">
                <a:latin typeface="Times New Roman" pitchFamily="18" charset="0"/>
                <a:cs typeface="Times New Roman" pitchFamily="18" charset="0"/>
              </a:rPr>
              <a:t>container, and place in secondary containment for hazardous waste </a:t>
            </a:r>
            <a:r>
              <a:rPr lang="en-IN" sz="2400" dirty="0" smtClean="0">
                <a:latin typeface="Times New Roman" pitchFamily="18" charset="0"/>
                <a:cs typeface="Times New Roman" pitchFamily="18" charset="0"/>
              </a:rPr>
              <a:t>disposal.</a:t>
            </a:r>
            <a:endParaRPr lang="en-IN" sz="1600" b="1"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839200" cy="914400"/>
          </a:xfrm>
        </p:spPr>
        <p:style>
          <a:lnRef idx="0">
            <a:scrgbClr r="0" g="0" b="0"/>
          </a:lnRef>
          <a:fillRef idx="1003">
            <a:schemeClr val="dk2"/>
          </a:fillRef>
          <a:effectRef idx="0">
            <a:scrgbClr r="0" g="0" b="0"/>
          </a:effectRef>
          <a:fontRef idx="major"/>
        </p:style>
        <p:txBody>
          <a:bodyPr/>
          <a:lstStyle/>
          <a:p>
            <a:r>
              <a:rPr lang="en-IN" sz="2800" b="1" dirty="0" smtClean="0"/>
              <a:t/>
            </a:r>
            <a:br>
              <a:rPr lang="en-IN" sz="2800" b="1" dirty="0" smtClean="0"/>
            </a:br>
            <a:r>
              <a:rPr lang="en-IN" sz="2800" b="1" dirty="0" smtClean="0"/>
              <a:t>Storage and Handling</a:t>
            </a:r>
            <a:r>
              <a:rPr lang="en-US" sz="2800" dirty="0" smtClean="0"/>
              <a:t/>
            </a:r>
            <a:br>
              <a:rPr lang="en-US" sz="2800" dirty="0" smtClean="0"/>
            </a:br>
            <a:endParaRPr lang="en-US" sz="2800" dirty="0"/>
          </a:p>
        </p:txBody>
      </p:sp>
      <p:sp>
        <p:nvSpPr>
          <p:cNvPr id="3" name="TextBox 2"/>
          <p:cNvSpPr txBox="1"/>
          <p:nvPr/>
        </p:nvSpPr>
        <p:spPr>
          <a:xfrm>
            <a:off x="228600" y="914400"/>
            <a:ext cx="8229600" cy="5693866"/>
          </a:xfrm>
          <a:prstGeom prst="rect">
            <a:avLst/>
          </a:prstGeom>
          <a:noFill/>
        </p:spPr>
        <p:txBody>
          <a:bodyPr wrap="square" rtlCol="0">
            <a:spAutoFit/>
          </a:bodyPr>
          <a:lstStyle/>
          <a:p>
            <a:endParaRPr lang="en-IN" sz="2600" b="1" dirty="0">
              <a:latin typeface="Times New Roman" pitchFamily="18" charset="0"/>
              <a:cs typeface="Times New Roman" pitchFamily="18" charset="0"/>
            </a:endParaRPr>
          </a:p>
          <a:p>
            <a:pPr algn="just">
              <a:buFont typeface="Arial" pitchFamily="34" charset="0"/>
              <a:buChar char="•"/>
            </a:pPr>
            <a:r>
              <a:rPr lang="en-IN" sz="2600" dirty="0" smtClean="0">
                <a:latin typeface="Times New Roman" pitchFamily="18" charset="0"/>
                <a:cs typeface="Times New Roman" pitchFamily="18" charset="0"/>
              </a:rPr>
              <a:t>Sodium </a:t>
            </a:r>
            <a:r>
              <a:rPr lang="en-IN" sz="2600" dirty="0">
                <a:latin typeface="Times New Roman" pitchFamily="18" charset="0"/>
                <a:cs typeface="Times New Roman" pitchFamily="18" charset="0"/>
              </a:rPr>
              <a:t>cyanide and potassium cyanide should be handled in the laboratory using practices developed by the academic department for such highly toxic chemicals. </a:t>
            </a:r>
          </a:p>
          <a:p>
            <a:pPr algn="just">
              <a:buFont typeface="Arial" pitchFamily="34" charset="0"/>
              <a:buChar char="•"/>
            </a:pPr>
            <a:endParaRPr lang="en-IN" sz="2600" dirty="0" smtClean="0">
              <a:latin typeface="Times New Roman" pitchFamily="18" charset="0"/>
              <a:cs typeface="Times New Roman" pitchFamily="18" charset="0"/>
            </a:endParaRPr>
          </a:p>
          <a:p>
            <a:pPr algn="just">
              <a:buFont typeface="Arial" pitchFamily="34" charset="0"/>
              <a:buChar char="•"/>
            </a:pPr>
            <a:r>
              <a:rPr lang="en-IN" sz="2600" dirty="0" smtClean="0">
                <a:latin typeface="Times New Roman" pitchFamily="18" charset="0"/>
                <a:cs typeface="Times New Roman" pitchFamily="18" charset="0"/>
              </a:rPr>
              <a:t>In </a:t>
            </a:r>
            <a:r>
              <a:rPr lang="en-IN" sz="2600" dirty="0">
                <a:latin typeface="Times New Roman" pitchFamily="18" charset="0"/>
                <a:cs typeface="Times New Roman" pitchFamily="18" charset="0"/>
              </a:rPr>
              <a:t>particular, work with cyanides should be conducted in a fume hood to prevent exposure by </a:t>
            </a:r>
            <a:r>
              <a:rPr lang="en-IN" sz="2600" dirty="0" smtClean="0">
                <a:latin typeface="Times New Roman" pitchFamily="18" charset="0"/>
                <a:cs typeface="Times New Roman" pitchFamily="18" charset="0"/>
              </a:rPr>
              <a:t>inhalation</a:t>
            </a:r>
          </a:p>
          <a:p>
            <a:pPr algn="just"/>
            <a:endParaRPr lang="en-IN" sz="2600" dirty="0" smtClean="0">
              <a:latin typeface="Times New Roman" pitchFamily="18" charset="0"/>
              <a:cs typeface="Times New Roman" pitchFamily="18" charset="0"/>
            </a:endParaRPr>
          </a:p>
          <a:p>
            <a:pPr algn="just">
              <a:buFont typeface="Arial" pitchFamily="34" charset="0"/>
              <a:buChar char="•"/>
            </a:pPr>
            <a:r>
              <a:rPr lang="en-IN" sz="2600" dirty="0">
                <a:latin typeface="Times New Roman" pitchFamily="18" charset="0"/>
                <a:cs typeface="Times New Roman" pitchFamily="18" charset="0"/>
              </a:rPr>
              <a:t>S</a:t>
            </a:r>
            <a:r>
              <a:rPr lang="en-IN" sz="2600" dirty="0" smtClean="0">
                <a:latin typeface="Times New Roman" pitchFamily="18" charset="0"/>
                <a:cs typeface="Times New Roman" pitchFamily="18" charset="0"/>
              </a:rPr>
              <a:t>plash </a:t>
            </a:r>
            <a:r>
              <a:rPr lang="en-IN" sz="2600" dirty="0">
                <a:latin typeface="Times New Roman" pitchFamily="18" charset="0"/>
                <a:cs typeface="Times New Roman" pitchFamily="18" charset="0"/>
              </a:rPr>
              <a:t>goggles and impermeable gloves should be worn at all times to prevent eye and skin contact. </a:t>
            </a:r>
            <a:endParaRPr lang="en-IN" sz="2600" dirty="0" smtClean="0">
              <a:latin typeface="Times New Roman" pitchFamily="18" charset="0"/>
              <a:cs typeface="Times New Roman" pitchFamily="18" charset="0"/>
            </a:endParaRPr>
          </a:p>
          <a:p>
            <a:pPr algn="just">
              <a:buFont typeface="Arial" pitchFamily="34" charset="0"/>
              <a:buChar char="•"/>
            </a:pPr>
            <a:endParaRPr lang="en-IN" sz="2600" dirty="0">
              <a:latin typeface="Times New Roman" pitchFamily="18" charset="0"/>
              <a:cs typeface="Times New Roman" pitchFamily="18" charset="0"/>
            </a:endParaRPr>
          </a:p>
          <a:p>
            <a:pPr algn="just">
              <a:buFont typeface="Arial" pitchFamily="34" charset="0"/>
              <a:buChar char="•"/>
            </a:pPr>
            <a:r>
              <a:rPr lang="en-IN" sz="2600" dirty="0" smtClean="0">
                <a:latin typeface="Times New Roman" pitchFamily="18" charset="0"/>
                <a:cs typeface="Times New Roman" pitchFamily="18" charset="0"/>
              </a:rPr>
              <a:t>Cyanide </a:t>
            </a:r>
            <a:r>
              <a:rPr lang="en-IN" sz="2600" dirty="0">
                <a:latin typeface="Times New Roman" pitchFamily="18" charset="0"/>
                <a:cs typeface="Times New Roman" pitchFamily="18" charset="0"/>
              </a:rPr>
              <a:t>salts should be stored in a cool, dry, secured </a:t>
            </a:r>
            <a:r>
              <a:rPr lang="en-IN" sz="2600" dirty="0" smtClean="0">
                <a:latin typeface="Times New Roman" pitchFamily="18" charset="0"/>
                <a:cs typeface="Times New Roman" pitchFamily="18" charset="0"/>
              </a:rPr>
              <a:t>   storage </a:t>
            </a:r>
            <a:r>
              <a:rPr lang="en-IN" sz="2600" dirty="0">
                <a:latin typeface="Times New Roman" pitchFamily="18" charset="0"/>
                <a:cs typeface="Times New Roman" pitchFamily="18" charset="0"/>
              </a:rPr>
              <a:t>location, separated from acids.</a:t>
            </a:r>
            <a:endParaRPr lang="en-US" sz="2600" dirty="0">
              <a:latin typeface="Times New Roman" pitchFamily="18" charset="0"/>
              <a:cs typeface="Times New Roman" pitchFamily="18" charset="0"/>
            </a:endParaRPr>
          </a:p>
          <a:p>
            <a:endParaRPr lang="en-IN" sz="2600" b="1" dirty="0" smtClean="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0"/>
            <a:ext cx="8229600" cy="914400"/>
          </a:xfrm>
        </p:spPr>
        <p:style>
          <a:lnRef idx="0">
            <a:scrgbClr r="0" g="0" b="0"/>
          </a:lnRef>
          <a:fillRef idx="1003">
            <a:schemeClr val="dk2"/>
          </a:fillRef>
          <a:effectRef idx="0">
            <a:scrgbClr r="0" g="0" b="0"/>
          </a:effectRef>
          <a:fontRef idx="major"/>
        </p:style>
        <p:txBody>
          <a:bodyPr/>
          <a:lstStyle/>
          <a:p>
            <a:pPr eaLnBrk="1" hangingPunct="1">
              <a:defRPr/>
            </a:pPr>
            <a:r>
              <a:rPr lang="en-US" sz="3600" b="1" dirty="0" smtClean="0">
                <a:latin typeface="Times New Roman" pitchFamily="18" charset="0"/>
                <a:cs typeface="Times New Roman" pitchFamily="18" charset="0"/>
              </a:rPr>
              <a:t>Institutional Storage</a:t>
            </a:r>
            <a:endParaRPr lang="en-US" sz="3600" dirty="0" smtClean="0">
              <a:latin typeface="Times New Roman" pitchFamily="18" charset="0"/>
              <a:cs typeface="Times New Roman" pitchFamily="18" charset="0"/>
            </a:endParaRPr>
          </a:p>
        </p:txBody>
      </p:sp>
      <p:sp>
        <p:nvSpPr>
          <p:cNvPr id="25603" name="Rectangle 3"/>
          <p:cNvSpPr>
            <a:spLocks noGrp="1" noChangeArrowheads="1"/>
          </p:cNvSpPr>
          <p:nvPr>
            <p:ph type="body" idx="1"/>
          </p:nvPr>
        </p:nvSpPr>
        <p:spPr/>
        <p:txBody>
          <a:bodyPr/>
          <a:lstStyle/>
          <a:p>
            <a:pPr algn="just" eaLnBrk="1" hangingPunct="1"/>
            <a:r>
              <a:rPr lang="en-US" sz="2600" dirty="0" smtClean="0">
                <a:latin typeface="Times New Roman" pitchFamily="18" charset="0"/>
                <a:cs typeface="Times New Roman" pitchFamily="18" charset="0"/>
              </a:rPr>
              <a:t>KCN has to be protected from air, light and moisture. The material is stored under lock and key under the supervision of at least 3 responsible officers of organization.</a:t>
            </a:r>
          </a:p>
          <a:p>
            <a:pPr>
              <a:buFont typeface="Arial" pitchFamily="34" charset="0"/>
              <a:buChar char="•"/>
            </a:pPr>
            <a:endParaRPr lang="en-IN" sz="2600" b="1" dirty="0" smtClean="0">
              <a:latin typeface="Times New Roman" pitchFamily="18" charset="0"/>
              <a:cs typeface="Times New Roman" pitchFamily="18" charset="0"/>
            </a:endParaRPr>
          </a:p>
          <a:p>
            <a:pPr>
              <a:buFont typeface="Arial" pitchFamily="34" charset="0"/>
              <a:buChar char="•"/>
            </a:pPr>
            <a:r>
              <a:rPr lang="en-IN" sz="2600" b="1" dirty="0" smtClean="0">
                <a:latin typeface="Times New Roman" pitchFamily="18" charset="0"/>
                <a:cs typeface="Times New Roman" pitchFamily="18" charset="0"/>
              </a:rPr>
              <a:t>Keep away from heat.</a:t>
            </a:r>
          </a:p>
          <a:p>
            <a:pPr>
              <a:buFont typeface="Arial" pitchFamily="34" charset="0"/>
              <a:buChar char="•"/>
            </a:pPr>
            <a:r>
              <a:rPr lang="en-IN" sz="2600" b="1" dirty="0" smtClean="0">
                <a:latin typeface="Times New Roman" pitchFamily="18" charset="0"/>
                <a:cs typeface="Times New Roman" pitchFamily="18" charset="0"/>
              </a:rPr>
              <a:t>Keep away from strong oxidants.</a:t>
            </a:r>
          </a:p>
          <a:p>
            <a:pPr>
              <a:buFont typeface="Arial" pitchFamily="34" charset="0"/>
              <a:buChar char="•"/>
            </a:pPr>
            <a:r>
              <a:rPr lang="en-IN" sz="2600" b="1" dirty="0" smtClean="0">
                <a:latin typeface="Times New Roman" pitchFamily="18" charset="0"/>
                <a:cs typeface="Times New Roman" pitchFamily="18" charset="0"/>
              </a:rPr>
              <a:t>Keep away from acids.</a:t>
            </a:r>
          </a:p>
          <a:p>
            <a:pPr>
              <a:buFont typeface="Arial" pitchFamily="34" charset="0"/>
              <a:buChar char="•"/>
            </a:pPr>
            <a:r>
              <a:rPr lang="en-IN" sz="2600" b="1" dirty="0" smtClean="0">
                <a:latin typeface="Times New Roman" pitchFamily="18" charset="0"/>
                <a:cs typeface="Times New Roman" pitchFamily="18" charset="0"/>
              </a:rPr>
              <a:t>Keep the lid tightly sealed.</a:t>
            </a:r>
          </a:p>
          <a:p>
            <a:pPr>
              <a:buFont typeface="Arial" pitchFamily="34" charset="0"/>
              <a:buChar char="•"/>
            </a:pPr>
            <a:r>
              <a:rPr lang="en-IN" sz="2600" b="1" dirty="0" smtClean="0">
                <a:latin typeface="Times New Roman" pitchFamily="18" charset="0"/>
                <a:cs typeface="Times New Roman" pitchFamily="18" charset="0"/>
              </a:rPr>
              <a:t>Wash hands thoroughly after handling</a:t>
            </a:r>
          </a:p>
          <a:p>
            <a:pPr algn="just" eaLnBrk="1" hangingPunct="1"/>
            <a:endParaRPr lang="en-US" sz="2600" dirty="0" smtClean="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style>
          <a:lnRef idx="0">
            <a:scrgbClr r="0" g="0" b="0"/>
          </a:lnRef>
          <a:fillRef idx="1003">
            <a:schemeClr val="dk2"/>
          </a:fillRef>
          <a:effectRef idx="0">
            <a:scrgbClr r="0" g="0" b="0"/>
          </a:effectRef>
          <a:fontRef idx="major"/>
        </p:style>
        <p:txBody>
          <a:bodyPr/>
          <a:lstStyle/>
          <a:p>
            <a:r>
              <a:rPr lang="en-IN" sz="2800" b="1" dirty="0" smtClean="0"/>
              <a:t/>
            </a:r>
            <a:br>
              <a:rPr lang="en-IN" sz="2800" b="1" dirty="0" smtClean="0"/>
            </a:br>
            <a:r>
              <a:rPr lang="en-IN" sz="3600" b="1" dirty="0" smtClean="0">
                <a:latin typeface="Times New Roman" pitchFamily="18" charset="0"/>
                <a:cs typeface="Times New Roman" pitchFamily="18" charset="0"/>
              </a:rPr>
              <a:t>INCOMPATIBILITY </a:t>
            </a:r>
            <a:r>
              <a:rPr lang="en-US" sz="2800" dirty="0" smtClean="0"/>
              <a:t/>
            </a:r>
            <a:br>
              <a:rPr lang="en-US" sz="2800" dirty="0" smtClean="0"/>
            </a:br>
            <a:endParaRPr lang="en-US" sz="2800" dirty="0">
              <a:effectLst>
                <a:outerShdw blurRad="38100" dist="38100" dir="2700000" algn="tl">
                  <a:srgbClr val="000000">
                    <a:alpha val="43137"/>
                  </a:srgbClr>
                </a:outerShdw>
              </a:effectLst>
            </a:endParaRPr>
          </a:p>
        </p:txBody>
      </p:sp>
      <p:sp>
        <p:nvSpPr>
          <p:cNvPr id="3" name="TextBox 2"/>
          <p:cNvSpPr txBox="1"/>
          <p:nvPr/>
        </p:nvSpPr>
        <p:spPr>
          <a:xfrm>
            <a:off x="304800" y="1066800"/>
            <a:ext cx="8610600" cy="3785652"/>
          </a:xfrm>
          <a:prstGeom prst="rect">
            <a:avLst/>
          </a:prstGeom>
          <a:noFill/>
        </p:spPr>
        <p:txBody>
          <a:bodyPr wrap="square" rtlCol="0">
            <a:spAutoFit/>
          </a:bodyPr>
          <a:lstStyle/>
          <a:p>
            <a:pPr>
              <a:buFont typeface="Arial" pitchFamily="34" charset="0"/>
              <a:buChar char="•"/>
            </a:pPr>
            <a:endParaRPr lang="en-IN" sz="2600" b="1" dirty="0" smtClean="0">
              <a:latin typeface="Times New Roman" pitchFamily="18" charset="0"/>
              <a:cs typeface="Times New Roman" pitchFamily="18" charset="0"/>
            </a:endParaRPr>
          </a:p>
          <a:p>
            <a:pPr>
              <a:buFont typeface="Arial" pitchFamily="34" charset="0"/>
              <a:buChar char="•"/>
            </a:pPr>
            <a:r>
              <a:rPr lang="en-IN" sz="3200" b="1" dirty="0">
                <a:latin typeface="Times New Roman" pitchFamily="18" charset="0"/>
                <a:cs typeface="Times New Roman" pitchFamily="18" charset="0"/>
              </a:rPr>
              <a:t>Potassium cyanide is incompatible with</a:t>
            </a:r>
            <a:r>
              <a:rPr lang="en-IN" sz="3200" b="1" dirty="0" smtClean="0">
                <a:latin typeface="Times New Roman" pitchFamily="18" charset="0"/>
                <a:cs typeface="Times New Roman" pitchFamily="18" charset="0"/>
              </a:rPr>
              <a:t>:</a:t>
            </a:r>
          </a:p>
          <a:p>
            <a:r>
              <a:rPr lang="en-IN" sz="2600" b="1" dirty="0">
                <a:latin typeface="Times New Roman" pitchFamily="18" charset="0"/>
                <a:cs typeface="Times New Roman" pitchFamily="18" charset="0"/>
              </a:rPr>
              <a:t/>
            </a:r>
            <a:br>
              <a:rPr lang="en-IN" sz="2600" b="1" dirty="0">
                <a:latin typeface="Times New Roman" pitchFamily="18" charset="0"/>
                <a:cs typeface="Times New Roman" pitchFamily="18" charset="0"/>
              </a:rPr>
            </a:br>
            <a:r>
              <a:rPr lang="en-IN" sz="2600" b="1" dirty="0">
                <a:latin typeface="Times New Roman" pitchFamily="18" charset="0"/>
                <a:cs typeface="Times New Roman" pitchFamily="18" charset="0"/>
              </a:rPr>
              <a:t>Acids </a:t>
            </a:r>
            <a:r>
              <a:rPr lang="en-IN" sz="2600" b="1" dirty="0" smtClean="0">
                <a:latin typeface="Times New Roman" pitchFamily="18" charset="0"/>
                <a:cs typeface="Times New Roman" pitchFamily="18" charset="0"/>
              </a:rPr>
              <a:t>: </a:t>
            </a:r>
            <a:r>
              <a:rPr lang="en-IN" sz="2600" b="1" dirty="0">
                <a:latin typeface="Times New Roman" pitchFamily="18" charset="0"/>
                <a:cs typeface="Times New Roman" pitchFamily="18" charset="0"/>
              </a:rPr>
              <a:t>liberates toxic </a:t>
            </a:r>
            <a:r>
              <a:rPr lang="en-IN" sz="2600" b="1" dirty="0" smtClean="0">
                <a:latin typeface="Times New Roman" pitchFamily="18" charset="0"/>
                <a:cs typeface="Times New Roman" pitchFamily="18" charset="0"/>
              </a:rPr>
              <a:t>&amp; flammable </a:t>
            </a:r>
            <a:r>
              <a:rPr lang="en-IN" sz="2600" b="1" dirty="0">
                <a:latin typeface="Times New Roman" pitchFamily="18" charset="0"/>
                <a:cs typeface="Times New Roman" pitchFamily="18" charset="0"/>
              </a:rPr>
              <a:t>hydrogen cyanide gas</a:t>
            </a:r>
            <a:r>
              <a:rPr lang="en-IN" sz="2600" b="1" dirty="0" smtClean="0">
                <a:latin typeface="Times New Roman" pitchFamily="18" charset="0"/>
                <a:cs typeface="Times New Roman" pitchFamily="18" charset="0"/>
              </a:rPr>
              <a:t>.</a:t>
            </a:r>
            <a:r>
              <a:rPr lang="en-IN" sz="2600" b="1" dirty="0">
                <a:latin typeface="Times New Roman" pitchFamily="18" charset="0"/>
                <a:cs typeface="Times New Roman" pitchFamily="18" charset="0"/>
              </a:rPr>
              <a:t/>
            </a:r>
            <a:br>
              <a:rPr lang="en-IN" sz="2600" b="1" dirty="0">
                <a:latin typeface="Times New Roman" pitchFamily="18" charset="0"/>
                <a:cs typeface="Times New Roman" pitchFamily="18" charset="0"/>
              </a:rPr>
            </a:br>
            <a:r>
              <a:rPr lang="en-IN" sz="2600" b="1" dirty="0">
                <a:latin typeface="Times New Roman" pitchFamily="18" charset="0"/>
                <a:cs typeface="Times New Roman" pitchFamily="18" charset="0"/>
              </a:rPr>
              <a:t>Acids </a:t>
            </a:r>
            <a:r>
              <a:rPr lang="en-IN" sz="2600" b="1" dirty="0" smtClean="0">
                <a:latin typeface="Times New Roman" pitchFamily="18" charset="0"/>
                <a:cs typeface="Times New Roman" pitchFamily="18" charset="0"/>
              </a:rPr>
              <a:t>: </a:t>
            </a:r>
            <a:r>
              <a:rPr lang="en-IN" sz="2600" b="1" dirty="0">
                <a:latin typeface="Times New Roman" pitchFamily="18" charset="0"/>
                <a:cs typeface="Times New Roman" pitchFamily="18" charset="0"/>
              </a:rPr>
              <a:t>violent reaction</a:t>
            </a:r>
            <a:r>
              <a:rPr lang="en-IN" sz="2600" b="1" dirty="0" smtClean="0">
                <a:latin typeface="Times New Roman" pitchFamily="18" charset="0"/>
                <a:cs typeface="Times New Roman" pitchFamily="18" charset="0"/>
              </a:rPr>
              <a:t>.</a:t>
            </a:r>
            <a:r>
              <a:rPr lang="en-IN" sz="2600" b="1" dirty="0">
                <a:latin typeface="Times New Roman" pitchFamily="18" charset="0"/>
                <a:cs typeface="Times New Roman" pitchFamily="18" charset="0"/>
              </a:rPr>
              <a:t/>
            </a:r>
            <a:br>
              <a:rPr lang="en-IN" sz="2600" b="1" dirty="0">
                <a:latin typeface="Times New Roman" pitchFamily="18" charset="0"/>
                <a:cs typeface="Times New Roman" pitchFamily="18" charset="0"/>
              </a:rPr>
            </a:br>
            <a:r>
              <a:rPr lang="en-IN" sz="2600" b="1" dirty="0">
                <a:latin typeface="Times New Roman" pitchFamily="18" charset="0"/>
                <a:cs typeface="Times New Roman" pitchFamily="18" charset="0"/>
              </a:rPr>
              <a:t>Aluminium and zinc </a:t>
            </a:r>
            <a:r>
              <a:rPr lang="en-IN" sz="2600" b="1" dirty="0" smtClean="0">
                <a:latin typeface="Times New Roman" pitchFamily="18" charset="0"/>
                <a:cs typeface="Times New Roman" pitchFamily="18" charset="0"/>
              </a:rPr>
              <a:t>: corrosive.</a:t>
            </a:r>
            <a:r>
              <a:rPr lang="en-IN" sz="2600" b="1" dirty="0">
                <a:latin typeface="Times New Roman" pitchFamily="18" charset="0"/>
                <a:cs typeface="Times New Roman" pitchFamily="18" charset="0"/>
              </a:rPr>
              <a:t/>
            </a:r>
            <a:br>
              <a:rPr lang="en-IN" sz="2600" b="1" dirty="0">
                <a:latin typeface="Times New Roman" pitchFamily="18" charset="0"/>
                <a:cs typeface="Times New Roman" pitchFamily="18" charset="0"/>
              </a:rPr>
            </a:br>
            <a:r>
              <a:rPr lang="en-IN" sz="2600" b="1" dirty="0">
                <a:latin typeface="Times New Roman" pitchFamily="18" charset="0"/>
                <a:cs typeface="Times New Roman" pitchFamily="18" charset="0"/>
              </a:rPr>
              <a:t>Strong oxidants </a:t>
            </a:r>
            <a:r>
              <a:rPr lang="en-IN" sz="2600" b="1" dirty="0" smtClean="0">
                <a:latin typeface="Times New Roman" pitchFamily="18" charset="0"/>
                <a:cs typeface="Times New Roman" pitchFamily="18" charset="0"/>
              </a:rPr>
              <a:t>: </a:t>
            </a:r>
            <a:r>
              <a:rPr lang="en-IN" sz="2600" b="1" dirty="0">
                <a:latin typeface="Times New Roman" pitchFamily="18" charset="0"/>
                <a:cs typeface="Times New Roman" pitchFamily="18" charset="0"/>
              </a:rPr>
              <a:t>fire and explosion</a:t>
            </a:r>
            <a:r>
              <a:rPr lang="en-IN" sz="2600" b="1" dirty="0" smtClean="0">
                <a:latin typeface="Times New Roman" pitchFamily="18" charset="0"/>
                <a:cs typeface="Times New Roman" pitchFamily="18" charset="0"/>
              </a:rPr>
              <a:t>.</a:t>
            </a:r>
            <a:r>
              <a:rPr lang="en-IN" sz="2600" b="1" dirty="0">
                <a:latin typeface="Times New Roman" pitchFamily="18" charset="0"/>
                <a:cs typeface="Times New Roman" pitchFamily="18" charset="0"/>
              </a:rPr>
              <a:t/>
            </a:r>
            <a:br>
              <a:rPr lang="en-IN" sz="2600" b="1" dirty="0">
                <a:latin typeface="Times New Roman" pitchFamily="18" charset="0"/>
                <a:cs typeface="Times New Roman" pitchFamily="18" charset="0"/>
              </a:rPr>
            </a:br>
            <a:r>
              <a:rPr lang="en-IN" sz="2600" b="1" dirty="0">
                <a:latin typeface="Times New Roman" pitchFamily="18" charset="0"/>
                <a:cs typeface="Times New Roman" pitchFamily="18" charset="0"/>
              </a:rPr>
              <a:t>Heating produces toxic and flammable hydrogen cyanide</a:t>
            </a:r>
            <a:r>
              <a:rPr lang="en-IN" sz="2600" b="1" dirty="0" smtClean="0">
                <a:latin typeface="Times New Roman" pitchFamily="18" charset="0"/>
                <a:cs typeface="Times New Roman" pitchFamily="18" charset="0"/>
              </a:rPr>
              <a:t>.</a:t>
            </a:r>
          </a:p>
          <a:p>
            <a:endParaRPr lang="en-IN" sz="2600" b="1" dirty="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style>
          <a:lnRef idx="0">
            <a:scrgbClr r="0" g="0" b="0"/>
          </a:lnRef>
          <a:fillRef idx="1003">
            <a:schemeClr val="dk2"/>
          </a:fillRef>
          <a:effectRef idx="0">
            <a:scrgbClr r="0" g="0" b="0"/>
          </a:effectRef>
          <a:fontRef idx="major"/>
        </p:style>
        <p:txBody>
          <a:bodyPr/>
          <a:lstStyle/>
          <a:p>
            <a:r>
              <a:rPr lang="en-IN" sz="2800" b="1" dirty="0" smtClean="0"/>
              <a:t/>
            </a:r>
            <a:br>
              <a:rPr lang="en-IN" sz="2800" b="1" dirty="0" smtClean="0"/>
            </a:br>
            <a:r>
              <a:rPr lang="en-IN" sz="3600" b="1" dirty="0" smtClean="0">
                <a:latin typeface="Times New Roman" pitchFamily="18" charset="0"/>
                <a:cs typeface="Times New Roman" pitchFamily="18" charset="0"/>
              </a:rPr>
              <a:t>Disposal</a:t>
            </a:r>
            <a:r>
              <a:rPr lang="en-US" sz="2800" b="1" dirty="0" smtClean="0"/>
              <a:t/>
            </a:r>
            <a:br>
              <a:rPr lang="en-US" sz="2800" b="1" dirty="0" smtClean="0"/>
            </a:br>
            <a:endParaRPr lang="en-US" sz="2800" dirty="0">
              <a:effectLst>
                <a:outerShdw blurRad="38100" dist="38100" dir="2700000" algn="tl">
                  <a:srgbClr val="000000">
                    <a:alpha val="43137"/>
                  </a:srgbClr>
                </a:outerShdw>
              </a:effectLst>
            </a:endParaRPr>
          </a:p>
        </p:txBody>
      </p:sp>
      <p:sp>
        <p:nvSpPr>
          <p:cNvPr id="3" name="TextBox 2"/>
          <p:cNvSpPr txBox="1"/>
          <p:nvPr/>
        </p:nvSpPr>
        <p:spPr>
          <a:xfrm>
            <a:off x="381000" y="1447800"/>
            <a:ext cx="8229600" cy="1200329"/>
          </a:xfrm>
          <a:prstGeom prst="rect">
            <a:avLst/>
          </a:prstGeom>
          <a:noFill/>
        </p:spPr>
        <p:txBody>
          <a:bodyPr wrap="square" rtlCol="0">
            <a:spAutoFit/>
          </a:bodyPr>
          <a:lstStyle/>
          <a:p>
            <a:pPr algn="just">
              <a:buFont typeface="Arial" pitchFamily="34" charset="0"/>
              <a:buChar char="•"/>
            </a:pPr>
            <a:r>
              <a:rPr lang="en-IN" sz="1400" b="1" dirty="0" smtClean="0">
                <a:latin typeface="Times New Roman" pitchFamily="18" charset="0"/>
                <a:cs typeface="Times New Roman" pitchFamily="18" charset="0"/>
              </a:rPr>
              <a:t> </a:t>
            </a:r>
            <a:r>
              <a:rPr lang="en-IN" sz="2400" b="1" dirty="0">
                <a:latin typeface="Times New Roman" pitchFamily="18" charset="0"/>
                <a:cs typeface="Times New Roman" pitchFamily="18" charset="0"/>
              </a:rPr>
              <a:t>Excess sodium or potassium cyanide and waste material containing this substance should be placed in an appropriate container and clearly </a:t>
            </a:r>
            <a:r>
              <a:rPr lang="en-IN" sz="2400" b="1" dirty="0" smtClean="0">
                <a:latin typeface="Times New Roman" pitchFamily="18" charset="0"/>
                <a:cs typeface="Times New Roman" pitchFamily="18" charset="0"/>
              </a:rPr>
              <a:t>labelled.</a:t>
            </a:r>
            <a:r>
              <a:rPr lang="en-IN" sz="2400" b="1" dirty="0">
                <a:latin typeface="Times New Roman" pitchFamily="18" charset="0"/>
                <a:cs typeface="Times New Roman" pitchFamily="18" charset="0"/>
              </a:rPr>
              <a:t>  </a:t>
            </a:r>
            <a:endParaRPr lang="en-US" sz="1400" b="1" dirty="0" smtClean="0">
              <a:latin typeface="Times New Roman" pitchFamily="18" charset="0"/>
              <a:cs typeface="Times New Roman" pitchFamily="18" charset="0"/>
            </a:endParaRPr>
          </a:p>
        </p:txBody>
      </p:sp>
      <p:sp>
        <p:nvSpPr>
          <p:cNvPr id="5" name="TextBox 4"/>
          <p:cNvSpPr txBox="1"/>
          <p:nvPr/>
        </p:nvSpPr>
        <p:spPr>
          <a:xfrm>
            <a:off x="228600" y="2819400"/>
            <a:ext cx="8686800" cy="1692771"/>
          </a:xfrm>
          <a:prstGeom prst="rect">
            <a:avLst/>
          </a:prstGeom>
          <a:noFill/>
        </p:spPr>
        <p:txBody>
          <a:bodyPr wrap="square" rtlCol="0">
            <a:spAutoFit/>
          </a:bodyPr>
          <a:lstStyle/>
          <a:p>
            <a:pPr algn="just">
              <a:buFont typeface="Arial" pitchFamily="34" charset="0"/>
              <a:buChar char="•"/>
            </a:pPr>
            <a:r>
              <a:rPr lang="en-IN" sz="2600" b="1" dirty="0" smtClean="0">
                <a:latin typeface="Times New Roman" pitchFamily="18" charset="0"/>
                <a:cs typeface="Times New Roman" pitchFamily="18" charset="0"/>
              </a:rPr>
              <a:t>Probably laboratory workers avoid its use as far as         possible.</a:t>
            </a:r>
          </a:p>
          <a:p>
            <a:pPr algn="just">
              <a:buFont typeface="Arial" pitchFamily="34" charset="0"/>
              <a:buChar char="•"/>
            </a:pPr>
            <a:endParaRPr lang="en-IN" sz="2600" b="1" dirty="0" smtClean="0">
              <a:latin typeface="Times New Roman" pitchFamily="18" charset="0"/>
              <a:cs typeface="Times New Roman" pitchFamily="18" charset="0"/>
            </a:endParaRPr>
          </a:p>
          <a:p>
            <a:pPr algn="just"/>
            <a:endParaRPr lang="en-IN" sz="2600" b="1" dirty="0" smtClean="0">
              <a:latin typeface="Times New Roman" pitchFamily="18" charset="0"/>
              <a:cs typeface="Times New Roman" pitchFamily="18" charset="0"/>
            </a:endParaRPr>
          </a:p>
        </p:txBody>
      </p:sp>
    </p:spTree>
  </p:cSld>
  <p:clrMapOvr>
    <a:masterClrMapping/>
  </p:clrMapOvr>
  <p:transition>
    <p:wipe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4"/>
          <p:cNvSpPr>
            <a:spLocks noGrp="1" noChangeArrowheads="1"/>
          </p:cNvSpPr>
          <p:nvPr>
            <p:ph type="ctrTitle"/>
          </p:nvPr>
        </p:nvSpPr>
        <p:spPr/>
        <p:style>
          <a:lnRef idx="0">
            <a:scrgbClr r="0" g="0" b="0"/>
          </a:lnRef>
          <a:fillRef idx="1003">
            <a:schemeClr val="dk2"/>
          </a:fillRef>
          <a:effectRef idx="0">
            <a:scrgbClr r="0" g="0" b="0"/>
          </a:effectRef>
          <a:fontRef idx="major"/>
        </p:style>
        <p:txBody>
          <a:bodyPr/>
          <a:lstStyle/>
          <a:p>
            <a:pPr eaLnBrk="1" hangingPunct="1">
              <a:defRPr/>
            </a:pPr>
            <a:r>
              <a:rPr lang="en-US" dirty="0" smtClean="0"/>
              <a:t>THANK  YOU</a:t>
            </a:r>
          </a:p>
        </p:txBody>
      </p:sp>
    </p:spTree>
  </p:cSld>
  <p:clrMapOvr>
    <a:masterClrMapping/>
  </p:clrMapOvr>
  <p:transition>
    <p:wipe dir="d"/>
  </p:transition>
  <p:timing>
    <p:tnLst>
      <p:par>
        <p:cTn id="1" dur="indefinite" restart="never" nodeType="tmRoot"/>
      </p:par>
    </p:tnLst>
  </p:timing>
</p:sld>
</file>

<file path=ppt/theme/theme1.xml><?xml version="1.0" encoding="utf-8"?>
<a:theme xmlns:a="http://schemas.openxmlformats.org/drawingml/2006/main" name="Mountain Top">
  <a:themeElements>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fontScheme name="Mountain To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ountain Top 1">
        <a:dk1>
          <a:srgbClr val="4C3A1C"/>
        </a:dk1>
        <a:lt1>
          <a:srgbClr val="FFFFFF"/>
        </a:lt1>
        <a:dk2>
          <a:srgbClr val="993300"/>
        </a:dk2>
        <a:lt2>
          <a:srgbClr val="CCAA00"/>
        </a:lt2>
        <a:accent1>
          <a:srgbClr val="FF3300"/>
        </a:accent1>
        <a:accent2>
          <a:srgbClr val="9E6600"/>
        </a:accent2>
        <a:accent3>
          <a:srgbClr val="CAADAA"/>
        </a:accent3>
        <a:accent4>
          <a:srgbClr val="DADADA"/>
        </a:accent4>
        <a:accent5>
          <a:srgbClr val="FFADAA"/>
        </a:accent5>
        <a:accent6>
          <a:srgbClr val="8F5C00"/>
        </a:accent6>
        <a:hlink>
          <a:srgbClr val="FFCC00"/>
        </a:hlink>
        <a:folHlink>
          <a:srgbClr val="F7DC97"/>
        </a:folHlink>
      </a:clrScheme>
      <a:clrMap bg1="dk2" tx1="lt1" bg2="dk1" tx2="lt2" accent1="accent1" accent2="accent2" accent3="accent3" accent4="accent4" accent5="accent5" accent6="accent6" hlink="hlink" folHlink="folHlink"/>
    </a:extraClrScheme>
    <a:extraClrScheme>
      <a:clrScheme name="Mountain Top 2">
        <a:dk1>
          <a:srgbClr val="3D0058"/>
        </a:dk1>
        <a:lt1>
          <a:srgbClr val="FFFFFF"/>
        </a:lt1>
        <a:dk2>
          <a:srgbClr val="9188B0"/>
        </a:dk2>
        <a:lt2>
          <a:srgbClr val="DDE0DC"/>
        </a:lt2>
        <a:accent1>
          <a:srgbClr val="FFCC00"/>
        </a:accent1>
        <a:accent2>
          <a:srgbClr val="4C3D78"/>
        </a:accent2>
        <a:accent3>
          <a:srgbClr val="C7C3D4"/>
        </a:accent3>
        <a:accent4>
          <a:srgbClr val="DADADA"/>
        </a:accent4>
        <a:accent5>
          <a:srgbClr val="FFE2AA"/>
        </a:accent5>
        <a:accent6>
          <a:srgbClr val="44366C"/>
        </a:accent6>
        <a:hlink>
          <a:srgbClr val="743D78"/>
        </a:hlink>
        <a:folHlink>
          <a:srgbClr val="CC9900"/>
        </a:folHlink>
      </a:clrScheme>
      <a:clrMap bg1="dk2" tx1="lt1" bg2="dk1" tx2="lt2" accent1="accent1" accent2="accent2" accent3="accent3" accent4="accent4" accent5="accent5" accent6="accent6" hlink="hlink" folHlink="folHlink"/>
    </a:extraClrScheme>
    <a:extraClrScheme>
      <a:clrScheme name="Mountain Top 3">
        <a:dk1>
          <a:srgbClr val="10104C"/>
        </a:dk1>
        <a:lt1>
          <a:srgbClr val="FFFFFF"/>
        </a:lt1>
        <a:dk2>
          <a:srgbClr val="003366"/>
        </a:dk2>
        <a:lt2>
          <a:srgbClr val="C6CCD4"/>
        </a:lt2>
        <a:accent1>
          <a:srgbClr val="33CCFF"/>
        </a:accent1>
        <a:accent2>
          <a:srgbClr val="5B5B8D"/>
        </a:accent2>
        <a:accent3>
          <a:srgbClr val="AAADB8"/>
        </a:accent3>
        <a:accent4>
          <a:srgbClr val="DADADA"/>
        </a:accent4>
        <a:accent5>
          <a:srgbClr val="ADE2FF"/>
        </a:accent5>
        <a:accent6>
          <a:srgbClr val="52527F"/>
        </a:accent6>
        <a:hlink>
          <a:srgbClr val="4529AB"/>
        </a:hlink>
        <a:folHlink>
          <a:srgbClr val="00CC99"/>
        </a:folHlink>
      </a:clrScheme>
      <a:clrMap bg1="dk2" tx1="lt1" bg2="dk1" tx2="lt2" accent1="accent1" accent2="accent2" accent3="accent3" accent4="accent4" accent5="accent5" accent6="accent6" hlink="hlink" folHlink="folHlink"/>
    </a:extraClrScheme>
    <a:extraClrScheme>
      <a:clrScheme name="Mountain Top 4">
        <a:dk1>
          <a:srgbClr val="B0C8CA"/>
        </a:dk1>
        <a:lt1>
          <a:srgbClr val="FFFFFF"/>
        </a:lt1>
        <a:dk2>
          <a:srgbClr val="000099"/>
        </a:dk2>
        <a:lt2>
          <a:srgbClr val="FFFFFF"/>
        </a:lt2>
        <a:accent1>
          <a:srgbClr val="89C4FF"/>
        </a:accent1>
        <a:accent2>
          <a:srgbClr val="00008C"/>
        </a:accent2>
        <a:accent3>
          <a:srgbClr val="AAAACA"/>
        </a:accent3>
        <a:accent4>
          <a:srgbClr val="DADADA"/>
        </a:accent4>
        <a:accent5>
          <a:srgbClr val="C4DEFF"/>
        </a:accent5>
        <a:accent6>
          <a:srgbClr val="00007E"/>
        </a:accent6>
        <a:hlink>
          <a:srgbClr val="6666FF"/>
        </a:hlink>
        <a:folHlink>
          <a:srgbClr val="C0C0C0"/>
        </a:folHlink>
      </a:clrScheme>
      <a:clrMap bg1="dk2" tx1="lt1" bg2="dk1" tx2="lt2" accent1="accent1" accent2="accent2" accent3="accent3" accent4="accent4" accent5="accent5" accent6="accent6" hlink="hlink" folHlink="folHlink"/>
    </a:extraClrScheme>
    <a:extraClrScheme>
      <a:clrScheme name="Mountain Top 5">
        <a:dk1>
          <a:srgbClr val="463416"/>
        </a:dk1>
        <a:lt1>
          <a:srgbClr val="FFFFFF"/>
        </a:lt1>
        <a:dk2>
          <a:srgbClr val="003399"/>
        </a:dk2>
        <a:lt2>
          <a:srgbClr val="E3E3FF"/>
        </a:lt2>
        <a:accent1>
          <a:srgbClr val="3399FF"/>
        </a:accent1>
        <a:accent2>
          <a:srgbClr val="33CCCC"/>
        </a:accent2>
        <a:accent3>
          <a:srgbClr val="AAADCA"/>
        </a:accent3>
        <a:accent4>
          <a:srgbClr val="DADADA"/>
        </a:accent4>
        <a:accent5>
          <a:srgbClr val="ADCAFF"/>
        </a:accent5>
        <a:accent6>
          <a:srgbClr val="2DB9B9"/>
        </a:accent6>
        <a:hlink>
          <a:srgbClr val="00FFCC"/>
        </a:hlink>
        <a:folHlink>
          <a:srgbClr val="808000"/>
        </a:folHlink>
      </a:clrScheme>
      <a:clrMap bg1="dk2" tx1="lt1" bg2="dk1" tx2="lt2" accent1="accent1" accent2="accent2" accent3="accent3" accent4="accent4" accent5="accent5" accent6="accent6" hlink="hlink" folHlink="folHlink"/>
    </a:extraClrScheme>
    <a:extraClrScheme>
      <a:clrScheme name="Mountain Top 6">
        <a:dk1>
          <a:srgbClr val="809296"/>
        </a:dk1>
        <a:lt1>
          <a:srgbClr val="FFFFFF"/>
        </a:lt1>
        <a:dk2>
          <a:srgbClr val="6699FF"/>
        </a:dk2>
        <a:lt2>
          <a:srgbClr val="B3EDFF"/>
        </a:lt2>
        <a:accent1>
          <a:srgbClr val="FF9933"/>
        </a:accent1>
        <a:accent2>
          <a:srgbClr val="FFAA99"/>
        </a:accent2>
        <a:accent3>
          <a:srgbClr val="B8CAFF"/>
        </a:accent3>
        <a:accent4>
          <a:srgbClr val="DADADA"/>
        </a:accent4>
        <a:accent5>
          <a:srgbClr val="FFCAAD"/>
        </a:accent5>
        <a:accent6>
          <a:srgbClr val="E79A8A"/>
        </a:accent6>
        <a:hlink>
          <a:srgbClr val="FFCFAB"/>
        </a:hlink>
        <a:folHlink>
          <a:srgbClr val="CC9900"/>
        </a:folHlink>
      </a:clrScheme>
      <a:clrMap bg1="dk2" tx1="lt1" bg2="dk1" tx2="lt2" accent1="accent1" accent2="accent2" accent3="accent3" accent4="accent4" accent5="accent5" accent6="accent6" hlink="hlink" folHlink="folHlink"/>
    </a:extraClrScheme>
    <a:extraClrScheme>
      <a:clrScheme name="Mountain Top 7">
        <a:dk1>
          <a:srgbClr val="006666"/>
        </a:dk1>
        <a:lt1>
          <a:srgbClr val="FFFFFF"/>
        </a:lt1>
        <a:dk2>
          <a:srgbClr val="85D1E3"/>
        </a:dk2>
        <a:lt2>
          <a:srgbClr val="CCFFFF"/>
        </a:lt2>
        <a:accent1>
          <a:srgbClr val="FFCC00"/>
        </a:accent1>
        <a:accent2>
          <a:srgbClr val="00CC99"/>
        </a:accent2>
        <a:accent3>
          <a:srgbClr val="C2E5EF"/>
        </a:accent3>
        <a:accent4>
          <a:srgbClr val="DADADA"/>
        </a:accent4>
        <a:accent5>
          <a:srgbClr val="FFE2AA"/>
        </a:accent5>
        <a:accent6>
          <a:srgbClr val="00B98A"/>
        </a:accent6>
        <a:hlink>
          <a:srgbClr val="0099FF"/>
        </a:hlink>
        <a:folHlink>
          <a:srgbClr val="6600CC"/>
        </a:folHlink>
      </a:clrScheme>
      <a:clrMap bg1="dk2" tx1="lt1" bg2="dk1" tx2="lt2" accent1="accent1" accent2="accent2" accent3="accent3" accent4="accent4" accent5="accent5" accent6="accent6" hlink="hlink" folHlink="folHlink"/>
    </a:extraClrScheme>
    <a:extraClrScheme>
      <a:clrScheme name="Mountain Top 8">
        <a:dk1>
          <a:srgbClr val="404B3D"/>
        </a:dk1>
        <a:lt1>
          <a:srgbClr val="FFFFFF"/>
        </a:lt1>
        <a:dk2>
          <a:srgbClr val="A7A491"/>
        </a:dk2>
        <a:lt2>
          <a:srgbClr val="CCD0CA"/>
        </a:lt2>
        <a:accent1>
          <a:srgbClr val="33CCCC"/>
        </a:accent1>
        <a:accent2>
          <a:srgbClr val="004E4C"/>
        </a:accent2>
        <a:accent3>
          <a:srgbClr val="D0CFC7"/>
        </a:accent3>
        <a:accent4>
          <a:srgbClr val="DADADA"/>
        </a:accent4>
        <a:accent5>
          <a:srgbClr val="ADE2E2"/>
        </a:accent5>
        <a:accent6>
          <a:srgbClr val="004644"/>
        </a:accent6>
        <a:hlink>
          <a:srgbClr val="477781"/>
        </a:hlink>
        <a:folHlink>
          <a:srgbClr val="85CC74"/>
        </a:folHlink>
      </a:clrScheme>
      <a:clrMap bg1="dk2" tx1="lt1" bg2="dk1" tx2="lt2" accent1="accent1" accent2="accent2" accent3="accent3" accent4="accent4" accent5="accent5" accent6="accent6" hlink="hlink" folHlink="folHlink"/>
    </a:extraClrScheme>
    <a:extraClrScheme>
      <a:clrScheme name="Mountain Top 9">
        <a:dk1>
          <a:srgbClr val="000000"/>
        </a:dk1>
        <a:lt1>
          <a:srgbClr val="FFFFFF"/>
        </a:lt1>
        <a:dk2>
          <a:srgbClr val="FFFFAF"/>
        </a:dk2>
        <a:lt2>
          <a:srgbClr val="676597"/>
        </a:lt2>
        <a:accent1>
          <a:srgbClr val="66CCFF"/>
        </a:accent1>
        <a:accent2>
          <a:srgbClr val="CCECFF"/>
        </a:accent2>
        <a:accent3>
          <a:srgbClr val="FFFFFF"/>
        </a:accent3>
        <a:accent4>
          <a:srgbClr val="000000"/>
        </a:accent4>
        <a:accent5>
          <a:srgbClr val="B8E2FF"/>
        </a:accent5>
        <a:accent6>
          <a:srgbClr val="B9D6E7"/>
        </a:accent6>
        <a:hlink>
          <a:srgbClr val="6600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Mountain Top</Template>
  <TotalTime>1528</TotalTime>
  <Words>1770</Words>
  <Application>Microsoft Office PowerPoint</Application>
  <PresentationFormat>On-screen Show (4:3)</PresentationFormat>
  <Paragraphs>315</Paragraphs>
  <Slides>43</Slides>
  <Notes>2</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Mountain Top</vt:lpstr>
      <vt:lpstr> Pharmacovigilant actions      of Pharmacist on           Potassium Cyanide </vt:lpstr>
      <vt:lpstr>Slide 2</vt:lpstr>
      <vt:lpstr>Slide 3</vt:lpstr>
      <vt:lpstr>Slide 4</vt:lpstr>
      <vt:lpstr>Slide 5</vt:lpstr>
      <vt:lpstr>Slide 6</vt:lpstr>
      <vt:lpstr>Slide 7</vt:lpstr>
      <vt:lpstr>NATURAL SOURCES</vt:lpstr>
      <vt:lpstr>CYANIDES IN NATURE</vt:lpstr>
      <vt:lpstr>HISTORY</vt:lpstr>
      <vt:lpstr>Harmfulness </vt:lpstr>
      <vt:lpstr> Karl Scheele  Died from tasting his discoveries </vt:lpstr>
      <vt:lpstr>Robert Bunsen </vt:lpstr>
      <vt:lpstr>ROUTES OF EXPOSURE</vt:lpstr>
      <vt:lpstr>Slide 15</vt:lpstr>
      <vt:lpstr>Slide 16</vt:lpstr>
      <vt:lpstr> Human toxicity </vt:lpstr>
      <vt:lpstr>Absorption of cyanide in the body</vt:lpstr>
      <vt:lpstr>Slide 19</vt:lpstr>
      <vt:lpstr>Mechanism of action of cyanide  in the body</vt:lpstr>
      <vt:lpstr>Antidote</vt:lpstr>
      <vt:lpstr>Slide 22</vt:lpstr>
      <vt:lpstr>Slide 23</vt:lpstr>
      <vt:lpstr>Method of treatment</vt:lpstr>
      <vt:lpstr>Slide 25</vt:lpstr>
      <vt:lpstr>Usefulness</vt:lpstr>
      <vt:lpstr>Pharmaceutical and Medical uses</vt:lpstr>
      <vt:lpstr> Commercial uses:  </vt:lpstr>
      <vt:lpstr>Slide 29</vt:lpstr>
      <vt:lpstr>EXPLOSION HAZARDS</vt:lpstr>
      <vt:lpstr>FIRE FIGHTING INFORMATION</vt:lpstr>
      <vt:lpstr>CHEMICAL DANGERS</vt:lpstr>
      <vt:lpstr>METHODS OF DISSEMINATION:</vt:lpstr>
      <vt:lpstr>Don't be Careless with Runoff   XXXXXX</vt:lpstr>
      <vt:lpstr>Suicide forums on web</vt:lpstr>
      <vt:lpstr>Use as lethal gas “cruelty”.</vt:lpstr>
      <vt:lpstr> Unconstitutional death penalty by cyanide  </vt:lpstr>
      <vt:lpstr>Accidents</vt:lpstr>
      <vt:lpstr> Storage and Handling </vt:lpstr>
      <vt:lpstr>Institutional Storage</vt:lpstr>
      <vt:lpstr> INCOMPATIBILITY  </vt:lpstr>
      <vt:lpstr> Disposal </vt:lpstr>
      <vt:lpstr>THANK  YOU</vt:lpstr>
    </vt:vector>
  </TitlesOfParts>
  <Company>HCL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HCL</dc:creator>
  <cp:lastModifiedBy>MUKUNDA CHANDRA SAHOO</cp:lastModifiedBy>
  <cp:revision>228</cp:revision>
  <dcterms:created xsi:type="dcterms:W3CDTF">2010-01-16T18:34:36Z</dcterms:created>
  <dcterms:modified xsi:type="dcterms:W3CDTF">2017-07-12T08:04:32Z</dcterms:modified>
</cp:coreProperties>
</file>