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17"/>
  </p:notesMasterIdLst>
  <p:handoutMasterIdLst>
    <p:handoutMasterId r:id="rId18"/>
  </p:handoutMasterIdLst>
  <p:sldIdLst>
    <p:sldId id="287" r:id="rId2"/>
    <p:sldId id="284" r:id="rId3"/>
    <p:sldId id="288" r:id="rId4"/>
    <p:sldId id="292" r:id="rId5"/>
    <p:sldId id="293" r:id="rId6"/>
    <p:sldId id="299" r:id="rId7"/>
    <p:sldId id="298" r:id="rId8"/>
    <p:sldId id="297" r:id="rId9"/>
    <p:sldId id="296" r:id="rId10"/>
    <p:sldId id="304" r:id="rId11"/>
    <p:sldId id="295" r:id="rId12"/>
    <p:sldId id="294" r:id="rId13"/>
    <p:sldId id="300" r:id="rId14"/>
    <p:sldId id="302" r:id="rId15"/>
    <p:sldId id="303" r:id="rId16"/>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sz="2000"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sz="2000"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sz="2000"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sz="2000" kern="1200">
        <a:solidFill>
          <a:schemeClr val="tx1"/>
        </a:solidFill>
        <a:latin typeface="Arial" charset="0"/>
        <a:ea typeface="Arial" charset="0"/>
        <a:cs typeface="Arial" charset="0"/>
      </a:defRPr>
    </a:lvl5pPr>
    <a:lvl6pPr marL="2286000" algn="l" defTabSz="914400" rtl="0" eaLnBrk="1" latinLnBrk="0" hangingPunct="1">
      <a:defRPr sz="2000" kern="1200">
        <a:solidFill>
          <a:schemeClr val="tx1"/>
        </a:solidFill>
        <a:latin typeface="Arial" charset="0"/>
        <a:ea typeface="Arial" charset="0"/>
        <a:cs typeface="Arial" charset="0"/>
      </a:defRPr>
    </a:lvl6pPr>
    <a:lvl7pPr marL="2743200" algn="l" defTabSz="914400" rtl="0" eaLnBrk="1" latinLnBrk="0" hangingPunct="1">
      <a:defRPr sz="2000" kern="1200">
        <a:solidFill>
          <a:schemeClr val="tx1"/>
        </a:solidFill>
        <a:latin typeface="Arial" charset="0"/>
        <a:ea typeface="Arial" charset="0"/>
        <a:cs typeface="Arial" charset="0"/>
      </a:defRPr>
    </a:lvl7pPr>
    <a:lvl8pPr marL="3200400" algn="l" defTabSz="914400" rtl="0" eaLnBrk="1" latinLnBrk="0" hangingPunct="1">
      <a:defRPr sz="2000" kern="1200">
        <a:solidFill>
          <a:schemeClr val="tx1"/>
        </a:solidFill>
        <a:latin typeface="Arial" charset="0"/>
        <a:ea typeface="Arial" charset="0"/>
        <a:cs typeface="Arial" charset="0"/>
      </a:defRPr>
    </a:lvl8pPr>
    <a:lvl9pPr marL="3657600" algn="l" defTabSz="914400" rtl="0" eaLnBrk="1" latinLnBrk="0" hangingPunct="1">
      <a:defRPr sz="2000"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00" autoAdjust="0"/>
    <p:restoredTop sz="94613" autoAdjust="0"/>
  </p:normalViewPr>
  <p:slideViewPr>
    <p:cSldViewPr snapToGrid="0">
      <p:cViewPr>
        <p:scale>
          <a:sx n="82" d="100"/>
          <a:sy n="82" d="100"/>
        </p:scale>
        <p:origin x="1296" y="9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x-none" altLang="x-none"/>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x-none" altLang="x-none"/>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x-none" altLang="x-none"/>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7DC79CA-9151-0B44-A403-1CDE13644DED}" type="slidenum">
              <a:rPr lang="en-US" altLang="x-none"/>
              <a:pPr/>
              <a:t>‹#›</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de-DE" altLang="x-none"/>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de-DE" altLang="x-none"/>
          </a:p>
        </p:txBody>
      </p:sp>
      <p:sp>
        <p:nvSpPr>
          <p:cNvPr id="1331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de-DE" altLang="x-none"/>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A102841-8E7C-4046-BC52-293E46E7A642}" type="slidenum">
              <a:rPr lang="de-DE" altLang="x-none"/>
              <a:pPr/>
              <a:t>‹#›</a:t>
            </a:fld>
            <a:endParaRPr lang="de-DE"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F527138E-0375-244C-8025-EDD96E178A94}" type="slidenum">
              <a:rPr lang="de-DE" altLang="x-none"/>
              <a:pPr>
                <a:spcBef>
                  <a:spcPct val="0"/>
                </a:spcBef>
              </a:pPr>
              <a:t>1</a:t>
            </a:fld>
            <a:endParaRPr lang="de-DE" altLang="x-none"/>
          </a:p>
        </p:txBody>
      </p:sp>
      <p:sp>
        <p:nvSpPr>
          <p:cNvPr id="16386" name="Rectangle 7"/>
          <p:cNvSpPr txBox="1">
            <a:spLocks noGrp="1" noChangeArrowheads="1"/>
          </p:cNvSpPr>
          <p:nvPr/>
        </p:nvSpPr>
        <p:spPr bwMode="auto">
          <a:xfrm>
            <a:off x="3887788" y="8689975"/>
            <a:ext cx="29702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nchor="b"/>
          <a:lstStyle>
            <a:lvl1pPr defTabSz="947738">
              <a:spcBef>
                <a:spcPct val="30000"/>
              </a:spcBef>
              <a:defRPr sz="1200">
                <a:solidFill>
                  <a:schemeClr val="tx1"/>
                </a:solidFill>
                <a:latin typeface="Arial" charset="0"/>
              </a:defRPr>
            </a:lvl1pPr>
            <a:lvl2pPr marL="742950" indent="-285750" defTabSz="947738">
              <a:spcBef>
                <a:spcPct val="30000"/>
              </a:spcBef>
              <a:defRPr sz="1200">
                <a:solidFill>
                  <a:schemeClr val="tx1"/>
                </a:solidFill>
                <a:latin typeface="Arial" charset="0"/>
              </a:defRPr>
            </a:lvl2pPr>
            <a:lvl3pPr marL="1143000" indent="-228600" defTabSz="947738">
              <a:spcBef>
                <a:spcPct val="30000"/>
              </a:spcBef>
              <a:defRPr sz="1200">
                <a:solidFill>
                  <a:schemeClr val="tx1"/>
                </a:solidFill>
                <a:latin typeface="Arial" charset="0"/>
              </a:defRPr>
            </a:lvl3pPr>
            <a:lvl4pPr marL="1600200" indent="-228600" defTabSz="947738">
              <a:spcBef>
                <a:spcPct val="30000"/>
              </a:spcBef>
              <a:defRPr sz="1200">
                <a:solidFill>
                  <a:schemeClr val="tx1"/>
                </a:solidFill>
                <a:latin typeface="Arial" charset="0"/>
              </a:defRPr>
            </a:lvl4pPr>
            <a:lvl5pPr marL="2057400" indent="-228600" defTabSz="947738">
              <a:spcBef>
                <a:spcPct val="30000"/>
              </a:spcBef>
              <a:defRPr sz="1200">
                <a:solidFill>
                  <a:schemeClr val="tx1"/>
                </a:solidFill>
                <a:latin typeface="Arial" charset="0"/>
              </a:defRPr>
            </a:lvl5pPr>
            <a:lvl6pPr marL="2514600" indent="-228600" defTabSz="947738" eaLnBrk="0" fontAlgn="base" hangingPunct="0">
              <a:spcBef>
                <a:spcPct val="30000"/>
              </a:spcBef>
              <a:spcAft>
                <a:spcPct val="0"/>
              </a:spcAft>
              <a:defRPr sz="1200">
                <a:solidFill>
                  <a:schemeClr val="tx1"/>
                </a:solidFill>
                <a:latin typeface="Arial" charset="0"/>
              </a:defRPr>
            </a:lvl6pPr>
            <a:lvl7pPr marL="2971800" indent="-228600" defTabSz="947738" eaLnBrk="0" fontAlgn="base" hangingPunct="0">
              <a:spcBef>
                <a:spcPct val="30000"/>
              </a:spcBef>
              <a:spcAft>
                <a:spcPct val="0"/>
              </a:spcAft>
              <a:defRPr sz="1200">
                <a:solidFill>
                  <a:schemeClr val="tx1"/>
                </a:solidFill>
                <a:latin typeface="Arial" charset="0"/>
              </a:defRPr>
            </a:lvl7pPr>
            <a:lvl8pPr marL="3429000" indent="-228600" defTabSz="947738" eaLnBrk="0" fontAlgn="base" hangingPunct="0">
              <a:spcBef>
                <a:spcPct val="30000"/>
              </a:spcBef>
              <a:spcAft>
                <a:spcPct val="0"/>
              </a:spcAft>
              <a:defRPr sz="1200">
                <a:solidFill>
                  <a:schemeClr val="tx1"/>
                </a:solidFill>
                <a:latin typeface="Arial" charset="0"/>
              </a:defRPr>
            </a:lvl8pPr>
            <a:lvl9pPr marL="3886200" indent="-228600" defTabSz="947738" eaLnBrk="0" fontAlgn="base" hangingPunct="0">
              <a:spcBef>
                <a:spcPct val="30000"/>
              </a:spcBef>
              <a:spcAft>
                <a:spcPct val="0"/>
              </a:spcAft>
              <a:defRPr sz="1200">
                <a:solidFill>
                  <a:schemeClr val="tx1"/>
                </a:solidFill>
                <a:latin typeface="Arial" charset="0"/>
              </a:defRPr>
            </a:lvl9pPr>
          </a:lstStyle>
          <a:p>
            <a:pPr algn="r" eaLnBrk="1" hangingPunct="1">
              <a:spcBef>
                <a:spcPct val="0"/>
              </a:spcBef>
            </a:pPr>
            <a:fld id="{935AB63F-0D98-E744-B064-5B6D832C42DC}" type="slidenum">
              <a:rPr lang="en-GB" altLang="x-none" sz="1300"/>
              <a:pPr algn="r" eaLnBrk="1" hangingPunct="1">
                <a:spcBef>
                  <a:spcPct val="0"/>
                </a:spcBef>
              </a:pPr>
              <a:t>1</a:t>
            </a:fld>
            <a:endParaRPr lang="en-GB" altLang="x-none" sz="1300"/>
          </a:p>
        </p:txBody>
      </p:sp>
      <p:sp>
        <p:nvSpPr>
          <p:cNvPr id="16387" name="Rectangle 2"/>
          <p:cNvSpPr>
            <a:spLocks noChangeArrowheads="1" noTextEdit="1"/>
          </p:cNvSpPr>
          <p:nvPr>
            <p:ph type="sldImg"/>
          </p:nvPr>
        </p:nvSpPr>
        <p:spPr>
          <a:xfrm>
            <a:off x="1143000" y="685800"/>
            <a:ext cx="4573588" cy="3430588"/>
          </a:xfrm>
          <a:ln/>
        </p:spPr>
      </p:sp>
      <p:sp>
        <p:nvSpPr>
          <p:cNvPr id="163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24" tIns="47416" rIns="94824" bIns="47416"/>
          <a:lstStyle/>
          <a:p>
            <a:r>
              <a:rPr lang="en-US" altLang="x-none"/>
              <a:t>Cannabis is a very potent aphrodisiac.</a:t>
            </a:r>
          </a:p>
          <a:p>
            <a:endParaRPr lang="en-US" altLang="x-none"/>
          </a:p>
          <a:p>
            <a:r>
              <a:rPr lang="en-US" altLang="x-none"/>
              <a:t>We must use it for good.</a:t>
            </a:r>
          </a:p>
          <a:p>
            <a:endParaRPr lang="en-US" altLang="x-none"/>
          </a:p>
          <a:p>
            <a:r>
              <a:rPr lang="en-US" altLang="x-none"/>
              <a:t>Sexuality and intimacy are issues for both men and women.  We will discuss issues for both.  In general, as with most things that are different, I find the commonalities are actually greater and often more important.  This is clearly true with regard to addressing sexual issues. </a:t>
            </a:r>
          </a:p>
          <a:p>
            <a:endParaRPr lang="en-US" altLang="x-none"/>
          </a:p>
          <a:p>
            <a:r>
              <a:rPr lang="en-US" altLang="x-none"/>
              <a:t>Let us start by thinking a moment about how sexual dysfunction manifests for each gender. </a:t>
            </a:r>
          </a:p>
          <a:p>
            <a:pPr eaLnBrk="1" hangingPunct="1"/>
            <a:endParaRPr lang="de-DE" altLang="x-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361296B1-5848-144A-90D4-B8CB0A6AB4BA}" type="slidenum">
              <a:rPr lang="de-DE" altLang="x-none"/>
              <a:pPr>
                <a:spcBef>
                  <a:spcPct val="0"/>
                </a:spcBef>
              </a:pPr>
              <a:t>2</a:t>
            </a:fld>
            <a:endParaRPr lang="de-DE" altLang="x-none"/>
          </a:p>
        </p:txBody>
      </p:sp>
      <p:sp>
        <p:nvSpPr>
          <p:cNvPr id="18434" name="Rectangle 2"/>
          <p:cNvSpPr>
            <a:spLocks noRot="1" noChangeArrowheads="1" noTextEdit="1"/>
          </p:cNvSpPr>
          <p:nvPr>
            <p:ph type="sldImg"/>
          </p:nvPr>
        </p:nvSpPr>
        <p:spPr>
          <a:xfrm>
            <a:off x="1143000" y="685800"/>
            <a:ext cx="4573588" cy="3430588"/>
          </a:xfrm>
          <a:ln/>
        </p:spPr>
      </p:sp>
      <p:sp>
        <p:nvSpPr>
          <p:cNvPr id="1843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In women, the common myth is that they aren’t interested in sex.  Whether that is thought to be related to hormonal issues, social stigma, ageing, or even just getting bored in a long-term relationsip.</a:t>
            </a:r>
          </a:p>
          <a:p>
            <a:endParaRPr lang="en-US" altLang="x-none"/>
          </a:p>
          <a:p>
            <a:r>
              <a:rPr lang="en-US" altLang="x-none"/>
              <a:t>The fact is, however, that when studied, this is BS. </a:t>
            </a:r>
          </a:p>
          <a:p>
            <a:endParaRPr lang="en-US" altLang="x-none"/>
          </a:p>
          <a:p>
            <a:r>
              <a:rPr lang="en-US" altLang="x-none"/>
              <a:t>The reality is that women are nearly as sexually active as men, across all age groups, and continue to be sexually active very late into life. </a:t>
            </a:r>
          </a:p>
          <a:p>
            <a:endParaRPr lang="en-US" altLang="x-none"/>
          </a:p>
          <a:p>
            <a:r>
              <a:rPr lang="en-US" altLang="x-none"/>
              <a:t>However, when asked, as many as 40% of women report some type of sexual dysfunction.  So we can see that Female Sexual Dysfunction is a real and pervasive issue. </a:t>
            </a:r>
          </a:p>
          <a:p>
            <a:endParaRPr lang="en-US" altLang="x-none"/>
          </a:p>
          <a:p>
            <a:r>
              <a:rPr lang="en-US" altLang="x-none"/>
              <a:t>Let’s look at men next</a:t>
            </a:r>
            <a:r>
              <a:rPr lang="is-IS" altLang="x-none"/>
              <a:t>…</a:t>
            </a:r>
            <a:endParaRPr lang="en-US" altLang="x-none"/>
          </a:p>
          <a:p>
            <a:pPr eaLnBrk="1" hangingPunct="1"/>
            <a:endParaRPr altLang="x-none" noProof="1"/>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32F6D358-4DC4-5943-9B91-F85FCA17F197}" type="slidenum">
              <a:rPr lang="de-DE" altLang="x-none"/>
              <a:pPr>
                <a:spcBef>
                  <a:spcPct val="0"/>
                </a:spcBef>
              </a:pPr>
              <a:t>3</a:t>
            </a:fld>
            <a:endParaRPr lang="de-DE" altLang="x-none"/>
          </a:p>
        </p:txBody>
      </p:sp>
      <p:sp>
        <p:nvSpPr>
          <p:cNvPr id="20482" name="Rectangle 2"/>
          <p:cNvSpPr>
            <a:spLocks noRot="1" noChangeArrowheads="1" noTextEdit="1"/>
          </p:cNvSpPr>
          <p:nvPr>
            <p:ph type="sldImg"/>
          </p:nvPr>
        </p:nvSpPr>
        <p:spPr>
          <a:xfrm>
            <a:off x="1143000" y="685800"/>
            <a:ext cx="4573588" cy="3430588"/>
          </a:xfrm>
          <a:ln/>
        </p:spPr>
      </p:sp>
      <p:sp>
        <p:nvSpPr>
          <p:cNvPr id="2048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Male sexual dysfunction is often presented in the media as, well, a droopy dick. And that certainly is a problem.</a:t>
            </a:r>
          </a:p>
          <a:p>
            <a:endParaRPr lang="en-US" altLang="x-none"/>
          </a:p>
          <a:p>
            <a:r>
              <a:rPr lang="en-US" altLang="x-none"/>
              <a:t>However, male sexual dysfunction is really comprised of 3 separate problems of which ED is actually least common.</a:t>
            </a:r>
          </a:p>
          <a:p>
            <a:endParaRPr lang="en-US" altLang="x-none"/>
          </a:p>
          <a:p>
            <a:r>
              <a:rPr lang="en-US" altLang="x-none"/>
              <a:t>As you can see, ED is age dependent and at it’s peak, affects about 20% of guys.</a:t>
            </a:r>
          </a:p>
          <a:p>
            <a:endParaRPr lang="en-US" altLang="x-none"/>
          </a:p>
          <a:p>
            <a:r>
              <a:rPr lang="en-US" altLang="x-none"/>
              <a:t>Lack of sexual desire in men is as common as ED, and can present at any stage of life.</a:t>
            </a:r>
          </a:p>
          <a:p>
            <a:endParaRPr lang="en-US" altLang="x-none"/>
          </a:p>
          <a:p>
            <a:r>
              <a:rPr lang="en-US" altLang="x-none"/>
              <a:t>The most common male problem is early finish, affecting about 30% of men. </a:t>
            </a:r>
          </a:p>
          <a:p>
            <a:pPr eaLnBrk="1" hangingPunct="1"/>
            <a:endParaRPr altLang="x-none" noProof="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4B70F26C-FFB6-5D4F-89A6-C6488069203D}" type="slidenum">
              <a:rPr lang="de-DE" altLang="x-none"/>
              <a:pPr>
                <a:spcBef>
                  <a:spcPct val="0"/>
                </a:spcBef>
              </a:pPr>
              <a:t>4</a:t>
            </a:fld>
            <a:endParaRPr lang="de-DE" altLang="x-none"/>
          </a:p>
        </p:txBody>
      </p:sp>
      <p:sp>
        <p:nvSpPr>
          <p:cNvPr id="22530" name="Rectangle 2"/>
          <p:cNvSpPr>
            <a:spLocks noRot="1" noChangeArrowheads="1" noTextEdit="1"/>
          </p:cNvSpPr>
          <p:nvPr>
            <p:ph type="sldImg"/>
          </p:nvPr>
        </p:nvSpPr>
        <p:spPr>
          <a:xfrm>
            <a:off x="1143000" y="685800"/>
            <a:ext cx="4573588" cy="3430588"/>
          </a:xfrm>
          <a:ln/>
        </p:spPr>
      </p:sp>
      <p:sp>
        <p:nvSpPr>
          <p:cNvPr id="18436" name="Rectangle 3"/>
          <p:cNvSpPr>
            <a:spLocks noGrp="1" noChangeArrowheads="1"/>
          </p:cNvSpPr>
          <p:nvPr>
            <p:ph type="body" idx="1"/>
          </p:nvPr>
        </p:nvSpPr>
        <p:spPr>
          <a:xfrm>
            <a:off x="914400" y="4343400"/>
            <a:ext cx="50292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defRPr/>
            </a:pPr>
            <a:r>
              <a:rPr lang="en-US" dirty="0" smtClean="0"/>
              <a:t>Sexual dysfunction adversely affects people’s lives!</a:t>
            </a:r>
          </a:p>
          <a:p>
            <a:pPr>
              <a:defRPr/>
            </a:pPr>
            <a:endParaRPr lang="en-US" dirty="0" smtClean="0"/>
          </a:p>
          <a:p>
            <a:pPr>
              <a:defRPr/>
            </a:pPr>
            <a:r>
              <a:rPr lang="en-US" dirty="0" smtClean="0"/>
              <a:t>Negative outcomes include:</a:t>
            </a:r>
          </a:p>
          <a:p>
            <a:pPr>
              <a:defRPr/>
            </a:pPr>
            <a:endParaRPr lang="en-US" dirty="0" smtClean="0"/>
          </a:p>
          <a:p>
            <a:pPr marL="285750" indent="-285750">
              <a:buFont typeface="Arial" charset="0"/>
              <a:buChar char="•"/>
              <a:defRPr/>
            </a:pPr>
            <a:r>
              <a:rPr lang="en-US" dirty="0" smtClean="0"/>
              <a:t>Poor self esteem</a:t>
            </a:r>
          </a:p>
          <a:p>
            <a:pPr marL="285750" indent="-285750">
              <a:buFont typeface="Arial" charset="0"/>
              <a:buChar char="•"/>
              <a:defRPr/>
            </a:pPr>
            <a:endParaRPr lang="en-US" dirty="0" smtClean="0"/>
          </a:p>
          <a:p>
            <a:pPr marL="285750" indent="-285750">
              <a:buFont typeface="Arial" charset="0"/>
              <a:buChar char="•"/>
              <a:defRPr/>
            </a:pPr>
            <a:r>
              <a:rPr lang="en-US" dirty="0" smtClean="0"/>
              <a:t>Mood instability</a:t>
            </a:r>
          </a:p>
          <a:p>
            <a:pPr marL="285750" indent="-285750">
              <a:buFont typeface="Arial" charset="0"/>
              <a:buChar char="•"/>
              <a:defRPr/>
            </a:pPr>
            <a:endParaRPr lang="en-US" dirty="0" smtClean="0"/>
          </a:p>
          <a:p>
            <a:pPr marL="285750" indent="-285750">
              <a:buFont typeface="Arial" charset="0"/>
              <a:buChar char="•"/>
              <a:defRPr/>
            </a:pPr>
            <a:r>
              <a:rPr lang="en-US" dirty="0" smtClean="0"/>
              <a:t>Depression</a:t>
            </a:r>
          </a:p>
          <a:p>
            <a:pPr marL="285750" indent="-285750">
              <a:buFont typeface="Arial" charset="0"/>
              <a:buChar char="•"/>
              <a:defRPr/>
            </a:pPr>
            <a:endParaRPr lang="en-US" dirty="0" smtClean="0"/>
          </a:p>
          <a:p>
            <a:pPr marL="285750" indent="-285750">
              <a:buFont typeface="Arial" charset="0"/>
              <a:buChar char="•"/>
              <a:defRPr/>
            </a:pPr>
            <a:r>
              <a:rPr lang="en-US" dirty="0" smtClean="0"/>
              <a:t>Strained relationships with partners</a:t>
            </a:r>
          </a:p>
          <a:p>
            <a:pPr>
              <a:defRPr/>
            </a:pPr>
            <a:endParaRPr lang="en-US" dirty="0" smtClean="0"/>
          </a:p>
          <a:p>
            <a:pPr eaLnBrk="1" hangingPunct="1">
              <a:defRPr/>
            </a:pPr>
            <a:endParaRPr altLang="x-none" noProof="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50DCD2EB-3C25-D546-A4FC-295CD1481B7E}" type="slidenum">
              <a:rPr lang="de-DE" altLang="x-none"/>
              <a:pPr>
                <a:spcBef>
                  <a:spcPct val="0"/>
                </a:spcBef>
              </a:pPr>
              <a:t>5</a:t>
            </a:fld>
            <a:endParaRPr lang="de-DE" altLang="x-none"/>
          </a:p>
        </p:txBody>
      </p:sp>
      <p:sp>
        <p:nvSpPr>
          <p:cNvPr id="24578" name="Rectangle 2"/>
          <p:cNvSpPr>
            <a:spLocks noRot="1" noChangeArrowheads="1" noTextEdit="1"/>
          </p:cNvSpPr>
          <p:nvPr>
            <p:ph type="sldImg"/>
          </p:nvPr>
        </p:nvSpPr>
        <p:spPr>
          <a:xfrm>
            <a:off x="1143000" y="685800"/>
            <a:ext cx="4573588" cy="3430588"/>
          </a:xfrm>
          <a:ln/>
        </p:spPr>
      </p:sp>
      <p:sp>
        <p:nvSpPr>
          <p:cNvPr id="2457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Yet, despite the harmful effects of sexual problems on people’s lives, and the lives of their partners, very few get treatment.</a:t>
            </a:r>
          </a:p>
          <a:p>
            <a:endParaRPr lang="en-US" altLang="x-none"/>
          </a:p>
          <a:p>
            <a:r>
              <a:rPr lang="en-US" altLang="x-none"/>
              <a:t>As you can see, women do slightly better at getting care than men, but both groups are pitifully low. </a:t>
            </a:r>
          </a:p>
          <a:p>
            <a:endParaRPr lang="en-US" altLang="x-none"/>
          </a:p>
          <a:p>
            <a:r>
              <a:rPr lang="en-US" altLang="x-none"/>
              <a:t>Remember that women, in general, are better at seeking medical care than men.</a:t>
            </a:r>
          </a:p>
          <a:p>
            <a:endParaRPr lang="en-US" altLang="x-none"/>
          </a:p>
          <a:p>
            <a:r>
              <a:rPr lang="en-US" altLang="x-none"/>
              <a:t>Studies show that regardless of gender, people don’t get the sexual care they need because of a combination of being unwilling to ask, and their provider being either uncomfortable or too busy to address sexuality in a routine office visit. </a:t>
            </a:r>
          </a:p>
          <a:p>
            <a:endParaRPr lang="en-US" altLang="x-none"/>
          </a:p>
          <a:p>
            <a:r>
              <a:rPr lang="en-US" altLang="x-none"/>
              <a:t>Study this month shows that only 24% of providers self-reported being somewhat or very uncomfortable diagnosing FSD. </a:t>
            </a:r>
          </a:p>
          <a:p>
            <a:pPr eaLnBrk="1" hangingPunct="1"/>
            <a:endParaRPr altLang="x-none" noProof="1"/>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719B7909-4163-9247-894C-576E322AA363}" type="slidenum">
              <a:rPr lang="de-DE" altLang="x-none"/>
              <a:pPr>
                <a:spcBef>
                  <a:spcPct val="0"/>
                </a:spcBef>
              </a:pPr>
              <a:t>6</a:t>
            </a:fld>
            <a:endParaRPr lang="de-DE" altLang="x-none"/>
          </a:p>
        </p:txBody>
      </p:sp>
      <p:sp>
        <p:nvSpPr>
          <p:cNvPr id="26626" name="Rectangle 2"/>
          <p:cNvSpPr>
            <a:spLocks noRot="1" noChangeArrowheads="1" noTextEdit="1"/>
          </p:cNvSpPr>
          <p:nvPr>
            <p:ph type="sldImg"/>
          </p:nvPr>
        </p:nvSpPr>
        <p:spPr>
          <a:xfrm>
            <a:off x="1143000" y="685800"/>
            <a:ext cx="4573588" cy="3430588"/>
          </a:xfrm>
          <a:ln/>
        </p:spPr>
      </p:sp>
      <p:sp>
        <p:nvSpPr>
          <p:cNvPr id="2662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t>Just a quick moment to look at what we know about human sexuality.</a:t>
            </a:r>
          </a:p>
          <a:p>
            <a:pPr eaLnBrk="1" hangingPunct="1"/>
            <a:endParaRPr altLang="x-none" noProof="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511D2A6B-36DC-7C4A-BCA4-391BEE4185BB}" type="slidenum">
              <a:rPr lang="de-DE" altLang="x-none"/>
              <a:pPr>
                <a:spcBef>
                  <a:spcPct val="0"/>
                </a:spcBef>
              </a:pPr>
              <a:t>7</a:t>
            </a:fld>
            <a:endParaRPr lang="de-DE" altLang="x-none"/>
          </a:p>
        </p:txBody>
      </p:sp>
      <p:sp>
        <p:nvSpPr>
          <p:cNvPr id="28674" name="Rectangle 2"/>
          <p:cNvSpPr>
            <a:spLocks noRot="1" noChangeArrowheads="1" noTextEdit="1"/>
          </p:cNvSpPr>
          <p:nvPr>
            <p:ph type="sldImg"/>
          </p:nvPr>
        </p:nvSpPr>
        <p:spPr>
          <a:xfrm>
            <a:off x="1143000" y="685800"/>
            <a:ext cx="4573588" cy="3430588"/>
          </a:xfrm>
          <a:ln/>
        </p:spPr>
      </p:sp>
      <p:sp>
        <p:nvSpPr>
          <p:cNvPr id="2867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t>Just a quick moment to look at what we know about human sexuality.</a:t>
            </a:r>
          </a:p>
          <a:p>
            <a:pPr eaLnBrk="1" hangingPunct="1"/>
            <a:endParaRPr altLang="x-none" noProof="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55CACC0E-FBCD-6C42-8547-8EC54A55DD36}" type="slidenum">
              <a:rPr lang="de-DE" altLang="x-none"/>
              <a:pPr>
                <a:spcBef>
                  <a:spcPct val="0"/>
                </a:spcBef>
              </a:pPr>
              <a:t>8</a:t>
            </a:fld>
            <a:endParaRPr lang="de-DE" altLang="x-none"/>
          </a:p>
        </p:txBody>
      </p:sp>
      <p:sp>
        <p:nvSpPr>
          <p:cNvPr id="30722" name="Rectangle 2"/>
          <p:cNvSpPr>
            <a:spLocks noRot="1" noChangeArrowheads="1" noTextEdit="1"/>
          </p:cNvSpPr>
          <p:nvPr>
            <p:ph type="sldImg"/>
          </p:nvPr>
        </p:nvSpPr>
        <p:spPr>
          <a:xfrm>
            <a:off x="1143000" y="685800"/>
            <a:ext cx="4573588" cy="3430588"/>
          </a:xfrm>
          <a:ln/>
        </p:spPr>
      </p:sp>
      <p:sp>
        <p:nvSpPr>
          <p:cNvPr id="3072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The basic understanding of human sexuality really started with Masters and Johnson in the mid 1960s.</a:t>
            </a:r>
          </a:p>
          <a:p>
            <a:endParaRPr lang="en-US" altLang="x-none"/>
          </a:p>
          <a:p>
            <a:r>
              <a:rPr lang="en-US" altLang="x-none"/>
              <a:t>They described a 4-phase response to sexual stimulation: </a:t>
            </a:r>
            <a:r>
              <a:rPr lang="en-US" altLang="en-US"/>
              <a:t>excitement, plateau, orgasm, and resolution.</a:t>
            </a:r>
            <a:r>
              <a:rPr lang="en-US" altLang="en-US" baseline="30000"/>
              <a:t> </a:t>
            </a:r>
            <a:r>
              <a:rPr lang="en-US" altLang="en-US"/>
              <a:t> This description is actually pretty accurate for both genders when things are working right, but also misses a lot of the earlier important lead up to the actual sex AKA Desire. </a:t>
            </a:r>
          </a:p>
          <a:p>
            <a:endParaRPr lang="en-US" altLang="x-none"/>
          </a:p>
          <a:p>
            <a:r>
              <a:rPr lang="en-US" altLang="x-none"/>
              <a:t>What is missing from their concept is only notable when you start looking for why things might not being going well for a person.</a:t>
            </a:r>
          </a:p>
          <a:p>
            <a:endParaRPr lang="en-US" altLang="x-none"/>
          </a:p>
          <a:p>
            <a:r>
              <a:rPr lang="en-US" altLang="x-none"/>
              <a:t>In response, to FSD in 2001 Rosemary Basson introduced her concept: encompassing the Masters and Johnson scheme as only as small portion of the whole puzzle, she introduced an understanding that includes intimacy, innate sexual drive, as well as other psychological factors into a non-sequential process that may lead to sexual activity or not, if any of those parts of the puzzle are hampered. </a:t>
            </a:r>
          </a:p>
          <a:p>
            <a:endParaRPr lang="en-US" altLang="x-none"/>
          </a:p>
          <a:p>
            <a:r>
              <a:rPr lang="en-US" altLang="x-none"/>
              <a:t>I chose not to show you a slide of Basson’s idea because it’s circular with criss-crosses, and ultimately difficult to follow.  However, all of that circular stuff can be thought of as “what leads to desire”.</a:t>
            </a:r>
          </a:p>
          <a:p>
            <a:endParaRPr lang="en-US" altLang="x-none"/>
          </a:p>
          <a:p>
            <a:r>
              <a:rPr lang="en-US" altLang="x-none"/>
              <a:t>The slide in front of you, I think, is the most clear and concise representation of our current understanding.  While developed, again, for FSD, with different weighting of the factors involved, serves perfectly well to describe male as well as female sexual factors. </a:t>
            </a:r>
          </a:p>
          <a:p>
            <a:endParaRPr lang="en-US" altLang="x-none"/>
          </a:p>
          <a:p>
            <a:r>
              <a:rPr lang="en-US" altLang="x-none"/>
              <a:t>In short, for an effective and healthy sexual experience, all four factors: Biology, Psychology, Sociocultural, and Interpersonal must either be healthy or be dealt with. </a:t>
            </a:r>
          </a:p>
          <a:p>
            <a:pPr eaLnBrk="1" hangingPunct="1"/>
            <a:endParaRPr altLang="x-none" noProof="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9D746D1C-B90C-9C4D-BFD5-499E08EC274A}" type="slidenum">
              <a:rPr lang="de-DE" altLang="x-none"/>
              <a:pPr>
                <a:spcBef>
                  <a:spcPct val="0"/>
                </a:spcBef>
              </a:pPr>
              <a:t>9</a:t>
            </a:fld>
            <a:endParaRPr lang="de-DE" altLang="x-none"/>
          </a:p>
        </p:txBody>
      </p:sp>
      <p:sp>
        <p:nvSpPr>
          <p:cNvPr id="32770" name="Rectangle 2"/>
          <p:cNvSpPr>
            <a:spLocks noRot="1" noChangeArrowheads="1" noTextEdit="1"/>
          </p:cNvSpPr>
          <p:nvPr>
            <p:ph type="sldImg"/>
          </p:nvPr>
        </p:nvSpPr>
        <p:spPr>
          <a:xfrm>
            <a:off x="1143000" y="685800"/>
            <a:ext cx="4573588" cy="3430588"/>
          </a:xfrm>
          <a:ln/>
        </p:spPr>
      </p:sp>
      <p:sp>
        <p:nvSpPr>
          <p:cNvPr id="3277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When things go wrong sexually, the problems manifest in a few categories of ways.</a:t>
            </a:r>
          </a:p>
          <a:p>
            <a:endParaRPr lang="en-US" altLang="x-none"/>
          </a:p>
          <a:p>
            <a:r>
              <a:rPr lang="en-US" altLang="x-none"/>
              <a:t>The primary three ways:</a:t>
            </a:r>
          </a:p>
          <a:p>
            <a:endParaRPr lang="en-US" altLang="x-none"/>
          </a:p>
          <a:p>
            <a:r>
              <a:rPr lang="en-US" altLang="x-none"/>
              <a:t>Desire</a:t>
            </a:r>
          </a:p>
          <a:p>
            <a:endParaRPr lang="en-US" altLang="x-none"/>
          </a:p>
          <a:p>
            <a:r>
              <a:rPr lang="en-US" altLang="x-none"/>
              <a:t>Arousal</a:t>
            </a:r>
          </a:p>
          <a:p>
            <a:endParaRPr lang="en-US" altLang="x-none"/>
          </a:p>
          <a:p>
            <a:r>
              <a:rPr lang="en-US" altLang="x-none"/>
              <a:t>Orgasm</a:t>
            </a:r>
          </a:p>
          <a:p>
            <a:endParaRPr lang="en-US" altLang="x-none"/>
          </a:p>
          <a:p>
            <a:r>
              <a:rPr lang="en-US" altLang="x-none"/>
              <a:t>The thing that is most striking to me about this chart is the similarity between the problems in men and women as we have discussed before. </a:t>
            </a:r>
          </a:p>
          <a:p>
            <a:pPr eaLnBrk="1" hangingPunct="1"/>
            <a:endParaRPr altLang="x-none" noProof="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511D2A6B-36DC-7C4A-BCA4-391BEE4185BB}" type="slidenum">
              <a:rPr lang="de-DE" altLang="x-none"/>
              <a:pPr>
                <a:spcBef>
                  <a:spcPct val="0"/>
                </a:spcBef>
              </a:pPr>
              <a:t>10</a:t>
            </a:fld>
            <a:endParaRPr lang="de-DE" altLang="x-none"/>
          </a:p>
        </p:txBody>
      </p:sp>
      <p:sp>
        <p:nvSpPr>
          <p:cNvPr id="28674" name="Rectangle 2"/>
          <p:cNvSpPr>
            <a:spLocks noRot="1" noChangeArrowheads="1" noTextEdit="1"/>
          </p:cNvSpPr>
          <p:nvPr>
            <p:ph type="sldImg"/>
          </p:nvPr>
        </p:nvSpPr>
        <p:spPr>
          <a:xfrm>
            <a:off x="1143000" y="685800"/>
            <a:ext cx="4573588" cy="3430588"/>
          </a:xfrm>
          <a:ln/>
        </p:spPr>
      </p:sp>
      <p:sp>
        <p:nvSpPr>
          <p:cNvPr id="2867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t>Just a quick moment to look at what we know about human sexuality.</a:t>
            </a:r>
          </a:p>
          <a:p>
            <a:pPr eaLnBrk="1" hangingPunct="1"/>
            <a:endParaRPr altLang="x-none" noProof="1"/>
          </a:p>
        </p:txBody>
      </p:sp>
    </p:spTree>
    <p:extLst>
      <p:ext uri="{BB962C8B-B14F-4D97-AF65-F5344CB8AC3E}">
        <p14:creationId xmlns:p14="http://schemas.microsoft.com/office/powerpoint/2010/main" val="748272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86ADA316-E289-1842-9FAF-0BFC6F1C9FD2}" type="slidenum">
              <a:rPr lang="de-DE" altLang="x-none"/>
              <a:pPr>
                <a:spcBef>
                  <a:spcPct val="0"/>
                </a:spcBef>
              </a:pPr>
              <a:t>11</a:t>
            </a:fld>
            <a:endParaRPr lang="de-DE" altLang="x-none"/>
          </a:p>
        </p:txBody>
      </p:sp>
      <p:sp>
        <p:nvSpPr>
          <p:cNvPr id="36866" name="Rectangle 2"/>
          <p:cNvSpPr>
            <a:spLocks noRot="1" noChangeArrowheads="1" noTextEdit="1"/>
          </p:cNvSpPr>
          <p:nvPr>
            <p:ph type="sldImg"/>
          </p:nvPr>
        </p:nvSpPr>
        <p:spPr>
          <a:xfrm>
            <a:off x="1143000" y="685800"/>
            <a:ext cx="4573588" cy="3430588"/>
          </a:xfrm>
          <a:ln/>
        </p:spPr>
      </p:sp>
      <p:sp>
        <p:nvSpPr>
          <p:cNvPr id="3686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t>Just a quick moment to look at what we know about human sexuality.</a:t>
            </a:r>
          </a:p>
          <a:p>
            <a:pPr eaLnBrk="1" hangingPunct="1"/>
            <a:endParaRPr altLang="x-none" noProof="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9AD7591E-E5F1-E84F-9B9D-D318689BB849}" type="slidenum">
              <a:rPr lang="de-DE" altLang="x-none"/>
              <a:pPr>
                <a:spcBef>
                  <a:spcPct val="0"/>
                </a:spcBef>
              </a:pPr>
              <a:t>12</a:t>
            </a:fld>
            <a:endParaRPr lang="de-DE" altLang="x-none"/>
          </a:p>
        </p:txBody>
      </p:sp>
      <p:sp>
        <p:nvSpPr>
          <p:cNvPr id="38914" name="Rectangle 2"/>
          <p:cNvSpPr>
            <a:spLocks noRot="1" noChangeArrowheads="1" noTextEdit="1"/>
          </p:cNvSpPr>
          <p:nvPr>
            <p:ph type="sldImg"/>
          </p:nvPr>
        </p:nvSpPr>
        <p:spPr>
          <a:xfrm>
            <a:off x="1143000" y="685800"/>
            <a:ext cx="4573588" cy="3430588"/>
          </a:xfrm>
          <a:ln/>
        </p:spPr>
      </p:sp>
      <p:sp>
        <p:nvSpPr>
          <p:cNvPr id="3891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Cannabis can help with sexual problems for both men and women.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ln/>
        </p:spPr>
      </p:sp>
      <p:sp>
        <p:nvSpPr>
          <p:cNvPr id="440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Just to review: The 4 phases are: Desire, Arousal, Orgasm, and Satisfaction.</a:t>
            </a:r>
          </a:p>
          <a:p>
            <a:endParaRPr lang="en-US" altLang="x-none"/>
          </a:p>
          <a:p>
            <a:r>
              <a:rPr lang="en-US" altLang="x-none"/>
              <a:t>Cannabis has been shown to increase female interest in sexual activity.  This is true both of willingness to get it on when approached and also of her spontaneous desire and willingness to approach others.</a:t>
            </a:r>
          </a:p>
          <a:p>
            <a:endParaRPr lang="en-US" altLang="x-none"/>
          </a:p>
          <a:p>
            <a:r>
              <a:rPr lang="en-US" altLang="x-none"/>
              <a:t>Cannabis has physiologic effects, heightening arousal and vastly increasing lubrication. Tell story of vaginal probe experiment. </a:t>
            </a:r>
          </a:p>
          <a:p>
            <a:endParaRPr lang="en-US" altLang="x-none"/>
          </a:p>
          <a:p>
            <a:r>
              <a:rPr lang="en-US" altLang="x-none"/>
              <a:t>Cannabis heightens climax in women, may both prolong orgasm, increase the intensity, and increase their number.  </a:t>
            </a:r>
          </a:p>
          <a:p>
            <a:endParaRPr lang="en-US" altLang="x-none"/>
          </a:p>
          <a:p>
            <a:r>
              <a:rPr lang="en-US" altLang="x-none"/>
              <a:t>Cannabis causes increased sense of satisfaction by promoting sensual awareness, relaxation, and feelings of “connectedness”.  Cannabis has been shown to increase blood levels of Oxytocin, a hormone associated with bonding feelings in both women and men. </a:t>
            </a:r>
          </a:p>
          <a:p>
            <a:endParaRPr lang="en-US" altLang="x-none"/>
          </a:p>
        </p:txBody>
      </p:sp>
      <p:sp>
        <p:nvSpPr>
          <p:cNvPr id="440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fld id="{33B12433-4B2C-BD4C-B3E1-2CC072CAF845}" type="slidenum">
              <a:rPr lang="de-DE" altLang="x-none" sz="1200"/>
              <a:pPr/>
              <a:t>13</a:t>
            </a:fld>
            <a:endParaRPr lang="de-DE" altLang="x-none"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a:t>In men the role of Cannabis is also quite potent, but may be a little more tricky to deal with. </a:t>
            </a:r>
          </a:p>
          <a:p>
            <a:endParaRPr lang="en-US" altLang="x-none"/>
          </a:p>
          <a:p>
            <a:r>
              <a:rPr lang="en-US" altLang="x-none"/>
              <a:t>The value of Cannabis sexually in men is very dose dependent.  A little is very positive, but too much can cause or worsen problems. </a:t>
            </a:r>
          </a:p>
          <a:p>
            <a:endParaRPr lang="en-US" altLang="x-none"/>
          </a:p>
          <a:p>
            <a:r>
              <a:rPr lang="en-US" altLang="x-none"/>
              <a:t>Fundamentally, Cannabis in men, like in women, increases desire. </a:t>
            </a:r>
          </a:p>
          <a:p>
            <a:endParaRPr lang="en-US" altLang="x-none"/>
          </a:p>
          <a:p>
            <a:r>
              <a:rPr lang="en-US" altLang="x-none"/>
              <a:t>In lower doses (getting buzzed), Cannabis can be helpful to men with arousal issues (ED) and/or difficulty climaxing, increasing blood flow to the penis and promoting relaxation, de-stressing, and focusing on the activities at hand. For men with early climax, a little buzz can help them sustain intercourse for longer. </a:t>
            </a:r>
          </a:p>
          <a:p>
            <a:endParaRPr lang="en-US" altLang="x-none"/>
          </a:p>
          <a:p>
            <a:r>
              <a:rPr lang="en-US" altLang="x-none"/>
              <a:t>However, in both the arousal stage and the climax stage, too much Cannabis (getting wasted, blasted, HAF) leads men to a distracted state in which performance is hampered: erections weaken, minds wander too far to achieve orgasm.  Stoner Boner.</a:t>
            </a:r>
          </a:p>
          <a:p>
            <a:endParaRPr lang="en-US" altLang="x-none"/>
          </a:p>
          <a:p>
            <a:r>
              <a:rPr lang="en-US" altLang="x-none"/>
              <a:t>Need to keep the dose under control. </a:t>
            </a:r>
          </a:p>
          <a:p>
            <a:endParaRPr lang="en-US" altLang="x-none"/>
          </a:p>
          <a:p>
            <a:r>
              <a:rPr lang="en-US" altLang="x-none"/>
              <a:t>Overall, Cannabis promotes satisfaction and feelings of intimacy in men. </a:t>
            </a:r>
          </a:p>
          <a:p>
            <a:endParaRPr lang="en-US" altLang="x-none"/>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fld id="{7E9459C7-2DB4-FA44-8F22-851784FBFB8D}" type="slidenum">
              <a:rPr lang="de-DE" altLang="x-none" sz="1200"/>
              <a:pPr/>
              <a:t>14</a:t>
            </a:fld>
            <a:endParaRPr lang="de-DE" altLang="x-none"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903288" y="4535488"/>
            <a:ext cx="7485062" cy="1081087"/>
          </a:xfrm>
        </p:spPr>
        <p:txBody>
          <a:bodyPr anchor="b"/>
          <a:lstStyle>
            <a:lvl1pPr>
              <a:lnSpc>
                <a:spcPct val="110000"/>
              </a:lnSpc>
              <a:defRPr sz="2600"/>
            </a:lvl1pPr>
          </a:lstStyle>
          <a:p>
            <a:r>
              <a:rPr lang="de-DE"/>
              <a:t>Titelmasterformat durch Klicken bearbeiten</a:t>
            </a:r>
          </a:p>
        </p:txBody>
      </p:sp>
      <p:sp>
        <p:nvSpPr>
          <p:cNvPr id="111630" name="Rectangle 12"/>
          <p:cNvSpPr>
            <a:spLocks noGrp="1" noChangeArrowheads="1"/>
          </p:cNvSpPr>
          <p:nvPr>
            <p:ph type="subTitle" idx="1"/>
          </p:nvPr>
        </p:nvSpPr>
        <p:spPr bwMode="gray">
          <a:xfrm>
            <a:off x="903288" y="5605463"/>
            <a:ext cx="7510462" cy="800100"/>
          </a:xfrm>
        </p:spPr>
        <p:txBody>
          <a:bodyPr tIns="45720" bIns="45720"/>
          <a:lstStyle>
            <a:lvl1pPr marL="0" indent="0">
              <a:buFont typeface="Wingdings" pitchFamily="2" charset="2"/>
              <a:buNone/>
              <a:defRPr/>
            </a:lvl1pPr>
          </a:lstStyle>
          <a:p>
            <a:r>
              <a:rPr lang="de-DE"/>
              <a:t>Formatvorlage des Untertitelmasters durch Klicken bearbeiten</a:t>
            </a:r>
          </a:p>
        </p:txBody>
      </p:sp>
      <p:sp>
        <p:nvSpPr>
          <p:cNvPr id="4" name="Rectangle 3"/>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endParaRPr altLang="x-none"/>
          </a:p>
        </p:txBody>
      </p:sp>
    </p:spTree>
    <p:extLst>
      <p:ext uri="{BB962C8B-B14F-4D97-AF65-F5344CB8AC3E}">
        <p14:creationId xmlns:p14="http://schemas.microsoft.com/office/powerpoint/2010/main" val="152430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34722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83868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295275" y="1624013"/>
            <a:ext cx="4186238"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33913" y="1624013"/>
            <a:ext cx="4186237" cy="4313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90427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dirty="0" smtClean="0"/>
              <a:t>单击此处编辑母版标题样式</a:t>
            </a:r>
            <a:endParaRPr lang="en-US" dirty="0"/>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221335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34163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344765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57119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878917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5759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001713"/>
            <a:ext cx="2130425" cy="4935537"/>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295275" y="1001713"/>
            <a:ext cx="6242050" cy="49355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5"/>
          <p:cNvSpPr>
            <a:spLocks noGrp="1" noChangeArrowheads="1"/>
          </p:cNvSpPr>
          <p:nvPr>
            <p:ph type="ftr" sz="quarter" idx="10"/>
          </p:nvPr>
        </p:nvSpPr>
        <p:spPr>
          <a:ln/>
        </p:spPr>
        <p:txBody>
          <a:bodyPr/>
          <a:lstStyle>
            <a:lvl1pPr>
              <a:defRPr/>
            </a:lvl1pPr>
          </a:lstStyle>
          <a:p>
            <a:endParaRPr altLang="x-none"/>
          </a:p>
        </p:txBody>
      </p:sp>
    </p:spTree>
    <p:extLst>
      <p:ext uri="{BB962C8B-B14F-4D97-AF65-F5344CB8AC3E}">
        <p14:creationId xmlns:p14="http://schemas.microsoft.com/office/powerpoint/2010/main" val="1921337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060450"/>
            <a:ext cx="85248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de-DE" altLang="x-none"/>
              <a:t>Textmasterformate durch Klicken bearbeiten</a:t>
            </a:r>
          </a:p>
          <a:p>
            <a:pPr lvl="1"/>
            <a:r>
              <a:rPr lang="de-DE" altLang="x-none"/>
              <a:t>Zweite Ebene</a:t>
            </a:r>
          </a:p>
          <a:p>
            <a:pPr lvl="2"/>
            <a:r>
              <a:rPr lang="de-DE" altLang="x-none"/>
              <a:t>Dritte Ebene</a:t>
            </a:r>
          </a:p>
          <a:p>
            <a:pPr lvl="3"/>
            <a:r>
              <a:rPr lang="de-DE" altLang="x-none"/>
              <a:t>Vierte Ebene</a:t>
            </a:r>
          </a:p>
          <a:p>
            <a:pPr lvl="4"/>
            <a:r>
              <a:rPr lang="de-DE" altLang="x-none"/>
              <a:t>Fünfte Ebene</a:t>
            </a:r>
          </a:p>
        </p:txBody>
      </p:sp>
      <p:sp>
        <p:nvSpPr>
          <p:cNvPr id="110595"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000" noProof="1">
                <a:solidFill>
                  <a:schemeClr val="bg1"/>
                </a:solidFill>
              </a:defRPr>
            </a:lvl1pPr>
          </a:lstStyle>
          <a:p>
            <a:endParaRPr altLang="x-none"/>
          </a:p>
        </p:txBody>
      </p:sp>
      <p:sp>
        <p:nvSpPr>
          <p:cNvPr id="1028" name="Rectangle 7"/>
          <p:cNvSpPr>
            <a:spLocks noGrp="1" noChangeArrowheads="1"/>
          </p:cNvSpPr>
          <p:nvPr>
            <p:ph type="title"/>
          </p:nvPr>
        </p:nvSpPr>
        <p:spPr bwMode="gray">
          <a:xfrm>
            <a:off x="300038" y="114300"/>
            <a:ext cx="85201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720" rIns="0" bIns="45720" numCol="1" anchor="t" anchorCtr="0" compatLnSpc="1">
            <a:prstTxWarp prst="textNoShape">
              <a:avLst/>
            </a:prstTxWarp>
          </a:bodyPr>
          <a:lstStyle/>
          <a:p>
            <a:pPr lvl="0"/>
            <a:r>
              <a:rPr lang="de-DE" altLang="x-none"/>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r>
              <a:rPr lang="de-DE" altLang="x-none" sz="1000"/>
              <a:t>Page </a:t>
            </a:r>
            <a:r>
              <a:rPr lang="de-DE" altLang="x-none" sz="1000">
                <a:sym typeface="Wingdings" charset="2"/>
              </a:rPr>
              <a:t></a:t>
            </a:r>
            <a:r>
              <a:rPr lang="de-DE" altLang="x-none" sz="1000"/>
              <a:t> </a:t>
            </a:r>
            <a:fld id="{6DFABED8-BD8C-9148-82AE-4D6A8C6EC665}" type="slidenum">
              <a:rPr lang="de-DE" altLang="x-none" sz="1000"/>
              <a:pPr eaLnBrk="1" hangingPunct="1"/>
              <a:t>‹#›</a:t>
            </a:fld>
            <a:endParaRPr lang="de-DE" altLang="x-none" sz="1000"/>
          </a:p>
        </p:txBody>
      </p:sp>
    </p:spTree>
  </p:cSld>
  <p:clrMap bg1="lt1" tx1="dk1" bg2="lt2" tx2="dk2" accent1="accent1" accent2="accent2" accent3="accent3" accent4="accent4" accent5="accent5" accent6="accent6" hlink="hlink" folHlink="folHlink"/>
  <p:sldLayoutIdLst>
    <p:sldLayoutId id="2147484011"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xStyles>
    <p:titleStyle>
      <a:lvl1pPr algn="l" rtl="0" eaLnBrk="0" fontAlgn="base" hangingPunct="0">
        <a:lnSpc>
          <a:spcPct val="90000"/>
        </a:lnSpc>
        <a:spcBef>
          <a:spcPct val="0"/>
        </a:spcBef>
        <a:spcAft>
          <a:spcPct val="0"/>
        </a:spcAft>
        <a:defRPr sz="2200" b="1">
          <a:solidFill>
            <a:schemeClr val="tx1"/>
          </a:solidFill>
          <a:latin typeface="+mj-lt"/>
          <a:ea typeface="Arial" charset="0"/>
          <a:cs typeface="+mj-cs"/>
        </a:defRPr>
      </a:lvl1pPr>
      <a:lvl2pPr algn="l" rtl="0" eaLnBrk="0" fontAlgn="base" hangingPunct="0">
        <a:lnSpc>
          <a:spcPct val="90000"/>
        </a:lnSpc>
        <a:spcBef>
          <a:spcPct val="0"/>
        </a:spcBef>
        <a:spcAft>
          <a:spcPct val="0"/>
        </a:spcAft>
        <a:defRPr sz="2200" b="1">
          <a:solidFill>
            <a:schemeClr val="tx1"/>
          </a:solidFill>
          <a:latin typeface="Arial" charset="0"/>
          <a:ea typeface="Arial" charset="0"/>
          <a:cs typeface="Arial" charset="0"/>
        </a:defRPr>
      </a:lvl2pPr>
      <a:lvl3pPr algn="l" rtl="0" eaLnBrk="0" fontAlgn="base" hangingPunct="0">
        <a:lnSpc>
          <a:spcPct val="90000"/>
        </a:lnSpc>
        <a:spcBef>
          <a:spcPct val="0"/>
        </a:spcBef>
        <a:spcAft>
          <a:spcPct val="0"/>
        </a:spcAft>
        <a:defRPr sz="2200" b="1">
          <a:solidFill>
            <a:schemeClr val="tx1"/>
          </a:solidFill>
          <a:latin typeface="Arial" charset="0"/>
          <a:ea typeface="Arial" charset="0"/>
          <a:cs typeface="Arial" charset="0"/>
        </a:defRPr>
      </a:lvl3pPr>
      <a:lvl4pPr algn="l" rtl="0" eaLnBrk="0" fontAlgn="base" hangingPunct="0">
        <a:lnSpc>
          <a:spcPct val="90000"/>
        </a:lnSpc>
        <a:spcBef>
          <a:spcPct val="0"/>
        </a:spcBef>
        <a:spcAft>
          <a:spcPct val="0"/>
        </a:spcAft>
        <a:defRPr sz="2200" b="1">
          <a:solidFill>
            <a:schemeClr val="tx1"/>
          </a:solidFill>
          <a:latin typeface="Arial" charset="0"/>
          <a:ea typeface="Arial" charset="0"/>
          <a:cs typeface="Arial" charset="0"/>
        </a:defRPr>
      </a:lvl4pPr>
      <a:lvl5pPr algn="l" rtl="0" eaLnBrk="0" fontAlgn="base" hangingPunct="0">
        <a:lnSpc>
          <a:spcPct val="90000"/>
        </a:lnSpc>
        <a:spcBef>
          <a:spcPct val="0"/>
        </a:spcBef>
        <a:spcAft>
          <a:spcPct val="0"/>
        </a:spcAft>
        <a:defRPr sz="2200" b="1">
          <a:solidFill>
            <a:schemeClr val="tx1"/>
          </a:solidFill>
          <a:latin typeface="Arial" charset="0"/>
          <a:ea typeface="Arial" charset="0"/>
          <a:cs typeface="Arial" charset="0"/>
        </a:defRPr>
      </a:lvl5pPr>
      <a:lvl6pPr marL="457200" algn="l" rtl="0" fontAlgn="base">
        <a:lnSpc>
          <a:spcPct val="90000"/>
        </a:lnSpc>
        <a:spcBef>
          <a:spcPct val="0"/>
        </a:spcBef>
        <a:spcAft>
          <a:spcPct val="0"/>
        </a:spcAft>
        <a:defRPr sz="2200" b="1">
          <a:solidFill>
            <a:schemeClr val="tx1"/>
          </a:solidFill>
          <a:latin typeface="Arial" charset="0"/>
          <a:cs typeface="Arial" charset="0"/>
        </a:defRPr>
      </a:lvl6pPr>
      <a:lvl7pPr marL="914400" algn="l" rtl="0" fontAlgn="base">
        <a:lnSpc>
          <a:spcPct val="90000"/>
        </a:lnSpc>
        <a:spcBef>
          <a:spcPct val="0"/>
        </a:spcBef>
        <a:spcAft>
          <a:spcPct val="0"/>
        </a:spcAft>
        <a:defRPr sz="2200" b="1">
          <a:solidFill>
            <a:schemeClr val="tx1"/>
          </a:solidFill>
          <a:latin typeface="Arial" charset="0"/>
          <a:cs typeface="Arial" charset="0"/>
        </a:defRPr>
      </a:lvl7pPr>
      <a:lvl8pPr marL="1371600" algn="l" rtl="0" fontAlgn="base">
        <a:lnSpc>
          <a:spcPct val="90000"/>
        </a:lnSpc>
        <a:spcBef>
          <a:spcPct val="0"/>
        </a:spcBef>
        <a:spcAft>
          <a:spcPct val="0"/>
        </a:spcAft>
        <a:defRPr sz="2200" b="1">
          <a:solidFill>
            <a:schemeClr val="tx1"/>
          </a:solidFill>
          <a:latin typeface="Arial" charset="0"/>
          <a:cs typeface="Arial" charset="0"/>
        </a:defRPr>
      </a:lvl8pPr>
      <a:lvl9pPr marL="1828800" algn="l" rtl="0" fontAlgn="base">
        <a:lnSpc>
          <a:spcPct val="90000"/>
        </a:lnSpc>
        <a:spcBef>
          <a:spcPct val="0"/>
        </a:spcBef>
        <a:spcAft>
          <a:spcPct val="0"/>
        </a:spcAft>
        <a:defRPr sz="2200" b="1">
          <a:solidFill>
            <a:schemeClr val="tx1"/>
          </a:solidFill>
          <a:latin typeface="Arial" charset="0"/>
          <a:cs typeface="Arial" charset="0"/>
        </a:defRPr>
      </a:lvl9pPr>
    </p:titleStyle>
    <p:bodyStyle>
      <a:lvl1pPr marL="180975" indent="-180975" algn="l" rtl="0" eaLnBrk="0" fontAlgn="base" hangingPunct="0">
        <a:spcBef>
          <a:spcPct val="0"/>
        </a:spcBef>
        <a:spcAft>
          <a:spcPct val="40000"/>
        </a:spcAft>
        <a:buFont typeface="Wingdings" charset="2"/>
        <a:buChar char="§"/>
        <a:defRPr sz="2000">
          <a:solidFill>
            <a:schemeClr val="tx1"/>
          </a:solidFill>
          <a:latin typeface="+mn-lt"/>
          <a:ea typeface="Arial" charset="0"/>
          <a:cs typeface="+mn-cs"/>
        </a:defRPr>
      </a:lvl1pPr>
      <a:lvl2pPr marL="444500" indent="-261938" algn="l" rtl="0" eaLnBrk="0" fontAlgn="base" hangingPunct="0">
        <a:spcBef>
          <a:spcPct val="0"/>
        </a:spcBef>
        <a:spcAft>
          <a:spcPct val="40000"/>
        </a:spcAft>
        <a:buChar char="–"/>
        <a:defRPr>
          <a:solidFill>
            <a:schemeClr val="tx1"/>
          </a:solidFill>
          <a:latin typeface="+mn-lt"/>
          <a:ea typeface="Arial" charset="0"/>
          <a:cs typeface="+mn-cs"/>
        </a:defRPr>
      </a:lvl2pPr>
      <a:lvl3pPr marL="720725" indent="-274638" algn="l" rtl="0" eaLnBrk="0" fontAlgn="base" hangingPunct="0">
        <a:spcBef>
          <a:spcPct val="0"/>
        </a:spcBef>
        <a:spcAft>
          <a:spcPct val="40000"/>
        </a:spcAft>
        <a:buChar char="•"/>
        <a:defRPr>
          <a:solidFill>
            <a:schemeClr val="tx1"/>
          </a:solidFill>
          <a:latin typeface="+mn-lt"/>
          <a:ea typeface="Arial" charset="0"/>
          <a:cs typeface="+mn-cs"/>
        </a:defRPr>
      </a:lvl3pPr>
      <a:lvl4pPr marL="987425" indent="-265113" algn="l" rtl="0" eaLnBrk="0" fontAlgn="base" hangingPunct="0">
        <a:spcBef>
          <a:spcPct val="0"/>
        </a:spcBef>
        <a:spcAft>
          <a:spcPct val="40000"/>
        </a:spcAft>
        <a:buChar char="–"/>
        <a:defRPr>
          <a:solidFill>
            <a:schemeClr val="tx1"/>
          </a:solidFill>
          <a:latin typeface="+mn-lt"/>
          <a:ea typeface="Arial" charset="0"/>
          <a:cs typeface="+mn-cs"/>
        </a:defRPr>
      </a:lvl4pPr>
      <a:lvl5pPr marL="1254125" indent="-265113" algn="l" rtl="0" eaLnBrk="0" fontAlgn="base" hangingPunct="0">
        <a:spcBef>
          <a:spcPct val="0"/>
        </a:spcBef>
        <a:spcAft>
          <a:spcPct val="40000"/>
        </a:spcAft>
        <a:buChar char="»"/>
        <a:defRPr>
          <a:solidFill>
            <a:schemeClr val="tx1"/>
          </a:solidFill>
          <a:latin typeface="+mn-lt"/>
          <a:ea typeface="Arial"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3.pn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3.pn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3.jpe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3.jpe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9.jpg"/><Relationship Id="rId1" Type="http://schemas.openxmlformats.org/officeDocument/2006/relationships/slideLayout" Target="../slideLayouts/slideLayout2.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9"/>
          <p:cNvSpPr>
            <a:spLocks noGrp="1" noChangeArrowheads="1"/>
          </p:cNvSpPr>
          <p:nvPr>
            <p:ph type="ctrTitle"/>
          </p:nvPr>
        </p:nvSpPr>
        <p:spPr>
          <a:xfrm>
            <a:off x="363538" y="1419225"/>
            <a:ext cx="8372475" cy="2671763"/>
          </a:xfrm>
        </p:spPr>
        <p:txBody>
          <a:bodyPr/>
          <a:lstStyle/>
          <a:p>
            <a:pPr algn="ctr" eaLnBrk="1" hangingPunct="1"/>
            <a:r>
              <a:rPr lang="en-US" altLang="x-none" sz="5400" dirty="0">
                <a:latin typeface="Helvetica" charset="0"/>
                <a:ea typeface="Helvetica" charset="0"/>
                <a:cs typeface="Helvetica" charset="0"/>
              </a:rPr>
              <a:t>Sex and Cannabis: </a:t>
            </a:r>
            <a:r>
              <a:rPr lang="en-US" altLang="x-none" sz="4800" dirty="0">
                <a:latin typeface="Helvetica" charset="0"/>
                <a:ea typeface="Helvetica" charset="0"/>
                <a:cs typeface="Helvetica" charset="0"/>
              </a:rPr>
              <a:t/>
            </a:r>
            <a:br>
              <a:rPr lang="en-US" altLang="x-none" sz="4800" dirty="0">
                <a:latin typeface="Helvetica" charset="0"/>
                <a:ea typeface="Helvetica" charset="0"/>
                <a:cs typeface="Helvetica" charset="0"/>
              </a:rPr>
            </a:br>
            <a:r>
              <a:rPr lang="en-US" altLang="x-none" sz="4000" b="0" dirty="0">
                <a:latin typeface="Helvetica" charset="0"/>
                <a:ea typeface="Helvetica" charset="0"/>
                <a:cs typeface="Helvetica" charset="0"/>
              </a:rPr>
              <a:t>Can It Solve Our Intimacy Problems?</a:t>
            </a:r>
            <a:br>
              <a:rPr lang="en-US" altLang="x-none" sz="4000" b="0" dirty="0">
                <a:latin typeface="Helvetica" charset="0"/>
                <a:ea typeface="Helvetica" charset="0"/>
                <a:cs typeface="Helvetica" charset="0"/>
              </a:rPr>
            </a:br>
            <a:endParaRPr altLang="x-none" sz="2000" noProof="1">
              <a:latin typeface="Helvetica" charset="0"/>
              <a:ea typeface="Helvetica" charset="0"/>
              <a:cs typeface="Helvetica" charset="0"/>
            </a:endParaRPr>
          </a:p>
        </p:txBody>
      </p:sp>
      <p:grpSp>
        <p:nvGrpSpPr>
          <p:cNvPr id="15363" name="Group 1"/>
          <p:cNvGrpSpPr>
            <a:grpSpLocks/>
          </p:cNvGrpSpPr>
          <p:nvPr/>
        </p:nvGrpSpPr>
        <p:grpSpPr bwMode="auto">
          <a:xfrm>
            <a:off x="127000" y="46038"/>
            <a:ext cx="8796338" cy="1373187"/>
            <a:chOff x="127322" y="46038"/>
            <a:chExt cx="8796760" cy="1372464"/>
          </a:xfrm>
        </p:grpSpPr>
        <p:pic>
          <p:nvPicPr>
            <p:cNvPr id="15364"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5145437" y="5129939"/>
            <a:ext cx="2322111" cy="707886"/>
          </a:xfrm>
          <a:prstGeom prst="rect">
            <a:avLst/>
          </a:prstGeom>
          <a:noFill/>
        </p:spPr>
        <p:txBody>
          <a:bodyPr wrap="none" rtlCol="0">
            <a:spAutoFit/>
          </a:bodyPr>
          <a:lstStyle/>
          <a:p>
            <a:r>
              <a:rPr lang="en-US" altLang="x-none" dirty="0">
                <a:latin typeface="Helvetica" charset="0"/>
                <a:ea typeface="Helvetica" charset="0"/>
                <a:cs typeface="Helvetica" charset="0"/>
              </a:rPr>
              <a:t>Jordan Tishler, MD</a:t>
            </a:r>
            <a:br>
              <a:rPr lang="en-US" altLang="x-none" dirty="0">
                <a:latin typeface="Helvetica" charset="0"/>
                <a:ea typeface="Helvetica" charset="0"/>
                <a:cs typeface="Helvetica" charset="0"/>
              </a:rPr>
            </a:br>
            <a:r>
              <a:rPr lang="en-US" altLang="x-none" dirty="0" err="1">
                <a:latin typeface="Helvetica" charset="0"/>
                <a:ea typeface="Helvetica" charset="0"/>
                <a:cs typeface="Helvetica" charset="0"/>
              </a:rPr>
              <a:t>InhaleMD</a:t>
            </a:r>
            <a:endParaRPr lang="en-US" dirty="0">
              <a:latin typeface="Helvetica" charset="0"/>
              <a:ea typeface="Helvetica" charset="0"/>
              <a:cs typeface="Helvetica"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a:xfrm>
            <a:off x="300037" y="173038"/>
            <a:ext cx="8520113" cy="647700"/>
          </a:xfrm>
        </p:spPr>
        <p:txBody>
          <a:bodyPr/>
          <a:lstStyle/>
          <a:p>
            <a:pPr algn="ctr" eaLnBrk="1" hangingPunct="1"/>
            <a:r>
              <a:rPr lang="en-US" altLang="x-none" sz="2800" cap="all" dirty="0">
                <a:latin typeface="Helvetica" charset="0"/>
                <a:ea typeface="Helvetica" charset="0"/>
                <a:cs typeface="Helvetica" charset="0"/>
              </a:rPr>
              <a:t>MYTH: </a:t>
            </a:r>
            <a:r>
              <a:rPr lang="en-US" altLang="x-none" sz="2800" b="0" cap="all" dirty="0">
                <a:latin typeface="Helvetica" charset="0"/>
                <a:ea typeface="Helvetica" charset="0"/>
                <a:cs typeface="Helvetica" charset="0"/>
              </a:rPr>
              <a:t>Women aren’t interested</a:t>
            </a:r>
            <a:endParaRPr altLang="x-none" sz="2800" cap="all" noProof="1">
              <a:latin typeface="Helvetica" charset="0"/>
              <a:ea typeface="Helvetica" charset="0"/>
              <a:cs typeface="Helvetica" charset="0"/>
            </a:endParaRPr>
          </a:p>
        </p:txBody>
      </p:sp>
      <p:sp>
        <p:nvSpPr>
          <p:cNvPr id="4099" name="Rectangle 9"/>
          <p:cNvSpPr>
            <a:spLocks noGrp="1" noChangeArrowheads="1"/>
          </p:cNvSpPr>
          <p:nvPr>
            <p:ph type="body" idx="1"/>
          </p:nvPr>
        </p:nvSpPr>
        <p:spPr>
          <a:xfrm>
            <a:off x="2944678" y="1487837"/>
            <a:ext cx="5875472" cy="4044601"/>
          </a:xfrm>
        </p:spPr>
        <p:txBody>
          <a:bodyPr/>
          <a:lstStyle/>
          <a:p>
            <a:pPr marL="0" indent="0" eaLnBrk="1" hangingPunct="1">
              <a:buFont typeface="Wingdings" charset="2"/>
              <a:buNone/>
            </a:pPr>
            <a:r>
              <a:rPr lang="en-US" altLang="x-none" sz="2400" dirty="0">
                <a:latin typeface="Helvetica" charset="0"/>
                <a:ea typeface="Helvetica" charset="0"/>
                <a:cs typeface="Helvetica" charset="0"/>
              </a:rPr>
              <a:t>U.S. Women are sexually active</a:t>
            </a:r>
          </a:p>
          <a:p>
            <a:pPr marL="0" indent="0" eaLnBrk="1" hangingPunct="1"/>
            <a:endParaRPr altLang="x-none" noProof="1"/>
          </a:p>
        </p:txBody>
      </p:sp>
      <p:grpSp>
        <p:nvGrpSpPr>
          <p:cNvPr id="17411" name="Group 9"/>
          <p:cNvGrpSpPr>
            <a:grpSpLocks/>
          </p:cNvGrpSpPr>
          <p:nvPr/>
        </p:nvGrpSpPr>
        <p:grpSpPr bwMode="auto">
          <a:xfrm>
            <a:off x="207963" y="5781675"/>
            <a:ext cx="8797925" cy="809625"/>
            <a:chOff x="127322" y="46038"/>
            <a:chExt cx="8796760" cy="1372464"/>
          </a:xfrm>
        </p:grpSpPr>
        <p:pic>
          <p:nvPicPr>
            <p:cNvPr id="17414" name="Picture 10"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descr="low-libido-in-women.jpg"/>
          <p:cNvPicPr>
            <a:picLocks noChangeAspect="1"/>
          </p:cNvPicPr>
          <p:nvPr/>
        </p:nvPicPr>
        <p:blipFill>
          <a:blip r:embed="rId5"/>
          <a:stretch>
            <a:fillRect/>
          </a:stretch>
        </p:blipFill>
        <p:spPr>
          <a:xfrm>
            <a:off x="300037" y="2624900"/>
            <a:ext cx="3473691" cy="23113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Box 1"/>
          <p:cNvSpPr txBox="1"/>
          <p:nvPr/>
        </p:nvSpPr>
        <p:spPr>
          <a:xfrm>
            <a:off x="4500887" y="2964962"/>
            <a:ext cx="4598987" cy="1631216"/>
          </a:xfrm>
          <a:prstGeom prst="rect">
            <a:avLst/>
          </a:prstGeom>
          <a:noFill/>
        </p:spPr>
        <p:txBody>
          <a:bodyPr wrap="square">
            <a:spAutoFit/>
          </a:bodyPr>
          <a:lstStyle>
            <a:lvl1pPr marL="342900" indent="-342900">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buFont typeface="Arial" charset="0"/>
              <a:buChar char="•"/>
            </a:pPr>
            <a:r>
              <a:rPr lang="en-US" altLang="x-none" dirty="0">
                <a:latin typeface="Helvetica" charset="0"/>
                <a:ea typeface="Helvetica" charset="0"/>
                <a:cs typeface="Helvetica" charset="0"/>
              </a:rPr>
              <a:t>65-70% - age 18-50 </a:t>
            </a:r>
          </a:p>
          <a:p>
            <a:pPr eaLnBrk="1" hangingPunct="1">
              <a:buFont typeface="Arial" charset="0"/>
              <a:buChar char="•"/>
            </a:pPr>
            <a:endParaRPr lang="en-US" altLang="x-none" dirty="0">
              <a:latin typeface="Helvetica" charset="0"/>
              <a:ea typeface="Helvetica" charset="0"/>
              <a:cs typeface="Helvetica" charset="0"/>
            </a:endParaRPr>
          </a:p>
          <a:p>
            <a:pPr eaLnBrk="1" hangingPunct="1"/>
            <a:r>
              <a:rPr lang="en-US" altLang="x-none" dirty="0" smtClean="0">
                <a:latin typeface="Helvetica" charset="0"/>
                <a:ea typeface="Helvetica" charset="0"/>
                <a:cs typeface="Helvetica" charset="0"/>
              </a:rPr>
              <a:t>	- </a:t>
            </a:r>
            <a:r>
              <a:rPr lang="en-US" altLang="x-none" dirty="0">
                <a:latin typeface="Helvetica" charset="0"/>
                <a:ea typeface="Helvetica" charset="0"/>
                <a:cs typeface="Helvetica" charset="0"/>
              </a:rPr>
              <a:t>Decreasing to 20-40% by age 90</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Female Sexual Dysfunction = 40%</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8"/>
          <p:cNvSpPr>
            <a:spLocks noGrp="1" noChangeArrowheads="1"/>
          </p:cNvSpPr>
          <p:nvPr>
            <p:ph type="title"/>
          </p:nvPr>
        </p:nvSpPr>
        <p:spPr>
          <a:xfrm>
            <a:off x="285750" y="0"/>
            <a:ext cx="8520113" cy="1060450"/>
          </a:xfrm>
        </p:spPr>
        <p:txBody>
          <a:bodyPr/>
          <a:lstStyle/>
          <a:p>
            <a:pPr algn="ctr" eaLnBrk="1" hangingPunct="1"/>
            <a:r>
              <a:rPr lang="en-US" altLang="x-none" sz="2400" cap="all" dirty="0">
                <a:latin typeface="Helvetica" charset="0"/>
                <a:ea typeface="Helvetica" charset="0"/>
                <a:cs typeface="Helvetica" charset="0"/>
              </a:rPr>
              <a:t>Male sexual dysfunction Is more </a:t>
            </a:r>
            <a:br>
              <a:rPr lang="en-US" altLang="x-none" sz="2400" cap="all" dirty="0">
                <a:latin typeface="Helvetica" charset="0"/>
                <a:ea typeface="Helvetica" charset="0"/>
                <a:cs typeface="Helvetica" charset="0"/>
              </a:rPr>
            </a:br>
            <a:r>
              <a:rPr lang="en-US" altLang="x-none" sz="2400" cap="all" dirty="0">
                <a:latin typeface="Helvetica" charset="0"/>
                <a:ea typeface="Helvetica" charset="0"/>
                <a:cs typeface="Helvetica" charset="0"/>
              </a:rPr>
              <a:t>than just erectile dysfunction</a:t>
            </a:r>
            <a:endParaRPr altLang="x-none" cap="all" noProof="1">
              <a:latin typeface="Helvetica" charset="0"/>
              <a:ea typeface="Helvetica" charset="0"/>
              <a:cs typeface="Helvetica" charset="0"/>
            </a:endParaRPr>
          </a:p>
        </p:txBody>
      </p:sp>
      <p:sp>
        <p:nvSpPr>
          <p:cNvPr id="19458" name="Rectangle 9"/>
          <p:cNvSpPr>
            <a:spLocks noGrp="1" noChangeArrowheads="1"/>
          </p:cNvSpPr>
          <p:nvPr>
            <p:ph type="body" idx="1"/>
          </p:nvPr>
        </p:nvSpPr>
        <p:spPr>
          <a:xfrm>
            <a:off x="1503336" y="1317356"/>
            <a:ext cx="7316814" cy="4619894"/>
          </a:xfrm>
        </p:spPr>
        <p:txBody>
          <a:bodyPr/>
          <a:lstStyle/>
          <a:p>
            <a:pPr marL="0" indent="0" eaLnBrk="1" hangingPunct="1">
              <a:spcAft>
                <a:spcPct val="0"/>
              </a:spcAft>
              <a:buFont typeface="Wingdings" charset="2"/>
              <a:buNone/>
            </a:pPr>
            <a:r>
              <a:rPr lang="en-US" altLang="x-none" sz="2400" dirty="0">
                <a:latin typeface="Helvetica" charset="0"/>
                <a:ea typeface="Helvetica" charset="0"/>
                <a:cs typeface="Helvetica" charset="0"/>
              </a:rPr>
              <a:t>Occurs in up to 50% across all age ranges</a:t>
            </a:r>
          </a:p>
          <a:p>
            <a:pPr marL="0" indent="0" eaLnBrk="1" hangingPunct="1">
              <a:spcAft>
                <a:spcPct val="0"/>
              </a:spcAft>
              <a:buFontTx/>
              <a:buNone/>
            </a:pPr>
            <a:endParaRPr altLang="x-none" noProof="1"/>
          </a:p>
        </p:txBody>
      </p:sp>
      <p:grpSp>
        <p:nvGrpSpPr>
          <p:cNvPr id="19459" name="Group 6"/>
          <p:cNvGrpSpPr>
            <a:grpSpLocks/>
          </p:cNvGrpSpPr>
          <p:nvPr/>
        </p:nvGrpSpPr>
        <p:grpSpPr bwMode="auto">
          <a:xfrm>
            <a:off x="301625" y="6046788"/>
            <a:ext cx="8459788" cy="811212"/>
            <a:chOff x="127322" y="46038"/>
            <a:chExt cx="8796760" cy="1372464"/>
          </a:xfrm>
        </p:grpSpPr>
        <p:pic>
          <p:nvPicPr>
            <p:cNvPr id="19462"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descr="man-sitting-on-edge-of-bed.jpg"/>
          <p:cNvPicPr>
            <a:picLocks noChangeAspect="1"/>
          </p:cNvPicPr>
          <p:nvPr/>
        </p:nvPicPr>
        <p:blipFill>
          <a:blip r:embed="rId5"/>
          <a:srcRect l="43851" t="4879" r="6410" b="2412"/>
          <a:stretch>
            <a:fillRect/>
          </a:stretch>
        </p:blipFill>
        <p:spPr>
          <a:xfrm>
            <a:off x="697249" y="2120900"/>
            <a:ext cx="2620370" cy="32374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9461" name="TextBox 3"/>
          <p:cNvSpPr txBox="1">
            <a:spLocks noChangeArrowheads="1"/>
          </p:cNvSpPr>
          <p:nvPr/>
        </p:nvSpPr>
        <p:spPr bwMode="auto">
          <a:xfrm>
            <a:off x="3719513" y="2120900"/>
            <a:ext cx="48037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buFont typeface="Arial" charset="0"/>
              <a:buChar char="•"/>
            </a:pPr>
            <a:r>
              <a:rPr lang="en-US" altLang="x-none" dirty="0">
                <a:latin typeface="Helvetica" charset="0"/>
                <a:ea typeface="Helvetica" charset="0"/>
                <a:cs typeface="Helvetica" charset="0"/>
              </a:rPr>
              <a:t>Most common complaint is early ejaculation (~30%)</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Lack of desire (15-18%)</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ED only issue that is age dependent starting ~7%   </a:t>
            </a:r>
            <a:br>
              <a:rPr lang="en-US" altLang="x-none" dirty="0">
                <a:latin typeface="Helvetica" charset="0"/>
                <a:ea typeface="Helvetica" charset="0"/>
                <a:cs typeface="Helvetica" charset="0"/>
              </a:rPr>
            </a:br>
            <a:r>
              <a:rPr lang="en-US" altLang="x-none" dirty="0">
                <a:latin typeface="Helvetica" charset="0"/>
                <a:ea typeface="Helvetica" charset="0"/>
                <a:cs typeface="Helvetica" charset="0"/>
              </a:rPr>
              <a:t>ranging up to 18% for men &gt;50</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Only ED treatable with Viagra etc.</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8"/>
          <p:cNvSpPr>
            <a:spLocks noGrp="1" noChangeArrowheads="1"/>
          </p:cNvSpPr>
          <p:nvPr>
            <p:ph type="title"/>
          </p:nvPr>
        </p:nvSpPr>
        <p:spPr>
          <a:xfrm>
            <a:off x="0" y="173038"/>
            <a:ext cx="9144000" cy="647700"/>
          </a:xfrm>
        </p:spPr>
        <p:txBody>
          <a:bodyPr/>
          <a:lstStyle/>
          <a:p>
            <a:pPr algn="ctr" eaLnBrk="1" hangingPunct="1"/>
            <a:r>
              <a:rPr lang="en-US" altLang="x-none" sz="2800" cap="all" dirty="0">
                <a:latin typeface="Helvetica" charset="0"/>
                <a:ea typeface="Helvetica" charset="0"/>
                <a:cs typeface="Helvetica" charset="0"/>
              </a:rPr>
              <a:t>Sexual dysfunction affects people’s lives</a:t>
            </a:r>
            <a:endParaRPr altLang="x-none" sz="2800" cap="all" noProof="1">
              <a:latin typeface="Helvetica" charset="0"/>
              <a:ea typeface="Helvetica" charset="0"/>
              <a:cs typeface="Helvetica" charset="0"/>
            </a:endParaRPr>
          </a:p>
        </p:txBody>
      </p:sp>
      <p:sp>
        <p:nvSpPr>
          <p:cNvPr id="21506" name="Rectangle 9"/>
          <p:cNvSpPr>
            <a:spLocks noGrp="1" noChangeArrowheads="1"/>
          </p:cNvSpPr>
          <p:nvPr>
            <p:ph type="body" idx="1"/>
          </p:nvPr>
        </p:nvSpPr>
        <p:spPr/>
        <p:txBody>
          <a:bodyPr/>
          <a:lstStyle/>
          <a:p>
            <a:pPr marL="0" indent="0" eaLnBrk="1" hangingPunct="1">
              <a:spcAft>
                <a:spcPct val="0"/>
              </a:spcAft>
              <a:buFontTx/>
              <a:buNone/>
            </a:pPr>
            <a:endParaRPr altLang="x-none" noProof="1"/>
          </a:p>
        </p:txBody>
      </p:sp>
      <p:grpSp>
        <p:nvGrpSpPr>
          <p:cNvPr id="21507" name="Group 6"/>
          <p:cNvGrpSpPr>
            <a:grpSpLocks/>
          </p:cNvGrpSpPr>
          <p:nvPr/>
        </p:nvGrpSpPr>
        <p:grpSpPr bwMode="auto">
          <a:xfrm>
            <a:off x="301625" y="6046788"/>
            <a:ext cx="8459788" cy="811212"/>
            <a:chOff x="127322" y="46038"/>
            <a:chExt cx="8796760" cy="1372464"/>
          </a:xfrm>
        </p:grpSpPr>
        <p:pic>
          <p:nvPicPr>
            <p:cNvPr id="21509"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08" name="Picture 6" descr="la-dysfonction-sexuelle-feminine-big.jpg"/>
          <p:cNvPicPr>
            <a:picLocks noChangeAspect="1"/>
          </p:cNvPicPr>
          <p:nvPr/>
        </p:nvPicPr>
        <p:blipFill>
          <a:blip r:embed="rId5">
            <a:lum bright="-4000"/>
            <a:extLst>
              <a:ext uri="{28A0092B-C50C-407E-A947-70E740481C1C}">
                <a14:useLocalDpi xmlns:a14="http://schemas.microsoft.com/office/drawing/2010/main" val="0"/>
              </a:ext>
            </a:extLst>
          </a:blip>
          <a:srcRect b="19151"/>
          <a:stretch>
            <a:fillRect/>
          </a:stretch>
        </p:blipFill>
        <p:spPr bwMode="auto">
          <a:xfrm>
            <a:off x="0" y="820738"/>
            <a:ext cx="9128125" cy="511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8"/>
          <p:cNvSpPr>
            <a:spLocks noGrp="1" noChangeArrowheads="1"/>
          </p:cNvSpPr>
          <p:nvPr>
            <p:ph type="title"/>
          </p:nvPr>
        </p:nvSpPr>
        <p:spPr>
          <a:xfrm>
            <a:off x="285750" y="0"/>
            <a:ext cx="8520113" cy="950913"/>
          </a:xfrm>
        </p:spPr>
        <p:txBody>
          <a:bodyPr/>
          <a:lstStyle/>
          <a:p>
            <a:pPr algn="ctr" eaLnBrk="1" hangingPunct="1"/>
            <a:r>
              <a:rPr lang="en-US" altLang="x-none" sz="2800" cap="all" dirty="0">
                <a:latin typeface="Helvetica" charset="0"/>
                <a:ea typeface="Helvetica" charset="0"/>
                <a:cs typeface="Helvetica" charset="0"/>
              </a:rPr>
              <a:t>Few people seek or receive care</a:t>
            </a:r>
            <a:br>
              <a:rPr lang="en-US" altLang="x-none" sz="2800" cap="all" dirty="0">
                <a:latin typeface="Helvetica" charset="0"/>
                <a:ea typeface="Helvetica" charset="0"/>
                <a:cs typeface="Helvetica" charset="0"/>
              </a:rPr>
            </a:br>
            <a:r>
              <a:rPr lang="en-US" altLang="x-none" sz="2800" cap="all" dirty="0">
                <a:latin typeface="Helvetica" charset="0"/>
                <a:ea typeface="Helvetica" charset="0"/>
                <a:cs typeface="Helvetica" charset="0"/>
              </a:rPr>
              <a:t> for their sexual problems</a:t>
            </a:r>
            <a:endParaRPr altLang="x-none" sz="2800" cap="all" noProof="1">
              <a:latin typeface="Helvetica" charset="0"/>
              <a:ea typeface="Helvetica" charset="0"/>
              <a:cs typeface="Helvetica" charset="0"/>
            </a:endParaRPr>
          </a:p>
        </p:txBody>
      </p:sp>
      <p:sp>
        <p:nvSpPr>
          <p:cNvPr id="7171" name="Rectangle 9"/>
          <p:cNvSpPr>
            <a:spLocks noGrp="1" noChangeArrowheads="1"/>
          </p:cNvSpPr>
          <p:nvPr>
            <p:ph type="body" idx="1"/>
          </p:nvPr>
        </p:nvSpPr>
        <p:spPr>
          <a:xfrm>
            <a:off x="2262753" y="1060450"/>
            <a:ext cx="6557397" cy="2488662"/>
          </a:xfrm>
        </p:spPr>
        <p:txBody>
          <a:bodyPr/>
          <a:lstStyle/>
          <a:p>
            <a:pPr algn="ctr">
              <a:buFont typeface="Arial" charset="0"/>
              <a:buChar char="•"/>
            </a:pPr>
            <a:endParaRPr lang="en-US" altLang="x-none" sz="2400" dirty="0">
              <a:latin typeface="Helvetica" charset="0"/>
              <a:ea typeface="Helvetica" charset="0"/>
              <a:cs typeface="Helvetica" charset="0"/>
            </a:endParaRPr>
          </a:p>
          <a:p>
            <a:pPr>
              <a:buFont typeface="Arial" charset="0"/>
              <a:buChar char="•"/>
            </a:pPr>
            <a:r>
              <a:rPr lang="en-US" altLang="x-none" sz="2400" dirty="0">
                <a:latin typeface="Helvetica" charset="0"/>
                <a:ea typeface="Helvetica" charset="0"/>
                <a:cs typeface="Helvetica" charset="0"/>
              </a:rPr>
              <a:t>Women: 35% receive care from a healthcare </a:t>
            </a:r>
            <a:r>
              <a:rPr lang="en-US" altLang="x-none" sz="2400" dirty="0" smtClean="0">
                <a:latin typeface="Helvetica" charset="0"/>
                <a:ea typeface="Helvetica" charset="0"/>
                <a:cs typeface="Helvetica" charset="0"/>
              </a:rPr>
              <a:t>provider</a:t>
            </a:r>
          </a:p>
          <a:p>
            <a:pPr>
              <a:buFont typeface="Arial" charset="0"/>
              <a:buChar char="•"/>
            </a:pPr>
            <a:endParaRPr lang="en-US" altLang="x-none" sz="2400" dirty="0" smtClean="0">
              <a:latin typeface="Helvetica" charset="0"/>
              <a:ea typeface="Helvetica" charset="0"/>
              <a:cs typeface="Helvetica" charset="0"/>
            </a:endParaRPr>
          </a:p>
          <a:p>
            <a:pPr>
              <a:buFont typeface="Arial" charset="0"/>
              <a:buChar char="•"/>
            </a:pPr>
            <a:r>
              <a:rPr lang="en-US" altLang="x-none" sz="2400" dirty="0" smtClean="0">
                <a:latin typeface="Helvetica" charset="0"/>
                <a:ea typeface="Helvetica" charset="0"/>
                <a:cs typeface="Helvetica" charset="0"/>
              </a:rPr>
              <a:t>Men</a:t>
            </a:r>
            <a:r>
              <a:rPr lang="en-US" altLang="x-none" sz="2400" dirty="0">
                <a:latin typeface="Helvetica" charset="0"/>
                <a:ea typeface="Helvetica" charset="0"/>
                <a:cs typeface="Helvetica" charset="0"/>
              </a:rPr>
              <a:t>: &lt; 25% sought care for sexual problems</a:t>
            </a:r>
          </a:p>
          <a:p>
            <a:pPr marL="0" indent="0" eaLnBrk="1" hangingPunct="1">
              <a:spcAft>
                <a:spcPct val="0"/>
              </a:spcAft>
              <a:buNone/>
            </a:pPr>
            <a:endParaRPr altLang="x-none" sz="2400" noProof="1"/>
          </a:p>
        </p:txBody>
      </p:sp>
      <p:grpSp>
        <p:nvGrpSpPr>
          <p:cNvPr id="23555" name="Group 6"/>
          <p:cNvGrpSpPr>
            <a:grpSpLocks/>
          </p:cNvGrpSpPr>
          <p:nvPr/>
        </p:nvGrpSpPr>
        <p:grpSpPr bwMode="auto">
          <a:xfrm>
            <a:off x="301625" y="6046788"/>
            <a:ext cx="8459788" cy="811212"/>
            <a:chOff x="127322" y="46038"/>
            <a:chExt cx="8796760" cy="1372464"/>
          </a:xfrm>
        </p:grpSpPr>
        <p:pic>
          <p:nvPicPr>
            <p:cNvPr id="23556"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1487837" y="4850969"/>
            <a:ext cx="6846746" cy="461665"/>
          </a:xfrm>
          <a:prstGeom prst="rect">
            <a:avLst/>
          </a:prstGeom>
          <a:noFill/>
        </p:spPr>
        <p:txBody>
          <a:bodyPr wrap="none" rtlCol="0">
            <a:spAutoFit/>
          </a:bodyPr>
          <a:lstStyle/>
          <a:p>
            <a:r>
              <a:rPr lang="en-US" sz="2400" dirty="0" smtClean="0">
                <a:latin typeface="Helvetica" charset="0"/>
                <a:ea typeface="Helvetica" charset="0"/>
                <a:cs typeface="Helvetica" charset="0"/>
              </a:rPr>
              <a:t>Studies show providers ready and willing to help!</a:t>
            </a:r>
            <a:endParaRPr lang="en-US" sz="2400" dirty="0">
              <a:latin typeface="Helvetica" charset="0"/>
              <a:ea typeface="Helvetica" charset="0"/>
              <a:cs typeface="Helvetica"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8"/>
          <p:cNvSpPr>
            <a:spLocks noGrp="1" noChangeArrowheads="1"/>
          </p:cNvSpPr>
          <p:nvPr>
            <p:ph type="title"/>
          </p:nvPr>
        </p:nvSpPr>
        <p:spPr>
          <a:xfrm>
            <a:off x="285750" y="173038"/>
            <a:ext cx="8520113" cy="647700"/>
          </a:xfrm>
        </p:spPr>
        <p:txBody>
          <a:bodyPr/>
          <a:lstStyle/>
          <a:p>
            <a:pPr algn="ctr" eaLnBrk="1" hangingPunct="1"/>
            <a:r>
              <a:rPr lang="en-US" altLang="x-none" sz="3200" cap="all" dirty="0">
                <a:latin typeface="Helvetica" charset="0"/>
                <a:ea typeface="Helvetica" charset="0"/>
                <a:cs typeface="Helvetica" charset="0"/>
              </a:rPr>
              <a:t>Understanding how sexuality works</a:t>
            </a:r>
            <a:endParaRPr altLang="x-none" sz="3200" cap="all" noProof="1">
              <a:latin typeface="Helvetica" charset="0"/>
              <a:ea typeface="Helvetica" charset="0"/>
              <a:cs typeface="Helvetica" charset="0"/>
            </a:endParaRPr>
          </a:p>
        </p:txBody>
      </p:sp>
      <p:grpSp>
        <p:nvGrpSpPr>
          <p:cNvPr id="25602" name="Group 6"/>
          <p:cNvGrpSpPr>
            <a:grpSpLocks/>
          </p:cNvGrpSpPr>
          <p:nvPr/>
        </p:nvGrpSpPr>
        <p:grpSpPr bwMode="auto">
          <a:xfrm>
            <a:off x="301625" y="6046788"/>
            <a:ext cx="8459788" cy="811212"/>
            <a:chOff x="127322" y="46038"/>
            <a:chExt cx="8796760" cy="1372464"/>
          </a:xfrm>
        </p:grpSpPr>
        <p:pic>
          <p:nvPicPr>
            <p:cNvPr id="25604"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3" name="Picture 6" descr="AP_01_13_2013_44200585_L.jpg"/>
          <p:cNvPicPr>
            <a:picLocks noChangeAspect="1"/>
          </p:cNvPicPr>
          <p:nvPr/>
        </p:nvPicPr>
        <p:blipFill>
          <a:blip r:embed="rId5">
            <a:extLst>
              <a:ext uri="{28A0092B-C50C-407E-A947-70E740481C1C}">
                <a14:useLocalDpi xmlns:a14="http://schemas.microsoft.com/office/drawing/2010/main" val="0"/>
              </a:ext>
            </a:extLst>
          </a:blip>
          <a:srcRect l="6512" r="44933" b="18909"/>
          <a:stretch>
            <a:fillRect/>
          </a:stretch>
        </p:blipFill>
        <p:spPr bwMode="auto">
          <a:xfrm>
            <a:off x="2551761" y="1392347"/>
            <a:ext cx="4009794" cy="44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9"/>
          <p:cNvSpPr>
            <a:spLocks noGrp="1" noChangeArrowheads="1"/>
          </p:cNvSpPr>
          <p:nvPr>
            <p:ph type="body" idx="1"/>
          </p:nvPr>
        </p:nvSpPr>
        <p:spPr>
          <a:xfrm>
            <a:off x="295275" y="1611824"/>
            <a:ext cx="8524875" cy="4325426"/>
          </a:xfrm>
        </p:spPr>
        <p:txBody>
          <a:bodyPr/>
          <a:lstStyle/>
          <a:p>
            <a:pPr marL="0" indent="0" eaLnBrk="1" hangingPunct="1">
              <a:buNone/>
            </a:pPr>
            <a:r>
              <a:rPr lang="en-US" altLang="x-none" sz="4000" dirty="0" smtClean="0">
                <a:latin typeface="Helvetica" charset="0"/>
                <a:ea typeface="Helvetica" charset="0"/>
                <a:cs typeface="Helvetica" charset="0"/>
              </a:rPr>
              <a:t>Teresa</a:t>
            </a:r>
            <a:r>
              <a:rPr lang="en-US" altLang="x-none" sz="4000" dirty="0">
                <a:latin typeface="Helvetica" charset="0"/>
                <a:ea typeface="Helvetica" charset="0"/>
                <a:cs typeface="Helvetica" charset="0"/>
              </a:rPr>
              <a:t/>
            </a:r>
            <a:br>
              <a:rPr lang="en-US" altLang="x-none" sz="4000" dirty="0">
                <a:latin typeface="Helvetica" charset="0"/>
                <a:ea typeface="Helvetica" charset="0"/>
                <a:cs typeface="Helvetica" charset="0"/>
              </a:rPr>
            </a:br>
            <a:r>
              <a:rPr lang="en-US" altLang="x-none" sz="4000" dirty="0">
                <a:latin typeface="Helvetica" charset="0"/>
                <a:ea typeface="Helvetica" charset="0"/>
                <a:cs typeface="Helvetica" charset="0"/>
              </a:rPr>
              <a:t/>
            </a:r>
            <a:br>
              <a:rPr lang="en-US" altLang="x-none" sz="4000" dirty="0">
                <a:latin typeface="Helvetica" charset="0"/>
                <a:ea typeface="Helvetica" charset="0"/>
                <a:cs typeface="Helvetica" charset="0"/>
              </a:rPr>
            </a:br>
            <a:r>
              <a:rPr lang="en-US" altLang="x-none" dirty="0">
                <a:latin typeface="Helvetica" charset="0"/>
                <a:ea typeface="Helvetica" charset="0"/>
                <a:cs typeface="Helvetica" charset="0"/>
              </a:rPr>
              <a:t>(not her real name or photo)</a:t>
            </a:r>
            <a:endParaRPr altLang="x-none" noProof="1">
              <a:latin typeface="Helvetica" charset="0"/>
              <a:ea typeface="Helvetica" charset="0"/>
              <a:cs typeface="Helvetica" charset="0"/>
            </a:endParaRPr>
          </a:p>
        </p:txBody>
      </p:sp>
      <p:grpSp>
        <p:nvGrpSpPr>
          <p:cNvPr id="27650" name="Group 6"/>
          <p:cNvGrpSpPr>
            <a:grpSpLocks/>
          </p:cNvGrpSpPr>
          <p:nvPr/>
        </p:nvGrpSpPr>
        <p:grpSpPr bwMode="auto">
          <a:xfrm>
            <a:off x="301625" y="6046788"/>
            <a:ext cx="8459788" cy="811212"/>
            <a:chOff x="127322" y="46038"/>
            <a:chExt cx="8796760" cy="1372464"/>
          </a:xfrm>
        </p:grpSpPr>
        <p:pic>
          <p:nvPicPr>
            <p:cNvPr id="27652"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51" name="Content Placeholder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23867" y="1060450"/>
            <a:ext cx="3596283" cy="458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Grp="1" noChangeArrowheads="1"/>
          </p:cNvSpPr>
          <p:nvPr>
            <p:ph type="title"/>
          </p:nvPr>
        </p:nvSpPr>
        <p:spPr>
          <a:xfrm>
            <a:off x="285750" y="0"/>
            <a:ext cx="8520113" cy="820738"/>
          </a:xfrm>
        </p:spPr>
        <p:txBody>
          <a:bodyPr/>
          <a:lstStyle/>
          <a:p>
            <a:pPr algn="ctr" eaLnBrk="1" hangingPunct="1"/>
            <a:r>
              <a:rPr lang="en-US" altLang="x-none" sz="3200" cap="all" dirty="0">
                <a:latin typeface="Helvetica" charset="0"/>
                <a:ea typeface="Helvetica" charset="0"/>
                <a:cs typeface="Helvetica" charset="0"/>
              </a:rPr>
              <a:t>Biopsychosocial understanding of Sexuality</a:t>
            </a:r>
            <a:endParaRPr altLang="x-none" sz="3200" cap="all" noProof="1">
              <a:latin typeface="Helvetica" charset="0"/>
              <a:ea typeface="Helvetica" charset="0"/>
              <a:cs typeface="Helvetica" charset="0"/>
            </a:endParaRPr>
          </a:p>
        </p:txBody>
      </p:sp>
      <p:grpSp>
        <p:nvGrpSpPr>
          <p:cNvPr id="29699" name="Group 6"/>
          <p:cNvGrpSpPr>
            <a:grpSpLocks/>
          </p:cNvGrpSpPr>
          <p:nvPr/>
        </p:nvGrpSpPr>
        <p:grpSpPr bwMode="auto">
          <a:xfrm>
            <a:off x="301625" y="6046788"/>
            <a:ext cx="8459788" cy="811212"/>
            <a:chOff x="127322" y="46038"/>
            <a:chExt cx="8796760" cy="1372464"/>
          </a:xfrm>
        </p:grpSpPr>
        <p:pic>
          <p:nvPicPr>
            <p:cNvPr id="29701"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700" name="Picture 6" descr="515x343_a.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6712" y="1772158"/>
            <a:ext cx="8382000" cy="345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8"/>
          <p:cNvSpPr>
            <a:spLocks noGrp="1" noChangeArrowheads="1"/>
          </p:cNvSpPr>
          <p:nvPr>
            <p:ph type="title"/>
          </p:nvPr>
        </p:nvSpPr>
        <p:spPr>
          <a:xfrm>
            <a:off x="285750" y="0"/>
            <a:ext cx="8520113" cy="820738"/>
          </a:xfrm>
        </p:spPr>
        <p:txBody>
          <a:bodyPr/>
          <a:lstStyle/>
          <a:p>
            <a:pPr algn="ctr" eaLnBrk="1" hangingPunct="1"/>
            <a:r>
              <a:rPr lang="en-US" altLang="x-none" sz="2800" cap="all" dirty="0">
                <a:latin typeface="Helvetica" charset="0"/>
                <a:ea typeface="Helvetica" charset="0"/>
                <a:cs typeface="Helvetica" charset="0"/>
              </a:rPr>
              <a:t>Categories of sexual dysfunction </a:t>
            </a:r>
            <a:br>
              <a:rPr lang="en-US" altLang="x-none" sz="2800" cap="all" dirty="0">
                <a:latin typeface="Helvetica" charset="0"/>
                <a:ea typeface="Helvetica" charset="0"/>
                <a:cs typeface="Helvetica" charset="0"/>
              </a:rPr>
            </a:br>
            <a:r>
              <a:rPr lang="en-US" altLang="x-none" sz="2800" cap="all" dirty="0">
                <a:latin typeface="Helvetica" charset="0"/>
                <a:ea typeface="Helvetica" charset="0"/>
                <a:cs typeface="Helvetica" charset="0"/>
              </a:rPr>
              <a:t>among men and women</a:t>
            </a:r>
            <a:endParaRPr altLang="x-none" sz="2800" cap="all" noProof="1">
              <a:latin typeface="Helvetica" charset="0"/>
              <a:ea typeface="Helvetica" charset="0"/>
              <a:cs typeface="Helvetica" charset="0"/>
            </a:endParaRPr>
          </a:p>
        </p:txBody>
      </p:sp>
      <p:sp>
        <p:nvSpPr>
          <p:cNvPr id="31746" name="Rectangle 9"/>
          <p:cNvSpPr>
            <a:spLocks noGrp="1" noChangeArrowheads="1"/>
          </p:cNvSpPr>
          <p:nvPr>
            <p:ph type="body" idx="1"/>
          </p:nvPr>
        </p:nvSpPr>
        <p:spPr/>
        <p:txBody>
          <a:bodyPr/>
          <a:lstStyle/>
          <a:p>
            <a:pPr marL="0" indent="0" eaLnBrk="1" hangingPunct="1">
              <a:spcAft>
                <a:spcPct val="0"/>
              </a:spcAft>
              <a:buFontTx/>
              <a:buNone/>
            </a:pPr>
            <a:endParaRPr altLang="x-none" noProof="1"/>
          </a:p>
        </p:txBody>
      </p:sp>
      <p:grpSp>
        <p:nvGrpSpPr>
          <p:cNvPr id="31747" name="Group 6"/>
          <p:cNvGrpSpPr>
            <a:grpSpLocks/>
          </p:cNvGrpSpPr>
          <p:nvPr/>
        </p:nvGrpSpPr>
        <p:grpSpPr bwMode="auto">
          <a:xfrm>
            <a:off x="301625" y="6046788"/>
            <a:ext cx="8459788" cy="811212"/>
            <a:chOff x="127322" y="46038"/>
            <a:chExt cx="8796760" cy="1372464"/>
          </a:xfrm>
        </p:grpSpPr>
        <p:pic>
          <p:nvPicPr>
            <p:cNvPr id="31749"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748" name="Picture 6"/>
          <p:cNvPicPr>
            <a:picLocks noChangeAspect="1"/>
          </p:cNvPicPr>
          <p:nvPr/>
        </p:nvPicPr>
        <p:blipFill>
          <a:blip r:embed="rId5">
            <a:extLst>
              <a:ext uri="{28A0092B-C50C-407E-A947-70E740481C1C}">
                <a14:useLocalDpi xmlns:a14="http://schemas.microsoft.com/office/drawing/2010/main" val="0"/>
              </a:ext>
            </a:extLst>
          </a:blip>
          <a:srcRect t="6252"/>
          <a:stretch>
            <a:fillRect/>
          </a:stretch>
        </p:blipFill>
        <p:spPr bwMode="auto">
          <a:xfrm>
            <a:off x="285750" y="1060450"/>
            <a:ext cx="86137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9"/>
          <p:cNvSpPr>
            <a:spLocks noGrp="1" noChangeArrowheads="1"/>
          </p:cNvSpPr>
          <p:nvPr>
            <p:ph type="body" idx="1"/>
          </p:nvPr>
        </p:nvSpPr>
        <p:spPr>
          <a:xfrm>
            <a:off x="295275" y="1611824"/>
            <a:ext cx="8524875" cy="4325426"/>
          </a:xfrm>
        </p:spPr>
        <p:txBody>
          <a:bodyPr/>
          <a:lstStyle/>
          <a:p>
            <a:pPr marL="0" indent="0" eaLnBrk="1" hangingPunct="1">
              <a:buNone/>
            </a:pPr>
            <a:r>
              <a:rPr lang="en-US" altLang="x-none" sz="4000" dirty="0" smtClean="0">
                <a:latin typeface="Helvetica" charset="0"/>
                <a:ea typeface="Helvetica" charset="0"/>
                <a:cs typeface="Helvetica" charset="0"/>
              </a:rPr>
              <a:t>Teresa</a:t>
            </a:r>
            <a:r>
              <a:rPr lang="en-US" altLang="x-none" sz="4000" dirty="0">
                <a:latin typeface="Helvetica" charset="0"/>
                <a:ea typeface="Helvetica" charset="0"/>
                <a:cs typeface="Helvetica" charset="0"/>
              </a:rPr>
              <a:t/>
            </a:r>
            <a:br>
              <a:rPr lang="en-US" altLang="x-none" sz="4000" dirty="0">
                <a:latin typeface="Helvetica" charset="0"/>
                <a:ea typeface="Helvetica" charset="0"/>
                <a:cs typeface="Helvetica" charset="0"/>
              </a:rPr>
            </a:br>
            <a:r>
              <a:rPr lang="en-US" altLang="x-none" sz="4000" dirty="0">
                <a:latin typeface="Helvetica" charset="0"/>
                <a:ea typeface="Helvetica" charset="0"/>
                <a:cs typeface="Helvetica" charset="0"/>
              </a:rPr>
              <a:t/>
            </a:r>
            <a:br>
              <a:rPr lang="en-US" altLang="x-none" sz="4000" dirty="0">
                <a:latin typeface="Helvetica" charset="0"/>
                <a:ea typeface="Helvetica" charset="0"/>
                <a:cs typeface="Helvetica" charset="0"/>
              </a:rPr>
            </a:br>
            <a:r>
              <a:rPr lang="en-US" altLang="x-none" dirty="0">
                <a:latin typeface="Helvetica" charset="0"/>
                <a:ea typeface="Helvetica" charset="0"/>
                <a:cs typeface="Helvetica" charset="0"/>
              </a:rPr>
              <a:t>(not her real name or photo)</a:t>
            </a:r>
            <a:endParaRPr altLang="x-none" noProof="1">
              <a:latin typeface="Helvetica" charset="0"/>
              <a:ea typeface="Helvetica" charset="0"/>
              <a:cs typeface="Helvetica" charset="0"/>
            </a:endParaRPr>
          </a:p>
        </p:txBody>
      </p:sp>
      <p:grpSp>
        <p:nvGrpSpPr>
          <p:cNvPr id="27650" name="Group 6"/>
          <p:cNvGrpSpPr>
            <a:grpSpLocks/>
          </p:cNvGrpSpPr>
          <p:nvPr/>
        </p:nvGrpSpPr>
        <p:grpSpPr bwMode="auto">
          <a:xfrm>
            <a:off x="301625" y="6046788"/>
            <a:ext cx="8459788" cy="811212"/>
            <a:chOff x="127322" y="46038"/>
            <a:chExt cx="8796760" cy="1372464"/>
          </a:xfrm>
        </p:grpSpPr>
        <p:pic>
          <p:nvPicPr>
            <p:cNvPr id="27652"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51" name="Content Placeholder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23867" y="1060450"/>
            <a:ext cx="3596283" cy="458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23442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8"/>
          <p:cNvSpPr>
            <a:spLocks noGrp="1" noChangeArrowheads="1"/>
          </p:cNvSpPr>
          <p:nvPr>
            <p:ph type="title"/>
          </p:nvPr>
        </p:nvSpPr>
        <p:spPr>
          <a:xfrm>
            <a:off x="285750" y="173038"/>
            <a:ext cx="8520113" cy="647700"/>
          </a:xfrm>
        </p:spPr>
        <p:txBody>
          <a:bodyPr/>
          <a:lstStyle/>
          <a:p>
            <a:pPr eaLnBrk="1" hangingPunct="1"/>
            <a:endParaRPr altLang="x-none" noProof="1"/>
          </a:p>
        </p:txBody>
      </p:sp>
      <p:sp>
        <p:nvSpPr>
          <p:cNvPr id="35842" name="Rectangle 9"/>
          <p:cNvSpPr>
            <a:spLocks noGrp="1" noChangeArrowheads="1"/>
          </p:cNvSpPr>
          <p:nvPr>
            <p:ph type="body" idx="1"/>
          </p:nvPr>
        </p:nvSpPr>
        <p:spPr/>
        <p:txBody>
          <a:bodyPr/>
          <a:lstStyle/>
          <a:p>
            <a:pPr eaLnBrk="1" hangingPunct="1">
              <a:spcAft>
                <a:spcPct val="0"/>
              </a:spcAft>
            </a:pPr>
            <a:endParaRPr lang="en-US" altLang="x-none" sz="4000" dirty="0">
              <a:latin typeface="Helvetica" charset="0"/>
              <a:ea typeface="Helvetica" charset="0"/>
              <a:cs typeface="Helvetica" charset="0"/>
            </a:endParaRPr>
          </a:p>
          <a:p>
            <a:pPr marL="0" indent="0" eaLnBrk="1" hangingPunct="1">
              <a:spcAft>
                <a:spcPct val="0"/>
              </a:spcAft>
              <a:buNone/>
            </a:pPr>
            <a:r>
              <a:rPr lang="en-US" altLang="x-none" sz="4000" dirty="0">
                <a:latin typeface="Helvetica" charset="0"/>
                <a:ea typeface="Helvetica" charset="0"/>
                <a:cs typeface="Helvetica" charset="0"/>
              </a:rPr>
              <a:t>Pedro</a:t>
            </a:r>
            <a:br>
              <a:rPr lang="en-US" altLang="x-none" sz="4000" dirty="0">
                <a:latin typeface="Helvetica" charset="0"/>
                <a:ea typeface="Helvetica" charset="0"/>
                <a:cs typeface="Helvetica" charset="0"/>
              </a:rPr>
            </a:br>
            <a:r>
              <a:rPr lang="en-US" altLang="x-none" sz="4000" dirty="0">
                <a:latin typeface="Helvetica" charset="0"/>
                <a:ea typeface="Helvetica" charset="0"/>
                <a:cs typeface="Helvetica" charset="0"/>
              </a:rPr>
              <a:t/>
            </a:r>
            <a:br>
              <a:rPr lang="en-US" altLang="x-none" sz="4000" dirty="0">
                <a:latin typeface="Helvetica" charset="0"/>
                <a:ea typeface="Helvetica" charset="0"/>
                <a:cs typeface="Helvetica" charset="0"/>
              </a:rPr>
            </a:br>
            <a:r>
              <a:rPr lang="en-US" altLang="x-none" dirty="0">
                <a:latin typeface="Helvetica" charset="0"/>
                <a:ea typeface="Helvetica" charset="0"/>
                <a:cs typeface="Helvetica" charset="0"/>
              </a:rPr>
              <a:t>(not his real name or photo)</a:t>
            </a:r>
            <a:endParaRPr altLang="x-none" noProof="1">
              <a:latin typeface="Helvetica" charset="0"/>
              <a:ea typeface="Helvetica" charset="0"/>
              <a:cs typeface="Helvetica" charset="0"/>
            </a:endParaRPr>
          </a:p>
        </p:txBody>
      </p:sp>
      <p:grpSp>
        <p:nvGrpSpPr>
          <p:cNvPr id="35843" name="Group 6"/>
          <p:cNvGrpSpPr>
            <a:grpSpLocks/>
          </p:cNvGrpSpPr>
          <p:nvPr/>
        </p:nvGrpSpPr>
        <p:grpSpPr bwMode="auto">
          <a:xfrm>
            <a:off x="301625" y="6046788"/>
            <a:ext cx="8459788" cy="811212"/>
            <a:chOff x="127322" y="46038"/>
            <a:chExt cx="8796760" cy="1372464"/>
          </a:xfrm>
        </p:grpSpPr>
        <p:pic>
          <p:nvPicPr>
            <p:cNvPr id="35845"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844" name="Content Placeholder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54626" y="1060450"/>
            <a:ext cx="3703564" cy="461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8"/>
          <p:cNvSpPr>
            <a:spLocks noGrp="1" noChangeArrowheads="1"/>
          </p:cNvSpPr>
          <p:nvPr>
            <p:ph type="title"/>
          </p:nvPr>
        </p:nvSpPr>
        <p:spPr>
          <a:xfrm>
            <a:off x="285750" y="0"/>
            <a:ext cx="8520113" cy="820738"/>
          </a:xfrm>
        </p:spPr>
        <p:txBody>
          <a:bodyPr/>
          <a:lstStyle/>
          <a:p>
            <a:pPr algn="ctr" eaLnBrk="1" hangingPunct="1"/>
            <a:r>
              <a:rPr lang="en-US" altLang="x-none" sz="2800" cap="all" dirty="0" smtClean="0"/>
              <a:t>Cannabis Can Help With Sexual Problems</a:t>
            </a:r>
            <a:endParaRPr altLang="x-none" cap="all" noProof="1"/>
          </a:p>
        </p:txBody>
      </p:sp>
      <p:grpSp>
        <p:nvGrpSpPr>
          <p:cNvPr id="37891" name="Group 6"/>
          <p:cNvGrpSpPr>
            <a:grpSpLocks/>
          </p:cNvGrpSpPr>
          <p:nvPr/>
        </p:nvGrpSpPr>
        <p:grpSpPr bwMode="auto">
          <a:xfrm>
            <a:off x="301625" y="6046788"/>
            <a:ext cx="8459788" cy="811212"/>
            <a:chOff x="127322" y="46038"/>
            <a:chExt cx="8796760" cy="1372464"/>
          </a:xfrm>
        </p:grpSpPr>
        <p:pic>
          <p:nvPicPr>
            <p:cNvPr id="37893" name="Picture 7" descr="\\omicsdiv-278\Sreedhar Team\Nikhilesh\Palliative Care &amp; aging\Aging 2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9" descr="D:\Aging 2017\2017 pdf\Aging 2017\Untitled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892" name="Picture 6" descr="dt_141028_depressed_senior_erectile_dysfunction_800x600.jpg"/>
          <p:cNvPicPr>
            <a:picLocks noChangeAspect="1"/>
          </p:cNvPicPr>
          <p:nvPr/>
        </p:nvPicPr>
        <p:blipFill>
          <a:blip r:embed="rId5">
            <a:extLst>
              <a:ext uri="{28A0092B-C50C-407E-A947-70E740481C1C}">
                <a14:useLocalDpi xmlns:a14="http://schemas.microsoft.com/office/drawing/2010/main" val="0"/>
              </a:ext>
            </a:extLst>
          </a:blip>
          <a:srcRect l="23267" r="13229"/>
          <a:stretch>
            <a:fillRect/>
          </a:stretch>
        </p:blipFill>
        <p:spPr bwMode="auto">
          <a:xfrm>
            <a:off x="2448906" y="957266"/>
            <a:ext cx="4193799" cy="49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300038" y="0"/>
            <a:ext cx="8520112" cy="762000"/>
          </a:xfrm>
        </p:spPr>
        <p:txBody>
          <a:bodyPr/>
          <a:lstStyle/>
          <a:p>
            <a:pPr algn="ctr"/>
            <a:r>
              <a:rPr lang="en-US" altLang="x-none" sz="2800" cap="all" dirty="0">
                <a:latin typeface="Helvetica" charset="0"/>
                <a:ea typeface="Helvetica" charset="0"/>
                <a:cs typeface="Helvetica" charset="0"/>
              </a:rPr>
              <a:t>Women: Cannabis clearly linked to benefits in all 4 phases</a:t>
            </a:r>
          </a:p>
        </p:txBody>
      </p:sp>
      <p:pic>
        <p:nvPicPr>
          <p:cNvPr id="39938" name="Content Placeholder 3" descr="what-are-the-facts-about-naps-1961987583-oct-10-2012-1-600x400.jpg"/>
          <p:cNvPicPr>
            <a:picLocks noGrp="1" noChangeAspect="1"/>
          </p:cNvPicPr>
          <p:nvPr>
            <p:ph idx="1"/>
          </p:nvPr>
        </p:nvPicPr>
        <p:blipFill>
          <a:blip r:embed="rId3">
            <a:extLst>
              <a:ext uri="{28A0092B-C50C-407E-A947-70E740481C1C}">
                <a14:useLocalDpi xmlns:a14="http://schemas.microsoft.com/office/drawing/2010/main" val="0"/>
              </a:ext>
            </a:extLst>
          </a:blip>
          <a:srcRect l="42647" r="673" b="4163"/>
          <a:stretch>
            <a:fillRect/>
          </a:stretch>
        </p:blipFill>
        <p:spPr>
          <a:xfrm>
            <a:off x="4560888" y="1023185"/>
            <a:ext cx="4384155" cy="4835175"/>
          </a:xfrm>
        </p:spPr>
      </p:pic>
      <p:sp>
        <p:nvSpPr>
          <p:cNvPr id="39939" name="Rectangle 4"/>
          <p:cNvSpPr>
            <a:spLocks noChangeArrowheads="1"/>
          </p:cNvSpPr>
          <p:nvPr/>
        </p:nvSpPr>
        <p:spPr bwMode="auto">
          <a:xfrm>
            <a:off x="300038" y="1917565"/>
            <a:ext cx="426085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buFont typeface="Arial" charset="0"/>
              <a:buChar char="•"/>
            </a:pPr>
            <a:r>
              <a:rPr lang="en-US" altLang="x-none" sz="2400" dirty="0">
                <a:latin typeface="Helvetica" charset="0"/>
                <a:ea typeface="Helvetica" charset="0"/>
                <a:cs typeface="Helvetica" charset="0"/>
              </a:rPr>
              <a:t>Both receptive and </a:t>
            </a:r>
            <a:r>
              <a:rPr lang="en-US" altLang="x-none" sz="2400" dirty="0" err="1">
                <a:latin typeface="Helvetica" charset="0"/>
                <a:ea typeface="Helvetica" charset="0"/>
                <a:cs typeface="Helvetica" charset="0"/>
              </a:rPr>
              <a:t>proceptive</a:t>
            </a:r>
            <a:r>
              <a:rPr lang="en-US" altLang="x-none" sz="2400" dirty="0">
                <a:latin typeface="Helvetica" charset="0"/>
                <a:ea typeface="Helvetica" charset="0"/>
                <a:cs typeface="Helvetica" charset="0"/>
              </a:rPr>
              <a:t> interest</a:t>
            </a:r>
          </a:p>
          <a:p>
            <a:pPr eaLnBrk="1" hangingPunct="1">
              <a:buFont typeface="Arial" charset="0"/>
              <a:buChar char="•"/>
            </a:pPr>
            <a:endParaRPr lang="en-US" altLang="x-none" sz="2400" dirty="0">
              <a:latin typeface="Helvetica" charset="0"/>
              <a:ea typeface="Helvetica" charset="0"/>
              <a:cs typeface="Helvetica" charset="0"/>
            </a:endParaRPr>
          </a:p>
          <a:p>
            <a:pPr eaLnBrk="1" hangingPunct="1">
              <a:buFont typeface="Arial" charset="0"/>
              <a:buChar char="•"/>
            </a:pPr>
            <a:endParaRPr lang="en-US" altLang="x-none" sz="2400" dirty="0">
              <a:latin typeface="Helvetica" charset="0"/>
              <a:ea typeface="Helvetica" charset="0"/>
              <a:cs typeface="Helvetica" charset="0"/>
            </a:endParaRPr>
          </a:p>
          <a:p>
            <a:pPr eaLnBrk="1" hangingPunct="1">
              <a:buFont typeface="Arial" charset="0"/>
              <a:buChar char="•"/>
            </a:pPr>
            <a:r>
              <a:rPr lang="en-US" altLang="x-none" sz="2400" dirty="0">
                <a:latin typeface="Helvetica" charset="0"/>
                <a:ea typeface="Helvetica" charset="0"/>
                <a:cs typeface="Helvetica" charset="0"/>
              </a:rPr>
              <a:t>Arousal and lubrication</a:t>
            </a:r>
          </a:p>
          <a:p>
            <a:pPr eaLnBrk="1" hangingPunct="1">
              <a:buFont typeface="Arial" charset="0"/>
              <a:buChar char="•"/>
            </a:pPr>
            <a:endParaRPr lang="en-US" altLang="x-none" sz="2400" dirty="0">
              <a:latin typeface="Helvetica" charset="0"/>
              <a:ea typeface="Helvetica" charset="0"/>
              <a:cs typeface="Helvetica" charset="0"/>
            </a:endParaRPr>
          </a:p>
          <a:p>
            <a:pPr eaLnBrk="1" hangingPunct="1">
              <a:buFont typeface="Arial" charset="0"/>
              <a:buChar char="•"/>
            </a:pPr>
            <a:endParaRPr lang="en-US" altLang="x-none" sz="2400" dirty="0">
              <a:latin typeface="Helvetica" charset="0"/>
              <a:ea typeface="Helvetica" charset="0"/>
              <a:cs typeface="Helvetica" charset="0"/>
            </a:endParaRPr>
          </a:p>
          <a:p>
            <a:pPr eaLnBrk="1" hangingPunct="1">
              <a:buFont typeface="Arial" charset="0"/>
              <a:buChar char="•"/>
            </a:pPr>
            <a:r>
              <a:rPr lang="en-US" altLang="x-none" sz="2400" dirty="0">
                <a:latin typeface="Helvetica" charset="0"/>
                <a:ea typeface="Helvetica" charset="0"/>
                <a:cs typeface="Helvetica" charset="0"/>
              </a:rPr>
              <a:t>Climax </a:t>
            </a:r>
            <a:r>
              <a:rPr lang="en-US" altLang="x-none" sz="2400" dirty="0" smtClean="0">
                <a:latin typeface="Helvetica" charset="0"/>
                <a:ea typeface="Helvetica" charset="0"/>
                <a:cs typeface="Helvetica" charset="0"/>
              </a:rPr>
              <a:t>and </a:t>
            </a:r>
            <a:r>
              <a:rPr lang="en-US" altLang="x-none" sz="2400" dirty="0">
                <a:latin typeface="Helvetica" charset="0"/>
                <a:ea typeface="Helvetica" charset="0"/>
                <a:cs typeface="Helvetica" charset="0"/>
              </a:rPr>
              <a:t>satisfaction</a:t>
            </a:r>
          </a:p>
        </p:txBody>
      </p:sp>
      <p:grpSp>
        <p:nvGrpSpPr>
          <p:cNvPr id="39940" name="Group 6"/>
          <p:cNvGrpSpPr>
            <a:grpSpLocks/>
          </p:cNvGrpSpPr>
          <p:nvPr/>
        </p:nvGrpSpPr>
        <p:grpSpPr bwMode="auto">
          <a:xfrm>
            <a:off x="301625" y="6046788"/>
            <a:ext cx="8459788" cy="811212"/>
            <a:chOff x="127322" y="46038"/>
            <a:chExt cx="8796760" cy="1372464"/>
          </a:xfrm>
        </p:grpSpPr>
        <p:pic>
          <p:nvPicPr>
            <p:cNvPr id="39941" name="Picture 7" descr="\\omicsdiv-278\Sreedhar Team\Nikhilesh\Palliative Care &amp; aging\Aging 20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9" descr="D:\Aging 2017\2017 pdf\Aging 2017\Untitled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300038" y="154982"/>
            <a:ext cx="8520112" cy="607017"/>
          </a:xfrm>
        </p:spPr>
        <p:txBody>
          <a:bodyPr/>
          <a:lstStyle/>
          <a:p>
            <a:pPr algn="ctr"/>
            <a:r>
              <a:rPr lang="en-US" altLang="x-none" sz="3200" cap="all" dirty="0">
                <a:latin typeface="Helvetica" charset="0"/>
                <a:ea typeface="Helvetica" charset="0"/>
                <a:cs typeface="Helvetica" charset="0"/>
              </a:rPr>
              <a:t>Cannabis in males</a:t>
            </a:r>
          </a:p>
        </p:txBody>
      </p:sp>
      <p:pic>
        <p:nvPicPr>
          <p:cNvPr id="40962" name="Content Placeholder 3" descr="0a789db6418eba83c4756cd1aaa3-660x565.jpg"/>
          <p:cNvPicPr>
            <a:picLocks noGrp="1" noChangeAspect="1"/>
          </p:cNvPicPr>
          <p:nvPr>
            <p:ph idx="1"/>
          </p:nvPr>
        </p:nvPicPr>
        <p:blipFill>
          <a:blip r:embed="rId3">
            <a:extLst>
              <a:ext uri="{28A0092B-C50C-407E-A947-70E740481C1C}">
                <a14:useLocalDpi xmlns:a14="http://schemas.microsoft.com/office/drawing/2010/main" val="0"/>
              </a:ext>
            </a:extLst>
          </a:blip>
          <a:srcRect l="14330" r="9729" b="3915"/>
          <a:stretch>
            <a:fillRect/>
          </a:stretch>
        </p:blipFill>
        <p:spPr>
          <a:xfrm>
            <a:off x="4318000" y="1028700"/>
            <a:ext cx="4502150" cy="4876800"/>
          </a:xfrm>
        </p:spPr>
      </p:pic>
      <p:sp>
        <p:nvSpPr>
          <p:cNvPr id="5" name="Rectangle 4"/>
          <p:cNvSpPr/>
          <p:nvPr/>
        </p:nvSpPr>
        <p:spPr>
          <a:xfrm>
            <a:off x="300038" y="1728788"/>
            <a:ext cx="3557587" cy="3170099"/>
          </a:xfrm>
          <a:prstGeom prst="rect">
            <a:avLst/>
          </a:prstGeom>
        </p:spPr>
        <p:txBody>
          <a:bodyPr>
            <a:spAutoFit/>
          </a:bodyPr>
          <a:lstStyle>
            <a:lvl1pPr marL="342900" indent="-342900">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buFont typeface="Arial" charset="0"/>
              <a:buChar char="•"/>
            </a:pPr>
            <a:r>
              <a:rPr lang="en-US" altLang="x-none" dirty="0">
                <a:latin typeface="Helvetica" charset="0"/>
                <a:ea typeface="Helvetica" charset="0"/>
                <a:cs typeface="Helvetica" charset="0"/>
              </a:rPr>
              <a:t>Good for desire </a:t>
            </a:r>
          </a:p>
          <a:p>
            <a:pPr lvl="1" eaLnBrk="1" hangingPunct="1">
              <a:buFontTx/>
              <a:buChar char="-"/>
            </a:pPr>
            <a:r>
              <a:rPr lang="en-US" altLang="x-none" dirty="0">
                <a:latin typeface="Helvetica" charset="0"/>
                <a:ea typeface="Helvetica" charset="0"/>
                <a:cs typeface="Helvetica" charset="0"/>
              </a:rPr>
              <a:t>May be helpful or harmful to arousal</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May be helpful or harmful to climax</a:t>
            </a: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endParaRPr lang="en-US" altLang="x-none" dirty="0">
              <a:latin typeface="Helvetica" charset="0"/>
              <a:ea typeface="Helvetica" charset="0"/>
              <a:cs typeface="Helvetica" charset="0"/>
            </a:endParaRPr>
          </a:p>
          <a:p>
            <a:pPr eaLnBrk="1" hangingPunct="1">
              <a:buFont typeface="Arial" charset="0"/>
              <a:buChar char="•"/>
            </a:pPr>
            <a:r>
              <a:rPr lang="en-US" altLang="x-none" dirty="0">
                <a:latin typeface="Helvetica" charset="0"/>
                <a:ea typeface="Helvetica" charset="0"/>
                <a:cs typeface="Helvetica" charset="0"/>
              </a:rPr>
              <a:t>Generally positive </a:t>
            </a:r>
            <a:r>
              <a:rPr lang="en-US" altLang="x-none" dirty="0" smtClean="0">
                <a:latin typeface="Helvetica" charset="0"/>
                <a:ea typeface="Helvetica" charset="0"/>
                <a:cs typeface="Helvetica" charset="0"/>
              </a:rPr>
              <a:t>for satisfaction</a:t>
            </a:r>
            <a:endParaRPr lang="en-US" altLang="x-none" dirty="0">
              <a:solidFill>
                <a:srgbClr val="FFFFFF"/>
              </a:solidFill>
              <a:latin typeface="Helvetica" charset="0"/>
              <a:ea typeface="Helvetica" charset="0"/>
              <a:cs typeface="Helvetica" charset="0"/>
            </a:endParaRPr>
          </a:p>
        </p:txBody>
      </p:sp>
      <p:grpSp>
        <p:nvGrpSpPr>
          <p:cNvPr id="40964" name="Group 6"/>
          <p:cNvGrpSpPr>
            <a:grpSpLocks/>
          </p:cNvGrpSpPr>
          <p:nvPr/>
        </p:nvGrpSpPr>
        <p:grpSpPr bwMode="auto">
          <a:xfrm>
            <a:off x="301625" y="6046788"/>
            <a:ext cx="8459788" cy="811212"/>
            <a:chOff x="127322" y="46038"/>
            <a:chExt cx="8796760" cy="1372464"/>
          </a:xfrm>
        </p:grpSpPr>
        <p:pic>
          <p:nvPicPr>
            <p:cNvPr id="40965" name="Picture 7" descr="\\omicsdiv-278\Sreedhar Team\Nikhilesh\Palliative Care &amp; aging\Aging 20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9" descr="D:\Aging 2017\2017 pdf\Aging 2017\Untitled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300038" y="0"/>
            <a:ext cx="8520112" cy="762000"/>
          </a:xfrm>
        </p:spPr>
        <p:txBody>
          <a:bodyPr/>
          <a:lstStyle/>
          <a:p>
            <a:pPr algn="ctr"/>
            <a:r>
              <a:rPr lang="en-US" altLang="x-none" sz="3200" cap="all" dirty="0">
                <a:latin typeface="Helvetica" charset="0"/>
                <a:ea typeface="Helvetica" charset="0"/>
                <a:cs typeface="Helvetica" charset="0"/>
              </a:rPr>
              <a:t>Yes! Cannabis does help </a:t>
            </a:r>
            <a:r>
              <a:rPr lang="en-US" altLang="x-none" sz="3200" cap="all" dirty="0" smtClean="0">
                <a:latin typeface="Helvetica" charset="0"/>
                <a:ea typeface="Helvetica" charset="0"/>
                <a:cs typeface="Helvetica" charset="0"/>
              </a:rPr>
              <a:t>with sexuality and </a:t>
            </a:r>
            <a:r>
              <a:rPr lang="en-US" altLang="x-none" sz="3200" cap="all" dirty="0">
                <a:latin typeface="Helvetica" charset="0"/>
                <a:ea typeface="Helvetica" charset="0"/>
                <a:cs typeface="Helvetica" charset="0"/>
              </a:rPr>
              <a:t>intimacy</a:t>
            </a:r>
          </a:p>
        </p:txBody>
      </p:sp>
      <p:grpSp>
        <p:nvGrpSpPr>
          <p:cNvPr id="41986" name="Group 6"/>
          <p:cNvGrpSpPr>
            <a:grpSpLocks/>
          </p:cNvGrpSpPr>
          <p:nvPr/>
        </p:nvGrpSpPr>
        <p:grpSpPr bwMode="auto">
          <a:xfrm>
            <a:off x="301625" y="6046788"/>
            <a:ext cx="8459788" cy="811212"/>
            <a:chOff x="127322" y="46038"/>
            <a:chExt cx="8796760" cy="1372464"/>
          </a:xfrm>
        </p:grpSpPr>
        <p:pic>
          <p:nvPicPr>
            <p:cNvPr id="41990" name="Picture 7" descr="\\omicsdiv-278\Sreedhar Team\Nikhilesh\Palliative Care &amp; aging\Aging 2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104" y="46038"/>
              <a:ext cx="4490978"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9" descr="D:\Aging 2017\2017 pdf\Aging 2017\Untitled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322" y="46038"/>
              <a:ext cx="4305782" cy="13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Content Placeholder 6"/>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633553" y="1835944"/>
            <a:ext cx="2590800" cy="31369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1988" name="Rectangle 7"/>
          <p:cNvSpPr>
            <a:spLocks noChangeArrowheads="1"/>
          </p:cNvSpPr>
          <p:nvPr/>
        </p:nvSpPr>
        <p:spPr bwMode="auto">
          <a:xfrm>
            <a:off x="300038" y="1328738"/>
            <a:ext cx="457200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r>
              <a:rPr lang="en-US" altLang="x-none">
                <a:latin typeface="Helvetica" charset="0"/>
                <a:ea typeface="Helvetica" charset="0"/>
                <a:cs typeface="Helvetica" charset="0"/>
              </a:rPr>
              <a:t>Regardless of gender, Cannabis promotes Desire, Arousal, Orgasm, and Satisfaction</a:t>
            </a:r>
          </a:p>
        </p:txBody>
      </p:sp>
      <p:sp>
        <p:nvSpPr>
          <p:cNvPr id="9" name="Rectangle 8"/>
          <p:cNvSpPr/>
          <p:nvPr/>
        </p:nvSpPr>
        <p:spPr>
          <a:xfrm>
            <a:off x="300038" y="3062288"/>
            <a:ext cx="4572000" cy="1631950"/>
          </a:xfrm>
          <a:prstGeom prst="rect">
            <a:avLst/>
          </a:prstGeom>
        </p:spPr>
        <p:txBody>
          <a:bodyPr>
            <a:spAutoFit/>
          </a:bodyPr>
          <a:lstStyle>
            <a:lvl1pPr marL="342900" indent="-342900">
              <a:defRPr sz="2000">
                <a:solidFill>
                  <a:schemeClr val="tx1"/>
                </a:solidFill>
                <a:latin typeface="Arial" charset="0"/>
                <a:ea typeface="Arial" charset="0"/>
                <a:cs typeface="Arial" charset="0"/>
              </a:defRPr>
            </a:lvl1pPr>
            <a:lvl2pPr marL="742950" indent="-285750">
              <a:defRPr sz="2000">
                <a:solidFill>
                  <a:schemeClr val="tx1"/>
                </a:solidFill>
                <a:latin typeface="Arial" charset="0"/>
                <a:ea typeface="Arial" charset="0"/>
                <a:cs typeface="Arial" charset="0"/>
              </a:defRPr>
            </a:lvl2pPr>
            <a:lvl3pPr marL="1143000" indent="-228600">
              <a:defRPr sz="20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eaLnBrk="1" hangingPunct="1">
              <a:buFont typeface="Arial" charset="0"/>
              <a:buChar char="•"/>
            </a:pPr>
            <a:r>
              <a:rPr lang="en-US" altLang="x-none">
                <a:latin typeface="Helvetica" charset="0"/>
                <a:ea typeface="Helvetica" charset="0"/>
                <a:cs typeface="Helvetica" charset="0"/>
              </a:rPr>
              <a:t>Overall intimacy in enhanced</a:t>
            </a:r>
          </a:p>
          <a:p>
            <a:pPr eaLnBrk="1" hangingPunct="1">
              <a:buFont typeface="Arial" charset="0"/>
              <a:buChar char="•"/>
            </a:pPr>
            <a:endParaRPr lang="en-US" altLang="x-none">
              <a:latin typeface="Helvetica" charset="0"/>
              <a:ea typeface="Helvetica" charset="0"/>
              <a:cs typeface="Helvetica" charset="0"/>
            </a:endParaRPr>
          </a:p>
          <a:p>
            <a:pPr eaLnBrk="1" hangingPunct="1">
              <a:buFont typeface="Arial" charset="0"/>
              <a:buChar char="•"/>
            </a:pPr>
            <a:endParaRPr lang="en-US" altLang="x-none">
              <a:latin typeface="Helvetica" charset="0"/>
              <a:ea typeface="Helvetica" charset="0"/>
              <a:cs typeface="Helvetica" charset="0"/>
            </a:endParaRPr>
          </a:p>
          <a:p>
            <a:pPr eaLnBrk="1" hangingPunct="1">
              <a:buFont typeface="Arial" charset="0"/>
              <a:buChar char="•"/>
            </a:pPr>
            <a:r>
              <a:rPr lang="en-US" altLang="x-none">
                <a:latin typeface="Helvetica" charset="0"/>
                <a:ea typeface="Helvetica" charset="0"/>
                <a:cs typeface="Helvetica" charset="0"/>
              </a:rPr>
              <a:t>In men, lower doses are beneficial </a:t>
            </a:r>
            <a:r>
              <a:rPr lang="en-US" altLang="x-none">
                <a:solidFill>
                  <a:srgbClr val="FFFFFF"/>
                </a:solidFill>
                <a:latin typeface="Helvetica" charset="0"/>
                <a:ea typeface="Helvetica" charset="0"/>
                <a:cs typeface="Helvetica" charset="0"/>
              </a:rPr>
              <a:t>compared to higher</a:t>
            </a:r>
          </a:p>
        </p:txBody>
      </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3364</TotalTime>
  <Words>1410</Words>
  <Application>Microsoft Macintosh PowerPoint</Application>
  <PresentationFormat>On-screen Show (4:3)</PresentationFormat>
  <Paragraphs>166</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Wingdings</vt:lpstr>
      <vt:lpstr>Helvetica</vt:lpstr>
      <vt:lpstr>Standarddesign</vt:lpstr>
      <vt:lpstr>Sex and Cannabis:  Can It Solve Our Intimacy Problems? </vt:lpstr>
      <vt:lpstr>MYTH: Women aren’t interested</vt:lpstr>
      <vt:lpstr>Male sexual dysfunction Is more  than just erectile dysfunction</vt:lpstr>
      <vt:lpstr>Sexual dysfunction affects people’s lives</vt:lpstr>
      <vt:lpstr>Few people seek or receive care  for their sexual problems</vt:lpstr>
      <vt:lpstr>Understanding how sexuality works</vt:lpstr>
      <vt:lpstr>PowerPoint Presentation</vt:lpstr>
      <vt:lpstr>Biopsychosocial understanding of Sexuality</vt:lpstr>
      <vt:lpstr>Categories of sexual dysfunction  among men and women</vt:lpstr>
      <vt:lpstr>PowerPoint Presentation</vt:lpstr>
      <vt:lpstr>PowerPoint Presentation</vt:lpstr>
      <vt:lpstr>Cannabis Can Help With Sexual Problems</vt:lpstr>
      <vt:lpstr>Women: Cannabis clearly linked to benefits in all 4 phases</vt:lpstr>
      <vt:lpstr>Cannabis in males</vt:lpstr>
      <vt:lpstr>Yes! Cannabis does help with sexuality and intimacy</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Xiang</dc:creator>
  <dc:description>PresentationLoad.com</dc:description>
  <cp:lastModifiedBy>Jordan Tishler</cp:lastModifiedBy>
  <cp:revision>336</cp:revision>
  <dcterms:created xsi:type="dcterms:W3CDTF">2007-11-27T23:54:21Z</dcterms:created>
  <dcterms:modified xsi:type="dcterms:W3CDTF">2017-06-06T20:30:37Z</dcterms:modified>
</cp:coreProperties>
</file>