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53568" y="6582154"/>
            <a:ext cx="4189476" cy="2621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356615" y="6237730"/>
            <a:ext cx="4183379" cy="5318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4210811" y="6582154"/>
            <a:ext cx="413003" cy="2621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4213859" y="6237730"/>
            <a:ext cx="406908" cy="5318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532663" y="6370980"/>
            <a:ext cx="3892270" cy="24968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142849" y="6286525"/>
            <a:ext cx="312064" cy="41943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6627" y="1157985"/>
            <a:ext cx="6250940" cy="508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chemeClr val="tx1"/>
                </a:solidFill>
                <a:latin typeface="Malgun Gothic"/>
                <a:cs typeface="Malgun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53568" y="6582154"/>
            <a:ext cx="4189476" cy="26212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356615" y="6237730"/>
            <a:ext cx="4183379" cy="5318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4210811" y="6582154"/>
            <a:ext cx="413003" cy="2621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4213859" y="6237730"/>
            <a:ext cx="406908" cy="53187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532663" y="6370980"/>
            <a:ext cx="3892270" cy="24968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142849" y="6286525"/>
            <a:ext cx="312064" cy="41943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4401" y="37083"/>
            <a:ext cx="8915196" cy="62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4386" y="2173478"/>
            <a:ext cx="8555227" cy="17195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Relationship Id="rId14" Type="http://schemas.openxmlformats.org/officeDocument/2006/relationships/image" Target="../media/image25.png"/><Relationship Id="rId15" Type="http://schemas.openxmlformats.org/officeDocument/2006/relationships/image" Target="../media/image26.png"/><Relationship Id="rId16" Type="http://schemas.openxmlformats.org/officeDocument/2006/relationships/image" Target="../media/image27.png"/><Relationship Id="rId17" Type="http://schemas.openxmlformats.org/officeDocument/2006/relationships/image" Target="../media/image28.png"/><Relationship Id="rId18" Type="http://schemas.openxmlformats.org/officeDocument/2006/relationships/image" Target="../media/image29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image" Target="../media/image35.png"/><Relationship Id="rId8" Type="http://schemas.openxmlformats.org/officeDocument/2006/relationships/image" Target="../media/image36.png"/><Relationship Id="rId9" Type="http://schemas.openxmlformats.org/officeDocument/2006/relationships/image" Target="../media/image37.png"/><Relationship Id="rId10" Type="http://schemas.openxmlformats.org/officeDocument/2006/relationships/image" Target="../media/image38.png"/><Relationship Id="rId11" Type="http://schemas.openxmlformats.org/officeDocument/2006/relationships/image" Target="../media/image39.png"/><Relationship Id="rId12" Type="http://schemas.openxmlformats.org/officeDocument/2006/relationships/image" Target="../media/image40.png"/><Relationship Id="rId13" Type="http://schemas.openxmlformats.org/officeDocument/2006/relationships/image" Target="../media/image41.png"/><Relationship Id="rId14" Type="http://schemas.openxmlformats.org/officeDocument/2006/relationships/image" Target="../media/image42.png"/><Relationship Id="rId15" Type="http://schemas.openxmlformats.org/officeDocument/2006/relationships/image" Target="../media/image43.png"/><Relationship Id="rId16" Type="http://schemas.openxmlformats.org/officeDocument/2006/relationships/image" Target="../media/image44.png"/><Relationship Id="rId17" Type="http://schemas.openxmlformats.org/officeDocument/2006/relationships/image" Target="../media/image45.png"/><Relationship Id="rId18" Type="http://schemas.openxmlformats.org/officeDocument/2006/relationships/image" Target="../media/image46.png"/><Relationship Id="rId19" Type="http://schemas.openxmlformats.org/officeDocument/2006/relationships/image" Target="../media/image47.png"/><Relationship Id="rId20" Type="http://schemas.openxmlformats.org/officeDocument/2006/relationships/image" Target="../media/image48.png"/><Relationship Id="rId21" Type="http://schemas.openxmlformats.org/officeDocument/2006/relationships/image" Target="../media/image49.png"/><Relationship Id="rId22" Type="http://schemas.openxmlformats.org/officeDocument/2006/relationships/image" Target="../media/image50.png"/><Relationship Id="rId23" Type="http://schemas.openxmlformats.org/officeDocument/2006/relationships/image" Target="../media/image51.png"/><Relationship Id="rId24" Type="http://schemas.openxmlformats.org/officeDocument/2006/relationships/image" Target="../media/image52.png"/><Relationship Id="rId25" Type="http://schemas.openxmlformats.org/officeDocument/2006/relationships/image" Target="../media/image53.png"/><Relationship Id="rId26" Type="http://schemas.openxmlformats.org/officeDocument/2006/relationships/image" Target="../media/image54.png"/><Relationship Id="rId27" Type="http://schemas.openxmlformats.org/officeDocument/2006/relationships/image" Target="../media/image55.png"/><Relationship Id="rId28" Type="http://schemas.openxmlformats.org/officeDocument/2006/relationships/image" Target="../media/image56.png"/><Relationship Id="rId29" Type="http://schemas.openxmlformats.org/officeDocument/2006/relationships/image" Target="../media/image57.png"/><Relationship Id="rId30" Type="http://schemas.openxmlformats.org/officeDocument/2006/relationships/image" Target="../media/image58.png"/><Relationship Id="rId31" Type="http://schemas.openxmlformats.org/officeDocument/2006/relationships/image" Target="../media/image59.png"/><Relationship Id="rId32" Type="http://schemas.openxmlformats.org/officeDocument/2006/relationships/image" Target="../media/image60.png"/><Relationship Id="rId33" Type="http://schemas.openxmlformats.org/officeDocument/2006/relationships/image" Target="../media/image61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4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openxmlformats.org/officeDocument/2006/relationships/image" Target="../media/image69.png"/><Relationship Id="rId7" Type="http://schemas.openxmlformats.org/officeDocument/2006/relationships/image" Target="../media/image70.png"/><Relationship Id="rId8" Type="http://schemas.openxmlformats.org/officeDocument/2006/relationships/image" Target="../media/image71.png"/><Relationship Id="rId9" Type="http://schemas.openxmlformats.org/officeDocument/2006/relationships/image" Target="../media/image72.png"/><Relationship Id="rId10" Type="http://schemas.openxmlformats.org/officeDocument/2006/relationships/image" Target="../media/image73.png"/><Relationship Id="rId11" Type="http://schemas.openxmlformats.org/officeDocument/2006/relationships/image" Target="../media/image74.png"/><Relationship Id="rId12" Type="http://schemas.openxmlformats.org/officeDocument/2006/relationships/image" Target="../media/image75.png"/><Relationship Id="rId13" Type="http://schemas.openxmlformats.org/officeDocument/2006/relationships/image" Target="../media/image76.png"/><Relationship Id="rId14" Type="http://schemas.openxmlformats.org/officeDocument/2006/relationships/image" Target="../media/image77.png"/><Relationship Id="rId15" Type="http://schemas.openxmlformats.org/officeDocument/2006/relationships/image" Target="../media/image78.png"/><Relationship Id="rId16" Type="http://schemas.openxmlformats.org/officeDocument/2006/relationships/image" Target="../media/image79.png"/><Relationship Id="rId17" Type="http://schemas.openxmlformats.org/officeDocument/2006/relationships/image" Target="../media/image80.png"/><Relationship Id="rId18" Type="http://schemas.openxmlformats.org/officeDocument/2006/relationships/image" Target="../media/image81.png"/><Relationship Id="rId19" Type="http://schemas.openxmlformats.org/officeDocument/2006/relationships/image" Target="../media/image82.png"/><Relationship Id="rId20" Type="http://schemas.openxmlformats.org/officeDocument/2006/relationships/image" Target="../media/image83.png"/><Relationship Id="rId21" Type="http://schemas.openxmlformats.org/officeDocument/2006/relationships/image" Target="../media/image84.png"/><Relationship Id="rId22" Type="http://schemas.openxmlformats.org/officeDocument/2006/relationships/image" Target="../media/image85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7.jpg"/><Relationship Id="rId3" Type="http://schemas.openxmlformats.org/officeDocument/2006/relationships/image" Target="../media/image88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9.jpg"/><Relationship Id="rId3" Type="http://schemas.openxmlformats.org/officeDocument/2006/relationships/image" Target="../media/image90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1.jpg"/><Relationship Id="rId3" Type="http://schemas.openxmlformats.org/officeDocument/2006/relationships/image" Target="../media/image92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3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4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5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6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7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8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0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2.png"/><Relationship Id="rId3" Type="http://schemas.openxmlformats.org/officeDocument/2006/relationships/image" Target="../media/image103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4.png"/><Relationship Id="rId3" Type="http://schemas.openxmlformats.org/officeDocument/2006/relationships/image" Target="../media/image105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8.png"/><Relationship Id="rId3" Type="http://schemas.openxmlformats.org/officeDocument/2006/relationships/image" Target="../media/image109.png"/><Relationship Id="rId4" Type="http://schemas.openxmlformats.org/officeDocument/2006/relationships/image" Target="../media/image110.png"/><Relationship Id="rId5" Type="http://schemas.openxmlformats.org/officeDocument/2006/relationships/image" Target="../media/image111.png"/><Relationship Id="rId6" Type="http://schemas.openxmlformats.org/officeDocument/2006/relationships/image" Target="../media/image112.png"/><Relationship Id="rId7" Type="http://schemas.openxmlformats.org/officeDocument/2006/relationships/image" Target="../media/image113.png"/><Relationship Id="rId8" Type="http://schemas.openxmlformats.org/officeDocument/2006/relationships/image" Target="../media/image114.png"/><Relationship Id="rId9" Type="http://schemas.openxmlformats.org/officeDocument/2006/relationships/image" Target="../media/image115.png"/><Relationship Id="rId10" Type="http://schemas.openxmlformats.org/officeDocument/2006/relationships/image" Target="../media/image116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7.png"/><Relationship Id="rId3" Type="http://schemas.openxmlformats.org/officeDocument/2006/relationships/image" Target="../media/image118.png"/><Relationship Id="rId4" Type="http://schemas.openxmlformats.org/officeDocument/2006/relationships/image" Target="../media/image119.jpg"/><Relationship Id="rId5" Type="http://schemas.openxmlformats.org/officeDocument/2006/relationships/image" Target="../media/image120.jpg"/><Relationship Id="rId6" Type="http://schemas.openxmlformats.org/officeDocument/2006/relationships/image" Target="../media/image121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2.png"/><Relationship Id="rId3" Type="http://schemas.openxmlformats.org/officeDocument/2006/relationships/image" Target="../media/image123.png"/><Relationship Id="rId4" Type="http://schemas.openxmlformats.org/officeDocument/2006/relationships/image" Target="../media/image124.png"/><Relationship Id="rId5" Type="http://schemas.openxmlformats.org/officeDocument/2006/relationships/image" Target="../media/image125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6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7.jpg"/><Relationship Id="rId3" Type="http://schemas.openxmlformats.org/officeDocument/2006/relationships/image" Target="../media/image128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9.jpg"/><Relationship Id="rId3" Type="http://schemas.openxmlformats.org/officeDocument/2006/relationships/image" Target="../media/image130.jpg"/><Relationship Id="rId4" Type="http://schemas.openxmlformats.org/officeDocument/2006/relationships/image" Target="../media/image131.jpg"/><Relationship Id="rId5" Type="http://schemas.openxmlformats.org/officeDocument/2006/relationships/image" Target="../media/image132.jpg"/><Relationship Id="rId6" Type="http://schemas.openxmlformats.org/officeDocument/2006/relationships/image" Target="../media/image133.jpg"/><Relationship Id="rId7" Type="http://schemas.openxmlformats.org/officeDocument/2006/relationships/image" Target="../media/image134.jpg"/><Relationship Id="rId8" Type="http://schemas.openxmlformats.org/officeDocument/2006/relationships/image" Target="../media/image135.jpg"/><Relationship Id="rId9" Type="http://schemas.openxmlformats.org/officeDocument/2006/relationships/image" Target="../media/image136.jpg"/><Relationship Id="rId10" Type="http://schemas.openxmlformats.org/officeDocument/2006/relationships/image" Target="../media/image137.png"/><Relationship Id="rId11" Type="http://schemas.openxmlformats.org/officeDocument/2006/relationships/image" Target="../media/image138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39.jpg"/><Relationship Id="rId3" Type="http://schemas.openxmlformats.org/officeDocument/2006/relationships/image" Target="../media/image140.jpg"/><Relationship Id="rId4" Type="http://schemas.openxmlformats.org/officeDocument/2006/relationships/image" Target="../media/image141.jpg"/><Relationship Id="rId5" Type="http://schemas.openxmlformats.org/officeDocument/2006/relationships/image" Target="../media/image142.jpg"/><Relationship Id="rId6" Type="http://schemas.openxmlformats.org/officeDocument/2006/relationships/image" Target="../media/image143.jpg"/><Relationship Id="rId7" Type="http://schemas.openxmlformats.org/officeDocument/2006/relationships/image" Target="../media/image144.jpg"/><Relationship Id="rId8" Type="http://schemas.openxmlformats.org/officeDocument/2006/relationships/image" Target="../media/image145.jpg"/><Relationship Id="rId9" Type="http://schemas.openxmlformats.org/officeDocument/2006/relationships/image" Target="../media/image146.jpg"/><Relationship Id="rId10" Type="http://schemas.openxmlformats.org/officeDocument/2006/relationships/image" Target="../media/image147.jpg"/><Relationship Id="rId11" Type="http://schemas.openxmlformats.org/officeDocument/2006/relationships/image" Target="../media/image148.jpg"/><Relationship Id="rId12" Type="http://schemas.openxmlformats.org/officeDocument/2006/relationships/image" Target="../media/image149.jpg"/><Relationship Id="rId13" Type="http://schemas.openxmlformats.org/officeDocument/2006/relationships/image" Target="../media/image150.jpg"/><Relationship Id="rId14" Type="http://schemas.openxmlformats.org/officeDocument/2006/relationships/image" Target="../media/image151.jpg"/><Relationship Id="rId15" Type="http://schemas.openxmlformats.org/officeDocument/2006/relationships/image" Target="../media/image152.jpg"/><Relationship Id="rId16" Type="http://schemas.openxmlformats.org/officeDocument/2006/relationships/image" Target="../media/image153.jpg"/><Relationship Id="rId17" Type="http://schemas.openxmlformats.org/officeDocument/2006/relationships/image" Target="../media/image154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55.jpg"/><Relationship Id="rId3" Type="http://schemas.openxmlformats.org/officeDocument/2006/relationships/image" Target="../media/image156.jpg"/><Relationship Id="rId4" Type="http://schemas.openxmlformats.org/officeDocument/2006/relationships/image" Target="../media/image157.jpg"/><Relationship Id="rId5" Type="http://schemas.openxmlformats.org/officeDocument/2006/relationships/image" Target="../media/image158.jpg"/><Relationship Id="rId6" Type="http://schemas.openxmlformats.org/officeDocument/2006/relationships/image" Target="../media/image159.jpg"/><Relationship Id="rId7" Type="http://schemas.openxmlformats.org/officeDocument/2006/relationships/image" Target="../media/image160.jpg"/><Relationship Id="rId8" Type="http://schemas.openxmlformats.org/officeDocument/2006/relationships/image" Target="../media/image161.jpg"/><Relationship Id="rId9" Type="http://schemas.openxmlformats.org/officeDocument/2006/relationships/image" Target="../media/image162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3.png"/><Relationship Id="rId3" Type="http://schemas.openxmlformats.org/officeDocument/2006/relationships/image" Target="../media/image164.png"/><Relationship Id="rId4" Type="http://schemas.openxmlformats.org/officeDocument/2006/relationships/image" Target="../media/image165.png"/><Relationship Id="rId5" Type="http://schemas.openxmlformats.org/officeDocument/2006/relationships/image" Target="../media/image166.png"/><Relationship Id="rId6" Type="http://schemas.openxmlformats.org/officeDocument/2006/relationships/image" Target="../media/image167.png"/><Relationship Id="rId7" Type="http://schemas.openxmlformats.org/officeDocument/2006/relationships/image" Target="../media/image168.png"/><Relationship Id="rId8" Type="http://schemas.openxmlformats.org/officeDocument/2006/relationships/image" Target="../media/image169.png"/><Relationship Id="rId9" Type="http://schemas.openxmlformats.org/officeDocument/2006/relationships/image" Target="../media/image170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1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2.jpg"/><Relationship Id="rId3" Type="http://schemas.openxmlformats.org/officeDocument/2006/relationships/image" Target="../media/image173.jpg"/><Relationship Id="rId4" Type="http://schemas.openxmlformats.org/officeDocument/2006/relationships/image" Target="../media/image174.jpg"/><Relationship Id="rId5" Type="http://schemas.openxmlformats.org/officeDocument/2006/relationships/image" Target="../media/image175.jpg"/><Relationship Id="rId6" Type="http://schemas.openxmlformats.org/officeDocument/2006/relationships/image" Target="../media/image176.jpg"/><Relationship Id="rId7" Type="http://schemas.openxmlformats.org/officeDocument/2006/relationships/image" Target="../media/image177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8.jpg"/><Relationship Id="rId3" Type="http://schemas.openxmlformats.org/officeDocument/2006/relationships/image" Target="../media/image179.jpg"/><Relationship Id="rId4" Type="http://schemas.openxmlformats.org/officeDocument/2006/relationships/image" Target="../media/image180.jpg"/><Relationship Id="rId5" Type="http://schemas.openxmlformats.org/officeDocument/2006/relationships/image" Target="../media/image181.png"/><Relationship Id="rId6" Type="http://schemas.openxmlformats.org/officeDocument/2006/relationships/image" Target="../media/image182.png"/><Relationship Id="rId7" Type="http://schemas.openxmlformats.org/officeDocument/2006/relationships/image" Target="../media/image183.jpg"/><Relationship Id="rId8" Type="http://schemas.openxmlformats.org/officeDocument/2006/relationships/image" Target="../media/image184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5.png"/><Relationship Id="rId3" Type="http://schemas.openxmlformats.org/officeDocument/2006/relationships/image" Target="../media/image186.png"/><Relationship Id="rId4" Type="http://schemas.openxmlformats.org/officeDocument/2006/relationships/image" Target="../media/image187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8.jpg"/><Relationship Id="rId3" Type="http://schemas.openxmlformats.org/officeDocument/2006/relationships/image" Target="../media/image189.jpg"/><Relationship Id="rId4" Type="http://schemas.openxmlformats.org/officeDocument/2006/relationships/image" Target="../media/image190.jpg"/><Relationship Id="rId5" Type="http://schemas.openxmlformats.org/officeDocument/2006/relationships/image" Target="../media/image191.jpg"/><Relationship Id="rId6" Type="http://schemas.openxmlformats.org/officeDocument/2006/relationships/image" Target="../media/image192.jpg"/><Relationship Id="rId7" Type="http://schemas.openxmlformats.org/officeDocument/2006/relationships/image" Target="../media/image193.jpg"/><Relationship Id="rId8" Type="http://schemas.openxmlformats.org/officeDocument/2006/relationships/image" Target="../media/image194.png"/><Relationship Id="rId9" Type="http://schemas.openxmlformats.org/officeDocument/2006/relationships/image" Target="../media/image195.jpg"/><Relationship Id="rId10" Type="http://schemas.openxmlformats.org/officeDocument/2006/relationships/image" Target="../media/image196.png"/><Relationship Id="rId11" Type="http://schemas.openxmlformats.org/officeDocument/2006/relationships/image" Target="../media/image197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8.jpg"/><Relationship Id="rId3" Type="http://schemas.openxmlformats.org/officeDocument/2006/relationships/image" Target="../media/image199.png"/><Relationship Id="rId4" Type="http://schemas.openxmlformats.org/officeDocument/2006/relationships/image" Target="../media/image200.png"/><Relationship Id="rId5" Type="http://schemas.openxmlformats.org/officeDocument/2006/relationships/image" Target="../media/image201.png"/><Relationship Id="rId6" Type="http://schemas.openxmlformats.org/officeDocument/2006/relationships/image" Target="../media/image202.png"/><Relationship Id="rId7" Type="http://schemas.openxmlformats.org/officeDocument/2006/relationships/image" Target="../media/image203.png"/><Relationship Id="rId8" Type="http://schemas.openxmlformats.org/officeDocument/2006/relationships/image" Target="../media/image204.png"/><Relationship Id="rId9" Type="http://schemas.openxmlformats.org/officeDocument/2006/relationships/image" Target="../media/image205.png"/><Relationship Id="rId10" Type="http://schemas.openxmlformats.org/officeDocument/2006/relationships/image" Target="../media/image206.jpg"/><Relationship Id="rId11" Type="http://schemas.openxmlformats.org/officeDocument/2006/relationships/image" Target="../media/image207.jpg"/><Relationship Id="rId12" Type="http://schemas.openxmlformats.org/officeDocument/2006/relationships/image" Target="../media/image208.jpg"/><Relationship Id="rId13" Type="http://schemas.openxmlformats.org/officeDocument/2006/relationships/image" Target="../media/image209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0.jpg"/><Relationship Id="rId3" Type="http://schemas.openxmlformats.org/officeDocument/2006/relationships/image" Target="../media/image211.jpg"/><Relationship Id="rId4" Type="http://schemas.openxmlformats.org/officeDocument/2006/relationships/image" Target="../media/image212.jpg"/><Relationship Id="rId5" Type="http://schemas.openxmlformats.org/officeDocument/2006/relationships/image" Target="../media/image213.jpg"/><Relationship Id="rId6" Type="http://schemas.openxmlformats.org/officeDocument/2006/relationships/image" Target="../media/image214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5.png"/><Relationship Id="rId3" Type="http://schemas.openxmlformats.org/officeDocument/2006/relationships/image" Target="../media/image216.png"/><Relationship Id="rId4" Type="http://schemas.openxmlformats.org/officeDocument/2006/relationships/image" Target="../media/image217.png"/><Relationship Id="rId5" Type="http://schemas.openxmlformats.org/officeDocument/2006/relationships/image" Target="../media/image218.png"/><Relationship Id="rId6" Type="http://schemas.openxmlformats.org/officeDocument/2006/relationships/image" Target="../media/image219.png"/><Relationship Id="rId7" Type="http://schemas.openxmlformats.org/officeDocument/2006/relationships/image" Target="../media/image220.png"/><Relationship Id="rId8" Type="http://schemas.openxmlformats.org/officeDocument/2006/relationships/image" Target="../media/image221.png"/><Relationship Id="rId9" Type="http://schemas.openxmlformats.org/officeDocument/2006/relationships/image" Target="../media/image222.png"/><Relationship Id="rId10" Type="http://schemas.openxmlformats.org/officeDocument/2006/relationships/image" Target="../media/image223.png"/><Relationship Id="rId11" Type="http://schemas.openxmlformats.org/officeDocument/2006/relationships/image" Target="../media/image224.png"/><Relationship Id="rId12" Type="http://schemas.openxmlformats.org/officeDocument/2006/relationships/image" Target="../media/image225.png"/><Relationship Id="rId13" Type="http://schemas.openxmlformats.org/officeDocument/2006/relationships/image" Target="../media/image226.png"/><Relationship Id="rId14" Type="http://schemas.openxmlformats.org/officeDocument/2006/relationships/image" Target="../media/image227.png"/><Relationship Id="rId15" Type="http://schemas.openxmlformats.org/officeDocument/2006/relationships/image" Target="../media/image228.png"/><Relationship Id="rId16" Type="http://schemas.openxmlformats.org/officeDocument/2006/relationships/image" Target="../media/image229.png"/><Relationship Id="rId17" Type="http://schemas.openxmlformats.org/officeDocument/2006/relationships/image" Target="../media/image230.png"/><Relationship Id="rId18" Type="http://schemas.openxmlformats.org/officeDocument/2006/relationships/image" Target="../media/image231.png"/><Relationship Id="rId19" Type="http://schemas.openxmlformats.org/officeDocument/2006/relationships/image" Target="../media/image232.png"/><Relationship Id="rId20" Type="http://schemas.openxmlformats.org/officeDocument/2006/relationships/image" Target="../media/image233.png"/><Relationship Id="rId21" Type="http://schemas.openxmlformats.org/officeDocument/2006/relationships/image" Target="../media/image234.png"/><Relationship Id="rId22" Type="http://schemas.openxmlformats.org/officeDocument/2006/relationships/image" Target="../media/image235.png"/><Relationship Id="rId23" Type="http://schemas.openxmlformats.org/officeDocument/2006/relationships/image" Target="../media/image236.png"/><Relationship Id="rId24" Type="http://schemas.openxmlformats.org/officeDocument/2006/relationships/image" Target="../media/image237.png"/><Relationship Id="rId25" Type="http://schemas.openxmlformats.org/officeDocument/2006/relationships/image" Target="../media/image238.png"/><Relationship Id="rId26" Type="http://schemas.openxmlformats.org/officeDocument/2006/relationships/image" Target="../media/image239.png"/><Relationship Id="rId27" Type="http://schemas.openxmlformats.org/officeDocument/2006/relationships/image" Target="../media/image240.png"/><Relationship Id="rId28" Type="http://schemas.openxmlformats.org/officeDocument/2006/relationships/image" Target="../media/image241.png"/><Relationship Id="rId29" Type="http://schemas.openxmlformats.org/officeDocument/2006/relationships/image" Target="../media/image242.png"/><Relationship Id="rId30" Type="http://schemas.openxmlformats.org/officeDocument/2006/relationships/image" Target="../media/image243.png"/><Relationship Id="rId31" Type="http://schemas.openxmlformats.org/officeDocument/2006/relationships/image" Target="../media/image244.png"/><Relationship Id="rId32" Type="http://schemas.openxmlformats.org/officeDocument/2006/relationships/image" Target="../media/image245.png"/><Relationship Id="rId33" Type="http://schemas.openxmlformats.org/officeDocument/2006/relationships/image" Target="../media/image246.png"/><Relationship Id="rId34" Type="http://schemas.openxmlformats.org/officeDocument/2006/relationships/image" Target="../media/image247.png"/><Relationship Id="rId35" Type="http://schemas.openxmlformats.org/officeDocument/2006/relationships/image" Target="../media/image248.png"/><Relationship Id="rId36" Type="http://schemas.openxmlformats.org/officeDocument/2006/relationships/image" Target="../media/image249.png"/><Relationship Id="rId37" Type="http://schemas.openxmlformats.org/officeDocument/2006/relationships/image" Target="../media/image250.png"/><Relationship Id="rId38" Type="http://schemas.openxmlformats.org/officeDocument/2006/relationships/image" Target="../media/image251.png"/><Relationship Id="rId39" Type="http://schemas.openxmlformats.org/officeDocument/2006/relationships/image" Target="../media/image252.png"/><Relationship Id="rId40" Type="http://schemas.openxmlformats.org/officeDocument/2006/relationships/image" Target="../media/image253.png"/><Relationship Id="rId41" Type="http://schemas.openxmlformats.org/officeDocument/2006/relationships/image" Target="../media/image254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267" y="840994"/>
            <a:ext cx="8808720" cy="61341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>
                <a:latin typeface="Malgun Gothic"/>
                <a:cs typeface="Malgun Gothic"/>
              </a:rPr>
              <a:t>Ribosomal </a:t>
            </a:r>
            <a:r>
              <a:rPr dirty="0" sz="4000" spc="-10">
                <a:latin typeface="Malgun Gothic"/>
                <a:cs typeface="Malgun Gothic"/>
              </a:rPr>
              <a:t>protein </a:t>
            </a:r>
            <a:r>
              <a:rPr dirty="0" sz="4000" spc="-5">
                <a:latin typeface="Malgun Gothic"/>
                <a:cs typeface="Malgun Gothic"/>
              </a:rPr>
              <a:t>S3 </a:t>
            </a:r>
            <a:r>
              <a:rPr dirty="0" sz="4000" spc="-10">
                <a:latin typeface="Malgun Gothic"/>
                <a:cs typeface="Malgun Gothic"/>
              </a:rPr>
              <a:t>secreted</a:t>
            </a:r>
            <a:r>
              <a:rPr dirty="0" sz="4000">
                <a:latin typeface="Malgun Gothic"/>
                <a:cs typeface="Malgun Gothic"/>
              </a:rPr>
              <a:t> </a:t>
            </a:r>
            <a:r>
              <a:rPr dirty="0" sz="4000" spc="-10">
                <a:latin typeface="Malgun Gothic"/>
                <a:cs typeface="Malgun Gothic"/>
              </a:rPr>
              <a:t>from</a:t>
            </a:r>
            <a:endParaRPr sz="40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54095" y="3142488"/>
            <a:ext cx="1312163" cy="789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896867" y="3142488"/>
            <a:ext cx="1202436" cy="789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629911" y="3142488"/>
            <a:ext cx="557784" cy="789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718303" y="3142488"/>
            <a:ext cx="1139952" cy="789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88864" y="3142488"/>
            <a:ext cx="557784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671572" y="3569208"/>
            <a:ext cx="3570732" cy="7894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772911" y="3569208"/>
            <a:ext cx="557784" cy="7894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380488" y="3995928"/>
            <a:ext cx="4151375" cy="789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062471" y="3995928"/>
            <a:ext cx="557783" cy="7894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916935" y="4422647"/>
            <a:ext cx="3078480" cy="7894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526023" y="4422647"/>
            <a:ext cx="557784" cy="78943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756916" y="4849367"/>
            <a:ext cx="3398520" cy="78943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686044" y="4849367"/>
            <a:ext cx="557784" cy="78943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221479" y="5276088"/>
            <a:ext cx="557784" cy="78943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221479" y="5702808"/>
            <a:ext cx="557784" cy="78943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221479" y="6129526"/>
            <a:ext cx="557784" cy="7284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221479" y="6556247"/>
            <a:ext cx="557784" cy="30175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258267" y="1450594"/>
            <a:ext cx="8941435" cy="39414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15" b="1">
                <a:latin typeface="Malgun Gothic"/>
                <a:cs typeface="Malgun Gothic"/>
              </a:rPr>
              <a:t>various </a:t>
            </a:r>
            <a:r>
              <a:rPr dirty="0" sz="4000" spc="-10" b="1">
                <a:latin typeface="Malgun Gothic"/>
                <a:cs typeface="Malgun Gothic"/>
              </a:rPr>
              <a:t>cancer cell lines </a:t>
            </a:r>
            <a:r>
              <a:rPr dirty="0" sz="4000" spc="-5" b="1">
                <a:latin typeface="Malgun Gothic"/>
                <a:cs typeface="Malgun Gothic"/>
              </a:rPr>
              <a:t>is a</a:t>
            </a:r>
            <a:r>
              <a:rPr dirty="0" sz="4000" spc="200" b="1">
                <a:latin typeface="Malgun Gothic"/>
                <a:cs typeface="Malgun Gothic"/>
              </a:rPr>
              <a:t> </a:t>
            </a:r>
            <a:r>
              <a:rPr dirty="0" sz="4000" spc="-5" b="1">
                <a:latin typeface="Malgun Gothic"/>
                <a:cs typeface="Malgun Gothic"/>
              </a:rPr>
              <a:t>possible</a:t>
            </a:r>
            <a:endParaRPr sz="400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</a:pPr>
            <a:r>
              <a:rPr dirty="0" sz="4000" spc="-5" b="1">
                <a:latin typeface="Malgun Gothic"/>
                <a:cs typeface="Malgun Gothic"/>
              </a:rPr>
              <a:t>cancer</a:t>
            </a:r>
            <a:r>
              <a:rPr dirty="0" sz="4000" spc="-70" b="1">
                <a:latin typeface="Malgun Gothic"/>
                <a:cs typeface="Malgun Gothic"/>
              </a:rPr>
              <a:t> </a:t>
            </a:r>
            <a:r>
              <a:rPr dirty="0" sz="4000" spc="-45" b="1">
                <a:latin typeface="Malgun Gothic"/>
                <a:cs typeface="Malgun Gothic"/>
              </a:rPr>
              <a:t>biomarker.</a:t>
            </a:r>
            <a:endParaRPr sz="400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900">
              <a:latin typeface="Times New Roman"/>
              <a:cs typeface="Times New Roman"/>
            </a:endParaRPr>
          </a:p>
          <a:p>
            <a:pPr algn="ctr" marR="563245">
              <a:lnSpc>
                <a:spcPct val="100000"/>
              </a:lnSpc>
            </a:pPr>
            <a:r>
              <a:rPr dirty="0" sz="2800" spc="-15" b="1">
                <a:latin typeface="Times New Roman"/>
                <a:cs typeface="Times New Roman"/>
              </a:rPr>
              <a:t>Prof. </a:t>
            </a:r>
            <a:r>
              <a:rPr dirty="0" sz="2800" b="1">
                <a:latin typeface="Times New Roman"/>
                <a:cs typeface="Times New Roman"/>
              </a:rPr>
              <a:t>Joon</a:t>
            </a:r>
            <a:r>
              <a:rPr dirty="0" sz="2800" spc="-50" b="1">
                <a:latin typeface="Times New Roman"/>
                <a:cs typeface="Times New Roman"/>
              </a:rPr>
              <a:t> </a:t>
            </a:r>
            <a:r>
              <a:rPr dirty="0" sz="2800" spc="-5" b="1">
                <a:latin typeface="Times New Roman"/>
                <a:cs typeface="Times New Roman"/>
              </a:rPr>
              <a:t>Kim</a:t>
            </a:r>
            <a:endParaRPr sz="2800">
              <a:latin typeface="Times New Roman"/>
              <a:cs typeface="Times New Roman"/>
            </a:endParaRPr>
          </a:p>
          <a:p>
            <a:pPr algn="ctr" marL="2343785" marR="2909570" indent="1905">
              <a:lnSpc>
                <a:spcPct val="100000"/>
              </a:lnSpc>
            </a:pPr>
            <a:r>
              <a:rPr dirty="0" sz="2800" spc="-5" b="1">
                <a:latin typeface="Times New Roman"/>
                <a:cs typeface="Times New Roman"/>
              </a:rPr>
              <a:t>Lab of Biochemistry  </a:t>
            </a:r>
            <a:r>
              <a:rPr dirty="0" sz="2800" b="1">
                <a:latin typeface="Times New Roman"/>
                <a:cs typeface="Times New Roman"/>
              </a:rPr>
              <a:t>Division </a:t>
            </a:r>
            <a:r>
              <a:rPr dirty="0" sz="2800" spc="-5" b="1">
                <a:latin typeface="Times New Roman"/>
                <a:cs typeface="Times New Roman"/>
              </a:rPr>
              <a:t>of Life</a:t>
            </a:r>
            <a:r>
              <a:rPr dirty="0" sz="2800" spc="-75" b="1">
                <a:latin typeface="Times New Roman"/>
                <a:cs typeface="Times New Roman"/>
              </a:rPr>
              <a:t> </a:t>
            </a:r>
            <a:r>
              <a:rPr dirty="0" sz="2800" spc="-5" b="1">
                <a:latin typeface="Times New Roman"/>
                <a:cs typeface="Times New Roman"/>
              </a:rPr>
              <a:t>Sciences  </a:t>
            </a:r>
            <a:r>
              <a:rPr dirty="0" sz="2800" spc="-15" b="1">
                <a:latin typeface="Times New Roman"/>
                <a:cs typeface="Times New Roman"/>
              </a:rPr>
              <a:t>Korea</a:t>
            </a:r>
            <a:r>
              <a:rPr dirty="0" sz="2800" spc="-65" b="1">
                <a:latin typeface="Times New Roman"/>
                <a:cs typeface="Times New Roman"/>
              </a:rPr>
              <a:t> </a:t>
            </a:r>
            <a:r>
              <a:rPr dirty="0" sz="2800" spc="-5" b="1">
                <a:latin typeface="Times New Roman"/>
                <a:cs typeface="Times New Roman"/>
              </a:rPr>
              <a:t>University</a:t>
            </a:r>
            <a:endParaRPr sz="2800">
              <a:latin typeface="Times New Roman"/>
              <a:cs typeface="Times New Roman"/>
            </a:endParaRPr>
          </a:p>
          <a:p>
            <a:pPr algn="ctr" marR="565785">
              <a:lnSpc>
                <a:spcPct val="100000"/>
              </a:lnSpc>
            </a:pPr>
            <a:r>
              <a:rPr dirty="0" sz="2800" b="1">
                <a:latin typeface="Times New Roman"/>
                <a:cs typeface="Times New Roman"/>
              </a:rPr>
              <a:t>Seoul, South</a:t>
            </a:r>
            <a:r>
              <a:rPr dirty="0" sz="2800" spc="-90" b="1">
                <a:latin typeface="Times New Roman"/>
                <a:cs typeface="Times New Roman"/>
              </a:rPr>
              <a:t> </a:t>
            </a:r>
            <a:r>
              <a:rPr dirty="0" sz="2800" spc="-15" b="1">
                <a:latin typeface="Times New Roman"/>
                <a:cs typeface="Times New Roman"/>
              </a:rPr>
              <a:t>Korea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58011" y="134112"/>
            <a:ext cx="7455408" cy="679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908035" y="134112"/>
            <a:ext cx="512064" cy="6797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1770" rIns="0" bIns="0" rtlCol="0" vert="horz">
            <a:spAutoFit/>
          </a:bodyPr>
          <a:lstStyle/>
          <a:p>
            <a:pPr marL="934085">
              <a:lnSpc>
                <a:spcPct val="100000"/>
              </a:lnSpc>
            </a:pPr>
            <a:r>
              <a:rPr dirty="0" sz="2400" spc="-5">
                <a:latin typeface="Malgun Gothic"/>
                <a:cs typeface="Malgun Gothic"/>
              </a:rPr>
              <a:t>Why </a:t>
            </a:r>
            <a:r>
              <a:rPr dirty="0" sz="2400">
                <a:latin typeface="Malgun Gothic"/>
                <a:cs typeface="Malgun Gothic"/>
              </a:rPr>
              <a:t>are </a:t>
            </a:r>
            <a:r>
              <a:rPr dirty="0" sz="2400" spc="-5">
                <a:latin typeface="Malgun Gothic"/>
                <a:cs typeface="Malgun Gothic"/>
              </a:rPr>
              <a:t>we studying the ribosome biogenesis</a:t>
            </a:r>
            <a:r>
              <a:rPr dirty="0" sz="2400" spc="95">
                <a:latin typeface="Malgun Gothic"/>
                <a:cs typeface="Malgun Gothic"/>
              </a:rPr>
              <a:t> </a:t>
            </a:r>
            <a:r>
              <a:rPr dirty="0" sz="2400">
                <a:latin typeface="Malgun Gothic"/>
                <a:cs typeface="Malgun Gothic"/>
              </a:rPr>
              <a:t>?</a:t>
            </a:r>
            <a:endParaRPr sz="2400">
              <a:latin typeface="Malgun Gothic"/>
              <a:cs typeface="Malgun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6115" y="886967"/>
            <a:ext cx="486156" cy="6324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59079" y="854963"/>
            <a:ext cx="513588" cy="6797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67284" y="854963"/>
            <a:ext cx="7156704" cy="6797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118604" y="854963"/>
            <a:ext cx="512064" cy="679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93547" y="1312163"/>
            <a:ext cx="411480" cy="5349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71272" y="1286255"/>
            <a:ext cx="522731" cy="5730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19100" y="1220724"/>
            <a:ext cx="3113531" cy="6797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127248" y="1220724"/>
            <a:ext cx="512063" cy="6797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09600" y="1586483"/>
            <a:ext cx="512063" cy="67970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56844" y="1976627"/>
            <a:ext cx="1990344" cy="51358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339339" y="1976627"/>
            <a:ext cx="853439" cy="51358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884932" y="1976627"/>
            <a:ext cx="388619" cy="51358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965704" y="1976627"/>
            <a:ext cx="5871972" cy="51358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56844" y="2250948"/>
            <a:ext cx="1333500" cy="51358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682495" y="2250948"/>
            <a:ext cx="388619" cy="51358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56844" y="2525267"/>
            <a:ext cx="388619" cy="51358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56844" y="2799588"/>
            <a:ext cx="1994916" cy="51358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343911" y="2799588"/>
            <a:ext cx="402336" cy="51358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438400" y="2799588"/>
            <a:ext cx="1495044" cy="51358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625596" y="2799588"/>
            <a:ext cx="402336" cy="5135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720084" y="2799588"/>
            <a:ext cx="432815" cy="513588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845052" y="2799588"/>
            <a:ext cx="402336" cy="51358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939540" y="2799588"/>
            <a:ext cx="4459223" cy="51358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56844" y="3073907"/>
            <a:ext cx="2072639" cy="51358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421635" y="3073907"/>
            <a:ext cx="388619" cy="51358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56844" y="3348228"/>
            <a:ext cx="388619" cy="513588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36091" y="5817108"/>
            <a:ext cx="388620" cy="51358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736091" y="6091428"/>
            <a:ext cx="388620" cy="51358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71272" y="6358126"/>
            <a:ext cx="431292" cy="49987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71272" y="6662926"/>
            <a:ext cx="431292" cy="19507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330200" y="948563"/>
            <a:ext cx="8278495" cy="49498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27329" indent="-214629">
              <a:lnSpc>
                <a:spcPct val="100000"/>
              </a:lnSpc>
              <a:buFont typeface="Arial"/>
              <a:buChar char="•"/>
              <a:tabLst>
                <a:tab pos="227965" algn="l"/>
              </a:tabLst>
            </a:pPr>
            <a:r>
              <a:rPr dirty="0" sz="2400" b="1">
                <a:solidFill>
                  <a:srgbClr val="A9D18E"/>
                </a:solidFill>
                <a:latin typeface="Malgun Gothic"/>
                <a:cs typeface="Malgun Gothic"/>
              </a:rPr>
              <a:t>Major </a:t>
            </a:r>
            <a:r>
              <a:rPr dirty="0" sz="2400" spc="-5" b="1">
                <a:solidFill>
                  <a:srgbClr val="A9D18E"/>
                </a:solidFill>
                <a:latin typeface="Malgun Gothic"/>
                <a:cs typeface="Malgun Gothic"/>
              </a:rPr>
              <a:t>energy consumer </a:t>
            </a:r>
            <a:r>
              <a:rPr dirty="0" sz="2400" spc="-20" b="1">
                <a:solidFill>
                  <a:srgbClr val="A9D18E"/>
                </a:solidFill>
                <a:latin typeface="Malgun Gothic"/>
                <a:cs typeface="Malgun Gothic"/>
              </a:rPr>
              <a:t>of </a:t>
            </a:r>
            <a:r>
              <a:rPr dirty="0" sz="2400" b="1">
                <a:solidFill>
                  <a:srgbClr val="A9D18E"/>
                </a:solidFill>
                <a:latin typeface="Malgun Gothic"/>
                <a:cs typeface="Malgun Gothic"/>
              </a:rPr>
              <a:t>the </a:t>
            </a:r>
            <a:r>
              <a:rPr dirty="0" sz="2400" spc="-35" b="1">
                <a:solidFill>
                  <a:srgbClr val="A9D18E"/>
                </a:solidFill>
                <a:latin typeface="Malgun Gothic"/>
                <a:cs typeface="Malgun Gothic"/>
              </a:rPr>
              <a:t>cell’s</a:t>
            </a:r>
            <a:r>
              <a:rPr dirty="0" sz="2400" spc="140" b="1">
                <a:solidFill>
                  <a:srgbClr val="A9D18E"/>
                </a:solidFill>
                <a:latin typeface="Malgun Gothic"/>
                <a:cs typeface="Malgun Gothic"/>
              </a:rPr>
              <a:t> </a:t>
            </a:r>
            <a:r>
              <a:rPr dirty="0" sz="2400" spc="-5" b="1">
                <a:solidFill>
                  <a:srgbClr val="A9D18E"/>
                </a:solidFill>
                <a:latin typeface="Malgun Gothic"/>
                <a:cs typeface="Malgun Gothic"/>
              </a:rPr>
              <a:t>resources</a:t>
            </a:r>
            <a:endParaRPr sz="2400">
              <a:latin typeface="Malgun Gothic"/>
              <a:cs typeface="Malgun Gothic"/>
            </a:endParaRPr>
          </a:p>
          <a:p>
            <a:pPr marL="279400" indent="-266700">
              <a:lnSpc>
                <a:spcPct val="100000"/>
              </a:lnSpc>
              <a:buSzPct val="83333"/>
              <a:buFont typeface="Arial"/>
              <a:buChar char="•"/>
              <a:tabLst>
                <a:tab pos="279400" algn="l"/>
                <a:tab pos="280035" algn="l"/>
              </a:tabLst>
            </a:pPr>
            <a:r>
              <a:rPr dirty="0" sz="2400" spc="-5" b="1">
                <a:solidFill>
                  <a:srgbClr val="A9D18E"/>
                </a:solidFill>
                <a:latin typeface="Malgun Gothic"/>
                <a:cs typeface="Malgun Gothic"/>
              </a:rPr>
              <a:t>Budgeting</a:t>
            </a:r>
            <a:r>
              <a:rPr dirty="0" sz="2400" spc="-55" b="1">
                <a:solidFill>
                  <a:srgbClr val="A9D18E"/>
                </a:solidFill>
                <a:latin typeface="Malgun Gothic"/>
                <a:cs typeface="Malgun Gothic"/>
              </a:rPr>
              <a:t> </a:t>
            </a:r>
            <a:r>
              <a:rPr dirty="0" sz="2400" spc="-5" b="1">
                <a:solidFill>
                  <a:srgbClr val="A9D18E"/>
                </a:solidFill>
                <a:latin typeface="Malgun Gothic"/>
                <a:cs typeface="Malgun Gothic"/>
              </a:rPr>
              <a:t>process</a:t>
            </a:r>
            <a:endParaRPr sz="240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00">
              <a:latin typeface="Times New Roman"/>
              <a:cs typeface="Times New Roman"/>
            </a:endParaRPr>
          </a:p>
          <a:p>
            <a:pPr marL="469900" marR="5080">
              <a:lnSpc>
                <a:spcPct val="100000"/>
              </a:lnSpc>
            </a:pPr>
            <a:r>
              <a:rPr dirty="0" sz="1800" spc="-15">
                <a:latin typeface="Malgun Gothic"/>
                <a:cs typeface="Malgun Gothic"/>
              </a:rPr>
              <a:t>Transcription </a:t>
            </a:r>
            <a:r>
              <a:rPr dirty="0" sz="1800" spc="-20">
                <a:latin typeface="Malgun Gothic"/>
                <a:cs typeface="Malgun Gothic"/>
              </a:rPr>
              <a:t>of </a:t>
            </a:r>
            <a:r>
              <a:rPr dirty="0" sz="1800" spc="-5">
                <a:latin typeface="Malgun Gothic"/>
                <a:cs typeface="Malgun Gothic"/>
              </a:rPr>
              <a:t>rRNA </a:t>
            </a:r>
            <a:r>
              <a:rPr dirty="0" sz="1800">
                <a:latin typeface="Malgun Gothic"/>
                <a:cs typeface="Malgun Gothic"/>
              </a:rPr>
              <a:t>by RNA polymerase I : 60% </a:t>
            </a:r>
            <a:r>
              <a:rPr dirty="0" sz="1800" spc="-20">
                <a:latin typeface="Malgun Gothic"/>
                <a:cs typeface="Malgun Gothic"/>
              </a:rPr>
              <a:t>of </a:t>
            </a:r>
            <a:r>
              <a:rPr dirty="0" sz="1800">
                <a:latin typeface="Malgun Gothic"/>
                <a:cs typeface="Malgun Gothic"/>
              </a:rPr>
              <a:t>the total </a:t>
            </a:r>
            <a:r>
              <a:rPr dirty="0" sz="1800" spc="-5">
                <a:latin typeface="Malgun Gothic"/>
                <a:cs typeface="Malgun Gothic"/>
              </a:rPr>
              <a:t>transcription  in </a:t>
            </a:r>
            <a:r>
              <a:rPr dirty="0" sz="1800">
                <a:latin typeface="Malgun Gothic"/>
                <a:cs typeface="Malgun Gothic"/>
              </a:rPr>
              <a:t>the</a:t>
            </a:r>
            <a:r>
              <a:rPr dirty="0" sz="1800" spc="-95">
                <a:latin typeface="Malgun Gothic"/>
                <a:cs typeface="Malgun Gothic"/>
              </a:rPr>
              <a:t> </a:t>
            </a:r>
            <a:r>
              <a:rPr dirty="0" sz="1800">
                <a:latin typeface="Malgun Gothic"/>
                <a:cs typeface="Malgun Gothic"/>
              </a:rPr>
              <a:t>cell</a:t>
            </a:r>
            <a:endParaRPr sz="180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Times New Roman"/>
              <a:cs typeface="Times New Roman"/>
            </a:endParaRPr>
          </a:p>
          <a:p>
            <a:pPr marL="469900" marR="443230">
              <a:lnSpc>
                <a:spcPct val="100000"/>
              </a:lnSpc>
            </a:pPr>
            <a:r>
              <a:rPr dirty="0" sz="1800">
                <a:latin typeface="Malgun Gothic"/>
                <a:cs typeface="Malgun Gothic"/>
              </a:rPr>
              <a:t>50% </a:t>
            </a:r>
            <a:r>
              <a:rPr dirty="0" sz="1800" spc="-20">
                <a:latin typeface="Malgun Gothic"/>
                <a:cs typeface="Malgun Gothic"/>
              </a:rPr>
              <a:t>of </a:t>
            </a:r>
            <a:r>
              <a:rPr dirty="0" sz="1800">
                <a:latin typeface="Malgun Gothic"/>
                <a:cs typeface="Malgun Gothic"/>
              </a:rPr>
              <a:t>the </a:t>
            </a:r>
            <a:r>
              <a:rPr dirty="0" sz="1800" spc="-5">
                <a:latin typeface="Malgun Gothic"/>
                <a:cs typeface="Malgun Gothic"/>
              </a:rPr>
              <a:t>RNA-polymerase-II-mediated transcription initiation </a:t>
            </a:r>
            <a:r>
              <a:rPr dirty="0" sz="1800" spc="-10">
                <a:latin typeface="Malgun Gothic"/>
                <a:cs typeface="Malgun Gothic"/>
              </a:rPr>
              <a:t>events  involve </a:t>
            </a:r>
            <a:r>
              <a:rPr dirty="0" sz="1800" spc="-5">
                <a:latin typeface="Malgun Gothic"/>
                <a:cs typeface="Malgun Gothic"/>
              </a:rPr>
              <a:t>RP</a:t>
            </a:r>
            <a:r>
              <a:rPr dirty="0" sz="1800" spc="-80">
                <a:latin typeface="Malgun Gothic"/>
                <a:cs typeface="Malgun Gothic"/>
              </a:rPr>
              <a:t> </a:t>
            </a:r>
            <a:r>
              <a:rPr dirty="0" sz="1800" spc="-5">
                <a:latin typeface="Malgun Gothic"/>
                <a:cs typeface="Malgun Gothic"/>
              </a:rPr>
              <a:t>genes</a:t>
            </a:r>
            <a:endParaRPr sz="180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850">
              <a:latin typeface="Times New Roman"/>
              <a:cs typeface="Times New Roman"/>
            </a:endParaRPr>
          </a:p>
          <a:p>
            <a:pPr marL="520065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In a </a:t>
            </a:r>
            <a:r>
              <a:rPr dirty="0" sz="1800" spc="-5">
                <a:latin typeface="Arial"/>
                <a:cs typeface="Arial"/>
              </a:rPr>
              <a:t>rapidly </a:t>
            </a:r>
            <a:r>
              <a:rPr dirty="0" sz="1800" spc="-15">
                <a:latin typeface="Arial"/>
                <a:cs typeface="Arial"/>
              </a:rPr>
              <a:t>growing </a:t>
            </a:r>
            <a:r>
              <a:rPr dirty="0" sz="1800" spc="-5">
                <a:latin typeface="Arial"/>
                <a:cs typeface="Arial"/>
              </a:rPr>
              <a:t>cell of </a:t>
            </a:r>
            <a:r>
              <a:rPr dirty="0" sz="1800" i="1">
                <a:latin typeface="Arial"/>
                <a:cs typeface="Arial"/>
              </a:rPr>
              <a:t>S.</a:t>
            </a:r>
            <a:r>
              <a:rPr dirty="0" sz="1800" spc="70" i="1">
                <a:latin typeface="Arial"/>
                <a:cs typeface="Arial"/>
              </a:rPr>
              <a:t> </a:t>
            </a:r>
            <a:r>
              <a:rPr dirty="0" sz="1800" spc="-5" i="1">
                <a:latin typeface="Arial"/>
                <a:cs typeface="Arial"/>
              </a:rPr>
              <a:t>cerevisiae</a:t>
            </a:r>
            <a:endParaRPr sz="1800">
              <a:latin typeface="Arial"/>
              <a:cs typeface="Arial"/>
            </a:endParaRPr>
          </a:p>
          <a:p>
            <a:pPr marL="710565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RNA </a:t>
            </a:r>
            <a:r>
              <a:rPr dirty="0" sz="1800">
                <a:latin typeface="Arial"/>
                <a:cs typeface="Arial"/>
              </a:rPr>
              <a:t>: </a:t>
            </a:r>
            <a:r>
              <a:rPr dirty="0" sz="1800" spc="-5">
                <a:latin typeface="Arial"/>
                <a:cs typeface="Arial"/>
              </a:rPr>
              <a:t>DNA </a:t>
            </a:r>
            <a:r>
              <a:rPr dirty="0" sz="1800">
                <a:latin typeface="Arial"/>
                <a:cs typeface="Arial"/>
              </a:rPr>
              <a:t>= </a:t>
            </a:r>
            <a:r>
              <a:rPr dirty="0" sz="1800" spc="-5">
                <a:latin typeface="Arial"/>
                <a:cs typeface="Arial"/>
              </a:rPr>
              <a:t>50 </a:t>
            </a:r>
            <a:r>
              <a:rPr dirty="0" sz="1800">
                <a:latin typeface="Arial"/>
                <a:cs typeface="Arial"/>
              </a:rPr>
              <a:t>:</a:t>
            </a:r>
            <a:r>
              <a:rPr dirty="0" sz="1800" spc="-26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1</a:t>
            </a:r>
            <a:endParaRPr sz="1800">
              <a:latin typeface="Arial"/>
              <a:cs typeface="Arial"/>
            </a:endParaRPr>
          </a:p>
          <a:p>
            <a:pPr marL="710565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80% rRNA, 15% tRNA, </a:t>
            </a:r>
            <a:r>
              <a:rPr dirty="0" sz="1800" spc="-10">
                <a:latin typeface="Arial"/>
                <a:cs typeface="Arial"/>
              </a:rPr>
              <a:t>5%</a:t>
            </a:r>
            <a:r>
              <a:rPr dirty="0" sz="1800" spc="3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mRNA</a:t>
            </a:r>
            <a:endParaRPr sz="1800">
              <a:latin typeface="Arial"/>
              <a:cs typeface="Arial"/>
            </a:endParaRPr>
          </a:p>
          <a:p>
            <a:pPr marL="901065" marR="4388485" indent="-3810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size </a:t>
            </a:r>
            <a:r>
              <a:rPr dirty="0" sz="1800">
                <a:latin typeface="Arial"/>
                <a:cs typeface="Arial"/>
              </a:rPr>
              <a:t>of the </a:t>
            </a:r>
            <a:r>
              <a:rPr dirty="0" sz="1800" spc="-5">
                <a:latin typeface="Arial"/>
                <a:cs typeface="Arial"/>
              </a:rPr>
              <a:t>genome (1.43x10</a:t>
            </a:r>
            <a:r>
              <a:rPr dirty="0" baseline="25462" sz="1800" spc="-7">
                <a:latin typeface="Arial"/>
                <a:cs typeface="Arial"/>
              </a:rPr>
              <a:t>7 </a:t>
            </a:r>
            <a:r>
              <a:rPr dirty="0" sz="1800" spc="-5">
                <a:latin typeface="Arial"/>
                <a:cs typeface="Arial"/>
              </a:rPr>
              <a:t>bp)  200,000 ribosomes per cell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774700" marR="3470275" indent="-254635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latin typeface="Arial"/>
                <a:cs typeface="Arial"/>
              </a:rPr>
              <a:t>Generation </a:t>
            </a:r>
            <a:r>
              <a:rPr dirty="0" sz="1800">
                <a:latin typeface="Arial"/>
                <a:cs typeface="Arial"/>
              </a:rPr>
              <a:t>time of </a:t>
            </a:r>
            <a:r>
              <a:rPr dirty="0" sz="1800" spc="-5">
                <a:latin typeface="Arial"/>
                <a:cs typeface="Arial"/>
              </a:rPr>
              <a:t>~100 min, </a:t>
            </a: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cell  </a:t>
            </a:r>
            <a:r>
              <a:rPr dirty="0" sz="1800">
                <a:latin typeface="Arial"/>
                <a:cs typeface="Arial"/>
              </a:rPr>
              <a:t>must  </a:t>
            </a:r>
            <a:r>
              <a:rPr dirty="0" sz="1800" spc="-5">
                <a:latin typeface="Arial"/>
                <a:cs typeface="Arial"/>
              </a:rPr>
              <a:t>produce 2000 ribosomes per</a:t>
            </a:r>
            <a:r>
              <a:rPr dirty="0" sz="1800" spc="1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min.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13816" y="173736"/>
            <a:ext cx="7530083" cy="679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938516" y="173736"/>
            <a:ext cx="512064" cy="6797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0505" rIns="0" bIns="0" rtlCol="0" vert="horz">
            <a:spAutoFit/>
          </a:bodyPr>
          <a:lstStyle/>
          <a:p>
            <a:pPr marL="889635">
              <a:lnSpc>
                <a:spcPct val="100000"/>
              </a:lnSpc>
            </a:pPr>
            <a:r>
              <a:rPr dirty="0" sz="2400" spc="-5">
                <a:latin typeface="Malgun Gothic"/>
                <a:cs typeface="Malgun Gothic"/>
              </a:rPr>
              <a:t>Genome wide scattered ribosomal protein</a:t>
            </a:r>
            <a:r>
              <a:rPr dirty="0" sz="2400" spc="85">
                <a:latin typeface="Malgun Gothic"/>
                <a:cs typeface="Malgun Gothic"/>
              </a:rPr>
              <a:t> </a:t>
            </a:r>
            <a:r>
              <a:rPr dirty="0" sz="2400">
                <a:latin typeface="Malgun Gothic"/>
                <a:cs typeface="Malgun Gothic"/>
              </a:rPr>
              <a:t>genes</a:t>
            </a:r>
            <a:endParaRPr sz="2400">
              <a:latin typeface="Malgun Gothic"/>
              <a:cs typeface="Malgun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1464" y="945730"/>
            <a:ext cx="8031099" cy="5752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11555" y="2924936"/>
            <a:ext cx="7787005" cy="1357630"/>
          </a:xfrm>
          <a:custGeom>
            <a:avLst/>
            <a:gdLst/>
            <a:ahLst/>
            <a:cxnLst/>
            <a:rect l="l" t="t" r="r" b="b"/>
            <a:pathLst>
              <a:path w="7787005" h="1357629">
                <a:moveTo>
                  <a:pt x="7560513" y="0"/>
                </a:moveTo>
                <a:lnTo>
                  <a:pt x="226225" y="0"/>
                </a:lnTo>
                <a:lnTo>
                  <a:pt x="180632" y="4598"/>
                </a:lnTo>
                <a:lnTo>
                  <a:pt x="138167" y="17785"/>
                </a:lnTo>
                <a:lnTo>
                  <a:pt x="99739" y="38649"/>
                </a:lnTo>
                <a:lnTo>
                  <a:pt x="66259" y="66278"/>
                </a:lnTo>
                <a:lnTo>
                  <a:pt x="38635" y="99758"/>
                </a:lnTo>
                <a:lnTo>
                  <a:pt x="17777" y="138177"/>
                </a:lnTo>
                <a:lnTo>
                  <a:pt x="4596" y="180625"/>
                </a:lnTo>
                <a:lnTo>
                  <a:pt x="0" y="226187"/>
                </a:lnTo>
                <a:lnTo>
                  <a:pt x="0" y="1131062"/>
                </a:lnTo>
                <a:lnTo>
                  <a:pt x="4596" y="1176665"/>
                </a:lnTo>
                <a:lnTo>
                  <a:pt x="17777" y="1219144"/>
                </a:lnTo>
                <a:lnTo>
                  <a:pt x="38635" y="1257586"/>
                </a:lnTo>
                <a:lnTo>
                  <a:pt x="66259" y="1291082"/>
                </a:lnTo>
                <a:lnTo>
                  <a:pt x="99739" y="1318719"/>
                </a:lnTo>
                <a:lnTo>
                  <a:pt x="138167" y="1339588"/>
                </a:lnTo>
                <a:lnTo>
                  <a:pt x="180632" y="1352777"/>
                </a:lnTo>
                <a:lnTo>
                  <a:pt x="226225" y="1357376"/>
                </a:lnTo>
                <a:lnTo>
                  <a:pt x="7560513" y="1357376"/>
                </a:lnTo>
                <a:lnTo>
                  <a:pt x="7606111" y="1352777"/>
                </a:lnTo>
                <a:lnTo>
                  <a:pt x="7648575" y="1339588"/>
                </a:lnTo>
                <a:lnTo>
                  <a:pt x="7686997" y="1318719"/>
                </a:lnTo>
                <a:lnTo>
                  <a:pt x="7720469" y="1291082"/>
                </a:lnTo>
                <a:lnTo>
                  <a:pt x="7748083" y="1257586"/>
                </a:lnTo>
                <a:lnTo>
                  <a:pt x="7768932" y="1219144"/>
                </a:lnTo>
                <a:lnTo>
                  <a:pt x="7782106" y="1176665"/>
                </a:lnTo>
                <a:lnTo>
                  <a:pt x="7786700" y="1131062"/>
                </a:lnTo>
                <a:lnTo>
                  <a:pt x="7786700" y="226187"/>
                </a:lnTo>
                <a:lnTo>
                  <a:pt x="7782106" y="180625"/>
                </a:lnTo>
                <a:lnTo>
                  <a:pt x="7768932" y="138177"/>
                </a:lnTo>
                <a:lnTo>
                  <a:pt x="7748083" y="99758"/>
                </a:lnTo>
                <a:lnTo>
                  <a:pt x="7720469" y="66278"/>
                </a:lnTo>
                <a:lnTo>
                  <a:pt x="7686997" y="38649"/>
                </a:lnTo>
                <a:lnTo>
                  <a:pt x="7648575" y="17785"/>
                </a:lnTo>
                <a:lnTo>
                  <a:pt x="7606111" y="4598"/>
                </a:lnTo>
                <a:lnTo>
                  <a:pt x="7560513" y="0"/>
                </a:lnTo>
                <a:close/>
              </a:path>
            </a:pathLst>
          </a:custGeom>
          <a:solidFill>
            <a:srgbClr val="EC7C30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11555" y="2924936"/>
            <a:ext cx="7787005" cy="1357630"/>
          </a:xfrm>
          <a:custGeom>
            <a:avLst/>
            <a:gdLst/>
            <a:ahLst/>
            <a:cxnLst/>
            <a:rect l="l" t="t" r="r" b="b"/>
            <a:pathLst>
              <a:path w="7787005" h="1357629">
                <a:moveTo>
                  <a:pt x="0" y="226187"/>
                </a:moveTo>
                <a:lnTo>
                  <a:pt x="4596" y="180625"/>
                </a:lnTo>
                <a:lnTo>
                  <a:pt x="17777" y="138177"/>
                </a:lnTo>
                <a:lnTo>
                  <a:pt x="38635" y="99758"/>
                </a:lnTo>
                <a:lnTo>
                  <a:pt x="66259" y="66278"/>
                </a:lnTo>
                <a:lnTo>
                  <a:pt x="99739" y="38649"/>
                </a:lnTo>
                <a:lnTo>
                  <a:pt x="138167" y="17785"/>
                </a:lnTo>
                <a:lnTo>
                  <a:pt x="180632" y="4598"/>
                </a:lnTo>
                <a:lnTo>
                  <a:pt x="226225" y="0"/>
                </a:lnTo>
                <a:lnTo>
                  <a:pt x="7560513" y="0"/>
                </a:lnTo>
                <a:lnTo>
                  <a:pt x="7606111" y="4598"/>
                </a:lnTo>
                <a:lnTo>
                  <a:pt x="7648575" y="17785"/>
                </a:lnTo>
                <a:lnTo>
                  <a:pt x="7686997" y="38649"/>
                </a:lnTo>
                <a:lnTo>
                  <a:pt x="7720469" y="66278"/>
                </a:lnTo>
                <a:lnTo>
                  <a:pt x="7748083" y="99758"/>
                </a:lnTo>
                <a:lnTo>
                  <a:pt x="7768932" y="138177"/>
                </a:lnTo>
                <a:lnTo>
                  <a:pt x="7782106" y="180625"/>
                </a:lnTo>
                <a:lnTo>
                  <a:pt x="7786700" y="226187"/>
                </a:lnTo>
                <a:lnTo>
                  <a:pt x="7786700" y="1131062"/>
                </a:lnTo>
                <a:lnTo>
                  <a:pt x="7782106" y="1176665"/>
                </a:lnTo>
                <a:lnTo>
                  <a:pt x="7768932" y="1219144"/>
                </a:lnTo>
                <a:lnTo>
                  <a:pt x="7748083" y="1257586"/>
                </a:lnTo>
                <a:lnTo>
                  <a:pt x="7720469" y="1291082"/>
                </a:lnTo>
                <a:lnTo>
                  <a:pt x="7686997" y="1318719"/>
                </a:lnTo>
                <a:lnTo>
                  <a:pt x="7648575" y="1339588"/>
                </a:lnTo>
                <a:lnTo>
                  <a:pt x="7606111" y="1352777"/>
                </a:lnTo>
                <a:lnTo>
                  <a:pt x="7560513" y="1357376"/>
                </a:lnTo>
                <a:lnTo>
                  <a:pt x="226225" y="1357376"/>
                </a:lnTo>
                <a:lnTo>
                  <a:pt x="180632" y="1352777"/>
                </a:lnTo>
                <a:lnTo>
                  <a:pt x="138167" y="1339588"/>
                </a:lnTo>
                <a:lnTo>
                  <a:pt x="99739" y="1318719"/>
                </a:lnTo>
                <a:lnTo>
                  <a:pt x="66259" y="1291082"/>
                </a:lnTo>
                <a:lnTo>
                  <a:pt x="38635" y="1257586"/>
                </a:lnTo>
                <a:lnTo>
                  <a:pt x="17777" y="1219144"/>
                </a:lnTo>
                <a:lnTo>
                  <a:pt x="4596" y="1176665"/>
                </a:lnTo>
                <a:lnTo>
                  <a:pt x="0" y="1131062"/>
                </a:lnTo>
                <a:lnTo>
                  <a:pt x="0" y="226187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4287" y="214299"/>
            <a:ext cx="1429511" cy="12144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358126" y="5715012"/>
            <a:ext cx="1323975" cy="8477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26564" y="173736"/>
            <a:ext cx="5940551" cy="6797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761731" y="173736"/>
            <a:ext cx="512064" cy="6797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30505" rIns="0" bIns="0" rtlCol="0" vert="horz">
            <a:spAutoFit/>
          </a:bodyPr>
          <a:lstStyle/>
          <a:p>
            <a:pPr marL="2302510">
              <a:lnSpc>
                <a:spcPct val="100000"/>
              </a:lnSpc>
            </a:pPr>
            <a:r>
              <a:rPr dirty="0" sz="2400" spc="-5">
                <a:latin typeface="Malgun Gothic"/>
                <a:cs typeface="Malgun Gothic"/>
              </a:rPr>
              <a:t>Ribosome (Protein </a:t>
            </a:r>
            <a:r>
              <a:rPr dirty="0" sz="2400" spc="10">
                <a:latin typeface="Malgun Gothic"/>
                <a:cs typeface="Malgun Gothic"/>
              </a:rPr>
              <a:t>factory </a:t>
            </a:r>
            <a:r>
              <a:rPr dirty="0" sz="2400" spc="-20">
                <a:latin typeface="Malgun Gothic"/>
                <a:cs typeface="Malgun Gothic"/>
              </a:rPr>
              <a:t>of </a:t>
            </a:r>
            <a:r>
              <a:rPr dirty="0" sz="2400" spc="-5">
                <a:latin typeface="Malgun Gothic"/>
                <a:cs typeface="Malgun Gothic"/>
              </a:rPr>
              <a:t>the</a:t>
            </a:r>
            <a:r>
              <a:rPr dirty="0" sz="2400" spc="45">
                <a:latin typeface="Malgun Gothic"/>
                <a:cs typeface="Malgun Gothic"/>
              </a:rPr>
              <a:t> </a:t>
            </a:r>
            <a:r>
              <a:rPr dirty="0" sz="2400" spc="-5">
                <a:latin typeface="Malgun Gothic"/>
                <a:cs typeface="Malgun Gothic"/>
              </a:rPr>
              <a:t>cell)</a:t>
            </a:r>
            <a:endParaRPr sz="2400">
              <a:latin typeface="Malgun Gothic"/>
              <a:cs typeface="Malgun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86125" y="3143250"/>
            <a:ext cx="2500376" cy="9287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286125" y="3143250"/>
            <a:ext cx="2500630" cy="929005"/>
          </a:xfrm>
          <a:custGeom>
            <a:avLst/>
            <a:gdLst/>
            <a:ahLst/>
            <a:cxnLst/>
            <a:rect l="l" t="t" r="r" b="b"/>
            <a:pathLst>
              <a:path w="2500629" h="929004">
                <a:moveTo>
                  <a:pt x="0" y="154812"/>
                </a:moveTo>
                <a:lnTo>
                  <a:pt x="7895" y="105891"/>
                </a:lnTo>
                <a:lnTo>
                  <a:pt x="29878" y="63395"/>
                </a:lnTo>
                <a:lnTo>
                  <a:pt x="63395" y="29878"/>
                </a:lnTo>
                <a:lnTo>
                  <a:pt x="105891" y="7895"/>
                </a:lnTo>
                <a:lnTo>
                  <a:pt x="154812" y="0"/>
                </a:lnTo>
                <a:lnTo>
                  <a:pt x="2345563" y="0"/>
                </a:lnTo>
                <a:lnTo>
                  <a:pt x="2394484" y="7895"/>
                </a:lnTo>
                <a:lnTo>
                  <a:pt x="2436980" y="29878"/>
                </a:lnTo>
                <a:lnTo>
                  <a:pt x="2470497" y="63395"/>
                </a:lnTo>
                <a:lnTo>
                  <a:pt x="2492480" y="105891"/>
                </a:lnTo>
                <a:lnTo>
                  <a:pt x="2500376" y="154812"/>
                </a:lnTo>
                <a:lnTo>
                  <a:pt x="2500376" y="773938"/>
                </a:lnTo>
                <a:lnTo>
                  <a:pt x="2492480" y="822859"/>
                </a:lnTo>
                <a:lnTo>
                  <a:pt x="2470497" y="865355"/>
                </a:lnTo>
                <a:lnTo>
                  <a:pt x="2436980" y="898872"/>
                </a:lnTo>
                <a:lnTo>
                  <a:pt x="2394484" y="920855"/>
                </a:lnTo>
                <a:lnTo>
                  <a:pt x="2345563" y="928751"/>
                </a:lnTo>
                <a:lnTo>
                  <a:pt x="154812" y="928751"/>
                </a:lnTo>
                <a:lnTo>
                  <a:pt x="105891" y="920855"/>
                </a:lnTo>
                <a:lnTo>
                  <a:pt x="63395" y="898872"/>
                </a:lnTo>
                <a:lnTo>
                  <a:pt x="29878" y="865355"/>
                </a:lnTo>
                <a:lnTo>
                  <a:pt x="7895" y="822859"/>
                </a:lnTo>
                <a:lnTo>
                  <a:pt x="0" y="773938"/>
                </a:lnTo>
                <a:lnTo>
                  <a:pt x="0" y="154812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728465" y="3299714"/>
            <a:ext cx="1615440" cy="6178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09880" marR="5080" indent="-297180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Malgun Gothic"/>
                <a:cs typeface="Malgun Gothic"/>
              </a:rPr>
              <a:t>80</a:t>
            </a:r>
            <a:r>
              <a:rPr dirty="0" sz="2000" spc="-60" b="1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Malgun Gothic"/>
                <a:cs typeface="Malgun Gothic"/>
              </a:rPr>
              <a:t>ribosomal  proteins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57224" y="3143250"/>
            <a:ext cx="2071649" cy="9287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57224" y="3143250"/>
            <a:ext cx="2072005" cy="929005"/>
          </a:xfrm>
          <a:custGeom>
            <a:avLst/>
            <a:gdLst/>
            <a:ahLst/>
            <a:cxnLst/>
            <a:rect l="l" t="t" r="r" b="b"/>
            <a:pathLst>
              <a:path w="2072005" h="929004">
                <a:moveTo>
                  <a:pt x="0" y="154812"/>
                </a:moveTo>
                <a:lnTo>
                  <a:pt x="7891" y="105891"/>
                </a:lnTo>
                <a:lnTo>
                  <a:pt x="29865" y="63395"/>
                </a:lnTo>
                <a:lnTo>
                  <a:pt x="63373" y="29878"/>
                </a:lnTo>
                <a:lnTo>
                  <a:pt x="105863" y="7895"/>
                </a:lnTo>
                <a:lnTo>
                  <a:pt x="154787" y="0"/>
                </a:lnTo>
                <a:lnTo>
                  <a:pt x="1916963" y="0"/>
                </a:lnTo>
                <a:lnTo>
                  <a:pt x="1965871" y="7895"/>
                </a:lnTo>
                <a:lnTo>
                  <a:pt x="2008336" y="29878"/>
                </a:lnTo>
                <a:lnTo>
                  <a:pt x="2041815" y="63395"/>
                </a:lnTo>
                <a:lnTo>
                  <a:pt x="2063767" y="105891"/>
                </a:lnTo>
                <a:lnTo>
                  <a:pt x="2071649" y="154812"/>
                </a:lnTo>
                <a:lnTo>
                  <a:pt x="2071649" y="773938"/>
                </a:lnTo>
                <a:lnTo>
                  <a:pt x="2063767" y="822859"/>
                </a:lnTo>
                <a:lnTo>
                  <a:pt x="2041815" y="865355"/>
                </a:lnTo>
                <a:lnTo>
                  <a:pt x="2008336" y="898872"/>
                </a:lnTo>
                <a:lnTo>
                  <a:pt x="1965871" y="920855"/>
                </a:lnTo>
                <a:lnTo>
                  <a:pt x="1916963" y="928751"/>
                </a:lnTo>
                <a:lnTo>
                  <a:pt x="154787" y="928751"/>
                </a:lnTo>
                <a:lnTo>
                  <a:pt x="105863" y="920855"/>
                </a:lnTo>
                <a:lnTo>
                  <a:pt x="63373" y="898872"/>
                </a:lnTo>
                <a:lnTo>
                  <a:pt x="29865" y="865355"/>
                </a:lnTo>
                <a:lnTo>
                  <a:pt x="7891" y="822859"/>
                </a:lnTo>
                <a:lnTo>
                  <a:pt x="0" y="773938"/>
                </a:lnTo>
                <a:lnTo>
                  <a:pt x="0" y="154812"/>
                </a:lnTo>
                <a:close/>
              </a:path>
            </a:pathLst>
          </a:custGeom>
          <a:ln w="6350">
            <a:solidFill>
              <a:srgbClr val="EC7C3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070559" y="3312921"/>
            <a:ext cx="1645285" cy="5924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400" b="1">
                <a:solidFill>
                  <a:srgbClr val="FFFFFF"/>
                </a:solidFill>
                <a:latin typeface="Malgun Gothic"/>
                <a:cs typeface="Malgun Gothic"/>
              </a:rPr>
              <a:t>rRNA</a:t>
            </a:r>
            <a:endParaRPr sz="24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dirty="0" sz="1400" b="1">
                <a:solidFill>
                  <a:srgbClr val="FFFFFF"/>
                </a:solidFill>
                <a:latin typeface="Malgun Gothic"/>
                <a:cs typeface="Malgun Gothic"/>
              </a:rPr>
              <a:t>(26S, 18S, 5.8S,</a:t>
            </a:r>
            <a:r>
              <a:rPr dirty="0" sz="1400" spc="-165" b="1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dirty="0" sz="1400" b="1">
                <a:solidFill>
                  <a:srgbClr val="FFFFFF"/>
                </a:solidFill>
                <a:latin typeface="Malgun Gothic"/>
                <a:cs typeface="Malgun Gothic"/>
              </a:rPr>
              <a:t>5S)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143625" y="3143250"/>
            <a:ext cx="2071751" cy="9287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143625" y="3143250"/>
            <a:ext cx="2072005" cy="929005"/>
          </a:xfrm>
          <a:custGeom>
            <a:avLst/>
            <a:gdLst/>
            <a:ahLst/>
            <a:cxnLst/>
            <a:rect l="l" t="t" r="r" b="b"/>
            <a:pathLst>
              <a:path w="2072004" h="929004">
                <a:moveTo>
                  <a:pt x="0" y="154812"/>
                </a:moveTo>
                <a:lnTo>
                  <a:pt x="7895" y="105891"/>
                </a:lnTo>
                <a:lnTo>
                  <a:pt x="29878" y="63395"/>
                </a:lnTo>
                <a:lnTo>
                  <a:pt x="63395" y="29878"/>
                </a:lnTo>
                <a:lnTo>
                  <a:pt x="105891" y="7895"/>
                </a:lnTo>
                <a:lnTo>
                  <a:pt x="154812" y="0"/>
                </a:lnTo>
                <a:lnTo>
                  <a:pt x="1916938" y="0"/>
                </a:lnTo>
                <a:lnTo>
                  <a:pt x="1965859" y="7895"/>
                </a:lnTo>
                <a:lnTo>
                  <a:pt x="2008355" y="29878"/>
                </a:lnTo>
                <a:lnTo>
                  <a:pt x="2041872" y="63395"/>
                </a:lnTo>
                <a:lnTo>
                  <a:pt x="2063855" y="105891"/>
                </a:lnTo>
                <a:lnTo>
                  <a:pt x="2071751" y="154812"/>
                </a:lnTo>
                <a:lnTo>
                  <a:pt x="2071751" y="773938"/>
                </a:lnTo>
                <a:lnTo>
                  <a:pt x="2063855" y="822859"/>
                </a:lnTo>
                <a:lnTo>
                  <a:pt x="2041872" y="865355"/>
                </a:lnTo>
                <a:lnTo>
                  <a:pt x="2008355" y="898872"/>
                </a:lnTo>
                <a:lnTo>
                  <a:pt x="1965859" y="920855"/>
                </a:lnTo>
                <a:lnTo>
                  <a:pt x="1916938" y="928751"/>
                </a:lnTo>
                <a:lnTo>
                  <a:pt x="154812" y="928751"/>
                </a:lnTo>
                <a:lnTo>
                  <a:pt x="105891" y="920855"/>
                </a:lnTo>
                <a:lnTo>
                  <a:pt x="63395" y="898872"/>
                </a:lnTo>
                <a:lnTo>
                  <a:pt x="29878" y="865355"/>
                </a:lnTo>
                <a:lnTo>
                  <a:pt x="7895" y="822859"/>
                </a:lnTo>
                <a:lnTo>
                  <a:pt x="0" y="773938"/>
                </a:lnTo>
                <a:lnTo>
                  <a:pt x="0" y="154812"/>
                </a:lnTo>
                <a:close/>
              </a:path>
            </a:pathLst>
          </a:custGeom>
          <a:ln w="6350">
            <a:solidFill>
              <a:srgbClr val="FFC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6379209" y="3361182"/>
            <a:ext cx="1606550" cy="4965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04470" marR="5080" indent="-192405">
              <a:lnSpc>
                <a:spcPct val="100000"/>
              </a:lnSpc>
            </a:pPr>
            <a:r>
              <a:rPr dirty="0" sz="1600" spc="-5" b="1">
                <a:solidFill>
                  <a:srgbClr val="FFFFFF"/>
                </a:solidFill>
                <a:latin typeface="Malgun Gothic"/>
                <a:cs typeface="Malgun Gothic"/>
              </a:rPr>
              <a:t>Other</a:t>
            </a:r>
            <a:r>
              <a:rPr dirty="0" sz="1600" spc="-90" b="1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Malgun Gothic"/>
                <a:cs typeface="Malgun Gothic"/>
              </a:rPr>
              <a:t>ribosomal  components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785787" y="2438400"/>
            <a:ext cx="7501255" cy="500380"/>
          </a:xfrm>
          <a:custGeom>
            <a:avLst/>
            <a:gdLst/>
            <a:ahLst/>
            <a:cxnLst/>
            <a:rect l="l" t="t" r="r" b="b"/>
            <a:pathLst>
              <a:path w="7501255" h="500380">
                <a:moveTo>
                  <a:pt x="0" y="499999"/>
                </a:moveTo>
                <a:lnTo>
                  <a:pt x="2124" y="420994"/>
                </a:lnTo>
                <a:lnTo>
                  <a:pt x="8039" y="352384"/>
                </a:lnTo>
                <a:lnTo>
                  <a:pt x="17059" y="298282"/>
                </a:lnTo>
                <a:lnTo>
                  <a:pt x="41668" y="250062"/>
                </a:lnTo>
                <a:lnTo>
                  <a:pt x="3708869" y="250062"/>
                </a:lnTo>
                <a:lnTo>
                  <a:pt x="3722029" y="237309"/>
                </a:lnTo>
                <a:lnTo>
                  <a:pt x="3733463" y="201798"/>
                </a:lnTo>
                <a:lnTo>
                  <a:pt x="3742483" y="147659"/>
                </a:lnTo>
                <a:lnTo>
                  <a:pt x="3748400" y="79017"/>
                </a:lnTo>
                <a:lnTo>
                  <a:pt x="3750525" y="0"/>
                </a:lnTo>
                <a:lnTo>
                  <a:pt x="3752651" y="79017"/>
                </a:lnTo>
                <a:lnTo>
                  <a:pt x="3758568" y="147659"/>
                </a:lnTo>
                <a:lnTo>
                  <a:pt x="3767588" y="201798"/>
                </a:lnTo>
                <a:lnTo>
                  <a:pt x="3779022" y="237309"/>
                </a:lnTo>
                <a:lnTo>
                  <a:pt x="3792181" y="250062"/>
                </a:lnTo>
                <a:lnTo>
                  <a:pt x="7459306" y="250062"/>
                </a:lnTo>
                <a:lnTo>
                  <a:pt x="7472466" y="262803"/>
                </a:lnTo>
                <a:lnTo>
                  <a:pt x="7483900" y="298282"/>
                </a:lnTo>
                <a:lnTo>
                  <a:pt x="7492920" y="352384"/>
                </a:lnTo>
                <a:lnTo>
                  <a:pt x="7498837" y="420994"/>
                </a:lnTo>
                <a:lnTo>
                  <a:pt x="7500962" y="499999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85787" y="4262501"/>
            <a:ext cx="7501255" cy="500380"/>
          </a:xfrm>
          <a:custGeom>
            <a:avLst/>
            <a:gdLst/>
            <a:ahLst/>
            <a:cxnLst/>
            <a:rect l="l" t="t" r="r" b="b"/>
            <a:pathLst>
              <a:path w="7501255" h="500379">
                <a:moveTo>
                  <a:pt x="7500962" y="0"/>
                </a:moveTo>
                <a:lnTo>
                  <a:pt x="7498837" y="79004"/>
                </a:lnTo>
                <a:lnTo>
                  <a:pt x="7492920" y="147614"/>
                </a:lnTo>
                <a:lnTo>
                  <a:pt x="7483900" y="201716"/>
                </a:lnTo>
                <a:lnTo>
                  <a:pt x="7459306" y="249936"/>
                </a:lnTo>
                <a:lnTo>
                  <a:pt x="3792181" y="249936"/>
                </a:lnTo>
                <a:lnTo>
                  <a:pt x="3779022" y="262689"/>
                </a:lnTo>
                <a:lnTo>
                  <a:pt x="3767588" y="298200"/>
                </a:lnTo>
                <a:lnTo>
                  <a:pt x="3758568" y="352339"/>
                </a:lnTo>
                <a:lnTo>
                  <a:pt x="3752651" y="420981"/>
                </a:lnTo>
                <a:lnTo>
                  <a:pt x="3750525" y="499999"/>
                </a:lnTo>
                <a:lnTo>
                  <a:pt x="3748400" y="420981"/>
                </a:lnTo>
                <a:lnTo>
                  <a:pt x="3742483" y="352339"/>
                </a:lnTo>
                <a:lnTo>
                  <a:pt x="3733463" y="298200"/>
                </a:lnTo>
                <a:lnTo>
                  <a:pt x="3722029" y="262689"/>
                </a:lnTo>
                <a:lnTo>
                  <a:pt x="3708869" y="249936"/>
                </a:lnTo>
                <a:lnTo>
                  <a:pt x="41668" y="249936"/>
                </a:lnTo>
                <a:lnTo>
                  <a:pt x="28498" y="237195"/>
                </a:lnTo>
                <a:lnTo>
                  <a:pt x="17059" y="201716"/>
                </a:lnTo>
                <a:lnTo>
                  <a:pt x="8039" y="147614"/>
                </a:lnTo>
                <a:lnTo>
                  <a:pt x="2124" y="79004"/>
                </a:lnTo>
                <a:lnTo>
                  <a:pt x="0" y="0"/>
                </a:lnTo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422144" y="4879581"/>
            <a:ext cx="4329810" cy="92665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267711" y="4725161"/>
            <a:ext cx="4638802" cy="1544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267711" y="5806236"/>
            <a:ext cx="4638802" cy="1544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267711" y="4725161"/>
            <a:ext cx="154431" cy="123551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751955" y="4725161"/>
            <a:ext cx="154559" cy="123551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267711" y="4725161"/>
            <a:ext cx="4639310" cy="1235710"/>
          </a:xfrm>
          <a:custGeom>
            <a:avLst/>
            <a:gdLst/>
            <a:ahLst/>
            <a:cxnLst/>
            <a:rect l="l" t="t" r="r" b="b"/>
            <a:pathLst>
              <a:path w="4639309" h="1235710">
                <a:moveTo>
                  <a:pt x="0" y="0"/>
                </a:moveTo>
                <a:lnTo>
                  <a:pt x="4638802" y="0"/>
                </a:lnTo>
                <a:lnTo>
                  <a:pt x="4638802" y="1235519"/>
                </a:lnTo>
                <a:lnTo>
                  <a:pt x="0" y="1235519"/>
                </a:lnTo>
                <a:lnTo>
                  <a:pt x="0" y="0"/>
                </a:lnTo>
                <a:close/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422144" y="4879594"/>
            <a:ext cx="4330065" cy="927100"/>
          </a:xfrm>
          <a:custGeom>
            <a:avLst/>
            <a:gdLst/>
            <a:ahLst/>
            <a:cxnLst/>
            <a:rect l="l" t="t" r="r" b="b"/>
            <a:pathLst>
              <a:path w="4330065" h="927100">
                <a:moveTo>
                  <a:pt x="0" y="0"/>
                </a:moveTo>
                <a:lnTo>
                  <a:pt x="4329810" y="0"/>
                </a:lnTo>
                <a:lnTo>
                  <a:pt x="4329810" y="926642"/>
                </a:lnTo>
                <a:lnTo>
                  <a:pt x="0" y="926642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267711" y="4725161"/>
            <a:ext cx="154940" cy="154940"/>
          </a:xfrm>
          <a:custGeom>
            <a:avLst/>
            <a:gdLst/>
            <a:ahLst/>
            <a:cxnLst/>
            <a:rect l="l" t="t" r="r" b="b"/>
            <a:pathLst>
              <a:path w="154939" h="154939">
                <a:moveTo>
                  <a:pt x="0" y="0"/>
                </a:moveTo>
                <a:lnTo>
                  <a:pt x="154431" y="154431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267711" y="5806236"/>
            <a:ext cx="154940" cy="154940"/>
          </a:xfrm>
          <a:custGeom>
            <a:avLst/>
            <a:gdLst/>
            <a:ahLst/>
            <a:cxnLst/>
            <a:rect l="l" t="t" r="r" b="b"/>
            <a:pathLst>
              <a:path w="154939" h="154939">
                <a:moveTo>
                  <a:pt x="0" y="154444"/>
                </a:moveTo>
                <a:lnTo>
                  <a:pt x="15443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751955" y="4725161"/>
            <a:ext cx="154940" cy="154940"/>
          </a:xfrm>
          <a:custGeom>
            <a:avLst/>
            <a:gdLst/>
            <a:ahLst/>
            <a:cxnLst/>
            <a:rect l="l" t="t" r="r" b="b"/>
            <a:pathLst>
              <a:path w="154940" h="154939">
                <a:moveTo>
                  <a:pt x="154559" y="0"/>
                </a:moveTo>
                <a:lnTo>
                  <a:pt x="0" y="154431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751955" y="5806236"/>
            <a:ext cx="154940" cy="154940"/>
          </a:xfrm>
          <a:custGeom>
            <a:avLst/>
            <a:gdLst/>
            <a:ahLst/>
            <a:cxnLst/>
            <a:rect l="l" t="t" r="r" b="b"/>
            <a:pathLst>
              <a:path w="154940" h="154939">
                <a:moveTo>
                  <a:pt x="154559" y="154444"/>
                </a:moveTo>
                <a:lnTo>
                  <a:pt x="0" y="0"/>
                </a:lnTo>
              </a:path>
            </a:pathLst>
          </a:custGeom>
          <a:ln w="634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3470147" y="4802123"/>
            <a:ext cx="2340864" cy="56997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469635" y="4802123"/>
            <a:ext cx="431291" cy="56997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2811017" y="4882769"/>
            <a:ext cx="3552190" cy="9232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000" spc="-5">
                <a:latin typeface="Malgun Gothic"/>
                <a:cs typeface="Malgun Gothic"/>
              </a:rPr>
              <a:t>Micro</a:t>
            </a:r>
            <a:r>
              <a:rPr dirty="0" sz="2000" spc="-100">
                <a:latin typeface="Malgun Gothic"/>
                <a:cs typeface="Malgun Gothic"/>
              </a:rPr>
              <a:t> </a:t>
            </a:r>
            <a:r>
              <a:rPr dirty="0" sz="2000" spc="-5">
                <a:latin typeface="Malgun Gothic"/>
                <a:cs typeface="Malgun Gothic"/>
              </a:rPr>
              <a:t>regulation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</a:pPr>
            <a:r>
              <a:rPr dirty="0" sz="2000" spc="-5">
                <a:latin typeface="Malgun Gothic"/>
                <a:cs typeface="Malgun Gothic"/>
              </a:rPr>
              <a:t>(intracelluar equimolar </a:t>
            </a:r>
            <a:r>
              <a:rPr dirty="0" sz="2000">
                <a:latin typeface="Malgun Gothic"/>
                <a:cs typeface="Malgun Gothic"/>
              </a:rPr>
              <a:t>ratio</a:t>
            </a:r>
            <a:r>
              <a:rPr dirty="0" sz="2000" spc="-50">
                <a:latin typeface="Malgun Gothic"/>
                <a:cs typeface="Malgun Gothic"/>
              </a:rPr>
              <a:t> </a:t>
            </a:r>
            <a:r>
              <a:rPr dirty="0" sz="2000" spc="-20">
                <a:latin typeface="Malgun Gothic"/>
                <a:cs typeface="Malgun Gothic"/>
              </a:rPr>
              <a:t>of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</a:pPr>
            <a:r>
              <a:rPr dirty="0" sz="2000" spc="-5">
                <a:latin typeface="Malgun Gothic"/>
                <a:cs typeface="Malgun Gothic"/>
              </a:rPr>
              <a:t>ribosomal</a:t>
            </a:r>
            <a:r>
              <a:rPr dirty="0" sz="2000" spc="-80">
                <a:latin typeface="Malgun Gothic"/>
                <a:cs typeface="Malgun Gothic"/>
              </a:rPr>
              <a:t> </a:t>
            </a:r>
            <a:r>
              <a:rPr dirty="0" sz="2000">
                <a:latin typeface="Malgun Gothic"/>
                <a:cs typeface="Malgun Gothic"/>
              </a:rPr>
              <a:t>components)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2346705" y="1347736"/>
            <a:ext cx="4336669" cy="90613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195702" y="1196721"/>
            <a:ext cx="4638802" cy="15100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195702" y="2253869"/>
            <a:ext cx="4638802" cy="15100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195702" y="1196721"/>
            <a:ext cx="151003" cy="1208151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683375" y="1196721"/>
            <a:ext cx="151129" cy="1208151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346705" y="1347724"/>
            <a:ext cx="4337050" cy="906144"/>
          </a:xfrm>
          <a:custGeom>
            <a:avLst/>
            <a:gdLst/>
            <a:ahLst/>
            <a:cxnLst/>
            <a:rect l="l" t="t" r="r" b="b"/>
            <a:pathLst>
              <a:path w="4337050" h="906144">
                <a:moveTo>
                  <a:pt x="0" y="0"/>
                </a:moveTo>
                <a:lnTo>
                  <a:pt x="4336669" y="0"/>
                </a:lnTo>
                <a:lnTo>
                  <a:pt x="4336669" y="906145"/>
                </a:lnTo>
                <a:lnTo>
                  <a:pt x="0" y="906145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195702" y="1196721"/>
            <a:ext cx="151130" cy="151130"/>
          </a:xfrm>
          <a:custGeom>
            <a:avLst/>
            <a:gdLst/>
            <a:ahLst/>
            <a:cxnLst/>
            <a:rect l="l" t="t" r="r" b="b"/>
            <a:pathLst>
              <a:path w="151130" h="151130">
                <a:moveTo>
                  <a:pt x="0" y="0"/>
                </a:moveTo>
                <a:lnTo>
                  <a:pt x="151003" y="151002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195702" y="2253869"/>
            <a:ext cx="151130" cy="151130"/>
          </a:xfrm>
          <a:custGeom>
            <a:avLst/>
            <a:gdLst/>
            <a:ahLst/>
            <a:cxnLst/>
            <a:rect l="l" t="t" r="r" b="b"/>
            <a:pathLst>
              <a:path w="151130" h="151130">
                <a:moveTo>
                  <a:pt x="0" y="151002"/>
                </a:moveTo>
                <a:lnTo>
                  <a:pt x="15100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683375" y="1196721"/>
            <a:ext cx="151130" cy="151130"/>
          </a:xfrm>
          <a:custGeom>
            <a:avLst/>
            <a:gdLst/>
            <a:ahLst/>
            <a:cxnLst/>
            <a:rect l="l" t="t" r="r" b="b"/>
            <a:pathLst>
              <a:path w="151129" h="151130">
                <a:moveTo>
                  <a:pt x="151129" y="0"/>
                </a:moveTo>
                <a:lnTo>
                  <a:pt x="0" y="151002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683375" y="2253869"/>
            <a:ext cx="151130" cy="151130"/>
          </a:xfrm>
          <a:custGeom>
            <a:avLst/>
            <a:gdLst/>
            <a:ahLst/>
            <a:cxnLst/>
            <a:rect l="l" t="t" r="r" b="b"/>
            <a:pathLst>
              <a:path w="151129" h="151130">
                <a:moveTo>
                  <a:pt x="151129" y="151002"/>
                </a:moveTo>
                <a:lnTo>
                  <a:pt x="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361944" y="1260347"/>
            <a:ext cx="2325624" cy="56997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346191" y="1260347"/>
            <a:ext cx="431291" cy="56997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2195702" y="1196721"/>
            <a:ext cx="4639310" cy="1208405"/>
          </a:xfrm>
          <a:prstGeom prst="rect">
            <a:avLst/>
          </a:prstGeom>
          <a:ln w="6350">
            <a:solidFill>
              <a:srgbClr val="000000"/>
            </a:solidFill>
          </a:ln>
        </p:spPr>
        <p:txBody>
          <a:bodyPr wrap="square" lIns="0" tIns="139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100"/>
              </a:spcBef>
            </a:pPr>
            <a:r>
              <a:rPr dirty="0" sz="2000" spc="-5">
                <a:latin typeface="Malgun Gothic"/>
                <a:cs typeface="Malgun Gothic"/>
              </a:rPr>
              <a:t>Macro</a:t>
            </a:r>
            <a:r>
              <a:rPr dirty="0" sz="2000" spc="-95">
                <a:latin typeface="Malgun Gothic"/>
                <a:cs typeface="Malgun Gothic"/>
              </a:rPr>
              <a:t> </a:t>
            </a:r>
            <a:r>
              <a:rPr dirty="0" sz="2000" spc="-5">
                <a:latin typeface="Malgun Gothic"/>
                <a:cs typeface="Malgun Gothic"/>
              </a:rPr>
              <a:t>regulation</a:t>
            </a:r>
            <a:endParaRPr sz="2000">
              <a:latin typeface="Malgun Gothic"/>
              <a:cs typeface="Malgun Gothic"/>
            </a:endParaRPr>
          </a:p>
          <a:p>
            <a:pPr algn="ctr" marL="675640" marR="669290">
              <a:lnSpc>
                <a:spcPct val="100000"/>
              </a:lnSpc>
            </a:pPr>
            <a:r>
              <a:rPr dirty="0" sz="2000">
                <a:latin typeface="Malgun Gothic"/>
                <a:cs typeface="Malgun Gothic"/>
              </a:rPr>
              <a:t>( </a:t>
            </a:r>
            <a:r>
              <a:rPr dirty="0" sz="2000" spc="-5">
                <a:latin typeface="Malgun Gothic"/>
                <a:cs typeface="Malgun Gothic"/>
              </a:rPr>
              <a:t>extracellular environmental  </a:t>
            </a:r>
            <a:r>
              <a:rPr dirty="0" sz="2000">
                <a:latin typeface="Malgun Gothic"/>
                <a:cs typeface="Malgun Gothic"/>
              </a:rPr>
              <a:t>condition)</a:t>
            </a:r>
            <a:endParaRPr sz="2000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6308" y="384809"/>
            <a:ext cx="2828290" cy="39052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500" spc="-5">
                <a:latin typeface="Arial"/>
                <a:cs typeface="Arial"/>
              </a:rPr>
              <a:t>Ribosomal</a:t>
            </a:r>
            <a:r>
              <a:rPr dirty="0" sz="2500" spc="-45">
                <a:latin typeface="Arial"/>
                <a:cs typeface="Arial"/>
              </a:rPr>
              <a:t> </a:t>
            </a:r>
            <a:r>
              <a:rPr dirty="0" sz="2500" spc="-5">
                <a:latin typeface="Arial"/>
                <a:cs typeface="Arial"/>
              </a:rPr>
              <a:t>Protein</a:t>
            </a:r>
            <a:endParaRPr sz="25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2368" y="798576"/>
            <a:ext cx="7968996" cy="42501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78968" y="5002529"/>
            <a:ext cx="8023225" cy="1332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08051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Science </a:t>
            </a:r>
            <a:r>
              <a:rPr dirty="0" sz="1300" spc="-55">
                <a:solidFill>
                  <a:srgbClr val="333300"/>
                </a:solidFill>
                <a:latin typeface="Arial"/>
                <a:cs typeface="Arial"/>
              </a:rPr>
              <a:t>11 </a:t>
            </a:r>
            <a:r>
              <a:rPr dirty="0" sz="1300" spc="-5">
                <a:solidFill>
                  <a:srgbClr val="333300"/>
                </a:solidFill>
                <a:latin typeface="Arial"/>
                <a:cs typeface="Arial"/>
              </a:rPr>
              <a:t>February </a:t>
            </a:r>
            <a:r>
              <a:rPr dirty="0" sz="1300" spc="-25">
                <a:solidFill>
                  <a:srgbClr val="333300"/>
                </a:solidFill>
                <a:latin typeface="Arial"/>
                <a:cs typeface="Arial"/>
              </a:rPr>
              <a:t>2011: </a:t>
            </a:r>
            <a:r>
              <a:rPr dirty="0" sz="1300" spc="-10">
                <a:solidFill>
                  <a:srgbClr val="333300"/>
                </a:solidFill>
                <a:latin typeface="Arial"/>
                <a:cs typeface="Arial"/>
              </a:rPr>
              <a:t>vol. </a:t>
            </a:r>
            <a:r>
              <a:rPr dirty="0" sz="1300" spc="-5">
                <a:solidFill>
                  <a:srgbClr val="333300"/>
                </a:solidFill>
                <a:latin typeface="Arial"/>
                <a:cs typeface="Arial"/>
              </a:rPr>
              <a:t>331 no. 6018</a:t>
            </a:r>
            <a:r>
              <a:rPr dirty="0" sz="1300" spc="295">
                <a:solidFill>
                  <a:srgbClr val="333300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333300"/>
                </a:solidFill>
                <a:latin typeface="Arial"/>
                <a:cs typeface="Arial"/>
              </a:rPr>
              <a:t>730-736</a:t>
            </a:r>
            <a:endParaRPr sz="1300">
              <a:latin typeface="Arial"/>
              <a:cs typeface="Arial"/>
            </a:endParaRPr>
          </a:p>
          <a:p>
            <a:pPr marL="323215" indent="-310515">
              <a:lnSpc>
                <a:spcPct val="100000"/>
              </a:lnSpc>
              <a:spcBef>
                <a:spcPts val="229"/>
              </a:spcBef>
              <a:buChar char="-"/>
              <a:tabLst>
                <a:tab pos="323215" algn="l"/>
                <a:tab pos="323850" algn="l"/>
              </a:tabLst>
            </a:pPr>
            <a:r>
              <a:rPr dirty="0" sz="1300">
                <a:latin typeface="Arial"/>
                <a:cs typeface="Arial"/>
              </a:rPr>
              <a:t>The </a:t>
            </a:r>
            <a:r>
              <a:rPr dirty="0" sz="1300" spc="-5">
                <a:latin typeface="Arial"/>
                <a:cs typeface="Arial"/>
              </a:rPr>
              <a:t>number of proteins in a ribosome is of 56 in</a:t>
            </a:r>
            <a:r>
              <a:rPr dirty="0" sz="1300" spc="200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Bacteria.</a:t>
            </a:r>
            <a:endParaRPr sz="1300">
              <a:latin typeface="Arial"/>
              <a:cs typeface="Arial"/>
            </a:endParaRPr>
          </a:p>
          <a:p>
            <a:pPr marL="242570">
              <a:lnSpc>
                <a:spcPct val="100000"/>
              </a:lnSpc>
              <a:spcBef>
                <a:spcPts val="790"/>
              </a:spcBef>
            </a:pPr>
            <a:r>
              <a:rPr dirty="0" sz="1300" spc="-5">
                <a:latin typeface="Arial"/>
                <a:cs typeface="Arial"/>
              </a:rPr>
              <a:t>(22 proteins in the small subunit and 34 proteins in the large</a:t>
            </a:r>
            <a:r>
              <a:rPr dirty="0" sz="1300" spc="26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subunit)</a:t>
            </a:r>
            <a:endParaRPr sz="1300">
              <a:latin typeface="Arial"/>
              <a:cs typeface="Arial"/>
            </a:endParaRPr>
          </a:p>
          <a:p>
            <a:pPr marL="323215" indent="-310515">
              <a:lnSpc>
                <a:spcPct val="100000"/>
              </a:lnSpc>
              <a:spcBef>
                <a:spcPts val="790"/>
              </a:spcBef>
              <a:buChar char="-"/>
              <a:tabLst>
                <a:tab pos="323215" algn="l"/>
                <a:tab pos="323850" algn="l"/>
              </a:tabLst>
            </a:pPr>
            <a:r>
              <a:rPr dirty="0" sz="1300">
                <a:latin typeface="Arial"/>
                <a:cs typeface="Arial"/>
              </a:rPr>
              <a:t>The </a:t>
            </a:r>
            <a:r>
              <a:rPr dirty="0" sz="1300" spc="-5">
                <a:latin typeface="Arial"/>
                <a:cs typeface="Arial"/>
              </a:rPr>
              <a:t>number of proteins in a ribosome is of 79 in</a:t>
            </a:r>
            <a:r>
              <a:rPr dirty="0" sz="1300" spc="18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Human.</a:t>
            </a:r>
            <a:endParaRPr sz="1300">
              <a:latin typeface="Arial"/>
              <a:cs typeface="Arial"/>
            </a:endParaRPr>
          </a:p>
          <a:p>
            <a:pPr marL="242570">
              <a:lnSpc>
                <a:spcPct val="100000"/>
              </a:lnSpc>
              <a:spcBef>
                <a:spcPts val="790"/>
              </a:spcBef>
            </a:pPr>
            <a:r>
              <a:rPr dirty="0" sz="1300" spc="-5">
                <a:latin typeface="Arial"/>
                <a:cs typeface="Arial"/>
              </a:rPr>
              <a:t>(33 proteins in the small subunit and 46 proteins in the large</a:t>
            </a:r>
            <a:r>
              <a:rPr dirty="0" sz="1300" spc="26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subunit)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481833" y="1273327"/>
            <a:ext cx="4610735" cy="54085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3870" y="768730"/>
            <a:ext cx="8140700" cy="28321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35">
                <a:latin typeface="Malgun Gothic"/>
                <a:cs typeface="Malgun Gothic"/>
              </a:rPr>
              <a:t>Table </a:t>
            </a:r>
            <a:r>
              <a:rPr dirty="0" sz="1800">
                <a:latin typeface="Malgun Gothic"/>
                <a:cs typeface="Malgun Gothic"/>
              </a:rPr>
              <a:t>1: New </a:t>
            </a:r>
            <a:r>
              <a:rPr dirty="0" sz="1800" spc="-5">
                <a:latin typeface="Malgun Gothic"/>
                <a:cs typeface="Malgun Gothic"/>
              </a:rPr>
              <a:t>nomenclature </a:t>
            </a:r>
            <a:r>
              <a:rPr dirty="0" sz="1800">
                <a:latin typeface="Malgun Gothic"/>
                <a:cs typeface="Malgun Gothic"/>
              </a:rPr>
              <a:t>for </a:t>
            </a:r>
            <a:r>
              <a:rPr dirty="0" sz="1800" spc="-10">
                <a:latin typeface="Malgun Gothic"/>
                <a:cs typeface="Malgun Gothic"/>
              </a:rPr>
              <a:t>proteins </a:t>
            </a:r>
            <a:r>
              <a:rPr dirty="0" sz="1800" spc="-5">
                <a:latin typeface="Malgun Gothic"/>
                <a:cs typeface="Malgun Gothic"/>
              </a:rPr>
              <a:t>from </a:t>
            </a:r>
            <a:r>
              <a:rPr dirty="0" sz="1800">
                <a:latin typeface="Malgun Gothic"/>
                <a:cs typeface="Malgun Gothic"/>
              </a:rPr>
              <a:t>the </a:t>
            </a:r>
            <a:r>
              <a:rPr dirty="0" sz="1800" spc="-5">
                <a:latin typeface="Malgun Gothic"/>
                <a:cs typeface="Malgun Gothic"/>
              </a:rPr>
              <a:t>small </a:t>
            </a:r>
            <a:r>
              <a:rPr dirty="0" sz="1800">
                <a:latin typeface="Malgun Gothic"/>
                <a:cs typeface="Malgun Gothic"/>
              </a:rPr>
              <a:t>ribosomal</a:t>
            </a:r>
            <a:r>
              <a:rPr dirty="0" sz="1800" spc="100">
                <a:latin typeface="Malgun Gothic"/>
                <a:cs typeface="Malgun Gothic"/>
              </a:rPr>
              <a:t> </a:t>
            </a:r>
            <a:r>
              <a:rPr dirty="0" sz="1800" spc="-5">
                <a:latin typeface="Malgun Gothic"/>
                <a:cs typeface="Malgun Gothic"/>
              </a:rPr>
              <a:t>subunit</a:t>
            </a:r>
            <a:endParaRPr sz="1800">
              <a:latin typeface="Malgun Gothic"/>
              <a:cs typeface="Malgun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7640" y="112445"/>
            <a:ext cx="5355971" cy="6532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56996" y="1599958"/>
            <a:ext cx="4147185" cy="41807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702683" y="2645092"/>
            <a:ext cx="4147185" cy="32379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8092" rIns="0" bIns="0" rtlCol="0" vert="horz">
            <a:spAutoFit/>
          </a:bodyPr>
          <a:lstStyle/>
          <a:p>
            <a:pPr marL="163830">
              <a:lnSpc>
                <a:spcPct val="100000"/>
              </a:lnSpc>
            </a:pPr>
            <a:r>
              <a:rPr dirty="0" sz="1800" spc="-35">
                <a:latin typeface="Malgun Gothic"/>
                <a:cs typeface="Malgun Gothic"/>
              </a:rPr>
              <a:t>Table </a:t>
            </a:r>
            <a:r>
              <a:rPr dirty="0" sz="1800">
                <a:latin typeface="Malgun Gothic"/>
                <a:cs typeface="Malgun Gothic"/>
              </a:rPr>
              <a:t>2: </a:t>
            </a:r>
            <a:r>
              <a:rPr dirty="0" sz="1800" spc="-5">
                <a:latin typeface="Malgun Gothic"/>
                <a:cs typeface="Malgun Gothic"/>
              </a:rPr>
              <a:t>Nomenclature </a:t>
            </a:r>
            <a:r>
              <a:rPr dirty="0" sz="1800">
                <a:latin typeface="Malgun Gothic"/>
                <a:cs typeface="Malgun Gothic"/>
              </a:rPr>
              <a:t>for </a:t>
            </a:r>
            <a:r>
              <a:rPr dirty="0" sz="1800" spc="-5">
                <a:latin typeface="Malgun Gothic"/>
                <a:cs typeface="Malgun Gothic"/>
              </a:rPr>
              <a:t>proteins from </a:t>
            </a:r>
            <a:r>
              <a:rPr dirty="0" sz="1800">
                <a:latin typeface="Malgun Gothic"/>
                <a:cs typeface="Malgun Gothic"/>
              </a:rPr>
              <a:t>the </a:t>
            </a:r>
            <a:r>
              <a:rPr dirty="0" sz="1800" spc="-5">
                <a:latin typeface="Malgun Gothic"/>
                <a:cs typeface="Malgun Gothic"/>
              </a:rPr>
              <a:t>large </a:t>
            </a:r>
            <a:r>
              <a:rPr dirty="0" sz="1800">
                <a:latin typeface="Malgun Gothic"/>
                <a:cs typeface="Malgun Gothic"/>
              </a:rPr>
              <a:t>ribosomal</a:t>
            </a:r>
            <a:r>
              <a:rPr dirty="0" sz="1800" spc="170">
                <a:latin typeface="Malgun Gothic"/>
                <a:cs typeface="Malgun Gothic"/>
              </a:rPr>
              <a:t> </a:t>
            </a:r>
            <a:r>
              <a:rPr dirty="0" sz="1800">
                <a:latin typeface="Malgun Gothic"/>
                <a:cs typeface="Malgun Gothic"/>
              </a:rPr>
              <a:t>subunit</a:t>
            </a:r>
            <a:endParaRPr sz="1800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5"/>
              <a:t>Eukaryotic </a:t>
            </a:r>
            <a:r>
              <a:rPr dirty="0"/>
              <a:t>40S </a:t>
            </a:r>
            <a:r>
              <a:rPr dirty="0" spc="-5"/>
              <a:t>and 60S</a:t>
            </a:r>
            <a:r>
              <a:rPr dirty="0" spc="-50"/>
              <a:t> </a:t>
            </a:r>
            <a:r>
              <a:rPr dirty="0" spc="-5"/>
              <a:t>subunits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6627" y="1610614"/>
            <a:ext cx="2950845" cy="508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300">
                <a:latin typeface="Malgun Gothic"/>
                <a:cs typeface="Malgun Gothic"/>
              </a:rPr>
              <a:t>(exposed</a:t>
            </a:r>
            <a:r>
              <a:rPr dirty="0" sz="3300" spc="-114">
                <a:latin typeface="Malgun Gothic"/>
                <a:cs typeface="Malgun Gothic"/>
              </a:rPr>
              <a:t> </a:t>
            </a:r>
            <a:r>
              <a:rPr dirty="0" sz="3300" spc="-5">
                <a:latin typeface="Malgun Gothic"/>
                <a:cs typeface="Malgun Gothic"/>
              </a:rPr>
              <a:t>sides)</a:t>
            </a:r>
            <a:endParaRPr sz="3300">
              <a:latin typeface="Malgun Gothic"/>
              <a:cs typeface="Malgun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25951" y="1750314"/>
            <a:ext cx="2865120" cy="342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200" spc="-10">
                <a:latin typeface="Malgun Gothic"/>
                <a:cs typeface="Malgun Gothic"/>
              </a:rPr>
              <a:t>Science </a:t>
            </a:r>
            <a:r>
              <a:rPr dirty="0" sz="2200" spc="-5">
                <a:latin typeface="Malgun Gothic"/>
                <a:cs typeface="Malgun Gothic"/>
              </a:rPr>
              <a:t>331, 730 2011</a:t>
            </a:r>
            <a:endParaRPr sz="2200">
              <a:latin typeface="Malgun Gothic"/>
              <a:cs typeface="Malgun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789176" y="2812542"/>
            <a:ext cx="5565648" cy="23775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79800" y="3086100"/>
            <a:ext cx="2182876" cy="685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34339" y="989329"/>
            <a:ext cx="7098665" cy="960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760"/>
              </a:lnSpc>
            </a:pPr>
            <a:r>
              <a:rPr dirty="0" sz="3300">
                <a:latin typeface="Malgun Gothic"/>
                <a:cs typeface="Malgun Gothic"/>
              </a:rPr>
              <a:t>Map </a:t>
            </a:r>
            <a:r>
              <a:rPr dirty="0" sz="3300" spc="-30">
                <a:latin typeface="Malgun Gothic"/>
                <a:cs typeface="Malgun Gothic"/>
              </a:rPr>
              <a:t>of </a:t>
            </a:r>
            <a:r>
              <a:rPr dirty="0" sz="3300">
                <a:latin typeface="Malgun Gothic"/>
                <a:cs typeface="Malgun Gothic"/>
              </a:rPr>
              <a:t>ribosomal </a:t>
            </a:r>
            <a:r>
              <a:rPr dirty="0" sz="3300" spc="-15">
                <a:latin typeface="Malgun Gothic"/>
                <a:cs typeface="Malgun Gothic"/>
              </a:rPr>
              <a:t>protein</a:t>
            </a:r>
            <a:r>
              <a:rPr dirty="0" sz="3300" spc="-55">
                <a:latin typeface="Malgun Gothic"/>
                <a:cs typeface="Malgun Gothic"/>
              </a:rPr>
              <a:t> </a:t>
            </a:r>
            <a:r>
              <a:rPr dirty="0" sz="3300" spc="-5">
                <a:latin typeface="Malgun Gothic"/>
                <a:cs typeface="Malgun Gothic"/>
              </a:rPr>
              <a:t>interaction</a:t>
            </a:r>
            <a:endParaRPr sz="3300">
              <a:latin typeface="Malgun Gothic"/>
              <a:cs typeface="Malgun Gothic"/>
            </a:endParaRPr>
          </a:p>
          <a:p>
            <a:pPr marL="12700">
              <a:lnSpc>
                <a:spcPts val="3760"/>
              </a:lnSpc>
            </a:pPr>
            <a:r>
              <a:rPr dirty="0" sz="3300">
                <a:latin typeface="Malgun Gothic"/>
                <a:cs typeface="Malgun Gothic"/>
              </a:rPr>
              <a:t>(40S)</a:t>
            </a:r>
            <a:endParaRPr sz="3300">
              <a:latin typeface="Malgun Gothic"/>
              <a:cs typeface="Malgun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263013" y="3076448"/>
            <a:ext cx="4617973" cy="18496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74444" y="1327911"/>
            <a:ext cx="6920865" cy="46729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05740" indent="-193040">
              <a:lnSpc>
                <a:spcPct val="100000"/>
              </a:lnSpc>
              <a:buChar char="-"/>
              <a:tabLst>
                <a:tab pos="206375" algn="l"/>
              </a:tabLst>
            </a:pPr>
            <a:r>
              <a:rPr dirty="0" sz="2000">
                <a:latin typeface="Malgun Gothic"/>
                <a:cs typeface="Malgun Gothic"/>
              </a:rPr>
              <a:t>Ribosomal Function</a:t>
            </a:r>
            <a:r>
              <a:rPr dirty="0" sz="2000" spc="-90">
                <a:latin typeface="Malgun Gothic"/>
                <a:cs typeface="Malgun Gothic"/>
              </a:rPr>
              <a:t> </a:t>
            </a:r>
            <a:r>
              <a:rPr dirty="0" sz="2000">
                <a:latin typeface="Malgun Gothic"/>
                <a:cs typeface="Malgun Gothic"/>
              </a:rPr>
              <a:t>:</a:t>
            </a:r>
            <a:endParaRPr sz="2000">
              <a:latin typeface="Malgun Gothic"/>
              <a:cs typeface="Malgun Gothic"/>
            </a:endParaRPr>
          </a:p>
          <a:p>
            <a:pPr marL="546100">
              <a:lnSpc>
                <a:spcPct val="100000"/>
              </a:lnSpc>
              <a:spcBef>
                <a:spcPts val="720"/>
              </a:spcBef>
            </a:pPr>
            <a:r>
              <a:rPr dirty="0" sz="2000">
                <a:latin typeface="Malgun Gothic"/>
                <a:cs typeface="Malgun Gothic"/>
              </a:rPr>
              <a:t>a component </a:t>
            </a:r>
            <a:r>
              <a:rPr dirty="0" sz="2000" spc="-20">
                <a:latin typeface="Malgun Gothic"/>
                <a:cs typeface="Malgun Gothic"/>
              </a:rPr>
              <a:t>of </a:t>
            </a:r>
            <a:r>
              <a:rPr dirty="0" sz="2000">
                <a:latin typeface="Malgun Gothic"/>
                <a:cs typeface="Malgun Gothic"/>
              </a:rPr>
              <a:t>40S ribosomal </a:t>
            </a:r>
            <a:r>
              <a:rPr dirty="0" sz="2000" spc="-5">
                <a:latin typeface="Malgun Gothic"/>
                <a:cs typeface="Malgun Gothic"/>
              </a:rPr>
              <a:t>small</a:t>
            </a:r>
            <a:r>
              <a:rPr dirty="0" sz="2000" spc="-130">
                <a:latin typeface="Malgun Gothic"/>
                <a:cs typeface="Malgun Gothic"/>
              </a:rPr>
              <a:t> </a:t>
            </a:r>
            <a:r>
              <a:rPr dirty="0" sz="2000">
                <a:latin typeface="Malgun Gothic"/>
                <a:cs typeface="Malgun Gothic"/>
              </a:rPr>
              <a:t>subunit</a:t>
            </a:r>
            <a:endParaRPr sz="2000">
              <a:latin typeface="Malgun Gothic"/>
              <a:cs typeface="Malgun Gothic"/>
            </a:endParaRPr>
          </a:p>
          <a:p>
            <a:pPr marL="546100">
              <a:lnSpc>
                <a:spcPct val="100000"/>
              </a:lnSpc>
              <a:spcBef>
                <a:spcPts val="720"/>
              </a:spcBef>
            </a:pPr>
            <a:r>
              <a:rPr dirty="0" sz="2000" spc="-5">
                <a:latin typeface="Malgun Gothic"/>
                <a:cs typeface="Malgun Gothic"/>
              </a:rPr>
              <a:t>involved </a:t>
            </a:r>
            <a:r>
              <a:rPr dirty="0" sz="2000">
                <a:latin typeface="Malgun Gothic"/>
                <a:cs typeface="Malgun Gothic"/>
              </a:rPr>
              <a:t>in the initiation </a:t>
            </a:r>
            <a:r>
              <a:rPr dirty="0" sz="2000" spc="-20">
                <a:latin typeface="Malgun Gothic"/>
                <a:cs typeface="Malgun Gothic"/>
              </a:rPr>
              <a:t>of</a:t>
            </a:r>
            <a:r>
              <a:rPr dirty="0" sz="2000" spc="-165">
                <a:latin typeface="Malgun Gothic"/>
                <a:cs typeface="Malgun Gothic"/>
              </a:rPr>
              <a:t> </a:t>
            </a:r>
            <a:r>
              <a:rPr dirty="0" sz="2000">
                <a:latin typeface="Malgun Gothic"/>
                <a:cs typeface="Malgun Gothic"/>
              </a:rPr>
              <a:t>translation</a:t>
            </a:r>
            <a:endParaRPr sz="2000">
              <a:latin typeface="Malgun Gothic"/>
              <a:cs typeface="Malgun Gothic"/>
            </a:endParaRPr>
          </a:p>
          <a:p>
            <a:pPr marL="205740" indent="-193040">
              <a:lnSpc>
                <a:spcPct val="100000"/>
              </a:lnSpc>
              <a:spcBef>
                <a:spcPts val="720"/>
              </a:spcBef>
              <a:buChar char="-"/>
              <a:tabLst>
                <a:tab pos="206375" algn="l"/>
              </a:tabLst>
            </a:pPr>
            <a:r>
              <a:rPr dirty="0" sz="2000">
                <a:latin typeface="Malgun Gothic"/>
                <a:cs typeface="Malgun Gothic"/>
              </a:rPr>
              <a:t>Extra-ribosomal Function</a:t>
            </a:r>
            <a:r>
              <a:rPr dirty="0" sz="2000" spc="-135">
                <a:latin typeface="Malgun Gothic"/>
                <a:cs typeface="Malgun Gothic"/>
              </a:rPr>
              <a:t> </a:t>
            </a:r>
            <a:r>
              <a:rPr dirty="0" sz="2000">
                <a:latin typeface="Malgun Gothic"/>
                <a:cs typeface="Malgun Gothic"/>
              </a:rPr>
              <a:t>:</a:t>
            </a:r>
            <a:endParaRPr sz="2000">
              <a:latin typeface="Malgun Gothic"/>
              <a:cs typeface="Malgun Gothic"/>
            </a:endParaRPr>
          </a:p>
          <a:p>
            <a:pPr marL="546100">
              <a:lnSpc>
                <a:spcPct val="100000"/>
              </a:lnSpc>
              <a:spcBef>
                <a:spcPts val="695"/>
              </a:spcBef>
            </a:pPr>
            <a:r>
              <a:rPr dirty="0" sz="2000" spc="-10">
                <a:latin typeface="Malgun Gothic"/>
                <a:cs typeface="Malgun Gothic"/>
              </a:rPr>
              <a:t>repair </a:t>
            </a:r>
            <a:r>
              <a:rPr dirty="0" sz="2000">
                <a:latin typeface="Malgun Gothic"/>
                <a:cs typeface="Malgun Gothic"/>
              </a:rPr>
              <a:t>function </a:t>
            </a:r>
            <a:r>
              <a:rPr dirty="0" sz="2000">
                <a:latin typeface="Wingdings"/>
                <a:cs typeface="Wingdings"/>
              </a:rPr>
              <a:t>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>
                <a:latin typeface="Malgun Gothic"/>
                <a:cs typeface="Malgun Gothic"/>
              </a:rPr>
              <a:t>has AP endonuclease </a:t>
            </a:r>
            <a:r>
              <a:rPr dirty="0" sz="2000" spc="-5">
                <a:latin typeface="Malgun Gothic"/>
                <a:cs typeface="Malgun Gothic"/>
              </a:rPr>
              <a:t>(lyase)</a:t>
            </a:r>
            <a:r>
              <a:rPr dirty="0" sz="2000" spc="100">
                <a:latin typeface="Malgun Gothic"/>
                <a:cs typeface="Malgun Gothic"/>
              </a:rPr>
              <a:t> </a:t>
            </a:r>
            <a:r>
              <a:rPr dirty="0" sz="2000">
                <a:latin typeface="Malgun Gothic"/>
                <a:cs typeface="Malgun Gothic"/>
              </a:rPr>
              <a:t>activity</a:t>
            </a:r>
            <a:endParaRPr sz="2000">
              <a:latin typeface="Malgun Gothic"/>
              <a:cs typeface="Malgun Gothic"/>
            </a:endParaRPr>
          </a:p>
          <a:p>
            <a:pPr lvl="1" marL="307975" indent="-205740">
              <a:lnSpc>
                <a:spcPts val="2160"/>
              </a:lnSpc>
              <a:spcBef>
                <a:spcPts val="745"/>
              </a:spcBef>
              <a:buChar char="-"/>
              <a:tabLst>
                <a:tab pos="308610" algn="l"/>
              </a:tabLst>
            </a:pPr>
            <a:r>
              <a:rPr dirty="0" sz="2000" spc="-5">
                <a:latin typeface="Malgun Gothic"/>
                <a:cs typeface="Malgun Gothic"/>
              </a:rPr>
              <a:t>RPS3 promoter </a:t>
            </a:r>
            <a:r>
              <a:rPr dirty="0" sz="2000">
                <a:latin typeface="Malgun Gothic"/>
                <a:cs typeface="Malgun Gothic"/>
              </a:rPr>
              <a:t>has GCN4 </a:t>
            </a:r>
            <a:r>
              <a:rPr dirty="0" sz="2000" spc="-5">
                <a:latin typeface="Malgun Gothic"/>
                <a:cs typeface="Malgun Gothic"/>
              </a:rPr>
              <a:t>binding </a:t>
            </a:r>
            <a:r>
              <a:rPr dirty="0" sz="2000" spc="-10">
                <a:latin typeface="Malgun Gothic"/>
                <a:cs typeface="Malgun Gothic"/>
              </a:rPr>
              <a:t>sites </a:t>
            </a:r>
            <a:r>
              <a:rPr dirty="0" sz="2000">
                <a:latin typeface="Malgun Gothic"/>
                <a:cs typeface="Malgun Gothic"/>
              </a:rPr>
              <a:t>and </a:t>
            </a:r>
            <a:r>
              <a:rPr dirty="0" sz="2000" spc="-10">
                <a:latin typeface="Malgun Gothic"/>
                <a:cs typeface="Malgun Gothic"/>
              </a:rPr>
              <a:t>is</a:t>
            </a:r>
            <a:r>
              <a:rPr dirty="0" sz="2000" spc="675">
                <a:latin typeface="Malgun Gothic"/>
                <a:cs typeface="Malgun Gothic"/>
              </a:rPr>
              <a:t> </a:t>
            </a:r>
            <a:r>
              <a:rPr dirty="0" sz="2000" spc="-10">
                <a:latin typeface="Malgun Gothic"/>
                <a:cs typeface="Malgun Gothic"/>
              </a:rPr>
              <a:t>regulated</a:t>
            </a:r>
            <a:endParaRPr sz="2000">
              <a:latin typeface="Malgun Gothic"/>
              <a:cs typeface="Malgun Gothic"/>
            </a:endParaRPr>
          </a:p>
          <a:p>
            <a:pPr marL="660400">
              <a:lnSpc>
                <a:spcPts val="2160"/>
              </a:lnSpc>
            </a:pPr>
            <a:r>
              <a:rPr dirty="0" sz="2000" spc="-5">
                <a:latin typeface="Malgun Gothic"/>
                <a:cs typeface="Malgun Gothic"/>
              </a:rPr>
              <a:t>by</a:t>
            </a:r>
            <a:r>
              <a:rPr dirty="0" sz="2000" spc="-90">
                <a:latin typeface="Malgun Gothic"/>
                <a:cs typeface="Malgun Gothic"/>
              </a:rPr>
              <a:t> </a:t>
            </a:r>
            <a:r>
              <a:rPr dirty="0" sz="2000">
                <a:latin typeface="Malgun Gothic"/>
                <a:cs typeface="Malgun Gothic"/>
              </a:rPr>
              <a:t>GCN4</a:t>
            </a:r>
            <a:endParaRPr sz="200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205740" indent="-193040">
              <a:lnSpc>
                <a:spcPct val="100000"/>
              </a:lnSpc>
              <a:buChar char="-"/>
              <a:tabLst>
                <a:tab pos="206375" algn="l"/>
              </a:tabLst>
            </a:pPr>
            <a:r>
              <a:rPr dirty="0" sz="2000">
                <a:latin typeface="Malgun Gothic"/>
                <a:cs typeface="Malgun Gothic"/>
              </a:rPr>
              <a:t>High </a:t>
            </a:r>
            <a:r>
              <a:rPr dirty="0" sz="2000" spc="-5">
                <a:latin typeface="Malgun Gothic"/>
                <a:cs typeface="Malgun Gothic"/>
              </a:rPr>
              <a:t>expression </a:t>
            </a:r>
            <a:r>
              <a:rPr dirty="0" sz="2000" spc="-20">
                <a:latin typeface="Malgun Gothic"/>
                <a:cs typeface="Malgun Gothic"/>
              </a:rPr>
              <a:t>of </a:t>
            </a:r>
            <a:r>
              <a:rPr dirty="0" sz="2000">
                <a:latin typeface="Malgun Gothic"/>
                <a:cs typeface="Malgun Gothic"/>
              </a:rPr>
              <a:t>rpS3</a:t>
            </a:r>
            <a:r>
              <a:rPr dirty="0" sz="2000" spc="-55">
                <a:latin typeface="Malgun Gothic"/>
                <a:cs typeface="Malgun Gothic"/>
              </a:rPr>
              <a:t> </a:t>
            </a:r>
            <a:r>
              <a:rPr dirty="0" sz="2000">
                <a:latin typeface="Malgun Gothic"/>
                <a:cs typeface="Malgun Gothic"/>
              </a:rPr>
              <a:t>gene</a:t>
            </a:r>
            <a:endParaRPr sz="2000">
              <a:latin typeface="Malgun Gothic"/>
              <a:cs typeface="Malgun Gothic"/>
            </a:endParaRPr>
          </a:p>
          <a:p>
            <a:pPr marL="457200">
              <a:lnSpc>
                <a:spcPct val="100000"/>
              </a:lnSpc>
            </a:pPr>
            <a:r>
              <a:rPr dirty="0" sz="2000">
                <a:latin typeface="Malgun Gothic"/>
                <a:cs typeface="Malgun Gothic"/>
              </a:rPr>
              <a:t>colon adenocarcinomas </a:t>
            </a:r>
            <a:r>
              <a:rPr dirty="0" sz="2000" spc="5">
                <a:latin typeface="Malgun Gothic"/>
                <a:cs typeface="Malgun Gothic"/>
              </a:rPr>
              <a:t>and </a:t>
            </a:r>
            <a:r>
              <a:rPr dirty="0" sz="2000">
                <a:latin typeface="Malgun Gothic"/>
                <a:cs typeface="Malgun Gothic"/>
              </a:rPr>
              <a:t>adenomatous</a:t>
            </a:r>
            <a:r>
              <a:rPr dirty="0" sz="2000" spc="-225">
                <a:latin typeface="Malgun Gothic"/>
                <a:cs typeface="Malgun Gothic"/>
              </a:rPr>
              <a:t> </a:t>
            </a:r>
            <a:r>
              <a:rPr dirty="0" sz="2000">
                <a:latin typeface="Malgun Gothic"/>
                <a:cs typeface="Malgun Gothic"/>
              </a:rPr>
              <a:t>polyps</a:t>
            </a:r>
            <a:endParaRPr sz="2000">
              <a:latin typeface="Malgun Gothic"/>
              <a:cs typeface="Malgun Gothic"/>
            </a:endParaRPr>
          </a:p>
          <a:p>
            <a:pPr marL="457200" marR="2435225">
              <a:lnSpc>
                <a:spcPct val="100000"/>
              </a:lnSpc>
            </a:pPr>
            <a:r>
              <a:rPr dirty="0" sz="2000" spc="-5">
                <a:latin typeface="Malgun Gothic"/>
                <a:cs typeface="Malgun Gothic"/>
              </a:rPr>
              <a:t>N-myc activated </a:t>
            </a:r>
            <a:r>
              <a:rPr dirty="0" sz="2000" spc="5">
                <a:latin typeface="Malgun Gothic"/>
                <a:cs typeface="Malgun Gothic"/>
              </a:rPr>
              <a:t>tumors  </a:t>
            </a:r>
            <a:r>
              <a:rPr dirty="0" sz="2000" spc="-5">
                <a:latin typeface="Malgun Gothic"/>
                <a:cs typeface="Malgun Gothic"/>
              </a:rPr>
              <a:t>Doxorubicin resistant </a:t>
            </a:r>
            <a:r>
              <a:rPr dirty="0" sz="2000" spc="-10">
                <a:latin typeface="Malgun Gothic"/>
                <a:cs typeface="Malgun Gothic"/>
              </a:rPr>
              <a:t>leukemia</a:t>
            </a:r>
            <a:r>
              <a:rPr dirty="0" sz="2000" spc="-25">
                <a:latin typeface="Malgun Gothic"/>
                <a:cs typeface="Malgun Gothic"/>
              </a:rPr>
              <a:t> </a:t>
            </a:r>
            <a:r>
              <a:rPr dirty="0" sz="2000" spc="-5">
                <a:latin typeface="Malgun Gothic"/>
                <a:cs typeface="Malgun Gothic"/>
              </a:rPr>
              <a:t>cell</a:t>
            </a:r>
            <a:endParaRPr sz="2000">
              <a:latin typeface="Malgun Gothic"/>
              <a:cs typeface="Malgun Gothic"/>
            </a:endParaRPr>
          </a:p>
          <a:p>
            <a:pPr lvl="1" marL="294640" indent="-192405">
              <a:lnSpc>
                <a:spcPct val="100000"/>
              </a:lnSpc>
              <a:buChar char="-"/>
              <a:tabLst>
                <a:tab pos="294640" algn="l"/>
              </a:tabLst>
            </a:pPr>
            <a:r>
              <a:rPr dirty="0" sz="2000" spc="15">
                <a:latin typeface="Malgun Gothic"/>
                <a:cs typeface="Malgun Gothic"/>
              </a:rPr>
              <a:t>very </a:t>
            </a:r>
            <a:r>
              <a:rPr dirty="0" sz="2000" spc="-5">
                <a:latin typeface="Malgun Gothic"/>
                <a:cs typeface="Malgun Gothic"/>
              </a:rPr>
              <a:t>low expressed in </a:t>
            </a:r>
            <a:r>
              <a:rPr dirty="0" sz="2000">
                <a:latin typeface="Malgun Gothic"/>
                <a:cs typeface="Malgun Gothic"/>
              </a:rPr>
              <a:t>brain and</a:t>
            </a:r>
            <a:r>
              <a:rPr dirty="0" sz="2000" spc="-55">
                <a:latin typeface="Malgun Gothic"/>
                <a:cs typeface="Malgun Gothic"/>
              </a:rPr>
              <a:t> </a:t>
            </a:r>
            <a:r>
              <a:rPr dirty="0" sz="2000" spc="-5">
                <a:latin typeface="Malgun Gothic"/>
                <a:cs typeface="Malgun Gothic"/>
              </a:rPr>
              <a:t>retina</a:t>
            </a:r>
            <a:endParaRPr sz="2000">
              <a:latin typeface="Malgun Gothic"/>
              <a:cs typeface="Malgun Gothic"/>
            </a:endParaRPr>
          </a:p>
          <a:p>
            <a:pPr lvl="1" marL="294640" indent="-192405">
              <a:lnSpc>
                <a:spcPct val="100000"/>
              </a:lnSpc>
              <a:buChar char="-"/>
              <a:tabLst>
                <a:tab pos="294640" algn="l"/>
              </a:tabLst>
            </a:pPr>
            <a:r>
              <a:rPr dirty="0" sz="2000" spc="-5">
                <a:latin typeface="Malgun Gothic"/>
                <a:cs typeface="Malgun Gothic"/>
              </a:rPr>
              <a:t>involved </a:t>
            </a:r>
            <a:r>
              <a:rPr dirty="0" sz="2000">
                <a:latin typeface="Malgun Gothic"/>
                <a:cs typeface="Malgun Gothic"/>
              </a:rPr>
              <a:t>in metastasis inhibition,</a:t>
            </a:r>
            <a:r>
              <a:rPr dirty="0" sz="2000" spc="-70">
                <a:latin typeface="Malgun Gothic"/>
                <a:cs typeface="Malgun Gothic"/>
              </a:rPr>
              <a:t> </a:t>
            </a:r>
            <a:r>
              <a:rPr dirty="0" sz="2000" spc="-5">
                <a:latin typeface="Malgun Gothic"/>
                <a:cs typeface="Malgun Gothic"/>
              </a:rPr>
              <a:t>apoptosis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79498" y="159466"/>
            <a:ext cx="5357495" cy="111379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129665" marR="5080" indent="-1117600">
              <a:lnSpc>
                <a:spcPct val="132900"/>
              </a:lnSpc>
            </a:pPr>
            <a:r>
              <a:rPr dirty="0" sz="3200">
                <a:latin typeface="Arial"/>
                <a:cs typeface="Arial"/>
              </a:rPr>
              <a:t>RPS3 </a:t>
            </a:r>
            <a:r>
              <a:rPr dirty="0">
                <a:latin typeface="Arial"/>
                <a:cs typeface="Arial"/>
              </a:rPr>
              <a:t>(ribosomal protein </a:t>
            </a:r>
            <a:r>
              <a:rPr dirty="0" spc="-5">
                <a:latin typeface="Arial"/>
                <a:cs typeface="Arial"/>
              </a:rPr>
              <a:t>small </a:t>
            </a:r>
            <a:r>
              <a:rPr dirty="0">
                <a:latin typeface="Arial"/>
                <a:cs typeface="Arial"/>
              </a:rPr>
              <a:t>protein</a:t>
            </a:r>
            <a:r>
              <a:rPr dirty="0" spc="-254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3;  UV DNA repair endonuclease</a:t>
            </a:r>
            <a:r>
              <a:rPr dirty="0" spc="-175">
                <a:latin typeface="Arial"/>
                <a:cs typeface="Arial"/>
              </a:rPr>
              <a:t> </a:t>
            </a:r>
            <a:r>
              <a:rPr dirty="0">
                <a:latin typeface="MS Gothic"/>
                <a:cs typeface="MS Gothic"/>
              </a:rPr>
              <a:t>Ⅲ</a:t>
            </a:r>
            <a:r>
              <a:rPr dirty="0">
                <a:latin typeface="Arial"/>
                <a:cs typeface="Arial"/>
              </a:rPr>
              <a:t>)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4400" y="404875"/>
            <a:ext cx="8229600" cy="1368425"/>
          </a:xfrm>
          <a:custGeom>
            <a:avLst/>
            <a:gdLst/>
            <a:ahLst/>
            <a:cxnLst/>
            <a:rect l="l" t="t" r="r" b="b"/>
            <a:pathLst>
              <a:path w="8229600" h="1368425">
                <a:moveTo>
                  <a:pt x="0" y="1368425"/>
                </a:moveTo>
                <a:lnTo>
                  <a:pt x="8229600" y="1368425"/>
                </a:lnTo>
                <a:lnTo>
                  <a:pt x="8229600" y="0"/>
                </a:lnTo>
                <a:lnTo>
                  <a:pt x="0" y="0"/>
                </a:lnTo>
                <a:lnTo>
                  <a:pt x="0" y="1368425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14400" y="404875"/>
            <a:ext cx="8229600" cy="1368425"/>
          </a:xfrm>
          <a:custGeom>
            <a:avLst/>
            <a:gdLst/>
            <a:ahLst/>
            <a:cxnLst/>
            <a:rect l="l" t="t" r="r" b="b"/>
            <a:pathLst>
              <a:path w="8229600" h="1368425">
                <a:moveTo>
                  <a:pt x="0" y="1368425"/>
                </a:moveTo>
                <a:lnTo>
                  <a:pt x="8229600" y="1368425"/>
                </a:lnTo>
                <a:lnTo>
                  <a:pt x="8229600" y="0"/>
                </a:lnTo>
                <a:lnTo>
                  <a:pt x="0" y="0"/>
                </a:lnTo>
                <a:lnTo>
                  <a:pt x="0" y="1368425"/>
                </a:lnTo>
                <a:close/>
              </a:path>
            </a:pathLst>
          </a:custGeom>
          <a:ln w="28575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42937" y="48640"/>
            <a:ext cx="4721225" cy="500380"/>
          </a:xfrm>
          <a:custGeom>
            <a:avLst/>
            <a:gdLst/>
            <a:ahLst/>
            <a:cxnLst/>
            <a:rect l="l" t="t" r="r" b="b"/>
            <a:pathLst>
              <a:path w="4721225" h="500380">
                <a:moveTo>
                  <a:pt x="4637849" y="0"/>
                </a:moveTo>
                <a:lnTo>
                  <a:pt x="83350" y="0"/>
                </a:lnTo>
                <a:lnTo>
                  <a:pt x="50904" y="6552"/>
                </a:lnTo>
                <a:lnTo>
                  <a:pt x="24410" y="24415"/>
                </a:lnTo>
                <a:lnTo>
                  <a:pt x="6549" y="50899"/>
                </a:lnTo>
                <a:lnTo>
                  <a:pt x="0" y="83311"/>
                </a:lnTo>
                <a:lnTo>
                  <a:pt x="0" y="416686"/>
                </a:lnTo>
                <a:lnTo>
                  <a:pt x="6549" y="449099"/>
                </a:lnTo>
                <a:lnTo>
                  <a:pt x="24410" y="475583"/>
                </a:lnTo>
                <a:lnTo>
                  <a:pt x="50904" y="493446"/>
                </a:lnTo>
                <a:lnTo>
                  <a:pt x="83350" y="499998"/>
                </a:lnTo>
                <a:lnTo>
                  <a:pt x="4637849" y="499998"/>
                </a:lnTo>
                <a:lnTo>
                  <a:pt x="4670262" y="493446"/>
                </a:lnTo>
                <a:lnTo>
                  <a:pt x="4696745" y="475583"/>
                </a:lnTo>
                <a:lnTo>
                  <a:pt x="4714609" y="449099"/>
                </a:lnTo>
                <a:lnTo>
                  <a:pt x="4721161" y="416686"/>
                </a:lnTo>
                <a:lnTo>
                  <a:pt x="4721161" y="83311"/>
                </a:lnTo>
                <a:lnTo>
                  <a:pt x="4714609" y="50899"/>
                </a:lnTo>
                <a:lnTo>
                  <a:pt x="4696745" y="24415"/>
                </a:lnTo>
                <a:lnTo>
                  <a:pt x="4670262" y="6552"/>
                </a:lnTo>
                <a:lnTo>
                  <a:pt x="4637849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42937" y="48640"/>
            <a:ext cx="4721225" cy="500380"/>
          </a:xfrm>
          <a:custGeom>
            <a:avLst/>
            <a:gdLst/>
            <a:ahLst/>
            <a:cxnLst/>
            <a:rect l="l" t="t" r="r" b="b"/>
            <a:pathLst>
              <a:path w="4721225" h="500380">
                <a:moveTo>
                  <a:pt x="0" y="83311"/>
                </a:moveTo>
                <a:lnTo>
                  <a:pt x="6549" y="50899"/>
                </a:lnTo>
                <a:lnTo>
                  <a:pt x="24410" y="24415"/>
                </a:lnTo>
                <a:lnTo>
                  <a:pt x="50904" y="6552"/>
                </a:lnTo>
                <a:lnTo>
                  <a:pt x="83350" y="0"/>
                </a:lnTo>
                <a:lnTo>
                  <a:pt x="4637849" y="0"/>
                </a:lnTo>
                <a:lnTo>
                  <a:pt x="4670262" y="6552"/>
                </a:lnTo>
                <a:lnTo>
                  <a:pt x="4696745" y="24415"/>
                </a:lnTo>
                <a:lnTo>
                  <a:pt x="4714609" y="50899"/>
                </a:lnTo>
                <a:lnTo>
                  <a:pt x="4721161" y="83311"/>
                </a:lnTo>
                <a:lnTo>
                  <a:pt x="4721161" y="416686"/>
                </a:lnTo>
                <a:lnTo>
                  <a:pt x="4714609" y="449099"/>
                </a:lnTo>
                <a:lnTo>
                  <a:pt x="4696745" y="475583"/>
                </a:lnTo>
                <a:lnTo>
                  <a:pt x="4670262" y="493446"/>
                </a:lnTo>
                <a:lnTo>
                  <a:pt x="4637849" y="499998"/>
                </a:lnTo>
                <a:lnTo>
                  <a:pt x="83350" y="499998"/>
                </a:lnTo>
                <a:lnTo>
                  <a:pt x="50904" y="493446"/>
                </a:lnTo>
                <a:lnTo>
                  <a:pt x="24410" y="475583"/>
                </a:lnTo>
                <a:lnTo>
                  <a:pt x="6549" y="449099"/>
                </a:lnTo>
                <a:lnTo>
                  <a:pt x="0" y="416686"/>
                </a:lnTo>
                <a:lnTo>
                  <a:pt x="0" y="83311"/>
                </a:lnTo>
                <a:close/>
              </a:path>
            </a:pathLst>
          </a:custGeom>
          <a:ln w="38100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5156" rIns="0" bIns="0" rtlCol="0" vert="horz">
            <a:spAutoFit/>
          </a:bodyPr>
          <a:lstStyle/>
          <a:p>
            <a:pPr marL="644525">
              <a:lnSpc>
                <a:spcPct val="100000"/>
              </a:lnSpc>
            </a:pPr>
            <a:r>
              <a:rPr dirty="0">
                <a:solidFill>
                  <a:srgbClr val="FF0000"/>
                </a:solidFill>
                <a:latin typeface="Malgun Gothic"/>
                <a:cs typeface="Malgun Gothic"/>
              </a:rPr>
              <a:t>1. </a:t>
            </a:r>
            <a:r>
              <a:rPr dirty="0" spc="-5">
                <a:solidFill>
                  <a:srgbClr val="FF0000"/>
                </a:solidFill>
                <a:latin typeface="Malgun Gothic"/>
                <a:cs typeface="Malgun Gothic"/>
              </a:rPr>
              <a:t>Ribosomal protein </a:t>
            </a:r>
            <a:r>
              <a:rPr dirty="0">
                <a:solidFill>
                  <a:srgbClr val="FF0000"/>
                </a:solidFill>
                <a:latin typeface="Malgun Gothic"/>
                <a:cs typeface="Malgun Gothic"/>
              </a:rPr>
              <a:t>S3</a:t>
            </a:r>
            <a:r>
              <a:rPr dirty="0" spc="-60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dirty="0">
                <a:solidFill>
                  <a:srgbClr val="FF0000"/>
                </a:solidFill>
                <a:latin typeface="Malgun Gothic"/>
                <a:cs typeface="Malgun Gothic"/>
              </a:rPr>
              <a:t>(rpS3)</a:t>
            </a:r>
          </a:p>
        </p:txBody>
      </p:sp>
      <p:sp>
        <p:nvSpPr>
          <p:cNvPr id="7" name="object 7"/>
          <p:cNvSpPr/>
          <p:nvPr/>
        </p:nvSpPr>
        <p:spPr>
          <a:xfrm>
            <a:off x="479348" y="2060790"/>
            <a:ext cx="8229600" cy="4320540"/>
          </a:xfrm>
          <a:custGeom>
            <a:avLst/>
            <a:gdLst/>
            <a:ahLst/>
            <a:cxnLst/>
            <a:rect l="l" t="t" r="r" b="b"/>
            <a:pathLst>
              <a:path w="8229600" h="4320540">
                <a:moveTo>
                  <a:pt x="0" y="4320540"/>
                </a:moveTo>
                <a:lnTo>
                  <a:pt x="8229600" y="4320540"/>
                </a:lnTo>
                <a:lnTo>
                  <a:pt x="8229600" y="0"/>
                </a:lnTo>
                <a:lnTo>
                  <a:pt x="0" y="0"/>
                </a:lnTo>
                <a:lnTo>
                  <a:pt x="0" y="432054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79348" y="2060790"/>
            <a:ext cx="8229600" cy="4320540"/>
          </a:xfrm>
          <a:custGeom>
            <a:avLst/>
            <a:gdLst/>
            <a:ahLst/>
            <a:cxnLst/>
            <a:rect l="l" t="t" r="r" b="b"/>
            <a:pathLst>
              <a:path w="8229600" h="4320540">
                <a:moveTo>
                  <a:pt x="0" y="4320540"/>
                </a:moveTo>
                <a:lnTo>
                  <a:pt x="8229600" y="4320540"/>
                </a:lnTo>
                <a:lnTo>
                  <a:pt x="8229600" y="0"/>
                </a:lnTo>
                <a:lnTo>
                  <a:pt x="0" y="0"/>
                </a:lnTo>
                <a:lnTo>
                  <a:pt x="0" y="4320540"/>
                </a:lnTo>
                <a:close/>
              </a:path>
            </a:pathLst>
          </a:custGeom>
          <a:ln w="28574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42937" y="1678813"/>
            <a:ext cx="4783455" cy="500380"/>
          </a:xfrm>
          <a:custGeom>
            <a:avLst/>
            <a:gdLst/>
            <a:ahLst/>
            <a:cxnLst/>
            <a:rect l="l" t="t" r="r" b="b"/>
            <a:pathLst>
              <a:path w="4783455" h="500380">
                <a:moveTo>
                  <a:pt x="4699825" y="0"/>
                </a:moveTo>
                <a:lnTo>
                  <a:pt x="83350" y="0"/>
                </a:lnTo>
                <a:lnTo>
                  <a:pt x="50904" y="6552"/>
                </a:lnTo>
                <a:lnTo>
                  <a:pt x="24410" y="24415"/>
                </a:lnTo>
                <a:lnTo>
                  <a:pt x="6549" y="50899"/>
                </a:lnTo>
                <a:lnTo>
                  <a:pt x="0" y="83312"/>
                </a:lnTo>
                <a:lnTo>
                  <a:pt x="0" y="416687"/>
                </a:lnTo>
                <a:lnTo>
                  <a:pt x="6549" y="449099"/>
                </a:lnTo>
                <a:lnTo>
                  <a:pt x="24410" y="475583"/>
                </a:lnTo>
                <a:lnTo>
                  <a:pt x="50904" y="493446"/>
                </a:lnTo>
                <a:lnTo>
                  <a:pt x="83350" y="499999"/>
                </a:lnTo>
                <a:lnTo>
                  <a:pt x="4699825" y="499999"/>
                </a:lnTo>
                <a:lnTo>
                  <a:pt x="4732238" y="493446"/>
                </a:lnTo>
                <a:lnTo>
                  <a:pt x="4758721" y="475583"/>
                </a:lnTo>
                <a:lnTo>
                  <a:pt x="4776585" y="449099"/>
                </a:lnTo>
                <a:lnTo>
                  <a:pt x="4783137" y="416687"/>
                </a:lnTo>
                <a:lnTo>
                  <a:pt x="4783137" y="83312"/>
                </a:lnTo>
                <a:lnTo>
                  <a:pt x="4776585" y="50899"/>
                </a:lnTo>
                <a:lnTo>
                  <a:pt x="4758721" y="24415"/>
                </a:lnTo>
                <a:lnTo>
                  <a:pt x="4732238" y="6552"/>
                </a:lnTo>
                <a:lnTo>
                  <a:pt x="4699825" y="0"/>
                </a:lnTo>
                <a:close/>
              </a:path>
            </a:pathLst>
          </a:custGeom>
          <a:solidFill>
            <a:srgbClr val="D5DCE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42937" y="1678813"/>
            <a:ext cx="4783455" cy="500380"/>
          </a:xfrm>
          <a:custGeom>
            <a:avLst/>
            <a:gdLst/>
            <a:ahLst/>
            <a:cxnLst/>
            <a:rect l="l" t="t" r="r" b="b"/>
            <a:pathLst>
              <a:path w="4783455" h="500380">
                <a:moveTo>
                  <a:pt x="0" y="83312"/>
                </a:moveTo>
                <a:lnTo>
                  <a:pt x="6549" y="50899"/>
                </a:lnTo>
                <a:lnTo>
                  <a:pt x="24410" y="24415"/>
                </a:lnTo>
                <a:lnTo>
                  <a:pt x="50904" y="6552"/>
                </a:lnTo>
                <a:lnTo>
                  <a:pt x="83350" y="0"/>
                </a:lnTo>
                <a:lnTo>
                  <a:pt x="4699825" y="0"/>
                </a:lnTo>
                <a:lnTo>
                  <a:pt x="4732238" y="6552"/>
                </a:lnTo>
                <a:lnTo>
                  <a:pt x="4758721" y="24415"/>
                </a:lnTo>
                <a:lnTo>
                  <a:pt x="4776585" y="50899"/>
                </a:lnTo>
                <a:lnTo>
                  <a:pt x="4783137" y="83312"/>
                </a:lnTo>
                <a:lnTo>
                  <a:pt x="4783137" y="416687"/>
                </a:lnTo>
                <a:lnTo>
                  <a:pt x="4776585" y="449099"/>
                </a:lnTo>
                <a:lnTo>
                  <a:pt x="4758721" y="475583"/>
                </a:lnTo>
                <a:lnTo>
                  <a:pt x="4732238" y="493446"/>
                </a:lnTo>
                <a:lnTo>
                  <a:pt x="4699825" y="499999"/>
                </a:lnTo>
                <a:lnTo>
                  <a:pt x="83350" y="499999"/>
                </a:lnTo>
                <a:lnTo>
                  <a:pt x="50904" y="493446"/>
                </a:lnTo>
                <a:lnTo>
                  <a:pt x="24410" y="475583"/>
                </a:lnTo>
                <a:lnTo>
                  <a:pt x="6549" y="449099"/>
                </a:lnTo>
                <a:lnTo>
                  <a:pt x="0" y="416687"/>
                </a:lnTo>
                <a:lnTo>
                  <a:pt x="0" y="83312"/>
                </a:lnTo>
                <a:close/>
              </a:path>
            </a:pathLst>
          </a:custGeom>
          <a:ln w="38100">
            <a:solidFill>
              <a:srgbClr val="41709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58190" y="777494"/>
            <a:ext cx="7851140" cy="55327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86105" indent="-138430">
              <a:lnSpc>
                <a:spcPts val="1595"/>
              </a:lnSpc>
              <a:buChar char="*"/>
              <a:tabLst>
                <a:tab pos="586740" algn="l"/>
              </a:tabLst>
            </a:pPr>
            <a:r>
              <a:rPr dirty="0" sz="1400" spc="-5">
                <a:latin typeface="Malgun Gothic"/>
                <a:cs typeface="Malgun Gothic"/>
              </a:rPr>
              <a:t>cross-link with  </a:t>
            </a:r>
            <a:r>
              <a:rPr dirty="0" sz="1400">
                <a:latin typeface="Malgun Gothic"/>
                <a:cs typeface="Malgun Gothic"/>
              </a:rPr>
              <a:t>S2, </a:t>
            </a:r>
            <a:r>
              <a:rPr dirty="0" sz="1400" spc="-5">
                <a:latin typeface="Malgun Gothic"/>
                <a:cs typeface="Malgun Gothic"/>
              </a:rPr>
              <a:t>S4, S5, </a:t>
            </a:r>
            <a:r>
              <a:rPr dirty="0" sz="1400">
                <a:latin typeface="Malgun Gothic"/>
                <a:cs typeface="Malgun Gothic"/>
              </a:rPr>
              <a:t>S9, </a:t>
            </a:r>
            <a:r>
              <a:rPr dirty="0" sz="1400" spc="-5">
                <a:latin typeface="Malgun Gothic"/>
                <a:cs typeface="Malgun Gothic"/>
              </a:rPr>
              <a:t>S10, </a:t>
            </a:r>
            <a:r>
              <a:rPr dirty="0" sz="1400">
                <a:latin typeface="Malgun Gothic"/>
                <a:cs typeface="Malgun Gothic"/>
              </a:rPr>
              <a:t>S12 and </a:t>
            </a:r>
            <a:r>
              <a:rPr dirty="0" sz="1400" spc="-5">
                <a:latin typeface="Malgun Gothic"/>
                <a:cs typeface="Malgun Gothic"/>
              </a:rPr>
              <a:t>S13 in 30S</a:t>
            </a:r>
            <a:r>
              <a:rPr dirty="0" sz="1400" spc="10">
                <a:latin typeface="Malgun Gothic"/>
                <a:cs typeface="Malgun Gothic"/>
              </a:rPr>
              <a:t> </a:t>
            </a:r>
            <a:r>
              <a:rPr dirty="0" sz="1400">
                <a:latin typeface="Malgun Gothic"/>
                <a:cs typeface="Malgun Gothic"/>
              </a:rPr>
              <a:t>subunit,</a:t>
            </a:r>
            <a:endParaRPr sz="1400">
              <a:latin typeface="Malgun Gothic"/>
              <a:cs typeface="Malgun Gothic"/>
            </a:endParaRPr>
          </a:p>
          <a:p>
            <a:pPr marL="586105" indent="-138430">
              <a:lnSpc>
                <a:spcPts val="1595"/>
              </a:lnSpc>
              <a:buChar char="*"/>
              <a:tabLst>
                <a:tab pos="586740" algn="l"/>
              </a:tabLst>
            </a:pPr>
            <a:r>
              <a:rPr dirty="0" sz="1400" spc="-5">
                <a:latin typeface="Malgun Gothic"/>
                <a:cs typeface="Malgun Gothic"/>
              </a:rPr>
              <a:t>L7/L12 in 50S </a:t>
            </a:r>
            <a:r>
              <a:rPr dirty="0" sz="1400">
                <a:latin typeface="Malgun Gothic"/>
                <a:cs typeface="Malgun Gothic"/>
              </a:rPr>
              <a:t>subunit, and </a:t>
            </a:r>
            <a:r>
              <a:rPr dirty="0" sz="1400" spc="-5">
                <a:latin typeface="Malgun Gothic"/>
                <a:cs typeface="Malgun Gothic"/>
              </a:rPr>
              <a:t>initiation factors </a:t>
            </a:r>
            <a:r>
              <a:rPr dirty="0" sz="1400" spc="5">
                <a:latin typeface="Malgun Gothic"/>
                <a:cs typeface="Malgun Gothic"/>
              </a:rPr>
              <a:t>eIF-2 </a:t>
            </a:r>
            <a:r>
              <a:rPr dirty="0" sz="1400">
                <a:latin typeface="Malgun Gothic"/>
                <a:cs typeface="Malgun Gothic"/>
              </a:rPr>
              <a:t>and</a:t>
            </a:r>
            <a:r>
              <a:rPr dirty="0" sz="1400" spc="-40">
                <a:latin typeface="Malgun Gothic"/>
                <a:cs typeface="Malgun Gothic"/>
              </a:rPr>
              <a:t> </a:t>
            </a:r>
            <a:r>
              <a:rPr dirty="0" sz="1400">
                <a:latin typeface="Malgun Gothic"/>
                <a:cs typeface="Malgun Gothic"/>
              </a:rPr>
              <a:t>eIF-3</a:t>
            </a:r>
            <a:endParaRPr sz="140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har char="*"/>
            </a:pPr>
            <a:endParaRPr sz="1150">
              <a:latin typeface="Times New Roman"/>
              <a:cs typeface="Times New Roman"/>
            </a:endParaRPr>
          </a:p>
          <a:p>
            <a:pPr marL="586105" indent="-138430">
              <a:lnSpc>
                <a:spcPct val="100000"/>
              </a:lnSpc>
              <a:buChar char="*"/>
              <a:tabLst>
                <a:tab pos="586740" algn="l"/>
              </a:tabLst>
            </a:pPr>
            <a:r>
              <a:rPr dirty="0" sz="1400" spc="-10">
                <a:solidFill>
                  <a:srgbClr val="974707"/>
                </a:solidFill>
                <a:latin typeface="Malgun Gothic"/>
                <a:cs typeface="Malgun Gothic"/>
              </a:rPr>
              <a:t>Path </a:t>
            </a:r>
            <a:r>
              <a:rPr dirty="0" sz="1400" spc="-15">
                <a:solidFill>
                  <a:srgbClr val="974707"/>
                </a:solidFill>
                <a:latin typeface="Malgun Gothic"/>
                <a:cs typeface="Malgun Gothic"/>
              </a:rPr>
              <a:t>of </a:t>
            </a:r>
            <a:r>
              <a:rPr dirty="0" sz="1400">
                <a:solidFill>
                  <a:srgbClr val="974707"/>
                </a:solidFill>
                <a:latin typeface="Malgun Gothic"/>
                <a:cs typeface="Malgun Gothic"/>
              </a:rPr>
              <a:t>mRNA : S2, </a:t>
            </a:r>
            <a:r>
              <a:rPr dirty="0" sz="1400" spc="-5">
                <a:solidFill>
                  <a:srgbClr val="974707"/>
                </a:solidFill>
                <a:latin typeface="Malgun Gothic"/>
                <a:cs typeface="Malgun Gothic"/>
              </a:rPr>
              <a:t>S3, </a:t>
            </a:r>
            <a:r>
              <a:rPr dirty="0" sz="1400">
                <a:solidFill>
                  <a:srgbClr val="974707"/>
                </a:solidFill>
                <a:latin typeface="Malgun Gothic"/>
                <a:cs typeface="Malgun Gothic"/>
              </a:rPr>
              <a:t>S4, </a:t>
            </a:r>
            <a:r>
              <a:rPr dirty="0" sz="1400" spc="-5">
                <a:solidFill>
                  <a:srgbClr val="974707"/>
                </a:solidFill>
                <a:latin typeface="Malgun Gothic"/>
                <a:cs typeface="Malgun Gothic"/>
              </a:rPr>
              <a:t>S5, S7, S11, S12, </a:t>
            </a:r>
            <a:r>
              <a:rPr dirty="0" sz="1400">
                <a:solidFill>
                  <a:srgbClr val="974707"/>
                </a:solidFill>
                <a:latin typeface="Malgun Gothic"/>
                <a:cs typeface="Malgun Gothic"/>
              </a:rPr>
              <a:t>and</a:t>
            </a:r>
            <a:r>
              <a:rPr dirty="0" sz="1400" spc="-5">
                <a:solidFill>
                  <a:srgbClr val="974707"/>
                </a:solidFill>
                <a:latin typeface="Malgun Gothic"/>
                <a:cs typeface="Malgun Gothic"/>
              </a:rPr>
              <a:t> S18</a:t>
            </a:r>
            <a:endParaRPr sz="140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L="200660">
              <a:lnSpc>
                <a:spcPct val="100000"/>
              </a:lnSpc>
            </a:pPr>
            <a:r>
              <a:rPr dirty="0" sz="2000" b="1">
                <a:solidFill>
                  <a:srgbClr val="FF0000"/>
                </a:solidFill>
                <a:latin typeface="Malgun Gothic"/>
                <a:cs typeface="Malgun Gothic"/>
              </a:rPr>
              <a:t>2. Extra </a:t>
            </a:r>
            <a:r>
              <a:rPr dirty="0" sz="2000" spc="-5" b="1">
                <a:solidFill>
                  <a:srgbClr val="FF0000"/>
                </a:solidFill>
                <a:latin typeface="Malgun Gothic"/>
                <a:cs typeface="Malgun Gothic"/>
              </a:rPr>
              <a:t>ribosomal functions </a:t>
            </a:r>
            <a:r>
              <a:rPr dirty="0" sz="2000" spc="-25" b="1">
                <a:solidFill>
                  <a:srgbClr val="FF0000"/>
                </a:solidFill>
                <a:latin typeface="Malgun Gothic"/>
                <a:cs typeface="Malgun Gothic"/>
              </a:rPr>
              <a:t>of</a:t>
            </a:r>
            <a:r>
              <a:rPr dirty="0" sz="2000" spc="-65" b="1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dirty="0" sz="2000" b="1">
                <a:solidFill>
                  <a:srgbClr val="FF0000"/>
                </a:solidFill>
                <a:latin typeface="Malgun Gothic"/>
                <a:cs typeface="Malgun Gothic"/>
              </a:rPr>
              <a:t>rpS3</a:t>
            </a:r>
            <a:endParaRPr sz="200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* Eukaryotic rpS3,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DNA </a:t>
            </a:r>
            <a:r>
              <a:rPr dirty="0" sz="1400" spc="-10" b="1">
                <a:solidFill>
                  <a:srgbClr val="FF0000"/>
                </a:solidFill>
                <a:latin typeface="Malgun Gothic"/>
                <a:cs typeface="Malgun Gothic"/>
              </a:rPr>
              <a:t>repair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&amp;</a:t>
            </a:r>
            <a:r>
              <a:rPr dirty="0" sz="1400" spc="-40" b="1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Cancer</a:t>
            </a:r>
            <a:endParaRPr sz="1400">
              <a:latin typeface="Malgun Gothic"/>
              <a:cs typeface="Malgun Gothic"/>
            </a:endParaRPr>
          </a:p>
          <a:p>
            <a:pPr marL="135890">
              <a:lnSpc>
                <a:spcPct val="100000"/>
              </a:lnSpc>
              <a:spcBef>
                <a:spcPts val="840"/>
              </a:spcBef>
            </a:pP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(JBC 270:13620, 1995; 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BBRC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328:962, 2005;  BBA-Mol Cell </a:t>
            </a:r>
            <a:r>
              <a:rPr dirty="0" sz="1400" spc="-15" b="1">
                <a:solidFill>
                  <a:srgbClr val="FF0000"/>
                </a:solidFill>
                <a:latin typeface="Malgun Gothic"/>
                <a:cs typeface="Malgun Gothic"/>
              </a:rPr>
              <a:t>Res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1763:823,</a:t>
            </a:r>
            <a:r>
              <a:rPr dirty="0" sz="1400" spc="-210" b="1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2006;</a:t>
            </a:r>
            <a:endParaRPr sz="140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MCB, 27:3187, 2007; </a:t>
            </a:r>
            <a:r>
              <a:rPr dirty="0" sz="1400" spc="-35" b="1">
                <a:solidFill>
                  <a:srgbClr val="FF0000"/>
                </a:solidFill>
                <a:latin typeface="Malgun Gothic"/>
                <a:cs typeface="Malgun Gothic"/>
              </a:rPr>
              <a:t>J.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Rad.Res.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48:447,2007;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Mut. </a:t>
            </a:r>
            <a:r>
              <a:rPr dirty="0" sz="1400" spc="-15" b="1">
                <a:solidFill>
                  <a:srgbClr val="FF0000"/>
                </a:solidFill>
                <a:latin typeface="Malgun Gothic"/>
                <a:cs typeface="Malgun Gothic"/>
              </a:rPr>
              <a:t>Res. 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648:54; BBA-Mol Cell </a:t>
            </a:r>
            <a:r>
              <a:rPr dirty="0" sz="1400" spc="-15" b="1">
                <a:solidFill>
                  <a:srgbClr val="FF0000"/>
                </a:solidFill>
                <a:latin typeface="Malgun Gothic"/>
                <a:cs typeface="Malgun Gothic"/>
              </a:rPr>
              <a:t>Res</a:t>
            </a:r>
            <a:r>
              <a:rPr dirty="0" sz="1400" spc="-150" b="1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1793:395,</a:t>
            </a:r>
            <a:endParaRPr sz="140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2009,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JBC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284:21201, 2009,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FEBS Lett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586;356, 2012,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JBC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288;2956, 2013, BBA-Mol Cell</a:t>
            </a:r>
            <a:r>
              <a:rPr dirty="0" sz="1400" spc="-220" b="1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dirty="0" sz="1400" spc="-15" b="1">
                <a:solidFill>
                  <a:srgbClr val="FF0000"/>
                </a:solidFill>
                <a:latin typeface="Malgun Gothic"/>
                <a:cs typeface="Malgun Gothic"/>
              </a:rPr>
              <a:t>Res,</a:t>
            </a:r>
            <a:endParaRPr sz="140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</a:pP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1833:2943, 2013,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Oncotarget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2016 in</a:t>
            </a:r>
            <a:r>
              <a:rPr dirty="0" sz="1400" spc="-105" b="1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press)</a:t>
            </a:r>
            <a:endParaRPr sz="1400">
              <a:latin typeface="Malgun Gothic"/>
              <a:cs typeface="Malgun Gothic"/>
            </a:endParaRPr>
          </a:p>
          <a:p>
            <a:pPr marL="135890">
              <a:lnSpc>
                <a:spcPct val="100000"/>
              </a:lnSpc>
              <a:spcBef>
                <a:spcPts val="840"/>
              </a:spcBef>
            </a:pPr>
            <a:r>
              <a:rPr dirty="0" sz="1400" spc="-65" b="1">
                <a:solidFill>
                  <a:srgbClr val="FF0000"/>
                </a:solidFill>
                <a:latin typeface="Malgun Gothic"/>
                <a:cs typeface="Malgun Gothic"/>
              </a:rPr>
              <a:t>[AP,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pyrimidine </a:t>
            </a:r>
            <a:r>
              <a:rPr dirty="0" sz="1400" spc="-25" b="1">
                <a:solidFill>
                  <a:srgbClr val="FF0000"/>
                </a:solidFill>
                <a:latin typeface="Malgun Gothic"/>
                <a:cs typeface="Malgun Gothic"/>
              </a:rPr>
              <a:t>dimer,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thymine glycol, </a:t>
            </a:r>
            <a:r>
              <a:rPr dirty="0" sz="1400" spc="-10" b="1">
                <a:solidFill>
                  <a:srgbClr val="FF0000"/>
                </a:solidFill>
                <a:latin typeface="Malgun Gothic"/>
                <a:cs typeface="Malgun Gothic"/>
              </a:rPr>
              <a:t>8-oxoguanine,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UV-damaged</a:t>
            </a:r>
            <a:r>
              <a:rPr dirty="0" sz="1400" spc="75" b="1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DNA]</a:t>
            </a:r>
            <a:endParaRPr sz="1400">
              <a:latin typeface="Malgun Gothic"/>
              <a:cs typeface="Malgun Gothic"/>
            </a:endParaRPr>
          </a:p>
          <a:p>
            <a:pPr marL="149860" indent="-137160">
              <a:lnSpc>
                <a:spcPct val="100000"/>
              </a:lnSpc>
              <a:spcBef>
                <a:spcPts val="840"/>
              </a:spcBef>
              <a:buFont typeface="Malgun Gothic"/>
              <a:buChar char="•"/>
              <a:tabLst>
                <a:tab pos="149860" algn="l"/>
              </a:tabLst>
            </a:pP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S.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cerevisiae rpS3 gene (BBA-GRM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1789:741, 2009; </a:t>
            </a:r>
            <a:r>
              <a:rPr dirty="0" sz="1400" spc="5" b="1">
                <a:solidFill>
                  <a:srgbClr val="FF0000"/>
                </a:solidFill>
                <a:latin typeface="Malgun Gothic"/>
                <a:cs typeface="Malgun Gothic"/>
              </a:rPr>
              <a:t>Eukaryot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Cell,</a:t>
            </a:r>
            <a:r>
              <a:rPr dirty="0" sz="1400" spc="-80" b="1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2009)</a:t>
            </a:r>
            <a:endParaRPr sz="1400">
              <a:latin typeface="Malgun Gothic"/>
              <a:cs typeface="Malgun Gothic"/>
            </a:endParaRPr>
          </a:p>
          <a:p>
            <a:pPr marL="135890" marR="2442210" indent="-123189">
              <a:lnSpc>
                <a:spcPts val="2520"/>
              </a:lnSpc>
              <a:spcBef>
                <a:spcPts val="220"/>
              </a:spcBef>
              <a:buFont typeface="Arial"/>
              <a:buChar char="•"/>
              <a:tabLst>
                <a:tab pos="137795" algn="l"/>
              </a:tabLst>
            </a:pP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Existence </a:t>
            </a:r>
            <a:r>
              <a:rPr dirty="0" sz="1400" spc="-20" b="1">
                <a:solidFill>
                  <a:srgbClr val="FF0000"/>
                </a:solidFill>
                <a:latin typeface="Malgun Gothic"/>
                <a:cs typeface="Malgun Gothic"/>
              </a:rPr>
              <a:t>of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snoRNAs in the introns </a:t>
            </a:r>
            <a:r>
              <a:rPr dirty="0" sz="1400" spc="-20" b="1">
                <a:solidFill>
                  <a:srgbClr val="FF0000"/>
                </a:solidFill>
                <a:latin typeface="Malgun Gothic"/>
                <a:cs typeface="Malgun Gothic"/>
              </a:rPr>
              <a:t>of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mammalian rpS3 gene  (Gene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286:292,2002, 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Gene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368:12,</a:t>
            </a:r>
            <a:r>
              <a:rPr dirty="0" sz="1400" spc="-105" b="1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2006)</a:t>
            </a:r>
            <a:endParaRPr sz="1400">
              <a:latin typeface="Malgun Gothic"/>
              <a:cs typeface="Malgun Gothic"/>
            </a:endParaRPr>
          </a:p>
          <a:p>
            <a:pPr marL="12700" marR="117475">
              <a:lnSpc>
                <a:spcPct val="100000"/>
              </a:lnSpc>
              <a:spcBef>
                <a:spcPts val="615"/>
              </a:spcBef>
            </a:pP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*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RpS3 induces apoptosis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and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cell cycle arrest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(FEBS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Lett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572:92, 2004,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Oncogene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31;3317,  2011).</a:t>
            </a:r>
            <a:endParaRPr sz="1400">
              <a:latin typeface="Malgun Gothic"/>
              <a:cs typeface="Malgun Gothic"/>
            </a:endParaRPr>
          </a:p>
          <a:p>
            <a:pPr marL="198120" indent="-185420">
              <a:lnSpc>
                <a:spcPct val="100000"/>
              </a:lnSpc>
              <a:spcBef>
                <a:spcPts val="840"/>
              </a:spcBef>
              <a:buFont typeface="Malgun Gothic"/>
              <a:buChar char="•"/>
              <a:tabLst>
                <a:tab pos="149860" algn="l"/>
              </a:tabLst>
            </a:pP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Erk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phosphorylates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ribosomal </a:t>
            </a:r>
            <a:r>
              <a:rPr dirty="0" sz="1400" spc="-10" b="1">
                <a:solidFill>
                  <a:srgbClr val="FF0000"/>
                </a:solidFill>
                <a:latin typeface="Malgun Gothic"/>
                <a:cs typeface="Malgun Gothic"/>
              </a:rPr>
              <a:t>protein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S3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(BBRC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333:110,</a:t>
            </a:r>
            <a:r>
              <a:rPr dirty="0" sz="1400" spc="-70" b="1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2005)</a:t>
            </a:r>
            <a:endParaRPr sz="1400">
              <a:latin typeface="Malgun Gothic"/>
              <a:cs typeface="Malgun Gothic"/>
            </a:endParaRPr>
          </a:p>
          <a:p>
            <a:pPr marL="198120" marR="923925" indent="-185420">
              <a:lnSpc>
                <a:spcPct val="150000"/>
              </a:lnSpc>
              <a:buFont typeface="Malgun Gothic"/>
              <a:buChar char="•"/>
              <a:tabLst>
                <a:tab pos="149860" algn="l"/>
              </a:tabLst>
            </a:pP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Involvement </a:t>
            </a:r>
            <a:r>
              <a:rPr dirty="0" sz="1400" spc="-20" b="1">
                <a:solidFill>
                  <a:srgbClr val="FF0000"/>
                </a:solidFill>
                <a:latin typeface="Malgun Gothic"/>
                <a:cs typeface="Malgun Gothic"/>
              </a:rPr>
              <a:t>of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ribosome stability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&amp;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modification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(Mol.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Biol.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Cell 17:824, 2006, 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BBRC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385:273, 2009,  </a:t>
            </a:r>
            <a:r>
              <a:rPr dirty="0" sz="1400" spc="-35" b="1">
                <a:solidFill>
                  <a:srgbClr val="FF0000"/>
                </a:solidFill>
                <a:latin typeface="Malgun Gothic"/>
                <a:cs typeface="Malgun Gothic"/>
              </a:rPr>
              <a:t>J.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Cell. </a:t>
            </a:r>
            <a:r>
              <a:rPr dirty="0" sz="1400" spc="-5" b="1">
                <a:solidFill>
                  <a:srgbClr val="FF0000"/>
                </a:solidFill>
                <a:latin typeface="Malgun Gothic"/>
                <a:cs typeface="Malgun Gothic"/>
              </a:rPr>
              <a:t>Biochem.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110:294,2010, EMBO J 30:859,</a:t>
            </a:r>
            <a:r>
              <a:rPr dirty="0" sz="1400" spc="-185" b="1">
                <a:solidFill>
                  <a:srgbClr val="FF0000"/>
                </a:solidFill>
                <a:latin typeface="Malgun Gothic"/>
                <a:cs typeface="Malgun Gothic"/>
              </a:rPr>
              <a:t> </a:t>
            </a:r>
            <a:r>
              <a:rPr dirty="0" sz="1400" b="1">
                <a:solidFill>
                  <a:srgbClr val="FF0000"/>
                </a:solidFill>
                <a:latin typeface="Malgun Gothic"/>
                <a:cs typeface="Malgun Gothic"/>
              </a:rPr>
              <a:t>2011)</a:t>
            </a:r>
            <a:endParaRPr sz="1400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76400" y="1143000"/>
            <a:ext cx="1460500" cy="533400"/>
          </a:xfrm>
          <a:prstGeom prst="rect">
            <a:avLst/>
          </a:prstGeom>
          <a:ln w="9525">
            <a:solidFill>
              <a:srgbClr val="FFFF66"/>
            </a:solidFill>
          </a:ln>
        </p:spPr>
        <p:txBody>
          <a:bodyPr wrap="square" lIns="0" tIns="11430" rIns="0" bIns="0" rtlCol="0" vert="horz">
            <a:spAutoFit/>
          </a:bodyPr>
          <a:lstStyle/>
          <a:p>
            <a:pPr marL="86360" indent="50165">
              <a:lnSpc>
                <a:spcPct val="100000"/>
              </a:lnSpc>
              <a:spcBef>
                <a:spcPts val="90"/>
              </a:spcBef>
            </a:pP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Environmental  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factor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67400" y="1143000"/>
            <a:ext cx="1447800" cy="533400"/>
          </a:xfrm>
          <a:prstGeom prst="rect">
            <a:avLst/>
          </a:prstGeom>
          <a:ln w="9525">
            <a:solidFill>
              <a:srgbClr val="FFFF66"/>
            </a:solidFill>
          </a:ln>
        </p:spPr>
        <p:txBody>
          <a:bodyPr wrap="square" lIns="0" tIns="11430" rIns="0" bIns="0" rtlCol="0" vert="horz">
            <a:spAutoFit/>
          </a:bodyPr>
          <a:lstStyle/>
          <a:p>
            <a:pPr marL="86995" marR="340360" indent="50165">
              <a:lnSpc>
                <a:spcPct val="100000"/>
              </a:lnSpc>
              <a:spcBef>
                <a:spcPts val="90"/>
              </a:spcBef>
            </a:pP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Biological  </a:t>
            </a:r>
            <a:r>
              <a:rPr dirty="0" sz="1600" spc="-30" b="1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etab</a:t>
            </a:r>
            <a:r>
              <a:rPr dirty="0" sz="1600" b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li</a:t>
            </a:r>
            <a:r>
              <a:rPr dirty="0" sz="1600" spc="0" b="1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33800" y="1295400"/>
            <a:ext cx="1447800" cy="346075"/>
          </a:xfrm>
          <a:prstGeom prst="rect">
            <a:avLst/>
          </a:prstGeom>
          <a:ln w="9525">
            <a:solidFill>
              <a:srgbClr val="FFFF66"/>
            </a:solidFill>
          </a:ln>
        </p:spPr>
        <p:txBody>
          <a:bodyPr wrap="square" lIns="0" tIns="34290" rIns="0" bIns="0" rtlCol="0" vert="horz">
            <a:spAutoFit/>
          </a:bodyPr>
          <a:lstStyle/>
          <a:p>
            <a:pPr marL="86995">
              <a:lnSpc>
                <a:spcPct val="100000"/>
              </a:lnSpc>
              <a:spcBef>
                <a:spcPts val="270"/>
              </a:spcBef>
            </a:pP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Chemical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514600" y="2743200"/>
            <a:ext cx="3733800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659507" y="1816607"/>
            <a:ext cx="1379220" cy="850900"/>
          </a:xfrm>
          <a:custGeom>
            <a:avLst/>
            <a:gdLst/>
            <a:ahLst/>
            <a:cxnLst/>
            <a:rect l="l" t="t" r="r" b="b"/>
            <a:pathLst>
              <a:path w="1379220" h="850900">
                <a:moveTo>
                  <a:pt x="1298460" y="817929"/>
                </a:moveTo>
                <a:lnTo>
                  <a:pt x="1283589" y="842263"/>
                </a:lnTo>
                <a:lnTo>
                  <a:pt x="1379093" y="850391"/>
                </a:lnTo>
                <a:lnTo>
                  <a:pt x="1363456" y="825372"/>
                </a:lnTo>
                <a:lnTo>
                  <a:pt x="1310640" y="825372"/>
                </a:lnTo>
                <a:lnTo>
                  <a:pt x="1298460" y="817929"/>
                </a:lnTo>
                <a:close/>
              </a:path>
              <a:path w="1379220" h="850900">
                <a:moveTo>
                  <a:pt x="1313384" y="793507"/>
                </a:moveTo>
                <a:lnTo>
                  <a:pt x="1298460" y="817929"/>
                </a:lnTo>
                <a:lnTo>
                  <a:pt x="1310640" y="825372"/>
                </a:lnTo>
                <a:lnTo>
                  <a:pt x="1325626" y="800988"/>
                </a:lnTo>
                <a:lnTo>
                  <a:pt x="1313384" y="793507"/>
                </a:lnTo>
                <a:close/>
              </a:path>
              <a:path w="1379220" h="850900">
                <a:moveTo>
                  <a:pt x="1328293" y="769112"/>
                </a:moveTo>
                <a:lnTo>
                  <a:pt x="1313384" y="793507"/>
                </a:lnTo>
                <a:lnTo>
                  <a:pt x="1325626" y="800988"/>
                </a:lnTo>
                <a:lnTo>
                  <a:pt x="1310640" y="825372"/>
                </a:lnTo>
                <a:lnTo>
                  <a:pt x="1363456" y="825372"/>
                </a:lnTo>
                <a:lnTo>
                  <a:pt x="1328293" y="769112"/>
                </a:lnTo>
                <a:close/>
              </a:path>
              <a:path w="1379220" h="850900">
                <a:moveTo>
                  <a:pt x="14986" y="0"/>
                </a:moveTo>
                <a:lnTo>
                  <a:pt x="0" y="24383"/>
                </a:lnTo>
                <a:lnTo>
                  <a:pt x="1298460" y="817929"/>
                </a:lnTo>
                <a:lnTo>
                  <a:pt x="1313384" y="793507"/>
                </a:lnTo>
                <a:lnTo>
                  <a:pt x="14986" y="0"/>
                </a:lnTo>
                <a:close/>
              </a:path>
            </a:pathLst>
          </a:custGeom>
          <a:solidFill>
            <a:srgbClr val="66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376673" y="1752600"/>
            <a:ext cx="85725" cy="838200"/>
          </a:xfrm>
          <a:custGeom>
            <a:avLst/>
            <a:gdLst/>
            <a:ahLst/>
            <a:cxnLst/>
            <a:rect l="l" t="t" r="r" b="b"/>
            <a:pathLst>
              <a:path w="85725" h="838200">
                <a:moveTo>
                  <a:pt x="28575" y="752475"/>
                </a:moveTo>
                <a:lnTo>
                  <a:pt x="0" y="752475"/>
                </a:lnTo>
                <a:lnTo>
                  <a:pt x="42925" y="838200"/>
                </a:lnTo>
                <a:lnTo>
                  <a:pt x="78623" y="766699"/>
                </a:lnTo>
                <a:lnTo>
                  <a:pt x="28575" y="766699"/>
                </a:lnTo>
                <a:lnTo>
                  <a:pt x="28575" y="752475"/>
                </a:lnTo>
                <a:close/>
              </a:path>
              <a:path w="85725" h="838200">
                <a:moveTo>
                  <a:pt x="57150" y="0"/>
                </a:moveTo>
                <a:lnTo>
                  <a:pt x="28575" y="0"/>
                </a:lnTo>
                <a:lnTo>
                  <a:pt x="28575" y="766699"/>
                </a:lnTo>
                <a:lnTo>
                  <a:pt x="57150" y="766699"/>
                </a:lnTo>
                <a:lnTo>
                  <a:pt x="57150" y="0"/>
                </a:lnTo>
                <a:close/>
              </a:path>
              <a:path w="85725" h="838200">
                <a:moveTo>
                  <a:pt x="85725" y="752475"/>
                </a:moveTo>
                <a:lnTo>
                  <a:pt x="57150" y="752475"/>
                </a:lnTo>
                <a:lnTo>
                  <a:pt x="57150" y="766699"/>
                </a:lnTo>
                <a:lnTo>
                  <a:pt x="78623" y="766699"/>
                </a:lnTo>
                <a:lnTo>
                  <a:pt x="85725" y="752475"/>
                </a:lnTo>
                <a:close/>
              </a:path>
            </a:pathLst>
          </a:custGeom>
          <a:solidFill>
            <a:srgbClr val="66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800600" y="1813051"/>
            <a:ext cx="1229995" cy="854075"/>
          </a:xfrm>
          <a:custGeom>
            <a:avLst/>
            <a:gdLst/>
            <a:ahLst/>
            <a:cxnLst/>
            <a:rect l="l" t="t" r="r" b="b"/>
            <a:pathLst>
              <a:path w="1229995" h="854075">
                <a:moveTo>
                  <a:pt x="61849" y="742061"/>
                </a:moveTo>
                <a:lnTo>
                  <a:pt x="0" y="853948"/>
                </a:lnTo>
                <a:lnTo>
                  <a:pt x="126619" y="836295"/>
                </a:lnTo>
                <a:lnTo>
                  <a:pt x="112477" y="815721"/>
                </a:lnTo>
                <a:lnTo>
                  <a:pt x="89280" y="815721"/>
                </a:lnTo>
                <a:lnTo>
                  <a:pt x="67690" y="784225"/>
                </a:lnTo>
                <a:lnTo>
                  <a:pt x="83404" y="773422"/>
                </a:lnTo>
                <a:lnTo>
                  <a:pt x="61849" y="742061"/>
                </a:lnTo>
                <a:close/>
              </a:path>
              <a:path w="1229995" h="854075">
                <a:moveTo>
                  <a:pt x="83404" y="773422"/>
                </a:moveTo>
                <a:lnTo>
                  <a:pt x="67690" y="784225"/>
                </a:lnTo>
                <a:lnTo>
                  <a:pt x="89280" y="815721"/>
                </a:lnTo>
                <a:lnTo>
                  <a:pt x="105034" y="804891"/>
                </a:lnTo>
                <a:lnTo>
                  <a:pt x="83404" y="773422"/>
                </a:lnTo>
                <a:close/>
              </a:path>
              <a:path w="1229995" h="854075">
                <a:moveTo>
                  <a:pt x="105034" y="804891"/>
                </a:moveTo>
                <a:lnTo>
                  <a:pt x="89280" y="815721"/>
                </a:lnTo>
                <a:lnTo>
                  <a:pt x="112477" y="815721"/>
                </a:lnTo>
                <a:lnTo>
                  <a:pt x="105034" y="804891"/>
                </a:lnTo>
                <a:close/>
              </a:path>
              <a:path w="1229995" h="854075">
                <a:moveTo>
                  <a:pt x="1208404" y="0"/>
                </a:moveTo>
                <a:lnTo>
                  <a:pt x="83404" y="773422"/>
                </a:lnTo>
                <a:lnTo>
                  <a:pt x="105034" y="804891"/>
                </a:lnTo>
                <a:lnTo>
                  <a:pt x="1229995" y="31496"/>
                </a:lnTo>
                <a:lnTo>
                  <a:pt x="1208404" y="0"/>
                </a:lnTo>
                <a:close/>
              </a:path>
            </a:pathLst>
          </a:custGeom>
          <a:solidFill>
            <a:srgbClr val="66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886200" y="4572000"/>
            <a:ext cx="1447800" cy="533400"/>
          </a:xfrm>
          <a:prstGeom prst="rect">
            <a:avLst/>
          </a:prstGeom>
          <a:ln w="9525">
            <a:solidFill>
              <a:srgbClr val="FFFF66"/>
            </a:solidFill>
          </a:ln>
        </p:spPr>
        <p:txBody>
          <a:bodyPr wrap="square" lIns="0" tIns="143510" rIns="0" bIns="0" rtlCol="0" vert="horz">
            <a:spAutoFit/>
          </a:bodyPr>
          <a:lstStyle/>
          <a:p>
            <a:pPr marL="201295">
              <a:lnSpc>
                <a:spcPct val="100000"/>
              </a:lnSpc>
              <a:spcBef>
                <a:spcPts val="1130"/>
              </a:spcBef>
            </a:pP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DNA</a:t>
            </a:r>
            <a:r>
              <a:rPr dirty="0" sz="1600" spc="-175" b="1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repair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43600" y="4572000"/>
            <a:ext cx="1447800" cy="533400"/>
          </a:xfrm>
          <a:prstGeom prst="rect">
            <a:avLst/>
          </a:prstGeom>
          <a:ln w="9525">
            <a:solidFill>
              <a:srgbClr val="FFFF66"/>
            </a:solidFill>
          </a:ln>
        </p:spPr>
        <p:txBody>
          <a:bodyPr wrap="square" lIns="0" tIns="12700" rIns="0" bIns="0" rtlCol="0" vert="horz">
            <a:spAutoFit/>
          </a:bodyPr>
          <a:lstStyle/>
          <a:p>
            <a:pPr marL="86995" marR="462280" indent="50165">
              <a:lnSpc>
                <a:spcPct val="100000"/>
              </a:lnSpc>
              <a:spcBef>
                <a:spcPts val="100"/>
              </a:spcBef>
            </a:pP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Cell cycle 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Arrest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52600" y="5867400"/>
            <a:ext cx="1447800" cy="533400"/>
          </a:xfrm>
          <a:prstGeom prst="rect">
            <a:avLst/>
          </a:prstGeom>
          <a:ln w="9525">
            <a:solidFill>
              <a:srgbClr val="FFFF66"/>
            </a:solidFill>
          </a:ln>
        </p:spPr>
        <p:txBody>
          <a:bodyPr wrap="square" lIns="0" tIns="144145" rIns="0" bIns="0" rtlCol="0" vert="horz">
            <a:spAutoFit/>
          </a:bodyPr>
          <a:lstStyle/>
          <a:p>
            <a:pPr marL="142875">
              <a:lnSpc>
                <a:spcPct val="100000"/>
              </a:lnSpc>
              <a:spcBef>
                <a:spcPts val="1135"/>
              </a:spcBef>
            </a:pP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Cancer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62400" y="5867400"/>
            <a:ext cx="1447800" cy="533400"/>
          </a:xfrm>
          <a:prstGeom prst="rect">
            <a:avLst/>
          </a:prstGeom>
          <a:ln w="9525">
            <a:solidFill>
              <a:srgbClr val="FFFF66"/>
            </a:solidFill>
          </a:ln>
        </p:spPr>
        <p:txBody>
          <a:bodyPr wrap="square" lIns="0" tIns="12700" rIns="0" bIns="0" rtlCol="0" vert="horz">
            <a:spAutoFit/>
          </a:bodyPr>
          <a:lstStyle/>
          <a:p>
            <a:pPr marL="86995" marR="629920" indent="50165">
              <a:lnSpc>
                <a:spcPct val="100000"/>
              </a:lnSpc>
              <a:spcBef>
                <a:spcPts val="100"/>
              </a:spcBef>
            </a:pP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No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dirty="0" sz="1600" spc="-30" b="1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al  </a:t>
            </a:r>
            <a:r>
              <a:rPr dirty="0" sz="1600" spc="-10" b="1">
                <a:solidFill>
                  <a:srgbClr val="FF0000"/>
                </a:solidFill>
                <a:latin typeface="Times New Roman"/>
                <a:cs typeface="Times New Roman"/>
              </a:rPr>
              <a:t>Cell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43600" y="5867400"/>
            <a:ext cx="1447800" cy="533400"/>
          </a:xfrm>
          <a:prstGeom prst="rect">
            <a:avLst/>
          </a:prstGeom>
          <a:ln w="9525">
            <a:solidFill>
              <a:srgbClr val="FFFF66"/>
            </a:solidFill>
          </a:ln>
        </p:spPr>
        <p:txBody>
          <a:bodyPr wrap="square" lIns="0" tIns="12700" rIns="0" bIns="0" rtlCol="0" vert="horz">
            <a:spAutoFit/>
          </a:bodyPr>
          <a:lstStyle/>
          <a:p>
            <a:pPr marL="86995" marR="350520">
              <a:lnSpc>
                <a:spcPct val="100000"/>
              </a:lnSpc>
              <a:spcBef>
                <a:spcPts val="100"/>
              </a:spcBef>
            </a:pP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Cell death  (Apoptosis)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52600" y="4572000"/>
            <a:ext cx="1447800" cy="533400"/>
          </a:xfrm>
          <a:prstGeom prst="rect">
            <a:avLst/>
          </a:prstGeom>
          <a:ln w="9525">
            <a:solidFill>
              <a:srgbClr val="FFFF66"/>
            </a:solidFill>
          </a:ln>
        </p:spPr>
        <p:txBody>
          <a:bodyPr wrap="square" lIns="0" tIns="162560" rIns="0" bIns="0" rtlCol="0" vert="horz">
            <a:spAutoFit/>
          </a:bodyPr>
          <a:lstStyle/>
          <a:p>
            <a:pPr marL="357505">
              <a:lnSpc>
                <a:spcPct val="100000"/>
              </a:lnSpc>
              <a:spcBef>
                <a:spcPts val="1280"/>
              </a:spcBef>
            </a:pPr>
            <a:r>
              <a:rPr dirty="0" sz="1600" spc="-5" b="1">
                <a:solidFill>
                  <a:srgbClr val="FF0000"/>
                </a:solidFill>
                <a:latin typeface="Times New Roman"/>
                <a:cs typeface="Times New Roman"/>
              </a:rPr>
              <a:t>Mutation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452873" y="3810000"/>
            <a:ext cx="85725" cy="685800"/>
          </a:xfrm>
          <a:custGeom>
            <a:avLst/>
            <a:gdLst/>
            <a:ahLst/>
            <a:cxnLst/>
            <a:rect l="l" t="t" r="r" b="b"/>
            <a:pathLst>
              <a:path w="85725" h="685800">
                <a:moveTo>
                  <a:pt x="28575" y="600075"/>
                </a:moveTo>
                <a:lnTo>
                  <a:pt x="0" y="600075"/>
                </a:lnTo>
                <a:lnTo>
                  <a:pt x="42925" y="685800"/>
                </a:lnTo>
                <a:lnTo>
                  <a:pt x="78623" y="614299"/>
                </a:lnTo>
                <a:lnTo>
                  <a:pt x="28575" y="614299"/>
                </a:lnTo>
                <a:lnTo>
                  <a:pt x="28575" y="600075"/>
                </a:lnTo>
                <a:close/>
              </a:path>
              <a:path w="85725" h="685800">
                <a:moveTo>
                  <a:pt x="57150" y="0"/>
                </a:moveTo>
                <a:lnTo>
                  <a:pt x="28575" y="0"/>
                </a:lnTo>
                <a:lnTo>
                  <a:pt x="28575" y="614299"/>
                </a:lnTo>
                <a:lnTo>
                  <a:pt x="57150" y="614299"/>
                </a:lnTo>
                <a:lnTo>
                  <a:pt x="57150" y="0"/>
                </a:lnTo>
                <a:close/>
              </a:path>
              <a:path w="85725" h="685800">
                <a:moveTo>
                  <a:pt x="85725" y="600075"/>
                </a:moveTo>
                <a:lnTo>
                  <a:pt x="57150" y="600075"/>
                </a:lnTo>
                <a:lnTo>
                  <a:pt x="57150" y="614299"/>
                </a:lnTo>
                <a:lnTo>
                  <a:pt x="78623" y="614299"/>
                </a:lnTo>
                <a:lnTo>
                  <a:pt x="85725" y="600075"/>
                </a:lnTo>
                <a:close/>
              </a:path>
            </a:pathLst>
          </a:custGeom>
          <a:solidFill>
            <a:srgbClr val="66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819400" y="3873627"/>
            <a:ext cx="1149985" cy="622300"/>
          </a:xfrm>
          <a:custGeom>
            <a:avLst/>
            <a:gdLst/>
            <a:ahLst/>
            <a:cxnLst/>
            <a:rect l="l" t="t" r="r" b="b"/>
            <a:pathLst>
              <a:path w="1149985" h="622300">
                <a:moveTo>
                  <a:pt x="55499" y="544068"/>
                </a:moveTo>
                <a:lnTo>
                  <a:pt x="0" y="622173"/>
                </a:lnTo>
                <a:lnTo>
                  <a:pt x="95757" y="619633"/>
                </a:lnTo>
                <a:lnTo>
                  <a:pt x="85946" y="601218"/>
                </a:lnTo>
                <a:lnTo>
                  <a:pt x="69723" y="601218"/>
                </a:lnTo>
                <a:lnTo>
                  <a:pt x="56261" y="575945"/>
                </a:lnTo>
                <a:lnTo>
                  <a:pt x="68893" y="569208"/>
                </a:lnTo>
                <a:lnTo>
                  <a:pt x="55499" y="544068"/>
                </a:lnTo>
                <a:close/>
              </a:path>
              <a:path w="1149985" h="622300">
                <a:moveTo>
                  <a:pt x="68893" y="569208"/>
                </a:moveTo>
                <a:lnTo>
                  <a:pt x="56261" y="575945"/>
                </a:lnTo>
                <a:lnTo>
                  <a:pt x="69723" y="601218"/>
                </a:lnTo>
                <a:lnTo>
                  <a:pt x="82356" y="594479"/>
                </a:lnTo>
                <a:lnTo>
                  <a:pt x="68893" y="569208"/>
                </a:lnTo>
                <a:close/>
              </a:path>
              <a:path w="1149985" h="622300">
                <a:moveTo>
                  <a:pt x="82356" y="594479"/>
                </a:moveTo>
                <a:lnTo>
                  <a:pt x="69723" y="601218"/>
                </a:lnTo>
                <a:lnTo>
                  <a:pt x="85946" y="601218"/>
                </a:lnTo>
                <a:lnTo>
                  <a:pt x="82356" y="594479"/>
                </a:lnTo>
                <a:close/>
              </a:path>
              <a:path w="1149985" h="622300">
                <a:moveTo>
                  <a:pt x="1136269" y="0"/>
                </a:moveTo>
                <a:lnTo>
                  <a:pt x="68893" y="569208"/>
                </a:lnTo>
                <a:lnTo>
                  <a:pt x="82356" y="594479"/>
                </a:lnTo>
                <a:lnTo>
                  <a:pt x="1149730" y="25146"/>
                </a:lnTo>
                <a:lnTo>
                  <a:pt x="1136269" y="0"/>
                </a:lnTo>
                <a:close/>
              </a:path>
            </a:pathLst>
          </a:custGeom>
          <a:solidFill>
            <a:srgbClr val="66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023992" y="3872865"/>
            <a:ext cx="1377315" cy="555625"/>
          </a:xfrm>
          <a:custGeom>
            <a:avLst/>
            <a:gdLst/>
            <a:ahLst/>
            <a:cxnLst/>
            <a:rect l="l" t="t" r="r" b="b"/>
            <a:pathLst>
              <a:path w="1377314" h="555625">
                <a:moveTo>
                  <a:pt x="1291760" y="528993"/>
                </a:moveTo>
                <a:lnTo>
                  <a:pt x="1281430" y="555625"/>
                </a:lnTo>
                <a:lnTo>
                  <a:pt x="1376807" y="546735"/>
                </a:lnTo>
                <a:lnTo>
                  <a:pt x="1365403" y="534162"/>
                </a:lnTo>
                <a:lnTo>
                  <a:pt x="1305052" y="534162"/>
                </a:lnTo>
                <a:lnTo>
                  <a:pt x="1291760" y="528993"/>
                </a:lnTo>
                <a:close/>
              </a:path>
              <a:path w="1377314" h="555625">
                <a:moveTo>
                  <a:pt x="1302115" y="502300"/>
                </a:moveTo>
                <a:lnTo>
                  <a:pt x="1291760" y="528993"/>
                </a:lnTo>
                <a:lnTo>
                  <a:pt x="1305052" y="534162"/>
                </a:lnTo>
                <a:lnTo>
                  <a:pt x="1315466" y="507492"/>
                </a:lnTo>
                <a:lnTo>
                  <a:pt x="1302115" y="502300"/>
                </a:lnTo>
                <a:close/>
              </a:path>
              <a:path w="1377314" h="555625">
                <a:moveTo>
                  <a:pt x="1312418" y="475742"/>
                </a:moveTo>
                <a:lnTo>
                  <a:pt x="1302115" y="502300"/>
                </a:lnTo>
                <a:lnTo>
                  <a:pt x="1315466" y="507492"/>
                </a:lnTo>
                <a:lnTo>
                  <a:pt x="1305052" y="534162"/>
                </a:lnTo>
                <a:lnTo>
                  <a:pt x="1365403" y="534162"/>
                </a:lnTo>
                <a:lnTo>
                  <a:pt x="1312418" y="475742"/>
                </a:lnTo>
                <a:close/>
              </a:path>
              <a:path w="1377314" h="555625">
                <a:moveTo>
                  <a:pt x="10414" y="0"/>
                </a:moveTo>
                <a:lnTo>
                  <a:pt x="0" y="26670"/>
                </a:lnTo>
                <a:lnTo>
                  <a:pt x="1291760" y="528993"/>
                </a:lnTo>
                <a:lnTo>
                  <a:pt x="1302115" y="502300"/>
                </a:lnTo>
                <a:lnTo>
                  <a:pt x="10414" y="0"/>
                </a:lnTo>
                <a:close/>
              </a:path>
            </a:pathLst>
          </a:custGeom>
          <a:solidFill>
            <a:srgbClr val="66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471801" y="5181600"/>
            <a:ext cx="85725" cy="609600"/>
          </a:xfrm>
          <a:custGeom>
            <a:avLst/>
            <a:gdLst/>
            <a:ahLst/>
            <a:cxnLst/>
            <a:rect l="l" t="t" r="r" b="b"/>
            <a:pathLst>
              <a:path w="85725" h="609600">
                <a:moveTo>
                  <a:pt x="28571" y="523875"/>
                </a:moveTo>
                <a:lnTo>
                  <a:pt x="0" y="523875"/>
                </a:lnTo>
                <a:lnTo>
                  <a:pt x="42799" y="609600"/>
                </a:lnTo>
                <a:lnTo>
                  <a:pt x="78570" y="538162"/>
                </a:lnTo>
                <a:lnTo>
                  <a:pt x="28575" y="538162"/>
                </a:lnTo>
                <a:lnTo>
                  <a:pt x="28571" y="523875"/>
                </a:lnTo>
                <a:close/>
              </a:path>
              <a:path w="85725" h="609600">
                <a:moveTo>
                  <a:pt x="57023" y="0"/>
                </a:moveTo>
                <a:lnTo>
                  <a:pt x="28448" y="0"/>
                </a:lnTo>
                <a:lnTo>
                  <a:pt x="28575" y="538162"/>
                </a:lnTo>
                <a:lnTo>
                  <a:pt x="57150" y="538162"/>
                </a:lnTo>
                <a:lnTo>
                  <a:pt x="57023" y="0"/>
                </a:lnTo>
                <a:close/>
              </a:path>
              <a:path w="85725" h="609600">
                <a:moveTo>
                  <a:pt x="85725" y="523875"/>
                </a:moveTo>
                <a:lnTo>
                  <a:pt x="57146" y="523875"/>
                </a:lnTo>
                <a:lnTo>
                  <a:pt x="57150" y="538162"/>
                </a:lnTo>
                <a:lnTo>
                  <a:pt x="78570" y="538162"/>
                </a:lnTo>
                <a:lnTo>
                  <a:pt x="85725" y="523875"/>
                </a:lnTo>
                <a:close/>
              </a:path>
            </a:pathLst>
          </a:custGeom>
          <a:solidFill>
            <a:srgbClr val="66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586473" y="5181600"/>
            <a:ext cx="85725" cy="609600"/>
          </a:xfrm>
          <a:custGeom>
            <a:avLst/>
            <a:gdLst/>
            <a:ahLst/>
            <a:cxnLst/>
            <a:rect l="l" t="t" r="r" b="b"/>
            <a:pathLst>
              <a:path w="85725" h="609600">
                <a:moveTo>
                  <a:pt x="28575" y="523875"/>
                </a:moveTo>
                <a:lnTo>
                  <a:pt x="0" y="523875"/>
                </a:lnTo>
                <a:lnTo>
                  <a:pt x="42925" y="609600"/>
                </a:lnTo>
                <a:lnTo>
                  <a:pt x="78591" y="538162"/>
                </a:lnTo>
                <a:lnTo>
                  <a:pt x="28575" y="538162"/>
                </a:lnTo>
                <a:lnTo>
                  <a:pt x="28575" y="523875"/>
                </a:lnTo>
                <a:close/>
              </a:path>
              <a:path w="85725" h="609600">
                <a:moveTo>
                  <a:pt x="57150" y="0"/>
                </a:moveTo>
                <a:lnTo>
                  <a:pt x="28575" y="0"/>
                </a:lnTo>
                <a:lnTo>
                  <a:pt x="28575" y="538162"/>
                </a:lnTo>
                <a:lnTo>
                  <a:pt x="57150" y="538162"/>
                </a:lnTo>
                <a:lnTo>
                  <a:pt x="57150" y="0"/>
                </a:lnTo>
                <a:close/>
              </a:path>
              <a:path w="85725" h="609600">
                <a:moveTo>
                  <a:pt x="85725" y="523875"/>
                </a:moveTo>
                <a:lnTo>
                  <a:pt x="57150" y="523875"/>
                </a:lnTo>
                <a:lnTo>
                  <a:pt x="57150" y="538162"/>
                </a:lnTo>
                <a:lnTo>
                  <a:pt x="78591" y="538162"/>
                </a:lnTo>
                <a:lnTo>
                  <a:pt x="85725" y="523875"/>
                </a:lnTo>
                <a:close/>
              </a:path>
            </a:pathLst>
          </a:custGeom>
          <a:solidFill>
            <a:srgbClr val="66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529073" y="5181600"/>
            <a:ext cx="85725" cy="609600"/>
          </a:xfrm>
          <a:custGeom>
            <a:avLst/>
            <a:gdLst/>
            <a:ahLst/>
            <a:cxnLst/>
            <a:rect l="l" t="t" r="r" b="b"/>
            <a:pathLst>
              <a:path w="85725" h="609600">
                <a:moveTo>
                  <a:pt x="28575" y="523875"/>
                </a:moveTo>
                <a:lnTo>
                  <a:pt x="0" y="523875"/>
                </a:lnTo>
                <a:lnTo>
                  <a:pt x="42925" y="609600"/>
                </a:lnTo>
                <a:lnTo>
                  <a:pt x="78591" y="538162"/>
                </a:lnTo>
                <a:lnTo>
                  <a:pt x="28575" y="538162"/>
                </a:lnTo>
                <a:lnTo>
                  <a:pt x="28575" y="523875"/>
                </a:lnTo>
                <a:close/>
              </a:path>
              <a:path w="85725" h="609600">
                <a:moveTo>
                  <a:pt x="57150" y="0"/>
                </a:moveTo>
                <a:lnTo>
                  <a:pt x="28575" y="0"/>
                </a:lnTo>
                <a:lnTo>
                  <a:pt x="28575" y="538162"/>
                </a:lnTo>
                <a:lnTo>
                  <a:pt x="57150" y="538162"/>
                </a:lnTo>
                <a:lnTo>
                  <a:pt x="57150" y="0"/>
                </a:lnTo>
                <a:close/>
              </a:path>
              <a:path w="85725" h="609600">
                <a:moveTo>
                  <a:pt x="85725" y="523875"/>
                </a:moveTo>
                <a:lnTo>
                  <a:pt x="57150" y="523875"/>
                </a:lnTo>
                <a:lnTo>
                  <a:pt x="57150" y="538162"/>
                </a:lnTo>
                <a:lnTo>
                  <a:pt x="78591" y="538162"/>
                </a:lnTo>
                <a:lnTo>
                  <a:pt x="85725" y="523875"/>
                </a:lnTo>
                <a:close/>
              </a:path>
            </a:pathLst>
          </a:custGeom>
          <a:solidFill>
            <a:srgbClr val="66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352800" y="4833873"/>
            <a:ext cx="381000" cy="85725"/>
          </a:xfrm>
          <a:custGeom>
            <a:avLst/>
            <a:gdLst/>
            <a:ahLst/>
            <a:cxnLst/>
            <a:rect l="l" t="t" r="r" b="b"/>
            <a:pathLst>
              <a:path w="381000" h="85725">
                <a:moveTo>
                  <a:pt x="85725" y="0"/>
                </a:moveTo>
                <a:lnTo>
                  <a:pt x="0" y="42925"/>
                </a:lnTo>
                <a:lnTo>
                  <a:pt x="85725" y="85725"/>
                </a:lnTo>
                <a:lnTo>
                  <a:pt x="85725" y="57150"/>
                </a:lnTo>
                <a:lnTo>
                  <a:pt x="71500" y="57150"/>
                </a:lnTo>
                <a:lnTo>
                  <a:pt x="71500" y="28575"/>
                </a:lnTo>
                <a:lnTo>
                  <a:pt x="85725" y="28575"/>
                </a:lnTo>
                <a:lnTo>
                  <a:pt x="85725" y="0"/>
                </a:lnTo>
                <a:close/>
              </a:path>
              <a:path w="381000" h="85725">
                <a:moveTo>
                  <a:pt x="85725" y="28575"/>
                </a:moveTo>
                <a:lnTo>
                  <a:pt x="71500" y="28575"/>
                </a:lnTo>
                <a:lnTo>
                  <a:pt x="71500" y="57150"/>
                </a:lnTo>
                <a:lnTo>
                  <a:pt x="85725" y="57150"/>
                </a:lnTo>
                <a:lnTo>
                  <a:pt x="85725" y="28575"/>
                </a:lnTo>
                <a:close/>
              </a:path>
              <a:path w="381000" h="85725">
                <a:moveTo>
                  <a:pt x="381000" y="28575"/>
                </a:moveTo>
                <a:lnTo>
                  <a:pt x="85725" y="28575"/>
                </a:lnTo>
                <a:lnTo>
                  <a:pt x="85725" y="57150"/>
                </a:lnTo>
                <a:lnTo>
                  <a:pt x="381000" y="57150"/>
                </a:lnTo>
                <a:lnTo>
                  <a:pt x="381000" y="28575"/>
                </a:lnTo>
                <a:close/>
              </a:path>
            </a:pathLst>
          </a:custGeom>
          <a:solidFill>
            <a:srgbClr val="66F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410200" y="4833873"/>
            <a:ext cx="381000" cy="85725"/>
          </a:xfrm>
          <a:custGeom>
            <a:avLst/>
            <a:gdLst/>
            <a:ahLst/>
            <a:cxnLst/>
            <a:rect l="l" t="t" r="r" b="b"/>
            <a:pathLst>
              <a:path w="381000" h="85725">
                <a:moveTo>
                  <a:pt x="85725" y="0"/>
                </a:moveTo>
                <a:lnTo>
                  <a:pt x="0" y="42925"/>
                </a:lnTo>
                <a:lnTo>
                  <a:pt x="85725" y="85725"/>
                </a:lnTo>
                <a:lnTo>
                  <a:pt x="85725" y="57150"/>
                </a:lnTo>
                <a:lnTo>
                  <a:pt x="71500" y="57150"/>
                </a:lnTo>
                <a:lnTo>
                  <a:pt x="71500" y="28575"/>
                </a:lnTo>
                <a:lnTo>
                  <a:pt x="85725" y="28575"/>
                </a:lnTo>
                <a:lnTo>
                  <a:pt x="85725" y="0"/>
                </a:lnTo>
                <a:close/>
              </a:path>
              <a:path w="381000" h="85725">
                <a:moveTo>
                  <a:pt x="85725" y="28575"/>
                </a:moveTo>
                <a:lnTo>
                  <a:pt x="71500" y="28575"/>
                </a:lnTo>
                <a:lnTo>
                  <a:pt x="71500" y="57150"/>
                </a:lnTo>
                <a:lnTo>
                  <a:pt x="85725" y="57150"/>
                </a:lnTo>
                <a:lnTo>
                  <a:pt x="85725" y="28575"/>
                </a:lnTo>
                <a:close/>
              </a:path>
              <a:path w="381000" h="85725">
                <a:moveTo>
                  <a:pt x="381000" y="28575"/>
                </a:moveTo>
                <a:lnTo>
                  <a:pt x="85725" y="28575"/>
                </a:lnTo>
                <a:lnTo>
                  <a:pt x="85725" y="57150"/>
                </a:lnTo>
                <a:lnTo>
                  <a:pt x="381000" y="57150"/>
                </a:lnTo>
                <a:lnTo>
                  <a:pt x="381000" y="28575"/>
                </a:lnTo>
                <a:close/>
              </a:path>
            </a:pathLst>
          </a:custGeom>
          <a:solidFill>
            <a:srgbClr val="66FF99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5887" y="880999"/>
            <a:ext cx="9028430" cy="4216400"/>
          </a:xfrm>
          <a:custGeom>
            <a:avLst/>
            <a:gdLst/>
            <a:ahLst/>
            <a:cxnLst/>
            <a:rect l="l" t="t" r="r" b="b"/>
            <a:pathLst>
              <a:path w="9028430" h="4216400">
                <a:moveTo>
                  <a:pt x="0" y="4216400"/>
                </a:moveTo>
                <a:lnTo>
                  <a:pt x="9028049" y="4216400"/>
                </a:lnTo>
                <a:lnTo>
                  <a:pt x="9028049" y="0"/>
                </a:lnTo>
                <a:lnTo>
                  <a:pt x="0" y="0"/>
                </a:lnTo>
                <a:lnTo>
                  <a:pt x="0" y="4216400"/>
                </a:lnTo>
                <a:close/>
              </a:path>
            </a:pathLst>
          </a:custGeom>
          <a:ln w="9524">
            <a:solidFill>
              <a:srgbClr val="EC7C3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4563" y="937386"/>
            <a:ext cx="8199755" cy="845819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20">
                <a:latin typeface="GulimChe"/>
                <a:cs typeface="GulimChe"/>
              </a:rPr>
              <a:t>ribosomal protein S3 = DNA repair</a:t>
            </a:r>
            <a:r>
              <a:rPr dirty="0" sz="2800" spc="65">
                <a:latin typeface="GulimChe"/>
                <a:cs typeface="GulimChe"/>
              </a:rPr>
              <a:t> </a:t>
            </a:r>
            <a:r>
              <a:rPr dirty="0" sz="2800" spc="20">
                <a:latin typeface="GulimChe"/>
                <a:cs typeface="GulimChe"/>
              </a:rPr>
              <a:t>endonuclease</a:t>
            </a:r>
            <a:endParaRPr sz="2800">
              <a:latin typeface="GulimChe"/>
              <a:cs typeface="GulimChe"/>
            </a:endParaRPr>
          </a:p>
          <a:p>
            <a:pPr marL="12700">
              <a:lnSpc>
                <a:spcPts val="3295"/>
              </a:lnSpc>
            </a:pPr>
            <a:r>
              <a:rPr dirty="0" sz="2800" spc="25">
                <a:latin typeface="GulimChe"/>
                <a:cs typeface="GulimChe"/>
              </a:rPr>
              <a:t>III</a:t>
            </a:r>
            <a:endParaRPr sz="2800">
              <a:latin typeface="GulimChe"/>
              <a:cs typeface="GulimChe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66343" y="2553559"/>
          <a:ext cx="5506720" cy="777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6460"/>
                <a:gridCol w="889060"/>
                <a:gridCol w="3260761"/>
              </a:tblGrid>
              <a:tr h="388874">
                <a:tc>
                  <a:txBody>
                    <a:bodyPr/>
                    <a:lstStyle/>
                    <a:p>
                      <a:pPr algn="ctr" marR="3302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dirty="0" sz="2000" spc="15" b="1">
                          <a:latin typeface="GulimChe"/>
                          <a:cs typeface="GulimChe"/>
                        </a:rPr>
                        <a:t>- 729</a:t>
                      </a:r>
                      <a:r>
                        <a:rPr dirty="0" sz="2000" spc="-60" b="1">
                          <a:latin typeface="GulimChe"/>
                          <a:cs typeface="GulimChe"/>
                        </a:rPr>
                        <a:t> </a:t>
                      </a:r>
                      <a:r>
                        <a:rPr dirty="0" sz="2000" spc="15" b="1">
                          <a:latin typeface="GulimChe"/>
                          <a:cs typeface="GulimChe"/>
                        </a:rPr>
                        <a:t>base</a:t>
                      </a:r>
                      <a:endParaRPr sz="2000">
                        <a:latin typeface="GulimChe"/>
                        <a:cs typeface="GulimChe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dirty="0" sz="2000" spc="15" b="1">
                          <a:latin typeface="GulimChe"/>
                          <a:cs typeface="GulimChe"/>
                        </a:rPr>
                        <a:t>pairs,</a:t>
                      </a:r>
                      <a:endParaRPr sz="2000">
                        <a:latin typeface="GulimChe"/>
                        <a:cs typeface="GulimChe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dirty="0" sz="2000" spc="15" b="1">
                          <a:latin typeface="GulimChe"/>
                          <a:cs typeface="GulimChe"/>
                        </a:rPr>
                        <a:t>243 amino acids, 26.6</a:t>
                      </a:r>
                      <a:r>
                        <a:rPr dirty="0" sz="2000" spc="-35" b="1">
                          <a:latin typeface="GulimChe"/>
                          <a:cs typeface="GulimChe"/>
                        </a:rPr>
                        <a:t> </a:t>
                      </a:r>
                      <a:r>
                        <a:rPr dirty="0" sz="2000" spc="5" b="1">
                          <a:latin typeface="GulimChe"/>
                          <a:cs typeface="GulimChe"/>
                        </a:rPr>
                        <a:t>Kd</a:t>
                      </a:r>
                      <a:endParaRPr sz="2000">
                        <a:latin typeface="GulimChe"/>
                        <a:cs typeface="GulimChe"/>
                      </a:endParaRPr>
                    </a:p>
                  </a:txBody>
                  <a:tcPr marL="0" marR="0" marB="0" marT="0"/>
                </a:tc>
              </a:tr>
              <a:tr h="388874">
                <a:tc>
                  <a:txBody>
                    <a:bodyPr/>
                    <a:lstStyle/>
                    <a:p>
                      <a:pPr algn="ctr" marR="3302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2000" spc="15" b="1">
                          <a:latin typeface="GulimChe"/>
                          <a:cs typeface="GulimChe"/>
                        </a:rPr>
                        <a:t>-</a:t>
                      </a:r>
                      <a:r>
                        <a:rPr dirty="0" sz="2000" spc="-60" b="1">
                          <a:latin typeface="GulimChe"/>
                          <a:cs typeface="GulimChe"/>
                        </a:rPr>
                        <a:t> </a:t>
                      </a:r>
                      <a:r>
                        <a:rPr dirty="0" sz="2000" spc="15" b="1">
                          <a:latin typeface="GulimChe"/>
                          <a:cs typeface="GulimChe"/>
                        </a:rPr>
                        <a:t>Involved</a:t>
                      </a:r>
                      <a:endParaRPr sz="2000">
                        <a:latin typeface="GulimChe"/>
                        <a:cs typeface="GulimChe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2000" spc="10" b="1">
                          <a:latin typeface="GulimChe"/>
                          <a:cs typeface="GulimChe"/>
                        </a:rPr>
                        <a:t>in</a:t>
                      </a:r>
                      <a:r>
                        <a:rPr dirty="0" sz="2000" spc="-60" b="1">
                          <a:latin typeface="GulimChe"/>
                          <a:cs typeface="GulimChe"/>
                        </a:rPr>
                        <a:t> </a:t>
                      </a:r>
                      <a:r>
                        <a:rPr dirty="0" sz="2000" spc="15" b="1">
                          <a:latin typeface="GulimChe"/>
                          <a:cs typeface="GulimChe"/>
                        </a:rPr>
                        <a:t>the</a:t>
                      </a:r>
                      <a:endParaRPr sz="2000">
                        <a:latin typeface="GulimChe"/>
                        <a:cs typeface="GulimChe"/>
                      </a:endParaRPr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2000" spc="15" b="1">
                          <a:latin typeface="GulimChe"/>
                          <a:cs typeface="GulimChe"/>
                        </a:rPr>
                        <a:t>initiation </a:t>
                      </a:r>
                      <a:r>
                        <a:rPr dirty="0" sz="2000" spc="10" b="1">
                          <a:latin typeface="GulimChe"/>
                          <a:cs typeface="GulimChe"/>
                        </a:rPr>
                        <a:t>of</a:t>
                      </a:r>
                      <a:r>
                        <a:rPr dirty="0" sz="2000" spc="-25" b="1">
                          <a:latin typeface="GulimChe"/>
                          <a:cs typeface="GulimChe"/>
                        </a:rPr>
                        <a:t> </a:t>
                      </a:r>
                      <a:r>
                        <a:rPr dirty="0" sz="2000" spc="15" b="1">
                          <a:latin typeface="GulimChe"/>
                          <a:cs typeface="GulimChe"/>
                        </a:rPr>
                        <a:t>translation</a:t>
                      </a:r>
                      <a:endParaRPr sz="2000">
                        <a:latin typeface="GulimChe"/>
                        <a:cs typeface="GulimChe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575868" y="3435350"/>
            <a:ext cx="6630034" cy="20104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66700" indent="-254000">
              <a:lnSpc>
                <a:spcPct val="100000"/>
              </a:lnSpc>
              <a:buChar char="-"/>
              <a:tabLst>
                <a:tab pos="267335" algn="l"/>
              </a:tabLst>
            </a:pPr>
            <a:r>
              <a:rPr dirty="0" sz="2000" spc="15" b="1">
                <a:latin typeface="GulimChe"/>
                <a:cs typeface="GulimChe"/>
              </a:rPr>
              <a:t>AP endonuclease (Lyase)</a:t>
            </a:r>
            <a:r>
              <a:rPr dirty="0" sz="2000" spc="-30" b="1">
                <a:latin typeface="GulimChe"/>
                <a:cs typeface="GulimChe"/>
              </a:rPr>
              <a:t> </a:t>
            </a:r>
            <a:r>
              <a:rPr dirty="0" sz="2000" spc="15" b="1">
                <a:latin typeface="GulimChe"/>
                <a:cs typeface="GulimChe"/>
              </a:rPr>
              <a:t>activity</a:t>
            </a:r>
            <a:endParaRPr sz="2000">
              <a:latin typeface="GulimChe"/>
              <a:cs typeface="GulimChe"/>
            </a:endParaRPr>
          </a:p>
          <a:p>
            <a:pPr marL="266700" marR="5080" indent="-254000">
              <a:lnSpc>
                <a:spcPct val="130000"/>
              </a:lnSpc>
              <a:buChar char="-"/>
              <a:tabLst>
                <a:tab pos="267335" algn="l"/>
              </a:tabLst>
            </a:pPr>
            <a:r>
              <a:rPr dirty="0" sz="2000" spc="15" b="1">
                <a:latin typeface="GulimChe"/>
                <a:cs typeface="GulimChe"/>
              </a:rPr>
              <a:t>Cleaves phosphodiester bond between </a:t>
            </a:r>
            <a:r>
              <a:rPr dirty="0" sz="2000" spc="10" b="1">
                <a:latin typeface="GulimChe"/>
                <a:cs typeface="GulimChe"/>
              </a:rPr>
              <a:t>the </a:t>
            </a:r>
            <a:r>
              <a:rPr dirty="0" sz="2000" spc="15" b="1">
                <a:latin typeface="GulimChe"/>
                <a:cs typeface="GulimChe"/>
              </a:rPr>
              <a:t>pyrimidine  dimer</a:t>
            </a:r>
            <a:endParaRPr sz="2000">
              <a:latin typeface="GulimChe"/>
              <a:cs typeface="GulimChe"/>
            </a:endParaRPr>
          </a:p>
          <a:p>
            <a:pPr marL="266700" indent="-254000">
              <a:lnSpc>
                <a:spcPct val="100000"/>
              </a:lnSpc>
              <a:spcBef>
                <a:spcPts val="1200"/>
              </a:spcBef>
              <a:buChar char="-"/>
              <a:tabLst>
                <a:tab pos="267335" algn="l"/>
              </a:tabLst>
            </a:pPr>
            <a:r>
              <a:rPr dirty="0" sz="2000" spc="15" b="1">
                <a:latin typeface="GulimChe"/>
                <a:cs typeface="GulimChe"/>
              </a:rPr>
              <a:t>High expression in colorectal</a:t>
            </a:r>
            <a:r>
              <a:rPr dirty="0" sz="2000" spc="-20" b="1">
                <a:latin typeface="GulimChe"/>
                <a:cs typeface="GulimChe"/>
              </a:rPr>
              <a:t> </a:t>
            </a:r>
            <a:r>
              <a:rPr dirty="0" sz="2000" spc="15" b="1">
                <a:latin typeface="GulimChe"/>
                <a:cs typeface="GulimChe"/>
              </a:rPr>
              <a:t>cancer</a:t>
            </a:r>
            <a:endParaRPr sz="2000">
              <a:latin typeface="GulimChe"/>
              <a:cs typeface="GulimChe"/>
            </a:endParaRPr>
          </a:p>
          <a:p>
            <a:pPr marL="266700" indent="-254000">
              <a:lnSpc>
                <a:spcPts val="2385"/>
              </a:lnSpc>
              <a:spcBef>
                <a:spcPts val="1200"/>
              </a:spcBef>
              <a:buChar char="-"/>
              <a:tabLst>
                <a:tab pos="267335" algn="l"/>
              </a:tabLst>
            </a:pPr>
            <a:r>
              <a:rPr dirty="0" sz="2000" spc="15" b="1">
                <a:latin typeface="GulimChe"/>
                <a:cs typeface="GulimChe"/>
              </a:rPr>
              <a:t>Involved </a:t>
            </a:r>
            <a:r>
              <a:rPr dirty="0" sz="2000" spc="10" b="1">
                <a:latin typeface="GulimChe"/>
                <a:cs typeface="GulimChe"/>
              </a:rPr>
              <a:t>in </a:t>
            </a:r>
            <a:r>
              <a:rPr dirty="0" sz="2000" spc="15" b="1">
                <a:latin typeface="GulimChe"/>
                <a:cs typeface="GulimChe"/>
              </a:rPr>
              <a:t>Xeroderma Pigmentosum &amp; leukemia</a:t>
            </a:r>
            <a:endParaRPr sz="2000">
              <a:latin typeface="GulimChe"/>
              <a:cs typeface="GulimCh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4787" y="252349"/>
            <a:ext cx="8832215" cy="1143000"/>
          </a:xfrm>
          <a:prstGeom prst="rect">
            <a:avLst/>
          </a:prstGeom>
          <a:ln w="9525">
            <a:solidFill>
              <a:srgbClr val="EC7C30"/>
            </a:solidFill>
          </a:ln>
        </p:spPr>
        <p:txBody>
          <a:bodyPr wrap="square" lIns="0" tIns="179070" rIns="0" bIns="0" rtlCol="0" vert="horz">
            <a:spAutoFit/>
          </a:bodyPr>
          <a:lstStyle/>
          <a:p>
            <a:pPr marL="224790">
              <a:lnSpc>
                <a:spcPct val="100000"/>
              </a:lnSpc>
              <a:spcBef>
                <a:spcPts val="1410"/>
              </a:spcBef>
            </a:pPr>
            <a:r>
              <a:rPr dirty="0" sz="2600" spc="20" b="1">
                <a:solidFill>
                  <a:srgbClr val="EC7C30"/>
                </a:solidFill>
                <a:latin typeface="GulimChe"/>
                <a:cs typeface="GulimChe"/>
              </a:rPr>
              <a:t>Comparison </a:t>
            </a:r>
            <a:r>
              <a:rPr dirty="0" sz="2600" spc="15" b="1">
                <a:solidFill>
                  <a:srgbClr val="EC7C30"/>
                </a:solidFill>
                <a:latin typeface="GulimChe"/>
                <a:cs typeface="GulimChe"/>
              </a:rPr>
              <a:t>of </a:t>
            </a:r>
            <a:r>
              <a:rPr dirty="0" sz="2600" spc="20" b="1">
                <a:solidFill>
                  <a:srgbClr val="EC7C30"/>
                </a:solidFill>
                <a:latin typeface="GulimChe"/>
                <a:cs typeface="GulimChe"/>
              </a:rPr>
              <a:t>Genomic Structures </a:t>
            </a:r>
            <a:r>
              <a:rPr dirty="0" sz="2600" spc="25" b="1">
                <a:solidFill>
                  <a:srgbClr val="EC7C30"/>
                </a:solidFill>
                <a:latin typeface="GulimChe"/>
                <a:cs typeface="GulimChe"/>
              </a:rPr>
              <a:t>of </a:t>
            </a:r>
            <a:r>
              <a:rPr dirty="0" sz="2600" spc="20" b="1">
                <a:solidFill>
                  <a:srgbClr val="EC7C30"/>
                </a:solidFill>
                <a:latin typeface="GulimChe"/>
                <a:cs typeface="GulimChe"/>
              </a:rPr>
              <a:t>human,</a:t>
            </a:r>
            <a:r>
              <a:rPr dirty="0" sz="2600" spc="-10" b="1">
                <a:solidFill>
                  <a:srgbClr val="EC7C30"/>
                </a:solidFill>
                <a:latin typeface="GulimChe"/>
                <a:cs typeface="GulimChe"/>
              </a:rPr>
              <a:t> </a:t>
            </a:r>
            <a:r>
              <a:rPr dirty="0" sz="2600" spc="20" b="1">
                <a:solidFill>
                  <a:srgbClr val="EC7C30"/>
                </a:solidFill>
                <a:latin typeface="GulimChe"/>
                <a:cs typeface="GulimChe"/>
              </a:rPr>
              <a:t>Mouse,</a:t>
            </a:r>
            <a:endParaRPr sz="2600">
              <a:latin typeface="GulimChe"/>
              <a:cs typeface="GulimChe"/>
            </a:endParaRPr>
          </a:p>
          <a:p>
            <a:pPr marL="224790">
              <a:lnSpc>
                <a:spcPct val="100000"/>
              </a:lnSpc>
            </a:pPr>
            <a:r>
              <a:rPr dirty="0" sz="2600" spc="20" b="1">
                <a:solidFill>
                  <a:srgbClr val="EC7C30"/>
                </a:solidFill>
                <a:latin typeface="GulimChe"/>
                <a:cs typeface="GulimChe"/>
              </a:rPr>
              <a:t>and Fugu rpS3 genes </a:t>
            </a:r>
            <a:r>
              <a:rPr dirty="0" sz="2600" spc="15" b="1">
                <a:solidFill>
                  <a:srgbClr val="EC7C30"/>
                </a:solidFill>
                <a:latin typeface="GulimChe"/>
                <a:cs typeface="GulimChe"/>
              </a:rPr>
              <a:t>and </a:t>
            </a:r>
            <a:r>
              <a:rPr dirty="0" sz="2600" spc="20" b="1">
                <a:solidFill>
                  <a:srgbClr val="EC7C30"/>
                </a:solidFill>
                <a:latin typeface="GulimChe"/>
                <a:cs typeface="GulimChe"/>
              </a:rPr>
              <a:t>Xenopus rpS1</a:t>
            </a:r>
            <a:r>
              <a:rPr dirty="0" sz="2600" spc="35" b="1">
                <a:solidFill>
                  <a:srgbClr val="EC7C30"/>
                </a:solidFill>
                <a:latin typeface="GulimChe"/>
                <a:cs typeface="GulimChe"/>
              </a:rPr>
              <a:t> </a:t>
            </a:r>
            <a:r>
              <a:rPr dirty="0" sz="2600" spc="20" b="1">
                <a:solidFill>
                  <a:srgbClr val="EC7C30"/>
                </a:solidFill>
                <a:latin typeface="GulimChe"/>
                <a:cs typeface="GulimChe"/>
              </a:rPr>
              <a:t>gene</a:t>
            </a:r>
            <a:endParaRPr sz="2600">
              <a:latin typeface="GulimChe"/>
              <a:cs typeface="GulimChe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480300" y="1916176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 h="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623809" y="1665223"/>
            <a:ext cx="290830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1kb</a:t>
            </a:r>
            <a:endParaRPr sz="13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56100" y="1916176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 h="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051300" y="1916176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 h="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441700" y="1916176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 h="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984500" y="1916176"/>
            <a:ext cx="381000" cy="0"/>
          </a:xfrm>
          <a:custGeom>
            <a:avLst/>
            <a:gdLst/>
            <a:ahLst/>
            <a:cxnLst/>
            <a:rect l="l" t="t" r="r" b="b"/>
            <a:pathLst>
              <a:path w="381000" h="0">
                <a:moveTo>
                  <a:pt x="0" y="0"/>
                </a:moveTo>
                <a:lnTo>
                  <a:pt x="3810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451100" y="1916176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 h="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841500" y="1916176"/>
            <a:ext cx="533400" cy="0"/>
          </a:xfrm>
          <a:custGeom>
            <a:avLst/>
            <a:gdLst/>
            <a:ahLst/>
            <a:cxnLst/>
            <a:rect l="l" t="t" r="r" b="b"/>
            <a:pathLst>
              <a:path w="533400" h="0">
                <a:moveTo>
                  <a:pt x="0" y="0"/>
                </a:moveTo>
                <a:lnTo>
                  <a:pt x="5334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017776" y="1778000"/>
            <a:ext cx="12700" cy="292100"/>
          </a:xfrm>
          <a:custGeom>
            <a:avLst/>
            <a:gdLst/>
            <a:ahLst/>
            <a:cxnLst/>
            <a:rect l="l" t="t" r="r" b="b"/>
            <a:pathLst>
              <a:path w="12700" h="292100">
                <a:moveTo>
                  <a:pt x="0" y="292100"/>
                </a:moveTo>
                <a:lnTo>
                  <a:pt x="12700" y="292100"/>
                </a:lnTo>
                <a:lnTo>
                  <a:pt x="12700" y="0"/>
                </a:lnTo>
                <a:lnTo>
                  <a:pt x="0" y="0"/>
                </a:lnTo>
                <a:lnTo>
                  <a:pt x="0" y="2921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011426" y="1771650"/>
            <a:ext cx="25400" cy="304800"/>
          </a:xfrm>
          <a:custGeom>
            <a:avLst/>
            <a:gdLst/>
            <a:ahLst/>
            <a:cxnLst/>
            <a:rect l="l" t="t" r="r" b="b"/>
            <a:pathLst>
              <a:path w="25400" h="304800">
                <a:moveTo>
                  <a:pt x="0" y="304798"/>
                </a:moveTo>
                <a:lnTo>
                  <a:pt x="25398" y="304798"/>
                </a:lnTo>
                <a:lnTo>
                  <a:pt x="25398" y="0"/>
                </a:lnTo>
                <a:lnTo>
                  <a:pt x="0" y="0"/>
                </a:lnTo>
                <a:lnTo>
                  <a:pt x="0" y="304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151376" y="1778000"/>
            <a:ext cx="12700" cy="292100"/>
          </a:xfrm>
          <a:custGeom>
            <a:avLst/>
            <a:gdLst/>
            <a:ahLst/>
            <a:cxnLst/>
            <a:rect l="l" t="t" r="r" b="b"/>
            <a:pathLst>
              <a:path w="12700" h="292100">
                <a:moveTo>
                  <a:pt x="0" y="292100"/>
                </a:moveTo>
                <a:lnTo>
                  <a:pt x="12700" y="292100"/>
                </a:lnTo>
                <a:lnTo>
                  <a:pt x="12700" y="0"/>
                </a:lnTo>
                <a:lnTo>
                  <a:pt x="0" y="0"/>
                </a:lnTo>
                <a:lnTo>
                  <a:pt x="0" y="2921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145026" y="1771650"/>
            <a:ext cx="25400" cy="304800"/>
          </a:xfrm>
          <a:custGeom>
            <a:avLst/>
            <a:gdLst/>
            <a:ahLst/>
            <a:cxnLst/>
            <a:rect l="l" t="t" r="r" b="b"/>
            <a:pathLst>
              <a:path w="25400" h="304800">
                <a:moveTo>
                  <a:pt x="0" y="304798"/>
                </a:moveTo>
                <a:lnTo>
                  <a:pt x="25398" y="304798"/>
                </a:lnTo>
                <a:lnTo>
                  <a:pt x="25398" y="0"/>
                </a:lnTo>
                <a:lnTo>
                  <a:pt x="0" y="0"/>
                </a:lnTo>
                <a:lnTo>
                  <a:pt x="0" y="304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889500" y="1763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889500" y="1763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279900" y="1763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279900" y="1763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975100" y="1763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975100" y="1763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365500" y="1763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365500" y="1763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908300" y="1763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908300" y="1763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374900" y="1763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374900" y="1763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765300" y="1763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765300" y="1763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3889375" y="1547621"/>
            <a:ext cx="1161415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965200" algn="l"/>
              </a:tabLst>
            </a:pPr>
            <a:r>
              <a:rPr dirty="0" sz="1300" spc="-10">
                <a:latin typeface="Arial"/>
                <a:cs typeface="Arial"/>
              </a:rPr>
              <a:t>18</a:t>
            </a:r>
            <a:r>
              <a:rPr dirty="0" sz="1300" spc="-5">
                <a:latin typeface="Arial"/>
                <a:cs typeface="Arial"/>
              </a:rPr>
              <a:t>8</a:t>
            </a:r>
            <a:r>
              <a:rPr dirty="0" sz="1300" spc="-25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19</a:t>
            </a:r>
            <a:r>
              <a:rPr dirty="0" sz="1300" spc="-5">
                <a:latin typeface="Arial"/>
                <a:cs typeface="Arial"/>
              </a:rPr>
              <a:t>7</a:t>
            </a:r>
            <a:r>
              <a:rPr dirty="0" sz="1300">
                <a:latin typeface="Arial"/>
                <a:cs typeface="Arial"/>
              </a:rPr>
              <a:t>	</a:t>
            </a:r>
            <a:r>
              <a:rPr dirty="0" sz="1300" spc="-10">
                <a:latin typeface="Arial"/>
                <a:cs typeface="Arial"/>
              </a:rPr>
              <a:t>19</a:t>
            </a:r>
            <a:endParaRPr sz="13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60675" y="1585721"/>
            <a:ext cx="208279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94</a:t>
            </a:r>
            <a:endParaRPr sz="13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717294" y="1557020"/>
            <a:ext cx="1809114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96900" algn="l"/>
                <a:tab pos="1612900" algn="l"/>
              </a:tabLst>
            </a:pPr>
            <a:r>
              <a:rPr dirty="0" baseline="2136" sz="1950" spc="-15">
                <a:latin typeface="Arial"/>
                <a:cs typeface="Arial"/>
              </a:rPr>
              <a:t>6</a:t>
            </a:r>
            <a:r>
              <a:rPr dirty="0" baseline="2136" sz="1950" spc="-7">
                <a:latin typeface="Arial"/>
                <a:cs typeface="Arial"/>
              </a:rPr>
              <a:t>0</a:t>
            </a:r>
            <a:r>
              <a:rPr dirty="0" baseline="2136" sz="1950">
                <a:latin typeface="Arial"/>
                <a:cs typeface="Arial"/>
              </a:rPr>
              <a:t>	</a:t>
            </a:r>
            <a:r>
              <a:rPr dirty="0" baseline="2136" sz="1950" spc="-15">
                <a:latin typeface="Arial"/>
                <a:cs typeface="Arial"/>
              </a:rPr>
              <a:t>13</a:t>
            </a:r>
            <a:r>
              <a:rPr dirty="0" baseline="2136" sz="1950" spc="-7">
                <a:latin typeface="Arial"/>
                <a:cs typeface="Arial"/>
              </a:rPr>
              <a:t>1</a:t>
            </a:r>
            <a:r>
              <a:rPr dirty="0" baseline="2136" sz="1950">
                <a:latin typeface="Arial"/>
                <a:cs typeface="Arial"/>
              </a:rPr>
              <a:t>	</a:t>
            </a:r>
            <a:r>
              <a:rPr dirty="0" sz="1300" spc="-10">
                <a:latin typeface="Arial"/>
                <a:cs typeface="Arial"/>
              </a:rPr>
              <a:t>95</a:t>
            </a:r>
            <a:endParaRPr sz="13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556500" y="5634831"/>
            <a:ext cx="1066800" cy="0"/>
          </a:xfrm>
          <a:custGeom>
            <a:avLst/>
            <a:gdLst/>
            <a:ahLst/>
            <a:cxnLst/>
            <a:rect l="l" t="t" r="r" b="b"/>
            <a:pathLst>
              <a:path w="1066800" h="0">
                <a:moveTo>
                  <a:pt x="0" y="0"/>
                </a:moveTo>
                <a:lnTo>
                  <a:pt x="1066800" y="0"/>
                </a:lnTo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337300" y="5634831"/>
            <a:ext cx="1143000" cy="0"/>
          </a:xfrm>
          <a:custGeom>
            <a:avLst/>
            <a:gdLst/>
            <a:ahLst/>
            <a:cxnLst/>
            <a:rect l="l" t="t" r="r" b="b"/>
            <a:pathLst>
              <a:path w="1143000" h="0">
                <a:moveTo>
                  <a:pt x="0" y="0"/>
                </a:moveTo>
                <a:lnTo>
                  <a:pt x="1143000" y="0"/>
                </a:lnTo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499100" y="5634831"/>
            <a:ext cx="762000" cy="0"/>
          </a:xfrm>
          <a:custGeom>
            <a:avLst/>
            <a:gdLst/>
            <a:ahLst/>
            <a:cxnLst/>
            <a:rect l="l" t="t" r="r" b="b"/>
            <a:pathLst>
              <a:path w="762000" h="0">
                <a:moveTo>
                  <a:pt x="0" y="0"/>
                </a:moveTo>
                <a:lnTo>
                  <a:pt x="762000" y="0"/>
                </a:lnTo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508500" y="5634831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822700" y="5634831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 h="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298700" y="5634831"/>
            <a:ext cx="1447800" cy="0"/>
          </a:xfrm>
          <a:custGeom>
            <a:avLst/>
            <a:gdLst/>
            <a:ahLst/>
            <a:cxnLst/>
            <a:rect l="l" t="t" r="r" b="b"/>
            <a:pathLst>
              <a:path w="1447800" h="0">
                <a:moveTo>
                  <a:pt x="0" y="0"/>
                </a:moveTo>
                <a:lnTo>
                  <a:pt x="1447800" y="0"/>
                </a:lnTo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222500" y="5443537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222500" y="5443537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841654" y="5562091"/>
            <a:ext cx="1247775" cy="4762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 i="1">
                <a:latin typeface="Arial"/>
                <a:cs typeface="Arial"/>
              </a:rPr>
              <a:t>Xenopus</a:t>
            </a:r>
            <a:r>
              <a:rPr dirty="0" sz="1300" spc="-50" i="1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rpS1</a:t>
            </a:r>
            <a:endParaRPr sz="13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540"/>
              </a:spcBef>
            </a:pPr>
            <a:r>
              <a:rPr dirty="0" sz="1300" spc="-10">
                <a:latin typeface="Arial"/>
                <a:cs typeface="Arial"/>
              </a:rPr>
              <a:t>E1</a:t>
            </a:r>
            <a:endParaRPr sz="13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398009" y="5828791"/>
            <a:ext cx="226695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E3</a:t>
            </a:r>
            <a:endParaRPr sz="13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376164" y="5828791"/>
            <a:ext cx="226695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E4</a:t>
            </a:r>
            <a:endParaRPr sz="13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227190" y="5828791"/>
            <a:ext cx="226695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E5</a:t>
            </a:r>
            <a:endParaRPr sz="13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33818" y="5828791"/>
            <a:ext cx="226695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E6</a:t>
            </a:r>
            <a:endParaRPr sz="13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577198" y="5828791"/>
            <a:ext cx="226695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E7</a:t>
            </a:r>
            <a:endParaRPr sz="13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8096250" y="5422900"/>
            <a:ext cx="0" cy="395605"/>
          </a:xfrm>
          <a:custGeom>
            <a:avLst/>
            <a:gdLst/>
            <a:ahLst/>
            <a:cxnLst/>
            <a:rect l="l" t="t" r="r" b="b"/>
            <a:pathLst>
              <a:path w="0" h="395604">
                <a:moveTo>
                  <a:pt x="0" y="0"/>
                </a:moveTo>
                <a:lnTo>
                  <a:pt x="0" y="395286"/>
                </a:lnTo>
              </a:path>
            </a:pathLst>
          </a:custGeom>
          <a:ln w="253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800850" y="5422900"/>
            <a:ext cx="0" cy="395605"/>
          </a:xfrm>
          <a:custGeom>
            <a:avLst/>
            <a:gdLst/>
            <a:ahLst/>
            <a:cxnLst/>
            <a:rect l="l" t="t" r="r" b="b"/>
            <a:pathLst>
              <a:path w="0" h="395604">
                <a:moveTo>
                  <a:pt x="0" y="0"/>
                </a:moveTo>
                <a:lnTo>
                  <a:pt x="0" y="395286"/>
                </a:lnTo>
              </a:path>
            </a:pathLst>
          </a:custGeom>
          <a:ln w="253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4972050" y="5422900"/>
            <a:ext cx="0" cy="395605"/>
          </a:xfrm>
          <a:custGeom>
            <a:avLst/>
            <a:gdLst/>
            <a:ahLst/>
            <a:cxnLst/>
            <a:rect l="l" t="t" r="r" b="b"/>
            <a:pathLst>
              <a:path w="0" h="395604">
                <a:moveTo>
                  <a:pt x="0" y="0"/>
                </a:moveTo>
                <a:lnTo>
                  <a:pt x="0" y="395286"/>
                </a:lnTo>
              </a:path>
            </a:pathLst>
          </a:custGeom>
          <a:ln w="253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3712209" y="5828791"/>
            <a:ext cx="226695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E2</a:t>
            </a:r>
            <a:endParaRPr sz="130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623300" y="5443537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623300" y="5443537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480300" y="5443537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7480300" y="5443537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261100" y="5443537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6261100" y="5443537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422900" y="5443537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422900" y="5443537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432300" y="5443537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432300" y="5443537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746500" y="5443537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3746500" y="5443537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 txBox="1"/>
          <p:nvPr/>
        </p:nvSpPr>
        <p:spPr>
          <a:xfrm>
            <a:off x="4397502" y="5228335"/>
            <a:ext cx="208279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94</a:t>
            </a:r>
            <a:endParaRPr sz="13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3660775" y="5237733"/>
            <a:ext cx="299720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131</a:t>
            </a:r>
            <a:endParaRPr sz="13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388355" y="5237733"/>
            <a:ext cx="208279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95</a:t>
            </a:r>
            <a:endParaRPr sz="13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6188455" y="5228335"/>
            <a:ext cx="299720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188</a:t>
            </a:r>
            <a:endParaRPr sz="13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7395209" y="5228335"/>
            <a:ext cx="299720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206</a:t>
            </a:r>
            <a:endParaRPr sz="13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8589391" y="5228335"/>
            <a:ext cx="208279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72</a:t>
            </a:r>
            <a:endParaRPr sz="130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3340100" y="4338637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 h="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3035300" y="4338637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 h="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2578100" y="4338637"/>
            <a:ext cx="381000" cy="0"/>
          </a:xfrm>
          <a:custGeom>
            <a:avLst/>
            <a:gdLst/>
            <a:ahLst/>
            <a:cxnLst/>
            <a:rect l="l" t="t" r="r" b="b"/>
            <a:pathLst>
              <a:path w="381000" h="0">
                <a:moveTo>
                  <a:pt x="0" y="0"/>
                </a:moveTo>
                <a:lnTo>
                  <a:pt x="3810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2349500" y="4338637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 h="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2197100" y="4338637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 h="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1892300" y="4338637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 h="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2316226" y="4575175"/>
            <a:ext cx="0" cy="152400"/>
          </a:xfrm>
          <a:custGeom>
            <a:avLst/>
            <a:gdLst/>
            <a:ahLst/>
            <a:cxnLst/>
            <a:rect l="l" t="t" r="r" b="b"/>
            <a:pathLst>
              <a:path w="0" h="152400">
                <a:moveTo>
                  <a:pt x="0" y="152400"/>
                </a:moveTo>
                <a:lnTo>
                  <a:pt x="0" y="0"/>
                </a:lnTo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2717800" y="4200525"/>
            <a:ext cx="12700" cy="292100"/>
          </a:xfrm>
          <a:custGeom>
            <a:avLst/>
            <a:gdLst/>
            <a:ahLst/>
            <a:cxnLst/>
            <a:rect l="l" t="t" r="r" b="b"/>
            <a:pathLst>
              <a:path w="12700" h="292100">
                <a:moveTo>
                  <a:pt x="0" y="292100"/>
                </a:moveTo>
                <a:lnTo>
                  <a:pt x="12700" y="292100"/>
                </a:lnTo>
                <a:lnTo>
                  <a:pt x="12700" y="0"/>
                </a:lnTo>
                <a:lnTo>
                  <a:pt x="0" y="0"/>
                </a:lnTo>
                <a:lnTo>
                  <a:pt x="0" y="2921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2711450" y="4194175"/>
            <a:ext cx="25400" cy="304800"/>
          </a:xfrm>
          <a:custGeom>
            <a:avLst/>
            <a:gdLst/>
            <a:ahLst/>
            <a:cxnLst/>
            <a:rect l="l" t="t" r="r" b="b"/>
            <a:pathLst>
              <a:path w="25400" h="304800">
                <a:moveTo>
                  <a:pt x="0" y="304798"/>
                </a:moveTo>
                <a:lnTo>
                  <a:pt x="25398" y="304798"/>
                </a:lnTo>
                <a:lnTo>
                  <a:pt x="25398" y="0"/>
                </a:lnTo>
                <a:lnTo>
                  <a:pt x="0" y="0"/>
                </a:lnTo>
                <a:lnTo>
                  <a:pt x="0" y="304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3479800" y="4200525"/>
            <a:ext cx="12700" cy="292100"/>
          </a:xfrm>
          <a:custGeom>
            <a:avLst/>
            <a:gdLst/>
            <a:ahLst/>
            <a:cxnLst/>
            <a:rect l="l" t="t" r="r" b="b"/>
            <a:pathLst>
              <a:path w="12700" h="292100">
                <a:moveTo>
                  <a:pt x="0" y="292100"/>
                </a:moveTo>
                <a:lnTo>
                  <a:pt x="12700" y="292100"/>
                </a:lnTo>
                <a:lnTo>
                  <a:pt x="12700" y="0"/>
                </a:lnTo>
                <a:lnTo>
                  <a:pt x="0" y="0"/>
                </a:lnTo>
                <a:lnTo>
                  <a:pt x="0" y="2921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3473450" y="4194175"/>
            <a:ext cx="25400" cy="304800"/>
          </a:xfrm>
          <a:custGeom>
            <a:avLst/>
            <a:gdLst/>
            <a:ahLst/>
            <a:cxnLst/>
            <a:rect l="l" t="t" r="r" b="b"/>
            <a:pathLst>
              <a:path w="25400" h="304800">
                <a:moveTo>
                  <a:pt x="0" y="304798"/>
                </a:moveTo>
                <a:lnTo>
                  <a:pt x="25398" y="304798"/>
                </a:lnTo>
                <a:lnTo>
                  <a:pt x="25398" y="0"/>
                </a:lnTo>
                <a:lnTo>
                  <a:pt x="0" y="0"/>
                </a:lnTo>
                <a:lnTo>
                  <a:pt x="0" y="304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3644900" y="4186173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3644900" y="4186173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263900" y="4186173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263900" y="4186173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959100" y="4186173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2959100" y="4186173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2501900" y="4186173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2501900" y="4186173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2273300" y="4186173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2273300" y="4186173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2120900" y="4186173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2120900" y="4186173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1816100" y="4186173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1816100" y="4186173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2311400" y="3919473"/>
            <a:ext cx="0" cy="228600"/>
          </a:xfrm>
          <a:custGeom>
            <a:avLst/>
            <a:gdLst/>
            <a:ahLst/>
            <a:cxnLst/>
            <a:rect l="l" t="t" r="r" b="b"/>
            <a:pathLst>
              <a:path w="0"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4010025" y="3059176"/>
            <a:ext cx="381000" cy="0"/>
          </a:xfrm>
          <a:custGeom>
            <a:avLst/>
            <a:gdLst/>
            <a:ahLst/>
            <a:cxnLst/>
            <a:rect l="l" t="t" r="r" b="b"/>
            <a:pathLst>
              <a:path w="381000" h="0">
                <a:moveTo>
                  <a:pt x="0" y="0"/>
                </a:moveTo>
                <a:lnTo>
                  <a:pt x="3810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3629025" y="3059176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 h="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2943225" y="3059176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 h="0">
                <a:moveTo>
                  <a:pt x="0" y="0"/>
                </a:moveTo>
                <a:lnTo>
                  <a:pt x="6096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2562225" y="3059176"/>
            <a:ext cx="304800" cy="0"/>
          </a:xfrm>
          <a:custGeom>
            <a:avLst/>
            <a:gdLst/>
            <a:ahLst/>
            <a:cxnLst/>
            <a:rect l="l" t="t" r="r" b="b"/>
            <a:pathLst>
              <a:path w="304800" h="0">
                <a:moveTo>
                  <a:pt x="0" y="0"/>
                </a:moveTo>
                <a:lnTo>
                  <a:pt x="3048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333625" y="3059176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 h="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1893951" y="3059176"/>
            <a:ext cx="363855" cy="0"/>
          </a:xfrm>
          <a:custGeom>
            <a:avLst/>
            <a:gdLst/>
            <a:ahLst/>
            <a:cxnLst/>
            <a:rect l="l" t="t" r="r" b="b"/>
            <a:pathLst>
              <a:path w="363855" h="0">
                <a:moveTo>
                  <a:pt x="0" y="0"/>
                </a:moveTo>
                <a:lnTo>
                  <a:pt x="363474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2070100" y="2921000"/>
            <a:ext cx="12700" cy="292100"/>
          </a:xfrm>
          <a:custGeom>
            <a:avLst/>
            <a:gdLst/>
            <a:ahLst/>
            <a:cxnLst/>
            <a:rect l="l" t="t" r="r" b="b"/>
            <a:pathLst>
              <a:path w="12700" h="292100">
                <a:moveTo>
                  <a:pt x="0" y="292100"/>
                </a:moveTo>
                <a:lnTo>
                  <a:pt x="12700" y="292100"/>
                </a:lnTo>
                <a:lnTo>
                  <a:pt x="12700" y="0"/>
                </a:lnTo>
                <a:lnTo>
                  <a:pt x="0" y="0"/>
                </a:lnTo>
                <a:lnTo>
                  <a:pt x="0" y="2921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2063750" y="2914650"/>
            <a:ext cx="25400" cy="304800"/>
          </a:xfrm>
          <a:custGeom>
            <a:avLst/>
            <a:gdLst/>
            <a:ahLst/>
            <a:cxnLst/>
            <a:rect l="l" t="t" r="r" b="b"/>
            <a:pathLst>
              <a:path w="25400" h="304800">
                <a:moveTo>
                  <a:pt x="0" y="304798"/>
                </a:moveTo>
                <a:lnTo>
                  <a:pt x="25398" y="304798"/>
                </a:lnTo>
                <a:lnTo>
                  <a:pt x="25398" y="0"/>
                </a:lnTo>
                <a:lnTo>
                  <a:pt x="0" y="0"/>
                </a:lnTo>
                <a:lnTo>
                  <a:pt x="0" y="304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3781425" y="2921000"/>
            <a:ext cx="12700" cy="292100"/>
          </a:xfrm>
          <a:custGeom>
            <a:avLst/>
            <a:gdLst/>
            <a:ahLst/>
            <a:cxnLst/>
            <a:rect l="l" t="t" r="r" b="b"/>
            <a:pathLst>
              <a:path w="12700" h="292100">
                <a:moveTo>
                  <a:pt x="0" y="292100"/>
                </a:moveTo>
                <a:lnTo>
                  <a:pt x="12700" y="292100"/>
                </a:lnTo>
                <a:lnTo>
                  <a:pt x="12700" y="0"/>
                </a:lnTo>
                <a:lnTo>
                  <a:pt x="0" y="0"/>
                </a:lnTo>
                <a:lnTo>
                  <a:pt x="0" y="2921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3775075" y="2914650"/>
            <a:ext cx="25400" cy="304800"/>
          </a:xfrm>
          <a:custGeom>
            <a:avLst/>
            <a:gdLst/>
            <a:ahLst/>
            <a:cxnLst/>
            <a:rect l="l" t="t" r="r" b="b"/>
            <a:pathLst>
              <a:path w="25400" h="304800">
                <a:moveTo>
                  <a:pt x="0" y="304798"/>
                </a:moveTo>
                <a:lnTo>
                  <a:pt x="25398" y="304798"/>
                </a:lnTo>
                <a:lnTo>
                  <a:pt x="25398" y="0"/>
                </a:lnTo>
                <a:lnTo>
                  <a:pt x="0" y="0"/>
                </a:lnTo>
                <a:lnTo>
                  <a:pt x="0" y="3047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4391025" y="2906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4391025" y="2906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3933825" y="2906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3933825" y="2906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3552825" y="2906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3552825" y="2906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2867025" y="2906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2867025" y="2906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2486025" y="2906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2486025" y="2906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2257425" y="2906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2257425" y="2906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817751" y="2906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944F7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1817751" y="2906776"/>
            <a:ext cx="76200" cy="330200"/>
          </a:xfrm>
          <a:custGeom>
            <a:avLst/>
            <a:gdLst/>
            <a:ahLst/>
            <a:cxnLst/>
            <a:rect l="l" t="t" r="r" b="b"/>
            <a:pathLst>
              <a:path w="76200" h="330200">
                <a:moveTo>
                  <a:pt x="0" y="330200"/>
                </a:moveTo>
                <a:lnTo>
                  <a:pt x="76200" y="330200"/>
                </a:lnTo>
                <a:lnTo>
                  <a:pt x="76200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 txBox="1"/>
          <p:nvPr/>
        </p:nvSpPr>
        <p:spPr>
          <a:xfrm>
            <a:off x="1769745" y="2690876"/>
            <a:ext cx="208279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60</a:t>
            </a:r>
            <a:endParaRPr sz="1300"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3479672" y="2690876"/>
            <a:ext cx="1047115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850900" algn="l"/>
              </a:tabLst>
            </a:pPr>
            <a:r>
              <a:rPr dirty="0" sz="1300" spc="-10">
                <a:latin typeface="Arial"/>
                <a:cs typeface="Arial"/>
              </a:rPr>
              <a:t>18</a:t>
            </a:r>
            <a:r>
              <a:rPr dirty="0" sz="1300" spc="-5">
                <a:latin typeface="Arial"/>
                <a:cs typeface="Arial"/>
              </a:rPr>
              <a:t>8</a:t>
            </a:r>
            <a:r>
              <a:rPr dirty="0" sz="1300">
                <a:latin typeface="Arial"/>
                <a:cs typeface="Arial"/>
              </a:rPr>
              <a:t> </a:t>
            </a:r>
            <a:r>
              <a:rPr dirty="0" sz="1300" spc="114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197</a:t>
            </a:r>
            <a:r>
              <a:rPr dirty="0" sz="1300">
                <a:latin typeface="Arial"/>
                <a:cs typeface="Arial"/>
              </a:rPr>
              <a:t>	</a:t>
            </a:r>
            <a:r>
              <a:rPr dirty="0" sz="1300" spc="-10">
                <a:latin typeface="Arial"/>
                <a:cs typeface="Arial"/>
              </a:rPr>
              <a:t>64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2184273" y="2708275"/>
            <a:ext cx="817880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baseline="6410" sz="1950" spc="-15">
                <a:latin typeface="Arial"/>
                <a:cs typeface="Arial"/>
              </a:rPr>
              <a:t>131  </a:t>
            </a:r>
            <a:r>
              <a:rPr dirty="0" sz="1300" spc="-5">
                <a:latin typeface="Arial"/>
                <a:cs typeface="Arial"/>
              </a:rPr>
              <a:t>94</a:t>
            </a:r>
            <a:r>
              <a:rPr dirty="0" sz="1300" spc="45">
                <a:latin typeface="Arial"/>
                <a:cs typeface="Arial"/>
              </a:rPr>
              <a:t> </a:t>
            </a:r>
            <a:r>
              <a:rPr dirty="0" baseline="2136" sz="1950" spc="-15">
                <a:latin typeface="Arial"/>
                <a:cs typeface="Arial"/>
              </a:rPr>
              <a:t>95</a:t>
            </a:r>
            <a:endParaRPr baseline="2136" sz="1950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701751" y="1867027"/>
            <a:ext cx="5071110" cy="652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5">
                <a:latin typeface="Arial"/>
                <a:cs typeface="Arial"/>
              </a:rPr>
              <a:t>Human</a:t>
            </a:r>
            <a:r>
              <a:rPr dirty="0" sz="1300" spc="-6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rpS3</a:t>
            </a:r>
            <a:endParaRPr sz="1300">
              <a:latin typeface="Arial"/>
              <a:cs typeface="Arial"/>
            </a:endParaRPr>
          </a:p>
          <a:p>
            <a:pPr marL="1026794">
              <a:lnSpc>
                <a:spcPts val="1525"/>
              </a:lnSpc>
              <a:spcBef>
                <a:spcPts val="440"/>
              </a:spcBef>
              <a:tabLst>
                <a:tab pos="1638300" algn="l"/>
                <a:tab pos="2171700" algn="l"/>
                <a:tab pos="2628900" algn="l"/>
                <a:tab pos="3238500" algn="l"/>
                <a:tab pos="4153535" algn="l"/>
              </a:tabLst>
            </a:pPr>
            <a:r>
              <a:rPr dirty="0" sz="1300" spc="-5">
                <a:latin typeface="Arial"/>
                <a:cs typeface="Arial"/>
              </a:rPr>
              <a:t>E1	</a:t>
            </a:r>
            <a:r>
              <a:rPr dirty="0" baseline="4273" sz="1950" spc="-7">
                <a:latin typeface="Arial"/>
                <a:cs typeface="Arial"/>
              </a:rPr>
              <a:t>E2	E3	E4	E5 </a:t>
            </a:r>
            <a:r>
              <a:rPr dirty="0" baseline="4273" sz="1950" spc="142">
                <a:latin typeface="Arial"/>
                <a:cs typeface="Arial"/>
              </a:rPr>
              <a:t> </a:t>
            </a:r>
            <a:r>
              <a:rPr dirty="0" baseline="4273" sz="1950" spc="-7">
                <a:latin typeface="Arial"/>
                <a:cs typeface="Arial"/>
              </a:rPr>
              <a:t>E6	</a:t>
            </a:r>
            <a:r>
              <a:rPr dirty="0" baseline="4273" sz="1950" spc="-15">
                <a:latin typeface="Arial"/>
                <a:cs typeface="Arial"/>
              </a:rPr>
              <a:t>E7</a:t>
            </a:r>
            <a:endParaRPr baseline="4273" sz="1950">
              <a:latin typeface="Arial"/>
              <a:cs typeface="Arial"/>
            </a:endParaRPr>
          </a:p>
          <a:p>
            <a:pPr marL="151765">
              <a:lnSpc>
                <a:spcPts val="1525"/>
              </a:lnSpc>
            </a:pPr>
            <a:r>
              <a:rPr dirty="0" sz="1300" spc="-10" u="sng">
                <a:latin typeface="Arial"/>
                <a:cs typeface="Arial"/>
              </a:rPr>
              <a:t>GenBank Accession No. L16016, and </a:t>
            </a:r>
            <a:r>
              <a:rPr dirty="0" sz="1300" spc="-95" u="sng">
                <a:latin typeface="Arial"/>
                <a:cs typeface="Arial"/>
              </a:rPr>
              <a:t>Y. </a:t>
            </a:r>
            <a:r>
              <a:rPr dirty="0" sz="1300" spc="-10" u="sng">
                <a:latin typeface="Arial"/>
                <a:cs typeface="Arial"/>
              </a:rPr>
              <a:t>Lim and </a:t>
            </a:r>
            <a:r>
              <a:rPr dirty="0" sz="1300" spc="-5" u="sng">
                <a:latin typeface="Arial"/>
                <a:cs typeface="Arial"/>
              </a:rPr>
              <a:t>J. </a:t>
            </a:r>
            <a:r>
              <a:rPr dirty="0" sz="1300" spc="-10" u="sng">
                <a:latin typeface="Arial"/>
                <a:cs typeface="Arial"/>
              </a:rPr>
              <a:t>Kim,</a:t>
            </a:r>
            <a:r>
              <a:rPr dirty="0" sz="1300" spc="204" u="sng">
                <a:latin typeface="Arial"/>
                <a:cs typeface="Arial"/>
              </a:rPr>
              <a:t> </a:t>
            </a:r>
            <a:r>
              <a:rPr dirty="0" sz="1300" spc="-10" u="sng">
                <a:latin typeface="Arial"/>
                <a:cs typeface="Arial"/>
              </a:rPr>
              <a:t>AF281313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701751" y="2959734"/>
            <a:ext cx="4361815" cy="15538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343789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Mouse</a:t>
            </a:r>
            <a:r>
              <a:rPr dirty="0" sz="1300" spc="-40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rpS3</a:t>
            </a:r>
            <a:endParaRPr sz="1300">
              <a:latin typeface="Arial"/>
              <a:cs typeface="Arial"/>
            </a:endParaRPr>
          </a:p>
          <a:p>
            <a:pPr marL="1079500">
              <a:lnSpc>
                <a:spcPct val="100000"/>
              </a:lnSpc>
              <a:spcBef>
                <a:spcPts val="840"/>
              </a:spcBef>
              <a:tabLst>
                <a:tab pos="1495425" algn="l"/>
                <a:tab pos="2105025" algn="l"/>
                <a:tab pos="2790825" algn="l"/>
                <a:tab pos="3172460" algn="l"/>
                <a:tab pos="3629025" algn="l"/>
              </a:tabLst>
            </a:pPr>
            <a:r>
              <a:rPr dirty="0" sz="1300" spc="-5">
                <a:latin typeface="Arial"/>
                <a:cs typeface="Arial"/>
              </a:rPr>
              <a:t>E1	</a:t>
            </a:r>
            <a:r>
              <a:rPr dirty="0" baseline="4273" sz="1950" spc="-7">
                <a:latin typeface="Arial"/>
                <a:cs typeface="Arial"/>
              </a:rPr>
              <a:t>E2</a:t>
            </a:r>
            <a:r>
              <a:rPr dirty="0" baseline="4273" sz="1950" spc="277">
                <a:latin typeface="Arial"/>
                <a:cs typeface="Arial"/>
              </a:rPr>
              <a:t> </a:t>
            </a:r>
            <a:r>
              <a:rPr dirty="0" baseline="4273" sz="1950" spc="-7">
                <a:latin typeface="Arial"/>
                <a:cs typeface="Arial"/>
              </a:rPr>
              <a:t>E3	E4	E5	E6	</a:t>
            </a:r>
            <a:r>
              <a:rPr dirty="0" baseline="4273" sz="1950" spc="-15">
                <a:latin typeface="Arial"/>
                <a:cs typeface="Arial"/>
              </a:rPr>
              <a:t>E7</a:t>
            </a:r>
            <a:endParaRPr baseline="4273" sz="1950">
              <a:latin typeface="Arial"/>
              <a:cs typeface="Arial"/>
            </a:endParaRPr>
          </a:p>
          <a:p>
            <a:pPr marL="194310">
              <a:lnSpc>
                <a:spcPct val="100000"/>
              </a:lnSpc>
              <a:spcBef>
                <a:spcPts val="175"/>
              </a:spcBef>
            </a:pPr>
            <a:r>
              <a:rPr dirty="0" sz="1300" spc="-10" u="sng">
                <a:latin typeface="Arial"/>
                <a:cs typeface="Arial"/>
              </a:rPr>
              <a:t>S.M. </a:t>
            </a:r>
            <a:r>
              <a:rPr dirty="0" sz="1300" spc="-5" u="sng">
                <a:latin typeface="Arial"/>
                <a:cs typeface="Arial"/>
              </a:rPr>
              <a:t>Lee and J. Kim, GenBank Accession No.</a:t>
            </a:r>
            <a:r>
              <a:rPr dirty="0" sz="1300" spc="10" u="sng">
                <a:latin typeface="Arial"/>
                <a:cs typeface="Arial"/>
              </a:rPr>
              <a:t> </a:t>
            </a:r>
            <a:r>
              <a:rPr dirty="0" sz="1300" spc="-20" u="sng">
                <a:latin typeface="Arial"/>
                <a:cs typeface="Arial"/>
              </a:rPr>
              <a:t>AY043296</a:t>
            </a:r>
            <a:endParaRPr sz="1300">
              <a:latin typeface="Arial"/>
              <a:cs typeface="Arial"/>
            </a:endParaRPr>
          </a:p>
          <a:p>
            <a:pPr algn="ctr" marR="1071880">
              <a:lnSpc>
                <a:spcPct val="100000"/>
              </a:lnSpc>
              <a:spcBef>
                <a:spcPts val="340"/>
              </a:spcBef>
            </a:pPr>
            <a:r>
              <a:rPr dirty="0" sz="1300" spc="-10">
                <a:latin typeface="Arial"/>
                <a:cs typeface="Arial"/>
              </a:rPr>
              <a:t>94</a:t>
            </a:r>
            <a:endParaRPr sz="1300">
              <a:latin typeface="Arial"/>
              <a:cs typeface="Arial"/>
            </a:endParaRPr>
          </a:p>
          <a:p>
            <a:pPr marL="1078865">
              <a:lnSpc>
                <a:spcPct val="100000"/>
              </a:lnSpc>
              <a:spcBef>
                <a:spcPts val="434"/>
              </a:spcBef>
              <a:tabLst>
                <a:tab pos="1764664" algn="l"/>
                <a:tab pos="2183765" algn="l"/>
                <a:tab pos="2908300" algn="l"/>
              </a:tabLst>
            </a:pPr>
            <a:r>
              <a:rPr dirty="0" baseline="2136" sz="1950" spc="-7">
                <a:latin typeface="Arial"/>
                <a:cs typeface="Arial"/>
              </a:rPr>
              <a:t>55</a:t>
            </a:r>
            <a:r>
              <a:rPr dirty="0" baseline="2136" sz="1950" spc="300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131	</a:t>
            </a:r>
            <a:r>
              <a:rPr dirty="0" sz="1300" spc="-5">
                <a:latin typeface="Arial"/>
                <a:cs typeface="Arial"/>
              </a:rPr>
              <a:t>95	</a:t>
            </a:r>
            <a:r>
              <a:rPr dirty="0" baseline="2136" sz="1950" spc="-15">
                <a:latin typeface="Arial"/>
                <a:cs typeface="Arial"/>
              </a:rPr>
              <a:t>188</a:t>
            </a:r>
            <a:r>
              <a:rPr dirty="0" baseline="2136" sz="1950" spc="-30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205	</a:t>
            </a:r>
            <a:r>
              <a:rPr dirty="0" baseline="2136" sz="1950" spc="-15">
                <a:latin typeface="Arial"/>
                <a:cs typeface="Arial"/>
              </a:rPr>
              <a:t>84</a:t>
            </a:r>
            <a:endParaRPr baseline="2136" sz="1950">
              <a:latin typeface="Arial"/>
              <a:cs typeface="Arial"/>
            </a:endParaRPr>
          </a:p>
          <a:p>
            <a:pPr algn="ctr" marR="3404235">
              <a:lnSpc>
                <a:spcPct val="100000"/>
              </a:lnSpc>
              <a:spcBef>
                <a:spcPts val="995"/>
              </a:spcBef>
            </a:pPr>
            <a:r>
              <a:rPr dirty="0" sz="1300" spc="-5" i="1">
                <a:latin typeface="Arial"/>
                <a:cs typeface="Arial"/>
              </a:rPr>
              <a:t>Fugu</a:t>
            </a:r>
            <a:r>
              <a:rPr dirty="0" sz="1300" spc="-60" i="1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rpS3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917244" y="4502627"/>
            <a:ext cx="2907665" cy="94424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321435" marR="5080" indent="-465455">
              <a:lnSpc>
                <a:spcPct val="115399"/>
              </a:lnSpc>
              <a:tabLst>
                <a:tab pos="1550035" algn="l"/>
                <a:tab pos="2007235" algn="l"/>
                <a:tab pos="2693035" algn="l"/>
              </a:tabLst>
            </a:pPr>
            <a:r>
              <a:rPr dirty="0" sz="1300" spc="-10">
                <a:latin typeface="Arial"/>
                <a:cs typeface="Arial"/>
              </a:rPr>
              <a:t>E</a:t>
            </a:r>
            <a:r>
              <a:rPr dirty="0" sz="1300" spc="-5">
                <a:latin typeface="Arial"/>
                <a:cs typeface="Arial"/>
              </a:rPr>
              <a:t>1</a:t>
            </a:r>
            <a:r>
              <a:rPr dirty="0" sz="1300">
                <a:latin typeface="Arial"/>
                <a:cs typeface="Arial"/>
              </a:rPr>
              <a:t> </a:t>
            </a:r>
            <a:r>
              <a:rPr dirty="0" sz="1300" spc="155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E</a:t>
            </a:r>
            <a:r>
              <a:rPr dirty="0" sz="1300" spc="-5">
                <a:latin typeface="Arial"/>
                <a:cs typeface="Arial"/>
              </a:rPr>
              <a:t>2</a:t>
            </a:r>
            <a:r>
              <a:rPr dirty="0" sz="1300">
                <a:latin typeface="Arial"/>
                <a:cs typeface="Arial"/>
              </a:rPr>
              <a:t>	</a:t>
            </a:r>
            <a:r>
              <a:rPr dirty="0" sz="1300" spc="-5">
                <a:latin typeface="Arial"/>
                <a:cs typeface="Arial"/>
              </a:rPr>
              <a:t>E</a:t>
            </a:r>
            <a:r>
              <a:rPr dirty="0" sz="1300">
                <a:latin typeface="Arial"/>
                <a:cs typeface="Arial"/>
              </a:rPr>
              <a:t>	</a:t>
            </a:r>
            <a:r>
              <a:rPr dirty="0" sz="1300" spc="-10">
                <a:latin typeface="Arial"/>
                <a:cs typeface="Arial"/>
              </a:rPr>
              <a:t>E</a:t>
            </a:r>
            <a:r>
              <a:rPr dirty="0" sz="1300" spc="-5">
                <a:latin typeface="Arial"/>
                <a:cs typeface="Arial"/>
              </a:rPr>
              <a:t>5</a:t>
            </a:r>
            <a:r>
              <a:rPr dirty="0" sz="1300">
                <a:latin typeface="Arial"/>
                <a:cs typeface="Arial"/>
              </a:rPr>
              <a:t> </a:t>
            </a:r>
            <a:r>
              <a:rPr dirty="0" sz="1300" spc="95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E</a:t>
            </a:r>
            <a:r>
              <a:rPr dirty="0" sz="1300" spc="-5">
                <a:latin typeface="Arial"/>
                <a:cs typeface="Arial"/>
              </a:rPr>
              <a:t>6</a:t>
            </a:r>
            <a:r>
              <a:rPr dirty="0" sz="1300">
                <a:latin typeface="Arial"/>
                <a:cs typeface="Arial"/>
              </a:rPr>
              <a:t>	</a:t>
            </a:r>
            <a:r>
              <a:rPr dirty="0" sz="1300" spc="-10">
                <a:latin typeface="Arial"/>
                <a:cs typeface="Arial"/>
              </a:rPr>
              <a:t>E7  </a:t>
            </a:r>
            <a:r>
              <a:rPr dirty="0" sz="1300" spc="-5">
                <a:latin typeface="Arial"/>
                <a:cs typeface="Arial"/>
              </a:rPr>
              <a:t>E3</a:t>
            </a:r>
            <a:r>
              <a:rPr dirty="0" sz="1300" spc="-250">
                <a:latin typeface="Arial"/>
                <a:cs typeface="Arial"/>
              </a:rPr>
              <a:t> </a:t>
            </a:r>
            <a:r>
              <a:rPr dirty="0" baseline="10683" sz="1950" spc="-7">
                <a:latin typeface="Arial"/>
                <a:cs typeface="Arial"/>
              </a:rPr>
              <a:t>4</a:t>
            </a:r>
            <a:endParaRPr baseline="10683" sz="1950">
              <a:latin typeface="Arial"/>
              <a:cs typeface="Arial"/>
            </a:endParaRPr>
          </a:p>
          <a:p>
            <a:pPr marL="12700">
              <a:lnSpc>
                <a:spcPts val="1235"/>
              </a:lnSpc>
            </a:pPr>
            <a:r>
              <a:rPr dirty="0" sz="1300" spc="-10" u="sng">
                <a:latin typeface="Arial"/>
                <a:cs typeface="Arial"/>
              </a:rPr>
              <a:t>GenBank Accession No.</a:t>
            </a:r>
            <a:r>
              <a:rPr dirty="0" sz="1300" spc="-30" u="sng">
                <a:latin typeface="Arial"/>
                <a:cs typeface="Arial"/>
              </a:rPr>
              <a:t> </a:t>
            </a:r>
            <a:r>
              <a:rPr dirty="0" sz="1300" spc="-10" u="sng">
                <a:latin typeface="Arial"/>
                <a:cs typeface="Arial"/>
              </a:rPr>
              <a:t>X97794</a:t>
            </a:r>
            <a:endParaRPr sz="1300">
              <a:latin typeface="Arial"/>
              <a:cs typeface="Arial"/>
            </a:endParaRPr>
          </a:p>
          <a:p>
            <a:pPr algn="ctr" marR="151130">
              <a:lnSpc>
                <a:spcPct val="100000"/>
              </a:lnSpc>
              <a:spcBef>
                <a:spcPts val="950"/>
              </a:spcBef>
            </a:pPr>
            <a:r>
              <a:rPr dirty="0" sz="1300" spc="-10">
                <a:latin typeface="Arial"/>
                <a:cs typeface="Arial"/>
              </a:rPr>
              <a:t>56</a:t>
            </a:r>
            <a:endParaRPr sz="130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917244" y="6061964"/>
            <a:ext cx="2410460" cy="209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300" spc="-10" u="sng">
                <a:latin typeface="Arial"/>
                <a:cs typeface="Arial"/>
              </a:rPr>
              <a:t>GenBank Accession No.</a:t>
            </a:r>
            <a:r>
              <a:rPr dirty="0" sz="1300" spc="-30" u="sng">
                <a:latin typeface="Arial"/>
                <a:cs typeface="Arial"/>
              </a:rPr>
              <a:t> </a:t>
            </a:r>
            <a:r>
              <a:rPr dirty="0" sz="1300" spc="-10" u="sng">
                <a:latin typeface="Arial"/>
                <a:cs typeface="Arial"/>
              </a:rPr>
              <a:t>Z34530</a:t>
            </a:r>
            <a:endParaRPr sz="1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87387" y="2286063"/>
            <a:ext cx="7742174" cy="8302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87387" y="2286063"/>
            <a:ext cx="7742555" cy="830580"/>
          </a:xfrm>
          <a:prstGeom prst="rect"/>
          <a:ln w="6350">
            <a:solidFill>
              <a:srgbClr val="000000"/>
            </a:solidFill>
          </a:ln>
        </p:spPr>
        <p:txBody>
          <a:bodyPr wrap="square" lIns="0" tIns="36830" rIns="0" bIns="0" rtlCol="0" vert="horz">
            <a:spAutoFit/>
          </a:bodyPr>
          <a:lstStyle/>
          <a:p>
            <a:pPr marL="1219835" marR="751205" indent="-462280">
              <a:lnSpc>
                <a:spcPct val="100000"/>
              </a:lnSpc>
              <a:spcBef>
                <a:spcPts val="290"/>
              </a:spcBef>
            </a:pPr>
            <a:r>
              <a:rPr dirty="0" sz="2400" spc="-10">
                <a:solidFill>
                  <a:srgbClr val="FFFFFF"/>
                </a:solidFill>
                <a:latin typeface="Malgun Gothic"/>
                <a:cs typeface="Malgun Gothic"/>
              </a:rPr>
              <a:t>PKCδ-dependent </a:t>
            </a:r>
            <a:r>
              <a:rPr dirty="0" sz="2400" spc="-5">
                <a:solidFill>
                  <a:srgbClr val="FFFFFF"/>
                </a:solidFill>
                <a:latin typeface="Malgun Gothic"/>
                <a:cs typeface="Malgun Gothic"/>
              </a:rPr>
              <a:t>functional switch </a:t>
            </a:r>
            <a:r>
              <a:rPr dirty="0" sz="2400" spc="-20">
                <a:solidFill>
                  <a:srgbClr val="FFFFFF"/>
                </a:solidFill>
                <a:latin typeface="Malgun Gothic"/>
                <a:cs typeface="Malgun Gothic"/>
              </a:rPr>
              <a:t>of </a:t>
            </a:r>
            <a:r>
              <a:rPr dirty="0" sz="2400">
                <a:solidFill>
                  <a:srgbClr val="FFFFFF"/>
                </a:solidFill>
                <a:latin typeface="Malgun Gothic"/>
                <a:cs typeface="Malgun Gothic"/>
              </a:rPr>
              <a:t>rpS3  </a:t>
            </a:r>
            <a:r>
              <a:rPr dirty="0" sz="2400" spc="-5">
                <a:solidFill>
                  <a:srgbClr val="FFFFFF"/>
                </a:solidFill>
                <a:latin typeface="Malgun Gothic"/>
                <a:cs typeface="Malgun Gothic"/>
              </a:rPr>
              <a:t>between translation </a:t>
            </a:r>
            <a:r>
              <a:rPr dirty="0" sz="2400">
                <a:solidFill>
                  <a:srgbClr val="FFFFFF"/>
                </a:solidFill>
                <a:latin typeface="Malgun Gothic"/>
                <a:cs typeface="Malgun Gothic"/>
              </a:rPr>
              <a:t>and DNA</a:t>
            </a:r>
            <a:r>
              <a:rPr dirty="0" sz="2400" spc="-25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Malgun Gothic"/>
                <a:cs typeface="Malgun Gothic"/>
              </a:rPr>
              <a:t>repair</a:t>
            </a:r>
            <a:endParaRPr sz="2400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4312" y="5403850"/>
            <a:ext cx="8715375" cy="954405"/>
          </a:xfrm>
          <a:custGeom>
            <a:avLst/>
            <a:gdLst/>
            <a:ahLst/>
            <a:cxnLst/>
            <a:rect l="l" t="t" r="r" b="b"/>
            <a:pathLst>
              <a:path w="8715375" h="954404">
                <a:moveTo>
                  <a:pt x="0" y="954087"/>
                </a:moveTo>
                <a:lnTo>
                  <a:pt x="8715375" y="954087"/>
                </a:lnTo>
                <a:lnTo>
                  <a:pt x="8715375" y="0"/>
                </a:lnTo>
                <a:lnTo>
                  <a:pt x="0" y="0"/>
                </a:lnTo>
                <a:lnTo>
                  <a:pt x="0" y="954087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3014" y="5448503"/>
            <a:ext cx="6224905" cy="223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latin typeface="Malgun Gothic"/>
                <a:cs typeface="Malgun Gothic"/>
              </a:rPr>
              <a:t>Src  </a:t>
            </a:r>
            <a:r>
              <a:rPr dirty="0" sz="1400" spc="-5">
                <a:latin typeface="Malgun Gothic"/>
                <a:cs typeface="Malgun Gothic"/>
              </a:rPr>
              <a:t>tyrosine  </a:t>
            </a:r>
            <a:r>
              <a:rPr dirty="0" sz="1400">
                <a:latin typeface="Malgun Gothic"/>
                <a:cs typeface="Malgun Gothic"/>
              </a:rPr>
              <a:t>kinase is </a:t>
            </a:r>
            <a:r>
              <a:rPr dirty="0" sz="1400" spc="-5">
                <a:latin typeface="Malgun Gothic"/>
                <a:cs typeface="Malgun Gothic"/>
              </a:rPr>
              <a:t>activated by </a:t>
            </a:r>
            <a:r>
              <a:rPr dirty="0" sz="1400" spc="-10">
                <a:latin typeface="Malgun Gothic"/>
                <a:cs typeface="Malgun Gothic"/>
              </a:rPr>
              <a:t>genotoxic  </a:t>
            </a:r>
            <a:r>
              <a:rPr dirty="0" sz="1400" spc="-5">
                <a:latin typeface="Malgun Gothic"/>
                <a:cs typeface="Malgun Gothic"/>
              </a:rPr>
              <a:t>stress  </a:t>
            </a:r>
            <a:r>
              <a:rPr dirty="0" sz="1400">
                <a:latin typeface="Malgun Gothic"/>
                <a:cs typeface="Malgun Gothic"/>
              </a:rPr>
              <a:t>and   </a:t>
            </a:r>
            <a:r>
              <a:rPr dirty="0" sz="1400" spc="114">
                <a:latin typeface="Malgun Gothic"/>
                <a:cs typeface="Malgun Gothic"/>
              </a:rPr>
              <a:t> </a:t>
            </a:r>
            <a:r>
              <a:rPr dirty="0" sz="1400">
                <a:latin typeface="Malgun Gothic"/>
                <a:cs typeface="Malgun Gothic"/>
              </a:rPr>
              <a:t>phosphorylates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05143" y="5448503"/>
            <a:ext cx="2247265" cy="223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Malgun Gothic"/>
                <a:cs typeface="Malgun Gothic"/>
              </a:rPr>
              <a:t>tyrosine  residue  on</a:t>
            </a:r>
            <a:r>
              <a:rPr dirty="0" sz="1400" spc="140">
                <a:latin typeface="Malgun Gothic"/>
                <a:cs typeface="Malgun Gothic"/>
              </a:rPr>
              <a:t> </a:t>
            </a:r>
            <a:r>
              <a:rPr dirty="0" sz="1400" spc="-15">
                <a:latin typeface="Malgun Gothic"/>
                <a:cs typeface="Malgun Gothic"/>
              </a:rPr>
              <a:t>PKCδ.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3014" y="5661863"/>
            <a:ext cx="8559165" cy="6502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</a:pPr>
            <a:r>
              <a:rPr dirty="0" sz="1400" spc="-10">
                <a:latin typeface="Malgun Gothic"/>
                <a:cs typeface="Malgun Gothic"/>
              </a:rPr>
              <a:t>Activated </a:t>
            </a:r>
            <a:r>
              <a:rPr dirty="0" sz="1400" spc="-20">
                <a:latin typeface="Malgun Gothic"/>
                <a:cs typeface="Malgun Gothic"/>
              </a:rPr>
              <a:t>PKCδ </a:t>
            </a:r>
            <a:r>
              <a:rPr dirty="0" sz="1400" spc="-5">
                <a:latin typeface="Malgun Gothic"/>
                <a:cs typeface="Malgun Gothic"/>
              </a:rPr>
              <a:t>interacts with and </a:t>
            </a:r>
            <a:r>
              <a:rPr dirty="0" sz="1400">
                <a:latin typeface="Malgun Gothic"/>
                <a:cs typeface="Malgun Gothic"/>
              </a:rPr>
              <a:t>phosphorylates </a:t>
            </a:r>
            <a:r>
              <a:rPr dirty="0" sz="1400" spc="-5">
                <a:latin typeface="Malgun Gothic"/>
                <a:cs typeface="Malgun Gothic"/>
              </a:rPr>
              <a:t>non-ribosomal </a:t>
            </a:r>
            <a:r>
              <a:rPr dirty="0" sz="1400" spc="-10">
                <a:latin typeface="Malgun Gothic"/>
                <a:cs typeface="Malgun Gothic"/>
              </a:rPr>
              <a:t>free </a:t>
            </a:r>
            <a:r>
              <a:rPr dirty="0" sz="1400">
                <a:latin typeface="Malgun Gothic"/>
                <a:cs typeface="Malgun Gothic"/>
              </a:rPr>
              <a:t>rpS3 in the </a:t>
            </a:r>
            <a:r>
              <a:rPr dirty="0" sz="1400" spc="-5">
                <a:latin typeface="Malgun Gothic"/>
                <a:cs typeface="Malgun Gothic"/>
              </a:rPr>
              <a:t>cytoplasm.  </a:t>
            </a:r>
            <a:r>
              <a:rPr dirty="0" sz="1400">
                <a:latin typeface="Malgun Gothic"/>
                <a:cs typeface="Malgun Gothic"/>
              </a:rPr>
              <a:t>Unphosphorylated rpS3 </a:t>
            </a:r>
            <a:r>
              <a:rPr dirty="0" sz="1400" spc="-5">
                <a:latin typeface="Malgun Gothic"/>
                <a:cs typeface="Malgun Gothic"/>
              </a:rPr>
              <a:t>participates </a:t>
            </a:r>
            <a:r>
              <a:rPr dirty="0" sz="1400">
                <a:latin typeface="Malgun Gothic"/>
                <a:cs typeface="Malgun Gothic"/>
              </a:rPr>
              <a:t>in </a:t>
            </a:r>
            <a:r>
              <a:rPr dirty="0" sz="1400" spc="-5">
                <a:latin typeface="Malgun Gothic"/>
                <a:cs typeface="Malgun Gothic"/>
              </a:rPr>
              <a:t>ribosome biogenesis while </a:t>
            </a:r>
            <a:r>
              <a:rPr dirty="0" sz="1400">
                <a:latin typeface="Malgun Gothic"/>
                <a:cs typeface="Malgun Gothic"/>
              </a:rPr>
              <a:t>phosphorylated rpS3 </a:t>
            </a:r>
            <a:r>
              <a:rPr dirty="0" sz="1400" spc="-5">
                <a:latin typeface="Malgun Gothic"/>
                <a:cs typeface="Malgun Gothic"/>
              </a:rPr>
              <a:t>remains in the  </a:t>
            </a:r>
            <a:r>
              <a:rPr dirty="0" sz="1400">
                <a:latin typeface="Malgun Gothic"/>
                <a:cs typeface="Malgun Gothic"/>
              </a:rPr>
              <a:t>nucleus </a:t>
            </a:r>
            <a:r>
              <a:rPr dirty="0" sz="1400" spc="-10">
                <a:latin typeface="Malgun Gothic"/>
                <a:cs typeface="Malgun Gothic"/>
              </a:rPr>
              <a:t>to take </a:t>
            </a:r>
            <a:r>
              <a:rPr dirty="0" sz="1400">
                <a:latin typeface="Malgun Gothic"/>
                <a:cs typeface="Malgun Gothic"/>
              </a:rPr>
              <a:t>part in DNA </a:t>
            </a:r>
            <a:r>
              <a:rPr dirty="0" sz="1400" spc="-10">
                <a:latin typeface="Malgun Gothic"/>
                <a:cs typeface="Malgun Gothic"/>
              </a:rPr>
              <a:t>repair</a:t>
            </a:r>
            <a:r>
              <a:rPr dirty="0" sz="1400" spc="-15">
                <a:latin typeface="Malgun Gothic"/>
                <a:cs typeface="Malgun Gothic"/>
              </a:rPr>
              <a:t> </a:t>
            </a:r>
            <a:r>
              <a:rPr dirty="0" sz="1400" spc="-5">
                <a:latin typeface="Malgun Gothic"/>
                <a:cs typeface="Malgun Gothic"/>
              </a:rPr>
              <a:t>processes.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3014" y="397890"/>
            <a:ext cx="547560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Figure 7. Schematic model describing the regulation of</a:t>
            </a:r>
            <a:r>
              <a:rPr dirty="0" sz="1600" spc="11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rpS3.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14400" y="1500124"/>
            <a:ext cx="7315200" cy="35718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3014" y="397890"/>
            <a:ext cx="5814060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Figure 13. Schematic diagram of bidirectional regulation of</a:t>
            </a:r>
            <a:r>
              <a:rPr dirty="0" sz="1600" spc="114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rpS3.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392300" y="1590675"/>
            <a:ext cx="6359525" cy="39099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7075" y="2020823"/>
            <a:ext cx="7886700" cy="11087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400" b="1">
                <a:latin typeface="Times New Roman"/>
                <a:cs typeface="Times New Roman"/>
              </a:rPr>
              <a:t>Cytoplasmic ribosomal </a:t>
            </a:r>
            <a:r>
              <a:rPr dirty="0" sz="2400" spc="-10" b="1">
                <a:latin typeface="Times New Roman"/>
                <a:cs typeface="Times New Roman"/>
              </a:rPr>
              <a:t>protein </a:t>
            </a:r>
            <a:r>
              <a:rPr dirty="0" sz="2400" spc="-5" b="1">
                <a:latin typeface="Times New Roman"/>
                <a:cs typeface="Times New Roman"/>
              </a:rPr>
              <a:t>S3 (rpS3) plays </a:t>
            </a:r>
            <a:r>
              <a:rPr dirty="0" sz="2400" b="1">
                <a:latin typeface="Times New Roman"/>
                <a:cs typeface="Times New Roman"/>
              </a:rPr>
              <a:t>a pivotal</a:t>
            </a:r>
            <a:r>
              <a:rPr dirty="0" sz="2400" spc="-5" b="1">
                <a:latin typeface="Times New Roman"/>
                <a:cs typeface="Times New Roman"/>
              </a:rPr>
              <a:t> </a:t>
            </a:r>
            <a:r>
              <a:rPr dirty="0" sz="2400" spc="-15" b="1">
                <a:latin typeface="Times New Roman"/>
                <a:cs typeface="Times New Roman"/>
              </a:rPr>
              <a:t>role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2400" spc="-5" b="1">
                <a:latin typeface="Times New Roman"/>
                <a:cs typeface="Times New Roman"/>
              </a:rPr>
              <a:t>in </a:t>
            </a:r>
            <a:r>
              <a:rPr dirty="0" sz="2400" b="1">
                <a:latin typeface="Times New Roman"/>
                <a:cs typeface="Times New Roman"/>
              </a:rPr>
              <a:t>mitochondrial </a:t>
            </a:r>
            <a:r>
              <a:rPr dirty="0" sz="2400" spc="-5" b="1">
                <a:latin typeface="Times New Roman"/>
                <a:cs typeface="Times New Roman"/>
              </a:rPr>
              <a:t>DNA </a:t>
            </a:r>
            <a:r>
              <a:rPr dirty="0" sz="2400" b="1">
                <a:latin typeface="Times New Roman"/>
                <a:cs typeface="Times New Roman"/>
              </a:rPr>
              <a:t>damage</a:t>
            </a:r>
            <a:r>
              <a:rPr dirty="0" sz="2400" spc="-215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surveillance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9733" rIns="0" bIns="0" rtlCol="0" vert="horz">
            <a:spAutoFit/>
          </a:bodyPr>
          <a:lstStyle/>
          <a:p>
            <a:pPr marL="84455">
              <a:lnSpc>
                <a:spcPct val="100000"/>
              </a:lnSpc>
            </a:pPr>
            <a:r>
              <a:rPr dirty="0" sz="1800" spc="-10"/>
              <a:t>Figure</a:t>
            </a:r>
            <a:r>
              <a:rPr dirty="0" sz="1800" spc="-80"/>
              <a:t> </a:t>
            </a:r>
            <a:r>
              <a:rPr dirty="0" sz="1800"/>
              <a:t>6.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-17462" y="469175"/>
            <a:ext cx="9178925" cy="6116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76777" y="354329"/>
            <a:ext cx="2789555" cy="6172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 b="0">
                <a:latin typeface="Arial"/>
                <a:cs typeface="Arial"/>
              </a:rPr>
              <a:t>Conclusions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9514" y="908719"/>
            <a:ext cx="8645525" cy="59093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79514" y="908719"/>
            <a:ext cx="8645525" cy="5909310"/>
          </a:xfrm>
          <a:custGeom>
            <a:avLst/>
            <a:gdLst/>
            <a:ahLst/>
            <a:cxnLst/>
            <a:rect l="l" t="t" r="r" b="b"/>
            <a:pathLst>
              <a:path w="8645525" h="5909309">
                <a:moveTo>
                  <a:pt x="0" y="5909310"/>
                </a:moveTo>
                <a:lnTo>
                  <a:pt x="8645525" y="5909310"/>
                </a:lnTo>
                <a:lnTo>
                  <a:pt x="8645525" y="0"/>
                </a:lnTo>
                <a:lnTo>
                  <a:pt x="0" y="0"/>
                </a:lnTo>
                <a:lnTo>
                  <a:pt x="0" y="5909310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58267" y="1035430"/>
            <a:ext cx="8444865" cy="5086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buFont typeface="Wingdings"/>
              <a:buChar char=""/>
              <a:tabLst>
                <a:tab pos="258445" algn="l"/>
              </a:tabLst>
            </a:pP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protein kinase </a:t>
            </a:r>
            <a:r>
              <a:rPr dirty="0" sz="1800" spc="-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Cδ </a:t>
            </a:r>
            <a:r>
              <a:rPr dirty="0" sz="1800" spc="-1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(PKCδ)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interacts </a:t>
            </a:r>
            <a:r>
              <a:rPr dirty="0" sz="1800" spc="-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with </a:t>
            </a:r>
            <a:r>
              <a:rPr dirty="0" sz="1800" spc="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rpS3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and </a:t>
            </a:r>
            <a:r>
              <a:rPr dirty="0" sz="1800" spc="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phosphorylates</a:t>
            </a:r>
            <a:r>
              <a:rPr dirty="0" sz="1800" spc="-1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 </a:t>
            </a:r>
            <a:r>
              <a:rPr dirty="0" sz="1800" spc="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rpS3.</a:t>
            </a:r>
            <a:endParaRPr sz="1800">
              <a:latin typeface="Franklin Gothic Medium Cond"/>
              <a:cs typeface="Franklin Gothic Medium Cond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FF"/>
              </a:buClr>
              <a:buFont typeface="Wingdings"/>
              <a:buChar char=""/>
            </a:pPr>
            <a:endParaRPr sz="1850">
              <a:latin typeface="Times New Roman"/>
              <a:cs typeface="Times New Roman"/>
            </a:endParaRPr>
          </a:p>
          <a:p>
            <a:pPr marL="257810" indent="-245110">
              <a:lnSpc>
                <a:spcPct val="100000"/>
              </a:lnSpc>
              <a:spcBef>
                <a:spcPts val="5"/>
              </a:spcBef>
              <a:buFont typeface="Wingdings"/>
              <a:buChar char=""/>
              <a:tabLst>
                <a:tab pos="258445" algn="l"/>
              </a:tabLst>
            </a:pP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Phosphorylated </a:t>
            </a:r>
            <a:r>
              <a:rPr dirty="0" sz="1800" spc="-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non-ribosomal </a:t>
            </a:r>
            <a:r>
              <a:rPr dirty="0" sz="1800" spc="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rpS3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has an </a:t>
            </a:r>
            <a:r>
              <a:rPr dirty="0" sz="1800" spc="-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increased endonuclease activity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in </a:t>
            </a:r>
            <a:r>
              <a:rPr dirty="0" sz="1800" spc="-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the</a:t>
            </a:r>
            <a:r>
              <a:rPr dirty="0" sz="1800" spc="8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nucleus.</a:t>
            </a:r>
            <a:endParaRPr sz="1800">
              <a:latin typeface="Franklin Gothic Medium Cond"/>
              <a:cs typeface="Franklin Gothic Medium Cond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FF"/>
              </a:buClr>
              <a:buFont typeface="Wingdings"/>
              <a:buChar char=""/>
            </a:pPr>
            <a:endParaRPr sz="1850">
              <a:latin typeface="Times New Roman"/>
              <a:cs typeface="Times New Roman"/>
            </a:endParaRPr>
          </a:p>
          <a:p>
            <a:pPr marL="257810" indent="-245110">
              <a:lnSpc>
                <a:spcPct val="100000"/>
              </a:lnSpc>
              <a:buFont typeface="Wingdings"/>
              <a:buChar char=""/>
              <a:tabLst>
                <a:tab pos="258445" algn="l"/>
              </a:tabLst>
            </a:pP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The </a:t>
            </a:r>
            <a:r>
              <a:rPr dirty="0" sz="1800" spc="-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enzyme activity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of </a:t>
            </a:r>
            <a:r>
              <a:rPr dirty="0" sz="1800" spc="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rpS3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is </a:t>
            </a:r>
            <a:r>
              <a:rPr dirty="0" sz="1800" spc="-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critical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for </a:t>
            </a:r>
            <a:r>
              <a:rPr dirty="0" sz="1800" spc="-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cell viability against </a:t>
            </a:r>
            <a:r>
              <a:rPr dirty="0" sz="1800" spc="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to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DNA</a:t>
            </a:r>
            <a:r>
              <a:rPr dirty="0" sz="1800" spc="13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damage.</a:t>
            </a:r>
            <a:endParaRPr sz="1800">
              <a:latin typeface="Franklin Gothic Medium Cond"/>
              <a:cs typeface="Franklin Gothic Medium Cond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FFFFFF"/>
              </a:buClr>
              <a:buFont typeface="Wingdings"/>
              <a:buChar char=""/>
            </a:pPr>
            <a:endParaRPr sz="1850">
              <a:latin typeface="Times New Roman"/>
              <a:cs typeface="Times New Roman"/>
            </a:endParaRPr>
          </a:p>
          <a:p>
            <a:pPr marL="257810" indent="-245110">
              <a:lnSpc>
                <a:spcPct val="100000"/>
              </a:lnSpc>
              <a:buFont typeface="Wingdings"/>
              <a:buChar char=""/>
              <a:tabLst>
                <a:tab pos="258445" algn="l"/>
              </a:tabLst>
            </a:pP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RpS3 </a:t>
            </a:r>
            <a:r>
              <a:rPr dirty="0" sz="1800" spc="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dephosphorylation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is </a:t>
            </a:r>
            <a:r>
              <a:rPr dirty="0" sz="1800" spc="-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specifically mediated by PP2A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through interaction in </a:t>
            </a:r>
            <a:r>
              <a:rPr dirty="0" sz="1800" spc="-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the</a:t>
            </a:r>
            <a:r>
              <a:rPr dirty="0" sz="1800" spc="2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nucleus.</a:t>
            </a:r>
            <a:endParaRPr sz="1800">
              <a:latin typeface="Franklin Gothic Medium Cond"/>
              <a:cs typeface="Franklin Gothic Medium Cond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FFFFFF"/>
              </a:buClr>
              <a:buFont typeface="Wingdings"/>
              <a:buChar char=""/>
            </a:pPr>
            <a:endParaRPr sz="1850">
              <a:latin typeface="Times New Roman"/>
              <a:cs typeface="Times New Roman"/>
            </a:endParaRPr>
          </a:p>
          <a:p>
            <a:pPr marL="257810" indent="-245110">
              <a:lnSpc>
                <a:spcPct val="100000"/>
              </a:lnSpc>
              <a:buFont typeface="Wingdings"/>
              <a:buChar char=""/>
              <a:tabLst>
                <a:tab pos="258445" algn="l"/>
              </a:tabLst>
            </a:pP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Cytoplasmic  </a:t>
            </a:r>
            <a:r>
              <a:rPr dirty="0" sz="1800" spc="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rpS3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migrates  </a:t>
            </a:r>
            <a:r>
              <a:rPr dirty="0" sz="1800" spc="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to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mitochondria to </a:t>
            </a:r>
            <a:r>
              <a:rPr dirty="0" sz="1800" spc="-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repair 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DNA</a:t>
            </a:r>
            <a:r>
              <a:rPr dirty="0" sz="1800" spc="-3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damage.</a:t>
            </a:r>
            <a:endParaRPr sz="1800">
              <a:latin typeface="Franklin Gothic Medium Cond"/>
              <a:cs typeface="Franklin Gothic Medium Cond"/>
            </a:endParaRPr>
          </a:p>
          <a:p>
            <a:pPr marL="12700" marR="5080">
              <a:lnSpc>
                <a:spcPct val="150000"/>
              </a:lnSpc>
              <a:spcBef>
                <a:spcPts val="1080"/>
              </a:spcBef>
              <a:buFont typeface="Wingdings"/>
              <a:buChar char=""/>
              <a:tabLst>
                <a:tab pos="258445" algn="l"/>
              </a:tabLst>
            </a:pP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Cytoplasmic </a:t>
            </a:r>
            <a:r>
              <a:rPr dirty="0" sz="1800" spc="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rpS3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in </a:t>
            </a:r>
            <a:r>
              <a:rPr dirty="0" sz="1800" spc="-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cells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determines </a:t>
            </a:r>
            <a:r>
              <a:rPr dirty="0" sz="1800" spc="-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the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fate of </a:t>
            </a:r>
            <a:r>
              <a:rPr dirty="0" sz="1800" spc="-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multifunctional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role of </a:t>
            </a:r>
            <a:r>
              <a:rPr dirty="0" sz="1800" spc="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rpS3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protein </a:t>
            </a:r>
            <a:r>
              <a:rPr dirty="0" sz="1800" spc="-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between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DNA  </a:t>
            </a:r>
            <a:r>
              <a:rPr dirty="0" sz="1800" spc="-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repair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and</a:t>
            </a:r>
            <a:r>
              <a:rPr dirty="0" sz="1800" spc="-75">
                <a:solidFill>
                  <a:srgbClr val="FFFFFF"/>
                </a:solidFill>
                <a:latin typeface="Franklin Gothic Medium Cond"/>
                <a:cs typeface="Franklin Gothic Medium Cond"/>
              </a:rPr>
              <a:t> </a:t>
            </a:r>
            <a:r>
              <a:rPr dirty="0" sz="1800">
                <a:solidFill>
                  <a:srgbClr val="FFFFFF"/>
                </a:solidFill>
                <a:latin typeface="Franklin Gothic Medium Cond"/>
                <a:cs typeface="Franklin Gothic Medium Cond"/>
              </a:rPr>
              <a:t>translation.</a:t>
            </a:r>
            <a:endParaRPr sz="1800">
              <a:latin typeface="Franklin Gothic Medium Cond"/>
              <a:cs typeface="Franklin Gothic Medium Cond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57200" algn="l"/>
              </a:tabLst>
            </a:pPr>
            <a:r>
              <a:rPr dirty="0" sz="1800" spc="-5">
                <a:solidFill>
                  <a:srgbClr val="FFFFFF"/>
                </a:solidFill>
                <a:latin typeface="Wingdings"/>
                <a:cs typeface="Wingdings"/>
              </a:rPr>
              <a:t>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800" spc="-50">
                <a:solidFill>
                  <a:srgbClr val="FFFFFF"/>
                </a:solidFill>
                <a:latin typeface="Malgun Gothic"/>
                <a:cs typeface="Malgun Gothic"/>
              </a:rPr>
              <a:t>J. </a:t>
            </a:r>
            <a:r>
              <a:rPr dirty="0" sz="1800" spc="-5">
                <a:solidFill>
                  <a:srgbClr val="FFFFFF"/>
                </a:solidFill>
                <a:latin typeface="Malgun Gothic"/>
                <a:cs typeface="Malgun Gothic"/>
              </a:rPr>
              <a:t>Biol. </a:t>
            </a:r>
            <a:r>
              <a:rPr dirty="0" sz="1800">
                <a:solidFill>
                  <a:srgbClr val="FFFFFF"/>
                </a:solidFill>
                <a:latin typeface="Malgun Gothic"/>
                <a:cs typeface="Malgun Gothic"/>
              </a:rPr>
              <a:t>Chem. 284(32): </a:t>
            </a:r>
            <a:r>
              <a:rPr dirty="0" sz="1800" spc="-5">
                <a:solidFill>
                  <a:srgbClr val="FFFFFF"/>
                </a:solidFill>
                <a:latin typeface="Malgun Gothic"/>
                <a:cs typeface="Malgun Gothic"/>
              </a:rPr>
              <a:t>21201-21208</a:t>
            </a:r>
            <a:r>
              <a:rPr dirty="0" sz="1800" spc="-3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Malgun Gothic"/>
                <a:cs typeface="Malgun Gothic"/>
              </a:rPr>
              <a:t>(2009)</a:t>
            </a:r>
            <a:endParaRPr sz="180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457200" algn="l"/>
              </a:tabLst>
            </a:pPr>
            <a:r>
              <a:rPr dirty="0" sz="1800">
                <a:solidFill>
                  <a:srgbClr val="FFFFFF"/>
                </a:solidFill>
                <a:latin typeface="Wingdings"/>
                <a:cs typeface="Wingdings"/>
              </a:rPr>
              <a:t></a:t>
            </a:r>
            <a:r>
              <a:rPr dirty="0" sz="18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FFFFFF"/>
                </a:solidFill>
                <a:latin typeface="Malgun Gothic"/>
                <a:cs typeface="Malgun Gothic"/>
              </a:rPr>
              <a:t>BBA - Mol. </a:t>
            </a:r>
            <a:r>
              <a:rPr dirty="0" sz="1800" spc="-5">
                <a:solidFill>
                  <a:srgbClr val="FFFFFF"/>
                </a:solidFill>
                <a:latin typeface="Malgun Gothic"/>
                <a:cs typeface="Malgun Gothic"/>
              </a:rPr>
              <a:t>Cell </a:t>
            </a:r>
            <a:r>
              <a:rPr dirty="0" sz="1800" spc="-20">
                <a:solidFill>
                  <a:srgbClr val="FFFFFF"/>
                </a:solidFill>
                <a:latin typeface="Malgun Gothic"/>
                <a:cs typeface="Malgun Gothic"/>
              </a:rPr>
              <a:t>Res. </a:t>
            </a:r>
            <a:r>
              <a:rPr dirty="0" sz="1800">
                <a:solidFill>
                  <a:srgbClr val="FFFFFF"/>
                </a:solidFill>
                <a:latin typeface="Malgun Gothic"/>
                <a:cs typeface="Malgun Gothic"/>
              </a:rPr>
              <a:t>1793(2): 395-405</a:t>
            </a:r>
            <a:r>
              <a:rPr dirty="0" sz="1800" spc="-10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Malgun Gothic"/>
                <a:cs typeface="Malgun Gothic"/>
              </a:rPr>
              <a:t>(2009)</a:t>
            </a:r>
            <a:endParaRPr sz="180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57200" algn="l"/>
              </a:tabLst>
            </a:pPr>
            <a:r>
              <a:rPr dirty="0" sz="1800" spc="-5">
                <a:solidFill>
                  <a:srgbClr val="FFFFFF"/>
                </a:solidFill>
                <a:latin typeface="Wingdings"/>
                <a:cs typeface="Wingdings"/>
              </a:rPr>
              <a:t></a:t>
            </a:r>
            <a:r>
              <a:rPr dirty="0" sz="1800" spc="-5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800">
                <a:solidFill>
                  <a:srgbClr val="FFFFFF"/>
                </a:solidFill>
                <a:latin typeface="Malgun Gothic"/>
                <a:cs typeface="Malgun Gothic"/>
              </a:rPr>
              <a:t>BBA - Mol. </a:t>
            </a:r>
            <a:r>
              <a:rPr dirty="0" sz="1800" spc="-5">
                <a:solidFill>
                  <a:srgbClr val="FFFFFF"/>
                </a:solidFill>
                <a:latin typeface="Malgun Gothic"/>
                <a:cs typeface="Malgun Gothic"/>
              </a:rPr>
              <a:t>Cell </a:t>
            </a:r>
            <a:r>
              <a:rPr dirty="0" sz="1800" spc="-20">
                <a:solidFill>
                  <a:srgbClr val="FFFFFF"/>
                </a:solidFill>
                <a:latin typeface="Malgun Gothic"/>
                <a:cs typeface="Malgun Gothic"/>
              </a:rPr>
              <a:t>Res. </a:t>
            </a:r>
            <a:r>
              <a:rPr dirty="0" sz="1800">
                <a:solidFill>
                  <a:srgbClr val="FFFFFF"/>
                </a:solidFill>
                <a:latin typeface="Malgun Gothic"/>
                <a:cs typeface="Malgun Gothic"/>
              </a:rPr>
              <a:t>1833: </a:t>
            </a:r>
            <a:r>
              <a:rPr dirty="0" sz="1800" spc="-5">
                <a:solidFill>
                  <a:srgbClr val="FFFFFF"/>
                </a:solidFill>
                <a:latin typeface="Malgun Gothic"/>
                <a:cs typeface="Malgun Gothic"/>
              </a:rPr>
              <a:t>2943-2952</a:t>
            </a:r>
            <a:r>
              <a:rPr dirty="0" sz="1800" spc="-8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dirty="0" sz="1800">
                <a:solidFill>
                  <a:srgbClr val="FFFFFF"/>
                </a:solidFill>
                <a:latin typeface="Malgun Gothic"/>
                <a:cs typeface="Malgun Gothic"/>
              </a:rPr>
              <a:t>(2013)</a:t>
            </a:r>
            <a:endParaRPr sz="1800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79514" y="1556766"/>
            <a:ext cx="8907653" cy="28083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635123" y="6641185"/>
            <a:ext cx="4935855" cy="178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Malgun Gothic"/>
                <a:cs typeface="Malgun Gothic"/>
              </a:rPr>
              <a:t>Biochem Biophys </a:t>
            </a:r>
            <a:r>
              <a:rPr dirty="0" sz="1100">
                <a:latin typeface="Malgun Gothic"/>
                <a:cs typeface="Malgun Gothic"/>
              </a:rPr>
              <a:t>Res </a:t>
            </a:r>
            <a:r>
              <a:rPr dirty="0" sz="1100" spc="-5">
                <a:latin typeface="Malgun Gothic"/>
                <a:cs typeface="Malgun Gothic"/>
              </a:rPr>
              <a:t>Commun. </a:t>
            </a:r>
            <a:r>
              <a:rPr dirty="0" sz="1100">
                <a:latin typeface="Malgun Gothic"/>
                <a:cs typeface="Malgun Gothic"/>
              </a:rPr>
              <a:t>2009 Jul </a:t>
            </a:r>
            <a:r>
              <a:rPr dirty="0" sz="1100" spc="-5">
                <a:latin typeface="Malgun Gothic"/>
                <a:cs typeface="Malgun Gothic"/>
              </a:rPr>
              <a:t>24;385(2):273-8. Epub </a:t>
            </a:r>
            <a:r>
              <a:rPr dirty="0" sz="1100">
                <a:latin typeface="Malgun Gothic"/>
                <a:cs typeface="Malgun Gothic"/>
              </a:rPr>
              <a:t>2009 May</a:t>
            </a:r>
            <a:r>
              <a:rPr dirty="0" sz="1100" spc="-90">
                <a:latin typeface="Malgun Gothic"/>
                <a:cs typeface="Malgun Gothic"/>
              </a:rPr>
              <a:t> </a:t>
            </a:r>
            <a:r>
              <a:rPr dirty="0" sz="1100">
                <a:latin typeface="Malgun Gothic"/>
                <a:cs typeface="Malgun Gothic"/>
              </a:rPr>
              <a:t>19.</a:t>
            </a:r>
            <a:endParaRPr sz="1100">
              <a:latin typeface="Malgun Gothic"/>
              <a:cs typeface="Malgun Gothic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r>
              <a:rPr dirty="0" sz="1800" b="0">
                <a:latin typeface="Malgun Gothic"/>
                <a:cs typeface="Malgun Gothic"/>
              </a:rPr>
              <a:t>S3</a:t>
            </a:r>
            <a:r>
              <a:rPr dirty="0" sz="1800" spc="-85" b="0">
                <a:latin typeface="Malgun Gothic"/>
                <a:cs typeface="Malgun Gothic"/>
              </a:rPr>
              <a:t> </a:t>
            </a:r>
            <a:r>
              <a:rPr dirty="0" sz="1800" spc="-5" b="0">
                <a:latin typeface="Malgun Gothic"/>
                <a:cs typeface="Malgun Gothic"/>
              </a:rPr>
              <a:t>structure</a:t>
            </a:r>
            <a:endParaRPr sz="1800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7377" y="1484718"/>
            <a:ext cx="8887079" cy="42485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r>
              <a:rPr dirty="0" sz="1800" b="0">
                <a:latin typeface="Malgun Gothic"/>
                <a:cs typeface="Malgun Gothic"/>
              </a:rPr>
              <a:t>S3 modification</a:t>
            </a:r>
            <a:r>
              <a:rPr dirty="0" sz="1800" spc="-110" b="0">
                <a:latin typeface="Malgun Gothic"/>
                <a:cs typeface="Malgun Gothic"/>
              </a:rPr>
              <a:t> </a:t>
            </a:r>
            <a:r>
              <a:rPr dirty="0" sz="1800" spc="-5" b="0">
                <a:latin typeface="Malgun Gothic"/>
                <a:cs typeface="Malgun Gothic"/>
              </a:rPr>
              <a:t>site</a:t>
            </a:r>
            <a:endParaRPr sz="1800">
              <a:latin typeface="Malgun Gothic"/>
              <a:cs typeface="Malgun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292090" y="3501009"/>
            <a:ext cx="360045" cy="2664460"/>
          </a:xfrm>
          <a:custGeom>
            <a:avLst/>
            <a:gdLst/>
            <a:ahLst/>
            <a:cxnLst/>
            <a:rect l="l" t="t" r="r" b="b"/>
            <a:pathLst>
              <a:path w="360045" h="2664460">
                <a:moveTo>
                  <a:pt x="0" y="0"/>
                </a:moveTo>
                <a:lnTo>
                  <a:pt x="360045" y="2664294"/>
                </a:lnTo>
              </a:path>
            </a:pathLst>
          </a:custGeom>
          <a:ln w="6350">
            <a:solidFill>
              <a:srgbClr val="5B9BD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076063" y="6165303"/>
            <a:ext cx="3456940" cy="215900"/>
          </a:xfrm>
          <a:prstGeom prst="rect">
            <a:avLst/>
          </a:prstGeom>
          <a:ln w="9525">
            <a:solidFill>
              <a:srgbClr val="5B9BD4"/>
            </a:solidFill>
          </a:ln>
        </p:spPr>
        <p:txBody>
          <a:bodyPr wrap="square" lIns="0" tIns="39370" rIns="0" bIns="0" rtlCol="0" vert="horz">
            <a:spAutoFit/>
          </a:bodyPr>
          <a:lstStyle/>
          <a:p>
            <a:pPr marL="87630">
              <a:lnSpc>
                <a:spcPct val="100000"/>
              </a:lnSpc>
              <a:spcBef>
                <a:spcPts val="310"/>
              </a:spcBef>
            </a:pPr>
            <a:r>
              <a:rPr dirty="0" sz="800" b="1">
                <a:latin typeface="Malgun Gothic"/>
                <a:cs typeface="Malgun Gothic"/>
              </a:rPr>
              <a:t>현재 진행중인 159~243 constructure (proline </a:t>
            </a:r>
            <a:r>
              <a:rPr dirty="0" sz="800" spc="-5" b="1">
                <a:latin typeface="Malgun Gothic"/>
                <a:cs typeface="Malgun Gothic"/>
              </a:rPr>
              <a:t>rich </a:t>
            </a:r>
            <a:r>
              <a:rPr dirty="0" sz="800" b="1">
                <a:latin typeface="Malgun Gothic"/>
                <a:cs typeface="Malgun Gothic"/>
              </a:rPr>
              <a:t>domain)</a:t>
            </a:r>
            <a:r>
              <a:rPr dirty="0" sz="800" spc="-70" b="1">
                <a:latin typeface="Malgun Gothic"/>
                <a:cs typeface="Malgun Gothic"/>
              </a:rPr>
              <a:t> </a:t>
            </a:r>
            <a:r>
              <a:rPr dirty="0" sz="800" b="1">
                <a:latin typeface="Malgun Gothic"/>
                <a:cs typeface="Malgun Gothic"/>
              </a:rPr>
              <a:t>시작점</a:t>
            </a:r>
            <a:endParaRPr sz="800">
              <a:latin typeface="Malgun Gothic"/>
              <a:cs typeface="Malgun Gothic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308342" y="3501009"/>
            <a:ext cx="72390" cy="1296670"/>
          </a:xfrm>
          <a:custGeom>
            <a:avLst/>
            <a:gdLst/>
            <a:ahLst/>
            <a:cxnLst/>
            <a:rect l="l" t="t" r="r" b="b"/>
            <a:pathLst>
              <a:path w="72390" h="1296670">
                <a:moveTo>
                  <a:pt x="0" y="0"/>
                </a:moveTo>
                <a:lnTo>
                  <a:pt x="72008" y="1296161"/>
                </a:lnTo>
              </a:path>
            </a:pathLst>
          </a:custGeom>
          <a:ln w="6350">
            <a:solidFill>
              <a:srgbClr val="5B9BD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164323" y="4797158"/>
            <a:ext cx="1584325" cy="369570"/>
          </a:xfrm>
          <a:prstGeom prst="rect">
            <a:avLst/>
          </a:prstGeom>
          <a:ln w="9525">
            <a:solidFill>
              <a:srgbClr val="5B9BD4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marL="87630">
              <a:lnSpc>
                <a:spcPct val="100000"/>
              </a:lnSpc>
              <a:spcBef>
                <a:spcPts val="320"/>
              </a:spcBef>
            </a:pPr>
            <a:r>
              <a:rPr dirty="0" sz="900" spc="-5" b="1">
                <a:latin typeface="Malgun Gothic"/>
                <a:cs typeface="Malgun Gothic"/>
              </a:rPr>
              <a:t>β-sheet </a:t>
            </a:r>
            <a:r>
              <a:rPr dirty="0" sz="900" b="1">
                <a:latin typeface="Malgun Gothic"/>
                <a:cs typeface="Malgun Gothic"/>
              </a:rPr>
              <a:t>가 끝나는</a:t>
            </a:r>
            <a:r>
              <a:rPr dirty="0" sz="900" spc="-85" b="1">
                <a:latin typeface="Malgun Gothic"/>
                <a:cs typeface="Malgun Gothic"/>
              </a:rPr>
              <a:t> </a:t>
            </a:r>
            <a:r>
              <a:rPr dirty="0" sz="900" b="1">
                <a:latin typeface="Malgun Gothic"/>
                <a:cs typeface="Malgun Gothic"/>
              </a:rPr>
              <a:t>부분</a:t>
            </a:r>
            <a:endParaRPr sz="900">
              <a:latin typeface="Malgun Gothic"/>
              <a:cs typeface="Malgun Gothic"/>
            </a:endParaRPr>
          </a:p>
          <a:p>
            <a:pPr marL="87630">
              <a:lnSpc>
                <a:spcPct val="100000"/>
              </a:lnSpc>
            </a:pPr>
            <a:r>
              <a:rPr dirty="0" sz="900" spc="-5" b="1">
                <a:latin typeface="Malgun Gothic"/>
                <a:cs typeface="Malgun Gothic"/>
              </a:rPr>
              <a:t>~200(PWD)</a:t>
            </a:r>
            <a:endParaRPr sz="900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30200" y="296926"/>
            <a:ext cx="2178050" cy="43624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rpS3</a:t>
            </a:r>
            <a:r>
              <a:rPr dirty="0" sz="2800" spc="-6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800" spc="-5">
                <a:solidFill>
                  <a:srgbClr val="FFFF00"/>
                </a:solidFill>
                <a:latin typeface="Arial"/>
                <a:cs typeface="Arial"/>
              </a:rPr>
              <a:t>domain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75838" y="2368562"/>
            <a:ext cx="1296162" cy="8640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211195" y="3345179"/>
            <a:ext cx="1154430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KH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domain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39185" y="2029586"/>
            <a:ext cx="54102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21(15)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91560" y="2029586"/>
            <a:ext cx="54102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92(95)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35123" y="2029586"/>
            <a:ext cx="38227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7</a:t>
            </a:r>
            <a:r>
              <a:rPr dirty="0" sz="1400">
                <a:latin typeface="Arial"/>
                <a:cs typeface="Arial"/>
              </a:rPr>
              <a:t>-</a:t>
            </a:r>
            <a:r>
              <a:rPr dirty="0" sz="1400" spc="-5">
                <a:latin typeface="Arial"/>
                <a:cs typeface="Arial"/>
              </a:rPr>
              <a:t>10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375908" y="2029586"/>
            <a:ext cx="568325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240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aa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6576" y="2605151"/>
            <a:ext cx="58737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70">
                <a:latin typeface="Arial"/>
                <a:cs typeface="Arial"/>
              </a:rPr>
              <a:t>Y</a:t>
            </a:r>
            <a:r>
              <a:rPr dirty="0" sz="1800" spc="-5">
                <a:latin typeface="Arial"/>
                <a:cs typeface="Arial"/>
              </a:rPr>
              <a:t>e</a:t>
            </a:r>
            <a:r>
              <a:rPr dirty="0" sz="1800" spc="-15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st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39665" y="3325367"/>
            <a:ext cx="135699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S3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C-domain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52796" y="2044191"/>
            <a:ext cx="323215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104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837948" y="2044191"/>
            <a:ext cx="323215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188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2621407" y="2362212"/>
          <a:ext cx="3907790" cy="876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18"/>
                <a:gridCol w="144018"/>
                <a:gridCol w="360044"/>
                <a:gridCol w="1296162"/>
                <a:gridCol w="1944243"/>
              </a:tblGrid>
              <a:tr h="864095">
                <a:tc>
                  <a:txBody>
                    <a:bodyPr/>
                    <a:lstStyle/>
                    <a:p>
                      <a:pPr/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7E7E7E"/>
                      </a:solidFill>
                      <a:prstDash val="solid"/>
                    </a:lnL>
                    <a:lnR w="1270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7E7E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41709C"/>
                      </a:solidFill>
                      <a:prstDash val="solid"/>
                    </a:lnL>
                    <a:lnR w="12700">
                      <a:solidFill>
                        <a:srgbClr val="41709C"/>
                      </a:solidFill>
                      <a:prstDash val="solid"/>
                    </a:lnR>
                    <a:lnT w="12700">
                      <a:solidFill>
                        <a:srgbClr val="41709C"/>
                      </a:solidFill>
                      <a:prstDash val="solid"/>
                    </a:lnT>
                    <a:lnB w="12700">
                      <a:solidFill>
                        <a:srgbClr val="41709C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41709C"/>
                      </a:solidFill>
                      <a:prstDash val="solid"/>
                    </a:lnL>
                    <a:lnR w="12700">
                      <a:solidFill>
                        <a:srgbClr val="7E7E7E"/>
                      </a:solidFill>
                      <a:prstDash val="solid"/>
                    </a:lnR>
                    <a:lnT w="1270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7E7E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7E7E7E"/>
                      </a:solidFill>
                      <a:prstDash val="solid"/>
                    </a:lnL>
                    <a:lnR w="12700">
                      <a:solidFill>
                        <a:srgbClr val="7E7E7E"/>
                      </a:solidFill>
                      <a:prstDash val="solid"/>
                    </a:lnR>
                    <a:lnT w="1270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7E7E7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7E7E7E"/>
                      </a:solidFill>
                      <a:prstDash val="solid"/>
                    </a:lnL>
                    <a:lnR w="12700">
                      <a:solidFill>
                        <a:srgbClr val="7E7E7E"/>
                      </a:solidFill>
                      <a:prstDash val="solid"/>
                    </a:lnR>
                    <a:lnT w="12700">
                      <a:solidFill>
                        <a:srgbClr val="7E7E7E"/>
                      </a:solidFill>
                      <a:prstDash val="solid"/>
                    </a:lnT>
                    <a:lnB w="12700">
                      <a:solidFill>
                        <a:srgbClr val="7E7E7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5" name="object 15"/>
          <p:cNvSpPr/>
          <p:nvPr/>
        </p:nvSpPr>
        <p:spPr>
          <a:xfrm>
            <a:off x="4922520" y="2397251"/>
            <a:ext cx="1315212" cy="8260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2562860" y="3325367"/>
            <a:ext cx="46926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N</a:t>
            </a:r>
            <a:r>
              <a:rPr dirty="0" sz="1800" spc="-15">
                <a:latin typeface="Arial"/>
                <a:cs typeface="Arial"/>
              </a:rPr>
              <a:t>L</a:t>
            </a:r>
            <a:r>
              <a:rPr dirty="0" sz="180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908685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9050">
            <a:solidFill>
              <a:srgbClr val="5B9BD4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468879" y="6298690"/>
            <a:ext cx="4428744" cy="5593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483739" y="880872"/>
            <a:ext cx="4398645" cy="5428615"/>
          </a:xfrm>
          <a:custGeom>
            <a:avLst/>
            <a:gdLst/>
            <a:ahLst/>
            <a:cxnLst/>
            <a:rect l="l" t="t" r="r" b="b"/>
            <a:pathLst>
              <a:path w="4398645" h="5428615">
                <a:moveTo>
                  <a:pt x="4020566" y="0"/>
                </a:moveTo>
                <a:lnTo>
                  <a:pt x="378079" y="0"/>
                </a:lnTo>
                <a:lnTo>
                  <a:pt x="330657" y="2943"/>
                </a:lnTo>
                <a:lnTo>
                  <a:pt x="284992" y="11539"/>
                </a:lnTo>
                <a:lnTo>
                  <a:pt x="241438" y="25434"/>
                </a:lnTo>
                <a:lnTo>
                  <a:pt x="200350" y="44272"/>
                </a:lnTo>
                <a:lnTo>
                  <a:pt x="162082" y="67702"/>
                </a:lnTo>
                <a:lnTo>
                  <a:pt x="126989" y="95368"/>
                </a:lnTo>
                <a:lnTo>
                  <a:pt x="95425" y="126918"/>
                </a:lnTo>
                <a:lnTo>
                  <a:pt x="67744" y="161997"/>
                </a:lnTo>
                <a:lnTo>
                  <a:pt x="44301" y="200252"/>
                </a:lnTo>
                <a:lnTo>
                  <a:pt x="25451" y="241328"/>
                </a:lnTo>
                <a:lnTo>
                  <a:pt x="11548" y="284873"/>
                </a:lnTo>
                <a:lnTo>
                  <a:pt x="2946" y="330532"/>
                </a:lnTo>
                <a:lnTo>
                  <a:pt x="0" y="377951"/>
                </a:lnTo>
                <a:lnTo>
                  <a:pt x="0" y="5050434"/>
                </a:lnTo>
                <a:lnTo>
                  <a:pt x="2946" y="5097852"/>
                </a:lnTo>
                <a:lnTo>
                  <a:pt x="11548" y="5143512"/>
                </a:lnTo>
                <a:lnTo>
                  <a:pt x="25451" y="5187060"/>
                </a:lnTo>
                <a:lnTo>
                  <a:pt x="44301" y="5228142"/>
                </a:lnTo>
                <a:lnTo>
                  <a:pt x="67744" y="5266404"/>
                </a:lnTo>
                <a:lnTo>
                  <a:pt x="95425" y="5301490"/>
                </a:lnTo>
                <a:lnTo>
                  <a:pt x="126989" y="5333048"/>
                </a:lnTo>
                <a:lnTo>
                  <a:pt x="162082" y="5360722"/>
                </a:lnTo>
                <a:lnTo>
                  <a:pt x="200350" y="5384160"/>
                </a:lnTo>
                <a:lnTo>
                  <a:pt x="241438" y="5403005"/>
                </a:lnTo>
                <a:lnTo>
                  <a:pt x="284992" y="5416905"/>
                </a:lnTo>
                <a:lnTo>
                  <a:pt x="330657" y="5425504"/>
                </a:lnTo>
                <a:lnTo>
                  <a:pt x="378079" y="5428449"/>
                </a:lnTo>
                <a:lnTo>
                  <a:pt x="4020566" y="5428449"/>
                </a:lnTo>
                <a:lnTo>
                  <a:pt x="4067985" y="5425504"/>
                </a:lnTo>
                <a:lnTo>
                  <a:pt x="4113644" y="5416905"/>
                </a:lnTo>
                <a:lnTo>
                  <a:pt x="4157189" y="5403005"/>
                </a:lnTo>
                <a:lnTo>
                  <a:pt x="4198265" y="5384160"/>
                </a:lnTo>
                <a:lnTo>
                  <a:pt x="4236520" y="5360722"/>
                </a:lnTo>
                <a:lnTo>
                  <a:pt x="4271599" y="5333048"/>
                </a:lnTo>
                <a:lnTo>
                  <a:pt x="4303149" y="5301490"/>
                </a:lnTo>
                <a:lnTo>
                  <a:pt x="4330815" y="5266404"/>
                </a:lnTo>
                <a:lnTo>
                  <a:pt x="4354245" y="5228142"/>
                </a:lnTo>
                <a:lnTo>
                  <a:pt x="4373083" y="5187060"/>
                </a:lnTo>
                <a:lnTo>
                  <a:pt x="4386978" y="5143512"/>
                </a:lnTo>
                <a:lnTo>
                  <a:pt x="4395574" y="5097852"/>
                </a:lnTo>
                <a:lnTo>
                  <a:pt x="4398518" y="5050434"/>
                </a:lnTo>
                <a:lnTo>
                  <a:pt x="4398518" y="377951"/>
                </a:lnTo>
                <a:lnTo>
                  <a:pt x="4395574" y="330532"/>
                </a:lnTo>
                <a:lnTo>
                  <a:pt x="4386978" y="284873"/>
                </a:lnTo>
                <a:lnTo>
                  <a:pt x="4373083" y="241328"/>
                </a:lnTo>
                <a:lnTo>
                  <a:pt x="4354245" y="200252"/>
                </a:lnTo>
                <a:lnTo>
                  <a:pt x="4330815" y="161997"/>
                </a:lnTo>
                <a:lnTo>
                  <a:pt x="4303149" y="126918"/>
                </a:lnTo>
                <a:lnTo>
                  <a:pt x="4271599" y="95368"/>
                </a:lnTo>
                <a:lnTo>
                  <a:pt x="4236520" y="67702"/>
                </a:lnTo>
                <a:lnTo>
                  <a:pt x="4198265" y="44272"/>
                </a:lnTo>
                <a:lnTo>
                  <a:pt x="4157189" y="25434"/>
                </a:lnTo>
                <a:lnTo>
                  <a:pt x="4113644" y="11539"/>
                </a:lnTo>
                <a:lnTo>
                  <a:pt x="4067985" y="2943"/>
                </a:lnTo>
                <a:lnTo>
                  <a:pt x="4020566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483739" y="880872"/>
            <a:ext cx="4398518" cy="54284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8209" rIns="0" bIns="0" rtlCol="0" vert="horz">
            <a:spAutoFit/>
          </a:bodyPr>
          <a:lstStyle/>
          <a:p>
            <a:pPr marL="193040">
              <a:lnSpc>
                <a:spcPct val="100000"/>
              </a:lnSpc>
            </a:pP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Structure </a:t>
            </a:r>
            <a:r>
              <a:rPr dirty="0" sz="2400">
                <a:solidFill>
                  <a:srgbClr val="FFFF00"/>
                </a:solidFill>
                <a:latin typeface="Arial"/>
                <a:cs typeface="Arial"/>
              </a:rPr>
              <a:t>of</a:t>
            </a:r>
            <a:r>
              <a:rPr dirty="0" sz="2400" spc="-25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FFFF00"/>
                </a:solidFill>
                <a:latin typeface="Arial"/>
                <a:cs typeface="Arial"/>
              </a:rPr>
              <a:t>Ribosome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91329" y="6479743"/>
            <a:ext cx="4695825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35">
                <a:latin typeface="Arial"/>
                <a:cs typeface="Arial"/>
              </a:rPr>
              <a:t>Vol </a:t>
            </a:r>
            <a:r>
              <a:rPr dirty="0" sz="1800" spc="-10">
                <a:latin typeface="Arial"/>
                <a:cs typeface="Arial"/>
              </a:rPr>
              <a:t>441|1 </a:t>
            </a:r>
            <a:r>
              <a:rPr dirty="0" sz="1800" spc="-5">
                <a:latin typeface="Arial"/>
                <a:cs typeface="Arial"/>
              </a:rPr>
              <a:t>June</a:t>
            </a:r>
            <a:r>
              <a:rPr dirty="0" sz="1800" spc="2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2006|doi:10.1038/nature04840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736854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19050">
            <a:solidFill>
              <a:srgbClr val="5B9BD4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484501" y="2332101"/>
            <a:ext cx="3659124" cy="1774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596642" y="4541011"/>
            <a:ext cx="4112895" cy="6184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Malgun Gothic"/>
                <a:cs typeface="Malgun Gothic"/>
              </a:rPr>
              <a:t>Normal : </a:t>
            </a:r>
            <a:r>
              <a:rPr dirty="0" sz="1600" spc="-15">
                <a:latin typeface="Malgun Gothic"/>
                <a:cs typeface="Malgun Gothic"/>
              </a:rPr>
              <a:t>Lysates </a:t>
            </a:r>
            <a:r>
              <a:rPr dirty="0" sz="1600" spc="-20">
                <a:latin typeface="Malgun Gothic"/>
                <a:cs typeface="Malgun Gothic"/>
              </a:rPr>
              <a:t>of </a:t>
            </a:r>
            <a:r>
              <a:rPr dirty="0" sz="1600" spc="-5">
                <a:latin typeface="Malgun Gothic"/>
                <a:cs typeface="Malgun Gothic"/>
              </a:rPr>
              <a:t>normal </a:t>
            </a:r>
            <a:r>
              <a:rPr dirty="0" sz="1600" spc="-20">
                <a:latin typeface="Malgun Gothic"/>
                <a:cs typeface="Malgun Gothic"/>
              </a:rPr>
              <a:t>person's</a:t>
            </a:r>
            <a:r>
              <a:rPr dirty="0" sz="1600" spc="45">
                <a:latin typeface="Malgun Gothic"/>
                <a:cs typeface="Malgun Gothic"/>
              </a:rPr>
              <a:t> </a:t>
            </a:r>
            <a:r>
              <a:rPr dirty="0" sz="1600">
                <a:latin typeface="Malgun Gothic"/>
                <a:cs typeface="Malgun Gothic"/>
              </a:rPr>
              <a:t>PBMC</a:t>
            </a:r>
            <a:endParaRPr sz="1600">
              <a:latin typeface="Malgun Gothic"/>
              <a:cs typeface="Malgun Gothic"/>
            </a:endParaRPr>
          </a:p>
          <a:p>
            <a:pPr marL="65405">
              <a:lnSpc>
                <a:spcPct val="100000"/>
              </a:lnSpc>
              <a:spcBef>
                <a:spcPts val="960"/>
              </a:spcBef>
            </a:pPr>
            <a:r>
              <a:rPr dirty="0" sz="1600" spc="-5">
                <a:latin typeface="Malgun Gothic"/>
                <a:cs typeface="Malgun Gothic"/>
              </a:rPr>
              <a:t>#1, #2 : </a:t>
            </a:r>
            <a:r>
              <a:rPr dirty="0" sz="1600" spc="-15">
                <a:latin typeface="Malgun Gothic"/>
                <a:cs typeface="Malgun Gothic"/>
              </a:rPr>
              <a:t>Lysates </a:t>
            </a:r>
            <a:r>
              <a:rPr dirty="0" sz="1600" spc="-20">
                <a:latin typeface="Malgun Gothic"/>
                <a:cs typeface="Malgun Gothic"/>
              </a:rPr>
              <a:t>of </a:t>
            </a:r>
            <a:r>
              <a:rPr dirty="0" sz="1600" spc="-10">
                <a:latin typeface="Malgun Gothic"/>
                <a:cs typeface="Malgun Gothic"/>
              </a:rPr>
              <a:t>leukemic </a:t>
            </a:r>
            <a:r>
              <a:rPr dirty="0" sz="1600" spc="-5">
                <a:latin typeface="Malgun Gothic"/>
                <a:cs typeface="Malgun Gothic"/>
              </a:rPr>
              <a:t>patients'</a:t>
            </a:r>
            <a:r>
              <a:rPr dirty="0" sz="1600" spc="120">
                <a:latin typeface="Malgun Gothic"/>
                <a:cs typeface="Malgun Gothic"/>
              </a:rPr>
              <a:t> </a:t>
            </a:r>
            <a:r>
              <a:rPr dirty="0" sz="1600" spc="-5">
                <a:latin typeface="Malgun Gothic"/>
                <a:cs typeface="Malgun Gothic"/>
              </a:rPr>
              <a:t>PBMC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71269" y="1094485"/>
            <a:ext cx="5381625" cy="61785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pc="-5">
                <a:latin typeface="Malgun Gothic"/>
                <a:cs typeface="Malgun Gothic"/>
              </a:rPr>
              <a:t>Comparison </a:t>
            </a:r>
            <a:r>
              <a:rPr dirty="0" spc="-25">
                <a:latin typeface="Malgun Gothic"/>
                <a:cs typeface="Malgun Gothic"/>
              </a:rPr>
              <a:t>of </a:t>
            </a:r>
            <a:r>
              <a:rPr dirty="0">
                <a:latin typeface="Malgun Gothic"/>
                <a:cs typeface="Malgun Gothic"/>
              </a:rPr>
              <a:t>rpS3 expression </a:t>
            </a:r>
            <a:r>
              <a:rPr dirty="0" spc="-5">
                <a:latin typeface="Malgun Gothic"/>
                <a:cs typeface="Malgun Gothic"/>
              </a:rPr>
              <a:t>with</a:t>
            </a:r>
            <a:r>
              <a:rPr dirty="0" spc="-90">
                <a:latin typeface="Malgun Gothic"/>
                <a:cs typeface="Malgun Gothic"/>
              </a:rPr>
              <a:t> </a:t>
            </a:r>
            <a:r>
              <a:rPr dirty="0" spc="-5">
                <a:latin typeface="Malgun Gothic"/>
                <a:cs typeface="Malgun Gothic"/>
              </a:rPr>
              <a:t>normal  </a:t>
            </a:r>
            <a:r>
              <a:rPr dirty="0">
                <a:latin typeface="Malgun Gothic"/>
                <a:cs typeface="Malgun Gothic"/>
              </a:rPr>
              <a:t>and </a:t>
            </a:r>
            <a:r>
              <a:rPr dirty="0" spc="-5">
                <a:latin typeface="Malgun Gothic"/>
                <a:cs typeface="Malgun Gothic"/>
              </a:rPr>
              <a:t>leukemic patients'</a:t>
            </a:r>
            <a:r>
              <a:rPr dirty="0" spc="-125">
                <a:latin typeface="Malgun Gothic"/>
                <a:cs typeface="Malgun Gothic"/>
              </a:rPr>
              <a:t> </a:t>
            </a:r>
            <a:r>
              <a:rPr dirty="0">
                <a:latin typeface="Malgun Gothic"/>
                <a:cs typeface="Malgun Gothic"/>
              </a:rPr>
              <a:t>PBMC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793494" y="5544413"/>
            <a:ext cx="3779520" cy="253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Malgun Gothic"/>
                <a:cs typeface="Malgun Gothic"/>
              </a:rPr>
              <a:t>rpS3 </a:t>
            </a:r>
            <a:r>
              <a:rPr dirty="0" sz="1600" spc="-15">
                <a:latin typeface="Malgun Gothic"/>
                <a:cs typeface="Malgun Gothic"/>
              </a:rPr>
              <a:t>over-expressed </a:t>
            </a:r>
            <a:r>
              <a:rPr dirty="0" sz="1600" spc="-5">
                <a:latin typeface="Malgun Gothic"/>
                <a:cs typeface="Malgun Gothic"/>
              </a:rPr>
              <a:t>in </a:t>
            </a:r>
            <a:r>
              <a:rPr dirty="0" sz="1600" spc="-15">
                <a:latin typeface="Malgun Gothic"/>
                <a:cs typeface="Malgun Gothic"/>
              </a:rPr>
              <a:t>Leukemic</a:t>
            </a:r>
            <a:r>
              <a:rPr dirty="0" sz="1600" spc="80">
                <a:latin typeface="Malgun Gothic"/>
                <a:cs typeface="Malgun Gothic"/>
              </a:rPr>
              <a:t> </a:t>
            </a:r>
            <a:r>
              <a:rPr dirty="0" sz="1600" spc="-5">
                <a:latin typeface="Malgun Gothic"/>
                <a:cs typeface="Malgun Gothic"/>
              </a:rPr>
              <a:t>patient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64148" y="5544413"/>
            <a:ext cx="1179830" cy="253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Malgun Gothic"/>
                <a:cs typeface="Malgun Gothic"/>
              </a:rPr>
              <a:t>: </a:t>
            </a:r>
            <a:r>
              <a:rPr dirty="0" sz="1600" spc="-10">
                <a:latin typeface="Malgun Gothic"/>
                <a:cs typeface="Malgun Gothic"/>
              </a:rPr>
              <a:t>63%,</a:t>
            </a:r>
            <a:r>
              <a:rPr dirty="0" sz="1600" spc="-35">
                <a:latin typeface="Malgun Gothic"/>
                <a:cs typeface="Malgun Gothic"/>
              </a:rPr>
              <a:t> </a:t>
            </a:r>
            <a:r>
              <a:rPr dirty="0" sz="1600" spc="-5">
                <a:latin typeface="Malgun Gothic"/>
                <a:cs typeface="Malgun Gothic"/>
              </a:rPr>
              <a:t>12/19</a:t>
            </a:r>
            <a:endParaRPr sz="1600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12278" y="784987"/>
            <a:ext cx="1349375" cy="0"/>
          </a:xfrm>
          <a:custGeom>
            <a:avLst/>
            <a:gdLst/>
            <a:ahLst/>
            <a:cxnLst/>
            <a:rect l="l" t="t" r="r" b="b"/>
            <a:pathLst>
              <a:path w="1349375" h="0">
                <a:moveTo>
                  <a:pt x="0" y="0"/>
                </a:moveTo>
                <a:lnTo>
                  <a:pt x="1349184" y="0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-17462" y="784987"/>
            <a:ext cx="2789555" cy="0"/>
          </a:xfrm>
          <a:custGeom>
            <a:avLst/>
            <a:gdLst/>
            <a:ahLst/>
            <a:cxnLst/>
            <a:rect l="l" t="t" r="r" b="b"/>
            <a:pathLst>
              <a:path w="2789555" h="0">
                <a:moveTo>
                  <a:pt x="0" y="0"/>
                </a:moveTo>
                <a:lnTo>
                  <a:pt x="2789237" y="0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65910" y="960234"/>
            <a:ext cx="6012179" cy="49375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771775" y="241947"/>
            <a:ext cx="5040630" cy="576580"/>
          </a:xfrm>
          <a:custGeom>
            <a:avLst/>
            <a:gdLst/>
            <a:ahLst/>
            <a:cxnLst/>
            <a:rect l="l" t="t" r="r" b="b"/>
            <a:pathLst>
              <a:path w="5040630" h="576580">
                <a:moveTo>
                  <a:pt x="0" y="576059"/>
                </a:moveTo>
                <a:lnTo>
                  <a:pt x="5040503" y="576059"/>
                </a:lnTo>
                <a:lnTo>
                  <a:pt x="5040503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771775" y="241947"/>
            <a:ext cx="5040630" cy="576580"/>
          </a:xfrm>
          <a:custGeom>
            <a:avLst/>
            <a:gdLst/>
            <a:ahLst/>
            <a:cxnLst/>
            <a:rect l="l" t="t" r="r" b="b"/>
            <a:pathLst>
              <a:path w="5040630" h="576580">
                <a:moveTo>
                  <a:pt x="0" y="576059"/>
                </a:moveTo>
                <a:lnTo>
                  <a:pt x="5040503" y="576059"/>
                </a:lnTo>
                <a:lnTo>
                  <a:pt x="5040503" y="0"/>
                </a:lnTo>
                <a:lnTo>
                  <a:pt x="0" y="0"/>
                </a:lnTo>
                <a:lnTo>
                  <a:pt x="0" y="576059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15157" y="276097"/>
            <a:ext cx="3416300" cy="49657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b="0">
                <a:latin typeface="Arial"/>
                <a:cs typeface="Arial"/>
              </a:rPr>
              <a:t>Secretion</a:t>
            </a:r>
            <a:r>
              <a:rPr dirty="0" sz="3200" spc="-95" b="0">
                <a:latin typeface="Arial"/>
                <a:cs typeface="Arial"/>
              </a:rPr>
              <a:t> </a:t>
            </a:r>
            <a:r>
              <a:rPr dirty="0" sz="3200" b="0">
                <a:latin typeface="Arial"/>
                <a:cs typeface="Arial"/>
              </a:rPr>
              <a:t>Pathway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74255" y="1403286"/>
            <a:ext cx="7560945" cy="86360"/>
          </a:xfrm>
          <a:custGeom>
            <a:avLst/>
            <a:gdLst/>
            <a:ahLst/>
            <a:cxnLst/>
            <a:rect l="l" t="t" r="r" b="b"/>
            <a:pathLst>
              <a:path w="7560945" h="86359">
                <a:moveTo>
                  <a:pt x="0" y="86169"/>
                </a:moveTo>
                <a:lnTo>
                  <a:pt x="7560818" y="86169"/>
                </a:lnTo>
                <a:lnTo>
                  <a:pt x="7560818" y="0"/>
                </a:lnTo>
                <a:lnTo>
                  <a:pt x="0" y="0"/>
                </a:lnTo>
                <a:lnTo>
                  <a:pt x="0" y="86169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74255" y="620712"/>
            <a:ext cx="0" cy="508634"/>
          </a:xfrm>
          <a:custGeom>
            <a:avLst/>
            <a:gdLst/>
            <a:ahLst/>
            <a:cxnLst/>
            <a:rect l="l" t="t" r="r" b="b"/>
            <a:pathLst>
              <a:path w="0" h="508634">
                <a:moveTo>
                  <a:pt x="0" y="0"/>
                </a:moveTo>
                <a:lnTo>
                  <a:pt x="0" y="508063"/>
                </a:lnTo>
              </a:path>
            </a:pathLst>
          </a:custGeom>
          <a:ln w="37363">
            <a:solidFill>
              <a:srgbClr val="006F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11607" y="322326"/>
            <a:ext cx="7761605" cy="476884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754"/>
              </a:lnSpc>
            </a:pPr>
            <a:r>
              <a:rPr dirty="0" sz="3200" spc="-5" b="0">
                <a:latin typeface="Batang"/>
                <a:cs typeface="Batang"/>
              </a:rPr>
              <a:t>rpS3 </a:t>
            </a:r>
            <a:r>
              <a:rPr dirty="0" sz="3200" b="0">
                <a:latin typeface="Batang"/>
                <a:cs typeface="Batang"/>
              </a:rPr>
              <a:t>secretion from </a:t>
            </a:r>
            <a:r>
              <a:rPr dirty="0" sz="3200" spc="-5" b="0">
                <a:latin typeface="Batang"/>
                <a:cs typeface="Batang"/>
              </a:rPr>
              <a:t>various </a:t>
            </a:r>
            <a:r>
              <a:rPr dirty="0" sz="3200" b="0">
                <a:latin typeface="Batang"/>
                <a:cs typeface="Batang"/>
              </a:rPr>
              <a:t>cancer</a:t>
            </a:r>
            <a:r>
              <a:rPr dirty="0" sz="3200" spc="-50" b="0">
                <a:latin typeface="Batang"/>
                <a:cs typeface="Batang"/>
              </a:rPr>
              <a:t> </a:t>
            </a:r>
            <a:r>
              <a:rPr dirty="0" sz="3200" b="0">
                <a:latin typeface="Batang"/>
                <a:cs typeface="Batang"/>
              </a:rPr>
              <a:t>cell</a:t>
            </a:r>
            <a:endParaRPr sz="3200">
              <a:latin typeface="Batang"/>
              <a:cs typeface="Batang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1607" y="810005"/>
            <a:ext cx="939800" cy="4768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754"/>
              </a:lnSpc>
            </a:pPr>
            <a:r>
              <a:rPr dirty="0" sz="3200">
                <a:latin typeface="Batang"/>
                <a:cs typeface="Batang"/>
              </a:rPr>
              <a:t>lines</a:t>
            </a:r>
            <a:endParaRPr sz="3200">
              <a:latin typeface="Batang"/>
              <a:cs typeface="Batang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64915" y="2717164"/>
            <a:ext cx="810006" cy="270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345515" y="2302921"/>
            <a:ext cx="165735" cy="3663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10"/>
              </a:lnSpc>
            </a:pPr>
            <a:r>
              <a:rPr dirty="0" sz="1100" spc="-20">
                <a:latin typeface="Times New Roman"/>
                <a:cs typeface="Times New Roman"/>
              </a:rPr>
              <a:t>m</a:t>
            </a:r>
            <a:r>
              <a:rPr dirty="0" sz="1100">
                <a:latin typeface="Times New Roman"/>
                <a:cs typeface="Times New Roman"/>
              </a:rPr>
              <a:t>ed</a:t>
            </a:r>
            <a:r>
              <a:rPr dirty="0" sz="1100" spc="5">
                <a:latin typeface="Times New Roman"/>
                <a:cs typeface="Times New Roman"/>
              </a:rPr>
              <a:t>i</a:t>
            </a:r>
            <a:r>
              <a:rPr dirty="0" sz="1100">
                <a:latin typeface="Times New Roman"/>
                <a:cs typeface="Times New Roman"/>
              </a:rPr>
              <a:t>a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92047" y="1774880"/>
            <a:ext cx="165735" cy="86804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10"/>
              </a:lnSpc>
            </a:pPr>
            <a:r>
              <a:rPr dirty="0" sz="1100" spc="-10">
                <a:latin typeface="Times New Roman"/>
                <a:cs typeface="Times New Roman"/>
              </a:rPr>
              <a:t>H</a:t>
            </a:r>
            <a:r>
              <a:rPr dirty="0" sz="1100" spc="5">
                <a:latin typeface="Times New Roman"/>
                <a:cs typeface="Times New Roman"/>
              </a:rPr>
              <a:t>T</a:t>
            </a:r>
            <a:r>
              <a:rPr dirty="0" sz="1100">
                <a:latin typeface="Times New Roman"/>
                <a:cs typeface="Times New Roman"/>
              </a:rPr>
              <a:t>1080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m</a:t>
            </a:r>
            <a:r>
              <a:rPr dirty="0" sz="1100">
                <a:latin typeface="Times New Roman"/>
                <a:cs typeface="Times New Roman"/>
              </a:rPr>
              <a:t>ed</a:t>
            </a:r>
            <a:r>
              <a:rPr dirty="0" sz="1100" spc="5">
                <a:latin typeface="Times New Roman"/>
                <a:cs typeface="Times New Roman"/>
              </a:rPr>
              <a:t>i</a:t>
            </a:r>
            <a:r>
              <a:rPr dirty="0" sz="1100">
                <a:latin typeface="Times New Roman"/>
                <a:cs typeface="Times New Roman"/>
              </a:rPr>
              <a:t>a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22398" y="2803397"/>
            <a:ext cx="50419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IB:</a:t>
            </a:r>
            <a:r>
              <a:rPr dirty="0" sz="1100" spc="-7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rpS3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29636" y="3113785"/>
            <a:ext cx="58166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IB:</a:t>
            </a:r>
            <a:r>
              <a:rPr dirty="0" sz="1100" spc="-7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rpL28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29636" y="3427729"/>
            <a:ext cx="58166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IB:</a:t>
            </a:r>
            <a:r>
              <a:rPr dirty="0" sz="1100" spc="-7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rpL11</a:t>
            </a:r>
            <a:endParaRPr sz="1100">
              <a:latin typeface="Times New Roman"/>
              <a:cs typeface="Times New Roman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3252215" y="2704464"/>
          <a:ext cx="842010" cy="12655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2674"/>
              </a:tblGrid>
              <a:tr h="3033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12699">
                      <a:solidFill>
                        <a:srgbClr val="000000"/>
                      </a:solidFill>
                      <a:prstDash val="solid"/>
                    </a:lnT>
                    <a:lnB w="54038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40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4038">
                      <a:solidFill>
                        <a:srgbClr val="000000"/>
                      </a:solidFill>
                      <a:prstDash val="solid"/>
                    </a:lnT>
                    <a:lnB w="54101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29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4101">
                      <a:solidFill>
                        <a:srgbClr val="000000"/>
                      </a:solidFill>
                      <a:prstDash val="solid"/>
                    </a:lnT>
                    <a:lnB w="51752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022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699">
                      <a:solidFill>
                        <a:srgbClr val="000000"/>
                      </a:solidFill>
                      <a:prstDash val="solid"/>
                    </a:lnL>
                    <a:lnR w="12699">
                      <a:solidFill>
                        <a:srgbClr val="000000"/>
                      </a:solidFill>
                      <a:prstDash val="solid"/>
                    </a:lnR>
                    <a:lnT w="51752">
                      <a:solidFill>
                        <a:srgbClr val="000000"/>
                      </a:solidFill>
                      <a:prstDash val="solid"/>
                    </a:lnT>
                    <a:lnB w="126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4" name="object 14"/>
          <p:cNvSpPr/>
          <p:nvPr/>
        </p:nvSpPr>
        <p:spPr>
          <a:xfrm>
            <a:off x="3264915" y="3041269"/>
            <a:ext cx="810006" cy="2700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264915" y="3365246"/>
            <a:ext cx="810006" cy="2700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264915" y="3687064"/>
            <a:ext cx="810006" cy="2700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2429636" y="3801364"/>
            <a:ext cx="77343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IB:</a:t>
            </a:r>
            <a:r>
              <a:rPr dirty="0" sz="1100" spc="-5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fibrillarin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86660" y="1453134"/>
            <a:ext cx="2492375" cy="7893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360295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145"/>
              </a:spcBef>
            </a:pPr>
            <a:r>
              <a:rPr dirty="0" sz="1400" b="1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34509" y="2762630"/>
            <a:ext cx="50482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IB:</a:t>
            </a:r>
            <a:r>
              <a:rPr dirty="0" sz="1100" spc="-8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rpS3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834509" y="3505072"/>
            <a:ext cx="47307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IB:</a:t>
            </a:r>
            <a:r>
              <a:rPr dirty="0" sz="1100" spc="-8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C23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34509" y="3878198"/>
            <a:ext cx="77470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IB:</a:t>
            </a:r>
            <a:r>
              <a:rPr dirty="0" sz="1100" spc="-6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fibrillarin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34509" y="3136010"/>
            <a:ext cx="50482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IB:</a:t>
            </a:r>
            <a:r>
              <a:rPr dirty="0" sz="1100" spc="-8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rpS6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818967" y="1747018"/>
            <a:ext cx="710565" cy="83629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10"/>
              </a:lnSpc>
            </a:pPr>
            <a:r>
              <a:rPr dirty="0" sz="1100">
                <a:latin typeface="Times New Roman"/>
                <a:cs typeface="Times New Roman"/>
              </a:rPr>
              <a:t>l</a:t>
            </a:r>
            <a:r>
              <a:rPr dirty="0" sz="1100" spc="-15">
                <a:latin typeface="Times New Roman"/>
                <a:cs typeface="Times New Roman"/>
              </a:rPr>
              <a:t>y</a:t>
            </a:r>
            <a:r>
              <a:rPr dirty="0" sz="1100">
                <a:latin typeface="Times New Roman"/>
                <a:cs typeface="Times New Roman"/>
              </a:rPr>
              <a:t>sa</a:t>
            </a:r>
            <a:r>
              <a:rPr dirty="0" sz="1100">
                <a:latin typeface="Times New Roman"/>
                <a:cs typeface="Times New Roman"/>
              </a:rPr>
              <a:t>te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ts val="2180"/>
              </a:lnSpc>
              <a:spcBef>
                <a:spcPts val="145"/>
              </a:spcBef>
            </a:pPr>
            <a:r>
              <a:rPr dirty="0" sz="1100" spc="-20">
                <a:latin typeface="Times New Roman"/>
                <a:cs typeface="Times New Roman"/>
              </a:rPr>
              <a:t>m</a:t>
            </a:r>
            <a:r>
              <a:rPr dirty="0" sz="1100">
                <a:latin typeface="Times New Roman"/>
                <a:cs typeface="Times New Roman"/>
              </a:rPr>
              <a:t>ed</a:t>
            </a:r>
            <a:r>
              <a:rPr dirty="0" sz="1100" spc="5">
                <a:latin typeface="Times New Roman"/>
                <a:cs typeface="Times New Roman"/>
              </a:rPr>
              <a:t>i</a:t>
            </a:r>
            <a:r>
              <a:rPr dirty="0" sz="1100">
                <a:latin typeface="Times New Roman"/>
                <a:cs typeface="Times New Roman"/>
              </a:rPr>
              <a:t>a </a:t>
            </a:r>
            <a:r>
              <a:rPr dirty="0" sz="1100">
                <a:latin typeface="Times New Roman"/>
                <a:cs typeface="Times New Roman"/>
              </a:rPr>
              <a:t> MP</a:t>
            </a:r>
            <a:r>
              <a:rPr dirty="0" sz="1100" spc="-5">
                <a:latin typeface="Times New Roman"/>
                <a:cs typeface="Times New Roman"/>
              </a:rPr>
              <a:t>C</a:t>
            </a:r>
            <a:r>
              <a:rPr dirty="0" sz="1100">
                <a:latin typeface="Times New Roman"/>
                <a:cs typeface="Times New Roman"/>
              </a:rPr>
              <a:t>11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m</a:t>
            </a:r>
            <a:r>
              <a:rPr dirty="0" sz="1100">
                <a:latin typeface="Times New Roman"/>
                <a:cs typeface="Times New Roman"/>
              </a:rPr>
              <a:t>ed</a:t>
            </a:r>
            <a:r>
              <a:rPr dirty="0" sz="1100" spc="5">
                <a:latin typeface="Times New Roman"/>
                <a:cs typeface="Times New Roman"/>
              </a:rPr>
              <a:t>i</a:t>
            </a:r>
            <a:r>
              <a:rPr dirty="0" sz="1100">
                <a:latin typeface="Times New Roman"/>
                <a:cs typeface="Times New Roman"/>
              </a:rPr>
              <a:t>a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688469" y="4141444"/>
            <a:ext cx="944994" cy="3240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5678868" y="2642781"/>
          <a:ext cx="969010" cy="18326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4519"/>
              </a:tblGrid>
              <a:tr h="3526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4772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172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47726">
                      <a:solidFill>
                        <a:srgbClr val="000000"/>
                      </a:solidFill>
                      <a:prstDash val="solid"/>
                    </a:lnT>
                    <a:lnB w="47726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10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47726">
                      <a:solidFill>
                        <a:srgbClr val="000000"/>
                      </a:solidFill>
                      <a:prstDash val="solid"/>
                    </a:lnT>
                    <a:lnB w="4632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287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46329">
                      <a:solidFill>
                        <a:srgbClr val="000000"/>
                      </a:solidFill>
                      <a:prstDash val="solid"/>
                    </a:lnT>
                    <a:lnB w="5140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44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51409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6" name="object 26"/>
          <p:cNvSpPr/>
          <p:nvPr/>
        </p:nvSpPr>
        <p:spPr>
          <a:xfrm>
            <a:off x="5688469" y="3766032"/>
            <a:ext cx="944994" cy="32400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688457" y="2652242"/>
            <a:ext cx="944994" cy="32400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688457" y="3023971"/>
            <a:ext cx="944994" cy="32400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688457" y="3395700"/>
            <a:ext cx="944994" cy="32400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330200" y="4028694"/>
            <a:ext cx="8402320" cy="20878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1717039">
              <a:lnSpc>
                <a:spcPct val="100000"/>
              </a:lnSpc>
              <a:tabLst>
                <a:tab pos="354965" algn="l"/>
              </a:tabLst>
            </a:pPr>
            <a:r>
              <a:rPr dirty="0" sz="1400">
                <a:latin typeface="Times New Roman"/>
                <a:cs typeface="Times New Roman"/>
              </a:rPr>
              <a:t>1	2</a:t>
            </a:r>
            <a:endParaRPr sz="1400">
              <a:latin typeface="Times New Roman"/>
              <a:cs typeface="Times New Roman"/>
            </a:endParaRPr>
          </a:p>
          <a:p>
            <a:pPr algn="ctr" marL="1118235">
              <a:lnSpc>
                <a:spcPct val="100000"/>
              </a:lnSpc>
              <a:spcBef>
                <a:spcPts val="45"/>
              </a:spcBef>
            </a:pPr>
            <a:r>
              <a:rPr dirty="0" sz="1100" spc="-5">
                <a:latin typeface="Times New Roman"/>
                <a:cs typeface="Times New Roman"/>
              </a:rPr>
              <a:t>IB:</a:t>
            </a:r>
            <a:r>
              <a:rPr dirty="0" sz="1100" spc="-7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Raf1</a:t>
            </a:r>
            <a:endParaRPr sz="1100">
              <a:latin typeface="Times New Roman"/>
              <a:cs typeface="Times New Roman"/>
            </a:endParaRPr>
          </a:p>
          <a:p>
            <a:pPr marL="5507355">
              <a:lnSpc>
                <a:spcPct val="100000"/>
              </a:lnSpc>
              <a:spcBef>
                <a:spcPts val="715"/>
              </a:spcBef>
              <a:tabLst>
                <a:tab pos="5818505" algn="l"/>
                <a:tab pos="6129020" algn="l"/>
              </a:tabLst>
            </a:pPr>
            <a:r>
              <a:rPr dirty="0" sz="1400">
                <a:latin typeface="Times New Roman"/>
                <a:cs typeface="Times New Roman"/>
              </a:rPr>
              <a:t>3	4	5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885"/>
              </a:spcBef>
            </a:pPr>
            <a:r>
              <a:rPr dirty="0" sz="1400" spc="-5">
                <a:latin typeface="Times New Roman"/>
                <a:cs typeface="Times New Roman"/>
              </a:rPr>
              <a:t>HT1080 (A) </a:t>
            </a:r>
            <a:r>
              <a:rPr dirty="0" sz="1400">
                <a:latin typeface="Times New Roman"/>
                <a:cs typeface="Times New Roman"/>
              </a:rPr>
              <a:t>or </a:t>
            </a:r>
            <a:r>
              <a:rPr dirty="0" sz="1400" spc="-10">
                <a:latin typeface="Times New Roman"/>
                <a:cs typeface="Times New Roman"/>
              </a:rPr>
              <a:t>MPC11 </a:t>
            </a:r>
            <a:r>
              <a:rPr dirty="0" sz="1400">
                <a:latin typeface="Times New Roman"/>
                <a:cs typeface="Times New Roman"/>
              </a:rPr>
              <a:t>(B) cancer cells </a:t>
            </a:r>
            <a:r>
              <a:rPr dirty="0" sz="1400" spc="-5">
                <a:latin typeface="Times New Roman"/>
                <a:cs typeface="Times New Roman"/>
              </a:rPr>
              <a:t>were </a:t>
            </a:r>
            <a:r>
              <a:rPr dirty="0" sz="1400">
                <a:latin typeface="Times New Roman"/>
                <a:cs typeface="Times New Roman"/>
              </a:rPr>
              <a:t>incubated in </a:t>
            </a:r>
            <a:r>
              <a:rPr dirty="0" sz="1400" spc="-5">
                <a:latin typeface="Times New Roman"/>
                <a:cs typeface="Times New Roman"/>
              </a:rPr>
              <a:t>serum-free media </a:t>
            </a:r>
            <a:r>
              <a:rPr dirty="0" sz="1400">
                <a:latin typeface="Times New Roman"/>
                <a:cs typeface="Times New Roman"/>
              </a:rPr>
              <a:t>for 24 h and then the cell culture </a:t>
            </a:r>
            <a:r>
              <a:rPr dirty="0" sz="1400" spc="-5">
                <a:latin typeface="Times New Roman"/>
                <a:cs typeface="Times New Roman"/>
              </a:rPr>
              <a:t>media  were </a:t>
            </a:r>
            <a:r>
              <a:rPr dirty="0" sz="1400">
                <a:latin typeface="Times New Roman"/>
                <a:cs typeface="Times New Roman"/>
              </a:rPr>
              <a:t>collected and concentrated </a:t>
            </a:r>
            <a:r>
              <a:rPr dirty="0" sz="1400" spc="-5">
                <a:latin typeface="Times New Roman"/>
                <a:cs typeface="Times New Roman"/>
              </a:rPr>
              <a:t>with </a:t>
            </a:r>
            <a:r>
              <a:rPr dirty="0" sz="1400">
                <a:latin typeface="Times New Roman"/>
                <a:cs typeface="Times New Roman"/>
              </a:rPr>
              <a:t>an </a:t>
            </a:r>
            <a:r>
              <a:rPr dirty="0" sz="1400" spc="-5">
                <a:latin typeface="Times New Roman"/>
                <a:cs typeface="Times New Roman"/>
              </a:rPr>
              <a:t>Amicon </a:t>
            </a:r>
            <a:r>
              <a:rPr dirty="0" sz="1400" spc="-10">
                <a:latin typeface="Times New Roman"/>
                <a:cs typeface="Times New Roman"/>
              </a:rPr>
              <a:t>filter. </a:t>
            </a:r>
            <a:r>
              <a:rPr dirty="0" sz="1400">
                <a:latin typeface="Times New Roman"/>
                <a:cs typeface="Times New Roman"/>
              </a:rPr>
              <a:t>Cell </a:t>
            </a:r>
            <a:r>
              <a:rPr dirty="0" sz="1400" spc="-5">
                <a:latin typeface="Times New Roman"/>
                <a:cs typeface="Times New Roman"/>
              </a:rPr>
              <a:t>lysates </a:t>
            </a:r>
            <a:r>
              <a:rPr dirty="0" sz="1400">
                <a:latin typeface="Times New Roman"/>
                <a:cs typeface="Times New Roman"/>
              </a:rPr>
              <a:t>(lanes 1 and 3), non-cell culture </a:t>
            </a:r>
            <a:r>
              <a:rPr dirty="0" sz="1400" spc="-5">
                <a:latin typeface="Times New Roman"/>
                <a:cs typeface="Times New Roman"/>
              </a:rPr>
              <a:t>media </a:t>
            </a:r>
            <a:r>
              <a:rPr dirty="0" sz="1400">
                <a:latin typeface="Times New Roman"/>
                <a:cs typeface="Times New Roman"/>
              </a:rPr>
              <a:t>(lane 4),  and the concentrated cell culture </a:t>
            </a:r>
            <a:r>
              <a:rPr dirty="0" sz="1400" spc="-5">
                <a:latin typeface="Times New Roman"/>
                <a:cs typeface="Times New Roman"/>
              </a:rPr>
              <a:t>media </a:t>
            </a:r>
            <a:r>
              <a:rPr dirty="0" sz="1400">
                <a:latin typeface="Times New Roman"/>
                <a:cs typeface="Times New Roman"/>
              </a:rPr>
              <a:t>(lanes 2 and 5) </a:t>
            </a:r>
            <a:r>
              <a:rPr dirty="0" sz="1400" spc="-5">
                <a:latin typeface="Times New Roman"/>
                <a:cs typeface="Times New Roman"/>
              </a:rPr>
              <a:t>were immunoblotted with </a:t>
            </a:r>
            <a:r>
              <a:rPr dirty="0" sz="1400">
                <a:latin typeface="Times New Roman"/>
                <a:cs typeface="Times New Roman"/>
              </a:rPr>
              <a:t>specific antibodies. C23, </a:t>
            </a:r>
            <a:r>
              <a:rPr dirty="0" sz="1400" spc="-5">
                <a:latin typeface="Times New Roman"/>
                <a:cs typeface="Times New Roman"/>
              </a:rPr>
              <a:t>fibrillarin,  </a:t>
            </a:r>
            <a:r>
              <a:rPr dirty="0" sz="1400">
                <a:latin typeface="Times New Roman"/>
                <a:cs typeface="Times New Roman"/>
              </a:rPr>
              <a:t>and Raf1 antibodies </a:t>
            </a:r>
            <a:r>
              <a:rPr dirty="0" sz="1400" spc="-5">
                <a:latin typeface="Times New Roman"/>
                <a:cs typeface="Times New Roman"/>
              </a:rPr>
              <a:t>were </a:t>
            </a:r>
            <a:r>
              <a:rPr dirty="0" sz="1400">
                <a:latin typeface="Times New Roman"/>
                <a:cs typeface="Times New Roman"/>
              </a:rPr>
              <a:t>used to confirm cell death (C23 as a nucleolar protein, </a:t>
            </a:r>
            <a:r>
              <a:rPr dirty="0" sz="1400" spc="-5">
                <a:latin typeface="Times New Roman"/>
                <a:cs typeface="Times New Roman"/>
              </a:rPr>
              <a:t>fibrillarin </a:t>
            </a:r>
            <a:r>
              <a:rPr dirty="0" sz="1400">
                <a:latin typeface="Times New Roman"/>
                <a:cs typeface="Times New Roman"/>
              </a:rPr>
              <a:t>as a nuclear protein, Raf-1  as a </a:t>
            </a:r>
            <a:r>
              <a:rPr dirty="0" sz="1400" spc="-5">
                <a:latin typeface="Times New Roman"/>
                <a:cs typeface="Times New Roman"/>
              </a:rPr>
              <a:t>cytoplasmic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protein).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10716" y="281559"/>
            <a:ext cx="6406515" cy="476884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754"/>
              </a:lnSpc>
            </a:pPr>
            <a:r>
              <a:rPr dirty="0" sz="3200" spc="-5" b="0">
                <a:latin typeface="Batang"/>
                <a:cs typeface="Batang"/>
              </a:rPr>
              <a:t>Increase </a:t>
            </a:r>
            <a:r>
              <a:rPr dirty="0" sz="3200" b="0">
                <a:latin typeface="Batang"/>
                <a:cs typeface="Batang"/>
              </a:rPr>
              <a:t>of S3 secretion </a:t>
            </a:r>
            <a:r>
              <a:rPr dirty="0" sz="3200" spc="-5" b="0">
                <a:latin typeface="Batang"/>
                <a:cs typeface="Batang"/>
              </a:rPr>
              <a:t>in</a:t>
            </a:r>
            <a:r>
              <a:rPr dirty="0" sz="3200" spc="-70" b="0">
                <a:latin typeface="Batang"/>
                <a:cs typeface="Batang"/>
              </a:rPr>
              <a:t> </a:t>
            </a:r>
            <a:r>
              <a:rPr dirty="0" sz="3200" b="0">
                <a:latin typeface="Batang"/>
                <a:cs typeface="Batang"/>
              </a:rPr>
              <a:t>more</a:t>
            </a:r>
            <a:endParaRPr sz="3200">
              <a:latin typeface="Batang"/>
              <a:cs typeface="Batang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10716" y="769492"/>
            <a:ext cx="4982210" cy="4768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754"/>
              </a:lnSpc>
            </a:pPr>
            <a:r>
              <a:rPr dirty="0" sz="3200">
                <a:latin typeface="Batang"/>
                <a:cs typeface="Batang"/>
              </a:rPr>
              <a:t>malignat cancer cell</a:t>
            </a:r>
            <a:r>
              <a:rPr dirty="0" sz="3200" spc="-85">
                <a:latin typeface="Batang"/>
                <a:cs typeface="Batang"/>
              </a:rPr>
              <a:t> </a:t>
            </a:r>
            <a:r>
              <a:rPr dirty="0" sz="3200">
                <a:latin typeface="Batang"/>
                <a:cs typeface="Batang"/>
              </a:rPr>
              <a:t>lines</a:t>
            </a:r>
            <a:endParaRPr sz="3200">
              <a:latin typeface="Batang"/>
              <a:cs typeface="Batang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45920" y="2774823"/>
            <a:ext cx="1214996" cy="405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850471" y="1583262"/>
            <a:ext cx="866775" cy="11239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10"/>
              </a:lnSpc>
            </a:pPr>
            <a:r>
              <a:rPr dirty="0" sz="1100">
                <a:latin typeface="Times New Roman"/>
                <a:cs typeface="Times New Roman"/>
              </a:rPr>
              <a:t>l</a:t>
            </a:r>
            <a:r>
              <a:rPr dirty="0" sz="1100" spc="-15">
                <a:latin typeface="Times New Roman"/>
                <a:cs typeface="Times New Roman"/>
              </a:rPr>
              <a:t>y</a:t>
            </a:r>
            <a:r>
              <a:rPr dirty="0" sz="1100">
                <a:latin typeface="Times New Roman"/>
                <a:cs typeface="Times New Roman"/>
              </a:rPr>
              <a:t>sa</a:t>
            </a:r>
            <a:r>
              <a:rPr dirty="0" sz="1100">
                <a:latin typeface="Times New Roman"/>
                <a:cs typeface="Times New Roman"/>
              </a:rPr>
              <a:t>te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100" spc="-20">
                <a:latin typeface="Times New Roman"/>
                <a:cs typeface="Times New Roman"/>
              </a:rPr>
              <a:t>m</a:t>
            </a:r>
            <a:r>
              <a:rPr dirty="0" sz="1100">
                <a:latin typeface="Times New Roman"/>
                <a:cs typeface="Times New Roman"/>
              </a:rPr>
              <a:t>ed</a:t>
            </a:r>
            <a:r>
              <a:rPr dirty="0" sz="1100" spc="5">
                <a:latin typeface="Times New Roman"/>
                <a:cs typeface="Times New Roman"/>
              </a:rPr>
              <a:t>i</a:t>
            </a:r>
            <a:r>
              <a:rPr dirty="0" sz="1100">
                <a:latin typeface="Times New Roman"/>
                <a:cs typeface="Times New Roman"/>
              </a:rPr>
              <a:t>a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44200"/>
              </a:lnSpc>
              <a:spcBef>
                <a:spcPts val="50"/>
              </a:spcBef>
            </a:pPr>
            <a:r>
              <a:rPr dirty="0" sz="1100">
                <a:latin typeface="Times New Roman"/>
                <a:cs typeface="Times New Roman"/>
              </a:rPr>
              <a:t>MP</a:t>
            </a:r>
            <a:r>
              <a:rPr dirty="0" sz="1100" spc="-5">
                <a:latin typeface="Times New Roman"/>
                <a:cs typeface="Times New Roman"/>
              </a:rPr>
              <a:t>C</a:t>
            </a:r>
            <a:r>
              <a:rPr dirty="0" sz="1100">
                <a:latin typeface="Times New Roman"/>
                <a:cs typeface="Times New Roman"/>
              </a:rPr>
              <a:t>11</a:t>
            </a:r>
            <a:r>
              <a:rPr dirty="0" sz="1100" spc="-15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m</a:t>
            </a:r>
            <a:r>
              <a:rPr dirty="0" sz="1100">
                <a:latin typeface="Times New Roman"/>
                <a:cs typeface="Times New Roman"/>
              </a:rPr>
              <a:t>ed</a:t>
            </a:r>
            <a:r>
              <a:rPr dirty="0" sz="1100" spc="5">
                <a:latin typeface="Times New Roman"/>
                <a:cs typeface="Times New Roman"/>
              </a:rPr>
              <a:t>i</a:t>
            </a:r>
            <a:r>
              <a:rPr dirty="0" sz="1100">
                <a:latin typeface="Times New Roman"/>
                <a:cs typeface="Times New Roman"/>
              </a:rPr>
              <a:t>a </a:t>
            </a:r>
            <a:r>
              <a:rPr dirty="0" sz="1100">
                <a:latin typeface="Times New Roman"/>
                <a:cs typeface="Times New Roman"/>
              </a:rPr>
              <a:t>MP</a:t>
            </a:r>
            <a:r>
              <a:rPr dirty="0" sz="1100" spc="-5">
                <a:latin typeface="Times New Roman"/>
                <a:cs typeface="Times New Roman"/>
              </a:rPr>
              <a:t>C</a:t>
            </a:r>
            <a:r>
              <a:rPr dirty="0" sz="1100">
                <a:latin typeface="Times New Roman"/>
                <a:cs typeface="Times New Roman"/>
              </a:rPr>
              <a:t>11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 spc="-10">
                <a:latin typeface="Times New Roman"/>
                <a:cs typeface="Times New Roman"/>
              </a:rPr>
              <a:t>D</a:t>
            </a:r>
            <a:r>
              <a:rPr dirty="0" sz="1100">
                <a:latin typeface="Times New Roman"/>
                <a:cs typeface="Times New Roman"/>
              </a:rPr>
              <a:t>ox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20">
                <a:latin typeface="Times New Roman"/>
                <a:cs typeface="Times New Roman"/>
              </a:rPr>
              <a:t>m</a:t>
            </a:r>
            <a:r>
              <a:rPr dirty="0" sz="1100">
                <a:latin typeface="Times New Roman"/>
                <a:cs typeface="Times New Roman"/>
              </a:rPr>
              <a:t>ed</a:t>
            </a:r>
            <a:r>
              <a:rPr dirty="0" sz="1100" spc="5">
                <a:latin typeface="Times New Roman"/>
                <a:cs typeface="Times New Roman"/>
              </a:rPr>
              <a:t>i</a:t>
            </a:r>
            <a:r>
              <a:rPr dirty="0" sz="1100">
                <a:latin typeface="Times New Roman"/>
                <a:cs typeface="Times New Roman"/>
              </a:rPr>
              <a:t>a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4339" y="2921761"/>
            <a:ext cx="50419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IB:</a:t>
            </a:r>
            <a:r>
              <a:rPr dirty="0" sz="1100" spc="-7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rpS3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4339" y="3822065"/>
            <a:ext cx="47180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IB:</a:t>
            </a:r>
            <a:r>
              <a:rPr dirty="0" sz="1100" spc="-7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C23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4339" y="4275328"/>
            <a:ext cx="774065" cy="6292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IB:</a:t>
            </a:r>
            <a:r>
              <a:rPr dirty="0" sz="1100" spc="-5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fibrillarin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dirty="0" sz="1100" spc="-10">
                <a:latin typeface="Times New Roman"/>
                <a:cs typeface="Times New Roman"/>
              </a:rPr>
              <a:t>IB:</a:t>
            </a:r>
            <a:r>
              <a:rPr dirty="0" sz="1100" spc="-7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Raf1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4339" y="3374009"/>
            <a:ext cx="50419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IB:</a:t>
            </a:r>
            <a:r>
              <a:rPr dirty="0" sz="1100" spc="-7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rpS6</a:t>
            </a:r>
            <a:endParaRPr sz="1100">
              <a:latin typeface="Times New Roman"/>
              <a:cs typeface="Times New Roman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1636458" y="2771711"/>
          <a:ext cx="1238885" cy="21189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4368"/>
              </a:tblGrid>
              <a:tr h="4216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30099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30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30099">
                      <a:solidFill>
                        <a:srgbClr val="000000"/>
                      </a:solidFill>
                      <a:prstDash val="solid"/>
                    </a:lnT>
                    <a:lnB w="214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778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4">
                      <a:solidFill>
                        <a:srgbClr val="000000"/>
                      </a:solidFill>
                      <a:prstDash val="solid"/>
                    </a:lnL>
                    <a:lnR w="9524">
                      <a:solidFill>
                        <a:srgbClr val="000000"/>
                      </a:solidFill>
                      <a:prstDash val="solid"/>
                    </a:lnR>
                    <a:lnT w="214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289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3175">
                      <a:solidFill>
                        <a:srgbClr val="000000"/>
                      </a:solidFill>
                      <a:prstDash val="solid"/>
                    </a:lnL>
                    <a:lnR w="31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9418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53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19418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1645920" y="4117975"/>
            <a:ext cx="1214996" cy="4050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645920" y="3209925"/>
            <a:ext cx="1214996" cy="4050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645920" y="3636530"/>
            <a:ext cx="1214691" cy="45286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645983" y="4542396"/>
            <a:ext cx="1214691" cy="3388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355085" y="3128009"/>
            <a:ext cx="5408930" cy="8655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The cell culture </a:t>
            </a:r>
            <a:r>
              <a:rPr dirty="0" sz="1400" spc="-5">
                <a:latin typeface="Times New Roman"/>
                <a:cs typeface="Times New Roman"/>
              </a:rPr>
              <a:t>media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10">
                <a:latin typeface="Times New Roman"/>
                <a:cs typeface="Times New Roman"/>
              </a:rPr>
              <a:t>MPC11 </a:t>
            </a:r>
            <a:r>
              <a:rPr dirty="0" sz="1400">
                <a:latin typeface="Times New Roman"/>
                <a:cs typeface="Times New Roman"/>
              </a:rPr>
              <a:t>cancer cells </a:t>
            </a:r>
            <a:r>
              <a:rPr dirty="0" sz="1400" spc="5">
                <a:latin typeface="Times New Roman"/>
                <a:cs typeface="Times New Roman"/>
              </a:rPr>
              <a:t>and </a:t>
            </a:r>
            <a:r>
              <a:rPr dirty="0" sz="1400" spc="-5">
                <a:latin typeface="Times New Roman"/>
                <a:cs typeface="Times New Roman"/>
              </a:rPr>
              <a:t>MPC11-Dox </a:t>
            </a:r>
            <a:r>
              <a:rPr dirty="0" sz="1400">
                <a:latin typeface="Times New Roman"/>
                <a:cs typeface="Times New Roman"/>
              </a:rPr>
              <a:t>metastatic  cancer cells were collected </a:t>
            </a:r>
            <a:r>
              <a:rPr dirty="0" sz="1400" spc="5">
                <a:latin typeface="Times New Roman"/>
                <a:cs typeface="Times New Roman"/>
              </a:rPr>
              <a:t>and </a:t>
            </a:r>
            <a:r>
              <a:rPr dirty="0" sz="1400">
                <a:latin typeface="Times New Roman"/>
                <a:cs typeface="Times New Roman"/>
              </a:rPr>
              <a:t>concentrated, </a:t>
            </a:r>
            <a:r>
              <a:rPr dirty="0" sz="1400" spc="5">
                <a:latin typeface="Times New Roman"/>
                <a:cs typeface="Times New Roman"/>
              </a:rPr>
              <a:t>and </a:t>
            </a:r>
            <a:r>
              <a:rPr dirty="0" sz="1400">
                <a:latin typeface="Times New Roman"/>
                <a:cs typeface="Times New Roman"/>
              </a:rPr>
              <a:t>were subjected to  </a:t>
            </a:r>
            <a:r>
              <a:rPr dirty="0" sz="1400" spc="-5">
                <a:latin typeface="Times New Roman"/>
                <a:cs typeface="Times New Roman"/>
              </a:rPr>
              <a:t>immunoblot </a:t>
            </a:r>
            <a:r>
              <a:rPr dirty="0" sz="1400">
                <a:latin typeface="Times New Roman"/>
                <a:cs typeface="Times New Roman"/>
              </a:rPr>
              <a:t>analysis using the indicated antibodies. Non-cell culture </a:t>
            </a:r>
            <a:r>
              <a:rPr dirty="0" sz="1400" spc="-5">
                <a:latin typeface="Times New Roman"/>
                <a:cs typeface="Times New Roman"/>
              </a:rPr>
              <a:t>media  </a:t>
            </a:r>
            <a:r>
              <a:rPr dirty="0" sz="1400">
                <a:latin typeface="Times New Roman"/>
                <a:cs typeface="Times New Roman"/>
              </a:rPr>
              <a:t>were used as a negative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control.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01979" y="300482"/>
            <a:ext cx="4347210" cy="44767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525"/>
              </a:lnSpc>
            </a:pPr>
            <a:r>
              <a:rPr dirty="0" sz="3000" b="0">
                <a:latin typeface="Batang"/>
                <a:cs typeface="Batang"/>
              </a:rPr>
              <a:t>Increase of </a:t>
            </a:r>
            <a:r>
              <a:rPr dirty="0" sz="3000" spc="-5" b="0">
                <a:latin typeface="Batang"/>
                <a:cs typeface="Batang"/>
              </a:rPr>
              <a:t>secretion</a:t>
            </a:r>
            <a:r>
              <a:rPr dirty="0" sz="3000" spc="-125" b="0">
                <a:latin typeface="Batang"/>
                <a:cs typeface="Batang"/>
              </a:rPr>
              <a:t> </a:t>
            </a:r>
            <a:r>
              <a:rPr dirty="0" sz="3000" spc="-5" b="0">
                <a:latin typeface="Batang"/>
                <a:cs typeface="Batang"/>
              </a:rPr>
              <a:t>in</a:t>
            </a:r>
            <a:endParaRPr sz="3000">
              <a:latin typeface="Batang"/>
              <a:cs typeface="Batang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1979" y="758063"/>
            <a:ext cx="4881880" cy="44830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525"/>
              </a:lnSpc>
            </a:pPr>
            <a:r>
              <a:rPr dirty="0" sz="3000">
                <a:latin typeface="Batang"/>
                <a:cs typeface="Batang"/>
              </a:rPr>
              <a:t>malignant cancer cell</a:t>
            </a:r>
            <a:r>
              <a:rPr dirty="0" sz="3000" spc="-150">
                <a:latin typeface="Batang"/>
                <a:cs typeface="Batang"/>
              </a:rPr>
              <a:t> </a:t>
            </a:r>
            <a:r>
              <a:rPr dirty="0" sz="3000">
                <a:latin typeface="Batang"/>
                <a:cs typeface="Batang"/>
              </a:rPr>
              <a:t>lines</a:t>
            </a:r>
            <a:endParaRPr sz="3000">
              <a:latin typeface="Batang"/>
              <a:cs typeface="Batang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369435" marR="5080">
              <a:lnSpc>
                <a:spcPct val="100000"/>
              </a:lnSpc>
            </a:pPr>
            <a:r>
              <a:rPr dirty="0" spc="-5"/>
              <a:t>(A, </a:t>
            </a:r>
            <a:r>
              <a:rPr dirty="0"/>
              <a:t>B) Cell culture </a:t>
            </a:r>
            <a:r>
              <a:rPr dirty="0" spc="-5"/>
              <a:t>media </a:t>
            </a:r>
            <a:r>
              <a:rPr dirty="0"/>
              <a:t>of each cell line derived from  </a:t>
            </a:r>
            <a:r>
              <a:rPr dirty="0" spc="-5"/>
              <a:t>BEAS-2B </a:t>
            </a:r>
            <a:r>
              <a:rPr dirty="0"/>
              <a:t>cells </a:t>
            </a:r>
            <a:r>
              <a:rPr dirty="0" spc="-5"/>
              <a:t>were </a:t>
            </a:r>
            <a:r>
              <a:rPr dirty="0"/>
              <a:t>collected and concentrated, and  subjected to </a:t>
            </a:r>
            <a:r>
              <a:rPr dirty="0" spc="-5"/>
              <a:t>Coomassie </a:t>
            </a:r>
            <a:r>
              <a:rPr dirty="0"/>
              <a:t>Brilliant Blue (CBB) staining </a:t>
            </a:r>
            <a:r>
              <a:rPr dirty="0" spc="-5"/>
              <a:t>(A)  </a:t>
            </a:r>
            <a:r>
              <a:rPr dirty="0"/>
              <a:t>and an </a:t>
            </a:r>
            <a:r>
              <a:rPr dirty="0" spc="-5"/>
              <a:t>immunoblot analysis </a:t>
            </a:r>
            <a:r>
              <a:rPr dirty="0"/>
              <a:t>(B) </a:t>
            </a:r>
            <a:r>
              <a:rPr dirty="0" spc="-5"/>
              <a:t>(BEAS-2B: immortalized  normal, 1170-I: </a:t>
            </a:r>
            <a:r>
              <a:rPr dirty="0"/>
              <a:t>tumorigenic, </a:t>
            </a:r>
            <a:r>
              <a:rPr dirty="0" spc="-10"/>
              <a:t>1198:transformed </a:t>
            </a:r>
            <a:r>
              <a:rPr dirty="0"/>
              <a:t>but non-  </a:t>
            </a:r>
            <a:r>
              <a:rPr dirty="0" spc="-5"/>
              <a:t>tumorigenic, </a:t>
            </a:r>
            <a:r>
              <a:rPr dirty="0"/>
              <a:t>1799: </a:t>
            </a:r>
            <a:r>
              <a:rPr dirty="0" spc="-5"/>
              <a:t>non-transformed). Nm23-H1 was </a:t>
            </a:r>
            <a:r>
              <a:rPr dirty="0"/>
              <a:t>a  representative secreted protein, and C23 </a:t>
            </a:r>
            <a:r>
              <a:rPr dirty="0" spc="-5"/>
              <a:t>was </a:t>
            </a:r>
            <a:r>
              <a:rPr dirty="0"/>
              <a:t>used as a</a:t>
            </a:r>
            <a:r>
              <a:rPr dirty="0" spc="-120"/>
              <a:t> </a:t>
            </a:r>
            <a:r>
              <a:rPr dirty="0"/>
              <a:t>cell  death</a:t>
            </a:r>
            <a:r>
              <a:rPr dirty="0" spc="-85"/>
              <a:t> </a:t>
            </a:r>
            <a:r>
              <a:rPr dirty="0" spc="-15"/>
              <a:t>marker.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364104" y="2853690"/>
            <a:ext cx="53784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IB </a:t>
            </a:r>
            <a:r>
              <a:rPr dirty="0" sz="1100">
                <a:latin typeface="Times New Roman"/>
                <a:cs typeface="Times New Roman"/>
              </a:rPr>
              <a:t>:</a:t>
            </a:r>
            <a:r>
              <a:rPr dirty="0" sz="1100" spc="-8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rpS3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364104" y="3223767"/>
            <a:ext cx="66484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IB </a:t>
            </a:r>
            <a:r>
              <a:rPr dirty="0" sz="1100">
                <a:latin typeface="Times New Roman"/>
                <a:cs typeface="Times New Roman"/>
              </a:rPr>
              <a:t>:</a:t>
            </a:r>
            <a:r>
              <a:rPr dirty="0" sz="1100" spc="-70">
                <a:latin typeface="Times New Roman"/>
                <a:cs typeface="Times New Roman"/>
              </a:rPr>
              <a:t> </a:t>
            </a:r>
            <a:r>
              <a:rPr dirty="0" sz="1100" spc="-10">
                <a:latin typeface="Times New Roman"/>
                <a:cs typeface="Times New Roman"/>
              </a:rPr>
              <a:t>Nm-23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64104" y="3676395"/>
            <a:ext cx="505459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IB </a:t>
            </a:r>
            <a:r>
              <a:rPr dirty="0" sz="1100">
                <a:latin typeface="Times New Roman"/>
                <a:cs typeface="Times New Roman"/>
              </a:rPr>
              <a:t>:</a:t>
            </a:r>
            <a:r>
              <a:rPr dirty="0" sz="1100" spc="-9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C23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27278" y="2112980"/>
            <a:ext cx="942340" cy="5969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9050">
              <a:lnSpc>
                <a:spcPts val="1210"/>
              </a:lnSpc>
            </a:pPr>
            <a:r>
              <a:rPr dirty="0" sz="1100" spc="-5">
                <a:latin typeface="Times New Roman"/>
                <a:cs typeface="Times New Roman"/>
              </a:rPr>
              <a:t>B</a:t>
            </a:r>
            <a:r>
              <a:rPr dirty="0" sz="1100">
                <a:latin typeface="Times New Roman"/>
                <a:cs typeface="Times New Roman"/>
              </a:rPr>
              <a:t>E</a:t>
            </a:r>
            <a:r>
              <a:rPr dirty="0" sz="1100" spc="-10">
                <a:latin typeface="Times New Roman"/>
                <a:cs typeface="Times New Roman"/>
              </a:rPr>
              <a:t>A</a:t>
            </a:r>
            <a:r>
              <a:rPr dirty="0" sz="1100" spc="-5">
                <a:latin typeface="Times New Roman"/>
                <a:cs typeface="Times New Roman"/>
              </a:rPr>
              <a:t>S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2B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1100">
                <a:latin typeface="Times New Roman"/>
                <a:cs typeface="Times New Roman"/>
              </a:rPr>
              <a:t>1170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I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1100">
                <a:latin typeface="Times New Roman"/>
                <a:cs typeface="Times New Roman"/>
              </a:rPr>
              <a:t>1198</a:t>
            </a:r>
            <a:endParaRPr sz="1100">
              <a:latin typeface="Times New Roman"/>
              <a:cs typeface="Times New Roman"/>
            </a:endParaRPr>
          </a:p>
          <a:p>
            <a:pPr marL="19050">
              <a:lnSpc>
                <a:spcPct val="100000"/>
              </a:lnSpc>
              <a:spcBef>
                <a:spcPts val="805"/>
              </a:spcBef>
            </a:pPr>
            <a:r>
              <a:rPr dirty="0" sz="1100">
                <a:latin typeface="Times New Roman"/>
                <a:cs typeface="Times New Roman"/>
              </a:rPr>
              <a:t>1799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95244" y="3479165"/>
            <a:ext cx="1214996" cy="5400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090417" y="3474339"/>
            <a:ext cx="1224915" cy="549910"/>
          </a:xfrm>
          <a:custGeom>
            <a:avLst/>
            <a:gdLst/>
            <a:ahLst/>
            <a:cxnLst/>
            <a:rect l="l" t="t" r="r" b="b"/>
            <a:pathLst>
              <a:path w="1224914" h="549910">
                <a:moveTo>
                  <a:pt x="0" y="549529"/>
                </a:moveTo>
                <a:lnTo>
                  <a:pt x="1224521" y="549529"/>
                </a:lnTo>
                <a:lnTo>
                  <a:pt x="1224521" y="0"/>
                </a:lnTo>
                <a:lnTo>
                  <a:pt x="0" y="0"/>
                </a:lnTo>
                <a:lnTo>
                  <a:pt x="0" y="54952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086100" y="2772155"/>
            <a:ext cx="1214996" cy="2700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081273" y="2767457"/>
            <a:ext cx="1224915" cy="280035"/>
          </a:xfrm>
          <a:custGeom>
            <a:avLst/>
            <a:gdLst/>
            <a:ahLst/>
            <a:cxnLst/>
            <a:rect l="l" t="t" r="r" b="b"/>
            <a:pathLst>
              <a:path w="1224914" h="280035">
                <a:moveTo>
                  <a:pt x="0" y="279526"/>
                </a:moveTo>
                <a:lnTo>
                  <a:pt x="1224521" y="279526"/>
                </a:lnTo>
                <a:lnTo>
                  <a:pt x="1224521" y="0"/>
                </a:lnTo>
                <a:lnTo>
                  <a:pt x="0" y="0"/>
                </a:lnTo>
                <a:lnTo>
                  <a:pt x="0" y="279526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086100" y="3111373"/>
            <a:ext cx="1214996" cy="2700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081273" y="3106547"/>
            <a:ext cx="1224915" cy="280035"/>
          </a:xfrm>
          <a:custGeom>
            <a:avLst/>
            <a:gdLst/>
            <a:ahLst/>
            <a:cxnLst/>
            <a:rect l="l" t="t" r="r" b="b"/>
            <a:pathLst>
              <a:path w="1224914" h="280035">
                <a:moveTo>
                  <a:pt x="0" y="279526"/>
                </a:moveTo>
                <a:lnTo>
                  <a:pt x="1224521" y="279526"/>
                </a:lnTo>
                <a:lnTo>
                  <a:pt x="1224521" y="0"/>
                </a:lnTo>
                <a:lnTo>
                  <a:pt x="0" y="0"/>
                </a:lnTo>
                <a:lnTo>
                  <a:pt x="0" y="279526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30110" y="2775204"/>
            <a:ext cx="1433068" cy="22593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25348" y="2770377"/>
            <a:ext cx="1442720" cy="2268855"/>
          </a:xfrm>
          <a:custGeom>
            <a:avLst/>
            <a:gdLst/>
            <a:ahLst/>
            <a:cxnLst/>
            <a:rect l="l" t="t" r="r" b="b"/>
            <a:pathLst>
              <a:path w="1442720" h="2268854">
                <a:moveTo>
                  <a:pt x="0" y="2268855"/>
                </a:moveTo>
                <a:lnTo>
                  <a:pt x="1442593" y="2268855"/>
                </a:lnTo>
                <a:lnTo>
                  <a:pt x="1442593" y="0"/>
                </a:lnTo>
                <a:lnTo>
                  <a:pt x="0" y="0"/>
                </a:lnTo>
                <a:lnTo>
                  <a:pt x="0" y="226885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886719" y="2116409"/>
            <a:ext cx="942340" cy="5962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9050">
              <a:lnSpc>
                <a:spcPts val="1210"/>
              </a:lnSpc>
            </a:pPr>
            <a:r>
              <a:rPr dirty="0" sz="1100" spc="-5">
                <a:latin typeface="Times New Roman"/>
                <a:cs typeface="Times New Roman"/>
              </a:rPr>
              <a:t>B</a:t>
            </a:r>
            <a:r>
              <a:rPr dirty="0" sz="1100">
                <a:latin typeface="Times New Roman"/>
                <a:cs typeface="Times New Roman"/>
              </a:rPr>
              <a:t>E</a:t>
            </a:r>
            <a:r>
              <a:rPr dirty="0" sz="1100" spc="-10">
                <a:latin typeface="Times New Roman"/>
                <a:cs typeface="Times New Roman"/>
              </a:rPr>
              <a:t>A</a:t>
            </a:r>
            <a:r>
              <a:rPr dirty="0" sz="1100" spc="-5">
                <a:latin typeface="Times New Roman"/>
                <a:cs typeface="Times New Roman"/>
              </a:rPr>
              <a:t>S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2B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dirty="0" sz="1100">
                <a:latin typeface="Times New Roman"/>
                <a:cs typeface="Times New Roman"/>
              </a:rPr>
              <a:t>1170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I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1100">
                <a:latin typeface="Times New Roman"/>
                <a:cs typeface="Times New Roman"/>
              </a:rPr>
              <a:t>1198</a:t>
            </a:r>
            <a:endParaRPr sz="1100">
              <a:latin typeface="Times New Roman"/>
              <a:cs typeface="Times New Roman"/>
            </a:endParaRPr>
          </a:p>
          <a:p>
            <a:pPr marL="19050">
              <a:lnSpc>
                <a:spcPct val="100000"/>
              </a:lnSpc>
              <a:spcBef>
                <a:spcPts val="805"/>
              </a:spcBef>
            </a:pPr>
            <a:r>
              <a:rPr dirty="0" sz="1100">
                <a:latin typeface="Times New Roman"/>
                <a:cs typeface="Times New Roman"/>
              </a:rPr>
              <a:t>1799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87044" y="5138166"/>
            <a:ext cx="78549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CBB</a:t>
            </a:r>
            <a:r>
              <a:rPr dirty="0" sz="1100" spc="-7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staining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4370" y="2035683"/>
            <a:ext cx="154305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74442" y="2033778"/>
            <a:ext cx="144780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55573" y="1110551"/>
            <a:ext cx="7560945" cy="86360"/>
          </a:xfrm>
          <a:custGeom>
            <a:avLst/>
            <a:gdLst/>
            <a:ahLst/>
            <a:cxnLst/>
            <a:rect l="l" t="t" r="r" b="b"/>
            <a:pathLst>
              <a:path w="7560945" h="86359">
                <a:moveTo>
                  <a:pt x="0" y="86169"/>
                </a:moveTo>
                <a:lnTo>
                  <a:pt x="7560818" y="86169"/>
                </a:lnTo>
                <a:lnTo>
                  <a:pt x="7560818" y="0"/>
                </a:lnTo>
                <a:lnTo>
                  <a:pt x="0" y="0"/>
                </a:lnTo>
                <a:lnTo>
                  <a:pt x="0" y="86169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74255" y="620712"/>
            <a:ext cx="0" cy="508634"/>
          </a:xfrm>
          <a:custGeom>
            <a:avLst/>
            <a:gdLst/>
            <a:ahLst/>
            <a:cxnLst/>
            <a:rect l="l" t="t" r="r" b="b"/>
            <a:pathLst>
              <a:path w="0" h="508634">
                <a:moveTo>
                  <a:pt x="0" y="0"/>
                </a:moveTo>
                <a:lnTo>
                  <a:pt x="0" y="508063"/>
                </a:lnTo>
              </a:path>
            </a:pathLst>
          </a:custGeom>
          <a:ln w="37363">
            <a:solidFill>
              <a:srgbClr val="006FC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09929" y="0"/>
            <a:ext cx="5816600" cy="44767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3525"/>
              </a:lnSpc>
            </a:pPr>
            <a:r>
              <a:rPr dirty="0" sz="3000" b="0">
                <a:latin typeface="Batang"/>
                <a:cs typeface="Batang"/>
              </a:rPr>
              <a:t>ELISA assay; </a:t>
            </a:r>
            <a:r>
              <a:rPr dirty="0" sz="3000" spc="-5" b="0">
                <a:latin typeface="Batang"/>
                <a:cs typeface="Batang"/>
              </a:rPr>
              <a:t>S3 secreted</a:t>
            </a:r>
            <a:r>
              <a:rPr dirty="0" sz="3000" spc="-100" b="0">
                <a:latin typeface="Batang"/>
                <a:cs typeface="Batang"/>
              </a:rPr>
              <a:t> </a:t>
            </a:r>
            <a:r>
              <a:rPr dirty="0" sz="3000" b="0">
                <a:latin typeface="Batang"/>
                <a:cs typeface="Batang"/>
              </a:rPr>
              <a:t>more</a:t>
            </a:r>
            <a:endParaRPr sz="3000">
              <a:latin typeface="Batang"/>
              <a:cs typeface="Batang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09929" y="226821"/>
            <a:ext cx="5158105" cy="9048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000" spc="-5">
                <a:latin typeface="Batang"/>
                <a:cs typeface="Batang"/>
              </a:rPr>
              <a:t>in </a:t>
            </a:r>
            <a:r>
              <a:rPr dirty="0" sz="3000">
                <a:latin typeface="Batang"/>
                <a:cs typeface="Batang"/>
              </a:rPr>
              <a:t>more </a:t>
            </a:r>
            <a:r>
              <a:rPr dirty="0" sz="3000" spc="-5">
                <a:latin typeface="Batang"/>
                <a:cs typeface="Batang"/>
              </a:rPr>
              <a:t>invasive </a:t>
            </a:r>
            <a:r>
              <a:rPr dirty="0" sz="3000">
                <a:latin typeface="Batang"/>
                <a:cs typeface="Batang"/>
              </a:rPr>
              <a:t>cancer</a:t>
            </a:r>
            <a:r>
              <a:rPr dirty="0" sz="3000" spc="-130">
                <a:latin typeface="Batang"/>
                <a:cs typeface="Batang"/>
              </a:rPr>
              <a:t> </a:t>
            </a:r>
            <a:r>
              <a:rPr dirty="0" sz="3000">
                <a:latin typeface="Batang"/>
                <a:cs typeface="Batang"/>
              </a:rPr>
              <a:t>cell</a:t>
            </a:r>
            <a:endParaRPr sz="3000">
              <a:latin typeface="Batang"/>
              <a:cs typeface="Batang"/>
            </a:endParaRPr>
          </a:p>
          <a:p>
            <a:pPr marL="12700">
              <a:lnSpc>
                <a:spcPts val="3525"/>
              </a:lnSpc>
            </a:pPr>
            <a:r>
              <a:rPr dirty="0" sz="3000">
                <a:latin typeface="Batang"/>
                <a:cs typeface="Batang"/>
              </a:rPr>
              <a:t>lines</a:t>
            </a:r>
            <a:endParaRPr sz="3000">
              <a:latin typeface="Batang"/>
              <a:cs typeface="Batang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008120" y="5024628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741676" y="5024628"/>
            <a:ext cx="870585" cy="0"/>
          </a:xfrm>
          <a:custGeom>
            <a:avLst/>
            <a:gdLst/>
            <a:ahLst/>
            <a:cxnLst/>
            <a:rect l="l" t="t" r="r" b="b"/>
            <a:pathLst>
              <a:path w="870585" h="0">
                <a:moveTo>
                  <a:pt x="0" y="0"/>
                </a:moveTo>
                <a:lnTo>
                  <a:pt x="87020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475232" y="5024628"/>
            <a:ext cx="870585" cy="0"/>
          </a:xfrm>
          <a:custGeom>
            <a:avLst/>
            <a:gdLst/>
            <a:ahLst/>
            <a:cxnLst/>
            <a:rect l="l" t="t" r="r" b="b"/>
            <a:pathLst>
              <a:path w="870585" h="0">
                <a:moveTo>
                  <a:pt x="0" y="0"/>
                </a:moveTo>
                <a:lnTo>
                  <a:pt x="87020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44651" y="5024628"/>
            <a:ext cx="434340" cy="0"/>
          </a:xfrm>
          <a:custGeom>
            <a:avLst/>
            <a:gdLst/>
            <a:ahLst/>
            <a:cxnLst/>
            <a:rect l="l" t="t" r="r" b="b"/>
            <a:pathLst>
              <a:path w="434340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008120" y="4942332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41676" y="4942332"/>
            <a:ext cx="870585" cy="0"/>
          </a:xfrm>
          <a:custGeom>
            <a:avLst/>
            <a:gdLst/>
            <a:ahLst/>
            <a:cxnLst/>
            <a:rect l="l" t="t" r="r" b="b"/>
            <a:pathLst>
              <a:path w="870585" h="0">
                <a:moveTo>
                  <a:pt x="0" y="0"/>
                </a:moveTo>
                <a:lnTo>
                  <a:pt x="87020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475232" y="4942332"/>
            <a:ext cx="870585" cy="0"/>
          </a:xfrm>
          <a:custGeom>
            <a:avLst/>
            <a:gdLst/>
            <a:ahLst/>
            <a:cxnLst/>
            <a:rect l="l" t="t" r="r" b="b"/>
            <a:pathLst>
              <a:path w="870585" h="0">
                <a:moveTo>
                  <a:pt x="0" y="0"/>
                </a:moveTo>
                <a:lnTo>
                  <a:pt x="87020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44651" y="4942332"/>
            <a:ext cx="434340" cy="0"/>
          </a:xfrm>
          <a:custGeom>
            <a:avLst/>
            <a:gdLst/>
            <a:ahLst/>
            <a:cxnLst/>
            <a:rect l="l" t="t" r="r" b="b"/>
            <a:pathLst>
              <a:path w="434340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008120" y="4860035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741676" y="4860035"/>
            <a:ext cx="870585" cy="0"/>
          </a:xfrm>
          <a:custGeom>
            <a:avLst/>
            <a:gdLst/>
            <a:ahLst/>
            <a:cxnLst/>
            <a:rect l="l" t="t" r="r" b="b"/>
            <a:pathLst>
              <a:path w="870585" h="0">
                <a:moveTo>
                  <a:pt x="0" y="0"/>
                </a:moveTo>
                <a:lnTo>
                  <a:pt x="87020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475232" y="4860035"/>
            <a:ext cx="870585" cy="0"/>
          </a:xfrm>
          <a:custGeom>
            <a:avLst/>
            <a:gdLst/>
            <a:ahLst/>
            <a:cxnLst/>
            <a:rect l="l" t="t" r="r" b="b"/>
            <a:pathLst>
              <a:path w="870585" h="0">
                <a:moveTo>
                  <a:pt x="0" y="0"/>
                </a:moveTo>
                <a:lnTo>
                  <a:pt x="87020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44651" y="4860035"/>
            <a:ext cx="434340" cy="0"/>
          </a:xfrm>
          <a:custGeom>
            <a:avLst/>
            <a:gdLst/>
            <a:ahLst/>
            <a:cxnLst/>
            <a:rect l="l" t="t" r="r" b="b"/>
            <a:pathLst>
              <a:path w="434340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008120" y="4777740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741676" y="4777740"/>
            <a:ext cx="870585" cy="0"/>
          </a:xfrm>
          <a:custGeom>
            <a:avLst/>
            <a:gdLst/>
            <a:ahLst/>
            <a:cxnLst/>
            <a:rect l="l" t="t" r="r" b="b"/>
            <a:pathLst>
              <a:path w="870585" h="0">
                <a:moveTo>
                  <a:pt x="0" y="0"/>
                </a:moveTo>
                <a:lnTo>
                  <a:pt x="87020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475232" y="4777740"/>
            <a:ext cx="870585" cy="0"/>
          </a:xfrm>
          <a:custGeom>
            <a:avLst/>
            <a:gdLst/>
            <a:ahLst/>
            <a:cxnLst/>
            <a:rect l="l" t="t" r="r" b="b"/>
            <a:pathLst>
              <a:path w="870585" h="0">
                <a:moveTo>
                  <a:pt x="0" y="0"/>
                </a:moveTo>
                <a:lnTo>
                  <a:pt x="87020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44651" y="4777740"/>
            <a:ext cx="434340" cy="0"/>
          </a:xfrm>
          <a:custGeom>
            <a:avLst/>
            <a:gdLst/>
            <a:ahLst/>
            <a:cxnLst/>
            <a:rect l="l" t="t" r="r" b="b"/>
            <a:pathLst>
              <a:path w="434340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08120" y="4613147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741676" y="4613147"/>
            <a:ext cx="870585" cy="0"/>
          </a:xfrm>
          <a:custGeom>
            <a:avLst/>
            <a:gdLst/>
            <a:ahLst/>
            <a:cxnLst/>
            <a:rect l="l" t="t" r="r" b="b"/>
            <a:pathLst>
              <a:path w="870585" h="0">
                <a:moveTo>
                  <a:pt x="0" y="0"/>
                </a:moveTo>
                <a:lnTo>
                  <a:pt x="87020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475232" y="4613147"/>
            <a:ext cx="870585" cy="0"/>
          </a:xfrm>
          <a:custGeom>
            <a:avLst/>
            <a:gdLst/>
            <a:ahLst/>
            <a:cxnLst/>
            <a:rect l="l" t="t" r="r" b="b"/>
            <a:pathLst>
              <a:path w="870585" h="0">
                <a:moveTo>
                  <a:pt x="0" y="0"/>
                </a:moveTo>
                <a:lnTo>
                  <a:pt x="87020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44651" y="4613147"/>
            <a:ext cx="434340" cy="0"/>
          </a:xfrm>
          <a:custGeom>
            <a:avLst/>
            <a:gdLst/>
            <a:ahLst/>
            <a:cxnLst/>
            <a:rect l="l" t="t" r="r" b="b"/>
            <a:pathLst>
              <a:path w="434340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008120" y="4530852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741676" y="4530852"/>
            <a:ext cx="870585" cy="0"/>
          </a:xfrm>
          <a:custGeom>
            <a:avLst/>
            <a:gdLst/>
            <a:ahLst/>
            <a:cxnLst/>
            <a:rect l="l" t="t" r="r" b="b"/>
            <a:pathLst>
              <a:path w="870585" h="0">
                <a:moveTo>
                  <a:pt x="0" y="0"/>
                </a:moveTo>
                <a:lnTo>
                  <a:pt x="87020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44651" y="4530852"/>
            <a:ext cx="1701164" cy="0"/>
          </a:xfrm>
          <a:custGeom>
            <a:avLst/>
            <a:gdLst/>
            <a:ahLst/>
            <a:cxnLst/>
            <a:rect l="l" t="t" r="r" b="b"/>
            <a:pathLst>
              <a:path w="1701164" h="0">
                <a:moveTo>
                  <a:pt x="0" y="0"/>
                </a:moveTo>
                <a:lnTo>
                  <a:pt x="170078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008120" y="4447032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2741676" y="4447032"/>
            <a:ext cx="870585" cy="0"/>
          </a:xfrm>
          <a:custGeom>
            <a:avLst/>
            <a:gdLst/>
            <a:ahLst/>
            <a:cxnLst/>
            <a:rect l="l" t="t" r="r" b="b"/>
            <a:pathLst>
              <a:path w="870585" h="0">
                <a:moveTo>
                  <a:pt x="0" y="0"/>
                </a:moveTo>
                <a:lnTo>
                  <a:pt x="87020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44651" y="4447032"/>
            <a:ext cx="1701164" cy="0"/>
          </a:xfrm>
          <a:custGeom>
            <a:avLst/>
            <a:gdLst/>
            <a:ahLst/>
            <a:cxnLst/>
            <a:rect l="l" t="t" r="r" b="b"/>
            <a:pathLst>
              <a:path w="1701164" h="0">
                <a:moveTo>
                  <a:pt x="0" y="0"/>
                </a:moveTo>
                <a:lnTo>
                  <a:pt x="170078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008120" y="4364735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741676" y="4364735"/>
            <a:ext cx="870585" cy="0"/>
          </a:xfrm>
          <a:custGeom>
            <a:avLst/>
            <a:gdLst/>
            <a:ahLst/>
            <a:cxnLst/>
            <a:rect l="l" t="t" r="r" b="b"/>
            <a:pathLst>
              <a:path w="870585" h="0">
                <a:moveTo>
                  <a:pt x="0" y="0"/>
                </a:moveTo>
                <a:lnTo>
                  <a:pt x="87020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44651" y="4364735"/>
            <a:ext cx="1701164" cy="0"/>
          </a:xfrm>
          <a:custGeom>
            <a:avLst/>
            <a:gdLst/>
            <a:ahLst/>
            <a:cxnLst/>
            <a:rect l="l" t="t" r="r" b="b"/>
            <a:pathLst>
              <a:path w="1701164" h="0">
                <a:moveTo>
                  <a:pt x="0" y="0"/>
                </a:moveTo>
                <a:lnTo>
                  <a:pt x="170078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008120" y="4200144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741676" y="4200144"/>
            <a:ext cx="870585" cy="0"/>
          </a:xfrm>
          <a:custGeom>
            <a:avLst/>
            <a:gdLst/>
            <a:ahLst/>
            <a:cxnLst/>
            <a:rect l="l" t="t" r="r" b="b"/>
            <a:pathLst>
              <a:path w="870585" h="0">
                <a:moveTo>
                  <a:pt x="0" y="0"/>
                </a:moveTo>
                <a:lnTo>
                  <a:pt x="870203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44651" y="4200144"/>
            <a:ext cx="1701164" cy="0"/>
          </a:xfrm>
          <a:custGeom>
            <a:avLst/>
            <a:gdLst/>
            <a:ahLst/>
            <a:cxnLst/>
            <a:rect l="l" t="t" r="r" b="b"/>
            <a:pathLst>
              <a:path w="1701164" h="0">
                <a:moveTo>
                  <a:pt x="0" y="0"/>
                </a:moveTo>
                <a:lnTo>
                  <a:pt x="1700784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008120" y="4117847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44651" y="4117847"/>
            <a:ext cx="2967355" cy="0"/>
          </a:xfrm>
          <a:custGeom>
            <a:avLst/>
            <a:gdLst/>
            <a:ahLst/>
            <a:cxnLst/>
            <a:rect l="l" t="t" r="r" b="b"/>
            <a:pathLst>
              <a:path w="2967354" h="0">
                <a:moveTo>
                  <a:pt x="0" y="0"/>
                </a:moveTo>
                <a:lnTo>
                  <a:pt x="29672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008120" y="4035552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44651" y="4035552"/>
            <a:ext cx="2967355" cy="0"/>
          </a:xfrm>
          <a:custGeom>
            <a:avLst/>
            <a:gdLst/>
            <a:ahLst/>
            <a:cxnLst/>
            <a:rect l="l" t="t" r="r" b="b"/>
            <a:pathLst>
              <a:path w="2967354" h="0">
                <a:moveTo>
                  <a:pt x="0" y="0"/>
                </a:moveTo>
                <a:lnTo>
                  <a:pt x="29672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4008120" y="3953255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644651" y="3953255"/>
            <a:ext cx="2967355" cy="0"/>
          </a:xfrm>
          <a:custGeom>
            <a:avLst/>
            <a:gdLst/>
            <a:ahLst/>
            <a:cxnLst/>
            <a:rect l="l" t="t" r="r" b="b"/>
            <a:pathLst>
              <a:path w="2967354" h="0">
                <a:moveTo>
                  <a:pt x="0" y="0"/>
                </a:moveTo>
                <a:lnTo>
                  <a:pt x="29672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4008120" y="3787140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44651" y="3787140"/>
            <a:ext cx="2967355" cy="0"/>
          </a:xfrm>
          <a:custGeom>
            <a:avLst/>
            <a:gdLst/>
            <a:ahLst/>
            <a:cxnLst/>
            <a:rect l="l" t="t" r="r" b="b"/>
            <a:pathLst>
              <a:path w="2967354" h="0">
                <a:moveTo>
                  <a:pt x="0" y="0"/>
                </a:moveTo>
                <a:lnTo>
                  <a:pt x="29672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4008120" y="3704844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44651" y="3704844"/>
            <a:ext cx="2967355" cy="0"/>
          </a:xfrm>
          <a:custGeom>
            <a:avLst/>
            <a:gdLst/>
            <a:ahLst/>
            <a:cxnLst/>
            <a:rect l="l" t="t" r="r" b="b"/>
            <a:pathLst>
              <a:path w="2967354" h="0">
                <a:moveTo>
                  <a:pt x="0" y="0"/>
                </a:moveTo>
                <a:lnTo>
                  <a:pt x="29672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4008120" y="3622547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44651" y="3622547"/>
            <a:ext cx="2967355" cy="0"/>
          </a:xfrm>
          <a:custGeom>
            <a:avLst/>
            <a:gdLst/>
            <a:ahLst/>
            <a:cxnLst/>
            <a:rect l="l" t="t" r="r" b="b"/>
            <a:pathLst>
              <a:path w="2967354" h="0">
                <a:moveTo>
                  <a:pt x="0" y="0"/>
                </a:moveTo>
                <a:lnTo>
                  <a:pt x="29672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4008120" y="3540252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44651" y="3540252"/>
            <a:ext cx="2967355" cy="0"/>
          </a:xfrm>
          <a:custGeom>
            <a:avLst/>
            <a:gdLst/>
            <a:ahLst/>
            <a:cxnLst/>
            <a:rect l="l" t="t" r="r" b="b"/>
            <a:pathLst>
              <a:path w="2967354" h="0">
                <a:moveTo>
                  <a:pt x="0" y="0"/>
                </a:moveTo>
                <a:lnTo>
                  <a:pt x="29672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4008120" y="3374135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644651" y="3374135"/>
            <a:ext cx="2967355" cy="0"/>
          </a:xfrm>
          <a:custGeom>
            <a:avLst/>
            <a:gdLst/>
            <a:ahLst/>
            <a:cxnLst/>
            <a:rect l="l" t="t" r="r" b="b"/>
            <a:pathLst>
              <a:path w="2967354" h="0">
                <a:moveTo>
                  <a:pt x="0" y="0"/>
                </a:moveTo>
                <a:lnTo>
                  <a:pt x="29672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4008120" y="3291840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644651" y="3291840"/>
            <a:ext cx="2967355" cy="0"/>
          </a:xfrm>
          <a:custGeom>
            <a:avLst/>
            <a:gdLst/>
            <a:ahLst/>
            <a:cxnLst/>
            <a:rect l="l" t="t" r="r" b="b"/>
            <a:pathLst>
              <a:path w="2967354" h="0">
                <a:moveTo>
                  <a:pt x="0" y="0"/>
                </a:moveTo>
                <a:lnTo>
                  <a:pt x="29672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008120" y="3209544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644651" y="3209544"/>
            <a:ext cx="2967355" cy="0"/>
          </a:xfrm>
          <a:custGeom>
            <a:avLst/>
            <a:gdLst/>
            <a:ahLst/>
            <a:cxnLst/>
            <a:rect l="l" t="t" r="r" b="b"/>
            <a:pathLst>
              <a:path w="2967354" h="0">
                <a:moveTo>
                  <a:pt x="0" y="0"/>
                </a:moveTo>
                <a:lnTo>
                  <a:pt x="29672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008120" y="3127248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44651" y="3127248"/>
            <a:ext cx="2967355" cy="0"/>
          </a:xfrm>
          <a:custGeom>
            <a:avLst/>
            <a:gdLst/>
            <a:ahLst/>
            <a:cxnLst/>
            <a:rect l="l" t="t" r="r" b="b"/>
            <a:pathLst>
              <a:path w="2967354" h="0">
                <a:moveTo>
                  <a:pt x="0" y="0"/>
                </a:moveTo>
                <a:lnTo>
                  <a:pt x="29672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008120" y="2962655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644651" y="2962655"/>
            <a:ext cx="2967355" cy="0"/>
          </a:xfrm>
          <a:custGeom>
            <a:avLst/>
            <a:gdLst/>
            <a:ahLst/>
            <a:cxnLst/>
            <a:rect l="l" t="t" r="r" b="b"/>
            <a:pathLst>
              <a:path w="2967354" h="0">
                <a:moveTo>
                  <a:pt x="0" y="0"/>
                </a:moveTo>
                <a:lnTo>
                  <a:pt x="29672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008120" y="2880360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644651" y="2880360"/>
            <a:ext cx="2967355" cy="0"/>
          </a:xfrm>
          <a:custGeom>
            <a:avLst/>
            <a:gdLst/>
            <a:ahLst/>
            <a:cxnLst/>
            <a:rect l="l" t="t" r="r" b="b"/>
            <a:pathLst>
              <a:path w="2967354" h="0">
                <a:moveTo>
                  <a:pt x="0" y="0"/>
                </a:moveTo>
                <a:lnTo>
                  <a:pt x="29672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008120" y="2796539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644651" y="2796539"/>
            <a:ext cx="2967355" cy="0"/>
          </a:xfrm>
          <a:custGeom>
            <a:avLst/>
            <a:gdLst/>
            <a:ahLst/>
            <a:cxnLst/>
            <a:rect l="l" t="t" r="r" b="b"/>
            <a:pathLst>
              <a:path w="2967354" h="0">
                <a:moveTo>
                  <a:pt x="0" y="0"/>
                </a:moveTo>
                <a:lnTo>
                  <a:pt x="29672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008120" y="2714244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44651" y="2714244"/>
            <a:ext cx="2967355" cy="0"/>
          </a:xfrm>
          <a:custGeom>
            <a:avLst/>
            <a:gdLst/>
            <a:ahLst/>
            <a:cxnLst/>
            <a:rect l="l" t="t" r="r" b="b"/>
            <a:pathLst>
              <a:path w="2967354" h="0">
                <a:moveTo>
                  <a:pt x="0" y="0"/>
                </a:moveTo>
                <a:lnTo>
                  <a:pt x="296722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44651" y="2549651"/>
            <a:ext cx="3797935" cy="0"/>
          </a:xfrm>
          <a:custGeom>
            <a:avLst/>
            <a:gdLst/>
            <a:ahLst/>
            <a:cxnLst/>
            <a:rect l="l" t="t" r="r" b="b"/>
            <a:pathLst>
              <a:path w="3797935" h="0">
                <a:moveTo>
                  <a:pt x="0" y="0"/>
                </a:moveTo>
                <a:lnTo>
                  <a:pt x="37978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44651" y="2467355"/>
            <a:ext cx="3797935" cy="0"/>
          </a:xfrm>
          <a:custGeom>
            <a:avLst/>
            <a:gdLst/>
            <a:ahLst/>
            <a:cxnLst/>
            <a:rect l="l" t="t" r="r" b="b"/>
            <a:pathLst>
              <a:path w="3797935" h="0">
                <a:moveTo>
                  <a:pt x="0" y="0"/>
                </a:moveTo>
                <a:lnTo>
                  <a:pt x="37978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44651" y="2385060"/>
            <a:ext cx="3797935" cy="0"/>
          </a:xfrm>
          <a:custGeom>
            <a:avLst/>
            <a:gdLst/>
            <a:ahLst/>
            <a:cxnLst/>
            <a:rect l="l" t="t" r="r" b="b"/>
            <a:pathLst>
              <a:path w="3797935" h="0">
                <a:moveTo>
                  <a:pt x="0" y="0"/>
                </a:moveTo>
                <a:lnTo>
                  <a:pt x="37978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44651" y="2302764"/>
            <a:ext cx="3797935" cy="0"/>
          </a:xfrm>
          <a:custGeom>
            <a:avLst/>
            <a:gdLst/>
            <a:ahLst/>
            <a:cxnLst/>
            <a:rect l="l" t="t" r="r" b="b"/>
            <a:pathLst>
              <a:path w="3797935" h="0">
                <a:moveTo>
                  <a:pt x="0" y="0"/>
                </a:moveTo>
                <a:lnTo>
                  <a:pt x="37978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44651" y="2136648"/>
            <a:ext cx="3797935" cy="0"/>
          </a:xfrm>
          <a:custGeom>
            <a:avLst/>
            <a:gdLst/>
            <a:ahLst/>
            <a:cxnLst/>
            <a:rect l="l" t="t" r="r" b="b"/>
            <a:pathLst>
              <a:path w="3797935" h="0">
                <a:moveTo>
                  <a:pt x="0" y="0"/>
                </a:moveTo>
                <a:lnTo>
                  <a:pt x="37978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44651" y="2054351"/>
            <a:ext cx="3797935" cy="0"/>
          </a:xfrm>
          <a:custGeom>
            <a:avLst/>
            <a:gdLst/>
            <a:ahLst/>
            <a:cxnLst/>
            <a:rect l="l" t="t" r="r" b="b"/>
            <a:pathLst>
              <a:path w="3797935" h="0">
                <a:moveTo>
                  <a:pt x="0" y="0"/>
                </a:moveTo>
                <a:lnTo>
                  <a:pt x="37978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644651" y="1972055"/>
            <a:ext cx="3797935" cy="0"/>
          </a:xfrm>
          <a:custGeom>
            <a:avLst/>
            <a:gdLst/>
            <a:ahLst/>
            <a:cxnLst/>
            <a:rect l="l" t="t" r="r" b="b"/>
            <a:pathLst>
              <a:path w="3797935" h="0">
                <a:moveTo>
                  <a:pt x="0" y="0"/>
                </a:moveTo>
                <a:lnTo>
                  <a:pt x="37978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644651" y="1889760"/>
            <a:ext cx="3797935" cy="0"/>
          </a:xfrm>
          <a:custGeom>
            <a:avLst/>
            <a:gdLst/>
            <a:ahLst/>
            <a:cxnLst/>
            <a:rect l="l" t="t" r="r" b="b"/>
            <a:pathLst>
              <a:path w="3797935" h="0">
                <a:moveTo>
                  <a:pt x="0" y="0"/>
                </a:moveTo>
                <a:lnTo>
                  <a:pt x="3797808" y="0"/>
                </a:lnTo>
              </a:path>
            </a:pathLst>
          </a:custGeom>
          <a:ln w="9144">
            <a:solidFill>
              <a:srgbClr val="F1F1F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008120" y="4695444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741676" y="4695444"/>
            <a:ext cx="870585" cy="0"/>
          </a:xfrm>
          <a:custGeom>
            <a:avLst/>
            <a:gdLst/>
            <a:ahLst/>
            <a:cxnLst/>
            <a:rect l="l" t="t" r="r" b="b"/>
            <a:pathLst>
              <a:path w="870585" h="0">
                <a:moveTo>
                  <a:pt x="0" y="0"/>
                </a:moveTo>
                <a:lnTo>
                  <a:pt x="87020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475232" y="4695444"/>
            <a:ext cx="870585" cy="0"/>
          </a:xfrm>
          <a:custGeom>
            <a:avLst/>
            <a:gdLst/>
            <a:ahLst/>
            <a:cxnLst/>
            <a:rect l="l" t="t" r="r" b="b"/>
            <a:pathLst>
              <a:path w="870585" h="0">
                <a:moveTo>
                  <a:pt x="0" y="0"/>
                </a:moveTo>
                <a:lnTo>
                  <a:pt x="87020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44651" y="4695444"/>
            <a:ext cx="434340" cy="0"/>
          </a:xfrm>
          <a:custGeom>
            <a:avLst/>
            <a:gdLst/>
            <a:ahLst/>
            <a:cxnLst/>
            <a:rect l="l" t="t" r="r" b="b"/>
            <a:pathLst>
              <a:path w="434340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4008120" y="4282440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2741676" y="4282440"/>
            <a:ext cx="870585" cy="0"/>
          </a:xfrm>
          <a:custGeom>
            <a:avLst/>
            <a:gdLst/>
            <a:ahLst/>
            <a:cxnLst/>
            <a:rect l="l" t="t" r="r" b="b"/>
            <a:pathLst>
              <a:path w="870585" h="0">
                <a:moveTo>
                  <a:pt x="0" y="0"/>
                </a:moveTo>
                <a:lnTo>
                  <a:pt x="87020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44651" y="4282440"/>
            <a:ext cx="1701164" cy="0"/>
          </a:xfrm>
          <a:custGeom>
            <a:avLst/>
            <a:gdLst/>
            <a:ahLst/>
            <a:cxnLst/>
            <a:rect l="l" t="t" r="r" b="b"/>
            <a:pathLst>
              <a:path w="1701164" h="0">
                <a:moveTo>
                  <a:pt x="0" y="0"/>
                </a:moveTo>
                <a:lnTo>
                  <a:pt x="170078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008120" y="3869435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44651" y="3869435"/>
            <a:ext cx="2967355" cy="0"/>
          </a:xfrm>
          <a:custGeom>
            <a:avLst/>
            <a:gdLst/>
            <a:ahLst/>
            <a:cxnLst/>
            <a:rect l="l" t="t" r="r" b="b"/>
            <a:pathLst>
              <a:path w="2967354" h="0">
                <a:moveTo>
                  <a:pt x="0" y="0"/>
                </a:moveTo>
                <a:lnTo>
                  <a:pt x="296722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4008120" y="3457955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644651" y="3457955"/>
            <a:ext cx="2967355" cy="0"/>
          </a:xfrm>
          <a:custGeom>
            <a:avLst/>
            <a:gdLst/>
            <a:ahLst/>
            <a:cxnLst/>
            <a:rect l="l" t="t" r="r" b="b"/>
            <a:pathLst>
              <a:path w="2967354" h="0">
                <a:moveTo>
                  <a:pt x="0" y="0"/>
                </a:moveTo>
                <a:lnTo>
                  <a:pt x="296722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4008120" y="3044951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44651" y="3044951"/>
            <a:ext cx="2967355" cy="0"/>
          </a:xfrm>
          <a:custGeom>
            <a:avLst/>
            <a:gdLst/>
            <a:ahLst/>
            <a:cxnLst/>
            <a:rect l="l" t="t" r="r" b="b"/>
            <a:pathLst>
              <a:path w="2967354" h="0">
                <a:moveTo>
                  <a:pt x="0" y="0"/>
                </a:moveTo>
                <a:lnTo>
                  <a:pt x="296722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4008120" y="2631948"/>
            <a:ext cx="434340" cy="0"/>
          </a:xfrm>
          <a:custGeom>
            <a:avLst/>
            <a:gdLst/>
            <a:ahLst/>
            <a:cxnLst/>
            <a:rect l="l" t="t" r="r" b="b"/>
            <a:pathLst>
              <a:path w="434339" h="0">
                <a:moveTo>
                  <a:pt x="0" y="0"/>
                </a:moveTo>
                <a:lnTo>
                  <a:pt x="43433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644651" y="2631948"/>
            <a:ext cx="2967355" cy="0"/>
          </a:xfrm>
          <a:custGeom>
            <a:avLst/>
            <a:gdLst/>
            <a:ahLst/>
            <a:cxnLst/>
            <a:rect l="l" t="t" r="r" b="b"/>
            <a:pathLst>
              <a:path w="2967354" h="0">
                <a:moveTo>
                  <a:pt x="0" y="0"/>
                </a:moveTo>
                <a:lnTo>
                  <a:pt x="296722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644651" y="2218944"/>
            <a:ext cx="3797935" cy="0"/>
          </a:xfrm>
          <a:custGeom>
            <a:avLst/>
            <a:gdLst/>
            <a:ahLst/>
            <a:cxnLst/>
            <a:rect l="l" t="t" r="r" b="b"/>
            <a:pathLst>
              <a:path w="3797935" h="0">
                <a:moveTo>
                  <a:pt x="0" y="0"/>
                </a:moveTo>
                <a:lnTo>
                  <a:pt x="37978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644651" y="1807464"/>
            <a:ext cx="3797935" cy="0"/>
          </a:xfrm>
          <a:custGeom>
            <a:avLst/>
            <a:gdLst/>
            <a:ahLst/>
            <a:cxnLst/>
            <a:rect l="l" t="t" r="r" b="b"/>
            <a:pathLst>
              <a:path w="3797935" h="0">
                <a:moveTo>
                  <a:pt x="0" y="0"/>
                </a:moveTo>
                <a:lnTo>
                  <a:pt x="37978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1078991" y="4523232"/>
            <a:ext cx="396240" cy="585470"/>
          </a:xfrm>
          <a:custGeom>
            <a:avLst/>
            <a:gdLst/>
            <a:ahLst/>
            <a:cxnLst/>
            <a:rect l="l" t="t" r="r" b="b"/>
            <a:pathLst>
              <a:path w="396240" h="585470">
                <a:moveTo>
                  <a:pt x="396240" y="0"/>
                </a:moveTo>
                <a:lnTo>
                  <a:pt x="0" y="0"/>
                </a:lnTo>
                <a:lnTo>
                  <a:pt x="0" y="585216"/>
                </a:lnTo>
                <a:lnTo>
                  <a:pt x="396240" y="585216"/>
                </a:lnTo>
                <a:lnTo>
                  <a:pt x="396240" y="0"/>
                </a:lnTo>
                <a:close/>
              </a:path>
            </a:pathLst>
          </a:custGeom>
          <a:solidFill>
            <a:srgbClr val="2CA1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2345435" y="4136135"/>
            <a:ext cx="396240" cy="972819"/>
          </a:xfrm>
          <a:custGeom>
            <a:avLst/>
            <a:gdLst/>
            <a:ahLst/>
            <a:cxnLst/>
            <a:rect l="l" t="t" r="r" b="b"/>
            <a:pathLst>
              <a:path w="396239" h="972820">
                <a:moveTo>
                  <a:pt x="396239" y="0"/>
                </a:moveTo>
                <a:lnTo>
                  <a:pt x="0" y="0"/>
                </a:lnTo>
                <a:lnTo>
                  <a:pt x="0" y="972312"/>
                </a:lnTo>
                <a:lnTo>
                  <a:pt x="396239" y="972312"/>
                </a:lnTo>
                <a:lnTo>
                  <a:pt x="396239" y="0"/>
                </a:lnTo>
                <a:close/>
              </a:path>
            </a:pathLst>
          </a:custGeom>
          <a:solidFill>
            <a:srgbClr val="2CA1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3611879" y="2596895"/>
            <a:ext cx="396240" cy="2512060"/>
          </a:xfrm>
          <a:custGeom>
            <a:avLst/>
            <a:gdLst/>
            <a:ahLst/>
            <a:cxnLst/>
            <a:rect l="l" t="t" r="r" b="b"/>
            <a:pathLst>
              <a:path w="396239" h="2512060">
                <a:moveTo>
                  <a:pt x="396240" y="0"/>
                </a:moveTo>
                <a:lnTo>
                  <a:pt x="0" y="0"/>
                </a:lnTo>
                <a:lnTo>
                  <a:pt x="0" y="2511552"/>
                </a:lnTo>
                <a:lnTo>
                  <a:pt x="396240" y="2511552"/>
                </a:lnTo>
                <a:lnTo>
                  <a:pt x="396240" y="0"/>
                </a:lnTo>
                <a:close/>
              </a:path>
            </a:pathLst>
          </a:custGeom>
          <a:solidFill>
            <a:srgbClr val="2CA1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1277111" y="4418076"/>
            <a:ext cx="0" cy="105410"/>
          </a:xfrm>
          <a:custGeom>
            <a:avLst/>
            <a:gdLst/>
            <a:ahLst/>
            <a:cxnLst/>
            <a:rect l="l" t="t" r="r" b="b"/>
            <a:pathLst>
              <a:path w="0" h="105410">
                <a:moveTo>
                  <a:pt x="0" y="105156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1248155" y="4418076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12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2543555" y="4101084"/>
            <a:ext cx="0" cy="35560"/>
          </a:xfrm>
          <a:custGeom>
            <a:avLst/>
            <a:gdLst/>
            <a:ahLst/>
            <a:cxnLst/>
            <a:rect l="l" t="t" r="r" b="b"/>
            <a:pathLst>
              <a:path w="0" h="35560">
                <a:moveTo>
                  <a:pt x="0" y="35052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2514600" y="4101084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12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3810000" y="2118360"/>
            <a:ext cx="0" cy="478790"/>
          </a:xfrm>
          <a:custGeom>
            <a:avLst/>
            <a:gdLst/>
            <a:ahLst/>
            <a:cxnLst/>
            <a:rect l="l" t="t" r="r" b="b"/>
            <a:pathLst>
              <a:path w="0" h="478789">
                <a:moveTo>
                  <a:pt x="0" y="478536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3781044" y="211836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11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644651" y="5108447"/>
            <a:ext cx="3797935" cy="0"/>
          </a:xfrm>
          <a:custGeom>
            <a:avLst/>
            <a:gdLst/>
            <a:ahLst/>
            <a:cxnLst/>
            <a:rect l="l" t="t" r="r" b="b"/>
            <a:pathLst>
              <a:path w="3797935" h="0">
                <a:moveTo>
                  <a:pt x="0" y="0"/>
                </a:moveTo>
                <a:lnTo>
                  <a:pt x="37978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 txBox="1"/>
          <p:nvPr/>
        </p:nvSpPr>
        <p:spPr>
          <a:xfrm>
            <a:off x="390855" y="3792346"/>
            <a:ext cx="168275" cy="1387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6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4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Times New Roman"/>
              <a:cs typeface="Times New Roman"/>
            </a:endParaRPr>
          </a:p>
          <a:p>
            <a:pPr algn="ctr" marL="8509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390855" y="3379596"/>
            <a:ext cx="16827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8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476504" y="2966973"/>
            <a:ext cx="82550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390855" y="2554223"/>
            <a:ext cx="16827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390855" y="2141473"/>
            <a:ext cx="16827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4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390855" y="1728851"/>
            <a:ext cx="16827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6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1153160" y="5164835"/>
            <a:ext cx="21907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>
                <a:solidFill>
                  <a:srgbClr val="585858"/>
                </a:solidFill>
                <a:latin typeface="Times New Roman"/>
                <a:cs typeface="Times New Roman"/>
              </a:rPr>
              <a:t>c</a:t>
            </a: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o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n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2381504" y="5164835"/>
            <a:ext cx="32321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>
                <a:solidFill>
                  <a:srgbClr val="585858"/>
                </a:solidFill>
                <a:latin typeface="Times New Roman"/>
                <a:cs typeface="Times New Roman"/>
              </a:rPr>
              <a:t>MC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F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7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3451352" y="5164835"/>
            <a:ext cx="71818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>
                <a:solidFill>
                  <a:srgbClr val="585858"/>
                </a:solidFill>
                <a:latin typeface="Times New Roman"/>
                <a:cs typeface="Times New Roman"/>
              </a:rPr>
              <a:t>MDA-MB-231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2144395" y="5502452"/>
            <a:ext cx="106426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solidFill>
                  <a:srgbClr val="585858"/>
                </a:solidFill>
                <a:latin typeface="Times New Roman"/>
                <a:cs typeface="Times New Roman"/>
              </a:rPr>
              <a:t>Media : 151</a:t>
            </a:r>
            <a:r>
              <a:rPr dirty="0" sz="1100" spc="-95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dirty="0" sz="1100" spc="-10">
                <a:solidFill>
                  <a:srgbClr val="585858"/>
                </a:solidFill>
                <a:latin typeface="Times New Roman"/>
                <a:cs typeface="Times New Roman"/>
              </a:rPr>
              <a:t>μg/ml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4651628" y="2173478"/>
            <a:ext cx="4091940" cy="1292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The enzyme-linked immunosorbent </a:t>
            </a:r>
            <a:r>
              <a:rPr dirty="0" sz="1400">
                <a:latin typeface="Times New Roman"/>
                <a:cs typeface="Times New Roman"/>
              </a:rPr>
              <a:t>assay </a:t>
            </a:r>
            <a:r>
              <a:rPr dirty="0" sz="1400" spc="-5">
                <a:latin typeface="Times New Roman"/>
                <a:cs typeface="Times New Roman"/>
              </a:rPr>
              <a:t>(ELISA) </a:t>
            </a:r>
            <a:r>
              <a:rPr dirty="0" sz="1400">
                <a:latin typeface="Times New Roman"/>
                <a:cs typeface="Times New Roman"/>
              </a:rPr>
              <a:t>assay  using the MCF7 and MDA-MB-231 cell lines to have  </a:t>
            </a:r>
            <a:r>
              <a:rPr dirty="0" sz="1400" spc="-5">
                <a:latin typeface="Times New Roman"/>
                <a:cs typeface="Times New Roman"/>
              </a:rPr>
              <a:t>different </a:t>
            </a:r>
            <a:r>
              <a:rPr dirty="0" sz="1400">
                <a:latin typeface="Times New Roman"/>
                <a:cs typeface="Times New Roman"/>
              </a:rPr>
              <a:t>invasiveness. </a:t>
            </a:r>
            <a:r>
              <a:rPr dirty="0" sz="1400" spc="-5">
                <a:latin typeface="Times New Roman"/>
                <a:cs typeface="Times New Roman"/>
              </a:rPr>
              <a:t>The </a:t>
            </a:r>
            <a:r>
              <a:rPr dirty="0" sz="1400">
                <a:latin typeface="Times New Roman"/>
                <a:cs typeface="Times New Roman"/>
              </a:rPr>
              <a:t>secreted rpS3 protein from  </a:t>
            </a:r>
            <a:r>
              <a:rPr dirty="0" sz="1400" spc="-5">
                <a:latin typeface="Times New Roman"/>
                <a:cs typeface="Times New Roman"/>
              </a:rPr>
              <a:t>media </a:t>
            </a:r>
            <a:r>
              <a:rPr dirty="0" sz="1400">
                <a:latin typeface="Times New Roman"/>
                <a:cs typeface="Times New Roman"/>
              </a:rPr>
              <a:t>of </a:t>
            </a:r>
            <a:r>
              <a:rPr dirty="0" sz="1400" spc="-5">
                <a:latin typeface="Times New Roman"/>
                <a:cs typeface="Times New Roman"/>
              </a:rPr>
              <a:t>MDA-MB-231 </a:t>
            </a:r>
            <a:r>
              <a:rPr dirty="0" sz="1400">
                <a:latin typeface="Times New Roman"/>
                <a:cs typeface="Times New Roman"/>
              </a:rPr>
              <a:t>cells, </a:t>
            </a:r>
            <a:r>
              <a:rPr dirty="0" sz="1400" spc="-5">
                <a:latin typeface="Times New Roman"/>
                <a:cs typeface="Times New Roman"/>
              </a:rPr>
              <a:t>more </a:t>
            </a:r>
            <a:r>
              <a:rPr dirty="0" sz="1400">
                <a:latin typeface="Times New Roman"/>
                <a:cs typeface="Times New Roman"/>
              </a:rPr>
              <a:t>invasive cells, </a:t>
            </a:r>
            <a:r>
              <a:rPr dirty="0" sz="1400" spc="-5">
                <a:latin typeface="Times New Roman"/>
                <a:cs typeface="Times New Roman"/>
              </a:rPr>
              <a:t>was  more </a:t>
            </a:r>
            <a:r>
              <a:rPr dirty="0" sz="1400">
                <a:latin typeface="Times New Roman"/>
                <a:cs typeface="Times New Roman"/>
              </a:rPr>
              <a:t>highly detected  than the </a:t>
            </a:r>
            <a:r>
              <a:rPr dirty="0" sz="1400" spc="-5">
                <a:latin typeface="Times New Roman"/>
                <a:cs typeface="Times New Roman"/>
              </a:rPr>
              <a:t>media </a:t>
            </a:r>
            <a:r>
              <a:rPr dirty="0" sz="1400">
                <a:latin typeface="Times New Roman"/>
                <a:cs typeface="Times New Roman"/>
              </a:rPr>
              <a:t>of MCF7</a:t>
            </a:r>
            <a:r>
              <a:rPr dirty="0" sz="1400" spc="-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cells.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( Con. : only </a:t>
            </a:r>
            <a:r>
              <a:rPr dirty="0" sz="1400" spc="-5">
                <a:latin typeface="Times New Roman"/>
                <a:cs typeface="Times New Roman"/>
              </a:rPr>
              <a:t>DMEM media</a:t>
            </a:r>
            <a:r>
              <a:rPr dirty="0" sz="1400" spc="-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)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395096"/>
            <a:ext cx="4775200" cy="2527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 b="1">
                <a:latin typeface="Malgun Gothic"/>
                <a:cs typeface="Malgun Gothic"/>
              </a:rPr>
              <a:t>Fig.2 </a:t>
            </a:r>
            <a:r>
              <a:rPr dirty="0" sz="1600" spc="-5" b="1">
                <a:latin typeface="Malgun Gothic"/>
                <a:cs typeface="Malgun Gothic"/>
              </a:rPr>
              <a:t>RpS3 </a:t>
            </a:r>
            <a:r>
              <a:rPr dirty="0" sz="1600" spc="-10" b="1">
                <a:latin typeface="Malgun Gothic"/>
                <a:cs typeface="Malgun Gothic"/>
              </a:rPr>
              <a:t>proteins are homo-dimerized in</a:t>
            </a:r>
            <a:r>
              <a:rPr dirty="0" sz="1600" spc="135" b="1">
                <a:latin typeface="Malgun Gothic"/>
                <a:cs typeface="Malgun Gothic"/>
              </a:rPr>
              <a:t> </a:t>
            </a:r>
            <a:r>
              <a:rPr dirty="0" sz="1600" spc="-10" b="1">
                <a:latin typeface="Malgun Gothic"/>
                <a:cs typeface="Malgun Gothic"/>
              </a:rPr>
              <a:t>vitro.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52006" y="699536"/>
            <a:ext cx="8639960" cy="5666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78255" y="2301875"/>
            <a:ext cx="7684134" cy="6216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2425"/>
              </a:lnSpc>
            </a:pPr>
            <a:r>
              <a:rPr dirty="0" sz="2100" spc="-5" b="1">
                <a:solidFill>
                  <a:srgbClr val="AC2B2F"/>
                </a:solidFill>
                <a:latin typeface="Verdana"/>
                <a:cs typeface="Verdana"/>
              </a:rPr>
              <a:t>Ribosomal protein S3 </a:t>
            </a:r>
            <a:r>
              <a:rPr dirty="0" sz="2100" spc="-10" b="1">
                <a:solidFill>
                  <a:srgbClr val="AC2B2F"/>
                </a:solidFill>
                <a:latin typeface="Verdana"/>
                <a:cs typeface="Verdana"/>
              </a:rPr>
              <a:t>(rpS3) </a:t>
            </a:r>
            <a:r>
              <a:rPr dirty="0" sz="2100" spc="-5" b="1">
                <a:solidFill>
                  <a:srgbClr val="AC2B2F"/>
                </a:solidFill>
                <a:latin typeface="Verdana"/>
                <a:cs typeface="Verdana"/>
              </a:rPr>
              <a:t>secreted from</a:t>
            </a:r>
            <a:r>
              <a:rPr dirty="0" sz="2100" spc="-10" b="1">
                <a:solidFill>
                  <a:srgbClr val="AC2B2F"/>
                </a:solidFill>
                <a:latin typeface="Verdana"/>
                <a:cs typeface="Verdana"/>
              </a:rPr>
              <a:t> </a:t>
            </a:r>
            <a:r>
              <a:rPr dirty="0" sz="2100" b="1">
                <a:solidFill>
                  <a:srgbClr val="AC2B2F"/>
                </a:solidFill>
                <a:latin typeface="Verdana"/>
                <a:cs typeface="Verdana"/>
              </a:rPr>
              <a:t>various</a:t>
            </a:r>
            <a:endParaRPr sz="2100">
              <a:latin typeface="Verdana"/>
              <a:cs typeface="Verdana"/>
            </a:endParaRPr>
          </a:p>
          <a:p>
            <a:pPr algn="ctr" marR="100965">
              <a:lnSpc>
                <a:spcPts val="2425"/>
              </a:lnSpc>
            </a:pPr>
            <a:r>
              <a:rPr dirty="0" sz="2100" spc="-5" b="1">
                <a:solidFill>
                  <a:srgbClr val="AC2B2F"/>
                </a:solidFill>
                <a:latin typeface="Verdana"/>
                <a:cs typeface="Verdana"/>
              </a:rPr>
              <a:t>cancer cells </a:t>
            </a:r>
            <a:r>
              <a:rPr dirty="0" sz="2100" b="1">
                <a:solidFill>
                  <a:srgbClr val="AC2B2F"/>
                </a:solidFill>
                <a:latin typeface="Verdana"/>
                <a:cs typeface="Verdana"/>
              </a:rPr>
              <a:t>is </a:t>
            </a:r>
            <a:r>
              <a:rPr dirty="0" sz="2100" spc="-5" b="1">
                <a:solidFill>
                  <a:srgbClr val="AC2B2F"/>
                </a:solidFill>
                <a:latin typeface="Verdana"/>
                <a:cs typeface="Verdana"/>
              </a:rPr>
              <a:t>N-linked</a:t>
            </a:r>
            <a:r>
              <a:rPr dirty="0" sz="2100" spc="-50" b="1">
                <a:solidFill>
                  <a:srgbClr val="AC2B2F"/>
                </a:solidFill>
                <a:latin typeface="Verdana"/>
                <a:cs typeface="Verdana"/>
              </a:rPr>
              <a:t> </a:t>
            </a:r>
            <a:r>
              <a:rPr dirty="0" sz="2100" spc="-5" b="1">
                <a:solidFill>
                  <a:srgbClr val="AC2B2F"/>
                </a:solidFill>
                <a:latin typeface="Verdana"/>
                <a:cs typeface="Verdana"/>
              </a:rPr>
              <a:t>glycosylated</a:t>
            </a:r>
            <a:endParaRPr sz="2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9588" y="980730"/>
            <a:ext cx="6071594" cy="46525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06298" y="5413209"/>
            <a:ext cx="8718224" cy="7606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2786" rIns="0" bIns="0" rtlCol="0" vert="horz">
            <a:spAutoFit/>
          </a:bodyPr>
          <a:lstStyle/>
          <a:p>
            <a:pPr marL="1092835">
              <a:lnSpc>
                <a:spcPct val="100000"/>
              </a:lnSpc>
            </a:pPr>
            <a:r>
              <a:rPr dirty="0" sz="1800" spc="-5" b="0">
                <a:latin typeface="Malgun Gothic"/>
                <a:cs typeface="Malgun Gothic"/>
              </a:rPr>
              <a:t>Monensin, </a:t>
            </a:r>
            <a:r>
              <a:rPr dirty="0" sz="1800" b="0">
                <a:latin typeface="Malgun Gothic"/>
                <a:cs typeface="Malgun Gothic"/>
              </a:rPr>
              <a:t>an </a:t>
            </a:r>
            <a:r>
              <a:rPr dirty="0" sz="1800" spc="-5" b="0">
                <a:latin typeface="Malgun Gothic"/>
                <a:cs typeface="Malgun Gothic"/>
              </a:rPr>
              <a:t>inhibitor </a:t>
            </a:r>
            <a:r>
              <a:rPr dirty="0" sz="1800" spc="-10" b="0">
                <a:latin typeface="Malgun Gothic"/>
                <a:cs typeface="Malgun Gothic"/>
              </a:rPr>
              <a:t>from </a:t>
            </a:r>
            <a:r>
              <a:rPr dirty="0" sz="1800" b="0">
                <a:latin typeface="Malgun Gothic"/>
                <a:cs typeface="Malgun Gothic"/>
              </a:rPr>
              <a:t>Golgi </a:t>
            </a:r>
            <a:r>
              <a:rPr dirty="0" sz="1800" spc="-5" b="0">
                <a:latin typeface="Malgun Gothic"/>
                <a:cs typeface="Malgun Gothic"/>
              </a:rPr>
              <a:t>to ER, </a:t>
            </a:r>
            <a:r>
              <a:rPr dirty="0" sz="1800" spc="-10" b="0">
                <a:latin typeface="Malgun Gothic"/>
                <a:cs typeface="Malgun Gothic"/>
              </a:rPr>
              <a:t>prevents </a:t>
            </a:r>
            <a:r>
              <a:rPr dirty="0" sz="1800" b="0">
                <a:latin typeface="Malgun Gothic"/>
                <a:cs typeface="Malgun Gothic"/>
              </a:rPr>
              <a:t>S3</a:t>
            </a:r>
            <a:r>
              <a:rPr dirty="0" sz="1800" spc="-40" b="0">
                <a:latin typeface="Malgun Gothic"/>
                <a:cs typeface="Malgun Gothic"/>
              </a:rPr>
              <a:t> </a:t>
            </a:r>
            <a:r>
              <a:rPr dirty="0" sz="1800" spc="-10" b="0">
                <a:latin typeface="Malgun Gothic"/>
                <a:cs typeface="Malgun Gothic"/>
              </a:rPr>
              <a:t>secretion.</a:t>
            </a:r>
            <a:endParaRPr sz="1800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56689" y="2535047"/>
            <a:ext cx="1620011" cy="7200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51991" y="2530309"/>
            <a:ext cx="1630045" cy="729615"/>
          </a:xfrm>
          <a:custGeom>
            <a:avLst/>
            <a:gdLst/>
            <a:ahLst/>
            <a:cxnLst/>
            <a:rect l="l" t="t" r="r" b="b"/>
            <a:pathLst>
              <a:path w="1630045" h="729614">
                <a:moveTo>
                  <a:pt x="0" y="729526"/>
                </a:moveTo>
                <a:lnTo>
                  <a:pt x="1629537" y="729526"/>
                </a:lnTo>
                <a:lnTo>
                  <a:pt x="1629537" y="0"/>
                </a:lnTo>
                <a:lnTo>
                  <a:pt x="0" y="0"/>
                </a:lnTo>
                <a:lnTo>
                  <a:pt x="0" y="729526"/>
                </a:lnTo>
                <a:close/>
              </a:path>
            </a:pathLst>
          </a:custGeom>
          <a:ln w="9525">
            <a:solidFill>
              <a:srgbClr val="25252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181604" y="4180840"/>
            <a:ext cx="1620011" cy="7200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176777" y="4176102"/>
            <a:ext cx="1630045" cy="729615"/>
          </a:xfrm>
          <a:custGeom>
            <a:avLst/>
            <a:gdLst/>
            <a:ahLst/>
            <a:cxnLst/>
            <a:rect l="l" t="t" r="r" b="b"/>
            <a:pathLst>
              <a:path w="1630045" h="729614">
                <a:moveTo>
                  <a:pt x="0" y="729526"/>
                </a:moveTo>
                <a:lnTo>
                  <a:pt x="1629537" y="729526"/>
                </a:lnTo>
                <a:lnTo>
                  <a:pt x="1629537" y="0"/>
                </a:lnTo>
                <a:lnTo>
                  <a:pt x="0" y="0"/>
                </a:lnTo>
                <a:lnTo>
                  <a:pt x="0" y="729526"/>
                </a:lnTo>
                <a:close/>
              </a:path>
            </a:pathLst>
          </a:custGeom>
          <a:ln w="9525">
            <a:solidFill>
              <a:srgbClr val="25252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181604" y="5003672"/>
            <a:ext cx="1620011" cy="7200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176777" y="4998935"/>
            <a:ext cx="1630045" cy="729615"/>
          </a:xfrm>
          <a:custGeom>
            <a:avLst/>
            <a:gdLst/>
            <a:ahLst/>
            <a:cxnLst/>
            <a:rect l="l" t="t" r="r" b="b"/>
            <a:pathLst>
              <a:path w="1630045" h="729614">
                <a:moveTo>
                  <a:pt x="0" y="729526"/>
                </a:moveTo>
                <a:lnTo>
                  <a:pt x="1629537" y="729526"/>
                </a:lnTo>
                <a:lnTo>
                  <a:pt x="1629537" y="0"/>
                </a:lnTo>
                <a:lnTo>
                  <a:pt x="0" y="0"/>
                </a:lnTo>
                <a:lnTo>
                  <a:pt x="0" y="729526"/>
                </a:lnTo>
                <a:close/>
              </a:path>
            </a:pathLst>
          </a:custGeom>
          <a:ln w="9525">
            <a:solidFill>
              <a:srgbClr val="25252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456689" y="3358007"/>
            <a:ext cx="1620011" cy="7200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451991" y="3353143"/>
            <a:ext cx="1630045" cy="729615"/>
          </a:xfrm>
          <a:custGeom>
            <a:avLst/>
            <a:gdLst/>
            <a:ahLst/>
            <a:cxnLst/>
            <a:rect l="l" t="t" r="r" b="b"/>
            <a:pathLst>
              <a:path w="1630045" h="729614">
                <a:moveTo>
                  <a:pt x="0" y="729526"/>
                </a:moveTo>
                <a:lnTo>
                  <a:pt x="1629537" y="729526"/>
                </a:lnTo>
                <a:lnTo>
                  <a:pt x="1629537" y="0"/>
                </a:lnTo>
                <a:lnTo>
                  <a:pt x="0" y="0"/>
                </a:lnTo>
                <a:lnTo>
                  <a:pt x="0" y="729526"/>
                </a:lnTo>
                <a:close/>
              </a:path>
            </a:pathLst>
          </a:custGeom>
          <a:ln w="9525">
            <a:solidFill>
              <a:srgbClr val="25252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456689" y="5003672"/>
            <a:ext cx="1620011" cy="7200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451991" y="4998935"/>
            <a:ext cx="1630045" cy="729615"/>
          </a:xfrm>
          <a:custGeom>
            <a:avLst/>
            <a:gdLst/>
            <a:ahLst/>
            <a:cxnLst/>
            <a:rect l="l" t="t" r="r" b="b"/>
            <a:pathLst>
              <a:path w="1630045" h="729614">
                <a:moveTo>
                  <a:pt x="0" y="729526"/>
                </a:moveTo>
                <a:lnTo>
                  <a:pt x="1629537" y="729526"/>
                </a:lnTo>
                <a:lnTo>
                  <a:pt x="1629537" y="0"/>
                </a:lnTo>
                <a:lnTo>
                  <a:pt x="0" y="0"/>
                </a:lnTo>
                <a:lnTo>
                  <a:pt x="0" y="729526"/>
                </a:lnTo>
                <a:close/>
              </a:path>
            </a:pathLst>
          </a:custGeom>
          <a:ln w="9525">
            <a:solidFill>
              <a:srgbClr val="25252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456689" y="4180840"/>
            <a:ext cx="1620011" cy="72000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451991" y="4176102"/>
            <a:ext cx="1630045" cy="729615"/>
          </a:xfrm>
          <a:custGeom>
            <a:avLst/>
            <a:gdLst/>
            <a:ahLst/>
            <a:cxnLst/>
            <a:rect l="l" t="t" r="r" b="b"/>
            <a:pathLst>
              <a:path w="1630045" h="729614">
                <a:moveTo>
                  <a:pt x="0" y="729526"/>
                </a:moveTo>
                <a:lnTo>
                  <a:pt x="1629537" y="729526"/>
                </a:lnTo>
                <a:lnTo>
                  <a:pt x="1629537" y="0"/>
                </a:lnTo>
                <a:lnTo>
                  <a:pt x="0" y="0"/>
                </a:lnTo>
                <a:lnTo>
                  <a:pt x="0" y="729526"/>
                </a:lnTo>
                <a:close/>
              </a:path>
            </a:pathLst>
          </a:custGeom>
          <a:ln w="9525">
            <a:solidFill>
              <a:srgbClr val="25252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181604" y="3358007"/>
            <a:ext cx="1620011" cy="72000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176777" y="3353143"/>
            <a:ext cx="1630045" cy="729615"/>
          </a:xfrm>
          <a:custGeom>
            <a:avLst/>
            <a:gdLst/>
            <a:ahLst/>
            <a:cxnLst/>
            <a:rect l="l" t="t" r="r" b="b"/>
            <a:pathLst>
              <a:path w="1630045" h="729614">
                <a:moveTo>
                  <a:pt x="0" y="729526"/>
                </a:moveTo>
                <a:lnTo>
                  <a:pt x="1629537" y="729526"/>
                </a:lnTo>
                <a:lnTo>
                  <a:pt x="1629537" y="0"/>
                </a:lnTo>
                <a:lnTo>
                  <a:pt x="0" y="0"/>
                </a:lnTo>
                <a:lnTo>
                  <a:pt x="0" y="729526"/>
                </a:lnTo>
                <a:close/>
              </a:path>
            </a:pathLst>
          </a:custGeom>
          <a:ln w="9525">
            <a:solidFill>
              <a:srgbClr val="25252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542340" y="2707894"/>
            <a:ext cx="58483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5">
                <a:latin typeface="Times New Roman"/>
                <a:cs typeface="Times New Roman"/>
              </a:rPr>
              <a:t>IB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rpS3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42340" y="3549395"/>
            <a:ext cx="56451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5">
                <a:latin typeface="Times New Roman"/>
                <a:cs typeface="Times New Roman"/>
              </a:rPr>
              <a:t>IB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MIF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5083" y="4390897"/>
            <a:ext cx="77216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5">
                <a:latin typeface="Times New Roman"/>
                <a:cs typeface="Times New Roman"/>
              </a:rPr>
              <a:t>IB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Tubulin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45083" y="5232527"/>
            <a:ext cx="55118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5">
                <a:latin typeface="Times New Roman"/>
                <a:cs typeface="Times New Roman"/>
              </a:rPr>
              <a:t>IB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C23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706117" y="1673352"/>
            <a:ext cx="25082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Ct</a:t>
            </a:r>
            <a:r>
              <a:rPr dirty="0" sz="1200" spc="-6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51685" y="1377060"/>
            <a:ext cx="41783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85">
                <a:latin typeface="Times New Roman"/>
                <a:cs typeface="Times New Roman"/>
              </a:rPr>
              <a:t>L</a:t>
            </a:r>
            <a:r>
              <a:rPr dirty="0" sz="1200" spc="-40">
                <a:latin typeface="Times New Roman"/>
                <a:cs typeface="Times New Roman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04996" y="1395095"/>
            <a:ext cx="115506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Cell culture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media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152014" y="1658111"/>
            <a:ext cx="71310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71805" algn="l"/>
              </a:tabLst>
            </a:pPr>
            <a:r>
              <a:rPr dirty="0" sz="1200" spc="-10">
                <a:latin typeface="Times New Roman"/>
                <a:cs typeface="Times New Roman"/>
              </a:rPr>
              <a:t>B</a:t>
            </a:r>
            <a:r>
              <a:rPr dirty="0" sz="1200" spc="-100">
                <a:latin typeface="Times New Roman"/>
                <a:cs typeface="Times New Roman"/>
              </a:rPr>
              <a:t>F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Times New Roman"/>
                <a:cs typeface="Times New Roman"/>
              </a:rPr>
              <a:t>TM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447034" y="1673352"/>
            <a:ext cx="25082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Ct</a:t>
            </a:r>
            <a:r>
              <a:rPr dirty="0" sz="1200" spc="-65">
                <a:latin typeface="Times New Roman"/>
                <a:cs typeface="Times New Roman"/>
              </a:rPr>
              <a:t>r</a:t>
            </a: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93058" y="1658111"/>
            <a:ext cx="71310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71805" algn="l"/>
              </a:tabLst>
            </a:pPr>
            <a:r>
              <a:rPr dirty="0" sz="1200" spc="-10">
                <a:latin typeface="Times New Roman"/>
                <a:cs typeface="Times New Roman"/>
              </a:rPr>
              <a:t>B</a:t>
            </a:r>
            <a:r>
              <a:rPr dirty="0" sz="1200" spc="-100">
                <a:latin typeface="Times New Roman"/>
                <a:cs typeface="Times New Roman"/>
              </a:rPr>
              <a:t>F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">
                <a:latin typeface="Times New Roman"/>
                <a:cs typeface="Times New Roman"/>
              </a:rPr>
              <a:t>TM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771550" y="379095"/>
            <a:ext cx="7782559" cy="62166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 indent="63500">
              <a:lnSpc>
                <a:spcPct val="100000"/>
              </a:lnSpc>
            </a:pPr>
            <a:r>
              <a:rPr dirty="0" spc="-5"/>
              <a:t>Secretion </a:t>
            </a:r>
            <a:r>
              <a:rPr dirty="0"/>
              <a:t>of rpS3 is inhibited by </a:t>
            </a:r>
            <a:r>
              <a:rPr dirty="0" spc="-5"/>
              <a:t>brefeldin </a:t>
            </a:r>
            <a:r>
              <a:rPr dirty="0"/>
              <a:t>A, ER to Golgi </a:t>
            </a:r>
            <a:r>
              <a:rPr dirty="0" spc="-20"/>
              <a:t>inhibitor,</a:t>
            </a:r>
            <a:r>
              <a:rPr dirty="0" spc="-305"/>
              <a:t> </a:t>
            </a:r>
            <a:r>
              <a:rPr dirty="0"/>
              <a:t>and  tunicamycin, an inhibitor for</a:t>
            </a:r>
            <a:r>
              <a:rPr dirty="0" spc="-170"/>
              <a:t> </a:t>
            </a:r>
            <a:r>
              <a:rPr dirty="0" spc="-5"/>
              <a:t>N-glycosylation.</a:t>
            </a:r>
          </a:p>
        </p:txBody>
      </p:sp>
      <p:sp>
        <p:nvSpPr>
          <p:cNvPr id="27" name="object 27"/>
          <p:cNvSpPr/>
          <p:nvPr/>
        </p:nvSpPr>
        <p:spPr>
          <a:xfrm>
            <a:off x="1671701" y="1630933"/>
            <a:ext cx="1224280" cy="0"/>
          </a:xfrm>
          <a:custGeom>
            <a:avLst/>
            <a:gdLst/>
            <a:ahLst/>
            <a:cxnLst/>
            <a:rect l="l" t="t" r="r" b="b"/>
            <a:pathLst>
              <a:path w="1224280" h="0">
                <a:moveTo>
                  <a:pt x="0" y="0"/>
                </a:moveTo>
                <a:lnTo>
                  <a:pt x="12240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3411601" y="1630933"/>
            <a:ext cx="1224280" cy="0"/>
          </a:xfrm>
          <a:custGeom>
            <a:avLst/>
            <a:gdLst/>
            <a:ahLst/>
            <a:cxnLst/>
            <a:rect l="l" t="t" r="r" b="b"/>
            <a:pathLst>
              <a:path w="1224279" h="0">
                <a:moveTo>
                  <a:pt x="0" y="0"/>
                </a:moveTo>
                <a:lnTo>
                  <a:pt x="122402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181604" y="2535135"/>
            <a:ext cx="1620011" cy="72000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176777" y="2530309"/>
            <a:ext cx="1630045" cy="729615"/>
          </a:xfrm>
          <a:custGeom>
            <a:avLst/>
            <a:gdLst/>
            <a:ahLst/>
            <a:cxnLst/>
            <a:rect l="l" t="t" r="r" b="b"/>
            <a:pathLst>
              <a:path w="1630045" h="729614">
                <a:moveTo>
                  <a:pt x="0" y="729526"/>
                </a:moveTo>
                <a:lnTo>
                  <a:pt x="1629537" y="729526"/>
                </a:lnTo>
                <a:lnTo>
                  <a:pt x="1629537" y="0"/>
                </a:lnTo>
                <a:lnTo>
                  <a:pt x="0" y="0"/>
                </a:lnTo>
                <a:lnTo>
                  <a:pt x="0" y="729526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542340" y="2065273"/>
            <a:ext cx="56515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5">
                <a:latin typeface="Times New Roman"/>
                <a:cs typeface="Times New Roman"/>
              </a:rPr>
              <a:t>IB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35">
                <a:latin typeface="Times New Roman"/>
                <a:cs typeface="Times New Roman"/>
              </a:rPr>
              <a:t>FAS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456689" y="1892173"/>
            <a:ext cx="1620011" cy="5400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451991" y="1887473"/>
            <a:ext cx="1630045" cy="549910"/>
          </a:xfrm>
          <a:custGeom>
            <a:avLst/>
            <a:gdLst/>
            <a:ahLst/>
            <a:cxnLst/>
            <a:rect l="l" t="t" r="r" b="b"/>
            <a:pathLst>
              <a:path w="1630045" h="549910">
                <a:moveTo>
                  <a:pt x="0" y="549528"/>
                </a:moveTo>
                <a:lnTo>
                  <a:pt x="1629537" y="549528"/>
                </a:lnTo>
                <a:lnTo>
                  <a:pt x="1629537" y="0"/>
                </a:lnTo>
                <a:lnTo>
                  <a:pt x="0" y="0"/>
                </a:lnTo>
                <a:lnTo>
                  <a:pt x="0" y="54952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3181604" y="1892173"/>
            <a:ext cx="1620012" cy="5400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3176777" y="1887473"/>
            <a:ext cx="1630045" cy="549910"/>
          </a:xfrm>
          <a:custGeom>
            <a:avLst/>
            <a:gdLst/>
            <a:ahLst/>
            <a:cxnLst/>
            <a:rect l="l" t="t" r="r" b="b"/>
            <a:pathLst>
              <a:path w="1630045" h="549910">
                <a:moveTo>
                  <a:pt x="0" y="549528"/>
                </a:moveTo>
                <a:lnTo>
                  <a:pt x="1629537" y="549528"/>
                </a:lnTo>
                <a:lnTo>
                  <a:pt x="1629537" y="0"/>
                </a:lnTo>
                <a:lnTo>
                  <a:pt x="0" y="0"/>
                </a:lnTo>
                <a:lnTo>
                  <a:pt x="0" y="54952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444483" y="4578096"/>
            <a:ext cx="370840" cy="0"/>
          </a:xfrm>
          <a:custGeom>
            <a:avLst/>
            <a:gdLst/>
            <a:ahLst/>
            <a:cxnLst/>
            <a:rect l="l" t="t" r="r" b="b"/>
            <a:pathLst>
              <a:path w="370840" h="0">
                <a:moveTo>
                  <a:pt x="0" y="0"/>
                </a:moveTo>
                <a:lnTo>
                  <a:pt x="37033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368540" y="4578096"/>
            <a:ext cx="739140" cy="0"/>
          </a:xfrm>
          <a:custGeom>
            <a:avLst/>
            <a:gdLst/>
            <a:ahLst/>
            <a:cxnLst/>
            <a:rect l="l" t="t" r="r" b="b"/>
            <a:pathLst>
              <a:path w="739140" h="0">
                <a:moveTo>
                  <a:pt x="0" y="0"/>
                </a:moveTo>
                <a:lnTo>
                  <a:pt x="73913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6292596" y="4578096"/>
            <a:ext cx="739140" cy="0"/>
          </a:xfrm>
          <a:custGeom>
            <a:avLst/>
            <a:gdLst/>
            <a:ahLst/>
            <a:cxnLst/>
            <a:rect l="l" t="t" r="r" b="b"/>
            <a:pathLst>
              <a:path w="739140" h="0">
                <a:moveTo>
                  <a:pt x="0" y="0"/>
                </a:moveTo>
                <a:lnTo>
                  <a:pt x="73913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586984" y="4578096"/>
            <a:ext cx="368935" cy="0"/>
          </a:xfrm>
          <a:custGeom>
            <a:avLst/>
            <a:gdLst/>
            <a:ahLst/>
            <a:cxnLst/>
            <a:rect l="l" t="t" r="r" b="b"/>
            <a:pathLst>
              <a:path w="368935" h="0">
                <a:moveTo>
                  <a:pt x="0" y="0"/>
                </a:moveTo>
                <a:lnTo>
                  <a:pt x="3688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8444483" y="4215384"/>
            <a:ext cx="370840" cy="0"/>
          </a:xfrm>
          <a:custGeom>
            <a:avLst/>
            <a:gdLst/>
            <a:ahLst/>
            <a:cxnLst/>
            <a:rect l="l" t="t" r="r" b="b"/>
            <a:pathLst>
              <a:path w="370840" h="0">
                <a:moveTo>
                  <a:pt x="0" y="0"/>
                </a:moveTo>
                <a:lnTo>
                  <a:pt x="37033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7368540" y="4215384"/>
            <a:ext cx="739140" cy="0"/>
          </a:xfrm>
          <a:custGeom>
            <a:avLst/>
            <a:gdLst/>
            <a:ahLst/>
            <a:cxnLst/>
            <a:rect l="l" t="t" r="r" b="b"/>
            <a:pathLst>
              <a:path w="739140" h="0">
                <a:moveTo>
                  <a:pt x="0" y="0"/>
                </a:moveTo>
                <a:lnTo>
                  <a:pt x="73913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292596" y="4215384"/>
            <a:ext cx="739140" cy="0"/>
          </a:xfrm>
          <a:custGeom>
            <a:avLst/>
            <a:gdLst/>
            <a:ahLst/>
            <a:cxnLst/>
            <a:rect l="l" t="t" r="r" b="b"/>
            <a:pathLst>
              <a:path w="739140" h="0">
                <a:moveTo>
                  <a:pt x="0" y="0"/>
                </a:moveTo>
                <a:lnTo>
                  <a:pt x="73913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586984" y="4215384"/>
            <a:ext cx="368935" cy="0"/>
          </a:xfrm>
          <a:custGeom>
            <a:avLst/>
            <a:gdLst/>
            <a:ahLst/>
            <a:cxnLst/>
            <a:rect l="l" t="t" r="r" b="b"/>
            <a:pathLst>
              <a:path w="368935" h="0">
                <a:moveTo>
                  <a:pt x="0" y="0"/>
                </a:moveTo>
                <a:lnTo>
                  <a:pt x="3688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8444483" y="3854196"/>
            <a:ext cx="370840" cy="0"/>
          </a:xfrm>
          <a:custGeom>
            <a:avLst/>
            <a:gdLst/>
            <a:ahLst/>
            <a:cxnLst/>
            <a:rect l="l" t="t" r="r" b="b"/>
            <a:pathLst>
              <a:path w="370840" h="0">
                <a:moveTo>
                  <a:pt x="0" y="0"/>
                </a:moveTo>
                <a:lnTo>
                  <a:pt x="37033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368540" y="3854196"/>
            <a:ext cx="739140" cy="0"/>
          </a:xfrm>
          <a:custGeom>
            <a:avLst/>
            <a:gdLst/>
            <a:ahLst/>
            <a:cxnLst/>
            <a:rect l="l" t="t" r="r" b="b"/>
            <a:pathLst>
              <a:path w="739140" h="0">
                <a:moveTo>
                  <a:pt x="0" y="0"/>
                </a:moveTo>
                <a:lnTo>
                  <a:pt x="73913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6292596" y="3854196"/>
            <a:ext cx="739140" cy="0"/>
          </a:xfrm>
          <a:custGeom>
            <a:avLst/>
            <a:gdLst/>
            <a:ahLst/>
            <a:cxnLst/>
            <a:rect l="l" t="t" r="r" b="b"/>
            <a:pathLst>
              <a:path w="739140" h="0">
                <a:moveTo>
                  <a:pt x="0" y="0"/>
                </a:moveTo>
                <a:lnTo>
                  <a:pt x="73913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586984" y="3854196"/>
            <a:ext cx="368935" cy="0"/>
          </a:xfrm>
          <a:custGeom>
            <a:avLst/>
            <a:gdLst/>
            <a:ahLst/>
            <a:cxnLst/>
            <a:rect l="l" t="t" r="r" b="b"/>
            <a:pathLst>
              <a:path w="368935" h="0">
                <a:moveTo>
                  <a:pt x="0" y="0"/>
                </a:moveTo>
                <a:lnTo>
                  <a:pt x="3688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292596" y="3491484"/>
            <a:ext cx="2522220" cy="0"/>
          </a:xfrm>
          <a:custGeom>
            <a:avLst/>
            <a:gdLst/>
            <a:ahLst/>
            <a:cxnLst/>
            <a:rect l="l" t="t" r="r" b="b"/>
            <a:pathLst>
              <a:path w="2522220" h="0">
                <a:moveTo>
                  <a:pt x="0" y="0"/>
                </a:moveTo>
                <a:lnTo>
                  <a:pt x="252222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586984" y="3491484"/>
            <a:ext cx="368935" cy="0"/>
          </a:xfrm>
          <a:custGeom>
            <a:avLst/>
            <a:gdLst/>
            <a:ahLst/>
            <a:cxnLst/>
            <a:rect l="l" t="t" r="r" b="b"/>
            <a:pathLst>
              <a:path w="368935" h="0">
                <a:moveTo>
                  <a:pt x="0" y="0"/>
                </a:moveTo>
                <a:lnTo>
                  <a:pt x="3688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292596" y="3130295"/>
            <a:ext cx="2522220" cy="0"/>
          </a:xfrm>
          <a:custGeom>
            <a:avLst/>
            <a:gdLst/>
            <a:ahLst/>
            <a:cxnLst/>
            <a:rect l="l" t="t" r="r" b="b"/>
            <a:pathLst>
              <a:path w="2522220" h="0">
                <a:moveTo>
                  <a:pt x="0" y="0"/>
                </a:moveTo>
                <a:lnTo>
                  <a:pt x="252222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586984" y="3130295"/>
            <a:ext cx="368935" cy="0"/>
          </a:xfrm>
          <a:custGeom>
            <a:avLst/>
            <a:gdLst/>
            <a:ahLst/>
            <a:cxnLst/>
            <a:rect l="l" t="t" r="r" b="b"/>
            <a:pathLst>
              <a:path w="368935" h="0">
                <a:moveTo>
                  <a:pt x="0" y="0"/>
                </a:moveTo>
                <a:lnTo>
                  <a:pt x="3688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292596" y="2769107"/>
            <a:ext cx="2522220" cy="0"/>
          </a:xfrm>
          <a:custGeom>
            <a:avLst/>
            <a:gdLst/>
            <a:ahLst/>
            <a:cxnLst/>
            <a:rect l="l" t="t" r="r" b="b"/>
            <a:pathLst>
              <a:path w="2522220" h="0">
                <a:moveTo>
                  <a:pt x="0" y="0"/>
                </a:moveTo>
                <a:lnTo>
                  <a:pt x="252222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586984" y="2769107"/>
            <a:ext cx="368935" cy="0"/>
          </a:xfrm>
          <a:custGeom>
            <a:avLst/>
            <a:gdLst/>
            <a:ahLst/>
            <a:cxnLst/>
            <a:rect l="l" t="t" r="r" b="b"/>
            <a:pathLst>
              <a:path w="368935" h="0">
                <a:moveTo>
                  <a:pt x="0" y="0"/>
                </a:moveTo>
                <a:lnTo>
                  <a:pt x="3688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586984" y="2406395"/>
            <a:ext cx="3228340" cy="0"/>
          </a:xfrm>
          <a:custGeom>
            <a:avLst/>
            <a:gdLst/>
            <a:ahLst/>
            <a:cxnLst/>
            <a:rect l="l" t="t" r="r" b="b"/>
            <a:pathLst>
              <a:path w="3228340" h="0">
                <a:moveTo>
                  <a:pt x="0" y="0"/>
                </a:moveTo>
                <a:lnTo>
                  <a:pt x="322783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586984" y="2045207"/>
            <a:ext cx="3228340" cy="0"/>
          </a:xfrm>
          <a:custGeom>
            <a:avLst/>
            <a:gdLst/>
            <a:ahLst/>
            <a:cxnLst/>
            <a:rect l="l" t="t" r="r" b="b"/>
            <a:pathLst>
              <a:path w="3228340" h="0">
                <a:moveTo>
                  <a:pt x="0" y="0"/>
                </a:moveTo>
                <a:lnTo>
                  <a:pt x="322783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586984" y="1682495"/>
            <a:ext cx="3228340" cy="0"/>
          </a:xfrm>
          <a:custGeom>
            <a:avLst/>
            <a:gdLst/>
            <a:ahLst/>
            <a:cxnLst/>
            <a:rect l="l" t="t" r="r" b="b"/>
            <a:pathLst>
              <a:path w="3228340" h="0">
                <a:moveTo>
                  <a:pt x="0" y="0"/>
                </a:moveTo>
                <a:lnTo>
                  <a:pt x="322783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955791" y="2478023"/>
            <a:ext cx="337185" cy="2461260"/>
          </a:xfrm>
          <a:custGeom>
            <a:avLst/>
            <a:gdLst/>
            <a:ahLst/>
            <a:cxnLst/>
            <a:rect l="l" t="t" r="r" b="b"/>
            <a:pathLst>
              <a:path w="337185" h="2461260">
                <a:moveTo>
                  <a:pt x="336804" y="0"/>
                </a:moveTo>
                <a:lnTo>
                  <a:pt x="0" y="0"/>
                </a:lnTo>
                <a:lnTo>
                  <a:pt x="0" y="2461260"/>
                </a:lnTo>
                <a:lnTo>
                  <a:pt x="336804" y="2461260"/>
                </a:lnTo>
                <a:lnTo>
                  <a:pt x="336804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031735" y="3605784"/>
            <a:ext cx="337185" cy="1333500"/>
          </a:xfrm>
          <a:custGeom>
            <a:avLst/>
            <a:gdLst/>
            <a:ahLst/>
            <a:cxnLst/>
            <a:rect l="l" t="t" r="r" b="b"/>
            <a:pathLst>
              <a:path w="337184" h="1333500">
                <a:moveTo>
                  <a:pt x="336804" y="0"/>
                </a:moveTo>
                <a:lnTo>
                  <a:pt x="0" y="0"/>
                </a:lnTo>
                <a:lnTo>
                  <a:pt x="0" y="1333499"/>
                </a:lnTo>
                <a:lnTo>
                  <a:pt x="336804" y="1333499"/>
                </a:lnTo>
                <a:lnTo>
                  <a:pt x="336804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8107680" y="3593591"/>
            <a:ext cx="337185" cy="1346200"/>
          </a:xfrm>
          <a:custGeom>
            <a:avLst/>
            <a:gdLst/>
            <a:ahLst/>
            <a:cxnLst/>
            <a:rect l="l" t="t" r="r" b="b"/>
            <a:pathLst>
              <a:path w="337184" h="1346200">
                <a:moveTo>
                  <a:pt x="336803" y="0"/>
                </a:moveTo>
                <a:lnTo>
                  <a:pt x="0" y="0"/>
                </a:lnTo>
                <a:lnTo>
                  <a:pt x="0" y="1345692"/>
                </a:lnTo>
                <a:lnTo>
                  <a:pt x="336803" y="1345692"/>
                </a:lnTo>
                <a:lnTo>
                  <a:pt x="336803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124955" y="2078735"/>
            <a:ext cx="0" cy="399415"/>
          </a:xfrm>
          <a:custGeom>
            <a:avLst/>
            <a:gdLst/>
            <a:ahLst/>
            <a:cxnLst/>
            <a:rect l="l" t="t" r="r" b="b"/>
            <a:pathLst>
              <a:path w="0" h="399414">
                <a:moveTo>
                  <a:pt x="0" y="399288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6096000" y="2078735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7200900" y="3547871"/>
            <a:ext cx="0" cy="58419"/>
          </a:xfrm>
          <a:custGeom>
            <a:avLst/>
            <a:gdLst/>
            <a:ahLst/>
            <a:cxnLst/>
            <a:rect l="l" t="t" r="r" b="b"/>
            <a:pathLst>
              <a:path w="0" h="58420">
                <a:moveTo>
                  <a:pt x="0" y="57912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7171943" y="3547871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8276843" y="355549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8247888" y="3555491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5586984" y="4939284"/>
            <a:ext cx="3228340" cy="0"/>
          </a:xfrm>
          <a:custGeom>
            <a:avLst/>
            <a:gdLst/>
            <a:ahLst/>
            <a:cxnLst/>
            <a:rect l="l" t="t" r="r" b="b"/>
            <a:pathLst>
              <a:path w="3228340" h="0">
                <a:moveTo>
                  <a:pt x="0" y="0"/>
                </a:moveTo>
                <a:lnTo>
                  <a:pt x="322783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 txBox="1"/>
          <p:nvPr/>
        </p:nvSpPr>
        <p:spPr>
          <a:xfrm>
            <a:off x="5419725" y="4861305"/>
            <a:ext cx="82550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333746" y="4499482"/>
            <a:ext cx="16827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5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419725" y="4137659"/>
            <a:ext cx="8318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333746" y="3775582"/>
            <a:ext cx="16827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5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5419725" y="3413759"/>
            <a:ext cx="82550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5333746" y="3051936"/>
            <a:ext cx="16827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2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5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419725" y="2689859"/>
            <a:ext cx="82550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3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333746" y="2328036"/>
            <a:ext cx="16827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3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5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5419725" y="1966214"/>
            <a:ext cx="82550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4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333746" y="1604517"/>
            <a:ext cx="16827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4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5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6002528" y="4995671"/>
            <a:ext cx="24447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Co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n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076947" y="4995671"/>
            <a:ext cx="24828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BF</a:t>
            </a:r>
            <a:r>
              <a:rPr dirty="0" sz="900" spc="-5">
                <a:solidFill>
                  <a:srgbClr val="585858"/>
                </a:solidFill>
                <a:latin typeface="Times New Roman"/>
                <a:cs typeface="Times New Roman"/>
              </a:rPr>
              <a:t>A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7962645" y="4995671"/>
            <a:ext cx="62801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>
                <a:solidFill>
                  <a:srgbClr val="585858"/>
                </a:solidFill>
                <a:latin typeface="Times New Roman"/>
                <a:cs typeface="Times New Roman"/>
              </a:rPr>
              <a:t>Tunicamycin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5166810" y="2614976"/>
            <a:ext cx="152400" cy="13970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100"/>
              </a:lnSpc>
            </a:pP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r</a:t>
            </a:r>
            <a:r>
              <a:rPr dirty="0" sz="1000" spc="5">
                <a:solidFill>
                  <a:srgbClr val="585858"/>
                </a:solidFill>
                <a:latin typeface="Times New Roman"/>
                <a:cs typeface="Times New Roman"/>
              </a:rPr>
              <a:t>p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S3</a:t>
            </a:r>
            <a:r>
              <a:rPr dirty="0" sz="1000" spc="-1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c</a:t>
            </a:r>
            <a:r>
              <a:rPr dirty="0" sz="1000" spc="5">
                <a:solidFill>
                  <a:srgbClr val="585858"/>
                </a:solidFill>
                <a:latin typeface="Times New Roman"/>
                <a:cs typeface="Times New Roman"/>
              </a:rPr>
              <a:t>o</a:t>
            </a:r>
            <a:r>
              <a:rPr dirty="0" sz="1000" spc="-10">
                <a:solidFill>
                  <a:srgbClr val="585858"/>
                </a:solidFill>
                <a:latin typeface="Times New Roman"/>
                <a:cs typeface="Times New Roman"/>
              </a:rPr>
              <a:t>n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ce</a:t>
            </a:r>
            <a:r>
              <a:rPr dirty="0" sz="1000" spc="-10">
                <a:solidFill>
                  <a:srgbClr val="585858"/>
                </a:solidFill>
                <a:latin typeface="Times New Roman"/>
                <a:cs typeface="Times New Roman"/>
              </a:rPr>
              <a:t>n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trati</a:t>
            </a:r>
            <a:r>
              <a:rPr dirty="0" sz="1000" spc="5">
                <a:solidFill>
                  <a:srgbClr val="585858"/>
                </a:solidFill>
                <a:latin typeface="Times New Roman"/>
                <a:cs typeface="Times New Roman"/>
              </a:rPr>
              <a:t>o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n</a:t>
            </a:r>
            <a:r>
              <a:rPr dirty="0" sz="1000" spc="15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(</a:t>
            </a:r>
            <a:r>
              <a:rPr dirty="0" sz="1000" spc="5">
                <a:solidFill>
                  <a:srgbClr val="585858"/>
                </a:solidFill>
                <a:latin typeface="Times New Roman"/>
                <a:cs typeface="Times New Roman"/>
              </a:rPr>
              <a:t>p</a:t>
            </a:r>
            <a:r>
              <a:rPr dirty="0" sz="1000" spc="-10">
                <a:solidFill>
                  <a:srgbClr val="585858"/>
                </a:solidFill>
                <a:latin typeface="Times New Roman"/>
                <a:cs typeface="Times New Roman"/>
              </a:rPr>
              <a:t>g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/</a:t>
            </a:r>
            <a:r>
              <a:rPr dirty="0" sz="1000" spc="-20">
                <a:solidFill>
                  <a:srgbClr val="585858"/>
                </a:solidFill>
                <a:latin typeface="Times New Roman"/>
                <a:cs typeface="Times New Roman"/>
              </a:rPr>
              <a:t>m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l)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6306439" y="5164328"/>
            <a:ext cx="1787525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Tatal </a:t>
            </a: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protein in media 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(150</a:t>
            </a:r>
            <a:r>
              <a:rPr dirty="0" sz="1000" spc="-10">
                <a:solidFill>
                  <a:srgbClr val="585858"/>
                </a:solidFill>
                <a:latin typeface="Times New Roman"/>
                <a:cs typeface="Times New Roman"/>
              </a:rPr>
              <a:t> μg/ml)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42340" y="1372870"/>
            <a:ext cx="17208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078729" y="1223898"/>
            <a:ext cx="16065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6106414" y="1908810"/>
            <a:ext cx="1057275" cy="0"/>
          </a:xfrm>
          <a:custGeom>
            <a:avLst/>
            <a:gdLst/>
            <a:ahLst/>
            <a:cxnLst/>
            <a:rect l="l" t="t" r="r" b="b"/>
            <a:pathLst>
              <a:path w="1057275" h="0">
                <a:moveTo>
                  <a:pt x="0" y="0"/>
                </a:moveTo>
                <a:lnTo>
                  <a:pt x="105727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106414" y="1908810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7173214" y="1908810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 txBox="1"/>
          <p:nvPr/>
        </p:nvSpPr>
        <p:spPr>
          <a:xfrm>
            <a:off x="6595618" y="1751457"/>
            <a:ext cx="111760" cy="2527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Malgun Gothic"/>
                <a:cs typeface="Malgun Gothic"/>
              </a:rPr>
              <a:t>*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6096889" y="1671827"/>
            <a:ext cx="2196465" cy="0"/>
          </a:xfrm>
          <a:custGeom>
            <a:avLst/>
            <a:gdLst/>
            <a:ahLst/>
            <a:cxnLst/>
            <a:rect l="l" t="t" r="r" b="b"/>
            <a:pathLst>
              <a:path w="2196465" h="0">
                <a:moveTo>
                  <a:pt x="0" y="0"/>
                </a:moveTo>
                <a:lnTo>
                  <a:pt x="2195957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096889" y="1671827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8297164" y="1671827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 txBox="1"/>
          <p:nvPr/>
        </p:nvSpPr>
        <p:spPr>
          <a:xfrm>
            <a:off x="7107173" y="1521714"/>
            <a:ext cx="111760" cy="2527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Malgun Gothic"/>
                <a:cs typeface="Malgun Gothic"/>
              </a:rPr>
              <a:t>*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6818756" y="5478170"/>
            <a:ext cx="68580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*, P &lt;</a:t>
            </a:r>
            <a:r>
              <a:rPr dirty="0" sz="1200" spc="-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0.05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233923" y="4117301"/>
            <a:ext cx="1681479" cy="12600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078980" y="4095712"/>
            <a:ext cx="1683385" cy="12600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375152" y="4095712"/>
            <a:ext cx="1681479" cy="12600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16633" y="4095712"/>
            <a:ext cx="1685289" cy="12600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905758" y="825246"/>
            <a:ext cx="63754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Times New Roman"/>
                <a:cs typeface="Times New Roman"/>
              </a:rPr>
              <a:t>rpS</a:t>
            </a:r>
            <a:r>
              <a:rPr dirty="0" sz="1100" spc="-5">
                <a:latin typeface="Times New Roman"/>
                <a:cs typeface="Times New Roman"/>
              </a:rPr>
              <a:t>3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F</a:t>
            </a:r>
            <a:r>
              <a:rPr dirty="0" sz="1100" spc="-25">
                <a:latin typeface="Times New Roman"/>
                <a:cs typeface="Times New Roman"/>
              </a:rPr>
              <a:t>I</a:t>
            </a:r>
            <a:r>
              <a:rPr dirty="0" sz="1100" spc="5">
                <a:latin typeface="Times New Roman"/>
                <a:cs typeface="Times New Roman"/>
              </a:rPr>
              <a:t>T</a:t>
            </a:r>
            <a:r>
              <a:rPr dirty="0" sz="1100">
                <a:latin typeface="Times New Roman"/>
                <a:cs typeface="Times New Roman"/>
              </a:rPr>
              <a:t>C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52591" y="825246"/>
            <a:ext cx="63690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ER-tracker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89595" y="825246"/>
            <a:ext cx="461009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Merged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18849" y="2159313"/>
            <a:ext cx="203835" cy="4178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510"/>
              </a:lnSpc>
            </a:pPr>
            <a:r>
              <a:rPr dirty="0" sz="1400">
                <a:latin typeface="Times New Roman"/>
                <a:cs typeface="Times New Roman"/>
              </a:rPr>
              <a:t>B</a:t>
            </a:r>
            <a:r>
              <a:rPr dirty="0" sz="1400" spc="-110">
                <a:latin typeface="Times New Roman"/>
                <a:cs typeface="Times New Roman"/>
              </a:rPr>
              <a:t>F</a:t>
            </a:r>
            <a:r>
              <a:rPr dirty="0" sz="1400" spc="-5">
                <a:latin typeface="Times New Roman"/>
                <a:cs typeface="Times New Roman"/>
              </a:rPr>
              <a:t>A</a:t>
            </a:r>
            <a:r>
              <a:rPr dirty="0" sz="1400">
                <a:latin typeface="Times New Roman"/>
                <a:cs typeface="Times New Roman"/>
              </a:rPr>
              <a:t>-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525397" y="1091145"/>
            <a:ext cx="1676653" cy="12600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918849" y="5199143"/>
            <a:ext cx="203835" cy="4584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510"/>
              </a:lnSpc>
            </a:pPr>
            <a:r>
              <a:rPr dirty="0" sz="1400">
                <a:latin typeface="Times New Roman"/>
                <a:cs typeface="Times New Roman"/>
              </a:rPr>
              <a:t>B</a:t>
            </a:r>
            <a:r>
              <a:rPr dirty="0" sz="1400" spc="-110">
                <a:latin typeface="Times New Roman"/>
                <a:cs typeface="Times New Roman"/>
              </a:rPr>
              <a:t>F</a:t>
            </a:r>
            <a:r>
              <a:rPr dirty="0" sz="1400" spc="-10">
                <a:latin typeface="Times New Roman"/>
                <a:cs typeface="Times New Roman"/>
              </a:rPr>
              <a:t>A</a:t>
            </a:r>
            <a:r>
              <a:rPr dirty="0" sz="1400">
                <a:latin typeface="Times New Roman"/>
                <a:cs typeface="Times New Roman"/>
              </a:rPr>
              <a:t>+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236336" y="1091145"/>
            <a:ext cx="1679066" cy="126000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078980" y="1107020"/>
            <a:ext cx="1682369" cy="126000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383660" y="1091145"/>
            <a:ext cx="1679066" cy="126000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525397" y="2378798"/>
            <a:ext cx="1680972" cy="126000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375152" y="2386799"/>
            <a:ext cx="1676527" cy="126000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228590" y="2386799"/>
            <a:ext cx="1683385" cy="126000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078980" y="2386799"/>
            <a:ext cx="1674114" cy="126000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7082790" y="5463895"/>
            <a:ext cx="1678558" cy="126000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525397" y="5463895"/>
            <a:ext cx="1675129" cy="126000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378834" y="5463895"/>
            <a:ext cx="1683892" cy="126000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228590" y="5463895"/>
            <a:ext cx="1678559" cy="126000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288922" y="1287399"/>
            <a:ext cx="0" cy="2016760"/>
          </a:xfrm>
          <a:custGeom>
            <a:avLst/>
            <a:gdLst/>
            <a:ahLst/>
            <a:cxnLst/>
            <a:rect l="l" t="t" r="r" b="b"/>
            <a:pathLst>
              <a:path w="0" h="2016760">
                <a:moveTo>
                  <a:pt x="0" y="0"/>
                </a:moveTo>
                <a:lnTo>
                  <a:pt x="0" y="2016252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288922" y="4383785"/>
            <a:ext cx="0" cy="2016760"/>
          </a:xfrm>
          <a:custGeom>
            <a:avLst/>
            <a:gdLst/>
            <a:ahLst/>
            <a:cxnLst/>
            <a:rect l="l" t="t" r="r" b="b"/>
            <a:pathLst>
              <a:path w="0" h="2016760">
                <a:moveTo>
                  <a:pt x="0" y="0"/>
                </a:moveTo>
                <a:lnTo>
                  <a:pt x="0" y="2016213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1951101" y="827785"/>
            <a:ext cx="83058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Times New Roman"/>
                <a:cs typeface="Times New Roman"/>
              </a:rPr>
              <a:t>Phase</a:t>
            </a:r>
            <a:r>
              <a:rPr dirty="0" sz="1100" spc="-9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contrast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935837" y="791971"/>
            <a:ext cx="17208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0726" rIns="0" bIns="0" rtlCol="0" vert="horz">
            <a:spAutoFit/>
          </a:bodyPr>
          <a:lstStyle/>
          <a:p>
            <a:pPr marL="580390">
              <a:lnSpc>
                <a:spcPct val="100000"/>
              </a:lnSpc>
            </a:pPr>
            <a:r>
              <a:rPr dirty="0" spc="-5"/>
              <a:t>Co-localization </a:t>
            </a:r>
            <a:r>
              <a:rPr dirty="0"/>
              <a:t>of rpS3 </a:t>
            </a:r>
            <a:r>
              <a:rPr dirty="0" spc="-5"/>
              <a:t>with </a:t>
            </a:r>
            <a:r>
              <a:rPr dirty="0"/>
              <a:t>ER after </a:t>
            </a:r>
            <a:r>
              <a:rPr dirty="0" spc="-5"/>
              <a:t>treatment </a:t>
            </a:r>
            <a:r>
              <a:rPr dirty="0"/>
              <a:t>of</a:t>
            </a:r>
            <a:r>
              <a:rPr dirty="0" spc="-120"/>
              <a:t> </a:t>
            </a:r>
            <a:r>
              <a:rPr dirty="0" spc="-40"/>
              <a:t>BFA.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09307" y="1924138"/>
            <a:ext cx="1680464" cy="12600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739898" y="1924138"/>
            <a:ext cx="1681988" cy="12600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572000" y="1924138"/>
            <a:ext cx="1684908" cy="12600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6397244" y="1924138"/>
            <a:ext cx="1686305" cy="12600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739898" y="3644988"/>
            <a:ext cx="1683893" cy="12600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572000" y="3644988"/>
            <a:ext cx="1681988" cy="126000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402070" y="3644988"/>
            <a:ext cx="1681479" cy="126000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10767" y="3644988"/>
            <a:ext cx="1679067" cy="126000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3239516" y="1704594"/>
            <a:ext cx="68643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FITC(rpS3)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23840" y="1704594"/>
            <a:ext cx="117856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BODYPI-TR(Golgi)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040626" y="1704594"/>
            <a:ext cx="39116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Times New Roman"/>
                <a:cs typeface="Times New Roman"/>
              </a:rPr>
              <a:t>Mer</a:t>
            </a:r>
            <a:r>
              <a:rPr dirty="0" sz="1100" spc="-15">
                <a:latin typeface="Times New Roman"/>
                <a:cs typeface="Times New Roman"/>
              </a:rPr>
              <a:t>g</a:t>
            </a:r>
            <a:r>
              <a:rPr dirty="0" sz="1100">
                <a:latin typeface="Times New Roman"/>
                <a:cs typeface="Times New Roman"/>
              </a:rPr>
              <a:t>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63326" y="2171492"/>
            <a:ext cx="165735" cy="7689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10"/>
              </a:lnSpc>
            </a:pPr>
            <a:r>
              <a:rPr dirty="0" sz="1100">
                <a:latin typeface="Times New Roman"/>
                <a:cs typeface="Times New Roman"/>
              </a:rPr>
              <a:t>Monens</a:t>
            </a:r>
            <a:r>
              <a:rPr dirty="0" sz="1100" spc="5">
                <a:latin typeface="Times New Roman"/>
                <a:cs typeface="Times New Roman"/>
              </a:rPr>
              <a:t>i</a:t>
            </a:r>
            <a:r>
              <a:rPr dirty="0" sz="1100">
                <a:latin typeface="Times New Roman"/>
                <a:cs typeface="Times New Roman"/>
              </a:rPr>
              <a:t>n</a:t>
            </a:r>
            <a:r>
              <a:rPr dirty="0" sz="1100" spc="-10">
                <a:latin typeface="Times New Roman"/>
                <a:cs typeface="Times New Roman"/>
              </a:rPr>
              <a:t>(</a:t>
            </a:r>
            <a:r>
              <a:rPr dirty="0" sz="1100" spc="-20">
                <a:latin typeface="Times New Roman"/>
                <a:cs typeface="Times New Roman"/>
              </a:rPr>
              <a:t>--</a:t>
            </a:r>
            <a:r>
              <a:rPr dirty="0" sz="1100">
                <a:latin typeface="Times New Roman"/>
                <a:cs typeface="Times New Roman"/>
              </a:rPr>
              <a:t>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3326" y="3896208"/>
            <a:ext cx="165735" cy="7594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10"/>
              </a:lnSpc>
            </a:pPr>
            <a:r>
              <a:rPr dirty="0" sz="1100">
                <a:latin typeface="Times New Roman"/>
                <a:cs typeface="Times New Roman"/>
              </a:rPr>
              <a:t>Monens</a:t>
            </a:r>
            <a:r>
              <a:rPr dirty="0" sz="1100" spc="5">
                <a:latin typeface="Times New Roman"/>
                <a:cs typeface="Times New Roman"/>
              </a:rPr>
              <a:t>i</a:t>
            </a:r>
            <a:r>
              <a:rPr dirty="0" sz="1100">
                <a:latin typeface="Times New Roman"/>
                <a:cs typeface="Times New Roman"/>
              </a:rPr>
              <a:t>n</a:t>
            </a:r>
            <a:r>
              <a:rPr dirty="0" sz="1100" spc="-10">
                <a:latin typeface="Times New Roman"/>
                <a:cs typeface="Times New Roman"/>
              </a:rPr>
              <a:t>(</a:t>
            </a:r>
            <a:r>
              <a:rPr dirty="0" sz="1100">
                <a:latin typeface="Times New Roman"/>
                <a:cs typeface="Times New Roman"/>
              </a:rPr>
              <a:t>+)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265682" y="1704594"/>
            <a:ext cx="83058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Times New Roman"/>
                <a:cs typeface="Times New Roman"/>
              </a:rPr>
              <a:t>Phase</a:t>
            </a:r>
            <a:r>
              <a:rPr dirty="0" sz="1100" spc="-9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contrast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0783" y="1624965"/>
            <a:ext cx="17208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84505">
              <a:lnSpc>
                <a:spcPct val="100000"/>
              </a:lnSpc>
            </a:pPr>
            <a:r>
              <a:rPr dirty="0"/>
              <a:t>Co-localization of rpS3 </a:t>
            </a:r>
            <a:r>
              <a:rPr dirty="0" spc="-5"/>
              <a:t>with </a:t>
            </a:r>
            <a:r>
              <a:rPr dirty="0"/>
              <a:t>Golgi after </a:t>
            </a:r>
            <a:r>
              <a:rPr dirty="0" spc="-5"/>
              <a:t>treatment </a:t>
            </a:r>
            <a:r>
              <a:rPr dirty="0"/>
              <a:t>of</a:t>
            </a:r>
            <a:r>
              <a:rPr dirty="0" spc="-190"/>
              <a:t> </a:t>
            </a:r>
            <a:r>
              <a:rPr dirty="0"/>
              <a:t>Monensin.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111120" y="2056129"/>
            <a:ext cx="64706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PNGase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954782" y="2072385"/>
            <a:ext cx="126364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--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42694" y="2339340"/>
            <a:ext cx="56197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20">
                <a:latin typeface="Times New Roman"/>
                <a:cs typeface="Times New Roman"/>
              </a:rPr>
              <a:t>IP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rpS3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724530" y="3062477"/>
            <a:ext cx="1079995" cy="1620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719704" y="3057651"/>
            <a:ext cx="1089660" cy="1630045"/>
          </a:xfrm>
          <a:custGeom>
            <a:avLst/>
            <a:gdLst/>
            <a:ahLst/>
            <a:cxnLst/>
            <a:rect l="l" t="t" r="r" b="b"/>
            <a:pathLst>
              <a:path w="1089660" h="1630045">
                <a:moveTo>
                  <a:pt x="0" y="1629537"/>
                </a:moveTo>
                <a:lnTo>
                  <a:pt x="1089520" y="1629537"/>
                </a:lnTo>
                <a:lnTo>
                  <a:pt x="1089520" y="0"/>
                </a:lnTo>
                <a:lnTo>
                  <a:pt x="0" y="0"/>
                </a:lnTo>
                <a:lnTo>
                  <a:pt x="0" y="162953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665858" y="1543303"/>
            <a:ext cx="17208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24530" y="2333751"/>
            <a:ext cx="1079995" cy="5400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719704" y="2328926"/>
            <a:ext cx="1089660" cy="549910"/>
          </a:xfrm>
          <a:custGeom>
            <a:avLst/>
            <a:gdLst/>
            <a:ahLst/>
            <a:cxnLst/>
            <a:rect l="l" t="t" r="r" b="b"/>
            <a:pathLst>
              <a:path w="1089660" h="549910">
                <a:moveTo>
                  <a:pt x="0" y="549528"/>
                </a:moveTo>
                <a:lnTo>
                  <a:pt x="1089520" y="549528"/>
                </a:lnTo>
                <a:lnTo>
                  <a:pt x="1089520" y="0"/>
                </a:lnTo>
                <a:lnTo>
                  <a:pt x="0" y="0"/>
                </a:lnTo>
                <a:lnTo>
                  <a:pt x="0" y="54952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3435858" y="2072385"/>
            <a:ext cx="11239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b="1">
                <a:latin typeface="Times New Roman"/>
                <a:cs typeface="Times New Roman"/>
              </a:rPr>
              <a:t>+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42694" y="2662682"/>
            <a:ext cx="58420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5">
                <a:latin typeface="Times New Roman"/>
                <a:cs typeface="Times New Roman"/>
              </a:rPr>
              <a:t>IB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rpS3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42694" y="3595116"/>
            <a:ext cx="48450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20">
                <a:latin typeface="Times New Roman"/>
                <a:cs typeface="Times New Roman"/>
              </a:rPr>
              <a:t>IP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742694" y="3918204"/>
            <a:ext cx="50736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5">
                <a:latin typeface="Times New Roman"/>
                <a:cs typeface="Times New Roman"/>
              </a:rPr>
              <a:t>IB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491111" y="2299207"/>
            <a:ext cx="1079995" cy="5400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486272" y="2294508"/>
            <a:ext cx="1089660" cy="549910"/>
          </a:xfrm>
          <a:custGeom>
            <a:avLst/>
            <a:gdLst/>
            <a:ahLst/>
            <a:cxnLst/>
            <a:rect l="l" t="t" r="r" b="b"/>
            <a:pathLst>
              <a:path w="1089659" h="549910">
                <a:moveTo>
                  <a:pt x="0" y="549528"/>
                </a:moveTo>
                <a:lnTo>
                  <a:pt x="1089520" y="549528"/>
                </a:lnTo>
                <a:lnTo>
                  <a:pt x="1089520" y="0"/>
                </a:lnTo>
                <a:lnTo>
                  <a:pt x="0" y="0"/>
                </a:lnTo>
                <a:lnTo>
                  <a:pt x="0" y="54952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6715125" y="2307717"/>
            <a:ext cx="1079995" cy="5400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710298" y="2302891"/>
            <a:ext cx="1089660" cy="549910"/>
          </a:xfrm>
          <a:custGeom>
            <a:avLst/>
            <a:gdLst/>
            <a:ahLst/>
            <a:cxnLst/>
            <a:rect l="l" t="t" r="r" b="b"/>
            <a:pathLst>
              <a:path w="1089659" h="549910">
                <a:moveTo>
                  <a:pt x="0" y="549528"/>
                </a:moveTo>
                <a:lnTo>
                  <a:pt x="1089520" y="549528"/>
                </a:lnTo>
                <a:lnTo>
                  <a:pt x="1089520" y="0"/>
                </a:lnTo>
                <a:lnTo>
                  <a:pt x="0" y="0"/>
                </a:lnTo>
                <a:lnTo>
                  <a:pt x="0" y="54952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491111" y="3545459"/>
            <a:ext cx="1079995" cy="54000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486272" y="3540633"/>
            <a:ext cx="1089660" cy="549910"/>
          </a:xfrm>
          <a:custGeom>
            <a:avLst/>
            <a:gdLst/>
            <a:ahLst/>
            <a:cxnLst/>
            <a:rect l="l" t="t" r="r" b="b"/>
            <a:pathLst>
              <a:path w="1089659" h="549910">
                <a:moveTo>
                  <a:pt x="0" y="549528"/>
                </a:moveTo>
                <a:lnTo>
                  <a:pt x="1089520" y="549528"/>
                </a:lnTo>
                <a:lnTo>
                  <a:pt x="1089520" y="0"/>
                </a:lnTo>
                <a:lnTo>
                  <a:pt x="0" y="0"/>
                </a:lnTo>
                <a:lnTo>
                  <a:pt x="0" y="54952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491111" y="2925572"/>
            <a:ext cx="1079995" cy="5400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486272" y="2920745"/>
            <a:ext cx="1089660" cy="549910"/>
          </a:xfrm>
          <a:custGeom>
            <a:avLst/>
            <a:gdLst/>
            <a:ahLst/>
            <a:cxnLst/>
            <a:rect l="l" t="t" r="r" b="b"/>
            <a:pathLst>
              <a:path w="1089659" h="549910">
                <a:moveTo>
                  <a:pt x="0" y="549528"/>
                </a:moveTo>
                <a:lnTo>
                  <a:pt x="1089520" y="549528"/>
                </a:lnTo>
                <a:lnTo>
                  <a:pt x="1089520" y="0"/>
                </a:lnTo>
                <a:lnTo>
                  <a:pt x="0" y="0"/>
                </a:lnTo>
                <a:lnTo>
                  <a:pt x="0" y="54952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491111" y="4158615"/>
            <a:ext cx="1079995" cy="5400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486272" y="4153915"/>
            <a:ext cx="1089660" cy="549910"/>
          </a:xfrm>
          <a:custGeom>
            <a:avLst/>
            <a:gdLst/>
            <a:ahLst/>
            <a:cxnLst/>
            <a:rect l="l" t="t" r="r" b="b"/>
            <a:pathLst>
              <a:path w="1089659" h="549910">
                <a:moveTo>
                  <a:pt x="0" y="549529"/>
                </a:moveTo>
                <a:lnTo>
                  <a:pt x="1089520" y="549529"/>
                </a:lnTo>
                <a:lnTo>
                  <a:pt x="1089520" y="0"/>
                </a:lnTo>
                <a:lnTo>
                  <a:pt x="0" y="0"/>
                </a:lnTo>
                <a:lnTo>
                  <a:pt x="0" y="54952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4763770" y="2469515"/>
            <a:ext cx="58420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5">
                <a:latin typeface="Times New Roman"/>
                <a:cs typeface="Times New Roman"/>
              </a:rPr>
              <a:t>IB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rpS3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763770" y="3719195"/>
            <a:ext cx="50736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5">
                <a:latin typeface="Times New Roman"/>
                <a:cs typeface="Times New Roman"/>
              </a:rPr>
              <a:t>IB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Fas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763770" y="4332478"/>
            <a:ext cx="68516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5">
                <a:latin typeface="Times New Roman"/>
                <a:cs typeface="Times New Roman"/>
              </a:rPr>
              <a:t>IB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4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Rack1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763770" y="3167760"/>
            <a:ext cx="56451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5">
                <a:latin typeface="Times New Roman"/>
                <a:cs typeface="Times New Roman"/>
              </a:rPr>
              <a:t>IB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MIF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583428" y="2072385"/>
            <a:ext cx="34417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3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nput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715137" y="2925572"/>
            <a:ext cx="1079995" cy="5400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710298" y="2920745"/>
            <a:ext cx="1089660" cy="549910"/>
          </a:xfrm>
          <a:custGeom>
            <a:avLst/>
            <a:gdLst/>
            <a:ahLst/>
            <a:cxnLst/>
            <a:rect l="l" t="t" r="r" b="b"/>
            <a:pathLst>
              <a:path w="1089659" h="549910">
                <a:moveTo>
                  <a:pt x="0" y="549528"/>
                </a:moveTo>
                <a:lnTo>
                  <a:pt x="1089520" y="549528"/>
                </a:lnTo>
                <a:lnTo>
                  <a:pt x="1089520" y="0"/>
                </a:lnTo>
                <a:lnTo>
                  <a:pt x="0" y="0"/>
                </a:lnTo>
                <a:lnTo>
                  <a:pt x="0" y="54952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4763770" y="1542415"/>
            <a:ext cx="16065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5634609" y="2030729"/>
            <a:ext cx="773430" cy="0"/>
          </a:xfrm>
          <a:custGeom>
            <a:avLst/>
            <a:gdLst/>
            <a:ahLst/>
            <a:cxnLst/>
            <a:rect l="l" t="t" r="r" b="b"/>
            <a:pathLst>
              <a:path w="773429" h="0">
                <a:moveTo>
                  <a:pt x="0" y="0"/>
                </a:moveTo>
                <a:lnTo>
                  <a:pt x="77330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5786373" y="1790953"/>
            <a:ext cx="41783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85">
                <a:latin typeface="Times New Roman"/>
                <a:cs typeface="Times New Roman"/>
              </a:rPr>
              <a:t>L</a:t>
            </a:r>
            <a:r>
              <a:rPr dirty="0" sz="1200" spc="-40">
                <a:latin typeface="Times New Roman"/>
                <a:cs typeface="Times New Roman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10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078728" y="2072385"/>
            <a:ext cx="45720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Con.</a:t>
            </a:r>
            <a:r>
              <a:rPr dirty="0" sz="1200" spc="-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795007" y="2072385"/>
            <a:ext cx="34417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3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nput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6845934" y="2030729"/>
            <a:ext cx="773430" cy="0"/>
          </a:xfrm>
          <a:custGeom>
            <a:avLst/>
            <a:gdLst/>
            <a:ahLst/>
            <a:cxnLst/>
            <a:rect l="l" t="t" r="r" b="b"/>
            <a:pathLst>
              <a:path w="773429" h="0">
                <a:moveTo>
                  <a:pt x="0" y="0"/>
                </a:moveTo>
                <a:lnTo>
                  <a:pt x="773303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6999478" y="1790953"/>
            <a:ext cx="41465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M</a:t>
            </a:r>
            <a:r>
              <a:rPr dirty="0" sz="1200" spc="-5">
                <a:latin typeface="Times New Roman"/>
                <a:cs typeface="Times New Roman"/>
              </a:rPr>
              <a:t>e</a:t>
            </a:r>
            <a:r>
              <a:rPr dirty="0" sz="1200">
                <a:latin typeface="Times New Roman"/>
                <a:cs typeface="Times New Roman"/>
              </a:rPr>
              <a:t>dia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290307" y="2072385"/>
            <a:ext cx="45720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Con.</a:t>
            </a:r>
            <a:r>
              <a:rPr dirty="0" sz="1200" spc="-1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467603" y="37083"/>
            <a:ext cx="2961005" cy="316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b="1">
                <a:latin typeface="Times New Roman"/>
                <a:cs typeface="Times New Roman"/>
              </a:rPr>
              <a:t>ConA column binding (B)</a:t>
            </a:r>
            <a:r>
              <a:rPr dirty="0" sz="2000" spc="-22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PNGase F </a:t>
            </a:r>
            <a:r>
              <a:rPr dirty="0" spc="-5"/>
              <a:t>treatment decreases size </a:t>
            </a:r>
            <a:r>
              <a:rPr dirty="0"/>
              <a:t>of rpS3</a:t>
            </a:r>
            <a:r>
              <a:rPr dirty="0" spc="-165"/>
              <a:t> </a:t>
            </a:r>
            <a:r>
              <a:rPr dirty="0"/>
              <a:t>(A),</a:t>
            </a:r>
          </a:p>
          <a:p>
            <a:pPr marL="12700">
              <a:lnSpc>
                <a:spcPct val="100000"/>
              </a:lnSpc>
            </a:pPr>
            <a:r>
              <a:rPr dirty="0"/>
              <a:t>evidence of</a:t>
            </a:r>
            <a:r>
              <a:rPr dirty="0" spc="-120"/>
              <a:t> </a:t>
            </a:r>
            <a:r>
              <a:rPr dirty="0"/>
              <a:t>N-glycosylation.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90461" y="792430"/>
            <a:ext cx="8070963" cy="51065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8247" y="2566161"/>
            <a:ext cx="58483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5">
                <a:latin typeface="Times New Roman"/>
                <a:cs typeface="Times New Roman"/>
              </a:rPr>
              <a:t>IB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rpS3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7027" y="2140330"/>
            <a:ext cx="56769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5">
                <a:latin typeface="Times New Roman"/>
                <a:cs typeface="Times New Roman"/>
              </a:rPr>
              <a:t>IB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Flag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685" y="3147059"/>
            <a:ext cx="77216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5">
                <a:latin typeface="Times New Roman"/>
                <a:cs typeface="Times New Roman"/>
              </a:rPr>
              <a:t>IB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Tubulin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465580" y="1091184"/>
            <a:ext cx="41783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25">
                <a:latin typeface="Times New Roman"/>
                <a:cs typeface="Times New Roman"/>
              </a:rPr>
              <a:t>Lysate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924803" y="1092072"/>
            <a:ext cx="119316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Cell  culture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media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84758" y="3060700"/>
            <a:ext cx="1440052" cy="359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79995" y="3055924"/>
            <a:ext cx="1449705" cy="369570"/>
          </a:xfrm>
          <a:custGeom>
            <a:avLst/>
            <a:gdLst/>
            <a:ahLst/>
            <a:cxnLst/>
            <a:rect l="l" t="t" r="r" b="b"/>
            <a:pathLst>
              <a:path w="1449705" h="369570">
                <a:moveTo>
                  <a:pt x="0" y="369519"/>
                </a:moveTo>
                <a:lnTo>
                  <a:pt x="1449578" y="369519"/>
                </a:lnTo>
                <a:lnTo>
                  <a:pt x="1449578" y="0"/>
                </a:lnTo>
                <a:lnTo>
                  <a:pt x="0" y="0"/>
                </a:lnTo>
                <a:lnTo>
                  <a:pt x="0" y="36951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800344" y="2017141"/>
            <a:ext cx="1440052" cy="5400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795517" y="2012442"/>
            <a:ext cx="1449705" cy="549910"/>
          </a:xfrm>
          <a:custGeom>
            <a:avLst/>
            <a:gdLst/>
            <a:ahLst/>
            <a:cxnLst/>
            <a:rect l="l" t="t" r="r" b="b"/>
            <a:pathLst>
              <a:path w="1449704" h="549910">
                <a:moveTo>
                  <a:pt x="0" y="549528"/>
                </a:moveTo>
                <a:lnTo>
                  <a:pt x="1449578" y="549528"/>
                </a:lnTo>
                <a:lnTo>
                  <a:pt x="1449578" y="0"/>
                </a:lnTo>
                <a:lnTo>
                  <a:pt x="0" y="0"/>
                </a:lnTo>
                <a:lnTo>
                  <a:pt x="0" y="54952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800216" y="2628900"/>
            <a:ext cx="1440052" cy="3599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795517" y="2624251"/>
            <a:ext cx="1449705" cy="369570"/>
          </a:xfrm>
          <a:custGeom>
            <a:avLst/>
            <a:gdLst/>
            <a:ahLst/>
            <a:cxnLst/>
            <a:rect l="l" t="t" r="r" b="b"/>
            <a:pathLst>
              <a:path w="1449704" h="369569">
                <a:moveTo>
                  <a:pt x="0" y="369519"/>
                </a:moveTo>
                <a:lnTo>
                  <a:pt x="1449578" y="369519"/>
                </a:lnTo>
                <a:lnTo>
                  <a:pt x="1449578" y="0"/>
                </a:lnTo>
                <a:lnTo>
                  <a:pt x="0" y="0"/>
                </a:lnTo>
                <a:lnTo>
                  <a:pt x="0" y="36951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475734" y="3141217"/>
            <a:ext cx="91440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5">
                <a:latin typeface="Times New Roman"/>
                <a:cs typeface="Times New Roman"/>
              </a:rPr>
              <a:t>IB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Fibrillarin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475734" y="2175383"/>
            <a:ext cx="58483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5">
                <a:latin typeface="Times New Roman"/>
                <a:cs typeface="Times New Roman"/>
              </a:rPr>
              <a:t>IB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rpS3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475734" y="2772409"/>
            <a:ext cx="56705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5">
                <a:latin typeface="Times New Roman"/>
                <a:cs typeface="Times New Roman"/>
              </a:rPr>
              <a:t>IB </a:t>
            </a:r>
            <a:r>
              <a:rPr dirty="0" sz="1200">
                <a:latin typeface="Times New Roman"/>
                <a:cs typeface="Times New Roman"/>
              </a:rPr>
              <a:t>: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Flag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512308" y="3060700"/>
            <a:ext cx="1727961" cy="35999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507609" y="3055924"/>
            <a:ext cx="1737995" cy="369570"/>
          </a:xfrm>
          <a:custGeom>
            <a:avLst/>
            <a:gdLst/>
            <a:ahLst/>
            <a:cxnLst/>
            <a:rect l="l" t="t" r="r" b="b"/>
            <a:pathLst>
              <a:path w="1737995" h="369570">
                <a:moveTo>
                  <a:pt x="0" y="369519"/>
                </a:moveTo>
                <a:lnTo>
                  <a:pt x="1737487" y="369519"/>
                </a:lnTo>
                <a:lnTo>
                  <a:pt x="1737487" y="0"/>
                </a:lnTo>
                <a:lnTo>
                  <a:pt x="0" y="0"/>
                </a:lnTo>
                <a:lnTo>
                  <a:pt x="0" y="36951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5563538" y="1386611"/>
            <a:ext cx="1534795" cy="5524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6510" indent="-4445">
              <a:lnSpc>
                <a:spcPts val="1305"/>
              </a:lnSpc>
            </a:pPr>
            <a:r>
              <a:rPr dirty="0" sz="1200" spc="-85">
                <a:latin typeface="Times New Roman"/>
                <a:cs typeface="Times New Roman"/>
              </a:rPr>
              <a:t>L</a:t>
            </a:r>
            <a:r>
              <a:rPr dirty="0" sz="1200" spc="-40">
                <a:latin typeface="Times New Roman"/>
                <a:cs typeface="Times New Roman"/>
              </a:rPr>
              <a:t>y</a:t>
            </a:r>
            <a:r>
              <a:rPr dirty="0" sz="1200">
                <a:latin typeface="Times New Roman"/>
                <a:cs typeface="Times New Roman"/>
              </a:rPr>
              <a:t>s</a:t>
            </a:r>
            <a:r>
              <a:rPr dirty="0" sz="1200" spc="-5">
                <a:latin typeface="Times New Roman"/>
                <a:cs typeface="Times New Roman"/>
              </a:rPr>
              <a:t>a</a:t>
            </a:r>
            <a:r>
              <a:rPr dirty="0" sz="1200" spc="10">
                <a:latin typeface="Times New Roman"/>
                <a:cs typeface="Times New Roman"/>
              </a:rPr>
              <a:t>t</a:t>
            </a:r>
            <a:r>
              <a:rPr dirty="0" sz="1200">
                <a:latin typeface="Times New Roman"/>
                <a:cs typeface="Times New Roman"/>
              </a:rPr>
              <a:t>e</a:t>
            </a:r>
            <a:endParaRPr sz="1200">
              <a:latin typeface="Times New Roman"/>
              <a:cs typeface="Times New Roman"/>
            </a:endParaRPr>
          </a:p>
          <a:p>
            <a:pPr marL="14604" marR="130810" indent="1905">
              <a:lnSpc>
                <a:spcPct val="139500"/>
              </a:lnSpc>
              <a:spcBef>
                <a:spcPts val="430"/>
              </a:spcBef>
            </a:pPr>
            <a:r>
              <a:rPr dirty="0" sz="1200" spc="-135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ec</a:t>
            </a:r>
            <a:r>
              <a:rPr dirty="0" sz="1200">
                <a:latin typeface="Times New Roman"/>
                <a:cs typeface="Times New Roman"/>
              </a:rPr>
              <a:t>tor </a:t>
            </a:r>
            <a:r>
              <a:rPr dirty="0" sz="1200" spc="5">
                <a:latin typeface="Times New Roman"/>
                <a:cs typeface="Times New Roman"/>
              </a:rPr>
              <a:t>WT</a:t>
            </a:r>
            <a:endParaRPr sz="1200">
              <a:latin typeface="Times New Roman"/>
              <a:cs typeface="Times New Roman"/>
            </a:endParaRPr>
          </a:p>
          <a:p>
            <a:pPr marL="14604" marR="5080" indent="8890">
              <a:lnSpc>
                <a:spcPct val="143300"/>
              </a:lnSpc>
              <a:spcBef>
                <a:spcPts val="45"/>
              </a:spcBef>
            </a:pP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 57G </a:t>
            </a: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 165 </a:t>
            </a:r>
            <a:r>
              <a:rPr dirty="0" sz="1200">
                <a:latin typeface="Times New Roman"/>
                <a:cs typeface="Times New Roman"/>
              </a:rPr>
              <a:t>G </a:t>
            </a:r>
            <a:r>
              <a:rPr dirty="0" sz="1200" spc="-5">
                <a:latin typeface="Times New Roman"/>
                <a:cs typeface="Times New Roman"/>
              </a:rPr>
              <a:t>NNGG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84758" y="2031745"/>
            <a:ext cx="1440052" cy="3599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979995" y="2026970"/>
            <a:ext cx="1449705" cy="369570"/>
          </a:xfrm>
          <a:custGeom>
            <a:avLst/>
            <a:gdLst/>
            <a:ahLst/>
            <a:cxnLst/>
            <a:rect l="l" t="t" r="r" b="b"/>
            <a:pathLst>
              <a:path w="1449705" h="369569">
                <a:moveTo>
                  <a:pt x="0" y="369519"/>
                </a:moveTo>
                <a:lnTo>
                  <a:pt x="1449578" y="369519"/>
                </a:lnTo>
                <a:lnTo>
                  <a:pt x="1449578" y="0"/>
                </a:lnTo>
                <a:lnTo>
                  <a:pt x="0" y="0"/>
                </a:lnTo>
                <a:lnTo>
                  <a:pt x="0" y="36951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984758" y="2451100"/>
            <a:ext cx="1440052" cy="5400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979995" y="2446273"/>
            <a:ext cx="1449705" cy="549910"/>
          </a:xfrm>
          <a:custGeom>
            <a:avLst/>
            <a:gdLst/>
            <a:ahLst/>
            <a:cxnLst/>
            <a:rect l="l" t="t" r="r" b="b"/>
            <a:pathLst>
              <a:path w="1449705" h="549910">
                <a:moveTo>
                  <a:pt x="0" y="549528"/>
                </a:moveTo>
                <a:lnTo>
                  <a:pt x="1449578" y="549528"/>
                </a:lnTo>
                <a:lnTo>
                  <a:pt x="1449578" y="0"/>
                </a:lnTo>
                <a:lnTo>
                  <a:pt x="0" y="0"/>
                </a:lnTo>
                <a:lnTo>
                  <a:pt x="0" y="549528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1071675" y="1437538"/>
            <a:ext cx="1225550" cy="5505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604">
              <a:lnSpc>
                <a:spcPts val="1305"/>
              </a:lnSpc>
            </a:pPr>
            <a:r>
              <a:rPr dirty="0" sz="1200" spc="-135">
                <a:latin typeface="Times New Roman"/>
                <a:cs typeface="Times New Roman"/>
              </a:rPr>
              <a:t>V</a:t>
            </a:r>
            <a:r>
              <a:rPr dirty="0" sz="1200" spc="-5">
                <a:latin typeface="Times New Roman"/>
                <a:cs typeface="Times New Roman"/>
              </a:rPr>
              <a:t>ec</a:t>
            </a:r>
            <a:r>
              <a:rPr dirty="0" sz="1200">
                <a:latin typeface="Times New Roman"/>
                <a:cs typeface="Times New Roman"/>
              </a:rPr>
              <a:t>tor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sz="1200" spc="5">
                <a:latin typeface="Times New Roman"/>
                <a:cs typeface="Times New Roman"/>
              </a:rPr>
              <a:t>WT</a:t>
            </a:r>
            <a:endParaRPr sz="1200">
              <a:latin typeface="Times New Roman"/>
              <a:cs typeface="Times New Roman"/>
            </a:endParaRPr>
          </a:p>
          <a:p>
            <a:pPr marL="12700" marR="5080" indent="8890">
              <a:lnSpc>
                <a:spcPct val="143200"/>
              </a:lnSpc>
              <a:spcBef>
                <a:spcPts val="50"/>
              </a:spcBef>
            </a:pPr>
            <a:r>
              <a:rPr dirty="0" sz="1200">
                <a:latin typeface="Times New Roman"/>
                <a:cs typeface="Times New Roman"/>
              </a:rPr>
              <a:t>N</a:t>
            </a:r>
            <a:r>
              <a:rPr dirty="0" sz="1200">
                <a:latin typeface="Times New Roman"/>
                <a:cs typeface="Times New Roman"/>
              </a:rPr>
              <a:t> 57</a:t>
            </a:r>
            <a:r>
              <a:rPr dirty="0" sz="1200">
                <a:latin typeface="Times New Roman"/>
                <a:cs typeface="Times New Roman"/>
              </a:rPr>
              <a:t>G N</a:t>
            </a:r>
            <a:r>
              <a:rPr dirty="0" sz="1200">
                <a:latin typeface="Times New Roman"/>
                <a:cs typeface="Times New Roman"/>
              </a:rPr>
              <a:t> 165 </a:t>
            </a:r>
            <a:r>
              <a:rPr dirty="0" sz="1200">
                <a:latin typeface="Times New Roman"/>
                <a:cs typeface="Times New Roman"/>
              </a:rPr>
              <a:t>G </a:t>
            </a:r>
            <a:r>
              <a:rPr dirty="0" sz="1200" spc="-5">
                <a:latin typeface="Times New Roman"/>
                <a:cs typeface="Times New Roman"/>
              </a:rPr>
              <a:t>NNGG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842260" y="5995415"/>
            <a:ext cx="1035050" cy="0"/>
          </a:xfrm>
          <a:custGeom>
            <a:avLst/>
            <a:gdLst/>
            <a:ahLst/>
            <a:cxnLst/>
            <a:rect l="l" t="t" r="r" b="b"/>
            <a:pathLst>
              <a:path w="1035050" h="0">
                <a:moveTo>
                  <a:pt x="0" y="0"/>
                </a:moveTo>
                <a:lnTo>
                  <a:pt x="103479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072639" y="5995415"/>
            <a:ext cx="528955" cy="0"/>
          </a:xfrm>
          <a:custGeom>
            <a:avLst/>
            <a:gdLst/>
            <a:ahLst/>
            <a:cxnLst/>
            <a:rect l="l" t="t" r="r" b="b"/>
            <a:pathLst>
              <a:path w="528955" h="0">
                <a:moveTo>
                  <a:pt x="0" y="0"/>
                </a:moveTo>
                <a:lnTo>
                  <a:pt x="52882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303019" y="5995415"/>
            <a:ext cx="528955" cy="0"/>
          </a:xfrm>
          <a:custGeom>
            <a:avLst/>
            <a:gdLst/>
            <a:ahLst/>
            <a:cxnLst/>
            <a:rect l="l" t="t" r="r" b="b"/>
            <a:pathLst>
              <a:path w="528955" h="0">
                <a:moveTo>
                  <a:pt x="0" y="0"/>
                </a:moveTo>
                <a:lnTo>
                  <a:pt x="52882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97051" y="5995415"/>
            <a:ext cx="264160" cy="0"/>
          </a:xfrm>
          <a:custGeom>
            <a:avLst/>
            <a:gdLst/>
            <a:ahLst/>
            <a:cxnLst/>
            <a:rect l="l" t="t" r="r" b="b"/>
            <a:pathLst>
              <a:path w="264159" h="0">
                <a:moveTo>
                  <a:pt x="0" y="0"/>
                </a:moveTo>
                <a:lnTo>
                  <a:pt x="26365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2842260" y="5769864"/>
            <a:ext cx="1035050" cy="0"/>
          </a:xfrm>
          <a:custGeom>
            <a:avLst/>
            <a:gdLst/>
            <a:ahLst/>
            <a:cxnLst/>
            <a:rect l="l" t="t" r="r" b="b"/>
            <a:pathLst>
              <a:path w="1035050" h="0">
                <a:moveTo>
                  <a:pt x="0" y="0"/>
                </a:moveTo>
                <a:lnTo>
                  <a:pt x="103479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072639" y="5769864"/>
            <a:ext cx="528955" cy="0"/>
          </a:xfrm>
          <a:custGeom>
            <a:avLst/>
            <a:gdLst/>
            <a:ahLst/>
            <a:cxnLst/>
            <a:rect l="l" t="t" r="r" b="b"/>
            <a:pathLst>
              <a:path w="528955" h="0">
                <a:moveTo>
                  <a:pt x="0" y="0"/>
                </a:moveTo>
                <a:lnTo>
                  <a:pt x="52882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303019" y="5769864"/>
            <a:ext cx="528955" cy="0"/>
          </a:xfrm>
          <a:custGeom>
            <a:avLst/>
            <a:gdLst/>
            <a:ahLst/>
            <a:cxnLst/>
            <a:rect l="l" t="t" r="r" b="b"/>
            <a:pathLst>
              <a:path w="528955" h="0">
                <a:moveTo>
                  <a:pt x="0" y="0"/>
                </a:moveTo>
                <a:lnTo>
                  <a:pt x="52882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97051" y="5769864"/>
            <a:ext cx="264160" cy="0"/>
          </a:xfrm>
          <a:custGeom>
            <a:avLst/>
            <a:gdLst/>
            <a:ahLst/>
            <a:cxnLst/>
            <a:rect l="l" t="t" r="r" b="b"/>
            <a:pathLst>
              <a:path w="264159" h="0">
                <a:moveTo>
                  <a:pt x="0" y="0"/>
                </a:moveTo>
                <a:lnTo>
                  <a:pt x="26365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2842260" y="5542788"/>
            <a:ext cx="1035050" cy="0"/>
          </a:xfrm>
          <a:custGeom>
            <a:avLst/>
            <a:gdLst/>
            <a:ahLst/>
            <a:cxnLst/>
            <a:rect l="l" t="t" r="r" b="b"/>
            <a:pathLst>
              <a:path w="1035050" h="0">
                <a:moveTo>
                  <a:pt x="0" y="0"/>
                </a:moveTo>
                <a:lnTo>
                  <a:pt x="103479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072639" y="5542788"/>
            <a:ext cx="528955" cy="0"/>
          </a:xfrm>
          <a:custGeom>
            <a:avLst/>
            <a:gdLst/>
            <a:ahLst/>
            <a:cxnLst/>
            <a:rect l="l" t="t" r="r" b="b"/>
            <a:pathLst>
              <a:path w="528955" h="0">
                <a:moveTo>
                  <a:pt x="0" y="0"/>
                </a:moveTo>
                <a:lnTo>
                  <a:pt x="52882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303019" y="5542788"/>
            <a:ext cx="528955" cy="0"/>
          </a:xfrm>
          <a:custGeom>
            <a:avLst/>
            <a:gdLst/>
            <a:ahLst/>
            <a:cxnLst/>
            <a:rect l="l" t="t" r="r" b="b"/>
            <a:pathLst>
              <a:path w="528955" h="0">
                <a:moveTo>
                  <a:pt x="0" y="0"/>
                </a:moveTo>
                <a:lnTo>
                  <a:pt x="52882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97051" y="5542788"/>
            <a:ext cx="264160" cy="0"/>
          </a:xfrm>
          <a:custGeom>
            <a:avLst/>
            <a:gdLst/>
            <a:ahLst/>
            <a:cxnLst/>
            <a:rect l="l" t="t" r="r" b="b"/>
            <a:pathLst>
              <a:path w="264159" h="0">
                <a:moveTo>
                  <a:pt x="0" y="0"/>
                </a:moveTo>
                <a:lnTo>
                  <a:pt x="26365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842260" y="5317235"/>
            <a:ext cx="1035050" cy="0"/>
          </a:xfrm>
          <a:custGeom>
            <a:avLst/>
            <a:gdLst/>
            <a:ahLst/>
            <a:cxnLst/>
            <a:rect l="l" t="t" r="r" b="b"/>
            <a:pathLst>
              <a:path w="1035050" h="0">
                <a:moveTo>
                  <a:pt x="0" y="0"/>
                </a:moveTo>
                <a:lnTo>
                  <a:pt x="103479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072639" y="5317235"/>
            <a:ext cx="528955" cy="0"/>
          </a:xfrm>
          <a:custGeom>
            <a:avLst/>
            <a:gdLst/>
            <a:ahLst/>
            <a:cxnLst/>
            <a:rect l="l" t="t" r="r" b="b"/>
            <a:pathLst>
              <a:path w="528955" h="0">
                <a:moveTo>
                  <a:pt x="0" y="0"/>
                </a:moveTo>
                <a:lnTo>
                  <a:pt x="52882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303019" y="5317235"/>
            <a:ext cx="528955" cy="0"/>
          </a:xfrm>
          <a:custGeom>
            <a:avLst/>
            <a:gdLst/>
            <a:ahLst/>
            <a:cxnLst/>
            <a:rect l="l" t="t" r="r" b="b"/>
            <a:pathLst>
              <a:path w="528955" h="0">
                <a:moveTo>
                  <a:pt x="0" y="0"/>
                </a:moveTo>
                <a:lnTo>
                  <a:pt x="52882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797051" y="5317235"/>
            <a:ext cx="264160" cy="0"/>
          </a:xfrm>
          <a:custGeom>
            <a:avLst/>
            <a:gdLst/>
            <a:ahLst/>
            <a:cxnLst/>
            <a:rect l="l" t="t" r="r" b="b"/>
            <a:pathLst>
              <a:path w="264159" h="0">
                <a:moveTo>
                  <a:pt x="0" y="0"/>
                </a:moveTo>
                <a:lnTo>
                  <a:pt x="26365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842260" y="5091684"/>
            <a:ext cx="1035050" cy="0"/>
          </a:xfrm>
          <a:custGeom>
            <a:avLst/>
            <a:gdLst/>
            <a:ahLst/>
            <a:cxnLst/>
            <a:rect l="l" t="t" r="r" b="b"/>
            <a:pathLst>
              <a:path w="1035050" h="0">
                <a:moveTo>
                  <a:pt x="0" y="0"/>
                </a:moveTo>
                <a:lnTo>
                  <a:pt x="103479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2072639" y="5091684"/>
            <a:ext cx="528955" cy="0"/>
          </a:xfrm>
          <a:custGeom>
            <a:avLst/>
            <a:gdLst/>
            <a:ahLst/>
            <a:cxnLst/>
            <a:rect l="l" t="t" r="r" b="b"/>
            <a:pathLst>
              <a:path w="528955" h="0">
                <a:moveTo>
                  <a:pt x="0" y="0"/>
                </a:moveTo>
                <a:lnTo>
                  <a:pt x="52882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797051" y="5091684"/>
            <a:ext cx="1035050" cy="0"/>
          </a:xfrm>
          <a:custGeom>
            <a:avLst/>
            <a:gdLst/>
            <a:ahLst/>
            <a:cxnLst/>
            <a:rect l="l" t="t" r="r" b="b"/>
            <a:pathLst>
              <a:path w="1035050" h="0">
                <a:moveTo>
                  <a:pt x="0" y="0"/>
                </a:moveTo>
                <a:lnTo>
                  <a:pt x="103479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97051" y="4864608"/>
            <a:ext cx="3080385" cy="0"/>
          </a:xfrm>
          <a:custGeom>
            <a:avLst/>
            <a:gdLst/>
            <a:ahLst/>
            <a:cxnLst/>
            <a:rect l="l" t="t" r="r" b="b"/>
            <a:pathLst>
              <a:path w="3080385" h="0">
                <a:moveTo>
                  <a:pt x="0" y="0"/>
                </a:moveTo>
                <a:lnTo>
                  <a:pt x="308000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97051" y="4639055"/>
            <a:ext cx="3080385" cy="0"/>
          </a:xfrm>
          <a:custGeom>
            <a:avLst/>
            <a:gdLst/>
            <a:ahLst/>
            <a:cxnLst/>
            <a:rect l="l" t="t" r="r" b="b"/>
            <a:pathLst>
              <a:path w="3080385" h="0">
                <a:moveTo>
                  <a:pt x="0" y="0"/>
                </a:moveTo>
                <a:lnTo>
                  <a:pt x="308000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97051" y="4411979"/>
            <a:ext cx="3080385" cy="0"/>
          </a:xfrm>
          <a:custGeom>
            <a:avLst/>
            <a:gdLst/>
            <a:ahLst/>
            <a:cxnLst/>
            <a:rect l="l" t="t" r="r" b="b"/>
            <a:pathLst>
              <a:path w="3080385" h="0">
                <a:moveTo>
                  <a:pt x="0" y="0"/>
                </a:moveTo>
                <a:lnTo>
                  <a:pt x="308000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797051" y="4186428"/>
            <a:ext cx="3080385" cy="0"/>
          </a:xfrm>
          <a:custGeom>
            <a:avLst/>
            <a:gdLst/>
            <a:ahLst/>
            <a:cxnLst/>
            <a:rect l="l" t="t" r="r" b="b"/>
            <a:pathLst>
              <a:path w="3080385" h="0">
                <a:moveTo>
                  <a:pt x="0" y="0"/>
                </a:moveTo>
                <a:lnTo>
                  <a:pt x="308000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97051" y="3960876"/>
            <a:ext cx="3080385" cy="0"/>
          </a:xfrm>
          <a:custGeom>
            <a:avLst/>
            <a:gdLst/>
            <a:ahLst/>
            <a:cxnLst/>
            <a:rect l="l" t="t" r="r" b="b"/>
            <a:pathLst>
              <a:path w="3080385" h="0">
                <a:moveTo>
                  <a:pt x="0" y="0"/>
                </a:moveTo>
                <a:lnTo>
                  <a:pt x="308000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1060703" y="5091684"/>
            <a:ext cx="242570" cy="1130935"/>
          </a:xfrm>
          <a:custGeom>
            <a:avLst/>
            <a:gdLst/>
            <a:ahLst/>
            <a:cxnLst/>
            <a:rect l="l" t="t" r="r" b="b"/>
            <a:pathLst>
              <a:path w="242569" h="1130935">
                <a:moveTo>
                  <a:pt x="242315" y="0"/>
                </a:moveTo>
                <a:lnTo>
                  <a:pt x="0" y="0"/>
                </a:lnTo>
                <a:lnTo>
                  <a:pt x="0" y="1130808"/>
                </a:lnTo>
                <a:lnTo>
                  <a:pt x="242315" y="1130808"/>
                </a:lnTo>
                <a:lnTo>
                  <a:pt x="242315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1831848" y="4924044"/>
            <a:ext cx="241300" cy="1298575"/>
          </a:xfrm>
          <a:custGeom>
            <a:avLst/>
            <a:gdLst/>
            <a:ahLst/>
            <a:cxnLst/>
            <a:rect l="l" t="t" r="r" b="b"/>
            <a:pathLst>
              <a:path w="241300" h="1298575">
                <a:moveTo>
                  <a:pt x="240791" y="0"/>
                </a:moveTo>
                <a:lnTo>
                  <a:pt x="0" y="0"/>
                </a:lnTo>
                <a:lnTo>
                  <a:pt x="0" y="1298447"/>
                </a:lnTo>
                <a:lnTo>
                  <a:pt x="240791" y="1298447"/>
                </a:lnTo>
                <a:lnTo>
                  <a:pt x="240791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2601467" y="5018532"/>
            <a:ext cx="241300" cy="1203960"/>
          </a:xfrm>
          <a:custGeom>
            <a:avLst/>
            <a:gdLst/>
            <a:ahLst/>
            <a:cxnLst/>
            <a:rect l="l" t="t" r="r" b="b"/>
            <a:pathLst>
              <a:path w="241300" h="1203960">
                <a:moveTo>
                  <a:pt x="240792" y="0"/>
                </a:moveTo>
                <a:lnTo>
                  <a:pt x="0" y="0"/>
                </a:lnTo>
                <a:lnTo>
                  <a:pt x="0" y="1203960"/>
                </a:lnTo>
                <a:lnTo>
                  <a:pt x="240792" y="1203960"/>
                </a:lnTo>
                <a:lnTo>
                  <a:pt x="240792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3371088" y="6009132"/>
            <a:ext cx="241300" cy="213360"/>
          </a:xfrm>
          <a:custGeom>
            <a:avLst/>
            <a:gdLst/>
            <a:ahLst/>
            <a:cxnLst/>
            <a:rect l="l" t="t" r="r" b="b"/>
            <a:pathLst>
              <a:path w="241300" h="213360">
                <a:moveTo>
                  <a:pt x="240791" y="0"/>
                </a:moveTo>
                <a:lnTo>
                  <a:pt x="0" y="0"/>
                </a:lnTo>
                <a:lnTo>
                  <a:pt x="0" y="213360"/>
                </a:lnTo>
                <a:lnTo>
                  <a:pt x="240791" y="213360"/>
                </a:lnTo>
                <a:lnTo>
                  <a:pt x="240791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1153667" y="5091684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1952244" y="4835652"/>
            <a:ext cx="0" cy="88900"/>
          </a:xfrm>
          <a:custGeom>
            <a:avLst/>
            <a:gdLst/>
            <a:ahLst/>
            <a:cxnLst/>
            <a:rect l="l" t="t" r="r" b="b"/>
            <a:pathLst>
              <a:path w="0" h="88900">
                <a:moveTo>
                  <a:pt x="0" y="88392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1923288" y="4835652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2721864" y="4815840"/>
            <a:ext cx="0" cy="203200"/>
          </a:xfrm>
          <a:custGeom>
            <a:avLst/>
            <a:gdLst/>
            <a:ahLst/>
            <a:cxnLst/>
            <a:rect l="l" t="t" r="r" b="b"/>
            <a:pathLst>
              <a:path w="0" h="203200">
                <a:moveTo>
                  <a:pt x="0" y="202692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2692907" y="4815840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12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3491484" y="5888735"/>
            <a:ext cx="0" cy="120650"/>
          </a:xfrm>
          <a:custGeom>
            <a:avLst/>
            <a:gdLst/>
            <a:ahLst/>
            <a:cxnLst/>
            <a:rect l="l" t="t" r="r" b="b"/>
            <a:pathLst>
              <a:path w="0" h="120650">
                <a:moveTo>
                  <a:pt x="0" y="120395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462528" y="5888735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12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797051" y="6222491"/>
            <a:ext cx="3080385" cy="0"/>
          </a:xfrm>
          <a:custGeom>
            <a:avLst/>
            <a:gdLst/>
            <a:ahLst/>
            <a:cxnLst/>
            <a:rect l="l" t="t" r="r" b="b"/>
            <a:pathLst>
              <a:path w="3080385" h="0">
                <a:moveTo>
                  <a:pt x="0" y="0"/>
                </a:moveTo>
                <a:lnTo>
                  <a:pt x="308000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 txBox="1"/>
          <p:nvPr/>
        </p:nvSpPr>
        <p:spPr>
          <a:xfrm>
            <a:off x="1070254" y="6284163"/>
            <a:ext cx="224154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WT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783842" y="6284163"/>
            <a:ext cx="336550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N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5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7</a:t>
            </a: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2521711" y="6284163"/>
            <a:ext cx="398780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N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6</a:t>
            </a:r>
            <a:r>
              <a:rPr dirty="0" sz="1000" spc="-15">
                <a:solidFill>
                  <a:srgbClr val="585858"/>
                </a:solidFill>
                <a:latin typeface="Times New Roman"/>
                <a:cs typeface="Times New Roman"/>
              </a:rPr>
              <a:t>5</a:t>
            </a: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3295269" y="6284163"/>
            <a:ext cx="393065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NN</a:t>
            </a:r>
            <a:r>
              <a:rPr dirty="0" sz="1000" spc="0">
                <a:solidFill>
                  <a:srgbClr val="585858"/>
                </a:solidFill>
                <a:latin typeface="Times New Roman"/>
                <a:cs typeface="Times New Roman"/>
              </a:rPr>
              <a:t>G</a:t>
            </a: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7434071" y="5989320"/>
            <a:ext cx="1030605" cy="0"/>
          </a:xfrm>
          <a:custGeom>
            <a:avLst/>
            <a:gdLst/>
            <a:ahLst/>
            <a:cxnLst/>
            <a:rect l="l" t="t" r="r" b="b"/>
            <a:pathLst>
              <a:path w="1030604" h="0">
                <a:moveTo>
                  <a:pt x="0" y="0"/>
                </a:moveTo>
                <a:lnTo>
                  <a:pt x="103022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6669023" y="5989320"/>
            <a:ext cx="525780" cy="0"/>
          </a:xfrm>
          <a:custGeom>
            <a:avLst/>
            <a:gdLst/>
            <a:ahLst/>
            <a:cxnLst/>
            <a:rect l="l" t="t" r="r" b="b"/>
            <a:pathLst>
              <a:path w="525779" h="0">
                <a:moveTo>
                  <a:pt x="0" y="0"/>
                </a:moveTo>
                <a:lnTo>
                  <a:pt x="52577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5902452" y="5989320"/>
            <a:ext cx="525780" cy="0"/>
          </a:xfrm>
          <a:custGeom>
            <a:avLst/>
            <a:gdLst/>
            <a:ahLst/>
            <a:cxnLst/>
            <a:rect l="l" t="t" r="r" b="b"/>
            <a:pathLst>
              <a:path w="525779" h="0">
                <a:moveTo>
                  <a:pt x="0" y="0"/>
                </a:moveTo>
                <a:lnTo>
                  <a:pt x="52578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5399532" y="5989320"/>
            <a:ext cx="262255" cy="0"/>
          </a:xfrm>
          <a:custGeom>
            <a:avLst/>
            <a:gdLst/>
            <a:ahLst/>
            <a:cxnLst/>
            <a:rect l="l" t="t" r="r" b="b"/>
            <a:pathLst>
              <a:path w="262254" h="0">
                <a:moveTo>
                  <a:pt x="0" y="0"/>
                </a:moveTo>
                <a:lnTo>
                  <a:pt x="26212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7434071" y="5763767"/>
            <a:ext cx="1030605" cy="0"/>
          </a:xfrm>
          <a:custGeom>
            <a:avLst/>
            <a:gdLst/>
            <a:ahLst/>
            <a:cxnLst/>
            <a:rect l="l" t="t" r="r" b="b"/>
            <a:pathLst>
              <a:path w="1030604" h="0">
                <a:moveTo>
                  <a:pt x="0" y="0"/>
                </a:moveTo>
                <a:lnTo>
                  <a:pt x="103022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669023" y="5763767"/>
            <a:ext cx="525780" cy="0"/>
          </a:xfrm>
          <a:custGeom>
            <a:avLst/>
            <a:gdLst/>
            <a:ahLst/>
            <a:cxnLst/>
            <a:rect l="l" t="t" r="r" b="b"/>
            <a:pathLst>
              <a:path w="525779" h="0">
                <a:moveTo>
                  <a:pt x="0" y="0"/>
                </a:moveTo>
                <a:lnTo>
                  <a:pt x="525779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5902452" y="5763767"/>
            <a:ext cx="525780" cy="0"/>
          </a:xfrm>
          <a:custGeom>
            <a:avLst/>
            <a:gdLst/>
            <a:ahLst/>
            <a:cxnLst/>
            <a:rect l="l" t="t" r="r" b="b"/>
            <a:pathLst>
              <a:path w="525779" h="0">
                <a:moveTo>
                  <a:pt x="0" y="0"/>
                </a:moveTo>
                <a:lnTo>
                  <a:pt x="52578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5399532" y="5763767"/>
            <a:ext cx="262255" cy="0"/>
          </a:xfrm>
          <a:custGeom>
            <a:avLst/>
            <a:gdLst/>
            <a:ahLst/>
            <a:cxnLst/>
            <a:rect l="l" t="t" r="r" b="b"/>
            <a:pathLst>
              <a:path w="262254" h="0">
                <a:moveTo>
                  <a:pt x="0" y="0"/>
                </a:moveTo>
                <a:lnTo>
                  <a:pt x="26212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669023" y="5538215"/>
            <a:ext cx="1795780" cy="0"/>
          </a:xfrm>
          <a:custGeom>
            <a:avLst/>
            <a:gdLst/>
            <a:ahLst/>
            <a:cxnLst/>
            <a:rect l="l" t="t" r="r" b="b"/>
            <a:pathLst>
              <a:path w="1795779" h="0">
                <a:moveTo>
                  <a:pt x="0" y="0"/>
                </a:moveTo>
                <a:lnTo>
                  <a:pt x="179527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5902452" y="5538215"/>
            <a:ext cx="525780" cy="0"/>
          </a:xfrm>
          <a:custGeom>
            <a:avLst/>
            <a:gdLst/>
            <a:ahLst/>
            <a:cxnLst/>
            <a:rect l="l" t="t" r="r" b="b"/>
            <a:pathLst>
              <a:path w="525779" h="0">
                <a:moveTo>
                  <a:pt x="0" y="0"/>
                </a:moveTo>
                <a:lnTo>
                  <a:pt x="52578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5399532" y="5538215"/>
            <a:ext cx="262255" cy="0"/>
          </a:xfrm>
          <a:custGeom>
            <a:avLst/>
            <a:gdLst/>
            <a:ahLst/>
            <a:cxnLst/>
            <a:rect l="l" t="t" r="r" b="b"/>
            <a:pathLst>
              <a:path w="262254" h="0">
                <a:moveTo>
                  <a:pt x="0" y="0"/>
                </a:moveTo>
                <a:lnTo>
                  <a:pt x="26212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6669023" y="5312664"/>
            <a:ext cx="1795780" cy="0"/>
          </a:xfrm>
          <a:custGeom>
            <a:avLst/>
            <a:gdLst/>
            <a:ahLst/>
            <a:cxnLst/>
            <a:rect l="l" t="t" r="r" b="b"/>
            <a:pathLst>
              <a:path w="1795779" h="0">
                <a:moveTo>
                  <a:pt x="0" y="0"/>
                </a:moveTo>
                <a:lnTo>
                  <a:pt x="179527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5902452" y="5312664"/>
            <a:ext cx="525780" cy="0"/>
          </a:xfrm>
          <a:custGeom>
            <a:avLst/>
            <a:gdLst/>
            <a:ahLst/>
            <a:cxnLst/>
            <a:rect l="l" t="t" r="r" b="b"/>
            <a:pathLst>
              <a:path w="525779" h="0">
                <a:moveTo>
                  <a:pt x="0" y="0"/>
                </a:moveTo>
                <a:lnTo>
                  <a:pt x="52578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5399532" y="5312664"/>
            <a:ext cx="262255" cy="0"/>
          </a:xfrm>
          <a:custGeom>
            <a:avLst/>
            <a:gdLst/>
            <a:ahLst/>
            <a:cxnLst/>
            <a:rect l="l" t="t" r="r" b="b"/>
            <a:pathLst>
              <a:path w="262254" h="0">
                <a:moveTo>
                  <a:pt x="0" y="0"/>
                </a:moveTo>
                <a:lnTo>
                  <a:pt x="26212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6669023" y="5085588"/>
            <a:ext cx="1795780" cy="0"/>
          </a:xfrm>
          <a:custGeom>
            <a:avLst/>
            <a:gdLst/>
            <a:ahLst/>
            <a:cxnLst/>
            <a:rect l="l" t="t" r="r" b="b"/>
            <a:pathLst>
              <a:path w="1795779" h="0">
                <a:moveTo>
                  <a:pt x="0" y="0"/>
                </a:moveTo>
                <a:lnTo>
                  <a:pt x="179527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399532" y="5085588"/>
            <a:ext cx="1028700" cy="0"/>
          </a:xfrm>
          <a:custGeom>
            <a:avLst/>
            <a:gdLst/>
            <a:ahLst/>
            <a:cxnLst/>
            <a:rect l="l" t="t" r="r" b="b"/>
            <a:pathLst>
              <a:path w="1028700" h="0">
                <a:moveTo>
                  <a:pt x="0" y="0"/>
                </a:moveTo>
                <a:lnTo>
                  <a:pt x="10287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6669023" y="4860035"/>
            <a:ext cx="1795780" cy="0"/>
          </a:xfrm>
          <a:custGeom>
            <a:avLst/>
            <a:gdLst/>
            <a:ahLst/>
            <a:cxnLst/>
            <a:rect l="l" t="t" r="r" b="b"/>
            <a:pathLst>
              <a:path w="1795779" h="0">
                <a:moveTo>
                  <a:pt x="0" y="0"/>
                </a:moveTo>
                <a:lnTo>
                  <a:pt x="179527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5399532" y="4860035"/>
            <a:ext cx="1028700" cy="0"/>
          </a:xfrm>
          <a:custGeom>
            <a:avLst/>
            <a:gdLst/>
            <a:ahLst/>
            <a:cxnLst/>
            <a:rect l="l" t="t" r="r" b="b"/>
            <a:pathLst>
              <a:path w="1028700" h="0">
                <a:moveTo>
                  <a:pt x="0" y="0"/>
                </a:moveTo>
                <a:lnTo>
                  <a:pt x="10287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6669023" y="4634484"/>
            <a:ext cx="1795780" cy="0"/>
          </a:xfrm>
          <a:custGeom>
            <a:avLst/>
            <a:gdLst/>
            <a:ahLst/>
            <a:cxnLst/>
            <a:rect l="l" t="t" r="r" b="b"/>
            <a:pathLst>
              <a:path w="1795779" h="0">
                <a:moveTo>
                  <a:pt x="0" y="0"/>
                </a:moveTo>
                <a:lnTo>
                  <a:pt x="179527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5399532" y="4634484"/>
            <a:ext cx="1028700" cy="0"/>
          </a:xfrm>
          <a:custGeom>
            <a:avLst/>
            <a:gdLst/>
            <a:ahLst/>
            <a:cxnLst/>
            <a:rect l="l" t="t" r="r" b="b"/>
            <a:pathLst>
              <a:path w="1028700" h="0">
                <a:moveTo>
                  <a:pt x="0" y="0"/>
                </a:moveTo>
                <a:lnTo>
                  <a:pt x="10287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5399532" y="4407408"/>
            <a:ext cx="3065145" cy="0"/>
          </a:xfrm>
          <a:custGeom>
            <a:avLst/>
            <a:gdLst/>
            <a:ahLst/>
            <a:cxnLst/>
            <a:rect l="l" t="t" r="r" b="b"/>
            <a:pathLst>
              <a:path w="3065145" h="0">
                <a:moveTo>
                  <a:pt x="0" y="0"/>
                </a:moveTo>
                <a:lnTo>
                  <a:pt x="306476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5399532" y="4181855"/>
            <a:ext cx="3065145" cy="0"/>
          </a:xfrm>
          <a:custGeom>
            <a:avLst/>
            <a:gdLst/>
            <a:ahLst/>
            <a:cxnLst/>
            <a:rect l="l" t="t" r="r" b="b"/>
            <a:pathLst>
              <a:path w="3065145" h="0">
                <a:moveTo>
                  <a:pt x="0" y="0"/>
                </a:moveTo>
                <a:lnTo>
                  <a:pt x="306476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5399532" y="3956303"/>
            <a:ext cx="3065145" cy="0"/>
          </a:xfrm>
          <a:custGeom>
            <a:avLst/>
            <a:gdLst/>
            <a:ahLst/>
            <a:cxnLst/>
            <a:rect l="l" t="t" r="r" b="b"/>
            <a:pathLst>
              <a:path w="3065145" h="0">
                <a:moveTo>
                  <a:pt x="0" y="0"/>
                </a:moveTo>
                <a:lnTo>
                  <a:pt x="306476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5661659" y="5085588"/>
            <a:ext cx="241300" cy="1130935"/>
          </a:xfrm>
          <a:custGeom>
            <a:avLst/>
            <a:gdLst/>
            <a:ahLst/>
            <a:cxnLst/>
            <a:rect l="l" t="t" r="r" b="b"/>
            <a:pathLst>
              <a:path w="241300" h="1130935">
                <a:moveTo>
                  <a:pt x="240791" y="0"/>
                </a:moveTo>
                <a:lnTo>
                  <a:pt x="0" y="0"/>
                </a:lnTo>
                <a:lnTo>
                  <a:pt x="0" y="1130808"/>
                </a:lnTo>
                <a:lnTo>
                  <a:pt x="240791" y="1130808"/>
                </a:lnTo>
                <a:lnTo>
                  <a:pt x="240791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428232" y="4472940"/>
            <a:ext cx="241300" cy="1743710"/>
          </a:xfrm>
          <a:custGeom>
            <a:avLst/>
            <a:gdLst/>
            <a:ahLst/>
            <a:cxnLst/>
            <a:rect l="l" t="t" r="r" b="b"/>
            <a:pathLst>
              <a:path w="241300" h="1743710">
                <a:moveTo>
                  <a:pt x="240791" y="0"/>
                </a:moveTo>
                <a:lnTo>
                  <a:pt x="0" y="0"/>
                </a:lnTo>
                <a:lnTo>
                  <a:pt x="0" y="1743456"/>
                </a:lnTo>
                <a:lnTo>
                  <a:pt x="240791" y="1743456"/>
                </a:lnTo>
                <a:lnTo>
                  <a:pt x="240791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7194804" y="5715000"/>
            <a:ext cx="239395" cy="501650"/>
          </a:xfrm>
          <a:custGeom>
            <a:avLst/>
            <a:gdLst/>
            <a:ahLst/>
            <a:cxnLst/>
            <a:rect l="l" t="t" r="r" b="b"/>
            <a:pathLst>
              <a:path w="239395" h="501650">
                <a:moveTo>
                  <a:pt x="239268" y="0"/>
                </a:moveTo>
                <a:lnTo>
                  <a:pt x="0" y="0"/>
                </a:lnTo>
                <a:lnTo>
                  <a:pt x="0" y="501395"/>
                </a:lnTo>
                <a:lnTo>
                  <a:pt x="239268" y="501395"/>
                </a:lnTo>
                <a:lnTo>
                  <a:pt x="239268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7959852" y="6188202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 h="0">
                <a:moveTo>
                  <a:pt x="0" y="0"/>
                </a:moveTo>
                <a:lnTo>
                  <a:pt x="240792" y="0"/>
                </a:lnTo>
              </a:path>
            </a:pathLst>
          </a:custGeom>
          <a:ln w="56387">
            <a:solidFill>
              <a:srgbClr val="5B9BD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5753100" y="5085588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12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6548628" y="4155947"/>
            <a:ext cx="0" cy="317500"/>
          </a:xfrm>
          <a:custGeom>
            <a:avLst/>
            <a:gdLst/>
            <a:ahLst/>
            <a:cxnLst/>
            <a:rect l="l" t="t" r="r" b="b"/>
            <a:pathLst>
              <a:path w="0" h="317500">
                <a:moveTo>
                  <a:pt x="0" y="316991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6519671" y="4155947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11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7315200" y="5568696"/>
            <a:ext cx="0" cy="146685"/>
          </a:xfrm>
          <a:custGeom>
            <a:avLst/>
            <a:gdLst/>
            <a:ahLst/>
            <a:cxnLst/>
            <a:rect l="l" t="t" r="r" b="b"/>
            <a:pathLst>
              <a:path w="0" h="146685">
                <a:moveTo>
                  <a:pt x="0" y="146303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7286243" y="5568696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8080247" y="6114288"/>
            <a:ext cx="0" cy="45720"/>
          </a:xfrm>
          <a:custGeom>
            <a:avLst/>
            <a:gdLst/>
            <a:ahLst/>
            <a:cxnLst/>
            <a:rect l="l" t="t" r="r" b="b"/>
            <a:pathLst>
              <a:path w="0" h="45720">
                <a:moveTo>
                  <a:pt x="0" y="45720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8051292" y="6114288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11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5399532" y="6216396"/>
            <a:ext cx="3065145" cy="0"/>
          </a:xfrm>
          <a:custGeom>
            <a:avLst/>
            <a:gdLst/>
            <a:ahLst/>
            <a:cxnLst/>
            <a:rect l="l" t="t" r="r" b="b"/>
            <a:pathLst>
              <a:path w="3065145" h="0">
                <a:moveTo>
                  <a:pt x="0" y="0"/>
                </a:moveTo>
                <a:lnTo>
                  <a:pt x="306476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 txBox="1"/>
          <p:nvPr/>
        </p:nvSpPr>
        <p:spPr>
          <a:xfrm>
            <a:off x="5074411" y="3865371"/>
            <a:ext cx="226695" cy="24333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050">
                <a:solidFill>
                  <a:srgbClr val="585858"/>
                </a:solidFill>
                <a:latin typeface="Times New Roman"/>
                <a:cs typeface="Times New Roman"/>
              </a:rPr>
              <a:t>200</a:t>
            </a:r>
            <a:endParaRPr sz="10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dirty="0" sz="1050">
                <a:solidFill>
                  <a:srgbClr val="585858"/>
                </a:solidFill>
                <a:latin typeface="Times New Roman"/>
                <a:cs typeface="Times New Roman"/>
              </a:rPr>
              <a:t>180</a:t>
            </a:r>
            <a:endParaRPr sz="10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15"/>
              </a:spcBef>
            </a:pPr>
            <a:r>
              <a:rPr dirty="0" sz="1050">
                <a:solidFill>
                  <a:srgbClr val="585858"/>
                </a:solidFill>
                <a:latin typeface="Times New Roman"/>
                <a:cs typeface="Times New Roman"/>
              </a:rPr>
              <a:t>160</a:t>
            </a:r>
            <a:endParaRPr sz="10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dirty="0" sz="1050">
                <a:solidFill>
                  <a:srgbClr val="585858"/>
                </a:solidFill>
                <a:latin typeface="Times New Roman"/>
                <a:cs typeface="Times New Roman"/>
              </a:rPr>
              <a:t>140</a:t>
            </a:r>
            <a:endParaRPr sz="10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dirty="0" sz="1050">
                <a:solidFill>
                  <a:srgbClr val="585858"/>
                </a:solidFill>
                <a:latin typeface="Times New Roman"/>
                <a:cs typeface="Times New Roman"/>
              </a:rPr>
              <a:t>120</a:t>
            </a:r>
            <a:endParaRPr sz="10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20"/>
              </a:spcBef>
            </a:pPr>
            <a:r>
              <a:rPr dirty="0" sz="1050">
                <a:solidFill>
                  <a:srgbClr val="585858"/>
                </a:solidFill>
                <a:latin typeface="Times New Roman"/>
                <a:cs typeface="Times New Roman"/>
              </a:rPr>
              <a:t>100</a:t>
            </a:r>
            <a:endParaRPr sz="1050">
              <a:latin typeface="Times New Roman"/>
              <a:cs typeface="Times New Roman"/>
            </a:endParaRPr>
          </a:p>
          <a:p>
            <a:pPr algn="ctr" marL="66040">
              <a:lnSpc>
                <a:spcPct val="100000"/>
              </a:lnSpc>
              <a:spcBef>
                <a:spcPts val="520"/>
              </a:spcBef>
            </a:pPr>
            <a:r>
              <a:rPr dirty="0" sz="1050">
                <a:solidFill>
                  <a:srgbClr val="585858"/>
                </a:solidFill>
                <a:latin typeface="Times New Roman"/>
                <a:cs typeface="Times New Roman"/>
              </a:rPr>
              <a:t>80</a:t>
            </a:r>
            <a:endParaRPr sz="1050">
              <a:latin typeface="Times New Roman"/>
              <a:cs typeface="Times New Roman"/>
            </a:endParaRPr>
          </a:p>
          <a:p>
            <a:pPr algn="ctr" marL="66040">
              <a:lnSpc>
                <a:spcPct val="100000"/>
              </a:lnSpc>
              <a:spcBef>
                <a:spcPts val="520"/>
              </a:spcBef>
            </a:pPr>
            <a:r>
              <a:rPr dirty="0" sz="1050">
                <a:solidFill>
                  <a:srgbClr val="585858"/>
                </a:solidFill>
                <a:latin typeface="Times New Roman"/>
                <a:cs typeface="Times New Roman"/>
              </a:rPr>
              <a:t>60</a:t>
            </a:r>
            <a:endParaRPr sz="1050">
              <a:latin typeface="Times New Roman"/>
              <a:cs typeface="Times New Roman"/>
            </a:endParaRPr>
          </a:p>
          <a:p>
            <a:pPr algn="ctr" marL="66040">
              <a:lnSpc>
                <a:spcPct val="100000"/>
              </a:lnSpc>
              <a:spcBef>
                <a:spcPts val="520"/>
              </a:spcBef>
            </a:pPr>
            <a:r>
              <a:rPr dirty="0" sz="1050">
                <a:solidFill>
                  <a:srgbClr val="585858"/>
                </a:solidFill>
                <a:latin typeface="Times New Roman"/>
                <a:cs typeface="Times New Roman"/>
              </a:rPr>
              <a:t>40</a:t>
            </a:r>
            <a:endParaRPr sz="1050">
              <a:latin typeface="Times New Roman"/>
              <a:cs typeface="Times New Roman"/>
            </a:endParaRPr>
          </a:p>
          <a:p>
            <a:pPr algn="ctr" marL="66040">
              <a:lnSpc>
                <a:spcPct val="100000"/>
              </a:lnSpc>
              <a:spcBef>
                <a:spcPts val="520"/>
              </a:spcBef>
            </a:pPr>
            <a:r>
              <a:rPr dirty="0" sz="1050" spc="-5">
                <a:solidFill>
                  <a:srgbClr val="585858"/>
                </a:solidFill>
                <a:latin typeface="Times New Roman"/>
                <a:cs typeface="Times New Roman"/>
              </a:rPr>
              <a:t>20</a:t>
            </a:r>
            <a:endParaRPr sz="1050">
              <a:latin typeface="Times New Roman"/>
              <a:cs typeface="Times New Roman"/>
            </a:endParaRPr>
          </a:p>
          <a:p>
            <a:pPr algn="ctr" marL="132715">
              <a:lnSpc>
                <a:spcPct val="100000"/>
              </a:lnSpc>
              <a:spcBef>
                <a:spcPts val="515"/>
              </a:spcBef>
            </a:pPr>
            <a:r>
              <a:rPr dirty="0" sz="1050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5672454" y="6279286"/>
            <a:ext cx="224154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WT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6382003" y="6279286"/>
            <a:ext cx="336550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N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5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7</a:t>
            </a: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7116571" y="6279286"/>
            <a:ext cx="398780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N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6</a:t>
            </a:r>
            <a:r>
              <a:rPr dirty="0" sz="1000" spc="-15">
                <a:solidFill>
                  <a:srgbClr val="585858"/>
                </a:solidFill>
                <a:latin typeface="Times New Roman"/>
                <a:cs typeface="Times New Roman"/>
              </a:rPr>
              <a:t>5</a:t>
            </a: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7886192" y="6279286"/>
            <a:ext cx="393065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NN</a:t>
            </a:r>
            <a:r>
              <a:rPr dirty="0" sz="1000" spc="0">
                <a:solidFill>
                  <a:srgbClr val="585858"/>
                </a:solidFill>
                <a:latin typeface="Times New Roman"/>
                <a:cs typeface="Times New Roman"/>
              </a:rPr>
              <a:t>G</a:t>
            </a: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398170" y="3631438"/>
            <a:ext cx="304800" cy="26682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910"/>
              </a:lnSpc>
            </a:pPr>
            <a:r>
              <a:rPr dirty="0" sz="1600" spc="-5" b="1"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  <a:p>
            <a:pPr marL="99695">
              <a:lnSpc>
                <a:spcPts val="1190"/>
              </a:lnSpc>
            </a:pP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2</a:t>
            </a:r>
            <a:r>
              <a:rPr dirty="0" sz="1000" spc="-15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endParaRPr sz="1000">
              <a:latin typeface="Times New Roman"/>
              <a:cs typeface="Times New Roman"/>
            </a:endParaRPr>
          </a:p>
          <a:p>
            <a:pPr marL="99695">
              <a:lnSpc>
                <a:spcPct val="100000"/>
              </a:lnSpc>
              <a:spcBef>
                <a:spcPts val="580"/>
              </a:spcBef>
            </a:pP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r>
              <a:rPr dirty="0" sz="1000" spc="-15">
                <a:solidFill>
                  <a:srgbClr val="585858"/>
                </a:solidFill>
                <a:latin typeface="Times New Roman"/>
                <a:cs typeface="Times New Roman"/>
              </a:rPr>
              <a:t>8</a:t>
            </a: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endParaRPr sz="1000">
              <a:latin typeface="Times New Roman"/>
              <a:cs typeface="Times New Roman"/>
            </a:endParaRPr>
          </a:p>
          <a:p>
            <a:pPr marL="99695">
              <a:lnSpc>
                <a:spcPct val="100000"/>
              </a:lnSpc>
              <a:spcBef>
                <a:spcPts val="580"/>
              </a:spcBef>
            </a:pP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r>
              <a:rPr dirty="0" sz="1000" spc="-15">
                <a:solidFill>
                  <a:srgbClr val="585858"/>
                </a:solidFill>
                <a:latin typeface="Times New Roman"/>
                <a:cs typeface="Times New Roman"/>
              </a:rPr>
              <a:t>6</a:t>
            </a: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endParaRPr sz="1000">
              <a:latin typeface="Times New Roman"/>
              <a:cs typeface="Times New Roman"/>
            </a:endParaRPr>
          </a:p>
          <a:p>
            <a:pPr marL="99695">
              <a:lnSpc>
                <a:spcPct val="100000"/>
              </a:lnSpc>
              <a:spcBef>
                <a:spcPts val="580"/>
              </a:spcBef>
            </a:pP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r>
              <a:rPr dirty="0" sz="1000" spc="-15">
                <a:solidFill>
                  <a:srgbClr val="585858"/>
                </a:solidFill>
                <a:latin typeface="Times New Roman"/>
                <a:cs typeface="Times New Roman"/>
              </a:rPr>
              <a:t>4</a:t>
            </a: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endParaRPr sz="1000">
              <a:latin typeface="Times New Roman"/>
              <a:cs typeface="Times New Roman"/>
            </a:endParaRPr>
          </a:p>
          <a:p>
            <a:pPr marL="99695">
              <a:lnSpc>
                <a:spcPct val="100000"/>
              </a:lnSpc>
              <a:spcBef>
                <a:spcPts val="580"/>
              </a:spcBef>
            </a:pP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r>
              <a:rPr dirty="0" sz="1000" spc="-15">
                <a:solidFill>
                  <a:srgbClr val="585858"/>
                </a:solidFill>
                <a:latin typeface="Times New Roman"/>
                <a:cs typeface="Times New Roman"/>
              </a:rPr>
              <a:t>2</a:t>
            </a: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endParaRPr sz="1000">
              <a:latin typeface="Times New Roman"/>
              <a:cs typeface="Times New Roman"/>
            </a:endParaRPr>
          </a:p>
          <a:p>
            <a:pPr marL="99695">
              <a:lnSpc>
                <a:spcPct val="100000"/>
              </a:lnSpc>
              <a:spcBef>
                <a:spcPts val="580"/>
              </a:spcBef>
            </a:pP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r>
              <a:rPr dirty="0" sz="1000" spc="-15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endParaRPr sz="1000">
              <a:latin typeface="Times New Roman"/>
              <a:cs typeface="Times New Roman"/>
            </a:endParaRPr>
          </a:p>
          <a:p>
            <a:pPr algn="ctr" marL="150495">
              <a:lnSpc>
                <a:spcPct val="100000"/>
              </a:lnSpc>
              <a:spcBef>
                <a:spcPts val="580"/>
              </a:spcBef>
            </a:pP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80</a:t>
            </a:r>
            <a:endParaRPr sz="1000">
              <a:latin typeface="Times New Roman"/>
              <a:cs typeface="Times New Roman"/>
            </a:endParaRPr>
          </a:p>
          <a:p>
            <a:pPr algn="ctr" marL="150495">
              <a:lnSpc>
                <a:spcPct val="100000"/>
              </a:lnSpc>
              <a:spcBef>
                <a:spcPts val="580"/>
              </a:spcBef>
            </a:pP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60</a:t>
            </a:r>
            <a:endParaRPr sz="1000">
              <a:latin typeface="Times New Roman"/>
              <a:cs typeface="Times New Roman"/>
            </a:endParaRPr>
          </a:p>
          <a:p>
            <a:pPr algn="ctr" marL="150495">
              <a:lnSpc>
                <a:spcPct val="100000"/>
              </a:lnSpc>
              <a:spcBef>
                <a:spcPts val="580"/>
              </a:spcBef>
            </a:pP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40</a:t>
            </a:r>
            <a:endParaRPr sz="1000">
              <a:latin typeface="Times New Roman"/>
              <a:cs typeface="Times New Roman"/>
            </a:endParaRPr>
          </a:p>
          <a:p>
            <a:pPr algn="ctr" marL="150495">
              <a:lnSpc>
                <a:spcPct val="100000"/>
              </a:lnSpc>
              <a:spcBef>
                <a:spcPts val="580"/>
              </a:spcBef>
            </a:pP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20</a:t>
            </a:r>
            <a:endParaRPr sz="1000">
              <a:latin typeface="Times New Roman"/>
              <a:cs typeface="Times New Roman"/>
            </a:endParaRPr>
          </a:p>
          <a:p>
            <a:pPr algn="r" marR="6350">
              <a:lnSpc>
                <a:spcPct val="100000"/>
              </a:lnSpc>
              <a:spcBef>
                <a:spcPts val="580"/>
              </a:spcBef>
            </a:pP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409057" y="3631438"/>
            <a:ext cx="17208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1151813" y="1380489"/>
            <a:ext cx="1047115" cy="0"/>
          </a:xfrm>
          <a:custGeom>
            <a:avLst/>
            <a:gdLst/>
            <a:ahLst/>
            <a:cxnLst/>
            <a:rect l="l" t="t" r="r" b="b"/>
            <a:pathLst>
              <a:path w="1047114" h="0">
                <a:moveTo>
                  <a:pt x="0" y="0"/>
                </a:moveTo>
                <a:lnTo>
                  <a:pt x="1047064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5926963" y="1355089"/>
            <a:ext cx="1152525" cy="0"/>
          </a:xfrm>
          <a:custGeom>
            <a:avLst/>
            <a:gdLst/>
            <a:ahLst/>
            <a:cxnLst/>
            <a:rect l="l" t="t" r="r" b="b"/>
            <a:pathLst>
              <a:path w="1152525" h="0">
                <a:moveTo>
                  <a:pt x="0" y="0"/>
                </a:moveTo>
                <a:lnTo>
                  <a:pt x="115201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 txBox="1"/>
          <p:nvPr/>
        </p:nvSpPr>
        <p:spPr>
          <a:xfrm>
            <a:off x="398170" y="915161"/>
            <a:ext cx="17208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4790059" y="915161"/>
            <a:ext cx="161290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2424810" y="2571876"/>
            <a:ext cx="144145" cy="76200"/>
          </a:xfrm>
          <a:custGeom>
            <a:avLst/>
            <a:gdLst/>
            <a:ahLst/>
            <a:cxnLst/>
            <a:rect l="l" t="t" r="r" b="b"/>
            <a:pathLst>
              <a:path w="14414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4144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4144" h="76200">
                <a:moveTo>
                  <a:pt x="143890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43890" y="44450"/>
                </a:lnTo>
                <a:lnTo>
                  <a:pt x="14389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2424810" y="2753741"/>
            <a:ext cx="144145" cy="76200"/>
          </a:xfrm>
          <a:custGeom>
            <a:avLst/>
            <a:gdLst/>
            <a:ahLst/>
            <a:cxnLst/>
            <a:rect l="l" t="t" r="r" b="b"/>
            <a:pathLst>
              <a:path w="14414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4144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4144" h="76200">
                <a:moveTo>
                  <a:pt x="143890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43890" y="44450"/>
                </a:lnTo>
                <a:lnTo>
                  <a:pt x="143890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 txBox="1"/>
          <p:nvPr/>
        </p:nvSpPr>
        <p:spPr>
          <a:xfrm>
            <a:off x="2599689" y="2533142"/>
            <a:ext cx="1741170" cy="3511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ts val="1350"/>
              </a:lnSpc>
            </a:pPr>
            <a:r>
              <a:rPr dirty="0" sz="1200" spc="-5">
                <a:latin typeface="Times New Roman"/>
                <a:cs typeface="Times New Roman"/>
              </a:rPr>
              <a:t>Exogenous (about </a:t>
            </a:r>
            <a:r>
              <a:rPr dirty="0" sz="1200">
                <a:latin typeface="Times New Roman"/>
                <a:cs typeface="Times New Roman"/>
              </a:rPr>
              <a:t>33 </a:t>
            </a:r>
            <a:r>
              <a:rPr dirty="0" sz="1200" spc="-5">
                <a:latin typeface="Times New Roman"/>
                <a:cs typeface="Times New Roman"/>
              </a:rPr>
              <a:t>kDa)  Endogenous (about </a:t>
            </a:r>
            <a:r>
              <a:rPr dirty="0" sz="1200">
                <a:latin typeface="Times New Roman"/>
                <a:cs typeface="Times New Roman"/>
              </a:rPr>
              <a:t>30 </a:t>
            </a:r>
            <a:r>
              <a:rPr dirty="0" sz="1200" spc="-5">
                <a:latin typeface="Times New Roman"/>
                <a:cs typeface="Times New Roman"/>
              </a:rPr>
              <a:t>kDa)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4" name="object 114"/>
          <p:cNvSpPr/>
          <p:nvPr/>
        </p:nvSpPr>
        <p:spPr>
          <a:xfrm>
            <a:off x="7246746" y="2098548"/>
            <a:ext cx="144145" cy="76200"/>
          </a:xfrm>
          <a:custGeom>
            <a:avLst/>
            <a:gdLst/>
            <a:ahLst/>
            <a:cxnLst/>
            <a:rect l="l" t="t" r="r" b="b"/>
            <a:pathLst>
              <a:path w="14414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4145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4145" h="76200">
                <a:moveTo>
                  <a:pt x="144018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44018" y="44450"/>
                </a:lnTo>
                <a:lnTo>
                  <a:pt x="144018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7246746" y="2280411"/>
            <a:ext cx="144145" cy="76200"/>
          </a:xfrm>
          <a:custGeom>
            <a:avLst/>
            <a:gdLst/>
            <a:ahLst/>
            <a:cxnLst/>
            <a:rect l="l" t="t" r="r" b="b"/>
            <a:pathLst>
              <a:path w="14414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500" y="44450"/>
                </a:lnTo>
                <a:lnTo>
                  <a:pt x="63500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144145" h="76200">
                <a:moveTo>
                  <a:pt x="76200" y="31750"/>
                </a:moveTo>
                <a:lnTo>
                  <a:pt x="63500" y="31750"/>
                </a:lnTo>
                <a:lnTo>
                  <a:pt x="63500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144145" h="76200">
                <a:moveTo>
                  <a:pt x="144018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144018" y="44450"/>
                </a:lnTo>
                <a:lnTo>
                  <a:pt x="144018" y="317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 txBox="1"/>
          <p:nvPr/>
        </p:nvSpPr>
        <p:spPr>
          <a:xfrm>
            <a:off x="7422642" y="2044319"/>
            <a:ext cx="166497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Exogenous (about </a:t>
            </a:r>
            <a:r>
              <a:rPr dirty="0" sz="1200">
                <a:latin typeface="Times New Roman"/>
                <a:cs typeface="Times New Roman"/>
              </a:rPr>
              <a:t>33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kDa)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7422642" y="2215896"/>
            <a:ext cx="1741170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Endogenous (about </a:t>
            </a:r>
            <a:r>
              <a:rPr dirty="0" sz="1200">
                <a:latin typeface="Times New Roman"/>
                <a:cs typeface="Times New Roman"/>
              </a:rPr>
              <a:t>30 </a:t>
            </a:r>
            <a:r>
              <a:rPr dirty="0" sz="1200" spc="-5">
                <a:latin typeface="Times New Roman"/>
                <a:cs typeface="Times New Roman"/>
              </a:rPr>
              <a:t>kDa)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8" name="object 11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517775">
              <a:lnSpc>
                <a:spcPct val="100000"/>
              </a:lnSpc>
            </a:pPr>
            <a:r>
              <a:rPr dirty="0"/>
              <a:t>N165 is the </a:t>
            </a:r>
            <a:r>
              <a:rPr dirty="0" spc="-5"/>
              <a:t>glycosylation</a:t>
            </a:r>
            <a:r>
              <a:rPr dirty="0" spc="-110"/>
              <a:t> </a:t>
            </a:r>
            <a:r>
              <a:rPr dirty="0"/>
              <a:t>site.</a:t>
            </a:r>
          </a:p>
        </p:txBody>
      </p:sp>
      <p:sp>
        <p:nvSpPr>
          <p:cNvPr id="119" name="object 119"/>
          <p:cNvSpPr/>
          <p:nvPr/>
        </p:nvSpPr>
        <p:spPr>
          <a:xfrm>
            <a:off x="5773165" y="4112133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 h="0">
                <a:moveTo>
                  <a:pt x="0" y="0"/>
                </a:moveTo>
                <a:lnTo>
                  <a:pt x="1584070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5773165" y="4112133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7357236" y="4111752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 txBox="1"/>
          <p:nvPr/>
        </p:nvSpPr>
        <p:spPr>
          <a:xfrm>
            <a:off x="6493509" y="3974338"/>
            <a:ext cx="111760" cy="2527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Malgun Gothic"/>
                <a:cs typeface="Malgun Gothic"/>
              </a:rPr>
              <a:t>*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5771769" y="3958335"/>
            <a:ext cx="2304415" cy="0"/>
          </a:xfrm>
          <a:custGeom>
            <a:avLst/>
            <a:gdLst/>
            <a:ahLst/>
            <a:cxnLst/>
            <a:rect l="l" t="t" r="r" b="b"/>
            <a:pathLst>
              <a:path w="2304415" h="0">
                <a:moveTo>
                  <a:pt x="0" y="0"/>
                </a:moveTo>
                <a:lnTo>
                  <a:pt x="230390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5771769" y="3958335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8075676" y="3958335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 txBox="1"/>
          <p:nvPr/>
        </p:nvSpPr>
        <p:spPr>
          <a:xfrm>
            <a:off x="6837044" y="3814317"/>
            <a:ext cx="111760" cy="2527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Malgun Gothic"/>
                <a:cs typeface="Malgun Gothic"/>
              </a:rPr>
              <a:t>*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1133132" y="4585461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 h="0">
                <a:moveTo>
                  <a:pt x="0" y="0"/>
                </a:moveTo>
                <a:lnTo>
                  <a:pt x="158403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1133132" y="4585461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2717164" y="4585080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 txBox="1"/>
          <p:nvPr/>
        </p:nvSpPr>
        <p:spPr>
          <a:xfrm>
            <a:off x="1852929" y="4448047"/>
            <a:ext cx="111760" cy="253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Malgun Gothic"/>
                <a:cs typeface="Malgun Gothic"/>
              </a:rPr>
              <a:t>*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1131658" y="4374515"/>
            <a:ext cx="2304415" cy="0"/>
          </a:xfrm>
          <a:custGeom>
            <a:avLst/>
            <a:gdLst/>
            <a:ahLst/>
            <a:cxnLst/>
            <a:rect l="l" t="t" r="r" b="b"/>
            <a:pathLst>
              <a:path w="2304415" h="0">
                <a:moveTo>
                  <a:pt x="0" y="0"/>
                </a:moveTo>
                <a:lnTo>
                  <a:pt x="230394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1131658" y="4374515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3435603" y="4374515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 txBox="1"/>
          <p:nvPr/>
        </p:nvSpPr>
        <p:spPr>
          <a:xfrm>
            <a:off x="2196210" y="4230751"/>
            <a:ext cx="111760" cy="2527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Malgun Gothic"/>
                <a:cs typeface="Malgun Gothic"/>
              </a:rPr>
              <a:t>*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6645020" y="6566611"/>
            <a:ext cx="68516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*, </a:t>
            </a:r>
            <a:r>
              <a:rPr dirty="0" sz="1200" spc="-5">
                <a:latin typeface="Times New Roman"/>
                <a:cs typeface="Times New Roman"/>
              </a:rPr>
              <a:t>P </a:t>
            </a:r>
            <a:r>
              <a:rPr dirty="0" sz="1200">
                <a:latin typeface="Times New Roman"/>
                <a:cs typeface="Times New Roman"/>
              </a:rPr>
              <a:t>&lt;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0.05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1881632" y="6566611"/>
            <a:ext cx="68516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*, </a:t>
            </a:r>
            <a:r>
              <a:rPr dirty="0" sz="1200" spc="-5">
                <a:latin typeface="Times New Roman"/>
                <a:cs typeface="Times New Roman"/>
              </a:rPr>
              <a:t>P </a:t>
            </a:r>
            <a:r>
              <a:rPr dirty="0" sz="1200">
                <a:latin typeface="Times New Roman"/>
                <a:cs typeface="Times New Roman"/>
              </a:rPr>
              <a:t>&lt;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0.05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957577" y="1557654"/>
            <a:ext cx="16065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268211" y="4407408"/>
            <a:ext cx="337185" cy="0"/>
          </a:xfrm>
          <a:custGeom>
            <a:avLst/>
            <a:gdLst/>
            <a:ahLst/>
            <a:cxnLst/>
            <a:rect l="l" t="t" r="r" b="b"/>
            <a:pathLst>
              <a:path w="337184" h="0">
                <a:moveTo>
                  <a:pt x="0" y="0"/>
                </a:moveTo>
                <a:lnTo>
                  <a:pt x="33680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283708" y="4407408"/>
            <a:ext cx="675640" cy="0"/>
          </a:xfrm>
          <a:custGeom>
            <a:avLst/>
            <a:gdLst/>
            <a:ahLst/>
            <a:cxnLst/>
            <a:rect l="l" t="t" r="r" b="b"/>
            <a:pathLst>
              <a:path w="675639" h="0">
                <a:moveTo>
                  <a:pt x="0" y="0"/>
                </a:moveTo>
                <a:lnTo>
                  <a:pt x="67513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300728" y="4407408"/>
            <a:ext cx="675640" cy="0"/>
          </a:xfrm>
          <a:custGeom>
            <a:avLst/>
            <a:gdLst/>
            <a:ahLst/>
            <a:cxnLst/>
            <a:rect l="l" t="t" r="r" b="b"/>
            <a:pathLst>
              <a:path w="675639" h="0">
                <a:moveTo>
                  <a:pt x="0" y="0"/>
                </a:moveTo>
                <a:lnTo>
                  <a:pt x="67513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316223" y="4407408"/>
            <a:ext cx="675640" cy="0"/>
          </a:xfrm>
          <a:custGeom>
            <a:avLst/>
            <a:gdLst/>
            <a:ahLst/>
            <a:cxnLst/>
            <a:rect l="l" t="t" r="r" b="b"/>
            <a:pathLst>
              <a:path w="675639" h="0">
                <a:moveTo>
                  <a:pt x="0" y="0"/>
                </a:moveTo>
                <a:lnTo>
                  <a:pt x="67513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670048" y="4407408"/>
            <a:ext cx="338455" cy="0"/>
          </a:xfrm>
          <a:custGeom>
            <a:avLst/>
            <a:gdLst/>
            <a:ahLst/>
            <a:cxnLst/>
            <a:rect l="l" t="t" r="r" b="b"/>
            <a:pathLst>
              <a:path w="338455" h="0">
                <a:moveTo>
                  <a:pt x="0" y="0"/>
                </a:moveTo>
                <a:lnTo>
                  <a:pt x="33832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268211" y="4111752"/>
            <a:ext cx="337185" cy="0"/>
          </a:xfrm>
          <a:custGeom>
            <a:avLst/>
            <a:gdLst/>
            <a:ahLst/>
            <a:cxnLst/>
            <a:rect l="l" t="t" r="r" b="b"/>
            <a:pathLst>
              <a:path w="337184" h="0">
                <a:moveTo>
                  <a:pt x="0" y="0"/>
                </a:moveTo>
                <a:lnTo>
                  <a:pt x="33680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283708" y="4111752"/>
            <a:ext cx="675640" cy="0"/>
          </a:xfrm>
          <a:custGeom>
            <a:avLst/>
            <a:gdLst/>
            <a:ahLst/>
            <a:cxnLst/>
            <a:rect l="l" t="t" r="r" b="b"/>
            <a:pathLst>
              <a:path w="675639" h="0">
                <a:moveTo>
                  <a:pt x="0" y="0"/>
                </a:moveTo>
                <a:lnTo>
                  <a:pt x="67513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300728" y="4111752"/>
            <a:ext cx="675640" cy="0"/>
          </a:xfrm>
          <a:custGeom>
            <a:avLst/>
            <a:gdLst/>
            <a:ahLst/>
            <a:cxnLst/>
            <a:rect l="l" t="t" r="r" b="b"/>
            <a:pathLst>
              <a:path w="675639" h="0">
                <a:moveTo>
                  <a:pt x="0" y="0"/>
                </a:moveTo>
                <a:lnTo>
                  <a:pt x="67513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316223" y="4111752"/>
            <a:ext cx="675640" cy="0"/>
          </a:xfrm>
          <a:custGeom>
            <a:avLst/>
            <a:gdLst/>
            <a:ahLst/>
            <a:cxnLst/>
            <a:rect l="l" t="t" r="r" b="b"/>
            <a:pathLst>
              <a:path w="675639" h="0">
                <a:moveTo>
                  <a:pt x="0" y="0"/>
                </a:moveTo>
                <a:lnTo>
                  <a:pt x="67513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670048" y="4111752"/>
            <a:ext cx="338455" cy="0"/>
          </a:xfrm>
          <a:custGeom>
            <a:avLst/>
            <a:gdLst/>
            <a:ahLst/>
            <a:cxnLst/>
            <a:rect l="l" t="t" r="r" b="b"/>
            <a:pathLst>
              <a:path w="338455" h="0">
                <a:moveTo>
                  <a:pt x="0" y="0"/>
                </a:moveTo>
                <a:lnTo>
                  <a:pt x="33832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283708" y="3816096"/>
            <a:ext cx="1321435" cy="0"/>
          </a:xfrm>
          <a:custGeom>
            <a:avLst/>
            <a:gdLst/>
            <a:ahLst/>
            <a:cxnLst/>
            <a:rect l="l" t="t" r="r" b="b"/>
            <a:pathLst>
              <a:path w="1321434" h="0">
                <a:moveTo>
                  <a:pt x="0" y="0"/>
                </a:moveTo>
                <a:lnTo>
                  <a:pt x="13213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300728" y="3816096"/>
            <a:ext cx="675640" cy="0"/>
          </a:xfrm>
          <a:custGeom>
            <a:avLst/>
            <a:gdLst/>
            <a:ahLst/>
            <a:cxnLst/>
            <a:rect l="l" t="t" r="r" b="b"/>
            <a:pathLst>
              <a:path w="675639" h="0">
                <a:moveTo>
                  <a:pt x="0" y="0"/>
                </a:moveTo>
                <a:lnTo>
                  <a:pt x="67513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316223" y="3816096"/>
            <a:ext cx="675640" cy="0"/>
          </a:xfrm>
          <a:custGeom>
            <a:avLst/>
            <a:gdLst/>
            <a:ahLst/>
            <a:cxnLst/>
            <a:rect l="l" t="t" r="r" b="b"/>
            <a:pathLst>
              <a:path w="675639" h="0">
                <a:moveTo>
                  <a:pt x="0" y="0"/>
                </a:moveTo>
                <a:lnTo>
                  <a:pt x="67513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670048" y="3816096"/>
            <a:ext cx="338455" cy="0"/>
          </a:xfrm>
          <a:custGeom>
            <a:avLst/>
            <a:gdLst/>
            <a:ahLst/>
            <a:cxnLst/>
            <a:rect l="l" t="t" r="r" b="b"/>
            <a:pathLst>
              <a:path w="338455" h="0">
                <a:moveTo>
                  <a:pt x="0" y="0"/>
                </a:moveTo>
                <a:lnTo>
                  <a:pt x="33832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300728" y="3521964"/>
            <a:ext cx="2304415" cy="0"/>
          </a:xfrm>
          <a:custGeom>
            <a:avLst/>
            <a:gdLst/>
            <a:ahLst/>
            <a:cxnLst/>
            <a:rect l="l" t="t" r="r" b="b"/>
            <a:pathLst>
              <a:path w="2304415" h="0">
                <a:moveTo>
                  <a:pt x="0" y="0"/>
                </a:moveTo>
                <a:lnTo>
                  <a:pt x="230428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316223" y="3521964"/>
            <a:ext cx="675640" cy="0"/>
          </a:xfrm>
          <a:custGeom>
            <a:avLst/>
            <a:gdLst/>
            <a:ahLst/>
            <a:cxnLst/>
            <a:rect l="l" t="t" r="r" b="b"/>
            <a:pathLst>
              <a:path w="675639" h="0">
                <a:moveTo>
                  <a:pt x="0" y="0"/>
                </a:moveTo>
                <a:lnTo>
                  <a:pt x="675131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670048" y="3521964"/>
            <a:ext cx="338455" cy="0"/>
          </a:xfrm>
          <a:custGeom>
            <a:avLst/>
            <a:gdLst/>
            <a:ahLst/>
            <a:cxnLst/>
            <a:rect l="l" t="t" r="r" b="b"/>
            <a:pathLst>
              <a:path w="338455" h="0">
                <a:moveTo>
                  <a:pt x="0" y="0"/>
                </a:moveTo>
                <a:lnTo>
                  <a:pt x="33832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300728" y="3226307"/>
            <a:ext cx="2304415" cy="0"/>
          </a:xfrm>
          <a:custGeom>
            <a:avLst/>
            <a:gdLst/>
            <a:ahLst/>
            <a:cxnLst/>
            <a:rect l="l" t="t" r="r" b="b"/>
            <a:pathLst>
              <a:path w="2304415" h="0">
                <a:moveTo>
                  <a:pt x="0" y="0"/>
                </a:moveTo>
                <a:lnTo>
                  <a:pt x="230428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2670048" y="3226307"/>
            <a:ext cx="1321435" cy="0"/>
          </a:xfrm>
          <a:custGeom>
            <a:avLst/>
            <a:gdLst/>
            <a:ahLst/>
            <a:cxnLst/>
            <a:rect l="l" t="t" r="r" b="b"/>
            <a:pathLst>
              <a:path w="1321435" h="0">
                <a:moveTo>
                  <a:pt x="0" y="0"/>
                </a:moveTo>
                <a:lnTo>
                  <a:pt x="13213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300728" y="2930651"/>
            <a:ext cx="2304415" cy="0"/>
          </a:xfrm>
          <a:custGeom>
            <a:avLst/>
            <a:gdLst/>
            <a:ahLst/>
            <a:cxnLst/>
            <a:rect l="l" t="t" r="r" b="b"/>
            <a:pathLst>
              <a:path w="2304415" h="0">
                <a:moveTo>
                  <a:pt x="0" y="0"/>
                </a:moveTo>
                <a:lnTo>
                  <a:pt x="230428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670048" y="2930651"/>
            <a:ext cx="1321435" cy="0"/>
          </a:xfrm>
          <a:custGeom>
            <a:avLst/>
            <a:gdLst/>
            <a:ahLst/>
            <a:cxnLst/>
            <a:rect l="l" t="t" r="r" b="b"/>
            <a:pathLst>
              <a:path w="1321435" h="0">
                <a:moveTo>
                  <a:pt x="0" y="0"/>
                </a:moveTo>
                <a:lnTo>
                  <a:pt x="13213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670048" y="2636520"/>
            <a:ext cx="3935095" cy="0"/>
          </a:xfrm>
          <a:custGeom>
            <a:avLst/>
            <a:gdLst/>
            <a:ahLst/>
            <a:cxnLst/>
            <a:rect l="l" t="t" r="r" b="b"/>
            <a:pathLst>
              <a:path w="3935095" h="0">
                <a:moveTo>
                  <a:pt x="0" y="0"/>
                </a:moveTo>
                <a:lnTo>
                  <a:pt x="393496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008376" y="3299459"/>
            <a:ext cx="307975" cy="1402080"/>
          </a:xfrm>
          <a:custGeom>
            <a:avLst/>
            <a:gdLst/>
            <a:ahLst/>
            <a:cxnLst/>
            <a:rect l="l" t="t" r="r" b="b"/>
            <a:pathLst>
              <a:path w="307975" h="1402079">
                <a:moveTo>
                  <a:pt x="307848" y="0"/>
                </a:moveTo>
                <a:lnTo>
                  <a:pt x="0" y="0"/>
                </a:lnTo>
                <a:lnTo>
                  <a:pt x="0" y="1402079"/>
                </a:lnTo>
                <a:lnTo>
                  <a:pt x="307848" y="1402079"/>
                </a:lnTo>
                <a:lnTo>
                  <a:pt x="307848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991355" y="2746248"/>
            <a:ext cx="309880" cy="1955800"/>
          </a:xfrm>
          <a:custGeom>
            <a:avLst/>
            <a:gdLst/>
            <a:ahLst/>
            <a:cxnLst/>
            <a:rect l="l" t="t" r="r" b="b"/>
            <a:pathLst>
              <a:path w="309879" h="1955800">
                <a:moveTo>
                  <a:pt x="309372" y="0"/>
                </a:moveTo>
                <a:lnTo>
                  <a:pt x="0" y="0"/>
                </a:lnTo>
                <a:lnTo>
                  <a:pt x="0" y="1955291"/>
                </a:lnTo>
                <a:lnTo>
                  <a:pt x="309372" y="1955291"/>
                </a:lnTo>
                <a:lnTo>
                  <a:pt x="309372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975859" y="3698747"/>
            <a:ext cx="307975" cy="1003300"/>
          </a:xfrm>
          <a:custGeom>
            <a:avLst/>
            <a:gdLst/>
            <a:ahLst/>
            <a:cxnLst/>
            <a:rect l="l" t="t" r="r" b="b"/>
            <a:pathLst>
              <a:path w="307975" h="1003300">
                <a:moveTo>
                  <a:pt x="307848" y="0"/>
                </a:moveTo>
                <a:lnTo>
                  <a:pt x="0" y="0"/>
                </a:lnTo>
                <a:lnTo>
                  <a:pt x="0" y="1002791"/>
                </a:lnTo>
                <a:lnTo>
                  <a:pt x="307848" y="1002791"/>
                </a:lnTo>
                <a:lnTo>
                  <a:pt x="307848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958840" y="3817620"/>
            <a:ext cx="309880" cy="883919"/>
          </a:xfrm>
          <a:custGeom>
            <a:avLst/>
            <a:gdLst/>
            <a:ahLst/>
            <a:cxnLst/>
            <a:rect l="l" t="t" r="r" b="b"/>
            <a:pathLst>
              <a:path w="309879" h="883920">
                <a:moveTo>
                  <a:pt x="309372" y="0"/>
                </a:moveTo>
                <a:lnTo>
                  <a:pt x="0" y="0"/>
                </a:lnTo>
                <a:lnTo>
                  <a:pt x="0" y="883919"/>
                </a:lnTo>
                <a:lnTo>
                  <a:pt x="309372" y="883919"/>
                </a:lnTo>
                <a:lnTo>
                  <a:pt x="309372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117847" y="2741676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129784" y="3604259"/>
            <a:ext cx="0" cy="94615"/>
          </a:xfrm>
          <a:custGeom>
            <a:avLst/>
            <a:gdLst/>
            <a:ahLst/>
            <a:cxnLst/>
            <a:rect l="l" t="t" r="r" b="b"/>
            <a:pathLst>
              <a:path w="0" h="94614">
                <a:moveTo>
                  <a:pt x="0" y="94487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100828" y="3604259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12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114288" y="3793235"/>
            <a:ext cx="0" cy="24765"/>
          </a:xfrm>
          <a:custGeom>
            <a:avLst/>
            <a:gdLst/>
            <a:ahLst/>
            <a:cxnLst/>
            <a:rect l="l" t="t" r="r" b="b"/>
            <a:pathLst>
              <a:path w="0" h="24764">
                <a:moveTo>
                  <a:pt x="0" y="24383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085332" y="3793235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670048" y="4701540"/>
            <a:ext cx="3935095" cy="0"/>
          </a:xfrm>
          <a:custGeom>
            <a:avLst/>
            <a:gdLst/>
            <a:ahLst/>
            <a:cxnLst/>
            <a:rect l="l" t="t" r="r" b="b"/>
            <a:pathLst>
              <a:path w="3935095" h="0">
                <a:moveTo>
                  <a:pt x="0" y="0"/>
                </a:moveTo>
                <a:lnTo>
                  <a:pt x="393496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2504058" y="3442970"/>
            <a:ext cx="82550" cy="1330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4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3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504058" y="3147948"/>
            <a:ext cx="82550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5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504058" y="2852673"/>
            <a:ext cx="82550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6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120644" y="3147948"/>
            <a:ext cx="109220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u="sng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dirty="0" sz="900" spc="-20" u="sng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504058" y="2557271"/>
            <a:ext cx="82550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7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055366" y="4758182"/>
            <a:ext cx="21653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WD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37250" y="4758182"/>
            <a:ext cx="35623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>
                <a:solidFill>
                  <a:srgbClr val="585858"/>
                </a:solidFill>
                <a:latin typeface="Times New Roman"/>
                <a:cs typeface="Times New Roman"/>
              </a:rPr>
              <a:t>N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N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G</a:t>
            </a:r>
            <a:r>
              <a:rPr dirty="0" sz="900" spc="-5">
                <a:solidFill>
                  <a:srgbClr val="585858"/>
                </a:solidFill>
                <a:latin typeface="Times New Roman"/>
                <a:cs typeface="Times New Roman"/>
              </a:rPr>
              <a:t>G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336996" y="2972862"/>
            <a:ext cx="152400" cy="13970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100"/>
              </a:lnSpc>
            </a:pP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r</a:t>
            </a:r>
            <a:r>
              <a:rPr dirty="0" sz="1000" spc="5">
                <a:solidFill>
                  <a:srgbClr val="585858"/>
                </a:solidFill>
                <a:latin typeface="Times New Roman"/>
                <a:cs typeface="Times New Roman"/>
              </a:rPr>
              <a:t>p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S3</a:t>
            </a:r>
            <a:r>
              <a:rPr dirty="0" sz="1000" spc="-1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c</a:t>
            </a:r>
            <a:r>
              <a:rPr dirty="0" sz="1000" spc="5">
                <a:solidFill>
                  <a:srgbClr val="585858"/>
                </a:solidFill>
                <a:latin typeface="Times New Roman"/>
                <a:cs typeface="Times New Roman"/>
              </a:rPr>
              <a:t>o</a:t>
            </a:r>
            <a:r>
              <a:rPr dirty="0" sz="1000" spc="-10">
                <a:solidFill>
                  <a:srgbClr val="585858"/>
                </a:solidFill>
                <a:latin typeface="Times New Roman"/>
                <a:cs typeface="Times New Roman"/>
              </a:rPr>
              <a:t>n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ce</a:t>
            </a:r>
            <a:r>
              <a:rPr dirty="0" sz="1000" spc="-10">
                <a:solidFill>
                  <a:srgbClr val="585858"/>
                </a:solidFill>
                <a:latin typeface="Times New Roman"/>
                <a:cs typeface="Times New Roman"/>
              </a:rPr>
              <a:t>n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trati</a:t>
            </a:r>
            <a:r>
              <a:rPr dirty="0" sz="1000" spc="5">
                <a:solidFill>
                  <a:srgbClr val="585858"/>
                </a:solidFill>
                <a:latin typeface="Times New Roman"/>
                <a:cs typeface="Times New Roman"/>
              </a:rPr>
              <a:t>o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n</a:t>
            </a:r>
            <a:r>
              <a:rPr dirty="0" sz="1000" spc="15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(</a:t>
            </a:r>
            <a:r>
              <a:rPr dirty="0" sz="1000" spc="5">
                <a:solidFill>
                  <a:srgbClr val="585858"/>
                </a:solidFill>
                <a:latin typeface="Times New Roman"/>
                <a:cs typeface="Times New Roman"/>
              </a:rPr>
              <a:t>p</a:t>
            </a:r>
            <a:r>
              <a:rPr dirty="0" sz="1000" spc="-10">
                <a:solidFill>
                  <a:srgbClr val="585858"/>
                </a:solidFill>
                <a:latin typeface="Times New Roman"/>
                <a:cs typeface="Times New Roman"/>
              </a:rPr>
              <a:t>g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/</a:t>
            </a:r>
            <a:r>
              <a:rPr dirty="0" sz="1000" spc="-20">
                <a:solidFill>
                  <a:srgbClr val="585858"/>
                </a:solidFill>
                <a:latin typeface="Times New Roman"/>
                <a:cs typeface="Times New Roman"/>
              </a:rPr>
              <a:t>m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l)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742435" y="4758182"/>
            <a:ext cx="1793239" cy="3340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29209">
              <a:lnSpc>
                <a:spcPct val="100000"/>
              </a:lnSpc>
              <a:tabLst>
                <a:tab pos="984250" algn="l"/>
              </a:tabLst>
            </a:pPr>
            <a:r>
              <a:rPr dirty="0" sz="900" spc="-5">
                <a:solidFill>
                  <a:srgbClr val="585858"/>
                </a:solidFill>
                <a:latin typeface="Times New Roman"/>
                <a:cs typeface="Times New Roman"/>
              </a:rPr>
              <a:t>N57G	N165G</a:t>
            </a:r>
            <a:endParaRPr sz="9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50"/>
              </a:spcBef>
            </a:pP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Total </a:t>
            </a: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protein in media 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(150</a:t>
            </a:r>
            <a:r>
              <a:rPr dirty="0" sz="1000" spc="-2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dirty="0" sz="1000" spc="-10">
                <a:solidFill>
                  <a:srgbClr val="585858"/>
                </a:solidFill>
                <a:latin typeface="Times New Roman"/>
                <a:cs typeface="Times New Roman"/>
              </a:rPr>
              <a:t>μg/ml)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r>
              <a:rPr dirty="0" spc="-5"/>
              <a:t>Figure</a:t>
            </a:r>
            <a:r>
              <a:rPr dirty="0" spc="-105"/>
              <a:t> </a:t>
            </a:r>
            <a:r>
              <a:rPr dirty="0"/>
              <a:t>3.</a:t>
            </a:r>
          </a:p>
        </p:txBody>
      </p:sp>
      <p:sp>
        <p:nvSpPr>
          <p:cNvPr id="46" name="object 46"/>
          <p:cNvSpPr/>
          <p:nvPr/>
        </p:nvSpPr>
        <p:spPr>
          <a:xfrm>
            <a:off x="3162300" y="2447925"/>
            <a:ext cx="2988310" cy="0"/>
          </a:xfrm>
          <a:custGeom>
            <a:avLst/>
            <a:gdLst/>
            <a:ahLst/>
            <a:cxnLst/>
            <a:rect l="l" t="t" r="r" b="b"/>
            <a:pathLst>
              <a:path w="2988310" h="0">
                <a:moveTo>
                  <a:pt x="0" y="0"/>
                </a:moveTo>
                <a:lnTo>
                  <a:pt x="298805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3162300" y="2600325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 h="0">
                <a:moveTo>
                  <a:pt x="0" y="0"/>
                </a:moveTo>
                <a:lnTo>
                  <a:pt x="1943989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3162300" y="2600325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105400" y="2600325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153150" y="2447925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3162300" y="2447925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 txBox="1"/>
          <p:nvPr/>
        </p:nvSpPr>
        <p:spPr>
          <a:xfrm>
            <a:off x="4492878" y="2280665"/>
            <a:ext cx="196215" cy="2527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5">
                <a:latin typeface="Malgun Gothic"/>
                <a:cs typeface="Malgun Gothic"/>
              </a:rPr>
              <a:t>**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079240" y="2450084"/>
            <a:ext cx="111760" cy="2527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Malgun Gothic"/>
                <a:cs typeface="Malgun Gothic"/>
              </a:rPr>
              <a:t>*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800725" y="5328792"/>
            <a:ext cx="837565" cy="3778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*, </a:t>
            </a:r>
            <a:r>
              <a:rPr dirty="0" sz="1200" spc="-5">
                <a:latin typeface="Times New Roman"/>
                <a:cs typeface="Times New Roman"/>
              </a:rPr>
              <a:t>P </a:t>
            </a:r>
            <a:r>
              <a:rPr dirty="0" sz="1200">
                <a:latin typeface="Times New Roman"/>
                <a:cs typeface="Times New Roman"/>
              </a:rPr>
              <a:t>&lt;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0.01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**, </a:t>
            </a:r>
            <a:r>
              <a:rPr dirty="0" sz="1200" spc="-5">
                <a:latin typeface="Times New Roman"/>
                <a:cs typeface="Times New Roman"/>
              </a:rPr>
              <a:t>P </a:t>
            </a:r>
            <a:r>
              <a:rPr dirty="0" sz="1200">
                <a:latin typeface="Times New Roman"/>
                <a:cs typeface="Times New Roman"/>
              </a:rPr>
              <a:t>&lt;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0.001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27064" y="1925447"/>
            <a:ext cx="1799970" cy="17999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227064" y="3784727"/>
            <a:ext cx="1799970" cy="17999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256021" y="2736977"/>
            <a:ext cx="69977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FLAG-rpS3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83885" y="4596638"/>
            <a:ext cx="84645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Times New Roman"/>
                <a:cs typeface="Times New Roman"/>
              </a:rPr>
              <a:t>F</a:t>
            </a:r>
            <a:r>
              <a:rPr dirty="0" sz="1100" spc="-5">
                <a:latin typeface="Times New Roman"/>
                <a:cs typeface="Times New Roman"/>
              </a:rPr>
              <a:t>L</a:t>
            </a:r>
            <a:r>
              <a:rPr dirty="0" sz="1100" spc="-10">
                <a:latin typeface="Times New Roman"/>
                <a:cs typeface="Times New Roman"/>
              </a:rPr>
              <a:t>A</a:t>
            </a:r>
            <a:r>
              <a:rPr dirty="0" sz="1100" spc="-5">
                <a:latin typeface="Times New Roman"/>
                <a:cs typeface="Times New Roman"/>
              </a:rPr>
              <a:t>G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 spc="-10">
                <a:latin typeface="Times New Roman"/>
                <a:cs typeface="Times New Roman"/>
              </a:rPr>
              <a:t>N</a:t>
            </a:r>
            <a:r>
              <a:rPr dirty="0" sz="1100">
                <a:latin typeface="Times New Roman"/>
                <a:cs typeface="Times New Roman"/>
              </a:rPr>
              <a:t>165G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50873" y="4651755"/>
            <a:ext cx="48577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IB:</a:t>
            </a:r>
            <a:r>
              <a:rPr dirty="0" sz="1100" spc="-7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MIF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566797" y="2384044"/>
            <a:ext cx="360045" cy="0"/>
          </a:xfrm>
          <a:custGeom>
            <a:avLst/>
            <a:gdLst/>
            <a:ahLst/>
            <a:cxnLst/>
            <a:rect l="l" t="t" r="r" b="b"/>
            <a:pathLst>
              <a:path w="360044" h="0">
                <a:moveTo>
                  <a:pt x="0" y="0"/>
                </a:moveTo>
                <a:lnTo>
                  <a:pt x="360044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111245" y="2384044"/>
            <a:ext cx="360045" cy="0"/>
          </a:xfrm>
          <a:custGeom>
            <a:avLst/>
            <a:gdLst/>
            <a:ahLst/>
            <a:cxnLst/>
            <a:rect l="l" t="t" r="r" b="b"/>
            <a:pathLst>
              <a:path w="360045" h="0">
                <a:moveTo>
                  <a:pt x="0" y="0"/>
                </a:moveTo>
                <a:lnTo>
                  <a:pt x="360044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552192" y="2164588"/>
            <a:ext cx="94551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27050" algn="l"/>
              </a:tabLst>
            </a:pPr>
            <a:r>
              <a:rPr dirty="0" sz="1100" spc="-5">
                <a:latin typeface="Times New Roman"/>
                <a:cs typeface="Times New Roman"/>
              </a:rPr>
              <a:t>Lysate	</a:t>
            </a:r>
            <a:r>
              <a:rPr dirty="0" sz="1100">
                <a:latin typeface="Times New Roman"/>
                <a:cs typeface="Times New Roman"/>
              </a:rPr>
              <a:t>Con.</a:t>
            </a:r>
            <a:r>
              <a:rPr dirty="0" sz="1100" spc="-9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A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09825" y="4137583"/>
            <a:ext cx="1260005" cy="3599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404998" y="4132884"/>
            <a:ext cx="1270000" cy="369570"/>
          </a:xfrm>
          <a:custGeom>
            <a:avLst/>
            <a:gdLst/>
            <a:ahLst/>
            <a:cxnLst/>
            <a:rect l="l" t="t" r="r" b="b"/>
            <a:pathLst>
              <a:path w="1270000" h="369570">
                <a:moveTo>
                  <a:pt x="0" y="369519"/>
                </a:moveTo>
                <a:lnTo>
                  <a:pt x="1269530" y="369519"/>
                </a:lnTo>
                <a:lnTo>
                  <a:pt x="1269530" y="0"/>
                </a:lnTo>
                <a:lnTo>
                  <a:pt x="0" y="0"/>
                </a:lnTo>
                <a:lnTo>
                  <a:pt x="0" y="36951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409825" y="3713479"/>
            <a:ext cx="1260005" cy="3600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404998" y="3708780"/>
            <a:ext cx="1270000" cy="369570"/>
          </a:xfrm>
          <a:custGeom>
            <a:avLst/>
            <a:gdLst/>
            <a:ahLst/>
            <a:cxnLst/>
            <a:rect l="l" t="t" r="r" b="b"/>
            <a:pathLst>
              <a:path w="1270000" h="369570">
                <a:moveTo>
                  <a:pt x="0" y="369570"/>
                </a:moveTo>
                <a:lnTo>
                  <a:pt x="1269530" y="369570"/>
                </a:lnTo>
                <a:lnTo>
                  <a:pt x="1269530" y="0"/>
                </a:lnTo>
                <a:lnTo>
                  <a:pt x="0" y="0"/>
                </a:lnTo>
                <a:lnTo>
                  <a:pt x="0" y="36957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409825" y="4561713"/>
            <a:ext cx="1260005" cy="3600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404998" y="4556886"/>
            <a:ext cx="1270000" cy="369570"/>
          </a:xfrm>
          <a:custGeom>
            <a:avLst/>
            <a:gdLst/>
            <a:ahLst/>
            <a:cxnLst/>
            <a:rect l="l" t="t" r="r" b="b"/>
            <a:pathLst>
              <a:path w="1270000" h="369570">
                <a:moveTo>
                  <a:pt x="0" y="369569"/>
                </a:moveTo>
                <a:lnTo>
                  <a:pt x="1269530" y="369569"/>
                </a:lnTo>
                <a:lnTo>
                  <a:pt x="1269530" y="0"/>
                </a:lnTo>
                <a:lnTo>
                  <a:pt x="0" y="0"/>
                </a:lnTo>
                <a:lnTo>
                  <a:pt x="0" y="36956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409786" y="3289477"/>
            <a:ext cx="1260005" cy="3599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404998" y="3284651"/>
            <a:ext cx="1270000" cy="369570"/>
          </a:xfrm>
          <a:custGeom>
            <a:avLst/>
            <a:gdLst/>
            <a:ahLst/>
            <a:cxnLst/>
            <a:rect l="l" t="t" r="r" b="b"/>
            <a:pathLst>
              <a:path w="1270000" h="369570">
                <a:moveTo>
                  <a:pt x="0" y="369519"/>
                </a:moveTo>
                <a:lnTo>
                  <a:pt x="1269530" y="369519"/>
                </a:lnTo>
                <a:lnTo>
                  <a:pt x="1269530" y="0"/>
                </a:lnTo>
                <a:lnTo>
                  <a:pt x="0" y="0"/>
                </a:lnTo>
                <a:lnTo>
                  <a:pt x="0" y="36951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1650873" y="3398139"/>
            <a:ext cx="697230" cy="10160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indent="508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IB:</a:t>
            </a:r>
            <a:r>
              <a:rPr dirty="0" sz="1100" spc="-6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FLAG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249300"/>
              </a:lnSpc>
            </a:pPr>
            <a:r>
              <a:rPr dirty="0" sz="1100" spc="-10">
                <a:latin typeface="Times New Roman"/>
                <a:cs typeface="Times New Roman"/>
              </a:rPr>
              <a:t>IB:</a:t>
            </a:r>
            <a:r>
              <a:rPr dirty="0" sz="1100" spc="-5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RACK1  </a:t>
            </a:r>
            <a:r>
              <a:rPr dirty="0" sz="1100" spc="-10">
                <a:latin typeface="Times New Roman"/>
                <a:cs typeface="Times New Roman"/>
              </a:rPr>
              <a:t>IB:</a:t>
            </a:r>
            <a:r>
              <a:rPr dirty="0" sz="1100" spc="-6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FAS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409786" y="4985791"/>
            <a:ext cx="1260005" cy="34363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404998" y="4981092"/>
            <a:ext cx="1270000" cy="353695"/>
          </a:xfrm>
          <a:custGeom>
            <a:avLst/>
            <a:gdLst/>
            <a:ahLst/>
            <a:cxnLst/>
            <a:rect l="l" t="t" r="r" b="b"/>
            <a:pathLst>
              <a:path w="1270000" h="353695">
                <a:moveTo>
                  <a:pt x="0" y="353161"/>
                </a:moveTo>
                <a:lnTo>
                  <a:pt x="1269530" y="353161"/>
                </a:lnTo>
                <a:lnTo>
                  <a:pt x="1269530" y="0"/>
                </a:lnTo>
                <a:lnTo>
                  <a:pt x="0" y="0"/>
                </a:lnTo>
                <a:lnTo>
                  <a:pt x="0" y="353161"/>
                </a:lnTo>
                <a:close/>
              </a:path>
            </a:pathLst>
          </a:custGeom>
          <a:ln w="95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650873" y="5069585"/>
            <a:ext cx="50419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IB:</a:t>
            </a:r>
            <a:r>
              <a:rPr dirty="0" sz="1100" spc="-7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rpS3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21674" y="2408344"/>
            <a:ext cx="444500" cy="8502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10"/>
              </a:lnSpc>
            </a:pPr>
            <a:r>
              <a:rPr dirty="0" sz="1100">
                <a:latin typeface="Times New Roman"/>
                <a:cs typeface="Times New Roman"/>
              </a:rPr>
              <a:t>F</a:t>
            </a:r>
            <a:r>
              <a:rPr dirty="0" sz="1100" spc="-10">
                <a:latin typeface="Times New Roman"/>
                <a:cs typeface="Times New Roman"/>
              </a:rPr>
              <a:t>L</a:t>
            </a:r>
            <a:r>
              <a:rPr dirty="0" sz="1100" spc="-10">
                <a:latin typeface="Times New Roman"/>
                <a:cs typeface="Times New Roman"/>
              </a:rPr>
              <a:t>AG</a:t>
            </a:r>
            <a:r>
              <a:rPr dirty="0" sz="1100" spc="-25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r</a:t>
            </a:r>
            <a:r>
              <a:rPr dirty="0" sz="1100">
                <a:latin typeface="Times New Roman"/>
                <a:cs typeface="Times New Roman"/>
              </a:rPr>
              <a:t>p</a:t>
            </a:r>
            <a:r>
              <a:rPr dirty="0" sz="1100" spc="-5">
                <a:latin typeface="Times New Roman"/>
                <a:cs typeface="Times New Roman"/>
              </a:rPr>
              <a:t>S</a:t>
            </a:r>
            <a:r>
              <a:rPr dirty="0" sz="110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  <a:p>
            <a:pPr marL="16510">
              <a:lnSpc>
                <a:spcPct val="100000"/>
              </a:lnSpc>
              <a:spcBef>
                <a:spcPts val="875"/>
              </a:spcBef>
            </a:pPr>
            <a:r>
              <a:rPr dirty="0" sz="1100">
                <a:latin typeface="Times New Roman"/>
                <a:cs typeface="Times New Roman"/>
              </a:rPr>
              <a:t>F</a:t>
            </a:r>
            <a:r>
              <a:rPr dirty="0" sz="1100" spc="-5">
                <a:latin typeface="Times New Roman"/>
                <a:cs typeface="Times New Roman"/>
              </a:rPr>
              <a:t>L</a:t>
            </a:r>
            <a:r>
              <a:rPr dirty="0" sz="1100" spc="-10">
                <a:latin typeface="Times New Roman"/>
                <a:cs typeface="Times New Roman"/>
              </a:rPr>
              <a:t>A</a:t>
            </a:r>
            <a:r>
              <a:rPr dirty="0" sz="1100" spc="-5">
                <a:latin typeface="Times New Roman"/>
                <a:cs typeface="Times New Roman"/>
              </a:rPr>
              <a:t>G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 spc="-10">
                <a:latin typeface="Times New Roman"/>
                <a:cs typeface="Times New Roman"/>
              </a:rPr>
              <a:t>N</a:t>
            </a:r>
            <a:r>
              <a:rPr dirty="0" sz="1100">
                <a:latin typeface="Times New Roman"/>
                <a:cs typeface="Times New Roman"/>
              </a:rPr>
              <a:t>165G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095579" y="2407074"/>
            <a:ext cx="444500" cy="8502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10"/>
              </a:lnSpc>
            </a:pPr>
            <a:r>
              <a:rPr dirty="0" sz="1100">
                <a:latin typeface="Times New Roman"/>
                <a:cs typeface="Times New Roman"/>
              </a:rPr>
              <a:t>F</a:t>
            </a:r>
            <a:r>
              <a:rPr dirty="0" sz="1100" spc="-5">
                <a:latin typeface="Times New Roman"/>
                <a:cs typeface="Times New Roman"/>
              </a:rPr>
              <a:t>L</a:t>
            </a:r>
            <a:r>
              <a:rPr dirty="0" sz="1100" spc="-10">
                <a:latin typeface="Times New Roman"/>
                <a:cs typeface="Times New Roman"/>
              </a:rPr>
              <a:t>A</a:t>
            </a:r>
            <a:r>
              <a:rPr dirty="0" sz="1100" spc="-5">
                <a:latin typeface="Times New Roman"/>
                <a:cs typeface="Times New Roman"/>
              </a:rPr>
              <a:t>G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rpS3</a:t>
            </a:r>
            <a:endParaRPr sz="1100">
              <a:latin typeface="Times New Roman"/>
              <a:cs typeface="Times New Roman"/>
            </a:endParaRPr>
          </a:p>
          <a:p>
            <a:pPr marL="15875">
              <a:lnSpc>
                <a:spcPct val="100000"/>
              </a:lnSpc>
              <a:spcBef>
                <a:spcPts val="875"/>
              </a:spcBef>
            </a:pPr>
            <a:r>
              <a:rPr dirty="0" sz="1100">
                <a:latin typeface="Times New Roman"/>
                <a:cs typeface="Times New Roman"/>
              </a:rPr>
              <a:t>F</a:t>
            </a:r>
            <a:r>
              <a:rPr dirty="0" sz="1100" spc="-5">
                <a:latin typeface="Times New Roman"/>
                <a:cs typeface="Times New Roman"/>
              </a:rPr>
              <a:t>L</a:t>
            </a:r>
            <a:r>
              <a:rPr dirty="0" sz="1100" spc="-10">
                <a:latin typeface="Times New Roman"/>
                <a:cs typeface="Times New Roman"/>
              </a:rPr>
              <a:t>A</a:t>
            </a:r>
            <a:r>
              <a:rPr dirty="0" sz="1100" spc="-5">
                <a:latin typeface="Times New Roman"/>
                <a:cs typeface="Times New Roman"/>
              </a:rPr>
              <a:t>G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 spc="-10">
                <a:latin typeface="Times New Roman"/>
                <a:cs typeface="Times New Roman"/>
              </a:rPr>
              <a:t>N</a:t>
            </a:r>
            <a:r>
              <a:rPr dirty="0" sz="1100">
                <a:latin typeface="Times New Roman"/>
                <a:cs typeface="Times New Roman"/>
              </a:rPr>
              <a:t>165G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78610" y="1991614"/>
            <a:ext cx="17208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477" rIns="0" bIns="0" rtlCol="0" vert="horz">
            <a:spAutoFit/>
          </a:bodyPr>
          <a:lstStyle/>
          <a:p>
            <a:pPr marL="300355">
              <a:lnSpc>
                <a:spcPct val="100000"/>
              </a:lnSpc>
            </a:pPr>
            <a:r>
              <a:rPr dirty="0" spc="5"/>
              <a:t>N165G </a:t>
            </a:r>
            <a:r>
              <a:rPr dirty="0"/>
              <a:t>mutation </a:t>
            </a:r>
            <a:r>
              <a:rPr dirty="0" spc="-5"/>
              <a:t>decreases secretion </a:t>
            </a:r>
            <a:r>
              <a:rPr dirty="0"/>
              <a:t>of S3 and invasiveness of</a:t>
            </a:r>
            <a:r>
              <a:rPr dirty="0" spc="-200"/>
              <a:t> </a:t>
            </a:r>
            <a:r>
              <a:rPr dirty="0"/>
              <a:t>cancer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-30162" y="475360"/>
            <a:ext cx="9204960" cy="316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45134" algn="l"/>
                <a:tab pos="9190990" algn="l"/>
              </a:tabLst>
            </a:pPr>
            <a:r>
              <a:rPr dirty="0" sz="2000" b="1" u="heavy">
                <a:latin typeface="Times New Roman"/>
                <a:cs typeface="Times New Roman"/>
              </a:rPr>
              <a:t> </a:t>
            </a:r>
            <a:r>
              <a:rPr dirty="0" sz="2000" b="1" u="heavy">
                <a:latin typeface="Times New Roman"/>
                <a:cs typeface="Times New Roman"/>
              </a:rPr>
              <a:t>	</a:t>
            </a:r>
            <a:r>
              <a:rPr dirty="0" sz="2000" spc="-5" b="1" u="heavy">
                <a:latin typeface="Times New Roman"/>
                <a:cs typeface="Times New Roman"/>
              </a:rPr>
              <a:t>cells.	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53354" y="1652396"/>
            <a:ext cx="16065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32738" y="1555877"/>
            <a:ext cx="4813808" cy="1801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4233" y="2367279"/>
            <a:ext cx="69977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FLAG-rpS3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2521" y="4312792"/>
            <a:ext cx="84645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Times New Roman"/>
                <a:cs typeface="Times New Roman"/>
              </a:rPr>
              <a:t>F</a:t>
            </a:r>
            <a:r>
              <a:rPr dirty="0" sz="1100" spc="-5">
                <a:latin typeface="Times New Roman"/>
                <a:cs typeface="Times New Roman"/>
              </a:rPr>
              <a:t>L</a:t>
            </a:r>
            <a:r>
              <a:rPr dirty="0" sz="1100" spc="-10">
                <a:latin typeface="Times New Roman"/>
                <a:cs typeface="Times New Roman"/>
              </a:rPr>
              <a:t>A</a:t>
            </a:r>
            <a:r>
              <a:rPr dirty="0" sz="1100" spc="-5">
                <a:latin typeface="Times New Roman"/>
                <a:cs typeface="Times New Roman"/>
              </a:rPr>
              <a:t>G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 spc="-10">
                <a:latin typeface="Times New Roman"/>
                <a:cs typeface="Times New Roman"/>
              </a:rPr>
              <a:t>N</a:t>
            </a:r>
            <a:r>
              <a:rPr dirty="0" sz="1100">
                <a:latin typeface="Times New Roman"/>
                <a:cs typeface="Times New Roman"/>
              </a:rPr>
              <a:t>165G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814696" y="1381886"/>
            <a:ext cx="28257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Times New Roman"/>
                <a:cs typeface="Times New Roman"/>
              </a:rPr>
              <a:t>12hr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32738" y="3501009"/>
            <a:ext cx="7229475" cy="17999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222997" y="1381886"/>
            <a:ext cx="28257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Times New Roman"/>
                <a:cs typeface="Times New Roman"/>
              </a:rPr>
              <a:t>16hr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166358" y="1557019"/>
            <a:ext cx="2393695" cy="179997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305050" y="1381886"/>
            <a:ext cx="454659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C</a:t>
            </a:r>
            <a:r>
              <a:rPr dirty="0" sz="1100">
                <a:latin typeface="Times New Roman"/>
                <a:cs typeface="Times New Roman"/>
              </a:rPr>
              <a:t>ontrol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5649" y="1040638"/>
            <a:ext cx="17208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49098" rIns="0" bIns="0" rtlCol="0" vert="horz">
            <a:spAutoFit/>
          </a:bodyPr>
          <a:lstStyle/>
          <a:p>
            <a:pPr marL="745490">
              <a:lnSpc>
                <a:spcPct val="100000"/>
              </a:lnSpc>
            </a:pPr>
            <a:r>
              <a:rPr dirty="0" spc="5"/>
              <a:t>N165G </a:t>
            </a:r>
            <a:r>
              <a:rPr dirty="0"/>
              <a:t>mutation </a:t>
            </a:r>
            <a:r>
              <a:rPr dirty="0" spc="-5"/>
              <a:t>decreases </a:t>
            </a:r>
            <a:r>
              <a:rPr dirty="0"/>
              <a:t>migration of cancer</a:t>
            </a:r>
            <a:r>
              <a:rPr dirty="0" spc="-210"/>
              <a:t> </a:t>
            </a:r>
            <a:r>
              <a:rPr dirty="0" spc="-5"/>
              <a:t>cells.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432305" y="1772920"/>
            <a:ext cx="50419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IB:</a:t>
            </a:r>
            <a:r>
              <a:rPr dirty="0" sz="1100" spc="-7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rpS3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432305" y="2193797"/>
            <a:ext cx="68389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IB:</a:t>
            </a:r>
            <a:r>
              <a:rPr dirty="0" sz="1100" spc="-7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Tubulin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61392" y="973900"/>
            <a:ext cx="663575" cy="6788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10"/>
              </a:lnSpc>
            </a:pPr>
            <a:r>
              <a:rPr dirty="0" sz="1100">
                <a:latin typeface="Times New Roman"/>
                <a:cs typeface="Times New Roman"/>
              </a:rPr>
              <a:t>Scr</a:t>
            </a:r>
            <a:r>
              <a:rPr dirty="0" sz="1100">
                <a:latin typeface="Times New Roman"/>
                <a:cs typeface="Times New Roman"/>
              </a:rPr>
              <a:t>a</a:t>
            </a:r>
            <a:r>
              <a:rPr dirty="0" sz="1100" spc="-20">
                <a:latin typeface="Times New Roman"/>
                <a:cs typeface="Times New Roman"/>
              </a:rPr>
              <a:t>m</a:t>
            </a:r>
            <a:r>
              <a:rPr dirty="0" sz="1100">
                <a:latin typeface="Times New Roman"/>
                <a:cs typeface="Times New Roman"/>
              </a:rPr>
              <a:t>ble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40400"/>
              </a:lnSpc>
              <a:spcBef>
                <a:spcPts val="210"/>
              </a:spcBef>
            </a:pPr>
            <a:r>
              <a:rPr dirty="0" sz="1100">
                <a:latin typeface="Times New Roman"/>
                <a:cs typeface="Times New Roman"/>
              </a:rPr>
              <a:t>s</a:t>
            </a:r>
            <a:r>
              <a:rPr dirty="0" sz="1100" spc="5">
                <a:latin typeface="Times New Roman"/>
                <a:cs typeface="Times New Roman"/>
              </a:rPr>
              <a:t>i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rpS3/777 </a:t>
            </a:r>
            <a:r>
              <a:rPr dirty="0" sz="1100">
                <a:latin typeface="Times New Roman"/>
                <a:cs typeface="Times New Roman"/>
              </a:rPr>
              <a:t>s</a:t>
            </a:r>
            <a:r>
              <a:rPr dirty="0" sz="1100" spc="5">
                <a:latin typeface="Times New Roman"/>
                <a:cs typeface="Times New Roman"/>
              </a:rPr>
              <a:t>i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rpS3/796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372614" y="950467"/>
            <a:ext cx="787400" cy="0"/>
          </a:xfrm>
          <a:custGeom>
            <a:avLst/>
            <a:gdLst/>
            <a:ahLst/>
            <a:cxnLst/>
            <a:rect l="l" t="t" r="r" b="b"/>
            <a:pathLst>
              <a:path w="787400" h="0">
                <a:moveTo>
                  <a:pt x="0" y="0"/>
                </a:moveTo>
                <a:lnTo>
                  <a:pt x="786892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460622" y="950467"/>
            <a:ext cx="787400" cy="0"/>
          </a:xfrm>
          <a:custGeom>
            <a:avLst/>
            <a:gdLst/>
            <a:ahLst/>
            <a:cxnLst/>
            <a:rect l="l" t="t" r="r" b="b"/>
            <a:pathLst>
              <a:path w="787400" h="0">
                <a:moveTo>
                  <a:pt x="0" y="0"/>
                </a:moveTo>
                <a:lnTo>
                  <a:pt x="78689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514345" y="730758"/>
            <a:ext cx="49339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H</a:t>
            </a:r>
            <a:r>
              <a:rPr dirty="0" sz="1100" spc="5">
                <a:latin typeface="Times New Roman"/>
                <a:cs typeface="Times New Roman"/>
              </a:rPr>
              <a:t>T</a:t>
            </a:r>
            <a:r>
              <a:rPr dirty="0" sz="1100">
                <a:latin typeface="Times New Roman"/>
                <a:cs typeface="Times New Roman"/>
              </a:rPr>
              <a:t>10</a:t>
            </a:r>
            <a:r>
              <a:rPr dirty="0" sz="1100" spc="-5">
                <a:latin typeface="Times New Roman"/>
                <a:cs typeface="Times New Roman"/>
              </a:rPr>
              <a:t>8</a:t>
            </a:r>
            <a:r>
              <a:rPr dirty="0" sz="1100">
                <a:latin typeface="Times New Roman"/>
                <a:cs typeface="Times New Roman"/>
              </a:rPr>
              <a:t>0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71747" y="729615"/>
            <a:ext cx="53784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Times New Roman"/>
                <a:cs typeface="Times New Roman"/>
              </a:rPr>
              <a:t>WM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115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97915" y="985457"/>
            <a:ext cx="663575" cy="6788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10"/>
              </a:lnSpc>
            </a:pPr>
            <a:r>
              <a:rPr dirty="0" sz="1100">
                <a:latin typeface="Times New Roman"/>
                <a:cs typeface="Times New Roman"/>
              </a:rPr>
              <a:t>Scr</a:t>
            </a:r>
            <a:r>
              <a:rPr dirty="0" sz="1100">
                <a:latin typeface="Times New Roman"/>
                <a:cs typeface="Times New Roman"/>
              </a:rPr>
              <a:t>a</a:t>
            </a:r>
            <a:r>
              <a:rPr dirty="0" sz="1100" spc="-20">
                <a:latin typeface="Times New Roman"/>
                <a:cs typeface="Times New Roman"/>
              </a:rPr>
              <a:t>m</a:t>
            </a:r>
            <a:r>
              <a:rPr dirty="0" sz="1100">
                <a:latin typeface="Times New Roman"/>
                <a:cs typeface="Times New Roman"/>
              </a:rPr>
              <a:t>ble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40200"/>
              </a:lnSpc>
              <a:spcBef>
                <a:spcPts val="215"/>
              </a:spcBef>
            </a:pPr>
            <a:r>
              <a:rPr dirty="0" sz="1100">
                <a:latin typeface="Times New Roman"/>
                <a:cs typeface="Times New Roman"/>
              </a:rPr>
              <a:t>s</a:t>
            </a:r>
            <a:r>
              <a:rPr dirty="0" sz="1100" spc="5">
                <a:latin typeface="Times New Roman"/>
                <a:cs typeface="Times New Roman"/>
              </a:rPr>
              <a:t>i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rpS3/777 </a:t>
            </a:r>
            <a:r>
              <a:rPr dirty="0" sz="1100">
                <a:latin typeface="Times New Roman"/>
                <a:cs typeface="Times New Roman"/>
              </a:rPr>
              <a:t>s</a:t>
            </a:r>
            <a:r>
              <a:rPr dirty="0" sz="1100" spc="5">
                <a:latin typeface="Times New Roman"/>
                <a:cs typeface="Times New Roman"/>
              </a:rPr>
              <a:t>i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rpS3/796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25064" y="3562350"/>
            <a:ext cx="1440052" cy="14400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23328" y="3562350"/>
            <a:ext cx="1440053" cy="14400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425064" y="5081066"/>
            <a:ext cx="1450721" cy="14400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126865" y="5081066"/>
            <a:ext cx="1440052" cy="14400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23328" y="5081066"/>
            <a:ext cx="1440053" cy="144005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524007" y="4036955"/>
            <a:ext cx="165735" cy="4933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10"/>
              </a:lnSpc>
            </a:pPr>
            <a:r>
              <a:rPr dirty="0" sz="1100" spc="-10">
                <a:latin typeface="Times New Roman"/>
                <a:cs typeface="Times New Roman"/>
              </a:rPr>
              <a:t>H</a:t>
            </a:r>
            <a:r>
              <a:rPr dirty="0" sz="1100" spc="5">
                <a:latin typeface="Times New Roman"/>
                <a:cs typeface="Times New Roman"/>
              </a:rPr>
              <a:t>T</a:t>
            </a:r>
            <a:r>
              <a:rPr dirty="0" sz="1100">
                <a:latin typeface="Times New Roman"/>
                <a:cs typeface="Times New Roman"/>
              </a:rPr>
              <a:t>1080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7606" y="5534659"/>
            <a:ext cx="165735" cy="5378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10"/>
              </a:lnSpc>
            </a:pPr>
            <a:r>
              <a:rPr dirty="0" sz="1100">
                <a:latin typeface="Times New Roman"/>
                <a:cs typeface="Times New Roman"/>
              </a:rPr>
              <a:t>WM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115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67180" y="3343275"/>
            <a:ext cx="55435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Scramble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508119" y="3343275"/>
            <a:ext cx="67881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Times New Roman"/>
                <a:cs typeface="Times New Roman"/>
              </a:rPr>
              <a:t>s</a:t>
            </a:r>
            <a:r>
              <a:rPr dirty="0" sz="1100" spc="5">
                <a:latin typeface="Times New Roman"/>
                <a:cs typeface="Times New Roman"/>
              </a:rPr>
              <a:t>i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rpS3/796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10382" y="3343275"/>
            <a:ext cx="67881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Times New Roman"/>
                <a:cs typeface="Times New Roman"/>
              </a:rPr>
              <a:t>s</a:t>
            </a:r>
            <a:r>
              <a:rPr dirty="0" sz="1100" spc="5">
                <a:latin typeface="Times New Roman"/>
                <a:cs typeface="Times New Roman"/>
              </a:rPr>
              <a:t>i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rpS3/777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126865" y="3562350"/>
            <a:ext cx="1440052" cy="144005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r>
              <a:rPr dirty="0"/>
              <a:t>Knock-down of rpS3 </a:t>
            </a:r>
            <a:r>
              <a:rPr dirty="0" spc="-5"/>
              <a:t>decreases </a:t>
            </a:r>
            <a:r>
              <a:rPr dirty="0"/>
              <a:t>the invasive phenotype of</a:t>
            </a:r>
            <a:r>
              <a:rPr dirty="0" spc="-165"/>
              <a:t> </a:t>
            </a:r>
            <a:r>
              <a:rPr dirty="0"/>
              <a:t>malignant</a:t>
            </a:r>
          </a:p>
        </p:txBody>
      </p:sp>
      <p:sp>
        <p:nvSpPr>
          <p:cNvPr id="23" name="object 23"/>
          <p:cNvSpPr/>
          <p:nvPr/>
        </p:nvSpPr>
        <p:spPr>
          <a:xfrm>
            <a:off x="2163317" y="2132126"/>
            <a:ext cx="2160016" cy="35999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158619" y="2127427"/>
            <a:ext cx="2169795" cy="369570"/>
          </a:xfrm>
          <a:custGeom>
            <a:avLst/>
            <a:gdLst/>
            <a:ahLst/>
            <a:cxnLst/>
            <a:rect l="l" t="t" r="r" b="b"/>
            <a:pathLst>
              <a:path w="2169795" h="369569">
                <a:moveTo>
                  <a:pt x="0" y="369519"/>
                </a:moveTo>
                <a:lnTo>
                  <a:pt x="2169541" y="369519"/>
                </a:lnTo>
                <a:lnTo>
                  <a:pt x="2169541" y="0"/>
                </a:lnTo>
                <a:lnTo>
                  <a:pt x="0" y="0"/>
                </a:lnTo>
                <a:lnTo>
                  <a:pt x="0" y="36951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163317" y="1712899"/>
            <a:ext cx="2160016" cy="35999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158619" y="1708073"/>
            <a:ext cx="2169795" cy="369570"/>
          </a:xfrm>
          <a:custGeom>
            <a:avLst/>
            <a:gdLst/>
            <a:ahLst/>
            <a:cxnLst/>
            <a:rect l="l" t="t" r="r" b="b"/>
            <a:pathLst>
              <a:path w="2169795" h="369569">
                <a:moveTo>
                  <a:pt x="0" y="369519"/>
                </a:moveTo>
                <a:lnTo>
                  <a:pt x="2169541" y="369519"/>
                </a:lnTo>
                <a:lnTo>
                  <a:pt x="2169541" y="0"/>
                </a:lnTo>
                <a:lnTo>
                  <a:pt x="0" y="0"/>
                </a:lnTo>
                <a:lnTo>
                  <a:pt x="0" y="36951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78739" y="342138"/>
            <a:ext cx="1790064" cy="3308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b="1">
                <a:latin typeface="Times New Roman"/>
                <a:cs typeface="Times New Roman"/>
              </a:rPr>
              <a:t>cancer </a:t>
            </a:r>
            <a:r>
              <a:rPr dirty="0" sz="2000" spc="-5" b="1">
                <a:latin typeface="Times New Roman"/>
                <a:cs typeface="Times New Roman"/>
              </a:rPr>
              <a:t>cell</a:t>
            </a:r>
            <a:r>
              <a:rPr dirty="0" sz="2000" spc="-110" b="1">
                <a:latin typeface="Times New Roman"/>
                <a:cs typeface="Times New Roman"/>
              </a:rPr>
              <a:t> </a:t>
            </a:r>
            <a:r>
              <a:rPr dirty="0" sz="2000" spc="-170" b="1">
                <a:latin typeface="Times New Roman"/>
                <a:cs typeface="Times New Roman"/>
              </a:rPr>
              <a:t>li</a:t>
            </a:r>
            <a:r>
              <a:rPr dirty="0" baseline="-6944" sz="2400" spc="-254" b="1">
                <a:latin typeface="Times New Roman"/>
                <a:cs typeface="Times New Roman"/>
              </a:rPr>
              <a:t>A</a:t>
            </a:r>
            <a:r>
              <a:rPr dirty="0" sz="2000" spc="-170" b="1">
                <a:latin typeface="Times New Roman"/>
                <a:cs typeface="Times New Roman"/>
              </a:rPr>
              <a:t>nes.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00304" y="3054222"/>
            <a:ext cx="16065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8570976" y="2119883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4" h="0">
                <a:moveTo>
                  <a:pt x="0" y="0"/>
                </a:moveTo>
                <a:lnTo>
                  <a:pt x="14630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144256" y="2119883"/>
            <a:ext cx="292735" cy="0"/>
          </a:xfrm>
          <a:custGeom>
            <a:avLst/>
            <a:gdLst/>
            <a:ahLst/>
            <a:cxnLst/>
            <a:rect l="l" t="t" r="r" b="b"/>
            <a:pathLst>
              <a:path w="292734" h="0">
                <a:moveTo>
                  <a:pt x="0" y="0"/>
                </a:moveTo>
                <a:lnTo>
                  <a:pt x="2926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7717535" y="2119883"/>
            <a:ext cx="292735" cy="0"/>
          </a:xfrm>
          <a:custGeom>
            <a:avLst/>
            <a:gdLst/>
            <a:ahLst/>
            <a:cxnLst/>
            <a:rect l="l" t="t" r="r" b="b"/>
            <a:pathLst>
              <a:path w="292734" h="0">
                <a:moveTo>
                  <a:pt x="0" y="0"/>
                </a:moveTo>
                <a:lnTo>
                  <a:pt x="2926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7290816" y="2119883"/>
            <a:ext cx="292735" cy="0"/>
          </a:xfrm>
          <a:custGeom>
            <a:avLst/>
            <a:gdLst/>
            <a:ahLst/>
            <a:cxnLst/>
            <a:rect l="l" t="t" r="r" b="b"/>
            <a:pathLst>
              <a:path w="292734" h="0">
                <a:moveTo>
                  <a:pt x="0" y="0"/>
                </a:moveTo>
                <a:lnTo>
                  <a:pt x="2926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864095" y="2119883"/>
            <a:ext cx="292735" cy="0"/>
          </a:xfrm>
          <a:custGeom>
            <a:avLst/>
            <a:gdLst/>
            <a:ahLst/>
            <a:cxnLst/>
            <a:rect l="l" t="t" r="r" b="b"/>
            <a:pathLst>
              <a:path w="292734" h="0">
                <a:moveTo>
                  <a:pt x="0" y="0"/>
                </a:moveTo>
                <a:lnTo>
                  <a:pt x="2926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6437376" y="2119883"/>
            <a:ext cx="292735" cy="0"/>
          </a:xfrm>
          <a:custGeom>
            <a:avLst/>
            <a:gdLst/>
            <a:ahLst/>
            <a:cxnLst/>
            <a:rect l="l" t="t" r="r" b="b"/>
            <a:pathLst>
              <a:path w="292734" h="0">
                <a:moveTo>
                  <a:pt x="0" y="0"/>
                </a:moveTo>
                <a:lnTo>
                  <a:pt x="2926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5730240" y="2119883"/>
            <a:ext cx="573405" cy="0"/>
          </a:xfrm>
          <a:custGeom>
            <a:avLst/>
            <a:gdLst/>
            <a:ahLst/>
            <a:cxnLst/>
            <a:rect l="l" t="t" r="r" b="b"/>
            <a:pathLst>
              <a:path w="573404" h="0">
                <a:moveTo>
                  <a:pt x="0" y="0"/>
                </a:moveTo>
                <a:lnTo>
                  <a:pt x="57302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570976" y="18669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4" h="0">
                <a:moveTo>
                  <a:pt x="0" y="0"/>
                </a:moveTo>
                <a:lnTo>
                  <a:pt x="14630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8144256" y="1866900"/>
            <a:ext cx="292735" cy="0"/>
          </a:xfrm>
          <a:custGeom>
            <a:avLst/>
            <a:gdLst/>
            <a:ahLst/>
            <a:cxnLst/>
            <a:rect l="l" t="t" r="r" b="b"/>
            <a:pathLst>
              <a:path w="292734" h="0">
                <a:moveTo>
                  <a:pt x="0" y="0"/>
                </a:moveTo>
                <a:lnTo>
                  <a:pt x="2926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717535" y="1866900"/>
            <a:ext cx="292735" cy="0"/>
          </a:xfrm>
          <a:custGeom>
            <a:avLst/>
            <a:gdLst/>
            <a:ahLst/>
            <a:cxnLst/>
            <a:rect l="l" t="t" r="r" b="b"/>
            <a:pathLst>
              <a:path w="292734" h="0">
                <a:moveTo>
                  <a:pt x="0" y="0"/>
                </a:moveTo>
                <a:lnTo>
                  <a:pt x="2926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7290816" y="1866900"/>
            <a:ext cx="292735" cy="0"/>
          </a:xfrm>
          <a:custGeom>
            <a:avLst/>
            <a:gdLst/>
            <a:ahLst/>
            <a:cxnLst/>
            <a:rect l="l" t="t" r="r" b="b"/>
            <a:pathLst>
              <a:path w="292734" h="0">
                <a:moveTo>
                  <a:pt x="0" y="0"/>
                </a:moveTo>
                <a:lnTo>
                  <a:pt x="2926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864095" y="1866900"/>
            <a:ext cx="292735" cy="0"/>
          </a:xfrm>
          <a:custGeom>
            <a:avLst/>
            <a:gdLst/>
            <a:ahLst/>
            <a:cxnLst/>
            <a:rect l="l" t="t" r="r" b="b"/>
            <a:pathLst>
              <a:path w="292734" h="0">
                <a:moveTo>
                  <a:pt x="0" y="0"/>
                </a:moveTo>
                <a:lnTo>
                  <a:pt x="2926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437376" y="1866900"/>
            <a:ext cx="292735" cy="0"/>
          </a:xfrm>
          <a:custGeom>
            <a:avLst/>
            <a:gdLst/>
            <a:ahLst/>
            <a:cxnLst/>
            <a:rect l="l" t="t" r="r" b="b"/>
            <a:pathLst>
              <a:path w="292734" h="0">
                <a:moveTo>
                  <a:pt x="0" y="0"/>
                </a:moveTo>
                <a:lnTo>
                  <a:pt x="2926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5730240" y="1866900"/>
            <a:ext cx="573405" cy="0"/>
          </a:xfrm>
          <a:custGeom>
            <a:avLst/>
            <a:gdLst/>
            <a:ahLst/>
            <a:cxnLst/>
            <a:rect l="l" t="t" r="r" b="b"/>
            <a:pathLst>
              <a:path w="573404" h="0">
                <a:moveTo>
                  <a:pt x="0" y="0"/>
                </a:moveTo>
                <a:lnTo>
                  <a:pt x="57302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8570976" y="1613916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4" h="0">
                <a:moveTo>
                  <a:pt x="0" y="0"/>
                </a:moveTo>
                <a:lnTo>
                  <a:pt x="14630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8144256" y="1613916"/>
            <a:ext cx="292735" cy="0"/>
          </a:xfrm>
          <a:custGeom>
            <a:avLst/>
            <a:gdLst/>
            <a:ahLst/>
            <a:cxnLst/>
            <a:rect l="l" t="t" r="r" b="b"/>
            <a:pathLst>
              <a:path w="292734" h="0">
                <a:moveTo>
                  <a:pt x="0" y="0"/>
                </a:moveTo>
                <a:lnTo>
                  <a:pt x="2926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717535" y="1613916"/>
            <a:ext cx="292735" cy="0"/>
          </a:xfrm>
          <a:custGeom>
            <a:avLst/>
            <a:gdLst/>
            <a:ahLst/>
            <a:cxnLst/>
            <a:rect l="l" t="t" r="r" b="b"/>
            <a:pathLst>
              <a:path w="292734" h="0">
                <a:moveTo>
                  <a:pt x="0" y="0"/>
                </a:moveTo>
                <a:lnTo>
                  <a:pt x="2926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7290816" y="1613916"/>
            <a:ext cx="292735" cy="0"/>
          </a:xfrm>
          <a:custGeom>
            <a:avLst/>
            <a:gdLst/>
            <a:ahLst/>
            <a:cxnLst/>
            <a:rect l="l" t="t" r="r" b="b"/>
            <a:pathLst>
              <a:path w="292734" h="0">
                <a:moveTo>
                  <a:pt x="0" y="0"/>
                </a:moveTo>
                <a:lnTo>
                  <a:pt x="2926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864095" y="1613916"/>
            <a:ext cx="292735" cy="0"/>
          </a:xfrm>
          <a:custGeom>
            <a:avLst/>
            <a:gdLst/>
            <a:ahLst/>
            <a:cxnLst/>
            <a:rect l="l" t="t" r="r" b="b"/>
            <a:pathLst>
              <a:path w="292734" h="0">
                <a:moveTo>
                  <a:pt x="0" y="0"/>
                </a:moveTo>
                <a:lnTo>
                  <a:pt x="2926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437376" y="1613916"/>
            <a:ext cx="292735" cy="0"/>
          </a:xfrm>
          <a:custGeom>
            <a:avLst/>
            <a:gdLst/>
            <a:ahLst/>
            <a:cxnLst/>
            <a:rect l="l" t="t" r="r" b="b"/>
            <a:pathLst>
              <a:path w="292734" h="0">
                <a:moveTo>
                  <a:pt x="0" y="0"/>
                </a:moveTo>
                <a:lnTo>
                  <a:pt x="292607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730240" y="1613916"/>
            <a:ext cx="573405" cy="0"/>
          </a:xfrm>
          <a:custGeom>
            <a:avLst/>
            <a:gdLst/>
            <a:ahLst/>
            <a:cxnLst/>
            <a:rect l="l" t="t" r="r" b="b"/>
            <a:pathLst>
              <a:path w="573404" h="0">
                <a:moveTo>
                  <a:pt x="0" y="0"/>
                </a:moveTo>
                <a:lnTo>
                  <a:pt x="57302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8570976" y="1360932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4" h="0">
                <a:moveTo>
                  <a:pt x="0" y="0"/>
                </a:moveTo>
                <a:lnTo>
                  <a:pt x="146303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8144256" y="1360932"/>
            <a:ext cx="292735" cy="0"/>
          </a:xfrm>
          <a:custGeom>
            <a:avLst/>
            <a:gdLst/>
            <a:ahLst/>
            <a:cxnLst/>
            <a:rect l="l" t="t" r="r" b="b"/>
            <a:pathLst>
              <a:path w="292734" h="0">
                <a:moveTo>
                  <a:pt x="0" y="0"/>
                </a:moveTo>
                <a:lnTo>
                  <a:pt x="2926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717535" y="1360932"/>
            <a:ext cx="292735" cy="0"/>
          </a:xfrm>
          <a:custGeom>
            <a:avLst/>
            <a:gdLst/>
            <a:ahLst/>
            <a:cxnLst/>
            <a:rect l="l" t="t" r="r" b="b"/>
            <a:pathLst>
              <a:path w="292734" h="0">
                <a:moveTo>
                  <a:pt x="0" y="0"/>
                </a:moveTo>
                <a:lnTo>
                  <a:pt x="2926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437376" y="1360932"/>
            <a:ext cx="1146175" cy="0"/>
          </a:xfrm>
          <a:custGeom>
            <a:avLst/>
            <a:gdLst/>
            <a:ahLst/>
            <a:cxnLst/>
            <a:rect l="l" t="t" r="r" b="b"/>
            <a:pathLst>
              <a:path w="1146175" h="0">
                <a:moveTo>
                  <a:pt x="0" y="0"/>
                </a:moveTo>
                <a:lnTo>
                  <a:pt x="114604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730240" y="1360932"/>
            <a:ext cx="573405" cy="0"/>
          </a:xfrm>
          <a:custGeom>
            <a:avLst/>
            <a:gdLst/>
            <a:ahLst/>
            <a:cxnLst/>
            <a:rect l="l" t="t" r="r" b="b"/>
            <a:pathLst>
              <a:path w="573404" h="0">
                <a:moveTo>
                  <a:pt x="0" y="0"/>
                </a:moveTo>
                <a:lnTo>
                  <a:pt x="57302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7717535" y="1107947"/>
            <a:ext cx="1000125" cy="0"/>
          </a:xfrm>
          <a:custGeom>
            <a:avLst/>
            <a:gdLst/>
            <a:ahLst/>
            <a:cxnLst/>
            <a:rect l="l" t="t" r="r" b="b"/>
            <a:pathLst>
              <a:path w="1000125" h="0">
                <a:moveTo>
                  <a:pt x="0" y="0"/>
                </a:moveTo>
                <a:lnTo>
                  <a:pt x="99974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730240" y="1107947"/>
            <a:ext cx="1853564" cy="0"/>
          </a:xfrm>
          <a:custGeom>
            <a:avLst/>
            <a:gdLst/>
            <a:ahLst/>
            <a:cxnLst/>
            <a:rect l="l" t="t" r="r" b="b"/>
            <a:pathLst>
              <a:path w="1853565" h="0">
                <a:moveTo>
                  <a:pt x="0" y="0"/>
                </a:moveTo>
                <a:lnTo>
                  <a:pt x="185318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5730240" y="854963"/>
            <a:ext cx="2987040" cy="0"/>
          </a:xfrm>
          <a:custGeom>
            <a:avLst/>
            <a:gdLst/>
            <a:ahLst/>
            <a:cxnLst/>
            <a:rect l="l" t="t" r="r" b="b"/>
            <a:pathLst>
              <a:path w="2987040" h="0">
                <a:moveTo>
                  <a:pt x="0" y="0"/>
                </a:moveTo>
                <a:lnTo>
                  <a:pt x="298704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730240" y="601980"/>
            <a:ext cx="2987040" cy="0"/>
          </a:xfrm>
          <a:custGeom>
            <a:avLst/>
            <a:gdLst/>
            <a:ahLst/>
            <a:cxnLst/>
            <a:rect l="l" t="t" r="r" b="b"/>
            <a:pathLst>
              <a:path w="2987040" h="0">
                <a:moveTo>
                  <a:pt x="0" y="0"/>
                </a:moveTo>
                <a:lnTo>
                  <a:pt x="298704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5876544" y="2144267"/>
            <a:ext cx="134620" cy="228600"/>
          </a:xfrm>
          <a:custGeom>
            <a:avLst/>
            <a:gdLst/>
            <a:ahLst/>
            <a:cxnLst/>
            <a:rect l="l" t="t" r="r" b="b"/>
            <a:pathLst>
              <a:path w="134620" h="228600">
                <a:moveTo>
                  <a:pt x="134111" y="0"/>
                </a:moveTo>
                <a:lnTo>
                  <a:pt x="0" y="0"/>
                </a:lnTo>
                <a:lnTo>
                  <a:pt x="0" y="228600"/>
                </a:lnTo>
                <a:lnTo>
                  <a:pt x="134111" y="228600"/>
                </a:lnTo>
                <a:lnTo>
                  <a:pt x="134111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6303264" y="1100327"/>
            <a:ext cx="134620" cy="1272540"/>
          </a:xfrm>
          <a:custGeom>
            <a:avLst/>
            <a:gdLst/>
            <a:ahLst/>
            <a:cxnLst/>
            <a:rect l="l" t="t" r="r" b="b"/>
            <a:pathLst>
              <a:path w="134620" h="1272539">
                <a:moveTo>
                  <a:pt x="134112" y="0"/>
                </a:moveTo>
                <a:lnTo>
                  <a:pt x="0" y="0"/>
                </a:lnTo>
                <a:lnTo>
                  <a:pt x="0" y="1272539"/>
                </a:lnTo>
                <a:lnTo>
                  <a:pt x="134112" y="1272539"/>
                </a:lnTo>
                <a:lnTo>
                  <a:pt x="134112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6729983" y="1463039"/>
            <a:ext cx="134620" cy="909955"/>
          </a:xfrm>
          <a:custGeom>
            <a:avLst/>
            <a:gdLst/>
            <a:ahLst/>
            <a:cxnLst/>
            <a:rect l="l" t="t" r="r" b="b"/>
            <a:pathLst>
              <a:path w="134620" h="909955">
                <a:moveTo>
                  <a:pt x="134112" y="0"/>
                </a:moveTo>
                <a:lnTo>
                  <a:pt x="0" y="0"/>
                </a:lnTo>
                <a:lnTo>
                  <a:pt x="0" y="909827"/>
                </a:lnTo>
                <a:lnTo>
                  <a:pt x="134112" y="909827"/>
                </a:lnTo>
                <a:lnTo>
                  <a:pt x="134112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7156704" y="1466088"/>
            <a:ext cx="134620" cy="906780"/>
          </a:xfrm>
          <a:custGeom>
            <a:avLst/>
            <a:gdLst/>
            <a:ahLst/>
            <a:cxnLst/>
            <a:rect l="l" t="t" r="r" b="b"/>
            <a:pathLst>
              <a:path w="134620" h="906780">
                <a:moveTo>
                  <a:pt x="134112" y="0"/>
                </a:moveTo>
                <a:lnTo>
                  <a:pt x="0" y="0"/>
                </a:lnTo>
                <a:lnTo>
                  <a:pt x="0" y="906779"/>
                </a:lnTo>
                <a:lnTo>
                  <a:pt x="134112" y="906779"/>
                </a:lnTo>
                <a:lnTo>
                  <a:pt x="134112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7583423" y="1069847"/>
            <a:ext cx="134620" cy="1303020"/>
          </a:xfrm>
          <a:custGeom>
            <a:avLst/>
            <a:gdLst/>
            <a:ahLst/>
            <a:cxnLst/>
            <a:rect l="l" t="t" r="r" b="b"/>
            <a:pathLst>
              <a:path w="134620" h="1303020">
                <a:moveTo>
                  <a:pt x="134111" y="0"/>
                </a:moveTo>
                <a:lnTo>
                  <a:pt x="0" y="0"/>
                </a:lnTo>
                <a:lnTo>
                  <a:pt x="0" y="1303019"/>
                </a:lnTo>
                <a:lnTo>
                  <a:pt x="134111" y="1303019"/>
                </a:lnTo>
                <a:lnTo>
                  <a:pt x="134111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8010143" y="1325880"/>
            <a:ext cx="134620" cy="1047115"/>
          </a:xfrm>
          <a:custGeom>
            <a:avLst/>
            <a:gdLst/>
            <a:ahLst/>
            <a:cxnLst/>
            <a:rect l="l" t="t" r="r" b="b"/>
            <a:pathLst>
              <a:path w="134620" h="1047114">
                <a:moveTo>
                  <a:pt x="134111" y="0"/>
                </a:moveTo>
                <a:lnTo>
                  <a:pt x="0" y="0"/>
                </a:lnTo>
                <a:lnTo>
                  <a:pt x="0" y="1046988"/>
                </a:lnTo>
                <a:lnTo>
                  <a:pt x="134111" y="1046988"/>
                </a:lnTo>
                <a:lnTo>
                  <a:pt x="134111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8436864" y="1313688"/>
            <a:ext cx="134620" cy="1059180"/>
          </a:xfrm>
          <a:custGeom>
            <a:avLst/>
            <a:gdLst/>
            <a:ahLst/>
            <a:cxnLst/>
            <a:rect l="l" t="t" r="r" b="b"/>
            <a:pathLst>
              <a:path w="134620" h="1059180">
                <a:moveTo>
                  <a:pt x="134111" y="0"/>
                </a:moveTo>
                <a:lnTo>
                  <a:pt x="0" y="0"/>
                </a:lnTo>
                <a:lnTo>
                  <a:pt x="0" y="1059179"/>
                </a:lnTo>
                <a:lnTo>
                  <a:pt x="134111" y="1059179"/>
                </a:lnTo>
                <a:lnTo>
                  <a:pt x="134111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5943600" y="2029967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114300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5914644" y="2029967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11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6370320" y="914400"/>
            <a:ext cx="0" cy="186055"/>
          </a:xfrm>
          <a:custGeom>
            <a:avLst/>
            <a:gdLst/>
            <a:ahLst/>
            <a:cxnLst/>
            <a:rect l="l" t="t" r="r" b="b"/>
            <a:pathLst>
              <a:path w="0" h="186055">
                <a:moveTo>
                  <a:pt x="0" y="185927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341364" y="914400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12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797040" y="1408175"/>
            <a:ext cx="0" cy="55244"/>
          </a:xfrm>
          <a:custGeom>
            <a:avLst/>
            <a:gdLst/>
            <a:ahLst/>
            <a:cxnLst/>
            <a:rect l="l" t="t" r="r" b="b"/>
            <a:pathLst>
              <a:path w="0" h="55244">
                <a:moveTo>
                  <a:pt x="0" y="54863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768083" y="1408175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12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7223759" y="1388363"/>
            <a:ext cx="0" cy="78105"/>
          </a:xfrm>
          <a:custGeom>
            <a:avLst/>
            <a:gdLst/>
            <a:ahLst/>
            <a:cxnLst/>
            <a:rect l="l" t="t" r="r" b="b"/>
            <a:pathLst>
              <a:path w="0" h="78105">
                <a:moveTo>
                  <a:pt x="0" y="77724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7194804" y="1388363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12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7650480" y="925067"/>
            <a:ext cx="0" cy="144780"/>
          </a:xfrm>
          <a:custGeom>
            <a:avLst/>
            <a:gdLst/>
            <a:ahLst/>
            <a:cxnLst/>
            <a:rect l="l" t="t" r="r" b="b"/>
            <a:pathLst>
              <a:path w="0" h="144780">
                <a:moveTo>
                  <a:pt x="0" y="144780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7621523" y="925067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11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8077200" y="1289303"/>
            <a:ext cx="0" cy="36830"/>
          </a:xfrm>
          <a:custGeom>
            <a:avLst/>
            <a:gdLst/>
            <a:ahLst/>
            <a:cxnLst/>
            <a:rect l="l" t="t" r="r" b="b"/>
            <a:pathLst>
              <a:path w="0" h="36830">
                <a:moveTo>
                  <a:pt x="0" y="36575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8048243" y="1289303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11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8503919" y="1275588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8474964" y="1275588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11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5730240" y="2372867"/>
            <a:ext cx="2987040" cy="0"/>
          </a:xfrm>
          <a:custGeom>
            <a:avLst/>
            <a:gdLst/>
            <a:ahLst/>
            <a:cxnLst/>
            <a:rect l="l" t="t" r="r" b="b"/>
            <a:pathLst>
              <a:path w="2987040" h="0">
                <a:moveTo>
                  <a:pt x="0" y="0"/>
                </a:moveTo>
                <a:lnTo>
                  <a:pt x="298704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 txBox="1"/>
          <p:nvPr/>
        </p:nvSpPr>
        <p:spPr>
          <a:xfrm>
            <a:off x="5537961" y="2297938"/>
            <a:ext cx="88900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Malgun Gothic"/>
                <a:cs typeface="Malgun Gothic"/>
              </a:rPr>
              <a:t>0</a:t>
            </a:r>
            <a:endParaRPr sz="900">
              <a:latin typeface="Malgun Gothic"/>
              <a:cs typeface="Malgun Gothic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5450204" y="2044953"/>
            <a:ext cx="177165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>
                <a:solidFill>
                  <a:srgbClr val="585858"/>
                </a:solidFill>
                <a:latin typeface="Malgun Gothic"/>
                <a:cs typeface="Malgun Gothic"/>
              </a:rPr>
              <a:t>0</a:t>
            </a:r>
            <a:r>
              <a:rPr dirty="0" sz="900" spc="5">
                <a:solidFill>
                  <a:srgbClr val="585858"/>
                </a:solidFill>
                <a:latin typeface="Malgun Gothic"/>
                <a:cs typeface="Malgun Gothic"/>
              </a:rPr>
              <a:t>.</a:t>
            </a:r>
            <a:r>
              <a:rPr dirty="0" sz="900">
                <a:solidFill>
                  <a:srgbClr val="585858"/>
                </a:solidFill>
                <a:latin typeface="Malgun Gothic"/>
                <a:cs typeface="Malgun Gothic"/>
              </a:rPr>
              <a:t>5</a:t>
            </a:r>
            <a:endParaRPr sz="900">
              <a:latin typeface="Malgun Gothic"/>
              <a:cs typeface="Malgun Gothic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537961" y="1791970"/>
            <a:ext cx="88900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Malgun Gothic"/>
                <a:cs typeface="Malgun Gothic"/>
              </a:rPr>
              <a:t>1</a:t>
            </a:r>
            <a:endParaRPr sz="900">
              <a:latin typeface="Malgun Gothic"/>
              <a:cs typeface="Malgun Gothic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5450204" y="1538985"/>
            <a:ext cx="177165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>
                <a:solidFill>
                  <a:srgbClr val="585858"/>
                </a:solidFill>
                <a:latin typeface="Malgun Gothic"/>
                <a:cs typeface="Malgun Gothic"/>
              </a:rPr>
              <a:t>1</a:t>
            </a:r>
            <a:r>
              <a:rPr dirty="0" sz="900" spc="5">
                <a:solidFill>
                  <a:srgbClr val="585858"/>
                </a:solidFill>
                <a:latin typeface="Malgun Gothic"/>
                <a:cs typeface="Malgun Gothic"/>
              </a:rPr>
              <a:t>.</a:t>
            </a:r>
            <a:r>
              <a:rPr dirty="0" sz="900">
                <a:solidFill>
                  <a:srgbClr val="585858"/>
                </a:solidFill>
                <a:latin typeface="Malgun Gothic"/>
                <a:cs typeface="Malgun Gothic"/>
              </a:rPr>
              <a:t>5</a:t>
            </a:r>
            <a:endParaRPr sz="900">
              <a:latin typeface="Malgun Gothic"/>
              <a:cs typeface="Malgun Gothic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537961" y="1286002"/>
            <a:ext cx="88900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Malgun Gothic"/>
                <a:cs typeface="Malgun Gothic"/>
              </a:rPr>
              <a:t>2</a:t>
            </a:r>
            <a:endParaRPr sz="900">
              <a:latin typeface="Malgun Gothic"/>
              <a:cs typeface="Malgun Gothic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5450204" y="1032636"/>
            <a:ext cx="177165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>
                <a:solidFill>
                  <a:srgbClr val="585858"/>
                </a:solidFill>
                <a:latin typeface="Malgun Gothic"/>
                <a:cs typeface="Malgun Gothic"/>
              </a:rPr>
              <a:t>2</a:t>
            </a:r>
            <a:r>
              <a:rPr dirty="0" sz="900" spc="5">
                <a:solidFill>
                  <a:srgbClr val="585858"/>
                </a:solidFill>
                <a:latin typeface="Malgun Gothic"/>
                <a:cs typeface="Malgun Gothic"/>
              </a:rPr>
              <a:t>.</a:t>
            </a:r>
            <a:r>
              <a:rPr dirty="0" sz="900">
                <a:solidFill>
                  <a:srgbClr val="585858"/>
                </a:solidFill>
                <a:latin typeface="Malgun Gothic"/>
                <a:cs typeface="Malgun Gothic"/>
              </a:rPr>
              <a:t>5</a:t>
            </a:r>
            <a:endParaRPr sz="900">
              <a:latin typeface="Malgun Gothic"/>
              <a:cs typeface="Malgun Gothic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5537961" y="779653"/>
            <a:ext cx="88900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Malgun Gothic"/>
                <a:cs typeface="Malgun Gothic"/>
              </a:rPr>
              <a:t>3</a:t>
            </a:r>
            <a:endParaRPr sz="900">
              <a:latin typeface="Malgun Gothic"/>
              <a:cs typeface="Malgun Gothic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5450204" y="526669"/>
            <a:ext cx="177165" cy="1479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5">
                <a:solidFill>
                  <a:srgbClr val="585858"/>
                </a:solidFill>
                <a:latin typeface="Malgun Gothic"/>
                <a:cs typeface="Malgun Gothic"/>
              </a:rPr>
              <a:t>3</a:t>
            </a:r>
            <a:r>
              <a:rPr dirty="0" sz="900" spc="5">
                <a:solidFill>
                  <a:srgbClr val="585858"/>
                </a:solidFill>
                <a:latin typeface="Malgun Gothic"/>
                <a:cs typeface="Malgun Gothic"/>
              </a:rPr>
              <a:t>.</a:t>
            </a:r>
            <a:r>
              <a:rPr dirty="0" sz="900">
                <a:solidFill>
                  <a:srgbClr val="585858"/>
                </a:solidFill>
                <a:latin typeface="Malgun Gothic"/>
                <a:cs typeface="Malgun Gothic"/>
              </a:rPr>
              <a:t>5</a:t>
            </a:r>
            <a:endParaRPr sz="900">
              <a:latin typeface="Malgun Gothic"/>
              <a:cs typeface="Malgun Gothic"/>
            </a:endParaRPr>
          </a:p>
        </p:txBody>
      </p:sp>
      <p:sp>
        <p:nvSpPr>
          <p:cNvPr id="89" name="object 89"/>
          <p:cNvSpPr/>
          <p:nvPr/>
        </p:nvSpPr>
        <p:spPr>
          <a:xfrm>
            <a:off x="5779642" y="2505964"/>
            <a:ext cx="184150" cy="144780"/>
          </a:xfrm>
          <a:custGeom>
            <a:avLst/>
            <a:gdLst/>
            <a:ahLst/>
            <a:cxnLst/>
            <a:rect l="l" t="t" r="r" b="b"/>
            <a:pathLst>
              <a:path w="184150" h="144780">
                <a:moveTo>
                  <a:pt x="30353" y="57912"/>
                </a:moveTo>
                <a:lnTo>
                  <a:pt x="28956" y="59182"/>
                </a:lnTo>
                <a:lnTo>
                  <a:pt x="29972" y="60833"/>
                </a:lnTo>
                <a:lnTo>
                  <a:pt x="30480" y="62230"/>
                </a:lnTo>
                <a:lnTo>
                  <a:pt x="30480" y="64643"/>
                </a:lnTo>
                <a:lnTo>
                  <a:pt x="30099" y="65532"/>
                </a:lnTo>
                <a:lnTo>
                  <a:pt x="28956" y="66675"/>
                </a:lnTo>
                <a:lnTo>
                  <a:pt x="27812" y="67183"/>
                </a:lnTo>
                <a:lnTo>
                  <a:pt x="26162" y="67818"/>
                </a:lnTo>
                <a:lnTo>
                  <a:pt x="20447" y="69596"/>
                </a:lnTo>
                <a:lnTo>
                  <a:pt x="15748" y="72516"/>
                </a:lnTo>
                <a:lnTo>
                  <a:pt x="11811" y="76326"/>
                </a:lnTo>
                <a:lnTo>
                  <a:pt x="6858" y="81280"/>
                </a:lnTo>
                <a:lnTo>
                  <a:pt x="3556" y="87122"/>
                </a:lnTo>
                <a:lnTo>
                  <a:pt x="1675" y="94234"/>
                </a:lnTo>
                <a:lnTo>
                  <a:pt x="0" y="100457"/>
                </a:lnTo>
                <a:lnTo>
                  <a:pt x="18603" y="136913"/>
                </a:lnTo>
                <a:lnTo>
                  <a:pt x="44529" y="144531"/>
                </a:lnTo>
                <a:lnTo>
                  <a:pt x="52403" y="142819"/>
                </a:lnTo>
                <a:lnTo>
                  <a:pt x="59769" y="139146"/>
                </a:lnTo>
                <a:lnTo>
                  <a:pt x="63426" y="136144"/>
                </a:lnTo>
                <a:lnTo>
                  <a:pt x="47625" y="136144"/>
                </a:lnTo>
                <a:lnTo>
                  <a:pt x="42545" y="135762"/>
                </a:lnTo>
                <a:lnTo>
                  <a:pt x="12573" y="111887"/>
                </a:lnTo>
                <a:lnTo>
                  <a:pt x="7445" y="96265"/>
                </a:lnTo>
                <a:lnTo>
                  <a:pt x="7475" y="95123"/>
                </a:lnTo>
                <a:lnTo>
                  <a:pt x="8382" y="90932"/>
                </a:lnTo>
                <a:lnTo>
                  <a:pt x="9525" y="86233"/>
                </a:lnTo>
                <a:lnTo>
                  <a:pt x="11811" y="82169"/>
                </a:lnTo>
                <a:lnTo>
                  <a:pt x="15490" y="78486"/>
                </a:lnTo>
                <a:lnTo>
                  <a:pt x="19558" y="74295"/>
                </a:lnTo>
                <a:lnTo>
                  <a:pt x="24384" y="71882"/>
                </a:lnTo>
                <a:lnTo>
                  <a:pt x="35179" y="70612"/>
                </a:lnTo>
                <a:lnTo>
                  <a:pt x="44962" y="70612"/>
                </a:lnTo>
                <a:lnTo>
                  <a:pt x="30353" y="57912"/>
                </a:lnTo>
                <a:close/>
              </a:path>
              <a:path w="184150" h="144780">
                <a:moveTo>
                  <a:pt x="75057" y="97536"/>
                </a:moveTo>
                <a:lnTo>
                  <a:pt x="73025" y="98044"/>
                </a:lnTo>
                <a:lnTo>
                  <a:pt x="74072" y="105028"/>
                </a:lnTo>
                <a:lnTo>
                  <a:pt x="74191" y="111887"/>
                </a:lnTo>
                <a:lnTo>
                  <a:pt x="52578" y="134874"/>
                </a:lnTo>
                <a:lnTo>
                  <a:pt x="47625" y="136144"/>
                </a:lnTo>
                <a:lnTo>
                  <a:pt x="63426" y="136144"/>
                </a:lnTo>
                <a:lnTo>
                  <a:pt x="66675" y="133476"/>
                </a:lnTo>
                <a:lnTo>
                  <a:pt x="77462" y="111506"/>
                </a:lnTo>
                <a:lnTo>
                  <a:pt x="77089" y="105028"/>
                </a:lnTo>
                <a:lnTo>
                  <a:pt x="75057" y="97536"/>
                </a:lnTo>
                <a:close/>
              </a:path>
              <a:path w="184150" h="144780">
                <a:moveTo>
                  <a:pt x="85217" y="42163"/>
                </a:moveTo>
                <a:lnTo>
                  <a:pt x="66068" y="65532"/>
                </a:lnTo>
                <a:lnTo>
                  <a:pt x="66294" y="69596"/>
                </a:lnTo>
                <a:lnTo>
                  <a:pt x="99314" y="96265"/>
                </a:lnTo>
                <a:lnTo>
                  <a:pt x="105791" y="94107"/>
                </a:lnTo>
                <a:lnTo>
                  <a:pt x="111379" y="88519"/>
                </a:lnTo>
                <a:lnTo>
                  <a:pt x="101981" y="88519"/>
                </a:lnTo>
                <a:lnTo>
                  <a:pt x="96139" y="86740"/>
                </a:lnTo>
                <a:lnTo>
                  <a:pt x="71155" y="61340"/>
                </a:lnTo>
                <a:lnTo>
                  <a:pt x="71755" y="59182"/>
                </a:lnTo>
                <a:lnTo>
                  <a:pt x="72262" y="56896"/>
                </a:lnTo>
                <a:lnTo>
                  <a:pt x="73279" y="55118"/>
                </a:lnTo>
                <a:lnTo>
                  <a:pt x="77597" y="50800"/>
                </a:lnTo>
                <a:lnTo>
                  <a:pt x="81153" y="49784"/>
                </a:lnTo>
                <a:lnTo>
                  <a:pt x="107984" y="49784"/>
                </a:lnTo>
                <a:lnTo>
                  <a:pt x="104648" y="46355"/>
                </a:lnTo>
                <a:lnTo>
                  <a:pt x="99060" y="43687"/>
                </a:lnTo>
                <a:lnTo>
                  <a:pt x="92710" y="43052"/>
                </a:lnTo>
                <a:lnTo>
                  <a:pt x="85217" y="42163"/>
                </a:lnTo>
                <a:close/>
              </a:path>
              <a:path w="184150" h="144780">
                <a:moveTo>
                  <a:pt x="107984" y="49784"/>
                </a:moveTo>
                <a:lnTo>
                  <a:pt x="81153" y="49784"/>
                </a:lnTo>
                <a:lnTo>
                  <a:pt x="92075" y="51308"/>
                </a:lnTo>
                <a:lnTo>
                  <a:pt x="98425" y="54990"/>
                </a:lnTo>
                <a:lnTo>
                  <a:pt x="113624" y="78612"/>
                </a:lnTo>
                <a:lnTo>
                  <a:pt x="112649" y="81661"/>
                </a:lnTo>
                <a:lnTo>
                  <a:pt x="106680" y="87630"/>
                </a:lnTo>
                <a:lnTo>
                  <a:pt x="101981" y="88519"/>
                </a:lnTo>
                <a:lnTo>
                  <a:pt x="111379" y="88519"/>
                </a:lnTo>
                <a:lnTo>
                  <a:pt x="114554" y="85344"/>
                </a:lnTo>
                <a:lnTo>
                  <a:pt x="116712" y="81534"/>
                </a:lnTo>
                <a:lnTo>
                  <a:pt x="117729" y="77088"/>
                </a:lnTo>
                <a:lnTo>
                  <a:pt x="118774" y="73025"/>
                </a:lnTo>
                <a:lnTo>
                  <a:pt x="109220" y="51053"/>
                </a:lnTo>
                <a:lnTo>
                  <a:pt x="107984" y="49784"/>
                </a:lnTo>
                <a:close/>
              </a:path>
              <a:path w="184150" h="144780">
                <a:moveTo>
                  <a:pt x="44962" y="70612"/>
                </a:moveTo>
                <a:lnTo>
                  <a:pt x="35179" y="70612"/>
                </a:lnTo>
                <a:lnTo>
                  <a:pt x="41529" y="72262"/>
                </a:lnTo>
                <a:lnTo>
                  <a:pt x="48514" y="76073"/>
                </a:lnTo>
                <a:lnTo>
                  <a:pt x="49784" y="74802"/>
                </a:lnTo>
                <a:lnTo>
                  <a:pt x="44962" y="70612"/>
                </a:lnTo>
                <a:close/>
              </a:path>
              <a:path w="184150" h="144780">
                <a:moveTo>
                  <a:pt x="120523" y="29590"/>
                </a:moveTo>
                <a:lnTo>
                  <a:pt x="105918" y="29590"/>
                </a:lnTo>
                <a:lnTo>
                  <a:pt x="106934" y="29845"/>
                </a:lnTo>
                <a:lnTo>
                  <a:pt x="109220" y="31369"/>
                </a:lnTo>
                <a:lnTo>
                  <a:pt x="112013" y="34036"/>
                </a:lnTo>
                <a:lnTo>
                  <a:pt x="132334" y="54356"/>
                </a:lnTo>
                <a:lnTo>
                  <a:pt x="133731" y="56387"/>
                </a:lnTo>
                <a:lnTo>
                  <a:pt x="133965" y="57912"/>
                </a:lnTo>
                <a:lnTo>
                  <a:pt x="134366" y="59562"/>
                </a:lnTo>
                <a:lnTo>
                  <a:pt x="133604" y="61340"/>
                </a:lnTo>
                <a:lnTo>
                  <a:pt x="131699" y="63119"/>
                </a:lnTo>
                <a:lnTo>
                  <a:pt x="130937" y="63881"/>
                </a:lnTo>
                <a:lnTo>
                  <a:pt x="132334" y="65405"/>
                </a:lnTo>
                <a:lnTo>
                  <a:pt x="147955" y="49784"/>
                </a:lnTo>
                <a:lnTo>
                  <a:pt x="143383" y="49784"/>
                </a:lnTo>
                <a:lnTo>
                  <a:pt x="142240" y="49657"/>
                </a:lnTo>
                <a:lnTo>
                  <a:pt x="140335" y="49022"/>
                </a:lnTo>
                <a:lnTo>
                  <a:pt x="138684" y="47625"/>
                </a:lnTo>
                <a:lnTo>
                  <a:pt x="136144" y="45212"/>
                </a:lnTo>
                <a:lnTo>
                  <a:pt x="120523" y="29590"/>
                </a:lnTo>
                <a:close/>
              </a:path>
              <a:path w="184150" h="144780">
                <a:moveTo>
                  <a:pt x="148844" y="46100"/>
                </a:moveTo>
                <a:lnTo>
                  <a:pt x="146812" y="48006"/>
                </a:lnTo>
                <a:lnTo>
                  <a:pt x="145287" y="49149"/>
                </a:lnTo>
                <a:lnTo>
                  <a:pt x="144399" y="49402"/>
                </a:lnTo>
                <a:lnTo>
                  <a:pt x="143383" y="49784"/>
                </a:lnTo>
                <a:lnTo>
                  <a:pt x="147955" y="49784"/>
                </a:lnTo>
                <a:lnTo>
                  <a:pt x="150241" y="47498"/>
                </a:lnTo>
                <a:lnTo>
                  <a:pt x="148844" y="46100"/>
                </a:lnTo>
                <a:close/>
              </a:path>
              <a:path w="184150" h="144780">
                <a:moveTo>
                  <a:pt x="142870" y="8889"/>
                </a:moveTo>
                <a:lnTo>
                  <a:pt x="125603" y="8889"/>
                </a:lnTo>
                <a:lnTo>
                  <a:pt x="130175" y="10160"/>
                </a:lnTo>
                <a:lnTo>
                  <a:pt x="133096" y="12191"/>
                </a:lnTo>
                <a:lnTo>
                  <a:pt x="136271" y="15494"/>
                </a:lnTo>
                <a:lnTo>
                  <a:pt x="153162" y="32258"/>
                </a:lnTo>
                <a:lnTo>
                  <a:pt x="154432" y="33655"/>
                </a:lnTo>
                <a:lnTo>
                  <a:pt x="154686" y="34036"/>
                </a:lnTo>
                <a:lnTo>
                  <a:pt x="155448" y="35306"/>
                </a:lnTo>
                <a:lnTo>
                  <a:pt x="155702" y="36575"/>
                </a:lnTo>
                <a:lnTo>
                  <a:pt x="155448" y="38988"/>
                </a:lnTo>
                <a:lnTo>
                  <a:pt x="154432" y="40386"/>
                </a:lnTo>
                <a:lnTo>
                  <a:pt x="152019" y="42799"/>
                </a:lnTo>
                <a:lnTo>
                  <a:pt x="153416" y="44196"/>
                </a:lnTo>
                <a:lnTo>
                  <a:pt x="169532" y="28194"/>
                </a:lnTo>
                <a:lnTo>
                  <a:pt x="163830" y="28194"/>
                </a:lnTo>
                <a:lnTo>
                  <a:pt x="162814" y="27812"/>
                </a:lnTo>
                <a:lnTo>
                  <a:pt x="161671" y="27432"/>
                </a:lnTo>
                <a:lnTo>
                  <a:pt x="159893" y="26035"/>
                </a:lnTo>
                <a:lnTo>
                  <a:pt x="142870" y="8889"/>
                </a:lnTo>
                <a:close/>
              </a:path>
              <a:path w="184150" h="144780">
                <a:moveTo>
                  <a:pt x="107187" y="16128"/>
                </a:moveTo>
                <a:lnTo>
                  <a:pt x="105410" y="17780"/>
                </a:lnTo>
                <a:lnTo>
                  <a:pt x="98933" y="33147"/>
                </a:lnTo>
                <a:lnTo>
                  <a:pt x="100965" y="34036"/>
                </a:lnTo>
                <a:lnTo>
                  <a:pt x="101600" y="32512"/>
                </a:lnTo>
                <a:lnTo>
                  <a:pt x="102235" y="31496"/>
                </a:lnTo>
                <a:lnTo>
                  <a:pt x="102997" y="30734"/>
                </a:lnTo>
                <a:lnTo>
                  <a:pt x="103759" y="30099"/>
                </a:lnTo>
                <a:lnTo>
                  <a:pt x="104394" y="29718"/>
                </a:lnTo>
                <a:lnTo>
                  <a:pt x="105156" y="29590"/>
                </a:lnTo>
                <a:lnTo>
                  <a:pt x="120523" y="29590"/>
                </a:lnTo>
                <a:lnTo>
                  <a:pt x="117094" y="26162"/>
                </a:lnTo>
                <a:lnTo>
                  <a:pt x="117001" y="23749"/>
                </a:lnTo>
                <a:lnTo>
                  <a:pt x="114808" y="23749"/>
                </a:lnTo>
                <a:lnTo>
                  <a:pt x="107187" y="16128"/>
                </a:lnTo>
                <a:close/>
              </a:path>
              <a:path w="184150" h="144780">
                <a:moveTo>
                  <a:pt x="169926" y="24891"/>
                </a:moveTo>
                <a:lnTo>
                  <a:pt x="168148" y="26670"/>
                </a:lnTo>
                <a:lnTo>
                  <a:pt x="166751" y="27686"/>
                </a:lnTo>
                <a:lnTo>
                  <a:pt x="164719" y="28194"/>
                </a:lnTo>
                <a:lnTo>
                  <a:pt x="169532" y="28194"/>
                </a:lnTo>
                <a:lnTo>
                  <a:pt x="171323" y="26415"/>
                </a:lnTo>
                <a:lnTo>
                  <a:pt x="169926" y="24891"/>
                </a:lnTo>
                <a:close/>
              </a:path>
              <a:path w="184150" h="144780">
                <a:moveTo>
                  <a:pt x="128270" y="0"/>
                </a:moveTo>
                <a:lnTo>
                  <a:pt x="125857" y="381"/>
                </a:lnTo>
                <a:lnTo>
                  <a:pt x="123444" y="888"/>
                </a:lnTo>
                <a:lnTo>
                  <a:pt x="121158" y="2032"/>
                </a:lnTo>
                <a:lnTo>
                  <a:pt x="119253" y="4063"/>
                </a:lnTo>
                <a:lnTo>
                  <a:pt x="115443" y="7874"/>
                </a:lnTo>
                <a:lnTo>
                  <a:pt x="113919" y="14477"/>
                </a:lnTo>
                <a:lnTo>
                  <a:pt x="114808" y="23749"/>
                </a:lnTo>
                <a:lnTo>
                  <a:pt x="117001" y="23749"/>
                </a:lnTo>
                <a:lnTo>
                  <a:pt x="116840" y="19558"/>
                </a:lnTo>
                <a:lnTo>
                  <a:pt x="118237" y="14732"/>
                </a:lnTo>
                <a:lnTo>
                  <a:pt x="123317" y="9651"/>
                </a:lnTo>
                <a:lnTo>
                  <a:pt x="125603" y="8889"/>
                </a:lnTo>
                <a:lnTo>
                  <a:pt x="142870" y="8889"/>
                </a:lnTo>
                <a:lnTo>
                  <a:pt x="142240" y="8255"/>
                </a:lnTo>
                <a:lnTo>
                  <a:pt x="138937" y="5080"/>
                </a:lnTo>
                <a:lnTo>
                  <a:pt x="136271" y="2921"/>
                </a:lnTo>
                <a:lnTo>
                  <a:pt x="134112" y="1905"/>
                </a:lnTo>
                <a:lnTo>
                  <a:pt x="130937" y="508"/>
                </a:lnTo>
                <a:lnTo>
                  <a:pt x="128270" y="0"/>
                </a:lnTo>
                <a:close/>
              </a:path>
              <a:path w="184150" h="144780">
                <a:moveTo>
                  <a:pt x="179705" y="6985"/>
                </a:moveTo>
                <a:lnTo>
                  <a:pt x="176276" y="6985"/>
                </a:lnTo>
                <a:lnTo>
                  <a:pt x="174879" y="7493"/>
                </a:lnTo>
                <a:lnTo>
                  <a:pt x="172339" y="10033"/>
                </a:lnTo>
                <a:lnTo>
                  <a:pt x="171831" y="11430"/>
                </a:lnTo>
                <a:lnTo>
                  <a:pt x="171704" y="14859"/>
                </a:lnTo>
                <a:lnTo>
                  <a:pt x="172339" y="16256"/>
                </a:lnTo>
                <a:lnTo>
                  <a:pt x="173609" y="17525"/>
                </a:lnTo>
                <a:lnTo>
                  <a:pt x="174752" y="18796"/>
                </a:lnTo>
                <a:lnTo>
                  <a:pt x="176276" y="19303"/>
                </a:lnTo>
                <a:lnTo>
                  <a:pt x="179705" y="19303"/>
                </a:lnTo>
                <a:lnTo>
                  <a:pt x="181102" y="18796"/>
                </a:lnTo>
                <a:lnTo>
                  <a:pt x="183515" y="16383"/>
                </a:lnTo>
                <a:lnTo>
                  <a:pt x="184150" y="14859"/>
                </a:lnTo>
                <a:lnTo>
                  <a:pt x="184150" y="11430"/>
                </a:lnTo>
                <a:lnTo>
                  <a:pt x="183515" y="10033"/>
                </a:lnTo>
                <a:lnTo>
                  <a:pt x="182372" y="8762"/>
                </a:lnTo>
                <a:lnTo>
                  <a:pt x="181102" y="7620"/>
                </a:lnTo>
                <a:lnTo>
                  <a:pt x="179705" y="6985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6076188" y="2463419"/>
            <a:ext cx="1162558" cy="6400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7355840" y="2462657"/>
            <a:ext cx="1162938" cy="61836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 txBox="1"/>
          <p:nvPr/>
        </p:nvSpPr>
        <p:spPr>
          <a:xfrm>
            <a:off x="5303335" y="1352393"/>
            <a:ext cx="152400" cy="2711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100"/>
              </a:lnSpc>
            </a:pP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R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FU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6359016" y="687831"/>
            <a:ext cx="1260475" cy="0"/>
          </a:xfrm>
          <a:custGeom>
            <a:avLst/>
            <a:gdLst/>
            <a:ahLst/>
            <a:cxnLst/>
            <a:rect l="l" t="t" r="r" b="b"/>
            <a:pathLst>
              <a:path w="1260475" h="0">
                <a:moveTo>
                  <a:pt x="0" y="0"/>
                </a:moveTo>
                <a:lnTo>
                  <a:pt x="125996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6359016" y="687831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7625842" y="687831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 txBox="1"/>
          <p:nvPr/>
        </p:nvSpPr>
        <p:spPr>
          <a:xfrm>
            <a:off x="6924293" y="537209"/>
            <a:ext cx="111760" cy="253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Malgun Gothic"/>
                <a:cs typeface="Malgun Gothic"/>
              </a:rPr>
              <a:t>*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6797167" y="840232"/>
            <a:ext cx="1260475" cy="0"/>
          </a:xfrm>
          <a:custGeom>
            <a:avLst/>
            <a:gdLst/>
            <a:ahLst/>
            <a:cxnLst/>
            <a:rect l="l" t="t" r="r" b="b"/>
            <a:pathLst>
              <a:path w="1260475" h="0">
                <a:moveTo>
                  <a:pt x="0" y="0"/>
                </a:moveTo>
                <a:lnTo>
                  <a:pt x="125996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797167" y="840232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8063992" y="840232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 txBox="1"/>
          <p:nvPr/>
        </p:nvSpPr>
        <p:spPr>
          <a:xfrm>
            <a:off x="7362190" y="689609"/>
            <a:ext cx="111760" cy="2527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Malgun Gothic"/>
                <a:cs typeface="Malgun Gothic"/>
              </a:rPr>
              <a:t>*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7225792" y="992632"/>
            <a:ext cx="1260475" cy="0"/>
          </a:xfrm>
          <a:custGeom>
            <a:avLst/>
            <a:gdLst/>
            <a:ahLst/>
            <a:cxnLst/>
            <a:rect l="l" t="t" r="r" b="b"/>
            <a:pathLst>
              <a:path w="1260475" h="0">
                <a:moveTo>
                  <a:pt x="0" y="0"/>
                </a:moveTo>
                <a:lnTo>
                  <a:pt x="1259966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7225792" y="992632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8492617" y="992632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 txBox="1"/>
          <p:nvPr/>
        </p:nvSpPr>
        <p:spPr>
          <a:xfrm>
            <a:off x="7791068" y="842009"/>
            <a:ext cx="111760" cy="2527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Malgun Gothic"/>
                <a:cs typeface="Malgun Gothic"/>
              </a:rPr>
              <a:t>*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6967219" y="3242183"/>
            <a:ext cx="68516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*, </a:t>
            </a:r>
            <a:r>
              <a:rPr dirty="0" sz="1200" spc="-5">
                <a:latin typeface="Times New Roman"/>
                <a:cs typeface="Times New Roman"/>
              </a:rPr>
              <a:t>P </a:t>
            </a:r>
            <a:r>
              <a:rPr dirty="0" sz="1200">
                <a:latin typeface="Times New Roman"/>
                <a:cs typeface="Times New Roman"/>
              </a:rPr>
              <a:t>&lt;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0.01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5066538" y="417321"/>
            <a:ext cx="17208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37895" y="1732093"/>
            <a:ext cx="165735" cy="3987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10"/>
              </a:lnSpc>
            </a:pPr>
            <a:r>
              <a:rPr dirty="0" sz="1100">
                <a:latin typeface="Times New Roman"/>
                <a:cs typeface="Times New Roman"/>
              </a:rPr>
              <a:t>L</a:t>
            </a:r>
            <a:r>
              <a:rPr dirty="0" sz="1100" spc="-15">
                <a:latin typeface="Times New Roman"/>
                <a:cs typeface="Times New Roman"/>
              </a:rPr>
              <a:t>y</a:t>
            </a:r>
            <a:r>
              <a:rPr dirty="0" sz="1100">
                <a:latin typeface="Times New Roman"/>
                <a:cs typeface="Times New Roman"/>
              </a:rPr>
              <a:t>sa</a:t>
            </a:r>
            <a:r>
              <a:rPr dirty="0" sz="1100">
                <a:latin typeface="Times New Roman"/>
                <a:cs typeface="Times New Roman"/>
              </a:rPr>
              <a:t>te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90727" y="1238503"/>
            <a:ext cx="1341882" cy="26220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85964" y="1233677"/>
            <a:ext cx="1351915" cy="2632075"/>
          </a:xfrm>
          <a:custGeom>
            <a:avLst/>
            <a:gdLst/>
            <a:ahLst/>
            <a:cxnLst/>
            <a:rect l="l" t="t" r="r" b="b"/>
            <a:pathLst>
              <a:path w="1351914" h="2632075">
                <a:moveTo>
                  <a:pt x="0" y="2631567"/>
                </a:moveTo>
                <a:lnTo>
                  <a:pt x="1351407" y="2631567"/>
                </a:lnTo>
                <a:lnTo>
                  <a:pt x="1351407" y="0"/>
                </a:lnTo>
                <a:lnTo>
                  <a:pt x="0" y="0"/>
                </a:lnTo>
                <a:lnTo>
                  <a:pt x="0" y="263156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254883" y="2208529"/>
            <a:ext cx="1260005" cy="3600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50183" y="2203830"/>
            <a:ext cx="1270000" cy="369570"/>
          </a:xfrm>
          <a:custGeom>
            <a:avLst/>
            <a:gdLst/>
            <a:ahLst/>
            <a:cxnLst/>
            <a:rect l="l" t="t" r="r" b="b"/>
            <a:pathLst>
              <a:path w="1270000" h="369569">
                <a:moveTo>
                  <a:pt x="0" y="369570"/>
                </a:moveTo>
                <a:lnTo>
                  <a:pt x="1269530" y="369570"/>
                </a:lnTo>
                <a:lnTo>
                  <a:pt x="1269530" y="0"/>
                </a:lnTo>
                <a:lnTo>
                  <a:pt x="0" y="0"/>
                </a:lnTo>
                <a:lnTo>
                  <a:pt x="0" y="36957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54883" y="3109214"/>
            <a:ext cx="1260005" cy="3600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250183" y="3104514"/>
            <a:ext cx="1270000" cy="369570"/>
          </a:xfrm>
          <a:custGeom>
            <a:avLst/>
            <a:gdLst/>
            <a:ahLst/>
            <a:cxnLst/>
            <a:rect l="l" t="t" r="r" b="b"/>
            <a:pathLst>
              <a:path w="1270000" h="369570">
                <a:moveTo>
                  <a:pt x="0" y="369570"/>
                </a:moveTo>
                <a:lnTo>
                  <a:pt x="1269530" y="369570"/>
                </a:lnTo>
                <a:lnTo>
                  <a:pt x="1269530" y="0"/>
                </a:lnTo>
                <a:lnTo>
                  <a:pt x="0" y="0"/>
                </a:lnTo>
                <a:lnTo>
                  <a:pt x="0" y="36957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625931" y="1547041"/>
            <a:ext cx="454025" cy="5835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10"/>
              </a:lnSpc>
            </a:pPr>
            <a:r>
              <a:rPr dirty="0" sz="1100" spc="-5">
                <a:latin typeface="Times New Roman"/>
                <a:cs typeface="Times New Roman"/>
              </a:rPr>
              <a:t>HDF</a:t>
            </a:r>
            <a:endParaRPr sz="1100">
              <a:latin typeface="Times New Roman"/>
              <a:cs typeface="Times New Roman"/>
            </a:endParaRPr>
          </a:p>
          <a:p>
            <a:pPr marL="13970">
              <a:lnSpc>
                <a:spcPct val="100000"/>
              </a:lnSpc>
              <a:spcBef>
                <a:spcPts val="944"/>
              </a:spcBef>
            </a:pPr>
            <a:r>
              <a:rPr dirty="0" sz="1100" spc="-5">
                <a:latin typeface="Times New Roman"/>
                <a:cs typeface="Times New Roman"/>
              </a:rPr>
              <a:t>RBL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2</a:t>
            </a:r>
            <a:r>
              <a:rPr dirty="0" sz="1100" spc="-10">
                <a:latin typeface="Times New Roman"/>
                <a:cs typeface="Times New Roman"/>
              </a:rPr>
              <a:t>H</a:t>
            </a:r>
            <a:r>
              <a:rPr dirty="0" sz="110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02003" y="1631026"/>
            <a:ext cx="165735" cy="4978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10"/>
              </a:lnSpc>
            </a:pPr>
            <a:r>
              <a:rPr dirty="0" sz="1100" spc="-10">
                <a:latin typeface="Times New Roman"/>
                <a:cs typeface="Times New Roman"/>
              </a:rPr>
              <a:t>N</a:t>
            </a:r>
            <a:r>
              <a:rPr dirty="0" sz="1100" spc="-20">
                <a:latin typeface="Times New Roman"/>
                <a:cs typeface="Times New Roman"/>
              </a:rPr>
              <a:t>I</a:t>
            </a:r>
            <a:r>
              <a:rPr dirty="0" sz="1100" spc="-10">
                <a:latin typeface="Times New Roman"/>
                <a:cs typeface="Times New Roman"/>
              </a:rPr>
              <a:t>H</a:t>
            </a:r>
            <a:r>
              <a:rPr dirty="0" sz="1100">
                <a:latin typeface="Times New Roman"/>
                <a:cs typeface="Times New Roman"/>
              </a:rPr>
              <a:t>3</a:t>
            </a:r>
            <a:r>
              <a:rPr dirty="0" sz="1100" spc="5">
                <a:latin typeface="Times New Roman"/>
                <a:cs typeface="Times New Roman"/>
              </a:rPr>
              <a:t>T</a:t>
            </a:r>
            <a:r>
              <a:rPr dirty="0" sz="110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31389" y="3116198"/>
            <a:ext cx="471805" cy="3479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765" marR="5080" indent="-12700">
              <a:lnSpc>
                <a:spcPct val="100000"/>
              </a:lnSpc>
            </a:pPr>
            <a:r>
              <a:rPr dirty="0" sz="1100" spc="5">
                <a:latin typeface="Times New Roman"/>
                <a:cs typeface="Times New Roman"/>
              </a:rPr>
              <a:t>T</a:t>
            </a:r>
            <a:r>
              <a:rPr dirty="0" sz="1100">
                <a:latin typeface="Times New Roman"/>
                <a:cs typeface="Times New Roman"/>
              </a:rPr>
              <a:t>ubulin  </a:t>
            </a:r>
            <a:r>
              <a:rPr dirty="0" sz="1100" spc="-5">
                <a:latin typeface="Times New Roman"/>
                <a:cs typeface="Times New Roman"/>
              </a:rPr>
              <a:t>(lysate)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254883" y="2658872"/>
            <a:ext cx="1260005" cy="3600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250183" y="2654173"/>
            <a:ext cx="1270000" cy="369570"/>
          </a:xfrm>
          <a:custGeom>
            <a:avLst/>
            <a:gdLst/>
            <a:ahLst/>
            <a:cxnLst/>
            <a:rect l="l" t="t" r="r" b="b"/>
            <a:pathLst>
              <a:path w="1270000" h="369569">
                <a:moveTo>
                  <a:pt x="0" y="369570"/>
                </a:moveTo>
                <a:lnTo>
                  <a:pt x="1269530" y="369570"/>
                </a:lnTo>
                <a:lnTo>
                  <a:pt x="1269530" y="0"/>
                </a:lnTo>
                <a:lnTo>
                  <a:pt x="0" y="0"/>
                </a:lnTo>
                <a:lnTo>
                  <a:pt x="0" y="36957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383873" y="883573"/>
            <a:ext cx="165735" cy="3041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10"/>
              </a:lnSpc>
            </a:pPr>
            <a:r>
              <a:rPr dirty="0" sz="1100" spc="-5">
                <a:latin typeface="Times New Roman"/>
                <a:cs typeface="Times New Roman"/>
              </a:rPr>
              <a:t>HDF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71909" y="603939"/>
            <a:ext cx="454025" cy="5822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10"/>
              </a:lnSpc>
            </a:pPr>
            <a:r>
              <a:rPr dirty="0" sz="1100" spc="-5">
                <a:latin typeface="Times New Roman"/>
                <a:cs typeface="Times New Roman"/>
              </a:rPr>
              <a:t>RB</a:t>
            </a:r>
            <a:r>
              <a:rPr dirty="0" sz="1100">
                <a:latin typeface="Times New Roman"/>
                <a:cs typeface="Times New Roman"/>
              </a:rPr>
              <a:t>L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2</a:t>
            </a:r>
            <a:r>
              <a:rPr dirty="0" sz="1100" spc="-10">
                <a:latin typeface="Times New Roman"/>
                <a:cs typeface="Times New Roman"/>
              </a:rPr>
              <a:t>H</a:t>
            </a:r>
            <a:r>
              <a:rPr dirty="0" sz="110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44"/>
              </a:spcBef>
            </a:pPr>
            <a:r>
              <a:rPr dirty="0" sz="1100" spc="-10">
                <a:latin typeface="Times New Roman"/>
                <a:cs typeface="Times New Roman"/>
              </a:rPr>
              <a:t>N</a:t>
            </a:r>
            <a:r>
              <a:rPr dirty="0" sz="1100" spc="-20">
                <a:latin typeface="Times New Roman"/>
                <a:cs typeface="Times New Roman"/>
              </a:rPr>
              <a:t>I</a:t>
            </a:r>
            <a:r>
              <a:rPr dirty="0" sz="1100" spc="-10">
                <a:latin typeface="Times New Roman"/>
                <a:cs typeface="Times New Roman"/>
              </a:rPr>
              <a:t>H</a:t>
            </a:r>
            <a:r>
              <a:rPr dirty="0" sz="1100">
                <a:latin typeface="Times New Roman"/>
                <a:cs typeface="Times New Roman"/>
              </a:rPr>
              <a:t>3</a:t>
            </a:r>
            <a:r>
              <a:rPr dirty="0" sz="1100" spc="5">
                <a:latin typeface="Times New Roman"/>
                <a:cs typeface="Times New Roman"/>
              </a:rPr>
              <a:t>T</a:t>
            </a:r>
            <a:r>
              <a:rPr dirty="0" sz="110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r>
              <a:rPr dirty="0"/>
              <a:t>Invasive phenotype of cancer </a:t>
            </a:r>
            <a:r>
              <a:rPr dirty="0" spc="-5"/>
              <a:t>cell lines correlates with secretion level</a:t>
            </a:r>
            <a:r>
              <a:rPr dirty="0" spc="-160"/>
              <a:t> </a:t>
            </a:r>
            <a:r>
              <a:rPr dirty="0"/>
              <a:t>and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78739" y="342138"/>
            <a:ext cx="2423160" cy="316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b="1">
                <a:latin typeface="Times New Roman"/>
                <a:cs typeface="Times New Roman"/>
              </a:rPr>
              <a:t>glycosylation of</a:t>
            </a:r>
            <a:r>
              <a:rPr dirty="0" sz="2000" spc="365" b="1">
                <a:latin typeface="Times New Roman"/>
                <a:cs typeface="Times New Roman"/>
              </a:rPr>
              <a:t> </a:t>
            </a:r>
            <a:r>
              <a:rPr dirty="0" sz="2000" b="1">
                <a:latin typeface="Times New Roman"/>
                <a:cs typeface="Times New Roman"/>
              </a:rPr>
              <a:t>rpS3.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326504" y="1943785"/>
            <a:ext cx="2339975" cy="3599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321805" y="1938959"/>
            <a:ext cx="2349500" cy="369570"/>
          </a:xfrm>
          <a:custGeom>
            <a:avLst/>
            <a:gdLst/>
            <a:ahLst/>
            <a:cxnLst/>
            <a:rect l="l" t="t" r="r" b="b"/>
            <a:pathLst>
              <a:path w="2349500" h="369569">
                <a:moveTo>
                  <a:pt x="0" y="369519"/>
                </a:moveTo>
                <a:lnTo>
                  <a:pt x="2349500" y="369519"/>
                </a:lnTo>
                <a:lnTo>
                  <a:pt x="2349500" y="0"/>
                </a:lnTo>
                <a:lnTo>
                  <a:pt x="0" y="0"/>
                </a:lnTo>
                <a:lnTo>
                  <a:pt x="0" y="36951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326504" y="2364409"/>
            <a:ext cx="2339975" cy="35999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321805" y="2359710"/>
            <a:ext cx="2349500" cy="369570"/>
          </a:xfrm>
          <a:custGeom>
            <a:avLst/>
            <a:gdLst/>
            <a:ahLst/>
            <a:cxnLst/>
            <a:rect l="l" t="t" r="r" b="b"/>
            <a:pathLst>
              <a:path w="2349500" h="369569">
                <a:moveTo>
                  <a:pt x="0" y="369519"/>
                </a:moveTo>
                <a:lnTo>
                  <a:pt x="2349500" y="369519"/>
                </a:lnTo>
                <a:lnTo>
                  <a:pt x="2349500" y="0"/>
                </a:lnTo>
                <a:lnTo>
                  <a:pt x="0" y="0"/>
                </a:lnTo>
                <a:lnTo>
                  <a:pt x="0" y="36951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2821304" y="2035047"/>
            <a:ext cx="3420110" cy="10102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198755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IB:</a:t>
            </a:r>
            <a:r>
              <a:rPr dirty="0" sz="1100" spc="-6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rpS3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ts val="1275"/>
              </a:lnSpc>
              <a:spcBef>
                <a:spcPts val="765"/>
              </a:spcBef>
            </a:pPr>
            <a:r>
              <a:rPr dirty="0" sz="1100">
                <a:latin typeface="Times New Roman"/>
                <a:cs typeface="Times New Roman"/>
              </a:rPr>
              <a:t>rpS3</a:t>
            </a:r>
            <a:endParaRPr sz="1100">
              <a:latin typeface="Times New Roman"/>
              <a:cs typeface="Times New Roman"/>
            </a:endParaRPr>
          </a:p>
          <a:p>
            <a:pPr marL="2733040">
              <a:lnSpc>
                <a:spcPts val="1275"/>
              </a:lnSpc>
            </a:pPr>
            <a:r>
              <a:rPr dirty="0" sz="1100" spc="-5">
                <a:latin typeface="Times New Roman"/>
                <a:cs typeface="Times New Roman"/>
              </a:rPr>
              <a:t>IB:</a:t>
            </a:r>
            <a:r>
              <a:rPr dirty="0" sz="1100" spc="-7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RACK1</a:t>
            </a:r>
            <a:endParaRPr sz="1100">
              <a:latin typeface="Times New Roman"/>
              <a:cs typeface="Times New Roman"/>
            </a:endParaRPr>
          </a:p>
          <a:p>
            <a:pPr marL="29209">
              <a:lnSpc>
                <a:spcPts val="1280"/>
              </a:lnSpc>
              <a:spcBef>
                <a:spcPts val="665"/>
              </a:spcBef>
            </a:pPr>
            <a:r>
              <a:rPr dirty="0" sz="1100">
                <a:latin typeface="Times New Roman"/>
                <a:cs typeface="Times New Roman"/>
              </a:rPr>
              <a:t>C23</a:t>
            </a:r>
            <a:endParaRPr sz="1100">
              <a:latin typeface="Times New Roman"/>
              <a:cs typeface="Times New Roman"/>
            </a:endParaRPr>
          </a:p>
          <a:p>
            <a:pPr algn="r" marR="207645">
              <a:lnSpc>
                <a:spcPts val="1280"/>
              </a:lnSpc>
            </a:pPr>
            <a:r>
              <a:rPr dirty="0" sz="1100" spc="-5">
                <a:latin typeface="Times New Roman"/>
                <a:cs typeface="Times New Roman"/>
              </a:rPr>
              <a:t>IB:</a:t>
            </a:r>
            <a:r>
              <a:rPr dirty="0" sz="1100" spc="-80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FAS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42026" y="3285616"/>
            <a:ext cx="486409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IB:</a:t>
            </a:r>
            <a:r>
              <a:rPr dirty="0" sz="1100" spc="-85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MIF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410914" y="1332792"/>
            <a:ext cx="880744" cy="5816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210"/>
              </a:lnSpc>
            </a:pPr>
            <a:r>
              <a:rPr dirty="0" sz="1100" spc="-5">
                <a:latin typeface="Times New Roman"/>
                <a:cs typeface="Times New Roman"/>
              </a:rPr>
              <a:t>HDF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34800"/>
              </a:lnSpc>
              <a:spcBef>
                <a:spcPts val="290"/>
              </a:spcBef>
            </a:pPr>
            <a:r>
              <a:rPr dirty="0" sz="1100" spc="-10">
                <a:latin typeface="Times New Roman"/>
                <a:cs typeface="Times New Roman"/>
              </a:rPr>
              <a:t>N</a:t>
            </a:r>
            <a:r>
              <a:rPr dirty="0" sz="1100" spc="-20">
                <a:latin typeface="Times New Roman"/>
                <a:cs typeface="Times New Roman"/>
              </a:rPr>
              <a:t>I</a:t>
            </a:r>
            <a:r>
              <a:rPr dirty="0" sz="1100" spc="-10">
                <a:latin typeface="Times New Roman"/>
                <a:cs typeface="Times New Roman"/>
              </a:rPr>
              <a:t>H</a:t>
            </a:r>
            <a:r>
              <a:rPr dirty="0" sz="1100">
                <a:latin typeface="Times New Roman"/>
                <a:cs typeface="Times New Roman"/>
              </a:rPr>
              <a:t>3</a:t>
            </a:r>
            <a:r>
              <a:rPr dirty="0" sz="1100" spc="5">
                <a:latin typeface="Times New Roman"/>
                <a:cs typeface="Times New Roman"/>
              </a:rPr>
              <a:t>T</a:t>
            </a:r>
            <a:r>
              <a:rPr dirty="0" sz="1100">
                <a:latin typeface="Times New Roman"/>
                <a:cs typeface="Times New Roman"/>
              </a:rPr>
              <a:t>3 </a:t>
            </a:r>
            <a:r>
              <a:rPr dirty="0" sz="1100" spc="-10">
                <a:latin typeface="Times New Roman"/>
                <a:cs typeface="Times New Roman"/>
              </a:rPr>
              <a:t>H</a:t>
            </a:r>
            <a:r>
              <a:rPr dirty="0" sz="1100" spc="5">
                <a:latin typeface="Times New Roman"/>
                <a:cs typeface="Times New Roman"/>
              </a:rPr>
              <a:t>T</a:t>
            </a:r>
            <a:r>
              <a:rPr dirty="0" sz="1100">
                <a:latin typeface="Times New Roman"/>
                <a:cs typeface="Times New Roman"/>
              </a:rPr>
              <a:t>1080 </a:t>
            </a:r>
            <a:r>
              <a:rPr dirty="0" sz="1100" spc="-5">
                <a:latin typeface="Times New Roman"/>
                <a:cs typeface="Times New Roman"/>
              </a:rPr>
              <a:t>RBL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2</a:t>
            </a:r>
            <a:r>
              <a:rPr dirty="0" sz="1100" spc="-10">
                <a:latin typeface="Times New Roman"/>
                <a:cs typeface="Times New Roman"/>
              </a:rPr>
              <a:t>H</a:t>
            </a:r>
            <a:r>
              <a:rPr dirty="0" sz="110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38369" y="1332792"/>
            <a:ext cx="873125" cy="5816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8415">
              <a:lnSpc>
                <a:spcPts val="1210"/>
              </a:lnSpc>
            </a:pPr>
            <a:r>
              <a:rPr dirty="0" sz="1100" spc="-5">
                <a:latin typeface="Times New Roman"/>
                <a:cs typeface="Times New Roman"/>
              </a:rPr>
              <a:t>HDF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dirty="0" sz="1100" spc="-10">
                <a:latin typeface="Times New Roman"/>
                <a:cs typeface="Times New Roman"/>
              </a:rPr>
              <a:t>N</a:t>
            </a:r>
            <a:r>
              <a:rPr dirty="0" sz="1100" spc="-20">
                <a:latin typeface="Times New Roman"/>
                <a:cs typeface="Times New Roman"/>
              </a:rPr>
              <a:t>I</a:t>
            </a:r>
            <a:r>
              <a:rPr dirty="0" sz="1100" spc="-10">
                <a:latin typeface="Times New Roman"/>
                <a:cs typeface="Times New Roman"/>
              </a:rPr>
              <a:t>H</a:t>
            </a:r>
            <a:r>
              <a:rPr dirty="0" sz="1100">
                <a:latin typeface="Times New Roman"/>
                <a:cs typeface="Times New Roman"/>
              </a:rPr>
              <a:t>3</a:t>
            </a:r>
            <a:r>
              <a:rPr dirty="0" sz="1100" spc="5">
                <a:latin typeface="Times New Roman"/>
                <a:cs typeface="Times New Roman"/>
              </a:rPr>
              <a:t>T</a:t>
            </a:r>
            <a:r>
              <a:rPr dirty="0" sz="110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35800"/>
              </a:lnSpc>
              <a:spcBef>
                <a:spcPts val="175"/>
              </a:spcBef>
            </a:pPr>
            <a:r>
              <a:rPr dirty="0" sz="1100" spc="-10">
                <a:latin typeface="Times New Roman"/>
                <a:cs typeface="Times New Roman"/>
              </a:rPr>
              <a:t>H</a:t>
            </a:r>
            <a:r>
              <a:rPr dirty="0" sz="1100" spc="5">
                <a:latin typeface="Times New Roman"/>
                <a:cs typeface="Times New Roman"/>
              </a:rPr>
              <a:t>T</a:t>
            </a:r>
            <a:r>
              <a:rPr dirty="0" sz="1100">
                <a:latin typeface="Times New Roman"/>
                <a:cs typeface="Times New Roman"/>
              </a:rPr>
              <a:t>1080 </a:t>
            </a:r>
            <a:r>
              <a:rPr dirty="0" sz="1100" spc="-5">
                <a:latin typeface="Times New Roman"/>
                <a:cs typeface="Times New Roman"/>
              </a:rPr>
              <a:t>RBL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2</a:t>
            </a:r>
            <a:r>
              <a:rPr dirty="0" sz="1100" spc="-10">
                <a:latin typeface="Times New Roman"/>
                <a:cs typeface="Times New Roman"/>
              </a:rPr>
              <a:t>H</a:t>
            </a:r>
            <a:r>
              <a:rPr dirty="0" sz="110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417817" y="1303019"/>
            <a:ext cx="787400" cy="0"/>
          </a:xfrm>
          <a:custGeom>
            <a:avLst/>
            <a:gdLst/>
            <a:ahLst/>
            <a:cxnLst/>
            <a:rect l="l" t="t" r="r" b="b"/>
            <a:pathLst>
              <a:path w="787400" h="0">
                <a:moveTo>
                  <a:pt x="0" y="0"/>
                </a:moveTo>
                <a:lnTo>
                  <a:pt x="78689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692390" y="1304036"/>
            <a:ext cx="787400" cy="0"/>
          </a:xfrm>
          <a:custGeom>
            <a:avLst/>
            <a:gdLst/>
            <a:ahLst/>
            <a:cxnLst/>
            <a:rect l="l" t="t" r="r" b="b"/>
            <a:pathLst>
              <a:path w="787400" h="0">
                <a:moveTo>
                  <a:pt x="0" y="0"/>
                </a:moveTo>
                <a:lnTo>
                  <a:pt x="78689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6607556" y="1083436"/>
            <a:ext cx="39878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Lysate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859394" y="1083436"/>
            <a:ext cx="42989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Times New Roman"/>
                <a:cs typeface="Times New Roman"/>
              </a:rPr>
              <a:t>Con.</a:t>
            </a:r>
            <a:r>
              <a:rPr dirty="0" sz="1100" spc="-9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A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326504" y="2778505"/>
            <a:ext cx="2339975" cy="3600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321805" y="2773807"/>
            <a:ext cx="2349500" cy="369570"/>
          </a:xfrm>
          <a:custGeom>
            <a:avLst/>
            <a:gdLst/>
            <a:ahLst/>
            <a:cxnLst/>
            <a:rect l="l" t="t" r="r" b="b"/>
            <a:pathLst>
              <a:path w="2349500" h="369569">
                <a:moveTo>
                  <a:pt x="0" y="369570"/>
                </a:moveTo>
                <a:lnTo>
                  <a:pt x="2349500" y="369570"/>
                </a:lnTo>
                <a:lnTo>
                  <a:pt x="2349500" y="0"/>
                </a:lnTo>
                <a:lnTo>
                  <a:pt x="0" y="0"/>
                </a:lnTo>
                <a:lnTo>
                  <a:pt x="0" y="36957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326504" y="3195573"/>
            <a:ext cx="2339975" cy="36004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321805" y="3190748"/>
            <a:ext cx="2349500" cy="369570"/>
          </a:xfrm>
          <a:custGeom>
            <a:avLst/>
            <a:gdLst/>
            <a:ahLst/>
            <a:cxnLst/>
            <a:rect l="l" t="t" r="r" b="b"/>
            <a:pathLst>
              <a:path w="2349500" h="369570">
                <a:moveTo>
                  <a:pt x="0" y="369570"/>
                </a:moveTo>
                <a:lnTo>
                  <a:pt x="2349500" y="369570"/>
                </a:lnTo>
                <a:lnTo>
                  <a:pt x="2349500" y="0"/>
                </a:lnTo>
                <a:lnTo>
                  <a:pt x="0" y="0"/>
                </a:lnTo>
                <a:lnTo>
                  <a:pt x="0" y="36957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1561846" y="4649596"/>
            <a:ext cx="30416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HDF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366761" y="4649596"/>
            <a:ext cx="49339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H</a:t>
            </a:r>
            <a:r>
              <a:rPr dirty="0" sz="1100" spc="5">
                <a:latin typeface="Times New Roman"/>
                <a:cs typeface="Times New Roman"/>
              </a:rPr>
              <a:t>T</a:t>
            </a:r>
            <a:r>
              <a:rPr dirty="0" sz="1100">
                <a:latin typeface="Times New Roman"/>
                <a:cs typeface="Times New Roman"/>
              </a:rPr>
              <a:t>1080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439414" y="4649596"/>
            <a:ext cx="49784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N</a:t>
            </a:r>
            <a:r>
              <a:rPr dirty="0" sz="1100" spc="-20">
                <a:latin typeface="Times New Roman"/>
                <a:cs typeface="Times New Roman"/>
              </a:rPr>
              <a:t>I</a:t>
            </a:r>
            <a:r>
              <a:rPr dirty="0" sz="1100" spc="-10">
                <a:latin typeface="Times New Roman"/>
                <a:cs typeface="Times New Roman"/>
              </a:rPr>
              <a:t>H</a:t>
            </a:r>
            <a:r>
              <a:rPr dirty="0" sz="1100">
                <a:latin typeface="Times New Roman"/>
                <a:cs typeface="Times New Roman"/>
              </a:rPr>
              <a:t>3</a:t>
            </a:r>
            <a:r>
              <a:rPr dirty="0" sz="1100" spc="5">
                <a:latin typeface="Times New Roman"/>
                <a:cs typeface="Times New Roman"/>
              </a:rPr>
              <a:t>T</a:t>
            </a:r>
            <a:r>
              <a:rPr dirty="0" sz="110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341746" y="4649596"/>
            <a:ext cx="58166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RBL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2</a:t>
            </a:r>
            <a:r>
              <a:rPr dirty="0" sz="1100" spc="-10">
                <a:latin typeface="Times New Roman"/>
                <a:cs typeface="Times New Roman"/>
              </a:rPr>
              <a:t>H</a:t>
            </a:r>
            <a:r>
              <a:rPr dirty="0" sz="110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756488" y="4863833"/>
            <a:ext cx="1914398" cy="16849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2716402" y="4863833"/>
            <a:ext cx="1945386" cy="16849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704969" y="4865725"/>
            <a:ext cx="1901063" cy="165430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6649211" y="4863820"/>
            <a:ext cx="1901063" cy="165620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 txBox="1"/>
          <p:nvPr/>
        </p:nvSpPr>
        <p:spPr>
          <a:xfrm>
            <a:off x="-30162" y="556386"/>
            <a:ext cx="920432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868044" algn="l"/>
                <a:tab pos="9190990" algn="l"/>
              </a:tabLst>
            </a:pPr>
            <a:r>
              <a:rPr dirty="0" sz="1600" spc="-5" b="1" u="heavy">
                <a:latin typeface="Times New Roman"/>
                <a:cs typeface="Times New Roman"/>
              </a:rPr>
              <a:t> </a:t>
            </a:r>
            <a:r>
              <a:rPr dirty="0" sz="1600" spc="-5" b="1" u="heavy">
                <a:latin typeface="Times New Roman"/>
                <a:cs typeface="Times New Roman"/>
              </a:rPr>
              <a:t>	</a:t>
            </a:r>
            <a:r>
              <a:rPr dirty="0" sz="1600" spc="-5" b="1" u="heavy">
                <a:latin typeface="Times New Roman"/>
                <a:cs typeface="Times New Roman"/>
              </a:rPr>
              <a:t>A	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457825" y="742315"/>
            <a:ext cx="16065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B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81939" y="3903217"/>
            <a:ext cx="1372870" cy="7505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60730" marR="5080" indent="-161925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CBB</a:t>
            </a:r>
            <a:r>
              <a:rPr dirty="0" sz="1100" spc="-6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staining  </a:t>
            </a:r>
            <a:r>
              <a:rPr dirty="0" sz="1100" spc="-5">
                <a:latin typeface="Times New Roman"/>
                <a:cs typeface="Times New Roman"/>
              </a:rPr>
              <a:t>(media)</a:t>
            </a:r>
            <a:endParaRPr sz="11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79920" y="4946116"/>
            <a:ext cx="1620012" cy="12600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370395" y="4936591"/>
          <a:ext cx="8348980" cy="12795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2905"/>
                <a:gridCol w="1676209"/>
                <a:gridCol w="1676209"/>
                <a:gridCol w="1676272"/>
                <a:gridCol w="1652904"/>
              </a:tblGrid>
              <a:tr h="12695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252525"/>
                      </a:solidFill>
                      <a:prstDash val="solid"/>
                    </a:lnL>
                    <a:lnR w="56261">
                      <a:solidFill>
                        <a:srgbClr val="404040"/>
                      </a:solidFill>
                      <a:prstDash val="solid"/>
                    </a:lnR>
                    <a:lnT w="9525">
                      <a:solidFill>
                        <a:srgbClr val="252525"/>
                      </a:solidFill>
                      <a:prstDash val="solid"/>
                    </a:lnT>
                    <a:lnB w="9525">
                      <a:solidFill>
                        <a:srgbClr val="252525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6261">
                      <a:solidFill>
                        <a:srgbClr val="404040"/>
                      </a:solidFill>
                      <a:prstDash val="solid"/>
                    </a:lnL>
                    <a:lnR w="56133">
                      <a:solidFill>
                        <a:srgbClr val="404040"/>
                      </a:solidFill>
                      <a:prstDash val="solid"/>
                    </a:lnR>
                    <a:lnT w="9525">
                      <a:solidFill>
                        <a:srgbClr val="404040"/>
                      </a:solidFill>
                      <a:prstDash val="solid"/>
                    </a:lnT>
                    <a:lnB w="9525">
                      <a:solidFill>
                        <a:srgbClr val="40404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6133">
                      <a:solidFill>
                        <a:srgbClr val="404040"/>
                      </a:solidFill>
                      <a:prstDash val="solid"/>
                    </a:lnL>
                    <a:lnR w="56261">
                      <a:solidFill>
                        <a:srgbClr val="404040"/>
                      </a:solidFill>
                      <a:prstDash val="solid"/>
                    </a:lnR>
                    <a:lnT w="9525">
                      <a:solidFill>
                        <a:srgbClr val="404040"/>
                      </a:solidFill>
                      <a:prstDash val="solid"/>
                    </a:lnT>
                    <a:lnB w="9525">
                      <a:solidFill>
                        <a:srgbClr val="40404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6261">
                      <a:solidFill>
                        <a:srgbClr val="404040"/>
                      </a:solidFill>
                      <a:prstDash val="solid"/>
                    </a:lnL>
                    <a:lnR w="56261">
                      <a:solidFill>
                        <a:srgbClr val="404040"/>
                      </a:solidFill>
                      <a:prstDash val="solid"/>
                    </a:lnR>
                    <a:lnT w="9525">
                      <a:solidFill>
                        <a:srgbClr val="404040"/>
                      </a:solidFill>
                      <a:prstDash val="solid"/>
                    </a:lnT>
                    <a:lnB w="9525">
                      <a:solidFill>
                        <a:srgbClr val="40404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56261">
                      <a:solidFill>
                        <a:srgbClr val="404040"/>
                      </a:solidFill>
                      <a:prstDash val="solid"/>
                    </a:lnL>
                    <a:lnR w="9525">
                      <a:solidFill>
                        <a:srgbClr val="404040"/>
                      </a:solidFill>
                      <a:prstDash val="solid"/>
                    </a:lnR>
                    <a:lnT w="9525">
                      <a:solidFill>
                        <a:srgbClr val="404040"/>
                      </a:solidFill>
                      <a:prstDash val="solid"/>
                    </a:lnT>
                    <a:lnB w="9525">
                      <a:solidFill>
                        <a:srgbClr val="40404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2056129" y="4946116"/>
            <a:ext cx="1620012" cy="12600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408676" y="4946116"/>
            <a:ext cx="1620012" cy="126000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732403" y="4946116"/>
            <a:ext cx="1620012" cy="12600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084821" y="4946116"/>
            <a:ext cx="1620012" cy="12600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555735" y="2976372"/>
            <a:ext cx="259079" cy="0"/>
          </a:xfrm>
          <a:custGeom>
            <a:avLst/>
            <a:gdLst/>
            <a:ahLst/>
            <a:cxnLst/>
            <a:rect l="l" t="t" r="r" b="b"/>
            <a:pathLst>
              <a:path w="259079" h="0">
                <a:moveTo>
                  <a:pt x="0" y="0"/>
                </a:moveTo>
                <a:lnTo>
                  <a:pt x="25908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796783" y="2976372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4" h="0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037831" y="2976372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4" h="0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023103" y="2976372"/>
            <a:ext cx="1777364" cy="0"/>
          </a:xfrm>
          <a:custGeom>
            <a:avLst/>
            <a:gdLst/>
            <a:ahLst/>
            <a:cxnLst/>
            <a:rect l="l" t="t" r="r" b="b"/>
            <a:pathLst>
              <a:path w="1777365" h="0">
                <a:moveTo>
                  <a:pt x="0" y="0"/>
                </a:moveTo>
                <a:lnTo>
                  <a:pt x="177698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555735" y="2511551"/>
            <a:ext cx="259079" cy="0"/>
          </a:xfrm>
          <a:custGeom>
            <a:avLst/>
            <a:gdLst/>
            <a:ahLst/>
            <a:cxnLst/>
            <a:rect l="l" t="t" r="r" b="b"/>
            <a:pathLst>
              <a:path w="259079" h="0">
                <a:moveTo>
                  <a:pt x="0" y="0"/>
                </a:moveTo>
                <a:lnTo>
                  <a:pt x="25908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796783" y="2511551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4" h="0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037831" y="2511551"/>
            <a:ext cx="521334" cy="0"/>
          </a:xfrm>
          <a:custGeom>
            <a:avLst/>
            <a:gdLst/>
            <a:ahLst/>
            <a:cxnLst/>
            <a:rect l="l" t="t" r="r" b="b"/>
            <a:pathLst>
              <a:path w="521334" h="0">
                <a:moveTo>
                  <a:pt x="0" y="0"/>
                </a:moveTo>
                <a:lnTo>
                  <a:pt x="52120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023103" y="2511551"/>
            <a:ext cx="1777364" cy="0"/>
          </a:xfrm>
          <a:custGeom>
            <a:avLst/>
            <a:gdLst/>
            <a:ahLst/>
            <a:cxnLst/>
            <a:rect l="l" t="t" r="r" b="b"/>
            <a:pathLst>
              <a:path w="1777365" h="0">
                <a:moveTo>
                  <a:pt x="0" y="0"/>
                </a:moveTo>
                <a:lnTo>
                  <a:pt x="177698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555735" y="2045207"/>
            <a:ext cx="259079" cy="0"/>
          </a:xfrm>
          <a:custGeom>
            <a:avLst/>
            <a:gdLst/>
            <a:ahLst/>
            <a:cxnLst/>
            <a:rect l="l" t="t" r="r" b="b"/>
            <a:pathLst>
              <a:path w="259079" h="0">
                <a:moveTo>
                  <a:pt x="0" y="0"/>
                </a:moveTo>
                <a:lnTo>
                  <a:pt x="25908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037831" y="2045207"/>
            <a:ext cx="1280160" cy="0"/>
          </a:xfrm>
          <a:custGeom>
            <a:avLst/>
            <a:gdLst/>
            <a:ahLst/>
            <a:cxnLst/>
            <a:rect l="l" t="t" r="r" b="b"/>
            <a:pathLst>
              <a:path w="1280159" h="0">
                <a:moveTo>
                  <a:pt x="0" y="0"/>
                </a:moveTo>
                <a:lnTo>
                  <a:pt x="128016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023103" y="2045207"/>
            <a:ext cx="1777364" cy="0"/>
          </a:xfrm>
          <a:custGeom>
            <a:avLst/>
            <a:gdLst/>
            <a:ahLst/>
            <a:cxnLst/>
            <a:rect l="l" t="t" r="r" b="b"/>
            <a:pathLst>
              <a:path w="1777365" h="0">
                <a:moveTo>
                  <a:pt x="0" y="0"/>
                </a:moveTo>
                <a:lnTo>
                  <a:pt x="177698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023103" y="1580388"/>
            <a:ext cx="3792220" cy="0"/>
          </a:xfrm>
          <a:custGeom>
            <a:avLst/>
            <a:gdLst/>
            <a:ahLst/>
            <a:cxnLst/>
            <a:rect l="l" t="t" r="r" b="b"/>
            <a:pathLst>
              <a:path w="3792220" h="0">
                <a:moveTo>
                  <a:pt x="0" y="0"/>
                </a:moveTo>
                <a:lnTo>
                  <a:pt x="379171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023103" y="1115567"/>
            <a:ext cx="3792220" cy="0"/>
          </a:xfrm>
          <a:custGeom>
            <a:avLst/>
            <a:gdLst/>
            <a:ahLst/>
            <a:cxnLst/>
            <a:rect l="l" t="t" r="r" b="b"/>
            <a:pathLst>
              <a:path w="3792220" h="0">
                <a:moveTo>
                  <a:pt x="0" y="0"/>
                </a:moveTo>
                <a:lnTo>
                  <a:pt x="379171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283708" y="3209544"/>
            <a:ext cx="238125" cy="231775"/>
          </a:xfrm>
          <a:custGeom>
            <a:avLst/>
            <a:gdLst/>
            <a:ahLst/>
            <a:cxnLst/>
            <a:rect l="l" t="t" r="r" b="b"/>
            <a:pathLst>
              <a:path w="238125" h="231775">
                <a:moveTo>
                  <a:pt x="237743" y="0"/>
                </a:moveTo>
                <a:lnTo>
                  <a:pt x="0" y="0"/>
                </a:lnTo>
                <a:lnTo>
                  <a:pt x="0" y="231647"/>
                </a:lnTo>
                <a:lnTo>
                  <a:pt x="237743" y="231647"/>
                </a:lnTo>
                <a:lnTo>
                  <a:pt x="237743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042659" y="3125723"/>
            <a:ext cx="238125" cy="315595"/>
          </a:xfrm>
          <a:custGeom>
            <a:avLst/>
            <a:gdLst/>
            <a:ahLst/>
            <a:cxnLst/>
            <a:rect l="l" t="t" r="r" b="b"/>
            <a:pathLst>
              <a:path w="238125" h="315595">
                <a:moveTo>
                  <a:pt x="237743" y="0"/>
                </a:moveTo>
                <a:lnTo>
                  <a:pt x="0" y="0"/>
                </a:lnTo>
                <a:lnTo>
                  <a:pt x="0" y="315467"/>
                </a:lnTo>
                <a:lnTo>
                  <a:pt x="237743" y="315467"/>
                </a:lnTo>
                <a:lnTo>
                  <a:pt x="237743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800088" y="1999488"/>
            <a:ext cx="238125" cy="1442085"/>
          </a:xfrm>
          <a:custGeom>
            <a:avLst/>
            <a:gdLst/>
            <a:ahLst/>
            <a:cxnLst/>
            <a:rect l="l" t="t" r="r" b="b"/>
            <a:pathLst>
              <a:path w="238125" h="1442085">
                <a:moveTo>
                  <a:pt x="237743" y="0"/>
                </a:moveTo>
                <a:lnTo>
                  <a:pt x="0" y="0"/>
                </a:lnTo>
                <a:lnTo>
                  <a:pt x="0" y="1441703"/>
                </a:lnTo>
                <a:lnTo>
                  <a:pt x="237743" y="1441703"/>
                </a:lnTo>
                <a:lnTo>
                  <a:pt x="237743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559040" y="2065020"/>
            <a:ext cx="238125" cy="1376680"/>
          </a:xfrm>
          <a:custGeom>
            <a:avLst/>
            <a:gdLst/>
            <a:ahLst/>
            <a:cxnLst/>
            <a:rect l="l" t="t" r="r" b="b"/>
            <a:pathLst>
              <a:path w="238125" h="1376679">
                <a:moveTo>
                  <a:pt x="237743" y="0"/>
                </a:moveTo>
                <a:lnTo>
                  <a:pt x="0" y="0"/>
                </a:lnTo>
                <a:lnTo>
                  <a:pt x="0" y="1376171"/>
                </a:lnTo>
                <a:lnTo>
                  <a:pt x="237743" y="1376171"/>
                </a:lnTo>
                <a:lnTo>
                  <a:pt x="237743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8317992" y="1847088"/>
            <a:ext cx="238125" cy="1594485"/>
          </a:xfrm>
          <a:custGeom>
            <a:avLst/>
            <a:gdLst/>
            <a:ahLst/>
            <a:cxnLst/>
            <a:rect l="l" t="t" r="r" b="b"/>
            <a:pathLst>
              <a:path w="238125" h="1594485">
                <a:moveTo>
                  <a:pt x="237743" y="0"/>
                </a:moveTo>
                <a:lnTo>
                  <a:pt x="0" y="0"/>
                </a:lnTo>
                <a:lnTo>
                  <a:pt x="0" y="1594103"/>
                </a:lnTo>
                <a:lnTo>
                  <a:pt x="237743" y="1594103"/>
                </a:lnTo>
                <a:lnTo>
                  <a:pt x="237743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402579" y="3180588"/>
            <a:ext cx="0" cy="29209"/>
          </a:xfrm>
          <a:custGeom>
            <a:avLst/>
            <a:gdLst/>
            <a:ahLst/>
            <a:cxnLst/>
            <a:rect l="l" t="t" r="r" b="b"/>
            <a:pathLst>
              <a:path w="0" h="29210">
                <a:moveTo>
                  <a:pt x="0" y="28956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375147" y="3180588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6161532" y="2921507"/>
            <a:ext cx="0" cy="204470"/>
          </a:xfrm>
          <a:custGeom>
            <a:avLst/>
            <a:gdLst/>
            <a:ahLst/>
            <a:cxnLst/>
            <a:rect l="l" t="t" r="r" b="b"/>
            <a:pathLst>
              <a:path w="0" h="204469">
                <a:moveTo>
                  <a:pt x="0" y="204215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132576" y="2921507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12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918959" y="1911095"/>
            <a:ext cx="0" cy="88900"/>
          </a:xfrm>
          <a:custGeom>
            <a:avLst/>
            <a:gdLst/>
            <a:ahLst/>
            <a:cxnLst/>
            <a:rect l="l" t="t" r="r" b="b"/>
            <a:pathLst>
              <a:path w="0" h="88900">
                <a:moveTo>
                  <a:pt x="0" y="88391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891528" y="1911095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88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7677911" y="1853183"/>
            <a:ext cx="0" cy="212090"/>
          </a:xfrm>
          <a:custGeom>
            <a:avLst/>
            <a:gdLst/>
            <a:ahLst/>
            <a:cxnLst/>
            <a:rect l="l" t="t" r="r" b="b"/>
            <a:pathLst>
              <a:path w="0" h="212089">
                <a:moveTo>
                  <a:pt x="0" y="211836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7648956" y="1853183"/>
            <a:ext cx="58419" cy="0"/>
          </a:xfrm>
          <a:custGeom>
            <a:avLst/>
            <a:gdLst/>
            <a:ahLst/>
            <a:cxnLst/>
            <a:rect l="l" t="t" r="r" b="b"/>
            <a:pathLst>
              <a:path w="58420" h="0">
                <a:moveTo>
                  <a:pt x="0" y="0"/>
                </a:moveTo>
                <a:lnTo>
                  <a:pt x="57912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8436864" y="1626107"/>
            <a:ext cx="0" cy="220979"/>
          </a:xfrm>
          <a:custGeom>
            <a:avLst/>
            <a:gdLst/>
            <a:ahLst/>
            <a:cxnLst/>
            <a:rect l="l" t="t" r="r" b="b"/>
            <a:pathLst>
              <a:path w="0" h="220980">
                <a:moveTo>
                  <a:pt x="0" y="220979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8407907" y="1626107"/>
            <a:ext cx="56515" cy="0"/>
          </a:xfrm>
          <a:custGeom>
            <a:avLst/>
            <a:gdLst/>
            <a:ahLst/>
            <a:cxnLst/>
            <a:rect l="l" t="t" r="r" b="b"/>
            <a:pathLst>
              <a:path w="56515" h="0">
                <a:moveTo>
                  <a:pt x="0" y="0"/>
                </a:moveTo>
                <a:lnTo>
                  <a:pt x="56388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5023103" y="3441191"/>
            <a:ext cx="3792220" cy="0"/>
          </a:xfrm>
          <a:custGeom>
            <a:avLst/>
            <a:gdLst/>
            <a:ahLst/>
            <a:cxnLst/>
            <a:rect l="l" t="t" r="r" b="b"/>
            <a:pathLst>
              <a:path w="3792220" h="0">
                <a:moveTo>
                  <a:pt x="0" y="0"/>
                </a:moveTo>
                <a:lnTo>
                  <a:pt x="379171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4857369" y="3364738"/>
            <a:ext cx="82550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800091" y="2899283"/>
            <a:ext cx="14160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50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743069" y="2433828"/>
            <a:ext cx="196850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743069" y="1968372"/>
            <a:ext cx="196850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5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743069" y="1502917"/>
            <a:ext cx="196850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2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4743069" y="1037590"/>
            <a:ext cx="196850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2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5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276469" y="3498850"/>
            <a:ext cx="25336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HDF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955538" y="3498850"/>
            <a:ext cx="413384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NI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H</a:t>
            </a: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3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T3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679183" y="3498850"/>
            <a:ext cx="483234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RBL-</a:t>
            </a:r>
            <a:r>
              <a:rPr dirty="0" sz="900" spc="-5">
                <a:solidFill>
                  <a:srgbClr val="585858"/>
                </a:solidFill>
                <a:latin typeface="Times New Roman"/>
                <a:cs typeface="Times New Roman"/>
              </a:rPr>
              <a:t>2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H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3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75601" y="3498850"/>
            <a:ext cx="407034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HT</a:t>
            </a: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8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215121" y="3498850"/>
            <a:ext cx="44386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W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M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-</a:t>
            </a: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5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4548808" y="1863547"/>
            <a:ext cx="177800" cy="83311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305"/>
              </a:lnSpc>
            </a:pPr>
            <a:r>
              <a:rPr dirty="0" sz="1200" spc="-30">
                <a:solidFill>
                  <a:srgbClr val="585858"/>
                </a:solidFill>
                <a:latin typeface="Times New Roman"/>
                <a:cs typeface="Times New Roman"/>
              </a:rPr>
              <a:t>I</a:t>
            </a:r>
            <a:r>
              <a:rPr dirty="0" sz="1200">
                <a:solidFill>
                  <a:srgbClr val="585858"/>
                </a:solidFill>
                <a:latin typeface="Times New Roman"/>
                <a:cs typeface="Times New Roman"/>
              </a:rPr>
              <a:t>nv</a:t>
            </a:r>
            <a:r>
              <a:rPr dirty="0" sz="1200" spc="-5">
                <a:solidFill>
                  <a:srgbClr val="585858"/>
                </a:solidFill>
                <a:latin typeface="Times New Roman"/>
                <a:cs typeface="Times New Roman"/>
              </a:rPr>
              <a:t>a</a:t>
            </a:r>
            <a:r>
              <a:rPr dirty="0" sz="1200">
                <a:solidFill>
                  <a:srgbClr val="585858"/>
                </a:solidFill>
                <a:latin typeface="Times New Roman"/>
                <a:cs typeface="Times New Roman"/>
              </a:rPr>
              <a:t>d</a:t>
            </a:r>
            <a:r>
              <a:rPr dirty="0" sz="1200" spc="-5">
                <a:solidFill>
                  <a:srgbClr val="585858"/>
                </a:solidFill>
                <a:latin typeface="Times New Roman"/>
                <a:cs typeface="Times New Roman"/>
              </a:rPr>
              <a:t>e</a:t>
            </a:r>
            <a:r>
              <a:rPr dirty="0" sz="1200">
                <a:solidFill>
                  <a:srgbClr val="585858"/>
                </a:solidFill>
                <a:latin typeface="Times New Roman"/>
                <a:cs typeface="Times New Roman"/>
              </a:rPr>
              <a:t>d</a:t>
            </a:r>
            <a:r>
              <a:rPr dirty="0" sz="1200" spc="30">
                <a:solidFill>
                  <a:srgbClr val="585858"/>
                </a:solidFill>
                <a:latin typeface="Times New Roman"/>
                <a:cs typeface="Times New Roman"/>
              </a:rPr>
              <a:t> </a:t>
            </a:r>
            <a:r>
              <a:rPr dirty="0" sz="1200" spc="-5">
                <a:solidFill>
                  <a:srgbClr val="585858"/>
                </a:solidFill>
                <a:latin typeface="Times New Roman"/>
                <a:cs typeface="Times New Roman"/>
              </a:rPr>
              <a:t>ce</a:t>
            </a:r>
            <a:r>
              <a:rPr dirty="0" sz="1200">
                <a:solidFill>
                  <a:srgbClr val="585858"/>
                </a:solidFill>
                <a:latin typeface="Times New Roman"/>
                <a:cs typeface="Times New Roman"/>
              </a:rPr>
              <a:t>ll</a:t>
            </a:r>
            <a:r>
              <a:rPr dirty="0" sz="1200">
                <a:solidFill>
                  <a:srgbClr val="585858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052575" y="6233058"/>
            <a:ext cx="30480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HDF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990971" y="6230315"/>
            <a:ext cx="49339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H</a:t>
            </a:r>
            <a:r>
              <a:rPr dirty="0" sz="1100" spc="5">
                <a:latin typeface="Times New Roman"/>
                <a:cs typeface="Times New Roman"/>
              </a:rPr>
              <a:t>T</a:t>
            </a:r>
            <a:r>
              <a:rPr dirty="0" sz="1100">
                <a:latin typeface="Times New Roman"/>
                <a:cs typeface="Times New Roman"/>
              </a:rPr>
              <a:t>1080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636266" y="6230315"/>
            <a:ext cx="49784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>
                <a:latin typeface="Times New Roman"/>
                <a:cs typeface="Times New Roman"/>
              </a:rPr>
              <a:t>N</a:t>
            </a:r>
            <a:r>
              <a:rPr dirty="0" sz="1100" spc="-20">
                <a:latin typeface="Times New Roman"/>
                <a:cs typeface="Times New Roman"/>
              </a:rPr>
              <a:t>I</a:t>
            </a:r>
            <a:r>
              <a:rPr dirty="0" sz="1100" spc="-10">
                <a:latin typeface="Times New Roman"/>
                <a:cs typeface="Times New Roman"/>
              </a:rPr>
              <a:t>H</a:t>
            </a:r>
            <a:r>
              <a:rPr dirty="0" sz="1100">
                <a:latin typeface="Times New Roman"/>
                <a:cs typeface="Times New Roman"/>
              </a:rPr>
              <a:t>3</a:t>
            </a:r>
            <a:r>
              <a:rPr dirty="0" sz="1100" spc="5">
                <a:latin typeface="Times New Roman"/>
                <a:cs typeface="Times New Roman"/>
              </a:rPr>
              <a:t>T</a:t>
            </a:r>
            <a:r>
              <a:rPr dirty="0" sz="110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271898" y="6230315"/>
            <a:ext cx="581660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>
                <a:latin typeface="Times New Roman"/>
                <a:cs typeface="Times New Roman"/>
              </a:rPr>
              <a:t>RBL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2</a:t>
            </a:r>
            <a:r>
              <a:rPr dirty="0" sz="1100" spc="-10">
                <a:latin typeface="Times New Roman"/>
                <a:cs typeface="Times New Roman"/>
              </a:rPr>
              <a:t>H</a:t>
            </a:r>
            <a:r>
              <a:rPr dirty="0" sz="1100">
                <a:latin typeface="Times New Roman"/>
                <a:cs typeface="Times New Roman"/>
              </a:rPr>
              <a:t>3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646289" y="6230315"/>
            <a:ext cx="537845" cy="180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Times New Roman"/>
                <a:cs typeface="Times New Roman"/>
              </a:rPr>
              <a:t>WM</a:t>
            </a:r>
            <a:r>
              <a:rPr dirty="0" sz="1100" spc="-20">
                <a:latin typeface="Times New Roman"/>
                <a:cs typeface="Times New Roman"/>
              </a:rPr>
              <a:t>-</a:t>
            </a:r>
            <a:r>
              <a:rPr dirty="0" sz="1100">
                <a:latin typeface="Times New Roman"/>
                <a:cs typeface="Times New Roman"/>
              </a:rPr>
              <a:t>115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63118" y="609346"/>
            <a:ext cx="17208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D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20420" y="4441063"/>
            <a:ext cx="14922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F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5294503" y="1680972"/>
            <a:ext cx="1584325" cy="0"/>
          </a:xfrm>
          <a:custGeom>
            <a:avLst/>
            <a:gdLst/>
            <a:ahLst/>
            <a:cxnLst/>
            <a:rect l="l" t="t" r="r" b="b"/>
            <a:pathLst>
              <a:path w="1584325" h="0">
                <a:moveTo>
                  <a:pt x="0" y="0"/>
                </a:moveTo>
                <a:lnTo>
                  <a:pt x="158407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5294503" y="1680972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6878573" y="1680591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 txBox="1"/>
          <p:nvPr/>
        </p:nvSpPr>
        <p:spPr>
          <a:xfrm>
            <a:off x="6014973" y="1542669"/>
            <a:ext cx="111760" cy="2527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Malgun Gothic"/>
                <a:cs typeface="Malgun Gothic"/>
              </a:rPr>
              <a:t>*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5294503" y="1359027"/>
            <a:ext cx="2339975" cy="0"/>
          </a:xfrm>
          <a:custGeom>
            <a:avLst/>
            <a:gdLst/>
            <a:ahLst/>
            <a:cxnLst/>
            <a:rect l="l" t="t" r="r" b="b"/>
            <a:pathLst>
              <a:path w="2339975" h="0">
                <a:moveTo>
                  <a:pt x="0" y="0"/>
                </a:moveTo>
                <a:lnTo>
                  <a:pt x="2339975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294503" y="1359027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7640573" y="1358646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/>
          <p:nvPr/>
        </p:nvSpPr>
        <p:spPr>
          <a:xfrm>
            <a:off x="6375272" y="1221104"/>
            <a:ext cx="111760" cy="2527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Malgun Gothic"/>
                <a:cs typeface="Malgun Gothic"/>
              </a:rPr>
              <a:t>*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5294503" y="1062482"/>
            <a:ext cx="3132455" cy="0"/>
          </a:xfrm>
          <a:custGeom>
            <a:avLst/>
            <a:gdLst/>
            <a:ahLst/>
            <a:cxnLst/>
            <a:rect l="l" t="t" r="r" b="b"/>
            <a:pathLst>
              <a:path w="3132454" h="0">
                <a:moveTo>
                  <a:pt x="0" y="0"/>
                </a:moveTo>
                <a:lnTo>
                  <a:pt x="3132074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5294503" y="1062482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8427973" y="1062100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 txBox="1"/>
          <p:nvPr/>
        </p:nvSpPr>
        <p:spPr>
          <a:xfrm>
            <a:off x="6791706" y="898016"/>
            <a:ext cx="111760" cy="2527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Malgun Gothic"/>
                <a:cs typeface="Malgun Gothic"/>
              </a:rPr>
              <a:t>*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8072373" y="3761232"/>
            <a:ext cx="685165" cy="194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*, </a:t>
            </a:r>
            <a:r>
              <a:rPr dirty="0" sz="1200" spc="-5">
                <a:latin typeface="Times New Roman"/>
                <a:cs typeface="Times New Roman"/>
              </a:rPr>
              <a:t>P </a:t>
            </a:r>
            <a:r>
              <a:rPr dirty="0" sz="1200">
                <a:latin typeface="Times New Roman"/>
                <a:cs typeface="Times New Roman"/>
              </a:rPr>
              <a:t>&lt;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0.05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4551045" y="609346"/>
            <a:ext cx="160655" cy="2559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3666744" y="3073907"/>
            <a:ext cx="219710" cy="0"/>
          </a:xfrm>
          <a:custGeom>
            <a:avLst/>
            <a:gdLst/>
            <a:ahLst/>
            <a:cxnLst/>
            <a:rect l="l" t="t" r="r" b="b"/>
            <a:pathLst>
              <a:path w="219710" h="0">
                <a:moveTo>
                  <a:pt x="0" y="0"/>
                </a:moveTo>
                <a:lnTo>
                  <a:pt x="21945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3029711" y="3073907"/>
            <a:ext cx="437515" cy="0"/>
          </a:xfrm>
          <a:custGeom>
            <a:avLst/>
            <a:gdLst/>
            <a:ahLst/>
            <a:cxnLst/>
            <a:rect l="l" t="t" r="r" b="b"/>
            <a:pathLst>
              <a:path w="437514" h="0">
                <a:moveTo>
                  <a:pt x="0" y="0"/>
                </a:moveTo>
                <a:lnTo>
                  <a:pt x="43738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2391155" y="3073907"/>
            <a:ext cx="437515" cy="0"/>
          </a:xfrm>
          <a:custGeom>
            <a:avLst/>
            <a:gdLst/>
            <a:ahLst/>
            <a:cxnLst/>
            <a:rect l="l" t="t" r="r" b="b"/>
            <a:pathLst>
              <a:path w="437514" h="0">
                <a:moveTo>
                  <a:pt x="0" y="0"/>
                </a:moveTo>
                <a:lnTo>
                  <a:pt x="43738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1752600" y="3073907"/>
            <a:ext cx="439420" cy="0"/>
          </a:xfrm>
          <a:custGeom>
            <a:avLst/>
            <a:gdLst/>
            <a:ahLst/>
            <a:cxnLst/>
            <a:rect l="l" t="t" r="r" b="b"/>
            <a:pathLst>
              <a:path w="439419" h="0">
                <a:moveTo>
                  <a:pt x="0" y="0"/>
                </a:moveTo>
                <a:lnTo>
                  <a:pt x="43891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696468" y="3073907"/>
            <a:ext cx="856615" cy="0"/>
          </a:xfrm>
          <a:custGeom>
            <a:avLst/>
            <a:gdLst/>
            <a:ahLst/>
            <a:cxnLst/>
            <a:rect l="l" t="t" r="r" b="b"/>
            <a:pathLst>
              <a:path w="856615" h="0">
                <a:moveTo>
                  <a:pt x="0" y="0"/>
                </a:moveTo>
                <a:lnTo>
                  <a:pt x="85648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3666744" y="2741676"/>
            <a:ext cx="219710" cy="0"/>
          </a:xfrm>
          <a:custGeom>
            <a:avLst/>
            <a:gdLst/>
            <a:ahLst/>
            <a:cxnLst/>
            <a:rect l="l" t="t" r="r" b="b"/>
            <a:pathLst>
              <a:path w="219710" h="0">
                <a:moveTo>
                  <a:pt x="0" y="0"/>
                </a:moveTo>
                <a:lnTo>
                  <a:pt x="21945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3029711" y="2741676"/>
            <a:ext cx="437515" cy="0"/>
          </a:xfrm>
          <a:custGeom>
            <a:avLst/>
            <a:gdLst/>
            <a:ahLst/>
            <a:cxnLst/>
            <a:rect l="l" t="t" r="r" b="b"/>
            <a:pathLst>
              <a:path w="437514" h="0">
                <a:moveTo>
                  <a:pt x="0" y="0"/>
                </a:moveTo>
                <a:lnTo>
                  <a:pt x="43738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2391155" y="2741676"/>
            <a:ext cx="437515" cy="0"/>
          </a:xfrm>
          <a:custGeom>
            <a:avLst/>
            <a:gdLst/>
            <a:ahLst/>
            <a:cxnLst/>
            <a:rect l="l" t="t" r="r" b="b"/>
            <a:pathLst>
              <a:path w="437514" h="0">
                <a:moveTo>
                  <a:pt x="0" y="0"/>
                </a:moveTo>
                <a:lnTo>
                  <a:pt x="43738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1752600" y="2741676"/>
            <a:ext cx="439420" cy="0"/>
          </a:xfrm>
          <a:custGeom>
            <a:avLst/>
            <a:gdLst/>
            <a:ahLst/>
            <a:cxnLst/>
            <a:rect l="l" t="t" r="r" b="b"/>
            <a:pathLst>
              <a:path w="439419" h="0">
                <a:moveTo>
                  <a:pt x="0" y="0"/>
                </a:moveTo>
                <a:lnTo>
                  <a:pt x="43891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96468" y="2741676"/>
            <a:ext cx="856615" cy="0"/>
          </a:xfrm>
          <a:custGeom>
            <a:avLst/>
            <a:gdLst/>
            <a:ahLst/>
            <a:cxnLst/>
            <a:rect l="l" t="t" r="r" b="b"/>
            <a:pathLst>
              <a:path w="856615" h="0">
                <a:moveTo>
                  <a:pt x="0" y="0"/>
                </a:moveTo>
                <a:lnTo>
                  <a:pt x="85648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3666744" y="2409444"/>
            <a:ext cx="219710" cy="0"/>
          </a:xfrm>
          <a:custGeom>
            <a:avLst/>
            <a:gdLst/>
            <a:ahLst/>
            <a:cxnLst/>
            <a:rect l="l" t="t" r="r" b="b"/>
            <a:pathLst>
              <a:path w="219710" h="0">
                <a:moveTo>
                  <a:pt x="0" y="0"/>
                </a:moveTo>
                <a:lnTo>
                  <a:pt x="21945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3029711" y="2409444"/>
            <a:ext cx="437515" cy="0"/>
          </a:xfrm>
          <a:custGeom>
            <a:avLst/>
            <a:gdLst/>
            <a:ahLst/>
            <a:cxnLst/>
            <a:rect l="l" t="t" r="r" b="b"/>
            <a:pathLst>
              <a:path w="437514" h="0">
                <a:moveTo>
                  <a:pt x="0" y="0"/>
                </a:moveTo>
                <a:lnTo>
                  <a:pt x="43738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2391155" y="2409444"/>
            <a:ext cx="437515" cy="0"/>
          </a:xfrm>
          <a:custGeom>
            <a:avLst/>
            <a:gdLst/>
            <a:ahLst/>
            <a:cxnLst/>
            <a:rect l="l" t="t" r="r" b="b"/>
            <a:pathLst>
              <a:path w="437514" h="0">
                <a:moveTo>
                  <a:pt x="0" y="0"/>
                </a:moveTo>
                <a:lnTo>
                  <a:pt x="43738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1752600" y="2409444"/>
            <a:ext cx="439420" cy="0"/>
          </a:xfrm>
          <a:custGeom>
            <a:avLst/>
            <a:gdLst/>
            <a:ahLst/>
            <a:cxnLst/>
            <a:rect l="l" t="t" r="r" b="b"/>
            <a:pathLst>
              <a:path w="439419" h="0">
                <a:moveTo>
                  <a:pt x="0" y="0"/>
                </a:moveTo>
                <a:lnTo>
                  <a:pt x="43891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696468" y="2409444"/>
            <a:ext cx="856615" cy="0"/>
          </a:xfrm>
          <a:custGeom>
            <a:avLst/>
            <a:gdLst/>
            <a:ahLst/>
            <a:cxnLst/>
            <a:rect l="l" t="t" r="r" b="b"/>
            <a:pathLst>
              <a:path w="856615" h="0">
                <a:moveTo>
                  <a:pt x="0" y="0"/>
                </a:moveTo>
                <a:lnTo>
                  <a:pt x="85648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3666744" y="2077211"/>
            <a:ext cx="219710" cy="0"/>
          </a:xfrm>
          <a:custGeom>
            <a:avLst/>
            <a:gdLst/>
            <a:ahLst/>
            <a:cxnLst/>
            <a:rect l="l" t="t" r="r" b="b"/>
            <a:pathLst>
              <a:path w="219710" h="0">
                <a:moveTo>
                  <a:pt x="0" y="0"/>
                </a:moveTo>
                <a:lnTo>
                  <a:pt x="219455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3029711" y="2077211"/>
            <a:ext cx="437515" cy="0"/>
          </a:xfrm>
          <a:custGeom>
            <a:avLst/>
            <a:gdLst/>
            <a:ahLst/>
            <a:cxnLst/>
            <a:rect l="l" t="t" r="r" b="b"/>
            <a:pathLst>
              <a:path w="437514" h="0">
                <a:moveTo>
                  <a:pt x="0" y="0"/>
                </a:moveTo>
                <a:lnTo>
                  <a:pt x="43738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2391155" y="2077211"/>
            <a:ext cx="437515" cy="0"/>
          </a:xfrm>
          <a:custGeom>
            <a:avLst/>
            <a:gdLst/>
            <a:ahLst/>
            <a:cxnLst/>
            <a:rect l="l" t="t" r="r" b="b"/>
            <a:pathLst>
              <a:path w="437514" h="0">
                <a:moveTo>
                  <a:pt x="0" y="0"/>
                </a:moveTo>
                <a:lnTo>
                  <a:pt x="43738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1752600" y="2077211"/>
            <a:ext cx="439420" cy="0"/>
          </a:xfrm>
          <a:custGeom>
            <a:avLst/>
            <a:gdLst/>
            <a:ahLst/>
            <a:cxnLst/>
            <a:rect l="l" t="t" r="r" b="b"/>
            <a:pathLst>
              <a:path w="439419" h="0">
                <a:moveTo>
                  <a:pt x="0" y="0"/>
                </a:moveTo>
                <a:lnTo>
                  <a:pt x="43891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696468" y="2077211"/>
            <a:ext cx="856615" cy="0"/>
          </a:xfrm>
          <a:custGeom>
            <a:avLst/>
            <a:gdLst/>
            <a:ahLst/>
            <a:cxnLst/>
            <a:rect l="l" t="t" r="r" b="b"/>
            <a:pathLst>
              <a:path w="856615" h="0">
                <a:moveTo>
                  <a:pt x="0" y="0"/>
                </a:moveTo>
                <a:lnTo>
                  <a:pt x="85648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2391155" y="1744979"/>
            <a:ext cx="1495425" cy="0"/>
          </a:xfrm>
          <a:custGeom>
            <a:avLst/>
            <a:gdLst/>
            <a:ahLst/>
            <a:cxnLst/>
            <a:rect l="l" t="t" r="r" b="b"/>
            <a:pathLst>
              <a:path w="1495425" h="0">
                <a:moveTo>
                  <a:pt x="0" y="0"/>
                </a:moveTo>
                <a:lnTo>
                  <a:pt x="149504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696468" y="1744979"/>
            <a:ext cx="1495425" cy="0"/>
          </a:xfrm>
          <a:custGeom>
            <a:avLst/>
            <a:gdLst/>
            <a:ahLst/>
            <a:cxnLst/>
            <a:rect l="l" t="t" r="r" b="b"/>
            <a:pathLst>
              <a:path w="1495425" h="0">
                <a:moveTo>
                  <a:pt x="0" y="0"/>
                </a:moveTo>
                <a:lnTo>
                  <a:pt x="149504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696468" y="1412747"/>
            <a:ext cx="3190240" cy="0"/>
          </a:xfrm>
          <a:custGeom>
            <a:avLst/>
            <a:gdLst/>
            <a:ahLst/>
            <a:cxnLst/>
            <a:rect l="l" t="t" r="r" b="b"/>
            <a:pathLst>
              <a:path w="3190240" h="0">
                <a:moveTo>
                  <a:pt x="0" y="0"/>
                </a:moveTo>
                <a:lnTo>
                  <a:pt x="318973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696468" y="1080516"/>
            <a:ext cx="3190240" cy="0"/>
          </a:xfrm>
          <a:custGeom>
            <a:avLst/>
            <a:gdLst/>
            <a:ahLst/>
            <a:cxnLst/>
            <a:rect l="l" t="t" r="r" b="b"/>
            <a:pathLst>
              <a:path w="3190240" h="0">
                <a:moveTo>
                  <a:pt x="0" y="0"/>
                </a:moveTo>
                <a:lnTo>
                  <a:pt x="318973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914400" y="3105911"/>
            <a:ext cx="201295" cy="300355"/>
          </a:xfrm>
          <a:custGeom>
            <a:avLst/>
            <a:gdLst/>
            <a:ahLst/>
            <a:cxnLst/>
            <a:rect l="l" t="t" r="r" b="b"/>
            <a:pathLst>
              <a:path w="201294" h="300354">
                <a:moveTo>
                  <a:pt x="201168" y="0"/>
                </a:moveTo>
                <a:lnTo>
                  <a:pt x="0" y="0"/>
                </a:lnTo>
                <a:lnTo>
                  <a:pt x="0" y="300227"/>
                </a:lnTo>
                <a:lnTo>
                  <a:pt x="201168" y="300227"/>
                </a:lnTo>
                <a:lnTo>
                  <a:pt x="201168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1552955" y="1751076"/>
            <a:ext cx="200025" cy="1655445"/>
          </a:xfrm>
          <a:custGeom>
            <a:avLst/>
            <a:gdLst/>
            <a:ahLst/>
            <a:cxnLst/>
            <a:rect l="l" t="t" r="r" b="b"/>
            <a:pathLst>
              <a:path w="200025" h="1655445">
                <a:moveTo>
                  <a:pt x="199644" y="0"/>
                </a:moveTo>
                <a:lnTo>
                  <a:pt x="0" y="0"/>
                </a:lnTo>
                <a:lnTo>
                  <a:pt x="0" y="1655064"/>
                </a:lnTo>
                <a:lnTo>
                  <a:pt x="199644" y="1655064"/>
                </a:lnTo>
                <a:lnTo>
                  <a:pt x="199644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2191511" y="1714500"/>
            <a:ext cx="200025" cy="1691639"/>
          </a:xfrm>
          <a:custGeom>
            <a:avLst/>
            <a:gdLst/>
            <a:ahLst/>
            <a:cxnLst/>
            <a:rect l="l" t="t" r="r" b="b"/>
            <a:pathLst>
              <a:path w="200025" h="1691639">
                <a:moveTo>
                  <a:pt x="199644" y="0"/>
                </a:moveTo>
                <a:lnTo>
                  <a:pt x="0" y="0"/>
                </a:lnTo>
                <a:lnTo>
                  <a:pt x="0" y="1691639"/>
                </a:lnTo>
                <a:lnTo>
                  <a:pt x="199644" y="1691639"/>
                </a:lnTo>
                <a:lnTo>
                  <a:pt x="199644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2828544" y="1735835"/>
            <a:ext cx="201295" cy="1670685"/>
          </a:xfrm>
          <a:custGeom>
            <a:avLst/>
            <a:gdLst/>
            <a:ahLst/>
            <a:cxnLst/>
            <a:rect l="l" t="t" r="r" b="b"/>
            <a:pathLst>
              <a:path w="201294" h="1670685">
                <a:moveTo>
                  <a:pt x="201168" y="0"/>
                </a:moveTo>
                <a:lnTo>
                  <a:pt x="0" y="0"/>
                </a:lnTo>
                <a:lnTo>
                  <a:pt x="0" y="1670303"/>
                </a:lnTo>
                <a:lnTo>
                  <a:pt x="201168" y="1670303"/>
                </a:lnTo>
                <a:lnTo>
                  <a:pt x="201168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3467100" y="1737360"/>
            <a:ext cx="200025" cy="1668780"/>
          </a:xfrm>
          <a:custGeom>
            <a:avLst/>
            <a:gdLst/>
            <a:ahLst/>
            <a:cxnLst/>
            <a:rect l="l" t="t" r="r" b="b"/>
            <a:pathLst>
              <a:path w="200025" h="1668779">
                <a:moveTo>
                  <a:pt x="199644" y="0"/>
                </a:moveTo>
                <a:lnTo>
                  <a:pt x="0" y="0"/>
                </a:lnTo>
                <a:lnTo>
                  <a:pt x="0" y="1668779"/>
                </a:lnTo>
                <a:lnTo>
                  <a:pt x="199644" y="1668779"/>
                </a:lnTo>
                <a:lnTo>
                  <a:pt x="199644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1014983" y="2956560"/>
            <a:ext cx="0" cy="149860"/>
          </a:xfrm>
          <a:custGeom>
            <a:avLst/>
            <a:gdLst/>
            <a:ahLst/>
            <a:cxnLst/>
            <a:rect l="l" t="t" r="r" b="b"/>
            <a:pathLst>
              <a:path w="0" h="149860">
                <a:moveTo>
                  <a:pt x="0" y="149351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986027" y="2956560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12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1653539" y="1598675"/>
            <a:ext cx="0" cy="152400"/>
          </a:xfrm>
          <a:custGeom>
            <a:avLst/>
            <a:gdLst/>
            <a:ahLst/>
            <a:cxnLst/>
            <a:rect l="l" t="t" r="r" b="b"/>
            <a:pathLst>
              <a:path w="0" h="152400">
                <a:moveTo>
                  <a:pt x="0" y="152400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1624583" y="1598675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88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2290572" y="1702307"/>
            <a:ext cx="0" cy="12700"/>
          </a:xfrm>
          <a:custGeom>
            <a:avLst/>
            <a:gdLst/>
            <a:ahLst/>
            <a:cxnLst/>
            <a:rect l="l" t="t" r="r" b="b"/>
            <a:pathLst>
              <a:path w="0" h="12700">
                <a:moveTo>
                  <a:pt x="-4572" y="6095"/>
                </a:moveTo>
                <a:lnTo>
                  <a:pt x="4572" y="6095"/>
                </a:lnTo>
              </a:path>
            </a:pathLst>
          </a:custGeom>
          <a:ln w="12191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2263139" y="170230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2929127" y="1491996"/>
            <a:ext cx="0" cy="243840"/>
          </a:xfrm>
          <a:custGeom>
            <a:avLst/>
            <a:gdLst/>
            <a:ahLst/>
            <a:cxnLst/>
            <a:rect l="l" t="t" r="r" b="b"/>
            <a:pathLst>
              <a:path w="0" h="243839">
                <a:moveTo>
                  <a:pt x="0" y="243839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2900172" y="1491996"/>
            <a:ext cx="58419" cy="0"/>
          </a:xfrm>
          <a:custGeom>
            <a:avLst/>
            <a:gdLst/>
            <a:ahLst/>
            <a:cxnLst/>
            <a:rect l="l" t="t" r="r" b="b"/>
            <a:pathLst>
              <a:path w="58419" h="0">
                <a:moveTo>
                  <a:pt x="0" y="0"/>
                </a:moveTo>
                <a:lnTo>
                  <a:pt x="57911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3567684" y="1633727"/>
            <a:ext cx="0" cy="104139"/>
          </a:xfrm>
          <a:custGeom>
            <a:avLst/>
            <a:gdLst/>
            <a:ahLst/>
            <a:cxnLst/>
            <a:rect l="l" t="t" r="r" b="b"/>
            <a:pathLst>
              <a:path w="0" h="104139">
                <a:moveTo>
                  <a:pt x="0" y="103632"/>
                </a:moveTo>
                <a:lnTo>
                  <a:pt x="0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3538728" y="1633727"/>
            <a:ext cx="56515" cy="0"/>
          </a:xfrm>
          <a:custGeom>
            <a:avLst/>
            <a:gdLst/>
            <a:ahLst/>
            <a:cxnLst/>
            <a:rect l="l" t="t" r="r" b="b"/>
            <a:pathLst>
              <a:path w="56514" h="0">
                <a:moveTo>
                  <a:pt x="0" y="0"/>
                </a:moveTo>
                <a:lnTo>
                  <a:pt x="56387" y="0"/>
                </a:lnTo>
              </a:path>
            </a:pathLst>
          </a:custGeom>
          <a:ln w="914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696468" y="3406140"/>
            <a:ext cx="3190240" cy="0"/>
          </a:xfrm>
          <a:custGeom>
            <a:avLst/>
            <a:gdLst/>
            <a:ahLst/>
            <a:cxnLst/>
            <a:rect l="l" t="t" r="r" b="b"/>
            <a:pathLst>
              <a:path w="3190240" h="0">
                <a:moveTo>
                  <a:pt x="0" y="0"/>
                </a:moveTo>
                <a:lnTo>
                  <a:pt x="318973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 txBox="1"/>
          <p:nvPr/>
        </p:nvSpPr>
        <p:spPr>
          <a:xfrm>
            <a:off x="528624" y="3328670"/>
            <a:ext cx="82550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442976" y="2996438"/>
            <a:ext cx="16827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5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3" name="object 113"/>
          <p:cNvSpPr txBox="1"/>
          <p:nvPr/>
        </p:nvSpPr>
        <p:spPr>
          <a:xfrm>
            <a:off x="528624" y="2663952"/>
            <a:ext cx="82550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4" name="object 114"/>
          <p:cNvSpPr txBox="1"/>
          <p:nvPr/>
        </p:nvSpPr>
        <p:spPr>
          <a:xfrm>
            <a:off x="442976" y="2331465"/>
            <a:ext cx="16827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5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528624" y="1999234"/>
            <a:ext cx="82550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442976" y="1666621"/>
            <a:ext cx="16827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2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5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528624" y="1334134"/>
            <a:ext cx="82550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3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442976" y="1001903"/>
            <a:ext cx="16827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3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5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892555" y="3463163"/>
            <a:ext cx="24447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Co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n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.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1525905" y="3463163"/>
            <a:ext cx="253365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HDF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2084958" y="3463163"/>
            <a:ext cx="413384" cy="149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NI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H</a:t>
            </a: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3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T3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275659" y="2109185"/>
            <a:ext cx="152400" cy="2711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100"/>
              </a:lnSpc>
            </a:pPr>
            <a:r>
              <a:rPr dirty="0" sz="1000" spc="-5">
                <a:solidFill>
                  <a:srgbClr val="585858"/>
                </a:solidFill>
                <a:latin typeface="Times New Roman"/>
                <a:cs typeface="Times New Roman"/>
              </a:rPr>
              <a:t>R</a:t>
            </a:r>
            <a:r>
              <a:rPr dirty="0" sz="1000">
                <a:solidFill>
                  <a:srgbClr val="585858"/>
                </a:solidFill>
                <a:latin typeface="Times New Roman"/>
                <a:cs typeface="Times New Roman"/>
              </a:rPr>
              <a:t>FU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1604517" y="1364614"/>
            <a:ext cx="684530" cy="0"/>
          </a:xfrm>
          <a:custGeom>
            <a:avLst/>
            <a:gdLst/>
            <a:ahLst/>
            <a:cxnLst/>
            <a:rect l="l" t="t" r="r" b="b"/>
            <a:pathLst>
              <a:path w="684530" h="0">
                <a:moveTo>
                  <a:pt x="0" y="0"/>
                </a:moveTo>
                <a:lnTo>
                  <a:pt x="684021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1604517" y="1364614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2291842" y="1364233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 txBox="1"/>
          <p:nvPr/>
        </p:nvSpPr>
        <p:spPr>
          <a:xfrm>
            <a:off x="1891410" y="1222375"/>
            <a:ext cx="111760" cy="2527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Malgun Gothic"/>
                <a:cs typeface="Malgun Gothic"/>
              </a:rPr>
              <a:t>*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1604517" y="1042669"/>
            <a:ext cx="1296035" cy="0"/>
          </a:xfrm>
          <a:custGeom>
            <a:avLst/>
            <a:gdLst/>
            <a:ahLst/>
            <a:cxnLst/>
            <a:rect l="l" t="t" r="r" b="b"/>
            <a:pathLst>
              <a:path w="1296035" h="0">
                <a:moveTo>
                  <a:pt x="0" y="0"/>
                </a:moveTo>
                <a:lnTo>
                  <a:pt x="1296034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1604517" y="1042669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2911855" y="1042288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 txBox="1"/>
          <p:nvPr/>
        </p:nvSpPr>
        <p:spPr>
          <a:xfrm>
            <a:off x="2204973" y="904747"/>
            <a:ext cx="111760" cy="253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Malgun Gothic"/>
                <a:cs typeface="Malgun Gothic"/>
              </a:rPr>
              <a:t>*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1604517" y="746125"/>
            <a:ext cx="1944370" cy="0"/>
          </a:xfrm>
          <a:custGeom>
            <a:avLst/>
            <a:gdLst/>
            <a:ahLst/>
            <a:cxnLst/>
            <a:rect l="l" t="t" r="r" b="b"/>
            <a:pathLst>
              <a:path w="1944370" h="0">
                <a:moveTo>
                  <a:pt x="0" y="0"/>
                </a:moveTo>
                <a:lnTo>
                  <a:pt x="1943989" y="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1604517" y="746125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3539490" y="745744"/>
            <a:ext cx="0" cy="114300"/>
          </a:xfrm>
          <a:custGeom>
            <a:avLst/>
            <a:gdLst/>
            <a:ahLst/>
            <a:cxnLst/>
            <a:rect l="l" t="t" r="r" b="b"/>
            <a:pathLst>
              <a:path w="0" h="114300">
                <a:moveTo>
                  <a:pt x="0" y="0"/>
                </a:moveTo>
                <a:lnTo>
                  <a:pt x="0" y="114300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 txBox="1"/>
          <p:nvPr/>
        </p:nvSpPr>
        <p:spPr>
          <a:xfrm>
            <a:off x="2488438" y="581659"/>
            <a:ext cx="111760" cy="2533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Malgun Gothic"/>
                <a:cs typeface="Malgun Gothic"/>
              </a:rPr>
              <a:t>*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2726182" y="3463163"/>
            <a:ext cx="1083310" cy="493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  <a:tabLst>
                <a:tab pos="599440" algn="l"/>
              </a:tabLst>
            </a:pP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HT</a:t>
            </a: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1</a:t>
            </a:r>
            <a:r>
              <a:rPr dirty="0" sz="900" spc="-10">
                <a:solidFill>
                  <a:srgbClr val="585858"/>
                </a:solidFill>
                <a:latin typeface="Times New Roman"/>
                <a:cs typeface="Times New Roman"/>
              </a:rPr>
              <a:t>0</a:t>
            </a:r>
            <a:r>
              <a:rPr dirty="0" sz="900" spc="5">
                <a:solidFill>
                  <a:srgbClr val="585858"/>
                </a:solidFill>
                <a:latin typeface="Times New Roman"/>
                <a:cs typeface="Times New Roman"/>
              </a:rPr>
              <a:t>8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0	RBL-</a:t>
            </a:r>
            <a:r>
              <a:rPr dirty="0" sz="900" spc="-5">
                <a:solidFill>
                  <a:srgbClr val="585858"/>
                </a:solidFill>
                <a:latin typeface="Times New Roman"/>
                <a:cs typeface="Times New Roman"/>
              </a:rPr>
              <a:t>2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H</a:t>
            </a:r>
            <a:r>
              <a:rPr dirty="0" sz="900">
                <a:solidFill>
                  <a:srgbClr val="585858"/>
                </a:solidFill>
                <a:latin typeface="Times New Roman"/>
                <a:cs typeface="Times New Roman"/>
              </a:rPr>
              <a:t>3</a:t>
            </a: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>
              <a:latin typeface="Times New Roman"/>
              <a:cs typeface="Times New Roman"/>
            </a:endParaRPr>
          </a:p>
          <a:p>
            <a:pPr algn="ctr" marL="79375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*, </a:t>
            </a:r>
            <a:r>
              <a:rPr dirty="0" sz="1200" spc="-5">
                <a:latin typeface="Times New Roman"/>
                <a:cs typeface="Times New Roman"/>
              </a:rPr>
              <a:t>P </a:t>
            </a:r>
            <a:r>
              <a:rPr dirty="0" sz="1200">
                <a:latin typeface="Times New Roman"/>
                <a:cs typeface="Times New Roman"/>
              </a:rPr>
              <a:t>&lt;</a:t>
            </a:r>
            <a:r>
              <a:rPr dirty="0" sz="1200" spc="-1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0.05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940" y="744601"/>
            <a:ext cx="2107565" cy="5080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300" spc="-5" b="0">
                <a:latin typeface="Malgun Gothic"/>
                <a:cs typeface="Malgun Gothic"/>
              </a:rPr>
              <a:t>Conclusion</a:t>
            </a:r>
            <a:endParaRPr sz="3300">
              <a:latin typeface="Malgun Gothic"/>
              <a:cs typeface="Malgun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7542" y="2225675"/>
            <a:ext cx="7661275" cy="24618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84785" indent="-172085">
              <a:lnSpc>
                <a:spcPct val="100000"/>
              </a:lnSpc>
              <a:buFont typeface="Arial"/>
              <a:buChar char="•"/>
              <a:tabLst>
                <a:tab pos="185420" algn="l"/>
              </a:tabLst>
            </a:pPr>
            <a:r>
              <a:rPr dirty="0" sz="2100" spc="-5">
                <a:latin typeface="Malgun Gothic"/>
                <a:cs typeface="Malgun Gothic"/>
              </a:rPr>
              <a:t>1. The </a:t>
            </a:r>
            <a:r>
              <a:rPr dirty="0" sz="2100" spc="-10">
                <a:latin typeface="Malgun Gothic"/>
                <a:cs typeface="Malgun Gothic"/>
              </a:rPr>
              <a:t>secreted </a:t>
            </a:r>
            <a:r>
              <a:rPr dirty="0" sz="2100">
                <a:latin typeface="Malgun Gothic"/>
                <a:cs typeface="Malgun Gothic"/>
              </a:rPr>
              <a:t>rpS3 </a:t>
            </a:r>
            <a:r>
              <a:rPr dirty="0" sz="2100" spc="-10">
                <a:latin typeface="Malgun Gothic"/>
                <a:cs typeface="Malgun Gothic"/>
              </a:rPr>
              <a:t>requires</a:t>
            </a:r>
            <a:r>
              <a:rPr dirty="0" sz="2100" spc="-50">
                <a:latin typeface="Malgun Gothic"/>
                <a:cs typeface="Malgun Gothic"/>
              </a:rPr>
              <a:t> </a:t>
            </a:r>
            <a:r>
              <a:rPr dirty="0" sz="2100" spc="-5">
                <a:latin typeface="Malgun Gothic"/>
                <a:cs typeface="Malgun Gothic"/>
              </a:rPr>
              <a:t>N-glycosytion.</a:t>
            </a:r>
            <a:endParaRPr sz="2100">
              <a:latin typeface="Malgun Gothic"/>
              <a:cs typeface="Malgun Gothic"/>
            </a:endParaRPr>
          </a:p>
          <a:p>
            <a:pPr marL="184785" marR="5080" indent="-172085">
              <a:lnSpc>
                <a:spcPts val="2270"/>
              </a:lnSpc>
              <a:spcBef>
                <a:spcPts val="825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2100" spc="-5">
                <a:latin typeface="Malgun Gothic"/>
                <a:cs typeface="Malgun Gothic"/>
              </a:rPr>
              <a:t>2. </a:t>
            </a:r>
            <a:r>
              <a:rPr dirty="0" sz="2100">
                <a:latin typeface="Malgun Gothic"/>
                <a:cs typeface="Malgun Gothic"/>
              </a:rPr>
              <a:t>RpS3 </a:t>
            </a:r>
            <a:r>
              <a:rPr dirty="0" sz="2100" spc="-5">
                <a:latin typeface="Malgun Gothic"/>
                <a:cs typeface="Malgun Gothic"/>
              </a:rPr>
              <a:t>is </a:t>
            </a:r>
            <a:r>
              <a:rPr dirty="0" sz="2100" spc="-10">
                <a:latin typeface="Malgun Gothic"/>
                <a:cs typeface="Malgun Gothic"/>
              </a:rPr>
              <a:t>secreted </a:t>
            </a:r>
            <a:r>
              <a:rPr dirty="0" sz="2100" spc="-5">
                <a:latin typeface="Malgun Gothic"/>
                <a:cs typeface="Malgun Gothic"/>
              </a:rPr>
              <a:t>only in </a:t>
            </a:r>
            <a:r>
              <a:rPr dirty="0" sz="2100">
                <a:latin typeface="Malgun Gothic"/>
                <a:cs typeface="Malgun Gothic"/>
              </a:rPr>
              <a:t>cancer </a:t>
            </a:r>
            <a:r>
              <a:rPr dirty="0" sz="2100" spc="-5">
                <a:latin typeface="Malgun Gothic"/>
                <a:cs typeface="Malgun Gothic"/>
              </a:rPr>
              <a:t>cell lines but not in normal  cells.</a:t>
            </a:r>
            <a:endParaRPr sz="2100">
              <a:latin typeface="Malgun Gothic"/>
              <a:cs typeface="Malgun Gothic"/>
            </a:endParaRPr>
          </a:p>
          <a:p>
            <a:pPr marL="184785" marR="715645" indent="-172085">
              <a:lnSpc>
                <a:spcPts val="2270"/>
              </a:lnSpc>
              <a:spcBef>
                <a:spcPts val="800"/>
              </a:spcBef>
              <a:buFont typeface="Arial"/>
              <a:buChar char="•"/>
              <a:tabLst>
                <a:tab pos="185420" algn="l"/>
              </a:tabLst>
            </a:pPr>
            <a:r>
              <a:rPr dirty="0" sz="2100" spc="-5">
                <a:latin typeface="Malgun Gothic"/>
                <a:cs typeface="Malgun Gothic"/>
              </a:rPr>
              <a:t>3. </a:t>
            </a:r>
            <a:r>
              <a:rPr dirty="0" sz="2100">
                <a:latin typeface="Malgun Gothic"/>
                <a:cs typeface="Malgun Gothic"/>
              </a:rPr>
              <a:t>When </a:t>
            </a:r>
            <a:r>
              <a:rPr dirty="0" sz="2100" spc="-5">
                <a:latin typeface="Malgun Gothic"/>
                <a:cs typeface="Malgun Gothic"/>
              </a:rPr>
              <a:t>the cells </a:t>
            </a:r>
            <a:r>
              <a:rPr dirty="0" sz="2100" spc="-10">
                <a:latin typeface="Malgun Gothic"/>
                <a:cs typeface="Malgun Gothic"/>
              </a:rPr>
              <a:t>are more </a:t>
            </a:r>
            <a:r>
              <a:rPr dirty="0" sz="2100" spc="-5">
                <a:latin typeface="Malgun Gothic"/>
                <a:cs typeface="Malgun Gothic"/>
              </a:rPr>
              <a:t>malignant, the </a:t>
            </a:r>
            <a:r>
              <a:rPr dirty="0" sz="2100" spc="-10">
                <a:latin typeface="Malgun Gothic"/>
                <a:cs typeface="Malgun Gothic"/>
              </a:rPr>
              <a:t>more </a:t>
            </a:r>
            <a:r>
              <a:rPr dirty="0" sz="2100">
                <a:latin typeface="Malgun Gothic"/>
                <a:cs typeface="Malgun Gothic"/>
              </a:rPr>
              <a:t>rpS3 </a:t>
            </a:r>
            <a:r>
              <a:rPr dirty="0" sz="2100" spc="-5">
                <a:latin typeface="Malgun Gothic"/>
                <a:cs typeface="Malgun Gothic"/>
              </a:rPr>
              <a:t>is  </a:t>
            </a:r>
            <a:r>
              <a:rPr dirty="0" sz="2100" spc="-10">
                <a:latin typeface="Malgun Gothic"/>
                <a:cs typeface="Malgun Gothic"/>
              </a:rPr>
              <a:t>secreted; </a:t>
            </a:r>
            <a:r>
              <a:rPr dirty="0" sz="2100">
                <a:latin typeface="Malgun Gothic"/>
                <a:cs typeface="Malgun Gothic"/>
              </a:rPr>
              <a:t>a possible cancer</a:t>
            </a:r>
            <a:r>
              <a:rPr dirty="0" sz="2100" spc="-120">
                <a:latin typeface="Malgun Gothic"/>
                <a:cs typeface="Malgun Gothic"/>
              </a:rPr>
              <a:t> </a:t>
            </a:r>
            <a:r>
              <a:rPr dirty="0" sz="2100" spc="-10">
                <a:latin typeface="Malgun Gothic"/>
                <a:cs typeface="Malgun Gothic"/>
              </a:rPr>
              <a:t>marker?</a:t>
            </a:r>
            <a:endParaRPr sz="210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100" spc="-10">
                <a:latin typeface="Malgun Gothic"/>
                <a:cs typeface="Malgun Gothic"/>
              </a:rPr>
              <a:t>Oncotarget </a:t>
            </a:r>
            <a:r>
              <a:rPr dirty="0" sz="2100" spc="-5">
                <a:latin typeface="Malgun Gothic"/>
                <a:cs typeface="Malgun Gothic"/>
              </a:rPr>
              <a:t>published on-line June,</a:t>
            </a:r>
            <a:r>
              <a:rPr dirty="0" sz="2100" spc="-30">
                <a:latin typeface="Malgun Gothic"/>
                <a:cs typeface="Malgun Gothic"/>
              </a:rPr>
              <a:t> </a:t>
            </a:r>
            <a:r>
              <a:rPr dirty="0" sz="2100" spc="-5">
                <a:latin typeface="Malgun Gothic"/>
                <a:cs typeface="Malgun Gothic"/>
              </a:rPr>
              <a:t>2016</a:t>
            </a:r>
            <a:endParaRPr sz="2100">
              <a:latin typeface="Malgun Gothic"/>
              <a:cs typeface="Malgun Gothic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84225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24"/>
                </a:lnTo>
              </a:path>
            </a:pathLst>
          </a:custGeom>
          <a:ln w="3492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011167" y="563880"/>
            <a:ext cx="4954524" cy="35448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355972" y="908685"/>
            <a:ext cx="4264659" cy="28552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311522" y="864235"/>
            <a:ext cx="4354195" cy="2944495"/>
          </a:xfrm>
          <a:custGeom>
            <a:avLst/>
            <a:gdLst/>
            <a:ahLst/>
            <a:cxnLst/>
            <a:rect l="l" t="t" r="r" b="b"/>
            <a:pathLst>
              <a:path w="4354195" h="2944495">
                <a:moveTo>
                  <a:pt x="519175" y="0"/>
                </a:moveTo>
                <a:lnTo>
                  <a:pt x="4353686" y="0"/>
                </a:lnTo>
                <a:lnTo>
                  <a:pt x="4353686" y="2424811"/>
                </a:lnTo>
                <a:lnTo>
                  <a:pt x="4351147" y="2477007"/>
                </a:lnTo>
                <a:lnTo>
                  <a:pt x="4343400" y="2528697"/>
                </a:lnTo>
                <a:lnTo>
                  <a:pt x="4330319" y="2578607"/>
                </a:lnTo>
                <a:lnTo>
                  <a:pt x="4312920" y="2626487"/>
                </a:lnTo>
                <a:lnTo>
                  <a:pt x="4290822" y="2672079"/>
                </a:lnTo>
                <a:lnTo>
                  <a:pt x="4264786" y="2715005"/>
                </a:lnTo>
                <a:lnTo>
                  <a:pt x="4234815" y="2754884"/>
                </a:lnTo>
                <a:lnTo>
                  <a:pt x="4201413" y="2791714"/>
                </a:lnTo>
                <a:lnTo>
                  <a:pt x="4164456" y="2825241"/>
                </a:lnTo>
                <a:lnTo>
                  <a:pt x="4124198" y="2855214"/>
                </a:lnTo>
                <a:lnTo>
                  <a:pt x="4081399" y="2881122"/>
                </a:lnTo>
                <a:lnTo>
                  <a:pt x="4036186" y="2903347"/>
                </a:lnTo>
                <a:lnTo>
                  <a:pt x="3987927" y="2920619"/>
                </a:lnTo>
                <a:lnTo>
                  <a:pt x="3938524" y="2933700"/>
                </a:lnTo>
                <a:lnTo>
                  <a:pt x="3886707" y="2941447"/>
                </a:lnTo>
                <a:lnTo>
                  <a:pt x="3834510" y="2944114"/>
                </a:lnTo>
                <a:lnTo>
                  <a:pt x="0" y="2944114"/>
                </a:lnTo>
                <a:lnTo>
                  <a:pt x="0" y="519302"/>
                </a:lnTo>
                <a:lnTo>
                  <a:pt x="2539" y="467105"/>
                </a:lnTo>
                <a:lnTo>
                  <a:pt x="10413" y="415289"/>
                </a:lnTo>
                <a:lnTo>
                  <a:pt x="23367" y="365887"/>
                </a:lnTo>
                <a:lnTo>
                  <a:pt x="40766" y="317626"/>
                </a:lnTo>
                <a:lnTo>
                  <a:pt x="62991" y="272414"/>
                </a:lnTo>
                <a:lnTo>
                  <a:pt x="88900" y="229615"/>
                </a:lnTo>
                <a:lnTo>
                  <a:pt x="118744" y="189229"/>
                </a:lnTo>
                <a:lnTo>
                  <a:pt x="152273" y="152273"/>
                </a:lnTo>
                <a:lnTo>
                  <a:pt x="189229" y="118872"/>
                </a:lnTo>
                <a:lnTo>
                  <a:pt x="229615" y="88900"/>
                </a:lnTo>
                <a:lnTo>
                  <a:pt x="272288" y="62991"/>
                </a:lnTo>
                <a:lnTo>
                  <a:pt x="317626" y="40766"/>
                </a:lnTo>
                <a:lnTo>
                  <a:pt x="365760" y="23367"/>
                </a:lnTo>
                <a:lnTo>
                  <a:pt x="415289" y="10413"/>
                </a:lnTo>
                <a:lnTo>
                  <a:pt x="467105" y="2539"/>
                </a:lnTo>
                <a:lnTo>
                  <a:pt x="519175" y="0"/>
                </a:lnTo>
                <a:close/>
              </a:path>
            </a:pathLst>
          </a:custGeom>
          <a:ln w="889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541019"/>
            <a:ext cx="3465576" cy="16855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465832" y="541019"/>
            <a:ext cx="2715768" cy="16855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181855" y="541019"/>
            <a:ext cx="1191768" cy="16855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719" y="1627632"/>
            <a:ext cx="4674108" cy="5760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48995" y="1932432"/>
            <a:ext cx="4066032" cy="5760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067555" y="1932432"/>
            <a:ext cx="437388" cy="5760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411224" y="2237232"/>
            <a:ext cx="1856231" cy="5760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919983" y="2237232"/>
            <a:ext cx="437388" cy="57607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981" y="986155"/>
            <a:ext cx="2740025" cy="620395"/>
          </a:xfrm>
          <a:custGeom>
            <a:avLst/>
            <a:gdLst/>
            <a:ahLst/>
            <a:cxnLst/>
            <a:rect l="l" t="t" r="r" b="b"/>
            <a:pathLst>
              <a:path w="2740025" h="620394">
                <a:moveTo>
                  <a:pt x="1602296" y="518795"/>
                </a:moveTo>
                <a:lnTo>
                  <a:pt x="1271622" y="518795"/>
                </a:lnTo>
                <a:lnTo>
                  <a:pt x="1273763" y="529201"/>
                </a:lnTo>
                <a:lnTo>
                  <a:pt x="1275987" y="538130"/>
                </a:lnTo>
                <a:lnTo>
                  <a:pt x="1278283" y="545584"/>
                </a:lnTo>
                <a:lnTo>
                  <a:pt x="1280639" y="551561"/>
                </a:lnTo>
                <a:lnTo>
                  <a:pt x="1305658" y="599948"/>
                </a:lnTo>
                <a:lnTo>
                  <a:pt x="1321541" y="588400"/>
                </a:lnTo>
                <a:lnTo>
                  <a:pt x="1335662" y="578342"/>
                </a:lnTo>
                <a:lnTo>
                  <a:pt x="1348020" y="569783"/>
                </a:lnTo>
                <a:lnTo>
                  <a:pt x="1358617" y="562737"/>
                </a:lnTo>
                <a:lnTo>
                  <a:pt x="1372714" y="554571"/>
                </a:lnTo>
                <a:lnTo>
                  <a:pt x="1382810" y="548370"/>
                </a:lnTo>
                <a:lnTo>
                  <a:pt x="1388906" y="544145"/>
                </a:lnTo>
                <a:lnTo>
                  <a:pt x="1391002" y="541909"/>
                </a:lnTo>
                <a:lnTo>
                  <a:pt x="1607638" y="541909"/>
                </a:lnTo>
                <a:lnTo>
                  <a:pt x="1602296" y="518795"/>
                </a:lnTo>
                <a:close/>
              </a:path>
              <a:path w="2740025" h="620394">
                <a:moveTo>
                  <a:pt x="1491459" y="14097"/>
                </a:moveTo>
                <a:lnTo>
                  <a:pt x="1259747" y="14097"/>
                </a:lnTo>
                <a:lnTo>
                  <a:pt x="1250975" y="66845"/>
                </a:lnTo>
                <a:lnTo>
                  <a:pt x="1241529" y="119947"/>
                </a:lnTo>
                <a:lnTo>
                  <a:pt x="1231410" y="173422"/>
                </a:lnTo>
                <a:lnTo>
                  <a:pt x="1220617" y="227286"/>
                </a:lnTo>
                <a:lnTo>
                  <a:pt x="1209150" y="281559"/>
                </a:lnTo>
                <a:lnTo>
                  <a:pt x="1193426" y="348741"/>
                </a:lnTo>
                <a:lnTo>
                  <a:pt x="1179144" y="409570"/>
                </a:lnTo>
                <a:lnTo>
                  <a:pt x="1164828" y="470281"/>
                </a:lnTo>
                <a:lnTo>
                  <a:pt x="1154909" y="512153"/>
                </a:lnTo>
                <a:lnTo>
                  <a:pt x="1144955" y="553900"/>
                </a:lnTo>
                <a:lnTo>
                  <a:pt x="1136443" y="589280"/>
                </a:lnTo>
                <a:lnTo>
                  <a:pt x="1255937" y="589280"/>
                </a:lnTo>
                <a:lnTo>
                  <a:pt x="1271622" y="518795"/>
                </a:lnTo>
                <a:lnTo>
                  <a:pt x="1602296" y="518795"/>
                </a:lnTo>
                <a:lnTo>
                  <a:pt x="1591084" y="470281"/>
                </a:lnTo>
                <a:lnTo>
                  <a:pt x="1288259" y="470281"/>
                </a:lnTo>
                <a:lnTo>
                  <a:pt x="1300181" y="435689"/>
                </a:lnTo>
                <a:lnTo>
                  <a:pt x="1305386" y="420721"/>
                </a:lnTo>
                <a:lnTo>
                  <a:pt x="1318655" y="383026"/>
                </a:lnTo>
                <a:lnTo>
                  <a:pt x="1324898" y="363775"/>
                </a:lnTo>
                <a:lnTo>
                  <a:pt x="1328855" y="349549"/>
                </a:lnTo>
                <a:lnTo>
                  <a:pt x="1330550" y="340360"/>
                </a:lnTo>
                <a:lnTo>
                  <a:pt x="1561137" y="340360"/>
                </a:lnTo>
                <a:lnTo>
                  <a:pt x="1548228" y="284353"/>
                </a:lnTo>
                <a:lnTo>
                  <a:pt x="1531375" y="206917"/>
                </a:lnTo>
                <a:lnTo>
                  <a:pt x="1517254" y="141180"/>
                </a:lnTo>
                <a:lnTo>
                  <a:pt x="1505882" y="87135"/>
                </a:lnTo>
                <a:lnTo>
                  <a:pt x="1497277" y="44776"/>
                </a:lnTo>
                <a:lnTo>
                  <a:pt x="1491459" y="14097"/>
                </a:lnTo>
                <a:close/>
              </a:path>
              <a:path w="2740025" h="620394">
                <a:moveTo>
                  <a:pt x="1607638" y="541909"/>
                </a:moveTo>
                <a:lnTo>
                  <a:pt x="1391002" y="541909"/>
                </a:lnTo>
                <a:lnTo>
                  <a:pt x="1405734" y="589280"/>
                </a:lnTo>
                <a:lnTo>
                  <a:pt x="1618586" y="589280"/>
                </a:lnTo>
                <a:lnTo>
                  <a:pt x="1607638" y="541909"/>
                </a:lnTo>
                <a:close/>
              </a:path>
              <a:path w="2740025" h="620394">
                <a:moveTo>
                  <a:pt x="1561137" y="340360"/>
                </a:moveTo>
                <a:lnTo>
                  <a:pt x="1330550" y="340360"/>
                </a:lnTo>
                <a:lnTo>
                  <a:pt x="1336358" y="358524"/>
                </a:lnTo>
                <a:lnTo>
                  <a:pt x="1341773" y="374713"/>
                </a:lnTo>
                <a:lnTo>
                  <a:pt x="1346784" y="388901"/>
                </a:lnTo>
                <a:lnTo>
                  <a:pt x="1351378" y="401066"/>
                </a:lnTo>
                <a:lnTo>
                  <a:pt x="1358970" y="421856"/>
                </a:lnTo>
                <a:lnTo>
                  <a:pt x="1365157" y="438134"/>
                </a:lnTo>
                <a:lnTo>
                  <a:pt x="1369916" y="449911"/>
                </a:lnTo>
                <a:lnTo>
                  <a:pt x="1373222" y="457200"/>
                </a:lnTo>
                <a:lnTo>
                  <a:pt x="1362361" y="459839"/>
                </a:lnTo>
                <a:lnTo>
                  <a:pt x="1291924" y="470019"/>
                </a:lnTo>
                <a:lnTo>
                  <a:pt x="1288259" y="470281"/>
                </a:lnTo>
                <a:lnTo>
                  <a:pt x="1591084" y="470281"/>
                </a:lnTo>
                <a:lnTo>
                  <a:pt x="1561137" y="340360"/>
                </a:lnTo>
                <a:close/>
              </a:path>
              <a:path w="2740025" h="620394">
                <a:moveTo>
                  <a:pt x="2111327" y="395859"/>
                </a:moveTo>
                <a:lnTo>
                  <a:pt x="1834359" y="395859"/>
                </a:lnTo>
                <a:lnTo>
                  <a:pt x="1868647" y="423076"/>
                </a:lnTo>
                <a:lnTo>
                  <a:pt x="1899303" y="446817"/>
                </a:lnTo>
                <a:lnTo>
                  <a:pt x="1926317" y="467082"/>
                </a:lnTo>
                <a:lnTo>
                  <a:pt x="1949675" y="483870"/>
                </a:lnTo>
                <a:lnTo>
                  <a:pt x="1994605" y="517513"/>
                </a:lnTo>
                <a:lnTo>
                  <a:pt x="2035654" y="547560"/>
                </a:lnTo>
                <a:lnTo>
                  <a:pt x="2072797" y="573988"/>
                </a:lnTo>
                <a:lnTo>
                  <a:pt x="2106012" y="596773"/>
                </a:lnTo>
                <a:lnTo>
                  <a:pt x="2107387" y="537273"/>
                </a:lnTo>
                <a:lnTo>
                  <a:pt x="2108929" y="477424"/>
                </a:lnTo>
                <a:lnTo>
                  <a:pt x="2110477" y="423076"/>
                </a:lnTo>
                <a:lnTo>
                  <a:pt x="2111327" y="395859"/>
                </a:lnTo>
                <a:close/>
              </a:path>
              <a:path w="2740025" h="620394">
                <a:moveTo>
                  <a:pt x="1860013" y="14097"/>
                </a:moveTo>
                <a:lnTo>
                  <a:pt x="1666338" y="14097"/>
                </a:lnTo>
                <a:lnTo>
                  <a:pt x="1669449" y="56303"/>
                </a:lnTo>
                <a:lnTo>
                  <a:pt x="1672556" y="100880"/>
                </a:lnTo>
                <a:lnTo>
                  <a:pt x="1675733" y="149044"/>
                </a:lnTo>
                <a:lnTo>
                  <a:pt x="1678746" y="197146"/>
                </a:lnTo>
                <a:lnTo>
                  <a:pt x="1681822" y="248835"/>
                </a:lnTo>
                <a:lnTo>
                  <a:pt x="1684880" y="302895"/>
                </a:lnTo>
                <a:lnTo>
                  <a:pt x="1688171" y="368047"/>
                </a:lnTo>
                <a:lnTo>
                  <a:pt x="1691063" y="426275"/>
                </a:lnTo>
                <a:lnTo>
                  <a:pt x="1693548" y="477424"/>
                </a:lnTo>
                <a:lnTo>
                  <a:pt x="1695632" y="521664"/>
                </a:lnTo>
                <a:lnTo>
                  <a:pt x="1698596" y="589280"/>
                </a:lnTo>
                <a:lnTo>
                  <a:pt x="1830930" y="589280"/>
                </a:lnTo>
                <a:lnTo>
                  <a:pt x="1834359" y="395859"/>
                </a:lnTo>
                <a:lnTo>
                  <a:pt x="2111327" y="395859"/>
                </a:lnTo>
                <a:lnTo>
                  <a:pt x="2111986" y="374776"/>
                </a:lnTo>
                <a:lnTo>
                  <a:pt x="2113664" y="325945"/>
                </a:lnTo>
                <a:lnTo>
                  <a:pt x="2115410" y="279781"/>
                </a:lnTo>
                <a:lnTo>
                  <a:pt x="2118964" y="210331"/>
                </a:lnTo>
                <a:lnTo>
                  <a:pt x="2122504" y="142875"/>
                </a:lnTo>
                <a:lnTo>
                  <a:pt x="1985108" y="142875"/>
                </a:lnTo>
                <a:lnTo>
                  <a:pt x="1860013" y="14097"/>
                </a:lnTo>
                <a:close/>
              </a:path>
              <a:path w="2740025" h="620394">
                <a:moveTo>
                  <a:pt x="2129888" y="14097"/>
                </a:moveTo>
                <a:lnTo>
                  <a:pt x="1979266" y="14097"/>
                </a:lnTo>
                <a:lnTo>
                  <a:pt x="1980818" y="35292"/>
                </a:lnTo>
                <a:lnTo>
                  <a:pt x="1982060" y="53546"/>
                </a:lnTo>
                <a:lnTo>
                  <a:pt x="1984358" y="94565"/>
                </a:lnTo>
                <a:lnTo>
                  <a:pt x="1985108" y="142875"/>
                </a:lnTo>
                <a:lnTo>
                  <a:pt x="2122504" y="142875"/>
                </a:lnTo>
                <a:lnTo>
                  <a:pt x="2125124" y="94565"/>
                </a:lnTo>
                <a:lnTo>
                  <a:pt x="2127614" y="50933"/>
                </a:lnTo>
                <a:lnTo>
                  <a:pt x="2129888" y="14097"/>
                </a:lnTo>
                <a:close/>
              </a:path>
              <a:path w="2740025" h="620394">
                <a:moveTo>
                  <a:pt x="796439" y="14097"/>
                </a:moveTo>
                <a:lnTo>
                  <a:pt x="524824" y="14097"/>
                </a:lnTo>
                <a:lnTo>
                  <a:pt x="528955" y="76780"/>
                </a:lnTo>
                <a:lnTo>
                  <a:pt x="532536" y="134398"/>
                </a:lnTo>
                <a:lnTo>
                  <a:pt x="535565" y="186943"/>
                </a:lnTo>
                <a:lnTo>
                  <a:pt x="538041" y="234409"/>
                </a:lnTo>
                <a:lnTo>
                  <a:pt x="539964" y="276787"/>
                </a:lnTo>
                <a:lnTo>
                  <a:pt x="541354" y="314579"/>
                </a:lnTo>
                <a:lnTo>
                  <a:pt x="552256" y="589280"/>
                </a:lnTo>
                <a:lnTo>
                  <a:pt x="772347" y="589280"/>
                </a:lnTo>
                <a:lnTo>
                  <a:pt x="775547" y="407416"/>
                </a:lnTo>
                <a:lnTo>
                  <a:pt x="1071623" y="407416"/>
                </a:lnTo>
                <a:lnTo>
                  <a:pt x="1073298" y="360934"/>
                </a:lnTo>
                <a:lnTo>
                  <a:pt x="799456" y="360934"/>
                </a:lnTo>
                <a:lnTo>
                  <a:pt x="789064" y="360553"/>
                </a:lnTo>
                <a:lnTo>
                  <a:pt x="779217" y="359791"/>
                </a:lnTo>
                <a:lnTo>
                  <a:pt x="796439" y="14097"/>
                </a:lnTo>
                <a:close/>
              </a:path>
              <a:path w="2740025" h="620394">
                <a:moveTo>
                  <a:pt x="1069280" y="467995"/>
                </a:moveTo>
                <a:lnTo>
                  <a:pt x="859735" y="467995"/>
                </a:lnTo>
                <a:lnTo>
                  <a:pt x="863634" y="589280"/>
                </a:lnTo>
                <a:lnTo>
                  <a:pt x="1064269" y="589280"/>
                </a:lnTo>
                <a:lnTo>
                  <a:pt x="1067129" y="521221"/>
                </a:lnTo>
                <a:lnTo>
                  <a:pt x="1069280" y="467995"/>
                </a:lnTo>
                <a:close/>
              </a:path>
              <a:path w="2740025" h="620394">
                <a:moveTo>
                  <a:pt x="1071623" y="407416"/>
                </a:moveTo>
                <a:lnTo>
                  <a:pt x="775547" y="407416"/>
                </a:lnTo>
                <a:lnTo>
                  <a:pt x="775717" y="417958"/>
                </a:lnTo>
                <a:lnTo>
                  <a:pt x="776569" y="427085"/>
                </a:lnTo>
                <a:lnTo>
                  <a:pt x="778108" y="434758"/>
                </a:lnTo>
                <a:lnTo>
                  <a:pt x="780335" y="440944"/>
                </a:lnTo>
                <a:lnTo>
                  <a:pt x="803322" y="493649"/>
                </a:lnTo>
                <a:lnTo>
                  <a:pt x="854490" y="471805"/>
                </a:lnTo>
                <a:lnTo>
                  <a:pt x="858618" y="469519"/>
                </a:lnTo>
                <a:lnTo>
                  <a:pt x="859735" y="467995"/>
                </a:lnTo>
                <a:lnTo>
                  <a:pt x="1069280" y="467995"/>
                </a:lnTo>
                <a:lnTo>
                  <a:pt x="1069615" y="459703"/>
                </a:lnTo>
                <a:lnTo>
                  <a:pt x="1071623" y="407416"/>
                </a:lnTo>
                <a:close/>
              </a:path>
              <a:path w="2740025" h="620394">
                <a:moveTo>
                  <a:pt x="1091485" y="14097"/>
                </a:moveTo>
                <a:lnTo>
                  <a:pt x="838476" y="14097"/>
                </a:lnTo>
                <a:lnTo>
                  <a:pt x="857170" y="358394"/>
                </a:lnTo>
                <a:lnTo>
                  <a:pt x="847421" y="359249"/>
                </a:lnTo>
                <a:lnTo>
                  <a:pt x="838290" y="359902"/>
                </a:lnTo>
                <a:lnTo>
                  <a:pt x="829776" y="360340"/>
                </a:lnTo>
                <a:lnTo>
                  <a:pt x="810395" y="360934"/>
                </a:lnTo>
                <a:lnTo>
                  <a:pt x="1073298" y="360934"/>
                </a:lnTo>
                <a:lnTo>
                  <a:pt x="1073462" y="356364"/>
                </a:lnTo>
                <a:lnTo>
                  <a:pt x="1074849" y="314071"/>
                </a:lnTo>
                <a:lnTo>
                  <a:pt x="1078143" y="249978"/>
                </a:lnTo>
                <a:lnTo>
                  <a:pt x="1081245" y="191182"/>
                </a:lnTo>
                <a:lnTo>
                  <a:pt x="1084130" y="138191"/>
                </a:lnTo>
                <a:lnTo>
                  <a:pt x="1086798" y="91011"/>
                </a:lnTo>
                <a:lnTo>
                  <a:pt x="1089250" y="49645"/>
                </a:lnTo>
                <a:lnTo>
                  <a:pt x="1091485" y="14097"/>
                </a:lnTo>
                <a:close/>
              </a:path>
              <a:path w="2740025" h="620394">
                <a:moveTo>
                  <a:pt x="348941" y="250698"/>
                </a:moveTo>
                <a:lnTo>
                  <a:pt x="119243" y="250698"/>
                </a:lnTo>
                <a:lnTo>
                  <a:pt x="120985" y="273984"/>
                </a:lnTo>
                <a:lnTo>
                  <a:pt x="122754" y="298497"/>
                </a:lnTo>
                <a:lnTo>
                  <a:pt x="126374" y="351155"/>
                </a:lnTo>
                <a:lnTo>
                  <a:pt x="129393" y="411228"/>
                </a:lnTo>
                <a:lnTo>
                  <a:pt x="132021" y="465095"/>
                </a:lnTo>
                <a:lnTo>
                  <a:pt x="134260" y="512738"/>
                </a:lnTo>
                <a:lnTo>
                  <a:pt x="136110" y="554139"/>
                </a:lnTo>
                <a:lnTo>
                  <a:pt x="137575" y="589280"/>
                </a:lnTo>
                <a:lnTo>
                  <a:pt x="328748" y="589280"/>
                </a:lnTo>
                <a:lnTo>
                  <a:pt x="332286" y="527926"/>
                </a:lnTo>
                <a:lnTo>
                  <a:pt x="335386" y="473114"/>
                </a:lnTo>
                <a:lnTo>
                  <a:pt x="338049" y="424861"/>
                </a:lnTo>
                <a:lnTo>
                  <a:pt x="340277" y="383186"/>
                </a:lnTo>
                <a:lnTo>
                  <a:pt x="342071" y="348107"/>
                </a:lnTo>
                <a:lnTo>
                  <a:pt x="344509" y="311241"/>
                </a:lnTo>
                <a:lnTo>
                  <a:pt x="346468" y="282733"/>
                </a:lnTo>
                <a:lnTo>
                  <a:pt x="347946" y="262560"/>
                </a:lnTo>
                <a:lnTo>
                  <a:pt x="348941" y="250698"/>
                </a:lnTo>
                <a:close/>
              </a:path>
              <a:path w="2740025" h="620394">
                <a:moveTo>
                  <a:pt x="468804" y="14097"/>
                </a:moveTo>
                <a:lnTo>
                  <a:pt x="0" y="14097"/>
                </a:lnTo>
                <a:lnTo>
                  <a:pt x="9622" y="258572"/>
                </a:lnTo>
                <a:lnTo>
                  <a:pt x="69699" y="252984"/>
                </a:lnTo>
                <a:lnTo>
                  <a:pt x="119243" y="250698"/>
                </a:lnTo>
                <a:lnTo>
                  <a:pt x="458246" y="250698"/>
                </a:lnTo>
                <a:lnTo>
                  <a:pt x="468804" y="14097"/>
                </a:lnTo>
                <a:close/>
              </a:path>
              <a:path w="2740025" h="620394">
                <a:moveTo>
                  <a:pt x="458246" y="250698"/>
                </a:moveTo>
                <a:lnTo>
                  <a:pt x="348941" y="250698"/>
                </a:lnTo>
                <a:lnTo>
                  <a:pt x="380587" y="251840"/>
                </a:lnTo>
                <a:lnTo>
                  <a:pt x="403678" y="252984"/>
                </a:lnTo>
                <a:lnTo>
                  <a:pt x="457895" y="258572"/>
                </a:lnTo>
                <a:lnTo>
                  <a:pt x="458246" y="250698"/>
                </a:lnTo>
                <a:close/>
              </a:path>
              <a:path w="2740025" h="620394">
                <a:moveTo>
                  <a:pt x="2654938" y="481711"/>
                </a:moveTo>
                <a:lnTo>
                  <a:pt x="2440403" y="481711"/>
                </a:lnTo>
                <a:lnTo>
                  <a:pt x="2448543" y="495813"/>
                </a:lnTo>
                <a:lnTo>
                  <a:pt x="2474439" y="537337"/>
                </a:lnTo>
                <a:lnTo>
                  <a:pt x="2511761" y="589375"/>
                </a:lnTo>
                <a:lnTo>
                  <a:pt x="2536034" y="619887"/>
                </a:lnTo>
                <a:lnTo>
                  <a:pt x="2677925" y="556879"/>
                </a:lnTo>
                <a:lnTo>
                  <a:pt x="2696951" y="547931"/>
                </a:lnTo>
                <a:lnTo>
                  <a:pt x="2713072" y="539877"/>
                </a:lnTo>
                <a:lnTo>
                  <a:pt x="2684544" y="511561"/>
                </a:lnTo>
                <a:lnTo>
                  <a:pt x="2659732" y="486616"/>
                </a:lnTo>
                <a:lnTo>
                  <a:pt x="2654938" y="481711"/>
                </a:lnTo>
                <a:close/>
              </a:path>
              <a:path w="2740025" h="620394">
                <a:moveTo>
                  <a:pt x="2462628" y="14097"/>
                </a:moveTo>
                <a:lnTo>
                  <a:pt x="2193642" y="14097"/>
                </a:lnTo>
                <a:lnTo>
                  <a:pt x="2198534" y="83317"/>
                </a:lnTo>
                <a:lnTo>
                  <a:pt x="2202694" y="145587"/>
                </a:lnTo>
                <a:lnTo>
                  <a:pt x="2206237" y="202940"/>
                </a:lnTo>
                <a:lnTo>
                  <a:pt x="2208821" y="249280"/>
                </a:lnTo>
                <a:lnTo>
                  <a:pt x="2210787" y="290703"/>
                </a:lnTo>
                <a:lnTo>
                  <a:pt x="2220947" y="589280"/>
                </a:lnTo>
                <a:lnTo>
                  <a:pt x="2437355" y="589280"/>
                </a:lnTo>
                <a:lnTo>
                  <a:pt x="2440403" y="481711"/>
                </a:lnTo>
                <a:lnTo>
                  <a:pt x="2654938" y="481711"/>
                </a:lnTo>
                <a:lnTo>
                  <a:pt x="2638634" y="465028"/>
                </a:lnTo>
                <a:lnTo>
                  <a:pt x="2621251" y="446786"/>
                </a:lnTo>
                <a:lnTo>
                  <a:pt x="2568994" y="388903"/>
                </a:lnTo>
                <a:lnTo>
                  <a:pt x="2563974" y="383286"/>
                </a:lnTo>
                <a:lnTo>
                  <a:pt x="2591188" y="333589"/>
                </a:lnTo>
                <a:lnTo>
                  <a:pt x="2615663" y="288321"/>
                </a:lnTo>
                <a:lnTo>
                  <a:pt x="2637376" y="247483"/>
                </a:lnTo>
                <a:lnTo>
                  <a:pt x="2649503" y="224155"/>
                </a:lnTo>
                <a:lnTo>
                  <a:pt x="2450563" y="224155"/>
                </a:lnTo>
                <a:lnTo>
                  <a:pt x="2462628" y="14097"/>
                </a:lnTo>
                <a:close/>
              </a:path>
              <a:path w="2740025" h="620394">
                <a:moveTo>
                  <a:pt x="2523207" y="0"/>
                </a:moveTo>
                <a:lnTo>
                  <a:pt x="2511822" y="38294"/>
                </a:lnTo>
                <a:lnTo>
                  <a:pt x="2493292" y="98976"/>
                </a:lnTo>
                <a:lnTo>
                  <a:pt x="2466390" y="178736"/>
                </a:lnTo>
                <a:lnTo>
                  <a:pt x="2450563" y="224155"/>
                </a:lnTo>
                <a:lnTo>
                  <a:pt x="2649503" y="224155"/>
                </a:lnTo>
                <a:lnTo>
                  <a:pt x="2684213" y="157017"/>
                </a:lnTo>
                <a:lnTo>
                  <a:pt x="2707373" y="111426"/>
                </a:lnTo>
                <a:lnTo>
                  <a:pt x="2725794" y="74289"/>
                </a:lnTo>
                <a:lnTo>
                  <a:pt x="2739488" y="45593"/>
                </a:lnTo>
                <a:lnTo>
                  <a:pt x="2523207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293241" y="1326514"/>
            <a:ext cx="85090" cy="130175"/>
          </a:xfrm>
          <a:custGeom>
            <a:avLst/>
            <a:gdLst/>
            <a:ahLst/>
            <a:cxnLst/>
            <a:rect l="l" t="t" r="r" b="b"/>
            <a:pathLst>
              <a:path w="85090" h="130175">
                <a:moveTo>
                  <a:pt x="42290" y="0"/>
                </a:moveTo>
                <a:lnTo>
                  <a:pt x="40596" y="9189"/>
                </a:lnTo>
                <a:lnTo>
                  <a:pt x="36639" y="23415"/>
                </a:lnTo>
                <a:lnTo>
                  <a:pt x="30396" y="42666"/>
                </a:lnTo>
                <a:lnTo>
                  <a:pt x="21843" y="66929"/>
                </a:lnTo>
                <a:lnTo>
                  <a:pt x="17127" y="80361"/>
                </a:lnTo>
                <a:lnTo>
                  <a:pt x="11922" y="95329"/>
                </a:lnTo>
                <a:lnTo>
                  <a:pt x="6217" y="111845"/>
                </a:lnTo>
                <a:lnTo>
                  <a:pt x="0" y="129921"/>
                </a:lnTo>
                <a:lnTo>
                  <a:pt x="3665" y="129659"/>
                </a:lnTo>
                <a:lnTo>
                  <a:pt x="51762" y="123948"/>
                </a:lnTo>
                <a:lnTo>
                  <a:pt x="84962" y="116839"/>
                </a:lnTo>
                <a:lnTo>
                  <a:pt x="81657" y="109551"/>
                </a:lnTo>
                <a:lnTo>
                  <a:pt x="76898" y="97774"/>
                </a:lnTo>
                <a:lnTo>
                  <a:pt x="70711" y="81496"/>
                </a:lnTo>
                <a:lnTo>
                  <a:pt x="63118" y="60706"/>
                </a:lnTo>
                <a:lnTo>
                  <a:pt x="58525" y="48541"/>
                </a:lnTo>
                <a:lnTo>
                  <a:pt x="53514" y="34353"/>
                </a:lnTo>
                <a:lnTo>
                  <a:pt x="48099" y="18164"/>
                </a:lnTo>
                <a:lnTo>
                  <a:pt x="42290" y="0"/>
                </a:lnTo>
                <a:close/>
              </a:path>
            </a:pathLst>
          </a:custGeom>
          <a:ln w="12192">
            <a:solidFill>
              <a:srgbClr val="F5F7F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671320" y="1000252"/>
            <a:ext cx="463550" cy="582930"/>
          </a:xfrm>
          <a:custGeom>
            <a:avLst/>
            <a:gdLst/>
            <a:ahLst/>
            <a:cxnLst/>
            <a:rect l="l" t="t" r="r" b="b"/>
            <a:pathLst>
              <a:path w="463550" h="582930">
                <a:moveTo>
                  <a:pt x="0" y="0"/>
                </a:moveTo>
                <a:lnTo>
                  <a:pt x="193675" y="0"/>
                </a:lnTo>
                <a:lnTo>
                  <a:pt x="318769" y="128777"/>
                </a:lnTo>
                <a:lnTo>
                  <a:pt x="318694" y="111277"/>
                </a:lnTo>
                <a:lnTo>
                  <a:pt x="317373" y="67183"/>
                </a:lnTo>
                <a:lnTo>
                  <a:pt x="314479" y="21195"/>
                </a:lnTo>
                <a:lnTo>
                  <a:pt x="312928" y="0"/>
                </a:lnTo>
                <a:lnTo>
                  <a:pt x="463550" y="0"/>
                </a:lnTo>
                <a:lnTo>
                  <a:pt x="458709" y="81816"/>
                </a:lnTo>
                <a:lnTo>
                  <a:pt x="455832" y="134947"/>
                </a:lnTo>
                <a:lnTo>
                  <a:pt x="452625" y="196234"/>
                </a:lnTo>
                <a:lnTo>
                  <a:pt x="449072" y="265684"/>
                </a:lnTo>
                <a:lnTo>
                  <a:pt x="447326" y="311848"/>
                </a:lnTo>
                <a:lnTo>
                  <a:pt x="445647" y="360679"/>
                </a:lnTo>
                <a:lnTo>
                  <a:pt x="444039" y="412178"/>
                </a:lnTo>
                <a:lnTo>
                  <a:pt x="442505" y="466343"/>
                </a:lnTo>
                <a:lnTo>
                  <a:pt x="441049" y="523176"/>
                </a:lnTo>
                <a:lnTo>
                  <a:pt x="439674" y="582676"/>
                </a:lnTo>
                <a:lnTo>
                  <a:pt x="406459" y="559891"/>
                </a:lnTo>
                <a:lnTo>
                  <a:pt x="369316" y="533463"/>
                </a:lnTo>
                <a:lnTo>
                  <a:pt x="328267" y="503416"/>
                </a:lnTo>
                <a:lnTo>
                  <a:pt x="283337" y="469773"/>
                </a:lnTo>
                <a:lnTo>
                  <a:pt x="259978" y="452985"/>
                </a:lnTo>
                <a:lnTo>
                  <a:pt x="232965" y="432720"/>
                </a:lnTo>
                <a:lnTo>
                  <a:pt x="202309" y="408979"/>
                </a:lnTo>
                <a:lnTo>
                  <a:pt x="168021" y="381762"/>
                </a:lnTo>
                <a:lnTo>
                  <a:pt x="164592" y="575183"/>
                </a:lnTo>
                <a:lnTo>
                  <a:pt x="32257" y="575183"/>
                </a:lnTo>
                <a:lnTo>
                  <a:pt x="30977" y="544849"/>
                </a:lnTo>
                <a:lnTo>
                  <a:pt x="29294" y="507567"/>
                </a:lnTo>
                <a:lnTo>
                  <a:pt x="27209" y="463327"/>
                </a:lnTo>
                <a:lnTo>
                  <a:pt x="24722" y="412124"/>
                </a:lnTo>
                <a:lnTo>
                  <a:pt x="21833" y="353950"/>
                </a:lnTo>
                <a:lnTo>
                  <a:pt x="18542" y="288798"/>
                </a:lnTo>
                <a:lnTo>
                  <a:pt x="15484" y="234738"/>
                </a:lnTo>
                <a:lnTo>
                  <a:pt x="12408" y="183049"/>
                </a:lnTo>
                <a:lnTo>
                  <a:pt x="9318" y="133731"/>
                </a:lnTo>
                <a:lnTo>
                  <a:pt x="6218" y="86783"/>
                </a:lnTo>
                <a:lnTo>
                  <a:pt x="3110" y="42206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F5F7F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41425" y="1000252"/>
            <a:ext cx="482600" cy="586105"/>
          </a:xfrm>
          <a:custGeom>
            <a:avLst/>
            <a:gdLst/>
            <a:ahLst/>
            <a:cxnLst/>
            <a:rect l="l" t="t" r="r" b="b"/>
            <a:pathLst>
              <a:path w="482600" h="586105">
                <a:moveTo>
                  <a:pt x="123304" y="0"/>
                </a:moveTo>
                <a:lnTo>
                  <a:pt x="355015" y="0"/>
                </a:lnTo>
                <a:lnTo>
                  <a:pt x="360834" y="30679"/>
                </a:lnTo>
                <a:lnTo>
                  <a:pt x="369438" y="73038"/>
                </a:lnTo>
                <a:lnTo>
                  <a:pt x="380811" y="127083"/>
                </a:lnTo>
                <a:lnTo>
                  <a:pt x="394932" y="192820"/>
                </a:lnTo>
                <a:lnTo>
                  <a:pt x="411784" y="270256"/>
                </a:lnTo>
                <a:lnTo>
                  <a:pt x="420718" y="309000"/>
                </a:lnTo>
                <a:lnTo>
                  <a:pt x="430759" y="352584"/>
                </a:lnTo>
                <a:lnTo>
                  <a:pt x="441915" y="401002"/>
                </a:lnTo>
                <a:lnTo>
                  <a:pt x="454193" y="454246"/>
                </a:lnTo>
                <a:lnTo>
                  <a:pt x="467600" y="512308"/>
                </a:lnTo>
                <a:lnTo>
                  <a:pt x="482142" y="575183"/>
                </a:lnTo>
                <a:lnTo>
                  <a:pt x="269290" y="575183"/>
                </a:lnTo>
                <a:lnTo>
                  <a:pt x="254558" y="527812"/>
                </a:lnTo>
                <a:lnTo>
                  <a:pt x="252463" y="530048"/>
                </a:lnTo>
                <a:lnTo>
                  <a:pt x="246367" y="534273"/>
                </a:lnTo>
                <a:lnTo>
                  <a:pt x="236270" y="540474"/>
                </a:lnTo>
                <a:lnTo>
                  <a:pt x="222173" y="548639"/>
                </a:lnTo>
                <a:lnTo>
                  <a:pt x="211577" y="555686"/>
                </a:lnTo>
                <a:lnTo>
                  <a:pt x="199218" y="564245"/>
                </a:lnTo>
                <a:lnTo>
                  <a:pt x="185097" y="574303"/>
                </a:lnTo>
                <a:lnTo>
                  <a:pt x="169214" y="585851"/>
                </a:lnTo>
                <a:lnTo>
                  <a:pt x="144195" y="537463"/>
                </a:lnTo>
                <a:lnTo>
                  <a:pt x="141840" y="531487"/>
                </a:lnTo>
                <a:lnTo>
                  <a:pt x="139544" y="524033"/>
                </a:lnTo>
                <a:lnTo>
                  <a:pt x="137319" y="515104"/>
                </a:lnTo>
                <a:lnTo>
                  <a:pt x="135178" y="504698"/>
                </a:lnTo>
                <a:lnTo>
                  <a:pt x="119494" y="575183"/>
                </a:lnTo>
                <a:lnTo>
                  <a:pt x="0" y="575183"/>
                </a:lnTo>
                <a:lnTo>
                  <a:pt x="8512" y="539803"/>
                </a:lnTo>
                <a:lnTo>
                  <a:pt x="18466" y="498056"/>
                </a:lnTo>
                <a:lnTo>
                  <a:pt x="29862" y="449945"/>
                </a:lnTo>
                <a:lnTo>
                  <a:pt x="42701" y="395473"/>
                </a:lnTo>
                <a:lnTo>
                  <a:pt x="56982" y="334644"/>
                </a:lnTo>
                <a:lnTo>
                  <a:pt x="72707" y="267462"/>
                </a:lnTo>
                <a:lnTo>
                  <a:pt x="84174" y="213189"/>
                </a:lnTo>
                <a:lnTo>
                  <a:pt x="94967" y="159325"/>
                </a:lnTo>
                <a:lnTo>
                  <a:pt x="105086" y="105850"/>
                </a:lnTo>
                <a:lnTo>
                  <a:pt x="114532" y="52748"/>
                </a:lnTo>
                <a:lnTo>
                  <a:pt x="123304" y="0"/>
                </a:lnTo>
                <a:close/>
              </a:path>
            </a:pathLst>
          </a:custGeom>
          <a:ln w="12192">
            <a:solidFill>
              <a:srgbClr val="F5F7F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29805" y="1000252"/>
            <a:ext cx="567055" cy="575310"/>
          </a:xfrm>
          <a:custGeom>
            <a:avLst/>
            <a:gdLst/>
            <a:ahLst/>
            <a:cxnLst/>
            <a:rect l="l" t="t" r="r" b="b"/>
            <a:pathLst>
              <a:path w="567055" h="575310">
                <a:moveTo>
                  <a:pt x="0" y="0"/>
                </a:moveTo>
                <a:lnTo>
                  <a:pt x="271614" y="0"/>
                </a:lnTo>
                <a:lnTo>
                  <a:pt x="254393" y="345694"/>
                </a:lnTo>
                <a:lnTo>
                  <a:pt x="264239" y="346456"/>
                </a:lnTo>
                <a:lnTo>
                  <a:pt x="274632" y="346837"/>
                </a:lnTo>
                <a:lnTo>
                  <a:pt x="285570" y="346837"/>
                </a:lnTo>
                <a:lnTo>
                  <a:pt x="297053" y="346456"/>
                </a:lnTo>
                <a:lnTo>
                  <a:pt x="304951" y="346243"/>
                </a:lnTo>
                <a:lnTo>
                  <a:pt x="313466" y="345805"/>
                </a:lnTo>
                <a:lnTo>
                  <a:pt x="322597" y="345152"/>
                </a:lnTo>
                <a:lnTo>
                  <a:pt x="332346" y="344297"/>
                </a:lnTo>
                <a:lnTo>
                  <a:pt x="313651" y="0"/>
                </a:lnTo>
                <a:lnTo>
                  <a:pt x="566661" y="0"/>
                </a:lnTo>
                <a:lnTo>
                  <a:pt x="561974" y="76914"/>
                </a:lnTo>
                <a:lnTo>
                  <a:pt x="559306" y="124094"/>
                </a:lnTo>
                <a:lnTo>
                  <a:pt x="556421" y="177085"/>
                </a:lnTo>
                <a:lnTo>
                  <a:pt x="553318" y="235881"/>
                </a:lnTo>
                <a:lnTo>
                  <a:pt x="549998" y="300482"/>
                </a:lnTo>
                <a:lnTo>
                  <a:pt x="548637" y="342267"/>
                </a:lnTo>
                <a:lnTo>
                  <a:pt x="546902" y="390647"/>
                </a:lnTo>
                <a:lnTo>
                  <a:pt x="544791" y="445606"/>
                </a:lnTo>
                <a:lnTo>
                  <a:pt x="542305" y="507124"/>
                </a:lnTo>
                <a:lnTo>
                  <a:pt x="539445" y="575183"/>
                </a:lnTo>
                <a:lnTo>
                  <a:pt x="338810" y="575183"/>
                </a:lnTo>
                <a:lnTo>
                  <a:pt x="334911" y="453898"/>
                </a:lnTo>
                <a:lnTo>
                  <a:pt x="333794" y="455422"/>
                </a:lnTo>
                <a:lnTo>
                  <a:pt x="329666" y="457708"/>
                </a:lnTo>
                <a:lnTo>
                  <a:pt x="322541" y="460756"/>
                </a:lnTo>
                <a:lnTo>
                  <a:pt x="309809" y="466228"/>
                </a:lnTo>
                <a:lnTo>
                  <a:pt x="298224" y="471201"/>
                </a:lnTo>
                <a:lnTo>
                  <a:pt x="287787" y="475650"/>
                </a:lnTo>
                <a:lnTo>
                  <a:pt x="278498" y="479551"/>
                </a:lnTo>
                <a:lnTo>
                  <a:pt x="255511" y="426847"/>
                </a:lnTo>
                <a:lnTo>
                  <a:pt x="253284" y="420661"/>
                </a:lnTo>
                <a:lnTo>
                  <a:pt x="251745" y="412988"/>
                </a:lnTo>
                <a:lnTo>
                  <a:pt x="250892" y="403861"/>
                </a:lnTo>
                <a:lnTo>
                  <a:pt x="250723" y="393319"/>
                </a:lnTo>
                <a:lnTo>
                  <a:pt x="247523" y="575183"/>
                </a:lnTo>
                <a:lnTo>
                  <a:pt x="27432" y="575183"/>
                </a:lnTo>
                <a:lnTo>
                  <a:pt x="16510" y="299974"/>
                </a:lnTo>
                <a:lnTo>
                  <a:pt x="15140" y="262690"/>
                </a:lnTo>
                <a:lnTo>
                  <a:pt x="13217" y="220312"/>
                </a:lnTo>
                <a:lnTo>
                  <a:pt x="10741" y="172846"/>
                </a:lnTo>
                <a:lnTo>
                  <a:pt x="7712" y="120301"/>
                </a:lnTo>
                <a:lnTo>
                  <a:pt x="4131" y="62683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F5F7F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981" y="1000252"/>
            <a:ext cx="469265" cy="575310"/>
          </a:xfrm>
          <a:custGeom>
            <a:avLst/>
            <a:gdLst/>
            <a:ahLst/>
            <a:cxnLst/>
            <a:rect l="l" t="t" r="r" b="b"/>
            <a:pathLst>
              <a:path w="469265" h="575310">
                <a:moveTo>
                  <a:pt x="0" y="0"/>
                </a:moveTo>
                <a:lnTo>
                  <a:pt x="468804" y="0"/>
                </a:lnTo>
                <a:lnTo>
                  <a:pt x="457895" y="244475"/>
                </a:lnTo>
                <a:lnTo>
                  <a:pt x="445712" y="243262"/>
                </a:lnTo>
                <a:lnTo>
                  <a:pt x="432615" y="241919"/>
                </a:lnTo>
                <a:lnTo>
                  <a:pt x="418604" y="240456"/>
                </a:lnTo>
                <a:lnTo>
                  <a:pt x="403678" y="238887"/>
                </a:lnTo>
                <a:lnTo>
                  <a:pt x="393201" y="238315"/>
                </a:lnTo>
                <a:lnTo>
                  <a:pt x="380587" y="237743"/>
                </a:lnTo>
                <a:lnTo>
                  <a:pt x="365834" y="237172"/>
                </a:lnTo>
                <a:lnTo>
                  <a:pt x="348941" y="236600"/>
                </a:lnTo>
                <a:lnTo>
                  <a:pt x="347946" y="248463"/>
                </a:lnTo>
                <a:lnTo>
                  <a:pt x="346468" y="268636"/>
                </a:lnTo>
                <a:lnTo>
                  <a:pt x="344509" y="297144"/>
                </a:lnTo>
                <a:lnTo>
                  <a:pt x="342071" y="334010"/>
                </a:lnTo>
                <a:lnTo>
                  <a:pt x="340277" y="369089"/>
                </a:lnTo>
                <a:lnTo>
                  <a:pt x="338049" y="410764"/>
                </a:lnTo>
                <a:lnTo>
                  <a:pt x="335386" y="459017"/>
                </a:lnTo>
                <a:lnTo>
                  <a:pt x="332286" y="513829"/>
                </a:lnTo>
                <a:lnTo>
                  <a:pt x="328748" y="575183"/>
                </a:lnTo>
                <a:lnTo>
                  <a:pt x="137575" y="575183"/>
                </a:lnTo>
                <a:lnTo>
                  <a:pt x="136110" y="540042"/>
                </a:lnTo>
                <a:lnTo>
                  <a:pt x="134260" y="498641"/>
                </a:lnTo>
                <a:lnTo>
                  <a:pt x="132021" y="450998"/>
                </a:lnTo>
                <a:lnTo>
                  <a:pt x="129393" y="397131"/>
                </a:lnTo>
                <a:lnTo>
                  <a:pt x="126374" y="337058"/>
                </a:lnTo>
                <a:lnTo>
                  <a:pt x="122754" y="284400"/>
                </a:lnTo>
                <a:lnTo>
                  <a:pt x="119243" y="236600"/>
                </a:lnTo>
                <a:lnTo>
                  <a:pt x="69699" y="238887"/>
                </a:lnTo>
                <a:lnTo>
                  <a:pt x="9622" y="244475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F5F7F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198623" y="986155"/>
            <a:ext cx="546100" cy="620395"/>
          </a:xfrm>
          <a:custGeom>
            <a:avLst/>
            <a:gdLst/>
            <a:ahLst/>
            <a:cxnLst/>
            <a:rect l="l" t="t" r="r" b="b"/>
            <a:pathLst>
              <a:path w="546100" h="620394">
                <a:moveTo>
                  <a:pt x="329564" y="0"/>
                </a:moveTo>
                <a:lnTo>
                  <a:pt x="439674" y="22733"/>
                </a:lnTo>
                <a:lnTo>
                  <a:pt x="465675" y="28376"/>
                </a:lnTo>
                <a:lnTo>
                  <a:pt x="492045" y="34067"/>
                </a:lnTo>
                <a:lnTo>
                  <a:pt x="518773" y="39806"/>
                </a:lnTo>
                <a:lnTo>
                  <a:pt x="545845" y="45593"/>
                </a:lnTo>
                <a:lnTo>
                  <a:pt x="532151" y="74289"/>
                </a:lnTo>
                <a:lnTo>
                  <a:pt x="513730" y="111426"/>
                </a:lnTo>
                <a:lnTo>
                  <a:pt x="490571" y="157017"/>
                </a:lnTo>
                <a:lnTo>
                  <a:pt x="462661" y="211074"/>
                </a:lnTo>
                <a:lnTo>
                  <a:pt x="443734" y="247483"/>
                </a:lnTo>
                <a:lnTo>
                  <a:pt x="422020" y="288321"/>
                </a:lnTo>
                <a:lnTo>
                  <a:pt x="397545" y="333589"/>
                </a:lnTo>
                <a:lnTo>
                  <a:pt x="370331" y="383286"/>
                </a:lnTo>
                <a:lnTo>
                  <a:pt x="375352" y="388903"/>
                </a:lnTo>
                <a:lnTo>
                  <a:pt x="404014" y="420665"/>
                </a:lnTo>
                <a:lnTo>
                  <a:pt x="444992" y="465028"/>
                </a:lnTo>
                <a:lnTo>
                  <a:pt x="490902" y="511561"/>
                </a:lnTo>
                <a:lnTo>
                  <a:pt x="519430" y="539877"/>
                </a:lnTo>
                <a:lnTo>
                  <a:pt x="503308" y="547931"/>
                </a:lnTo>
                <a:lnTo>
                  <a:pt x="484282" y="556879"/>
                </a:lnTo>
                <a:lnTo>
                  <a:pt x="462351" y="566755"/>
                </a:lnTo>
                <a:lnTo>
                  <a:pt x="437514" y="577596"/>
                </a:lnTo>
                <a:lnTo>
                  <a:pt x="418133" y="586097"/>
                </a:lnTo>
                <a:lnTo>
                  <a:pt x="395811" y="595979"/>
                </a:lnTo>
                <a:lnTo>
                  <a:pt x="370560" y="607242"/>
                </a:lnTo>
                <a:lnTo>
                  <a:pt x="342392" y="619887"/>
                </a:lnTo>
                <a:lnTo>
                  <a:pt x="331892" y="607310"/>
                </a:lnTo>
                <a:lnTo>
                  <a:pt x="301083" y="566058"/>
                </a:lnTo>
                <a:lnTo>
                  <a:pt x="271942" y="523591"/>
                </a:lnTo>
                <a:lnTo>
                  <a:pt x="246761" y="481711"/>
                </a:lnTo>
                <a:lnTo>
                  <a:pt x="243712" y="589280"/>
                </a:lnTo>
                <a:lnTo>
                  <a:pt x="27305" y="589280"/>
                </a:lnTo>
                <a:lnTo>
                  <a:pt x="17144" y="290703"/>
                </a:lnTo>
                <a:lnTo>
                  <a:pt x="15179" y="249280"/>
                </a:lnTo>
                <a:lnTo>
                  <a:pt x="12481" y="200908"/>
                </a:lnTo>
                <a:lnTo>
                  <a:pt x="9052" y="145587"/>
                </a:lnTo>
                <a:lnTo>
                  <a:pt x="4892" y="83317"/>
                </a:lnTo>
                <a:lnTo>
                  <a:pt x="0" y="14097"/>
                </a:lnTo>
                <a:lnTo>
                  <a:pt x="268986" y="14097"/>
                </a:lnTo>
                <a:lnTo>
                  <a:pt x="256920" y="224155"/>
                </a:lnTo>
                <a:lnTo>
                  <a:pt x="264352" y="202940"/>
                </a:lnTo>
                <a:lnTo>
                  <a:pt x="272748" y="178736"/>
                </a:lnTo>
                <a:lnTo>
                  <a:pt x="292481" y="121412"/>
                </a:lnTo>
                <a:lnTo>
                  <a:pt x="308213" y="71278"/>
                </a:lnTo>
                <a:lnTo>
                  <a:pt x="318180" y="38294"/>
                </a:lnTo>
                <a:lnTo>
                  <a:pt x="329564" y="0"/>
                </a:lnTo>
                <a:close/>
              </a:path>
            </a:pathLst>
          </a:custGeom>
          <a:ln w="12191">
            <a:solidFill>
              <a:srgbClr val="F5F7F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969260" y="978661"/>
            <a:ext cx="1661795" cy="615950"/>
          </a:xfrm>
          <a:custGeom>
            <a:avLst/>
            <a:gdLst/>
            <a:ahLst/>
            <a:cxnLst/>
            <a:rect l="l" t="t" r="r" b="b"/>
            <a:pathLst>
              <a:path w="1661795" h="615950">
                <a:moveTo>
                  <a:pt x="837564" y="0"/>
                </a:moveTo>
                <a:lnTo>
                  <a:pt x="784318" y="4762"/>
                </a:lnTo>
                <a:lnTo>
                  <a:pt x="736393" y="19050"/>
                </a:lnTo>
                <a:lnTo>
                  <a:pt x="693779" y="42862"/>
                </a:lnTo>
                <a:lnTo>
                  <a:pt x="656463" y="76200"/>
                </a:lnTo>
                <a:lnTo>
                  <a:pt x="630190" y="110764"/>
                </a:lnTo>
                <a:lnTo>
                  <a:pt x="609745" y="150144"/>
                </a:lnTo>
                <a:lnTo>
                  <a:pt x="595134" y="194340"/>
                </a:lnTo>
                <a:lnTo>
                  <a:pt x="586363" y="243352"/>
                </a:lnTo>
                <a:lnTo>
                  <a:pt x="583438" y="297179"/>
                </a:lnTo>
                <a:lnTo>
                  <a:pt x="586104" y="348098"/>
                </a:lnTo>
                <a:lnTo>
                  <a:pt x="594105" y="395707"/>
                </a:lnTo>
                <a:lnTo>
                  <a:pt x="607440" y="440018"/>
                </a:lnTo>
                <a:lnTo>
                  <a:pt x="626110" y="481043"/>
                </a:lnTo>
                <a:lnTo>
                  <a:pt x="650113" y="518795"/>
                </a:lnTo>
                <a:lnTo>
                  <a:pt x="688671" y="561060"/>
                </a:lnTo>
                <a:lnTo>
                  <a:pt x="732742" y="591264"/>
                </a:lnTo>
                <a:lnTo>
                  <a:pt x="782361" y="609395"/>
                </a:lnTo>
                <a:lnTo>
                  <a:pt x="837564" y="615441"/>
                </a:lnTo>
                <a:lnTo>
                  <a:pt x="891403" y="609441"/>
                </a:lnTo>
                <a:lnTo>
                  <a:pt x="940133" y="591438"/>
                </a:lnTo>
                <a:lnTo>
                  <a:pt x="983743" y="561435"/>
                </a:lnTo>
                <a:lnTo>
                  <a:pt x="1022223" y="519429"/>
                </a:lnTo>
                <a:lnTo>
                  <a:pt x="1046699" y="481392"/>
                </a:lnTo>
                <a:lnTo>
                  <a:pt x="1051648" y="470662"/>
                </a:lnTo>
                <a:lnTo>
                  <a:pt x="837438" y="470662"/>
                </a:lnTo>
                <a:lnTo>
                  <a:pt x="825839" y="468445"/>
                </a:lnTo>
                <a:lnTo>
                  <a:pt x="795781" y="435101"/>
                </a:lnTo>
                <a:lnTo>
                  <a:pt x="780190" y="381309"/>
                </a:lnTo>
                <a:lnTo>
                  <a:pt x="779144" y="361950"/>
                </a:lnTo>
                <a:lnTo>
                  <a:pt x="782835" y="320464"/>
                </a:lnTo>
                <a:lnTo>
                  <a:pt x="793908" y="290861"/>
                </a:lnTo>
                <a:lnTo>
                  <a:pt x="812363" y="273117"/>
                </a:lnTo>
                <a:lnTo>
                  <a:pt x="838200" y="267208"/>
                </a:lnTo>
                <a:lnTo>
                  <a:pt x="1088527" y="267208"/>
                </a:lnTo>
                <a:lnTo>
                  <a:pt x="1087241" y="243733"/>
                </a:lnTo>
                <a:lnTo>
                  <a:pt x="1078463" y="194950"/>
                </a:lnTo>
                <a:lnTo>
                  <a:pt x="1063833" y="150830"/>
                </a:lnTo>
                <a:lnTo>
                  <a:pt x="1043350" y="111373"/>
                </a:lnTo>
                <a:lnTo>
                  <a:pt x="1017015" y="76580"/>
                </a:lnTo>
                <a:lnTo>
                  <a:pt x="979725" y="43076"/>
                </a:lnTo>
                <a:lnTo>
                  <a:pt x="937386" y="19145"/>
                </a:lnTo>
                <a:lnTo>
                  <a:pt x="890000" y="4786"/>
                </a:lnTo>
                <a:lnTo>
                  <a:pt x="837564" y="0"/>
                </a:lnTo>
                <a:close/>
              </a:path>
              <a:path w="1661795" h="615950">
                <a:moveTo>
                  <a:pt x="1088527" y="267208"/>
                </a:moveTo>
                <a:lnTo>
                  <a:pt x="838200" y="267208"/>
                </a:lnTo>
                <a:lnTo>
                  <a:pt x="864943" y="273087"/>
                </a:lnTo>
                <a:lnTo>
                  <a:pt x="884031" y="290718"/>
                </a:lnTo>
                <a:lnTo>
                  <a:pt x="895475" y="320089"/>
                </a:lnTo>
                <a:lnTo>
                  <a:pt x="899287" y="361188"/>
                </a:lnTo>
                <a:lnTo>
                  <a:pt x="898118" y="379811"/>
                </a:lnTo>
                <a:lnTo>
                  <a:pt x="880490" y="434086"/>
                </a:lnTo>
                <a:lnTo>
                  <a:pt x="848987" y="468375"/>
                </a:lnTo>
                <a:lnTo>
                  <a:pt x="837438" y="470662"/>
                </a:lnTo>
                <a:lnTo>
                  <a:pt x="1051648" y="470662"/>
                </a:lnTo>
                <a:lnTo>
                  <a:pt x="1065726" y="440137"/>
                </a:lnTo>
                <a:lnTo>
                  <a:pt x="1079308" y="395675"/>
                </a:lnTo>
                <a:lnTo>
                  <a:pt x="1087454" y="348018"/>
                </a:lnTo>
                <a:lnTo>
                  <a:pt x="1090167" y="297179"/>
                </a:lnTo>
                <a:lnTo>
                  <a:pt x="1088527" y="267208"/>
                </a:lnTo>
                <a:close/>
              </a:path>
              <a:path w="1661795" h="615950">
                <a:moveTo>
                  <a:pt x="1400428" y="21589"/>
                </a:moveTo>
                <a:lnTo>
                  <a:pt x="1149603" y="21589"/>
                </a:lnTo>
                <a:lnTo>
                  <a:pt x="1150992" y="65388"/>
                </a:lnTo>
                <a:lnTo>
                  <a:pt x="1153034" y="110217"/>
                </a:lnTo>
                <a:lnTo>
                  <a:pt x="1155739" y="156070"/>
                </a:lnTo>
                <a:lnTo>
                  <a:pt x="1159121" y="202941"/>
                </a:lnTo>
                <a:lnTo>
                  <a:pt x="1163192" y="250825"/>
                </a:lnTo>
                <a:lnTo>
                  <a:pt x="1168907" y="310876"/>
                </a:lnTo>
                <a:lnTo>
                  <a:pt x="1174813" y="359568"/>
                </a:lnTo>
                <a:lnTo>
                  <a:pt x="1187195" y="422783"/>
                </a:lnTo>
                <a:lnTo>
                  <a:pt x="1200554" y="468076"/>
                </a:lnTo>
                <a:lnTo>
                  <a:pt x="1217961" y="506428"/>
                </a:lnTo>
                <a:lnTo>
                  <a:pt x="1264919" y="562355"/>
                </a:lnTo>
                <a:lnTo>
                  <a:pt x="1300714" y="583932"/>
                </a:lnTo>
                <a:lnTo>
                  <a:pt x="1343723" y="599328"/>
                </a:lnTo>
                <a:lnTo>
                  <a:pt x="1393971" y="608558"/>
                </a:lnTo>
                <a:lnTo>
                  <a:pt x="1451482" y="611632"/>
                </a:lnTo>
                <a:lnTo>
                  <a:pt x="1500872" y="609413"/>
                </a:lnTo>
                <a:lnTo>
                  <a:pt x="1550368" y="602742"/>
                </a:lnTo>
                <a:lnTo>
                  <a:pt x="1599983" y="591593"/>
                </a:lnTo>
                <a:lnTo>
                  <a:pt x="1649729" y="575945"/>
                </a:lnTo>
                <a:lnTo>
                  <a:pt x="1649833" y="506428"/>
                </a:lnTo>
                <a:lnTo>
                  <a:pt x="1649883" y="495553"/>
                </a:lnTo>
                <a:lnTo>
                  <a:pt x="1463166" y="495553"/>
                </a:lnTo>
                <a:lnTo>
                  <a:pt x="1444930" y="493863"/>
                </a:lnTo>
                <a:lnTo>
                  <a:pt x="1410462" y="468502"/>
                </a:lnTo>
                <a:lnTo>
                  <a:pt x="1400270" y="428799"/>
                </a:lnTo>
                <a:lnTo>
                  <a:pt x="1396745" y="364998"/>
                </a:lnTo>
                <a:lnTo>
                  <a:pt x="1395933" y="310876"/>
                </a:lnTo>
                <a:lnTo>
                  <a:pt x="1395530" y="265429"/>
                </a:lnTo>
                <a:lnTo>
                  <a:pt x="1395477" y="219872"/>
                </a:lnTo>
                <a:lnTo>
                  <a:pt x="1395856" y="186054"/>
                </a:lnTo>
                <a:lnTo>
                  <a:pt x="1397117" y="133435"/>
                </a:lnTo>
                <a:lnTo>
                  <a:pt x="1398238" y="90820"/>
                </a:lnTo>
                <a:lnTo>
                  <a:pt x="1399357" y="52949"/>
                </a:lnTo>
                <a:lnTo>
                  <a:pt x="1400428" y="21589"/>
                </a:lnTo>
                <a:close/>
              </a:path>
              <a:path w="1661795" h="615950">
                <a:moveTo>
                  <a:pt x="1661540" y="21589"/>
                </a:moveTo>
                <a:lnTo>
                  <a:pt x="1466214" y="21589"/>
                </a:lnTo>
                <a:lnTo>
                  <a:pt x="1469932" y="80414"/>
                </a:lnTo>
                <a:lnTo>
                  <a:pt x="1473257" y="135193"/>
                </a:lnTo>
                <a:lnTo>
                  <a:pt x="1475880" y="180640"/>
                </a:lnTo>
                <a:lnTo>
                  <a:pt x="1478098" y="222018"/>
                </a:lnTo>
                <a:lnTo>
                  <a:pt x="1481374" y="319139"/>
                </a:lnTo>
                <a:lnTo>
                  <a:pt x="1482585" y="373280"/>
                </a:lnTo>
                <a:lnTo>
                  <a:pt x="1483443" y="419971"/>
                </a:lnTo>
                <a:lnTo>
                  <a:pt x="1483953" y="459207"/>
                </a:lnTo>
                <a:lnTo>
                  <a:pt x="1484122" y="490982"/>
                </a:lnTo>
                <a:lnTo>
                  <a:pt x="1477517" y="494029"/>
                </a:lnTo>
                <a:lnTo>
                  <a:pt x="1470532" y="495553"/>
                </a:lnTo>
                <a:lnTo>
                  <a:pt x="1649883" y="495553"/>
                </a:lnTo>
                <a:lnTo>
                  <a:pt x="1650111" y="446785"/>
                </a:lnTo>
                <a:lnTo>
                  <a:pt x="1650587" y="391826"/>
                </a:lnTo>
                <a:lnTo>
                  <a:pt x="1651254" y="343280"/>
                </a:lnTo>
                <a:lnTo>
                  <a:pt x="1652111" y="301148"/>
                </a:lnTo>
                <a:lnTo>
                  <a:pt x="1653159" y="265429"/>
                </a:lnTo>
                <a:lnTo>
                  <a:pt x="1661540" y="21589"/>
                </a:lnTo>
                <a:close/>
              </a:path>
              <a:path w="1661795" h="615950">
                <a:moveTo>
                  <a:pt x="282575" y="21589"/>
                </a:moveTo>
                <a:lnTo>
                  <a:pt x="0" y="21589"/>
                </a:lnTo>
                <a:lnTo>
                  <a:pt x="26308" y="70643"/>
                </a:lnTo>
                <a:lnTo>
                  <a:pt x="84708" y="178942"/>
                </a:lnTo>
                <a:lnTo>
                  <a:pt x="105763" y="220473"/>
                </a:lnTo>
                <a:lnTo>
                  <a:pt x="123221" y="255158"/>
                </a:lnTo>
                <a:lnTo>
                  <a:pt x="147446" y="304038"/>
                </a:lnTo>
                <a:lnTo>
                  <a:pt x="152211" y="352020"/>
                </a:lnTo>
                <a:lnTo>
                  <a:pt x="156035" y="391572"/>
                </a:lnTo>
                <a:lnTo>
                  <a:pt x="160908" y="445388"/>
                </a:lnTo>
                <a:lnTo>
                  <a:pt x="163193" y="492152"/>
                </a:lnTo>
                <a:lnTo>
                  <a:pt x="165084" y="532987"/>
                </a:lnTo>
                <a:lnTo>
                  <a:pt x="167639" y="596773"/>
                </a:lnTo>
                <a:lnTo>
                  <a:pt x="368935" y="596773"/>
                </a:lnTo>
                <a:lnTo>
                  <a:pt x="371482" y="550294"/>
                </a:lnTo>
                <a:lnTo>
                  <a:pt x="373602" y="509936"/>
                </a:lnTo>
                <a:lnTo>
                  <a:pt x="375292" y="475722"/>
                </a:lnTo>
                <a:lnTo>
                  <a:pt x="376554" y="447675"/>
                </a:lnTo>
                <a:lnTo>
                  <a:pt x="379837" y="403764"/>
                </a:lnTo>
                <a:lnTo>
                  <a:pt x="382809" y="365188"/>
                </a:lnTo>
                <a:lnTo>
                  <a:pt x="387730" y="304038"/>
                </a:lnTo>
                <a:lnTo>
                  <a:pt x="409783" y="260294"/>
                </a:lnTo>
                <a:lnTo>
                  <a:pt x="429466" y="221646"/>
                </a:lnTo>
                <a:lnTo>
                  <a:pt x="443320" y="194817"/>
                </a:lnTo>
                <a:lnTo>
                  <a:pt x="335279" y="194817"/>
                </a:lnTo>
                <a:lnTo>
                  <a:pt x="306197" y="99187"/>
                </a:lnTo>
                <a:lnTo>
                  <a:pt x="299005" y="76561"/>
                </a:lnTo>
                <a:lnTo>
                  <a:pt x="292671" y="56102"/>
                </a:lnTo>
                <a:lnTo>
                  <a:pt x="287194" y="37786"/>
                </a:lnTo>
                <a:lnTo>
                  <a:pt x="282575" y="21589"/>
                </a:lnTo>
                <a:close/>
              </a:path>
              <a:path w="1661795" h="615950">
                <a:moveTo>
                  <a:pt x="531240" y="21589"/>
                </a:moveTo>
                <a:lnTo>
                  <a:pt x="387223" y="21589"/>
                </a:lnTo>
                <a:lnTo>
                  <a:pt x="380678" y="46114"/>
                </a:lnTo>
                <a:lnTo>
                  <a:pt x="374777" y="67484"/>
                </a:lnTo>
                <a:lnTo>
                  <a:pt x="369542" y="85687"/>
                </a:lnTo>
                <a:lnTo>
                  <a:pt x="364998" y="100711"/>
                </a:lnTo>
                <a:lnTo>
                  <a:pt x="354353" y="131024"/>
                </a:lnTo>
                <a:lnTo>
                  <a:pt x="345852" y="156813"/>
                </a:lnTo>
                <a:lnTo>
                  <a:pt x="339494" y="178077"/>
                </a:lnTo>
                <a:lnTo>
                  <a:pt x="335279" y="194817"/>
                </a:lnTo>
                <a:lnTo>
                  <a:pt x="443320" y="194817"/>
                </a:lnTo>
                <a:lnTo>
                  <a:pt x="446791" y="188094"/>
                </a:lnTo>
                <a:lnTo>
                  <a:pt x="461772" y="159638"/>
                </a:lnTo>
                <a:lnTo>
                  <a:pt x="531240" y="21589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748404" y="1245869"/>
            <a:ext cx="120650" cy="203835"/>
          </a:xfrm>
          <a:custGeom>
            <a:avLst/>
            <a:gdLst/>
            <a:ahLst/>
            <a:cxnLst/>
            <a:rect l="l" t="t" r="r" b="b"/>
            <a:pathLst>
              <a:path w="120650" h="203834">
                <a:moveTo>
                  <a:pt x="59055" y="0"/>
                </a:moveTo>
                <a:lnTo>
                  <a:pt x="33218" y="5909"/>
                </a:lnTo>
                <a:lnTo>
                  <a:pt x="14763" y="23653"/>
                </a:lnTo>
                <a:lnTo>
                  <a:pt x="3690" y="53256"/>
                </a:lnTo>
                <a:lnTo>
                  <a:pt x="0" y="94741"/>
                </a:lnTo>
                <a:lnTo>
                  <a:pt x="1045" y="114101"/>
                </a:lnTo>
                <a:lnTo>
                  <a:pt x="16637" y="167893"/>
                </a:lnTo>
                <a:lnTo>
                  <a:pt x="46694" y="201237"/>
                </a:lnTo>
                <a:lnTo>
                  <a:pt x="58293" y="203453"/>
                </a:lnTo>
                <a:lnTo>
                  <a:pt x="69842" y="201167"/>
                </a:lnTo>
                <a:lnTo>
                  <a:pt x="101346" y="166877"/>
                </a:lnTo>
                <a:lnTo>
                  <a:pt x="115458" y="130952"/>
                </a:lnTo>
                <a:lnTo>
                  <a:pt x="120142" y="93979"/>
                </a:lnTo>
                <a:lnTo>
                  <a:pt x="116330" y="52881"/>
                </a:lnTo>
                <a:lnTo>
                  <a:pt x="104886" y="23510"/>
                </a:lnTo>
                <a:lnTo>
                  <a:pt x="85798" y="5879"/>
                </a:lnTo>
                <a:lnTo>
                  <a:pt x="59055" y="0"/>
                </a:lnTo>
                <a:close/>
              </a:path>
            </a:pathLst>
          </a:custGeom>
          <a:ln w="12192">
            <a:solidFill>
              <a:srgbClr val="F5F7F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118864" y="1000252"/>
            <a:ext cx="512445" cy="590550"/>
          </a:xfrm>
          <a:custGeom>
            <a:avLst/>
            <a:gdLst/>
            <a:ahLst/>
            <a:cxnLst/>
            <a:rect l="l" t="t" r="r" b="b"/>
            <a:pathLst>
              <a:path w="512445" h="590550">
                <a:moveTo>
                  <a:pt x="0" y="0"/>
                </a:moveTo>
                <a:lnTo>
                  <a:pt x="250825" y="0"/>
                </a:lnTo>
                <a:lnTo>
                  <a:pt x="249753" y="31359"/>
                </a:lnTo>
                <a:lnTo>
                  <a:pt x="248634" y="69230"/>
                </a:lnTo>
                <a:lnTo>
                  <a:pt x="247467" y="113603"/>
                </a:lnTo>
                <a:lnTo>
                  <a:pt x="246252" y="164464"/>
                </a:lnTo>
                <a:lnTo>
                  <a:pt x="245873" y="198282"/>
                </a:lnTo>
                <a:lnTo>
                  <a:pt x="245887" y="239363"/>
                </a:lnTo>
                <a:lnTo>
                  <a:pt x="246306" y="287730"/>
                </a:lnTo>
                <a:lnTo>
                  <a:pt x="247141" y="343408"/>
                </a:lnTo>
                <a:lnTo>
                  <a:pt x="250666" y="407209"/>
                </a:lnTo>
                <a:lnTo>
                  <a:pt x="260858" y="446913"/>
                </a:lnTo>
                <a:lnTo>
                  <a:pt x="295326" y="472273"/>
                </a:lnTo>
                <a:lnTo>
                  <a:pt x="313563" y="473963"/>
                </a:lnTo>
                <a:lnTo>
                  <a:pt x="320928" y="473963"/>
                </a:lnTo>
                <a:lnTo>
                  <a:pt x="327913" y="472439"/>
                </a:lnTo>
                <a:lnTo>
                  <a:pt x="334518" y="469392"/>
                </a:lnTo>
                <a:lnTo>
                  <a:pt x="334349" y="437617"/>
                </a:lnTo>
                <a:lnTo>
                  <a:pt x="333839" y="398381"/>
                </a:lnTo>
                <a:lnTo>
                  <a:pt x="332981" y="351690"/>
                </a:lnTo>
                <a:lnTo>
                  <a:pt x="331770" y="297549"/>
                </a:lnTo>
                <a:lnTo>
                  <a:pt x="330200" y="235965"/>
                </a:lnTo>
                <a:lnTo>
                  <a:pt x="326276" y="159050"/>
                </a:lnTo>
                <a:lnTo>
                  <a:pt x="323552" y="111845"/>
                </a:lnTo>
                <a:lnTo>
                  <a:pt x="320328" y="58824"/>
                </a:lnTo>
                <a:lnTo>
                  <a:pt x="316611" y="0"/>
                </a:lnTo>
                <a:lnTo>
                  <a:pt x="511937" y="0"/>
                </a:lnTo>
                <a:lnTo>
                  <a:pt x="503555" y="243839"/>
                </a:lnTo>
                <a:lnTo>
                  <a:pt x="501650" y="321690"/>
                </a:lnTo>
                <a:lnTo>
                  <a:pt x="500983" y="370236"/>
                </a:lnTo>
                <a:lnTo>
                  <a:pt x="500507" y="425195"/>
                </a:lnTo>
                <a:lnTo>
                  <a:pt x="500221" y="486568"/>
                </a:lnTo>
                <a:lnTo>
                  <a:pt x="500125" y="554355"/>
                </a:lnTo>
                <a:lnTo>
                  <a:pt x="450379" y="570003"/>
                </a:lnTo>
                <a:lnTo>
                  <a:pt x="400764" y="581152"/>
                </a:lnTo>
                <a:lnTo>
                  <a:pt x="351268" y="587823"/>
                </a:lnTo>
                <a:lnTo>
                  <a:pt x="301878" y="590042"/>
                </a:lnTo>
                <a:lnTo>
                  <a:pt x="244367" y="586968"/>
                </a:lnTo>
                <a:lnTo>
                  <a:pt x="194119" y="577738"/>
                </a:lnTo>
                <a:lnTo>
                  <a:pt x="151110" y="562342"/>
                </a:lnTo>
                <a:lnTo>
                  <a:pt x="115315" y="540765"/>
                </a:lnTo>
                <a:lnTo>
                  <a:pt x="68357" y="484838"/>
                </a:lnTo>
                <a:lnTo>
                  <a:pt x="50950" y="446486"/>
                </a:lnTo>
                <a:lnTo>
                  <a:pt x="37591" y="401193"/>
                </a:lnTo>
                <a:lnTo>
                  <a:pt x="25209" y="337978"/>
                </a:lnTo>
                <a:lnTo>
                  <a:pt x="19303" y="289286"/>
                </a:lnTo>
                <a:lnTo>
                  <a:pt x="13588" y="229235"/>
                </a:lnTo>
                <a:lnTo>
                  <a:pt x="9517" y="181351"/>
                </a:lnTo>
                <a:lnTo>
                  <a:pt x="6135" y="134480"/>
                </a:lnTo>
                <a:lnTo>
                  <a:pt x="3430" y="88627"/>
                </a:lnTo>
                <a:lnTo>
                  <a:pt x="1388" y="43798"/>
                </a:lnTo>
                <a:lnTo>
                  <a:pt x="0" y="0"/>
                </a:lnTo>
                <a:close/>
              </a:path>
            </a:pathLst>
          </a:custGeom>
          <a:ln w="12191">
            <a:solidFill>
              <a:srgbClr val="F5F7F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969260" y="1000252"/>
            <a:ext cx="531495" cy="575310"/>
          </a:xfrm>
          <a:custGeom>
            <a:avLst/>
            <a:gdLst/>
            <a:ahLst/>
            <a:cxnLst/>
            <a:rect l="l" t="t" r="r" b="b"/>
            <a:pathLst>
              <a:path w="531495" h="575310">
                <a:moveTo>
                  <a:pt x="0" y="0"/>
                </a:moveTo>
                <a:lnTo>
                  <a:pt x="282575" y="0"/>
                </a:lnTo>
                <a:lnTo>
                  <a:pt x="287194" y="16196"/>
                </a:lnTo>
                <a:lnTo>
                  <a:pt x="292671" y="34512"/>
                </a:lnTo>
                <a:lnTo>
                  <a:pt x="299005" y="54971"/>
                </a:lnTo>
                <a:lnTo>
                  <a:pt x="306197" y="77597"/>
                </a:lnTo>
                <a:lnTo>
                  <a:pt x="335279" y="173227"/>
                </a:lnTo>
                <a:lnTo>
                  <a:pt x="339494" y="156487"/>
                </a:lnTo>
                <a:lnTo>
                  <a:pt x="345852" y="135223"/>
                </a:lnTo>
                <a:lnTo>
                  <a:pt x="354353" y="109434"/>
                </a:lnTo>
                <a:lnTo>
                  <a:pt x="364998" y="79121"/>
                </a:lnTo>
                <a:lnTo>
                  <a:pt x="369542" y="64097"/>
                </a:lnTo>
                <a:lnTo>
                  <a:pt x="374777" y="45894"/>
                </a:lnTo>
                <a:lnTo>
                  <a:pt x="380678" y="24524"/>
                </a:lnTo>
                <a:lnTo>
                  <a:pt x="387223" y="0"/>
                </a:lnTo>
                <a:lnTo>
                  <a:pt x="531240" y="0"/>
                </a:lnTo>
                <a:lnTo>
                  <a:pt x="461772" y="138049"/>
                </a:lnTo>
                <a:lnTo>
                  <a:pt x="446791" y="166504"/>
                </a:lnTo>
                <a:lnTo>
                  <a:pt x="429466" y="200056"/>
                </a:lnTo>
                <a:lnTo>
                  <a:pt x="409783" y="238704"/>
                </a:lnTo>
                <a:lnTo>
                  <a:pt x="387730" y="282448"/>
                </a:lnTo>
                <a:lnTo>
                  <a:pt x="382809" y="343598"/>
                </a:lnTo>
                <a:lnTo>
                  <a:pt x="379837" y="382174"/>
                </a:lnTo>
                <a:lnTo>
                  <a:pt x="376554" y="426085"/>
                </a:lnTo>
                <a:lnTo>
                  <a:pt x="375292" y="454132"/>
                </a:lnTo>
                <a:lnTo>
                  <a:pt x="373602" y="488346"/>
                </a:lnTo>
                <a:lnTo>
                  <a:pt x="371482" y="528704"/>
                </a:lnTo>
                <a:lnTo>
                  <a:pt x="368935" y="575183"/>
                </a:lnTo>
                <a:lnTo>
                  <a:pt x="167639" y="575183"/>
                </a:lnTo>
                <a:lnTo>
                  <a:pt x="166570" y="546278"/>
                </a:lnTo>
                <a:lnTo>
                  <a:pt x="165084" y="511397"/>
                </a:lnTo>
                <a:lnTo>
                  <a:pt x="163193" y="470562"/>
                </a:lnTo>
                <a:lnTo>
                  <a:pt x="160908" y="423799"/>
                </a:lnTo>
                <a:lnTo>
                  <a:pt x="156035" y="369982"/>
                </a:lnTo>
                <a:lnTo>
                  <a:pt x="152211" y="330430"/>
                </a:lnTo>
                <a:lnTo>
                  <a:pt x="147446" y="282448"/>
                </a:lnTo>
                <a:lnTo>
                  <a:pt x="123221" y="233568"/>
                </a:lnTo>
                <a:lnTo>
                  <a:pt x="105763" y="198883"/>
                </a:lnTo>
                <a:lnTo>
                  <a:pt x="84708" y="157352"/>
                </a:lnTo>
                <a:lnTo>
                  <a:pt x="68687" y="127730"/>
                </a:lnTo>
                <a:lnTo>
                  <a:pt x="49212" y="91630"/>
                </a:lnTo>
                <a:lnTo>
                  <a:pt x="26308" y="49053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F5F7F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3552697" y="978661"/>
            <a:ext cx="506730" cy="615950"/>
          </a:xfrm>
          <a:custGeom>
            <a:avLst/>
            <a:gdLst/>
            <a:ahLst/>
            <a:cxnLst/>
            <a:rect l="l" t="t" r="r" b="b"/>
            <a:pathLst>
              <a:path w="506729" h="615950">
                <a:moveTo>
                  <a:pt x="254126" y="0"/>
                </a:moveTo>
                <a:lnTo>
                  <a:pt x="306562" y="4786"/>
                </a:lnTo>
                <a:lnTo>
                  <a:pt x="353948" y="19145"/>
                </a:lnTo>
                <a:lnTo>
                  <a:pt x="396287" y="43076"/>
                </a:lnTo>
                <a:lnTo>
                  <a:pt x="433577" y="76580"/>
                </a:lnTo>
                <a:lnTo>
                  <a:pt x="459912" y="111373"/>
                </a:lnTo>
                <a:lnTo>
                  <a:pt x="480395" y="150830"/>
                </a:lnTo>
                <a:lnTo>
                  <a:pt x="495025" y="194950"/>
                </a:lnTo>
                <a:lnTo>
                  <a:pt x="503803" y="243733"/>
                </a:lnTo>
                <a:lnTo>
                  <a:pt x="506729" y="297179"/>
                </a:lnTo>
                <a:lnTo>
                  <a:pt x="504016" y="348018"/>
                </a:lnTo>
                <a:lnTo>
                  <a:pt x="495870" y="395675"/>
                </a:lnTo>
                <a:lnTo>
                  <a:pt x="482288" y="440137"/>
                </a:lnTo>
                <a:lnTo>
                  <a:pt x="463261" y="481392"/>
                </a:lnTo>
                <a:lnTo>
                  <a:pt x="438785" y="519429"/>
                </a:lnTo>
                <a:lnTo>
                  <a:pt x="400305" y="561435"/>
                </a:lnTo>
                <a:lnTo>
                  <a:pt x="356695" y="591438"/>
                </a:lnTo>
                <a:lnTo>
                  <a:pt x="307965" y="609441"/>
                </a:lnTo>
                <a:lnTo>
                  <a:pt x="254126" y="615441"/>
                </a:lnTo>
                <a:lnTo>
                  <a:pt x="198923" y="609395"/>
                </a:lnTo>
                <a:lnTo>
                  <a:pt x="149304" y="591264"/>
                </a:lnTo>
                <a:lnTo>
                  <a:pt x="105233" y="561060"/>
                </a:lnTo>
                <a:lnTo>
                  <a:pt x="66675" y="518795"/>
                </a:lnTo>
                <a:lnTo>
                  <a:pt x="42672" y="481043"/>
                </a:lnTo>
                <a:lnTo>
                  <a:pt x="24002" y="440018"/>
                </a:lnTo>
                <a:lnTo>
                  <a:pt x="10667" y="395707"/>
                </a:lnTo>
                <a:lnTo>
                  <a:pt x="2666" y="348098"/>
                </a:lnTo>
                <a:lnTo>
                  <a:pt x="0" y="297179"/>
                </a:lnTo>
                <a:lnTo>
                  <a:pt x="2925" y="243352"/>
                </a:lnTo>
                <a:lnTo>
                  <a:pt x="11696" y="194340"/>
                </a:lnTo>
                <a:lnTo>
                  <a:pt x="26307" y="150144"/>
                </a:lnTo>
                <a:lnTo>
                  <a:pt x="46752" y="110764"/>
                </a:lnTo>
                <a:lnTo>
                  <a:pt x="73025" y="76200"/>
                </a:lnTo>
                <a:lnTo>
                  <a:pt x="110341" y="42862"/>
                </a:lnTo>
                <a:lnTo>
                  <a:pt x="152955" y="19050"/>
                </a:lnTo>
                <a:lnTo>
                  <a:pt x="200880" y="4762"/>
                </a:lnTo>
                <a:lnTo>
                  <a:pt x="254126" y="0"/>
                </a:lnTo>
                <a:close/>
              </a:path>
            </a:pathLst>
          </a:custGeom>
          <a:ln w="12192">
            <a:solidFill>
              <a:srgbClr val="F5F7F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18135" y="1773935"/>
            <a:ext cx="4212894" cy="22263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21411" y="2078735"/>
            <a:ext cx="3599103" cy="22263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1582927" y="2383535"/>
            <a:ext cx="1480692" cy="22263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114300" y="2572511"/>
            <a:ext cx="5314188" cy="371856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5675376" y="3579876"/>
            <a:ext cx="1575816" cy="150723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6437376" y="3785615"/>
            <a:ext cx="877824" cy="124053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6577583" y="3785615"/>
            <a:ext cx="923544" cy="124053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6763511" y="3776471"/>
            <a:ext cx="1296924" cy="124053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7322819" y="3785615"/>
            <a:ext cx="923544" cy="124053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508747" y="3785615"/>
            <a:ext cx="877824" cy="124053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934455" y="4454652"/>
            <a:ext cx="2124455" cy="123139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330440" y="4454652"/>
            <a:ext cx="868679" cy="123139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771388" y="5219700"/>
            <a:ext cx="405384" cy="56997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835396" y="5219700"/>
            <a:ext cx="713231" cy="56997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207252" y="5219700"/>
            <a:ext cx="1491996" cy="56997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7357871" y="5219700"/>
            <a:ext cx="399288" cy="569976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7415783" y="5219700"/>
            <a:ext cx="790955" cy="56997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7865364" y="5219700"/>
            <a:ext cx="405383" cy="56997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844540" y="5524500"/>
            <a:ext cx="2287523" cy="569976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790688" y="5524500"/>
            <a:ext cx="405383" cy="56997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897879" y="5829300"/>
            <a:ext cx="717803" cy="569976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6274308" y="5829300"/>
            <a:ext cx="1804415" cy="569976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7737347" y="5829300"/>
            <a:ext cx="405383" cy="569976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905500" y="6134100"/>
            <a:ext cx="665988" cy="56997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230111" y="6134100"/>
            <a:ext cx="403860" cy="569976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292596" y="6134100"/>
            <a:ext cx="827531" cy="569976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6778752" y="6134100"/>
            <a:ext cx="851916" cy="569976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7289292" y="6134100"/>
            <a:ext cx="402335" cy="569976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350252" y="6134100"/>
            <a:ext cx="722376" cy="569976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7731252" y="6134100"/>
            <a:ext cx="405383" cy="569976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 txBox="1"/>
          <p:nvPr/>
        </p:nvSpPr>
        <p:spPr>
          <a:xfrm>
            <a:off x="6087236" y="3819779"/>
            <a:ext cx="1783714" cy="808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6370"/>
              </a:lnSpc>
            </a:pPr>
            <a:r>
              <a:rPr dirty="0" sz="5400">
                <a:solidFill>
                  <a:srgbClr val="94B3D6"/>
                </a:solidFill>
                <a:latin typeface="MS Gothic"/>
                <a:cs typeface="MS Gothic"/>
              </a:rPr>
              <a:t>德</a:t>
            </a:r>
            <a:r>
              <a:rPr dirty="0" sz="5400" spc="-1700">
                <a:solidFill>
                  <a:srgbClr val="94B3D6"/>
                </a:solidFill>
                <a:latin typeface="MS Gothic"/>
                <a:cs typeface="MS Gothic"/>
              </a:rPr>
              <a:t> </a:t>
            </a:r>
            <a:r>
              <a:rPr dirty="0" sz="4400">
                <a:solidFill>
                  <a:srgbClr val="94B3D6"/>
                </a:solidFill>
                <a:latin typeface="Times New Roman"/>
                <a:cs typeface="Times New Roman"/>
              </a:rPr>
              <a:t>(</a:t>
            </a:r>
            <a:r>
              <a:rPr dirty="0" sz="4400">
                <a:solidFill>
                  <a:srgbClr val="94B3D6"/>
                </a:solidFill>
                <a:latin typeface="Malgun Gothic"/>
                <a:cs typeface="Malgun Gothic"/>
              </a:rPr>
              <a:t>덕</a:t>
            </a:r>
            <a:r>
              <a:rPr dirty="0" sz="4400">
                <a:solidFill>
                  <a:srgbClr val="94B3D6"/>
                </a:solidFill>
                <a:latin typeface="Times New Roman"/>
                <a:cs typeface="Times New Roman"/>
              </a:rPr>
              <a:t>)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983604" y="4628641"/>
            <a:ext cx="2058670" cy="18872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59055">
              <a:lnSpc>
                <a:spcPts val="5170"/>
              </a:lnSpc>
            </a:pPr>
            <a:r>
              <a:rPr dirty="0" sz="4400" spc="-45">
                <a:solidFill>
                  <a:srgbClr val="94B3D6"/>
                </a:solidFill>
                <a:latin typeface="Times New Roman"/>
                <a:cs typeface="Times New Roman"/>
              </a:rPr>
              <a:t>Virtue</a:t>
            </a:r>
            <a:endParaRPr sz="4400">
              <a:latin typeface="Times New Roman"/>
              <a:cs typeface="Times New Roman"/>
            </a:endParaRPr>
          </a:p>
          <a:p>
            <a:pPr algn="ctr" marL="12065" marR="5080">
              <a:lnSpc>
                <a:spcPct val="100000"/>
              </a:lnSpc>
              <a:spcBef>
                <a:spcPts val="80"/>
              </a:spcBef>
            </a:pPr>
            <a:r>
              <a:rPr dirty="0" sz="2000" spc="-35">
                <a:solidFill>
                  <a:srgbClr val="94B3D6"/>
                </a:solidFill>
                <a:latin typeface="Times New Roman"/>
                <a:cs typeface="Times New Roman"/>
              </a:rPr>
              <a:t>Dr. </a:t>
            </a:r>
            <a:r>
              <a:rPr dirty="0" sz="2000" spc="-20">
                <a:solidFill>
                  <a:srgbClr val="94B3D6"/>
                </a:solidFill>
                <a:latin typeface="Times New Roman"/>
                <a:cs typeface="Times New Roman"/>
              </a:rPr>
              <a:t>YongJoong</a:t>
            </a:r>
            <a:r>
              <a:rPr dirty="0" sz="2000" spc="-170">
                <a:solidFill>
                  <a:srgbClr val="94B3D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94B3D6"/>
                </a:solidFill>
                <a:latin typeface="Times New Roman"/>
                <a:cs typeface="Times New Roman"/>
              </a:rPr>
              <a:t>Kim  </a:t>
            </a:r>
            <a:r>
              <a:rPr dirty="0" sz="2000" spc="-35">
                <a:solidFill>
                  <a:srgbClr val="94B3D6"/>
                </a:solidFill>
                <a:latin typeface="Times New Roman"/>
                <a:cs typeface="Times New Roman"/>
              </a:rPr>
              <a:t>Dr. </a:t>
            </a:r>
            <a:r>
              <a:rPr dirty="0" sz="2000">
                <a:solidFill>
                  <a:srgbClr val="94B3D6"/>
                </a:solidFill>
                <a:latin typeface="Times New Roman"/>
                <a:cs typeface="Times New Roman"/>
              </a:rPr>
              <a:t>Hag Dong Kim  </a:t>
            </a:r>
            <a:r>
              <a:rPr dirty="0" sz="2000" spc="-35">
                <a:solidFill>
                  <a:srgbClr val="94B3D6"/>
                </a:solidFill>
                <a:latin typeface="Times New Roman"/>
                <a:cs typeface="Times New Roman"/>
              </a:rPr>
              <a:t>Dr. </a:t>
            </a:r>
            <a:r>
              <a:rPr dirty="0" sz="2000" spc="-50">
                <a:solidFill>
                  <a:srgbClr val="94B3D6"/>
                </a:solidFill>
                <a:latin typeface="Times New Roman"/>
                <a:cs typeface="Times New Roman"/>
              </a:rPr>
              <a:t>Tae </a:t>
            </a:r>
            <a:r>
              <a:rPr dirty="0" sz="2000">
                <a:solidFill>
                  <a:srgbClr val="94B3D6"/>
                </a:solidFill>
                <a:latin typeface="Times New Roman"/>
                <a:cs typeface="Times New Roman"/>
              </a:rPr>
              <a:t>Sung Kim  </a:t>
            </a:r>
            <a:r>
              <a:rPr dirty="0" sz="2000" spc="-5">
                <a:solidFill>
                  <a:srgbClr val="94B3D6"/>
                </a:solidFill>
                <a:latin typeface="Times New Roman"/>
                <a:cs typeface="Times New Roman"/>
              </a:rPr>
              <a:t>Ms Min </a:t>
            </a:r>
            <a:r>
              <a:rPr dirty="0" sz="2000">
                <a:solidFill>
                  <a:srgbClr val="94B3D6"/>
                </a:solidFill>
                <a:latin typeface="Times New Roman"/>
                <a:cs typeface="Times New Roman"/>
              </a:rPr>
              <a:t>Seon</a:t>
            </a:r>
            <a:r>
              <a:rPr dirty="0" sz="2000" spc="-85">
                <a:solidFill>
                  <a:srgbClr val="94B3D6"/>
                </a:solidFill>
                <a:latin typeface="Times New Roman"/>
                <a:cs typeface="Times New Roman"/>
              </a:rPr>
              <a:t> </a:t>
            </a:r>
            <a:r>
              <a:rPr dirty="0" sz="2000">
                <a:solidFill>
                  <a:srgbClr val="94B3D6"/>
                </a:solidFill>
                <a:latin typeface="Times New Roman"/>
                <a:cs typeface="Times New Roman"/>
              </a:rPr>
              <a:t>Lee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주유진</dc:creator>
  <dc:title>슬라이드 1</dc:title>
  <dcterms:created xsi:type="dcterms:W3CDTF">2016-09-28T05:34:23Z</dcterms:created>
  <dcterms:modified xsi:type="dcterms:W3CDTF">2016-09-28T05:34:23Z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2016-09-27T00:00:00Z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2016-09-28T00:00:00Z</vt:filetime>
  </property>
</Properties>
</file>