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5" r:id="rId3"/>
    <p:sldId id="266" r:id="rId4"/>
    <p:sldId id="267" r:id="rId5"/>
    <p:sldId id="258" r:id="rId6"/>
    <p:sldId id="268" r:id="rId7"/>
    <p:sldId id="259" r:id="rId8"/>
    <p:sldId id="260" r:id="rId9"/>
    <p:sldId id="271" r:id="rId10"/>
    <p:sldId id="272" r:id="rId11"/>
    <p:sldId id="273" r:id="rId12"/>
    <p:sldId id="275" r:id="rId13"/>
    <p:sldId id="276" r:id="rId14"/>
    <p:sldId id="278" r:id="rId15"/>
    <p:sldId id="280" r:id="rId16"/>
    <p:sldId id="261" r:id="rId17"/>
    <p:sldId id="262" r:id="rId18"/>
    <p:sldId id="263" r:id="rId19"/>
    <p:sldId id="274" r:id="rId20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-24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3D0C6-4A1D-4714-8E2E-1C2501E5BB07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A5906-A754-425F-AD14-5C581365430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2089-0144-450F-A48A-A27E01D8E56C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2089-0144-450F-A48A-A27E01D8E56C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E2089-0144-450F-A48A-A27E01D8E56C}" type="slidenum">
              <a:rPr lang="th-TH" smtClean="0"/>
              <a:pPr/>
              <a:t>14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89519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2850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831885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46045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124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03427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51817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583688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63204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02407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550197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430B7-E855-4F40-9573-4F8B4D78C973}" type="datetimeFigureOut">
              <a:rPr lang="th-TH" smtClean="0"/>
              <a:pPr/>
              <a:t>01/11/60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72BBC-817E-41A8-BD60-B4799E64667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367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7001"/>
            <a:ext cx="12192000" cy="4699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development of LPPC in PAS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/>
              <a:t>in Blood Transfusion Centre, Faculty of Medicine, </a:t>
            </a:r>
            <a:r>
              <a:rPr lang="en-US" b="1" dirty="0" err="1" smtClean="0"/>
              <a:t>Khon</a:t>
            </a:r>
            <a:r>
              <a:rPr lang="en-US" b="1" dirty="0" smtClean="0"/>
              <a:t> </a:t>
            </a:r>
            <a:r>
              <a:rPr lang="en-US" b="1" dirty="0" err="1" smtClean="0"/>
              <a:t>Kaen</a:t>
            </a:r>
            <a:r>
              <a:rPr lang="en-US" b="1" dirty="0" smtClean="0"/>
              <a:t> University, Thailand</a:t>
            </a:r>
            <a:endParaRPr lang="th-TH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7642" y="5346700"/>
            <a:ext cx="7142658" cy="1080604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tx1"/>
                </a:solidFill>
              </a:rPr>
              <a:t>Jongkol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Akahat</a:t>
            </a:r>
            <a:r>
              <a:rPr lang="en-US" b="1" dirty="0" smtClean="0">
                <a:solidFill>
                  <a:schemeClr val="tx1"/>
                </a:solidFill>
              </a:rPr>
              <a:t>,</a:t>
            </a:r>
            <a:r>
              <a:rPr lang="en-US" dirty="0"/>
              <a:t> </a:t>
            </a:r>
            <a:r>
              <a:rPr lang="en-US" dirty="0" err="1" smtClean="0"/>
              <a:t>Thipaporn</a:t>
            </a:r>
            <a:r>
              <a:rPr lang="en-US" dirty="0" smtClean="0"/>
              <a:t> </a:t>
            </a:r>
            <a:r>
              <a:rPr lang="en-US" dirty="0" err="1" smtClean="0"/>
              <a:t>Jaroonsirimaneekul</a:t>
            </a:r>
            <a:r>
              <a:rPr lang="en-US" dirty="0" smtClean="0"/>
              <a:t>, </a:t>
            </a:r>
            <a:r>
              <a:rPr lang="en-US" dirty="0" err="1"/>
              <a:t>Nuanchan</a:t>
            </a:r>
            <a:r>
              <a:rPr lang="en-US" dirty="0"/>
              <a:t> </a:t>
            </a:r>
            <a:r>
              <a:rPr lang="en-US" dirty="0" err="1" smtClean="0"/>
              <a:t>Mungkhunkhamchaw</a:t>
            </a:r>
            <a:r>
              <a:rPr lang="en-US" dirty="0" smtClean="0"/>
              <a:t>, </a:t>
            </a:r>
            <a:r>
              <a:rPr lang="en-US" dirty="0" err="1"/>
              <a:t>Kutcharin</a:t>
            </a:r>
            <a:r>
              <a:rPr lang="en-US" dirty="0"/>
              <a:t> </a:t>
            </a:r>
            <a:r>
              <a:rPr lang="en-US" dirty="0" err="1"/>
              <a:t>Phunikhom</a:t>
            </a:r>
            <a:r>
              <a:rPr lang="en-US" dirty="0"/>
              <a:t> 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601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Background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Plasma provides more physiological environment for platelet storage</a:t>
            </a:r>
          </a:p>
          <a:p>
            <a:pPr marL="0" indent="0">
              <a:buNone/>
            </a:pPr>
            <a:r>
              <a:rPr lang="en-US" sz="4400" b="1" dirty="0"/>
              <a:t>	</a:t>
            </a:r>
            <a:r>
              <a:rPr lang="en-US" sz="4400" b="1" dirty="0" smtClean="0"/>
              <a:t>-bicarbonate buffer</a:t>
            </a:r>
          </a:p>
          <a:p>
            <a:pPr marL="0" indent="0">
              <a:buNone/>
            </a:pPr>
            <a:r>
              <a:rPr lang="en-US" sz="4400" b="1" dirty="0"/>
              <a:t>	</a:t>
            </a:r>
            <a:r>
              <a:rPr lang="en-US" sz="4400" b="1" dirty="0" smtClean="0"/>
              <a:t>-glucose as metabolic substrate</a:t>
            </a:r>
          </a:p>
          <a:p>
            <a:pPr marL="0" indent="0">
              <a:buNone/>
            </a:pPr>
            <a:r>
              <a:rPr lang="en-US" sz="4400" b="1" dirty="0"/>
              <a:t>	</a:t>
            </a:r>
            <a:r>
              <a:rPr lang="en-US" sz="4400" b="1" dirty="0" smtClean="0"/>
              <a:t>-inhibitors of coagulation activation</a:t>
            </a:r>
            <a:endParaRPr lang="th-TH" sz="4400" b="1" dirty="0"/>
          </a:p>
        </p:txBody>
      </p:sp>
    </p:spTree>
    <p:extLst>
      <p:ext uri="{BB962C8B-B14F-4D97-AF65-F5344CB8AC3E}">
        <p14:creationId xmlns="" xmlns:p14="http://schemas.microsoft.com/office/powerpoint/2010/main" val="285481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Background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3200" b="1" dirty="0" smtClean="0"/>
              <a:t>Adverse effects of plasma as a storage medium</a:t>
            </a:r>
          </a:p>
          <a:p>
            <a:pPr lvl="1"/>
            <a:r>
              <a:rPr lang="en-US" sz="2800" b="1" dirty="0" smtClean="0">
                <a:solidFill>
                  <a:srgbClr val="C00000"/>
                </a:solidFill>
              </a:rPr>
              <a:t>Patients receive large quantities of unnecessary and sometimes hazardous substances that are present in the donor plasma.</a:t>
            </a:r>
          </a:p>
          <a:p>
            <a:pPr marL="457200" lvl="1" indent="0">
              <a:buNone/>
            </a:pPr>
            <a:endParaRPr lang="en-US" sz="2800" b="1" dirty="0" smtClean="0"/>
          </a:p>
          <a:p>
            <a:pPr lvl="1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Antibodies, allergens, foreign proteins and sometimes drugs, present in plasma may bring about untoward allergic or anaphylactic reactions.</a:t>
            </a:r>
          </a:p>
          <a:p>
            <a:pPr marL="457200" lvl="1" indent="0">
              <a:buNone/>
            </a:pPr>
            <a:endParaRPr lang="en-US" sz="2800" b="1" dirty="0" smtClean="0"/>
          </a:p>
          <a:p>
            <a:pPr lvl="1"/>
            <a:r>
              <a:rPr lang="en-US" sz="2800" b="1" dirty="0" smtClean="0"/>
              <a:t>Transfusion reactions due to non compatible plasma proteins.</a:t>
            </a:r>
          </a:p>
          <a:p>
            <a:pPr lvl="1"/>
            <a:endParaRPr lang="th-TH" sz="2800" b="1" dirty="0"/>
          </a:p>
        </p:txBody>
      </p:sp>
    </p:spTree>
    <p:extLst>
      <p:ext uri="{BB962C8B-B14F-4D97-AF65-F5344CB8AC3E}">
        <p14:creationId xmlns="" xmlns:p14="http://schemas.microsoft.com/office/powerpoint/2010/main" val="406955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Background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3200" b="1" dirty="0" smtClean="0"/>
              <a:t>Adverse </a:t>
            </a:r>
            <a:r>
              <a:rPr lang="en-US" sz="3200" b="1" dirty="0"/>
              <a:t>effects of plasma as a storage medium</a:t>
            </a:r>
          </a:p>
          <a:p>
            <a:pPr lvl="1"/>
            <a:r>
              <a:rPr lang="en-US" sz="2800" b="1" dirty="0" smtClean="0">
                <a:solidFill>
                  <a:srgbClr val="C00000"/>
                </a:solidFill>
              </a:rPr>
              <a:t>Febrile transfusion reactions can be caused by leukocyte fragments, or substances with vasoactive and pyrogenic properties present in plasma.</a:t>
            </a:r>
            <a:endParaRPr lang="en-US" sz="2800" b="1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endParaRPr lang="en-US" sz="2800" b="1" dirty="0"/>
          </a:p>
          <a:p>
            <a:pPr lvl="1"/>
            <a:r>
              <a:rPr lang="en-US" sz="2800" b="1" dirty="0" smtClean="0"/>
              <a:t>Transfusion related acute lung injury(TRALI) is said to be caused by antibodies such as anti-leukocyte antibodies present in the donor’s plasma.</a:t>
            </a:r>
            <a:endParaRPr lang="en-US" sz="2800" b="1" dirty="0"/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229492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34700" cy="4351338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PAS  </a:t>
            </a:r>
            <a:r>
              <a:rPr lang="en-US" sz="4000" b="1" dirty="0"/>
              <a:t>are crystalloid nutrient media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PAS </a:t>
            </a:r>
            <a:r>
              <a:rPr lang="en-US" sz="4000" b="1" dirty="0"/>
              <a:t> </a:t>
            </a:r>
            <a:r>
              <a:rPr lang="en-US" sz="4000" b="1" dirty="0" smtClean="0"/>
              <a:t>were first developed in the late 1980s, and continued to be improved over the following years</a:t>
            </a:r>
            <a:endParaRPr lang="en-US" sz="4000" b="1" dirty="0">
              <a:solidFill>
                <a:srgbClr val="FF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</a:rPr>
              <a:t>PAS </a:t>
            </a:r>
            <a:r>
              <a:rPr lang="en-US" sz="4000" b="1" dirty="0" smtClean="0"/>
              <a:t>being used in Europe since 1991.</a:t>
            </a:r>
          </a:p>
          <a:p>
            <a:r>
              <a:rPr lang="en-US" sz="4000" b="1" dirty="0" smtClean="0">
                <a:solidFill>
                  <a:srgbClr val="FF0000"/>
                </a:solidFill>
              </a:rPr>
              <a:t>Today, the available PAS mediums replace about 65-70% of the plasma volume in a platelet component.</a:t>
            </a:r>
          </a:p>
          <a:p>
            <a:pPr marL="0" indent="0">
              <a:buNone/>
            </a:pPr>
            <a:endParaRPr lang="th-TH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34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0525"/>
            <a:ext cx="10515600" cy="1325563"/>
          </a:xfrm>
        </p:spPr>
        <p:txBody>
          <a:bodyPr/>
          <a:lstStyle/>
          <a:p>
            <a:r>
              <a:rPr lang="en-US" b="1" dirty="0" smtClean="0"/>
              <a:t>Advantages of a Platelet Additive Solution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Replacement of Plasma as a storage medium : reduction in patients allergic reactions and transfusion reactions due to decrease in the levels of plasma proteins and antibodies.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Due to decrease in the titer of ABO agglutinins, platelets in PAS do not require ABO compatibility between donor plasma and recipient cells.</a:t>
            </a:r>
          </a:p>
          <a:p>
            <a:r>
              <a:rPr lang="en-US" b="1" dirty="0" smtClean="0"/>
              <a:t>Plasma not used for platelet storage can be diverted to other uses such as fractionation.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Immunological Benefit: reduce levels of anti-HLA, HNA antibodies, believed to be one of the mechanisms of TRALI.</a:t>
            </a:r>
            <a:endParaRPr lang="th-TH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676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003232" cy="24048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dirty="0"/>
              <a:t>To prepare </a:t>
            </a:r>
            <a:r>
              <a:rPr lang="en-US" sz="4400" b="1" dirty="0">
                <a:solidFill>
                  <a:srgbClr val="FF0000"/>
                </a:solidFill>
              </a:rPr>
              <a:t>LPPC in PAS </a:t>
            </a:r>
            <a:r>
              <a:rPr lang="en-US" sz="4400" b="1" dirty="0"/>
              <a:t>in routine work instead of traditional LPPC</a:t>
            </a:r>
            <a:endParaRPr lang="th-TH" sz="4400" b="1" dirty="0"/>
          </a:p>
        </p:txBody>
      </p:sp>
    </p:spTree>
    <p:extLst>
      <p:ext uri="{BB962C8B-B14F-4D97-AF65-F5344CB8AC3E}">
        <p14:creationId xmlns="" xmlns:p14="http://schemas.microsoft.com/office/powerpoint/2010/main" val="34194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Methods</a:t>
            </a:r>
            <a:endParaRPr lang="th-TH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WB (450 </a:t>
            </a:r>
            <a:r>
              <a:rPr lang="en-US" sz="3600" b="1" u="sng" dirty="0" smtClean="0">
                <a:solidFill>
                  <a:srgbClr val="C00000"/>
                </a:solidFill>
              </a:rPr>
              <a:t>+ </a:t>
            </a:r>
            <a:r>
              <a:rPr lang="en-US" sz="3600" b="1" dirty="0" smtClean="0">
                <a:solidFill>
                  <a:srgbClr val="C00000"/>
                </a:solidFill>
              </a:rPr>
              <a:t>10% </a:t>
            </a:r>
            <a:r>
              <a:rPr lang="en-US" sz="3600" b="1" dirty="0" err="1" smtClean="0">
                <a:solidFill>
                  <a:srgbClr val="C00000"/>
                </a:solidFill>
              </a:rPr>
              <a:t>mL.</a:t>
            </a:r>
            <a:r>
              <a:rPr lang="en-US" sz="3600" b="1" dirty="0" smtClean="0">
                <a:solidFill>
                  <a:srgbClr val="C00000"/>
                </a:solidFill>
              </a:rPr>
              <a:t>) centrifuged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 at 3,960 rpm 10 minutes (22 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0</a:t>
            </a:r>
            <a:r>
              <a:rPr lang="en-US" sz="3600" b="1" dirty="0" smtClean="0">
                <a:solidFill>
                  <a:srgbClr val="C00000"/>
                </a:solidFill>
              </a:rPr>
              <a:t>C)</a:t>
            </a:r>
          </a:p>
          <a:p>
            <a:pPr>
              <a:buNone/>
            </a:pPr>
            <a:endParaRPr lang="en-US" sz="3600" b="1" dirty="0" smtClean="0"/>
          </a:p>
          <a:p>
            <a:pPr>
              <a:buNone/>
            </a:pP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Buffy coat was separation for 30-35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</a:rPr>
              <a:t>mL.</a:t>
            </a:r>
            <a:endParaRPr lang="en-US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en-US" sz="3600" b="1" dirty="0" smtClean="0"/>
          </a:p>
          <a:p>
            <a:pPr>
              <a:buNone/>
            </a:pPr>
            <a:r>
              <a:rPr lang="en-US" sz="3600" b="1" dirty="0" smtClean="0"/>
              <a:t>PCs was pooling four </a:t>
            </a:r>
            <a:r>
              <a:rPr lang="en-US" sz="3600" b="1" dirty="0" err="1" smtClean="0"/>
              <a:t>iso</a:t>
            </a:r>
            <a:r>
              <a:rPr lang="en-US" sz="3600" b="1" dirty="0" smtClean="0"/>
              <a:t>-group </a:t>
            </a:r>
            <a:r>
              <a:rPr lang="en-US" sz="3600" b="1" dirty="0" err="1" smtClean="0"/>
              <a:t>buffy</a:t>
            </a:r>
            <a:r>
              <a:rPr lang="en-US" sz="3600" b="1" dirty="0" smtClean="0"/>
              <a:t> coat by </a:t>
            </a:r>
            <a:r>
              <a:rPr lang="en-US" sz="3600" b="1" dirty="0" err="1" smtClean="0"/>
              <a:t>resuspended</a:t>
            </a:r>
            <a:r>
              <a:rPr lang="en-US" sz="3600" b="1" dirty="0" smtClean="0"/>
              <a:t> with plasma or PAS.</a:t>
            </a:r>
            <a:endParaRPr lang="th-TH" sz="3600" b="1" dirty="0"/>
          </a:p>
        </p:txBody>
      </p:sp>
    </p:spTree>
    <p:extLst>
      <p:ext uri="{BB962C8B-B14F-4D97-AF65-F5344CB8AC3E}">
        <p14:creationId xmlns="" xmlns:p14="http://schemas.microsoft.com/office/powerpoint/2010/main" val="307720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 rot="10800000" flipH="1">
            <a:off x="1218903" y="2172146"/>
            <a:ext cx="2641699" cy="1371824"/>
          </a:xfrm>
          <a:prstGeom prst="triangle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4338" name="AutoShape 2"/>
          <p:cNvSpPr>
            <a:spLocks/>
          </p:cNvSpPr>
          <p:nvPr/>
        </p:nvSpPr>
        <p:spPr bwMode="auto">
          <a:xfrm rot="10800000" flipH="1">
            <a:off x="8208235" y="2420888"/>
            <a:ext cx="2641699" cy="1371824"/>
          </a:xfrm>
          <a:prstGeom prst="triangl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2296" name="Rectangle 17"/>
          <p:cNvSpPr>
            <a:spLocks/>
          </p:cNvSpPr>
          <p:nvPr/>
        </p:nvSpPr>
        <p:spPr bwMode="auto">
          <a:xfrm>
            <a:off x="1199456" y="5085184"/>
            <a:ext cx="355239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defTabSz="914145" hangingPunct="0">
              <a:buClr>
                <a:srgbClr val="1C1C1C"/>
              </a:buClr>
            </a:pPr>
            <a:r>
              <a:rPr lang="en-US" sz="2000" b="1" dirty="0" smtClean="0">
                <a:latin typeface="Copperplate Gothic Light" pitchFamily="34" charset="0"/>
              </a:rPr>
              <a:t>ABO </a:t>
            </a:r>
            <a:r>
              <a:rPr lang="en-US" sz="3200" b="1" dirty="0" smtClean="0">
                <a:latin typeface="Copperplate Gothic Light" pitchFamily="34" charset="0"/>
                <a:sym typeface="Wingdings 2"/>
              </a:rPr>
              <a:t></a:t>
            </a:r>
            <a:endParaRPr lang="en-US" sz="2000" b="1" dirty="0" smtClean="0">
              <a:latin typeface="Copperplate Gothic Light" pitchFamily="34" charset="0"/>
            </a:endParaRPr>
          </a:p>
          <a:p>
            <a:pPr marL="27905" defTabSz="914145" hangingPunct="0">
              <a:buClr>
                <a:srgbClr val="1C1C1C"/>
              </a:buClr>
            </a:pPr>
            <a:r>
              <a:rPr lang="en-US" sz="2000" b="1" dirty="0" smtClean="0">
                <a:latin typeface="Copperplate Gothic Light" pitchFamily="34" charset="0"/>
              </a:rPr>
              <a:t>INFECTIOUS </a:t>
            </a:r>
            <a:r>
              <a:rPr lang="en-US" b="1" dirty="0" smtClean="0">
                <a:latin typeface="Copperplate Gothic Light" pitchFamily="34" charset="0"/>
                <a:sym typeface="Wingdings 2"/>
              </a:rPr>
              <a:t></a:t>
            </a:r>
            <a:endParaRPr lang="en-US" sz="2000" b="1" dirty="0" smtClean="0">
              <a:latin typeface="Copperplate Gothic Light" pitchFamily="34" charset="0"/>
            </a:endParaRPr>
          </a:p>
          <a:p>
            <a:pPr marL="27905" defTabSz="914145" hangingPunct="0">
              <a:buClr>
                <a:srgbClr val="1C1C1C"/>
              </a:buClr>
            </a:pPr>
            <a:r>
              <a:rPr lang="en-US" sz="2000" b="1" dirty="0" smtClean="0">
                <a:latin typeface="Copperplate Gothic Light" pitchFamily="34" charset="0"/>
              </a:rPr>
              <a:t>ANTIBODY SC.</a:t>
            </a:r>
            <a:r>
              <a:rPr lang="en-US" sz="2000" b="1" dirty="0" smtClean="0">
                <a:latin typeface="Copperplate Gothic Light" pitchFamily="34" charset="0"/>
                <a:sym typeface="Wingdings 2"/>
              </a:rPr>
              <a:t> </a:t>
            </a:r>
            <a:r>
              <a:rPr lang="en-US" sz="3200" b="1" dirty="0" smtClean="0">
                <a:latin typeface="Copperplate Gothic Light" pitchFamily="34" charset="0"/>
                <a:sym typeface="Wingdings 2"/>
              </a:rPr>
              <a:t></a:t>
            </a:r>
            <a:endParaRPr lang="th-TH" sz="2000" b="1" dirty="0">
              <a:latin typeface="Copperplate Gothic Light" pitchFamily="34" charset="0"/>
            </a:endParaRPr>
          </a:p>
        </p:txBody>
      </p:sp>
      <p:sp>
        <p:nvSpPr>
          <p:cNvPr id="12299" name="Rectangle 20"/>
          <p:cNvSpPr>
            <a:spLocks/>
          </p:cNvSpPr>
          <p:nvPr/>
        </p:nvSpPr>
        <p:spPr bwMode="auto">
          <a:xfrm>
            <a:off x="7920203" y="5517232"/>
            <a:ext cx="393643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800" b="1" dirty="0" smtClean="0">
                <a:solidFill>
                  <a:srgbClr val="1C1C1C"/>
                </a:solidFill>
                <a:latin typeface="Copperplate Gothic Light" pitchFamily="34" charset="0"/>
                <a:sym typeface="Arial" pitchFamily="34" charset="0"/>
              </a:rPr>
              <a:t>CONNECTED  WITH STERILE CONNECTING  DEVICE</a:t>
            </a:r>
            <a:endParaRPr lang="th-TH" b="1" dirty="0">
              <a:latin typeface="Copperplate Gothic Light" pitchFamily="34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632171" y="1916832"/>
            <a:ext cx="3552395" cy="648072"/>
            <a:chOff x="0" y="0"/>
            <a:chExt cx="267" cy="61"/>
          </a:xfrm>
          <a:solidFill>
            <a:schemeClr val="accent4">
              <a:lumMod val="75000"/>
            </a:schemeClr>
          </a:solidFill>
        </p:grpSpPr>
        <p:sp>
          <p:nvSpPr>
            <p:cNvPr id="14363" name="AutoShape 27"/>
            <p:cNvSpPr>
              <a:spLocks/>
            </p:cNvSpPr>
            <p:nvPr/>
          </p:nvSpPr>
          <p:spPr bwMode="auto">
            <a:xfrm>
              <a:off x="0" y="0"/>
              <a:ext cx="267" cy="61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dist="38100" dir="4293932" algn="ctr" rotWithShape="0">
                <a:srgbClr val="FFFFCC">
                  <a:alpha val="50000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14364" name="AutoShape 28"/>
            <p:cNvSpPr>
              <a:spLocks/>
            </p:cNvSpPr>
            <p:nvPr/>
          </p:nvSpPr>
          <p:spPr bwMode="auto">
            <a:xfrm>
              <a:off x="3" y="3"/>
              <a:ext cx="261" cy="55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973337" y="2054682"/>
            <a:ext cx="3178969" cy="538014"/>
            <a:chOff x="0" y="0"/>
            <a:chExt cx="268" cy="61"/>
          </a:xfrm>
          <a:solidFill>
            <a:srgbClr val="D77C01"/>
          </a:solidFill>
        </p:grpSpPr>
        <p:sp>
          <p:nvSpPr>
            <p:cNvPr id="14369" name="AutoShape 33"/>
            <p:cNvSpPr>
              <a:spLocks/>
            </p:cNvSpPr>
            <p:nvPr/>
          </p:nvSpPr>
          <p:spPr bwMode="auto">
            <a:xfrm>
              <a:off x="0" y="0"/>
              <a:ext cx="268" cy="61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dist="38100" dir="4293932" algn="ctr" rotWithShape="0">
                <a:srgbClr val="FFFFCC">
                  <a:alpha val="50000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14370" name="AutoShape 34"/>
            <p:cNvSpPr>
              <a:spLocks/>
            </p:cNvSpPr>
            <p:nvPr/>
          </p:nvSpPr>
          <p:spPr bwMode="auto">
            <a:xfrm>
              <a:off x="3" y="3"/>
              <a:ext cx="261" cy="55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sp>
        <p:nvSpPr>
          <p:cNvPr id="12308" name="Rectangle 35"/>
          <p:cNvSpPr>
            <a:spLocks/>
          </p:cNvSpPr>
          <p:nvPr/>
        </p:nvSpPr>
        <p:spPr bwMode="auto">
          <a:xfrm>
            <a:off x="7824192" y="2060848"/>
            <a:ext cx="3168352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2400" dirty="0" smtClean="0">
                <a:latin typeface="Copperplate Gothic Light" pitchFamily="34" charset="0"/>
              </a:rPr>
              <a:t>CONNECTED </a:t>
            </a:r>
            <a:endParaRPr lang="th-TH" sz="2400" dirty="0">
              <a:latin typeface="Copperplate Gothic Light" pitchFamily="34" charset="0"/>
            </a:endParaRPr>
          </a:p>
        </p:txBody>
      </p:sp>
      <p:sp>
        <p:nvSpPr>
          <p:cNvPr id="12311" name="Rectangle 1"/>
          <p:cNvSpPr>
            <a:spLocks/>
          </p:cNvSpPr>
          <p:nvPr/>
        </p:nvSpPr>
        <p:spPr bwMode="auto">
          <a:xfrm>
            <a:off x="0" y="1150814"/>
            <a:ext cx="12192000" cy="456530"/>
          </a:xfrm>
          <a:prstGeom prst="rect">
            <a:avLst/>
          </a:prstGeom>
          <a:solidFill>
            <a:srgbClr val="808080">
              <a:alpha val="2509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48279" y="644055"/>
            <a:ext cx="4591347" cy="875109"/>
            <a:chOff x="0" y="0"/>
            <a:chExt cx="358" cy="98"/>
          </a:xfrm>
        </p:grpSpPr>
        <p:sp>
          <p:nvSpPr>
            <p:cNvPr id="12326" name="AutoShape 3"/>
            <p:cNvSpPr>
              <a:spLocks/>
            </p:cNvSpPr>
            <p:nvPr/>
          </p:nvSpPr>
          <p:spPr bwMode="auto">
            <a:xfrm>
              <a:off x="0" y="0"/>
              <a:ext cx="162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0" y="0"/>
                  </a:moveTo>
                  <a:lnTo>
                    <a:pt x="0" y="21600"/>
                  </a:lnTo>
                  <a:lnTo>
                    <a:pt x="15959" y="21600"/>
                  </a:lnTo>
                  <a:lnTo>
                    <a:pt x="21600" y="0"/>
                  </a:lnTo>
                  <a:lnTo>
                    <a:pt x="564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7" name="AutoShape 4"/>
            <p:cNvSpPr>
              <a:spLocks/>
            </p:cNvSpPr>
            <p:nvPr/>
          </p:nvSpPr>
          <p:spPr bwMode="auto">
            <a:xfrm rot="10800000">
              <a:off x="128" y="0"/>
              <a:ext cx="166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8" name="AutoShape 5"/>
            <p:cNvSpPr>
              <a:spLocks/>
            </p:cNvSpPr>
            <p:nvPr/>
          </p:nvSpPr>
          <p:spPr bwMode="auto">
            <a:xfrm>
              <a:off x="259" y="0"/>
              <a:ext cx="99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</p:grpSp>
      <p:cxnSp>
        <p:nvCxnSpPr>
          <p:cNvPr id="12313" name="Straight Connector 40"/>
          <p:cNvCxnSpPr>
            <a:cxnSpLocks noChangeShapeType="1"/>
          </p:cNvCxnSpPr>
          <p:nvPr/>
        </p:nvCxnSpPr>
        <p:spPr bwMode="auto">
          <a:xfrm>
            <a:off x="0" y="314771"/>
            <a:ext cx="12192000" cy="50230"/>
          </a:xfrm>
          <a:prstGeom prst="line">
            <a:avLst/>
          </a:prstGeom>
          <a:noFill/>
          <a:ln w="381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14" name="Straight Connector 41"/>
          <p:cNvCxnSpPr>
            <a:cxnSpLocks noChangeShapeType="1"/>
          </p:cNvCxnSpPr>
          <p:nvPr/>
        </p:nvCxnSpPr>
        <p:spPr bwMode="auto">
          <a:xfrm>
            <a:off x="-1487" y="1118443"/>
            <a:ext cx="12192001" cy="5023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15" name="Rectangle 6"/>
          <p:cNvSpPr>
            <a:spLocks/>
          </p:cNvSpPr>
          <p:nvPr/>
        </p:nvSpPr>
        <p:spPr bwMode="auto">
          <a:xfrm>
            <a:off x="0" y="789161"/>
            <a:ext cx="12192000" cy="750094"/>
          </a:xfrm>
          <a:prstGeom prst="rect">
            <a:avLst/>
          </a:prstGeom>
          <a:solidFill>
            <a:srgbClr val="D94C1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pic>
        <p:nvPicPr>
          <p:cNvPr id="12316" name="รูปภาพ 60" descr="Untitled-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795" t="25333" b="50667"/>
          <a:stretch>
            <a:fillRect/>
          </a:stretch>
        </p:blipFill>
        <p:spPr bwMode="auto">
          <a:xfrm>
            <a:off x="2" y="795859"/>
            <a:ext cx="2592585" cy="9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18" name="ตัวเชื่อมต่อตรง 69"/>
          <p:cNvCxnSpPr>
            <a:cxnSpLocks noChangeShapeType="1"/>
          </p:cNvCxnSpPr>
          <p:nvPr/>
        </p:nvCxnSpPr>
        <p:spPr bwMode="auto">
          <a:xfrm>
            <a:off x="0" y="695400"/>
            <a:ext cx="12192000" cy="0"/>
          </a:xfrm>
          <a:prstGeom prst="line">
            <a:avLst/>
          </a:prstGeom>
          <a:noFill/>
          <a:ln w="57150" algn="ctr">
            <a:solidFill>
              <a:srgbClr val="FF893F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5" name="กลุ่ม 70"/>
          <p:cNvGrpSpPr>
            <a:grpSpLocks/>
          </p:cNvGrpSpPr>
          <p:nvPr/>
        </p:nvGrpSpPr>
        <p:grpSpPr bwMode="auto">
          <a:xfrm>
            <a:off x="8239125" y="796976"/>
            <a:ext cx="3952875" cy="759023"/>
            <a:chOff x="8788416" y="519082"/>
            <a:chExt cx="4216384" cy="1078903"/>
          </a:xfrm>
        </p:grpSpPr>
        <p:pic>
          <p:nvPicPr>
            <p:cNvPr id="12323" name="รูปภาพ 71" descr="mini01101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8416" y="519082"/>
              <a:ext cx="1633593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รูปภาพ 72" descr="mini0132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8454" y="519082"/>
              <a:ext cx="1426346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5" name="รูปภาพ 73" descr="mini0161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300" y="519082"/>
              <a:ext cx="1895699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กลุ่ม 50"/>
          <p:cNvGrpSpPr/>
          <p:nvPr/>
        </p:nvGrpSpPr>
        <p:grpSpPr>
          <a:xfrm>
            <a:off x="1032938" y="0"/>
            <a:ext cx="11159063" cy="644316"/>
            <a:chOff x="3762242" y="-1240110"/>
            <a:chExt cx="8411410" cy="2876550"/>
          </a:xfrm>
          <a:gradFill flip="none" rotWithShape="1">
            <a:gsLst>
              <a:gs pos="100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52" name="AutoShape 3"/>
            <p:cNvSpPr>
              <a:spLocks/>
            </p:cNvSpPr>
            <p:nvPr/>
          </p:nvSpPr>
          <p:spPr bwMode="auto">
            <a:xfrm flipV="1">
              <a:off x="3762242" y="-1240110"/>
              <a:ext cx="3711438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  <a:gd name="connsiteX0" fmla="*/ 1546 w 17505"/>
                <a:gd name="connsiteY0" fmla="*/ 0 h 21600"/>
                <a:gd name="connsiteX1" fmla="*/ 0 w 17505"/>
                <a:gd name="connsiteY1" fmla="*/ 21600 h 21600"/>
                <a:gd name="connsiteX2" fmla="*/ 11864 w 17505"/>
                <a:gd name="connsiteY2" fmla="*/ 21600 h 21600"/>
                <a:gd name="connsiteX3" fmla="*/ 17505 w 17505"/>
                <a:gd name="connsiteY3" fmla="*/ 0 h 21600"/>
                <a:gd name="connsiteX4" fmla="*/ 1546 w 17505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5" h="21600">
                  <a:moveTo>
                    <a:pt x="1546" y="0"/>
                  </a:moveTo>
                  <a:lnTo>
                    <a:pt x="0" y="21600"/>
                  </a:lnTo>
                  <a:lnTo>
                    <a:pt x="11864" y="21600"/>
                  </a:lnTo>
                  <a:lnTo>
                    <a:pt x="17505" y="0"/>
                  </a:lnTo>
                  <a:lnTo>
                    <a:pt x="1546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3" name="AutoShape 4"/>
            <p:cNvSpPr>
              <a:spLocks/>
            </p:cNvSpPr>
            <p:nvPr/>
          </p:nvSpPr>
          <p:spPr bwMode="auto">
            <a:xfrm rot="10800000" flipV="1">
              <a:off x="5998344" y="-1240110"/>
              <a:ext cx="4693841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4" name="AutoShape 5"/>
            <p:cNvSpPr>
              <a:spLocks/>
            </p:cNvSpPr>
            <p:nvPr/>
          </p:nvSpPr>
          <p:spPr bwMode="auto">
            <a:xfrm flipV="1">
              <a:off x="9382720" y="-1227438"/>
              <a:ext cx="2790932" cy="2863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pic>
        <p:nvPicPr>
          <p:cNvPr id="12321" name="รูปภาพ 74" descr="logo_kku2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8" y="101577"/>
            <a:ext cx="369093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22" name="ตัวเชื่อมต่อตรง 75"/>
          <p:cNvCxnSpPr>
            <a:cxnSpLocks noChangeShapeType="1"/>
          </p:cNvCxnSpPr>
          <p:nvPr/>
        </p:nvCxnSpPr>
        <p:spPr bwMode="auto">
          <a:xfrm>
            <a:off x="1235274" y="579314"/>
            <a:ext cx="10956727" cy="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12330" name="Picture 4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2564904"/>
            <a:ext cx="5280587" cy="2683711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33" name="Picture 4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9" y="2636912"/>
            <a:ext cx="4634697" cy="259228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391478" y="836712"/>
            <a:ext cx="652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opperplate Gothic Light" pitchFamily="34" charset="0"/>
              </a:rPr>
              <a:t>PROCEDURE</a:t>
            </a:r>
            <a:endParaRPr lang="th-TH" sz="4000" b="1" dirty="0">
              <a:latin typeface="Copperplate Gothic Light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83499" y="2060849"/>
            <a:ext cx="2112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opperplate Gothic Light" pitchFamily="34" charset="0"/>
              </a:rPr>
              <a:t>4BC</a:t>
            </a:r>
            <a:endParaRPr lang="th-TH" sz="3200" b="1" dirty="0">
              <a:latin typeface="Copperplate Gothic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0843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 rot="10800000" flipH="1">
            <a:off x="1218903" y="2172146"/>
            <a:ext cx="2641699" cy="1371824"/>
          </a:xfrm>
          <a:prstGeom prst="triangle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4338" name="AutoShape 2"/>
          <p:cNvSpPr>
            <a:spLocks/>
          </p:cNvSpPr>
          <p:nvPr/>
        </p:nvSpPr>
        <p:spPr bwMode="auto">
          <a:xfrm rot="10800000" flipH="1">
            <a:off x="8208235" y="2420888"/>
            <a:ext cx="2641699" cy="1371824"/>
          </a:xfrm>
          <a:prstGeom prst="triangl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632171" y="1916832"/>
            <a:ext cx="3552395" cy="648072"/>
            <a:chOff x="0" y="0"/>
            <a:chExt cx="267" cy="61"/>
          </a:xfrm>
          <a:solidFill>
            <a:schemeClr val="accent4">
              <a:lumMod val="75000"/>
            </a:schemeClr>
          </a:solidFill>
        </p:grpSpPr>
        <p:sp>
          <p:nvSpPr>
            <p:cNvPr id="14363" name="AutoShape 27"/>
            <p:cNvSpPr>
              <a:spLocks/>
            </p:cNvSpPr>
            <p:nvPr/>
          </p:nvSpPr>
          <p:spPr bwMode="auto">
            <a:xfrm>
              <a:off x="0" y="0"/>
              <a:ext cx="267" cy="61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dist="38100" dir="4293932" algn="ctr" rotWithShape="0">
                <a:srgbClr val="FFFFCC">
                  <a:alpha val="50000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14364" name="AutoShape 28"/>
            <p:cNvSpPr>
              <a:spLocks/>
            </p:cNvSpPr>
            <p:nvPr/>
          </p:nvSpPr>
          <p:spPr bwMode="auto">
            <a:xfrm>
              <a:off x="3" y="3"/>
              <a:ext cx="261" cy="55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973337" y="2054682"/>
            <a:ext cx="3178969" cy="538014"/>
            <a:chOff x="0" y="0"/>
            <a:chExt cx="268" cy="61"/>
          </a:xfrm>
          <a:solidFill>
            <a:srgbClr val="D77C01"/>
          </a:solidFill>
        </p:grpSpPr>
        <p:sp>
          <p:nvSpPr>
            <p:cNvPr id="14369" name="AutoShape 33"/>
            <p:cNvSpPr>
              <a:spLocks/>
            </p:cNvSpPr>
            <p:nvPr/>
          </p:nvSpPr>
          <p:spPr bwMode="auto">
            <a:xfrm>
              <a:off x="0" y="0"/>
              <a:ext cx="268" cy="61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dist="38100" dir="4293932" algn="ctr" rotWithShape="0">
                <a:srgbClr val="FFFFCC">
                  <a:alpha val="50000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14370" name="AutoShape 34"/>
            <p:cNvSpPr>
              <a:spLocks/>
            </p:cNvSpPr>
            <p:nvPr/>
          </p:nvSpPr>
          <p:spPr bwMode="auto">
            <a:xfrm>
              <a:off x="3" y="3"/>
              <a:ext cx="261" cy="55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sp>
        <p:nvSpPr>
          <p:cNvPr id="12308" name="Rectangle 35"/>
          <p:cNvSpPr>
            <a:spLocks/>
          </p:cNvSpPr>
          <p:nvPr/>
        </p:nvSpPr>
        <p:spPr bwMode="auto">
          <a:xfrm>
            <a:off x="7824192" y="2060848"/>
            <a:ext cx="3168352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2400" dirty="0" smtClean="0">
                <a:latin typeface="Copperplate Gothic Light" pitchFamily="34" charset="0"/>
              </a:rPr>
              <a:t>CENTRIFUGE </a:t>
            </a:r>
            <a:endParaRPr lang="th-TH" sz="2400" dirty="0">
              <a:latin typeface="Copperplate Gothic Light" pitchFamily="34" charset="0"/>
            </a:endParaRPr>
          </a:p>
        </p:txBody>
      </p:sp>
      <p:sp>
        <p:nvSpPr>
          <p:cNvPr id="12311" name="Rectangle 1"/>
          <p:cNvSpPr>
            <a:spLocks/>
          </p:cNvSpPr>
          <p:nvPr/>
        </p:nvSpPr>
        <p:spPr bwMode="auto">
          <a:xfrm>
            <a:off x="0" y="1150814"/>
            <a:ext cx="12192000" cy="456530"/>
          </a:xfrm>
          <a:prstGeom prst="rect">
            <a:avLst/>
          </a:prstGeom>
          <a:solidFill>
            <a:srgbClr val="808080">
              <a:alpha val="2509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48279" y="644055"/>
            <a:ext cx="4591347" cy="875109"/>
            <a:chOff x="0" y="0"/>
            <a:chExt cx="358" cy="98"/>
          </a:xfrm>
        </p:grpSpPr>
        <p:sp>
          <p:nvSpPr>
            <p:cNvPr id="12326" name="AutoShape 3"/>
            <p:cNvSpPr>
              <a:spLocks/>
            </p:cNvSpPr>
            <p:nvPr/>
          </p:nvSpPr>
          <p:spPr bwMode="auto">
            <a:xfrm>
              <a:off x="0" y="0"/>
              <a:ext cx="162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0" y="0"/>
                  </a:moveTo>
                  <a:lnTo>
                    <a:pt x="0" y="21600"/>
                  </a:lnTo>
                  <a:lnTo>
                    <a:pt x="15959" y="21600"/>
                  </a:lnTo>
                  <a:lnTo>
                    <a:pt x="21600" y="0"/>
                  </a:lnTo>
                  <a:lnTo>
                    <a:pt x="564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7" name="AutoShape 4"/>
            <p:cNvSpPr>
              <a:spLocks/>
            </p:cNvSpPr>
            <p:nvPr/>
          </p:nvSpPr>
          <p:spPr bwMode="auto">
            <a:xfrm rot="10800000">
              <a:off x="128" y="0"/>
              <a:ext cx="166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8" name="AutoShape 5"/>
            <p:cNvSpPr>
              <a:spLocks/>
            </p:cNvSpPr>
            <p:nvPr/>
          </p:nvSpPr>
          <p:spPr bwMode="auto">
            <a:xfrm>
              <a:off x="259" y="0"/>
              <a:ext cx="99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</p:grpSp>
      <p:cxnSp>
        <p:nvCxnSpPr>
          <p:cNvPr id="12313" name="Straight Connector 40"/>
          <p:cNvCxnSpPr>
            <a:cxnSpLocks noChangeShapeType="1"/>
          </p:cNvCxnSpPr>
          <p:nvPr/>
        </p:nvCxnSpPr>
        <p:spPr bwMode="auto">
          <a:xfrm>
            <a:off x="0" y="314771"/>
            <a:ext cx="12192000" cy="50230"/>
          </a:xfrm>
          <a:prstGeom prst="line">
            <a:avLst/>
          </a:prstGeom>
          <a:noFill/>
          <a:ln w="381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14" name="Straight Connector 41"/>
          <p:cNvCxnSpPr>
            <a:cxnSpLocks noChangeShapeType="1"/>
          </p:cNvCxnSpPr>
          <p:nvPr/>
        </p:nvCxnSpPr>
        <p:spPr bwMode="auto">
          <a:xfrm>
            <a:off x="-1487" y="1118443"/>
            <a:ext cx="12192001" cy="5023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15" name="Rectangle 6"/>
          <p:cNvSpPr>
            <a:spLocks/>
          </p:cNvSpPr>
          <p:nvPr/>
        </p:nvSpPr>
        <p:spPr bwMode="auto">
          <a:xfrm>
            <a:off x="0" y="789161"/>
            <a:ext cx="12192000" cy="750094"/>
          </a:xfrm>
          <a:prstGeom prst="rect">
            <a:avLst/>
          </a:prstGeom>
          <a:solidFill>
            <a:srgbClr val="D94C1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pic>
        <p:nvPicPr>
          <p:cNvPr id="12316" name="รูปภาพ 60" descr="Untitled-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795" t="25333" b="50667"/>
          <a:stretch>
            <a:fillRect/>
          </a:stretch>
        </p:blipFill>
        <p:spPr bwMode="auto">
          <a:xfrm>
            <a:off x="2" y="795859"/>
            <a:ext cx="2592585" cy="9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18" name="ตัวเชื่อมต่อตรง 69"/>
          <p:cNvCxnSpPr>
            <a:cxnSpLocks noChangeShapeType="1"/>
          </p:cNvCxnSpPr>
          <p:nvPr/>
        </p:nvCxnSpPr>
        <p:spPr bwMode="auto">
          <a:xfrm>
            <a:off x="0" y="695400"/>
            <a:ext cx="12192000" cy="0"/>
          </a:xfrm>
          <a:prstGeom prst="line">
            <a:avLst/>
          </a:prstGeom>
          <a:noFill/>
          <a:ln w="57150" algn="ctr">
            <a:solidFill>
              <a:srgbClr val="FF893F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5" name="กลุ่ม 70"/>
          <p:cNvGrpSpPr>
            <a:grpSpLocks/>
          </p:cNvGrpSpPr>
          <p:nvPr/>
        </p:nvGrpSpPr>
        <p:grpSpPr bwMode="auto">
          <a:xfrm>
            <a:off x="8239125" y="796976"/>
            <a:ext cx="3952875" cy="759023"/>
            <a:chOff x="8788416" y="519082"/>
            <a:chExt cx="4216384" cy="1078903"/>
          </a:xfrm>
        </p:grpSpPr>
        <p:pic>
          <p:nvPicPr>
            <p:cNvPr id="12323" name="รูปภาพ 71" descr="mini01101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8416" y="519082"/>
              <a:ext cx="1633593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รูปภาพ 72" descr="mini0132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8454" y="519082"/>
              <a:ext cx="1426346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5" name="รูปภาพ 73" descr="mini0161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300" y="519082"/>
              <a:ext cx="1895699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กลุ่ม 50"/>
          <p:cNvGrpSpPr/>
          <p:nvPr/>
        </p:nvGrpSpPr>
        <p:grpSpPr>
          <a:xfrm>
            <a:off x="1032938" y="0"/>
            <a:ext cx="11159063" cy="644316"/>
            <a:chOff x="3762242" y="-1240110"/>
            <a:chExt cx="8411410" cy="2876550"/>
          </a:xfrm>
          <a:gradFill flip="none" rotWithShape="1">
            <a:gsLst>
              <a:gs pos="100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52" name="AutoShape 3"/>
            <p:cNvSpPr>
              <a:spLocks/>
            </p:cNvSpPr>
            <p:nvPr/>
          </p:nvSpPr>
          <p:spPr bwMode="auto">
            <a:xfrm flipV="1">
              <a:off x="3762242" y="-1240110"/>
              <a:ext cx="3711438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  <a:gd name="connsiteX0" fmla="*/ 1546 w 17505"/>
                <a:gd name="connsiteY0" fmla="*/ 0 h 21600"/>
                <a:gd name="connsiteX1" fmla="*/ 0 w 17505"/>
                <a:gd name="connsiteY1" fmla="*/ 21600 h 21600"/>
                <a:gd name="connsiteX2" fmla="*/ 11864 w 17505"/>
                <a:gd name="connsiteY2" fmla="*/ 21600 h 21600"/>
                <a:gd name="connsiteX3" fmla="*/ 17505 w 17505"/>
                <a:gd name="connsiteY3" fmla="*/ 0 h 21600"/>
                <a:gd name="connsiteX4" fmla="*/ 1546 w 17505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5" h="21600">
                  <a:moveTo>
                    <a:pt x="1546" y="0"/>
                  </a:moveTo>
                  <a:lnTo>
                    <a:pt x="0" y="21600"/>
                  </a:lnTo>
                  <a:lnTo>
                    <a:pt x="11864" y="21600"/>
                  </a:lnTo>
                  <a:lnTo>
                    <a:pt x="17505" y="0"/>
                  </a:lnTo>
                  <a:lnTo>
                    <a:pt x="1546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3" name="AutoShape 4"/>
            <p:cNvSpPr>
              <a:spLocks/>
            </p:cNvSpPr>
            <p:nvPr/>
          </p:nvSpPr>
          <p:spPr bwMode="auto">
            <a:xfrm rot="10800000" flipV="1">
              <a:off x="5998344" y="-1240110"/>
              <a:ext cx="4693841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4" name="AutoShape 5"/>
            <p:cNvSpPr>
              <a:spLocks/>
            </p:cNvSpPr>
            <p:nvPr/>
          </p:nvSpPr>
          <p:spPr bwMode="auto">
            <a:xfrm flipV="1">
              <a:off x="9382720" y="-1227438"/>
              <a:ext cx="2790932" cy="2863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pic>
        <p:nvPicPr>
          <p:cNvPr id="12321" name="รูปภาพ 74" descr="logo_kku2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8" y="101577"/>
            <a:ext cx="369093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22" name="ตัวเชื่อมต่อตรง 75"/>
          <p:cNvCxnSpPr>
            <a:cxnSpLocks noChangeShapeType="1"/>
          </p:cNvCxnSpPr>
          <p:nvPr/>
        </p:nvCxnSpPr>
        <p:spPr bwMode="auto">
          <a:xfrm>
            <a:off x="1235274" y="579314"/>
            <a:ext cx="10956727" cy="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1391478" y="836712"/>
            <a:ext cx="652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opperplate Gothic Light" pitchFamily="34" charset="0"/>
              </a:rPr>
              <a:t>PROCEDURE</a:t>
            </a:r>
            <a:endParaRPr lang="th-TH" sz="4000" b="1" dirty="0">
              <a:latin typeface="Copperplate Gothic Light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83499" y="2060849"/>
            <a:ext cx="2112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opperplate Gothic Light" pitchFamily="34" charset="0"/>
              </a:rPr>
              <a:t>WASH</a:t>
            </a:r>
            <a:endParaRPr lang="th-TH" sz="3200" b="1" dirty="0">
              <a:latin typeface="Copperplate Gothic Light" pitchFamily="34" charset="0"/>
            </a:endParaRPr>
          </a:p>
        </p:txBody>
      </p:sp>
      <p:pic>
        <p:nvPicPr>
          <p:cNvPr id="37" name="Picture 36" descr="C:\Documents and Settings\Hospital\Desktop\ล้างถุง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800000">
            <a:off x="719403" y="2852936"/>
            <a:ext cx="451250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8" name="Picture 37" descr="C:\Documents and Settings\Hospital\Desktop\เตรียมปั่น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84032" y="2564904"/>
            <a:ext cx="233687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9" name="Picture 38" descr="C:\Documents and Settings\Hospital\Desktop\เตรียมปั่น3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08235" y="3068960"/>
            <a:ext cx="364840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350843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AutoShape 14"/>
          <p:cNvSpPr>
            <a:spLocks/>
          </p:cNvSpPr>
          <p:nvPr/>
        </p:nvSpPr>
        <p:spPr bwMode="auto">
          <a:xfrm rot="5400000">
            <a:off x="1461022" y="2303338"/>
            <a:ext cx="2181076" cy="2704208"/>
          </a:xfrm>
          <a:prstGeom prst="roundRect">
            <a:avLst>
              <a:gd name="adj" fmla="val 13986"/>
            </a:avLst>
          </a:prstGeom>
          <a:solidFill>
            <a:schemeClr val="accent4">
              <a:lumMod val="20000"/>
              <a:lumOff val="80000"/>
              <a:alpha val="98000"/>
            </a:schemeClr>
          </a:solidFill>
          <a:ln w="54186" cap="flat" cmpd="sng">
            <a:solidFill>
              <a:srgbClr val="DDDDDD"/>
            </a:solidFill>
            <a:prstDash val="solid"/>
            <a:round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4351" name="AutoShape 15"/>
          <p:cNvSpPr>
            <a:spLocks/>
          </p:cNvSpPr>
          <p:nvPr/>
        </p:nvSpPr>
        <p:spPr bwMode="auto">
          <a:xfrm>
            <a:off x="527382" y="2132856"/>
            <a:ext cx="6816757" cy="648072"/>
          </a:xfrm>
          <a:custGeom>
            <a:avLst/>
            <a:gdLst>
              <a:gd name="T0" fmla="+- 0 10810 77"/>
              <a:gd name="T1" fmla="*/ T0 w 21467"/>
              <a:gd name="T2" fmla="+- 0 11088 577"/>
              <a:gd name="T3" fmla="*/ 11088 h 21023"/>
              <a:gd name="T4" fmla="+- 0 10810 77"/>
              <a:gd name="T5" fmla="*/ T4 w 21467"/>
              <a:gd name="T6" fmla="+- 0 11088 577"/>
              <a:gd name="T7" fmla="*/ 11088 h 21023"/>
              <a:gd name="T8" fmla="+- 0 10810 77"/>
              <a:gd name="T9" fmla="*/ T8 w 21467"/>
              <a:gd name="T10" fmla="+- 0 11088 577"/>
              <a:gd name="T11" fmla="*/ 11088 h 21023"/>
              <a:gd name="T12" fmla="+- 0 10810 77"/>
              <a:gd name="T13" fmla="*/ T12 w 21467"/>
              <a:gd name="T14" fmla="+- 0 11088 577"/>
              <a:gd name="T15" fmla="*/ 11088 h 2102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67" h="21023">
                <a:moveTo>
                  <a:pt x="8" y="21023"/>
                </a:moveTo>
                <a:cubicBezTo>
                  <a:pt x="8" y="21023"/>
                  <a:pt x="-77" y="17458"/>
                  <a:pt x="280" y="12040"/>
                </a:cubicBezTo>
                <a:cubicBezTo>
                  <a:pt x="739" y="8690"/>
                  <a:pt x="1096" y="2559"/>
                  <a:pt x="2848" y="991"/>
                </a:cubicBezTo>
                <a:cubicBezTo>
                  <a:pt x="4600" y="-577"/>
                  <a:pt x="3919" y="349"/>
                  <a:pt x="6062" y="207"/>
                </a:cubicBezTo>
                <a:cubicBezTo>
                  <a:pt x="8205" y="64"/>
                  <a:pt x="13750" y="278"/>
                  <a:pt x="15774" y="278"/>
                </a:cubicBezTo>
                <a:cubicBezTo>
                  <a:pt x="17781" y="278"/>
                  <a:pt x="16896" y="-435"/>
                  <a:pt x="18121" y="421"/>
                </a:cubicBezTo>
                <a:cubicBezTo>
                  <a:pt x="19363" y="1276"/>
                  <a:pt x="20587" y="5411"/>
                  <a:pt x="21352" y="12896"/>
                </a:cubicBezTo>
                <a:cubicBezTo>
                  <a:pt x="21523" y="18100"/>
                  <a:pt x="21454" y="20951"/>
                  <a:pt x="21454" y="20951"/>
                </a:cubicBezTo>
                <a:lnTo>
                  <a:pt x="8" y="21023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50195"/>
            </a:schemeClr>
          </a:solidFill>
          <a:ln w="38100" cap="flat" cmpd="sng">
            <a:noFill/>
            <a:prstDash val="solid"/>
            <a:round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2296" name="Rectangle 17"/>
          <p:cNvSpPr>
            <a:spLocks/>
          </p:cNvSpPr>
          <p:nvPr/>
        </p:nvSpPr>
        <p:spPr bwMode="auto">
          <a:xfrm>
            <a:off x="1151930" y="4709295"/>
            <a:ext cx="2692301" cy="108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300">
                <a:latin typeface="Arial" pitchFamily="34" charset="0"/>
                <a:cs typeface="Arial" pitchFamily="34" charset="0"/>
                <a:sym typeface="Arial" pitchFamily="34" charset="0"/>
              </a:rPr>
              <a:t>Content</a:t>
            </a:r>
            <a:endParaRPr lang="th-TH"/>
          </a:p>
        </p:txBody>
      </p:sp>
      <p:sp>
        <p:nvSpPr>
          <p:cNvPr id="12299" name="Rectangle 20"/>
          <p:cNvSpPr>
            <a:spLocks/>
          </p:cNvSpPr>
          <p:nvPr/>
        </p:nvSpPr>
        <p:spPr bwMode="auto">
          <a:xfrm>
            <a:off x="1007435" y="2276872"/>
            <a:ext cx="566462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800" b="1" dirty="0" smtClean="0">
                <a:solidFill>
                  <a:srgbClr val="1C1C1C"/>
                </a:solidFill>
                <a:latin typeface="Copperplate Gothic Light" pitchFamily="34" charset="0"/>
                <a:sym typeface="Arial" pitchFamily="34" charset="0"/>
              </a:rPr>
              <a:t>CENTRIFUGE &amp; SEPARATE + PAS</a:t>
            </a:r>
            <a:endParaRPr lang="th-TH" b="1" dirty="0">
              <a:latin typeface="Copperplate Gothic Light" pitchFamily="34" charset="0"/>
            </a:endParaRPr>
          </a:p>
        </p:txBody>
      </p:sp>
      <p:sp>
        <p:nvSpPr>
          <p:cNvPr id="14358" name="AutoShape 22"/>
          <p:cNvSpPr>
            <a:spLocks/>
          </p:cNvSpPr>
          <p:nvPr/>
        </p:nvSpPr>
        <p:spPr bwMode="auto">
          <a:xfrm rot="5400000">
            <a:off x="9287677" y="2252871"/>
            <a:ext cx="2160241" cy="3648405"/>
          </a:xfrm>
          <a:prstGeom prst="roundRect">
            <a:avLst>
              <a:gd name="adj" fmla="val 13986"/>
            </a:avLst>
          </a:prstGeom>
          <a:solidFill>
            <a:schemeClr val="accent4">
              <a:lumMod val="20000"/>
              <a:lumOff val="80000"/>
              <a:alpha val="98000"/>
            </a:schemeClr>
          </a:solidFill>
          <a:ln w="54186" cap="flat" cmpd="sng">
            <a:solidFill>
              <a:srgbClr val="DDDDDD"/>
            </a:solidFill>
            <a:prstDash val="solid"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2302" name="AutoShape 23"/>
          <p:cNvSpPr>
            <a:spLocks/>
          </p:cNvSpPr>
          <p:nvPr/>
        </p:nvSpPr>
        <p:spPr bwMode="auto">
          <a:xfrm>
            <a:off x="8639605" y="2060848"/>
            <a:ext cx="3552395" cy="792088"/>
          </a:xfrm>
          <a:custGeom>
            <a:avLst/>
            <a:gdLst>
              <a:gd name="T0" fmla="*/ 2147483647 w 21544"/>
              <a:gd name="T1" fmla="*/ 354842394 h 21158"/>
              <a:gd name="T2" fmla="*/ 2147483647 w 21544"/>
              <a:gd name="T3" fmla="*/ 354842394 h 21158"/>
              <a:gd name="T4" fmla="*/ 2147483647 w 21544"/>
              <a:gd name="T5" fmla="*/ 354842394 h 21158"/>
              <a:gd name="T6" fmla="*/ 2147483647 w 21544"/>
              <a:gd name="T7" fmla="*/ 354842394 h 21158"/>
              <a:gd name="T8" fmla="*/ 0 60000 65536"/>
              <a:gd name="T9" fmla="*/ 0 60000 65536"/>
              <a:gd name="T10" fmla="*/ 0 60000 65536"/>
              <a:gd name="T11" fmla="*/ 0 60000 65536"/>
              <a:gd name="T12" fmla="*/ 0 w 21544"/>
              <a:gd name="T13" fmla="*/ 0 h 21158"/>
              <a:gd name="T14" fmla="*/ 21544 w 21544"/>
              <a:gd name="T15" fmla="*/ 21158 h 211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544" h="21158">
                <a:moveTo>
                  <a:pt x="0" y="21158"/>
                </a:moveTo>
                <a:lnTo>
                  <a:pt x="120" y="11952"/>
                </a:lnTo>
                <a:cubicBezTo>
                  <a:pt x="600" y="8545"/>
                  <a:pt x="1852" y="2457"/>
                  <a:pt x="2847" y="572"/>
                </a:cubicBezTo>
                <a:lnTo>
                  <a:pt x="6107" y="500"/>
                </a:lnTo>
                <a:cubicBezTo>
                  <a:pt x="8269" y="427"/>
                  <a:pt x="13810" y="282"/>
                  <a:pt x="15818" y="282"/>
                </a:cubicBezTo>
                <a:cubicBezTo>
                  <a:pt x="17825" y="282"/>
                  <a:pt x="16950" y="-442"/>
                  <a:pt x="18185" y="427"/>
                </a:cubicBezTo>
                <a:cubicBezTo>
                  <a:pt x="19421" y="1297"/>
                  <a:pt x="20656" y="5429"/>
                  <a:pt x="21428" y="13039"/>
                </a:cubicBezTo>
                <a:cubicBezTo>
                  <a:pt x="21600" y="18258"/>
                  <a:pt x="21531" y="21085"/>
                  <a:pt x="21531" y="21085"/>
                </a:cubicBezTo>
                <a:lnTo>
                  <a:pt x="0" y="21158"/>
                </a:lnTo>
                <a:close/>
              </a:path>
            </a:pathLst>
          </a:custGeom>
          <a:solidFill>
            <a:srgbClr val="7FAF45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endParaRPr lang="th-TH"/>
          </a:p>
        </p:txBody>
      </p:sp>
      <p:sp>
        <p:nvSpPr>
          <p:cNvPr id="12303" name="Rectangle 24"/>
          <p:cNvSpPr>
            <a:spLocks/>
          </p:cNvSpPr>
          <p:nvPr/>
        </p:nvSpPr>
        <p:spPr bwMode="auto">
          <a:xfrm>
            <a:off x="7728181" y="2420888"/>
            <a:ext cx="1781472" cy="36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endParaRPr lang="th-TH" dirty="0"/>
          </a:p>
        </p:txBody>
      </p:sp>
      <p:sp>
        <p:nvSpPr>
          <p:cNvPr id="12304" name="Rectangle 25"/>
          <p:cNvSpPr>
            <a:spLocks/>
          </p:cNvSpPr>
          <p:nvPr/>
        </p:nvSpPr>
        <p:spPr bwMode="auto">
          <a:xfrm>
            <a:off x="8416233" y="4709295"/>
            <a:ext cx="2692300" cy="108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300" dirty="0">
                <a:latin typeface="Arial" pitchFamily="34" charset="0"/>
                <a:cs typeface="Arial" pitchFamily="34" charset="0"/>
                <a:sym typeface="Arial" pitchFamily="34" charset="0"/>
              </a:rPr>
              <a:t>Content</a:t>
            </a:r>
            <a:endParaRPr lang="th-TH" dirty="0"/>
          </a:p>
        </p:txBody>
      </p:sp>
      <p:sp>
        <p:nvSpPr>
          <p:cNvPr id="12311" name="Rectangle 1"/>
          <p:cNvSpPr>
            <a:spLocks/>
          </p:cNvSpPr>
          <p:nvPr/>
        </p:nvSpPr>
        <p:spPr bwMode="auto">
          <a:xfrm>
            <a:off x="0" y="1150814"/>
            <a:ext cx="12192000" cy="456530"/>
          </a:xfrm>
          <a:prstGeom prst="rect">
            <a:avLst/>
          </a:prstGeom>
          <a:solidFill>
            <a:srgbClr val="808080">
              <a:alpha val="2509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48279" y="644055"/>
            <a:ext cx="4591347" cy="875109"/>
            <a:chOff x="0" y="0"/>
            <a:chExt cx="358" cy="98"/>
          </a:xfrm>
        </p:grpSpPr>
        <p:sp>
          <p:nvSpPr>
            <p:cNvPr id="12326" name="AutoShape 3"/>
            <p:cNvSpPr>
              <a:spLocks/>
            </p:cNvSpPr>
            <p:nvPr/>
          </p:nvSpPr>
          <p:spPr bwMode="auto">
            <a:xfrm>
              <a:off x="0" y="0"/>
              <a:ext cx="162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0" y="0"/>
                  </a:moveTo>
                  <a:lnTo>
                    <a:pt x="0" y="21600"/>
                  </a:lnTo>
                  <a:lnTo>
                    <a:pt x="15959" y="21600"/>
                  </a:lnTo>
                  <a:lnTo>
                    <a:pt x="21600" y="0"/>
                  </a:lnTo>
                  <a:lnTo>
                    <a:pt x="564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7" name="AutoShape 4"/>
            <p:cNvSpPr>
              <a:spLocks/>
            </p:cNvSpPr>
            <p:nvPr/>
          </p:nvSpPr>
          <p:spPr bwMode="auto">
            <a:xfrm rot="10800000">
              <a:off x="128" y="0"/>
              <a:ext cx="166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8" name="AutoShape 5"/>
            <p:cNvSpPr>
              <a:spLocks/>
            </p:cNvSpPr>
            <p:nvPr/>
          </p:nvSpPr>
          <p:spPr bwMode="auto">
            <a:xfrm>
              <a:off x="259" y="0"/>
              <a:ext cx="99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</p:grpSp>
      <p:cxnSp>
        <p:nvCxnSpPr>
          <p:cNvPr id="12313" name="Straight Connector 40"/>
          <p:cNvCxnSpPr>
            <a:cxnSpLocks noChangeShapeType="1"/>
          </p:cNvCxnSpPr>
          <p:nvPr/>
        </p:nvCxnSpPr>
        <p:spPr bwMode="auto">
          <a:xfrm>
            <a:off x="0" y="314771"/>
            <a:ext cx="12192000" cy="50230"/>
          </a:xfrm>
          <a:prstGeom prst="line">
            <a:avLst/>
          </a:prstGeom>
          <a:noFill/>
          <a:ln w="381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14" name="Straight Connector 41"/>
          <p:cNvCxnSpPr>
            <a:cxnSpLocks noChangeShapeType="1"/>
          </p:cNvCxnSpPr>
          <p:nvPr/>
        </p:nvCxnSpPr>
        <p:spPr bwMode="auto">
          <a:xfrm>
            <a:off x="-1487" y="1118443"/>
            <a:ext cx="12192001" cy="5023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15" name="Rectangle 6"/>
          <p:cNvSpPr>
            <a:spLocks/>
          </p:cNvSpPr>
          <p:nvPr/>
        </p:nvSpPr>
        <p:spPr bwMode="auto">
          <a:xfrm>
            <a:off x="0" y="789161"/>
            <a:ext cx="12192000" cy="750094"/>
          </a:xfrm>
          <a:prstGeom prst="rect">
            <a:avLst/>
          </a:prstGeom>
          <a:solidFill>
            <a:srgbClr val="D94C1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pic>
        <p:nvPicPr>
          <p:cNvPr id="12316" name="รูปภาพ 60" descr="Untitled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795" t="25333" b="50667"/>
          <a:stretch>
            <a:fillRect/>
          </a:stretch>
        </p:blipFill>
        <p:spPr bwMode="auto">
          <a:xfrm>
            <a:off x="2" y="795859"/>
            <a:ext cx="2592585" cy="9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18" name="ตัวเชื่อมต่อตรง 69"/>
          <p:cNvCxnSpPr>
            <a:cxnSpLocks noChangeShapeType="1"/>
          </p:cNvCxnSpPr>
          <p:nvPr/>
        </p:nvCxnSpPr>
        <p:spPr bwMode="auto">
          <a:xfrm>
            <a:off x="0" y="695400"/>
            <a:ext cx="12192000" cy="0"/>
          </a:xfrm>
          <a:prstGeom prst="line">
            <a:avLst/>
          </a:prstGeom>
          <a:noFill/>
          <a:ln w="57150" algn="ctr">
            <a:solidFill>
              <a:srgbClr val="FF893F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กลุ่ม 70"/>
          <p:cNvGrpSpPr>
            <a:grpSpLocks/>
          </p:cNvGrpSpPr>
          <p:nvPr/>
        </p:nvGrpSpPr>
        <p:grpSpPr bwMode="auto">
          <a:xfrm>
            <a:off x="8239125" y="796976"/>
            <a:ext cx="3952875" cy="759023"/>
            <a:chOff x="8788416" y="519082"/>
            <a:chExt cx="4216384" cy="1078903"/>
          </a:xfrm>
        </p:grpSpPr>
        <p:pic>
          <p:nvPicPr>
            <p:cNvPr id="12323" name="รูปภาพ 71" descr="mini01101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8416" y="519082"/>
              <a:ext cx="1633593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รูปภาพ 72" descr="mini0132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8454" y="519082"/>
              <a:ext cx="1426346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5" name="รูปภาพ 73" descr="mini01612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300" y="519082"/>
              <a:ext cx="1895699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กลุ่ม 50"/>
          <p:cNvGrpSpPr/>
          <p:nvPr/>
        </p:nvGrpSpPr>
        <p:grpSpPr>
          <a:xfrm>
            <a:off x="1032938" y="0"/>
            <a:ext cx="11159063" cy="644316"/>
            <a:chOff x="3762242" y="-1240110"/>
            <a:chExt cx="8411410" cy="2876550"/>
          </a:xfrm>
          <a:gradFill flip="none" rotWithShape="1">
            <a:gsLst>
              <a:gs pos="100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52" name="AutoShape 3"/>
            <p:cNvSpPr>
              <a:spLocks/>
            </p:cNvSpPr>
            <p:nvPr/>
          </p:nvSpPr>
          <p:spPr bwMode="auto">
            <a:xfrm flipV="1">
              <a:off x="3762242" y="-1240110"/>
              <a:ext cx="3711438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  <a:gd name="connsiteX0" fmla="*/ 1546 w 17505"/>
                <a:gd name="connsiteY0" fmla="*/ 0 h 21600"/>
                <a:gd name="connsiteX1" fmla="*/ 0 w 17505"/>
                <a:gd name="connsiteY1" fmla="*/ 21600 h 21600"/>
                <a:gd name="connsiteX2" fmla="*/ 11864 w 17505"/>
                <a:gd name="connsiteY2" fmla="*/ 21600 h 21600"/>
                <a:gd name="connsiteX3" fmla="*/ 17505 w 17505"/>
                <a:gd name="connsiteY3" fmla="*/ 0 h 21600"/>
                <a:gd name="connsiteX4" fmla="*/ 1546 w 17505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5" h="21600">
                  <a:moveTo>
                    <a:pt x="1546" y="0"/>
                  </a:moveTo>
                  <a:lnTo>
                    <a:pt x="0" y="21600"/>
                  </a:lnTo>
                  <a:lnTo>
                    <a:pt x="11864" y="21600"/>
                  </a:lnTo>
                  <a:lnTo>
                    <a:pt x="17505" y="0"/>
                  </a:lnTo>
                  <a:lnTo>
                    <a:pt x="1546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3" name="AutoShape 4"/>
            <p:cNvSpPr>
              <a:spLocks/>
            </p:cNvSpPr>
            <p:nvPr/>
          </p:nvSpPr>
          <p:spPr bwMode="auto">
            <a:xfrm rot="10800000" flipV="1">
              <a:off x="5998344" y="-1240110"/>
              <a:ext cx="4693841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4" name="AutoShape 5"/>
            <p:cNvSpPr>
              <a:spLocks/>
            </p:cNvSpPr>
            <p:nvPr/>
          </p:nvSpPr>
          <p:spPr bwMode="auto">
            <a:xfrm flipV="1">
              <a:off x="9382720" y="-1227438"/>
              <a:ext cx="2790932" cy="2863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pic>
        <p:nvPicPr>
          <p:cNvPr id="12321" name="รูปภาพ 74" descr="logo_kku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8" y="101577"/>
            <a:ext cx="369093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22" name="ตัวเชื่อมต่อตรง 75"/>
          <p:cNvCxnSpPr>
            <a:cxnSpLocks noChangeShapeType="1"/>
          </p:cNvCxnSpPr>
          <p:nvPr/>
        </p:nvCxnSpPr>
        <p:spPr bwMode="auto">
          <a:xfrm>
            <a:off x="1235274" y="579314"/>
            <a:ext cx="10956727" cy="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12334" name="Picture 4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1" y="2780928"/>
            <a:ext cx="4704524" cy="263181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35" name="Picture 4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3" y="2852936"/>
            <a:ext cx="4174887" cy="233393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391478" y="836712"/>
            <a:ext cx="652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opperplate Gothic Light" pitchFamily="34" charset="0"/>
              </a:rPr>
              <a:t>PROCEDURE</a:t>
            </a:r>
            <a:endParaRPr lang="th-TH" sz="4000" b="1" dirty="0">
              <a:latin typeface="Copperplate Gothic Light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927637" y="2204864"/>
            <a:ext cx="3264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pperplate Gothic Light" pitchFamily="34" charset="0"/>
              </a:rPr>
              <a:t>PRODUCT</a:t>
            </a:r>
            <a:endParaRPr lang="th-TH" b="1" dirty="0">
              <a:latin typeface="Copperplate Gothic Light" pitchFamily="34" charset="0"/>
            </a:endParaRPr>
          </a:p>
        </p:txBody>
      </p:sp>
      <p:pic>
        <p:nvPicPr>
          <p:cNvPr id="58" name="Picture 57" descr="C:\Documents and Settings\Hospital\Desktop\เชื่อมpas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15333" y="2804546"/>
            <a:ext cx="2028807" cy="249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350843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Results : First trial</a:t>
            </a:r>
            <a:endParaRPr lang="th-TH" sz="6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Types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</a:t>
                      </a:r>
                    </a:p>
                    <a:p>
                      <a:pPr algn="ctr"/>
                      <a:r>
                        <a:rPr lang="en-US" dirty="0" smtClean="0"/>
                        <a:t>(x10</a:t>
                      </a:r>
                      <a:r>
                        <a:rPr lang="en-US" baseline="30000" dirty="0" smtClean="0"/>
                        <a:t>11</a:t>
                      </a:r>
                      <a:r>
                        <a:rPr lang="en-US" dirty="0" smtClean="0"/>
                        <a:t>)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WBC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(x10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)</a:t>
                      </a:r>
                      <a:endParaRPr lang="th-TH" dirty="0" smtClean="0"/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Vol.</a:t>
                      </a:r>
                    </a:p>
                    <a:p>
                      <a:pPr algn="ctr"/>
                      <a:r>
                        <a:rPr lang="en-US" dirty="0" smtClean="0"/>
                        <a:t>(ml)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LPPC in PAS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30</a:t>
                      </a:r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2.8 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5.0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LPPC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175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3.9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7.1</a:t>
                      </a:r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135560" y="47971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Table 1. CBC results in LPPC </a:t>
            </a:r>
            <a:endParaRPr lang="th-TH" sz="32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785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b="1" dirty="0" smtClean="0"/>
              <a:t>Second trial</a:t>
            </a:r>
            <a:endParaRPr lang="th-TH" sz="6000" dirty="0"/>
          </a:p>
        </p:txBody>
      </p:sp>
      <p:pic>
        <p:nvPicPr>
          <p:cNvPr id="2051" name="Picture 3" descr="D:\My Documents\IMG_LPPC in P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rot="10800000">
            <a:off x="5355677" y="1248381"/>
            <a:ext cx="5827222" cy="43517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9" y="2654300"/>
            <a:ext cx="3757612" cy="3214688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PCs was pooling four </a:t>
            </a:r>
            <a:r>
              <a:rPr lang="en-US" sz="3600" b="1" dirty="0" err="1" smtClean="0">
                <a:solidFill>
                  <a:srgbClr val="FF0000"/>
                </a:solidFill>
              </a:rPr>
              <a:t>iso</a:t>
            </a:r>
            <a:r>
              <a:rPr lang="en-US" sz="3600" b="1" dirty="0" smtClean="0">
                <a:solidFill>
                  <a:srgbClr val="FF0000"/>
                </a:solidFill>
              </a:rPr>
              <a:t>-group </a:t>
            </a:r>
            <a:r>
              <a:rPr lang="en-US" sz="3600" b="1" dirty="0" err="1" smtClean="0">
                <a:solidFill>
                  <a:srgbClr val="FF0000"/>
                </a:solidFill>
              </a:rPr>
              <a:t>buffy</a:t>
            </a:r>
            <a:r>
              <a:rPr lang="en-US" sz="3600" b="1" dirty="0" smtClean="0">
                <a:solidFill>
                  <a:srgbClr val="FF0000"/>
                </a:solidFill>
              </a:rPr>
              <a:t> coat by </a:t>
            </a:r>
            <a:r>
              <a:rPr lang="en-US" sz="3600" b="1" dirty="0" err="1" smtClean="0">
                <a:solidFill>
                  <a:srgbClr val="FF0000"/>
                </a:solidFill>
              </a:rPr>
              <a:t>resuspended</a:t>
            </a:r>
            <a:r>
              <a:rPr lang="en-US" sz="3600" b="1" dirty="0" smtClean="0">
                <a:solidFill>
                  <a:srgbClr val="FF0000"/>
                </a:solidFill>
              </a:rPr>
              <a:t> with  PAS</a:t>
            </a:r>
            <a:endParaRPr lang="th-TH" sz="3600" b="1" dirty="0" smtClean="0">
              <a:solidFill>
                <a:srgbClr val="FF0000"/>
              </a:solidFill>
            </a:endParaRPr>
          </a:p>
          <a:p>
            <a:endParaRPr lang="th-TH" dirty="0"/>
          </a:p>
        </p:txBody>
      </p:sp>
      <p:sp>
        <p:nvSpPr>
          <p:cNvPr id="2050" name="AutoShape 2" descr="https://mail.google.com/mail/u/0/?ui=2&amp;ik=43d04fec7d&amp;view=fimg&amp;th=15f616afdf859861&amp;attid=0.1&amp;disp=emb&amp;realattid=15f616ad25a164f51241&amp;attbid=ANGjdJ_4BzbEMvhFmVlhUs5Ols5Lpa7rKvkRuZ6c5aawtHZUOgcQLT2Jt00Oikh1SEhk1Sc4GB_Q54Hqp8e4ip2eLT24ZiEhRaVsoTwW6HLnPalFneRNDnwEicjHs4I&amp;sz=s0-l75-ft&amp;ats=1509167947126&amp;rm=15f616afdf859861&amp;zw&amp;atsh=1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 rot="10800000" flipH="1">
            <a:off x="1218903" y="2172146"/>
            <a:ext cx="2641699" cy="1371824"/>
          </a:xfrm>
          <a:prstGeom prst="triangle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4338" name="AutoShape 2"/>
          <p:cNvSpPr>
            <a:spLocks/>
          </p:cNvSpPr>
          <p:nvPr/>
        </p:nvSpPr>
        <p:spPr bwMode="auto">
          <a:xfrm rot="10800000" flipH="1">
            <a:off x="8208235" y="2420888"/>
            <a:ext cx="2641699" cy="1371824"/>
          </a:xfrm>
          <a:prstGeom prst="triangl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632171" y="1916832"/>
            <a:ext cx="3552395" cy="648072"/>
            <a:chOff x="0" y="0"/>
            <a:chExt cx="267" cy="61"/>
          </a:xfrm>
          <a:solidFill>
            <a:schemeClr val="accent4">
              <a:lumMod val="75000"/>
            </a:schemeClr>
          </a:solidFill>
        </p:grpSpPr>
        <p:sp>
          <p:nvSpPr>
            <p:cNvPr id="14363" name="AutoShape 27"/>
            <p:cNvSpPr>
              <a:spLocks/>
            </p:cNvSpPr>
            <p:nvPr/>
          </p:nvSpPr>
          <p:spPr bwMode="auto">
            <a:xfrm>
              <a:off x="0" y="0"/>
              <a:ext cx="267" cy="61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dist="38100" dir="4293932" algn="ctr" rotWithShape="0">
                <a:srgbClr val="FFFFCC">
                  <a:alpha val="50000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14364" name="AutoShape 28"/>
            <p:cNvSpPr>
              <a:spLocks/>
            </p:cNvSpPr>
            <p:nvPr/>
          </p:nvSpPr>
          <p:spPr bwMode="auto">
            <a:xfrm>
              <a:off x="3" y="3"/>
              <a:ext cx="261" cy="55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973337" y="2054682"/>
            <a:ext cx="3178969" cy="538014"/>
            <a:chOff x="0" y="0"/>
            <a:chExt cx="268" cy="61"/>
          </a:xfrm>
          <a:solidFill>
            <a:srgbClr val="D77C01"/>
          </a:solidFill>
        </p:grpSpPr>
        <p:sp>
          <p:nvSpPr>
            <p:cNvPr id="14369" name="AutoShape 33"/>
            <p:cNvSpPr>
              <a:spLocks/>
            </p:cNvSpPr>
            <p:nvPr/>
          </p:nvSpPr>
          <p:spPr bwMode="auto">
            <a:xfrm>
              <a:off x="0" y="0"/>
              <a:ext cx="268" cy="61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>
              <a:outerShdw dist="38100" dir="4293932" algn="ctr" rotWithShape="0">
                <a:srgbClr val="FFFFCC">
                  <a:alpha val="50000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14370" name="AutoShape 34"/>
            <p:cNvSpPr>
              <a:spLocks/>
            </p:cNvSpPr>
            <p:nvPr/>
          </p:nvSpPr>
          <p:spPr bwMode="auto">
            <a:xfrm>
              <a:off x="3" y="3"/>
              <a:ext cx="261" cy="55"/>
            </a:xfrm>
            <a:prstGeom prst="roundRect">
              <a:avLst>
                <a:gd name="adj" fmla="val 35157"/>
              </a:avLst>
            </a:pr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sp>
        <p:nvSpPr>
          <p:cNvPr id="12308" name="Rectangle 35"/>
          <p:cNvSpPr>
            <a:spLocks/>
          </p:cNvSpPr>
          <p:nvPr/>
        </p:nvSpPr>
        <p:spPr bwMode="auto">
          <a:xfrm>
            <a:off x="7824192" y="2060848"/>
            <a:ext cx="3168352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2400" dirty="0" smtClean="0">
                <a:latin typeface="Copperplate Gothic Light" pitchFamily="34" charset="0"/>
              </a:rPr>
              <a:t>CENTRIFUGE </a:t>
            </a:r>
            <a:endParaRPr lang="th-TH" sz="2400" dirty="0">
              <a:latin typeface="Copperplate Gothic Light" pitchFamily="34" charset="0"/>
            </a:endParaRPr>
          </a:p>
        </p:txBody>
      </p:sp>
      <p:sp>
        <p:nvSpPr>
          <p:cNvPr id="12311" name="Rectangle 1"/>
          <p:cNvSpPr>
            <a:spLocks/>
          </p:cNvSpPr>
          <p:nvPr/>
        </p:nvSpPr>
        <p:spPr bwMode="auto">
          <a:xfrm>
            <a:off x="0" y="1150814"/>
            <a:ext cx="12192000" cy="456530"/>
          </a:xfrm>
          <a:prstGeom prst="rect">
            <a:avLst/>
          </a:prstGeom>
          <a:solidFill>
            <a:srgbClr val="808080">
              <a:alpha val="2509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48279" y="644055"/>
            <a:ext cx="4591347" cy="875109"/>
            <a:chOff x="0" y="0"/>
            <a:chExt cx="358" cy="98"/>
          </a:xfrm>
        </p:grpSpPr>
        <p:sp>
          <p:nvSpPr>
            <p:cNvPr id="12326" name="AutoShape 3"/>
            <p:cNvSpPr>
              <a:spLocks/>
            </p:cNvSpPr>
            <p:nvPr/>
          </p:nvSpPr>
          <p:spPr bwMode="auto">
            <a:xfrm>
              <a:off x="0" y="0"/>
              <a:ext cx="162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0" y="0"/>
                  </a:moveTo>
                  <a:lnTo>
                    <a:pt x="0" y="21600"/>
                  </a:lnTo>
                  <a:lnTo>
                    <a:pt x="15959" y="21600"/>
                  </a:lnTo>
                  <a:lnTo>
                    <a:pt x="21600" y="0"/>
                  </a:lnTo>
                  <a:lnTo>
                    <a:pt x="564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7" name="AutoShape 4"/>
            <p:cNvSpPr>
              <a:spLocks/>
            </p:cNvSpPr>
            <p:nvPr/>
          </p:nvSpPr>
          <p:spPr bwMode="auto">
            <a:xfrm rot="10800000">
              <a:off x="128" y="0"/>
              <a:ext cx="166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8" name="AutoShape 5"/>
            <p:cNvSpPr>
              <a:spLocks/>
            </p:cNvSpPr>
            <p:nvPr/>
          </p:nvSpPr>
          <p:spPr bwMode="auto">
            <a:xfrm>
              <a:off x="259" y="0"/>
              <a:ext cx="99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</p:grpSp>
      <p:cxnSp>
        <p:nvCxnSpPr>
          <p:cNvPr id="12313" name="Straight Connector 40"/>
          <p:cNvCxnSpPr>
            <a:cxnSpLocks noChangeShapeType="1"/>
          </p:cNvCxnSpPr>
          <p:nvPr/>
        </p:nvCxnSpPr>
        <p:spPr bwMode="auto">
          <a:xfrm>
            <a:off x="0" y="314771"/>
            <a:ext cx="12192000" cy="50230"/>
          </a:xfrm>
          <a:prstGeom prst="line">
            <a:avLst/>
          </a:prstGeom>
          <a:noFill/>
          <a:ln w="381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14" name="Straight Connector 41"/>
          <p:cNvCxnSpPr>
            <a:cxnSpLocks noChangeShapeType="1"/>
          </p:cNvCxnSpPr>
          <p:nvPr/>
        </p:nvCxnSpPr>
        <p:spPr bwMode="auto">
          <a:xfrm>
            <a:off x="-1487" y="1118443"/>
            <a:ext cx="12192001" cy="5023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15" name="Rectangle 6"/>
          <p:cNvSpPr>
            <a:spLocks/>
          </p:cNvSpPr>
          <p:nvPr/>
        </p:nvSpPr>
        <p:spPr bwMode="auto">
          <a:xfrm>
            <a:off x="0" y="789161"/>
            <a:ext cx="12192000" cy="750094"/>
          </a:xfrm>
          <a:prstGeom prst="rect">
            <a:avLst/>
          </a:prstGeom>
          <a:solidFill>
            <a:srgbClr val="D94C1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pic>
        <p:nvPicPr>
          <p:cNvPr id="12316" name="รูปภาพ 60" descr="Untitled-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795" t="25333" b="50667"/>
          <a:stretch>
            <a:fillRect/>
          </a:stretch>
        </p:blipFill>
        <p:spPr bwMode="auto">
          <a:xfrm>
            <a:off x="2" y="795859"/>
            <a:ext cx="2592585" cy="9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18" name="ตัวเชื่อมต่อตรง 69"/>
          <p:cNvCxnSpPr>
            <a:cxnSpLocks noChangeShapeType="1"/>
          </p:cNvCxnSpPr>
          <p:nvPr/>
        </p:nvCxnSpPr>
        <p:spPr bwMode="auto">
          <a:xfrm>
            <a:off x="0" y="695400"/>
            <a:ext cx="12192000" cy="0"/>
          </a:xfrm>
          <a:prstGeom prst="line">
            <a:avLst/>
          </a:prstGeom>
          <a:noFill/>
          <a:ln w="57150" algn="ctr">
            <a:solidFill>
              <a:srgbClr val="FF893F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5" name="กลุ่ม 70"/>
          <p:cNvGrpSpPr>
            <a:grpSpLocks/>
          </p:cNvGrpSpPr>
          <p:nvPr/>
        </p:nvGrpSpPr>
        <p:grpSpPr bwMode="auto">
          <a:xfrm>
            <a:off x="8239125" y="796976"/>
            <a:ext cx="3952875" cy="759023"/>
            <a:chOff x="8788416" y="519082"/>
            <a:chExt cx="4216384" cy="1078903"/>
          </a:xfrm>
        </p:grpSpPr>
        <p:pic>
          <p:nvPicPr>
            <p:cNvPr id="12323" name="รูปภาพ 71" descr="mini01101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8416" y="519082"/>
              <a:ext cx="1633593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รูปภาพ 72" descr="mini0132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8454" y="519082"/>
              <a:ext cx="1426346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5" name="รูปภาพ 73" descr="mini0161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300" y="519082"/>
              <a:ext cx="1895699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กลุ่ม 50"/>
          <p:cNvGrpSpPr/>
          <p:nvPr/>
        </p:nvGrpSpPr>
        <p:grpSpPr>
          <a:xfrm>
            <a:off x="1032938" y="0"/>
            <a:ext cx="11159063" cy="644316"/>
            <a:chOff x="3762242" y="-1240110"/>
            <a:chExt cx="8411410" cy="2876550"/>
          </a:xfrm>
          <a:gradFill flip="none" rotWithShape="1">
            <a:gsLst>
              <a:gs pos="100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52" name="AutoShape 3"/>
            <p:cNvSpPr>
              <a:spLocks/>
            </p:cNvSpPr>
            <p:nvPr/>
          </p:nvSpPr>
          <p:spPr bwMode="auto">
            <a:xfrm flipV="1">
              <a:off x="3762242" y="-1240110"/>
              <a:ext cx="3711438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  <a:gd name="connsiteX0" fmla="*/ 1546 w 17505"/>
                <a:gd name="connsiteY0" fmla="*/ 0 h 21600"/>
                <a:gd name="connsiteX1" fmla="*/ 0 w 17505"/>
                <a:gd name="connsiteY1" fmla="*/ 21600 h 21600"/>
                <a:gd name="connsiteX2" fmla="*/ 11864 w 17505"/>
                <a:gd name="connsiteY2" fmla="*/ 21600 h 21600"/>
                <a:gd name="connsiteX3" fmla="*/ 17505 w 17505"/>
                <a:gd name="connsiteY3" fmla="*/ 0 h 21600"/>
                <a:gd name="connsiteX4" fmla="*/ 1546 w 17505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5" h="21600">
                  <a:moveTo>
                    <a:pt x="1546" y="0"/>
                  </a:moveTo>
                  <a:lnTo>
                    <a:pt x="0" y="21600"/>
                  </a:lnTo>
                  <a:lnTo>
                    <a:pt x="11864" y="21600"/>
                  </a:lnTo>
                  <a:lnTo>
                    <a:pt x="17505" y="0"/>
                  </a:lnTo>
                  <a:lnTo>
                    <a:pt x="1546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3" name="AutoShape 4"/>
            <p:cNvSpPr>
              <a:spLocks/>
            </p:cNvSpPr>
            <p:nvPr/>
          </p:nvSpPr>
          <p:spPr bwMode="auto">
            <a:xfrm rot="10800000" flipV="1">
              <a:off x="5998344" y="-1240110"/>
              <a:ext cx="4693841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4" name="AutoShape 5"/>
            <p:cNvSpPr>
              <a:spLocks/>
            </p:cNvSpPr>
            <p:nvPr/>
          </p:nvSpPr>
          <p:spPr bwMode="auto">
            <a:xfrm flipV="1">
              <a:off x="9382720" y="-1227438"/>
              <a:ext cx="2790932" cy="2863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pic>
        <p:nvPicPr>
          <p:cNvPr id="12321" name="รูปภาพ 74" descr="logo_kku2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8" y="101577"/>
            <a:ext cx="369093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22" name="ตัวเชื่อมต่อตรง 75"/>
          <p:cNvCxnSpPr>
            <a:cxnSpLocks noChangeShapeType="1"/>
          </p:cNvCxnSpPr>
          <p:nvPr/>
        </p:nvCxnSpPr>
        <p:spPr bwMode="auto">
          <a:xfrm>
            <a:off x="1235274" y="579314"/>
            <a:ext cx="10956727" cy="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1391478" y="836712"/>
            <a:ext cx="652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opperplate Gothic Light" pitchFamily="34" charset="0"/>
              </a:rPr>
              <a:t>PROCEDURE</a:t>
            </a:r>
            <a:endParaRPr lang="th-TH" sz="4000" b="1" dirty="0">
              <a:latin typeface="Copperplate Gothic Light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83499" y="2060849"/>
            <a:ext cx="2112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opperplate Gothic Light" pitchFamily="34" charset="0"/>
              </a:rPr>
              <a:t>WASH</a:t>
            </a:r>
            <a:endParaRPr lang="th-TH" sz="3200" b="1" dirty="0">
              <a:latin typeface="Copperplate Gothic Light" pitchFamily="34" charset="0"/>
            </a:endParaRPr>
          </a:p>
        </p:txBody>
      </p:sp>
      <p:pic>
        <p:nvPicPr>
          <p:cNvPr id="37" name="Picture 36" descr="C:\Documents and Settings\Hospital\Desktop\ล้างถุง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800000">
            <a:off x="719403" y="2852936"/>
            <a:ext cx="451250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8" name="Picture 37" descr="C:\Documents and Settings\Hospital\Desktop\เตรียมปั่น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84032" y="2564904"/>
            <a:ext cx="233687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9" name="Picture 38" descr="C:\Documents and Settings\Hospital\Desktop\เตรียมปั่น3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08235" y="3068960"/>
            <a:ext cx="364840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350843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AutoShape 14"/>
          <p:cNvSpPr>
            <a:spLocks/>
          </p:cNvSpPr>
          <p:nvPr/>
        </p:nvSpPr>
        <p:spPr bwMode="auto">
          <a:xfrm rot="5400000">
            <a:off x="1461022" y="2303338"/>
            <a:ext cx="2181076" cy="2704208"/>
          </a:xfrm>
          <a:prstGeom prst="roundRect">
            <a:avLst>
              <a:gd name="adj" fmla="val 13986"/>
            </a:avLst>
          </a:prstGeom>
          <a:solidFill>
            <a:schemeClr val="accent4">
              <a:lumMod val="20000"/>
              <a:lumOff val="80000"/>
              <a:alpha val="98000"/>
            </a:schemeClr>
          </a:solidFill>
          <a:ln w="54186" cap="flat" cmpd="sng">
            <a:solidFill>
              <a:srgbClr val="DDDDDD"/>
            </a:solidFill>
            <a:prstDash val="solid"/>
            <a:round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4351" name="AutoShape 15"/>
          <p:cNvSpPr>
            <a:spLocks/>
          </p:cNvSpPr>
          <p:nvPr/>
        </p:nvSpPr>
        <p:spPr bwMode="auto">
          <a:xfrm>
            <a:off x="1229709" y="2243216"/>
            <a:ext cx="5249919" cy="648072"/>
          </a:xfrm>
          <a:custGeom>
            <a:avLst/>
            <a:gdLst>
              <a:gd name="T0" fmla="+- 0 10810 77"/>
              <a:gd name="T1" fmla="*/ T0 w 21467"/>
              <a:gd name="T2" fmla="+- 0 11088 577"/>
              <a:gd name="T3" fmla="*/ 11088 h 21023"/>
              <a:gd name="T4" fmla="+- 0 10810 77"/>
              <a:gd name="T5" fmla="*/ T4 w 21467"/>
              <a:gd name="T6" fmla="+- 0 11088 577"/>
              <a:gd name="T7" fmla="*/ 11088 h 21023"/>
              <a:gd name="T8" fmla="+- 0 10810 77"/>
              <a:gd name="T9" fmla="*/ T8 w 21467"/>
              <a:gd name="T10" fmla="+- 0 11088 577"/>
              <a:gd name="T11" fmla="*/ 11088 h 21023"/>
              <a:gd name="T12" fmla="+- 0 10810 77"/>
              <a:gd name="T13" fmla="*/ T12 w 21467"/>
              <a:gd name="T14" fmla="+- 0 11088 577"/>
              <a:gd name="T15" fmla="*/ 11088 h 2102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67" h="21023">
                <a:moveTo>
                  <a:pt x="8" y="21023"/>
                </a:moveTo>
                <a:cubicBezTo>
                  <a:pt x="8" y="21023"/>
                  <a:pt x="-77" y="17458"/>
                  <a:pt x="280" y="12040"/>
                </a:cubicBezTo>
                <a:cubicBezTo>
                  <a:pt x="739" y="8690"/>
                  <a:pt x="1096" y="2559"/>
                  <a:pt x="2848" y="991"/>
                </a:cubicBezTo>
                <a:cubicBezTo>
                  <a:pt x="4600" y="-577"/>
                  <a:pt x="3919" y="349"/>
                  <a:pt x="6062" y="207"/>
                </a:cubicBezTo>
                <a:cubicBezTo>
                  <a:pt x="8205" y="64"/>
                  <a:pt x="13750" y="278"/>
                  <a:pt x="15774" y="278"/>
                </a:cubicBezTo>
                <a:cubicBezTo>
                  <a:pt x="17781" y="278"/>
                  <a:pt x="16896" y="-435"/>
                  <a:pt x="18121" y="421"/>
                </a:cubicBezTo>
                <a:cubicBezTo>
                  <a:pt x="19363" y="1276"/>
                  <a:pt x="20587" y="5411"/>
                  <a:pt x="21352" y="12896"/>
                </a:cubicBezTo>
                <a:cubicBezTo>
                  <a:pt x="21523" y="18100"/>
                  <a:pt x="21454" y="20951"/>
                  <a:pt x="21454" y="20951"/>
                </a:cubicBezTo>
                <a:lnTo>
                  <a:pt x="8" y="21023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50195"/>
            </a:schemeClr>
          </a:solidFill>
          <a:ln w="38100" cap="flat" cmpd="sng">
            <a:noFill/>
            <a:prstDash val="solid"/>
            <a:round/>
            <a:headEnd/>
            <a:tailEnd/>
          </a:ln>
          <a:effectLst/>
        </p:spPr>
        <p:txBody>
          <a:bodyPr lIns="50798" tIns="50798" rIns="50798" bIns="50798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2296" name="Rectangle 17"/>
          <p:cNvSpPr>
            <a:spLocks/>
          </p:cNvSpPr>
          <p:nvPr/>
        </p:nvSpPr>
        <p:spPr bwMode="auto">
          <a:xfrm>
            <a:off x="1151930" y="4709295"/>
            <a:ext cx="2692301" cy="108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300">
                <a:latin typeface="Arial" pitchFamily="34" charset="0"/>
                <a:cs typeface="Arial" pitchFamily="34" charset="0"/>
                <a:sym typeface="Arial" pitchFamily="34" charset="0"/>
              </a:rPr>
              <a:t>Content</a:t>
            </a:r>
            <a:endParaRPr lang="th-TH"/>
          </a:p>
        </p:txBody>
      </p:sp>
      <p:sp>
        <p:nvSpPr>
          <p:cNvPr id="12299" name="Rectangle 20"/>
          <p:cNvSpPr>
            <a:spLocks/>
          </p:cNvSpPr>
          <p:nvPr/>
        </p:nvSpPr>
        <p:spPr bwMode="auto">
          <a:xfrm>
            <a:off x="1007435" y="2276872"/>
            <a:ext cx="5740206" cy="71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800" b="1" dirty="0" smtClean="0">
                <a:solidFill>
                  <a:srgbClr val="1C1C1C"/>
                </a:solidFill>
                <a:latin typeface="Copperplate Gothic Light" pitchFamily="34" charset="0"/>
                <a:sym typeface="Arial" pitchFamily="34" charset="0"/>
              </a:rPr>
              <a:t>CENTRIFUGE &amp; SEPARATE </a:t>
            </a:r>
            <a:endParaRPr lang="th-TH" b="1" dirty="0">
              <a:latin typeface="Copperplate Gothic Light" pitchFamily="34" charset="0"/>
            </a:endParaRPr>
          </a:p>
        </p:txBody>
      </p:sp>
      <p:sp>
        <p:nvSpPr>
          <p:cNvPr id="12302" name="AutoShape 23"/>
          <p:cNvSpPr>
            <a:spLocks/>
          </p:cNvSpPr>
          <p:nvPr/>
        </p:nvSpPr>
        <p:spPr bwMode="auto">
          <a:xfrm>
            <a:off x="7693675" y="2171206"/>
            <a:ext cx="3552395" cy="792088"/>
          </a:xfrm>
          <a:custGeom>
            <a:avLst/>
            <a:gdLst>
              <a:gd name="T0" fmla="*/ 2147483647 w 21544"/>
              <a:gd name="T1" fmla="*/ 354842394 h 21158"/>
              <a:gd name="T2" fmla="*/ 2147483647 w 21544"/>
              <a:gd name="T3" fmla="*/ 354842394 h 21158"/>
              <a:gd name="T4" fmla="*/ 2147483647 w 21544"/>
              <a:gd name="T5" fmla="*/ 354842394 h 21158"/>
              <a:gd name="T6" fmla="*/ 2147483647 w 21544"/>
              <a:gd name="T7" fmla="*/ 354842394 h 21158"/>
              <a:gd name="T8" fmla="*/ 0 60000 65536"/>
              <a:gd name="T9" fmla="*/ 0 60000 65536"/>
              <a:gd name="T10" fmla="*/ 0 60000 65536"/>
              <a:gd name="T11" fmla="*/ 0 60000 65536"/>
              <a:gd name="T12" fmla="*/ 0 w 21544"/>
              <a:gd name="T13" fmla="*/ 0 h 21158"/>
              <a:gd name="T14" fmla="*/ 21544 w 21544"/>
              <a:gd name="T15" fmla="*/ 21158 h 211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544" h="21158">
                <a:moveTo>
                  <a:pt x="0" y="21158"/>
                </a:moveTo>
                <a:lnTo>
                  <a:pt x="120" y="11952"/>
                </a:lnTo>
                <a:cubicBezTo>
                  <a:pt x="600" y="8545"/>
                  <a:pt x="1852" y="2457"/>
                  <a:pt x="2847" y="572"/>
                </a:cubicBezTo>
                <a:lnTo>
                  <a:pt x="6107" y="500"/>
                </a:lnTo>
                <a:cubicBezTo>
                  <a:pt x="8269" y="427"/>
                  <a:pt x="13810" y="282"/>
                  <a:pt x="15818" y="282"/>
                </a:cubicBezTo>
                <a:cubicBezTo>
                  <a:pt x="17825" y="282"/>
                  <a:pt x="16950" y="-442"/>
                  <a:pt x="18185" y="427"/>
                </a:cubicBezTo>
                <a:cubicBezTo>
                  <a:pt x="19421" y="1297"/>
                  <a:pt x="20656" y="5429"/>
                  <a:pt x="21428" y="13039"/>
                </a:cubicBezTo>
                <a:cubicBezTo>
                  <a:pt x="21600" y="18258"/>
                  <a:pt x="21531" y="21085"/>
                  <a:pt x="21531" y="21085"/>
                </a:cubicBezTo>
                <a:lnTo>
                  <a:pt x="0" y="21158"/>
                </a:lnTo>
                <a:close/>
              </a:path>
            </a:pathLst>
          </a:custGeom>
          <a:solidFill>
            <a:srgbClr val="7FAF45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38100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endParaRPr lang="th-TH"/>
          </a:p>
        </p:txBody>
      </p:sp>
      <p:sp>
        <p:nvSpPr>
          <p:cNvPr id="12303" name="Rectangle 24"/>
          <p:cNvSpPr>
            <a:spLocks/>
          </p:cNvSpPr>
          <p:nvPr/>
        </p:nvSpPr>
        <p:spPr bwMode="auto">
          <a:xfrm>
            <a:off x="7728181" y="2420888"/>
            <a:ext cx="1781472" cy="36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endParaRPr lang="th-TH" dirty="0"/>
          </a:p>
        </p:txBody>
      </p:sp>
      <p:sp>
        <p:nvSpPr>
          <p:cNvPr id="12304" name="Rectangle 25"/>
          <p:cNvSpPr>
            <a:spLocks/>
          </p:cNvSpPr>
          <p:nvPr/>
        </p:nvSpPr>
        <p:spPr bwMode="auto">
          <a:xfrm>
            <a:off x="8416233" y="4709295"/>
            <a:ext cx="2692300" cy="108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/>
          <a:lstStyle/>
          <a:p>
            <a:pPr marL="27905" algn="ctr" defTabSz="914145" hangingPunct="0">
              <a:buClr>
                <a:srgbClr val="1C1C1C"/>
              </a:buClr>
            </a:pPr>
            <a:r>
              <a:rPr lang="en-US" sz="1300" dirty="0">
                <a:latin typeface="Arial" pitchFamily="34" charset="0"/>
                <a:cs typeface="Arial" pitchFamily="34" charset="0"/>
                <a:sym typeface="Arial" pitchFamily="34" charset="0"/>
              </a:rPr>
              <a:t>Content</a:t>
            </a:r>
            <a:endParaRPr lang="th-TH" dirty="0"/>
          </a:p>
        </p:txBody>
      </p:sp>
      <p:sp>
        <p:nvSpPr>
          <p:cNvPr id="12311" name="Rectangle 1"/>
          <p:cNvSpPr>
            <a:spLocks/>
          </p:cNvSpPr>
          <p:nvPr/>
        </p:nvSpPr>
        <p:spPr bwMode="auto">
          <a:xfrm>
            <a:off x="0" y="1150814"/>
            <a:ext cx="12192000" cy="456530"/>
          </a:xfrm>
          <a:prstGeom prst="rect">
            <a:avLst/>
          </a:prstGeom>
          <a:solidFill>
            <a:srgbClr val="808080">
              <a:alpha val="2509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48279" y="644055"/>
            <a:ext cx="4591347" cy="875109"/>
            <a:chOff x="0" y="0"/>
            <a:chExt cx="358" cy="98"/>
          </a:xfrm>
        </p:grpSpPr>
        <p:sp>
          <p:nvSpPr>
            <p:cNvPr id="12326" name="AutoShape 3"/>
            <p:cNvSpPr>
              <a:spLocks/>
            </p:cNvSpPr>
            <p:nvPr/>
          </p:nvSpPr>
          <p:spPr bwMode="auto">
            <a:xfrm>
              <a:off x="0" y="0"/>
              <a:ext cx="162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0" y="0"/>
                  </a:moveTo>
                  <a:lnTo>
                    <a:pt x="0" y="21600"/>
                  </a:lnTo>
                  <a:lnTo>
                    <a:pt x="15959" y="21600"/>
                  </a:lnTo>
                  <a:lnTo>
                    <a:pt x="21600" y="0"/>
                  </a:lnTo>
                  <a:lnTo>
                    <a:pt x="564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7" name="AutoShape 4"/>
            <p:cNvSpPr>
              <a:spLocks/>
            </p:cNvSpPr>
            <p:nvPr/>
          </p:nvSpPr>
          <p:spPr bwMode="auto">
            <a:xfrm rot="10800000">
              <a:off x="128" y="0"/>
              <a:ext cx="166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  <p:sp>
          <p:nvSpPr>
            <p:cNvPr id="12328" name="AutoShape 5"/>
            <p:cNvSpPr>
              <a:spLocks/>
            </p:cNvSpPr>
            <p:nvPr/>
          </p:nvSpPr>
          <p:spPr bwMode="auto">
            <a:xfrm>
              <a:off x="259" y="0"/>
              <a:ext cx="99" cy="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72248" tIns="72248" rIns="72248" bIns="72248" anchor="ctr"/>
            <a:lstStyle/>
            <a:p>
              <a:endParaRPr lang="th-TH"/>
            </a:p>
          </p:txBody>
        </p:sp>
      </p:grpSp>
      <p:cxnSp>
        <p:nvCxnSpPr>
          <p:cNvPr id="12313" name="Straight Connector 40"/>
          <p:cNvCxnSpPr>
            <a:cxnSpLocks noChangeShapeType="1"/>
          </p:cNvCxnSpPr>
          <p:nvPr/>
        </p:nvCxnSpPr>
        <p:spPr bwMode="auto">
          <a:xfrm>
            <a:off x="0" y="314771"/>
            <a:ext cx="12192000" cy="50230"/>
          </a:xfrm>
          <a:prstGeom prst="line">
            <a:avLst/>
          </a:prstGeom>
          <a:noFill/>
          <a:ln w="381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14" name="Straight Connector 41"/>
          <p:cNvCxnSpPr>
            <a:cxnSpLocks noChangeShapeType="1"/>
          </p:cNvCxnSpPr>
          <p:nvPr/>
        </p:nvCxnSpPr>
        <p:spPr bwMode="auto">
          <a:xfrm>
            <a:off x="-1487" y="1118443"/>
            <a:ext cx="12192001" cy="5023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15" name="Rectangle 6"/>
          <p:cNvSpPr>
            <a:spLocks/>
          </p:cNvSpPr>
          <p:nvPr/>
        </p:nvSpPr>
        <p:spPr bwMode="auto">
          <a:xfrm>
            <a:off x="0" y="789161"/>
            <a:ext cx="12192000" cy="750094"/>
          </a:xfrm>
          <a:prstGeom prst="rect">
            <a:avLst/>
          </a:prstGeom>
          <a:solidFill>
            <a:srgbClr val="D94C1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pic>
        <p:nvPicPr>
          <p:cNvPr id="12316" name="รูปภาพ 60" descr="Untitled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795" t="25333" b="50667"/>
          <a:stretch>
            <a:fillRect/>
          </a:stretch>
        </p:blipFill>
        <p:spPr bwMode="auto">
          <a:xfrm>
            <a:off x="2" y="795859"/>
            <a:ext cx="2592585" cy="9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18" name="ตัวเชื่อมต่อตรง 69"/>
          <p:cNvCxnSpPr>
            <a:cxnSpLocks noChangeShapeType="1"/>
          </p:cNvCxnSpPr>
          <p:nvPr/>
        </p:nvCxnSpPr>
        <p:spPr bwMode="auto">
          <a:xfrm>
            <a:off x="0" y="695400"/>
            <a:ext cx="12192000" cy="0"/>
          </a:xfrm>
          <a:prstGeom prst="line">
            <a:avLst/>
          </a:prstGeom>
          <a:noFill/>
          <a:ln w="57150" algn="ctr">
            <a:solidFill>
              <a:srgbClr val="FF893F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กลุ่ม 70"/>
          <p:cNvGrpSpPr>
            <a:grpSpLocks/>
          </p:cNvGrpSpPr>
          <p:nvPr/>
        </p:nvGrpSpPr>
        <p:grpSpPr bwMode="auto">
          <a:xfrm>
            <a:off x="8239125" y="796976"/>
            <a:ext cx="3952875" cy="759023"/>
            <a:chOff x="8788416" y="519082"/>
            <a:chExt cx="4216384" cy="1078903"/>
          </a:xfrm>
        </p:grpSpPr>
        <p:pic>
          <p:nvPicPr>
            <p:cNvPr id="12323" name="รูปภาพ 71" descr="mini01101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8416" y="519082"/>
              <a:ext cx="1633593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รูปภาพ 72" descr="mini0132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8454" y="519082"/>
              <a:ext cx="1426346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5" name="รูปภาพ 73" descr="mini01612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300" y="519082"/>
              <a:ext cx="1895699" cy="1078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กลุ่ม 50"/>
          <p:cNvGrpSpPr/>
          <p:nvPr/>
        </p:nvGrpSpPr>
        <p:grpSpPr>
          <a:xfrm>
            <a:off x="1032938" y="0"/>
            <a:ext cx="11159063" cy="644316"/>
            <a:chOff x="3762242" y="-1240110"/>
            <a:chExt cx="8411410" cy="2876550"/>
          </a:xfrm>
          <a:gradFill flip="none" rotWithShape="1">
            <a:gsLst>
              <a:gs pos="100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52" name="AutoShape 3"/>
            <p:cNvSpPr>
              <a:spLocks/>
            </p:cNvSpPr>
            <p:nvPr/>
          </p:nvSpPr>
          <p:spPr bwMode="auto">
            <a:xfrm flipV="1">
              <a:off x="3762242" y="-1240110"/>
              <a:ext cx="3711438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  <a:gd name="connsiteX0" fmla="*/ 1546 w 17505"/>
                <a:gd name="connsiteY0" fmla="*/ 0 h 21600"/>
                <a:gd name="connsiteX1" fmla="*/ 0 w 17505"/>
                <a:gd name="connsiteY1" fmla="*/ 21600 h 21600"/>
                <a:gd name="connsiteX2" fmla="*/ 11864 w 17505"/>
                <a:gd name="connsiteY2" fmla="*/ 21600 h 21600"/>
                <a:gd name="connsiteX3" fmla="*/ 17505 w 17505"/>
                <a:gd name="connsiteY3" fmla="*/ 0 h 21600"/>
                <a:gd name="connsiteX4" fmla="*/ 1546 w 17505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5" h="21600">
                  <a:moveTo>
                    <a:pt x="1546" y="0"/>
                  </a:moveTo>
                  <a:lnTo>
                    <a:pt x="0" y="21600"/>
                  </a:lnTo>
                  <a:lnTo>
                    <a:pt x="11864" y="21600"/>
                  </a:lnTo>
                  <a:lnTo>
                    <a:pt x="17505" y="0"/>
                  </a:lnTo>
                  <a:lnTo>
                    <a:pt x="1546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3" name="AutoShape 4"/>
            <p:cNvSpPr>
              <a:spLocks/>
            </p:cNvSpPr>
            <p:nvPr/>
          </p:nvSpPr>
          <p:spPr bwMode="auto">
            <a:xfrm rot="10800000" flipV="1">
              <a:off x="5998344" y="-1240110"/>
              <a:ext cx="4693841" cy="287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54" name="AutoShape 5"/>
            <p:cNvSpPr>
              <a:spLocks/>
            </p:cNvSpPr>
            <p:nvPr/>
          </p:nvSpPr>
          <p:spPr bwMode="auto">
            <a:xfrm flipV="1">
              <a:off x="9382720" y="-1227438"/>
              <a:ext cx="2790932" cy="2863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pic>
        <p:nvPicPr>
          <p:cNvPr id="12321" name="รูปภาพ 74" descr="logo_kku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8" y="101577"/>
            <a:ext cx="369093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322" name="ตัวเชื่อมต่อตรง 75"/>
          <p:cNvCxnSpPr>
            <a:cxnSpLocks noChangeShapeType="1"/>
          </p:cNvCxnSpPr>
          <p:nvPr/>
        </p:nvCxnSpPr>
        <p:spPr bwMode="auto">
          <a:xfrm>
            <a:off x="1235274" y="579314"/>
            <a:ext cx="10956727" cy="0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12334" name="Picture 4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58" y="2812458"/>
            <a:ext cx="5454869" cy="318261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35" name="Picture 4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649" y="2884467"/>
            <a:ext cx="3921118" cy="233393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391478" y="836712"/>
            <a:ext cx="652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opperplate Gothic Light" pitchFamily="34" charset="0"/>
              </a:rPr>
              <a:t>PROCEDURE</a:t>
            </a:r>
            <a:endParaRPr lang="th-TH" sz="4000" b="1" dirty="0">
              <a:latin typeface="Copperplate Gothic Light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927637" y="2204864"/>
            <a:ext cx="3264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pperplate Gothic Light" pitchFamily="34" charset="0"/>
              </a:rPr>
              <a:t>PRODUCT</a:t>
            </a:r>
            <a:endParaRPr lang="th-TH" b="1" dirty="0">
              <a:latin typeface="Copperplate Gothic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08430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Results :Second trial</a:t>
            </a:r>
            <a:endParaRPr lang="th-TH" sz="6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Types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Mean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(x10</a:t>
                      </a:r>
                      <a:r>
                        <a:rPr lang="en-US" baseline="30000" dirty="0" smtClean="0"/>
                        <a:t>11</a:t>
                      </a:r>
                      <a:r>
                        <a:rPr lang="en-US" dirty="0" smtClean="0"/>
                        <a:t>)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WBC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(x10</a:t>
                      </a:r>
                      <a:r>
                        <a:rPr lang="en-US" baseline="30000" dirty="0" smtClean="0"/>
                        <a:t>9</a:t>
                      </a:r>
                      <a:r>
                        <a:rPr lang="en-US" dirty="0" smtClean="0"/>
                        <a:t>)</a:t>
                      </a:r>
                      <a:endParaRPr lang="th-TH" dirty="0" smtClean="0"/>
                    </a:p>
                    <a:p>
                      <a:pPr algn="ctr"/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Vol.</a:t>
                      </a:r>
                    </a:p>
                    <a:p>
                      <a:pPr algn="ctr"/>
                      <a:r>
                        <a:rPr lang="en-US" dirty="0" smtClean="0"/>
                        <a:t>(ml)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LPPC in PAS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45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3.6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6.5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LPPC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175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3.9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7.1</a:t>
                      </a:r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135560" y="47971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Table </a:t>
            </a:r>
            <a:r>
              <a:rPr lang="en-US" sz="3200" b="1" dirty="0" smtClean="0">
                <a:latin typeface="+mj-lt"/>
                <a:ea typeface="+mj-ea"/>
                <a:cs typeface="+mj-cs"/>
              </a:rPr>
              <a:t>2. </a:t>
            </a:r>
            <a:r>
              <a:rPr lang="en-US" sz="3200" b="1" dirty="0">
                <a:latin typeface="+mj-lt"/>
                <a:ea typeface="+mj-ea"/>
                <a:cs typeface="+mj-cs"/>
              </a:rPr>
              <a:t>CBC results in LPPC </a:t>
            </a:r>
            <a:endParaRPr lang="th-TH" sz="32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785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Results</a:t>
            </a:r>
            <a:endParaRPr lang="th-TH" sz="6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1" y="1600200"/>
          <a:ext cx="8897009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819"/>
                <a:gridCol w="962173"/>
                <a:gridCol w="655465"/>
                <a:gridCol w="808819"/>
                <a:gridCol w="808819"/>
                <a:gridCol w="808819"/>
                <a:gridCol w="808819"/>
                <a:gridCol w="808819"/>
                <a:gridCol w="808819"/>
                <a:gridCol w="808819"/>
                <a:gridCol w="808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anti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Un-</a:t>
                      </a:r>
                      <a:r>
                        <a:rPr lang="en-US" sz="2400" dirty="0" err="1" smtClean="0"/>
                        <a:t>dil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43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28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32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64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128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256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titer</a:t>
                      </a:r>
                      <a:endParaRPr lang="th-TH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th-TH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182414" y="4797152"/>
            <a:ext cx="103894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Table </a:t>
            </a:r>
            <a:r>
              <a:rPr lang="en-US" sz="3200" b="1" dirty="0" smtClean="0">
                <a:latin typeface="+mj-lt"/>
                <a:ea typeface="+mj-ea"/>
                <a:cs typeface="+mj-cs"/>
              </a:rPr>
              <a:t>3. </a:t>
            </a:r>
            <a:r>
              <a:rPr lang="en-US" sz="3200" b="1" dirty="0">
                <a:latin typeface="+mj-lt"/>
                <a:ea typeface="+mj-ea"/>
                <a:cs typeface="+mj-cs"/>
              </a:rPr>
              <a:t>Titer of Anti-A and Anti-B in LPPC in PAS</a:t>
            </a:r>
            <a:endParaRPr lang="th-TH" sz="32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47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Conclusion</a:t>
            </a:r>
            <a:endParaRPr lang="th-TH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/>
              <a:t>LPPC in PAS </a:t>
            </a:r>
            <a:r>
              <a:rPr lang="en-US" sz="3200" dirty="0" smtClean="0"/>
              <a:t>are classified as </a:t>
            </a:r>
            <a:r>
              <a:rPr lang="en-US" sz="4000" b="1" dirty="0">
                <a:solidFill>
                  <a:srgbClr val="FF0000"/>
                </a:solidFill>
              </a:rPr>
              <a:t>low </a:t>
            </a:r>
            <a:r>
              <a:rPr lang="en-US" sz="4000" b="1" dirty="0" smtClean="0">
                <a:solidFill>
                  <a:srgbClr val="FF0000"/>
                </a:solidFill>
              </a:rPr>
              <a:t>titer </a:t>
            </a:r>
            <a:r>
              <a:rPr lang="en-US" sz="4000" b="1" dirty="0" smtClean="0"/>
              <a:t>that we can use as universal platelet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endParaRPr lang="en-US" sz="4000" b="1" dirty="0">
              <a:solidFill>
                <a:srgbClr val="FF0000"/>
              </a:solidFill>
            </a:endParaRPr>
          </a:p>
          <a:p>
            <a:r>
              <a:rPr lang="en-US" sz="3600" b="1" dirty="0"/>
              <a:t>Content of Platelet by two methods </a:t>
            </a:r>
            <a:r>
              <a:rPr lang="en-US" sz="3600" b="1" dirty="0" smtClean="0">
                <a:solidFill>
                  <a:srgbClr val="C00000"/>
                </a:solidFill>
              </a:rPr>
              <a:t>reached the </a:t>
            </a:r>
            <a:r>
              <a:rPr lang="en-US" sz="3600" b="1" dirty="0">
                <a:solidFill>
                  <a:srgbClr val="C00000"/>
                </a:solidFill>
              </a:rPr>
              <a:t>standard unit of LPPC by EU, TRC </a:t>
            </a:r>
            <a:endParaRPr lang="en-US" sz="36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3600" b="1" smtClean="0">
                <a:solidFill>
                  <a:srgbClr val="C00000"/>
                </a:solidFill>
              </a:rPr>
              <a:t>                        </a:t>
            </a:r>
            <a:r>
              <a:rPr lang="en-US" sz="3600" b="1" u="sng" smtClean="0">
                <a:solidFill>
                  <a:srgbClr val="C00000"/>
                </a:solidFill>
              </a:rPr>
              <a:t>&gt;</a:t>
            </a:r>
            <a:r>
              <a:rPr lang="en-US" sz="3600" b="1" smtClean="0">
                <a:solidFill>
                  <a:srgbClr val="C00000"/>
                </a:solidFill>
              </a:rPr>
              <a:t> </a:t>
            </a:r>
            <a:r>
              <a:rPr lang="en-US" sz="3600" b="1" dirty="0">
                <a:solidFill>
                  <a:srgbClr val="C00000"/>
                </a:solidFill>
              </a:rPr>
              <a:t>2.4 x10</a:t>
            </a:r>
            <a:r>
              <a:rPr lang="en-US" sz="3600" b="1" baseline="30000" dirty="0">
                <a:solidFill>
                  <a:srgbClr val="C00000"/>
                </a:solidFill>
              </a:rPr>
              <a:t>11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cells/u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472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รูปภาพ 23" descr="world-map-background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229" t="22867" r="6021"/>
          <a:stretch>
            <a:fillRect/>
          </a:stretch>
        </p:blipFill>
        <p:spPr bwMode="auto">
          <a:xfrm>
            <a:off x="-20835" y="0"/>
            <a:ext cx="12212836" cy="562793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1"/>
          <p:cNvSpPr>
            <a:spLocks/>
          </p:cNvSpPr>
          <p:nvPr/>
        </p:nvSpPr>
        <p:spPr bwMode="auto">
          <a:xfrm>
            <a:off x="-11907" y="4863332"/>
            <a:ext cx="12192000" cy="2008063"/>
          </a:xfrm>
          <a:prstGeom prst="rect">
            <a:avLst/>
          </a:prstGeom>
          <a:solidFill>
            <a:srgbClr val="969696">
              <a:alpha val="45882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13138" y="4441613"/>
            <a:ext cx="9478863" cy="2022574"/>
            <a:chOff x="0" y="0"/>
            <a:chExt cx="797" cy="227"/>
          </a:xfrm>
          <a:solidFill>
            <a:srgbClr val="FFFFFF">
              <a:alpha val="32157"/>
            </a:srgbClr>
          </a:solidFill>
        </p:grpSpPr>
        <p:sp>
          <p:nvSpPr>
            <p:cNvPr id="5" name="AutoShape 3"/>
            <p:cNvSpPr>
              <a:spLocks/>
            </p:cNvSpPr>
            <p:nvPr/>
          </p:nvSpPr>
          <p:spPr bwMode="auto">
            <a:xfrm>
              <a:off x="0" y="0"/>
              <a:ext cx="361" cy="2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641" y="0"/>
                  </a:moveTo>
                  <a:lnTo>
                    <a:pt x="0" y="21600"/>
                  </a:lnTo>
                  <a:lnTo>
                    <a:pt x="15959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6" name="AutoShape 4"/>
            <p:cNvSpPr>
              <a:spLocks/>
            </p:cNvSpPr>
            <p:nvPr/>
          </p:nvSpPr>
          <p:spPr bwMode="auto">
            <a:xfrm rot="10800000">
              <a:off x="284" y="0"/>
              <a:ext cx="370" cy="2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>
              <a:noFill/>
              <a:prstDash val="solid"/>
              <a:miter lim="0"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  <p:sp>
          <p:nvSpPr>
            <p:cNvPr id="7" name="AutoShape 5"/>
            <p:cNvSpPr>
              <a:spLocks/>
            </p:cNvSpPr>
            <p:nvPr/>
          </p:nvSpPr>
          <p:spPr bwMode="auto">
            <a:xfrm>
              <a:off x="577" y="0"/>
              <a:ext cx="220" cy="2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8853" y="21582"/>
                  </a:lnTo>
                  <a:lnTo>
                    <a:pt x="21600" y="21600"/>
                  </a:lnTo>
                  <a:lnTo>
                    <a:pt x="2154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lIns="72248" tIns="72248" rIns="72248" bIns="72248" anchor="ctr"/>
            <a:lstStyle/>
            <a:p>
              <a:pPr algn="ctr" hangingPunct="0">
                <a:defRPr/>
              </a:pPr>
              <a:endParaRPr lang="th-TH"/>
            </a:p>
          </p:txBody>
        </p:sp>
      </p:grpSp>
      <p:sp>
        <p:nvSpPr>
          <p:cNvPr id="20485" name="Rectangle 6"/>
          <p:cNvSpPr>
            <a:spLocks/>
          </p:cNvSpPr>
          <p:nvPr/>
        </p:nvSpPr>
        <p:spPr bwMode="auto">
          <a:xfrm>
            <a:off x="-11907" y="4756176"/>
            <a:ext cx="12192000" cy="2008063"/>
          </a:xfrm>
          <a:prstGeom prst="rect">
            <a:avLst/>
          </a:prstGeom>
          <a:solidFill>
            <a:srgbClr val="D94C1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50798" tIns="50798" rIns="50798" bIns="50798" anchor="ctr"/>
          <a:lstStyle/>
          <a:p>
            <a:pPr algn="ctr" hangingPunct="0"/>
            <a:endParaRPr lang="th-TH"/>
          </a:p>
        </p:txBody>
      </p:sp>
      <p:sp>
        <p:nvSpPr>
          <p:cNvPr id="14" name="คำบรรยายภาพแบบวงรี 8"/>
          <p:cNvSpPr/>
          <p:nvPr/>
        </p:nvSpPr>
        <p:spPr bwMode="auto">
          <a:xfrm>
            <a:off x="8121551" y="1404194"/>
            <a:ext cx="945059" cy="707678"/>
          </a:xfrm>
          <a:prstGeom prst="wedgeEllipseCallout">
            <a:avLst>
              <a:gd name="adj1" fmla="val 43415"/>
              <a:gd name="adj2" fmla="val 76498"/>
            </a:avLst>
          </a:prstGeom>
          <a:solidFill>
            <a:srgbClr val="863C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1" tIns="32146" rIns="64291" bIns="32146" anchor="ctr"/>
          <a:lstStyle/>
          <a:p>
            <a:pPr algn="ctr" hangingPunct="0">
              <a:defRPr/>
            </a:pPr>
            <a:endParaRPr lang="th-TH"/>
          </a:p>
        </p:txBody>
      </p:sp>
      <p:sp>
        <p:nvSpPr>
          <p:cNvPr id="16" name="ดาว 5 แฉก 16"/>
          <p:cNvSpPr/>
          <p:nvPr/>
        </p:nvSpPr>
        <p:spPr>
          <a:xfrm>
            <a:off x="8931177" y="2217912"/>
            <a:ext cx="135433" cy="101575"/>
          </a:xfrm>
          <a:prstGeom prst="star5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1" tIns="32146" rIns="64291" bIns="32146" anchor="ctr"/>
          <a:lstStyle/>
          <a:p>
            <a:pPr algn="ctr" hangingPunct="0">
              <a:defRPr/>
            </a:pPr>
            <a:endParaRPr lang="th-TH"/>
          </a:p>
        </p:txBody>
      </p:sp>
      <p:cxnSp>
        <p:nvCxnSpPr>
          <p:cNvPr id="20488" name="Straight Connector 17"/>
          <p:cNvCxnSpPr>
            <a:cxnSpLocks noChangeShapeType="1"/>
          </p:cNvCxnSpPr>
          <p:nvPr/>
        </p:nvCxnSpPr>
        <p:spPr bwMode="auto">
          <a:xfrm flipV="1">
            <a:off x="0" y="4704831"/>
            <a:ext cx="12192000" cy="50229"/>
          </a:xfrm>
          <a:prstGeom prst="line">
            <a:avLst/>
          </a:prstGeom>
          <a:noFill/>
          <a:ln w="76200" algn="ctr">
            <a:solidFill>
              <a:schemeClr val="bg1"/>
            </a:solidFill>
            <a:miter lim="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/>
          <p:nvPr/>
        </p:nvSpPr>
        <p:spPr>
          <a:xfrm>
            <a:off x="1348296" y="2492897"/>
            <a:ext cx="6653675" cy="1419137"/>
          </a:xfrm>
          <a:prstGeom prst="rect">
            <a:avLst/>
          </a:prstGeom>
          <a:noFill/>
        </p:spPr>
        <p:txBody>
          <a:bodyPr wrap="none" lIns="64291" tIns="32146" rIns="64291" bIns="32146">
            <a:spAutoFit/>
          </a:bodyPr>
          <a:lstStyle/>
          <a:p>
            <a:pPr algn="ctr" hangingPunct="0">
              <a:defRPr/>
            </a:pPr>
            <a:r>
              <a:rPr lang="en-US" sz="8800" b="1" dirty="0">
                <a:ln w="12700">
                  <a:noFill/>
                  <a:prstDash val="solid"/>
                </a:ln>
                <a:solidFill>
                  <a:srgbClr val="8B3E1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Light" pitchFamily="34" charset="0"/>
              </a:rPr>
              <a:t>Thank you!</a:t>
            </a:r>
          </a:p>
        </p:txBody>
      </p:sp>
      <p:pic>
        <p:nvPicPr>
          <p:cNvPr id="20490" name="รูปภาพ 18" descr="kku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219" y="4733852"/>
            <a:ext cx="4621113" cy="2080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รูปภาพ 19" descr="kku03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1607" y="4755059"/>
            <a:ext cx="2680395" cy="204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รูปภาพ 20" descr="kku024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614" y="4739433"/>
            <a:ext cx="4353223" cy="20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รูปภาพ 21" descr="Untitled-1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271" t="46637" b="17334"/>
          <a:stretch>
            <a:fillRect/>
          </a:stretch>
        </p:blipFill>
        <p:spPr bwMode="auto">
          <a:xfrm>
            <a:off x="1" y="4745014"/>
            <a:ext cx="2558356" cy="21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TextBox 1"/>
          <p:cNvSpPr txBox="1">
            <a:spLocks noChangeArrowheads="1"/>
          </p:cNvSpPr>
          <p:nvPr/>
        </p:nvSpPr>
        <p:spPr bwMode="auto">
          <a:xfrm>
            <a:off x="1" y="5099968"/>
            <a:ext cx="3193852" cy="92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eaLnBrk="0" hangingPunct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eaLnBrk="0" hangingPunct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eaLnBrk="0" hangingPunct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eaLnBrk="0" hangingPunct="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/>
            <a:r>
              <a:rPr lang="en-US" sz="1400" dirty="0">
                <a:solidFill>
                  <a:srgbClr val="FFFFFF"/>
                </a:solidFill>
              </a:rPr>
              <a:t>Contact Address: </a:t>
            </a:r>
          </a:p>
          <a:p>
            <a:pPr eaLnBrk="1"/>
            <a:r>
              <a:rPr lang="en-US" sz="1400" dirty="0" err="1" smtClean="0">
                <a:solidFill>
                  <a:srgbClr val="FFFFFF"/>
                </a:solidFill>
              </a:rPr>
              <a:t>Jongkol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Akahat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endParaRPr lang="en-US" sz="1400" dirty="0">
              <a:solidFill>
                <a:srgbClr val="FFFFFF"/>
              </a:solidFill>
            </a:endParaRPr>
          </a:p>
          <a:p>
            <a:pPr eaLnBrk="1"/>
            <a:r>
              <a:rPr lang="en-US" sz="1400" dirty="0" smtClean="0">
                <a:solidFill>
                  <a:srgbClr val="FFFFFF"/>
                </a:solidFill>
              </a:rPr>
              <a:t>Tel: 099-1846355</a:t>
            </a:r>
            <a:endParaRPr lang="en-US" sz="1400" dirty="0">
              <a:solidFill>
                <a:srgbClr val="FFFFFF"/>
              </a:solidFill>
            </a:endParaRPr>
          </a:p>
          <a:p>
            <a:pPr eaLnBrk="1"/>
            <a:r>
              <a:rPr lang="en-US" sz="1400" dirty="0">
                <a:solidFill>
                  <a:srgbClr val="FFFFFF"/>
                </a:solidFill>
              </a:rPr>
              <a:t>Email: </a:t>
            </a:r>
            <a:r>
              <a:rPr lang="en-US" sz="1400" dirty="0" smtClean="0">
                <a:solidFill>
                  <a:srgbClr val="FFFFFF"/>
                </a:solidFill>
              </a:rPr>
              <a:t>jonaka@kku.ac.th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20495" name="รูปภาพ 27" descr="logo_kku2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48" y="101577"/>
            <a:ext cx="369093" cy="49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6" name="รูปภาพ 29" descr="LOGO KKU [Converted]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930" y="1454423"/>
            <a:ext cx="4286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5214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575</Words>
  <Application>Microsoft Office PowerPoint</Application>
  <PresentationFormat>Custom</PresentationFormat>
  <Paragraphs>159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The development of LPPC in PAS  in Blood Transfusion Centre, Faculty of Medicine, Khon Kaen University, Thailand</vt:lpstr>
      <vt:lpstr>Background</vt:lpstr>
      <vt:lpstr>Background</vt:lpstr>
      <vt:lpstr>Background</vt:lpstr>
      <vt:lpstr>Background</vt:lpstr>
      <vt:lpstr>Advantages of a Platelet Additive Solution</vt:lpstr>
      <vt:lpstr>Objective</vt:lpstr>
      <vt:lpstr>Methods</vt:lpstr>
      <vt:lpstr>Slide 9</vt:lpstr>
      <vt:lpstr>Slide 10</vt:lpstr>
      <vt:lpstr>Slide 11</vt:lpstr>
      <vt:lpstr>Results : First trial</vt:lpstr>
      <vt:lpstr>Second trial</vt:lpstr>
      <vt:lpstr>Slide 14</vt:lpstr>
      <vt:lpstr>Slide 15</vt:lpstr>
      <vt:lpstr>Results :Second trial</vt:lpstr>
      <vt:lpstr>Results</vt:lpstr>
      <vt:lpstr>Conclusion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ISTUKKU</dc:creator>
  <cp:lastModifiedBy>Khon Kaen University</cp:lastModifiedBy>
  <cp:revision>39</cp:revision>
  <dcterms:created xsi:type="dcterms:W3CDTF">2017-10-26T12:21:34Z</dcterms:created>
  <dcterms:modified xsi:type="dcterms:W3CDTF">2017-11-01T09:34:33Z</dcterms:modified>
</cp:coreProperties>
</file>