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xls" ContentType="application/vnd.ms-excel"/>
  <Default Extension="emf" ContentType="image/x-emf"/>
  <Default Extension="rels" ContentType="application/vnd.openxmlformats-package.relationships+xml"/>
  <Default Extension="xml" ContentType="application/xml"/>
  <Default Extension="tiff" ContentType="image/tiff"/>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9"/>
  </p:notesMasterIdLst>
  <p:sldIdLst>
    <p:sldId id="256" r:id="rId2"/>
    <p:sldId id="285" r:id="rId3"/>
    <p:sldId id="270" r:id="rId4"/>
    <p:sldId id="271" r:id="rId5"/>
    <p:sldId id="260" r:id="rId6"/>
    <p:sldId id="261" r:id="rId7"/>
    <p:sldId id="268" r:id="rId8"/>
    <p:sldId id="262" r:id="rId9"/>
    <p:sldId id="279" r:id="rId10"/>
    <p:sldId id="263" r:id="rId11"/>
    <p:sldId id="282" r:id="rId12"/>
    <p:sldId id="258" r:id="rId13"/>
    <p:sldId id="281" r:id="rId14"/>
    <p:sldId id="259" r:id="rId15"/>
    <p:sldId id="265" r:id="rId16"/>
    <p:sldId id="267" r:id="rId17"/>
    <p:sldId id="264" r:id="rId18"/>
    <p:sldId id="280" r:id="rId19"/>
    <p:sldId id="266" r:id="rId20"/>
    <p:sldId id="272" r:id="rId21"/>
    <p:sldId id="273" r:id="rId22"/>
    <p:sldId id="274" r:id="rId23"/>
    <p:sldId id="275" r:id="rId24"/>
    <p:sldId id="276" r:id="rId25"/>
    <p:sldId id="278" r:id="rId26"/>
    <p:sldId id="283" r:id="rId27"/>
    <p:sldId id="284" r:id="rId2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4" d="100"/>
          <a:sy n="64" d="100"/>
        </p:scale>
        <p:origin x="-156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4A2E199-C455-4C01-98D3-BE1B77A25A15}" type="datetimeFigureOut">
              <a:rPr lang="el-GR" smtClean="0"/>
              <a:t>4/8/2015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5E6B8D-79B8-4BD4-87D0-B1DF5F1E4A68}" type="slidenum">
              <a:rPr lang="el-GR" smtClean="0"/>
              <a:t>‹#›</a:t>
            </a:fld>
            <a:endParaRPr lang="el-GR"/>
          </a:p>
        </p:txBody>
      </p:sp>
    </p:spTree>
    <p:extLst>
      <p:ext uri="{BB962C8B-B14F-4D97-AF65-F5344CB8AC3E}">
        <p14:creationId xmlns:p14="http://schemas.microsoft.com/office/powerpoint/2010/main" val="13302604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A05E6B8D-79B8-4BD4-87D0-B1DF5F1E4A68}" type="slidenum">
              <a:rPr lang="el-GR" smtClean="0"/>
              <a:t>14</a:t>
            </a:fld>
            <a:endParaRPr lang="el-GR"/>
          </a:p>
        </p:txBody>
      </p:sp>
    </p:spTree>
    <p:extLst>
      <p:ext uri="{BB962C8B-B14F-4D97-AF65-F5344CB8AC3E}">
        <p14:creationId xmlns:p14="http://schemas.microsoft.com/office/powerpoint/2010/main" val="679993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4" name="Τίτλος 13"/>
          <p:cNvSpPr>
            <a:spLocks noGrp="1"/>
          </p:cNvSpPr>
          <p:nvPr>
            <p:ph type="ctrTitle"/>
          </p:nvPr>
        </p:nvSpPr>
        <p:spPr>
          <a:xfrm>
            <a:off x="1432560" y="359898"/>
            <a:ext cx="7406640" cy="1472184"/>
          </a:xfrm>
        </p:spPr>
        <p:txBody>
          <a:bodyPr anchor="b"/>
          <a:lstStyle>
            <a:lvl1pPr algn="l">
              <a:defRPr/>
            </a:lvl1pPr>
            <a:extLst/>
          </a:lstStyle>
          <a:p>
            <a:r>
              <a:rPr kumimoji="0" lang="el-GR" smtClean="0"/>
              <a:t>Στυλ κύριου τίτλου</a:t>
            </a:r>
            <a:endParaRPr kumimoji="0" lang="en-US"/>
          </a:p>
        </p:txBody>
      </p:sp>
      <p:sp>
        <p:nvSpPr>
          <p:cNvPr id="22" name="Υπότιτλος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l-GR" smtClean="0"/>
              <a:t>Στυλ κύριου υπότιτλου</a:t>
            </a:r>
            <a:endParaRPr kumimoji="0" lang="en-US"/>
          </a:p>
        </p:txBody>
      </p:sp>
      <p:sp>
        <p:nvSpPr>
          <p:cNvPr id="7" name="Θέση ημερομηνίας 6"/>
          <p:cNvSpPr>
            <a:spLocks noGrp="1"/>
          </p:cNvSpPr>
          <p:nvPr>
            <p:ph type="dt" sz="half" idx="10"/>
          </p:nvPr>
        </p:nvSpPr>
        <p:spPr/>
        <p:txBody>
          <a:bodyPr/>
          <a:lstStyle>
            <a:extLst/>
          </a:lstStyle>
          <a:p>
            <a:fld id="{F11B73E8-79A3-4081-85BA-9F4471A48C6F}" type="datetime1">
              <a:rPr lang="el-GR" smtClean="0"/>
              <a:t>4/8/2015</a:t>
            </a:fld>
            <a:endParaRPr lang="el-GR"/>
          </a:p>
        </p:txBody>
      </p:sp>
      <p:sp>
        <p:nvSpPr>
          <p:cNvPr id="20" name="Θέση υποσέλιδου 19"/>
          <p:cNvSpPr>
            <a:spLocks noGrp="1"/>
          </p:cNvSpPr>
          <p:nvPr>
            <p:ph type="ftr" sz="quarter" idx="11"/>
          </p:nvPr>
        </p:nvSpPr>
        <p:spPr/>
        <p:txBody>
          <a:bodyPr/>
          <a:lstStyle>
            <a:extLst/>
          </a:lstStyle>
          <a:p>
            <a:endParaRPr lang="el-GR"/>
          </a:p>
        </p:txBody>
      </p:sp>
      <p:sp>
        <p:nvSpPr>
          <p:cNvPr id="10" name="Θέση αριθμού διαφάνειας 9"/>
          <p:cNvSpPr>
            <a:spLocks noGrp="1"/>
          </p:cNvSpPr>
          <p:nvPr>
            <p:ph type="sldNum" sz="quarter" idx="12"/>
          </p:nvPr>
        </p:nvSpPr>
        <p:spPr/>
        <p:txBody>
          <a:bodyPr/>
          <a:lstStyle>
            <a:extLst/>
          </a:lstStyle>
          <a:p>
            <a:fld id="{385E6EDD-7A5F-4233-85E5-B661BB419B91}" type="slidenum">
              <a:rPr lang="el-GR" smtClean="0"/>
              <a:t>‹#›</a:t>
            </a:fld>
            <a:endParaRPr lang="el-GR"/>
          </a:p>
        </p:txBody>
      </p:sp>
      <p:sp>
        <p:nvSpPr>
          <p:cNvPr id="8" name="Έλλειψη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Έλλειψη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extLst/>
          </a:lstStyle>
          <a:p>
            <a:r>
              <a:rPr kumimoji="0" lang="el-GR" smtClean="0"/>
              <a:t>Στυλ κύριου τίτλου</a:t>
            </a:r>
            <a:endParaRPr kumimoji="0" lang="en-US"/>
          </a:p>
        </p:txBody>
      </p:sp>
      <p:sp>
        <p:nvSpPr>
          <p:cNvPr id="3" name="Θέση περιεχομένου 2"/>
          <p:cNvSpPr>
            <a:spLocks noGrp="1"/>
          </p:cNvSpPr>
          <p:nvPr>
            <p:ph idx="1"/>
          </p:nvPr>
        </p:nvSpPr>
        <p:spPr/>
        <p:txBody>
          <a:bodyPr/>
          <a:lstStyle>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extLst/>
          </a:lstStyle>
          <a:p>
            <a:fld id="{05790C39-F3B3-4FB8-9285-DD5B0E375CD3}" type="datetime1">
              <a:rPr lang="el-GR" smtClean="0"/>
              <a:t>4/8/2015</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385E6EDD-7A5F-4233-85E5-B661BB419B91}" type="slidenum">
              <a:rPr lang="el-GR" smtClean="0"/>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spTree>
      <p:nvGrpSpPr>
        <p:cNvPr id="1" name=""/>
        <p:cNvGrpSpPr/>
        <p:nvPr/>
      </p:nvGrpSpPr>
      <p:grpSpPr>
        <a:xfrm>
          <a:off x="0" y="0"/>
          <a:ext cx="0" cy="0"/>
          <a:chOff x="0" y="0"/>
          <a:chExt cx="0" cy="0"/>
        </a:xfrm>
      </p:grpSpPr>
      <p:sp>
        <p:nvSpPr>
          <p:cNvPr id="7" name="Ορθογώνιο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Τίτλος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l-GR" smtClean="0"/>
              <a:t>Στυλ κύριου τίτλου</a:t>
            </a:r>
            <a:endParaRPr kumimoji="0" lang="en-US"/>
          </a:p>
        </p:txBody>
      </p:sp>
      <p:sp>
        <p:nvSpPr>
          <p:cNvPr id="3" name="Θέση κειμένου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l-GR" smtClean="0"/>
              <a:t>Στυλ υποδείγματος κειμένου</a:t>
            </a:r>
          </a:p>
        </p:txBody>
      </p:sp>
      <p:sp>
        <p:nvSpPr>
          <p:cNvPr id="4" name="Θέση ημερομηνίας 3"/>
          <p:cNvSpPr>
            <a:spLocks noGrp="1"/>
          </p:cNvSpPr>
          <p:nvPr>
            <p:ph type="dt" sz="half" idx="10"/>
          </p:nvPr>
        </p:nvSpPr>
        <p:spPr/>
        <p:txBody>
          <a:bodyPr/>
          <a:lstStyle>
            <a:extLst/>
          </a:lstStyle>
          <a:p>
            <a:fld id="{AC7EB6A0-D403-4206-B129-6BC1BBEA526C}" type="datetime1">
              <a:rPr lang="el-GR" smtClean="0"/>
              <a:t>4/8/2015</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385E6EDD-7A5F-4233-85E5-B661BB419B91}" type="slidenum">
              <a:rPr lang="el-GR" smtClean="0"/>
              <a:t>‹#›</a:t>
            </a:fld>
            <a:endParaRPr lang="el-GR"/>
          </a:p>
        </p:txBody>
      </p:sp>
      <p:sp>
        <p:nvSpPr>
          <p:cNvPr id="10" name="Ορθογώνιο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Έλλειψη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Έλλειψη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a:xfrm>
            <a:off x="1435608" y="274320"/>
            <a:ext cx="7498080" cy="1143000"/>
          </a:xfrm>
        </p:spPr>
        <p:txBody>
          <a:bodyPr/>
          <a:lstStyle>
            <a:extLst/>
          </a:lstStyle>
          <a:p>
            <a:r>
              <a:rPr kumimoji="0" lang="el-GR" smtClean="0"/>
              <a:t>Στυλ κύριου τίτλου</a:t>
            </a:r>
            <a:endParaRPr kumimoji="0" lang="en-US"/>
          </a:p>
        </p:txBody>
      </p:sp>
      <p:sp>
        <p:nvSpPr>
          <p:cNvPr id="3" name="Θέση περιεχομένου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περιεχομένου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Θέση ημερομηνίας 4"/>
          <p:cNvSpPr>
            <a:spLocks noGrp="1"/>
          </p:cNvSpPr>
          <p:nvPr>
            <p:ph type="dt" sz="half" idx="10"/>
          </p:nvPr>
        </p:nvSpPr>
        <p:spPr/>
        <p:txBody>
          <a:bodyPr/>
          <a:lstStyle>
            <a:extLst/>
          </a:lstStyle>
          <a:p>
            <a:fld id="{90903FA0-55BA-45ED-A282-E10B6D0B2A44}" type="datetime1">
              <a:rPr lang="el-GR" smtClean="0"/>
              <a:t>4/8/2015</a:t>
            </a:fld>
            <a:endParaRPr lang="el-GR"/>
          </a:p>
        </p:txBody>
      </p:sp>
      <p:sp>
        <p:nvSpPr>
          <p:cNvPr id="6" name="Θέση υποσέλιδου 5"/>
          <p:cNvSpPr>
            <a:spLocks noGrp="1"/>
          </p:cNvSpPr>
          <p:nvPr>
            <p:ph type="ftr" sz="quarter" idx="11"/>
          </p:nvPr>
        </p:nvSpPr>
        <p:spPr/>
        <p:txBody>
          <a:bodyPr/>
          <a:lstStyle>
            <a:extLst/>
          </a:lstStyle>
          <a:p>
            <a:endParaRPr lang="el-GR"/>
          </a:p>
        </p:txBody>
      </p:sp>
      <p:sp>
        <p:nvSpPr>
          <p:cNvPr id="7" name="Θέση αριθμού διαφάνειας 6"/>
          <p:cNvSpPr>
            <a:spLocks noGrp="1"/>
          </p:cNvSpPr>
          <p:nvPr>
            <p:ph type="sldNum" sz="quarter" idx="12"/>
          </p:nvPr>
        </p:nvSpPr>
        <p:spPr/>
        <p:txBody>
          <a:bodyPr/>
          <a:lstStyle>
            <a:extLst/>
          </a:lstStyle>
          <a:p>
            <a:fld id="{385E6EDD-7A5F-4233-85E5-B661BB419B91}" type="slidenum">
              <a:rPr lang="el-GR" smtClean="0"/>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l-GR" smtClean="0"/>
              <a:t>Στυλ κύριου τίτλου</a:t>
            </a:r>
            <a:endParaRPr kumimoji="0" lang="en-US"/>
          </a:p>
        </p:txBody>
      </p:sp>
      <p:sp>
        <p:nvSpPr>
          <p:cNvPr id="3" name="Θέση κειμένου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Στυλ υποδείγματος κειμένου</a:t>
            </a:r>
          </a:p>
        </p:txBody>
      </p:sp>
      <p:sp>
        <p:nvSpPr>
          <p:cNvPr id="4" name="Θέση κειμένου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l-GR" smtClean="0"/>
              <a:t>Στυλ υποδείγματος κειμένου</a:t>
            </a:r>
          </a:p>
        </p:txBody>
      </p:sp>
      <p:sp>
        <p:nvSpPr>
          <p:cNvPr id="5" name="Θέση περιεχομένου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6" name="Θέση περιεχομένου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7" name="Θέση ημερομηνίας 6"/>
          <p:cNvSpPr>
            <a:spLocks noGrp="1"/>
          </p:cNvSpPr>
          <p:nvPr>
            <p:ph type="dt" sz="half" idx="10"/>
          </p:nvPr>
        </p:nvSpPr>
        <p:spPr/>
        <p:txBody>
          <a:bodyPr/>
          <a:lstStyle>
            <a:extLst/>
          </a:lstStyle>
          <a:p>
            <a:fld id="{7E33E4A1-46A1-4DBC-A04C-FCF7EF7F8B3D}" type="datetime1">
              <a:rPr lang="el-GR" smtClean="0"/>
              <a:t>4/8/2015</a:t>
            </a:fld>
            <a:endParaRPr lang="el-GR"/>
          </a:p>
        </p:txBody>
      </p:sp>
      <p:sp>
        <p:nvSpPr>
          <p:cNvPr id="8" name="Θέση υποσέλιδου 7"/>
          <p:cNvSpPr>
            <a:spLocks noGrp="1"/>
          </p:cNvSpPr>
          <p:nvPr>
            <p:ph type="ftr" sz="quarter" idx="11"/>
          </p:nvPr>
        </p:nvSpPr>
        <p:spPr/>
        <p:txBody>
          <a:bodyPr/>
          <a:lstStyle>
            <a:extLst/>
          </a:lstStyle>
          <a:p>
            <a:endParaRPr lang="el-GR"/>
          </a:p>
        </p:txBody>
      </p:sp>
      <p:sp>
        <p:nvSpPr>
          <p:cNvPr id="9" name="Θέση αριθμού διαφάνειας 8"/>
          <p:cNvSpPr>
            <a:spLocks noGrp="1"/>
          </p:cNvSpPr>
          <p:nvPr>
            <p:ph type="sldNum" sz="quarter" idx="12"/>
          </p:nvPr>
        </p:nvSpPr>
        <p:spPr/>
        <p:txBody>
          <a:bodyPr/>
          <a:lstStyle>
            <a:extLst/>
          </a:lstStyle>
          <a:p>
            <a:fld id="{385E6EDD-7A5F-4233-85E5-B661BB419B91}" type="slidenum">
              <a:rPr lang="el-GR" smtClean="0"/>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a:xfrm>
            <a:off x="1435608" y="274320"/>
            <a:ext cx="7498080" cy="1143000"/>
          </a:xfrm>
        </p:spPr>
        <p:txBody>
          <a:bodyPr anchor="ctr"/>
          <a:lstStyle>
            <a:extLst/>
          </a:lstStyle>
          <a:p>
            <a:r>
              <a:rPr kumimoji="0" lang="el-GR" smtClean="0"/>
              <a:t>Στυλ κύριου τίτλου</a:t>
            </a:r>
            <a:endParaRPr kumimoji="0" lang="en-US"/>
          </a:p>
        </p:txBody>
      </p:sp>
      <p:sp>
        <p:nvSpPr>
          <p:cNvPr id="3" name="Θέση ημερομηνίας 2"/>
          <p:cNvSpPr>
            <a:spLocks noGrp="1"/>
          </p:cNvSpPr>
          <p:nvPr>
            <p:ph type="dt" sz="half" idx="10"/>
          </p:nvPr>
        </p:nvSpPr>
        <p:spPr/>
        <p:txBody>
          <a:bodyPr/>
          <a:lstStyle>
            <a:extLst/>
          </a:lstStyle>
          <a:p>
            <a:fld id="{36E43829-311C-415E-8946-5926A0D79BE5}" type="datetime1">
              <a:rPr lang="el-GR" smtClean="0"/>
              <a:t>4/8/2015</a:t>
            </a:fld>
            <a:endParaRPr lang="el-GR"/>
          </a:p>
        </p:txBody>
      </p:sp>
      <p:sp>
        <p:nvSpPr>
          <p:cNvPr id="4" name="Θέση υποσέλιδου 3"/>
          <p:cNvSpPr>
            <a:spLocks noGrp="1"/>
          </p:cNvSpPr>
          <p:nvPr>
            <p:ph type="ftr" sz="quarter" idx="11"/>
          </p:nvPr>
        </p:nvSpPr>
        <p:spPr/>
        <p:txBody>
          <a:bodyPr/>
          <a:lstStyle>
            <a:extLst/>
          </a:lstStyle>
          <a:p>
            <a:endParaRPr lang="el-GR"/>
          </a:p>
        </p:txBody>
      </p:sp>
      <p:sp>
        <p:nvSpPr>
          <p:cNvPr id="5" name="Θέση αριθμού διαφάνειας 4"/>
          <p:cNvSpPr>
            <a:spLocks noGrp="1"/>
          </p:cNvSpPr>
          <p:nvPr>
            <p:ph type="sldNum" sz="quarter" idx="12"/>
          </p:nvPr>
        </p:nvSpPr>
        <p:spPr/>
        <p:txBody>
          <a:bodyPr/>
          <a:lstStyle>
            <a:extLst/>
          </a:lstStyle>
          <a:p>
            <a:fld id="{385E6EDD-7A5F-4233-85E5-B661BB419B91}" type="slidenum">
              <a:rPr lang="el-GR" smtClean="0"/>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5" name="Ορθογώνιο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Θέση ημερομηνίας 1"/>
          <p:cNvSpPr>
            <a:spLocks noGrp="1"/>
          </p:cNvSpPr>
          <p:nvPr>
            <p:ph type="dt" sz="half" idx="10"/>
          </p:nvPr>
        </p:nvSpPr>
        <p:spPr/>
        <p:txBody>
          <a:bodyPr/>
          <a:lstStyle>
            <a:extLst/>
          </a:lstStyle>
          <a:p>
            <a:fld id="{96ABF84C-B659-48F4-BC6F-122F04BD3DDD}" type="datetime1">
              <a:rPr lang="el-GR" smtClean="0"/>
              <a:t>4/8/2015</a:t>
            </a:fld>
            <a:endParaRPr lang="el-GR"/>
          </a:p>
        </p:txBody>
      </p:sp>
      <p:sp>
        <p:nvSpPr>
          <p:cNvPr id="3" name="Θέση υποσέλιδου 2"/>
          <p:cNvSpPr>
            <a:spLocks noGrp="1"/>
          </p:cNvSpPr>
          <p:nvPr>
            <p:ph type="ftr" sz="quarter" idx="11"/>
          </p:nvPr>
        </p:nvSpPr>
        <p:spPr/>
        <p:txBody>
          <a:bodyPr/>
          <a:lstStyle>
            <a:extLst/>
          </a:lstStyle>
          <a:p>
            <a:endParaRPr lang="el-GR"/>
          </a:p>
        </p:txBody>
      </p:sp>
      <p:sp>
        <p:nvSpPr>
          <p:cNvPr id="4" name="Θέση αριθμού διαφάνειας 3"/>
          <p:cNvSpPr>
            <a:spLocks noGrp="1"/>
          </p:cNvSpPr>
          <p:nvPr>
            <p:ph type="sldNum" sz="quarter" idx="12"/>
          </p:nvPr>
        </p:nvSpPr>
        <p:spPr/>
        <p:txBody>
          <a:bodyPr/>
          <a:lstStyle>
            <a:extLst/>
          </a:lstStyle>
          <a:p>
            <a:fld id="{385E6EDD-7A5F-4233-85E5-B661BB419B91}" type="slidenum">
              <a:rPr lang="el-GR" smtClean="0"/>
              <a:t>‹#›</a:t>
            </a:fld>
            <a:endParaRPr lang="el-GR"/>
          </a:p>
        </p:txBody>
      </p:sp>
      <p:sp>
        <p:nvSpPr>
          <p:cNvPr id="6" name="Ορθογώνιο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l-GR" smtClean="0"/>
              <a:t>Στυλ κύριου τίτλου</a:t>
            </a:r>
            <a:endParaRPr kumimoji="0" lang="en-US"/>
          </a:p>
        </p:txBody>
      </p:sp>
      <p:sp>
        <p:nvSpPr>
          <p:cNvPr id="3" name="Θέση κειμένου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l-GR" smtClean="0"/>
              <a:t>Στυλ υποδείγματος κειμένου</a:t>
            </a:r>
          </a:p>
        </p:txBody>
      </p:sp>
      <p:sp>
        <p:nvSpPr>
          <p:cNvPr id="4" name="Θέση περιεχομένου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5" name="Θέση ημερομηνίας 4"/>
          <p:cNvSpPr>
            <a:spLocks noGrp="1"/>
          </p:cNvSpPr>
          <p:nvPr>
            <p:ph type="dt" sz="half" idx="10"/>
          </p:nvPr>
        </p:nvSpPr>
        <p:spPr/>
        <p:txBody>
          <a:bodyPr/>
          <a:lstStyle>
            <a:extLst/>
          </a:lstStyle>
          <a:p>
            <a:fld id="{916DE7C8-80F9-4C9A-A64A-40AA40A1F932}" type="datetime1">
              <a:rPr lang="el-GR" smtClean="0"/>
              <a:t>4/8/2015</a:t>
            </a:fld>
            <a:endParaRPr lang="el-GR"/>
          </a:p>
        </p:txBody>
      </p:sp>
      <p:sp>
        <p:nvSpPr>
          <p:cNvPr id="6" name="Θέση υποσέλιδου 5"/>
          <p:cNvSpPr>
            <a:spLocks noGrp="1"/>
          </p:cNvSpPr>
          <p:nvPr>
            <p:ph type="ftr" sz="quarter" idx="11"/>
          </p:nvPr>
        </p:nvSpPr>
        <p:spPr/>
        <p:txBody>
          <a:bodyPr/>
          <a:lstStyle>
            <a:extLst/>
          </a:lstStyle>
          <a:p>
            <a:endParaRPr lang="el-GR"/>
          </a:p>
        </p:txBody>
      </p:sp>
      <p:sp>
        <p:nvSpPr>
          <p:cNvPr id="7" name="Θέση αριθμού διαφάνειας 6"/>
          <p:cNvSpPr>
            <a:spLocks noGrp="1"/>
          </p:cNvSpPr>
          <p:nvPr>
            <p:ph type="sldNum" sz="quarter" idx="12"/>
          </p:nvPr>
        </p:nvSpPr>
        <p:spPr/>
        <p:txBody>
          <a:bodyPr/>
          <a:lstStyle>
            <a:extLst/>
          </a:lstStyle>
          <a:p>
            <a:fld id="{385E6EDD-7A5F-4233-85E5-B661BB419B91}" type="slidenum">
              <a:rPr lang="el-GR" smtClean="0"/>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l-GR" smtClean="0"/>
              <a:t>Στυλ κύριου τίτλου</a:t>
            </a:r>
            <a:endParaRPr kumimoji="0" lang="en-US"/>
          </a:p>
        </p:txBody>
      </p:sp>
      <p:sp>
        <p:nvSpPr>
          <p:cNvPr id="5" name="Θέση ημερομηνίας 4"/>
          <p:cNvSpPr>
            <a:spLocks noGrp="1"/>
          </p:cNvSpPr>
          <p:nvPr>
            <p:ph type="dt" sz="half" idx="10"/>
          </p:nvPr>
        </p:nvSpPr>
        <p:spPr/>
        <p:txBody>
          <a:bodyPr/>
          <a:lstStyle>
            <a:extLst/>
          </a:lstStyle>
          <a:p>
            <a:fld id="{4E7A09CD-2121-40FA-AE35-9A39BF20DF42}" type="datetime1">
              <a:rPr lang="el-GR" smtClean="0"/>
              <a:t>4/8/2015</a:t>
            </a:fld>
            <a:endParaRPr lang="el-GR"/>
          </a:p>
        </p:txBody>
      </p:sp>
      <p:sp>
        <p:nvSpPr>
          <p:cNvPr id="6" name="Θέση υποσέλιδου 5"/>
          <p:cNvSpPr>
            <a:spLocks noGrp="1"/>
          </p:cNvSpPr>
          <p:nvPr>
            <p:ph type="ftr" sz="quarter" idx="11"/>
          </p:nvPr>
        </p:nvSpPr>
        <p:spPr/>
        <p:txBody>
          <a:bodyPr/>
          <a:lstStyle>
            <a:extLst/>
          </a:lstStyle>
          <a:p>
            <a:endParaRPr lang="el-GR"/>
          </a:p>
        </p:txBody>
      </p:sp>
      <p:sp>
        <p:nvSpPr>
          <p:cNvPr id="7" name="Θέση αριθμού διαφάνειας 6"/>
          <p:cNvSpPr>
            <a:spLocks noGrp="1"/>
          </p:cNvSpPr>
          <p:nvPr>
            <p:ph type="sldNum" sz="quarter" idx="12"/>
          </p:nvPr>
        </p:nvSpPr>
        <p:spPr/>
        <p:txBody>
          <a:bodyPr/>
          <a:lstStyle>
            <a:extLst/>
          </a:lstStyle>
          <a:p>
            <a:fld id="{385E6EDD-7A5F-4233-85E5-B661BB419B91}" type="slidenum">
              <a:rPr lang="el-GR" smtClean="0"/>
              <a:t>‹#›</a:t>
            </a:fld>
            <a:endParaRPr lang="el-GR"/>
          </a:p>
        </p:txBody>
      </p:sp>
      <p:sp>
        <p:nvSpPr>
          <p:cNvPr id="8" name="Ορθογώνιο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Θέση εικόνας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l-GR" smtClean="0"/>
              <a:t>Κάντε κλικ στο εικονίδιο για να προσθέσετε μια εικόνα</a:t>
            </a:r>
            <a:endParaRPr kumimoji="0" lang="en-US" dirty="0"/>
          </a:p>
        </p:txBody>
      </p:sp>
      <p:sp>
        <p:nvSpPr>
          <p:cNvPr id="9" name="Διάγραμμα ροής: Διεργασία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Διάγραμμα ροής: Διεργασία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Θέση κειμένου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l-GR" smtClean="0"/>
              <a:t>Στυλ υποδείγματος κειμένου</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extLst/>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p:txBody>
          <a:bodyPr vert="eaVert"/>
          <a:lstStyle>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extLst/>
          </a:lstStyle>
          <a:p>
            <a:fld id="{9931F2AA-4A6E-4FD5-9F5A-12677A3A545B}" type="datetime1">
              <a:rPr lang="el-GR" smtClean="0"/>
              <a:t>4/8/2015</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385E6EDD-7A5F-4233-85E5-B661BB419B91}" type="slidenum">
              <a:rPr lang="el-GR" smtClean="0"/>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858000" y="274639"/>
            <a:ext cx="1828800" cy="5851525"/>
          </a:xfrm>
        </p:spPr>
        <p:txBody>
          <a:bodyPr vert="eaVert"/>
          <a:lstStyle>
            <a:extLst/>
          </a:lstStyle>
          <a:p>
            <a:r>
              <a:rPr kumimoji="0" lang="el-GR" smtClean="0"/>
              <a:t>Στυλ κύριου τίτλου</a:t>
            </a:r>
            <a:endParaRPr kumimoji="0" lang="en-US"/>
          </a:p>
        </p:txBody>
      </p:sp>
      <p:sp>
        <p:nvSpPr>
          <p:cNvPr id="3" name="Θέση κατακόρυφου κειμένου 2"/>
          <p:cNvSpPr>
            <a:spLocks noGrp="1"/>
          </p:cNvSpPr>
          <p:nvPr>
            <p:ph type="body" orient="vert" idx="1"/>
          </p:nvPr>
        </p:nvSpPr>
        <p:spPr>
          <a:xfrm>
            <a:off x="1143000" y="274640"/>
            <a:ext cx="5562600" cy="5851525"/>
          </a:xfrm>
        </p:spPr>
        <p:txBody>
          <a:bodyPr vert="eaVert"/>
          <a:lstStyle>
            <a:extLst/>
          </a:lstStyle>
          <a:p>
            <a:pPr lvl="0" eaLnBrk="1" latinLnBrk="0" hangingPunct="1"/>
            <a:r>
              <a:rPr lang="el-GR" smtClean="0"/>
              <a:t>Στυλ υποδείγματος κειμένου</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Θέση ημερομηνίας 3"/>
          <p:cNvSpPr>
            <a:spLocks noGrp="1"/>
          </p:cNvSpPr>
          <p:nvPr>
            <p:ph type="dt" sz="half" idx="10"/>
          </p:nvPr>
        </p:nvSpPr>
        <p:spPr/>
        <p:txBody>
          <a:bodyPr/>
          <a:lstStyle>
            <a:extLst/>
          </a:lstStyle>
          <a:p>
            <a:fld id="{91E8FA66-77FD-4DCC-A28C-332184A1450C}" type="datetime1">
              <a:rPr lang="el-GR" smtClean="0"/>
              <a:t>4/8/2015</a:t>
            </a:fld>
            <a:endParaRPr lang="el-GR"/>
          </a:p>
        </p:txBody>
      </p:sp>
      <p:sp>
        <p:nvSpPr>
          <p:cNvPr id="5" name="Θέση υποσέλιδου 4"/>
          <p:cNvSpPr>
            <a:spLocks noGrp="1"/>
          </p:cNvSpPr>
          <p:nvPr>
            <p:ph type="ftr" sz="quarter" idx="11"/>
          </p:nvPr>
        </p:nvSpPr>
        <p:spPr/>
        <p:txBody>
          <a:bodyPr/>
          <a:lstStyle>
            <a:extLst/>
          </a:lstStyle>
          <a:p>
            <a:endParaRPr lang="el-GR"/>
          </a:p>
        </p:txBody>
      </p:sp>
      <p:sp>
        <p:nvSpPr>
          <p:cNvPr id="6" name="Θέση αριθμού διαφάνειας 5"/>
          <p:cNvSpPr>
            <a:spLocks noGrp="1"/>
          </p:cNvSpPr>
          <p:nvPr>
            <p:ph type="sldNum" sz="quarter" idx="12"/>
          </p:nvPr>
        </p:nvSpPr>
        <p:spPr/>
        <p:txBody>
          <a:bodyPr/>
          <a:lstStyle>
            <a:extLst/>
          </a:lstStyle>
          <a:p>
            <a:fld id="{385E6EDD-7A5F-4233-85E5-B661BB419B91}" type="slidenum">
              <a:rPr lang="el-GR" smtClean="0"/>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Πίτα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Έλλειψη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Κουλούρα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Ορθογώνιο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Θέση τίτλου 4"/>
          <p:cNvSpPr>
            <a:spLocks noGrp="1"/>
          </p:cNvSpPr>
          <p:nvPr>
            <p:ph type="title"/>
          </p:nvPr>
        </p:nvSpPr>
        <p:spPr>
          <a:xfrm>
            <a:off x="1435608" y="274638"/>
            <a:ext cx="7498080" cy="1143000"/>
          </a:xfrm>
          <a:prstGeom prst="rect">
            <a:avLst/>
          </a:prstGeom>
        </p:spPr>
        <p:txBody>
          <a:bodyPr anchor="ctr">
            <a:normAutofit/>
          </a:bodyPr>
          <a:lstStyle>
            <a:extLst/>
          </a:lstStyle>
          <a:p>
            <a:r>
              <a:rPr kumimoji="0" lang="el-GR" smtClean="0"/>
              <a:t>Στυλ κύριου τίτλου</a:t>
            </a:r>
            <a:endParaRPr kumimoji="0" lang="en-US"/>
          </a:p>
        </p:txBody>
      </p:sp>
      <p:sp>
        <p:nvSpPr>
          <p:cNvPr id="9" name="Θέση κειμένου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l-GR" smtClean="0"/>
              <a:t>Στυλ υποδείγματος κειμένου</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
        <p:nvSpPr>
          <p:cNvPr id="24" name="Θέση ημερομηνίας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3AD1EA6C-2EC9-4627-A0E8-DC4BA8806912}" type="datetime1">
              <a:rPr lang="el-GR" smtClean="0"/>
              <a:t>4/8/2015</a:t>
            </a:fld>
            <a:endParaRPr lang="el-GR"/>
          </a:p>
        </p:txBody>
      </p:sp>
      <p:sp>
        <p:nvSpPr>
          <p:cNvPr id="10" name="Θέση υποσέλιδου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l-GR"/>
          </a:p>
        </p:txBody>
      </p:sp>
      <p:sp>
        <p:nvSpPr>
          <p:cNvPr id="22" name="Θέση αριθμού διαφάνειας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385E6EDD-7A5F-4233-85E5-B661BB419B91}" type="slidenum">
              <a:rPr lang="el-GR" smtClean="0"/>
              <a:t>‹#›</a:t>
            </a:fld>
            <a:endParaRPr lang="el-GR"/>
          </a:p>
        </p:txBody>
      </p:sp>
      <p:sp>
        <p:nvSpPr>
          <p:cNvPr id="15" name="Ορθογώνιο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http://static.howstuffworks.com/gif/nanotechnology-nasa.jpg" TargetMode="External"/><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6.png"/><Relationship Id="rId4" Type="http://schemas.openxmlformats.org/officeDocument/2006/relationships/oleObject" Target="../embeddings/Microsoft_Excel_97-2003_Worksheet1.xls"/></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1050029" y="1673986"/>
            <a:ext cx="8163401" cy="1470025"/>
          </a:xfrm>
        </p:spPr>
        <p:txBody>
          <a:bodyPr>
            <a:no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GB"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Assessment of biological activity of </a:t>
            </a:r>
            <a:r>
              <a:rPr lang="en-US"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Chios</a:t>
            </a:r>
            <a:r>
              <a:rPr lang="en-GB"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mastic gum (acid, neutral and total fraction) extracts before and after encapsulation in liposomes.</a:t>
            </a:r>
            <a:r>
              <a:rPr lang="el-GR"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
            </a:r>
            <a:br>
              <a:rPr lang="el-GR"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br>
            <a:endParaRPr lang="el-GR" sz="24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
        <p:nvSpPr>
          <p:cNvPr id="3" name="Υπότιτλος 2"/>
          <p:cNvSpPr>
            <a:spLocks noGrp="1"/>
          </p:cNvSpPr>
          <p:nvPr>
            <p:ph type="subTitle" idx="1"/>
          </p:nvPr>
        </p:nvSpPr>
        <p:spPr>
          <a:xfrm>
            <a:off x="979311" y="3522133"/>
            <a:ext cx="8153399" cy="1016000"/>
          </a:xfrm>
        </p:spPr>
        <p:txBody>
          <a:bodyPr>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algn="ctr"/>
            <a:r>
              <a:rPr lang="en-US" b="1" dirty="0" smtClean="0">
                <a:ln/>
                <a:solidFill>
                  <a:schemeClr val="accent3"/>
                </a:solidFill>
              </a:rPr>
              <a:t>O. </a:t>
            </a:r>
            <a:r>
              <a:rPr lang="en-US" b="1" dirty="0" err="1" smtClean="0">
                <a:ln/>
                <a:solidFill>
                  <a:schemeClr val="accent3"/>
                </a:solidFill>
              </a:rPr>
              <a:t>Gortzi</a:t>
            </a:r>
            <a:r>
              <a:rPr lang="en-US" b="1" dirty="0" smtClean="0">
                <a:ln/>
                <a:solidFill>
                  <a:schemeClr val="accent3"/>
                </a:solidFill>
              </a:rPr>
              <a:t>, D.-A. </a:t>
            </a:r>
            <a:r>
              <a:rPr lang="en-US" b="1" dirty="0" err="1">
                <a:ln/>
                <a:solidFill>
                  <a:schemeClr val="accent3"/>
                </a:solidFill>
              </a:rPr>
              <a:t>Karagkini</a:t>
            </a:r>
            <a:r>
              <a:rPr lang="en-US" b="1" dirty="0">
                <a:ln/>
                <a:solidFill>
                  <a:schemeClr val="accent3"/>
                </a:solidFill>
              </a:rPr>
              <a:t>, </a:t>
            </a:r>
            <a:r>
              <a:rPr lang="en-US" b="1" dirty="0" smtClean="0">
                <a:ln/>
                <a:solidFill>
                  <a:schemeClr val="accent3"/>
                </a:solidFill>
              </a:rPr>
              <a:t>D. Kouretas, J. </a:t>
            </a:r>
            <a:r>
              <a:rPr lang="en-US" b="1" dirty="0" err="1" smtClean="0">
                <a:ln/>
                <a:solidFill>
                  <a:schemeClr val="accent3"/>
                </a:solidFill>
              </a:rPr>
              <a:t>Tsaknis</a:t>
            </a:r>
            <a:endParaRPr lang="el-GR" b="1" dirty="0">
              <a:ln/>
              <a:solidFill>
                <a:schemeClr val="accent3"/>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8268" y="4686528"/>
            <a:ext cx="3185162" cy="2019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1822" y="4643416"/>
            <a:ext cx="2787517" cy="22145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79339" y="4758088"/>
            <a:ext cx="2461817" cy="3724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870475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435608" y="254832"/>
            <a:ext cx="7498080" cy="5993567"/>
          </a:xfrm>
        </p:spPr>
        <p:txBody>
          <a:bodyPr>
            <a:normAutofit/>
          </a:bodyPr>
          <a:lstStyle/>
          <a:p>
            <a:r>
              <a:rPr lang="en-US" dirty="0"/>
              <a:t>Mastic is a well-known natural resin from the trunk and branches, </a:t>
            </a:r>
            <a:r>
              <a:rPr lang="en-US" dirty="0">
                <a:solidFill>
                  <a:srgbClr val="FF0000"/>
                </a:solidFill>
              </a:rPr>
              <a:t>of </a:t>
            </a:r>
            <a:r>
              <a:rPr lang="en-US" dirty="0" err="1">
                <a:solidFill>
                  <a:srgbClr val="FF0000"/>
                </a:solidFill>
              </a:rPr>
              <a:t>Pistacia</a:t>
            </a:r>
            <a:r>
              <a:rPr lang="en-US" dirty="0">
                <a:solidFill>
                  <a:srgbClr val="FF0000"/>
                </a:solidFill>
              </a:rPr>
              <a:t> </a:t>
            </a:r>
            <a:r>
              <a:rPr lang="en-US" dirty="0" err="1">
                <a:solidFill>
                  <a:srgbClr val="FF0000"/>
                </a:solidFill>
              </a:rPr>
              <a:t>lentiscus</a:t>
            </a:r>
            <a:r>
              <a:rPr lang="en-US" dirty="0">
                <a:solidFill>
                  <a:srgbClr val="FF0000"/>
                </a:solidFill>
              </a:rPr>
              <a:t> var. chia (</a:t>
            </a:r>
            <a:r>
              <a:rPr lang="en-US" dirty="0" err="1">
                <a:solidFill>
                  <a:srgbClr val="FF0000"/>
                </a:solidFill>
              </a:rPr>
              <a:t>Anacardiaceae</a:t>
            </a:r>
            <a:r>
              <a:rPr lang="en-US" dirty="0">
                <a:solidFill>
                  <a:srgbClr val="FF0000"/>
                </a:solidFill>
              </a:rPr>
              <a:t>)</a:t>
            </a:r>
            <a:r>
              <a:rPr lang="en-US" dirty="0"/>
              <a:t>, which is grown as endemic only in the Greek island of Chios. </a:t>
            </a:r>
          </a:p>
          <a:p>
            <a:r>
              <a:rPr lang="en-US" dirty="0"/>
              <a:t>It has been used in traditional Greek medicine for various gastrointestinal disorders, while the plant has been mentioned by famous ancient Greek physicians (</a:t>
            </a:r>
            <a:r>
              <a:rPr lang="en-US" dirty="0" err="1"/>
              <a:t>Dioscorides</a:t>
            </a:r>
            <a:r>
              <a:rPr lang="en-US" dirty="0"/>
              <a:t>, </a:t>
            </a:r>
            <a:r>
              <a:rPr lang="en-US" dirty="0" err="1"/>
              <a:t>Theophrastos</a:t>
            </a:r>
            <a:r>
              <a:rPr lang="en-US" dirty="0"/>
              <a:t>, etc.) recommending its healing properties. </a:t>
            </a:r>
            <a:endParaRPr lang="el-GR" dirty="0"/>
          </a:p>
          <a:p>
            <a:endParaRPr lang="el-GR" dirty="0"/>
          </a:p>
        </p:txBody>
      </p:sp>
      <p:sp>
        <p:nvSpPr>
          <p:cNvPr id="5" name="Θέση αριθμού διαφάνειας 4"/>
          <p:cNvSpPr>
            <a:spLocks noGrp="1"/>
          </p:cNvSpPr>
          <p:nvPr>
            <p:ph type="sldNum" sz="quarter" idx="12"/>
          </p:nvPr>
        </p:nvSpPr>
        <p:spPr/>
        <p:txBody>
          <a:bodyPr/>
          <a:lstStyle/>
          <a:p>
            <a:fld id="{385E6EDD-7A5F-4233-85E5-B661BB419B91}" type="slidenum">
              <a:rPr lang="el-GR" smtClean="0"/>
              <a:t>2</a:t>
            </a:fld>
            <a:endParaRPr lang="el-GR"/>
          </a:p>
        </p:txBody>
      </p:sp>
    </p:spTree>
    <p:extLst>
      <p:ext uri="{BB962C8B-B14F-4D97-AF65-F5344CB8AC3E}">
        <p14:creationId xmlns:p14="http://schemas.microsoft.com/office/powerpoint/2010/main" val="27343582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altLang="el-GR" sz="4400" b="1" dirty="0">
                <a:latin typeface="Cambria" pitchFamily="18" charset="0"/>
              </a:rPr>
              <a:t>What is Nanotechnology? </a:t>
            </a:r>
            <a:r>
              <a:rPr lang="el-GR" altLang="el-GR" sz="4400" dirty="0">
                <a:latin typeface="Cambria" pitchFamily="18" charset="0"/>
              </a:rPr>
              <a:t/>
            </a:r>
            <a:br>
              <a:rPr lang="el-GR" altLang="el-GR" sz="4400" dirty="0">
                <a:latin typeface="Cambria" pitchFamily="18" charset="0"/>
              </a:rPr>
            </a:br>
            <a:endParaRPr lang="el-GR" dirty="0"/>
          </a:p>
        </p:txBody>
      </p:sp>
      <p:sp>
        <p:nvSpPr>
          <p:cNvPr id="4" name="Rectangle 3"/>
          <p:cNvSpPr>
            <a:spLocks noGrp="1" noChangeArrowheads="1"/>
          </p:cNvSpPr>
          <p:nvPr>
            <p:ph idx="1"/>
          </p:nvPr>
        </p:nvSpPr>
        <p:spPr/>
        <p:txBody>
          <a:bodyPr/>
          <a:lstStyle/>
          <a:p>
            <a:pPr marL="0" indent="0" eaLnBrk="1" hangingPunct="1">
              <a:buFontTx/>
              <a:buNone/>
            </a:pPr>
            <a:r>
              <a:rPr lang="en-US" altLang="el-GR" sz="2400" dirty="0" smtClean="0">
                <a:latin typeface="Cambria" pitchFamily="18" charset="0"/>
              </a:rPr>
              <a:t>Nanotechnology is the study of nanoparticles, and by definition, a nanoparticle is any material measuring less than 100 nanometers in at least one dimension.</a:t>
            </a:r>
          </a:p>
          <a:p>
            <a:pPr marL="0" indent="0" eaLnBrk="1" hangingPunct="1">
              <a:buFontTx/>
              <a:buNone/>
            </a:pPr>
            <a:r>
              <a:rPr lang="en-US" altLang="el-GR" sz="2400" dirty="0" smtClean="0">
                <a:latin typeface="Cambria" pitchFamily="18" charset="0"/>
              </a:rPr>
              <a:t> </a:t>
            </a:r>
            <a:endParaRPr lang="el-GR" altLang="el-GR" sz="2400" dirty="0" smtClean="0">
              <a:latin typeface="Cambria" pitchFamily="18" charset="0"/>
            </a:endParaRPr>
          </a:p>
        </p:txBody>
      </p:sp>
      <p:pic>
        <p:nvPicPr>
          <p:cNvPr id="5" name="Picture 18" descr="http://static.howstuffworks.com/gif/nanotechnology-nasa.jpg"/>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1752847" y="3281010"/>
            <a:ext cx="3266508" cy="2269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6" descr="measu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99289" y="3281009"/>
            <a:ext cx="2303992" cy="21036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Θέση αριθμού διαφάνειας 6"/>
          <p:cNvSpPr>
            <a:spLocks noGrp="1"/>
          </p:cNvSpPr>
          <p:nvPr>
            <p:ph type="sldNum" sz="quarter" idx="12"/>
          </p:nvPr>
        </p:nvSpPr>
        <p:spPr/>
        <p:txBody>
          <a:bodyPr/>
          <a:lstStyle/>
          <a:p>
            <a:fld id="{385E6EDD-7A5F-4233-85E5-B661BB419B91}" type="slidenum">
              <a:rPr lang="el-GR" smtClean="0"/>
              <a:t>3</a:t>
            </a:fld>
            <a:endParaRPr lang="el-GR"/>
          </a:p>
        </p:txBody>
      </p:sp>
    </p:spTree>
    <p:extLst>
      <p:ext uri="{BB962C8B-B14F-4D97-AF65-F5344CB8AC3E}">
        <p14:creationId xmlns:p14="http://schemas.microsoft.com/office/powerpoint/2010/main" val="368904036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n-US" altLang="el-GR" dirty="0">
                <a:latin typeface="Cambria" pitchFamily="18" charset="0"/>
              </a:rPr>
              <a:t>Nanomaterials</a:t>
            </a:r>
            <a:endParaRPr lang="el-GR" dirty="0"/>
          </a:p>
        </p:txBody>
      </p:sp>
      <p:sp>
        <p:nvSpPr>
          <p:cNvPr id="3" name="Θέση περιεχομένου 2"/>
          <p:cNvSpPr>
            <a:spLocks noGrp="1"/>
          </p:cNvSpPr>
          <p:nvPr>
            <p:ph idx="1"/>
          </p:nvPr>
        </p:nvSpPr>
        <p:spPr>
          <a:xfrm>
            <a:off x="948267" y="1447800"/>
            <a:ext cx="7985422" cy="4800600"/>
          </a:xfrm>
        </p:spPr>
        <p:txBody>
          <a:bodyPr/>
          <a:lstStyle/>
          <a:p>
            <a:pPr marL="0" indent="0">
              <a:buFontTx/>
              <a:buNone/>
              <a:defRPr/>
            </a:pPr>
            <a:r>
              <a:rPr lang="en-US" sz="2400" dirty="0">
                <a:solidFill>
                  <a:srgbClr val="FF0000"/>
                </a:solidFill>
                <a:latin typeface="Cambria" pitchFamily="18" charset="0"/>
              </a:rPr>
              <a:t>Nanomaterials may be sophisticated structures or devices that: </a:t>
            </a:r>
          </a:p>
          <a:p>
            <a:pPr>
              <a:buFont typeface="Wingdings" pitchFamily="2" charset="2"/>
              <a:buChar char="ü"/>
              <a:defRPr/>
            </a:pPr>
            <a:r>
              <a:rPr lang="en-US" sz="2400" dirty="0">
                <a:solidFill>
                  <a:srgbClr val="FF0000"/>
                </a:solidFill>
                <a:latin typeface="Cambria" pitchFamily="18" charset="0"/>
              </a:rPr>
              <a:t>are created (“</a:t>
            </a:r>
            <a:r>
              <a:rPr lang="en-US" sz="2400" dirty="0" err="1">
                <a:solidFill>
                  <a:srgbClr val="FF0000"/>
                </a:solidFill>
                <a:latin typeface="Cambria" pitchFamily="18" charset="0"/>
              </a:rPr>
              <a:t>nanoengineered</a:t>
            </a:r>
            <a:r>
              <a:rPr lang="en-US" sz="2400" dirty="0">
                <a:solidFill>
                  <a:srgbClr val="FF0000"/>
                </a:solidFill>
                <a:latin typeface="Cambria" pitchFamily="18" charset="0"/>
              </a:rPr>
              <a:t>”) to perform specialized functions, </a:t>
            </a:r>
          </a:p>
          <a:p>
            <a:pPr>
              <a:buFont typeface="Wingdings" pitchFamily="2" charset="2"/>
              <a:buChar char="ü"/>
              <a:defRPr/>
            </a:pPr>
            <a:r>
              <a:rPr lang="en-US" sz="2400" dirty="0">
                <a:solidFill>
                  <a:srgbClr val="FF0000"/>
                </a:solidFill>
                <a:latin typeface="Cambria" pitchFamily="18" charset="0"/>
              </a:rPr>
              <a:t>or they may simply be smaller versions of larger materials (“nanoscale”).</a:t>
            </a:r>
            <a:endParaRPr lang="el-GR" sz="2400" dirty="0">
              <a:solidFill>
                <a:srgbClr val="FF0000"/>
              </a:solidFill>
              <a:latin typeface="Cambria" pitchFamily="18" charset="0"/>
            </a:endParaRPr>
          </a:p>
          <a:p>
            <a:endParaRPr lang="el-G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79376" y="3578577"/>
            <a:ext cx="4154312" cy="29885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Θέση αριθμού διαφάνειας 4"/>
          <p:cNvSpPr>
            <a:spLocks noGrp="1"/>
          </p:cNvSpPr>
          <p:nvPr>
            <p:ph type="sldNum" sz="quarter" idx="12"/>
          </p:nvPr>
        </p:nvSpPr>
        <p:spPr/>
        <p:txBody>
          <a:bodyPr/>
          <a:lstStyle/>
          <a:p>
            <a:fld id="{385E6EDD-7A5F-4233-85E5-B661BB419B91}" type="slidenum">
              <a:rPr lang="el-GR" smtClean="0"/>
              <a:t>4</a:t>
            </a:fld>
            <a:endParaRPr lang="el-GR"/>
          </a:p>
        </p:txBody>
      </p:sp>
    </p:spTree>
    <p:extLst>
      <p:ext uri="{BB962C8B-B14F-4D97-AF65-F5344CB8AC3E}">
        <p14:creationId xmlns:p14="http://schemas.microsoft.com/office/powerpoint/2010/main" val="28971418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t>What </a:t>
            </a:r>
            <a:r>
              <a:rPr lang="en-US" dirty="0" smtClean="0"/>
              <a:t>are Liposomes</a:t>
            </a:r>
            <a:endParaRPr lang="el-GR" dirty="0"/>
          </a:p>
        </p:txBody>
      </p:sp>
      <p:sp>
        <p:nvSpPr>
          <p:cNvPr id="3" name="Θέση περιεχομένου 2"/>
          <p:cNvSpPr>
            <a:spLocks noGrp="1"/>
          </p:cNvSpPr>
          <p:nvPr>
            <p:ph idx="1"/>
          </p:nvPr>
        </p:nvSpPr>
        <p:spPr>
          <a:xfrm>
            <a:off x="1051789" y="1447800"/>
            <a:ext cx="7881899" cy="4800600"/>
          </a:xfrm>
        </p:spPr>
        <p:txBody>
          <a:bodyPr>
            <a:normAutofit/>
          </a:bodyPr>
          <a:lstStyle/>
          <a:p>
            <a:pPr>
              <a:buFont typeface="Wingdings" panose="05000000000000000000" pitchFamily="2" charset="2"/>
              <a:buChar char="q"/>
            </a:pPr>
            <a:r>
              <a:rPr lang="en-US" sz="2600" dirty="0"/>
              <a:t>Liposomes are composite structures made of phospholipids and may contain small amounts of other molecules. </a:t>
            </a:r>
            <a:endParaRPr lang="en-US" sz="2600" dirty="0" smtClean="0"/>
          </a:p>
          <a:p>
            <a:pPr>
              <a:buFont typeface="Wingdings" panose="05000000000000000000" pitchFamily="2" charset="2"/>
              <a:buChar char="q"/>
            </a:pPr>
            <a:r>
              <a:rPr lang="en-US" sz="2600" dirty="0" smtClean="0"/>
              <a:t>Structurally </a:t>
            </a:r>
            <a:r>
              <a:rPr lang="en-US" sz="2600" dirty="0"/>
              <a:t>, liposomes are concentric </a:t>
            </a:r>
            <a:r>
              <a:rPr lang="en-US" sz="2600" dirty="0" err="1"/>
              <a:t>bilayered</a:t>
            </a:r>
            <a:r>
              <a:rPr lang="en-US" sz="2600" dirty="0"/>
              <a:t> vesicles in which an aqueous volume is entirely enclosed by a membranous </a:t>
            </a:r>
            <a:r>
              <a:rPr lang="en-US" sz="2600" dirty="0" smtClean="0"/>
              <a:t>lipid’</a:t>
            </a:r>
          </a:p>
          <a:p>
            <a:pPr>
              <a:buFont typeface="Wingdings" panose="05000000000000000000" pitchFamily="2" charset="2"/>
              <a:buChar char="q"/>
            </a:pPr>
            <a:r>
              <a:rPr lang="en-US" sz="2600" dirty="0" smtClean="0"/>
              <a:t> </a:t>
            </a:r>
            <a:r>
              <a:rPr lang="en-US" sz="2600" dirty="0"/>
              <a:t>B</a:t>
            </a:r>
            <a:r>
              <a:rPr lang="en-US" sz="2600" dirty="0" smtClean="0"/>
              <a:t>ilayer </a:t>
            </a:r>
            <a:r>
              <a:rPr lang="en-US" sz="2600" dirty="0"/>
              <a:t>mainly composed of natural or synthetic </a:t>
            </a:r>
            <a:r>
              <a:rPr lang="en-US" sz="2600" dirty="0" smtClean="0"/>
              <a:t>phospholipids.</a:t>
            </a:r>
          </a:p>
          <a:p>
            <a:pPr marL="82296" indent="0">
              <a:buNone/>
            </a:pPr>
            <a:endParaRPr lang="en-US" sz="2600" dirty="0" smtClean="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34495"/>
            <a:ext cx="3981857" cy="195483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267201" y="5596470"/>
            <a:ext cx="3853688" cy="430887"/>
          </a:xfrm>
          <a:prstGeom prst="rect">
            <a:avLst/>
          </a:prstGeom>
          <a:noFill/>
        </p:spPr>
        <p:txBody>
          <a:bodyPr wrap="square" rtlCol="0">
            <a:spAutoFit/>
          </a:bodyPr>
          <a:lstStyle/>
          <a:p>
            <a:r>
              <a:rPr lang="en-US" sz="1100" b="1" i="1" dirty="0" smtClean="0">
                <a:solidFill>
                  <a:srgbClr val="FF0000"/>
                </a:solidFill>
                <a:effectLst/>
              </a:rPr>
              <a:t>Figure 1. 3D rendering of AFM images of </a:t>
            </a:r>
            <a:r>
              <a:rPr lang="en-US" sz="1100" b="1" i="1" dirty="0" err="1" smtClean="0">
                <a:solidFill>
                  <a:srgbClr val="FF0000"/>
                </a:solidFill>
                <a:effectLst/>
              </a:rPr>
              <a:t>lliposomes</a:t>
            </a:r>
            <a:r>
              <a:rPr lang="en-US" sz="1100" b="1" i="1" dirty="0" smtClean="0">
                <a:solidFill>
                  <a:srgbClr val="FF0000"/>
                </a:solidFill>
                <a:effectLst/>
              </a:rPr>
              <a:t> in liquid with the XE-100 (2 </a:t>
            </a:r>
            <a:r>
              <a:rPr lang="en-US" sz="1100" b="1" i="1" dirty="0" err="1" smtClean="0">
                <a:solidFill>
                  <a:srgbClr val="FF0000"/>
                </a:solidFill>
                <a:effectLst/>
              </a:rPr>
              <a:t>μm</a:t>
            </a:r>
            <a:r>
              <a:rPr lang="en-US" sz="1100" b="1" i="1" dirty="0" smtClean="0">
                <a:solidFill>
                  <a:srgbClr val="FF0000"/>
                </a:solidFill>
                <a:effectLst/>
              </a:rPr>
              <a:t> size scan) </a:t>
            </a:r>
            <a:endParaRPr lang="el-GR" sz="1100" i="1" dirty="0">
              <a:solidFill>
                <a:srgbClr val="FF0000"/>
              </a:solidFill>
            </a:endParaRPr>
          </a:p>
        </p:txBody>
      </p:sp>
      <p:sp>
        <p:nvSpPr>
          <p:cNvPr id="6" name="Θέση αριθμού διαφάνειας 5"/>
          <p:cNvSpPr>
            <a:spLocks noGrp="1"/>
          </p:cNvSpPr>
          <p:nvPr>
            <p:ph type="sldNum" sz="quarter" idx="12"/>
          </p:nvPr>
        </p:nvSpPr>
        <p:spPr/>
        <p:txBody>
          <a:bodyPr/>
          <a:lstStyle/>
          <a:p>
            <a:fld id="{385E6EDD-7A5F-4233-85E5-B661BB419B91}" type="slidenum">
              <a:rPr lang="el-GR" smtClean="0"/>
              <a:t>5</a:t>
            </a:fld>
            <a:endParaRPr lang="el-GR"/>
          </a:p>
        </p:txBody>
      </p:sp>
    </p:spTree>
    <p:extLst>
      <p:ext uri="{BB962C8B-B14F-4D97-AF65-F5344CB8AC3E}">
        <p14:creationId xmlns:p14="http://schemas.microsoft.com/office/powerpoint/2010/main" val="41496605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pPr algn="ctr"/>
            <a:r>
              <a:rPr lang="en-US" dirty="0" smtClean="0"/>
              <a:t>  Why </a:t>
            </a:r>
            <a:r>
              <a:rPr lang="en-US" dirty="0"/>
              <a:t>to use </a:t>
            </a:r>
            <a:r>
              <a:rPr lang="en-US" dirty="0" smtClean="0"/>
              <a:t>Liposome??</a:t>
            </a:r>
            <a:endParaRPr lang="el-GR" dirty="0"/>
          </a:p>
        </p:txBody>
      </p:sp>
      <p:sp>
        <p:nvSpPr>
          <p:cNvPr id="3" name="Θέση περιεχομένου 2"/>
          <p:cNvSpPr>
            <a:spLocks noGrp="1"/>
          </p:cNvSpPr>
          <p:nvPr>
            <p:ph idx="1"/>
          </p:nvPr>
        </p:nvSpPr>
        <p:spPr>
          <a:xfrm>
            <a:off x="1016001" y="1447800"/>
            <a:ext cx="8240888" cy="4800600"/>
          </a:xfrm>
        </p:spPr>
        <p:txBody>
          <a:bodyPr>
            <a:normAutofit/>
          </a:bodyPr>
          <a:lstStyle/>
          <a:p>
            <a:pPr marL="82296" indent="0">
              <a:buNone/>
            </a:pPr>
            <a:r>
              <a:rPr lang="en-US" dirty="0" smtClean="0"/>
              <a:t>Basic </a:t>
            </a:r>
            <a:r>
              <a:rPr lang="en-US" dirty="0"/>
              <a:t>reasons for using liposomes as </a:t>
            </a:r>
            <a:r>
              <a:rPr lang="en-US" dirty="0" smtClean="0"/>
              <a:t>bioactive components  carriers: </a:t>
            </a:r>
          </a:p>
          <a:p>
            <a:pPr marL="82296" indent="0">
              <a:buNone/>
            </a:pPr>
            <a:endParaRPr lang="en-US" dirty="0" smtClean="0"/>
          </a:p>
          <a:p>
            <a:pPr>
              <a:buFont typeface="Wingdings" panose="05000000000000000000" pitchFamily="2" charset="2"/>
              <a:buChar char="v"/>
            </a:pPr>
            <a:r>
              <a:rPr lang="en-US" dirty="0" smtClean="0"/>
              <a:t>Direction </a:t>
            </a:r>
          </a:p>
          <a:p>
            <a:pPr>
              <a:buFont typeface="Wingdings" panose="05000000000000000000" pitchFamily="2" charset="2"/>
              <a:buChar char="v"/>
            </a:pPr>
            <a:r>
              <a:rPr lang="en-US" dirty="0" smtClean="0"/>
              <a:t> </a:t>
            </a:r>
            <a:r>
              <a:rPr lang="en-US" dirty="0"/>
              <a:t>Duration </a:t>
            </a:r>
            <a:endParaRPr lang="en-US" dirty="0" smtClean="0"/>
          </a:p>
          <a:p>
            <a:pPr>
              <a:buFont typeface="Wingdings" panose="05000000000000000000" pitchFamily="2" charset="2"/>
              <a:buChar char="v"/>
            </a:pPr>
            <a:r>
              <a:rPr lang="en-US" dirty="0" smtClean="0"/>
              <a:t> </a:t>
            </a:r>
            <a:r>
              <a:rPr lang="en-US" dirty="0"/>
              <a:t>Protection </a:t>
            </a:r>
          </a:p>
          <a:p>
            <a:pPr>
              <a:buFont typeface="Wingdings" panose="05000000000000000000" pitchFamily="2" charset="2"/>
              <a:buChar char="v"/>
            </a:pPr>
            <a:r>
              <a:rPr lang="en-US" dirty="0" smtClean="0"/>
              <a:t> </a:t>
            </a:r>
            <a:r>
              <a:rPr lang="en-US" dirty="0"/>
              <a:t>Internalization </a:t>
            </a:r>
          </a:p>
          <a:p>
            <a:pPr>
              <a:buFont typeface="Wingdings" panose="05000000000000000000" pitchFamily="2" charset="2"/>
              <a:buChar char="v"/>
            </a:pPr>
            <a:r>
              <a:rPr lang="en-US" dirty="0" smtClean="0"/>
              <a:t>Amplification</a:t>
            </a:r>
            <a:endParaRPr lang="el-G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3598" y="4433711"/>
            <a:ext cx="4018845" cy="194853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Θέση αριθμού διαφάνειας 4"/>
          <p:cNvSpPr>
            <a:spLocks noGrp="1"/>
          </p:cNvSpPr>
          <p:nvPr>
            <p:ph type="sldNum" sz="quarter" idx="12"/>
          </p:nvPr>
        </p:nvSpPr>
        <p:spPr/>
        <p:txBody>
          <a:bodyPr/>
          <a:lstStyle/>
          <a:p>
            <a:fld id="{385E6EDD-7A5F-4233-85E5-B661BB419B91}" type="slidenum">
              <a:rPr lang="el-GR" smtClean="0"/>
              <a:t>6</a:t>
            </a:fld>
            <a:endParaRPr lang="el-GR"/>
          </a:p>
        </p:txBody>
      </p:sp>
    </p:spTree>
    <p:extLst>
      <p:ext uri="{BB962C8B-B14F-4D97-AF65-F5344CB8AC3E}">
        <p14:creationId xmlns:p14="http://schemas.microsoft.com/office/powerpoint/2010/main" val="985068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t>Advantages of liposomes </a:t>
            </a:r>
            <a:endParaRPr lang="el-GR" dirty="0"/>
          </a:p>
        </p:txBody>
      </p:sp>
      <p:sp>
        <p:nvSpPr>
          <p:cNvPr id="3" name="Θέση περιεχομένου 2"/>
          <p:cNvSpPr>
            <a:spLocks noGrp="1"/>
          </p:cNvSpPr>
          <p:nvPr>
            <p:ph idx="1"/>
          </p:nvPr>
        </p:nvSpPr>
        <p:spPr>
          <a:xfrm>
            <a:off x="846667" y="1447800"/>
            <a:ext cx="8087021" cy="4800600"/>
          </a:xfrm>
        </p:spPr>
        <p:txBody>
          <a:bodyPr>
            <a:noAutofit/>
          </a:bodyPr>
          <a:lstStyle/>
          <a:p>
            <a:pPr>
              <a:buFont typeface="Wingdings" panose="05000000000000000000" pitchFamily="2" charset="2"/>
              <a:buChar char="v"/>
            </a:pPr>
            <a:r>
              <a:rPr lang="en-US" sz="2400" dirty="0" smtClean="0"/>
              <a:t>Direction</a:t>
            </a:r>
            <a:r>
              <a:rPr lang="en-US" sz="2400" dirty="0"/>
              <a:t>. Liposomes can target </a:t>
            </a:r>
            <a:r>
              <a:rPr lang="en-US" sz="2400" dirty="0" smtClean="0"/>
              <a:t> </a:t>
            </a:r>
            <a:r>
              <a:rPr lang="en-US" sz="2400" dirty="0"/>
              <a:t>to the in-tended site of action in the body, thus </a:t>
            </a:r>
            <a:r>
              <a:rPr lang="en-US" sz="2400" dirty="0" smtClean="0"/>
              <a:t>enhancing its </a:t>
            </a:r>
            <a:r>
              <a:rPr lang="en-US" sz="2400" dirty="0"/>
              <a:t>therapeutic efficacy (drug targeting, </a:t>
            </a:r>
            <a:r>
              <a:rPr lang="en-US" sz="2400" dirty="0" smtClean="0"/>
              <a:t>site-specific </a:t>
            </a:r>
            <a:r>
              <a:rPr lang="en-US" sz="2400" dirty="0"/>
              <a:t>delivery</a:t>
            </a:r>
            <a:r>
              <a:rPr lang="en-US" sz="2400" dirty="0" smtClean="0"/>
              <a:t>).</a:t>
            </a:r>
          </a:p>
          <a:p>
            <a:pPr marL="82296" indent="0">
              <a:buNone/>
            </a:pPr>
            <a:endParaRPr lang="en-US" sz="2400" dirty="0" smtClean="0"/>
          </a:p>
          <a:p>
            <a:pPr>
              <a:buFont typeface="Wingdings" panose="05000000000000000000" pitchFamily="2" charset="2"/>
              <a:buChar char="v"/>
            </a:pPr>
            <a:r>
              <a:rPr lang="en-US" sz="2400" dirty="0" smtClean="0"/>
              <a:t>Duration</a:t>
            </a:r>
            <a:r>
              <a:rPr lang="en-US" sz="2400" dirty="0"/>
              <a:t>. Liposomes can act as a depot from which the entrapped compound is slowly released over time. </a:t>
            </a:r>
            <a:endParaRPr lang="en-US" sz="2400" dirty="0" smtClean="0"/>
          </a:p>
          <a:p>
            <a:pPr marL="82296" indent="0">
              <a:buNone/>
            </a:pPr>
            <a:endParaRPr lang="en-US" sz="2400" dirty="0" smtClean="0"/>
          </a:p>
          <a:p>
            <a:pPr>
              <a:buFont typeface="Wingdings" panose="05000000000000000000" pitchFamily="2" charset="2"/>
              <a:buChar char="v"/>
            </a:pPr>
            <a:r>
              <a:rPr lang="en-US" sz="2400" dirty="0" smtClean="0"/>
              <a:t>Protection</a:t>
            </a:r>
            <a:r>
              <a:rPr lang="en-US" sz="2400" dirty="0"/>
              <a:t>. </a:t>
            </a:r>
            <a:r>
              <a:rPr lang="en-US" sz="2400" dirty="0" smtClean="0"/>
              <a:t>Bioactive molecules </a:t>
            </a:r>
            <a:r>
              <a:rPr lang="en-US" sz="2400" dirty="0"/>
              <a:t>incorporated in liposomes, </a:t>
            </a:r>
            <a:r>
              <a:rPr lang="en-US" sz="2400" dirty="0" smtClean="0"/>
              <a:t>in particular </a:t>
            </a:r>
            <a:r>
              <a:rPr lang="en-US" sz="2400" dirty="0"/>
              <a:t>those entrapped in the aqueous interior are protected against the action of detrimental </a:t>
            </a:r>
            <a:r>
              <a:rPr lang="en-US" sz="2400" dirty="0" smtClean="0"/>
              <a:t>factors. </a:t>
            </a:r>
            <a:endParaRPr lang="el-GR" sz="2400" dirty="0"/>
          </a:p>
        </p:txBody>
      </p:sp>
      <p:sp>
        <p:nvSpPr>
          <p:cNvPr id="5" name="Θέση αριθμού διαφάνειας 4"/>
          <p:cNvSpPr>
            <a:spLocks noGrp="1"/>
          </p:cNvSpPr>
          <p:nvPr>
            <p:ph type="sldNum" sz="quarter" idx="12"/>
          </p:nvPr>
        </p:nvSpPr>
        <p:spPr/>
        <p:txBody>
          <a:bodyPr/>
          <a:lstStyle/>
          <a:p>
            <a:fld id="{385E6EDD-7A5F-4233-85E5-B661BB419B91}" type="slidenum">
              <a:rPr lang="el-GR" smtClean="0"/>
              <a:t>7</a:t>
            </a:fld>
            <a:endParaRPr lang="el-GR"/>
          </a:p>
        </p:txBody>
      </p:sp>
    </p:spTree>
    <p:extLst>
      <p:ext uri="{BB962C8B-B14F-4D97-AF65-F5344CB8AC3E}">
        <p14:creationId xmlns:p14="http://schemas.microsoft.com/office/powerpoint/2010/main" val="14406225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dirty="0"/>
              <a:t>Advantages of liposomes ( </a:t>
            </a:r>
            <a:r>
              <a:rPr lang="en-US" dirty="0" err="1"/>
              <a:t>cont</a:t>
            </a:r>
            <a:r>
              <a:rPr lang="en-US" dirty="0"/>
              <a:t>) </a:t>
            </a:r>
            <a:endParaRPr lang="el-GR" dirty="0"/>
          </a:p>
        </p:txBody>
      </p:sp>
      <p:sp>
        <p:nvSpPr>
          <p:cNvPr id="3" name="Θέση περιεχομένου 2"/>
          <p:cNvSpPr>
            <a:spLocks noGrp="1"/>
          </p:cNvSpPr>
          <p:nvPr>
            <p:ph idx="1"/>
          </p:nvPr>
        </p:nvSpPr>
        <p:spPr>
          <a:xfrm>
            <a:off x="1130808" y="1333500"/>
            <a:ext cx="7498080" cy="4800600"/>
          </a:xfrm>
        </p:spPr>
        <p:txBody>
          <a:bodyPr>
            <a:normAutofit/>
          </a:bodyPr>
          <a:lstStyle/>
          <a:p>
            <a:pPr>
              <a:buFont typeface="Wingdings" panose="05000000000000000000" pitchFamily="2" charset="2"/>
              <a:buChar char="v"/>
            </a:pPr>
            <a:r>
              <a:rPr lang="en-US" sz="2400" dirty="0" smtClean="0"/>
              <a:t>Internalization</a:t>
            </a:r>
            <a:r>
              <a:rPr lang="en-US" sz="2400" dirty="0"/>
              <a:t>. Liposomes can interact with target cells in various ways </a:t>
            </a:r>
          </a:p>
          <a:p>
            <a:pPr>
              <a:buFont typeface="Wingdings" panose="05000000000000000000" pitchFamily="2" charset="2"/>
              <a:buChar char="v"/>
            </a:pPr>
            <a:r>
              <a:rPr lang="en-US" sz="2400" dirty="0" smtClean="0"/>
              <a:t> Are </a:t>
            </a:r>
            <a:r>
              <a:rPr lang="en-US" sz="2400" dirty="0"/>
              <a:t>therefore able to promote the intracellular delivery of </a:t>
            </a:r>
            <a:r>
              <a:rPr lang="en-US" sz="2400" dirty="0" smtClean="0"/>
              <a:t>bioactive molecules </a:t>
            </a:r>
            <a:r>
              <a:rPr lang="en-US" sz="2400" dirty="0"/>
              <a:t>molecules that in their ‘free’ form (i.e. </a:t>
            </a:r>
            <a:r>
              <a:rPr lang="en-US" sz="2400" dirty="0" smtClean="0"/>
              <a:t>non-encapsulated</a:t>
            </a:r>
            <a:r>
              <a:rPr lang="en-US" sz="2400" dirty="0"/>
              <a:t>) would not be able to enter the cellular </a:t>
            </a:r>
            <a:r>
              <a:rPr lang="en-US" sz="2400" dirty="0" smtClean="0"/>
              <a:t>interior.</a:t>
            </a:r>
            <a:endParaRPr lang="el-G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8761" y="3623734"/>
            <a:ext cx="4094927" cy="307119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753862"/>
            <a:ext cx="4675891" cy="294106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Θέση αριθμού διαφάνειας 4"/>
          <p:cNvSpPr>
            <a:spLocks noGrp="1"/>
          </p:cNvSpPr>
          <p:nvPr>
            <p:ph type="sldNum" sz="quarter" idx="12"/>
          </p:nvPr>
        </p:nvSpPr>
        <p:spPr/>
        <p:txBody>
          <a:bodyPr/>
          <a:lstStyle/>
          <a:p>
            <a:fld id="{385E6EDD-7A5F-4233-85E5-B661BB419B91}" type="slidenum">
              <a:rPr lang="el-GR" smtClean="0"/>
              <a:t>8</a:t>
            </a:fld>
            <a:endParaRPr lang="el-GR"/>
          </a:p>
        </p:txBody>
      </p:sp>
    </p:spTree>
    <p:extLst>
      <p:ext uri="{BB962C8B-B14F-4D97-AF65-F5344CB8AC3E}">
        <p14:creationId xmlns:p14="http://schemas.microsoft.com/office/powerpoint/2010/main" val="7524455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269868" y="1180730"/>
            <a:ext cx="7663820" cy="5387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Θέση αριθμού διαφάνειας 3"/>
          <p:cNvSpPr>
            <a:spLocks noGrp="1"/>
          </p:cNvSpPr>
          <p:nvPr>
            <p:ph type="sldNum" sz="quarter" idx="12"/>
          </p:nvPr>
        </p:nvSpPr>
        <p:spPr/>
        <p:txBody>
          <a:bodyPr/>
          <a:lstStyle/>
          <a:p>
            <a:fld id="{385E6EDD-7A5F-4233-85E5-B661BB419B91}" type="slidenum">
              <a:rPr lang="el-GR" smtClean="0"/>
              <a:t>9</a:t>
            </a:fld>
            <a:endParaRPr lang="el-GR"/>
          </a:p>
        </p:txBody>
      </p:sp>
    </p:spTree>
    <p:extLst>
      <p:ext uri="{BB962C8B-B14F-4D97-AF65-F5344CB8AC3E}">
        <p14:creationId xmlns:p14="http://schemas.microsoft.com/office/powerpoint/2010/main" val="476115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11927" y="-9564"/>
            <a:ext cx="6165273" cy="692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Θέση αριθμού διαφάνειας 3"/>
          <p:cNvSpPr>
            <a:spLocks noGrp="1"/>
          </p:cNvSpPr>
          <p:nvPr>
            <p:ph type="sldNum" sz="quarter" idx="12"/>
          </p:nvPr>
        </p:nvSpPr>
        <p:spPr/>
        <p:txBody>
          <a:bodyPr/>
          <a:lstStyle/>
          <a:p>
            <a:fld id="{385E6EDD-7A5F-4233-85E5-B661BB419B91}" type="slidenum">
              <a:rPr lang="el-GR" smtClean="0"/>
              <a:t>10</a:t>
            </a:fld>
            <a:endParaRPr lang="el-GR"/>
          </a:p>
        </p:txBody>
      </p:sp>
    </p:spTree>
    <p:extLst>
      <p:ext uri="{BB962C8B-B14F-4D97-AF65-F5344CB8AC3E}">
        <p14:creationId xmlns:p14="http://schemas.microsoft.com/office/powerpoint/2010/main" val="34458718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n-US" sz="3600" b="1" i="1" dirty="0" err="1">
                <a:solidFill>
                  <a:srgbClr val="C00000"/>
                </a:solidFill>
              </a:rPr>
              <a:t>Pistacia</a:t>
            </a:r>
            <a:r>
              <a:rPr lang="en-US" sz="3600" b="1" i="1" dirty="0">
                <a:solidFill>
                  <a:srgbClr val="C00000"/>
                </a:solidFill>
              </a:rPr>
              <a:t> </a:t>
            </a:r>
            <a:r>
              <a:rPr lang="en-US" sz="3600" b="1" i="1" dirty="0" err="1">
                <a:solidFill>
                  <a:srgbClr val="C00000"/>
                </a:solidFill>
              </a:rPr>
              <a:t>lentiscus</a:t>
            </a:r>
            <a:r>
              <a:rPr lang="en-US" sz="3600" b="1" i="1" dirty="0">
                <a:solidFill>
                  <a:srgbClr val="C00000"/>
                </a:solidFill>
              </a:rPr>
              <a:t> var. chia</a:t>
            </a:r>
            <a:br>
              <a:rPr lang="en-US" sz="3600" b="1" i="1" dirty="0">
                <a:solidFill>
                  <a:srgbClr val="C00000"/>
                </a:solidFill>
              </a:rPr>
            </a:br>
            <a:endParaRPr lang="el-GR" sz="3600" i="1" dirty="0">
              <a:solidFill>
                <a:srgbClr val="C00000"/>
              </a:solidFill>
            </a:endParaRPr>
          </a:p>
        </p:txBody>
      </p:sp>
      <p:pic>
        <p:nvPicPr>
          <p:cNvPr id="1331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6806167" y="5345146"/>
            <a:ext cx="2127521" cy="14159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7775" y="4763940"/>
            <a:ext cx="2662924" cy="199719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Ορθογώνιο 3"/>
          <p:cNvSpPr/>
          <p:nvPr/>
        </p:nvSpPr>
        <p:spPr>
          <a:xfrm>
            <a:off x="1136340" y="1035742"/>
            <a:ext cx="7671069" cy="2308324"/>
          </a:xfrm>
          <a:prstGeom prst="rect">
            <a:avLst/>
          </a:prstGeom>
        </p:spPr>
        <p:txBody>
          <a:bodyPr wrap="square">
            <a:spAutoFit/>
          </a:bodyPr>
          <a:lstStyle/>
          <a:p>
            <a:pPr marL="285750" indent="-285750">
              <a:buFont typeface="Wingdings" panose="05000000000000000000" pitchFamily="2" charset="2"/>
              <a:buChar char="q"/>
            </a:pPr>
            <a:r>
              <a:rPr lang="en-US" i="1" dirty="0">
                <a:solidFill>
                  <a:srgbClr val="7030A0"/>
                </a:solidFill>
              </a:rPr>
              <a:t>Chios mastic gum, the resin obtained as an exudate from the trunk and branches of </a:t>
            </a:r>
            <a:r>
              <a:rPr lang="en-US" i="1" dirty="0" err="1">
                <a:solidFill>
                  <a:srgbClr val="7030A0"/>
                </a:solidFill>
              </a:rPr>
              <a:t>Pistacia</a:t>
            </a:r>
            <a:r>
              <a:rPr lang="en-US" i="1" dirty="0">
                <a:solidFill>
                  <a:srgbClr val="7030A0"/>
                </a:solidFill>
              </a:rPr>
              <a:t> </a:t>
            </a:r>
            <a:r>
              <a:rPr lang="en-US" i="1" dirty="0" err="1">
                <a:solidFill>
                  <a:srgbClr val="7030A0"/>
                </a:solidFill>
              </a:rPr>
              <a:t>lentiscus</a:t>
            </a:r>
            <a:r>
              <a:rPr lang="en-US" i="1" dirty="0">
                <a:solidFill>
                  <a:srgbClr val="7030A0"/>
                </a:solidFill>
              </a:rPr>
              <a:t> L var. chia, has found extensive use in pharmaceutical products and as a nutritional </a:t>
            </a:r>
            <a:r>
              <a:rPr lang="en-US" i="1" dirty="0" smtClean="0">
                <a:solidFill>
                  <a:srgbClr val="7030A0"/>
                </a:solidFill>
              </a:rPr>
              <a:t>supplement.</a:t>
            </a:r>
            <a:endParaRPr lang="en-US" i="1" dirty="0">
              <a:solidFill>
                <a:srgbClr val="7030A0"/>
              </a:solidFill>
            </a:endParaRPr>
          </a:p>
          <a:p>
            <a:pPr marL="285750" indent="-285750">
              <a:buFont typeface="Wingdings" panose="05000000000000000000" pitchFamily="2" charset="2"/>
              <a:buChar char="q"/>
            </a:pPr>
            <a:r>
              <a:rPr lang="en-US" i="1" dirty="0" smtClean="0">
                <a:solidFill>
                  <a:srgbClr val="7030A0"/>
                </a:solidFill>
              </a:rPr>
              <a:t>A </a:t>
            </a:r>
            <a:r>
              <a:rPr lang="en-US" i="1" dirty="0">
                <a:solidFill>
                  <a:srgbClr val="7030A0"/>
                </a:solidFill>
              </a:rPr>
              <a:t>total mastic extract without polymer was prepared after removal of the contained insoluble polymer of poly-β-</a:t>
            </a:r>
            <a:r>
              <a:rPr lang="en-US" i="1" dirty="0" err="1">
                <a:solidFill>
                  <a:srgbClr val="7030A0"/>
                </a:solidFill>
              </a:rPr>
              <a:t>myrcene</a:t>
            </a:r>
            <a:r>
              <a:rPr lang="en-US" i="1" dirty="0">
                <a:solidFill>
                  <a:srgbClr val="7030A0"/>
                </a:solidFill>
              </a:rPr>
              <a:t> in order to ameliorate solubility and enhance in vivo activity. </a:t>
            </a:r>
            <a:endParaRPr lang="en-US" i="1" dirty="0" smtClean="0">
              <a:solidFill>
                <a:srgbClr val="7030A0"/>
              </a:solidFill>
            </a:endParaRPr>
          </a:p>
          <a:p>
            <a:pPr marL="285750" indent="-285750">
              <a:buFont typeface="Wingdings" panose="05000000000000000000" pitchFamily="2" charset="2"/>
              <a:buChar char="q"/>
            </a:pPr>
            <a:r>
              <a:rPr lang="en-US" i="1" dirty="0" smtClean="0">
                <a:solidFill>
                  <a:srgbClr val="7030A0"/>
                </a:solidFill>
              </a:rPr>
              <a:t>To </a:t>
            </a:r>
            <a:r>
              <a:rPr lang="en-US" i="1" dirty="0">
                <a:solidFill>
                  <a:srgbClr val="7030A0"/>
                </a:solidFill>
              </a:rPr>
              <a:t>overcome the drawbacks of mastic gum extracts (acidic and a neutral fraction), the selection of a suitable carrier is crucial. </a:t>
            </a:r>
            <a:endParaRPr lang="el-GR" i="1" dirty="0">
              <a:solidFill>
                <a:srgbClr val="7030A0"/>
              </a:solidFill>
            </a:endParaRPr>
          </a:p>
        </p:txBody>
      </p:sp>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5056" y="3462291"/>
            <a:ext cx="2496012" cy="23002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Θέση αριθμού διαφάνειας 4"/>
          <p:cNvSpPr>
            <a:spLocks noGrp="1"/>
          </p:cNvSpPr>
          <p:nvPr>
            <p:ph type="sldNum" sz="quarter" idx="12"/>
          </p:nvPr>
        </p:nvSpPr>
        <p:spPr/>
        <p:txBody>
          <a:bodyPr/>
          <a:lstStyle/>
          <a:p>
            <a:fld id="{385E6EDD-7A5F-4233-85E5-B661BB419B91}" type="slidenum">
              <a:rPr lang="el-GR" smtClean="0"/>
              <a:t>11</a:t>
            </a:fld>
            <a:endParaRPr lang="el-GR"/>
          </a:p>
        </p:txBody>
      </p:sp>
    </p:spTree>
    <p:extLst>
      <p:ext uri="{BB962C8B-B14F-4D97-AF65-F5344CB8AC3E}">
        <p14:creationId xmlns:p14="http://schemas.microsoft.com/office/powerpoint/2010/main" val="667500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b="1" u="sng" dirty="0" smtClean="0">
                <a:solidFill>
                  <a:schemeClr val="tx2">
                    <a:lumMod val="75000"/>
                  </a:schemeClr>
                </a:solidFill>
              </a:rPr>
              <a:t>Method of liposome preparation</a:t>
            </a:r>
            <a:r>
              <a:rPr lang="en-US" b="1" dirty="0" smtClean="0">
                <a:solidFill>
                  <a:schemeClr val="tx2">
                    <a:lumMod val="75000"/>
                  </a:schemeClr>
                </a:solidFill>
              </a:rPr>
              <a:t>:</a:t>
            </a:r>
            <a:br>
              <a:rPr lang="en-US" b="1" dirty="0" smtClean="0">
                <a:solidFill>
                  <a:schemeClr val="tx2">
                    <a:lumMod val="75000"/>
                  </a:schemeClr>
                </a:solidFill>
              </a:rPr>
            </a:br>
            <a:endParaRPr lang="el-GR" dirty="0"/>
          </a:p>
        </p:txBody>
      </p:sp>
      <p:sp>
        <p:nvSpPr>
          <p:cNvPr id="3" name="Θέση περιεχομένου 2"/>
          <p:cNvSpPr>
            <a:spLocks noGrp="1"/>
          </p:cNvSpPr>
          <p:nvPr>
            <p:ph idx="1"/>
          </p:nvPr>
        </p:nvSpPr>
        <p:spPr>
          <a:xfrm>
            <a:off x="948267" y="1447800"/>
            <a:ext cx="7985421" cy="4800600"/>
          </a:xfrm>
        </p:spPr>
        <p:txBody>
          <a:bodyPr/>
          <a:lstStyle/>
          <a:p>
            <a:pPr indent="0">
              <a:lnSpc>
                <a:spcPct val="110000"/>
              </a:lnSpc>
              <a:buNone/>
              <a:defRPr/>
            </a:pPr>
            <a:r>
              <a:rPr lang="en-US" dirty="0" smtClean="0">
                <a:solidFill>
                  <a:schemeClr val="tx2">
                    <a:lumMod val="75000"/>
                  </a:schemeClr>
                </a:solidFill>
              </a:rPr>
              <a:t> Ethanol </a:t>
            </a:r>
            <a:r>
              <a:rPr lang="en-US" dirty="0">
                <a:solidFill>
                  <a:schemeClr val="tx2">
                    <a:lumMod val="75000"/>
                  </a:schemeClr>
                </a:solidFill>
              </a:rPr>
              <a:t>Injection (EI)</a:t>
            </a:r>
          </a:p>
          <a:p>
            <a:endParaRPr lang="el-GR" dirty="0"/>
          </a:p>
        </p:txBody>
      </p:sp>
      <p:pic>
        <p:nvPicPr>
          <p:cNvPr id="11266" name="Picture 2" descr="http://www.rsc.org/chemistryworld/sites/default/files/upload/nanomaterials_3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3136" y="274638"/>
            <a:ext cx="2857500"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4455" y="2246793"/>
            <a:ext cx="8119545" cy="49618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Θέση αριθμού διαφάνειας 4"/>
          <p:cNvSpPr>
            <a:spLocks noGrp="1"/>
          </p:cNvSpPr>
          <p:nvPr>
            <p:ph type="sldNum" sz="quarter" idx="12"/>
          </p:nvPr>
        </p:nvSpPr>
        <p:spPr/>
        <p:txBody>
          <a:bodyPr/>
          <a:lstStyle/>
          <a:p>
            <a:fld id="{385E6EDD-7A5F-4233-85E5-B661BB419B91}" type="slidenum">
              <a:rPr lang="el-GR" smtClean="0"/>
              <a:t>12</a:t>
            </a:fld>
            <a:endParaRPr lang="el-GR"/>
          </a:p>
        </p:txBody>
      </p:sp>
    </p:spTree>
    <p:extLst>
      <p:ext uri="{BB962C8B-B14F-4D97-AF65-F5344CB8AC3E}">
        <p14:creationId xmlns:p14="http://schemas.microsoft.com/office/powerpoint/2010/main" val="32946480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a:bodyPr>
          <a:lstStyle/>
          <a:p>
            <a:pPr marL="82296" indent="0">
              <a:buNone/>
            </a:pPr>
            <a:r>
              <a:rPr lang="en-US" sz="2400" b="1" dirty="0" smtClean="0">
                <a:solidFill>
                  <a:srgbClr val="7030A0"/>
                </a:solidFill>
              </a:rPr>
              <a:t>Total </a:t>
            </a:r>
            <a:r>
              <a:rPr lang="en-US" sz="2400" b="1" dirty="0">
                <a:solidFill>
                  <a:srgbClr val="7030A0"/>
                </a:solidFill>
              </a:rPr>
              <a:t>mastic gum extract/liposomes interaction was studied </a:t>
            </a:r>
            <a:r>
              <a:rPr lang="en-US" sz="2400" b="1" dirty="0" smtClean="0">
                <a:solidFill>
                  <a:srgbClr val="7030A0"/>
                </a:solidFill>
              </a:rPr>
              <a:t>using:</a:t>
            </a:r>
          </a:p>
          <a:p>
            <a:pPr>
              <a:buFont typeface="Wingdings" panose="05000000000000000000" pitchFamily="2" charset="2"/>
              <a:buChar char="v"/>
            </a:pPr>
            <a:r>
              <a:rPr lang="en-US" sz="2400" b="1" dirty="0" smtClean="0">
                <a:solidFill>
                  <a:srgbClr val="7030A0"/>
                </a:solidFill>
              </a:rPr>
              <a:t> </a:t>
            </a:r>
            <a:r>
              <a:rPr lang="en-US" sz="2400" b="1" dirty="0">
                <a:solidFill>
                  <a:srgbClr val="7030A0"/>
                </a:solidFill>
              </a:rPr>
              <a:t>Fourier transform infrared spectroscopy (FT-IR) and differential scanning calorimetry (DSC). </a:t>
            </a:r>
          </a:p>
          <a:p>
            <a:pPr>
              <a:buFont typeface="Wingdings" panose="05000000000000000000" pitchFamily="2" charset="2"/>
              <a:buChar char="v"/>
            </a:pPr>
            <a:r>
              <a:rPr lang="en-US" sz="2400" b="1" dirty="0" smtClean="0">
                <a:solidFill>
                  <a:srgbClr val="7030A0"/>
                </a:solidFill>
              </a:rPr>
              <a:t>The </a:t>
            </a:r>
            <a:r>
              <a:rPr lang="en-US" sz="2400" b="1" dirty="0">
                <a:solidFill>
                  <a:srgbClr val="7030A0"/>
                </a:solidFill>
              </a:rPr>
              <a:t>effects of different preparation methods on the physicochemical properties of colloidal systems were evaluated </a:t>
            </a:r>
            <a:r>
              <a:rPr lang="en-US" sz="2400" b="1" dirty="0" smtClean="0">
                <a:solidFill>
                  <a:srgbClr val="7030A0"/>
                </a:solidFill>
              </a:rPr>
              <a:t>by:</a:t>
            </a:r>
          </a:p>
          <a:p>
            <a:pPr>
              <a:buFont typeface="Wingdings" panose="05000000000000000000" pitchFamily="2" charset="2"/>
              <a:buChar char="Ø"/>
            </a:pPr>
            <a:r>
              <a:rPr lang="en-US" dirty="0" smtClean="0">
                <a:solidFill>
                  <a:schemeClr val="tx2">
                    <a:lumMod val="75000"/>
                  </a:schemeClr>
                </a:solidFill>
              </a:rPr>
              <a:t> </a:t>
            </a:r>
            <a:r>
              <a:rPr lang="en-US" sz="1700" dirty="0" smtClean="0">
                <a:solidFill>
                  <a:schemeClr val="tx2">
                    <a:lumMod val="75000"/>
                  </a:schemeClr>
                </a:solidFill>
              </a:rPr>
              <a:t>Means </a:t>
            </a:r>
            <a:r>
              <a:rPr lang="en-US" sz="1700" dirty="0">
                <a:solidFill>
                  <a:schemeClr val="tx2">
                    <a:lumMod val="75000"/>
                  </a:schemeClr>
                </a:solidFill>
              </a:rPr>
              <a:t>of </a:t>
            </a:r>
            <a:r>
              <a:rPr lang="en-US" sz="1700" dirty="0" smtClean="0">
                <a:solidFill>
                  <a:schemeClr val="tx2">
                    <a:lumMod val="75000"/>
                  </a:schemeClr>
                </a:solidFill>
              </a:rPr>
              <a:t>(</a:t>
            </a:r>
            <a:r>
              <a:rPr lang="en-US" sz="1700" dirty="0">
                <a:solidFill>
                  <a:schemeClr val="tx2">
                    <a:lumMod val="75000"/>
                  </a:schemeClr>
                </a:solidFill>
              </a:rPr>
              <a:t>SEM), </a:t>
            </a:r>
            <a:endParaRPr lang="en-US" sz="1700" dirty="0" smtClean="0">
              <a:solidFill>
                <a:schemeClr val="tx2">
                  <a:lumMod val="75000"/>
                </a:schemeClr>
              </a:solidFill>
            </a:endParaRPr>
          </a:p>
          <a:p>
            <a:pPr>
              <a:buFont typeface="Wingdings" panose="05000000000000000000" pitchFamily="2" charset="2"/>
              <a:buChar char="Ø"/>
            </a:pPr>
            <a:r>
              <a:rPr lang="en-US" sz="1700" dirty="0" smtClean="0">
                <a:solidFill>
                  <a:schemeClr val="tx2">
                    <a:lumMod val="75000"/>
                  </a:schemeClr>
                </a:solidFill>
              </a:rPr>
              <a:t>Size </a:t>
            </a:r>
            <a:r>
              <a:rPr lang="en-US" sz="1700" dirty="0">
                <a:solidFill>
                  <a:schemeClr val="tx2">
                    <a:lumMod val="75000"/>
                  </a:schemeClr>
                </a:solidFill>
              </a:rPr>
              <a:t>distribution using a particle size </a:t>
            </a:r>
            <a:r>
              <a:rPr lang="en-US" sz="1700" dirty="0" err="1">
                <a:solidFill>
                  <a:schemeClr val="tx2">
                    <a:lumMod val="75000"/>
                  </a:schemeClr>
                </a:solidFill>
              </a:rPr>
              <a:t>analyser</a:t>
            </a:r>
            <a:r>
              <a:rPr lang="en-US" sz="1700" dirty="0">
                <a:solidFill>
                  <a:schemeClr val="tx2">
                    <a:lumMod val="75000"/>
                  </a:schemeClr>
                </a:solidFill>
              </a:rPr>
              <a:t>.</a:t>
            </a:r>
          </a:p>
          <a:p>
            <a:endParaRPr lang="el-GR" dirty="0"/>
          </a:p>
        </p:txBody>
      </p:sp>
      <p:sp>
        <p:nvSpPr>
          <p:cNvPr id="5" name="Θέση αριθμού διαφάνειας 4"/>
          <p:cNvSpPr>
            <a:spLocks noGrp="1"/>
          </p:cNvSpPr>
          <p:nvPr>
            <p:ph type="sldNum" sz="quarter" idx="12"/>
          </p:nvPr>
        </p:nvSpPr>
        <p:spPr/>
        <p:txBody>
          <a:bodyPr/>
          <a:lstStyle/>
          <a:p>
            <a:fld id="{385E6EDD-7A5F-4233-85E5-B661BB419B91}" type="slidenum">
              <a:rPr lang="el-GR" smtClean="0"/>
              <a:t>13</a:t>
            </a:fld>
            <a:endParaRPr lang="el-GR"/>
          </a:p>
        </p:txBody>
      </p:sp>
    </p:spTree>
    <p:extLst>
      <p:ext uri="{BB962C8B-B14F-4D97-AF65-F5344CB8AC3E}">
        <p14:creationId xmlns:p14="http://schemas.microsoft.com/office/powerpoint/2010/main" val="35406159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b="1" u="sng" dirty="0">
                <a:solidFill>
                  <a:schemeClr val="tx2">
                    <a:lumMod val="75000"/>
                  </a:schemeClr>
                </a:solidFill>
              </a:rPr>
              <a:t>Particle size distribution</a:t>
            </a:r>
            <a:br>
              <a:rPr lang="en-US" b="1" u="sng" dirty="0">
                <a:solidFill>
                  <a:schemeClr val="tx2">
                    <a:lumMod val="75000"/>
                  </a:schemeClr>
                </a:solidFill>
              </a:rPr>
            </a:br>
            <a:endParaRPr lang="el-GR" dirty="0"/>
          </a:p>
        </p:txBody>
      </p:sp>
      <p:sp>
        <p:nvSpPr>
          <p:cNvPr id="3" name="Θέση περιεχομένου 2"/>
          <p:cNvSpPr>
            <a:spLocks noGrp="1"/>
          </p:cNvSpPr>
          <p:nvPr>
            <p:ph idx="1"/>
          </p:nvPr>
        </p:nvSpPr>
        <p:spPr>
          <a:xfrm>
            <a:off x="1127464" y="1447800"/>
            <a:ext cx="7806224" cy="4800600"/>
          </a:xfrm>
          <a:solidFill>
            <a:schemeClr val="tx2">
              <a:lumMod val="40000"/>
              <a:lumOff val="60000"/>
            </a:schemeClr>
          </a:solidFill>
        </p:spPr>
        <p:txBody>
          <a:bodyPr>
            <a:normAutofit/>
          </a:bodyPr>
          <a:lstStyle/>
          <a:p>
            <a:pPr marL="82296" indent="0" algn="just">
              <a:lnSpc>
                <a:spcPct val="110000"/>
              </a:lnSpc>
              <a:buNone/>
              <a:defRPr/>
            </a:pPr>
            <a:r>
              <a:rPr lang="en-US" sz="2800" dirty="0" smtClean="0">
                <a:solidFill>
                  <a:schemeClr val="tx2">
                    <a:lumMod val="75000"/>
                  </a:schemeClr>
                </a:solidFill>
              </a:rPr>
              <a:t>The </a:t>
            </a:r>
            <a:r>
              <a:rPr lang="en-US" sz="2800" dirty="0">
                <a:solidFill>
                  <a:schemeClr val="tx2">
                    <a:lumMod val="75000"/>
                  </a:schemeClr>
                </a:solidFill>
              </a:rPr>
              <a:t>mean particle size and </a:t>
            </a:r>
            <a:r>
              <a:rPr lang="en-US" sz="2800" dirty="0" err="1">
                <a:solidFill>
                  <a:schemeClr val="tx2">
                    <a:lumMod val="75000"/>
                  </a:schemeClr>
                </a:solidFill>
              </a:rPr>
              <a:t>polydispersity</a:t>
            </a:r>
            <a:r>
              <a:rPr lang="en-US" sz="2800" dirty="0">
                <a:solidFill>
                  <a:schemeClr val="tx2">
                    <a:lumMod val="75000"/>
                  </a:schemeClr>
                </a:solidFill>
              </a:rPr>
              <a:t> of liposomes obtained with </a:t>
            </a:r>
            <a:r>
              <a:rPr lang="en-US" sz="2800" dirty="0" smtClean="0">
                <a:solidFill>
                  <a:schemeClr val="tx2">
                    <a:lumMod val="75000"/>
                  </a:schemeClr>
                </a:solidFill>
              </a:rPr>
              <a:t>EI method </a:t>
            </a:r>
            <a:r>
              <a:rPr lang="en-US" sz="2800" dirty="0">
                <a:solidFill>
                  <a:schemeClr val="tx2">
                    <a:lumMod val="75000"/>
                  </a:schemeClr>
                </a:solidFill>
              </a:rPr>
              <a:t>and loaded with </a:t>
            </a:r>
            <a:r>
              <a:rPr lang="en-US" sz="2800" dirty="0" smtClean="0">
                <a:solidFill>
                  <a:schemeClr val="tx2">
                    <a:lumMod val="75000"/>
                  </a:schemeClr>
                </a:solidFill>
              </a:rPr>
              <a:t>TMGE, NMGE, AMGE </a:t>
            </a:r>
            <a:r>
              <a:rPr lang="en-US" sz="2800" dirty="0">
                <a:solidFill>
                  <a:schemeClr val="tx2">
                    <a:lumMod val="75000"/>
                  </a:schemeClr>
                </a:solidFill>
              </a:rPr>
              <a:t>are summarized in Table 1.</a:t>
            </a:r>
          </a:p>
          <a:p>
            <a:pPr algn="just">
              <a:lnSpc>
                <a:spcPct val="110000"/>
              </a:lnSpc>
              <a:defRPr/>
            </a:pPr>
            <a:endParaRPr lang="en-US" sz="1200" dirty="0">
              <a:solidFill>
                <a:schemeClr val="tx2">
                  <a:lumMod val="75000"/>
                </a:schemeClr>
              </a:solidFill>
            </a:endParaRPr>
          </a:p>
          <a:p>
            <a:pPr algn="just">
              <a:lnSpc>
                <a:spcPct val="110000"/>
              </a:lnSpc>
              <a:defRPr/>
            </a:pPr>
            <a:endParaRPr lang="en-US" sz="2800" i="1" dirty="0" smtClean="0">
              <a:solidFill>
                <a:schemeClr val="tx2">
                  <a:lumMod val="75000"/>
                </a:schemeClr>
              </a:solidFill>
            </a:endParaRPr>
          </a:p>
          <a:p>
            <a:pPr algn="just">
              <a:lnSpc>
                <a:spcPct val="110000"/>
              </a:lnSpc>
              <a:defRPr/>
            </a:pPr>
            <a:endParaRPr lang="en-US" sz="2800" i="1" dirty="0">
              <a:solidFill>
                <a:schemeClr val="tx2">
                  <a:lumMod val="75000"/>
                </a:schemeClr>
              </a:solidFill>
            </a:endParaRPr>
          </a:p>
          <a:p>
            <a:pPr algn="just">
              <a:lnSpc>
                <a:spcPct val="110000"/>
              </a:lnSpc>
              <a:defRPr/>
            </a:pPr>
            <a:endParaRPr lang="en-US" sz="2800" i="1" dirty="0" smtClean="0">
              <a:solidFill>
                <a:schemeClr val="tx2">
                  <a:lumMod val="75000"/>
                </a:schemeClr>
              </a:solidFill>
            </a:endParaRPr>
          </a:p>
          <a:p>
            <a:pPr algn="just">
              <a:lnSpc>
                <a:spcPct val="110000"/>
              </a:lnSpc>
              <a:defRPr/>
            </a:pPr>
            <a:endParaRPr lang="en-US" sz="2800" i="1" dirty="0">
              <a:solidFill>
                <a:schemeClr val="tx2">
                  <a:lumMod val="75000"/>
                </a:schemeClr>
              </a:solidFill>
            </a:endParaRPr>
          </a:p>
          <a:p>
            <a:pPr algn="just">
              <a:lnSpc>
                <a:spcPct val="110000"/>
              </a:lnSpc>
              <a:defRPr/>
            </a:pPr>
            <a:endParaRPr lang="en-US" sz="1500" b="1" i="1" dirty="0" smtClean="0">
              <a:solidFill>
                <a:srgbClr val="FF0000"/>
              </a:solidFill>
            </a:endParaRPr>
          </a:p>
          <a:p>
            <a:pPr algn="just">
              <a:lnSpc>
                <a:spcPct val="110000"/>
              </a:lnSpc>
              <a:defRPr/>
            </a:pPr>
            <a:r>
              <a:rPr lang="en-US" sz="1500" b="1" i="1" dirty="0" smtClean="0">
                <a:solidFill>
                  <a:srgbClr val="FF0000"/>
                </a:solidFill>
              </a:rPr>
              <a:t>Table 1particle </a:t>
            </a:r>
            <a:r>
              <a:rPr lang="en-US" sz="1500" b="1" i="1" dirty="0">
                <a:solidFill>
                  <a:srgbClr val="FF0000"/>
                </a:solidFill>
              </a:rPr>
              <a:t>size distribution of </a:t>
            </a:r>
            <a:r>
              <a:rPr lang="en-US" sz="1500" b="1" i="1" dirty="0" smtClean="0">
                <a:solidFill>
                  <a:srgbClr val="FF0000"/>
                </a:solidFill>
              </a:rPr>
              <a:t> liposomes.</a:t>
            </a:r>
            <a:endParaRPr lang="en-US" sz="1500" b="1" i="1" dirty="0">
              <a:solidFill>
                <a:srgbClr val="FF0000"/>
              </a:solidFill>
            </a:endParaRPr>
          </a:p>
          <a:p>
            <a:endParaRPr lang="el-GR" dirty="0"/>
          </a:p>
        </p:txBody>
      </p:sp>
      <p:graphicFrame>
        <p:nvGraphicFramePr>
          <p:cNvPr id="4" name="Πίνακας 3"/>
          <p:cNvGraphicFramePr>
            <a:graphicFrameLocks noGrp="1"/>
          </p:cNvGraphicFramePr>
          <p:nvPr>
            <p:extLst>
              <p:ext uri="{D42A27DB-BD31-4B8C-83A1-F6EECF244321}">
                <p14:modId xmlns:p14="http://schemas.microsoft.com/office/powerpoint/2010/main" val="1512452482"/>
              </p:ext>
            </p:extLst>
          </p:nvPr>
        </p:nvGraphicFramePr>
        <p:xfrm>
          <a:off x="1838308" y="3124940"/>
          <a:ext cx="6288349" cy="2123440"/>
        </p:xfrm>
        <a:graphic>
          <a:graphicData uri="http://schemas.openxmlformats.org/drawingml/2006/table">
            <a:tbl>
              <a:tblPr firstRow="1" bandRow="1">
                <a:tableStyleId>{5C22544A-7EE6-4342-B048-85BDC9FD1C3A}</a:tableStyleId>
              </a:tblPr>
              <a:tblGrid>
                <a:gridCol w="2437403"/>
                <a:gridCol w="2110923"/>
                <a:gridCol w="1740023"/>
              </a:tblGrid>
              <a:tr h="370840">
                <a:tc>
                  <a:txBody>
                    <a:bodyPr/>
                    <a:lstStyle/>
                    <a:p>
                      <a:r>
                        <a:rPr lang="en-US" dirty="0" smtClean="0"/>
                        <a:t>Extract  used</a:t>
                      </a:r>
                      <a:endParaRPr lang="el-GR" dirty="0"/>
                    </a:p>
                  </a:txBody>
                  <a:tcPr/>
                </a:tc>
                <a:tc>
                  <a:txBody>
                    <a:bodyPr/>
                    <a:lstStyle/>
                    <a:p>
                      <a:r>
                        <a:rPr lang="en-US" dirty="0" smtClean="0"/>
                        <a:t>Mean</a:t>
                      </a:r>
                      <a:r>
                        <a:rPr lang="en-US" baseline="0" dirty="0" smtClean="0"/>
                        <a:t> particle size (nm)</a:t>
                      </a:r>
                      <a:endParaRPr lang="el-GR" dirty="0"/>
                    </a:p>
                  </a:txBody>
                  <a:tcPr/>
                </a:tc>
                <a:tc>
                  <a:txBody>
                    <a:bodyPr/>
                    <a:lstStyle/>
                    <a:p>
                      <a:r>
                        <a:rPr lang="en-US" dirty="0" err="1" smtClean="0"/>
                        <a:t>Polydispersity</a:t>
                      </a:r>
                      <a:r>
                        <a:rPr lang="en-US" dirty="0" smtClean="0"/>
                        <a:t>  </a:t>
                      </a:r>
                      <a:endParaRPr lang="el-GR" dirty="0"/>
                    </a:p>
                  </a:txBody>
                  <a:tcPr/>
                </a:tc>
              </a:tr>
              <a:tr h="370840">
                <a:tc>
                  <a:txBody>
                    <a:bodyPr/>
                    <a:lstStyle/>
                    <a:p>
                      <a:r>
                        <a:rPr lang="en-US" dirty="0" smtClean="0"/>
                        <a:t>TMGE</a:t>
                      </a:r>
                      <a:endParaRPr lang="el-GR" dirty="0"/>
                    </a:p>
                  </a:txBody>
                  <a:tcPr/>
                </a:tc>
                <a:tc>
                  <a:txBody>
                    <a:bodyPr/>
                    <a:lstStyle/>
                    <a:p>
                      <a:r>
                        <a:rPr lang="en-US" dirty="0" smtClean="0"/>
                        <a:t>110.3±2.5</a:t>
                      </a:r>
                      <a:endParaRPr lang="el-GR" dirty="0"/>
                    </a:p>
                  </a:txBody>
                  <a:tcPr/>
                </a:tc>
                <a:tc>
                  <a:txBody>
                    <a:bodyPr/>
                    <a:lstStyle/>
                    <a:p>
                      <a:r>
                        <a:rPr lang="en-US" dirty="0" smtClean="0"/>
                        <a:t>0.208±0.003</a:t>
                      </a:r>
                      <a:endParaRPr lang="el-GR" dirty="0"/>
                    </a:p>
                  </a:txBody>
                  <a:tcPr/>
                </a:tc>
              </a:tr>
              <a:tr h="370840">
                <a:tc>
                  <a:txBody>
                    <a:bodyPr/>
                    <a:lstStyle/>
                    <a:p>
                      <a:r>
                        <a:rPr lang="en-US" dirty="0" smtClean="0"/>
                        <a:t>NMGE</a:t>
                      </a:r>
                      <a:endParaRPr lang="el-GR" dirty="0"/>
                    </a:p>
                  </a:txBody>
                  <a:tcPr/>
                </a:tc>
                <a:tc>
                  <a:txBody>
                    <a:bodyPr/>
                    <a:lstStyle/>
                    <a:p>
                      <a:r>
                        <a:rPr lang="en-US" dirty="0" smtClean="0"/>
                        <a:t>115.9±3.8</a:t>
                      </a:r>
                      <a:endParaRPr lang="el-G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0.356±0.004</a:t>
                      </a:r>
                      <a:endParaRPr lang="el-GR" dirty="0" smtClean="0"/>
                    </a:p>
                  </a:txBody>
                  <a:tcPr/>
                </a:tc>
              </a:tr>
              <a:tr h="370840">
                <a:tc>
                  <a:txBody>
                    <a:bodyPr/>
                    <a:lstStyle/>
                    <a:p>
                      <a:r>
                        <a:rPr lang="en-US" dirty="0" smtClean="0"/>
                        <a:t>AMGE</a:t>
                      </a:r>
                      <a:endParaRPr lang="el-GR" dirty="0"/>
                    </a:p>
                  </a:txBody>
                  <a:tcPr/>
                </a:tc>
                <a:tc>
                  <a:txBody>
                    <a:bodyPr/>
                    <a:lstStyle/>
                    <a:p>
                      <a:r>
                        <a:rPr lang="en-US" dirty="0" smtClean="0"/>
                        <a:t>118±2.3</a:t>
                      </a:r>
                      <a:endParaRPr lang="el-G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0.323±0.006</a:t>
                      </a:r>
                      <a:endParaRPr lang="el-GR" dirty="0" smtClean="0"/>
                    </a:p>
                  </a:txBody>
                  <a:tcPr/>
                </a:tc>
              </a:tr>
              <a:tr h="370840">
                <a:tc>
                  <a:txBody>
                    <a:bodyPr/>
                    <a:lstStyle/>
                    <a:p>
                      <a:endParaRPr lang="el-GR" dirty="0"/>
                    </a:p>
                  </a:txBody>
                  <a:tcPr/>
                </a:tc>
                <a:tc>
                  <a:txBody>
                    <a:bodyPr/>
                    <a:lstStyle/>
                    <a:p>
                      <a:endParaRPr lang="el-GR"/>
                    </a:p>
                  </a:txBody>
                  <a:tcPr/>
                </a:tc>
                <a:tc>
                  <a:txBody>
                    <a:bodyPr/>
                    <a:lstStyle/>
                    <a:p>
                      <a:endParaRPr lang="el-GR" dirty="0"/>
                    </a:p>
                  </a:txBody>
                  <a:tcPr/>
                </a:tc>
              </a:tr>
            </a:tbl>
          </a:graphicData>
        </a:graphic>
      </p:graphicFrame>
      <p:sp>
        <p:nvSpPr>
          <p:cNvPr id="5" name="TextBox 4"/>
          <p:cNvSpPr txBox="1"/>
          <p:nvPr/>
        </p:nvSpPr>
        <p:spPr>
          <a:xfrm>
            <a:off x="4580878" y="3577701"/>
            <a:ext cx="184731" cy="369332"/>
          </a:xfrm>
          <a:prstGeom prst="rect">
            <a:avLst/>
          </a:prstGeom>
          <a:noFill/>
        </p:spPr>
        <p:txBody>
          <a:bodyPr wrap="none" rtlCol="0">
            <a:spAutoFit/>
          </a:bodyPr>
          <a:lstStyle/>
          <a:p>
            <a:endParaRPr lang="el-GR" dirty="0"/>
          </a:p>
        </p:txBody>
      </p:sp>
      <p:sp>
        <p:nvSpPr>
          <p:cNvPr id="7" name="Θέση αριθμού διαφάνειας 6"/>
          <p:cNvSpPr>
            <a:spLocks noGrp="1"/>
          </p:cNvSpPr>
          <p:nvPr>
            <p:ph type="sldNum" sz="quarter" idx="12"/>
          </p:nvPr>
        </p:nvSpPr>
        <p:spPr/>
        <p:txBody>
          <a:bodyPr/>
          <a:lstStyle/>
          <a:p>
            <a:fld id="{385E6EDD-7A5F-4233-85E5-B661BB419B91}" type="slidenum">
              <a:rPr lang="el-GR" smtClean="0"/>
              <a:t>14</a:t>
            </a:fld>
            <a:endParaRPr lang="el-GR"/>
          </a:p>
        </p:txBody>
      </p:sp>
    </p:spTree>
    <p:extLst>
      <p:ext uri="{BB962C8B-B14F-4D97-AF65-F5344CB8AC3E}">
        <p14:creationId xmlns:p14="http://schemas.microsoft.com/office/powerpoint/2010/main" val="893875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10214" y="52965"/>
            <a:ext cx="8345009" cy="1143000"/>
          </a:xfrm>
        </p:spPr>
        <p:txBody>
          <a:bodyPr>
            <a:normAutofit fontScale="90000"/>
          </a:bodyPr>
          <a:lstStyle/>
          <a:p>
            <a:pPr algn="ctr"/>
            <a:r>
              <a:rPr lang="en-US" sz="4400" i="1" dirty="0">
                <a:solidFill>
                  <a:schemeClr val="tx2">
                    <a:lumMod val="60000"/>
                    <a:lumOff val="40000"/>
                  </a:schemeClr>
                </a:solidFill>
              </a:rPr>
              <a:t>Comparative FT-IR graphs of </a:t>
            </a:r>
            <a:r>
              <a:rPr lang="en-US" sz="4400" i="1" dirty="0" smtClean="0">
                <a:solidFill>
                  <a:schemeClr val="tx2">
                    <a:lumMod val="60000"/>
                    <a:lumOff val="40000"/>
                  </a:schemeClr>
                </a:solidFill>
              </a:rPr>
              <a:t> </a:t>
            </a:r>
            <a:r>
              <a:rPr lang="en-US" sz="4400" i="1" dirty="0">
                <a:solidFill>
                  <a:schemeClr val="tx2">
                    <a:lumMod val="60000"/>
                    <a:lumOff val="40000"/>
                  </a:schemeClr>
                </a:solidFill>
              </a:rPr>
              <a:t>EI preparations</a:t>
            </a:r>
            <a:endParaRPr lang="el-GR" dirty="0">
              <a:solidFill>
                <a:schemeClr val="tx2">
                  <a:lumMod val="60000"/>
                  <a:lumOff val="40000"/>
                </a:schemeClr>
              </a:solidFill>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86690" y="1083538"/>
            <a:ext cx="8451272" cy="5774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Θέση αριθμού διαφάνειας 3"/>
          <p:cNvSpPr>
            <a:spLocks noGrp="1"/>
          </p:cNvSpPr>
          <p:nvPr>
            <p:ph type="sldNum" sz="quarter" idx="12"/>
          </p:nvPr>
        </p:nvSpPr>
        <p:spPr/>
        <p:txBody>
          <a:bodyPr/>
          <a:lstStyle/>
          <a:p>
            <a:fld id="{385E6EDD-7A5F-4233-85E5-B661BB419B91}" type="slidenum">
              <a:rPr lang="el-GR" smtClean="0"/>
              <a:t>15</a:t>
            </a:fld>
            <a:endParaRPr lang="el-GR"/>
          </a:p>
        </p:txBody>
      </p:sp>
    </p:spTree>
    <p:extLst>
      <p:ext uri="{BB962C8B-B14F-4D97-AF65-F5344CB8AC3E}">
        <p14:creationId xmlns:p14="http://schemas.microsoft.com/office/powerpoint/2010/main" val="20658902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en-US" sz="3600" i="1" dirty="0">
                <a:solidFill>
                  <a:srgbClr val="C00000"/>
                </a:solidFill>
              </a:rPr>
              <a:t>FT-IR interpretation of </a:t>
            </a:r>
            <a:r>
              <a:rPr lang="en-US" sz="3600" i="1" dirty="0" smtClean="0">
                <a:solidFill>
                  <a:srgbClr val="C00000"/>
                </a:solidFill>
              </a:rPr>
              <a:t> </a:t>
            </a:r>
            <a:r>
              <a:rPr lang="en-US" sz="3600" i="1" dirty="0">
                <a:solidFill>
                  <a:srgbClr val="C00000"/>
                </a:solidFill>
              </a:rPr>
              <a:t>EI preparations (empty and TMGE loaded).</a:t>
            </a:r>
            <a:br>
              <a:rPr lang="en-US" sz="3600" i="1" dirty="0">
                <a:solidFill>
                  <a:srgbClr val="C00000"/>
                </a:solidFill>
              </a:rPr>
            </a:br>
            <a:endParaRPr lang="el-GR" sz="3600" dirty="0">
              <a:solidFill>
                <a:srgbClr val="C00000"/>
              </a:solidFill>
            </a:endParaRPr>
          </a:p>
        </p:txBody>
      </p:sp>
      <p:pic>
        <p:nvPicPr>
          <p:cNvPr id="4" name="Picture 9" descr="C:\Users\Billaros\Desktop\Table 2.ti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892661" y="1186819"/>
            <a:ext cx="6493226" cy="327495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2"/>
          <p:cNvSpPr/>
          <p:nvPr/>
        </p:nvSpPr>
        <p:spPr>
          <a:xfrm>
            <a:off x="1225118" y="4069918"/>
            <a:ext cx="7821228" cy="2862322"/>
          </a:xfrm>
          <a:prstGeom prst="rect">
            <a:avLst/>
          </a:prstGeom>
        </p:spPr>
        <p:txBody>
          <a:bodyPr wrap="square">
            <a:spAutoFit/>
          </a:bodyPr>
          <a:lstStyle/>
          <a:p>
            <a:pPr marL="285750" indent="-285750" algn="just">
              <a:buFont typeface="Wingdings" panose="05000000000000000000" pitchFamily="2" charset="2"/>
              <a:buChar char="q"/>
            </a:pPr>
            <a:r>
              <a:rPr lang="en-US" i="1" dirty="0">
                <a:solidFill>
                  <a:srgbClr val="0070C0"/>
                </a:solidFill>
              </a:rPr>
              <a:t>Spectra in the transmission mode were carried out at the region of 4000-400 </a:t>
            </a:r>
            <a:r>
              <a:rPr lang="en-US" i="1" dirty="0" smtClean="0">
                <a:solidFill>
                  <a:srgbClr val="0070C0"/>
                </a:solidFill>
              </a:rPr>
              <a:t>cm</a:t>
            </a:r>
            <a:r>
              <a:rPr lang="en-US" i="1" baseline="30000" dirty="0" smtClean="0">
                <a:solidFill>
                  <a:srgbClr val="0070C0"/>
                </a:solidFill>
              </a:rPr>
              <a:t>-1</a:t>
            </a:r>
            <a:r>
              <a:rPr lang="en-US" i="1" dirty="0" smtClean="0">
                <a:solidFill>
                  <a:srgbClr val="0070C0"/>
                </a:solidFill>
              </a:rPr>
              <a:t>. In </a:t>
            </a:r>
            <a:r>
              <a:rPr lang="en-US" i="1" dirty="0">
                <a:solidFill>
                  <a:srgbClr val="0070C0"/>
                </a:solidFill>
              </a:rPr>
              <a:t>the case of the stretching vibration of </a:t>
            </a:r>
            <a:r>
              <a:rPr lang="en-US" b="1" i="1" dirty="0">
                <a:solidFill>
                  <a:srgbClr val="FF0000"/>
                </a:solidFill>
              </a:rPr>
              <a:t>OH groups (3600-3000 cm</a:t>
            </a:r>
            <a:r>
              <a:rPr lang="en-US" b="1" i="1" baseline="30000" dirty="0">
                <a:solidFill>
                  <a:srgbClr val="FF0000"/>
                </a:solidFill>
              </a:rPr>
              <a:t>-1</a:t>
            </a:r>
            <a:r>
              <a:rPr lang="en-US" b="1" i="1" dirty="0">
                <a:solidFill>
                  <a:srgbClr val="FF0000"/>
                </a:solidFill>
              </a:rPr>
              <a:t>)</a:t>
            </a:r>
            <a:r>
              <a:rPr lang="en-US" i="1" dirty="0">
                <a:solidFill>
                  <a:srgbClr val="0070C0"/>
                </a:solidFill>
              </a:rPr>
              <a:t> hydrogen bonds between TMGE components and the containing phospholipids were </a:t>
            </a:r>
            <a:r>
              <a:rPr lang="en-US" i="1" dirty="0" smtClean="0">
                <a:solidFill>
                  <a:srgbClr val="0070C0"/>
                </a:solidFill>
              </a:rPr>
              <a:t>proved.</a:t>
            </a:r>
          </a:p>
          <a:p>
            <a:pPr marL="285750" indent="-285750" algn="just">
              <a:buFont typeface="Wingdings" panose="05000000000000000000" pitchFamily="2" charset="2"/>
              <a:buChar char="q"/>
            </a:pPr>
            <a:r>
              <a:rPr lang="en-US" i="1" dirty="0" smtClean="0">
                <a:solidFill>
                  <a:srgbClr val="0070C0"/>
                </a:solidFill>
              </a:rPr>
              <a:t>In </a:t>
            </a:r>
            <a:r>
              <a:rPr lang="en-US" i="1" dirty="0">
                <a:solidFill>
                  <a:srgbClr val="0070C0"/>
                </a:solidFill>
              </a:rPr>
              <a:t>the case of the stretching vibration </a:t>
            </a:r>
            <a:r>
              <a:rPr lang="en-US" b="1" i="1" dirty="0">
                <a:solidFill>
                  <a:srgbClr val="FF0000"/>
                </a:solidFill>
              </a:rPr>
              <a:t>of C=O of ester groups (1750-1735 cm</a:t>
            </a:r>
            <a:r>
              <a:rPr lang="en-US" b="1" i="1" baseline="30000" dirty="0">
                <a:solidFill>
                  <a:srgbClr val="FF0000"/>
                </a:solidFill>
              </a:rPr>
              <a:t>-1</a:t>
            </a:r>
            <a:r>
              <a:rPr lang="en-US" i="1" dirty="0">
                <a:solidFill>
                  <a:srgbClr val="0070C0"/>
                </a:solidFill>
              </a:rPr>
              <a:t>) hydrogen bonding to the ester carbonyl groups in the case of TMGE loaded liposomes were take place. </a:t>
            </a:r>
            <a:endParaRPr lang="en-US" i="1" dirty="0" smtClean="0">
              <a:solidFill>
                <a:srgbClr val="0070C0"/>
              </a:solidFill>
            </a:endParaRPr>
          </a:p>
          <a:p>
            <a:pPr marL="285750" indent="-285750" algn="just">
              <a:buFont typeface="Wingdings" panose="05000000000000000000" pitchFamily="2" charset="2"/>
              <a:buChar char="q"/>
            </a:pPr>
            <a:r>
              <a:rPr lang="en-US" i="1" dirty="0" smtClean="0">
                <a:solidFill>
                  <a:srgbClr val="0070C0"/>
                </a:solidFill>
              </a:rPr>
              <a:t>The </a:t>
            </a:r>
            <a:r>
              <a:rPr lang="en-US" i="1" dirty="0">
                <a:solidFill>
                  <a:srgbClr val="0070C0"/>
                </a:solidFill>
              </a:rPr>
              <a:t>stretching vibration related to </a:t>
            </a:r>
            <a:r>
              <a:rPr lang="en-US" b="1" i="1" dirty="0">
                <a:solidFill>
                  <a:srgbClr val="FF0000"/>
                </a:solidFill>
              </a:rPr>
              <a:t>the P=O bond (1720-1236 cm</a:t>
            </a:r>
            <a:r>
              <a:rPr lang="en-US" b="1" i="1" baseline="30000" dirty="0">
                <a:solidFill>
                  <a:srgbClr val="FF0000"/>
                </a:solidFill>
              </a:rPr>
              <a:t>-1</a:t>
            </a:r>
            <a:r>
              <a:rPr lang="en-US" b="1" i="1" dirty="0">
                <a:solidFill>
                  <a:srgbClr val="FF0000"/>
                </a:solidFill>
              </a:rPr>
              <a:t>) </a:t>
            </a:r>
            <a:r>
              <a:rPr lang="en-US" i="1" dirty="0">
                <a:solidFill>
                  <a:srgbClr val="0070C0"/>
                </a:solidFill>
              </a:rPr>
              <a:t>assumed the interaction between the polar heads of phospholipids and TMGE compounds.</a:t>
            </a:r>
          </a:p>
          <a:p>
            <a:pPr algn="just"/>
            <a:endParaRPr lang="en-US" i="1" dirty="0">
              <a:solidFill>
                <a:srgbClr val="0070C0"/>
              </a:solidFill>
            </a:endParaRPr>
          </a:p>
          <a:p>
            <a:pPr algn="just"/>
            <a:endParaRPr lang="en-US" i="1" dirty="0">
              <a:solidFill>
                <a:srgbClr val="0070C0"/>
              </a:solidFill>
            </a:endParaRPr>
          </a:p>
        </p:txBody>
      </p:sp>
      <p:sp>
        <p:nvSpPr>
          <p:cNvPr id="6" name="Θέση αριθμού διαφάνειας 5"/>
          <p:cNvSpPr>
            <a:spLocks noGrp="1"/>
          </p:cNvSpPr>
          <p:nvPr>
            <p:ph type="sldNum" sz="quarter" idx="12"/>
          </p:nvPr>
        </p:nvSpPr>
        <p:spPr/>
        <p:txBody>
          <a:bodyPr/>
          <a:lstStyle/>
          <a:p>
            <a:fld id="{385E6EDD-7A5F-4233-85E5-B661BB419B91}" type="slidenum">
              <a:rPr lang="el-GR" smtClean="0"/>
              <a:t>16</a:t>
            </a:fld>
            <a:endParaRPr lang="el-GR"/>
          </a:p>
        </p:txBody>
      </p:sp>
    </p:spTree>
    <p:extLst>
      <p:ext uri="{BB962C8B-B14F-4D97-AF65-F5344CB8AC3E}">
        <p14:creationId xmlns:p14="http://schemas.microsoft.com/office/powerpoint/2010/main" val="31417371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719091" y="139171"/>
            <a:ext cx="8566951" cy="1143000"/>
          </a:xfrm>
        </p:spPr>
        <p:txBody>
          <a:bodyPr>
            <a:normAutofit fontScale="90000"/>
          </a:bodyPr>
          <a:lstStyle/>
          <a:p>
            <a:pPr algn="ctr"/>
            <a:r>
              <a:rPr lang="en-US" sz="4400" b="1" dirty="0">
                <a:solidFill>
                  <a:schemeClr val="tx2">
                    <a:lumMod val="75000"/>
                  </a:schemeClr>
                </a:solidFill>
              </a:rPr>
              <a:t> </a:t>
            </a:r>
            <a:r>
              <a:rPr lang="en-US" sz="4400" i="1" dirty="0">
                <a:solidFill>
                  <a:schemeClr val="tx2">
                    <a:lumMod val="60000"/>
                    <a:lumOff val="40000"/>
                  </a:schemeClr>
                </a:solidFill>
              </a:rPr>
              <a:t>Thermal profile </a:t>
            </a:r>
            <a:r>
              <a:rPr lang="en-US" sz="4400" i="1" dirty="0" smtClean="0">
                <a:solidFill>
                  <a:schemeClr val="tx2">
                    <a:lumMod val="60000"/>
                    <a:lumOff val="40000"/>
                  </a:schemeClr>
                </a:solidFill>
              </a:rPr>
              <a:t>of EI </a:t>
            </a:r>
            <a:r>
              <a:rPr lang="en-US" sz="4400" i="1" dirty="0">
                <a:solidFill>
                  <a:schemeClr val="tx2">
                    <a:lumMod val="60000"/>
                    <a:lumOff val="40000"/>
                  </a:schemeClr>
                </a:solidFill>
              </a:rPr>
              <a:t>preparation with DSC.</a:t>
            </a:r>
            <a:endParaRPr lang="el-GR" dirty="0">
              <a:solidFill>
                <a:schemeClr val="tx2">
                  <a:lumMod val="60000"/>
                  <a:lumOff val="40000"/>
                </a:schemeClr>
              </a:solidFill>
            </a:endParaRPr>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20808" y="1282171"/>
            <a:ext cx="8512880" cy="4606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54757" y="5771235"/>
            <a:ext cx="8278931" cy="954107"/>
          </a:xfrm>
          <a:prstGeom prst="rect">
            <a:avLst/>
          </a:prstGeom>
          <a:noFill/>
        </p:spPr>
        <p:txBody>
          <a:bodyPr wrap="square" rtlCol="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285750" indent="-285750">
              <a:buFont typeface="Wingdings" panose="05000000000000000000" pitchFamily="2" charset="2"/>
              <a:buChar char="v"/>
            </a:pPr>
            <a:r>
              <a:rPr lang="en-US" sz="1400" b="1" i="1" dirty="0">
                <a:ln w="11430"/>
                <a:solidFill>
                  <a:srgbClr val="FF0000"/>
                </a:solidFill>
                <a:effectLst>
                  <a:outerShdw blurRad="50800" dist="39000" dir="5460000" algn="tl">
                    <a:srgbClr val="000000">
                      <a:alpha val="38000"/>
                    </a:srgbClr>
                  </a:outerShdw>
                </a:effectLst>
                <a:latin typeface="+mj-lt"/>
                <a:cs typeface="Arial" panose="020B0604020202020204" pitchFamily="34" charset="0"/>
              </a:rPr>
              <a:t>The oxidative stability of prepared  liposomes increased after encapsulation </a:t>
            </a:r>
            <a:r>
              <a:rPr lang="en-US" sz="1400" b="1" i="1" dirty="0" smtClean="0">
                <a:ln w="11430"/>
                <a:solidFill>
                  <a:srgbClr val="FF0000"/>
                </a:solidFill>
                <a:effectLst>
                  <a:outerShdw blurRad="50800" dist="39000" dir="5460000" algn="tl">
                    <a:srgbClr val="000000">
                      <a:alpha val="38000"/>
                    </a:srgbClr>
                  </a:outerShdw>
                </a:effectLst>
                <a:latin typeface="+mj-lt"/>
                <a:cs typeface="Arial" panose="020B0604020202020204" pitchFamily="34" charset="0"/>
              </a:rPr>
              <a:t>. </a:t>
            </a:r>
          </a:p>
          <a:p>
            <a:endParaRPr lang="en-US" sz="1400" b="1" i="1" dirty="0" smtClean="0">
              <a:ln w="11430"/>
              <a:solidFill>
                <a:srgbClr val="FF0000"/>
              </a:solidFill>
              <a:effectLst>
                <a:outerShdw blurRad="50800" dist="39000" dir="5460000" algn="tl">
                  <a:srgbClr val="000000">
                    <a:alpha val="38000"/>
                  </a:srgbClr>
                </a:outerShdw>
              </a:effectLst>
              <a:latin typeface="+mj-lt"/>
              <a:cs typeface="Arial" panose="020B0604020202020204" pitchFamily="34" charset="0"/>
            </a:endParaRPr>
          </a:p>
          <a:p>
            <a:pPr marL="285750" indent="-285750">
              <a:buFont typeface="Wingdings" panose="05000000000000000000" pitchFamily="2" charset="2"/>
              <a:buChar char="v"/>
            </a:pPr>
            <a:r>
              <a:rPr lang="en-US" sz="1400" b="1" i="1" dirty="0" smtClean="0">
                <a:ln w="11430"/>
                <a:solidFill>
                  <a:srgbClr val="FF0000"/>
                </a:solidFill>
                <a:effectLst>
                  <a:outerShdw blurRad="50800" dist="39000" dir="5460000" algn="tl">
                    <a:srgbClr val="000000">
                      <a:alpha val="38000"/>
                    </a:srgbClr>
                  </a:outerShdw>
                </a:effectLst>
                <a:latin typeface="+mj-lt"/>
                <a:cs typeface="Arial" panose="020B0604020202020204" pitchFamily="34" charset="0"/>
              </a:rPr>
              <a:t>The </a:t>
            </a:r>
            <a:r>
              <a:rPr lang="en-US" sz="1400" b="1" i="1" dirty="0">
                <a:ln w="11430"/>
                <a:solidFill>
                  <a:srgbClr val="FF0000"/>
                </a:solidFill>
                <a:effectLst>
                  <a:outerShdw blurRad="50800" dist="39000" dir="5460000" algn="tl">
                    <a:srgbClr val="000000">
                      <a:alpha val="38000"/>
                    </a:srgbClr>
                  </a:outerShdw>
                </a:effectLst>
                <a:latin typeface="+mj-lt"/>
                <a:cs typeface="Arial" panose="020B0604020202020204" pitchFamily="34" charset="0"/>
              </a:rPr>
              <a:t>encapsulated TMGE possess new physicochemical characteristics due to possible interactions between the compounds of </a:t>
            </a:r>
            <a:r>
              <a:rPr lang="en-US" sz="1400" b="1" i="1" dirty="0" smtClean="0">
                <a:ln w="11430"/>
                <a:solidFill>
                  <a:srgbClr val="FF0000"/>
                </a:solidFill>
                <a:effectLst>
                  <a:outerShdw blurRad="50800" dist="39000" dir="5460000" algn="tl">
                    <a:srgbClr val="000000">
                      <a:alpha val="38000"/>
                    </a:srgbClr>
                  </a:outerShdw>
                </a:effectLst>
                <a:latin typeface="+mj-lt"/>
                <a:cs typeface="Arial" panose="020B0604020202020204" pitchFamily="34" charset="0"/>
              </a:rPr>
              <a:t> TMGE </a:t>
            </a:r>
            <a:r>
              <a:rPr lang="en-US" sz="1400" b="1" i="1" dirty="0">
                <a:ln w="11430"/>
                <a:solidFill>
                  <a:srgbClr val="FF0000"/>
                </a:solidFill>
                <a:effectLst>
                  <a:outerShdw blurRad="50800" dist="39000" dir="5460000" algn="tl">
                    <a:srgbClr val="000000">
                      <a:alpha val="38000"/>
                    </a:srgbClr>
                  </a:outerShdw>
                </a:effectLst>
                <a:latin typeface="+mj-lt"/>
                <a:cs typeface="Arial" panose="020B0604020202020204" pitchFamily="34" charset="0"/>
              </a:rPr>
              <a:t>extracts and phospholipids.</a:t>
            </a:r>
            <a:endParaRPr lang="el-GR" sz="1400" b="1" i="1" dirty="0">
              <a:ln w="11430"/>
              <a:solidFill>
                <a:srgbClr val="FF0000"/>
              </a:solidFill>
              <a:effectLst>
                <a:outerShdw blurRad="50800" dist="39000" dir="5460000" algn="tl">
                  <a:srgbClr val="000000">
                    <a:alpha val="38000"/>
                  </a:srgbClr>
                </a:outerShdw>
              </a:effectLst>
              <a:latin typeface="+mj-lt"/>
              <a:cs typeface="Arial" panose="020B0604020202020204" pitchFamily="34" charset="0"/>
            </a:endParaRPr>
          </a:p>
        </p:txBody>
      </p:sp>
      <p:sp>
        <p:nvSpPr>
          <p:cNvPr id="4" name="Θέση αριθμού διαφάνειας 3"/>
          <p:cNvSpPr>
            <a:spLocks noGrp="1"/>
          </p:cNvSpPr>
          <p:nvPr>
            <p:ph type="sldNum" sz="quarter" idx="12"/>
          </p:nvPr>
        </p:nvSpPr>
        <p:spPr/>
        <p:txBody>
          <a:bodyPr/>
          <a:lstStyle/>
          <a:p>
            <a:fld id="{385E6EDD-7A5F-4233-85E5-B661BB419B91}" type="slidenum">
              <a:rPr lang="el-GR" smtClean="0"/>
              <a:t>17</a:t>
            </a:fld>
            <a:endParaRPr lang="el-GR"/>
          </a:p>
        </p:txBody>
      </p:sp>
    </p:spTree>
    <p:extLst>
      <p:ext uri="{BB962C8B-B14F-4D97-AF65-F5344CB8AC3E}">
        <p14:creationId xmlns:p14="http://schemas.microsoft.com/office/powerpoint/2010/main" val="34334804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a:xfrm>
            <a:off x="1065320" y="1447800"/>
            <a:ext cx="8078680" cy="4800600"/>
          </a:xfrm>
        </p:spPr>
        <p:txBody>
          <a:bodyPr>
            <a:normAutofit/>
          </a:bodyPr>
          <a:lstStyle/>
          <a:p>
            <a:pPr>
              <a:buFont typeface="Wingdings" panose="05000000000000000000" pitchFamily="2" charset="2"/>
              <a:buChar char="q"/>
            </a:pPr>
            <a:r>
              <a:rPr lang="en-US" sz="2400" dirty="0">
                <a:solidFill>
                  <a:schemeClr val="tx2">
                    <a:lumMod val="75000"/>
                  </a:schemeClr>
                </a:solidFill>
              </a:rPr>
              <a:t>Thermal oxidative decomposition </a:t>
            </a:r>
            <a:r>
              <a:rPr lang="en-US" sz="2400" dirty="0" smtClean="0">
                <a:solidFill>
                  <a:schemeClr val="tx2">
                    <a:lumMod val="75000"/>
                  </a:schemeClr>
                </a:solidFill>
              </a:rPr>
              <a:t> </a:t>
            </a:r>
            <a:r>
              <a:rPr lang="en-US" sz="2400" dirty="0">
                <a:solidFill>
                  <a:schemeClr val="tx2">
                    <a:lumMod val="75000"/>
                  </a:schemeClr>
                </a:solidFill>
              </a:rPr>
              <a:t>EI preparations (empty and TMGE loaded liposomes) was studied by the DSC </a:t>
            </a:r>
            <a:r>
              <a:rPr lang="en-US" sz="2400" dirty="0" smtClean="0">
                <a:solidFill>
                  <a:schemeClr val="tx2">
                    <a:lumMod val="75000"/>
                  </a:schemeClr>
                </a:solidFill>
              </a:rPr>
              <a:t>method, </a:t>
            </a:r>
            <a:r>
              <a:rPr lang="en-US" sz="2400" dirty="0">
                <a:solidFill>
                  <a:schemeClr val="tx2">
                    <a:lumMod val="75000"/>
                  </a:schemeClr>
                </a:solidFill>
              </a:rPr>
              <a:t>using the onset temperature (T</a:t>
            </a:r>
            <a:r>
              <a:rPr lang="en-US" sz="2400" baseline="-25000" dirty="0">
                <a:solidFill>
                  <a:schemeClr val="tx2">
                    <a:lumMod val="75000"/>
                  </a:schemeClr>
                </a:solidFill>
              </a:rPr>
              <a:t>o</a:t>
            </a:r>
            <a:r>
              <a:rPr lang="en-US" sz="2400" dirty="0">
                <a:solidFill>
                  <a:schemeClr val="tx2">
                    <a:lumMod val="75000"/>
                  </a:schemeClr>
                </a:solidFill>
              </a:rPr>
              <a:t>) of curves at the point where the auto-oxidation process </a:t>
            </a:r>
            <a:r>
              <a:rPr lang="en-US" sz="2400" dirty="0" smtClean="0">
                <a:solidFill>
                  <a:schemeClr val="tx2">
                    <a:lumMod val="75000"/>
                  </a:schemeClr>
                </a:solidFill>
              </a:rPr>
              <a:t>begins.</a:t>
            </a:r>
          </a:p>
          <a:p>
            <a:pPr marL="82296" indent="0">
              <a:buNone/>
            </a:pPr>
            <a:endParaRPr lang="en-US" sz="2400" dirty="0" smtClean="0">
              <a:solidFill>
                <a:schemeClr val="tx2">
                  <a:lumMod val="75000"/>
                </a:schemeClr>
              </a:solidFill>
            </a:endParaRPr>
          </a:p>
          <a:p>
            <a:pPr>
              <a:buFont typeface="Wingdings" panose="05000000000000000000" pitchFamily="2" charset="2"/>
              <a:buChar char="q"/>
            </a:pPr>
            <a:r>
              <a:rPr lang="en-US" sz="2400" dirty="0" smtClean="0">
                <a:solidFill>
                  <a:schemeClr val="tx2">
                    <a:lumMod val="75000"/>
                  </a:schemeClr>
                </a:solidFill>
              </a:rPr>
              <a:t>The </a:t>
            </a:r>
            <a:r>
              <a:rPr lang="en-US" sz="2400" dirty="0">
                <a:solidFill>
                  <a:schemeClr val="tx2">
                    <a:lumMod val="75000"/>
                  </a:schemeClr>
                </a:solidFill>
              </a:rPr>
              <a:t>encapsulated TMGE possess new physicochemical characteristics due to possible interactions between the compounds of TMGE extracts and phospholipids.</a:t>
            </a:r>
            <a:endParaRPr lang="en-US" sz="2400" i="1" dirty="0">
              <a:solidFill>
                <a:schemeClr val="tx2">
                  <a:lumMod val="75000"/>
                </a:schemeClr>
              </a:solidFill>
            </a:endParaRPr>
          </a:p>
          <a:p>
            <a:endParaRPr lang="en-US" sz="2800" i="1" dirty="0">
              <a:solidFill>
                <a:schemeClr val="tx2">
                  <a:lumMod val="75000"/>
                </a:schemeClr>
              </a:solidFill>
            </a:endParaRPr>
          </a:p>
          <a:p>
            <a:endParaRPr lang="el-GR" dirty="0"/>
          </a:p>
        </p:txBody>
      </p:sp>
      <p:sp>
        <p:nvSpPr>
          <p:cNvPr id="5" name="Θέση αριθμού διαφάνειας 4"/>
          <p:cNvSpPr>
            <a:spLocks noGrp="1"/>
          </p:cNvSpPr>
          <p:nvPr>
            <p:ph type="sldNum" sz="quarter" idx="12"/>
          </p:nvPr>
        </p:nvSpPr>
        <p:spPr/>
        <p:txBody>
          <a:bodyPr/>
          <a:lstStyle/>
          <a:p>
            <a:fld id="{385E6EDD-7A5F-4233-85E5-B661BB419B91}" type="slidenum">
              <a:rPr lang="el-GR" smtClean="0"/>
              <a:t>18</a:t>
            </a:fld>
            <a:endParaRPr lang="el-GR"/>
          </a:p>
        </p:txBody>
      </p:sp>
    </p:spTree>
    <p:extLst>
      <p:ext uri="{BB962C8B-B14F-4D97-AF65-F5344CB8AC3E}">
        <p14:creationId xmlns:p14="http://schemas.microsoft.com/office/powerpoint/2010/main" val="28656733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n-US" sz="4400" i="1" dirty="0" smtClean="0">
                <a:solidFill>
                  <a:schemeClr val="tx2">
                    <a:lumMod val="60000"/>
                    <a:lumOff val="40000"/>
                  </a:schemeClr>
                </a:solidFill>
              </a:rPr>
              <a:t>Scanning </a:t>
            </a:r>
            <a:r>
              <a:rPr lang="en-US" sz="4400" i="1" dirty="0">
                <a:solidFill>
                  <a:schemeClr val="tx2">
                    <a:lumMod val="60000"/>
                    <a:lumOff val="40000"/>
                  </a:schemeClr>
                </a:solidFill>
              </a:rPr>
              <a:t>electron microscopy</a:t>
            </a:r>
            <a:endParaRPr lang="el-GR" i="1" dirty="0">
              <a:solidFill>
                <a:schemeClr val="tx2">
                  <a:lumMod val="60000"/>
                  <a:lumOff val="40000"/>
                </a:schemeClr>
              </a:solidFill>
            </a:endParaRPr>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17349" y="1578031"/>
            <a:ext cx="4194412" cy="3462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6962" y="1498901"/>
            <a:ext cx="4237037" cy="3621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1236754" y="5264727"/>
            <a:ext cx="7645215" cy="923330"/>
          </a:xfrm>
          <a:prstGeom prst="rect">
            <a:avLst/>
          </a:prstGeom>
          <a:noFill/>
        </p:spPr>
        <p:txBody>
          <a:bodyPr wrap="square" rtlCol="0">
            <a:spAutoFit/>
          </a:bodyPr>
          <a:lstStyle/>
          <a:p>
            <a:pPr marL="285750" indent="-285750" algn="just">
              <a:buFont typeface="Wingdings" panose="05000000000000000000" pitchFamily="2" charset="2"/>
              <a:buChar char="v"/>
            </a:pPr>
            <a:r>
              <a:rPr lang="en-US" i="1" dirty="0">
                <a:solidFill>
                  <a:srgbClr val="FF0000"/>
                </a:solidFill>
              </a:rPr>
              <a:t>The SEM photograph of optimized formulation revealed that particles were roughly spherical. Additionally, an uniformity was observed. </a:t>
            </a:r>
            <a:endParaRPr lang="en-US" i="1" dirty="0" smtClean="0">
              <a:solidFill>
                <a:srgbClr val="FF0000"/>
              </a:solidFill>
            </a:endParaRPr>
          </a:p>
          <a:p>
            <a:pPr marL="285750" indent="-285750" algn="just">
              <a:buFont typeface="Wingdings" panose="05000000000000000000" pitchFamily="2" charset="2"/>
              <a:buChar char="v"/>
            </a:pPr>
            <a:r>
              <a:rPr lang="en-US" i="1" dirty="0" smtClean="0">
                <a:solidFill>
                  <a:srgbClr val="FF0000"/>
                </a:solidFill>
              </a:rPr>
              <a:t>An </a:t>
            </a:r>
            <a:r>
              <a:rPr lang="en-US" i="1" dirty="0">
                <a:solidFill>
                  <a:srgbClr val="FF0000"/>
                </a:solidFill>
              </a:rPr>
              <a:t>average particle size below 120 nm could be achieved and reproduced</a:t>
            </a:r>
            <a:r>
              <a:rPr lang="en-US" dirty="0">
                <a:solidFill>
                  <a:schemeClr val="tx2">
                    <a:lumMod val="75000"/>
                  </a:schemeClr>
                </a:solidFill>
              </a:rPr>
              <a:t>.</a:t>
            </a:r>
            <a:endParaRPr lang="en-US" sz="1600" i="1" dirty="0">
              <a:solidFill>
                <a:schemeClr val="tx2">
                  <a:lumMod val="75000"/>
                </a:schemeClr>
              </a:solidFill>
            </a:endParaRPr>
          </a:p>
        </p:txBody>
      </p:sp>
      <p:sp>
        <p:nvSpPr>
          <p:cNvPr id="5" name="Θέση αριθμού διαφάνειας 4"/>
          <p:cNvSpPr>
            <a:spLocks noGrp="1"/>
          </p:cNvSpPr>
          <p:nvPr>
            <p:ph type="sldNum" sz="quarter" idx="12"/>
          </p:nvPr>
        </p:nvSpPr>
        <p:spPr/>
        <p:txBody>
          <a:bodyPr/>
          <a:lstStyle/>
          <a:p>
            <a:fld id="{385E6EDD-7A5F-4233-85E5-B661BB419B91}" type="slidenum">
              <a:rPr lang="el-GR" smtClean="0"/>
              <a:t>19</a:t>
            </a:fld>
            <a:endParaRPr lang="el-GR"/>
          </a:p>
        </p:txBody>
      </p:sp>
    </p:spTree>
    <p:extLst>
      <p:ext uri="{BB962C8B-B14F-4D97-AF65-F5344CB8AC3E}">
        <p14:creationId xmlns:p14="http://schemas.microsoft.com/office/powerpoint/2010/main" val="18206857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48267" y="274638"/>
            <a:ext cx="8195733" cy="1143000"/>
          </a:xfrm>
        </p:spPr>
        <p:txBody>
          <a:bodyPr>
            <a:noAutofit/>
          </a:bodyPr>
          <a:lstStyle/>
          <a:p>
            <a:r>
              <a:rPr lang="en-US" sz="2400" dirty="0">
                <a:solidFill>
                  <a:srgbClr val="002060"/>
                </a:solidFill>
              </a:rPr>
              <a:t>Effect of liposomes N</a:t>
            </a:r>
            <a:r>
              <a:rPr lang="en-US" sz="2400" dirty="0" smtClean="0">
                <a:solidFill>
                  <a:srgbClr val="002060"/>
                </a:solidFill>
              </a:rPr>
              <a:t>MG </a:t>
            </a:r>
            <a:r>
              <a:rPr lang="en-US" sz="2400" dirty="0">
                <a:solidFill>
                  <a:srgbClr val="002060"/>
                </a:solidFill>
              </a:rPr>
              <a:t>extract loaded on the viability of HepG2 cells  at various concentrations of liposomes suspensions for 24 h. Results are expressed as percent of viable cells in comparison with the control. </a:t>
            </a:r>
            <a:br>
              <a:rPr lang="en-US" sz="2400" dirty="0">
                <a:solidFill>
                  <a:srgbClr val="002060"/>
                </a:solidFill>
              </a:rPr>
            </a:br>
            <a:r>
              <a:rPr lang="en-US" sz="1600" i="1" dirty="0">
                <a:solidFill>
                  <a:srgbClr val="FF0000"/>
                </a:solidFill>
              </a:rPr>
              <a:t>Each experiment was performed in triplicate and the bars represent standard error values.</a:t>
            </a:r>
            <a:endParaRPr lang="el-GR" sz="1600" dirty="0"/>
          </a:p>
        </p:txBody>
      </p:sp>
      <p:pic>
        <p:nvPicPr>
          <p:cNvPr id="4099" name="Εικόνα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311" y="1982787"/>
            <a:ext cx="8952089" cy="484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2"/>
          <p:cNvSpPr txBox="1">
            <a:spLocks noChangeArrowheads="1"/>
          </p:cNvSpPr>
          <p:nvPr/>
        </p:nvSpPr>
        <p:spPr bwMode="auto">
          <a:xfrm>
            <a:off x="1503891" y="2471561"/>
            <a:ext cx="2323041" cy="381000"/>
          </a:xfrm>
          <a:prstGeom prst="rect">
            <a:avLst/>
          </a:prstGeom>
          <a:solidFill>
            <a:srgbClr val="FFFFFF"/>
          </a:solidFill>
          <a:ln w="9525">
            <a:solidFill>
              <a:srgbClr val="BCBCBC"/>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ts val="500"/>
              </a:spcBef>
              <a:spcAft>
                <a:spcPts val="500"/>
              </a:spcAft>
              <a:buClrTx/>
              <a:buSzTx/>
              <a:buFontTx/>
              <a:buNone/>
              <a:tabLst/>
            </a:pPr>
            <a:r>
              <a:rPr kumimoji="0" lang="en-US" altLang="el-GR" sz="1400" b="1" i="0" u="none" strike="noStrike" cap="none" normalizeH="0" baseline="0" dirty="0" smtClean="0">
                <a:ln>
                  <a:noFill/>
                </a:ln>
                <a:solidFill>
                  <a:srgbClr val="FF0000"/>
                </a:solidFill>
                <a:effectLst/>
                <a:latin typeface="Calibri" pitchFamily="34" charset="0"/>
                <a:cs typeface="Arial" pitchFamily="34" charset="0"/>
              </a:rPr>
              <a:t>IC50 = 132 </a:t>
            </a:r>
            <a:r>
              <a:rPr kumimoji="0" lang="en-US" altLang="el-GR" sz="1400" b="1" i="0" u="sng" strike="noStrike" cap="none" normalizeH="0" baseline="0" dirty="0" smtClean="0">
                <a:ln>
                  <a:noFill/>
                </a:ln>
                <a:solidFill>
                  <a:srgbClr val="FF0000"/>
                </a:solidFill>
                <a:effectLst/>
                <a:latin typeface="Calibri" pitchFamily="34" charset="0"/>
                <a:cs typeface="Arial" pitchFamily="34" charset="0"/>
              </a:rPr>
              <a:t>+</a:t>
            </a:r>
            <a:r>
              <a:rPr kumimoji="0" lang="en-US" altLang="el-GR" sz="1400" b="1" i="0" u="none" strike="noStrike" cap="none" normalizeH="0" baseline="0" dirty="0" smtClean="0">
                <a:ln>
                  <a:noFill/>
                </a:ln>
                <a:solidFill>
                  <a:srgbClr val="FF0000"/>
                </a:solidFill>
                <a:effectLst/>
                <a:latin typeface="Calibri" pitchFamily="34" charset="0"/>
                <a:cs typeface="Arial" pitchFamily="34" charset="0"/>
              </a:rPr>
              <a:t> 8.5 </a:t>
            </a:r>
            <a:r>
              <a:rPr kumimoji="0" lang="el-GR" altLang="el-GR" sz="1400" b="1" i="0" u="none" strike="noStrike" cap="none" normalizeH="0" baseline="0" dirty="0" smtClean="0">
                <a:ln>
                  <a:noFill/>
                </a:ln>
                <a:solidFill>
                  <a:srgbClr val="FF0000"/>
                </a:solidFill>
                <a:effectLst/>
                <a:latin typeface="Calibri" pitchFamily="34" charset="0"/>
                <a:cs typeface="Arial" pitchFamily="34" charset="0"/>
              </a:rPr>
              <a:t>μ</a:t>
            </a:r>
            <a:r>
              <a:rPr kumimoji="0" lang="en-US" altLang="el-GR" sz="1400" b="1" i="0" u="none" strike="noStrike" cap="none" normalizeH="0" baseline="0" dirty="0" smtClean="0">
                <a:ln>
                  <a:noFill/>
                </a:ln>
                <a:solidFill>
                  <a:srgbClr val="FF0000"/>
                </a:solidFill>
                <a:effectLst/>
                <a:latin typeface="Calibri" pitchFamily="34" charset="0"/>
                <a:cs typeface="Arial" pitchFamily="34" charset="0"/>
              </a:rPr>
              <a:t>g/ml</a:t>
            </a:r>
            <a:endParaRPr kumimoji="0" lang="el-GR" altLang="el-GR" sz="1400" b="1" i="0" u="none" strike="noStrike" cap="none" normalizeH="0" baseline="0" dirty="0" smtClean="0">
              <a:ln>
                <a:noFill/>
              </a:ln>
              <a:solidFill>
                <a:srgbClr val="FF0000"/>
              </a:solidFill>
              <a:effectLst/>
              <a:latin typeface="Arial" pitchFamily="34" charset="0"/>
              <a:cs typeface="Arial" pitchFamily="34" charset="0"/>
            </a:endParaRPr>
          </a:p>
        </p:txBody>
      </p:sp>
      <p:sp>
        <p:nvSpPr>
          <p:cNvPr id="4" name="Θέση αριθμού διαφάνειας 3"/>
          <p:cNvSpPr>
            <a:spLocks noGrp="1"/>
          </p:cNvSpPr>
          <p:nvPr>
            <p:ph type="sldNum" sz="quarter" idx="12"/>
          </p:nvPr>
        </p:nvSpPr>
        <p:spPr/>
        <p:txBody>
          <a:bodyPr/>
          <a:lstStyle/>
          <a:p>
            <a:fld id="{385E6EDD-7A5F-4233-85E5-B661BB419B91}" type="slidenum">
              <a:rPr lang="el-GR" smtClean="0"/>
              <a:t>20</a:t>
            </a:fld>
            <a:endParaRPr lang="el-GR"/>
          </a:p>
        </p:txBody>
      </p:sp>
    </p:spTree>
    <p:extLst>
      <p:ext uri="{BB962C8B-B14F-4D97-AF65-F5344CB8AC3E}">
        <p14:creationId xmlns:p14="http://schemas.microsoft.com/office/powerpoint/2010/main" val="209961780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91822" y="191912"/>
            <a:ext cx="8252178" cy="1519237"/>
          </a:xfrm>
        </p:spPr>
        <p:txBody>
          <a:bodyPr>
            <a:normAutofit fontScale="90000"/>
          </a:bodyPr>
          <a:lstStyle/>
          <a:p>
            <a:r>
              <a:rPr lang="en-US" sz="2700" dirty="0">
                <a:solidFill>
                  <a:srgbClr val="002060"/>
                </a:solidFill>
              </a:rPr>
              <a:t>Effect of liposomes T</a:t>
            </a:r>
            <a:r>
              <a:rPr lang="en-US" sz="2700" dirty="0" smtClean="0">
                <a:solidFill>
                  <a:srgbClr val="002060"/>
                </a:solidFill>
              </a:rPr>
              <a:t>MG </a:t>
            </a:r>
            <a:r>
              <a:rPr lang="en-US" sz="2700" dirty="0">
                <a:solidFill>
                  <a:srgbClr val="002060"/>
                </a:solidFill>
              </a:rPr>
              <a:t>extract loaded on the viability of HepG2 cells  at various concentrations of liposomes suspensions for 24 h. Results are expressed as percent of viable cells in comparison with the control. </a:t>
            </a:r>
            <a:br>
              <a:rPr lang="en-US" sz="2700" dirty="0">
                <a:solidFill>
                  <a:srgbClr val="002060"/>
                </a:solidFill>
              </a:rPr>
            </a:br>
            <a:r>
              <a:rPr lang="en-US" sz="1800" i="1" dirty="0">
                <a:solidFill>
                  <a:srgbClr val="FF0000"/>
                </a:solidFill>
              </a:rPr>
              <a:t>Each experiment was performed in triplicate and the bars represent standard error values.</a:t>
            </a:r>
            <a:endParaRPr lang="el-GR" sz="1800" dirty="0"/>
          </a:p>
        </p:txBody>
      </p:sp>
      <p:pic>
        <p:nvPicPr>
          <p:cNvPr id="5123" name="Εικόνα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981200"/>
            <a:ext cx="9144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2"/>
          <p:cNvSpPr txBox="1">
            <a:spLocks noChangeArrowheads="1"/>
          </p:cNvSpPr>
          <p:nvPr/>
        </p:nvSpPr>
        <p:spPr bwMode="auto">
          <a:xfrm>
            <a:off x="1005141" y="2302935"/>
            <a:ext cx="3047570" cy="381000"/>
          </a:xfrm>
          <a:prstGeom prst="rect">
            <a:avLst/>
          </a:prstGeom>
          <a:solidFill>
            <a:srgbClr val="FFFFFF"/>
          </a:solidFill>
          <a:ln w="9525">
            <a:solidFill>
              <a:srgbClr val="BCBCBC"/>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ts val="500"/>
              </a:spcBef>
              <a:spcAft>
                <a:spcPts val="500"/>
              </a:spcAft>
              <a:buClrTx/>
              <a:buSzTx/>
              <a:buFontTx/>
              <a:buNone/>
              <a:tabLst/>
            </a:pPr>
            <a:r>
              <a:rPr kumimoji="0" lang="en-US" altLang="el-GR" sz="1600" b="1" i="0" u="none" strike="noStrike" cap="none" normalizeH="0" baseline="0" dirty="0" smtClean="0">
                <a:ln>
                  <a:noFill/>
                </a:ln>
                <a:solidFill>
                  <a:srgbClr val="FF0000"/>
                </a:solidFill>
                <a:effectLst/>
                <a:latin typeface="Calibri" pitchFamily="34" charset="0"/>
                <a:cs typeface="Arial" pitchFamily="34" charset="0"/>
              </a:rPr>
              <a:t>IC50 = 255 </a:t>
            </a:r>
            <a:r>
              <a:rPr kumimoji="0" lang="en-US" altLang="el-GR" sz="1600" b="1" i="0" u="sng" strike="noStrike" cap="none" normalizeH="0" baseline="0" dirty="0" smtClean="0">
                <a:ln>
                  <a:noFill/>
                </a:ln>
                <a:solidFill>
                  <a:srgbClr val="FF0000"/>
                </a:solidFill>
                <a:effectLst/>
                <a:latin typeface="Calibri" pitchFamily="34" charset="0"/>
                <a:cs typeface="Arial" pitchFamily="34" charset="0"/>
              </a:rPr>
              <a:t>+</a:t>
            </a:r>
            <a:r>
              <a:rPr kumimoji="0" lang="en-US" altLang="el-GR" sz="1600" b="1" i="0" u="none" strike="noStrike" cap="none" normalizeH="0" baseline="0" dirty="0" smtClean="0">
                <a:ln>
                  <a:noFill/>
                </a:ln>
                <a:solidFill>
                  <a:srgbClr val="FF0000"/>
                </a:solidFill>
                <a:effectLst/>
                <a:latin typeface="Calibri" pitchFamily="34" charset="0"/>
                <a:cs typeface="Arial" pitchFamily="34" charset="0"/>
              </a:rPr>
              <a:t> 14.3 </a:t>
            </a:r>
            <a:r>
              <a:rPr kumimoji="0" lang="el-GR" altLang="el-GR" sz="1600" b="1" i="0" u="none" strike="noStrike" cap="none" normalizeH="0" baseline="0" dirty="0" smtClean="0">
                <a:ln>
                  <a:noFill/>
                </a:ln>
                <a:solidFill>
                  <a:srgbClr val="FF0000"/>
                </a:solidFill>
                <a:effectLst/>
                <a:latin typeface="Calibri" pitchFamily="34" charset="0"/>
                <a:cs typeface="Arial" pitchFamily="34" charset="0"/>
              </a:rPr>
              <a:t>μ</a:t>
            </a:r>
            <a:r>
              <a:rPr kumimoji="0" lang="en-US" altLang="el-GR" sz="1600" b="1" i="0" u="none" strike="noStrike" cap="none" normalizeH="0" baseline="0" dirty="0" smtClean="0">
                <a:ln>
                  <a:noFill/>
                </a:ln>
                <a:solidFill>
                  <a:srgbClr val="FF0000"/>
                </a:solidFill>
                <a:effectLst/>
                <a:latin typeface="Calibri" pitchFamily="34" charset="0"/>
                <a:cs typeface="Arial" pitchFamily="34" charset="0"/>
              </a:rPr>
              <a:t>g/ml</a:t>
            </a:r>
            <a:endParaRPr kumimoji="0" lang="el-GR" altLang="el-GR" sz="1600" b="1" i="0" u="none" strike="noStrike" cap="none" normalizeH="0" baseline="0" dirty="0" smtClean="0">
              <a:ln>
                <a:noFill/>
              </a:ln>
              <a:solidFill>
                <a:srgbClr val="FF0000"/>
              </a:solidFill>
              <a:effectLst/>
              <a:latin typeface="Arial" pitchFamily="34" charset="0"/>
              <a:cs typeface="Arial" pitchFamily="34" charset="0"/>
            </a:endParaRPr>
          </a:p>
        </p:txBody>
      </p:sp>
      <p:sp>
        <p:nvSpPr>
          <p:cNvPr id="4" name="Θέση αριθμού διαφάνειας 3"/>
          <p:cNvSpPr>
            <a:spLocks noGrp="1"/>
          </p:cNvSpPr>
          <p:nvPr>
            <p:ph type="sldNum" sz="quarter" idx="12"/>
          </p:nvPr>
        </p:nvSpPr>
        <p:spPr/>
        <p:txBody>
          <a:bodyPr/>
          <a:lstStyle/>
          <a:p>
            <a:fld id="{385E6EDD-7A5F-4233-85E5-B661BB419B91}" type="slidenum">
              <a:rPr lang="el-GR" smtClean="0"/>
              <a:t>21</a:t>
            </a:fld>
            <a:endParaRPr lang="el-GR"/>
          </a:p>
        </p:txBody>
      </p:sp>
    </p:spTree>
    <p:extLst>
      <p:ext uri="{BB962C8B-B14F-4D97-AF65-F5344CB8AC3E}">
        <p14:creationId xmlns:p14="http://schemas.microsoft.com/office/powerpoint/2010/main" val="35921902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072444" y="274637"/>
            <a:ext cx="8071556" cy="1655763"/>
          </a:xfrm>
        </p:spPr>
        <p:txBody>
          <a:bodyPr>
            <a:normAutofit fontScale="90000"/>
          </a:bodyPr>
          <a:lstStyle/>
          <a:p>
            <a:r>
              <a:rPr lang="en-US" sz="2700" dirty="0">
                <a:solidFill>
                  <a:srgbClr val="002060"/>
                </a:solidFill>
              </a:rPr>
              <a:t>Effect of liposomes A</a:t>
            </a:r>
            <a:r>
              <a:rPr lang="en-US" sz="2700" dirty="0" smtClean="0">
                <a:solidFill>
                  <a:srgbClr val="002060"/>
                </a:solidFill>
              </a:rPr>
              <a:t>MG </a:t>
            </a:r>
            <a:r>
              <a:rPr lang="en-US" sz="2700" dirty="0">
                <a:solidFill>
                  <a:srgbClr val="002060"/>
                </a:solidFill>
              </a:rPr>
              <a:t>extract loaded on the viability of HepG2 cells  at various concentrations of </a:t>
            </a:r>
            <a:r>
              <a:rPr lang="en-US" sz="2700" dirty="0" smtClean="0">
                <a:solidFill>
                  <a:srgbClr val="002060"/>
                </a:solidFill>
              </a:rPr>
              <a:t>liposomes suspensions </a:t>
            </a:r>
            <a:r>
              <a:rPr lang="en-US" sz="2700" dirty="0">
                <a:solidFill>
                  <a:srgbClr val="002060"/>
                </a:solidFill>
              </a:rPr>
              <a:t>for 24 h. </a:t>
            </a:r>
            <a:r>
              <a:rPr lang="en-US" sz="2700" dirty="0" smtClean="0">
                <a:solidFill>
                  <a:srgbClr val="002060"/>
                </a:solidFill>
              </a:rPr>
              <a:t>Results </a:t>
            </a:r>
            <a:r>
              <a:rPr lang="en-US" sz="2700" dirty="0">
                <a:solidFill>
                  <a:srgbClr val="002060"/>
                </a:solidFill>
              </a:rPr>
              <a:t>are expressed as percent of viable cells in comparison with the control. </a:t>
            </a:r>
            <a:br>
              <a:rPr lang="en-US" sz="2700" dirty="0">
                <a:solidFill>
                  <a:srgbClr val="002060"/>
                </a:solidFill>
              </a:rPr>
            </a:br>
            <a:r>
              <a:rPr lang="en-US" sz="1600" i="1" dirty="0">
                <a:solidFill>
                  <a:srgbClr val="FF0000"/>
                </a:solidFill>
              </a:rPr>
              <a:t>Each experiment was performed in triplicate and the bars represent standard error values.</a:t>
            </a:r>
            <a:endParaRPr lang="el-GR" sz="1600"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graphicFrame>
        <p:nvGraphicFramePr>
          <p:cNvPr id="5" name="Αντικείμενο 4"/>
          <p:cNvGraphicFramePr>
            <a:graphicFrameLocks/>
          </p:cNvGraphicFramePr>
          <p:nvPr>
            <p:extLst>
              <p:ext uri="{D42A27DB-BD31-4B8C-83A1-F6EECF244321}">
                <p14:modId xmlns:p14="http://schemas.microsoft.com/office/powerpoint/2010/main" val="3076228549"/>
              </p:ext>
            </p:extLst>
          </p:nvPr>
        </p:nvGraphicFramePr>
        <p:xfrm>
          <a:off x="0" y="2156178"/>
          <a:ext cx="9261066" cy="4701822"/>
        </p:xfrm>
        <a:graphic>
          <a:graphicData uri="http://schemas.openxmlformats.org/presentationml/2006/ole">
            <mc:AlternateContent xmlns:mc="http://schemas.openxmlformats.org/markup-compatibility/2006">
              <mc:Choice xmlns:v="urn:schemas-microsoft-com:vml" Requires="v">
                <p:oleObj spid="_x0000_s6181" name="Γράφημα" r:id="rId4" imgW="5285690" imgH="2871465" progId="Excel.Chart.8">
                  <p:embed/>
                </p:oleObj>
              </mc:Choice>
              <mc:Fallback>
                <p:oleObj name="Γράφημα" r:id="rId4" imgW="5285690" imgH="2871465" progId="Excel.Chart.8">
                  <p:embed/>
                  <p:pic>
                    <p:nvPicPr>
                      <p:cNvPr id="0" name="Γράφημα 1"/>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156178"/>
                        <a:ext cx="9261066" cy="4701822"/>
                      </a:xfrm>
                      <a:prstGeom prst="rect">
                        <a:avLst/>
                      </a:prstGeom>
                      <a:noFill/>
                    </p:spPr>
                  </p:pic>
                </p:oleObj>
              </mc:Fallback>
            </mc:AlternateContent>
          </a:graphicData>
        </a:graphic>
      </p:graphicFrame>
      <p:sp>
        <p:nvSpPr>
          <p:cNvPr id="6" name="Rectangle 3"/>
          <p:cNvSpPr>
            <a:spLocks noChangeArrowheads="1"/>
          </p:cNvSpPr>
          <p:nvPr/>
        </p:nvSpPr>
        <p:spPr bwMode="auto">
          <a:xfrm>
            <a:off x="0" y="28670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sp>
        <p:nvSpPr>
          <p:cNvPr id="7" name="TextBox 2"/>
          <p:cNvSpPr txBox="1">
            <a:spLocks noChangeArrowheads="1"/>
          </p:cNvSpPr>
          <p:nvPr/>
        </p:nvSpPr>
        <p:spPr bwMode="auto">
          <a:xfrm>
            <a:off x="1072445" y="2486731"/>
            <a:ext cx="2675466" cy="380294"/>
          </a:xfrm>
          <a:prstGeom prst="rect">
            <a:avLst/>
          </a:prstGeom>
          <a:solidFill>
            <a:srgbClr val="FFFFFF"/>
          </a:solidFill>
          <a:ln w="9525">
            <a:solidFill>
              <a:srgbClr val="BCBCBC"/>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ts val="500"/>
              </a:spcBef>
              <a:spcAft>
                <a:spcPts val="500"/>
              </a:spcAft>
              <a:buClrTx/>
              <a:buSzTx/>
              <a:buFontTx/>
              <a:buNone/>
              <a:tabLst/>
            </a:pPr>
            <a:r>
              <a:rPr kumimoji="0" lang="en-US" altLang="el-GR" sz="1600" b="1" i="0" u="none" strike="noStrike" cap="none" normalizeH="0" baseline="0" dirty="0" smtClean="0">
                <a:ln>
                  <a:noFill/>
                </a:ln>
                <a:solidFill>
                  <a:srgbClr val="FF0000"/>
                </a:solidFill>
                <a:effectLst/>
                <a:latin typeface="Calibri" pitchFamily="34" charset="0"/>
                <a:cs typeface="Arial" pitchFamily="34" charset="0"/>
              </a:rPr>
              <a:t>IC50 = 184 </a:t>
            </a:r>
            <a:r>
              <a:rPr kumimoji="0" lang="en-US" altLang="el-GR" sz="1600" b="1" i="0" u="sng" strike="noStrike" cap="none" normalizeH="0" baseline="0" dirty="0" smtClean="0">
                <a:ln>
                  <a:noFill/>
                </a:ln>
                <a:solidFill>
                  <a:srgbClr val="FF0000"/>
                </a:solidFill>
                <a:effectLst/>
                <a:latin typeface="Calibri" pitchFamily="34" charset="0"/>
                <a:cs typeface="Arial" pitchFamily="34" charset="0"/>
              </a:rPr>
              <a:t>+</a:t>
            </a:r>
            <a:r>
              <a:rPr kumimoji="0" lang="en-US" altLang="el-GR" sz="1600" b="1" i="0" u="none" strike="noStrike" cap="none" normalizeH="0" baseline="0" dirty="0" smtClean="0">
                <a:ln>
                  <a:noFill/>
                </a:ln>
                <a:solidFill>
                  <a:srgbClr val="FF0000"/>
                </a:solidFill>
                <a:effectLst/>
                <a:latin typeface="Calibri" pitchFamily="34" charset="0"/>
                <a:cs typeface="Arial" pitchFamily="34" charset="0"/>
              </a:rPr>
              <a:t> 12.3 </a:t>
            </a:r>
            <a:r>
              <a:rPr kumimoji="0" lang="el-GR" altLang="el-GR" sz="1600" b="1" i="0" u="none" strike="noStrike" cap="none" normalizeH="0" baseline="0" dirty="0" smtClean="0">
                <a:ln>
                  <a:noFill/>
                </a:ln>
                <a:solidFill>
                  <a:srgbClr val="FF0000"/>
                </a:solidFill>
                <a:effectLst/>
                <a:latin typeface="Calibri" pitchFamily="34" charset="0"/>
                <a:cs typeface="Arial" pitchFamily="34" charset="0"/>
              </a:rPr>
              <a:t>μ</a:t>
            </a:r>
            <a:r>
              <a:rPr kumimoji="0" lang="en-US" altLang="el-GR" sz="1600" b="1" i="0" u="none" strike="noStrike" cap="none" normalizeH="0" baseline="0" dirty="0" smtClean="0">
                <a:ln>
                  <a:noFill/>
                </a:ln>
                <a:solidFill>
                  <a:srgbClr val="FF0000"/>
                </a:solidFill>
                <a:effectLst/>
                <a:latin typeface="Calibri" pitchFamily="34" charset="0"/>
                <a:cs typeface="Arial" pitchFamily="34" charset="0"/>
              </a:rPr>
              <a:t>g/ml</a:t>
            </a:r>
            <a:endParaRPr kumimoji="0" lang="el-GR" altLang="el-GR" sz="1600" b="1" i="0" u="none" strike="noStrike" cap="none" normalizeH="0" baseline="0" dirty="0" smtClean="0">
              <a:ln>
                <a:noFill/>
              </a:ln>
              <a:solidFill>
                <a:srgbClr val="FF0000"/>
              </a:solidFill>
              <a:effectLst/>
              <a:latin typeface="Arial" pitchFamily="34" charset="0"/>
              <a:cs typeface="Arial" pitchFamily="34" charset="0"/>
            </a:endParaRPr>
          </a:p>
        </p:txBody>
      </p:sp>
      <p:sp>
        <p:nvSpPr>
          <p:cNvPr id="8" name="Θέση αριθμού διαφάνειας 7"/>
          <p:cNvSpPr>
            <a:spLocks noGrp="1"/>
          </p:cNvSpPr>
          <p:nvPr>
            <p:ph type="sldNum" sz="quarter" idx="12"/>
          </p:nvPr>
        </p:nvSpPr>
        <p:spPr/>
        <p:txBody>
          <a:bodyPr/>
          <a:lstStyle/>
          <a:p>
            <a:fld id="{385E6EDD-7A5F-4233-85E5-B661BB419B91}" type="slidenum">
              <a:rPr lang="el-GR" smtClean="0"/>
              <a:t>22</a:t>
            </a:fld>
            <a:endParaRPr lang="el-GR"/>
          </a:p>
        </p:txBody>
      </p:sp>
    </p:spTree>
    <p:extLst>
      <p:ext uri="{BB962C8B-B14F-4D97-AF65-F5344CB8AC3E}">
        <p14:creationId xmlns:p14="http://schemas.microsoft.com/office/powerpoint/2010/main" val="5409132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pic>
        <p:nvPicPr>
          <p:cNvPr id="8194" name="Εικόνα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41" y="1902178"/>
            <a:ext cx="9196541" cy="495582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Θέση αριθμού διαφάνειας 3"/>
          <p:cNvSpPr>
            <a:spLocks noGrp="1"/>
          </p:cNvSpPr>
          <p:nvPr>
            <p:ph type="sldNum" sz="quarter" idx="12"/>
          </p:nvPr>
        </p:nvSpPr>
        <p:spPr/>
        <p:txBody>
          <a:bodyPr/>
          <a:lstStyle/>
          <a:p>
            <a:fld id="{385E6EDD-7A5F-4233-85E5-B661BB419B91}" type="slidenum">
              <a:rPr lang="el-GR" smtClean="0"/>
              <a:t>23</a:t>
            </a:fld>
            <a:endParaRPr lang="el-GR"/>
          </a:p>
        </p:txBody>
      </p:sp>
    </p:spTree>
    <p:extLst>
      <p:ext uri="{BB962C8B-B14F-4D97-AF65-F5344CB8AC3E}">
        <p14:creationId xmlns:p14="http://schemas.microsoft.com/office/powerpoint/2010/main" val="38741269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970844" y="274638"/>
            <a:ext cx="7789334" cy="1143000"/>
          </a:xfrm>
        </p:spPr>
        <p:txBody>
          <a:bodyPr>
            <a:noAutofit/>
          </a:bodyPr>
          <a:lstStyle/>
          <a:p>
            <a:r>
              <a:rPr lang="en-US" sz="2400" dirty="0">
                <a:solidFill>
                  <a:srgbClr val="002060"/>
                </a:solidFill>
              </a:rPr>
              <a:t>Effect of </a:t>
            </a:r>
            <a:r>
              <a:rPr lang="en-US" sz="2400" dirty="0" smtClean="0">
                <a:solidFill>
                  <a:srgbClr val="002060"/>
                </a:solidFill>
              </a:rPr>
              <a:t>liposomes NMG extract loaded </a:t>
            </a:r>
            <a:r>
              <a:rPr lang="en-US" sz="2400" dirty="0">
                <a:solidFill>
                  <a:srgbClr val="002060"/>
                </a:solidFill>
              </a:rPr>
              <a:t>on the viability </a:t>
            </a:r>
            <a:r>
              <a:rPr lang="en-US" sz="2400" dirty="0" smtClean="0">
                <a:solidFill>
                  <a:srgbClr val="002060"/>
                </a:solidFill>
              </a:rPr>
              <a:t>of HepG2 cells  </a:t>
            </a:r>
            <a:r>
              <a:rPr lang="en-US" sz="2400" dirty="0">
                <a:solidFill>
                  <a:srgbClr val="002060"/>
                </a:solidFill>
              </a:rPr>
              <a:t>at </a:t>
            </a:r>
            <a:r>
              <a:rPr lang="en-US" sz="2400" dirty="0" smtClean="0">
                <a:solidFill>
                  <a:srgbClr val="002060"/>
                </a:solidFill>
              </a:rPr>
              <a:t>various concentration </a:t>
            </a:r>
            <a:r>
              <a:rPr lang="en-US" sz="2400" dirty="0">
                <a:solidFill>
                  <a:srgbClr val="002060"/>
                </a:solidFill>
              </a:rPr>
              <a:t>of </a:t>
            </a:r>
            <a:r>
              <a:rPr lang="en-US" sz="2400" dirty="0" smtClean="0">
                <a:solidFill>
                  <a:srgbClr val="002060"/>
                </a:solidFill>
              </a:rPr>
              <a:t>liposomes suspensions </a:t>
            </a:r>
            <a:r>
              <a:rPr lang="en-US" sz="2400" dirty="0">
                <a:solidFill>
                  <a:srgbClr val="002060"/>
                </a:solidFill>
              </a:rPr>
              <a:t>for 24 </a:t>
            </a:r>
            <a:r>
              <a:rPr lang="en-US" sz="2400" dirty="0" smtClean="0">
                <a:solidFill>
                  <a:srgbClr val="002060"/>
                </a:solidFill>
              </a:rPr>
              <a:t>h, 48h, 72h. Results are </a:t>
            </a:r>
            <a:r>
              <a:rPr lang="en-US" sz="2400" dirty="0">
                <a:solidFill>
                  <a:srgbClr val="002060"/>
                </a:solidFill>
              </a:rPr>
              <a:t>expressed as percent of viable cells in comparison with the </a:t>
            </a:r>
            <a:r>
              <a:rPr lang="en-US" sz="2400" dirty="0" smtClean="0">
                <a:solidFill>
                  <a:srgbClr val="002060"/>
                </a:solidFill>
              </a:rPr>
              <a:t>control. </a:t>
            </a:r>
            <a:br>
              <a:rPr lang="en-US" sz="2400" dirty="0" smtClean="0">
                <a:solidFill>
                  <a:srgbClr val="002060"/>
                </a:solidFill>
              </a:rPr>
            </a:br>
            <a:r>
              <a:rPr lang="en-US" sz="1600" i="1" dirty="0" smtClean="0">
                <a:solidFill>
                  <a:srgbClr val="FF0000"/>
                </a:solidFill>
              </a:rPr>
              <a:t>Each </a:t>
            </a:r>
            <a:r>
              <a:rPr lang="en-US" sz="1600" i="1" dirty="0">
                <a:solidFill>
                  <a:srgbClr val="FF0000"/>
                </a:solidFill>
              </a:rPr>
              <a:t>experiment was performed in triplicate and the bars </a:t>
            </a:r>
            <a:r>
              <a:rPr lang="en-US" sz="1600" i="1" dirty="0" smtClean="0">
                <a:solidFill>
                  <a:srgbClr val="FF0000"/>
                </a:solidFill>
              </a:rPr>
              <a:t>represent standard </a:t>
            </a:r>
            <a:r>
              <a:rPr lang="en-US" sz="1600" i="1" dirty="0">
                <a:solidFill>
                  <a:srgbClr val="FF0000"/>
                </a:solidFill>
              </a:rPr>
              <a:t>error values.</a:t>
            </a:r>
            <a:endParaRPr lang="el-GR" sz="1600" i="1" dirty="0">
              <a:solidFill>
                <a:srgbClr val="FF0000"/>
              </a:solidFill>
            </a:endParaRPr>
          </a:p>
        </p:txBody>
      </p:sp>
      <p:pic>
        <p:nvPicPr>
          <p:cNvPr id="9218" name="Εικόνα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6811"/>
            <a:ext cx="9143999" cy="5139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Θέση αριθμού διαφάνειας 3"/>
          <p:cNvSpPr>
            <a:spLocks noGrp="1"/>
          </p:cNvSpPr>
          <p:nvPr>
            <p:ph type="sldNum" sz="quarter" idx="12"/>
          </p:nvPr>
        </p:nvSpPr>
        <p:spPr/>
        <p:txBody>
          <a:bodyPr/>
          <a:lstStyle/>
          <a:p>
            <a:fld id="{385E6EDD-7A5F-4233-85E5-B661BB419B91}" type="slidenum">
              <a:rPr lang="el-GR" smtClean="0"/>
              <a:t>24</a:t>
            </a:fld>
            <a:endParaRPr lang="el-GR"/>
          </a:p>
        </p:txBody>
      </p:sp>
    </p:spTree>
    <p:extLst>
      <p:ext uri="{BB962C8B-B14F-4D97-AF65-F5344CB8AC3E}">
        <p14:creationId xmlns:p14="http://schemas.microsoft.com/office/powerpoint/2010/main" val="206727198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311321" y="194739"/>
            <a:ext cx="7498080" cy="1143000"/>
          </a:xfrm>
        </p:spPr>
        <p:txBody>
          <a:bodyPr/>
          <a:lstStyle/>
          <a:p>
            <a:r>
              <a:rPr lang="en-US" i="1" dirty="0"/>
              <a:t>In </a:t>
            </a:r>
            <a:r>
              <a:rPr lang="en-US" i="1" dirty="0" smtClean="0"/>
              <a:t>conclusion….</a:t>
            </a:r>
            <a:endParaRPr lang="el-GR" i="1" dirty="0"/>
          </a:p>
        </p:txBody>
      </p:sp>
      <p:sp>
        <p:nvSpPr>
          <p:cNvPr id="3" name="Θέση περιεχομένου 2"/>
          <p:cNvSpPr>
            <a:spLocks noGrp="1"/>
          </p:cNvSpPr>
          <p:nvPr>
            <p:ph idx="1"/>
          </p:nvPr>
        </p:nvSpPr>
        <p:spPr>
          <a:xfrm>
            <a:off x="1095022" y="1447800"/>
            <a:ext cx="7838666" cy="4800600"/>
          </a:xfrm>
        </p:spPr>
        <p:txBody>
          <a:bodyPr>
            <a:normAutofit fontScale="92500" lnSpcReduction="10000"/>
          </a:bodyPr>
          <a:lstStyle/>
          <a:p>
            <a:pPr>
              <a:buBlip>
                <a:blip r:embed="rId2"/>
              </a:buBlip>
            </a:pPr>
            <a:r>
              <a:rPr lang="en-US" sz="2000" dirty="0" smtClean="0">
                <a:solidFill>
                  <a:schemeClr val="tx2">
                    <a:lumMod val="75000"/>
                  </a:schemeClr>
                </a:solidFill>
              </a:rPr>
              <a:t>Colloidal </a:t>
            </a:r>
            <a:r>
              <a:rPr lang="en-US" sz="2000" dirty="0">
                <a:solidFill>
                  <a:schemeClr val="tx2">
                    <a:lumMod val="75000"/>
                  </a:schemeClr>
                </a:solidFill>
              </a:rPr>
              <a:t>systems containing </a:t>
            </a:r>
            <a:r>
              <a:rPr lang="en-US" sz="2000" dirty="0" smtClean="0">
                <a:solidFill>
                  <a:schemeClr val="tx2">
                    <a:lumMod val="75000"/>
                  </a:schemeClr>
                </a:solidFill>
              </a:rPr>
              <a:t>MGE (N,A,T) </a:t>
            </a:r>
            <a:r>
              <a:rPr lang="en-US" sz="2000" dirty="0">
                <a:solidFill>
                  <a:schemeClr val="tx2">
                    <a:lumMod val="75000"/>
                  </a:schemeClr>
                </a:solidFill>
              </a:rPr>
              <a:t>were successfully prepared with </a:t>
            </a:r>
            <a:r>
              <a:rPr lang="en-US" sz="2000" dirty="0" smtClean="0">
                <a:solidFill>
                  <a:schemeClr val="tx2">
                    <a:lumMod val="75000"/>
                  </a:schemeClr>
                </a:solidFill>
              </a:rPr>
              <a:t>EI methods. Besides</a:t>
            </a:r>
            <a:r>
              <a:rPr lang="en-US" sz="2000" dirty="0">
                <a:solidFill>
                  <a:schemeClr val="tx2">
                    <a:lumMod val="75000"/>
                  </a:schemeClr>
                </a:solidFill>
              </a:rPr>
              <a:t>, previous studies proved that </a:t>
            </a:r>
            <a:r>
              <a:rPr lang="en-US" sz="2000" dirty="0" smtClean="0">
                <a:solidFill>
                  <a:schemeClr val="tx2">
                    <a:lumMod val="75000"/>
                  </a:schemeClr>
                </a:solidFill>
              </a:rPr>
              <a:t>EI method was </a:t>
            </a:r>
            <a:r>
              <a:rPr lang="en-US" sz="2000" dirty="0">
                <a:solidFill>
                  <a:schemeClr val="tx2">
                    <a:lumMod val="75000"/>
                  </a:schemeClr>
                </a:solidFill>
              </a:rPr>
              <a:t>more suitable for entrapment of active agents than other methods.</a:t>
            </a:r>
          </a:p>
          <a:p>
            <a:pPr>
              <a:buBlip>
                <a:blip r:embed="rId2"/>
              </a:buBlip>
            </a:pPr>
            <a:r>
              <a:rPr lang="en-US" sz="2000" dirty="0" smtClean="0"/>
              <a:t>The </a:t>
            </a:r>
            <a:r>
              <a:rPr lang="en-US" sz="2000" dirty="0"/>
              <a:t>effect of different doses </a:t>
            </a:r>
            <a:r>
              <a:rPr lang="en-US" sz="2000" dirty="0" smtClean="0"/>
              <a:t>of these recently </a:t>
            </a:r>
            <a:r>
              <a:rPr lang="en-US" sz="2000" dirty="0"/>
              <a:t>prepared and </a:t>
            </a:r>
            <a:r>
              <a:rPr lang="en-US" sz="2000" dirty="0" smtClean="0"/>
              <a:t>characterized</a:t>
            </a:r>
            <a:r>
              <a:rPr lang="en-US" sz="2000" dirty="0"/>
              <a:t> </a:t>
            </a:r>
            <a:r>
              <a:rPr lang="en-US" sz="2000" dirty="0" smtClean="0"/>
              <a:t>liposomes on </a:t>
            </a:r>
            <a:r>
              <a:rPr lang="en-US" sz="2000" dirty="0"/>
              <a:t>the growth and viability of </a:t>
            </a:r>
            <a:r>
              <a:rPr lang="en-US" sz="2000" dirty="0" smtClean="0"/>
              <a:t>HepG2 was evaluated.</a:t>
            </a:r>
          </a:p>
          <a:p>
            <a:pPr>
              <a:buBlip>
                <a:blip r:embed="rId2"/>
              </a:buBlip>
            </a:pPr>
            <a:r>
              <a:rPr lang="en-US" sz="2000" dirty="0" smtClean="0"/>
              <a:t>Our results reveal that liposomes MG </a:t>
            </a:r>
            <a:r>
              <a:rPr lang="en-US" sz="2000" dirty="0"/>
              <a:t>extract loaded </a:t>
            </a:r>
            <a:r>
              <a:rPr lang="en-US" sz="2000" dirty="0" smtClean="0"/>
              <a:t>cause a dose and time depended inhibition of survival in malignant </a:t>
            </a:r>
            <a:r>
              <a:rPr lang="en-US" sz="2000" dirty="0"/>
              <a:t>HepG2 </a:t>
            </a:r>
            <a:r>
              <a:rPr lang="en-US" sz="2000" dirty="0" smtClean="0"/>
              <a:t>cells studied.</a:t>
            </a:r>
          </a:p>
          <a:p>
            <a:pPr>
              <a:buBlip>
                <a:blip r:embed="rId2"/>
              </a:buBlip>
            </a:pPr>
            <a:r>
              <a:rPr lang="en-US" sz="2000" dirty="0" smtClean="0"/>
              <a:t>When </a:t>
            </a:r>
            <a:r>
              <a:rPr lang="en-US" sz="2000" dirty="0"/>
              <a:t>comparing the results of the different </a:t>
            </a:r>
            <a:r>
              <a:rPr lang="en-US" sz="2000" dirty="0" smtClean="0"/>
              <a:t>liposomal formulations tested, </a:t>
            </a:r>
            <a:r>
              <a:rPr lang="en-US" sz="2000" dirty="0"/>
              <a:t>it is clear that </a:t>
            </a:r>
            <a:r>
              <a:rPr lang="en-US" sz="2000" dirty="0" smtClean="0"/>
              <a:t>liposomes NMG extract loaded </a:t>
            </a:r>
            <a:r>
              <a:rPr lang="en-US" sz="2000" dirty="0"/>
              <a:t>were found to be </a:t>
            </a:r>
            <a:r>
              <a:rPr lang="en-US" sz="2000" dirty="0" smtClean="0"/>
              <a:t>significantly more toxic.</a:t>
            </a:r>
          </a:p>
          <a:p>
            <a:pPr>
              <a:buBlip>
                <a:blip r:embed="rId2"/>
              </a:buBlip>
            </a:pPr>
            <a:r>
              <a:rPr lang="en-US" sz="2000" dirty="0"/>
              <a:t>The inhibitory activity of the extracts against the cell growth indicates that they </a:t>
            </a:r>
            <a:r>
              <a:rPr lang="en-US" sz="2000" dirty="0" smtClean="0"/>
              <a:t>potentially could be </a:t>
            </a:r>
            <a:r>
              <a:rPr lang="en-US" sz="2000" dirty="0"/>
              <a:t>used as chemo </a:t>
            </a:r>
            <a:r>
              <a:rPr lang="en-US" sz="2000" dirty="0" smtClean="0"/>
              <a:t>protecting </a:t>
            </a:r>
            <a:r>
              <a:rPr lang="en-US" sz="2000" dirty="0"/>
              <a:t>agents .</a:t>
            </a:r>
            <a:endParaRPr lang="en-US" sz="2000" dirty="0" smtClean="0"/>
          </a:p>
          <a:p>
            <a:pPr>
              <a:buBlip>
                <a:blip r:embed="rId2"/>
              </a:buBlip>
            </a:pPr>
            <a:r>
              <a:rPr lang="en-US" sz="2000" dirty="0" smtClean="0"/>
              <a:t>Nevertheless</a:t>
            </a:r>
            <a:r>
              <a:rPr lang="en-US" sz="2000" dirty="0"/>
              <a:t>, further studies </a:t>
            </a:r>
            <a:r>
              <a:rPr lang="en-US" sz="2000" dirty="0" smtClean="0"/>
              <a:t>are needed </a:t>
            </a:r>
            <a:r>
              <a:rPr lang="en-US" sz="2000" dirty="0"/>
              <a:t>to clarify the mechanism by which </a:t>
            </a:r>
            <a:r>
              <a:rPr lang="en-US" sz="2000" dirty="0" smtClean="0"/>
              <a:t>liposomes MG extracts loaded interact </a:t>
            </a:r>
            <a:r>
              <a:rPr lang="en-US" sz="2000" dirty="0"/>
              <a:t>with HepG2 </a:t>
            </a:r>
            <a:r>
              <a:rPr lang="en-US" sz="2000" dirty="0" smtClean="0"/>
              <a:t>cells  </a:t>
            </a:r>
            <a:r>
              <a:rPr lang="en-US" sz="2000" dirty="0"/>
              <a:t>(internalization or fusion with </a:t>
            </a:r>
            <a:r>
              <a:rPr lang="en-US" sz="2000" dirty="0" smtClean="0"/>
              <a:t>the cell </a:t>
            </a:r>
            <a:r>
              <a:rPr lang="en-US" sz="2000" dirty="0"/>
              <a:t>membrane).</a:t>
            </a:r>
            <a:endParaRPr lang="el-GR" sz="2000" dirty="0"/>
          </a:p>
        </p:txBody>
      </p:sp>
      <p:sp>
        <p:nvSpPr>
          <p:cNvPr id="5" name="Θέση αριθμού διαφάνειας 4"/>
          <p:cNvSpPr>
            <a:spLocks noGrp="1"/>
          </p:cNvSpPr>
          <p:nvPr>
            <p:ph type="sldNum" sz="quarter" idx="12"/>
          </p:nvPr>
        </p:nvSpPr>
        <p:spPr/>
        <p:txBody>
          <a:bodyPr/>
          <a:lstStyle/>
          <a:p>
            <a:fld id="{385E6EDD-7A5F-4233-85E5-B661BB419B91}" type="slidenum">
              <a:rPr lang="el-GR" smtClean="0"/>
              <a:t>25</a:t>
            </a:fld>
            <a:endParaRPr lang="el-GR"/>
          </a:p>
        </p:txBody>
      </p:sp>
    </p:spTree>
    <p:extLst>
      <p:ext uri="{BB962C8B-B14F-4D97-AF65-F5344CB8AC3E}">
        <p14:creationId xmlns:p14="http://schemas.microsoft.com/office/powerpoint/2010/main" val="1028164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1433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35100" y="1640275"/>
            <a:ext cx="7499350" cy="44156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Θέση αριθμού διαφάνειας 3"/>
          <p:cNvSpPr>
            <a:spLocks noGrp="1"/>
          </p:cNvSpPr>
          <p:nvPr>
            <p:ph type="sldNum" sz="quarter" idx="12"/>
          </p:nvPr>
        </p:nvSpPr>
        <p:spPr/>
        <p:txBody>
          <a:bodyPr/>
          <a:lstStyle/>
          <a:p>
            <a:fld id="{385E6EDD-7A5F-4233-85E5-B661BB419B91}" type="slidenum">
              <a:rPr lang="el-GR" smtClean="0"/>
              <a:t>26</a:t>
            </a:fld>
            <a:endParaRPr lang="el-GR"/>
          </a:p>
        </p:txBody>
      </p:sp>
    </p:spTree>
    <p:extLst>
      <p:ext uri="{BB962C8B-B14F-4D97-AF65-F5344CB8AC3E}">
        <p14:creationId xmlns:p14="http://schemas.microsoft.com/office/powerpoint/2010/main" val="374007376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39274" y="1828800"/>
            <a:ext cx="5985004" cy="39683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Θέση αριθμού διαφάνειας 3"/>
          <p:cNvSpPr>
            <a:spLocks noGrp="1"/>
          </p:cNvSpPr>
          <p:nvPr>
            <p:ph type="sldNum" sz="quarter" idx="12"/>
          </p:nvPr>
        </p:nvSpPr>
        <p:spPr/>
        <p:txBody>
          <a:bodyPr/>
          <a:lstStyle/>
          <a:p>
            <a:fld id="{385E6EDD-7A5F-4233-85E5-B661BB419B91}" type="slidenum">
              <a:rPr lang="el-GR" smtClean="0"/>
              <a:t>27</a:t>
            </a:fld>
            <a:endParaRPr lang="el-GR"/>
          </a:p>
        </p:txBody>
      </p:sp>
    </p:spTree>
    <p:extLst>
      <p:ext uri="{BB962C8B-B14F-4D97-AF65-F5344CB8AC3E}">
        <p14:creationId xmlns:p14="http://schemas.microsoft.com/office/powerpoint/2010/main" val="24586265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Ηλιοστάσιο">
  <a:themeElements>
    <a:clrScheme name="Ηλιοστάσιο">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Ηλιοστάσιο">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Ηλιοστάσιο">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674</TotalTime>
  <Words>1196</Words>
  <Application>Microsoft Office PowerPoint</Application>
  <PresentationFormat>Προβολή στην οθόνη (4:3)</PresentationFormat>
  <Paragraphs>121</Paragraphs>
  <Slides>27</Slides>
  <Notes>1</Notes>
  <HiddenSlides>0</HiddenSlides>
  <MMClips>0</MMClips>
  <ScaleCrop>false</ScaleCrop>
  <HeadingPairs>
    <vt:vector size="6" baseType="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27</vt:i4>
      </vt:variant>
    </vt:vector>
  </HeadingPairs>
  <TitlesOfParts>
    <vt:vector size="29" baseType="lpstr">
      <vt:lpstr>Ηλιοστάσιο</vt:lpstr>
      <vt:lpstr>Γράφημα</vt:lpstr>
      <vt:lpstr>Assessment of biological activity of Chios mastic gum (acid, neutral and total fraction) extracts before and after encapsulation in liposomes. </vt:lpstr>
      <vt:lpstr>Παρουσίαση του PowerPoint</vt:lpstr>
      <vt:lpstr>What is Nanotechnology?  </vt:lpstr>
      <vt:lpstr>Nanomaterials</vt:lpstr>
      <vt:lpstr>What are Liposomes</vt:lpstr>
      <vt:lpstr>  Why to use Liposome??</vt:lpstr>
      <vt:lpstr>Advantages of liposomes </vt:lpstr>
      <vt:lpstr>Advantages of liposomes ( cont) </vt:lpstr>
      <vt:lpstr>Παρουσίαση του PowerPoint</vt:lpstr>
      <vt:lpstr>Παρουσίαση του PowerPoint</vt:lpstr>
      <vt:lpstr>Pistacia lentiscus var. chia </vt:lpstr>
      <vt:lpstr>Method of liposome preparation: </vt:lpstr>
      <vt:lpstr>Παρουσίαση του PowerPoint</vt:lpstr>
      <vt:lpstr>Particle size distribution </vt:lpstr>
      <vt:lpstr>Comparative FT-IR graphs of  EI preparations</vt:lpstr>
      <vt:lpstr>FT-IR interpretation of  EI preparations (empty and TMGE loaded). </vt:lpstr>
      <vt:lpstr> Thermal profile of EI preparation with DSC.</vt:lpstr>
      <vt:lpstr>Παρουσίαση του PowerPoint</vt:lpstr>
      <vt:lpstr>Scanning electron microscopy</vt:lpstr>
      <vt:lpstr>Effect of liposomes NMG extract loaded on the viability of HepG2 cells  at various concentrations of liposomes suspensions for 24 h. Results are expressed as percent of viable cells in comparison with the control.  Each experiment was performed in triplicate and the bars represent standard error values.</vt:lpstr>
      <vt:lpstr>Effect of liposomes TMG extract loaded on the viability of HepG2 cells  at various concentrations of liposomes suspensions for 24 h. Results are expressed as percent of viable cells in comparison with the control.  Each experiment was performed in triplicate and the bars represent standard error values.</vt:lpstr>
      <vt:lpstr>Effect of liposomes AMG extract loaded on the viability of HepG2 cells  at various concentrations of liposomes suspensions for 24 h. Results are expressed as percent of viable cells in comparison with the control.  Each experiment was performed in triplicate and the bars represent standard error values.</vt:lpstr>
      <vt:lpstr>Παρουσίαση του PowerPoint</vt:lpstr>
      <vt:lpstr>Effect of liposomes NMG extract loaded on the viability of HepG2 cells  at various concentration of liposomes suspensions for 24 h, 48h, 72h. Results are expressed as percent of viable cells in comparison with the control.  Each experiment was performed in triplicate and the bars represent standard error values.</vt:lpstr>
      <vt:lpstr>In conclusion….</vt:lpstr>
      <vt:lpstr>Παρουσίαση του PowerPoint</vt:lpstr>
      <vt:lpstr>Παρουσίαση του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biological activity of Chios mastic gum (acid, neutral and total fraction) extracts before and after encapsulation in liposomes.</dc:title>
  <dc:creator>Tiramola</dc:creator>
  <cp:lastModifiedBy>John</cp:lastModifiedBy>
  <cp:revision>39</cp:revision>
  <dcterms:created xsi:type="dcterms:W3CDTF">2015-07-23T09:06:22Z</dcterms:created>
  <dcterms:modified xsi:type="dcterms:W3CDTF">2015-08-04T13:09:19Z</dcterms:modified>
</cp:coreProperties>
</file>