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DC8B47B3-ECA2-4449-85EC-F53624DE4A02}" type="datetimeFigureOut">
              <a:rPr lang="en-US" smtClean="0"/>
              <a:t>6/16/2015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628D23C-C0E2-4FEE-A264-E30B27672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1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8D23C-C0E2-4FEE-A264-E30B27672E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99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8D23C-C0E2-4FEE-A264-E30B27672E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2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855A-AC6C-467E-81D8-1C2AC45AD81E}" type="datetime1">
              <a:rPr lang="en-US" smtClean="0"/>
              <a:t>6/16/2015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1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DF8-D2E3-4F97-AC13-8EA04E06C829}" type="datetime1">
              <a:rPr lang="en-US" smtClean="0"/>
              <a:t>6/16/2015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8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CCA44-50C1-45CE-999C-4C3DD10C4271}" type="datetime1">
              <a:rPr lang="en-US" smtClean="0"/>
              <a:t>6/16/2015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0139-9870-43DF-82AA-A50754F57431}" type="datetime1">
              <a:rPr lang="en-US" smtClean="0"/>
              <a:t>6/16/2015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BD0BB-0049-495A-8A53-5F5AA8C78BB1}" type="datetime1">
              <a:rPr lang="en-US" smtClean="0"/>
              <a:t>6/16/2015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9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695AA-FB07-4DC2-B163-E8C661CC2781}" type="datetime1">
              <a:rPr lang="en-US" smtClean="0"/>
              <a:t>6/16/2015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5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77CA-96EF-437F-A384-2A6F9E600AFB}" type="datetime1">
              <a:rPr lang="en-US" smtClean="0"/>
              <a:t>6/16/2015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19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639-7C94-45B6-BE56-D56356B3E730}" type="datetime1">
              <a:rPr lang="en-US" smtClean="0"/>
              <a:t>6/16/2015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8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7A67-B128-436A-9BED-2FFF6993347C}" type="datetime1">
              <a:rPr lang="en-US" smtClean="0"/>
              <a:t>6/16/2015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73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3BCA-09DA-4191-AF28-876E8D225E2D}" type="datetime1">
              <a:rPr lang="en-US" smtClean="0"/>
              <a:t>6/16/2015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67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F04F-87AE-4DBF-A96F-B3069A59FA9C}" type="datetime1">
              <a:rPr lang="en-US" smtClean="0"/>
              <a:t>6/16/2015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109DE-AFE4-4421-B05C-2C086773475E}" type="datetime1">
              <a:rPr lang="en-US" smtClean="0"/>
              <a:t>6/16/2015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DEFD9-E33E-4559-8BD6-9DEDBB063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1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28801"/>
            <a:ext cx="9144000" cy="1771650"/>
          </a:xfrm>
        </p:spPr>
        <p:txBody>
          <a:bodyPr>
            <a:normAutofit/>
          </a:bodyPr>
          <a:lstStyle/>
          <a:p>
            <a:r>
              <a:rPr lang="en-US" dirty="0" smtClean="0"/>
              <a:t>Stemming the Tide of Obesity:</a:t>
            </a:r>
            <a:br>
              <a:rPr lang="en-US" dirty="0" smtClean="0"/>
            </a:br>
            <a:r>
              <a:rPr lang="en-US" dirty="0" smtClean="0"/>
              <a:t>What Needs </a:t>
            </a:r>
            <a:r>
              <a:rPr lang="en-US" smtClean="0"/>
              <a:t>to Happen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John F. </a:t>
            </a:r>
            <a:r>
              <a:rPr lang="en-US" dirty="0" err="1" smtClean="0"/>
              <a:t>Tomer</a:t>
            </a:r>
            <a:endParaRPr lang="en-US" dirty="0" smtClean="0"/>
          </a:p>
          <a:p>
            <a:r>
              <a:rPr lang="en-US" dirty="0" smtClean="0"/>
              <a:t>Department of Economics &amp; Finance</a:t>
            </a:r>
          </a:p>
          <a:p>
            <a:r>
              <a:rPr lang="en-US" dirty="0" smtClean="0"/>
              <a:t>Manhattan College,</a:t>
            </a:r>
          </a:p>
          <a:p>
            <a:r>
              <a:rPr lang="en-US" dirty="0" smtClean="0"/>
              <a:t>Riverdale, New York, USA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3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295400"/>
            <a:ext cx="6858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Purpose:  Argue for efforts necessary to resolve obesity</a:t>
            </a:r>
          </a:p>
          <a:p>
            <a:r>
              <a:rPr lang="en-US" dirty="0"/>
              <a:t>	Perspective:  ambitious, idealistic</a:t>
            </a:r>
          </a:p>
          <a:p>
            <a:r>
              <a:rPr lang="en-US" dirty="0"/>
              <a:t>Due to large scale:  social movement necessary, </a:t>
            </a:r>
            <a:r>
              <a:rPr lang="en-US" dirty="0" smtClean="0"/>
              <a:t>comprehensive </a:t>
            </a:r>
            <a:r>
              <a:rPr lang="en-US" dirty="0"/>
              <a:t>policy </a:t>
            </a:r>
            <a:r>
              <a:rPr lang="en-US" dirty="0" smtClean="0"/>
              <a:t>	efforts </a:t>
            </a:r>
            <a:r>
              <a:rPr lang="en-US" dirty="0"/>
              <a:t>needed</a:t>
            </a:r>
          </a:p>
          <a:p>
            <a:r>
              <a:rPr lang="en-US" dirty="0"/>
              <a:t>Obesity growth last 30 years </a:t>
            </a:r>
            <a:r>
              <a:rPr lang="en-US" dirty="0" err="1"/>
              <a:t>esp</a:t>
            </a:r>
            <a:r>
              <a:rPr lang="en-US" dirty="0"/>
              <a:t> in advanced industrial </a:t>
            </a:r>
            <a:r>
              <a:rPr lang="en-US" dirty="0" smtClean="0"/>
              <a:t>nations</a:t>
            </a:r>
            <a:r>
              <a:rPr lang="en-US" dirty="0"/>
              <a:t>; it’s </a:t>
            </a:r>
            <a:r>
              <a:rPr lang="en-US" dirty="0" smtClean="0"/>
              <a:t>	epidemic</a:t>
            </a:r>
            <a:endParaRPr lang="en-US" dirty="0"/>
          </a:p>
          <a:p>
            <a:r>
              <a:rPr lang="en-US" dirty="0"/>
              <a:t>Obesity associated with severe medical problems, all ages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Purpose:  not specifics of </a:t>
            </a:r>
            <a:r>
              <a:rPr lang="en-US" dirty="0" err="1"/>
              <a:t>antiobesity</a:t>
            </a:r>
            <a:r>
              <a:rPr lang="en-US" dirty="0"/>
              <a:t> policy plans, outlining 	important efforts to fix obesity, scope of effort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9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00200" y="197346"/>
            <a:ext cx="5943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Socio-Economic Model of Obesity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Model is alternative to mainstream model &amp; conventional 	wisdom on health science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Health science based on writings of Mark Hyman &amp; Gary 	</a:t>
            </a:r>
            <a:r>
              <a:rPr lang="en-US" dirty="0" err="1"/>
              <a:t>Taubes</a:t>
            </a:r>
            <a:r>
              <a:rPr lang="en-US" dirty="0"/>
              <a:t>:  Obesity caused by poor diet &amp; behavior</a:t>
            </a:r>
          </a:p>
          <a:p>
            <a:r>
              <a:rPr lang="en-US" dirty="0"/>
              <a:t>Poor diet:</a:t>
            </a:r>
          </a:p>
          <a:p>
            <a:r>
              <a:rPr lang="en-US" dirty="0"/>
              <a:t>	High in refined, processed carbohydrates</a:t>
            </a:r>
          </a:p>
          <a:p>
            <a:r>
              <a:rPr lang="en-US" dirty="0"/>
              <a:t>	High in bad fats</a:t>
            </a:r>
          </a:p>
          <a:p>
            <a:r>
              <a:rPr lang="en-US" dirty="0"/>
              <a:t>	Low in fiber</a:t>
            </a:r>
          </a:p>
          <a:p>
            <a:r>
              <a:rPr lang="en-US" dirty="0"/>
              <a:t>	Low in antioxidants</a:t>
            </a:r>
          </a:p>
          <a:p>
            <a:r>
              <a:rPr lang="en-US" dirty="0"/>
              <a:t>	High in oxidants</a:t>
            </a:r>
          </a:p>
          <a:p>
            <a:r>
              <a:rPr lang="en-US" dirty="0"/>
              <a:t>Poor behavioral patterns:</a:t>
            </a:r>
          </a:p>
          <a:p>
            <a:r>
              <a:rPr lang="en-US" dirty="0"/>
              <a:t>	Overly rapid eating</a:t>
            </a:r>
          </a:p>
          <a:p>
            <a:r>
              <a:rPr lang="en-US" dirty="0"/>
              <a:t>	Eating when stressed	</a:t>
            </a:r>
          </a:p>
          <a:p>
            <a:r>
              <a:rPr lang="en-US" dirty="0"/>
              <a:t>	Sleep deprivation</a:t>
            </a:r>
          </a:p>
          <a:p>
            <a:r>
              <a:rPr lang="en-US" dirty="0"/>
              <a:t>	Lack of exercise</a:t>
            </a:r>
          </a:p>
          <a:p>
            <a:r>
              <a:rPr lang="en-US" dirty="0"/>
              <a:t>	High exposure to toxins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16738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14400" y="0"/>
            <a:ext cx="7315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Why has obesity grown so much in last 30 years?</a:t>
            </a:r>
          </a:p>
          <a:p>
            <a:r>
              <a:rPr lang="en-US" dirty="0"/>
              <a:t>	It’s too many negative external &amp; internal factors 	influencing choice of diet &amp; behavior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Internal Factors:  PC, social capital, health capital, genes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External Factors:  Technological change causing food price 	change, </a:t>
            </a:r>
            <a:r>
              <a:rPr lang="en-US" dirty="0" smtClean="0"/>
              <a:t>    	infrastructure </a:t>
            </a:r>
            <a:r>
              <a:rPr lang="en-US" dirty="0"/>
              <a:t>of obesity, factors causing </a:t>
            </a:r>
            <a:r>
              <a:rPr lang="en-US" dirty="0" smtClean="0"/>
              <a:t>chronic </a:t>
            </a:r>
            <a:r>
              <a:rPr lang="en-US" dirty="0"/>
              <a:t>stress, advice </a:t>
            </a:r>
            <a:r>
              <a:rPr lang="en-US" dirty="0" smtClean="0"/>
              <a:t>	from </a:t>
            </a:r>
            <a:r>
              <a:rPr lang="en-US" dirty="0"/>
              <a:t>health professionals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Infrastructure of Obesity:  Features of socio-economy </a:t>
            </a:r>
            <a:r>
              <a:rPr lang="en-US" dirty="0" smtClean="0"/>
              <a:t>influencing </a:t>
            </a:r>
            <a:r>
              <a:rPr lang="en-US" dirty="0"/>
              <a:t>eating (&amp; </a:t>
            </a:r>
            <a:r>
              <a:rPr lang="en-US" dirty="0" smtClean="0"/>
              <a:t>	behavior</a:t>
            </a:r>
            <a:r>
              <a:rPr lang="en-US" dirty="0"/>
              <a:t>) negatively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1) Influences from food suppliers, agricultural, food </a:t>
            </a:r>
            <a:r>
              <a:rPr lang="en-US" dirty="0" smtClean="0"/>
              <a:t>processing</a:t>
            </a:r>
            <a:r>
              <a:rPr lang="en-US" dirty="0"/>
              <a:t>, food </a:t>
            </a:r>
            <a:r>
              <a:rPr lang="en-US" dirty="0" smtClean="0"/>
              <a:t>	distribution</a:t>
            </a:r>
            <a:r>
              <a:rPr lang="en-US" dirty="0"/>
              <a:t>, &amp; food preparation </a:t>
            </a:r>
            <a:r>
              <a:rPr lang="en-US" dirty="0" smtClean="0"/>
              <a:t>industries</a:t>
            </a:r>
            <a:endParaRPr lang="en-US" dirty="0"/>
          </a:p>
          <a:p>
            <a:r>
              <a:rPr lang="en-US" dirty="0"/>
              <a:t>	Increasingly selling </a:t>
            </a:r>
            <a:r>
              <a:rPr lang="en-US" u="sng" dirty="0"/>
              <a:t>unhealthy foods</a:t>
            </a:r>
            <a:r>
              <a:rPr lang="en-US" dirty="0"/>
              <a:t>:  1. Bad fats, </a:t>
            </a:r>
          </a:p>
          <a:p>
            <a:r>
              <a:rPr lang="en-US" dirty="0"/>
              <a:t>	</a:t>
            </a:r>
            <a:r>
              <a:rPr lang="en-US" dirty="0" smtClean="0"/>
              <a:t>	2</a:t>
            </a:r>
            <a:r>
              <a:rPr lang="en-US" dirty="0"/>
              <a:t>. Carbohydrates with low phytonutrient index &amp; high 	</a:t>
            </a:r>
            <a:r>
              <a:rPr lang="en-US" dirty="0" smtClean="0"/>
              <a:t>	glycemic </a:t>
            </a:r>
            <a:r>
              <a:rPr lang="en-US" dirty="0"/>
              <a:t>load (esp. refined grains, sugar, sugary </a:t>
            </a:r>
            <a:r>
              <a:rPr lang="en-US" dirty="0" smtClean="0"/>
              <a:t>items</a:t>
            </a:r>
            <a:r>
              <a:rPr lang="en-US" dirty="0"/>
              <a:t>, </a:t>
            </a:r>
            <a:r>
              <a:rPr lang="en-US" dirty="0" smtClean="0"/>
              <a:t>		processed food</a:t>
            </a:r>
            <a:r>
              <a:rPr lang="en-US" dirty="0"/>
              <a:t>, junk food)</a:t>
            </a:r>
          </a:p>
          <a:p>
            <a:r>
              <a:rPr lang="en-US" dirty="0"/>
              <a:t>	Selling fewer </a:t>
            </a:r>
            <a:r>
              <a:rPr lang="en-US" u="sng" dirty="0"/>
              <a:t>healthy foods</a:t>
            </a:r>
            <a:r>
              <a:rPr lang="en-US" dirty="0"/>
              <a:t>:  whole, unprocessed </a:t>
            </a:r>
            <a:r>
              <a:rPr lang="en-US" dirty="0" smtClean="0"/>
              <a:t>foods</a:t>
            </a:r>
            <a:r>
              <a:rPr lang="en-US" dirty="0"/>
              <a:t>, full of </a:t>
            </a:r>
            <a:r>
              <a:rPr lang="en-US" dirty="0" smtClean="0"/>
              <a:t>		fiber</a:t>
            </a:r>
            <a:r>
              <a:rPr lang="en-US" dirty="0"/>
              <a:t>, antioxidants, vitamins, minerals, 	phytonutrients, </a:t>
            </a:r>
            <a:r>
              <a:rPr lang="en-US" dirty="0" smtClean="0"/>
              <a:t>		healthy </a:t>
            </a:r>
            <a:r>
              <a:rPr lang="en-US" dirty="0"/>
              <a:t>fats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39363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Freeform 2"/>
          <p:cNvSpPr>
            <a:spLocks noChangeArrowheads="1"/>
          </p:cNvSpPr>
          <p:nvPr/>
        </p:nvSpPr>
        <p:spPr bwMode="auto">
          <a:xfrm>
            <a:off x="593725" y="3349625"/>
            <a:ext cx="184150" cy="250825"/>
          </a:xfrm>
          <a:custGeom>
            <a:avLst/>
            <a:gdLst>
              <a:gd name="T0" fmla="*/ 0 w 116"/>
              <a:gd name="T1" fmla="*/ 158 h 158"/>
              <a:gd name="T2" fmla="*/ 0 w 116"/>
              <a:gd name="T3" fmla="*/ 149 h 158"/>
              <a:gd name="T4" fmla="*/ 0 w 116"/>
              <a:gd name="T5" fmla="*/ 141 h 158"/>
              <a:gd name="T6" fmla="*/ 1 w 116"/>
              <a:gd name="T7" fmla="*/ 134 h 158"/>
              <a:gd name="T8" fmla="*/ 2 w 116"/>
              <a:gd name="T9" fmla="*/ 126 h 158"/>
              <a:gd name="T10" fmla="*/ 4 w 116"/>
              <a:gd name="T11" fmla="*/ 118 h 158"/>
              <a:gd name="T12" fmla="*/ 5 w 116"/>
              <a:gd name="T13" fmla="*/ 111 h 158"/>
              <a:gd name="T14" fmla="*/ 7 w 116"/>
              <a:gd name="T15" fmla="*/ 103 h 158"/>
              <a:gd name="T16" fmla="*/ 9 w 116"/>
              <a:gd name="T17" fmla="*/ 96 h 158"/>
              <a:gd name="T18" fmla="*/ 11 w 116"/>
              <a:gd name="T19" fmla="*/ 89 h 158"/>
              <a:gd name="T20" fmla="*/ 14 w 116"/>
              <a:gd name="T21" fmla="*/ 82 h 158"/>
              <a:gd name="T22" fmla="*/ 17 w 116"/>
              <a:gd name="T23" fmla="*/ 76 h 158"/>
              <a:gd name="T24" fmla="*/ 20 w 116"/>
              <a:gd name="T25" fmla="*/ 69 h 158"/>
              <a:gd name="T26" fmla="*/ 23 w 116"/>
              <a:gd name="T27" fmla="*/ 63 h 158"/>
              <a:gd name="T28" fmla="*/ 26 w 116"/>
              <a:gd name="T29" fmla="*/ 57 h 158"/>
              <a:gd name="T30" fmla="*/ 30 w 116"/>
              <a:gd name="T31" fmla="*/ 51 h 158"/>
              <a:gd name="T32" fmla="*/ 34 w 116"/>
              <a:gd name="T33" fmla="*/ 46 h 158"/>
              <a:gd name="T34" fmla="*/ 38 w 116"/>
              <a:gd name="T35" fmla="*/ 41 h 158"/>
              <a:gd name="T36" fmla="*/ 42 w 116"/>
              <a:gd name="T37" fmla="*/ 36 h 158"/>
              <a:gd name="T38" fmla="*/ 46 w 116"/>
              <a:gd name="T39" fmla="*/ 31 h 158"/>
              <a:gd name="T40" fmla="*/ 51 w 116"/>
              <a:gd name="T41" fmla="*/ 27 h 158"/>
              <a:gd name="T42" fmla="*/ 56 w 116"/>
              <a:gd name="T43" fmla="*/ 23 h 158"/>
              <a:gd name="T44" fmla="*/ 60 w 116"/>
              <a:gd name="T45" fmla="*/ 19 h 158"/>
              <a:gd name="T46" fmla="*/ 65 w 116"/>
              <a:gd name="T47" fmla="*/ 15 h 158"/>
              <a:gd name="T48" fmla="*/ 71 w 116"/>
              <a:gd name="T49" fmla="*/ 12 h 158"/>
              <a:gd name="T50" fmla="*/ 76 w 116"/>
              <a:gd name="T51" fmla="*/ 9 h 158"/>
              <a:gd name="T52" fmla="*/ 81 w 116"/>
              <a:gd name="T53" fmla="*/ 7 h 158"/>
              <a:gd name="T54" fmla="*/ 87 w 116"/>
              <a:gd name="T55" fmla="*/ 5 h 158"/>
              <a:gd name="T56" fmla="*/ 92 w 116"/>
              <a:gd name="T57" fmla="*/ 3 h 158"/>
              <a:gd name="T58" fmla="*/ 98 w 116"/>
              <a:gd name="T59" fmla="*/ 1 h 158"/>
              <a:gd name="T60" fmla="*/ 104 w 116"/>
              <a:gd name="T61" fmla="*/ 0 h 158"/>
              <a:gd name="T62" fmla="*/ 110 w 116"/>
              <a:gd name="T63" fmla="*/ 0 h 158"/>
              <a:gd name="T64" fmla="*/ 116 w 116"/>
              <a:gd name="T6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6" h="158">
                <a:moveTo>
                  <a:pt x="0" y="158"/>
                </a:moveTo>
                <a:lnTo>
                  <a:pt x="0" y="149"/>
                </a:lnTo>
                <a:lnTo>
                  <a:pt x="0" y="141"/>
                </a:lnTo>
                <a:lnTo>
                  <a:pt x="1" y="134"/>
                </a:lnTo>
                <a:lnTo>
                  <a:pt x="2" y="126"/>
                </a:lnTo>
                <a:lnTo>
                  <a:pt x="4" y="118"/>
                </a:lnTo>
                <a:lnTo>
                  <a:pt x="5" y="111"/>
                </a:lnTo>
                <a:lnTo>
                  <a:pt x="7" y="103"/>
                </a:lnTo>
                <a:lnTo>
                  <a:pt x="9" y="96"/>
                </a:lnTo>
                <a:lnTo>
                  <a:pt x="11" y="89"/>
                </a:lnTo>
                <a:lnTo>
                  <a:pt x="14" y="82"/>
                </a:lnTo>
                <a:lnTo>
                  <a:pt x="17" y="76"/>
                </a:lnTo>
                <a:lnTo>
                  <a:pt x="20" y="69"/>
                </a:lnTo>
                <a:lnTo>
                  <a:pt x="23" y="63"/>
                </a:lnTo>
                <a:lnTo>
                  <a:pt x="26" y="57"/>
                </a:lnTo>
                <a:lnTo>
                  <a:pt x="30" y="51"/>
                </a:lnTo>
                <a:lnTo>
                  <a:pt x="34" y="46"/>
                </a:lnTo>
                <a:lnTo>
                  <a:pt x="38" y="41"/>
                </a:lnTo>
                <a:lnTo>
                  <a:pt x="42" y="36"/>
                </a:lnTo>
                <a:lnTo>
                  <a:pt x="46" y="31"/>
                </a:lnTo>
                <a:lnTo>
                  <a:pt x="51" y="27"/>
                </a:lnTo>
                <a:lnTo>
                  <a:pt x="56" y="23"/>
                </a:lnTo>
                <a:lnTo>
                  <a:pt x="60" y="19"/>
                </a:lnTo>
                <a:lnTo>
                  <a:pt x="65" y="15"/>
                </a:lnTo>
                <a:lnTo>
                  <a:pt x="71" y="12"/>
                </a:lnTo>
                <a:lnTo>
                  <a:pt x="76" y="9"/>
                </a:lnTo>
                <a:lnTo>
                  <a:pt x="81" y="7"/>
                </a:lnTo>
                <a:lnTo>
                  <a:pt x="87" y="5"/>
                </a:lnTo>
                <a:lnTo>
                  <a:pt x="92" y="3"/>
                </a:lnTo>
                <a:lnTo>
                  <a:pt x="98" y="1"/>
                </a:lnTo>
                <a:lnTo>
                  <a:pt x="104" y="0"/>
                </a:lnTo>
                <a:lnTo>
                  <a:pt x="110" y="0"/>
                </a:lnTo>
                <a:lnTo>
                  <a:pt x="116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" name="Freeform 3"/>
          <p:cNvSpPr>
            <a:spLocks noChangeArrowheads="1"/>
          </p:cNvSpPr>
          <p:nvPr/>
        </p:nvSpPr>
        <p:spPr bwMode="auto">
          <a:xfrm>
            <a:off x="777875" y="3349625"/>
            <a:ext cx="2359025" cy="0"/>
          </a:xfrm>
          <a:custGeom>
            <a:avLst/>
            <a:gdLst>
              <a:gd name="T0" fmla="*/ 1 w 1486"/>
              <a:gd name="T1" fmla="*/ 5 w 1486"/>
              <a:gd name="T2" fmla="*/ 12 w 1486"/>
              <a:gd name="T3" fmla="*/ 22 w 1486"/>
              <a:gd name="T4" fmla="*/ 36 w 1486"/>
              <a:gd name="T5" fmla="*/ 52 w 1486"/>
              <a:gd name="T6" fmla="*/ 70 w 1486"/>
              <a:gd name="T7" fmla="*/ 91 w 1486"/>
              <a:gd name="T8" fmla="*/ 115 w 1486"/>
              <a:gd name="T9" fmla="*/ 140 w 1486"/>
              <a:gd name="T10" fmla="*/ 168 w 1486"/>
              <a:gd name="T11" fmla="*/ 198 w 1486"/>
              <a:gd name="T12" fmla="*/ 230 w 1486"/>
              <a:gd name="T13" fmla="*/ 263 w 1486"/>
              <a:gd name="T14" fmla="*/ 298 w 1486"/>
              <a:gd name="T15" fmla="*/ 334 w 1486"/>
              <a:gd name="T16" fmla="*/ 372 w 1486"/>
              <a:gd name="T17" fmla="*/ 411 w 1486"/>
              <a:gd name="T18" fmla="*/ 451 w 1486"/>
              <a:gd name="T19" fmla="*/ 492 w 1486"/>
              <a:gd name="T20" fmla="*/ 533 w 1486"/>
              <a:gd name="T21" fmla="*/ 575 w 1486"/>
              <a:gd name="T22" fmla="*/ 618 w 1486"/>
              <a:gd name="T23" fmla="*/ 661 w 1486"/>
              <a:gd name="T24" fmla="*/ 705 w 1486"/>
              <a:gd name="T25" fmla="*/ 748 w 1486"/>
              <a:gd name="T26" fmla="*/ 792 w 1486"/>
              <a:gd name="T27" fmla="*/ 835 w 1486"/>
              <a:gd name="T28" fmla="*/ 878 w 1486"/>
              <a:gd name="T29" fmla="*/ 920 w 1486"/>
              <a:gd name="T30" fmla="*/ 963 w 1486"/>
              <a:gd name="T31" fmla="*/ 1004 w 1486"/>
              <a:gd name="T32" fmla="*/ 1045 w 1486"/>
              <a:gd name="T33" fmla="*/ 1084 w 1486"/>
              <a:gd name="T34" fmla="*/ 1123 w 1486"/>
              <a:gd name="T35" fmla="*/ 1160 w 1486"/>
              <a:gd name="T36" fmla="*/ 1196 w 1486"/>
              <a:gd name="T37" fmla="*/ 1231 w 1486"/>
              <a:gd name="T38" fmla="*/ 1264 w 1486"/>
              <a:gd name="T39" fmla="*/ 1295 w 1486"/>
              <a:gd name="T40" fmla="*/ 1324 w 1486"/>
              <a:gd name="T41" fmla="*/ 1351 w 1486"/>
              <a:gd name="T42" fmla="*/ 1377 w 1486"/>
              <a:gd name="T43" fmla="*/ 1399 w 1486"/>
              <a:gd name="T44" fmla="*/ 1420 w 1486"/>
              <a:gd name="T45" fmla="*/ 1438 w 1486"/>
              <a:gd name="T46" fmla="*/ 1453 w 1486"/>
              <a:gd name="T47" fmla="*/ 1466 w 1486"/>
              <a:gd name="T48" fmla="*/ 1475 w 1486"/>
              <a:gd name="T49" fmla="*/ 1482 w 1486"/>
              <a:gd name="T50" fmla="*/ 1485 w 148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</a:cxnLst>
            <a:rect l="0" t="0" r="r" b="b"/>
            <a:pathLst>
              <a:path w="148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lnTo>
                  <a:pt x="1" y="0"/>
                </a:lnTo>
                <a:lnTo>
                  <a:pt x="2" y="0"/>
                </a:lnTo>
                <a:lnTo>
                  <a:pt x="3" y="0"/>
                </a:lnTo>
                <a:lnTo>
                  <a:pt x="5" y="0"/>
                </a:lnTo>
                <a:lnTo>
                  <a:pt x="6" y="0"/>
                </a:lnTo>
                <a:lnTo>
                  <a:pt x="8" y="0"/>
                </a:lnTo>
                <a:lnTo>
                  <a:pt x="10" y="0"/>
                </a:lnTo>
                <a:lnTo>
                  <a:pt x="12" y="0"/>
                </a:lnTo>
                <a:lnTo>
                  <a:pt x="14" y="0"/>
                </a:lnTo>
                <a:lnTo>
                  <a:pt x="17" y="0"/>
                </a:lnTo>
                <a:lnTo>
                  <a:pt x="19" y="0"/>
                </a:lnTo>
                <a:lnTo>
                  <a:pt x="22" y="0"/>
                </a:lnTo>
                <a:lnTo>
                  <a:pt x="25" y="0"/>
                </a:lnTo>
                <a:lnTo>
                  <a:pt x="29" y="0"/>
                </a:lnTo>
                <a:lnTo>
                  <a:pt x="32" y="0"/>
                </a:lnTo>
                <a:lnTo>
                  <a:pt x="36" y="0"/>
                </a:lnTo>
                <a:lnTo>
                  <a:pt x="39" y="0"/>
                </a:lnTo>
                <a:lnTo>
                  <a:pt x="43" y="0"/>
                </a:lnTo>
                <a:lnTo>
                  <a:pt x="47" y="0"/>
                </a:lnTo>
                <a:lnTo>
                  <a:pt x="52" y="0"/>
                </a:lnTo>
                <a:lnTo>
                  <a:pt x="56" y="0"/>
                </a:lnTo>
                <a:lnTo>
                  <a:pt x="60" y="0"/>
                </a:lnTo>
                <a:lnTo>
                  <a:pt x="65" y="0"/>
                </a:lnTo>
                <a:lnTo>
                  <a:pt x="70" y="0"/>
                </a:lnTo>
                <a:lnTo>
                  <a:pt x="75" y="0"/>
                </a:lnTo>
                <a:lnTo>
                  <a:pt x="80" y="0"/>
                </a:lnTo>
                <a:lnTo>
                  <a:pt x="86" y="0"/>
                </a:lnTo>
                <a:lnTo>
                  <a:pt x="91" y="0"/>
                </a:lnTo>
                <a:lnTo>
                  <a:pt x="97" y="0"/>
                </a:lnTo>
                <a:lnTo>
                  <a:pt x="103" y="0"/>
                </a:lnTo>
                <a:lnTo>
                  <a:pt x="109" y="0"/>
                </a:lnTo>
                <a:lnTo>
                  <a:pt x="115" y="0"/>
                </a:lnTo>
                <a:lnTo>
                  <a:pt x="121" y="0"/>
                </a:lnTo>
                <a:lnTo>
                  <a:pt x="127" y="0"/>
                </a:lnTo>
                <a:lnTo>
                  <a:pt x="134" y="0"/>
                </a:lnTo>
                <a:lnTo>
                  <a:pt x="140" y="0"/>
                </a:lnTo>
                <a:lnTo>
                  <a:pt x="147" y="0"/>
                </a:lnTo>
                <a:lnTo>
                  <a:pt x="154" y="0"/>
                </a:lnTo>
                <a:lnTo>
                  <a:pt x="161" y="0"/>
                </a:lnTo>
                <a:lnTo>
                  <a:pt x="168" y="0"/>
                </a:lnTo>
                <a:lnTo>
                  <a:pt x="176" y="0"/>
                </a:lnTo>
                <a:lnTo>
                  <a:pt x="183" y="0"/>
                </a:lnTo>
                <a:lnTo>
                  <a:pt x="190" y="0"/>
                </a:lnTo>
                <a:lnTo>
                  <a:pt x="198" y="0"/>
                </a:lnTo>
                <a:lnTo>
                  <a:pt x="206" y="0"/>
                </a:lnTo>
                <a:lnTo>
                  <a:pt x="214" y="0"/>
                </a:lnTo>
                <a:lnTo>
                  <a:pt x="222" y="0"/>
                </a:lnTo>
                <a:lnTo>
                  <a:pt x="230" y="0"/>
                </a:lnTo>
                <a:lnTo>
                  <a:pt x="238" y="0"/>
                </a:lnTo>
                <a:lnTo>
                  <a:pt x="246" y="0"/>
                </a:lnTo>
                <a:lnTo>
                  <a:pt x="255" y="0"/>
                </a:lnTo>
                <a:lnTo>
                  <a:pt x="263" y="0"/>
                </a:lnTo>
                <a:lnTo>
                  <a:pt x="272" y="0"/>
                </a:lnTo>
                <a:lnTo>
                  <a:pt x="280" y="0"/>
                </a:lnTo>
                <a:lnTo>
                  <a:pt x="289" y="0"/>
                </a:lnTo>
                <a:lnTo>
                  <a:pt x="298" y="0"/>
                </a:lnTo>
                <a:lnTo>
                  <a:pt x="307" y="0"/>
                </a:lnTo>
                <a:lnTo>
                  <a:pt x="316" y="0"/>
                </a:lnTo>
                <a:lnTo>
                  <a:pt x="325" y="0"/>
                </a:lnTo>
                <a:lnTo>
                  <a:pt x="334" y="0"/>
                </a:lnTo>
                <a:lnTo>
                  <a:pt x="344" y="0"/>
                </a:lnTo>
                <a:lnTo>
                  <a:pt x="353" y="0"/>
                </a:lnTo>
                <a:lnTo>
                  <a:pt x="363" y="0"/>
                </a:lnTo>
                <a:lnTo>
                  <a:pt x="372" y="0"/>
                </a:lnTo>
                <a:lnTo>
                  <a:pt x="382" y="0"/>
                </a:lnTo>
                <a:lnTo>
                  <a:pt x="391" y="0"/>
                </a:lnTo>
                <a:lnTo>
                  <a:pt x="401" y="0"/>
                </a:lnTo>
                <a:lnTo>
                  <a:pt x="411" y="0"/>
                </a:lnTo>
                <a:lnTo>
                  <a:pt x="421" y="0"/>
                </a:lnTo>
                <a:lnTo>
                  <a:pt x="431" y="0"/>
                </a:lnTo>
                <a:lnTo>
                  <a:pt x="441" y="0"/>
                </a:lnTo>
                <a:lnTo>
                  <a:pt x="451" y="0"/>
                </a:lnTo>
                <a:lnTo>
                  <a:pt x="461" y="0"/>
                </a:lnTo>
                <a:lnTo>
                  <a:pt x="471" y="0"/>
                </a:lnTo>
                <a:lnTo>
                  <a:pt x="481" y="0"/>
                </a:lnTo>
                <a:lnTo>
                  <a:pt x="492" y="0"/>
                </a:lnTo>
                <a:lnTo>
                  <a:pt x="502" y="0"/>
                </a:lnTo>
                <a:lnTo>
                  <a:pt x="512" y="0"/>
                </a:lnTo>
                <a:lnTo>
                  <a:pt x="523" y="0"/>
                </a:lnTo>
                <a:lnTo>
                  <a:pt x="533" y="0"/>
                </a:lnTo>
                <a:lnTo>
                  <a:pt x="544" y="0"/>
                </a:lnTo>
                <a:lnTo>
                  <a:pt x="554" y="0"/>
                </a:lnTo>
                <a:lnTo>
                  <a:pt x="565" y="0"/>
                </a:lnTo>
                <a:lnTo>
                  <a:pt x="575" y="0"/>
                </a:lnTo>
                <a:lnTo>
                  <a:pt x="586" y="0"/>
                </a:lnTo>
                <a:lnTo>
                  <a:pt x="597" y="0"/>
                </a:lnTo>
                <a:lnTo>
                  <a:pt x="607" y="0"/>
                </a:lnTo>
                <a:lnTo>
                  <a:pt x="618" y="0"/>
                </a:lnTo>
                <a:lnTo>
                  <a:pt x="629" y="0"/>
                </a:lnTo>
                <a:lnTo>
                  <a:pt x="640" y="0"/>
                </a:lnTo>
                <a:lnTo>
                  <a:pt x="650" y="0"/>
                </a:lnTo>
                <a:lnTo>
                  <a:pt x="661" y="0"/>
                </a:lnTo>
                <a:lnTo>
                  <a:pt x="672" y="0"/>
                </a:lnTo>
                <a:lnTo>
                  <a:pt x="683" y="0"/>
                </a:lnTo>
                <a:lnTo>
                  <a:pt x="694" y="0"/>
                </a:lnTo>
                <a:lnTo>
                  <a:pt x="705" y="0"/>
                </a:lnTo>
                <a:lnTo>
                  <a:pt x="715" y="0"/>
                </a:lnTo>
                <a:lnTo>
                  <a:pt x="726" y="0"/>
                </a:lnTo>
                <a:lnTo>
                  <a:pt x="737" y="0"/>
                </a:lnTo>
                <a:lnTo>
                  <a:pt x="748" y="0"/>
                </a:lnTo>
                <a:lnTo>
                  <a:pt x="759" y="0"/>
                </a:lnTo>
                <a:lnTo>
                  <a:pt x="770" y="0"/>
                </a:lnTo>
                <a:lnTo>
                  <a:pt x="781" y="0"/>
                </a:lnTo>
                <a:lnTo>
                  <a:pt x="792" y="0"/>
                </a:lnTo>
                <a:lnTo>
                  <a:pt x="802" y="0"/>
                </a:lnTo>
                <a:lnTo>
                  <a:pt x="813" y="0"/>
                </a:lnTo>
                <a:lnTo>
                  <a:pt x="824" y="0"/>
                </a:lnTo>
                <a:lnTo>
                  <a:pt x="835" y="0"/>
                </a:lnTo>
                <a:lnTo>
                  <a:pt x="846" y="0"/>
                </a:lnTo>
                <a:lnTo>
                  <a:pt x="856" y="0"/>
                </a:lnTo>
                <a:lnTo>
                  <a:pt x="867" y="0"/>
                </a:lnTo>
                <a:lnTo>
                  <a:pt x="878" y="0"/>
                </a:lnTo>
                <a:lnTo>
                  <a:pt x="889" y="0"/>
                </a:lnTo>
                <a:lnTo>
                  <a:pt x="899" y="0"/>
                </a:lnTo>
                <a:lnTo>
                  <a:pt x="910" y="0"/>
                </a:lnTo>
                <a:lnTo>
                  <a:pt x="920" y="0"/>
                </a:lnTo>
                <a:lnTo>
                  <a:pt x="931" y="0"/>
                </a:lnTo>
                <a:lnTo>
                  <a:pt x="942" y="0"/>
                </a:lnTo>
                <a:lnTo>
                  <a:pt x="952" y="0"/>
                </a:lnTo>
                <a:lnTo>
                  <a:pt x="963" y="0"/>
                </a:lnTo>
                <a:lnTo>
                  <a:pt x="973" y="0"/>
                </a:lnTo>
                <a:lnTo>
                  <a:pt x="983" y="0"/>
                </a:lnTo>
                <a:lnTo>
                  <a:pt x="994" y="0"/>
                </a:lnTo>
                <a:lnTo>
                  <a:pt x="1004" y="0"/>
                </a:lnTo>
                <a:lnTo>
                  <a:pt x="1014" y="0"/>
                </a:lnTo>
                <a:lnTo>
                  <a:pt x="1024" y="0"/>
                </a:lnTo>
                <a:lnTo>
                  <a:pt x="1034" y="0"/>
                </a:lnTo>
                <a:lnTo>
                  <a:pt x="1045" y="0"/>
                </a:lnTo>
                <a:lnTo>
                  <a:pt x="1055" y="0"/>
                </a:lnTo>
                <a:lnTo>
                  <a:pt x="1064" y="0"/>
                </a:lnTo>
                <a:lnTo>
                  <a:pt x="1074" y="0"/>
                </a:lnTo>
                <a:lnTo>
                  <a:pt x="1084" y="0"/>
                </a:lnTo>
                <a:lnTo>
                  <a:pt x="1094" y="0"/>
                </a:lnTo>
                <a:lnTo>
                  <a:pt x="1104" y="0"/>
                </a:lnTo>
                <a:lnTo>
                  <a:pt x="1113" y="0"/>
                </a:lnTo>
                <a:lnTo>
                  <a:pt x="1123" y="0"/>
                </a:lnTo>
                <a:lnTo>
                  <a:pt x="1132" y="0"/>
                </a:lnTo>
                <a:lnTo>
                  <a:pt x="1142" y="0"/>
                </a:lnTo>
                <a:lnTo>
                  <a:pt x="1151" y="0"/>
                </a:lnTo>
                <a:lnTo>
                  <a:pt x="1160" y="0"/>
                </a:lnTo>
                <a:lnTo>
                  <a:pt x="1169" y="0"/>
                </a:lnTo>
                <a:lnTo>
                  <a:pt x="1178" y="0"/>
                </a:lnTo>
                <a:lnTo>
                  <a:pt x="1187" y="0"/>
                </a:lnTo>
                <a:lnTo>
                  <a:pt x="1196" y="0"/>
                </a:lnTo>
                <a:lnTo>
                  <a:pt x="1205" y="0"/>
                </a:lnTo>
                <a:lnTo>
                  <a:pt x="1214" y="0"/>
                </a:lnTo>
                <a:lnTo>
                  <a:pt x="1222" y="0"/>
                </a:lnTo>
                <a:lnTo>
                  <a:pt x="1231" y="0"/>
                </a:lnTo>
                <a:lnTo>
                  <a:pt x="1239" y="0"/>
                </a:lnTo>
                <a:lnTo>
                  <a:pt x="1247" y="0"/>
                </a:lnTo>
                <a:lnTo>
                  <a:pt x="1255" y="0"/>
                </a:lnTo>
                <a:lnTo>
                  <a:pt x="1264" y="0"/>
                </a:lnTo>
                <a:lnTo>
                  <a:pt x="1272" y="0"/>
                </a:lnTo>
                <a:lnTo>
                  <a:pt x="1279" y="0"/>
                </a:lnTo>
                <a:lnTo>
                  <a:pt x="1287" y="0"/>
                </a:lnTo>
                <a:lnTo>
                  <a:pt x="1295" y="0"/>
                </a:lnTo>
                <a:lnTo>
                  <a:pt x="1302" y="0"/>
                </a:lnTo>
                <a:lnTo>
                  <a:pt x="1310" y="0"/>
                </a:lnTo>
                <a:lnTo>
                  <a:pt x="1317" y="0"/>
                </a:lnTo>
                <a:lnTo>
                  <a:pt x="1324" y="0"/>
                </a:lnTo>
                <a:lnTo>
                  <a:pt x="1331" y="0"/>
                </a:lnTo>
                <a:lnTo>
                  <a:pt x="1338" y="0"/>
                </a:lnTo>
                <a:lnTo>
                  <a:pt x="1345" y="0"/>
                </a:lnTo>
                <a:lnTo>
                  <a:pt x="1351" y="0"/>
                </a:lnTo>
                <a:lnTo>
                  <a:pt x="1358" y="0"/>
                </a:lnTo>
                <a:lnTo>
                  <a:pt x="1364" y="0"/>
                </a:lnTo>
                <a:lnTo>
                  <a:pt x="1370" y="0"/>
                </a:lnTo>
                <a:lnTo>
                  <a:pt x="1377" y="0"/>
                </a:lnTo>
                <a:lnTo>
                  <a:pt x="1383" y="0"/>
                </a:lnTo>
                <a:lnTo>
                  <a:pt x="1388" y="0"/>
                </a:lnTo>
                <a:lnTo>
                  <a:pt x="1394" y="0"/>
                </a:lnTo>
                <a:lnTo>
                  <a:pt x="1399" y="0"/>
                </a:lnTo>
                <a:lnTo>
                  <a:pt x="1405" y="0"/>
                </a:lnTo>
                <a:lnTo>
                  <a:pt x="1410" y="0"/>
                </a:lnTo>
                <a:lnTo>
                  <a:pt x="1415" y="0"/>
                </a:lnTo>
                <a:lnTo>
                  <a:pt x="1420" y="0"/>
                </a:lnTo>
                <a:lnTo>
                  <a:pt x="1425" y="0"/>
                </a:lnTo>
                <a:lnTo>
                  <a:pt x="1429" y="0"/>
                </a:lnTo>
                <a:lnTo>
                  <a:pt x="1434" y="0"/>
                </a:lnTo>
                <a:lnTo>
                  <a:pt x="1438" y="0"/>
                </a:lnTo>
                <a:lnTo>
                  <a:pt x="1442" y="0"/>
                </a:lnTo>
                <a:lnTo>
                  <a:pt x="1446" y="0"/>
                </a:lnTo>
                <a:lnTo>
                  <a:pt x="1450" y="0"/>
                </a:lnTo>
                <a:lnTo>
                  <a:pt x="1453" y="0"/>
                </a:lnTo>
                <a:lnTo>
                  <a:pt x="1457" y="0"/>
                </a:lnTo>
                <a:lnTo>
                  <a:pt x="1460" y="0"/>
                </a:lnTo>
                <a:lnTo>
                  <a:pt x="1463" y="0"/>
                </a:lnTo>
                <a:lnTo>
                  <a:pt x="1466" y="0"/>
                </a:lnTo>
                <a:lnTo>
                  <a:pt x="1468" y="0"/>
                </a:lnTo>
                <a:lnTo>
                  <a:pt x="1471" y="0"/>
                </a:lnTo>
                <a:lnTo>
                  <a:pt x="1473" y="0"/>
                </a:lnTo>
                <a:lnTo>
                  <a:pt x="1475" y="0"/>
                </a:lnTo>
                <a:lnTo>
                  <a:pt x="1477" y="0"/>
                </a:lnTo>
                <a:lnTo>
                  <a:pt x="1479" y="0"/>
                </a:lnTo>
                <a:lnTo>
                  <a:pt x="1481" y="0"/>
                </a:lnTo>
                <a:lnTo>
                  <a:pt x="1482" y="0"/>
                </a:lnTo>
                <a:lnTo>
                  <a:pt x="1483" y="0"/>
                </a:lnTo>
                <a:lnTo>
                  <a:pt x="1484" y="0"/>
                </a:lnTo>
                <a:lnTo>
                  <a:pt x="1485" y="0"/>
                </a:lnTo>
                <a:lnTo>
                  <a:pt x="1485" y="0"/>
                </a:lnTo>
                <a:lnTo>
                  <a:pt x="1486" y="0"/>
                </a:lnTo>
                <a:lnTo>
                  <a:pt x="1486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0" name="Freeform 4"/>
          <p:cNvSpPr>
            <a:spLocks noChangeArrowheads="1"/>
          </p:cNvSpPr>
          <p:nvPr/>
        </p:nvSpPr>
        <p:spPr bwMode="auto">
          <a:xfrm>
            <a:off x="3136900" y="3349625"/>
            <a:ext cx="182563" cy="250825"/>
          </a:xfrm>
          <a:custGeom>
            <a:avLst/>
            <a:gdLst>
              <a:gd name="T0" fmla="*/ 0 w 115"/>
              <a:gd name="T1" fmla="*/ 0 h 158"/>
              <a:gd name="T2" fmla="*/ 6 w 115"/>
              <a:gd name="T3" fmla="*/ 0 h 158"/>
              <a:gd name="T4" fmla="*/ 11 w 115"/>
              <a:gd name="T5" fmla="*/ 0 h 158"/>
              <a:gd name="T6" fmla="*/ 17 w 115"/>
              <a:gd name="T7" fmla="*/ 1 h 158"/>
              <a:gd name="T8" fmla="*/ 23 w 115"/>
              <a:gd name="T9" fmla="*/ 3 h 158"/>
              <a:gd name="T10" fmla="*/ 29 w 115"/>
              <a:gd name="T11" fmla="*/ 5 h 158"/>
              <a:gd name="T12" fmla="*/ 34 w 115"/>
              <a:gd name="T13" fmla="*/ 7 h 158"/>
              <a:gd name="T14" fmla="*/ 39 w 115"/>
              <a:gd name="T15" fmla="*/ 9 h 158"/>
              <a:gd name="T16" fmla="*/ 45 w 115"/>
              <a:gd name="T17" fmla="*/ 12 h 158"/>
              <a:gd name="T18" fmla="*/ 50 w 115"/>
              <a:gd name="T19" fmla="*/ 15 h 158"/>
              <a:gd name="T20" fmla="*/ 55 w 115"/>
              <a:gd name="T21" fmla="*/ 19 h 158"/>
              <a:gd name="T22" fmla="*/ 60 w 115"/>
              <a:gd name="T23" fmla="*/ 23 h 158"/>
              <a:gd name="T24" fmla="*/ 64 w 115"/>
              <a:gd name="T25" fmla="*/ 27 h 158"/>
              <a:gd name="T26" fmla="*/ 69 w 115"/>
              <a:gd name="T27" fmla="*/ 31 h 158"/>
              <a:gd name="T28" fmla="*/ 73 w 115"/>
              <a:gd name="T29" fmla="*/ 36 h 158"/>
              <a:gd name="T30" fmla="*/ 77 w 115"/>
              <a:gd name="T31" fmla="*/ 41 h 158"/>
              <a:gd name="T32" fmla="*/ 81 w 115"/>
              <a:gd name="T33" fmla="*/ 46 h 158"/>
              <a:gd name="T34" fmla="*/ 85 w 115"/>
              <a:gd name="T35" fmla="*/ 51 h 158"/>
              <a:gd name="T36" fmla="*/ 89 w 115"/>
              <a:gd name="T37" fmla="*/ 57 h 158"/>
              <a:gd name="T38" fmla="*/ 92 w 115"/>
              <a:gd name="T39" fmla="*/ 63 h 158"/>
              <a:gd name="T40" fmla="*/ 96 w 115"/>
              <a:gd name="T41" fmla="*/ 69 h 158"/>
              <a:gd name="T42" fmla="*/ 99 w 115"/>
              <a:gd name="T43" fmla="*/ 76 h 158"/>
              <a:gd name="T44" fmla="*/ 101 w 115"/>
              <a:gd name="T45" fmla="*/ 82 h 158"/>
              <a:gd name="T46" fmla="*/ 104 w 115"/>
              <a:gd name="T47" fmla="*/ 89 h 158"/>
              <a:gd name="T48" fmla="*/ 106 w 115"/>
              <a:gd name="T49" fmla="*/ 96 h 158"/>
              <a:gd name="T50" fmla="*/ 108 w 115"/>
              <a:gd name="T51" fmla="*/ 103 h 158"/>
              <a:gd name="T52" fmla="*/ 110 w 115"/>
              <a:gd name="T53" fmla="*/ 111 h 158"/>
              <a:gd name="T54" fmla="*/ 112 w 115"/>
              <a:gd name="T55" fmla="*/ 118 h 158"/>
              <a:gd name="T56" fmla="*/ 113 w 115"/>
              <a:gd name="T57" fmla="*/ 126 h 158"/>
              <a:gd name="T58" fmla="*/ 114 w 115"/>
              <a:gd name="T59" fmla="*/ 134 h 158"/>
              <a:gd name="T60" fmla="*/ 115 w 115"/>
              <a:gd name="T61" fmla="*/ 141 h 158"/>
              <a:gd name="T62" fmla="*/ 115 w 115"/>
              <a:gd name="T63" fmla="*/ 149 h 158"/>
              <a:gd name="T64" fmla="*/ 115 w 115"/>
              <a:gd name="T65" fmla="*/ 15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5" h="158">
                <a:moveTo>
                  <a:pt x="0" y="0"/>
                </a:moveTo>
                <a:lnTo>
                  <a:pt x="6" y="0"/>
                </a:lnTo>
                <a:lnTo>
                  <a:pt x="11" y="0"/>
                </a:lnTo>
                <a:lnTo>
                  <a:pt x="17" y="1"/>
                </a:lnTo>
                <a:lnTo>
                  <a:pt x="23" y="3"/>
                </a:lnTo>
                <a:lnTo>
                  <a:pt x="29" y="5"/>
                </a:lnTo>
                <a:lnTo>
                  <a:pt x="34" y="7"/>
                </a:lnTo>
                <a:lnTo>
                  <a:pt x="39" y="9"/>
                </a:lnTo>
                <a:lnTo>
                  <a:pt x="45" y="12"/>
                </a:lnTo>
                <a:lnTo>
                  <a:pt x="50" y="15"/>
                </a:lnTo>
                <a:lnTo>
                  <a:pt x="55" y="19"/>
                </a:lnTo>
                <a:lnTo>
                  <a:pt x="60" y="23"/>
                </a:lnTo>
                <a:lnTo>
                  <a:pt x="64" y="27"/>
                </a:lnTo>
                <a:lnTo>
                  <a:pt x="69" y="31"/>
                </a:lnTo>
                <a:lnTo>
                  <a:pt x="73" y="36"/>
                </a:lnTo>
                <a:lnTo>
                  <a:pt x="77" y="41"/>
                </a:lnTo>
                <a:lnTo>
                  <a:pt x="81" y="46"/>
                </a:lnTo>
                <a:lnTo>
                  <a:pt x="85" y="51"/>
                </a:lnTo>
                <a:lnTo>
                  <a:pt x="89" y="57"/>
                </a:lnTo>
                <a:lnTo>
                  <a:pt x="92" y="63"/>
                </a:lnTo>
                <a:lnTo>
                  <a:pt x="96" y="69"/>
                </a:lnTo>
                <a:lnTo>
                  <a:pt x="99" y="76"/>
                </a:lnTo>
                <a:lnTo>
                  <a:pt x="101" y="82"/>
                </a:lnTo>
                <a:lnTo>
                  <a:pt x="104" y="89"/>
                </a:lnTo>
                <a:lnTo>
                  <a:pt x="106" y="96"/>
                </a:lnTo>
                <a:lnTo>
                  <a:pt x="108" y="103"/>
                </a:lnTo>
                <a:lnTo>
                  <a:pt x="110" y="111"/>
                </a:lnTo>
                <a:lnTo>
                  <a:pt x="112" y="118"/>
                </a:lnTo>
                <a:lnTo>
                  <a:pt x="113" y="126"/>
                </a:lnTo>
                <a:lnTo>
                  <a:pt x="114" y="134"/>
                </a:lnTo>
                <a:lnTo>
                  <a:pt x="115" y="141"/>
                </a:lnTo>
                <a:lnTo>
                  <a:pt x="115" y="149"/>
                </a:lnTo>
                <a:lnTo>
                  <a:pt x="115" y="158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1" name="Freeform 5"/>
          <p:cNvSpPr>
            <a:spLocks noChangeArrowheads="1"/>
          </p:cNvSpPr>
          <p:nvPr/>
        </p:nvSpPr>
        <p:spPr bwMode="auto">
          <a:xfrm>
            <a:off x="3319463" y="360045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2" name="Freeform 6"/>
          <p:cNvSpPr>
            <a:spLocks noChangeArrowheads="1"/>
          </p:cNvSpPr>
          <p:nvPr/>
        </p:nvSpPr>
        <p:spPr bwMode="auto">
          <a:xfrm>
            <a:off x="3136900" y="3600450"/>
            <a:ext cx="182563" cy="250825"/>
          </a:xfrm>
          <a:custGeom>
            <a:avLst/>
            <a:gdLst>
              <a:gd name="T0" fmla="*/ 115 w 115"/>
              <a:gd name="T1" fmla="*/ 0 h 158"/>
              <a:gd name="T2" fmla="*/ 115 w 115"/>
              <a:gd name="T3" fmla="*/ 8 h 158"/>
              <a:gd name="T4" fmla="*/ 115 w 115"/>
              <a:gd name="T5" fmla="*/ 16 h 158"/>
              <a:gd name="T6" fmla="*/ 114 w 115"/>
              <a:gd name="T7" fmla="*/ 24 h 158"/>
              <a:gd name="T8" fmla="*/ 113 w 115"/>
              <a:gd name="T9" fmla="*/ 32 h 158"/>
              <a:gd name="T10" fmla="*/ 112 w 115"/>
              <a:gd name="T11" fmla="*/ 39 h 158"/>
              <a:gd name="T12" fmla="*/ 110 w 115"/>
              <a:gd name="T13" fmla="*/ 47 h 158"/>
              <a:gd name="T14" fmla="*/ 108 w 115"/>
              <a:gd name="T15" fmla="*/ 54 h 158"/>
              <a:gd name="T16" fmla="*/ 106 w 115"/>
              <a:gd name="T17" fmla="*/ 61 h 158"/>
              <a:gd name="T18" fmla="*/ 104 w 115"/>
              <a:gd name="T19" fmla="*/ 68 h 158"/>
              <a:gd name="T20" fmla="*/ 101 w 115"/>
              <a:gd name="T21" fmla="*/ 75 h 158"/>
              <a:gd name="T22" fmla="*/ 99 w 115"/>
              <a:gd name="T23" fmla="*/ 82 h 158"/>
              <a:gd name="T24" fmla="*/ 96 w 115"/>
              <a:gd name="T25" fmla="*/ 88 h 158"/>
              <a:gd name="T26" fmla="*/ 92 w 115"/>
              <a:gd name="T27" fmla="*/ 94 h 158"/>
              <a:gd name="T28" fmla="*/ 89 w 115"/>
              <a:gd name="T29" fmla="*/ 100 h 158"/>
              <a:gd name="T30" fmla="*/ 85 w 115"/>
              <a:gd name="T31" fmla="*/ 106 h 158"/>
              <a:gd name="T32" fmla="*/ 81 w 115"/>
              <a:gd name="T33" fmla="*/ 112 h 158"/>
              <a:gd name="T34" fmla="*/ 77 w 115"/>
              <a:gd name="T35" fmla="*/ 117 h 158"/>
              <a:gd name="T36" fmla="*/ 73 w 115"/>
              <a:gd name="T37" fmla="*/ 122 h 158"/>
              <a:gd name="T38" fmla="*/ 69 w 115"/>
              <a:gd name="T39" fmla="*/ 126 h 158"/>
              <a:gd name="T40" fmla="*/ 64 w 115"/>
              <a:gd name="T41" fmla="*/ 131 h 158"/>
              <a:gd name="T42" fmla="*/ 60 w 115"/>
              <a:gd name="T43" fmla="*/ 135 h 158"/>
              <a:gd name="T44" fmla="*/ 55 w 115"/>
              <a:gd name="T45" fmla="*/ 139 h 158"/>
              <a:gd name="T46" fmla="*/ 50 w 115"/>
              <a:gd name="T47" fmla="*/ 142 h 158"/>
              <a:gd name="T48" fmla="*/ 45 w 115"/>
              <a:gd name="T49" fmla="*/ 145 h 158"/>
              <a:gd name="T50" fmla="*/ 39 w 115"/>
              <a:gd name="T51" fmla="*/ 148 h 158"/>
              <a:gd name="T52" fmla="*/ 34 w 115"/>
              <a:gd name="T53" fmla="*/ 151 h 158"/>
              <a:gd name="T54" fmla="*/ 29 w 115"/>
              <a:gd name="T55" fmla="*/ 153 h 158"/>
              <a:gd name="T56" fmla="*/ 23 w 115"/>
              <a:gd name="T57" fmla="*/ 155 h 158"/>
              <a:gd name="T58" fmla="*/ 17 w 115"/>
              <a:gd name="T59" fmla="*/ 156 h 158"/>
              <a:gd name="T60" fmla="*/ 11 w 115"/>
              <a:gd name="T61" fmla="*/ 157 h 158"/>
              <a:gd name="T62" fmla="*/ 6 w 115"/>
              <a:gd name="T63" fmla="*/ 158 h 158"/>
              <a:gd name="T64" fmla="*/ 0 w 115"/>
              <a:gd name="T65" fmla="*/ 15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5" h="158">
                <a:moveTo>
                  <a:pt x="115" y="0"/>
                </a:moveTo>
                <a:lnTo>
                  <a:pt x="115" y="8"/>
                </a:lnTo>
                <a:lnTo>
                  <a:pt x="115" y="16"/>
                </a:lnTo>
                <a:lnTo>
                  <a:pt x="114" y="24"/>
                </a:lnTo>
                <a:lnTo>
                  <a:pt x="113" y="32"/>
                </a:lnTo>
                <a:lnTo>
                  <a:pt x="112" y="39"/>
                </a:lnTo>
                <a:lnTo>
                  <a:pt x="110" y="47"/>
                </a:lnTo>
                <a:lnTo>
                  <a:pt x="108" y="54"/>
                </a:lnTo>
                <a:lnTo>
                  <a:pt x="106" y="61"/>
                </a:lnTo>
                <a:lnTo>
                  <a:pt x="104" y="68"/>
                </a:lnTo>
                <a:lnTo>
                  <a:pt x="101" y="75"/>
                </a:lnTo>
                <a:lnTo>
                  <a:pt x="99" y="82"/>
                </a:lnTo>
                <a:lnTo>
                  <a:pt x="96" y="88"/>
                </a:lnTo>
                <a:lnTo>
                  <a:pt x="92" y="94"/>
                </a:lnTo>
                <a:lnTo>
                  <a:pt x="89" y="100"/>
                </a:lnTo>
                <a:lnTo>
                  <a:pt x="85" y="106"/>
                </a:lnTo>
                <a:lnTo>
                  <a:pt x="81" y="112"/>
                </a:lnTo>
                <a:lnTo>
                  <a:pt x="77" y="117"/>
                </a:lnTo>
                <a:lnTo>
                  <a:pt x="73" y="122"/>
                </a:lnTo>
                <a:lnTo>
                  <a:pt x="69" y="126"/>
                </a:lnTo>
                <a:lnTo>
                  <a:pt x="64" y="131"/>
                </a:lnTo>
                <a:lnTo>
                  <a:pt x="60" y="135"/>
                </a:lnTo>
                <a:lnTo>
                  <a:pt x="55" y="139"/>
                </a:lnTo>
                <a:lnTo>
                  <a:pt x="50" y="142"/>
                </a:lnTo>
                <a:lnTo>
                  <a:pt x="45" y="145"/>
                </a:lnTo>
                <a:lnTo>
                  <a:pt x="39" y="148"/>
                </a:lnTo>
                <a:lnTo>
                  <a:pt x="34" y="151"/>
                </a:lnTo>
                <a:lnTo>
                  <a:pt x="29" y="153"/>
                </a:lnTo>
                <a:lnTo>
                  <a:pt x="23" y="155"/>
                </a:lnTo>
                <a:lnTo>
                  <a:pt x="17" y="156"/>
                </a:lnTo>
                <a:lnTo>
                  <a:pt x="11" y="157"/>
                </a:lnTo>
                <a:lnTo>
                  <a:pt x="6" y="158"/>
                </a:lnTo>
                <a:lnTo>
                  <a:pt x="0" y="158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3" name="Freeform 7"/>
          <p:cNvSpPr>
            <a:spLocks noChangeArrowheads="1"/>
          </p:cNvSpPr>
          <p:nvPr/>
        </p:nvSpPr>
        <p:spPr bwMode="auto">
          <a:xfrm>
            <a:off x="777875" y="3851275"/>
            <a:ext cx="2359025" cy="0"/>
          </a:xfrm>
          <a:custGeom>
            <a:avLst/>
            <a:gdLst>
              <a:gd name="T0" fmla="*/ 1485 w 1486"/>
              <a:gd name="T1" fmla="*/ 1481 w 1486"/>
              <a:gd name="T2" fmla="*/ 1473 w 1486"/>
              <a:gd name="T3" fmla="*/ 1463 w 1486"/>
              <a:gd name="T4" fmla="*/ 1450 w 1486"/>
              <a:gd name="T5" fmla="*/ 1434 w 1486"/>
              <a:gd name="T6" fmla="*/ 1415 w 1486"/>
              <a:gd name="T7" fmla="*/ 1394 w 1486"/>
              <a:gd name="T8" fmla="*/ 1370 w 1486"/>
              <a:gd name="T9" fmla="*/ 1345 w 1486"/>
              <a:gd name="T10" fmla="*/ 1317 w 1486"/>
              <a:gd name="T11" fmla="*/ 1287 w 1486"/>
              <a:gd name="T12" fmla="*/ 1255 w 1486"/>
              <a:gd name="T13" fmla="*/ 1222 w 1486"/>
              <a:gd name="T14" fmla="*/ 1187 w 1486"/>
              <a:gd name="T15" fmla="*/ 1151 w 1486"/>
              <a:gd name="T16" fmla="*/ 1113 w 1486"/>
              <a:gd name="T17" fmla="*/ 1074 w 1486"/>
              <a:gd name="T18" fmla="*/ 1034 w 1486"/>
              <a:gd name="T19" fmla="*/ 994 w 1486"/>
              <a:gd name="T20" fmla="*/ 952 w 1486"/>
              <a:gd name="T21" fmla="*/ 910 w 1486"/>
              <a:gd name="T22" fmla="*/ 867 w 1486"/>
              <a:gd name="T23" fmla="*/ 824 w 1486"/>
              <a:gd name="T24" fmla="*/ 781 w 1486"/>
              <a:gd name="T25" fmla="*/ 737 w 1486"/>
              <a:gd name="T26" fmla="*/ 694 w 1486"/>
              <a:gd name="T27" fmla="*/ 650 w 1486"/>
              <a:gd name="T28" fmla="*/ 607 w 1486"/>
              <a:gd name="T29" fmla="*/ 565 w 1486"/>
              <a:gd name="T30" fmla="*/ 523 w 1486"/>
              <a:gd name="T31" fmla="*/ 481 w 1486"/>
              <a:gd name="T32" fmla="*/ 441 w 1486"/>
              <a:gd name="T33" fmla="*/ 401 w 1486"/>
              <a:gd name="T34" fmla="*/ 363 w 1486"/>
              <a:gd name="T35" fmla="*/ 325 w 1486"/>
              <a:gd name="T36" fmla="*/ 289 w 1486"/>
              <a:gd name="T37" fmla="*/ 255 w 1486"/>
              <a:gd name="T38" fmla="*/ 222 w 1486"/>
              <a:gd name="T39" fmla="*/ 190 w 1486"/>
              <a:gd name="T40" fmla="*/ 161 w 1486"/>
              <a:gd name="T41" fmla="*/ 134 w 1486"/>
              <a:gd name="T42" fmla="*/ 109 w 1486"/>
              <a:gd name="T43" fmla="*/ 86 w 1486"/>
              <a:gd name="T44" fmla="*/ 65 w 1486"/>
              <a:gd name="T45" fmla="*/ 47 w 1486"/>
              <a:gd name="T46" fmla="*/ 32 w 1486"/>
              <a:gd name="T47" fmla="*/ 19 w 1486"/>
              <a:gd name="T48" fmla="*/ 10 w 1486"/>
              <a:gd name="T49" fmla="*/ 3 w 1486"/>
              <a:gd name="T50" fmla="*/ 0 w 148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</a:cxnLst>
            <a:rect l="0" t="0" r="r" b="b"/>
            <a:pathLst>
              <a:path w="1486">
                <a:moveTo>
                  <a:pt x="1486" y="0"/>
                </a:moveTo>
                <a:lnTo>
                  <a:pt x="1486" y="0"/>
                </a:lnTo>
                <a:lnTo>
                  <a:pt x="1485" y="0"/>
                </a:lnTo>
                <a:lnTo>
                  <a:pt x="1485" y="0"/>
                </a:lnTo>
                <a:lnTo>
                  <a:pt x="1484" y="0"/>
                </a:lnTo>
                <a:lnTo>
                  <a:pt x="1483" y="0"/>
                </a:lnTo>
                <a:lnTo>
                  <a:pt x="1482" y="0"/>
                </a:lnTo>
                <a:lnTo>
                  <a:pt x="1481" y="0"/>
                </a:lnTo>
                <a:lnTo>
                  <a:pt x="1479" y="0"/>
                </a:lnTo>
                <a:lnTo>
                  <a:pt x="1477" y="0"/>
                </a:lnTo>
                <a:lnTo>
                  <a:pt x="1475" y="0"/>
                </a:lnTo>
                <a:lnTo>
                  <a:pt x="1473" y="0"/>
                </a:lnTo>
                <a:lnTo>
                  <a:pt x="1471" y="0"/>
                </a:lnTo>
                <a:lnTo>
                  <a:pt x="1468" y="0"/>
                </a:lnTo>
                <a:lnTo>
                  <a:pt x="1466" y="0"/>
                </a:lnTo>
                <a:lnTo>
                  <a:pt x="1463" y="0"/>
                </a:lnTo>
                <a:lnTo>
                  <a:pt x="1460" y="0"/>
                </a:lnTo>
                <a:lnTo>
                  <a:pt x="1457" y="0"/>
                </a:lnTo>
                <a:lnTo>
                  <a:pt x="1453" y="0"/>
                </a:lnTo>
                <a:lnTo>
                  <a:pt x="1450" y="0"/>
                </a:lnTo>
                <a:lnTo>
                  <a:pt x="1446" y="0"/>
                </a:lnTo>
                <a:lnTo>
                  <a:pt x="1442" y="0"/>
                </a:lnTo>
                <a:lnTo>
                  <a:pt x="1438" y="0"/>
                </a:lnTo>
                <a:lnTo>
                  <a:pt x="1434" y="0"/>
                </a:lnTo>
                <a:lnTo>
                  <a:pt x="1429" y="0"/>
                </a:lnTo>
                <a:lnTo>
                  <a:pt x="1425" y="0"/>
                </a:lnTo>
                <a:lnTo>
                  <a:pt x="1420" y="0"/>
                </a:lnTo>
                <a:lnTo>
                  <a:pt x="1415" y="0"/>
                </a:lnTo>
                <a:lnTo>
                  <a:pt x="1410" y="0"/>
                </a:lnTo>
                <a:lnTo>
                  <a:pt x="1405" y="0"/>
                </a:lnTo>
                <a:lnTo>
                  <a:pt x="1399" y="0"/>
                </a:lnTo>
                <a:lnTo>
                  <a:pt x="1394" y="0"/>
                </a:lnTo>
                <a:lnTo>
                  <a:pt x="1388" y="0"/>
                </a:lnTo>
                <a:lnTo>
                  <a:pt x="1383" y="0"/>
                </a:lnTo>
                <a:lnTo>
                  <a:pt x="1377" y="0"/>
                </a:lnTo>
                <a:lnTo>
                  <a:pt x="1370" y="0"/>
                </a:lnTo>
                <a:lnTo>
                  <a:pt x="1364" y="0"/>
                </a:lnTo>
                <a:lnTo>
                  <a:pt x="1358" y="0"/>
                </a:lnTo>
                <a:lnTo>
                  <a:pt x="1351" y="0"/>
                </a:lnTo>
                <a:lnTo>
                  <a:pt x="1345" y="0"/>
                </a:lnTo>
                <a:lnTo>
                  <a:pt x="1338" y="0"/>
                </a:lnTo>
                <a:lnTo>
                  <a:pt x="1331" y="0"/>
                </a:lnTo>
                <a:lnTo>
                  <a:pt x="1324" y="0"/>
                </a:lnTo>
                <a:lnTo>
                  <a:pt x="1317" y="0"/>
                </a:lnTo>
                <a:lnTo>
                  <a:pt x="1310" y="0"/>
                </a:lnTo>
                <a:lnTo>
                  <a:pt x="1302" y="0"/>
                </a:lnTo>
                <a:lnTo>
                  <a:pt x="1295" y="0"/>
                </a:lnTo>
                <a:lnTo>
                  <a:pt x="1287" y="0"/>
                </a:lnTo>
                <a:lnTo>
                  <a:pt x="1279" y="0"/>
                </a:lnTo>
                <a:lnTo>
                  <a:pt x="1272" y="0"/>
                </a:lnTo>
                <a:lnTo>
                  <a:pt x="1264" y="0"/>
                </a:lnTo>
                <a:lnTo>
                  <a:pt x="1255" y="0"/>
                </a:lnTo>
                <a:lnTo>
                  <a:pt x="1247" y="0"/>
                </a:lnTo>
                <a:lnTo>
                  <a:pt x="1239" y="0"/>
                </a:lnTo>
                <a:lnTo>
                  <a:pt x="1231" y="0"/>
                </a:lnTo>
                <a:lnTo>
                  <a:pt x="1222" y="0"/>
                </a:lnTo>
                <a:lnTo>
                  <a:pt x="1214" y="0"/>
                </a:lnTo>
                <a:lnTo>
                  <a:pt x="1205" y="0"/>
                </a:lnTo>
                <a:lnTo>
                  <a:pt x="1196" y="0"/>
                </a:lnTo>
                <a:lnTo>
                  <a:pt x="1187" y="0"/>
                </a:lnTo>
                <a:lnTo>
                  <a:pt x="1178" y="0"/>
                </a:lnTo>
                <a:lnTo>
                  <a:pt x="1169" y="0"/>
                </a:lnTo>
                <a:lnTo>
                  <a:pt x="1160" y="0"/>
                </a:lnTo>
                <a:lnTo>
                  <a:pt x="1151" y="0"/>
                </a:lnTo>
                <a:lnTo>
                  <a:pt x="1142" y="0"/>
                </a:lnTo>
                <a:lnTo>
                  <a:pt x="1132" y="0"/>
                </a:lnTo>
                <a:lnTo>
                  <a:pt x="1123" y="0"/>
                </a:lnTo>
                <a:lnTo>
                  <a:pt x="1113" y="0"/>
                </a:lnTo>
                <a:lnTo>
                  <a:pt x="1104" y="0"/>
                </a:lnTo>
                <a:lnTo>
                  <a:pt x="1094" y="0"/>
                </a:lnTo>
                <a:lnTo>
                  <a:pt x="1084" y="0"/>
                </a:lnTo>
                <a:lnTo>
                  <a:pt x="1074" y="0"/>
                </a:lnTo>
                <a:lnTo>
                  <a:pt x="1064" y="0"/>
                </a:lnTo>
                <a:lnTo>
                  <a:pt x="1055" y="0"/>
                </a:lnTo>
                <a:lnTo>
                  <a:pt x="1045" y="0"/>
                </a:lnTo>
                <a:lnTo>
                  <a:pt x="1034" y="0"/>
                </a:lnTo>
                <a:lnTo>
                  <a:pt x="1024" y="0"/>
                </a:lnTo>
                <a:lnTo>
                  <a:pt x="1014" y="0"/>
                </a:lnTo>
                <a:lnTo>
                  <a:pt x="1004" y="0"/>
                </a:lnTo>
                <a:lnTo>
                  <a:pt x="994" y="0"/>
                </a:lnTo>
                <a:lnTo>
                  <a:pt x="983" y="0"/>
                </a:lnTo>
                <a:lnTo>
                  <a:pt x="973" y="0"/>
                </a:lnTo>
                <a:lnTo>
                  <a:pt x="963" y="0"/>
                </a:lnTo>
                <a:lnTo>
                  <a:pt x="952" y="0"/>
                </a:lnTo>
                <a:lnTo>
                  <a:pt x="942" y="0"/>
                </a:lnTo>
                <a:lnTo>
                  <a:pt x="931" y="0"/>
                </a:lnTo>
                <a:lnTo>
                  <a:pt x="920" y="0"/>
                </a:lnTo>
                <a:lnTo>
                  <a:pt x="910" y="0"/>
                </a:lnTo>
                <a:lnTo>
                  <a:pt x="899" y="0"/>
                </a:lnTo>
                <a:lnTo>
                  <a:pt x="889" y="0"/>
                </a:lnTo>
                <a:lnTo>
                  <a:pt x="878" y="0"/>
                </a:lnTo>
                <a:lnTo>
                  <a:pt x="867" y="0"/>
                </a:lnTo>
                <a:lnTo>
                  <a:pt x="856" y="0"/>
                </a:lnTo>
                <a:lnTo>
                  <a:pt x="846" y="0"/>
                </a:lnTo>
                <a:lnTo>
                  <a:pt x="835" y="0"/>
                </a:lnTo>
                <a:lnTo>
                  <a:pt x="824" y="0"/>
                </a:lnTo>
                <a:lnTo>
                  <a:pt x="813" y="0"/>
                </a:lnTo>
                <a:lnTo>
                  <a:pt x="802" y="0"/>
                </a:lnTo>
                <a:lnTo>
                  <a:pt x="792" y="0"/>
                </a:lnTo>
                <a:lnTo>
                  <a:pt x="781" y="0"/>
                </a:lnTo>
                <a:lnTo>
                  <a:pt x="770" y="0"/>
                </a:lnTo>
                <a:lnTo>
                  <a:pt x="759" y="0"/>
                </a:lnTo>
                <a:lnTo>
                  <a:pt x="748" y="0"/>
                </a:lnTo>
                <a:lnTo>
                  <a:pt x="737" y="0"/>
                </a:lnTo>
                <a:lnTo>
                  <a:pt x="726" y="0"/>
                </a:lnTo>
                <a:lnTo>
                  <a:pt x="715" y="0"/>
                </a:lnTo>
                <a:lnTo>
                  <a:pt x="705" y="0"/>
                </a:lnTo>
                <a:lnTo>
                  <a:pt x="694" y="0"/>
                </a:lnTo>
                <a:lnTo>
                  <a:pt x="683" y="0"/>
                </a:lnTo>
                <a:lnTo>
                  <a:pt x="672" y="0"/>
                </a:lnTo>
                <a:lnTo>
                  <a:pt x="661" y="0"/>
                </a:lnTo>
                <a:lnTo>
                  <a:pt x="650" y="0"/>
                </a:lnTo>
                <a:lnTo>
                  <a:pt x="640" y="0"/>
                </a:lnTo>
                <a:lnTo>
                  <a:pt x="629" y="0"/>
                </a:lnTo>
                <a:lnTo>
                  <a:pt x="618" y="0"/>
                </a:lnTo>
                <a:lnTo>
                  <a:pt x="607" y="0"/>
                </a:lnTo>
                <a:lnTo>
                  <a:pt x="597" y="0"/>
                </a:lnTo>
                <a:lnTo>
                  <a:pt x="586" y="0"/>
                </a:lnTo>
                <a:lnTo>
                  <a:pt x="575" y="0"/>
                </a:lnTo>
                <a:lnTo>
                  <a:pt x="565" y="0"/>
                </a:lnTo>
                <a:lnTo>
                  <a:pt x="554" y="0"/>
                </a:lnTo>
                <a:lnTo>
                  <a:pt x="544" y="0"/>
                </a:lnTo>
                <a:lnTo>
                  <a:pt x="533" y="0"/>
                </a:lnTo>
                <a:lnTo>
                  <a:pt x="523" y="0"/>
                </a:lnTo>
                <a:lnTo>
                  <a:pt x="512" y="0"/>
                </a:lnTo>
                <a:lnTo>
                  <a:pt x="502" y="0"/>
                </a:lnTo>
                <a:lnTo>
                  <a:pt x="492" y="0"/>
                </a:lnTo>
                <a:lnTo>
                  <a:pt x="481" y="0"/>
                </a:lnTo>
                <a:lnTo>
                  <a:pt x="471" y="0"/>
                </a:lnTo>
                <a:lnTo>
                  <a:pt x="461" y="0"/>
                </a:lnTo>
                <a:lnTo>
                  <a:pt x="451" y="0"/>
                </a:lnTo>
                <a:lnTo>
                  <a:pt x="441" y="0"/>
                </a:lnTo>
                <a:lnTo>
                  <a:pt x="431" y="0"/>
                </a:lnTo>
                <a:lnTo>
                  <a:pt x="421" y="0"/>
                </a:lnTo>
                <a:lnTo>
                  <a:pt x="411" y="0"/>
                </a:lnTo>
                <a:lnTo>
                  <a:pt x="401" y="0"/>
                </a:lnTo>
                <a:lnTo>
                  <a:pt x="391" y="0"/>
                </a:lnTo>
                <a:lnTo>
                  <a:pt x="382" y="0"/>
                </a:lnTo>
                <a:lnTo>
                  <a:pt x="372" y="0"/>
                </a:lnTo>
                <a:lnTo>
                  <a:pt x="363" y="0"/>
                </a:lnTo>
                <a:lnTo>
                  <a:pt x="353" y="0"/>
                </a:lnTo>
                <a:lnTo>
                  <a:pt x="344" y="0"/>
                </a:lnTo>
                <a:lnTo>
                  <a:pt x="334" y="0"/>
                </a:lnTo>
                <a:lnTo>
                  <a:pt x="325" y="0"/>
                </a:lnTo>
                <a:lnTo>
                  <a:pt x="316" y="0"/>
                </a:lnTo>
                <a:lnTo>
                  <a:pt x="307" y="0"/>
                </a:lnTo>
                <a:lnTo>
                  <a:pt x="298" y="0"/>
                </a:lnTo>
                <a:lnTo>
                  <a:pt x="289" y="0"/>
                </a:lnTo>
                <a:lnTo>
                  <a:pt x="280" y="0"/>
                </a:lnTo>
                <a:lnTo>
                  <a:pt x="272" y="0"/>
                </a:lnTo>
                <a:lnTo>
                  <a:pt x="263" y="0"/>
                </a:lnTo>
                <a:lnTo>
                  <a:pt x="255" y="0"/>
                </a:lnTo>
                <a:lnTo>
                  <a:pt x="246" y="0"/>
                </a:lnTo>
                <a:lnTo>
                  <a:pt x="238" y="0"/>
                </a:lnTo>
                <a:lnTo>
                  <a:pt x="230" y="0"/>
                </a:lnTo>
                <a:lnTo>
                  <a:pt x="222" y="0"/>
                </a:lnTo>
                <a:lnTo>
                  <a:pt x="214" y="0"/>
                </a:lnTo>
                <a:lnTo>
                  <a:pt x="206" y="0"/>
                </a:lnTo>
                <a:lnTo>
                  <a:pt x="198" y="0"/>
                </a:lnTo>
                <a:lnTo>
                  <a:pt x="190" y="0"/>
                </a:lnTo>
                <a:lnTo>
                  <a:pt x="183" y="0"/>
                </a:lnTo>
                <a:lnTo>
                  <a:pt x="176" y="0"/>
                </a:lnTo>
                <a:lnTo>
                  <a:pt x="168" y="0"/>
                </a:lnTo>
                <a:lnTo>
                  <a:pt x="161" y="0"/>
                </a:lnTo>
                <a:lnTo>
                  <a:pt x="154" y="0"/>
                </a:lnTo>
                <a:lnTo>
                  <a:pt x="147" y="0"/>
                </a:lnTo>
                <a:lnTo>
                  <a:pt x="140" y="0"/>
                </a:lnTo>
                <a:lnTo>
                  <a:pt x="134" y="0"/>
                </a:lnTo>
                <a:lnTo>
                  <a:pt x="127" y="0"/>
                </a:lnTo>
                <a:lnTo>
                  <a:pt x="121" y="0"/>
                </a:lnTo>
                <a:lnTo>
                  <a:pt x="115" y="0"/>
                </a:lnTo>
                <a:lnTo>
                  <a:pt x="109" y="0"/>
                </a:lnTo>
                <a:lnTo>
                  <a:pt x="103" y="0"/>
                </a:lnTo>
                <a:lnTo>
                  <a:pt x="97" y="0"/>
                </a:lnTo>
                <a:lnTo>
                  <a:pt x="91" y="0"/>
                </a:lnTo>
                <a:lnTo>
                  <a:pt x="86" y="0"/>
                </a:lnTo>
                <a:lnTo>
                  <a:pt x="80" y="0"/>
                </a:lnTo>
                <a:lnTo>
                  <a:pt x="75" y="0"/>
                </a:lnTo>
                <a:lnTo>
                  <a:pt x="70" y="0"/>
                </a:lnTo>
                <a:lnTo>
                  <a:pt x="65" y="0"/>
                </a:lnTo>
                <a:lnTo>
                  <a:pt x="60" y="0"/>
                </a:lnTo>
                <a:lnTo>
                  <a:pt x="56" y="0"/>
                </a:lnTo>
                <a:lnTo>
                  <a:pt x="52" y="0"/>
                </a:lnTo>
                <a:lnTo>
                  <a:pt x="47" y="0"/>
                </a:lnTo>
                <a:lnTo>
                  <a:pt x="43" y="0"/>
                </a:lnTo>
                <a:lnTo>
                  <a:pt x="39" y="0"/>
                </a:lnTo>
                <a:lnTo>
                  <a:pt x="36" y="0"/>
                </a:lnTo>
                <a:lnTo>
                  <a:pt x="32" y="0"/>
                </a:lnTo>
                <a:lnTo>
                  <a:pt x="29" y="0"/>
                </a:lnTo>
                <a:lnTo>
                  <a:pt x="25" y="0"/>
                </a:lnTo>
                <a:lnTo>
                  <a:pt x="22" y="0"/>
                </a:lnTo>
                <a:lnTo>
                  <a:pt x="19" y="0"/>
                </a:lnTo>
                <a:lnTo>
                  <a:pt x="17" y="0"/>
                </a:lnTo>
                <a:lnTo>
                  <a:pt x="14" y="0"/>
                </a:lnTo>
                <a:lnTo>
                  <a:pt x="12" y="0"/>
                </a:lnTo>
                <a:lnTo>
                  <a:pt x="10" y="0"/>
                </a:lnTo>
                <a:lnTo>
                  <a:pt x="8" y="0"/>
                </a:lnTo>
                <a:lnTo>
                  <a:pt x="6" y="0"/>
                </a:lnTo>
                <a:lnTo>
                  <a:pt x="5" y="0"/>
                </a:lnTo>
                <a:lnTo>
                  <a:pt x="3" y="0"/>
                </a:lnTo>
                <a:lnTo>
                  <a:pt x="2" y="0"/>
                </a:lnTo>
                <a:lnTo>
                  <a:pt x="1" y="0"/>
                </a:ln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4" name="Freeform 8"/>
          <p:cNvSpPr>
            <a:spLocks noChangeArrowheads="1"/>
          </p:cNvSpPr>
          <p:nvPr/>
        </p:nvSpPr>
        <p:spPr bwMode="auto">
          <a:xfrm>
            <a:off x="593725" y="3600450"/>
            <a:ext cx="184150" cy="250825"/>
          </a:xfrm>
          <a:custGeom>
            <a:avLst/>
            <a:gdLst>
              <a:gd name="T0" fmla="*/ 116 w 116"/>
              <a:gd name="T1" fmla="*/ 158 h 158"/>
              <a:gd name="T2" fmla="*/ 110 w 116"/>
              <a:gd name="T3" fmla="*/ 158 h 158"/>
              <a:gd name="T4" fmla="*/ 104 w 116"/>
              <a:gd name="T5" fmla="*/ 157 h 158"/>
              <a:gd name="T6" fmla="*/ 98 w 116"/>
              <a:gd name="T7" fmla="*/ 156 h 158"/>
              <a:gd name="T8" fmla="*/ 92 w 116"/>
              <a:gd name="T9" fmla="*/ 155 h 158"/>
              <a:gd name="T10" fmla="*/ 87 w 116"/>
              <a:gd name="T11" fmla="*/ 153 h 158"/>
              <a:gd name="T12" fmla="*/ 81 w 116"/>
              <a:gd name="T13" fmla="*/ 151 h 158"/>
              <a:gd name="T14" fmla="*/ 76 w 116"/>
              <a:gd name="T15" fmla="*/ 148 h 158"/>
              <a:gd name="T16" fmla="*/ 71 w 116"/>
              <a:gd name="T17" fmla="*/ 145 h 158"/>
              <a:gd name="T18" fmla="*/ 65 w 116"/>
              <a:gd name="T19" fmla="*/ 142 h 158"/>
              <a:gd name="T20" fmla="*/ 60 w 116"/>
              <a:gd name="T21" fmla="*/ 139 h 158"/>
              <a:gd name="T22" fmla="*/ 56 w 116"/>
              <a:gd name="T23" fmla="*/ 135 h 158"/>
              <a:gd name="T24" fmla="*/ 51 w 116"/>
              <a:gd name="T25" fmla="*/ 131 h 158"/>
              <a:gd name="T26" fmla="*/ 46 w 116"/>
              <a:gd name="T27" fmla="*/ 126 h 158"/>
              <a:gd name="T28" fmla="*/ 42 w 116"/>
              <a:gd name="T29" fmla="*/ 122 h 158"/>
              <a:gd name="T30" fmla="*/ 38 w 116"/>
              <a:gd name="T31" fmla="*/ 117 h 158"/>
              <a:gd name="T32" fmla="*/ 34 w 116"/>
              <a:gd name="T33" fmla="*/ 112 h 158"/>
              <a:gd name="T34" fmla="*/ 30 w 116"/>
              <a:gd name="T35" fmla="*/ 106 h 158"/>
              <a:gd name="T36" fmla="*/ 26 w 116"/>
              <a:gd name="T37" fmla="*/ 100 h 158"/>
              <a:gd name="T38" fmla="*/ 23 w 116"/>
              <a:gd name="T39" fmla="*/ 94 h 158"/>
              <a:gd name="T40" fmla="*/ 20 w 116"/>
              <a:gd name="T41" fmla="*/ 88 h 158"/>
              <a:gd name="T42" fmla="*/ 17 w 116"/>
              <a:gd name="T43" fmla="*/ 82 h 158"/>
              <a:gd name="T44" fmla="*/ 14 w 116"/>
              <a:gd name="T45" fmla="*/ 75 h 158"/>
              <a:gd name="T46" fmla="*/ 11 w 116"/>
              <a:gd name="T47" fmla="*/ 68 h 158"/>
              <a:gd name="T48" fmla="*/ 9 w 116"/>
              <a:gd name="T49" fmla="*/ 61 h 158"/>
              <a:gd name="T50" fmla="*/ 7 w 116"/>
              <a:gd name="T51" fmla="*/ 54 h 158"/>
              <a:gd name="T52" fmla="*/ 5 w 116"/>
              <a:gd name="T53" fmla="*/ 47 h 158"/>
              <a:gd name="T54" fmla="*/ 4 w 116"/>
              <a:gd name="T55" fmla="*/ 39 h 158"/>
              <a:gd name="T56" fmla="*/ 2 w 116"/>
              <a:gd name="T57" fmla="*/ 32 h 158"/>
              <a:gd name="T58" fmla="*/ 1 w 116"/>
              <a:gd name="T59" fmla="*/ 24 h 158"/>
              <a:gd name="T60" fmla="*/ 0 w 116"/>
              <a:gd name="T61" fmla="*/ 16 h 158"/>
              <a:gd name="T62" fmla="*/ 0 w 116"/>
              <a:gd name="T63" fmla="*/ 8 h 158"/>
              <a:gd name="T64" fmla="*/ 0 w 116"/>
              <a:gd name="T6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6" h="158">
                <a:moveTo>
                  <a:pt x="116" y="158"/>
                </a:moveTo>
                <a:lnTo>
                  <a:pt x="110" y="158"/>
                </a:lnTo>
                <a:lnTo>
                  <a:pt x="104" y="157"/>
                </a:lnTo>
                <a:lnTo>
                  <a:pt x="98" y="156"/>
                </a:lnTo>
                <a:lnTo>
                  <a:pt x="92" y="155"/>
                </a:lnTo>
                <a:lnTo>
                  <a:pt x="87" y="153"/>
                </a:lnTo>
                <a:lnTo>
                  <a:pt x="81" y="151"/>
                </a:lnTo>
                <a:lnTo>
                  <a:pt x="76" y="148"/>
                </a:lnTo>
                <a:lnTo>
                  <a:pt x="71" y="145"/>
                </a:lnTo>
                <a:lnTo>
                  <a:pt x="65" y="142"/>
                </a:lnTo>
                <a:lnTo>
                  <a:pt x="60" y="139"/>
                </a:lnTo>
                <a:lnTo>
                  <a:pt x="56" y="135"/>
                </a:lnTo>
                <a:lnTo>
                  <a:pt x="51" y="131"/>
                </a:lnTo>
                <a:lnTo>
                  <a:pt x="46" y="126"/>
                </a:lnTo>
                <a:lnTo>
                  <a:pt x="42" y="122"/>
                </a:lnTo>
                <a:lnTo>
                  <a:pt x="38" y="117"/>
                </a:lnTo>
                <a:lnTo>
                  <a:pt x="34" y="112"/>
                </a:lnTo>
                <a:lnTo>
                  <a:pt x="30" y="106"/>
                </a:lnTo>
                <a:lnTo>
                  <a:pt x="26" y="100"/>
                </a:lnTo>
                <a:lnTo>
                  <a:pt x="23" y="94"/>
                </a:lnTo>
                <a:lnTo>
                  <a:pt x="20" y="88"/>
                </a:lnTo>
                <a:lnTo>
                  <a:pt x="17" y="82"/>
                </a:lnTo>
                <a:lnTo>
                  <a:pt x="14" y="75"/>
                </a:lnTo>
                <a:lnTo>
                  <a:pt x="11" y="68"/>
                </a:lnTo>
                <a:lnTo>
                  <a:pt x="9" y="61"/>
                </a:lnTo>
                <a:lnTo>
                  <a:pt x="7" y="54"/>
                </a:lnTo>
                <a:lnTo>
                  <a:pt x="5" y="47"/>
                </a:lnTo>
                <a:lnTo>
                  <a:pt x="4" y="39"/>
                </a:lnTo>
                <a:lnTo>
                  <a:pt x="2" y="32"/>
                </a:lnTo>
                <a:lnTo>
                  <a:pt x="1" y="24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5" name="Freeform 9"/>
          <p:cNvSpPr>
            <a:spLocks noChangeArrowheads="1"/>
          </p:cNvSpPr>
          <p:nvPr/>
        </p:nvSpPr>
        <p:spPr bwMode="auto">
          <a:xfrm>
            <a:off x="593725" y="360045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6" name="Text Box 10"/>
          <p:cNvSpPr txBox="1">
            <a:spLocks noChangeArrowheads="1"/>
          </p:cNvSpPr>
          <p:nvPr/>
        </p:nvSpPr>
        <p:spPr bwMode="auto">
          <a:xfrm>
            <a:off x="3600450" y="158750"/>
            <a:ext cx="8651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700">
                <a:solidFill>
                  <a:srgbClr val="000000"/>
                </a:solidFill>
              </a:rPr>
              <a:t>Figure 4</a:t>
            </a:r>
          </a:p>
        </p:txBody>
      </p:sp>
      <p:sp>
        <p:nvSpPr>
          <p:cNvPr id="367" name="Text Box 11"/>
          <p:cNvSpPr txBox="1">
            <a:spLocks noChangeArrowheads="1"/>
          </p:cNvSpPr>
          <p:nvPr/>
        </p:nvSpPr>
        <p:spPr bwMode="auto">
          <a:xfrm>
            <a:off x="1085850" y="503238"/>
            <a:ext cx="67437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Factors Causing Increase in Overweight and Obese Individuals</a:t>
            </a:r>
          </a:p>
        </p:txBody>
      </p:sp>
      <p:sp>
        <p:nvSpPr>
          <p:cNvPr id="368" name="Text Box 12"/>
          <p:cNvSpPr txBox="1">
            <a:spLocks noChangeArrowheads="1"/>
          </p:cNvSpPr>
          <p:nvPr/>
        </p:nvSpPr>
        <p:spPr bwMode="auto">
          <a:xfrm>
            <a:off x="1387475" y="3433763"/>
            <a:ext cx="135731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2400">
                <a:solidFill>
                  <a:srgbClr val="000000"/>
                </a:solidFill>
              </a:rPr>
              <a:t>Individual</a:t>
            </a:r>
          </a:p>
        </p:txBody>
      </p:sp>
      <p:sp>
        <p:nvSpPr>
          <p:cNvPr id="369" name="Freeform 13"/>
          <p:cNvSpPr>
            <a:spLocks noChangeArrowheads="1"/>
          </p:cNvSpPr>
          <p:nvPr/>
        </p:nvSpPr>
        <p:spPr bwMode="auto">
          <a:xfrm>
            <a:off x="3692525" y="3006725"/>
            <a:ext cx="1085850" cy="1200150"/>
          </a:xfrm>
          <a:custGeom>
            <a:avLst/>
            <a:gdLst>
              <a:gd name="T0" fmla="*/ 527 w 684"/>
              <a:gd name="T1" fmla="*/ 0 h 756"/>
              <a:gd name="T2" fmla="*/ 548 w 684"/>
              <a:gd name="T3" fmla="*/ 3 h 756"/>
              <a:gd name="T4" fmla="*/ 567 w 684"/>
              <a:gd name="T5" fmla="*/ 8 h 756"/>
              <a:gd name="T6" fmla="*/ 586 w 684"/>
              <a:gd name="T7" fmla="*/ 16 h 756"/>
              <a:gd name="T8" fmla="*/ 603 w 684"/>
              <a:gd name="T9" fmla="*/ 25 h 756"/>
              <a:gd name="T10" fmla="*/ 619 w 684"/>
              <a:gd name="T11" fmla="*/ 37 h 756"/>
              <a:gd name="T12" fmla="*/ 634 w 684"/>
              <a:gd name="T13" fmla="*/ 50 h 756"/>
              <a:gd name="T14" fmla="*/ 647 w 684"/>
              <a:gd name="T15" fmla="*/ 64 h 756"/>
              <a:gd name="T16" fmla="*/ 658 w 684"/>
              <a:gd name="T17" fmla="*/ 80 h 756"/>
              <a:gd name="T18" fmla="*/ 668 w 684"/>
              <a:gd name="T19" fmla="*/ 98 h 756"/>
              <a:gd name="T20" fmla="*/ 675 w 684"/>
              <a:gd name="T21" fmla="*/ 116 h 756"/>
              <a:gd name="T22" fmla="*/ 681 w 684"/>
              <a:gd name="T23" fmla="*/ 136 h 756"/>
              <a:gd name="T24" fmla="*/ 683 w 684"/>
              <a:gd name="T25" fmla="*/ 156 h 756"/>
              <a:gd name="T26" fmla="*/ 684 w 684"/>
              <a:gd name="T27" fmla="*/ 585 h 756"/>
              <a:gd name="T28" fmla="*/ 683 w 684"/>
              <a:gd name="T29" fmla="*/ 606 h 756"/>
              <a:gd name="T30" fmla="*/ 679 w 684"/>
              <a:gd name="T31" fmla="*/ 626 h 756"/>
              <a:gd name="T32" fmla="*/ 673 w 684"/>
              <a:gd name="T33" fmla="*/ 645 h 756"/>
              <a:gd name="T34" fmla="*/ 665 w 684"/>
              <a:gd name="T35" fmla="*/ 663 h 756"/>
              <a:gd name="T36" fmla="*/ 655 w 684"/>
              <a:gd name="T37" fmla="*/ 680 h 756"/>
              <a:gd name="T38" fmla="*/ 643 w 684"/>
              <a:gd name="T39" fmla="*/ 696 h 756"/>
              <a:gd name="T40" fmla="*/ 629 w 684"/>
              <a:gd name="T41" fmla="*/ 710 h 756"/>
              <a:gd name="T42" fmla="*/ 614 w 684"/>
              <a:gd name="T43" fmla="*/ 723 h 756"/>
              <a:gd name="T44" fmla="*/ 598 w 684"/>
              <a:gd name="T45" fmla="*/ 733 h 756"/>
              <a:gd name="T46" fmla="*/ 580 w 684"/>
              <a:gd name="T47" fmla="*/ 742 h 756"/>
              <a:gd name="T48" fmla="*/ 561 w 684"/>
              <a:gd name="T49" fmla="*/ 749 h 756"/>
              <a:gd name="T50" fmla="*/ 541 w 684"/>
              <a:gd name="T51" fmla="*/ 753 h 756"/>
              <a:gd name="T52" fmla="*/ 520 w 684"/>
              <a:gd name="T53" fmla="*/ 755 h 756"/>
              <a:gd name="T54" fmla="*/ 164 w 684"/>
              <a:gd name="T55" fmla="*/ 755 h 756"/>
              <a:gd name="T56" fmla="*/ 143 w 684"/>
              <a:gd name="T57" fmla="*/ 753 h 756"/>
              <a:gd name="T58" fmla="*/ 123 w 684"/>
              <a:gd name="T59" fmla="*/ 749 h 756"/>
              <a:gd name="T60" fmla="*/ 104 w 684"/>
              <a:gd name="T61" fmla="*/ 742 h 756"/>
              <a:gd name="T62" fmla="*/ 87 w 684"/>
              <a:gd name="T63" fmla="*/ 733 h 756"/>
              <a:gd name="T64" fmla="*/ 70 w 684"/>
              <a:gd name="T65" fmla="*/ 723 h 756"/>
              <a:gd name="T66" fmla="*/ 55 w 684"/>
              <a:gd name="T67" fmla="*/ 710 h 756"/>
              <a:gd name="T68" fmla="*/ 41 w 684"/>
              <a:gd name="T69" fmla="*/ 696 h 756"/>
              <a:gd name="T70" fmla="*/ 29 w 684"/>
              <a:gd name="T71" fmla="*/ 680 h 756"/>
              <a:gd name="T72" fmla="*/ 19 w 684"/>
              <a:gd name="T73" fmla="*/ 663 h 756"/>
              <a:gd name="T74" fmla="*/ 11 w 684"/>
              <a:gd name="T75" fmla="*/ 645 h 756"/>
              <a:gd name="T76" fmla="*/ 5 w 684"/>
              <a:gd name="T77" fmla="*/ 626 h 756"/>
              <a:gd name="T78" fmla="*/ 1 w 684"/>
              <a:gd name="T79" fmla="*/ 606 h 756"/>
              <a:gd name="T80" fmla="*/ 0 w 684"/>
              <a:gd name="T81" fmla="*/ 585 h 756"/>
              <a:gd name="T82" fmla="*/ 1 w 684"/>
              <a:gd name="T83" fmla="*/ 156 h 756"/>
              <a:gd name="T84" fmla="*/ 4 w 684"/>
              <a:gd name="T85" fmla="*/ 136 h 756"/>
              <a:gd name="T86" fmla="*/ 9 w 684"/>
              <a:gd name="T87" fmla="*/ 116 h 756"/>
              <a:gd name="T88" fmla="*/ 16 w 684"/>
              <a:gd name="T89" fmla="*/ 98 h 756"/>
              <a:gd name="T90" fmla="*/ 26 w 684"/>
              <a:gd name="T91" fmla="*/ 80 h 756"/>
              <a:gd name="T92" fmla="*/ 37 w 684"/>
              <a:gd name="T93" fmla="*/ 64 h 756"/>
              <a:gd name="T94" fmla="*/ 50 w 684"/>
              <a:gd name="T95" fmla="*/ 50 h 756"/>
              <a:gd name="T96" fmla="*/ 65 w 684"/>
              <a:gd name="T97" fmla="*/ 37 h 756"/>
              <a:gd name="T98" fmla="*/ 81 w 684"/>
              <a:gd name="T99" fmla="*/ 25 h 756"/>
              <a:gd name="T100" fmla="*/ 98 w 684"/>
              <a:gd name="T101" fmla="*/ 16 h 756"/>
              <a:gd name="T102" fmla="*/ 117 w 684"/>
              <a:gd name="T103" fmla="*/ 8 h 756"/>
              <a:gd name="T104" fmla="*/ 137 w 684"/>
              <a:gd name="T105" fmla="*/ 3 h 756"/>
              <a:gd name="T106" fmla="*/ 157 w 684"/>
              <a:gd name="T107" fmla="*/ 0 h 756"/>
              <a:gd name="T108" fmla="*/ 513 w 684"/>
              <a:gd name="T109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84" h="756">
                <a:moveTo>
                  <a:pt x="513" y="0"/>
                </a:moveTo>
                <a:lnTo>
                  <a:pt x="520" y="0"/>
                </a:lnTo>
                <a:lnTo>
                  <a:pt x="527" y="0"/>
                </a:lnTo>
                <a:lnTo>
                  <a:pt x="534" y="1"/>
                </a:lnTo>
                <a:lnTo>
                  <a:pt x="541" y="2"/>
                </a:lnTo>
                <a:lnTo>
                  <a:pt x="548" y="3"/>
                </a:lnTo>
                <a:lnTo>
                  <a:pt x="554" y="5"/>
                </a:lnTo>
                <a:lnTo>
                  <a:pt x="561" y="6"/>
                </a:lnTo>
                <a:lnTo>
                  <a:pt x="567" y="8"/>
                </a:lnTo>
                <a:lnTo>
                  <a:pt x="574" y="11"/>
                </a:lnTo>
                <a:lnTo>
                  <a:pt x="580" y="13"/>
                </a:lnTo>
                <a:lnTo>
                  <a:pt x="586" y="16"/>
                </a:lnTo>
                <a:lnTo>
                  <a:pt x="592" y="19"/>
                </a:lnTo>
                <a:lnTo>
                  <a:pt x="598" y="22"/>
                </a:lnTo>
                <a:lnTo>
                  <a:pt x="603" y="25"/>
                </a:lnTo>
                <a:lnTo>
                  <a:pt x="609" y="29"/>
                </a:lnTo>
                <a:lnTo>
                  <a:pt x="614" y="33"/>
                </a:lnTo>
                <a:lnTo>
                  <a:pt x="619" y="37"/>
                </a:lnTo>
                <a:lnTo>
                  <a:pt x="624" y="41"/>
                </a:lnTo>
                <a:lnTo>
                  <a:pt x="629" y="45"/>
                </a:lnTo>
                <a:lnTo>
                  <a:pt x="634" y="50"/>
                </a:lnTo>
                <a:lnTo>
                  <a:pt x="639" y="54"/>
                </a:lnTo>
                <a:lnTo>
                  <a:pt x="643" y="59"/>
                </a:lnTo>
                <a:lnTo>
                  <a:pt x="647" y="64"/>
                </a:lnTo>
                <a:lnTo>
                  <a:pt x="651" y="70"/>
                </a:lnTo>
                <a:lnTo>
                  <a:pt x="655" y="75"/>
                </a:lnTo>
                <a:lnTo>
                  <a:pt x="658" y="80"/>
                </a:lnTo>
                <a:lnTo>
                  <a:pt x="662" y="86"/>
                </a:lnTo>
                <a:lnTo>
                  <a:pt x="665" y="92"/>
                </a:lnTo>
                <a:lnTo>
                  <a:pt x="668" y="98"/>
                </a:lnTo>
                <a:lnTo>
                  <a:pt x="671" y="104"/>
                </a:lnTo>
                <a:lnTo>
                  <a:pt x="673" y="110"/>
                </a:lnTo>
                <a:lnTo>
                  <a:pt x="675" y="116"/>
                </a:lnTo>
                <a:lnTo>
                  <a:pt x="677" y="123"/>
                </a:lnTo>
                <a:lnTo>
                  <a:pt x="679" y="129"/>
                </a:lnTo>
                <a:lnTo>
                  <a:pt x="681" y="136"/>
                </a:lnTo>
                <a:lnTo>
                  <a:pt x="682" y="143"/>
                </a:lnTo>
                <a:lnTo>
                  <a:pt x="683" y="150"/>
                </a:lnTo>
                <a:lnTo>
                  <a:pt x="683" y="156"/>
                </a:lnTo>
                <a:lnTo>
                  <a:pt x="684" y="163"/>
                </a:lnTo>
                <a:lnTo>
                  <a:pt x="684" y="170"/>
                </a:lnTo>
                <a:lnTo>
                  <a:pt x="684" y="585"/>
                </a:lnTo>
                <a:lnTo>
                  <a:pt x="684" y="592"/>
                </a:lnTo>
                <a:lnTo>
                  <a:pt x="683" y="599"/>
                </a:lnTo>
                <a:lnTo>
                  <a:pt x="683" y="606"/>
                </a:lnTo>
                <a:lnTo>
                  <a:pt x="682" y="612"/>
                </a:lnTo>
                <a:lnTo>
                  <a:pt x="681" y="619"/>
                </a:lnTo>
                <a:lnTo>
                  <a:pt x="679" y="626"/>
                </a:lnTo>
                <a:lnTo>
                  <a:pt x="677" y="632"/>
                </a:lnTo>
                <a:lnTo>
                  <a:pt x="675" y="639"/>
                </a:lnTo>
                <a:lnTo>
                  <a:pt x="673" y="645"/>
                </a:lnTo>
                <a:lnTo>
                  <a:pt x="671" y="651"/>
                </a:lnTo>
                <a:lnTo>
                  <a:pt x="668" y="657"/>
                </a:lnTo>
                <a:lnTo>
                  <a:pt x="665" y="663"/>
                </a:lnTo>
                <a:lnTo>
                  <a:pt x="662" y="669"/>
                </a:lnTo>
                <a:lnTo>
                  <a:pt x="658" y="675"/>
                </a:lnTo>
                <a:lnTo>
                  <a:pt x="655" y="680"/>
                </a:lnTo>
                <a:lnTo>
                  <a:pt x="651" y="686"/>
                </a:lnTo>
                <a:lnTo>
                  <a:pt x="647" y="691"/>
                </a:lnTo>
                <a:lnTo>
                  <a:pt x="643" y="696"/>
                </a:lnTo>
                <a:lnTo>
                  <a:pt x="639" y="701"/>
                </a:lnTo>
                <a:lnTo>
                  <a:pt x="634" y="706"/>
                </a:lnTo>
                <a:lnTo>
                  <a:pt x="629" y="710"/>
                </a:lnTo>
                <a:lnTo>
                  <a:pt x="624" y="714"/>
                </a:lnTo>
                <a:lnTo>
                  <a:pt x="619" y="719"/>
                </a:lnTo>
                <a:lnTo>
                  <a:pt x="614" y="723"/>
                </a:lnTo>
                <a:lnTo>
                  <a:pt x="609" y="726"/>
                </a:lnTo>
                <a:lnTo>
                  <a:pt x="603" y="730"/>
                </a:lnTo>
                <a:lnTo>
                  <a:pt x="598" y="733"/>
                </a:lnTo>
                <a:lnTo>
                  <a:pt x="592" y="737"/>
                </a:lnTo>
                <a:lnTo>
                  <a:pt x="586" y="739"/>
                </a:lnTo>
                <a:lnTo>
                  <a:pt x="580" y="742"/>
                </a:lnTo>
                <a:lnTo>
                  <a:pt x="574" y="745"/>
                </a:lnTo>
                <a:lnTo>
                  <a:pt x="567" y="747"/>
                </a:lnTo>
                <a:lnTo>
                  <a:pt x="561" y="749"/>
                </a:lnTo>
                <a:lnTo>
                  <a:pt x="554" y="751"/>
                </a:lnTo>
                <a:lnTo>
                  <a:pt x="548" y="752"/>
                </a:lnTo>
                <a:lnTo>
                  <a:pt x="541" y="753"/>
                </a:lnTo>
                <a:lnTo>
                  <a:pt x="534" y="754"/>
                </a:lnTo>
                <a:lnTo>
                  <a:pt x="527" y="755"/>
                </a:lnTo>
                <a:lnTo>
                  <a:pt x="520" y="755"/>
                </a:lnTo>
                <a:lnTo>
                  <a:pt x="513" y="756"/>
                </a:lnTo>
                <a:lnTo>
                  <a:pt x="171" y="756"/>
                </a:lnTo>
                <a:lnTo>
                  <a:pt x="164" y="755"/>
                </a:lnTo>
                <a:lnTo>
                  <a:pt x="157" y="755"/>
                </a:lnTo>
                <a:lnTo>
                  <a:pt x="150" y="754"/>
                </a:lnTo>
                <a:lnTo>
                  <a:pt x="143" y="753"/>
                </a:lnTo>
                <a:lnTo>
                  <a:pt x="137" y="752"/>
                </a:lnTo>
                <a:lnTo>
                  <a:pt x="130" y="751"/>
                </a:lnTo>
                <a:lnTo>
                  <a:pt x="123" y="749"/>
                </a:lnTo>
                <a:lnTo>
                  <a:pt x="117" y="747"/>
                </a:lnTo>
                <a:lnTo>
                  <a:pt x="111" y="745"/>
                </a:lnTo>
                <a:lnTo>
                  <a:pt x="104" y="742"/>
                </a:lnTo>
                <a:lnTo>
                  <a:pt x="98" y="739"/>
                </a:lnTo>
                <a:lnTo>
                  <a:pt x="92" y="737"/>
                </a:lnTo>
                <a:lnTo>
                  <a:pt x="87" y="733"/>
                </a:lnTo>
                <a:lnTo>
                  <a:pt x="81" y="730"/>
                </a:lnTo>
                <a:lnTo>
                  <a:pt x="75" y="726"/>
                </a:lnTo>
                <a:lnTo>
                  <a:pt x="70" y="723"/>
                </a:lnTo>
                <a:lnTo>
                  <a:pt x="65" y="719"/>
                </a:lnTo>
                <a:lnTo>
                  <a:pt x="60" y="714"/>
                </a:lnTo>
                <a:lnTo>
                  <a:pt x="55" y="710"/>
                </a:lnTo>
                <a:lnTo>
                  <a:pt x="50" y="706"/>
                </a:lnTo>
                <a:lnTo>
                  <a:pt x="46" y="701"/>
                </a:lnTo>
                <a:lnTo>
                  <a:pt x="41" y="696"/>
                </a:lnTo>
                <a:lnTo>
                  <a:pt x="37" y="691"/>
                </a:lnTo>
                <a:lnTo>
                  <a:pt x="33" y="686"/>
                </a:lnTo>
                <a:lnTo>
                  <a:pt x="29" y="680"/>
                </a:lnTo>
                <a:lnTo>
                  <a:pt x="26" y="675"/>
                </a:lnTo>
                <a:lnTo>
                  <a:pt x="22" y="669"/>
                </a:lnTo>
                <a:lnTo>
                  <a:pt x="19" y="663"/>
                </a:lnTo>
                <a:lnTo>
                  <a:pt x="16" y="657"/>
                </a:lnTo>
                <a:lnTo>
                  <a:pt x="13" y="651"/>
                </a:lnTo>
                <a:lnTo>
                  <a:pt x="11" y="645"/>
                </a:lnTo>
                <a:lnTo>
                  <a:pt x="9" y="639"/>
                </a:lnTo>
                <a:lnTo>
                  <a:pt x="7" y="632"/>
                </a:lnTo>
                <a:lnTo>
                  <a:pt x="5" y="626"/>
                </a:lnTo>
                <a:lnTo>
                  <a:pt x="4" y="619"/>
                </a:lnTo>
                <a:lnTo>
                  <a:pt x="2" y="612"/>
                </a:lnTo>
                <a:lnTo>
                  <a:pt x="1" y="606"/>
                </a:lnTo>
                <a:lnTo>
                  <a:pt x="1" y="599"/>
                </a:lnTo>
                <a:lnTo>
                  <a:pt x="0" y="592"/>
                </a:lnTo>
                <a:lnTo>
                  <a:pt x="0" y="585"/>
                </a:lnTo>
                <a:lnTo>
                  <a:pt x="0" y="170"/>
                </a:lnTo>
                <a:lnTo>
                  <a:pt x="0" y="163"/>
                </a:lnTo>
                <a:lnTo>
                  <a:pt x="1" y="156"/>
                </a:lnTo>
                <a:lnTo>
                  <a:pt x="1" y="150"/>
                </a:lnTo>
                <a:lnTo>
                  <a:pt x="2" y="143"/>
                </a:lnTo>
                <a:lnTo>
                  <a:pt x="4" y="136"/>
                </a:lnTo>
                <a:lnTo>
                  <a:pt x="5" y="129"/>
                </a:lnTo>
                <a:lnTo>
                  <a:pt x="7" y="123"/>
                </a:lnTo>
                <a:lnTo>
                  <a:pt x="9" y="116"/>
                </a:lnTo>
                <a:lnTo>
                  <a:pt x="11" y="110"/>
                </a:lnTo>
                <a:lnTo>
                  <a:pt x="13" y="104"/>
                </a:lnTo>
                <a:lnTo>
                  <a:pt x="16" y="98"/>
                </a:lnTo>
                <a:lnTo>
                  <a:pt x="19" y="92"/>
                </a:lnTo>
                <a:lnTo>
                  <a:pt x="22" y="86"/>
                </a:lnTo>
                <a:lnTo>
                  <a:pt x="26" y="80"/>
                </a:lnTo>
                <a:lnTo>
                  <a:pt x="29" y="75"/>
                </a:lnTo>
                <a:lnTo>
                  <a:pt x="33" y="70"/>
                </a:lnTo>
                <a:lnTo>
                  <a:pt x="37" y="64"/>
                </a:lnTo>
                <a:lnTo>
                  <a:pt x="41" y="59"/>
                </a:lnTo>
                <a:lnTo>
                  <a:pt x="46" y="54"/>
                </a:lnTo>
                <a:lnTo>
                  <a:pt x="50" y="50"/>
                </a:lnTo>
                <a:lnTo>
                  <a:pt x="55" y="45"/>
                </a:lnTo>
                <a:lnTo>
                  <a:pt x="60" y="41"/>
                </a:lnTo>
                <a:lnTo>
                  <a:pt x="65" y="37"/>
                </a:lnTo>
                <a:lnTo>
                  <a:pt x="70" y="33"/>
                </a:lnTo>
                <a:lnTo>
                  <a:pt x="75" y="29"/>
                </a:lnTo>
                <a:lnTo>
                  <a:pt x="81" y="25"/>
                </a:lnTo>
                <a:lnTo>
                  <a:pt x="87" y="22"/>
                </a:lnTo>
                <a:lnTo>
                  <a:pt x="92" y="19"/>
                </a:lnTo>
                <a:lnTo>
                  <a:pt x="98" y="16"/>
                </a:lnTo>
                <a:lnTo>
                  <a:pt x="104" y="13"/>
                </a:lnTo>
                <a:lnTo>
                  <a:pt x="111" y="11"/>
                </a:lnTo>
                <a:lnTo>
                  <a:pt x="117" y="8"/>
                </a:lnTo>
                <a:lnTo>
                  <a:pt x="123" y="6"/>
                </a:lnTo>
                <a:lnTo>
                  <a:pt x="130" y="5"/>
                </a:lnTo>
                <a:lnTo>
                  <a:pt x="137" y="3"/>
                </a:lnTo>
                <a:lnTo>
                  <a:pt x="143" y="2"/>
                </a:lnTo>
                <a:lnTo>
                  <a:pt x="150" y="1"/>
                </a:lnTo>
                <a:lnTo>
                  <a:pt x="157" y="0"/>
                </a:lnTo>
                <a:lnTo>
                  <a:pt x="164" y="0"/>
                </a:lnTo>
                <a:lnTo>
                  <a:pt x="171" y="0"/>
                </a:lnTo>
                <a:lnTo>
                  <a:pt x="513" y="0"/>
                </a:lnTo>
                <a:lnTo>
                  <a:pt x="513" y="0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0" name="Freeform 14"/>
          <p:cNvSpPr>
            <a:spLocks noChangeArrowheads="1"/>
          </p:cNvSpPr>
          <p:nvPr/>
        </p:nvSpPr>
        <p:spPr bwMode="auto">
          <a:xfrm>
            <a:off x="5092700" y="3036888"/>
            <a:ext cx="1106488" cy="1120775"/>
          </a:xfrm>
          <a:custGeom>
            <a:avLst/>
            <a:gdLst>
              <a:gd name="T0" fmla="*/ 0 w 697"/>
              <a:gd name="T1" fmla="*/ 138 h 706"/>
              <a:gd name="T2" fmla="*/ 4 w 697"/>
              <a:gd name="T3" fmla="*/ 119 h 706"/>
              <a:gd name="T4" fmla="*/ 10 w 697"/>
              <a:gd name="T5" fmla="*/ 101 h 706"/>
              <a:gd name="T6" fmla="*/ 18 w 697"/>
              <a:gd name="T7" fmla="*/ 84 h 706"/>
              <a:gd name="T8" fmla="*/ 29 w 697"/>
              <a:gd name="T9" fmla="*/ 68 h 706"/>
              <a:gd name="T10" fmla="*/ 41 w 697"/>
              <a:gd name="T11" fmla="*/ 53 h 706"/>
              <a:gd name="T12" fmla="*/ 56 w 697"/>
              <a:gd name="T13" fmla="*/ 40 h 706"/>
              <a:gd name="T14" fmla="*/ 72 w 697"/>
              <a:gd name="T15" fmla="*/ 28 h 706"/>
              <a:gd name="T16" fmla="*/ 90 w 697"/>
              <a:gd name="T17" fmla="*/ 18 h 706"/>
              <a:gd name="T18" fmla="*/ 109 w 697"/>
              <a:gd name="T19" fmla="*/ 10 h 706"/>
              <a:gd name="T20" fmla="*/ 130 w 697"/>
              <a:gd name="T21" fmla="*/ 5 h 706"/>
              <a:gd name="T22" fmla="*/ 151 w 697"/>
              <a:gd name="T23" fmla="*/ 1 h 706"/>
              <a:gd name="T24" fmla="*/ 174 w 697"/>
              <a:gd name="T25" fmla="*/ 0 h 706"/>
              <a:gd name="T26" fmla="*/ 538 w 697"/>
              <a:gd name="T27" fmla="*/ 0 h 706"/>
              <a:gd name="T28" fmla="*/ 559 w 697"/>
              <a:gd name="T29" fmla="*/ 3 h 706"/>
              <a:gd name="T30" fmla="*/ 580 w 697"/>
              <a:gd name="T31" fmla="*/ 8 h 706"/>
              <a:gd name="T32" fmla="*/ 600 w 697"/>
              <a:gd name="T33" fmla="*/ 16 h 706"/>
              <a:gd name="T34" fmla="*/ 618 w 697"/>
              <a:gd name="T35" fmla="*/ 25 h 706"/>
              <a:gd name="T36" fmla="*/ 635 w 697"/>
              <a:gd name="T37" fmla="*/ 36 h 706"/>
              <a:gd name="T38" fmla="*/ 651 w 697"/>
              <a:gd name="T39" fmla="*/ 48 h 706"/>
              <a:gd name="T40" fmla="*/ 664 w 697"/>
              <a:gd name="T41" fmla="*/ 63 h 706"/>
              <a:gd name="T42" fmla="*/ 675 w 697"/>
              <a:gd name="T43" fmla="*/ 78 h 706"/>
              <a:gd name="T44" fmla="*/ 684 w 697"/>
              <a:gd name="T45" fmla="*/ 95 h 706"/>
              <a:gd name="T46" fmla="*/ 691 w 697"/>
              <a:gd name="T47" fmla="*/ 113 h 706"/>
              <a:gd name="T48" fmla="*/ 695 w 697"/>
              <a:gd name="T49" fmla="*/ 132 h 706"/>
              <a:gd name="T50" fmla="*/ 697 w 697"/>
              <a:gd name="T51" fmla="*/ 151 h 706"/>
              <a:gd name="T52" fmla="*/ 696 w 697"/>
              <a:gd name="T53" fmla="*/ 568 h 706"/>
              <a:gd name="T54" fmla="*/ 693 w 697"/>
              <a:gd name="T55" fmla="*/ 587 h 706"/>
              <a:gd name="T56" fmla="*/ 687 w 697"/>
              <a:gd name="T57" fmla="*/ 605 h 706"/>
              <a:gd name="T58" fmla="*/ 679 w 697"/>
              <a:gd name="T59" fmla="*/ 622 h 706"/>
              <a:gd name="T60" fmla="*/ 668 w 697"/>
              <a:gd name="T61" fmla="*/ 638 h 706"/>
              <a:gd name="T62" fmla="*/ 655 w 697"/>
              <a:gd name="T63" fmla="*/ 653 h 706"/>
              <a:gd name="T64" fmla="*/ 641 w 697"/>
              <a:gd name="T65" fmla="*/ 666 h 706"/>
              <a:gd name="T66" fmla="*/ 624 w 697"/>
              <a:gd name="T67" fmla="*/ 678 h 706"/>
              <a:gd name="T68" fmla="*/ 606 w 697"/>
              <a:gd name="T69" fmla="*/ 688 h 706"/>
              <a:gd name="T70" fmla="*/ 587 w 697"/>
              <a:gd name="T71" fmla="*/ 696 h 706"/>
              <a:gd name="T72" fmla="*/ 567 w 697"/>
              <a:gd name="T73" fmla="*/ 701 h 706"/>
              <a:gd name="T74" fmla="*/ 545 w 697"/>
              <a:gd name="T75" fmla="*/ 705 h 706"/>
              <a:gd name="T76" fmla="*/ 523 w 697"/>
              <a:gd name="T77" fmla="*/ 706 h 706"/>
              <a:gd name="T78" fmla="*/ 159 w 697"/>
              <a:gd name="T79" fmla="*/ 706 h 706"/>
              <a:gd name="T80" fmla="*/ 137 w 697"/>
              <a:gd name="T81" fmla="*/ 703 h 706"/>
              <a:gd name="T82" fmla="*/ 116 w 697"/>
              <a:gd name="T83" fmla="*/ 698 h 706"/>
              <a:gd name="T84" fmla="*/ 96 w 697"/>
              <a:gd name="T85" fmla="*/ 691 h 706"/>
              <a:gd name="T86" fmla="*/ 78 w 697"/>
              <a:gd name="T87" fmla="*/ 681 h 706"/>
              <a:gd name="T88" fmla="*/ 61 w 697"/>
              <a:gd name="T89" fmla="*/ 670 h 706"/>
              <a:gd name="T90" fmla="*/ 46 w 697"/>
              <a:gd name="T91" fmla="*/ 658 h 706"/>
              <a:gd name="T92" fmla="*/ 33 w 697"/>
              <a:gd name="T93" fmla="*/ 643 h 706"/>
              <a:gd name="T94" fmla="*/ 21 w 697"/>
              <a:gd name="T95" fmla="*/ 628 h 706"/>
              <a:gd name="T96" fmla="*/ 12 w 697"/>
              <a:gd name="T97" fmla="*/ 611 h 706"/>
              <a:gd name="T98" fmla="*/ 5 w 697"/>
              <a:gd name="T99" fmla="*/ 593 h 706"/>
              <a:gd name="T100" fmla="*/ 1 w 697"/>
              <a:gd name="T101" fmla="*/ 575 h 706"/>
              <a:gd name="T102" fmla="*/ 0 w 697"/>
              <a:gd name="T103" fmla="*/ 555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97" h="706">
                <a:moveTo>
                  <a:pt x="0" y="151"/>
                </a:moveTo>
                <a:lnTo>
                  <a:pt x="0" y="144"/>
                </a:lnTo>
                <a:lnTo>
                  <a:pt x="0" y="138"/>
                </a:lnTo>
                <a:lnTo>
                  <a:pt x="1" y="132"/>
                </a:lnTo>
                <a:lnTo>
                  <a:pt x="2" y="125"/>
                </a:lnTo>
                <a:lnTo>
                  <a:pt x="4" y="119"/>
                </a:lnTo>
                <a:lnTo>
                  <a:pt x="5" y="113"/>
                </a:lnTo>
                <a:lnTo>
                  <a:pt x="7" y="107"/>
                </a:lnTo>
                <a:lnTo>
                  <a:pt x="10" y="101"/>
                </a:lnTo>
                <a:lnTo>
                  <a:pt x="12" y="95"/>
                </a:lnTo>
                <a:lnTo>
                  <a:pt x="15" y="89"/>
                </a:lnTo>
                <a:lnTo>
                  <a:pt x="18" y="84"/>
                </a:lnTo>
                <a:lnTo>
                  <a:pt x="21" y="78"/>
                </a:lnTo>
                <a:lnTo>
                  <a:pt x="25" y="73"/>
                </a:lnTo>
                <a:lnTo>
                  <a:pt x="29" y="68"/>
                </a:lnTo>
                <a:lnTo>
                  <a:pt x="33" y="63"/>
                </a:lnTo>
                <a:lnTo>
                  <a:pt x="37" y="58"/>
                </a:lnTo>
                <a:lnTo>
                  <a:pt x="41" y="53"/>
                </a:lnTo>
                <a:lnTo>
                  <a:pt x="46" y="48"/>
                </a:lnTo>
                <a:lnTo>
                  <a:pt x="51" y="44"/>
                </a:lnTo>
                <a:lnTo>
                  <a:pt x="56" y="40"/>
                </a:lnTo>
                <a:lnTo>
                  <a:pt x="61" y="36"/>
                </a:lnTo>
                <a:lnTo>
                  <a:pt x="66" y="32"/>
                </a:lnTo>
                <a:lnTo>
                  <a:pt x="72" y="28"/>
                </a:lnTo>
                <a:lnTo>
                  <a:pt x="78" y="25"/>
                </a:lnTo>
                <a:lnTo>
                  <a:pt x="84" y="21"/>
                </a:lnTo>
                <a:lnTo>
                  <a:pt x="90" y="18"/>
                </a:lnTo>
                <a:lnTo>
                  <a:pt x="96" y="16"/>
                </a:lnTo>
                <a:lnTo>
                  <a:pt x="103" y="13"/>
                </a:lnTo>
                <a:lnTo>
                  <a:pt x="109" y="10"/>
                </a:lnTo>
                <a:lnTo>
                  <a:pt x="116" y="8"/>
                </a:lnTo>
                <a:lnTo>
                  <a:pt x="123" y="6"/>
                </a:lnTo>
                <a:lnTo>
                  <a:pt x="130" y="5"/>
                </a:lnTo>
                <a:lnTo>
                  <a:pt x="137" y="3"/>
                </a:lnTo>
                <a:lnTo>
                  <a:pt x="144" y="2"/>
                </a:lnTo>
                <a:lnTo>
                  <a:pt x="151" y="1"/>
                </a:lnTo>
                <a:lnTo>
                  <a:pt x="159" y="0"/>
                </a:lnTo>
                <a:lnTo>
                  <a:pt x="166" y="0"/>
                </a:lnTo>
                <a:lnTo>
                  <a:pt x="174" y="0"/>
                </a:lnTo>
                <a:lnTo>
                  <a:pt x="523" y="0"/>
                </a:lnTo>
                <a:lnTo>
                  <a:pt x="530" y="0"/>
                </a:lnTo>
                <a:lnTo>
                  <a:pt x="538" y="0"/>
                </a:lnTo>
                <a:lnTo>
                  <a:pt x="545" y="1"/>
                </a:lnTo>
                <a:lnTo>
                  <a:pt x="552" y="2"/>
                </a:lnTo>
                <a:lnTo>
                  <a:pt x="559" y="3"/>
                </a:lnTo>
                <a:lnTo>
                  <a:pt x="567" y="5"/>
                </a:lnTo>
                <a:lnTo>
                  <a:pt x="573" y="6"/>
                </a:lnTo>
                <a:lnTo>
                  <a:pt x="580" y="8"/>
                </a:lnTo>
                <a:lnTo>
                  <a:pt x="587" y="10"/>
                </a:lnTo>
                <a:lnTo>
                  <a:pt x="594" y="13"/>
                </a:lnTo>
                <a:lnTo>
                  <a:pt x="600" y="16"/>
                </a:lnTo>
                <a:lnTo>
                  <a:pt x="606" y="18"/>
                </a:lnTo>
                <a:lnTo>
                  <a:pt x="613" y="21"/>
                </a:lnTo>
                <a:lnTo>
                  <a:pt x="618" y="25"/>
                </a:lnTo>
                <a:lnTo>
                  <a:pt x="624" y="28"/>
                </a:lnTo>
                <a:lnTo>
                  <a:pt x="630" y="32"/>
                </a:lnTo>
                <a:lnTo>
                  <a:pt x="635" y="36"/>
                </a:lnTo>
                <a:lnTo>
                  <a:pt x="641" y="40"/>
                </a:lnTo>
                <a:lnTo>
                  <a:pt x="646" y="44"/>
                </a:lnTo>
                <a:lnTo>
                  <a:pt x="651" y="48"/>
                </a:lnTo>
                <a:lnTo>
                  <a:pt x="655" y="53"/>
                </a:lnTo>
                <a:lnTo>
                  <a:pt x="660" y="58"/>
                </a:lnTo>
                <a:lnTo>
                  <a:pt x="664" y="63"/>
                </a:lnTo>
                <a:lnTo>
                  <a:pt x="668" y="68"/>
                </a:lnTo>
                <a:lnTo>
                  <a:pt x="672" y="73"/>
                </a:lnTo>
                <a:lnTo>
                  <a:pt x="675" y="78"/>
                </a:lnTo>
                <a:lnTo>
                  <a:pt x="679" y="84"/>
                </a:lnTo>
                <a:lnTo>
                  <a:pt x="682" y="89"/>
                </a:lnTo>
                <a:lnTo>
                  <a:pt x="684" y="95"/>
                </a:lnTo>
                <a:lnTo>
                  <a:pt x="687" y="101"/>
                </a:lnTo>
                <a:lnTo>
                  <a:pt x="689" y="107"/>
                </a:lnTo>
                <a:lnTo>
                  <a:pt x="691" y="113"/>
                </a:lnTo>
                <a:lnTo>
                  <a:pt x="693" y="119"/>
                </a:lnTo>
                <a:lnTo>
                  <a:pt x="694" y="125"/>
                </a:lnTo>
                <a:lnTo>
                  <a:pt x="695" y="132"/>
                </a:lnTo>
                <a:lnTo>
                  <a:pt x="696" y="138"/>
                </a:lnTo>
                <a:lnTo>
                  <a:pt x="697" y="144"/>
                </a:lnTo>
                <a:lnTo>
                  <a:pt x="697" y="151"/>
                </a:lnTo>
                <a:lnTo>
                  <a:pt x="697" y="555"/>
                </a:lnTo>
                <a:lnTo>
                  <a:pt x="697" y="562"/>
                </a:lnTo>
                <a:lnTo>
                  <a:pt x="696" y="568"/>
                </a:lnTo>
                <a:lnTo>
                  <a:pt x="695" y="575"/>
                </a:lnTo>
                <a:lnTo>
                  <a:pt x="694" y="581"/>
                </a:lnTo>
                <a:lnTo>
                  <a:pt x="693" y="587"/>
                </a:lnTo>
                <a:lnTo>
                  <a:pt x="691" y="593"/>
                </a:lnTo>
                <a:lnTo>
                  <a:pt x="689" y="599"/>
                </a:lnTo>
                <a:lnTo>
                  <a:pt x="687" y="605"/>
                </a:lnTo>
                <a:lnTo>
                  <a:pt x="684" y="611"/>
                </a:lnTo>
                <a:lnTo>
                  <a:pt x="682" y="617"/>
                </a:lnTo>
                <a:lnTo>
                  <a:pt x="679" y="622"/>
                </a:lnTo>
                <a:lnTo>
                  <a:pt x="675" y="628"/>
                </a:lnTo>
                <a:lnTo>
                  <a:pt x="672" y="633"/>
                </a:lnTo>
                <a:lnTo>
                  <a:pt x="668" y="638"/>
                </a:lnTo>
                <a:lnTo>
                  <a:pt x="664" y="643"/>
                </a:lnTo>
                <a:lnTo>
                  <a:pt x="660" y="648"/>
                </a:lnTo>
                <a:lnTo>
                  <a:pt x="655" y="653"/>
                </a:lnTo>
                <a:lnTo>
                  <a:pt x="651" y="658"/>
                </a:lnTo>
                <a:lnTo>
                  <a:pt x="646" y="662"/>
                </a:lnTo>
                <a:lnTo>
                  <a:pt x="641" y="666"/>
                </a:lnTo>
                <a:lnTo>
                  <a:pt x="635" y="670"/>
                </a:lnTo>
                <a:lnTo>
                  <a:pt x="630" y="674"/>
                </a:lnTo>
                <a:lnTo>
                  <a:pt x="624" y="678"/>
                </a:lnTo>
                <a:lnTo>
                  <a:pt x="618" y="681"/>
                </a:lnTo>
                <a:lnTo>
                  <a:pt x="613" y="685"/>
                </a:lnTo>
                <a:lnTo>
                  <a:pt x="606" y="688"/>
                </a:lnTo>
                <a:lnTo>
                  <a:pt x="600" y="691"/>
                </a:lnTo>
                <a:lnTo>
                  <a:pt x="594" y="693"/>
                </a:lnTo>
                <a:lnTo>
                  <a:pt x="587" y="696"/>
                </a:lnTo>
                <a:lnTo>
                  <a:pt x="580" y="698"/>
                </a:lnTo>
                <a:lnTo>
                  <a:pt x="573" y="700"/>
                </a:lnTo>
                <a:lnTo>
                  <a:pt x="567" y="701"/>
                </a:lnTo>
                <a:lnTo>
                  <a:pt x="559" y="703"/>
                </a:lnTo>
                <a:lnTo>
                  <a:pt x="552" y="704"/>
                </a:lnTo>
                <a:lnTo>
                  <a:pt x="545" y="705"/>
                </a:lnTo>
                <a:lnTo>
                  <a:pt x="538" y="706"/>
                </a:lnTo>
                <a:lnTo>
                  <a:pt x="530" y="706"/>
                </a:lnTo>
                <a:lnTo>
                  <a:pt x="523" y="706"/>
                </a:lnTo>
                <a:lnTo>
                  <a:pt x="174" y="706"/>
                </a:lnTo>
                <a:lnTo>
                  <a:pt x="166" y="706"/>
                </a:lnTo>
                <a:lnTo>
                  <a:pt x="159" y="706"/>
                </a:lnTo>
                <a:lnTo>
                  <a:pt x="151" y="705"/>
                </a:lnTo>
                <a:lnTo>
                  <a:pt x="144" y="704"/>
                </a:lnTo>
                <a:lnTo>
                  <a:pt x="137" y="703"/>
                </a:lnTo>
                <a:lnTo>
                  <a:pt x="130" y="701"/>
                </a:lnTo>
                <a:lnTo>
                  <a:pt x="123" y="700"/>
                </a:lnTo>
                <a:lnTo>
                  <a:pt x="116" y="698"/>
                </a:lnTo>
                <a:lnTo>
                  <a:pt x="109" y="696"/>
                </a:lnTo>
                <a:lnTo>
                  <a:pt x="103" y="693"/>
                </a:lnTo>
                <a:lnTo>
                  <a:pt x="96" y="691"/>
                </a:lnTo>
                <a:lnTo>
                  <a:pt x="90" y="688"/>
                </a:lnTo>
                <a:lnTo>
                  <a:pt x="84" y="685"/>
                </a:lnTo>
                <a:lnTo>
                  <a:pt x="78" y="681"/>
                </a:lnTo>
                <a:lnTo>
                  <a:pt x="72" y="678"/>
                </a:lnTo>
                <a:lnTo>
                  <a:pt x="66" y="674"/>
                </a:lnTo>
                <a:lnTo>
                  <a:pt x="61" y="670"/>
                </a:lnTo>
                <a:lnTo>
                  <a:pt x="56" y="666"/>
                </a:lnTo>
                <a:lnTo>
                  <a:pt x="51" y="662"/>
                </a:lnTo>
                <a:lnTo>
                  <a:pt x="46" y="658"/>
                </a:lnTo>
                <a:lnTo>
                  <a:pt x="41" y="653"/>
                </a:lnTo>
                <a:lnTo>
                  <a:pt x="37" y="648"/>
                </a:lnTo>
                <a:lnTo>
                  <a:pt x="33" y="643"/>
                </a:lnTo>
                <a:lnTo>
                  <a:pt x="29" y="638"/>
                </a:lnTo>
                <a:lnTo>
                  <a:pt x="25" y="633"/>
                </a:lnTo>
                <a:lnTo>
                  <a:pt x="21" y="628"/>
                </a:lnTo>
                <a:lnTo>
                  <a:pt x="18" y="622"/>
                </a:lnTo>
                <a:lnTo>
                  <a:pt x="15" y="617"/>
                </a:lnTo>
                <a:lnTo>
                  <a:pt x="12" y="611"/>
                </a:lnTo>
                <a:lnTo>
                  <a:pt x="10" y="605"/>
                </a:lnTo>
                <a:lnTo>
                  <a:pt x="7" y="599"/>
                </a:lnTo>
                <a:lnTo>
                  <a:pt x="5" y="593"/>
                </a:lnTo>
                <a:lnTo>
                  <a:pt x="4" y="587"/>
                </a:lnTo>
                <a:lnTo>
                  <a:pt x="2" y="581"/>
                </a:lnTo>
                <a:lnTo>
                  <a:pt x="1" y="575"/>
                </a:lnTo>
                <a:lnTo>
                  <a:pt x="0" y="568"/>
                </a:lnTo>
                <a:lnTo>
                  <a:pt x="0" y="562"/>
                </a:lnTo>
                <a:lnTo>
                  <a:pt x="0" y="555"/>
                </a:lnTo>
                <a:lnTo>
                  <a:pt x="0" y="151"/>
                </a:lnTo>
                <a:lnTo>
                  <a:pt x="0" y="151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" name="Freeform 15"/>
          <p:cNvSpPr>
            <a:spLocks noChangeArrowheads="1"/>
          </p:cNvSpPr>
          <p:nvPr/>
        </p:nvSpPr>
        <p:spPr bwMode="auto">
          <a:xfrm>
            <a:off x="6548438" y="2836863"/>
            <a:ext cx="1200150" cy="1371600"/>
          </a:xfrm>
          <a:custGeom>
            <a:avLst/>
            <a:gdLst>
              <a:gd name="T0" fmla="*/ 582 w 756"/>
              <a:gd name="T1" fmla="*/ 1 h 864"/>
              <a:gd name="T2" fmla="*/ 602 w 756"/>
              <a:gd name="T3" fmla="*/ 3 h 864"/>
              <a:gd name="T4" fmla="*/ 622 w 756"/>
              <a:gd name="T5" fmla="*/ 8 h 864"/>
              <a:gd name="T6" fmla="*/ 641 w 756"/>
              <a:gd name="T7" fmla="*/ 15 h 864"/>
              <a:gd name="T8" fmla="*/ 659 w 756"/>
              <a:gd name="T9" fmla="*/ 24 h 864"/>
              <a:gd name="T10" fmla="*/ 676 w 756"/>
              <a:gd name="T11" fmla="*/ 34 h 864"/>
              <a:gd name="T12" fmla="*/ 691 w 756"/>
              <a:gd name="T13" fmla="*/ 46 h 864"/>
              <a:gd name="T14" fmla="*/ 705 w 756"/>
              <a:gd name="T15" fmla="*/ 60 h 864"/>
              <a:gd name="T16" fmla="*/ 718 w 756"/>
              <a:gd name="T17" fmla="*/ 75 h 864"/>
              <a:gd name="T18" fmla="*/ 729 w 756"/>
              <a:gd name="T19" fmla="*/ 92 h 864"/>
              <a:gd name="T20" fmla="*/ 739 w 756"/>
              <a:gd name="T21" fmla="*/ 109 h 864"/>
              <a:gd name="T22" fmla="*/ 746 w 756"/>
              <a:gd name="T23" fmla="*/ 128 h 864"/>
              <a:gd name="T24" fmla="*/ 752 w 756"/>
              <a:gd name="T25" fmla="*/ 147 h 864"/>
              <a:gd name="T26" fmla="*/ 755 w 756"/>
              <a:gd name="T27" fmla="*/ 168 h 864"/>
              <a:gd name="T28" fmla="*/ 756 w 756"/>
              <a:gd name="T29" fmla="*/ 189 h 864"/>
              <a:gd name="T30" fmla="*/ 756 w 756"/>
              <a:gd name="T31" fmla="*/ 689 h 864"/>
              <a:gd name="T32" fmla="*/ 753 w 756"/>
              <a:gd name="T33" fmla="*/ 710 h 864"/>
              <a:gd name="T34" fmla="*/ 748 w 756"/>
              <a:gd name="T35" fmla="*/ 730 h 864"/>
              <a:gd name="T36" fmla="*/ 741 w 756"/>
              <a:gd name="T37" fmla="*/ 749 h 864"/>
              <a:gd name="T38" fmla="*/ 733 w 756"/>
              <a:gd name="T39" fmla="*/ 767 h 864"/>
              <a:gd name="T40" fmla="*/ 722 w 756"/>
              <a:gd name="T41" fmla="*/ 784 h 864"/>
              <a:gd name="T42" fmla="*/ 710 w 756"/>
              <a:gd name="T43" fmla="*/ 799 h 864"/>
              <a:gd name="T44" fmla="*/ 696 w 756"/>
              <a:gd name="T45" fmla="*/ 813 h 864"/>
              <a:gd name="T46" fmla="*/ 681 w 756"/>
              <a:gd name="T47" fmla="*/ 826 h 864"/>
              <a:gd name="T48" fmla="*/ 665 w 756"/>
              <a:gd name="T49" fmla="*/ 837 h 864"/>
              <a:gd name="T50" fmla="*/ 647 w 756"/>
              <a:gd name="T51" fmla="*/ 846 h 864"/>
              <a:gd name="T52" fmla="*/ 628 w 756"/>
              <a:gd name="T53" fmla="*/ 854 h 864"/>
              <a:gd name="T54" fmla="*/ 609 w 756"/>
              <a:gd name="T55" fmla="*/ 859 h 864"/>
              <a:gd name="T56" fmla="*/ 588 w 756"/>
              <a:gd name="T57" fmla="*/ 863 h 864"/>
              <a:gd name="T58" fmla="*/ 567 w 756"/>
              <a:gd name="T59" fmla="*/ 864 h 864"/>
              <a:gd name="T60" fmla="*/ 175 w 756"/>
              <a:gd name="T61" fmla="*/ 864 h 864"/>
              <a:gd name="T62" fmla="*/ 154 w 756"/>
              <a:gd name="T63" fmla="*/ 861 h 864"/>
              <a:gd name="T64" fmla="*/ 134 w 756"/>
              <a:gd name="T65" fmla="*/ 856 h 864"/>
              <a:gd name="T66" fmla="*/ 115 w 756"/>
              <a:gd name="T67" fmla="*/ 849 h 864"/>
              <a:gd name="T68" fmla="*/ 97 w 756"/>
              <a:gd name="T69" fmla="*/ 840 h 864"/>
              <a:gd name="T70" fmla="*/ 81 w 756"/>
              <a:gd name="T71" fmla="*/ 830 h 864"/>
              <a:gd name="T72" fmla="*/ 65 w 756"/>
              <a:gd name="T73" fmla="*/ 818 h 864"/>
              <a:gd name="T74" fmla="*/ 51 w 756"/>
              <a:gd name="T75" fmla="*/ 804 h 864"/>
              <a:gd name="T76" fmla="*/ 38 w 756"/>
              <a:gd name="T77" fmla="*/ 789 h 864"/>
              <a:gd name="T78" fmla="*/ 27 w 756"/>
              <a:gd name="T79" fmla="*/ 772 h 864"/>
              <a:gd name="T80" fmla="*/ 18 w 756"/>
              <a:gd name="T81" fmla="*/ 755 h 864"/>
              <a:gd name="T82" fmla="*/ 10 w 756"/>
              <a:gd name="T83" fmla="*/ 736 h 864"/>
              <a:gd name="T84" fmla="*/ 5 w 756"/>
              <a:gd name="T85" fmla="*/ 717 h 864"/>
              <a:gd name="T86" fmla="*/ 1 w 756"/>
              <a:gd name="T87" fmla="*/ 696 h 864"/>
              <a:gd name="T88" fmla="*/ 0 w 756"/>
              <a:gd name="T89" fmla="*/ 675 h 864"/>
              <a:gd name="T90" fmla="*/ 1 w 756"/>
              <a:gd name="T91" fmla="*/ 175 h 864"/>
              <a:gd name="T92" fmla="*/ 3 w 756"/>
              <a:gd name="T93" fmla="*/ 154 h 864"/>
              <a:gd name="T94" fmla="*/ 8 w 756"/>
              <a:gd name="T95" fmla="*/ 134 h 864"/>
              <a:gd name="T96" fmla="*/ 15 w 756"/>
              <a:gd name="T97" fmla="*/ 115 h 864"/>
              <a:gd name="T98" fmla="*/ 24 w 756"/>
              <a:gd name="T99" fmla="*/ 97 h 864"/>
              <a:gd name="T100" fmla="*/ 34 w 756"/>
              <a:gd name="T101" fmla="*/ 80 h 864"/>
              <a:gd name="T102" fmla="*/ 46 w 756"/>
              <a:gd name="T103" fmla="*/ 65 h 864"/>
              <a:gd name="T104" fmla="*/ 60 w 756"/>
              <a:gd name="T105" fmla="*/ 51 h 864"/>
              <a:gd name="T106" fmla="*/ 75 w 756"/>
              <a:gd name="T107" fmla="*/ 38 h 864"/>
              <a:gd name="T108" fmla="*/ 92 w 756"/>
              <a:gd name="T109" fmla="*/ 27 h 864"/>
              <a:gd name="T110" fmla="*/ 109 w 756"/>
              <a:gd name="T111" fmla="*/ 18 h 864"/>
              <a:gd name="T112" fmla="*/ 128 w 756"/>
              <a:gd name="T113" fmla="*/ 10 h 864"/>
              <a:gd name="T114" fmla="*/ 147 w 756"/>
              <a:gd name="T115" fmla="*/ 5 h 864"/>
              <a:gd name="T116" fmla="*/ 168 w 756"/>
              <a:gd name="T117" fmla="*/ 1 h 864"/>
              <a:gd name="T118" fmla="*/ 189 w 756"/>
              <a:gd name="T119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56" h="864">
                <a:moveTo>
                  <a:pt x="567" y="0"/>
                </a:moveTo>
                <a:lnTo>
                  <a:pt x="575" y="0"/>
                </a:lnTo>
                <a:lnTo>
                  <a:pt x="582" y="1"/>
                </a:lnTo>
                <a:lnTo>
                  <a:pt x="588" y="1"/>
                </a:lnTo>
                <a:lnTo>
                  <a:pt x="595" y="2"/>
                </a:lnTo>
                <a:lnTo>
                  <a:pt x="602" y="3"/>
                </a:lnTo>
                <a:lnTo>
                  <a:pt x="609" y="5"/>
                </a:lnTo>
                <a:lnTo>
                  <a:pt x="615" y="6"/>
                </a:lnTo>
                <a:lnTo>
                  <a:pt x="622" y="8"/>
                </a:lnTo>
                <a:lnTo>
                  <a:pt x="628" y="10"/>
                </a:lnTo>
                <a:lnTo>
                  <a:pt x="635" y="12"/>
                </a:lnTo>
                <a:lnTo>
                  <a:pt x="641" y="15"/>
                </a:lnTo>
                <a:lnTo>
                  <a:pt x="647" y="18"/>
                </a:lnTo>
                <a:lnTo>
                  <a:pt x="653" y="20"/>
                </a:lnTo>
                <a:lnTo>
                  <a:pt x="659" y="24"/>
                </a:lnTo>
                <a:lnTo>
                  <a:pt x="665" y="27"/>
                </a:lnTo>
                <a:lnTo>
                  <a:pt x="670" y="30"/>
                </a:lnTo>
                <a:lnTo>
                  <a:pt x="676" y="34"/>
                </a:lnTo>
                <a:lnTo>
                  <a:pt x="681" y="38"/>
                </a:lnTo>
                <a:lnTo>
                  <a:pt x="686" y="42"/>
                </a:lnTo>
                <a:lnTo>
                  <a:pt x="691" y="46"/>
                </a:lnTo>
                <a:lnTo>
                  <a:pt x="696" y="51"/>
                </a:lnTo>
                <a:lnTo>
                  <a:pt x="701" y="55"/>
                </a:lnTo>
                <a:lnTo>
                  <a:pt x="705" y="60"/>
                </a:lnTo>
                <a:lnTo>
                  <a:pt x="710" y="65"/>
                </a:lnTo>
                <a:lnTo>
                  <a:pt x="714" y="70"/>
                </a:lnTo>
                <a:lnTo>
                  <a:pt x="718" y="75"/>
                </a:lnTo>
                <a:lnTo>
                  <a:pt x="722" y="80"/>
                </a:lnTo>
                <a:lnTo>
                  <a:pt x="726" y="86"/>
                </a:lnTo>
                <a:lnTo>
                  <a:pt x="729" y="92"/>
                </a:lnTo>
                <a:lnTo>
                  <a:pt x="733" y="97"/>
                </a:lnTo>
                <a:lnTo>
                  <a:pt x="736" y="103"/>
                </a:lnTo>
                <a:lnTo>
                  <a:pt x="739" y="109"/>
                </a:lnTo>
                <a:lnTo>
                  <a:pt x="741" y="115"/>
                </a:lnTo>
                <a:lnTo>
                  <a:pt x="744" y="121"/>
                </a:lnTo>
                <a:lnTo>
                  <a:pt x="746" y="128"/>
                </a:lnTo>
                <a:lnTo>
                  <a:pt x="748" y="134"/>
                </a:lnTo>
                <a:lnTo>
                  <a:pt x="750" y="141"/>
                </a:lnTo>
                <a:lnTo>
                  <a:pt x="752" y="147"/>
                </a:lnTo>
                <a:lnTo>
                  <a:pt x="753" y="154"/>
                </a:lnTo>
                <a:lnTo>
                  <a:pt x="754" y="161"/>
                </a:lnTo>
                <a:lnTo>
                  <a:pt x="755" y="168"/>
                </a:lnTo>
                <a:lnTo>
                  <a:pt x="756" y="175"/>
                </a:lnTo>
                <a:lnTo>
                  <a:pt x="756" y="182"/>
                </a:lnTo>
                <a:lnTo>
                  <a:pt x="756" y="189"/>
                </a:lnTo>
                <a:lnTo>
                  <a:pt x="756" y="675"/>
                </a:lnTo>
                <a:lnTo>
                  <a:pt x="756" y="682"/>
                </a:lnTo>
                <a:lnTo>
                  <a:pt x="756" y="689"/>
                </a:lnTo>
                <a:lnTo>
                  <a:pt x="755" y="696"/>
                </a:lnTo>
                <a:lnTo>
                  <a:pt x="754" y="703"/>
                </a:lnTo>
                <a:lnTo>
                  <a:pt x="753" y="710"/>
                </a:lnTo>
                <a:lnTo>
                  <a:pt x="752" y="717"/>
                </a:lnTo>
                <a:lnTo>
                  <a:pt x="750" y="723"/>
                </a:lnTo>
                <a:lnTo>
                  <a:pt x="748" y="730"/>
                </a:lnTo>
                <a:lnTo>
                  <a:pt x="746" y="736"/>
                </a:lnTo>
                <a:lnTo>
                  <a:pt x="744" y="743"/>
                </a:lnTo>
                <a:lnTo>
                  <a:pt x="741" y="749"/>
                </a:lnTo>
                <a:lnTo>
                  <a:pt x="739" y="755"/>
                </a:lnTo>
                <a:lnTo>
                  <a:pt x="736" y="761"/>
                </a:lnTo>
                <a:lnTo>
                  <a:pt x="733" y="767"/>
                </a:lnTo>
                <a:lnTo>
                  <a:pt x="729" y="772"/>
                </a:lnTo>
                <a:lnTo>
                  <a:pt x="726" y="778"/>
                </a:lnTo>
                <a:lnTo>
                  <a:pt x="722" y="784"/>
                </a:lnTo>
                <a:lnTo>
                  <a:pt x="718" y="789"/>
                </a:lnTo>
                <a:lnTo>
                  <a:pt x="714" y="794"/>
                </a:lnTo>
                <a:lnTo>
                  <a:pt x="710" y="799"/>
                </a:lnTo>
                <a:lnTo>
                  <a:pt x="705" y="804"/>
                </a:lnTo>
                <a:lnTo>
                  <a:pt x="701" y="809"/>
                </a:lnTo>
                <a:lnTo>
                  <a:pt x="696" y="813"/>
                </a:lnTo>
                <a:lnTo>
                  <a:pt x="691" y="818"/>
                </a:lnTo>
                <a:lnTo>
                  <a:pt x="686" y="822"/>
                </a:lnTo>
                <a:lnTo>
                  <a:pt x="681" y="826"/>
                </a:lnTo>
                <a:lnTo>
                  <a:pt x="676" y="830"/>
                </a:lnTo>
                <a:lnTo>
                  <a:pt x="670" y="834"/>
                </a:lnTo>
                <a:lnTo>
                  <a:pt x="665" y="837"/>
                </a:lnTo>
                <a:lnTo>
                  <a:pt x="659" y="840"/>
                </a:lnTo>
                <a:lnTo>
                  <a:pt x="653" y="844"/>
                </a:lnTo>
                <a:lnTo>
                  <a:pt x="647" y="846"/>
                </a:lnTo>
                <a:lnTo>
                  <a:pt x="641" y="849"/>
                </a:lnTo>
                <a:lnTo>
                  <a:pt x="635" y="852"/>
                </a:lnTo>
                <a:lnTo>
                  <a:pt x="628" y="854"/>
                </a:lnTo>
                <a:lnTo>
                  <a:pt x="622" y="856"/>
                </a:lnTo>
                <a:lnTo>
                  <a:pt x="615" y="858"/>
                </a:lnTo>
                <a:lnTo>
                  <a:pt x="609" y="859"/>
                </a:lnTo>
                <a:lnTo>
                  <a:pt x="602" y="861"/>
                </a:lnTo>
                <a:lnTo>
                  <a:pt x="595" y="862"/>
                </a:lnTo>
                <a:lnTo>
                  <a:pt x="588" y="863"/>
                </a:lnTo>
                <a:lnTo>
                  <a:pt x="582" y="864"/>
                </a:lnTo>
                <a:lnTo>
                  <a:pt x="575" y="864"/>
                </a:lnTo>
                <a:lnTo>
                  <a:pt x="567" y="864"/>
                </a:lnTo>
                <a:lnTo>
                  <a:pt x="189" y="864"/>
                </a:lnTo>
                <a:lnTo>
                  <a:pt x="182" y="864"/>
                </a:lnTo>
                <a:lnTo>
                  <a:pt x="175" y="864"/>
                </a:lnTo>
                <a:lnTo>
                  <a:pt x="168" y="863"/>
                </a:lnTo>
                <a:lnTo>
                  <a:pt x="161" y="862"/>
                </a:lnTo>
                <a:lnTo>
                  <a:pt x="154" y="861"/>
                </a:lnTo>
                <a:lnTo>
                  <a:pt x="147" y="859"/>
                </a:lnTo>
                <a:lnTo>
                  <a:pt x="141" y="858"/>
                </a:lnTo>
                <a:lnTo>
                  <a:pt x="134" y="856"/>
                </a:lnTo>
                <a:lnTo>
                  <a:pt x="128" y="854"/>
                </a:lnTo>
                <a:lnTo>
                  <a:pt x="122" y="852"/>
                </a:lnTo>
                <a:lnTo>
                  <a:pt x="115" y="849"/>
                </a:lnTo>
                <a:lnTo>
                  <a:pt x="109" y="846"/>
                </a:lnTo>
                <a:lnTo>
                  <a:pt x="103" y="844"/>
                </a:lnTo>
                <a:lnTo>
                  <a:pt x="97" y="840"/>
                </a:lnTo>
                <a:lnTo>
                  <a:pt x="92" y="837"/>
                </a:lnTo>
                <a:lnTo>
                  <a:pt x="86" y="834"/>
                </a:lnTo>
                <a:lnTo>
                  <a:pt x="81" y="830"/>
                </a:lnTo>
                <a:lnTo>
                  <a:pt x="75" y="826"/>
                </a:lnTo>
                <a:lnTo>
                  <a:pt x="70" y="822"/>
                </a:lnTo>
                <a:lnTo>
                  <a:pt x="65" y="818"/>
                </a:lnTo>
                <a:lnTo>
                  <a:pt x="60" y="813"/>
                </a:lnTo>
                <a:lnTo>
                  <a:pt x="55" y="809"/>
                </a:lnTo>
                <a:lnTo>
                  <a:pt x="51" y="804"/>
                </a:lnTo>
                <a:lnTo>
                  <a:pt x="46" y="799"/>
                </a:lnTo>
                <a:lnTo>
                  <a:pt x="42" y="794"/>
                </a:lnTo>
                <a:lnTo>
                  <a:pt x="38" y="789"/>
                </a:lnTo>
                <a:lnTo>
                  <a:pt x="34" y="784"/>
                </a:lnTo>
                <a:lnTo>
                  <a:pt x="30" y="778"/>
                </a:lnTo>
                <a:lnTo>
                  <a:pt x="27" y="772"/>
                </a:lnTo>
                <a:lnTo>
                  <a:pt x="24" y="767"/>
                </a:lnTo>
                <a:lnTo>
                  <a:pt x="21" y="761"/>
                </a:lnTo>
                <a:lnTo>
                  <a:pt x="18" y="755"/>
                </a:lnTo>
                <a:lnTo>
                  <a:pt x="15" y="749"/>
                </a:lnTo>
                <a:lnTo>
                  <a:pt x="12" y="743"/>
                </a:lnTo>
                <a:lnTo>
                  <a:pt x="10" y="736"/>
                </a:lnTo>
                <a:lnTo>
                  <a:pt x="8" y="730"/>
                </a:lnTo>
                <a:lnTo>
                  <a:pt x="6" y="723"/>
                </a:lnTo>
                <a:lnTo>
                  <a:pt x="5" y="717"/>
                </a:lnTo>
                <a:lnTo>
                  <a:pt x="3" y="710"/>
                </a:lnTo>
                <a:lnTo>
                  <a:pt x="2" y="703"/>
                </a:lnTo>
                <a:lnTo>
                  <a:pt x="1" y="696"/>
                </a:lnTo>
                <a:lnTo>
                  <a:pt x="1" y="689"/>
                </a:lnTo>
                <a:lnTo>
                  <a:pt x="0" y="682"/>
                </a:lnTo>
                <a:lnTo>
                  <a:pt x="0" y="675"/>
                </a:lnTo>
                <a:lnTo>
                  <a:pt x="0" y="189"/>
                </a:lnTo>
                <a:lnTo>
                  <a:pt x="0" y="182"/>
                </a:lnTo>
                <a:lnTo>
                  <a:pt x="1" y="175"/>
                </a:lnTo>
                <a:lnTo>
                  <a:pt x="1" y="168"/>
                </a:lnTo>
                <a:lnTo>
                  <a:pt x="2" y="161"/>
                </a:lnTo>
                <a:lnTo>
                  <a:pt x="3" y="154"/>
                </a:lnTo>
                <a:lnTo>
                  <a:pt x="5" y="147"/>
                </a:lnTo>
                <a:lnTo>
                  <a:pt x="6" y="141"/>
                </a:lnTo>
                <a:lnTo>
                  <a:pt x="8" y="134"/>
                </a:lnTo>
                <a:lnTo>
                  <a:pt x="10" y="128"/>
                </a:lnTo>
                <a:lnTo>
                  <a:pt x="12" y="121"/>
                </a:lnTo>
                <a:lnTo>
                  <a:pt x="15" y="115"/>
                </a:lnTo>
                <a:lnTo>
                  <a:pt x="18" y="109"/>
                </a:lnTo>
                <a:lnTo>
                  <a:pt x="21" y="103"/>
                </a:lnTo>
                <a:lnTo>
                  <a:pt x="24" y="97"/>
                </a:lnTo>
                <a:lnTo>
                  <a:pt x="27" y="92"/>
                </a:lnTo>
                <a:lnTo>
                  <a:pt x="30" y="86"/>
                </a:lnTo>
                <a:lnTo>
                  <a:pt x="34" y="80"/>
                </a:lnTo>
                <a:lnTo>
                  <a:pt x="38" y="75"/>
                </a:lnTo>
                <a:lnTo>
                  <a:pt x="42" y="70"/>
                </a:lnTo>
                <a:lnTo>
                  <a:pt x="46" y="65"/>
                </a:lnTo>
                <a:lnTo>
                  <a:pt x="51" y="60"/>
                </a:lnTo>
                <a:lnTo>
                  <a:pt x="55" y="55"/>
                </a:lnTo>
                <a:lnTo>
                  <a:pt x="60" y="51"/>
                </a:lnTo>
                <a:lnTo>
                  <a:pt x="65" y="46"/>
                </a:lnTo>
                <a:lnTo>
                  <a:pt x="70" y="42"/>
                </a:lnTo>
                <a:lnTo>
                  <a:pt x="75" y="38"/>
                </a:lnTo>
                <a:lnTo>
                  <a:pt x="81" y="34"/>
                </a:lnTo>
                <a:lnTo>
                  <a:pt x="86" y="30"/>
                </a:lnTo>
                <a:lnTo>
                  <a:pt x="92" y="27"/>
                </a:lnTo>
                <a:lnTo>
                  <a:pt x="97" y="24"/>
                </a:lnTo>
                <a:lnTo>
                  <a:pt x="103" y="20"/>
                </a:lnTo>
                <a:lnTo>
                  <a:pt x="109" y="18"/>
                </a:lnTo>
                <a:lnTo>
                  <a:pt x="115" y="15"/>
                </a:lnTo>
                <a:lnTo>
                  <a:pt x="122" y="12"/>
                </a:lnTo>
                <a:lnTo>
                  <a:pt x="128" y="10"/>
                </a:lnTo>
                <a:lnTo>
                  <a:pt x="134" y="8"/>
                </a:lnTo>
                <a:lnTo>
                  <a:pt x="141" y="6"/>
                </a:lnTo>
                <a:lnTo>
                  <a:pt x="147" y="5"/>
                </a:lnTo>
                <a:lnTo>
                  <a:pt x="154" y="3"/>
                </a:lnTo>
                <a:lnTo>
                  <a:pt x="161" y="2"/>
                </a:lnTo>
                <a:lnTo>
                  <a:pt x="168" y="1"/>
                </a:lnTo>
                <a:lnTo>
                  <a:pt x="175" y="1"/>
                </a:lnTo>
                <a:lnTo>
                  <a:pt x="182" y="0"/>
                </a:lnTo>
                <a:lnTo>
                  <a:pt x="189" y="0"/>
                </a:lnTo>
                <a:lnTo>
                  <a:pt x="567" y="0"/>
                </a:lnTo>
                <a:lnTo>
                  <a:pt x="567" y="0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2" name="Freeform 16"/>
          <p:cNvSpPr>
            <a:spLocks noChangeArrowheads="1"/>
          </p:cNvSpPr>
          <p:nvPr/>
        </p:nvSpPr>
        <p:spPr bwMode="auto">
          <a:xfrm>
            <a:off x="8242300" y="2952750"/>
            <a:ext cx="887413" cy="1028700"/>
          </a:xfrm>
          <a:custGeom>
            <a:avLst/>
            <a:gdLst>
              <a:gd name="T0" fmla="*/ 1 w 559"/>
              <a:gd name="T1" fmla="*/ 121 h 648"/>
              <a:gd name="T2" fmla="*/ 5 w 559"/>
              <a:gd name="T3" fmla="*/ 101 h 648"/>
              <a:gd name="T4" fmla="*/ 11 w 559"/>
              <a:gd name="T5" fmla="*/ 82 h 648"/>
              <a:gd name="T6" fmla="*/ 20 w 559"/>
              <a:gd name="T7" fmla="*/ 65 h 648"/>
              <a:gd name="T8" fmla="*/ 32 w 559"/>
              <a:gd name="T9" fmla="*/ 49 h 648"/>
              <a:gd name="T10" fmla="*/ 46 w 559"/>
              <a:gd name="T11" fmla="*/ 35 h 648"/>
              <a:gd name="T12" fmla="*/ 62 w 559"/>
              <a:gd name="T13" fmla="*/ 23 h 648"/>
              <a:gd name="T14" fmla="*/ 79 w 559"/>
              <a:gd name="T15" fmla="*/ 13 h 648"/>
              <a:gd name="T16" fmla="*/ 98 w 559"/>
              <a:gd name="T17" fmla="*/ 6 h 648"/>
              <a:gd name="T18" fmla="*/ 119 w 559"/>
              <a:gd name="T19" fmla="*/ 2 h 648"/>
              <a:gd name="T20" fmla="*/ 140 w 559"/>
              <a:gd name="T21" fmla="*/ 0 h 648"/>
              <a:gd name="T22" fmla="*/ 434 w 559"/>
              <a:gd name="T23" fmla="*/ 1 h 648"/>
              <a:gd name="T24" fmla="*/ 455 w 559"/>
              <a:gd name="T25" fmla="*/ 4 h 648"/>
              <a:gd name="T26" fmla="*/ 474 w 559"/>
              <a:gd name="T27" fmla="*/ 11 h 648"/>
              <a:gd name="T28" fmla="*/ 492 w 559"/>
              <a:gd name="T29" fmla="*/ 20 h 648"/>
              <a:gd name="T30" fmla="*/ 509 w 559"/>
              <a:gd name="T31" fmla="*/ 31 h 648"/>
              <a:gd name="T32" fmla="*/ 523 w 559"/>
              <a:gd name="T33" fmla="*/ 44 h 648"/>
              <a:gd name="T34" fmla="*/ 535 w 559"/>
              <a:gd name="T35" fmla="*/ 59 h 648"/>
              <a:gd name="T36" fmla="*/ 546 w 559"/>
              <a:gd name="T37" fmla="*/ 76 h 648"/>
              <a:gd name="T38" fmla="*/ 553 w 559"/>
              <a:gd name="T39" fmla="*/ 95 h 648"/>
              <a:gd name="T40" fmla="*/ 558 w 559"/>
              <a:gd name="T41" fmla="*/ 114 h 648"/>
              <a:gd name="T42" fmla="*/ 559 w 559"/>
              <a:gd name="T43" fmla="*/ 135 h 648"/>
              <a:gd name="T44" fmla="*/ 559 w 559"/>
              <a:gd name="T45" fmla="*/ 527 h 648"/>
              <a:gd name="T46" fmla="*/ 555 w 559"/>
              <a:gd name="T47" fmla="*/ 547 h 648"/>
              <a:gd name="T48" fmla="*/ 548 w 559"/>
              <a:gd name="T49" fmla="*/ 566 h 648"/>
              <a:gd name="T50" fmla="*/ 539 w 559"/>
              <a:gd name="T51" fmla="*/ 583 h 648"/>
              <a:gd name="T52" fmla="*/ 527 w 559"/>
              <a:gd name="T53" fmla="*/ 599 h 648"/>
              <a:gd name="T54" fmla="*/ 514 w 559"/>
              <a:gd name="T55" fmla="*/ 613 h 648"/>
              <a:gd name="T56" fmla="*/ 498 w 559"/>
              <a:gd name="T57" fmla="*/ 625 h 648"/>
              <a:gd name="T58" fmla="*/ 480 w 559"/>
              <a:gd name="T59" fmla="*/ 635 h 648"/>
              <a:gd name="T60" fmla="*/ 461 w 559"/>
              <a:gd name="T61" fmla="*/ 642 h 648"/>
              <a:gd name="T62" fmla="*/ 441 w 559"/>
              <a:gd name="T63" fmla="*/ 646 h 648"/>
              <a:gd name="T64" fmla="*/ 420 w 559"/>
              <a:gd name="T65" fmla="*/ 648 h 648"/>
              <a:gd name="T66" fmla="*/ 126 w 559"/>
              <a:gd name="T67" fmla="*/ 647 h 648"/>
              <a:gd name="T68" fmla="*/ 105 w 559"/>
              <a:gd name="T69" fmla="*/ 644 h 648"/>
              <a:gd name="T70" fmla="*/ 85 w 559"/>
              <a:gd name="T71" fmla="*/ 637 h 648"/>
              <a:gd name="T72" fmla="*/ 67 w 559"/>
              <a:gd name="T73" fmla="*/ 628 h 648"/>
              <a:gd name="T74" fmla="*/ 51 w 559"/>
              <a:gd name="T75" fmla="*/ 617 h 648"/>
              <a:gd name="T76" fmla="*/ 36 w 559"/>
              <a:gd name="T77" fmla="*/ 604 h 648"/>
              <a:gd name="T78" fmla="*/ 24 w 559"/>
              <a:gd name="T79" fmla="*/ 589 h 648"/>
              <a:gd name="T80" fmla="*/ 14 w 559"/>
              <a:gd name="T81" fmla="*/ 572 h 648"/>
              <a:gd name="T82" fmla="*/ 6 w 559"/>
              <a:gd name="T83" fmla="*/ 553 h 648"/>
              <a:gd name="T84" fmla="*/ 2 w 559"/>
              <a:gd name="T85" fmla="*/ 534 h 648"/>
              <a:gd name="T86" fmla="*/ 0 w 559"/>
              <a:gd name="T87" fmla="*/ 513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59" h="648">
                <a:moveTo>
                  <a:pt x="0" y="135"/>
                </a:moveTo>
                <a:lnTo>
                  <a:pt x="0" y="128"/>
                </a:lnTo>
                <a:lnTo>
                  <a:pt x="1" y="121"/>
                </a:lnTo>
                <a:lnTo>
                  <a:pt x="2" y="114"/>
                </a:lnTo>
                <a:lnTo>
                  <a:pt x="3" y="108"/>
                </a:lnTo>
                <a:lnTo>
                  <a:pt x="5" y="101"/>
                </a:lnTo>
                <a:lnTo>
                  <a:pt x="6" y="95"/>
                </a:lnTo>
                <a:lnTo>
                  <a:pt x="9" y="88"/>
                </a:lnTo>
                <a:lnTo>
                  <a:pt x="11" y="82"/>
                </a:lnTo>
                <a:lnTo>
                  <a:pt x="14" y="76"/>
                </a:lnTo>
                <a:lnTo>
                  <a:pt x="17" y="71"/>
                </a:lnTo>
                <a:lnTo>
                  <a:pt x="20" y="65"/>
                </a:lnTo>
                <a:lnTo>
                  <a:pt x="24" y="59"/>
                </a:lnTo>
                <a:lnTo>
                  <a:pt x="28" y="54"/>
                </a:lnTo>
                <a:lnTo>
                  <a:pt x="32" y="49"/>
                </a:lnTo>
                <a:lnTo>
                  <a:pt x="36" y="44"/>
                </a:lnTo>
                <a:lnTo>
                  <a:pt x="41" y="39"/>
                </a:lnTo>
                <a:lnTo>
                  <a:pt x="46" y="35"/>
                </a:lnTo>
                <a:lnTo>
                  <a:pt x="51" y="31"/>
                </a:lnTo>
                <a:lnTo>
                  <a:pt x="56" y="27"/>
                </a:lnTo>
                <a:lnTo>
                  <a:pt x="62" y="23"/>
                </a:lnTo>
                <a:lnTo>
                  <a:pt x="67" y="20"/>
                </a:lnTo>
                <a:lnTo>
                  <a:pt x="73" y="16"/>
                </a:lnTo>
                <a:lnTo>
                  <a:pt x="79" y="13"/>
                </a:lnTo>
                <a:lnTo>
                  <a:pt x="85" y="11"/>
                </a:lnTo>
                <a:lnTo>
                  <a:pt x="92" y="8"/>
                </a:lnTo>
                <a:lnTo>
                  <a:pt x="98" y="6"/>
                </a:lnTo>
                <a:lnTo>
                  <a:pt x="105" y="4"/>
                </a:lnTo>
                <a:lnTo>
                  <a:pt x="112" y="3"/>
                </a:lnTo>
                <a:lnTo>
                  <a:pt x="119" y="2"/>
                </a:lnTo>
                <a:lnTo>
                  <a:pt x="126" y="1"/>
                </a:lnTo>
                <a:lnTo>
                  <a:pt x="133" y="0"/>
                </a:lnTo>
                <a:lnTo>
                  <a:pt x="140" y="0"/>
                </a:lnTo>
                <a:lnTo>
                  <a:pt x="420" y="0"/>
                </a:lnTo>
                <a:lnTo>
                  <a:pt x="427" y="0"/>
                </a:lnTo>
                <a:lnTo>
                  <a:pt x="434" y="1"/>
                </a:lnTo>
                <a:lnTo>
                  <a:pt x="441" y="2"/>
                </a:lnTo>
                <a:lnTo>
                  <a:pt x="448" y="3"/>
                </a:lnTo>
                <a:lnTo>
                  <a:pt x="455" y="4"/>
                </a:lnTo>
                <a:lnTo>
                  <a:pt x="461" y="6"/>
                </a:lnTo>
                <a:lnTo>
                  <a:pt x="468" y="8"/>
                </a:lnTo>
                <a:lnTo>
                  <a:pt x="474" y="11"/>
                </a:lnTo>
                <a:lnTo>
                  <a:pt x="480" y="13"/>
                </a:lnTo>
                <a:lnTo>
                  <a:pt x="486" y="16"/>
                </a:lnTo>
                <a:lnTo>
                  <a:pt x="492" y="20"/>
                </a:lnTo>
                <a:lnTo>
                  <a:pt x="498" y="23"/>
                </a:lnTo>
                <a:lnTo>
                  <a:pt x="503" y="27"/>
                </a:lnTo>
                <a:lnTo>
                  <a:pt x="509" y="31"/>
                </a:lnTo>
                <a:lnTo>
                  <a:pt x="514" y="35"/>
                </a:lnTo>
                <a:lnTo>
                  <a:pt x="518" y="39"/>
                </a:lnTo>
                <a:lnTo>
                  <a:pt x="523" y="44"/>
                </a:lnTo>
                <a:lnTo>
                  <a:pt x="527" y="49"/>
                </a:lnTo>
                <a:lnTo>
                  <a:pt x="532" y="54"/>
                </a:lnTo>
                <a:lnTo>
                  <a:pt x="535" y="59"/>
                </a:lnTo>
                <a:lnTo>
                  <a:pt x="539" y="65"/>
                </a:lnTo>
                <a:lnTo>
                  <a:pt x="542" y="71"/>
                </a:lnTo>
                <a:lnTo>
                  <a:pt x="546" y="76"/>
                </a:lnTo>
                <a:lnTo>
                  <a:pt x="548" y="82"/>
                </a:lnTo>
                <a:lnTo>
                  <a:pt x="551" y="88"/>
                </a:lnTo>
                <a:lnTo>
                  <a:pt x="553" y="95"/>
                </a:lnTo>
                <a:lnTo>
                  <a:pt x="555" y="101"/>
                </a:lnTo>
                <a:lnTo>
                  <a:pt x="557" y="108"/>
                </a:lnTo>
                <a:lnTo>
                  <a:pt x="558" y="114"/>
                </a:lnTo>
                <a:lnTo>
                  <a:pt x="559" y="121"/>
                </a:lnTo>
                <a:lnTo>
                  <a:pt x="559" y="128"/>
                </a:lnTo>
                <a:lnTo>
                  <a:pt x="559" y="135"/>
                </a:lnTo>
                <a:lnTo>
                  <a:pt x="559" y="513"/>
                </a:lnTo>
                <a:lnTo>
                  <a:pt x="559" y="520"/>
                </a:lnTo>
                <a:lnTo>
                  <a:pt x="559" y="527"/>
                </a:lnTo>
                <a:lnTo>
                  <a:pt x="558" y="534"/>
                </a:lnTo>
                <a:lnTo>
                  <a:pt x="557" y="540"/>
                </a:lnTo>
                <a:lnTo>
                  <a:pt x="555" y="547"/>
                </a:lnTo>
                <a:lnTo>
                  <a:pt x="553" y="553"/>
                </a:lnTo>
                <a:lnTo>
                  <a:pt x="551" y="559"/>
                </a:lnTo>
                <a:lnTo>
                  <a:pt x="548" y="566"/>
                </a:lnTo>
                <a:lnTo>
                  <a:pt x="546" y="572"/>
                </a:lnTo>
                <a:lnTo>
                  <a:pt x="542" y="577"/>
                </a:lnTo>
                <a:lnTo>
                  <a:pt x="539" y="583"/>
                </a:lnTo>
                <a:lnTo>
                  <a:pt x="535" y="589"/>
                </a:lnTo>
                <a:lnTo>
                  <a:pt x="532" y="594"/>
                </a:lnTo>
                <a:lnTo>
                  <a:pt x="527" y="599"/>
                </a:lnTo>
                <a:lnTo>
                  <a:pt x="523" y="604"/>
                </a:lnTo>
                <a:lnTo>
                  <a:pt x="518" y="608"/>
                </a:lnTo>
                <a:lnTo>
                  <a:pt x="514" y="613"/>
                </a:lnTo>
                <a:lnTo>
                  <a:pt x="509" y="617"/>
                </a:lnTo>
                <a:lnTo>
                  <a:pt x="503" y="621"/>
                </a:lnTo>
                <a:lnTo>
                  <a:pt x="498" y="625"/>
                </a:lnTo>
                <a:lnTo>
                  <a:pt x="492" y="628"/>
                </a:lnTo>
                <a:lnTo>
                  <a:pt x="486" y="632"/>
                </a:lnTo>
                <a:lnTo>
                  <a:pt x="480" y="635"/>
                </a:lnTo>
                <a:lnTo>
                  <a:pt x="474" y="637"/>
                </a:lnTo>
                <a:lnTo>
                  <a:pt x="468" y="640"/>
                </a:lnTo>
                <a:lnTo>
                  <a:pt x="461" y="642"/>
                </a:lnTo>
                <a:lnTo>
                  <a:pt x="455" y="644"/>
                </a:lnTo>
                <a:lnTo>
                  <a:pt x="448" y="645"/>
                </a:lnTo>
                <a:lnTo>
                  <a:pt x="441" y="646"/>
                </a:lnTo>
                <a:lnTo>
                  <a:pt x="434" y="647"/>
                </a:lnTo>
                <a:lnTo>
                  <a:pt x="427" y="648"/>
                </a:lnTo>
                <a:lnTo>
                  <a:pt x="420" y="648"/>
                </a:lnTo>
                <a:lnTo>
                  <a:pt x="140" y="648"/>
                </a:lnTo>
                <a:lnTo>
                  <a:pt x="133" y="648"/>
                </a:lnTo>
                <a:lnTo>
                  <a:pt x="126" y="647"/>
                </a:lnTo>
                <a:lnTo>
                  <a:pt x="119" y="646"/>
                </a:lnTo>
                <a:lnTo>
                  <a:pt x="112" y="645"/>
                </a:lnTo>
                <a:lnTo>
                  <a:pt x="105" y="644"/>
                </a:lnTo>
                <a:lnTo>
                  <a:pt x="98" y="642"/>
                </a:lnTo>
                <a:lnTo>
                  <a:pt x="92" y="640"/>
                </a:lnTo>
                <a:lnTo>
                  <a:pt x="85" y="637"/>
                </a:lnTo>
                <a:lnTo>
                  <a:pt x="79" y="635"/>
                </a:lnTo>
                <a:lnTo>
                  <a:pt x="73" y="632"/>
                </a:lnTo>
                <a:lnTo>
                  <a:pt x="67" y="628"/>
                </a:lnTo>
                <a:lnTo>
                  <a:pt x="62" y="625"/>
                </a:lnTo>
                <a:lnTo>
                  <a:pt x="56" y="621"/>
                </a:lnTo>
                <a:lnTo>
                  <a:pt x="51" y="617"/>
                </a:lnTo>
                <a:lnTo>
                  <a:pt x="46" y="613"/>
                </a:lnTo>
                <a:lnTo>
                  <a:pt x="41" y="608"/>
                </a:lnTo>
                <a:lnTo>
                  <a:pt x="36" y="604"/>
                </a:lnTo>
                <a:lnTo>
                  <a:pt x="32" y="599"/>
                </a:lnTo>
                <a:lnTo>
                  <a:pt x="28" y="594"/>
                </a:lnTo>
                <a:lnTo>
                  <a:pt x="24" y="589"/>
                </a:lnTo>
                <a:lnTo>
                  <a:pt x="20" y="583"/>
                </a:lnTo>
                <a:lnTo>
                  <a:pt x="17" y="577"/>
                </a:lnTo>
                <a:lnTo>
                  <a:pt x="14" y="572"/>
                </a:lnTo>
                <a:lnTo>
                  <a:pt x="11" y="566"/>
                </a:lnTo>
                <a:lnTo>
                  <a:pt x="9" y="559"/>
                </a:lnTo>
                <a:lnTo>
                  <a:pt x="6" y="553"/>
                </a:lnTo>
                <a:lnTo>
                  <a:pt x="5" y="547"/>
                </a:lnTo>
                <a:lnTo>
                  <a:pt x="3" y="540"/>
                </a:lnTo>
                <a:lnTo>
                  <a:pt x="2" y="534"/>
                </a:lnTo>
                <a:lnTo>
                  <a:pt x="1" y="527"/>
                </a:lnTo>
                <a:lnTo>
                  <a:pt x="0" y="520"/>
                </a:lnTo>
                <a:lnTo>
                  <a:pt x="0" y="513"/>
                </a:lnTo>
                <a:lnTo>
                  <a:pt x="0" y="135"/>
                </a:lnTo>
                <a:lnTo>
                  <a:pt x="0" y="135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3" name="Freeform 17"/>
          <p:cNvSpPr>
            <a:spLocks noChangeArrowheads="1"/>
          </p:cNvSpPr>
          <p:nvPr/>
        </p:nvSpPr>
        <p:spPr bwMode="auto">
          <a:xfrm>
            <a:off x="17463" y="1512888"/>
            <a:ext cx="147637" cy="300037"/>
          </a:xfrm>
          <a:custGeom>
            <a:avLst/>
            <a:gdLst>
              <a:gd name="T0" fmla="*/ 0 w 93"/>
              <a:gd name="T1" fmla="*/ 189 h 189"/>
              <a:gd name="T2" fmla="*/ 0 w 93"/>
              <a:gd name="T3" fmla="*/ 180 h 189"/>
              <a:gd name="T4" fmla="*/ 0 w 93"/>
              <a:gd name="T5" fmla="*/ 170 h 189"/>
              <a:gd name="T6" fmla="*/ 1 w 93"/>
              <a:gd name="T7" fmla="*/ 161 h 189"/>
              <a:gd name="T8" fmla="*/ 1 w 93"/>
              <a:gd name="T9" fmla="*/ 152 h 189"/>
              <a:gd name="T10" fmla="*/ 2 w 93"/>
              <a:gd name="T11" fmla="*/ 143 h 189"/>
              <a:gd name="T12" fmla="*/ 3 w 93"/>
              <a:gd name="T13" fmla="*/ 135 h 189"/>
              <a:gd name="T14" fmla="*/ 5 w 93"/>
              <a:gd name="T15" fmla="*/ 126 h 189"/>
              <a:gd name="T16" fmla="*/ 6 w 93"/>
              <a:gd name="T17" fmla="*/ 118 h 189"/>
              <a:gd name="T18" fmla="*/ 8 w 93"/>
              <a:gd name="T19" fmla="*/ 110 h 189"/>
              <a:gd name="T20" fmla="*/ 10 w 93"/>
              <a:gd name="T21" fmla="*/ 102 h 189"/>
              <a:gd name="T22" fmla="*/ 12 w 93"/>
              <a:gd name="T23" fmla="*/ 94 h 189"/>
              <a:gd name="T24" fmla="*/ 15 w 93"/>
              <a:gd name="T25" fmla="*/ 86 h 189"/>
              <a:gd name="T26" fmla="*/ 17 w 93"/>
              <a:gd name="T27" fmla="*/ 79 h 189"/>
              <a:gd name="T28" fmla="*/ 20 w 93"/>
              <a:gd name="T29" fmla="*/ 72 h 189"/>
              <a:gd name="T30" fmla="*/ 22 w 93"/>
              <a:gd name="T31" fmla="*/ 65 h 189"/>
              <a:gd name="T32" fmla="*/ 25 w 93"/>
              <a:gd name="T33" fmla="*/ 59 h 189"/>
              <a:gd name="T34" fmla="*/ 28 w 93"/>
              <a:gd name="T35" fmla="*/ 53 h 189"/>
              <a:gd name="T36" fmla="*/ 32 w 93"/>
              <a:gd name="T37" fmla="*/ 47 h 189"/>
              <a:gd name="T38" fmla="*/ 35 w 93"/>
              <a:gd name="T39" fmla="*/ 41 h 189"/>
              <a:gd name="T40" fmla="*/ 38 w 93"/>
              <a:gd name="T41" fmla="*/ 36 h 189"/>
              <a:gd name="T42" fmla="*/ 42 w 93"/>
              <a:gd name="T43" fmla="*/ 31 h 189"/>
              <a:gd name="T44" fmla="*/ 46 w 93"/>
              <a:gd name="T45" fmla="*/ 26 h 189"/>
              <a:gd name="T46" fmla="*/ 50 w 93"/>
              <a:gd name="T47" fmla="*/ 22 h 189"/>
              <a:gd name="T48" fmla="*/ 53 w 93"/>
              <a:gd name="T49" fmla="*/ 18 h 189"/>
              <a:gd name="T50" fmla="*/ 57 w 93"/>
              <a:gd name="T51" fmla="*/ 14 h 189"/>
              <a:gd name="T52" fmla="*/ 62 w 93"/>
              <a:gd name="T53" fmla="*/ 11 h 189"/>
              <a:gd name="T54" fmla="*/ 66 w 93"/>
              <a:gd name="T55" fmla="*/ 8 h 189"/>
              <a:gd name="T56" fmla="*/ 70 w 93"/>
              <a:gd name="T57" fmla="*/ 6 h 189"/>
              <a:gd name="T58" fmla="*/ 74 w 93"/>
              <a:gd name="T59" fmla="*/ 4 h 189"/>
              <a:gd name="T60" fmla="*/ 79 w 93"/>
              <a:gd name="T61" fmla="*/ 2 h 189"/>
              <a:gd name="T62" fmla="*/ 83 w 93"/>
              <a:gd name="T63" fmla="*/ 1 h 189"/>
              <a:gd name="T64" fmla="*/ 88 w 93"/>
              <a:gd name="T65" fmla="*/ 0 h 189"/>
              <a:gd name="T66" fmla="*/ 93 w 93"/>
              <a:gd name="T67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189">
                <a:moveTo>
                  <a:pt x="0" y="189"/>
                </a:moveTo>
                <a:lnTo>
                  <a:pt x="0" y="180"/>
                </a:lnTo>
                <a:lnTo>
                  <a:pt x="0" y="170"/>
                </a:lnTo>
                <a:lnTo>
                  <a:pt x="1" y="161"/>
                </a:lnTo>
                <a:lnTo>
                  <a:pt x="1" y="152"/>
                </a:lnTo>
                <a:lnTo>
                  <a:pt x="2" y="143"/>
                </a:lnTo>
                <a:lnTo>
                  <a:pt x="3" y="135"/>
                </a:lnTo>
                <a:lnTo>
                  <a:pt x="5" y="126"/>
                </a:lnTo>
                <a:lnTo>
                  <a:pt x="6" y="118"/>
                </a:lnTo>
                <a:lnTo>
                  <a:pt x="8" y="110"/>
                </a:lnTo>
                <a:lnTo>
                  <a:pt x="10" y="102"/>
                </a:lnTo>
                <a:lnTo>
                  <a:pt x="12" y="94"/>
                </a:lnTo>
                <a:lnTo>
                  <a:pt x="15" y="86"/>
                </a:lnTo>
                <a:lnTo>
                  <a:pt x="17" y="79"/>
                </a:lnTo>
                <a:lnTo>
                  <a:pt x="20" y="72"/>
                </a:lnTo>
                <a:lnTo>
                  <a:pt x="22" y="65"/>
                </a:lnTo>
                <a:lnTo>
                  <a:pt x="25" y="59"/>
                </a:lnTo>
                <a:lnTo>
                  <a:pt x="28" y="53"/>
                </a:lnTo>
                <a:lnTo>
                  <a:pt x="32" y="47"/>
                </a:lnTo>
                <a:lnTo>
                  <a:pt x="35" y="41"/>
                </a:lnTo>
                <a:lnTo>
                  <a:pt x="38" y="36"/>
                </a:lnTo>
                <a:lnTo>
                  <a:pt x="42" y="31"/>
                </a:lnTo>
                <a:lnTo>
                  <a:pt x="46" y="26"/>
                </a:lnTo>
                <a:lnTo>
                  <a:pt x="50" y="22"/>
                </a:lnTo>
                <a:lnTo>
                  <a:pt x="53" y="18"/>
                </a:lnTo>
                <a:lnTo>
                  <a:pt x="57" y="14"/>
                </a:lnTo>
                <a:lnTo>
                  <a:pt x="62" y="11"/>
                </a:lnTo>
                <a:lnTo>
                  <a:pt x="66" y="8"/>
                </a:lnTo>
                <a:lnTo>
                  <a:pt x="70" y="6"/>
                </a:lnTo>
                <a:lnTo>
                  <a:pt x="74" y="4"/>
                </a:lnTo>
                <a:lnTo>
                  <a:pt x="79" y="2"/>
                </a:lnTo>
                <a:lnTo>
                  <a:pt x="83" y="1"/>
                </a:lnTo>
                <a:lnTo>
                  <a:pt x="88" y="0"/>
                </a:lnTo>
                <a:lnTo>
                  <a:pt x="93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4" name="Freeform 18"/>
          <p:cNvSpPr>
            <a:spLocks noChangeArrowheads="1"/>
          </p:cNvSpPr>
          <p:nvPr/>
        </p:nvSpPr>
        <p:spPr bwMode="auto">
          <a:xfrm>
            <a:off x="165100" y="1512888"/>
            <a:ext cx="1384300" cy="0"/>
          </a:xfrm>
          <a:custGeom>
            <a:avLst/>
            <a:gdLst>
              <a:gd name="T0" fmla="*/ 0 w 872"/>
              <a:gd name="T1" fmla="*/ 1 w 872"/>
              <a:gd name="T2" fmla="*/ 4 w 872"/>
              <a:gd name="T3" fmla="*/ 8 w 872"/>
              <a:gd name="T4" fmla="*/ 14 w 872"/>
              <a:gd name="T5" fmla="*/ 20 w 872"/>
              <a:gd name="T6" fmla="*/ 28 w 872"/>
              <a:gd name="T7" fmla="*/ 37 w 872"/>
              <a:gd name="T8" fmla="*/ 47 w 872"/>
              <a:gd name="T9" fmla="*/ 58 w 872"/>
              <a:gd name="T10" fmla="*/ 70 w 872"/>
              <a:gd name="T11" fmla="*/ 83 w 872"/>
              <a:gd name="T12" fmla="*/ 97 w 872"/>
              <a:gd name="T13" fmla="*/ 112 w 872"/>
              <a:gd name="T14" fmla="*/ 128 w 872"/>
              <a:gd name="T15" fmla="*/ 144 w 872"/>
              <a:gd name="T16" fmla="*/ 161 w 872"/>
              <a:gd name="T17" fmla="*/ 179 w 872"/>
              <a:gd name="T18" fmla="*/ 197 w 872"/>
              <a:gd name="T19" fmla="*/ 216 w 872"/>
              <a:gd name="T20" fmla="*/ 236 w 872"/>
              <a:gd name="T21" fmla="*/ 255 w 872"/>
              <a:gd name="T22" fmla="*/ 276 w 872"/>
              <a:gd name="T23" fmla="*/ 296 w 872"/>
              <a:gd name="T24" fmla="*/ 317 w 872"/>
              <a:gd name="T25" fmla="*/ 338 w 872"/>
              <a:gd name="T26" fmla="*/ 360 w 872"/>
              <a:gd name="T27" fmla="*/ 381 w 872"/>
              <a:gd name="T28" fmla="*/ 403 w 872"/>
              <a:gd name="T29" fmla="*/ 425 w 872"/>
              <a:gd name="T30" fmla="*/ 447 w 872"/>
              <a:gd name="T31" fmla="*/ 468 w 872"/>
              <a:gd name="T32" fmla="*/ 490 w 872"/>
              <a:gd name="T33" fmla="*/ 512 w 872"/>
              <a:gd name="T34" fmla="*/ 533 w 872"/>
              <a:gd name="T35" fmla="*/ 554 w 872"/>
              <a:gd name="T36" fmla="*/ 575 w 872"/>
              <a:gd name="T37" fmla="*/ 596 w 872"/>
              <a:gd name="T38" fmla="*/ 616 w 872"/>
              <a:gd name="T39" fmla="*/ 636 w 872"/>
              <a:gd name="T40" fmla="*/ 655 w 872"/>
              <a:gd name="T41" fmla="*/ 674 w 872"/>
              <a:gd name="T42" fmla="*/ 693 w 872"/>
              <a:gd name="T43" fmla="*/ 710 w 872"/>
              <a:gd name="T44" fmla="*/ 727 w 872"/>
              <a:gd name="T45" fmla="*/ 744 w 872"/>
              <a:gd name="T46" fmla="*/ 759 w 872"/>
              <a:gd name="T47" fmla="*/ 774 w 872"/>
              <a:gd name="T48" fmla="*/ 788 w 872"/>
              <a:gd name="T49" fmla="*/ 801 w 872"/>
              <a:gd name="T50" fmla="*/ 813 w 872"/>
              <a:gd name="T51" fmla="*/ 824 w 872"/>
              <a:gd name="T52" fmla="*/ 834 w 872"/>
              <a:gd name="T53" fmla="*/ 843 w 872"/>
              <a:gd name="T54" fmla="*/ 851 w 872"/>
              <a:gd name="T55" fmla="*/ 858 w 872"/>
              <a:gd name="T56" fmla="*/ 863 w 872"/>
              <a:gd name="T57" fmla="*/ 867 w 872"/>
              <a:gd name="T58" fmla="*/ 870 w 872"/>
              <a:gd name="T59" fmla="*/ 872 w 87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  <a:cxn ang="0">
                <a:pos x="T57" y="0"/>
              </a:cxn>
              <a:cxn ang="0">
                <a:pos x="T58" y="0"/>
              </a:cxn>
              <a:cxn ang="0">
                <a:pos x="T59" y="0"/>
              </a:cxn>
            </a:cxnLst>
            <a:rect l="0" t="0" r="r" b="b"/>
            <a:pathLst>
              <a:path w="872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lnTo>
                  <a:pt x="3" y="0"/>
                </a:lnTo>
                <a:lnTo>
                  <a:pt x="4" y="0"/>
                </a:lnTo>
                <a:lnTo>
                  <a:pt x="6" y="0"/>
                </a:lnTo>
                <a:lnTo>
                  <a:pt x="8" y="0"/>
                </a:lnTo>
                <a:lnTo>
                  <a:pt x="11" y="0"/>
                </a:lnTo>
                <a:lnTo>
                  <a:pt x="14" y="0"/>
                </a:lnTo>
                <a:lnTo>
                  <a:pt x="17" y="0"/>
                </a:lnTo>
                <a:lnTo>
                  <a:pt x="20" y="0"/>
                </a:lnTo>
                <a:lnTo>
                  <a:pt x="24" y="0"/>
                </a:lnTo>
                <a:lnTo>
                  <a:pt x="28" y="0"/>
                </a:lnTo>
                <a:lnTo>
                  <a:pt x="33" y="0"/>
                </a:lnTo>
                <a:lnTo>
                  <a:pt x="37" y="0"/>
                </a:lnTo>
                <a:lnTo>
                  <a:pt x="42" y="0"/>
                </a:lnTo>
                <a:lnTo>
                  <a:pt x="47" y="0"/>
                </a:lnTo>
                <a:lnTo>
                  <a:pt x="53" y="0"/>
                </a:lnTo>
                <a:lnTo>
                  <a:pt x="58" y="0"/>
                </a:lnTo>
                <a:lnTo>
                  <a:pt x="64" y="0"/>
                </a:lnTo>
                <a:lnTo>
                  <a:pt x="70" y="0"/>
                </a:lnTo>
                <a:lnTo>
                  <a:pt x="77" y="0"/>
                </a:lnTo>
                <a:lnTo>
                  <a:pt x="83" y="0"/>
                </a:lnTo>
                <a:lnTo>
                  <a:pt x="90" y="0"/>
                </a:lnTo>
                <a:lnTo>
                  <a:pt x="97" y="0"/>
                </a:lnTo>
                <a:lnTo>
                  <a:pt x="105" y="0"/>
                </a:lnTo>
                <a:lnTo>
                  <a:pt x="112" y="0"/>
                </a:lnTo>
                <a:lnTo>
                  <a:pt x="120" y="0"/>
                </a:lnTo>
                <a:lnTo>
                  <a:pt x="128" y="0"/>
                </a:lnTo>
                <a:lnTo>
                  <a:pt x="136" y="0"/>
                </a:lnTo>
                <a:lnTo>
                  <a:pt x="144" y="0"/>
                </a:lnTo>
                <a:lnTo>
                  <a:pt x="153" y="0"/>
                </a:lnTo>
                <a:lnTo>
                  <a:pt x="161" y="0"/>
                </a:lnTo>
                <a:lnTo>
                  <a:pt x="170" y="0"/>
                </a:lnTo>
                <a:lnTo>
                  <a:pt x="179" y="0"/>
                </a:lnTo>
                <a:lnTo>
                  <a:pt x="188" y="0"/>
                </a:lnTo>
                <a:lnTo>
                  <a:pt x="197" y="0"/>
                </a:lnTo>
                <a:lnTo>
                  <a:pt x="207" y="0"/>
                </a:lnTo>
                <a:lnTo>
                  <a:pt x="216" y="0"/>
                </a:lnTo>
                <a:lnTo>
                  <a:pt x="226" y="0"/>
                </a:lnTo>
                <a:lnTo>
                  <a:pt x="236" y="0"/>
                </a:lnTo>
                <a:lnTo>
                  <a:pt x="245" y="0"/>
                </a:lnTo>
                <a:lnTo>
                  <a:pt x="255" y="0"/>
                </a:lnTo>
                <a:lnTo>
                  <a:pt x="265" y="0"/>
                </a:lnTo>
                <a:lnTo>
                  <a:pt x="276" y="0"/>
                </a:lnTo>
                <a:lnTo>
                  <a:pt x="286" y="0"/>
                </a:lnTo>
                <a:lnTo>
                  <a:pt x="296" y="0"/>
                </a:lnTo>
                <a:lnTo>
                  <a:pt x="307" y="0"/>
                </a:lnTo>
                <a:lnTo>
                  <a:pt x="317" y="0"/>
                </a:lnTo>
                <a:lnTo>
                  <a:pt x="328" y="0"/>
                </a:lnTo>
                <a:lnTo>
                  <a:pt x="338" y="0"/>
                </a:lnTo>
                <a:lnTo>
                  <a:pt x="349" y="0"/>
                </a:lnTo>
                <a:lnTo>
                  <a:pt x="360" y="0"/>
                </a:lnTo>
                <a:lnTo>
                  <a:pt x="371" y="0"/>
                </a:lnTo>
                <a:lnTo>
                  <a:pt x="381" y="0"/>
                </a:lnTo>
                <a:lnTo>
                  <a:pt x="392" y="0"/>
                </a:lnTo>
                <a:lnTo>
                  <a:pt x="403" y="0"/>
                </a:lnTo>
                <a:lnTo>
                  <a:pt x="414" y="0"/>
                </a:lnTo>
                <a:lnTo>
                  <a:pt x="425" y="0"/>
                </a:lnTo>
                <a:lnTo>
                  <a:pt x="436" y="0"/>
                </a:lnTo>
                <a:lnTo>
                  <a:pt x="447" y="0"/>
                </a:lnTo>
                <a:lnTo>
                  <a:pt x="458" y="0"/>
                </a:lnTo>
                <a:lnTo>
                  <a:pt x="468" y="0"/>
                </a:lnTo>
                <a:lnTo>
                  <a:pt x="479" y="0"/>
                </a:lnTo>
                <a:lnTo>
                  <a:pt x="490" y="0"/>
                </a:lnTo>
                <a:lnTo>
                  <a:pt x="501" y="0"/>
                </a:lnTo>
                <a:lnTo>
                  <a:pt x="512" y="0"/>
                </a:lnTo>
                <a:lnTo>
                  <a:pt x="522" y="0"/>
                </a:lnTo>
                <a:lnTo>
                  <a:pt x="533" y="0"/>
                </a:lnTo>
                <a:lnTo>
                  <a:pt x="544" y="0"/>
                </a:lnTo>
                <a:lnTo>
                  <a:pt x="554" y="0"/>
                </a:lnTo>
                <a:lnTo>
                  <a:pt x="565" y="0"/>
                </a:lnTo>
                <a:lnTo>
                  <a:pt x="575" y="0"/>
                </a:lnTo>
                <a:lnTo>
                  <a:pt x="586" y="0"/>
                </a:lnTo>
                <a:lnTo>
                  <a:pt x="596" y="0"/>
                </a:lnTo>
                <a:lnTo>
                  <a:pt x="606" y="0"/>
                </a:lnTo>
                <a:lnTo>
                  <a:pt x="616" y="0"/>
                </a:lnTo>
                <a:lnTo>
                  <a:pt x="626" y="0"/>
                </a:lnTo>
                <a:lnTo>
                  <a:pt x="636" y="0"/>
                </a:lnTo>
                <a:lnTo>
                  <a:pt x="646" y="0"/>
                </a:lnTo>
                <a:lnTo>
                  <a:pt x="655" y="0"/>
                </a:lnTo>
                <a:lnTo>
                  <a:pt x="665" y="0"/>
                </a:lnTo>
                <a:lnTo>
                  <a:pt x="674" y="0"/>
                </a:lnTo>
                <a:lnTo>
                  <a:pt x="683" y="0"/>
                </a:lnTo>
                <a:lnTo>
                  <a:pt x="693" y="0"/>
                </a:lnTo>
                <a:lnTo>
                  <a:pt x="701" y="0"/>
                </a:lnTo>
                <a:lnTo>
                  <a:pt x="710" y="0"/>
                </a:lnTo>
                <a:lnTo>
                  <a:pt x="719" y="0"/>
                </a:lnTo>
                <a:lnTo>
                  <a:pt x="727" y="0"/>
                </a:lnTo>
                <a:lnTo>
                  <a:pt x="736" y="0"/>
                </a:lnTo>
                <a:lnTo>
                  <a:pt x="744" y="0"/>
                </a:lnTo>
                <a:lnTo>
                  <a:pt x="752" y="0"/>
                </a:lnTo>
                <a:lnTo>
                  <a:pt x="759" y="0"/>
                </a:lnTo>
                <a:lnTo>
                  <a:pt x="767" y="0"/>
                </a:lnTo>
                <a:lnTo>
                  <a:pt x="774" y="0"/>
                </a:lnTo>
                <a:lnTo>
                  <a:pt x="781" y="0"/>
                </a:lnTo>
                <a:lnTo>
                  <a:pt x="788" y="0"/>
                </a:lnTo>
                <a:lnTo>
                  <a:pt x="795" y="0"/>
                </a:lnTo>
                <a:lnTo>
                  <a:pt x="801" y="0"/>
                </a:lnTo>
                <a:lnTo>
                  <a:pt x="807" y="0"/>
                </a:lnTo>
                <a:lnTo>
                  <a:pt x="813" y="0"/>
                </a:lnTo>
                <a:lnTo>
                  <a:pt x="819" y="0"/>
                </a:lnTo>
                <a:lnTo>
                  <a:pt x="824" y="0"/>
                </a:lnTo>
                <a:lnTo>
                  <a:pt x="829" y="0"/>
                </a:lnTo>
                <a:lnTo>
                  <a:pt x="834" y="0"/>
                </a:lnTo>
                <a:lnTo>
                  <a:pt x="839" y="0"/>
                </a:lnTo>
                <a:lnTo>
                  <a:pt x="843" y="0"/>
                </a:lnTo>
                <a:lnTo>
                  <a:pt x="847" y="0"/>
                </a:lnTo>
                <a:lnTo>
                  <a:pt x="851" y="0"/>
                </a:lnTo>
                <a:lnTo>
                  <a:pt x="855" y="0"/>
                </a:lnTo>
                <a:lnTo>
                  <a:pt x="858" y="0"/>
                </a:lnTo>
                <a:lnTo>
                  <a:pt x="861" y="0"/>
                </a:lnTo>
                <a:lnTo>
                  <a:pt x="863" y="0"/>
                </a:lnTo>
                <a:lnTo>
                  <a:pt x="865" y="0"/>
                </a:lnTo>
                <a:lnTo>
                  <a:pt x="867" y="0"/>
                </a:lnTo>
                <a:lnTo>
                  <a:pt x="869" y="0"/>
                </a:lnTo>
                <a:lnTo>
                  <a:pt x="870" y="0"/>
                </a:lnTo>
                <a:lnTo>
                  <a:pt x="871" y="0"/>
                </a:lnTo>
                <a:lnTo>
                  <a:pt x="872" y="0"/>
                </a:lnTo>
                <a:lnTo>
                  <a:pt x="872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5" name="Freeform 19"/>
          <p:cNvSpPr>
            <a:spLocks noChangeArrowheads="1"/>
          </p:cNvSpPr>
          <p:nvPr/>
        </p:nvSpPr>
        <p:spPr bwMode="auto">
          <a:xfrm>
            <a:off x="1549400" y="1512888"/>
            <a:ext cx="147638" cy="300037"/>
          </a:xfrm>
          <a:custGeom>
            <a:avLst/>
            <a:gdLst>
              <a:gd name="T0" fmla="*/ 0 w 93"/>
              <a:gd name="T1" fmla="*/ 0 h 189"/>
              <a:gd name="T2" fmla="*/ 4 w 93"/>
              <a:gd name="T3" fmla="*/ 0 h 189"/>
              <a:gd name="T4" fmla="*/ 9 w 93"/>
              <a:gd name="T5" fmla="*/ 1 h 189"/>
              <a:gd name="T6" fmla="*/ 14 w 93"/>
              <a:gd name="T7" fmla="*/ 2 h 189"/>
              <a:gd name="T8" fmla="*/ 18 w 93"/>
              <a:gd name="T9" fmla="*/ 4 h 189"/>
              <a:gd name="T10" fmla="*/ 22 w 93"/>
              <a:gd name="T11" fmla="*/ 6 h 189"/>
              <a:gd name="T12" fmla="*/ 27 w 93"/>
              <a:gd name="T13" fmla="*/ 8 h 189"/>
              <a:gd name="T14" fmla="*/ 31 w 93"/>
              <a:gd name="T15" fmla="*/ 11 h 189"/>
              <a:gd name="T16" fmla="*/ 35 w 93"/>
              <a:gd name="T17" fmla="*/ 14 h 189"/>
              <a:gd name="T18" fmla="*/ 39 w 93"/>
              <a:gd name="T19" fmla="*/ 18 h 189"/>
              <a:gd name="T20" fmla="*/ 43 w 93"/>
              <a:gd name="T21" fmla="*/ 22 h 189"/>
              <a:gd name="T22" fmla="*/ 47 w 93"/>
              <a:gd name="T23" fmla="*/ 26 h 189"/>
              <a:gd name="T24" fmla="*/ 50 w 93"/>
              <a:gd name="T25" fmla="*/ 31 h 189"/>
              <a:gd name="T26" fmla="*/ 54 w 93"/>
              <a:gd name="T27" fmla="*/ 36 h 189"/>
              <a:gd name="T28" fmla="*/ 58 w 93"/>
              <a:gd name="T29" fmla="*/ 41 h 189"/>
              <a:gd name="T30" fmla="*/ 61 w 93"/>
              <a:gd name="T31" fmla="*/ 47 h 189"/>
              <a:gd name="T32" fmla="*/ 64 w 93"/>
              <a:gd name="T33" fmla="*/ 53 h 189"/>
              <a:gd name="T34" fmla="*/ 67 w 93"/>
              <a:gd name="T35" fmla="*/ 59 h 189"/>
              <a:gd name="T36" fmla="*/ 70 w 93"/>
              <a:gd name="T37" fmla="*/ 65 h 189"/>
              <a:gd name="T38" fmla="*/ 73 w 93"/>
              <a:gd name="T39" fmla="*/ 72 h 189"/>
              <a:gd name="T40" fmla="*/ 75 w 93"/>
              <a:gd name="T41" fmla="*/ 79 h 189"/>
              <a:gd name="T42" fmla="*/ 78 w 93"/>
              <a:gd name="T43" fmla="*/ 86 h 189"/>
              <a:gd name="T44" fmla="*/ 80 w 93"/>
              <a:gd name="T45" fmla="*/ 94 h 189"/>
              <a:gd name="T46" fmla="*/ 82 w 93"/>
              <a:gd name="T47" fmla="*/ 102 h 189"/>
              <a:gd name="T48" fmla="*/ 84 w 93"/>
              <a:gd name="T49" fmla="*/ 110 h 189"/>
              <a:gd name="T50" fmla="*/ 86 w 93"/>
              <a:gd name="T51" fmla="*/ 118 h 189"/>
              <a:gd name="T52" fmla="*/ 88 w 93"/>
              <a:gd name="T53" fmla="*/ 126 h 189"/>
              <a:gd name="T54" fmla="*/ 89 w 93"/>
              <a:gd name="T55" fmla="*/ 135 h 189"/>
              <a:gd name="T56" fmla="*/ 90 w 93"/>
              <a:gd name="T57" fmla="*/ 143 h 189"/>
              <a:gd name="T58" fmla="*/ 91 w 93"/>
              <a:gd name="T59" fmla="*/ 152 h 189"/>
              <a:gd name="T60" fmla="*/ 92 w 93"/>
              <a:gd name="T61" fmla="*/ 161 h 189"/>
              <a:gd name="T62" fmla="*/ 92 w 93"/>
              <a:gd name="T63" fmla="*/ 170 h 189"/>
              <a:gd name="T64" fmla="*/ 93 w 93"/>
              <a:gd name="T65" fmla="*/ 180 h 189"/>
              <a:gd name="T66" fmla="*/ 93 w 93"/>
              <a:gd name="T67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189">
                <a:moveTo>
                  <a:pt x="0" y="0"/>
                </a:moveTo>
                <a:lnTo>
                  <a:pt x="4" y="0"/>
                </a:lnTo>
                <a:lnTo>
                  <a:pt x="9" y="1"/>
                </a:lnTo>
                <a:lnTo>
                  <a:pt x="14" y="2"/>
                </a:lnTo>
                <a:lnTo>
                  <a:pt x="18" y="4"/>
                </a:lnTo>
                <a:lnTo>
                  <a:pt x="22" y="6"/>
                </a:lnTo>
                <a:lnTo>
                  <a:pt x="27" y="8"/>
                </a:lnTo>
                <a:lnTo>
                  <a:pt x="31" y="11"/>
                </a:lnTo>
                <a:lnTo>
                  <a:pt x="35" y="14"/>
                </a:lnTo>
                <a:lnTo>
                  <a:pt x="39" y="18"/>
                </a:lnTo>
                <a:lnTo>
                  <a:pt x="43" y="22"/>
                </a:lnTo>
                <a:lnTo>
                  <a:pt x="47" y="26"/>
                </a:lnTo>
                <a:lnTo>
                  <a:pt x="50" y="31"/>
                </a:lnTo>
                <a:lnTo>
                  <a:pt x="54" y="36"/>
                </a:lnTo>
                <a:lnTo>
                  <a:pt x="58" y="41"/>
                </a:lnTo>
                <a:lnTo>
                  <a:pt x="61" y="47"/>
                </a:lnTo>
                <a:lnTo>
                  <a:pt x="64" y="53"/>
                </a:lnTo>
                <a:lnTo>
                  <a:pt x="67" y="59"/>
                </a:lnTo>
                <a:lnTo>
                  <a:pt x="70" y="65"/>
                </a:lnTo>
                <a:lnTo>
                  <a:pt x="73" y="72"/>
                </a:lnTo>
                <a:lnTo>
                  <a:pt x="75" y="79"/>
                </a:lnTo>
                <a:lnTo>
                  <a:pt x="78" y="86"/>
                </a:lnTo>
                <a:lnTo>
                  <a:pt x="80" y="94"/>
                </a:lnTo>
                <a:lnTo>
                  <a:pt x="82" y="102"/>
                </a:lnTo>
                <a:lnTo>
                  <a:pt x="84" y="110"/>
                </a:lnTo>
                <a:lnTo>
                  <a:pt x="86" y="118"/>
                </a:lnTo>
                <a:lnTo>
                  <a:pt x="88" y="126"/>
                </a:lnTo>
                <a:lnTo>
                  <a:pt x="89" y="135"/>
                </a:lnTo>
                <a:lnTo>
                  <a:pt x="90" y="143"/>
                </a:lnTo>
                <a:lnTo>
                  <a:pt x="91" y="152"/>
                </a:lnTo>
                <a:lnTo>
                  <a:pt x="92" y="161"/>
                </a:lnTo>
                <a:lnTo>
                  <a:pt x="92" y="170"/>
                </a:lnTo>
                <a:lnTo>
                  <a:pt x="93" y="180"/>
                </a:lnTo>
                <a:lnTo>
                  <a:pt x="93" y="189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6" name="Freeform 20"/>
          <p:cNvSpPr>
            <a:spLocks noChangeArrowheads="1"/>
          </p:cNvSpPr>
          <p:nvPr/>
        </p:nvSpPr>
        <p:spPr bwMode="auto">
          <a:xfrm>
            <a:off x="1549400" y="1812925"/>
            <a:ext cx="147638" cy="300038"/>
          </a:xfrm>
          <a:custGeom>
            <a:avLst/>
            <a:gdLst>
              <a:gd name="T0" fmla="*/ 93 w 93"/>
              <a:gd name="T1" fmla="*/ 0 h 189"/>
              <a:gd name="T2" fmla="*/ 93 w 93"/>
              <a:gd name="T3" fmla="*/ 9 h 189"/>
              <a:gd name="T4" fmla="*/ 92 w 93"/>
              <a:gd name="T5" fmla="*/ 19 h 189"/>
              <a:gd name="T6" fmla="*/ 92 w 93"/>
              <a:gd name="T7" fmla="*/ 28 h 189"/>
              <a:gd name="T8" fmla="*/ 91 w 93"/>
              <a:gd name="T9" fmla="*/ 37 h 189"/>
              <a:gd name="T10" fmla="*/ 90 w 93"/>
              <a:gd name="T11" fmla="*/ 46 h 189"/>
              <a:gd name="T12" fmla="*/ 89 w 93"/>
              <a:gd name="T13" fmla="*/ 54 h 189"/>
              <a:gd name="T14" fmla="*/ 88 w 93"/>
              <a:gd name="T15" fmla="*/ 63 h 189"/>
              <a:gd name="T16" fmla="*/ 86 w 93"/>
              <a:gd name="T17" fmla="*/ 71 h 189"/>
              <a:gd name="T18" fmla="*/ 84 w 93"/>
              <a:gd name="T19" fmla="*/ 79 h 189"/>
              <a:gd name="T20" fmla="*/ 82 w 93"/>
              <a:gd name="T21" fmla="*/ 87 h 189"/>
              <a:gd name="T22" fmla="*/ 80 w 93"/>
              <a:gd name="T23" fmla="*/ 95 h 189"/>
              <a:gd name="T24" fmla="*/ 78 w 93"/>
              <a:gd name="T25" fmla="*/ 102 h 189"/>
              <a:gd name="T26" fmla="*/ 75 w 93"/>
              <a:gd name="T27" fmla="*/ 110 h 189"/>
              <a:gd name="T28" fmla="*/ 73 w 93"/>
              <a:gd name="T29" fmla="*/ 117 h 189"/>
              <a:gd name="T30" fmla="*/ 70 w 93"/>
              <a:gd name="T31" fmla="*/ 123 h 189"/>
              <a:gd name="T32" fmla="*/ 67 w 93"/>
              <a:gd name="T33" fmla="*/ 130 h 189"/>
              <a:gd name="T34" fmla="*/ 64 w 93"/>
              <a:gd name="T35" fmla="*/ 136 h 189"/>
              <a:gd name="T36" fmla="*/ 61 w 93"/>
              <a:gd name="T37" fmla="*/ 142 h 189"/>
              <a:gd name="T38" fmla="*/ 58 w 93"/>
              <a:gd name="T39" fmla="*/ 148 h 189"/>
              <a:gd name="T40" fmla="*/ 54 w 93"/>
              <a:gd name="T41" fmla="*/ 153 h 189"/>
              <a:gd name="T42" fmla="*/ 50 w 93"/>
              <a:gd name="T43" fmla="*/ 158 h 189"/>
              <a:gd name="T44" fmla="*/ 47 w 93"/>
              <a:gd name="T45" fmla="*/ 163 h 189"/>
              <a:gd name="T46" fmla="*/ 43 w 93"/>
              <a:gd name="T47" fmla="*/ 167 h 189"/>
              <a:gd name="T48" fmla="*/ 39 w 93"/>
              <a:gd name="T49" fmla="*/ 171 h 189"/>
              <a:gd name="T50" fmla="*/ 35 w 93"/>
              <a:gd name="T51" fmla="*/ 175 h 189"/>
              <a:gd name="T52" fmla="*/ 31 w 93"/>
              <a:gd name="T53" fmla="*/ 178 h 189"/>
              <a:gd name="T54" fmla="*/ 27 w 93"/>
              <a:gd name="T55" fmla="*/ 181 h 189"/>
              <a:gd name="T56" fmla="*/ 22 w 93"/>
              <a:gd name="T57" fmla="*/ 183 h 189"/>
              <a:gd name="T58" fmla="*/ 18 w 93"/>
              <a:gd name="T59" fmla="*/ 185 h 189"/>
              <a:gd name="T60" fmla="*/ 14 w 93"/>
              <a:gd name="T61" fmla="*/ 186 h 189"/>
              <a:gd name="T62" fmla="*/ 9 w 93"/>
              <a:gd name="T63" fmla="*/ 188 h 189"/>
              <a:gd name="T64" fmla="*/ 4 w 93"/>
              <a:gd name="T65" fmla="*/ 188 h 189"/>
              <a:gd name="T66" fmla="*/ 0 w 93"/>
              <a:gd name="T67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189">
                <a:moveTo>
                  <a:pt x="93" y="0"/>
                </a:moveTo>
                <a:lnTo>
                  <a:pt x="93" y="9"/>
                </a:lnTo>
                <a:lnTo>
                  <a:pt x="92" y="19"/>
                </a:lnTo>
                <a:lnTo>
                  <a:pt x="92" y="28"/>
                </a:lnTo>
                <a:lnTo>
                  <a:pt x="91" y="37"/>
                </a:lnTo>
                <a:lnTo>
                  <a:pt x="90" y="46"/>
                </a:lnTo>
                <a:lnTo>
                  <a:pt x="89" y="54"/>
                </a:lnTo>
                <a:lnTo>
                  <a:pt x="88" y="63"/>
                </a:lnTo>
                <a:lnTo>
                  <a:pt x="86" y="71"/>
                </a:lnTo>
                <a:lnTo>
                  <a:pt x="84" y="79"/>
                </a:lnTo>
                <a:lnTo>
                  <a:pt x="82" y="87"/>
                </a:lnTo>
                <a:lnTo>
                  <a:pt x="80" y="95"/>
                </a:lnTo>
                <a:lnTo>
                  <a:pt x="78" y="102"/>
                </a:lnTo>
                <a:lnTo>
                  <a:pt x="75" y="110"/>
                </a:lnTo>
                <a:lnTo>
                  <a:pt x="73" y="117"/>
                </a:lnTo>
                <a:lnTo>
                  <a:pt x="70" y="123"/>
                </a:lnTo>
                <a:lnTo>
                  <a:pt x="67" y="130"/>
                </a:lnTo>
                <a:lnTo>
                  <a:pt x="64" y="136"/>
                </a:lnTo>
                <a:lnTo>
                  <a:pt x="61" y="142"/>
                </a:lnTo>
                <a:lnTo>
                  <a:pt x="58" y="148"/>
                </a:lnTo>
                <a:lnTo>
                  <a:pt x="54" y="153"/>
                </a:lnTo>
                <a:lnTo>
                  <a:pt x="50" y="158"/>
                </a:lnTo>
                <a:lnTo>
                  <a:pt x="47" y="163"/>
                </a:lnTo>
                <a:lnTo>
                  <a:pt x="43" y="167"/>
                </a:lnTo>
                <a:lnTo>
                  <a:pt x="39" y="171"/>
                </a:lnTo>
                <a:lnTo>
                  <a:pt x="35" y="175"/>
                </a:lnTo>
                <a:lnTo>
                  <a:pt x="31" y="178"/>
                </a:lnTo>
                <a:lnTo>
                  <a:pt x="27" y="181"/>
                </a:lnTo>
                <a:lnTo>
                  <a:pt x="22" y="183"/>
                </a:lnTo>
                <a:lnTo>
                  <a:pt x="18" y="185"/>
                </a:lnTo>
                <a:lnTo>
                  <a:pt x="14" y="186"/>
                </a:lnTo>
                <a:lnTo>
                  <a:pt x="9" y="188"/>
                </a:lnTo>
                <a:lnTo>
                  <a:pt x="4" y="188"/>
                </a:lnTo>
                <a:lnTo>
                  <a:pt x="0" y="189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7" name="Freeform 21"/>
          <p:cNvSpPr>
            <a:spLocks noChangeArrowheads="1"/>
          </p:cNvSpPr>
          <p:nvPr/>
        </p:nvSpPr>
        <p:spPr bwMode="auto">
          <a:xfrm>
            <a:off x="165100" y="2112963"/>
            <a:ext cx="1384300" cy="0"/>
          </a:xfrm>
          <a:custGeom>
            <a:avLst/>
            <a:gdLst>
              <a:gd name="T0" fmla="*/ 872 w 872"/>
              <a:gd name="T1" fmla="*/ 870 w 872"/>
              <a:gd name="T2" fmla="*/ 867 w 872"/>
              <a:gd name="T3" fmla="*/ 863 w 872"/>
              <a:gd name="T4" fmla="*/ 858 w 872"/>
              <a:gd name="T5" fmla="*/ 851 w 872"/>
              <a:gd name="T6" fmla="*/ 843 w 872"/>
              <a:gd name="T7" fmla="*/ 834 w 872"/>
              <a:gd name="T8" fmla="*/ 824 w 872"/>
              <a:gd name="T9" fmla="*/ 813 w 872"/>
              <a:gd name="T10" fmla="*/ 801 w 872"/>
              <a:gd name="T11" fmla="*/ 788 w 872"/>
              <a:gd name="T12" fmla="*/ 774 w 872"/>
              <a:gd name="T13" fmla="*/ 759 w 872"/>
              <a:gd name="T14" fmla="*/ 744 w 872"/>
              <a:gd name="T15" fmla="*/ 727 w 872"/>
              <a:gd name="T16" fmla="*/ 710 w 872"/>
              <a:gd name="T17" fmla="*/ 693 w 872"/>
              <a:gd name="T18" fmla="*/ 674 w 872"/>
              <a:gd name="T19" fmla="*/ 655 w 872"/>
              <a:gd name="T20" fmla="*/ 636 w 872"/>
              <a:gd name="T21" fmla="*/ 616 w 872"/>
              <a:gd name="T22" fmla="*/ 596 w 872"/>
              <a:gd name="T23" fmla="*/ 575 w 872"/>
              <a:gd name="T24" fmla="*/ 554 w 872"/>
              <a:gd name="T25" fmla="*/ 533 w 872"/>
              <a:gd name="T26" fmla="*/ 512 w 872"/>
              <a:gd name="T27" fmla="*/ 490 w 872"/>
              <a:gd name="T28" fmla="*/ 468 w 872"/>
              <a:gd name="T29" fmla="*/ 447 w 872"/>
              <a:gd name="T30" fmla="*/ 425 w 872"/>
              <a:gd name="T31" fmla="*/ 403 w 872"/>
              <a:gd name="T32" fmla="*/ 381 w 872"/>
              <a:gd name="T33" fmla="*/ 360 w 872"/>
              <a:gd name="T34" fmla="*/ 338 w 872"/>
              <a:gd name="T35" fmla="*/ 317 w 872"/>
              <a:gd name="T36" fmla="*/ 296 w 872"/>
              <a:gd name="T37" fmla="*/ 276 w 872"/>
              <a:gd name="T38" fmla="*/ 255 w 872"/>
              <a:gd name="T39" fmla="*/ 236 w 872"/>
              <a:gd name="T40" fmla="*/ 216 w 872"/>
              <a:gd name="T41" fmla="*/ 197 w 872"/>
              <a:gd name="T42" fmla="*/ 179 w 872"/>
              <a:gd name="T43" fmla="*/ 161 w 872"/>
              <a:gd name="T44" fmla="*/ 144 w 872"/>
              <a:gd name="T45" fmla="*/ 128 w 872"/>
              <a:gd name="T46" fmla="*/ 112 w 872"/>
              <a:gd name="T47" fmla="*/ 97 w 872"/>
              <a:gd name="T48" fmla="*/ 83 w 872"/>
              <a:gd name="T49" fmla="*/ 70 w 872"/>
              <a:gd name="T50" fmla="*/ 58 w 872"/>
              <a:gd name="T51" fmla="*/ 47 w 872"/>
              <a:gd name="T52" fmla="*/ 37 w 872"/>
              <a:gd name="T53" fmla="*/ 28 w 872"/>
              <a:gd name="T54" fmla="*/ 20 w 872"/>
              <a:gd name="T55" fmla="*/ 14 w 872"/>
              <a:gd name="T56" fmla="*/ 8 w 872"/>
              <a:gd name="T57" fmla="*/ 4 w 872"/>
              <a:gd name="T58" fmla="*/ 1 w 872"/>
              <a:gd name="T59" fmla="*/ 0 w 87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  <a:cxn ang="0">
                <a:pos x="T57" y="0"/>
              </a:cxn>
              <a:cxn ang="0">
                <a:pos x="T58" y="0"/>
              </a:cxn>
              <a:cxn ang="0">
                <a:pos x="T59" y="0"/>
              </a:cxn>
            </a:cxnLst>
            <a:rect l="0" t="0" r="r" b="b"/>
            <a:pathLst>
              <a:path w="872">
                <a:moveTo>
                  <a:pt x="872" y="0"/>
                </a:moveTo>
                <a:lnTo>
                  <a:pt x="872" y="0"/>
                </a:lnTo>
                <a:lnTo>
                  <a:pt x="871" y="0"/>
                </a:lnTo>
                <a:lnTo>
                  <a:pt x="870" y="0"/>
                </a:lnTo>
                <a:lnTo>
                  <a:pt x="869" y="0"/>
                </a:lnTo>
                <a:lnTo>
                  <a:pt x="867" y="0"/>
                </a:lnTo>
                <a:lnTo>
                  <a:pt x="865" y="0"/>
                </a:lnTo>
                <a:lnTo>
                  <a:pt x="863" y="0"/>
                </a:lnTo>
                <a:lnTo>
                  <a:pt x="861" y="0"/>
                </a:lnTo>
                <a:lnTo>
                  <a:pt x="858" y="0"/>
                </a:lnTo>
                <a:lnTo>
                  <a:pt x="855" y="0"/>
                </a:lnTo>
                <a:lnTo>
                  <a:pt x="851" y="0"/>
                </a:lnTo>
                <a:lnTo>
                  <a:pt x="847" y="0"/>
                </a:lnTo>
                <a:lnTo>
                  <a:pt x="843" y="0"/>
                </a:lnTo>
                <a:lnTo>
                  <a:pt x="839" y="0"/>
                </a:lnTo>
                <a:lnTo>
                  <a:pt x="834" y="0"/>
                </a:lnTo>
                <a:lnTo>
                  <a:pt x="829" y="0"/>
                </a:lnTo>
                <a:lnTo>
                  <a:pt x="824" y="0"/>
                </a:lnTo>
                <a:lnTo>
                  <a:pt x="819" y="0"/>
                </a:lnTo>
                <a:lnTo>
                  <a:pt x="813" y="0"/>
                </a:lnTo>
                <a:lnTo>
                  <a:pt x="807" y="0"/>
                </a:lnTo>
                <a:lnTo>
                  <a:pt x="801" y="0"/>
                </a:lnTo>
                <a:lnTo>
                  <a:pt x="795" y="0"/>
                </a:lnTo>
                <a:lnTo>
                  <a:pt x="788" y="0"/>
                </a:lnTo>
                <a:lnTo>
                  <a:pt x="781" y="0"/>
                </a:lnTo>
                <a:lnTo>
                  <a:pt x="774" y="0"/>
                </a:lnTo>
                <a:lnTo>
                  <a:pt x="767" y="0"/>
                </a:lnTo>
                <a:lnTo>
                  <a:pt x="759" y="0"/>
                </a:lnTo>
                <a:lnTo>
                  <a:pt x="752" y="0"/>
                </a:lnTo>
                <a:lnTo>
                  <a:pt x="744" y="0"/>
                </a:lnTo>
                <a:lnTo>
                  <a:pt x="736" y="0"/>
                </a:lnTo>
                <a:lnTo>
                  <a:pt x="727" y="0"/>
                </a:lnTo>
                <a:lnTo>
                  <a:pt x="719" y="0"/>
                </a:lnTo>
                <a:lnTo>
                  <a:pt x="710" y="0"/>
                </a:lnTo>
                <a:lnTo>
                  <a:pt x="701" y="0"/>
                </a:lnTo>
                <a:lnTo>
                  <a:pt x="693" y="0"/>
                </a:lnTo>
                <a:lnTo>
                  <a:pt x="683" y="0"/>
                </a:lnTo>
                <a:lnTo>
                  <a:pt x="674" y="0"/>
                </a:lnTo>
                <a:lnTo>
                  <a:pt x="665" y="0"/>
                </a:lnTo>
                <a:lnTo>
                  <a:pt x="655" y="0"/>
                </a:lnTo>
                <a:lnTo>
                  <a:pt x="646" y="0"/>
                </a:lnTo>
                <a:lnTo>
                  <a:pt x="636" y="0"/>
                </a:lnTo>
                <a:lnTo>
                  <a:pt x="626" y="0"/>
                </a:lnTo>
                <a:lnTo>
                  <a:pt x="616" y="0"/>
                </a:lnTo>
                <a:lnTo>
                  <a:pt x="606" y="0"/>
                </a:lnTo>
                <a:lnTo>
                  <a:pt x="596" y="0"/>
                </a:lnTo>
                <a:lnTo>
                  <a:pt x="586" y="0"/>
                </a:lnTo>
                <a:lnTo>
                  <a:pt x="575" y="0"/>
                </a:lnTo>
                <a:lnTo>
                  <a:pt x="565" y="0"/>
                </a:lnTo>
                <a:lnTo>
                  <a:pt x="554" y="0"/>
                </a:lnTo>
                <a:lnTo>
                  <a:pt x="544" y="0"/>
                </a:lnTo>
                <a:lnTo>
                  <a:pt x="533" y="0"/>
                </a:lnTo>
                <a:lnTo>
                  <a:pt x="522" y="0"/>
                </a:lnTo>
                <a:lnTo>
                  <a:pt x="512" y="0"/>
                </a:lnTo>
                <a:lnTo>
                  <a:pt x="501" y="0"/>
                </a:lnTo>
                <a:lnTo>
                  <a:pt x="490" y="0"/>
                </a:lnTo>
                <a:lnTo>
                  <a:pt x="479" y="0"/>
                </a:lnTo>
                <a:lnTo>
                  <a:pt x="468" y="0"/>
                </a:lnTo>
                <a:lnTo>
                  <a:pt x="458" y="0"/>
                </a:lnTo>
                <a:lnTo>
                  <a:pt x="447" y="0"/>
                </a:lnTo>
                <a:lnTo>
                  <a:pt x="436" y="0"/>
                </a:lnTo>
                <a:lnTo>
                  <a:pt x="425" y="0"/>
                </a:lnTo>
                <a:lnTo>
                  <a:pt x="414" y="0"/>
                </a:lnTo>
                <a:lnTo>
                  <a:pt x="403" y="0"/>
                </a:lnTo>
                <a:lnTo>
                  <a:pt x="392" y="0"/>
                </a:lnTo>
                <a:lnTo>
                  <a:pt x="381" y="0"/>
                </a:lnTo>
                <a:lnTo>
                  <a:pt x="371" y="0"/>
                </a:lnTo>
                <a:lnTo>
                  <a:pt x="360" y="0"/>
                </a:lnTo>
                <a:lnTo>
                  <a:pt x="349" y="0"/>
                </a:lnTo>
                <a:lnTo>
                  <a:pt x="338" y="0"/>
                </a:lnTo>
                <a:lnTo>
                  <a:pt x="328" y="0"/>
                </a:lnTo>
                <a:lnTo>
                  <a:pt x="317" y="0"/>
                </a:lnTo>
                <a:lnTo>
                  <a:pt x="307" y="0"/>
                </a:lnTo>
                <a:lnTo>
                  <a:pt x="296" y="0"/>
                </a:lnTo>
                <a:lnTo>
                  <a:pt x="286" y="0"/>
                </a:lnTo>
                <a:lnTo>
                  <a:pt x="276" y="0"/>
                </a:lnTo>
                <a:lnTo>
                  <a:pt x="265" y="0"/>
                </a:lnTo>
                <a:lnTo>
                  <a:pt x="255" y="0"/>
                </a:lnTo>
                <a:lnTo>
                  <a:pt x="245" y="0"/>
                </a:lnTo>
                <a:lnTo>
                  <a:pt x="236" y="0"/>
                </a:lnTo>
                <a:lnTo>
                  <a:pt x="226" y="0"/>
                </a:lnTo>
                <a:lnTo>
                  <a:pt x="216" y="0"/>
                </a:lnTo>
                <a:lnTo>
                  <a:pt x="207" y="0"/>
                </a:lnTo>
                <a:lnTo>
                  <a:pt x="197" y="0"/>
                </a:lnTo>
                <a:lnTo>
                  <a:pt x="188" y="0"/>
                </a:lnTo>
                <a:lnTo>
                  <a:pt x="179" y="0"/>
                </a:lnTo>
                <a:lnTo>
                  <a:pt x="170" y="0"/>
                </a:lnTo>
                <a:lnTo>
                  <a:pt x="161" y="0"/>
                </a:lnTo>
                <a:lnTo>
                  <a:pt x="153" y="0"/>
                </a:lnTo>
                <a:lnTo>
                  <a:pt x="144" y="0"/>
                </a:lnTo>
                <a:lnTo>
                  <a:pt x="136" y="0"/>
                </a:lnTo>
                <a:lnTo>
                  <a:pt x="128" y="0"/>
                </a:lnTo>
                <a:lnTo>
                  <a:pt x="120" y="0"/>
                </a:lnTo>
                <a:lnTo>
                  <a:pt x="112" y="0"/>
                </a:lnTo>
                <a:lnTo>
                  <a:pt x="105" y="0"/>
                </a:lnTo>
                <a:lnTo>
                  <a:pt x="97" y="0"/>
                </a:lnTo>
                <a:lnTo>
                  <a:pt x="90" y="0"/>
                </a:lnTo>
                <a:lnTo>
                  <a:pt x="83" y="0"/>
                </a:lnTo>
                <a:lnTo>
                  <a:pt x="77" y="0"/>
                </a:lnTo>
                <a:lnTo>
                  <a:pt x="70" y="0"/>
                </a:lnTo>
                <a:lnTo>
                  <a:pt x="64" y="0"/>
                </a:lnTo>
                <a:lnTo>
                  <a:pt x="58" y="0"/>
                </a:lnTo>
                <a:lnTo>
                  <a:pt x="53" y="0"/>
                </a:lnTo>
                <a:lnTo>
                  <a:pt x="47" y="0"/>
                </a:lnTo>
                <a:lnTo>
                  <a:pt x="42" y="0"/>
                </a:lnTo>
                <a:lnTo>
                  <a:pt x="37" y="0"/>
                </a:lnTo>
                <a:lnTo>
                  <a:pt x="33" y="0"/>
                </a:lnTo>
                <a:lnTo>
                  <a:pt x="28" y="0"/>
                </a:lnTo>
                <a:lnTo>
                  <a:pt x="24" y="0"/>
                </a:lnTo>
                <a:lnTo>
                  <a:pt x="20" y="0"/>
                </a:lnTo>
                <a:lnTo>
                  <a:pt x="17" y="0"/>
                </a:lnTo>
                <a:lnTo>
                  <a:pt x="14" y="0"/>
                </a:lnTo>
                <a:lnTo>
                  <a:pt x="11" y="0"/>
                </a:lnTo>
                <a:lnTo>
                  <a:pt x="8" y="0"/>
                </a:lnTo>
                <a:lnTo>
                  <a:pt x="6" y="0"/>
                </a:lnTo>
                <a:lnTo>
                  <a:pt x="4" y="0"/>
                </a:lnTo>
                <a:lnTo>
                  <a:pt x="3" y="0"/>
                </a:lnTo>
                <a:lnTo>
                  <a:pt x="1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" name="Freeform 22"/>
          <p:cNvSpPr>
            <a:spLocks noChangeArrowheads="1"/>
          </p:cNvSpPr>
          <p:nvPr/>
        </p:nvSpPr>
        <p:spPr bwMode="auto">
          <a:xfrm>
            <a:off x="17463" y="1812925"/>
            <a:ext cx="147637" cy="300038"/>
          </a:xfrm>
          <a:custGeom>
            <a:avLst/>
            <a:gdLst>
              <a:gd name="T0" fmla="*/ 93 w 93"/>
              <a:gd name="T1" fmla="*/ 189 h 189"/>
              <a:gd name="T2" fmla="*/ 88 w 93"/>
              <a:gd name="T3" fmla="*/ 188 h 189"/>
              <a:gd name="T4" fmla="*/ 83 w 93"/>
              <a:gd name="T5" fmla="*/ 188 h 189"/>
              <a:gd name="T6" fmla="*/ 79 w 93"/>
              <a:gd name="T7" fmla="*/ 186 h 189"/>
              <a:gd name="T8" fmla="*/ 74 w 93"/>
              <a:gd name="T9" fmla="*/ 185 h 189"/>
              <a:gd name="T10" fmla="*/ 70 w 93"/>
              <a:gd name="T11" fmla="*/ 183 h 189"/>
              <a:gd name="T12" fmla="*/ 66 w 93"/>
              <a:gd name="T13" fmla="*/ 181 h 189"/>
              <a:gd name="T14" fmla="*/ 62 w 93"/>
              <a:gd name="T15" fmla="*/ 178 h 189"/>
              <a:gd name="T16" fmla="*/ 57 w 93"/>
              <a:gd name="T17" fmla="*/ 175 h 189"/>
              <a:gd name="T18" fmla="*/ 53 w 93"/>
              <a:gd name="T19" fmla="*/ 171 h 189"/>
              <a:gd name="T20" fmla="*/ 50 w 93"/>
              <a:gd name="T21" fmla="*/ 167 h 189"/>
              <a:gd name="T22" fmla="*/ 46 w 93"/>
              <a:gd name="T23" fmla="*/ 163 h 189"/>
              <a:gd name="T24" fmla="*/ 42 w 93"/>
              <a:gd name="T25" fmla="*/ 158 h 189"/>
              <a:gd name="T26" fmla="*/ 38 w 93"/>
              <a:gd name="T27" fmla="*/ 153 h 189"/>
              <a:gd name="T28" fmla="*/ 35 w 93"/>
              <a:gd name="T29" fmla="*/ 148 h 189"/>
              <a:gd name="T30" fmla="*/ 32 w 93"/>
              <a:gd name="T31" fmla="*/ 142 h 189"/>
              <a:gd name="T32" fmla="*/ 28 w 93"/>
              <a:gd name="T33" fmla="*/ 136 h 189"/>
              <a:gd name="T34" fmla="*/ 25 w 93"/>
              <a:gd name="T35" fmla="*/ 130 h 189"/>
              <a:gd name="T36" fmla="*/ 22 w 93"/>
              <a:gd name="T37" fmla="*/ 123 h 189"/>
              <a:gd name="T38" fmla="*/ 20 w 93"/>
              <a:gd name="T39" fmla="*/ 117 h 189"/>
              <a:gd name="T40" fmla="*/ 17 w 93"/>
              <a:gd name="T41" fmla="*/ 110 h 189"/>
              <a:gd name="T42" fmla="*/ 15 w 93"/>
              <a:gd name="T43" fmla="*/ 102 h 189"/>
              <a:gd name="T44" fmla="*/ 12 w 93"/>
              <a:gd name="T45" fmla="*/ 95 h 189"/>
              <a:gd name="T46" fmla="*/ 10 w 93"/>
              <a:gd name="T47" fmla="*/ 87 h 189"/>
              <a:gd name="T48" fmla="*/ 8 w 93"/>
              <a:gd name="T49" fmla="*/ 79 h 189"/>
              <a:gd name="T50" fmla="*/ 6 w 93"/>
              <a:gd name="T51" fmla="*/ 71 h 189"/>
              <a:gd name="T52" fmla="*/ 5 w 93"/>
              <a:gd name="T53" fmla="*/ 63 h 189"/>
              <a:gd name="T54" fmla="*/ 3 w 93"/>
              <a:gd name="T55" fmla="*/ 54 h 189"/>
              <a:gd name="T56" fmla="*/ 2 w 93"/>
              <a:gd name="T57" fmla="*/ 46 h 189"/>
              <a:gd name="T58" fmla="*/ 1 w 93"/>
              <a:gd name="T59" fmla="*/ 37 h 189"/>
              <a:gd name="T60" fmla="*/ 1 w 93"/>
              <a:gd name="T61" fmla="*/ 28 h 189"/>
              <a:gd name="T62" fmla="*/ 0 w 93"/>
              <a:gd name="T63" fmla="*/ 19 h 189"/>
              <a:gd name="T64" fmla="*/ 0 w 93"/>
              <a:gd name="T65" fmla="*/ 9 h 189"/>
              <a:gd name="T66" fmla="*/ 0 w 93"/>
              <a:gd name="T67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189">
                <a:moveTo>
                  <a:pt x="93" y="189"/>
                </a:moveTo>
                <a:lnTo>
                  <a:pt x="88" y="188"/>
                </a:lnTo>
                <a:lnTo>
                  <a:pt x="83" y="188"/>
                </a:lnTo>
                <a:lnTo>
                  <a:pt x="79" y="186"/>
                </a:lnTo>
                <a:lnTo>
                  <a:pt x="74" y="185"/>
                </a:lnTo>
                <a:lnTo>
                  <a:pt x="70" y="183"/>
                </a:lnTo>
                <a:lnTo>
                  <a:pt x="66" y="181"/>
                </a:lnTo>
                <a:lnTo>
                  <a:pt x="62" y="178"/>
                </a:lnTo>
                <a:lnTo>
                  <a:pt x="57" y="175"/>
                </a:lnTo>
                <a:lnTo>
                  <a:pt x="53" y="171"/>
                </a:lnTo>
                <a:lnTo>
                  <a:pt x="50" y="167"/>
                </a:lnTo>
                <a:lnTo>
                  <a:pt x="46" y="163"/>
                </a:lnTo>
                <a:lnTo>
                  <a:pt x="42" y="158"/>
                </a:lnTo>
                <a:lnTo>
                  <a:pt x="38" y="153"/>
                </a:lnTo>
                <a:lnTo>
                  <a:pt x="35" y="148"/>
                </a:lnTo>
                <a:lnTo>
                  <a:pt x="32" y="142"/>
                </a:lnTo>
                <a:lnTo>
                  <a:pt x="28" y="136"/>
                </a:lnTo>
                <a:lnTo>
                  <a:pt x="25" y="130"/>
                </a:lnTo>
                <a:lnTo>
                  <a:pt x="22" y="123"/>
                </a:lnTo>
                <a:lnTo>
                  <a:pt x="20" y="117"/>
                </a:lnTo>
                <a:lnTo>
                  <a:pt x="17" y="110"/>
                </a:lnTo>
                <a:lnTo>
                  <a:pt x="15" y="102"/>
                </a:lnTo>
                <a:lnTo>
                  <a:pt x="12" y="95"/>
                </a:lnTo>
                <a:lnTo>
                  <a:pt x="10" y="87"/>
                </a:lnTo>
                <a:lnTo>
                  <a:pt x="8" y="79"/>
                </a:lnTo>
                <a:lnTo>
                  <a:pt x="6" y="71"/>
                </a:lnTo>
                <a:lnTo>
                  <a:pt x="5" y="63"/>
                </a:lnTo>
                <a:lnTo>
                  <a:pt x="3" y="54"/>
                </a:lnTo>
                <a:lnTo>
                  <a:pt x="2" y="46"/>
                </a:lnTo>
                <a:lnTo>
                  <a:pt x="1" y="37"/>
                </a:lnTo>
                <a:lnTo>
                  <a:pt x="1" y="28"/>
                </a:lnTo>
                <a:lnTo>
                  <a:pt x="0" y="19"/>
                </a:lnTo>
                <a:lnTo>
                  <a:pt x="0" y="9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" name="Freeform 23"/>
          <p:cNvSpPr>
            <a:spLocks noChangeArrowheads="1"/>
          </p:cNvSpPr>
          <p:nvPr/>
        </p:nvSpPr>
        <p:spPr bwMode="auto">
          <a:xfrm>
            <a:off x="33338" y="2514600"/>
            <a:ext cx="146050" cy="171450"/>
          </a:xfrm>
          <a:custGeom>
            <a:avLst/>
            <a:gdLst>
              <a:gd name="T0" fmla="*/ 0 w 92"/>
              <a:gd name="T1" fmla="*/ 108 h 108"/>
              <a:gd name="T2" fmla="*/ 0 w 92"/>
              <a:gd name="T3" fmla="*/ 100 h 108"/>
              <a:gd name="T4" fmla="*/ 1 w 92"/>
              <a:gd name="T5" fmla="*/ 92 h 108"/>
              <a:gd name="T6" fmla="*/ 2 w 92"/>
              <a:gd name="T7" fmla="*/ 85 h 108"/>
              <a:gd name="T8" fmla="*/ 4 w 92"/>
              <a:gd name="T9" fmla="*/ 78 h 108"/>
              <a:gd name="T10" fmla="*/ 6 w 92"/>
              <a:gd name="T11" fmla="*/ 71 h 108"/>
              <a:gd name="T12" fmla="*/ 8 w 92"/>
              <a:gd name="T13" fmla="*/ 64 h 108"/>
              <a:gd name="T14" fmla="*/ 11 w 92"/>
              <a:gd name="T15" fmla="*/ 57 h 108"/>
              <a:gd name="T16" fmla="*/ 14 w 92"/>
              <a:gd name="T17" fmla="*/ 51 h 108"/>
              <a:gd name="T18" fmla="*/ 17 w 92"/>
              <a:gd name="T19" fmla="*/ 45 h 108"/>
              <a:gd name="T20" fmla="*/ 21 w 92"/>
              <a:gd name="T21" fmla="*/ 39 h 108"/>
              <a:gd name="T22" fmla="*/ 25 w 92"/>
              <a:gd name="T23" fmla="*/ 34 h 108"/>
              <a:gd name="T24" fmla="*/ 29 w 92"/>
              <a:gd name="T25" fmla="*/ 29 h 108"/>
              <a:gd name="T26" fmla="*/ 34 w 92"/>
              <a:gd name="T27" fmla="*/ 24 h 108"/>
              <a:gd name="T28" fmla="*/ 39 w 92"/>
              <a:gd name="T29" fmla="*/ 20 h 108"/>
              <a:gd name="T30" fmla="*/ 44 w 92"/>
              <a:gd name="T31" fmla="*/ 16 h 108"/>
              <a:gd name="T32" fmla="*/ 49 w 92"/>
              <a:gd name="T33" fmla="*/ 12 h 108"/>
              <a:gd name="T34" fmla="*/ 55 w 92"/>
              <a:gd name="T35" fmla="*/ 9 h 108"/>
              <a:gd name="T36" fmla="*/ 60 w 92"/>
              <a:gd name="T37" fmla="*/ 6 h 108"/>
              <a:gd name="T38" fmla="*/ 66 w 92"/>
              <a:gd name="T39" fmla="*/ 4 h 108"/>
              <a:gd name="T40" fmla="*/ 72 w 92"/>
              <a:gd name="T41" fmla="*/ 2 h 108"/>
              <a:gd name="T42" fmla="*/ 79 w 92"/>
              <a:gd name="T43" fmla="*/ 1 h 108"/>
              <a:gd name="T44" fmla="*/ 85 w 92"/>
              <a:gd name="T45" fmla="*/ 0 h 108"/>
              <a:gd name="T46" fmla="*/ 92 w 92"/>
              <a:gd name="T4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2" h="108">
                <a:moveTo>
                  <a:pt x="0" y="108"/>
                </a:moveTo>
                <a:lnTo>
                  <a:pt x="0" y="100"/>
                </a:lnTo>
                <a:lnTo>
                  <a:pt x="1" y="92"/>
                </a:lnTo>
                <a:lnTo>
                  <a:pt x="2" y="85"/>
                </a:lnTo>
                <a:lnTo>
                  <a:pt x="4" y="78"/>
                </a:lnTo>
                <a:lnTo>
                  <a:pt x="6" y="71"/>
                </a:lnTo>
                <a:lnTo>
                  <a:pt x="8" y="64"/>
                </a:lnTo>
                <a:lnTo>
                  <a:pt x="11" y="57"/>
                </a:lnTo>
                <a:lnTo>
                  <a:pt x="14" y="51"/>
                </a:lnTo>
                <a:lnTo>
                  <a:pt x="17" y="45"/>
                </a:lnTo>
                <a:lnTo>
                  <a:pt x="21" y="39"/>
                </a:lnTo>
                <a:lnTo>
                  <a:pt x="25" y="34"/>
                </a:lnTo>
                <a:lnTo>
                  <a:pt x="29" y="29"/>
                </a:lnTo>
                <a:lnTo>
                  <a:pt x="34" y="24"/>
                </a:lnTo>
                <a:lnTo>
                  <a:pt x="39" y="20"/>
                </a:lnTo>
                <a:lnTo>
                  <a:pt x="44" y="16"/>
                </a:lnTo>
                <a:lnTo>
                  <a:pt x="49" y="12"/>
                </a:lnTo>
                <a:lnTo>
                  <a:pt x="55" y="9"/>
                </a:lnTo>
                <a:lnTo>
                  <a:pt x="60" y="6"/>
                </a:lnTo>
                <a:lnTo>
                  <a:pt x="66" y="4"/>
                </a:lnTo>
                <a:lnTo>
                  <a:pt x="72" y="2"/>
                </a:lnTo>
                <a:lnTo>
                  <a:pt x="79" y="1"/>
                </a:lnTo>
                <a:lnTo>
                  <a:pt x="85" y="0"/>
                </a:lnTo>
                <a:lnTo>
                  <a:pt x="92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" name="Freeform 24"/>
          <p:cNvSpPr>
            <a:spLocks noChangeArrowheads="1"/>
          </p:cNvSpPr>
          <p:nvPr/>
        </p:nvSpPr>
        <p:spPr bwMode="auto">
          <a:xfrm>
            <a:off x="179388" y="2513013"/>
            <a:ext cx="1260475" cy="1587"/>
          </a:xfrm>
          <a:custGeom>
            <a:avLst/>
            <a:gdLst>
              <a:gd name="T0" fmla="*/ 0 w 794"/>
              <a:gd name="T1" fmla="*/ 0 h 1"/>
              <a:gd name="T2" fmla="*/ 2 w 794"/>
              <a:gd name="T3" fmla="*/ 1 h 1"/>
              <a:gd name="T4" fmla="*/ 5 w 794"/>
              <a:gd name="T5" fmla="*/ 0 h 1"/>
              <a:gd name="T6" fmla="*/ 9 w 794"/>
              <a:gd name="T7" fmla="*/ 1 h 1"/>
              <a:gd name="T8" fmla="*/ 15 w 794"/>
              <a:gd name="T9" fmla="*/ 0 h 1"/>
              <a:gd name="T10" fmla="*/ 22 w 794"/>
              <a:gd name="T11" fmla="*/ 1 h 1"/>
              <a:gd name="T12" fmla="*/ 31 w 794"/>
              <a:gd name="T13" fmla="*/ 0 h 1"/>
              <a:gd name="T14" fmla="*/ 41 w 794"/>
              <a:gd name="T15" fmla="*/ 1 h 1"/>
              <a:gd name="T16" fmla="*/ 52 w 794"/>
              <a:gd name="T17" fmla="*/ 0 h 1"/>
              <a:gd name="T18" fmla="*/ 64 w 794"/>
              <a:gd name="T19" fmla="*/ 1 h 1"/>
              <a:gd name="T20" fmla="*/ 77 w 794"/>
              <a:gd name="T21" fmla="*/ 1 h 1"/>
              <a:gd name="T22" fmla="*/ 91 w 794"/>
              <a:gd name="T23" fmla="*/ 1 h 1"/>
              <a:gd name="T24" fmla="*/ 106 w 794"/>
              <a:gd name="T25" fmla="*/ 0 h 1"/>
              <a:gd name="T26" fmla="*/ 122 w 794"/>
              <a:gd name="T27" fmla="*/ 1 h 1"/>
              <a:gd name="T28" fmla="*/ 138 w 794"/>
              <a:gd name="T29" fmla="*/ 0 h 1"/>
              <a:gd name="T30" fmla="*/ 156 w 794"/>
              <a:gd name="T31" fmla="*/ 1 h 1"/>
              <a:gd name="T32" fmla="*/ 174 w 794"/>
              <a:gd name="T33" fmla="*/ 0 h 1"/>
              <a:gd name="T34" fmla="*/ 193 w 794"/>
              <a:gd name="T35" fmla="*/ 1 h 1"/>
              <a:gd name="T36" fmla="*/ 212 w 794"/>
              <a:gd name="T37" fmla="*/ 0 h 1"/>
              <a:gd name="T38" fmla="*/ 232 w 794"/>
              <a:gd name="T39" fmla="*/ 1 h 1"/>
              <a:gd name="T40" fmla="*/ 252 w 794"/>
              <a:gd name="T41" fmla="*/ 0 h 1"/>
              <a:gd name="T42" fmla="*/ 273 w 794"/>
              <a:gd name="T43" fmla="*/ 1 h 1"/>
              <a:gd name="T44" fmla="*/ 294 w 794"/>
              <a:gd name="T45" fmla="*/ 0 h 1"/>
              <a:gd name="T46" fmla="*/ 315 w 794"/>
              <a:gd name="T47" fmla="*/ 1 h 1"/>
              <a:gd name="T48" fmla="*/ 337 w 794"/>
              <a:gd name="T49" fmla="*/ 0 h 1"/>
              <a:gd name="T50" fmla="*/ 359 w 794"/>
              <a:gd name="T51" fmla="*/ 1 h 1"/>
              <a:gd name="T52" fmla="*/ 380 w 794"/>
              <a:gd name="T53" fmla="*/ 0 h 1"/>
              <a:gd name="T54" fmla="*/ 402 w 794"/>
              <a:gd name="T55" fmla="*/ 1 h 1"/>
              <a:gd name="T56" fmla="*/ 424 w 794"/>
              <a:gd name="T57" fmla="*/ 1 h 1"/>
              <a:gd name="T58" fmla="*/ 446 w 794"/>
              <a:gd name="T59" fmla="*/ 1 h 1"/>
              <a:gd name="T60" fmla="*/ 467 w 794"/>
              <a:gd name="T61" fmla="*/ 1 h 1"/>
              <a:gd name="T62" fmla="*/ 489 w 794"/>
              <a:gd name="T63" fmla="*/ 1 h 1"/>
              <a:gd name="T64" fmla="*/ 510 w 794"/>
              <a:gd name="T65" fmla="*/ 0 h 1"/>
              <a:gd name="T66" fmla="*/ 531 w 794"/>
              <a:gd name="T67" fmla="*/ 1 h 1"/>
              <a:gd name="T68" fmla="*/ 551 w 794"/>
              <a:gd name="T69" fmla="*/ 1 h 1"/>
              <a:gd name="T70" fmla="*/ 572 w 794"/>
              <a:gd name="T71" fmla="*/ 1 h 1"/>
              <a:gd name="T72" fmla="*/ 591 w 794"/>
              <a:gd name="T73" fmla="*/ 1 h 1"/>
              <a:gd name="T74" fmla="*/ 610 w 794"/>
              <a:gd name="T75" fmla="*/ 1 h 1"/>
              <a:gd name="T76" fmla="*/ 629 w 794"/>
              <a:gd name="T77" fmla="*/ 1 h 1"/>
              <a:gd name="T78" fmla="*/ 646 w 794"/>
              <a:gd name="T79" fmla="*/ 0 h 1"/>
              <a:gd name="T80" fmla="*/ 663 w 794"/>
              <a:gd name="T81" fmla="*/ 1 h 1"/>
              <a:gd name="T82" fmla="*/ 680 w 794"/>
              <a:gd name="T83" fmla="*/ 1 h 1"/>
              <a:gd name="T84" fmla="*/ 695 w 794"/>
              <a:gd name="T85" fmla="*/ 1 h 1"/>
              <a:gd name="T86" fmla="*/ 710 w 794"/>
              <a:gd name="T87" fmla="*/ 1 h 1"/>
              <a:gd name="T88" fmla="*/ 723 w 794"/>
              <a:gd name="T89" fmla="*/ 1 h 1"/>
              <a:gd name="T90" fmla="*/ 736 w 794"/>
              <a:gd name="T91" fmla="*/ 1 h 1"/>
              <a:gd name="T92" fmla="*/ 747 w 794"/>
              <a:gd name="T93" fmla="*/ 1 h 1"/>
              <a:gd name="T94" fmla="*/ 758 w 794"/>
              <a:gd name="T95" fmla="*/ 1 h 1"/>
              <a:gd name="T96" fmla="*/ 767 w 794"/>
              <a:gd name="T97" fmla="*/ 1 h 1"/>
              <a:gd name="T98" fmla="*/ 775 w 794"/>
              <a:gd name="T99" fmla="*/ 1 h 1"/>
              <a:gd name="T100" fmla="*/ 781 w 794"/>
              <a:gd name="T101" fmla="*/ 1 h 1"/>
              <a:gd name="T102" fmla="*/ 787 w 794"/>
              <a:gd name="T103" fmla="*/ 1 h 1"/>
              <a:gd name="T104" fmla="*/ 791 w 794"/>
              <a:gd name="T105" fmla="*/ 1 h 1"/>
              <a:gd name="T106" fmla="*/ 793 w 794"/>
              <a:gd name="T107" fmla="*/ 1 h 1"/>
              <a:gd name="T108" fmla="*/ 794 w 794"/>
              <a:gd name="T10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94" h="1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2" y="1"/>
                </a:lnTo>
                <a:lnTo>
                  <a:pt x="3" y="0"/>
                </a:lnTo>
                <a:lnTo>
                  <a:pt x="5" y="0"/>
                </a:lnTo>
                <a:lnTo>
                  <a:pt x="7" y="1"/>
                </a:lnTo>
                <a:lnTo>
                  <a:pt x="9" y="1"/>
                </a:lnTo>
                <a:lnTo>
                  <a:pt x="12" y="1"/>
                </a:lnTo>
                <a:lnTo>
                  <a:pt x="15" y="0"/>
                </a:lnTo>
                <a:lnTo>
                  <a:pt x="19" y="1"/>
                </a:lnTo>
                <a:lnTo>
                  <a:pt x="22" y="1"/>
                </a:lnTo>
                <a:lnTo>
                  <a:pt x="27" y="0"/>
                </a:lnTo>
                <a:lnTo>
                  <a:pt x="31" y="0"/>
                </a:lnTo>
                <a:lnTo>
                  <a:pt x="36" y="1"/>
                </a:lnTo>
                <a:lnTo>
                  <a:pt x="41" y="1"/>
                </a:lnTo>
                <a:lnTo>
                  <a:pt x="46" y="1"/>
                </a:lnTo>
                <a:lnTo>
                  <a:pt x="52" y="0"/>
                </a:lnTo>
                <a:lnTo>
                  <a:pt x="58" y="1"/>
                </a:lnTo>
                <a:lnTo>
                  <a:pt x="64" y="1"/>
                </a:lnTo>
                <a:lnTo>
                  <a:pt x="70" y="1"/>
                </a:lnTo>
                <a:lnTo>
                  <a:pt x="77" y="1"/>
                </a:lnTo>
                <a:lnTo>
                  <a:pt x="84" y="1"/>
                </a:lnTo>
                <a:lnTo>
                  <a:pt x="91" y="1"/>
                </a:lnTo>
                <a:lnTo>
                  <a:pt x="98" y="1"/>
                </a:lnTo>
                <a:lnTo>
                  <a:pt x="106" y="0"/>
                </a:lnTo>
                <a:lnTo>
                  <a:pt x="114" y="1"/>
                </a:lnTo>
                <a:lnTo>
                  <a:pt x="122" y="1"/>
                </a:lnTo>
                <a:lnTo>
                  <a:pt x="130" y="1"/>
                </a:lnTo>
                <a:lnTo>
                  <a:pt x="138" y="0"/>
                </a:lnTo>
                <a:lnTo>
                  <a:pt x="147" y="1"/>
                </a:lnTo>
                <a:lnTo>
                  <a:pt x="156" y="1"/>
                </a:lnTo>
                <a:lnTo>
                  <a:pt x="165" y="1"/>
                </a:lnTo>
                <a:lnTo>
                  <a:pt x="174" y="0"/>
                </a:lnTo>
                <a:lnTo>
                  <a:pt x="183" y="1"/>
                </a:lnTo>
                <a:lnTo>
                  <a:pt x="193" y="1"/>
                </a:lnTo>
                <a:lnTo>
                  <a:pt x="202" y="1"/>
                </a:lnTo>
                <a:lnTo>
                  <a:pt x="212" y="0"/>
                </a:lnTo>
                <a:lnTo>
                  <a:pt x="222" y="1"/>
                </a:lnTo>
                <a:lnTo>
                  <a:pt x="232" y="1"/>
                </a:lnTo>
                <a:lnTo>
                  <a:pt x="242" y="1"/>
                </a:lnTo>
                <a:lnTo>
                  <a:pt x="252" y="0"/>
                </a:lnTo>
                <a:lnTo>
                  <a:pt x="263" y="0"/>
                </a:lnTo>
                <a:lnTo>
                  <a:pt x="273" y="1"/>
                </a:lnTo>
                <a:lnTo>
                  <a:pt x="283" y="1"/>
                </a:lnTo>
                <a:lnTo>
                  <a:pt x="294" y="0"/>
                </a:lnTo>
                <a:lnTo>
                  <a:pt x="305" y="1"/>
                </a:lnTo>
                <a:lnTo>
                  <a:pt x="315" y="1"/>
                </a:lnTo>
                <a:lnTo>
                  <a:pt x="326" y="1"/>
                </a:lnTo>
                <a:lnTo>
                  <a:pt x="337" y="0"/>
                </a:lnTo>
                <a:lnTo>
                  <a:pt x="348" y="1"/>
                </a:lnTo>
                <a:lnTo>
                  <a:pt x="359" y="1"/>
                </a:lnTo>
                <a:lnTo>
                  <a:pt x="369" y="1"/>
                </a:lnTo>
                <a:lnTo>
                  <a:pt x="380" y="0"/>
                </a:lnTo>
                <a:lnTo>
                  <a:pt x="391" y="1"/>
                </a:lnTo>
                <a:lnTo>
                  <a:pt x="402" y="1"/>
                </a:lnTo>
                <a:lnTo>
                  <a:pt x="413" y="0"/>
                </a:lnTo>
                <a:lnTo>
                  <a:pt x="424" y="1"/>
                </a:lnTo>
                <a:lnTo>
                  <a:pt x="435" y="1"/>
                </a:lnTo>
                <a:lnTo>
                  <a:pt x="446" y="1"/>
                </a:lnTo>
                <a:lnTo>
                  <a:pt x="457" y="1"/>
                </a:lnTo>
                <a:lnTo>
                  <a:pt x="467" y="1"/>
                </a:lnTo>
                <a:lnTo>
                  <a:pt x="478" y="1"/>
                </a:lnTo>
                <a:lnTo>
                  <a:pt x="489" y="1"/>
                </a:lnTo>
                <a:lnTo>
                  <a:pt x="499" y="1"/>
                </a:lnTo>
                <a:lnTo>
                  <a:pt x="510" y="0"/>
                </a:lnTo>
                <a:lnTo>
                  <a:pt x="521" y="0"/>
                </a:lnTo>
                <a:lnTo>
                  <a:pt x="531" y="1"/>
                </a:lnTo>
                <a:lnTo>
                  <a:pt x="541" y="1"/>
                </a:lnTo>
                <a:lnTo>
                  <a:pt x="551" y="1"/>
                </a:lnTo>
                <a:lnTo>
                  <a:pt x="562" y="1"/>
                </a:lnTo>
                <a:lnTo>
                  <a:pt x="572" y="1"/>
                </a:lnTo>
                <a:lnTo>
                  <a:pt x="581" y="1"/>
                </a:lnTo>
                <a:lnTo>
                  <a:pt x="591" y="1"/>
                </a:lnTo>
                <a:lnTo>
                  <a:pt x="601" y="1"/>
                </a:lnTo>
                <a:lnTo>
                  <a:pt x="610" y="1"/>
                </a:lnTo>
                <a:lnTo>
                  <a:pt x="619" y="1"/>
                </a:lnTo>
                <a:lnTo>
                  <a:pt x="629" y="1"/>
                </a:lnTo>
                <a:lnTo>
                  <a:pt x="638" y="1"/>
                </a:lnTo>
                <a:lnTo>
                  <a:pt x="646" y="0"/>
                </a:lnTo>
                <a:lnTo>
                  <a:pt x="655" y="1"/>
                </a:lnTo>
                <a:lnTo>
                  <a:pt x="663" y="1"/>
                </a:lnTo>
                <a:lnTo>
                  <a:pt x="672" y="1"/>
                </a:lnTo>
                <a:lnTo>
                  <a:pt x="680" y="1"/>
                </a:lnTo>
                <a:lnTo>
                  <a:pt x="688" y="1"/>
                </a:lnTo>
                <a:lnTo>
                  <a:pt x="695" y="1"/>
                </a:lnTo>
                <a:lnTo>
                  <a:pt x="703" y="1"/>
                </a:lnTo>
                <a:lnTo>
                  <a:pt x="710" y="1"/>
                </a:lnTo>
                <a:lnTo>
                  <a:pt x="717" y="1"/>
                </a:lnTo>
                <a:lnTo>
                  <a:pt x="723" y="1"/>
                </a:lnTo>
                <a:lnTo>
                  <a:pt x="730" y="1"/>
                </a:lnTo>
                <a:lnTo>
                  <a:pt x="736" y="1"/>
                </a:lnTo>
                <a:lnTo>
                  <a:pt x="742" y="1"/>
                </a:lnTo>
                <a:lnTo>
                  <a:pt x="747" y="1"/>
                </a:lnTo>
                <a:lnTo>
                  <a:pt x="753" y="1"/>
                </a:lnTo>
                <a:lnTo>
                  <a:pt x="758" y="1"/>
                </a:lnTo>
                <a:lnTo>
                  <a:pt x="763" y="1"/>
                </a:lnTo>
                <a:lnTo>
                  <a:pt x="767" y="1"/>
                </a:lnTo>
                <a:lnTo>
                  <a:pt x="771" y="1"/>
                </a:lnTo>
                <a:lnTo>
                  <a:pt x="775" y="1"/>
                </a:lnTo>
                <a:lnTo>
                  <a:pt x="778" y="1"/>
                </a:lnTo>
                <a:lnTo>
                  <a:pt x="781" y="1"/>
                </a:lnTo>
                <a:lnTo>
                  <a:pt x="784" y="0"/>
                </a:lnTo>
                <a:lnTo>
                  <a:pt x="787" y="1"/>
                </a:lnTo>
                <a:lnTo>
                  <a:pt x="789" y="1"/>
                </a:lnTo>
                <a:lnTo>
                  <a:pt x="791" y="1"/>
                </a:lnTo>
                <a:lnTo>
                  <a:pt x="792" y="1"/>
                </a:lnTo>
                <a:lnTo>
                  <a:pt x="793" y="1"/>
                </a:lnTo>
                <a:lnTo>
                  <a:pt x="794" y="1"/>
                </a:lnTo>
                <a:lnTo>
                  <a:pt x="794" y="1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1" name="Freeform 25"/>
          <p:cNvSpPr>
            <a:spLocks noChangeArrowheads="1"/>
          </p:cNvSpPr>
          <p:nvPr/>
        </p:nvSpPr>
        <p:spPr bwMode="auto">
          <a:xfrm>
            <a:off x="1439863" y="2514600"/>
            <a:ext cx="144462" cy="171450"/>
          </a:xfrm>
          <a:custGeom>
            <a:avLst/>
            <a:gdLst>
              <a:gd name="T0" fmla="*/ 0 w 91"/>
              <a:gd name="T1" fmla="*/ 0 h 108"/>
              <a:gd name="T2" fmla="*/ 6 w 91"/>
              <a:gd name="T3" fmla="*/ 0 h 108"/>
              <a:gd name="T4" fmla="*/ 13 w 91"/>
              <a:gd name="T5" fmla="*/ 1 h 108"/>
              <a:gd name="T6" fmla="*/ 19 w 91"/>
              <a:gd name="T7" fmla="*/ 2 h 108"/>
              <a:gd name="T8" fmla="*/ 25 w 91"/>
              <a:gd name="T9" fmla="*/ 4 h 108"/>
              <a:gd name="T10" fmla="*/ 31 w 91"/>
              <a:gd name="T11" fmla="*/ 6 h 108"/>
              <a:gd name="T12" fmla="*/ 37 w 91"/>
              <a:gd name="T13" fmla="*/ 9 h 108"/>
              <a:gd name="T14" fmla="*/ 42 w 91"/>
              <a:gd name="T15" fmla="*/ 12 h 108"/>
              <a:gd name="T16" fmla="*/ 48 w 91"/>
              <a:gd name="T17" fmla="*/ 16 h 108"/>
              <a:gd name="T18" fmla="*/ 53 w 91"/>
              <a:gd name="T19" fmla="*/ 20 h 108"/>
              <a:gd name="T20" fmla="*/ 58 w 91"/>
              <a:gd name="T21" fmla="*/ 24 h 108"/>
              <a:gd name="T22" fmla="*/ 62 w 91"/>
              <a:gd name="T23" fmla="*/ 29 h 108"/>
              <a:gd name="T24" fmla="*/ 67 w 91"/>
              <a:gd name="T25" fmla="*/ 34 h 108"/>
              <a:gd name="T26" fmla="*/ 71 w 91"/>
              <a:gd name="T27" fmla="*/ 39 h 108"/>
              <a:gd name="T28" fmla="*/ 74 w 91"/>
              <a:gd name="T29" fmla="*/ 45 h 108"/>
              <a:gd name="T30" fmla="*/ 78 w 91"/>
              <a:gd name="T31" fmla="*/ 51 h 108"/>
              <a:gd name="T32" fmla="*/ 81 w 91"/>
              <a:gd name="T33" fmla="*/ 57 h 108"/>
              <a:gd name="T34" fmla="*/ 84 w 91"/>
              <a:gd name="T35" fmla="*/ 64 h 108"/>
              <a:gd name="T36" fmla="*/ 86 w 91"/>
              <a:gd name="T37" fmla="*/ 71 h 108"/>
              <a:gd name="T38" fmla="*/ 88 w 91"/>
              <a:gd name="T39" fmla="*/ 78 h 108"/>
              <a:gd name="T40" fmla="*/ 89 w 91"/>
              <a:gd name="T41" fmla="*/ 85 h 108"/>
              <a:gd name="T42" fmla="*/ 90 w 91"/>
              <a:gd name="T43" fmla="*/ 92 h 108"/>
              <a:gd name="T44" fmla="*/ 91 w 91"/>
              <a:gd name="T45" fmla="*/ 100 h 108"/>
              <a:gd name="T46" fmla="*/ 91 w 91"/>
              <a:gd name="T4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108">
                <a:moveTo>
                  <a:pt x="0" y="0"/>
                </a:moveTo>
                <a:lnTo>
                  <a:pt x="6" y="0"/>
                </a:lnTo>
                <a:lnTo>
                  <a:pt x="13" y="1"/>
                </a:lnTo>
                <a:lnTo>
                  <a:pt x="19" y="2"/>
                </a:lnTo>
                <a:lnTo>
                  <a:pt x="25" y="4"/>
                </a:lnTo>
                <a:lnTo>
                  <a:pt x="31" y="6"/>
                </a:lnTo>
                <a:lnTo>
                  <a:pt x="37" y="9"/>
                </a:lnTo>
                <a:lnTo>
                  <a:pt x="42" y="12"/>
                </a:lnTo>
                <a:lnTo>
                  <a:pt x="48" y="16"/>
                </a:lnTo>
                <a:lnTo>
                  <a:pt x="53" y="20"/>
                </a:lnTo>
                <a:lnTo>
                  <a:pt x="58" y="24"/>
                </a:lnTo>
                <a:lnTo>
                  <a:pt x="62" y="29"/>
                </a:lnTo>
                <a:lnTo>
                  <a:pt x="67" y="34"/>
                </a:lnTo>
                <a:lnTo>
                  <a:pt x="71" y="39"/>
                </a:lnTo>
                <a:lnTo>
                  <a:pt x="74" y="45"/>
                </a:lnTo>
                <a:lnTo>
                  <a:pt x="78" y="51"/>
                </a:lnTo>
                <a:lnTo>
                  <a:pt x="81" y="57"/>
                </a:lnTo>
                <a:lnTo>
                  <a:pt x="84" y="64"/>
                </a:lnTo>
                <a:lnTo>
                  <a:pt x="86" y="71"/>
                </a:lnTo>
                <a:lnTo>
                  <a:pt x="88" y="78"/>
                </a:lnTo>
                <a:lnTo>
                  <a:pt x="89" y="85"/>
                </a:lnTo>
                <a:lnTo>
                  <a:pt x="90" y="92"/>
                </a:lnTo>
                <a:lnTo>
                  <a:pt x="91" y="100"/>
                </a:lnTo>
                <a:lnTo>
                  <a:pt x="91" y="108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2" name="Freeform 26"/>
          <p:cNvSpPr>
            <a:spLocks noChangeArrowheads="1"/>
          </p:cNvSpPr>
          <p:nvPr/>
        </p:nvSpPr>
        <p:spPr bwMode="auto">
          <a:xfrm>
            <a:off x="1439863" y="2686050"/>
            <a:ext cx="144462" cy="171450"/>
          </a:xfrm>
          <a:custGeom>
            <a:avLst/>
            <a:gdLst>
              <a:gd name="T0" fmla="*/ 91 w 91"/>
              <a:gd name="T1" fmla="*/ 0 h 108"/>
              <a:gd name="T2" fmla="*/ 91 w 91"/>
              <a:gd name="T3" fmla="*/ 7 h 108"/>
              <a:gd name="T4" fmla="*/ 90 w 91"/>
              <a:gd name="T5" fmla="*/ 15 h 108"/>
              <a:gd name="T6" fmla="*/ 89 w 91"/>
              <a:gd name="T7" fmla="*/ 22 h 108"/>
              <a:gd name="T8" fmla="*/ 88 w 91"/>
              <a:gd name="T9" fmla="*/ 29 h 108"/>
              <a:gd name="T10" fmla="*/ 86 w 91"/>
              <a:gd name="T11" fmla="*/ 36 h 108"/>
              <a:gd name="T12" fmla="*/ 84 w 91"/>
              <a:gd name="T13" fmla="*/ 43 h 108"/>
              <a:gd name="T14" fmla="*/ 81 w 91"/>
              <a:gd name="T15" fmla="*/ 50 h 108"/>
              <a:gd name="T16" fmla="*/ 78 w 91"/>
              <a:gd name="T17" fmla="*/ 56 h 108"/>
              <a:gd name="T18" fmla="*/ 74 w 91"/>
              <a:gd name="T19" fmla="*/ 62 h 108"/>
              <a:gd name="T20" fmla="*/ 71 w 91"/>
              <a:gd name="T21" fmla="*/ 68 h 108"/>
              <a:gd name="T22" fmla="*/ 67 w 91"/>
              <a:gd name="T23" fmla="*/ 73 h 108"/>
              <a:gd name="T24" fmla="*/ 62 w 91"/>
              <a:gd name="T25" fmla="*/ 78 h 108"/>
              <a:gd name="T26" fmla="*/ 58 w 91"/>
              <a:gd name="T27" fmla="*/ 83 h 108"/>
              <a:gd name="T28" fmla="*/ 53 w 91"/>
              <a:gd name="T29" fmla="*/ 87 h 108"/>
              <a:gd name="T30" fmla="*/ 48 w 91"/>
              <a:gd name="T31" fmla="*/ 91 h 108"/>
              <a:gd name="T32" fmla="*/ 42 w 91"/>
              <a:gd name="T33" fmla="*/ 95 h 108"/>
              <a:gd name="T34" fmla="*/ 37 w 91"/>
              <a:gd name="T35" fmla="*/ 98 h 108"/>
              <a:gd name="T36" fmla="*/ 31 w 91"/>
              <a:gd name="T37" fmla="*/ 101 h 108"/>
              <a:gd name="T38" fmla="*/ 25 w 91"/>
              <a:gd name="T39" fmla="*/ 103 h 108"/>
              <a:gd name="T40" fmla="*/ 19 w 91"/>
              <a:gd name="T41" fmla="*/ 105 h 108"/>
              <a:gd name="T42" fmla="*/ 13 w 91"/>
              <a:gd name="T43" fmla="*/ 106 h 108"/>
              <a:gd name="T44" fmla="*/ 6 w 91"/>
              <a:gd name="T45" fmla="*/ 107 h 108"/>
              <a:gd name="T46" fmla="*/ 0 w 91"/>
              <a:gd name="T47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108">
                <a:moveTo>
                  <a:pt x="91" y="0"/>
                </a:moveTo>
                <a:lnTo>
                  <a:pt x="91" y="7"/>
                </a:lnTo>
                <a:lnTo>
                  <a:pt x="90" y="15"/>
                </a:lnTo>
                <a:lnTo>
                  <a:pt x="89" y="22"/>
                </a:lnTo>
                <a:lnTo>
                  <a:pt x="88" y="29"/>
                </a:lnTo>
                <a:lnTo>
                  <a:pt x="86" y="36"/>
                </a:lnTo>
                <a:lnTo>
                  <a:pt x="84" y="43"/>
                </a:lnTo>
                <a:lnTo>
                  <a:pt x="81" y="50"/>
                </a:lnTo>
                <a:lnTo>
                  <a:pt x="78" y="56"/>
                </a:lnTo>
                <a:lnTo>
                  <a:pt x="74" y="62"/>
                </a:lnTo>
                <a:lnTo>
                  <a:pt x="71" y="68"/>
                </a:lnTo>
                <a:lnTo>
                  <a:pt x="67" y="73"/>
                </a:lnTo>
                <a:lnTo>
                  <a:pt x="62" y="78"/>
                </a:lnTo>
                <a:lnTo>
                  <a:pt x="58" y="83"/>
                </a:lnTo>
                <a:lnTo>
                  <a:pt x="53" y="87"/>
                </a:lnTo>
                <a:lnTo>
                  <a:pt x="48" y="91"/>
                </a:lnTo>
                <a:lnTo>
                  <a:pt x="42" y="95"/>
                </a:lnTo>
                <a:lnTo>
                  <a:pt x="37" y="98"/>
                </a:lnTo>
                <a:lnTo>
                  <a:pt x="31" y="101"/>
                </a:lnTo>
                <a:lnTo>
                  <a:pt x="25" y="103"/>
                </a:lnTo>
                <a:lnTo>
                  <a:pt x="19" y="105"/>
                </a:lnTo>
                <a:lnTo>
                  <a:pt x="13" y="106"/>
                </a:lnTo>
                <a:lnTo>
                  <a:pt x="6" y="107"/>
                </a:lnTo>
                <a:lnTo>
                  <a:pt x="0" y="108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3" name="Freeform 27"/>
          <p:cNvSpPr>
            <a:spLocks noChangeArrowheads="1"/>
          </p:cNvSpPr>
          <p:nvPr/>
        </p:nvSpPr>
        <p:spPr bwMode="auto">
          <a:xfrm>
            <a:off x="179388" y="2855913"/>
            <a:ext cx="1260475" cy="1587"/>
          </a:xfrm>
          <a:custGeom>
            <a:avLst/>
            <a:gdLst>
              <a:gd name="T0" fmla="*/ 794 w 794"/>
              <a:gd name="T1" fmla="*/ 0 h 1"/>
              <a:gd name="T2" fmla="*/ 792 w 794"/>
              <a:gd name="T3" fmla="*/ 1 h 1"/>
              <a:gd name="T4" fmla="*/ 789 w 794"/>
              <a:gd name="T5" fmla="*/ 0 h 1"/>
              <a:gd name="T6" fmla="*/ 784 w 794"/>
              <a:gd name="T7" fmla="*/ 1 h 1"/>
              <a:gd name="T8" fmla="*/ 778 w 794"/>
              <a:gd name="T9" fmla="*/ 0 h 1"/>
              <a:gd name="T10" fmla="*/ 771 w 794"/>
              <a:gd name="T11" fmla="*/ 1 h 1"/>
              <a:gd name="T12" fmla="*/ 763 w 794"/>
              <a:gd name="T13" fmla="*/ 1 h 1"/>
              <a:gd name="T14" fmla="*/ 753 w 794"/>
              <a:gd name="T15" fmla="*/ 1 h 1"/>
              <a:gd name="T16" fmla="*/ 742 w 794"/>
              <a:gd name="T17" fmla="*/ 0 h 1"/>
              <a:gd name="T18" fmla="*/ 730 w 794"/>
              <a:gd name="T19" fmla="*/ 1 h 1"/>
              <a:gd name="T20" fmla="*/ 717 w 794"/>
              <a:gd name="T21" fmla="*/ 0 h 1"/>
              <a:gd name="T22" fmla="*/ 703 w 794"/>
              <a:gd name="T23" fmla="*/ 1 h 1"/>
              <a:gd name="T24" fmla="*/ 688 w 794"/>
              <a:gd name="T25" fmla="*/ 0 h 1"/>
              <a:gd name="T26" fmla="*/ 672 w 794"/>
              <a:gd name="T27" fmla="*/ 1 h 1"/>
              <a:gd name="T28" fmla="*/ 655 w 794"/>
              <a:gd name="T29" fmla="*/ 0 h 1"/>
              <a:gd name="T30" fmla="*/ 638 w 794"/>
              <a:gd name="T31" fmla="*/ 1 h 1"/>
              <a:gd name="T32" fmla="*/ 619 w 794"/>
              <a:gd name="T33" fmla="*/ 0 h 1"/>
              <a:gd name="T34" fmla="*/ 601 w 794"/>
              <a:gd name="T35" fmla="*/ 1 h 1"/>
              <a:gd name="T36" fmla="*/ 581 w 794"/>
              <a:gd name="T37" fmla="*/ 0 h 1"/>
              <a:gd name="T38" fmla="*/ 562 w 794"/>
              <a:gd name="T39" fmla="*/ 1 h 1"/>
              <a:gd name="T40" fmla="*/ 541 w 794"/>
              <a:gd name="T41" fmla="*/ 1 h 1"/>
              <a:gd name="T42" fmla="*/ 521 w 794"/>
              <a:gd name="T43" fmla="*/ 1 h 1"/>
              <a:gd name="T44" fmla="*/ 499 w 794"/>
              <a:gd name="T45" fmla="*/ 0 h 1"/>
              <a:gd name="T46" fmla="*/ 478 w 794"/>
              <a:gd name="T47" fmla="*/ 1 h 1"/>
              <a:gd name="T48" fmla="*/ 457 w 794"/>
              <a:gd name="T49" fmla="*/ 1 h 1"/>
              <a:gd name="T50" fmla="*/ 435 w 794"/>
              <a:gd name="T51" fmla="*/ 1 h 1"/>
              <a:gd name="T52" fmla="*/ 413 w 794"/>
              <a:gd name="T53" fmla="*/ 0 h 1"/>
              <a:gd name="T54" fmla="*/ 391 w 794"/>
              <a:gd name="T55" fmla="*/ 1 h 1"/>
              <a:gd name="T56" fmla="*/ 369 w 794"/>
              <a:gd name="T57" fmla="*/ 1 h 1"/>
              <a:gd name="T58" fmla="*/ 348 w 794"/>
              <a:gd name="T59" fmla="*/ 1 h 1"/>
              <a:gd name="T60" fmla="*/ 326 w 794"/>
              <a:gd name="T61" fmla="*/ 1 h 1"/>
              <a:gd name="T62" fmla="*/ 305 w 794"/>
              <a:gd name="T63" fmla="*/ 1 h 1"/>
              <a:gd name="T64" fmla="*/ 283 w 794"/>
              <a:gd name="T65" fmla="*/ 0 h 1"/>
              <a:gd name="T66" fmla="*/ 263 w 794"/>
              <a:gd name="T67" fmla="*/ 1 h 1"/>
              <a:gd name="T68" fmla="*/ 242 w 794"/>
              <a:gd name="T69" fmla="*/ 1 h 1"/>
              <a:gd name="T70" fmla="*/ 222 w 794"/>
              <a:gd name="T71" fmla="*/ 1 h 1"/>
              <a:gd name="T72" fmla="*/ 202 w 794"/>
              <a:gd name="T73" fmla="*/ 1 h 1"/>
              <a:gd name="T74" fmla="*/ 183 w 794"/>
              <a:gd name="T75" fmla="*/ 1 h 1"/>
              <a:gd name="T76" fmla="*/ 165 w 794"/>
              <a:gd name="T77" fmla="*/ 1 h 1"/>
              <a:gd name="T78" fmla="*/ 147 w 794"/>
              <a:gd name="T79" fmla="*/ 0 h 1"/>
              <a:gd name="T80" fmla="*/ 130 w 794"/>
              <a:gd name="T81" fmla="*/ 1 h 1"/>
              <a:gd name="T82" fmla="*/ 114 w 794"/>
              <a:gd name="T83" fmla="*/ 1 h 1"/>
              <a:gd name="T84" fmla="*/ 98 w 794"/>
              <a:gd name="T85" fmla="*/ 1 h 1"/>
              <a:gd name="T86" fmla="*/ 84 w 794"/>
              <a:gd name="T87" fmla="*/ 1 h 1"/>
              <a:gd name="T88" fmla="*/ 70 w 794"/>
              <a:gd name="T89" fmla="*/ 1 h 1"/>
              <a:gd name="T90" fmla="*/ 58 w 794"/>
              <a:gd name="T91" fmla="*/ 1 h 1"/>
              <a:gd name="T92" fmla="*/ 46 w 794"/>
              <a:gd name="T93" fmla="*/ 1 h 1"/>
              <a:gd name="T94" fmla="*/ 36 w 794"/>
              <a:gd name="T95" fmla="*/ 1 h 1"/>
              <a:gd name="T96" fmla="*/ 27 w 794"/>
              <a:gd name="T97" fmla="*/ 1 h 1"/>
              <a:gd name="T98" fmla="*/ 19 w 794"/>
              <a:gd name="T99" fmla="*/ 1 h 1"/>
              <a:gd name="T100" fmla="*/ 12 w 794"/>
              <a:gd name="T101" fmla="*/ 1 h 1"/>
              <a:gd name="T102" fmla="*/ 7 w 794"/>
              <a:gd name="T103" fmla="*/ 1 h 1"/>
              <a:gd name="T104" fmla="*/ 3 w 794"/>
              <a:gd name="T105" fmla="*/ 1 h 1"/>
              <a:gd name="T106" fmla="*/ 1 w 794"/>
              <a:gd name="T107" fmla="*/ 1 h 1"/>
              <a:gd name="T108" fmla="*/ 0 w 794"/>
              <a:gd name="T10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94" h="1">
                <a:moveTo>
                  <a:pt x="794" y="1"/>
                </a:moveTo>
                <a:lnTo>
                  <a:pt x="794" y="0"/>
                </a:lnTo>
                <a:lnTo>
                  <a:pt x="793" y="1"/>
                </a:lnTo>
                <a:lnTo>
                  <a:pt x="792" y="1"/>
                </a:lnTo>
                <a:lnTo>
                  <a:pt x="791" y="0"/>
                </a:lnTo>
                <a:lnTo>
                  <a:pt x="789" y="0"/>
                </a:lnTo>
                <a:lnTo>
                  <a:pt x="787" y="1"/>
                </a:lnTo>
                <a:lnTo>
                  <a:pt x="784" y="1"/>
                </a:lnTo>
                <a:lnTo>
                  <a:pt x="781" y="1"/>
                </a:lnTo>
                <a:lnTo>
                  <a:pt x="778" y="0"/>
                </a:lnTo>
                <a:lnTo>
                  <a:pt x="775" y="1"/>
                </a:lnTo>
                <a:lnTo>
                  <a:pt x="771" y="1"/>
                </a:lnTo>
                <a:lnTo>
                  <a:pt x="767" y="1"/>
                </a:lnTo>
                <a:lnTo>
                  <a:pt x="763" y="1"/>
                </a:lnTo>
                <a:lnTo>
                  <a:pt x="758" y="0"/>
                </a:lnTo>
                <a:lnTo>
                  <a:pt x="753" y="1"/>
                </a:lnTo>
                <a:lnTo>
                  <a:pt x="747" y="1"/>
                </a:lnTo>
                <a:lnTo>
                  <a:pt x="742" y="0"/>
                </a:lnTo>
                <a:lnTo>
                  <a:pt x="736" y="1"/>
                </a:lnTo>
                <a:lnTo>
                  <a:pt x="730" y="1"/>
                </a:lnTo>
                <a:lnTo>
                  <a:pt x="723" y="1"/>
                </a:lnTo>
                <a:lnTo>
                  <a:pt x="717" y="0"/>
                </a:lnTo>
                <a:lnTo>
                  <a:pt x="710" y="1"/>
                </a:lnTo>
                <a:lnTo>
                  <a:pt x="703" y="1"/>
                </a:lnTo>
                <a:lnTo>
                  <a:pt x="695" y="1"/>
                </a:lnTo>
                <a:lnTo>
                  <a:pt x="688" y="0"/>
                </a:lnTo>
                <a:lnTo>
                  <a:pt x="680" y="1"/>
                </a:lnTo>
                <a:lnTo>
                  <a:pt x="672" y="1"/>
                </a:lnTo>
                <a:lnTo>
                  <a:pt x="663" y="1"/>
                </a:lnTo>
                <a:lnTo>
                  <a:pt x="655" y="0"/>
                </a:lnTo>
                <a:lnTo>
                  <a:pt x="646" y="1"/>
                </a:lnTo>
                <a:lnTo>
                  <a:pt x="638" y="1"/>
                </a:lnTo>
                <a:lnTo>
                  <a:pt x="629" y="1"/>
                </a:lnTo>
                <a:lnTo>
                  <a:pt x="619" y="0"/>
                </a:lnTo>
                <a:lnTo>
                  <a:pt x="610" y="1"/>
                </a:lnTo>
                <a:lnTo>
                  <a:pt x="601" y="1"/>
                </a:lnTo>
                <a:lnTo>
                  <a:pt x="591" y="1"/>
                </a:lnTo>
                <a:lnTo>
                  <a:pt x="581" y="0"/>
                </a:lnTo>
                <a:lnTo>
                  <a:pt x="572" y="1"/>
                </a:lnTo>
                <a:lnTo>
                  <a:pt x="562" y="1"/>
                </a:lnTo>
                <a:lnTo>
                  <a:pt x="551" y="1"/>
                </a:lnTo>
                <a:lnTo>
                  <a:pt x="541" y="1"/>
                </a:lnTo>
                <a:lnTo>
                  <a:pt x="531" y="0"/>
                </a:lnTo>
                <a:lnTo>
                  <a:pt x="521" y="1"/>
                </a:lnTo>
                <a:lnTo>
                  <a:pt x="510" y="1"/>
                </a:lnTo>
                <a:lnTo>
                  <a:pt x="499" y="0"/>
                </a:lnTo>
                <a:lnTo>
                  <a:pt x="489" y="1"/>
                </a:lnTo>
                <a:lnTo>
                  <a:pt x="478" y="1"/>
                </a:lnTo>
                <a:lnTo>
                  <a:pt x="467" y="1"/>
                </a:lnTo>
                <a:lnTo>
                  <a:pt x="457" y="1"/>
                </a:lnTo>
                <a:lnTo>
                  <a:pt x="446" y="1"/>
                </a:lnTo>
                <a:lnTo>
                  <a:pt x="435" y="1"/>
                </a:lnTo>
                <a:lnTo>
                  <a:pt x="424" y="1"/>
                </a:lnTo>
                <a:lnTo>
                  <a:pt x="413" y="0"/>
                </a:lnTo>
                <a:lnTo>
                  <a:pt x="402" y="1"/>
                </a:lnTo>
                <a:lnTo>
                  <a:pt x="391" y="1"/>
                </a:lnTo>
                <a:lnTo>
                  <a:pt x="380" y="1"/>
                </a:lnTo>
                <a:lnTo>
                  <a:pt x="369" y="1"/>
                </a:lnTo>
                <a:lnTo>
                  <a:pt x="359" y="1"/>
                </a:lnTo>
                <a:lnTo>
                  <a:pt x="348" y="1"/>
                </a:lnTo>
                <a:lnTo>
                  <a:pt x="337" y="1"/>
                </a:lnTo>
                <a:lnTo>
                  <a:pt x="326" y="1"/>
                </a:lnTo>
                <a:lnTo>
                  <a:pt x="315" y="1"/>
                </a:lnTo>
                <a:lnTo>
                  <a:pt x="305" y="1"/>
                </a:lnTo>
                <a:lnTo>
                  <a:pt x="294" y="1"/>
                </a:lnTo>
                <a:lnTo>
                  <a:pt x="283" y="0"/>
                </a:lnTo>
                <a:lnTo>
                  <a:pt x="273" y="1"/>
                </a:lnTo>
                <a:lnTo>
                  <a:pt x="263" y="1"/>
                </a:lnTo>
                <a:lnTo>
                  <a:pt x="252" y="1"/>
                </a:lnTo>
                <a:lnTo>
                  <a:pt x="242" y="1"/>
                </a:lnTo>
                <a:lnTo>
                  <a:pt x="232" y="1"/>
                </a:lnTo>
                <a:lnTo>
                  <a:pt x="222" y="1"/>
                </a:lnTo>
                <a:lnTo>
                  <a:pt x="212" y="1"/>
                </a:lnTo>
                <a:lnTo>
                  <a:pt x="202" y="1"/>
                </a:lnTo>
                <a:lnTo>
                  <a:pt x="193" y="1"/>
                </a:lnTo>
                <a:lnTo>
                  <a:pt x="183" y="1"/>
                </a:lnTo>
                <a:lnTo>
                  <a:pt x="174" y="1"/>
                </a:lnTo>
                <a:lnTo>
                  <a:pt x="165" y="1"/>
                </a:lnTo>
                <a:lnTo>
                  <a:pt x="156" y="1"/>
                </a:lnTo>
                <a:lnTo>
                  <a:pt x="147" y="0"/>
                </a:lnTo>
                <a:lnTo>
                  <a:pt x="138" y="1"/>
                </a:lnTo>
                <a:lnTo>
                  <a:pt x="130" y="1"/>
                </a:lnTo>
                <a:lnTo>
                  <a:pt x="122" y="1"/>
                </a:lnTo>
                <a:lnTo>
                  <a:pt x="114" y="1"/>
                </a:lnTo>
                <a:lnTo>
                  <a:pt x="106" y="1"/>
                </a:lnTo>
                <a:lnTo>
                  <a:pt x="98" y="1"/>
                </a:lnTo>
                <a:lnTo>
                  <a:pt x="91" y="1"/>
                </a:lnTo>
                <a:lnTo>
                  <a:pt x="84" y="1"/>
                </a:lnTo>
                <a:lnTo>
                  <a:pt x="77" y="1"/>
                </a:lnTo>
                <a:lnTo>
                  <a:pt x="70" y="1"/>
                </a:lnTo>
                <a:lnTo>
                  <a:pt x="64" y="1"/>
                </a:lnTo>
                <a:lnTo>
                  <a:pt x="58" y="1"/>
                </a:lnTo>
                <a:lnTo>
                  <a:pt x="52" y="1"/>
                </a:lnTo>
                <a:lnTo>
                  <a:pt x="46" y="1"/>
                </a:lnTo>
                <a:lnTo>
                  <a:pt x="41" y="1"/>
                </a:lnTo>
                <a:lnTo>
                  <a:pt x="36" y="1"/>
                </a:lnTo>
                <a:lnTo>
                  <a:pt x="31" y="1"/>
                </a:lnTo>
                <a:lnTo>
                  <a:pt x="27" y="1"/>
                </a:lnTo>
                <a:lnTo>
                  <a:pt x="22" y="1"/>
                </a:lnTo>
                <a:lnTo>
                  <a:pt x="19" y="1"/>
                </a:lnTo>
                <a:lnTo>
                  <a:pt x="15" y="1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5" y="0"/>
                </a:lnTo>
                <a:lnTo>
                  <a:pt x="3" y="1"/>
                </a:lnTo>
                <a:lnTo>
                  <a:pt x="2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4" name="Freeform 28"/>
          <p:cNvSpPr>
            <a:spLocks noChangeArrowheads="1"/>
          </p:cNvSpPr>
          <p:nvPr/>
        </p:nvSpPr>
        <p:spPr bwMode="auto">
          <a:xfrm>
            <a:off x="33338" y="2686050"/>
            <a:ext cx="146050" cy="171450"/>
          </a:xfrm>
          <a:custGeom>
            <a:avLst/>
            <a:gdLst>
              <a:gd name="T0" fmla="*/ 92 w 92"/>
              <a:gd name="T1" fmla="*/ 108 h 108"/>
              <a:gd name="T2" fmla="*/ 85 w 92"/>
              <a:gd name="T3" fmla="*/ 107 h 108"/>
              <a:gd name="T4" fmla="*/ 79 w 92"/>
              <a:gd name="T5" fmla="*/ 106 h 108"/>
              <a:gd name="T6" fmla="*/ 72 w 92"/>
              <a:gd name="T7" fmla="*/ 105 h 108"/>
              <a:gd name="T8" fmla="*/ 66 w 92"/>
              <a:gd name="T9" fmla="*/ 103 h 108"/>
              <a:gd name="T10" fmla="*/ 60 w 92"/>
              <a:gd name="T11" fmla="*/ 101 h 108"/>
              <a:gd name="T12" fmla="*/ 55 w 92"/>
              <a:gd name="T13" fmla="*/ 98 h 108"/>
              <a:gd name="T14" fmla="*/ 49 w 92"/>
              <a:gd name="T15" fmla="*/ 95 h 108"/>
              <a:gd name="T16" fmla="*/ 44 w 92"/>
              <a:gd name="T17" fmla="*/ 91 h 108"/>
              <a:gd name="T18" fmla="*/ 39 w 92"/>
              <a:gd name="T19" fmla="*/ 87 h 108"/>
              <a:gd name="T20" fmla="*/ 34 w 92"/>
              <a:gd name="T21" fmla="*/ 83 h 108"/>
              <a:gd name="T22" fmla="*/ 29 w 92"/>
              <a:gd name="T23" fmla="*/ 78 h 108"/>
              <a:gd name="T24" fmla="*/ 25 w 92"/>
              <a:gd name="T25" fmla="*/ 73 h 108"/>
              <a:gd name="T26" fmla="*/ 21 w 92"/>
              <a:gd name="T27" fmla="*/ 68 h 108"/>
              <a:gd name="T28" fmla="*/ 17 w 92"/>
              <a:gd name="T29" fmla="*/ 62 h 108"/>
              <a:gd name="T30" fmla="*/ 14 w 92"/>
              <a:gd name="T31" fmla="*/ 56 h 108"/>
              <a:gd name="T32" fmla="*/ 11 w 92"/>
              <a:gd name="T33" fmla="*/ 50 h 108"/>
              <a:gd name="T34" fmla="*/ 8 w 92"/>
              <a:gd name="T35" fmla="*/ 43 h 108"/>
              <a:gd name="T36" fmla="*/ 6 w 92"/>
              <a:gd name="T37" fmla="*/ 36 h 108"/>
              <a:gd name="T38" fmla="*/ 4 w 92"/>
              <a:gd name="T39" fmla="*/ 29 h 108"/>
              <a:gd name="T40" fmla="*/ 2 w 92"/>
              <a:gd name="T41" fmla="*/ 22 h 108"/>
              <a:gd name="T42" fmla="*/ 1 w 92"/>
              <a:gd name="T43" fmla="*/ 15 h 108"/>
              <a:gd name="T44" fmla="*/ 0 w 92"/>
              <a:gd name="T45" fmla="*/ 7 h 108"/>
              <a:gd name="T46" fmla="*/ 0 w 92"/>
              <a:gd name="T4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2" h="108">
                <a:moveTo>
                  <a:pt x="92" y="108"/>
                </a:moveTo>
                <a:lnTo>
                  <a:pt x="85" y="107"/>
                </a:lnTo>
                <a:lnTo>
                  <a:pt x="79" y="106"/>
                </a:lnTo>
                <a:lnTo>
                  <a:pt x="72" y="105"/>
                </a:lnTo>
                <a:lnTo>
                  <a:pt x="66" y="103"/>
                </a:lnTo>
                <a:lnTo>
                  <a:pt x="60" y="101"/>
                </a:lnTo>
                <a:lnTo>
                  <a:pt x="55" y="98"/>
                </a:lnTo>
                <a:lnTo>
                  <a:pt x="49" y="95"/>
                </a:lnTo>
                <a:lnTo>
                  <a:pt x="44" y="91"/>
                </a:lnTo>
                <a:lnTo>
                  <a:pt x="39" y="87"/>
                </a:lnTo>
                <a:lnTo>
                  <a:pt x="34" y="83"/>
                </a:lnTo>
                <a:lnTo>
                  <a:pt x="29" y="78"/>
                </a:lnTo>
                <a:lnTo>
                  <a:pt x="25" y="73"/>
                </a:lnTo>
                <a:lnTo>
                  <a:pt x="21" y="68"/>
                </a:lnTo>
                <a:lnTo>
                  <a:pt x="17" y="62"/>
                </a:lnTo>
                <a:lnTo>
                  <a:pt x="14" y="56"/>
                </a:lnTo>
                <a:lnTo>
                  <a:pt x="11" y="50"/>
                </a:lnTo>
                <a:lnTo>
                  <a:pt x="8" y="43"/>
                </a:lnTo>
                <a:lnTo>
                  <a:pt x="6" y="36"/>
                </a:lnTo>
                <a:lnTo>
                  <a:pt x="4" y="29"/>
                </a:lnTo>
                <a:lnTo>
                  <a:pt x="2" y="22"/>
                </a:lnTo>
                <a:lnTo>
                  <a:pt x="1" y="15"/>
                </a:lnTo>
                <a:lnTo>
                  <a:pt x="0" y="7"/>
                </a:ln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" name="Freeform 29"/>
          <p:cNvSpPr>
            <a:spLocks noChangeArrowheads="1"/>
          </p:cNvSpPr>
          <p:nvPr/>
        </p:nvSpPr>
        <p:spPr bwMode="auto">
          <a:xfrm>
            <a:off x="9525" y="4194175"/>
            <a:ext cx="722313" cy="828675"/>
          </a:xfrm>
          <a:custGeom>
            <a:avLst/>
            <a:gdLst>
              <a:gd name="T0" fmla="*/ 0 w 455"/>
              <a:gd name="T1" fmla="*/ 114 h 522"/>
              <a:gd name="T2" fmla="*/ 2 w 455"/>
              <a:gd name="T3" fmla="*/ 99 h 522"/>
              <a:gd name="T4" fmla="*/ 5 w 455"/>
              <a:gd name="T5" fmla="*/ 85 h 522"/>
              <a:gd name="T6" fmla="*/ 10 w 455"/>
              <a:gd name="T7" fmla="*/ 72 h 522"/>
              <a:gd name="T8" fmla="*/ 16 w 455"/>
              <a:gd name="T9" fmla="*/ 60 h 522"/>
              <a:gd name="T10" fmla="*/ 23 w 455"/>
              <a:gd name="T11" fmla="*/ 49 h 522"/>
              <a:gd name="T12" fmla="*/ 31 w 455"/>
              <a:gd name="T13" fmla="*/ 38 h 522"/>
              <a:gd name="T14" fmla="*/ 41 w 455"/>
              <a:gd name="T15" fmla="*/ 29 h 522"/>
              <a:gd name="T16" fmla="*/ 51 w 455"/>
              <a:gd name="T17" fmla="*/ 20 h 522"/>
              <a:gd name="T18" fmla="*/ 62 w 455"/>
              <a:gd name="T19" fmla="*/ 14 h 522"/>
              <a:gd name="T20" fmla="*/ 74 w 455"/>
              <a:gd name="T21" fmla="*/ 8 h 522"/>
              <a:gd name="T22" fmla="*/ 87 w 455"/>
              <a:gd name="T23" fmla="*/ 4 h 522"/>
              <a:gd name="T24" fmla="*/ 100 w 455"/>
              <a:gd name="T25" fmla="*/ 1 h 522"/>
              <a:gd name="T26" fmla="*/ 114 w 455"/>
              <a:gd name="T27" fmla="*/ 0 h 522"/>
              <a:gd name="T28" fmla="*/ 348 w 455"/>
              <a:gd name="T29" fmla="*/ 1 h 522"/>
              <a:gd name="T30" fmla="*/ 361 w 455"/>
              <a:gd name="T31" fmla="*/ 2 h 522"/>
              <a:gd name="T32" fmla="*/ 374 w 455"/>
              <a:gd name="T33" fmla="*/ 6 h 522"/>
              <a:gd name="T34" fmla="*/ 387 w 455"/>
              <a:gd name="T35" fmla="*/ 11 h 522"/>
              <a:gd name="T36" fmla="*/ 398 w 455"/>
              <a:gd name="T37" fmla="*/ 17 h 522"/>
              <a:gd name="T38" fmla="*/ 409 w 455"/>
              <a:gd name="T39" fmla="*/ 24 h 522"/>
              <a:gd name="T40" fmla="*/ 419 w 455"/>
              <a:gd name="T41" fmla="*/ 33 h 522"/>
              <a:gd name="T42" fmla="*/ 428 w 455"/>
              <a:gd name="T43" fmla="*/ 43 h 522"/>
              <a:gd name="T44" fmla="*/ 436 w 455"/>
              <a:gd name="T45" fmla="*/ 54 h 522"/>
              <a:gd name="T46" fmla="*/ 442 w 455"/>
              <a:gd name="T47" fmla="*/ 66 h 522"/>
              <a:gd name="T48" fmla="*/ 448 w 455"/>
              <a:gd name="T49" fmla="*/ 79 h 522"/>
              <a:gd name="T50" fmla="*/ 452 w 455"/>
              <a:gd name="T51" fmla="*/ 92 h 522"/>
              <a:gd name="T52" fmla="*/ 454 w 455"/>
              <a:gd name="T53" fmla="*/ 106 h 522"/>
              <a:gd name="T54" fmla="*/ 455 w 455"/>
              <a:gd name="T55" fmla="*/ 121 h 522"/>
              <a:gd name="T56" fmla="*/ 455 w 455"/>
              <a:gd name="T57" fmla="*/ 409 h 522"/>
              <a:gd name="T58" fmla="*/ 453 w 455"/>
              <a:gd name="T59" fmla="*/ 423 h 522"/>
              <a:gd name="T60" fmla="*/ 450 w 455"/>
              <a:gd name="T61" fmla="*/ 437 h 522"/>
              <a:gd name="T62" fmla="*/ 445 w 455"/>
              <a:gd name="T63" fmla="*/ 450 h 522"/>
              <a:gd name="T64" fmla="*/ 439 w 455"/>
              <a:gd name="T65" fmla="*/ 462 h 522"/>
              <a:gd name="T66" fmla="*/ 432 w 455"/>
              <a:gd name="T67" fmla="*/ 474 h 522"/>
              <a:gd name="T68" fmla="*/ 424 w 455"/>
              <a:gd name="T69" fmla="*/ 484 h 522"/>
              <a:gd name="T70" fmla="*/ 414 w 455"/>
              <a:gd name="T71" fmla="*/ 494 h 522"/>
              <a:gd name="T72" fmla="*/ 404 w 455"/>
              <a:gd name="T73" fmla="*/ 502 h 522"/>
              <a:gd name="T74" fmla="*/ 393 w 455"/>
              <a:gd name="T75" fmla="*/ 509 h 522"/>
              <a:gd name="T76" fmla="*/ 381 w 455"/>
              <a:gd name="T77" fmla="*/ 515 h 522"/>
              <a:gd name="T78" fmla="*/ 368 w 455"/>
              <a:gd name="T79" fmla="*/ 519 h 522"/>
              <a:gd name="T80" fmla="*/ 355 w 455"/>
              <a:gd name="T81" fmla="*/ 521 h 522"/>
              <a:gd name="T82" fmla="*/ 341 w 455"/>
              <a:gd name="T83" fmla="*/ 522 h 522"/>
              <a:gd name="T84" fmla="*/ 107 w 455"/>
              <a:gd name="T85" fmla="*/ 522 h 522"/>
              <a:gd name="T86" fmla="*/ 94 w 455"/>
              <a:gd name="T87" fmla="*/ 520 h 522"/>
              <a:gd name="T88" fmla="*/ 81 w 455"/>
              <a:gd name="T89" fmla="*/ 517 h 522"/>
              <a:gd name="T90" fmla="*/ 68 w 455"/>
              <a:gd name="T91" fmla="*/ 512 h 522"/>
              <a:gd name="T92" fmla="*/ 57 w 455"/>
              <a:gd name="T93" fmla="*/ 506 h 522"/>
              <a:gd name="T94" fmla="*/ 46 w 455"/>
              <a:gd name="T95" fmla="*/ 498 h 522"/>
              <a:gd name="T96" fmla="*/ 36 w 455"/>
              <a:gd name="T97" fmla="*/ 489 h 522"/>
              <a:gd name="T98" fmla="*/ 27 w 455"/>
              <a:gd name="T99" fmla="*/ 479 h 522"/>
              <a:gd name="T100" fmla="*/ 19 w 455"/>
              <a:gd name="T101" fmla="*/ 468 h 522"/>
              <a:gd name="T102" fmla="*/ 13 w 455"/>
              <a:gd name="T103" fmla="*/ 456 h 522"/>
              <a:gd name="T104" fmla="*/ 7 w 455"/>
              <a:gd name="T105" fmla="*/ 444 h 522"/>
              <a:gd name="T106" fmla="*/ 3 w 455"/>
              <a:gd name="T107" fmla="*/ 430 h 522"/>
              <a:gd name="T108" fmla="*/ 1 w 455"/>
              <a:gd name="T109" fmla="*/ 416 h 522"/>
              <a:gd name="T110" fmla="*/ 0 w 455"/>
              <a:gd name="T111" fmla="*/ 402 h 522"/>
              <a:gd name="T112" fmla="*/ 0 w 455"/>
              <a:gd name="T113" fmla="*/ 12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5" h="522">
                <a:moveTo>
                  <a:pt x="0" y="121"/>
                </a:moveTo>
                <a:lnTo>
                  <a:pt x="0" y="114"/>
                </a:lnTo>
                <a:lnTo>
                  <a:pt x="1" y="106"/>
                </a:lnTo>
                <a:lnTo>
                  <a:pt x="2" y="99"/>
                </a:lnTo>
                <a:lnTo>
                  <a:pt x="3" y="92"/>
                </a:lnTo>
                <a:lnTo>
                  <a:pt x="5" y="85"/>
                </a:lnTo>
                <a:lnTo>
                  <a:pt x="7" y="79"/>
                </a:lnTo>
                <a:lnTo>
                  <a:pt x="10" y="72"/>
                </a:lnTo>
                <a:lnTo>
                  <a:pt x="13" y="66"/>
                </a:lnTo>
                <a:lnTo>
                  <a:pt x="16" y="60"/>
                </a:lnTo>
                <a:lnTo>
                  <a:pt x="19" y="54"/>
                </a:lnTo>
                <a:lnTo>
                  <a:pt x="23" y="49"/>
                </a:lnTo>
                <a:lnTo>
                  <a:pt x="27" y="43"/>
                </a:lnTo>
                <a:lnTo>
                  <a:pt x="31" y="38"/>
                </a:lnTo>
                <a:lnTo>
                  <a:pt x="36" y="33"/>
                </a:lnTo>
                <a:lnTo>
                  <a:pt x="41" y="29"/>
                </a:lnTo>
                <a:lnTo>
                  <a:pt x="46" y="24"/>
                </a:lnTo>
                <a:lnTo>
                  <a:pt x="51" y="20"/>
                </a:lnTo>
                <a:lnTo>
                  <a:pt x="57" y="17"/>
                </a:lnTo>
                <a:lnTo>
                  <a:pt x="62" y="14"/>
                </a:lnTo>
                <a:lnTo>
                  <a:pt x="68" y="11"/>
                </a:lnTo>
                <a:lnTo>
                  <a:pt x="74" y="8"/>
                </a:lnTo>
                <a:lnTo>
                  <a:pt x="81" y="6"/>
                </a:lnTo>
                <a:lnTo>
                  <a:pt x="87" y="4"/>
                </a:lnTo>
                <a:lnTo>
                  <a:pt x="94" y="2"/>
                </a:lnTo>
                <a:lnTo>
                  <a:pt x="100" y="1"/>
                </a:lnTo>
                <a:lnTo>
                  <a:pt x="107" y="1"/>
                </a:lnTo>
                <a:lnTo>
                  <a:pt x="114" y="0"/>
                </a:lnTo>
                <a:lnTo>
                  <a:pt x="341" y="0"/>
                </a:lnTo>
                <a:lnTo>
                  <a:pt x="348" y="1"/>
                </a:lnTo>
                <a:lnTo>
                  <a:pt x="355" y="1"/>
                </a:lnTo>
                <a:lnTo>
                  <a:pt x="361" y="2"/>
                </a:lnTo>
                <a:lnTo>
                  <a:pt x="368" y="4"/>
                </a:lnTo>
                <a:lnTo>
                  <a:pt x="374" y="6"/>
                </a:lnTo>
                <a:lnTo>
                  <a:pt x="381" y="8"/>
                </a:lnTo>
                <a:lnTo>
                  <a:pt x="387" y="11"/>
                </a:lnTo>
                <a:lnTo>
                  <a:pt x="393" y="14"/>
                </a:lnTo>
                <a:lnTo>
                  <a:pt x="398" y="17"/>
                </a:lnTo>
                <a:lnTo>
                  <a:pt x="404" y="20"/>
                </a:lnTo>
                <a:lnTo>
                  <a:pt x="409" y="24"/>
                </a:lnTo>
                <a:lnTo>
                  <a:pt x="414" y="29"/>
                </a:lnTo>
                <a:lnTo>
                  <a:pt x="419" y="33"/>
                </a:lnTo>
                <a:lnTo>
                  <a:pt x="424" y="38"/>
                </a:lnTo>
                <a:lnTo>
                  <a:pt x="428" y="43"/>
                </a:lnTo>
                <a:lnTo>
                  <a:pt x="432" y="49"/>
                </a:lnTo>
                <a:lnTo>
                  <a:pt x="436" y="54"/>
                </a:lnTo>
                <a:lnTo>
                  <a:pt x="439" y="60"/>
                </a:lnTo>
                <a:lnTo>
                  <a:pt x="442" y="66"/>
                </a:lnTo>
                <a:lnTo>
                  <a:pt x="445" y="72"/>
                </a:lnTo>
                <a:lnTo>
                  <a:pt x="448" y="79"/>
                </a:lnTo>
                <a:lnTo>
                  <a:pt x="450" y="85"/>
                </a:lnTo>
                <a:lnTo>
                  <a:pt x="452" y="92"/>
                </a:lnTo>
                <a:lnTo>
                  <a:pt x="453" y="99"/>
                </a:lnTo>
                <a:lnTo>
                  <a:pt x="454" y="106"/>
                </a:lnTo>
                <a:lnTo>
                  <a:pt x="455" y="114"/>
                </a:lnTo>
                <a:lnTo>
                  <a:pt x="455" y="121"/>
                </a:lnTo>
                <a:lnTo>
                  <a:pt x="455" y="402"/>
                </a:lnTo>
                <a:lnTo>
                  <a:pt x="455" y="409"/>
                </a:lnTo>
                <a:lnTo>
                  <a:pt x="454" y="416"/>
                </a:lnTo>
                <a:lnTo>
                  <a:pt x="453" y="423"/>
                </a:lnTo>
                <a:lnTo>
                  <a:pt x="452" y="430"/>
                </a:lnTo>
                <a:lnTo>
                  <a:pt x="450" y="437"/>
                </a:lnTo>
                <a:lnTo>
                  <a:pt x="448" y="444"/>
                </a:lnTo>
                <a:lnTo>
                  <a:pt x="445" y="450"/>
                </a:lnTo>
                <a:lnTo>
                  <a:pt x="442" y="456"/>
                </a:lnTo>
                <a:lnTo>
                  <a:pt x="439" y="462"/>
                </a:lnTo>
                <a:lnTo>
                  <a:pt x="436" y="468"/>
                </a:lnTo>
                <a:lnTo>
                  <a:pt x="432" y="474"/>
                </a:lnTo>
                <a:lnTo>
                  <a:pt x="428" y="479"/>
                </a:lnTo>
                <a:lnTo>
                  <a:pt x="424" y="484"/>
                </a:lnTo>
                <a:lnTo>
                  <a:pt x="419" y="489"/>
                </a:lnTo>
                <a:lnTo>
                  <a:pt x="414" y="494"/>
                </a:lnTo>
                <a:lnTo>
                  <a:pt x="409" y="498"/>
                </a:lnTo>
                <a:lnTo>
                  <a:pt x="404" y="502"/>
                </a:lnTo>
                <a:lnTo>
                  <a:pt x="398" y="506"/>
                </a:lnTo>
                <a:lnTo>
                  <a:pt x="393" y="509"/>
                </a:lnTo>
                <a:lnTo>
                  <a:pt x="387" y="512"/>
                </a:lnTo>
                <a:lnTo>
                  <a:pt x="381" y="515"/>
                </a:lnTo>
                <a:lnTo>
                  <a:pt x="374" y="517"/>
                </a:lnTo>
                <a:lnTo>
                  <a:pt x="368" y="519"/>
                </a:lnTo>
                <a:lnTo>
                  <a:pt x="361" y="520"/>
                </a:lnTo>
                <a:lnTo>
                  <a:pt x="355" y="521"/>
                </a:lnTo>
                <a:lnTo>
                  <a:pt x="348" y="522"/>
                </a:lnTo>
                <a:lnTo>
                  <a:pt x="341" y="522"/>
                </a:lnTo>
                <a:lnTo>
                  <a:pt x="114" y="522"/>
                </a:lnTo>
                <a:lnTo>
                  <a:pt x="107" y="522"/>
                </a:lnTo>
                <a:lnTo>
                  <a:pt x="100" y="521"/>
                </a:lnTo>
                <a:lnTo>
                  <a:pt x="94" y="520"/>
                </a:lnTo>
                <a:lnTo>
                  <a:pt x="87" y="519"/>
                </a:lnTo>
                <a:lnTo>
                  <a:pt x="81" y="517"/>
                </a:lnTo>
                <a:lnTo>
                  <a:pt x="74" y="515"/>
                </a:lnTo>
                <a:lnTo>
                  <a:pt x="68" y="512"/>
                </a:lnTo>
                <a:lnTo>
                  <a:pt x="62" y="509"/>
                </a:lnTo>
                <a:lnTo>
                  <a:pt x="57" y="506"/>
                </a:lnTo>
                <a:lnTo>
                  <a:pt x="51" y="502"/>
                </a:lnTo>
                <a:lnTo>
                  <a:pt x="46" y="498"/>
                </a:lnTo>
                <a:lnTo>
                  <a:pt x="41" y="494"/>
                </a:lnTo>
                <a:lnTo>
                  <a:pt x="36" y="489"/>
                </a:lnTo>
                <a:lnTo>
                  <a:pt x="31" y="484"/>
                </a:lnTo>
                <a:lnTo>
                  <a:pt x="27" y="479"/>
                </a:lnTo>
                <a:lnTo>
                  <a:pt x="23" y="474"/>
                </a:lnTo>
                <a:lnTo>
                  <a:pt x="19" y="468"/>
                </a:lnTo>
                <a:lnTo>
                  <a:pt x="16" y="462"/>
                </a:lnTo>
                <a:lnTo>
                  <a:pt x="13" y="456"/>
                </a:lnTo>
                <a:lnTo>
                  <a:pt x="10" y="450"/>
                </a:lnTo>
                <a:lnTo>
                  <a:pt x="7" y="444"/>
                </a:lnTo>
                <a:lnTo>
                  <a:pt x="5" y="437"/>
                </a:lnTo>
                <a:lnTo>
                  <a:pt x="3" y="430"/>
                </a:lnTo>
                <a:lnTo>
                  <a:pt x="2" y="423"/>
                </a:lnTo>
                <a:lnTo>
                  <a:pt x="1" y="416"/>
                </a:lnTo>
                <a:lnTo>
                  <a:pt x="0" y="409"/>
                </a:lnTo>
                <a:lnTo>
                  <a:pt x="0" y="402"/>
                </a:lnTo>
                <a:lnTo>
                  <a:pt x="0" y="121"/>
                </a:lnTo>
                <a:lnTo>
                  <a:pt x="0" y="121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6" name="Freeform 30"/>
          <p:cNvSpPr>
            <a:spLocks noChangeArrowheads="1"/>
          </p:cNvSpPr>
          <p:nvPr/>
        </p:nvSpPr>
        <p:spPr bwMode="auto">
          <a:xfrm>
            <a:off x="895350" y="4402138"/>
            <a:ext cx="749300" cy="817562"/>
          </a:xfrm>
          <a:custGeom>
            <a:avLst/>
            <a:gdLst>
              <a:gd name="T0" fmla="*/ 1 w 472"/>
              <a:gd name="T1" fmla="*/ 111 h 515"/>
              <a:gd name="T2" fmla="*/ 2 w 472"/>
              <a:gd name="T3" fmla="*/ 97 h 515"/>
              <a:gd name="T4" fmla="*/ 6 w 472"/>
              <a:gd name="T5" fmla="*/ 84 h 515"/>
              <a:gd name="T6" fmla="*/ 10 w 472"/>
              <a:gd name="T7" fmla="*/ 71 h 515"/>
              <a:gd name="T8" fmla="*/ 17 w 472"/>
              <a:gd name="T9" fmla="*/ 59 h 515"/>
              <a:gd name="T10" fmla="*/ 24 w 472"/>
              <a:gd name="T11" fmla="*/ 48 h 515"/>
              <a:gd name="T12" fmla="*/ 33 w 472"/>
              <a:gd name="T13" fmla="*/ 37 h 515"/>
              <a:gd name="T14" fmla="*/ 42 w 472"/>
              <a:gd name="T15" fmla="*/ 28 h 515"/>
              <a:gd name="T16" fmla="*/ 53 w 472"/>
              <a:gd name="T17" fmla="*/ 20 h 515"/>
              <a:gd name="T18" fmla="*/ 65 w 472"/>
              <a:gd name="T19" fmla="*/ 13 h 515"/>
              <a:gd name="T20" fmla="*/ 77 w 472"/>
              <a:gd name="T21" fmla="*/ 8 h 515"/>
              <a:gd name="T22" fmla="*/ 90 w 472"/>
              <a:gd name="T23" fmla="*/ 4 h 515"/>
              <a:gd name="T24" fmla="*/ 104 w 472"/>
              <a:gd name="T25" fmla="*/ 1 h 515"/>
              <a:gd name="T26" fmla="*/ 118 w 472"/>
              <a:gd name="T27" fmla="*/ 0 h 515"/>
              <a:gd name="T28" fmla="*/ 361 w 472"/>
              <a:gd name="T29" fmla="*/ 1 h 515"/>
              <a:gd name="T30" fmla="*/ 375 w 472"/>
              <a:gd name="T31" fmla="*/ 2 h 515"/>
              <a:gd name="T32" fmla="*/ 389 w 472"/>
              <a:gd name="T33" fmla="*/ 6 h 515"/>
              <a:gd name="T34" fmla="*/ 402 w 472"/>
              <a:gd name="T35" fmla="*/ 10 h 515"/>
              <a:gd name="T36" fmla="*/ 414 w 472"/>
              <a:gd name="T37" fmla="*/ 17 h 515"/>
              <a:gd name="T38" fmla="*/ 425 w 472"/>
              <a:gd name="T39" fmla="*/ 24 h 515"/>
              <a:gd name="T40" fmla="*/ 435 w 472"/>
              <a:gd name="T41" fmla="*/ 33 h 515"/>
              <a:gd name="T42" fmla="*/ 445 w 472"/>
              <a:gd name="T43" fmla="*/ 42 h 515"/>
              <a:gd name="T44" fmla="*/ 453 w 472"/>
              <a:gd name="T45" fmla="*/ 53 h 515"/>
              <a:gd name="T46" fmla="*/ 459 w 472"/>
              <a:gd name="T47" fmla="*/ 65 h 515"/>
              <a:gd name="T48" fmla="*/ 465 w 472"/>
              <a:gd name="T49" fmla="*/ 77 h 515"/>
              <a:gd name="T50" fmla="*/ 469 w 472"/>
              <a:gd name="T51" fmla="*/ 90 h 515"/>
              <a:gd name="T52" fmla="*/ 471 w 472"/>
              <a:gd name="T53" fmla="*/ 104 h 515"/>
              <a:gd name="T54" fmla="*/ 472 w 472"/>
              <a:gd name="T55" fmla="*/ 119 h 515"/>
              <a:gd name="T56" fmla="*/ 472 w 472"/>
              <a:gd name="T57" fmla="*/ 405 h 515"/>
              <a:gd name="T58" fmla="*/ 470 w 472"/>
              <a:gd name="T59" fmla="*/ 419 h 515"/>
              <a:gd name="T60" fmla="*/ 467 w 472"/>
              <a:gd name="T61" fmla="*/ 432 h 515"/>
              <a:gd name="T62" fmla="*/ 462 w 472"/>
              <a:gd name="T63" fmla="*/ 445 h 515"/>
              <a:gd name="T64" fmla="*/ 456 w 472"/>
              <a:gd name="T65" fmla="*/ 457 h 515"/>
              <a:gd name="T66" fmla="*/ 449 w 472"/>
              <a:gd name="T67" fmla="*/ 468 h 515"/>
              <a:gd name="T68" fmla="*/ 440 w 472"/>
              <a:gd name="T69" fmla="*/ 478 h 515"/>
              <a:gd name="T70" fmla="*/ 430 w 472"/>
              <a:gd name="T71" fmla="*/ 487 h 515"/>
              <a:gd name="T72" fmla="*/ 420 w 472"/>
              <a:gd name="T73" fmla="*/ 495 h 515"/>
              <a:gd name="T74" fmla="*/ 408 w 472"/>
              <a:gd name="T75" fmla="*/ 502 h 515"/>
              <a:gd name="T76" fmla="*/ 395 w 472"/>
              <a:gd name="T77" fmla="*/ 508 h 515"/>
              <a:gd name="T78" fmla="*/ 382 w 472"/>
              <a:gd name="T79" fmla="*/ 512 h 515"/>
              <a:gd name="T80" fmla="*/ 368 w 472"/>
              <a:gd name="T81" fmla="*/ 514 h 515"/>
              <a:gd name="T82" fmla="*/ 354 w 472"/>
              <a:gd name="T83" fmla="*/ 515 h 515"/>
              <a:gd name="T84" fmla="*/ 111 w 472"/>
              <a:gd name="T85" fmla="*/ 515 h 515"/>
              <a:gd name="T86" fmla="*/ 97 w 472"/>
              <a:gd name="T87" fmla="*/ 513 h 515"/>
              <a:gd name="T88" fmla="*/ 83 w 472"/>
              <a:gd name="T89" fmla="*/ 510 h 515"/>
              <a:gd name="T90" fmla="*/ 71 w 472"/>
              <a:gd name="T91" fmla="*/ 505 h 515"/>
              <a:gd name="T92" fmla="*/ 59 w 472"/>
              <a:gd name="T93" fmla="*/ 499 h 515"/>
              <a:gd name="T94" fmla="*/ 48 w 472"/>
              <a:gd name="T95" fmla="*/ 491 h 515"/>
              <a:gd name="T96" fmla="*/ 37 w 472"/>
              <a:gd name="T97" fmla="*/ 483 h 515"/>
              <a:gd name="T98" fmla="*/ 28 w 472"/>
              <a:gd name="T99" fmla="*/ 473 h 515"/>
              <a:gd name="T100" fmla="*/ 20 w 472"/>
              <a:gd name="T101" fmla="*/ 462 h 515"/>
              <a:gd name="T102" fmla="*/ 13 w 472"/>
              <a:gd name="T103" fmla="*/ 451 h 515"/>
              <a:gd name="T104" fmla="*/ 8 w 472"/>
              <a:gd name="T105" fmla="*/ 438 h 515"/>
              <a:gd name="T106" fmla="*/ 4 w 472"/>
              <a:gd name="T107" fmla="*/ 425 h 515"/>
              <a:gd name="T108" fmla="*/ 1 w 472"/>
              <a:gd name="T109" fmla="*/ 412 h 515"/>
              <a:gd name="T110" fmla="*/ 0 w 472"/>
              <a:gd name="T111" fmla="*/ 397 h 515"/>
              <a:gd name="T112" fmla="*/ 0 w 472"/>
              <a:gd name="T113" fmla="*/ 119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72" h="515">
                <a:moveTo>
                  <a:pt x="0" y="119"/>
                </a:moveTo>
                <a:lnTo>
                  <a:pt x="1" y="111"/>
                </a:lnTo>
                <a:lnTo>
                  <a:pt x="1" y="104"/>
                </a:lnTo>
                <a:lnTo>
                  <a:pt x="2" y="97"/>
                </a:lnTo>
                <a:lnTo>
                  <a:pt x="4" y="90"/>
                </a:lnTo>
                <a:lnTo>
                  <a:pt x="6" y="84"/>
                </a:lnTo>
                <a:lnTo>
                  <a:pt x="8" y="77"/>
                </a:lnTo>
                <a:lnTo>
                  <a:pt x="10" y="71"/>
                </a:lnTo>
                <a:lnTo>
                  <a:pt x="13" y="65"/>
                </a:lnTo>
                <a:lnTo>
                  <a:pt x="17" y="59"/>
                </a:lnTo>
                <a:lnTo>
                  <a:pt x="20" y="53"/>
                </a:lnTo>
                <a:lnTo>
                  <a:pt x="24" y="48"/>
                </a:lnTo>
                <a:lnTo>
                  <a:pt x="28" y="42"/>
                </a:lnTo>
                <a:lnTo>
                  <a:pt x="33" y="37"/>
                </a:lnTo>
                <a:lnTo>
                  <a:pt x="37" y="33"/>
                </a:lnTo>
                <a:lnTo>
                  <a:pt x="42" y="28"/>
                </a:lnTo>
                <a:lnTo>
                  <a:pt x="48" y="24"/>
                </a:lnTo>
                <a:lnTo>
                  <a:pt x="53" y="20"/>
                </a:lnTo>
                <a:lnTo>
                  <a:pt x="59" y="17"/>
                </a:lnTo>
                <a:lnTo>
                  <a:pt x="65" y="13"/>
                </a:lnTo>
                <a:lnTo>
                  <a:pt x="71" y="10"/>
                </a:lnTo>
                <a:lnTo>
                  <a:pt x="77" y="8"/>
                </a:lnTo>
                <a:lnTo>
                  <a:pt x="83" y="6"/>
                </a:lnTo>
                <a:lnTo>
                  <a:pt x="90" y="4"/>
                </a:lnTo>
                <a:lnTo>
                  <a:pt x="97" y="2"/>
                </a:lnTo>
                <a:lnTo>
                  <a:pt x="104" y="1"/>
                </a:lnTo>
                <a:lnTo>
                  <a:pt x="111" y="1"/>
                </a:lnTo>
                <a:lnTo>
                  <a:pt x="118" y="0"/>
                </a:lnTo>
                <a:lnTo>
                  <a:pt x="354" y="0"/>
                </a:lnTo>
                <a:lnTo>
                  <a:pt x="361" y="1"/>
                </a:lnTo>
                <a:lnTo>
                  <a:pt x="368" y="1"/>
                </a:lnTo>
                <a:lnTo>
                  <a:pt x="375" y="2"/>
                </a:lnTo>
                <a:lnTo>
                  <a:pt x="382" y="4"/>
                </a:lnTo>
                <a:lnTo>
                  <a:pt x="389" y="6"/>
                </a:lnTo>
                <a:lnTo>
                  <a:pt x="395" y="8"/>
                </a:lnTo>
                <a:lnTo>
                  <a:pt x="402" y="10"/>
                </a:lnTo>
                <a:lnTo>
                  <a:pt x="408" y="13"/>
                </a:lnTo>
                <a:lnTo>
                  <a:pt x="414" y="17"/>
                </a:lnTo>
                <a:lnTo>
                  <a:pt x="420" y="20"/>
                </a:lnTo>
                <a:lnTo>
                  <a:pt x="425" y="24"/>
                </a:lnTo>
                <a:lnTo>
                  <a:pt x="430" y="28"/>
                </a:lnTo>
                <a:lnTo>
                  <a:pt x="435" y="33"/>
                </a:lnTo>
                <a:lnTo>
                  <a:pt x="440" y="37"/>
                </a:lnTo>
                <a:lnTo>
                  <a:pt x="445" y="42"/>
                </a:lnTo>
                <a:lnTo>
                  <a:pt x="449" y="48"/>
                </a:lnTo>
                <a:lnTo>
                  <a:pt x="453" y="53"/>
                </a:lnTo>
                <a:lnTo>
                  <a:pt x="456" y="59"/>
                </a:lnTo>
                <a:lnTo>
                  <a:pt x="459" y="65"/>
                </a:lnTo>
                <a:lnTo>
                  <a:pt x="462" y="71"/>
                </a:lnTo>
                <a:lnTo>
                  <a:pt x="465" y="77"/>
                </a:lnTo>
                <a:lnTo>
                  <a:pt x="467" y="84"/>
                </a:lnTo>
                <a:lnTo>
                  <a:pt x="469" y="90"/>
                </a:lnTo>
                <a:lnTo>
                  <a:pt x="470" y="97"/>
                </a:lnTo>
                <a:lnTo>
                  <a:pt x="471" y="104"/>
                </a:lnTo>
                <a:lnTo>
                  <a:pt x="472" y="111"/>
                </a:lnTo>
                <a:lnTo>
                  <a:pt x="472" y="119"/>
                </a:lnTo>
                <a:lnTo>
                  <a:pt x="472" y="397"/>
                </a:lnTo>
                <a:lnTo>
                  <a:pt x="472" y="405"/>
                </a:lnTo>
                <a:lnTo>
                  <a:pt x="471" y="412"/>
                </a:lnTo>
                <a:lnTo>
                  <a:pt x="470" y="419"/>
                </a:lnTo>
                <a:lnTo>
                  <a:pt x="469" y="425"/>
                </a:lnTo>
                <a:lnTo>
                  <a:pt x="467" y="432"/>
                </a:lnTo>
                <a:lnTo>
                  <a:pt x="465" y="438"/>
                </a:lnTo>
                <a:lnTo>
                  <a:pt x="462" y="445"/>
                </a:lnTo>
                <a:lnTo>
                  <a:pt x="459" y="451"/>
                </a:lnTo>
                <a:lnTo>
                  <a:pt x="456" y="457"/>
                </a:lnTo>
                <a:lnTo>
                  <a:pt x="453" y="462"/>
                </a:lnTo>
                <a:lnTo>
                  <a:pt x="449" y="468"/>
                </a:lnTo>
                <a:lnTo>
                  <a:pt x="445" y="473"/>
                </a:lnTo>
                <a:lnTo>
                  <a:pt x="440" y="478"/>
                </a:lnTo>
                <a:lnTo>
                  <a:pt x="435" y="483"/>
                </a:lnTo>
                <a:lnTo>
                  <a:pt x="430" y="487"/>
                </a:lnTo>
                <a:lnTo>
                  <a:pt x="425" y="491"/>
                </a:lnTo>
                <a:lnTo>
                  <a:pt x="420" y="495"/>
                </a:lnTo>
                <a:lnTo>
                  <a:pt x="414" y="499"/>
                </a:lnTo>
                <a:lnTo>
                  <a:pt x="408" y="502"/>
                </a:lnTo>
                <a:lnTo>
                  <a:pt x="402" y="505"/>
                </a:lnTo>
                <a:lnTo>
                  <a:pt x="395" y="508"/>
                </a:lnTo>
                <a:lnTo>
                  <a:pt x="389" y="510"/>
                </a:lnTo>
                <a:lnTo>
                  <a:pt x="382" y="512"/>
                </a:lnTo>
                <a:lnTo>
                  <a:pt x="375" y="513"/>
                </a:lnTo>
                <a:lnTo>
                  <a:pt x="368" y="514"/>
                </a:lnTo>
                <a:lnTo>
                  <a:pt x="361" y="515"/>
                </a:lnTo>
                <a:lnTo>
                  <a:pt x="354" y="515"/>
                </a:lnTo>
                <a:lnTo>
                  <a:pt x="118" y="515"/>
                </a:lnTo>
                <a:lnTo>
                  <a:pt x="111" y="515"/>
                </a:lnTo>
                <a:lnTo>
                  <a:pt x="104" y="514"/>
                </a:lnTo>
                <a:lnTo>
                  <a:pt x="97" y="513"/>
                </a:lnTo>
                <a:lnTo>
                  <a:pt x="90" y="512"/>
                </a:lnTo>
                <a:lnTo>
                  <a:pt x="83" y="510"/>
                </a:lnTo>
                <a:lnTo>
                  <a:pt x="77" y="508"/>
                </a:lnTo>
                <a:lnTo>
                  <a:pt x="71" y="505"/>
                </a:lnTo>
                <a:lnTo>
                  <a:pt x="65" y="502"/>
                </a:lnTo>
                <a:lnTo>
                  <a:pt x="59" y="499"/>
                </a:lnTo>
                <a:lnTo>
                  <a:pt x="53" y="495"/>
                </a:lnTo>
                <a:lnTo>
                  <a:pt x="48" y="491"/>
                </a:lnTo>
                <a:lnTo>
                  <a:pt x="42" y="487"/>
                </a:lnTo>
                <a:lnTo>
                  <a:pt x="37" y="483"/>
                </a:lnTo>
                <a:lnTo>
                  <a:pt x="33" y="478"/>
                </a:lnTo>
                <a:lnTo>
                  <a:pt x="28" y="473"/>
                </a:lnTo>
                <a:lnTo>
                  <a:pt x="24" y="468"/>
                </a:lnTo>
                <a:lnTo>
                  <a:pt x="20" y="462"/>
                </a:lnTo>
                <a:lnTo>
                  <a:pt x="17" y="457"/>
                </a:lnTo>
                <a:lnTo>
                  <a:pt x="13" y="451"/>
                </a:lnTo>
                <a:lnTo>
                  <a:pt x="10" y="445"/>
                </a:lnTo>
                <a:lnTo>
                  <a:pt x="8" y="438"/>
                </a:lnTo>
                <a:lnTo>
                  <a:pt x="6" y="432"/>
                </a:lnTo>
                <a:lnTo>
                  <a:pt x="4" y="425"/>
                </a:lnTo>
                <a:lnTo>
                  <a:pt x="2" y="419"/>
                </a:lnTo>
                <a:lnTo>
                  <a:pt x="1" y="412"/>
                </a:lnTo>
                <a:lnTo>
                  <a:pt x="1" y="405"/>
                </a:lnTo>
                <a:lnTo>
                  <a:pt x="0" y="397"/>
                </a:lnTo>
                <a:lnTo>
                  <a:pt x="0" y="119"/>
                </a:lnTo>
                <a:lnTo>
                  <a:pt x="0" y="119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7" name="Freeform 31"/>
          <p:cNvSpPr>
            <a:spLocks noChangeArrowheads="1"/>
          </p:cNvSpPr>
          <p:nvPr/>
        </p:nvSpPr>
        <p:spPr bwMode="auto">
          <a:xfrm>
            <a:off x="1792288" y="4303713"/>
            <a:ext cx="987425" cy="1506537"/>
          </a:xfrm>
          <a:custGeom>
            <a:avLst/>
            <a:gdLst>
              <a:gd name="T0" fmla="*/ 0 w 622"/>
              <a:gd name="T1" fmla="*/ 179 h 949"/>
              <a:gd name="T2" fmla="*/ 3 w 622"/>
              <a:gd name="T3" fmla="*/ 157 h 949"/>
              <a:gd name="T4" fmla="*/ 7 w 622"/>
              <a:gd name="T5" fmla="*/ 135 h 949"/>
              <a:gd name="T6" fmla="*/ 14 w 622"/>
              <a:gd name="T7" fmla="*/ 114 h 949"/>
              <a:gd name="T8" fmla="*/ 22 w 622"/>
              <a:gd name="T9" fmla="*/ 94 h 949"/>
              <a:gd name="T10" fmla="*/ 32 w 622"/>
              <a:gd name="T11" fmla="*/ 76 h 949"/>
              <a:gd name="T12" fmla="*/ 43 w 622"/>
              <a:gd name="T13" fmla="*/ 60 h 949"/>
              <a:gd name="T14" fmla="*/ 56 w 622"/>
              <a:gd name="T15" fmla="*/ 45 h 949"/>
              <a:gd name="T16" fmla="*/ 70 w 622"/>
              <a:gd name="T17" fmla="*/ 32 h 949"/>
              <a:gd name="T18" fmla="*/ 85 w 622"/>
              <a:gd name="T19" fmla="*/ 21 h 949"/>
              <a:gd name="T20" fmla="*/ 101 w 622"/>
              <a:gd name="T21" fmla="*/ 12 h 949"/>
              <a:gd name="T22" fmla="*/ 119 w 622"/>
              <a:gd name="T23" fmla="*/ 5 h 949"/>
              <a:gd name="T24" fmla="*/ 136 w 622"/>
              <a:gd name="T25" fmla="*/ 1 h 949"/>
              <a:gd name="T26" fmla="*/ 155 w 622"/>
              <a:gd name="T27" fmla="*/ 0 h 949"/>
              <a:gd name="T28" fmla="*/ 479 w 622"/>
              <a:gd name="T29" fmla="*/ 1 h 949"/>
              <a:gd name="T30" fmla="*/ 497 w 622"/>
              <a:gd name="T31" fmla="*/ 4 h 949"/>
              <a:gd name="T32" fmla="*/ 515 w 622"/>
              <a:gd name="T33" fmla="*/ 9 h 949"/>
              <a:gd name="T34" fmla="*/ 531 w 622"/>
              <a:gd name="T35" fmla="*/ 18 h 949"/>
              <a:gd name="T36" fmla="*/ 547 w 622"/>
              <a:gd name="T37" fmla="*/ 28 h 949"/>
              <a:gd name="T38" fmla="*/ 561 w 622"/>
              <a:gd name="T39" fmla="*/ 40 h 949"/>
              <a:gd name="T40" fmla="*/ 574 w 622"/>
              <a:gd name="T41" fmla="*/ 55 h 949"/>
              <a:gd name="T42" fmla="*/ 586 w 622"/>
              <a:gd name="T43" fmla="*/ 71 h 949"/>
              <a:gd name="T44" fmla="*/ 597 w 622"/>
              <a:gd name="T45" fmla="*/ 88 h 949"/>
              <a:gd name="T46" fmla="*/ 605 w 622"/>
              <a:gd name="T47" fmla="*/ 107 h 949"/>
              <a:gd name="T48" fmla="*/ 613 w 622"/>
              <a:gd name="T49" fmla="*/ 128 h 949"/>
              <a:gd name="T50" fmla="*/ 618 w 622"/>
              <a:gd name="T51" fmla="*/ 149 h 949"/>
              <a:gd name="T52" fmla="*/ 621 w 622"/>
              <a:gd name="T53" fmla="*/ 172 h 949"/>
              <a:gd name="T54" fmla="*/ 622 w 622"/>
              <a:gd name="T55" fmla="*/ 195 h 949"/>
              <a:gd name="T56" fmla="*/ 622 w 622"/>
              <a:gd name="T57" fmla="*/ 769 h 949"/>
              <a:gd name="T58" fmla="*/ 619 w 622"/>
              <a:gd name="T59" fmla="*/ 792 h 949"/>
              <a:gd name="T60" fmla="*/ 614 w 622"/>
              <a:gd name="T61" fmla="*/ 814 h 949"/>
              <a:gd name="T62" fmla="*/ 608 w 622"/>
              <a:gd name="T63" fmla="*/ 835 h 949"/>
              <a:gd name="T64" fmla="*/ 600 w 622"/>
              <a:gd name="T65" fmla="*/ 854 h 949"/>
              <a:gd name="T66" fmla="*/ 590 w 622"/>
              <a:gd name="T67" fmla="*/ 872 h 949"/>
              <a:gd name="T68" fmla="*/ 579 w 622"/>
              <a:gd name="T69" fmla="*/ 889 h 949"/>
              <a:gd name="T70" fmla="*/ 566 w 622"/>
              <a:gd name="T71" fmla="*/ 904 h 949"/>
              <a:gd name="T72" fmla="*/ 552 w 622"/>
              <a:gd name="T73" fmla="*/ 917 h 949"/>
              <a:gd name="T74" fmla="*/ 536 w 622"/>
              <a:gd name="T75" fmla="*/ 928 h 949"/>
              <a:gd name="T76" fmla="*/ 520 w 622"/>
              <a:gd name="T77" fmla="*/ 937 h 949"/>
              <a:gd name="T78" fmla="*/ 503 w 622"/>
              <a:gd name="T79" fmla="*/ 943 h 949"/>
              <a:gd name="T80" fmla="*/ 485 w 622"/>
              <a:gd name="T81" fmla="*/ 947 h 949"/>
              <a:gd name="T82" fmla="*/ 466 w 622"/>
              <a:gd name="T83" fmla="*/ 949 h 949"/>
              <a:gd name="T84" fmla="*/ 143 w 622"/>
              <a:gd name="T85" fmla="*/ 948 h 949"/>
              <a:gd name="T86" fmla="*/ 124 w 622"/>
              <a:gd name="T87" fmla="*/ 945 h 949"/>
              <a:gd name="T88" fmla="*/ 107 w 622"/>
              <a:gd name="T89" fmla="*/ 939 h 949"/>
              <a:gd name="T90" fmla="*/ 91 w 622"/>
              <a:gd name="T91" fmla="*/ 931 h 949"/>
              <a:gd name="T92" fmla="*/ 75 w 622"/>
              <a:gd name="T93" fmla="*/ 921 h 949"/>
              <a:gd name="T94" fmla="*/ 61 w 622"/>
              <a:gd name="T95" fmla="*/ 908 h 949"/>
              <a:gd name="T96" fmla="*/ 47 w 622"/>
              <a:gd name="T97" fmla="*/ 894 h 949"/>
              <a:gd name="T98" fmla="*/ 36 w 622"/>
              <a:gd name="T99" fmla="*/ 878 h 949"/>
              <a:gd name="T100" fmla="*/ 25 w 622"/>
              <a:gd name="T101" fmla="*/ 860 h 949"/>
              <a:gd name="T102" fmla="*/ 16 w 622"/>
              <a:gd name="T103" fmla="*/ 841 h 949"/>
              <a:gd name="T104" fmla="*/ 9 w 622"/>
              <a:gd name="T105" fmla="*/ 821 h 949"/>
              <a:gd name="T106" fmla="*/ 4 w 622"/>
              <a:gd name="T107" fmla="*/ 799 h 949"/>
              <a:gd name="T108" fmla="*/ 1 w 622"/>
              <a:gd name="T109" fmla="*/ 777 h 949"/>
              <a:gd name="T110" fmla="*/ 0 w 622"/>
              <a:gd name="T111" fmla="*/ 754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22" h="949">
                <a:moveTo>
                  <a:pt x="0" y="195"/>
                </a:moveTo>
                <a:lnTo>
                  <a:pt x="0" y="187"/>
                </a:lnTo>
                <a:lnTo>
                  <a:pt x="0" y="179"/>
                </a:lnTo>
                <a:lnTo>
                  <a:pt x="1" y="172"/>
                </a:lnTo>
                <a:lnTo>
                  <a:pt x="2" y="164"/>
                </a:lnTo>
                <a:lnTo>
                  <a:pt x="3" y="157"/>
                </a:lnTo>
                <a:lnTo>
                  <a:pt x="4" y="149"/>
                </a:lnTo>
                <a:lnTo>
                  <a:pt x="6" y="142"/>
                </a:lnTo>
                <a:lnTo>
                  <a:pt x="7" y="135"/>
                </a:lnTo>
                <a:lnTo>
                  <a:pt x="9" y="128"/>
                </a:lnTo>
                <a:lnTo>
                  <a:pt x="12" y="121"/>
                </a:lnTo>
                <a:lnTo>
                  <a:pt x="14" y="114"/>
                </a:lnTo>
                <a:lnTo>
                  <a:pt x="16" y="107"/>
                </a:lnTo>
                <a:lnTo>
                  <a:pt x="19" y="101"/>
                </a:lnTo>
                <a:lnTo>
                  <a:pt x="22" y="94"/>
                </a:lnTo>
                <a:lnTo>
                  <a:pt x="25" y="88"/>
                </a:lnTo>
                <a:lnTo>
                  <a:pt x="28" y="82"/>
                </a:lnTo>
                <a:lnTo>
                  <a:pt x="32" y="76"/>
                </a:lnTo>
                <a:lnTo>
                  <a:pt x="36" y="71"/>
                </a:lnTo>
                <a:lnTo>
                  <a:pt x="39" y="65"/>
                </a:lnTo>
                <a:lnTo>
                  <a:pt x="43" y="60"/>
                </a:lnTo>
                <a:lnTo>
                  <a:pt x="47" y="55"/>
                </a:lnTo>
                <a:lnTo>
                  <a:pt x="52" y="50"/>
                </a:lnTo>
                <a:lnTo>
                  <a:pt x="56" y="45"/>
                </a:lnTo>
                <a:lnTo>
                  <a:pt x="61" y="40"/>
                </a:lnTo>
                <a:lnTo>
                  <a:pt x="65" y="36"/>
                </a:lnTo>
                <a:lnTo>
                  <a:pt x="70" y="32"/>
                </a:lnTo>
                <a:lnTo>
                  <a:pt x="75" y="28"/>
                </a:lnTo>
                <a:lnTo>
                  <a:pt x="80" y="24"/>
                </a:lnTo>
                <a:lnTo>
                  <a:pt x="85" y="21"/>
                </a:lnTo>
                <a:lnTo>
                  <a:pt x="91" y="18"/>
                </a:lnTo>
                <a:lnTo>
                  <a:pt x="96" y="15"/>
                </a:lnTo>
                <a:lnTo>
                  <a:pt x="101" y="12"/>
                </a:lnTo>
                <a:lnTo>
                  <a:pt x="107" y="9"/>
                </a:lnTo>
                <a:lnTo>
                  <a:pt x="113" y="7"/>
                </a:lnTo>
                <a:lnTo>
                  <a:pt x="119" y="5"/>
                </a:lnTo>
                <a:lnTo>
                  <a:pt x="124" y="4"/>
                </a:lnTo>
                <a:lnTo>
                  <a:pt x="130" y="2"/>
                </a:lnTo>
                <a:lnTo>
                  <a:pt x="136" y="1"/>
                </a:lnTo>
                <a:lnTo>
                  <a:pt x="143" y="1"/>
                </a:lnTo>
                <a:lnTo>
                  <a:pt x="149" y="0"/>
                </a:lnTo>
                <a:lnTo>
                  <a:pt x="155" y="0"/>
                </a:lnTo>
                <a:lnTo>
                  <a:pt x="467" y="0"/>
                </a:lnTo>
                <a:lnTo>
                  <a:pt x="473" y="0"/>
                </a:lnTo>
                <a:lnTo>
                  <a:pt x="479" y="1"/>
                </a:lnTo>
                <a:lnTo>
                  <a:pt x="485" y="1"/>
                </a:lnTo>
                <a:lnTo>
                  <a:pt x="491" y="2"/>
                </a:lnTo>
                <a:lnTo>
                  <a:pt x="497" y="4"/>
                </a:lnTo>
                <a:lnTo>
                  <a:pt x="503" y="5"/>
                </a:lnTo>
                <a:lnTo>
                  <a:pt x="509" y="7"/>
                </a:lnTo>
                <a:lnTo>
                  <a:pt x="515" y="9"/>
                </a:lnTo>
                <a:lnTo>
                  <a:pt x="520" y="12"/>
                </a:lnTo>
                <a:lnTo>
                  <a:pt x="526" y="15"/>
                </a:lnTo>
                <a:lnTo>
                  <a:pt x="531" y="18"/>
                </a:lnTo>
                <a:lnTo>
                  <a:pt x="536" y="21"/>
                </a:lnTo>
                <a:lnTo>
                  <a:pt x="542" y="24"/>
                </a:lnTo>
                <a:lnTo>
                  <a:pt x="547" y="28"/>
                </a:lnTo>
                <a:lnTo>
                  <a:pt x="552" y="32"/>
                </a:lnTo>
                <a:lnTo>
                  <a:pt x="556" y="36"/>
                </a:lnTo>
                <a:lnTo>
                  <a:pt x="561" y="40"/>
                </a:lnTo>
                <a:lnTo>
                  <a:pt x="566" y="45"/>
                </a:lnTo>
                <a:lnTo>
                  <a:pt x="570" y="50"/>
                </a:lnTo>
                <a:lnTo>
                  <a:pt x="574" y="55"/>
                </a:lnTo>
                <a:lnTo>
                  <a:pt x="579" y="60"/>
                </a:lnTo>
                <a:lnTo>
                  <a:pt x="582" y="65"/>
                </a:lnTo>
                <a:lnTo>
                  <a:pt x="586" y="71"/>
                </a:lnTo>
                <a:lnTo>
                  <a:pt x="590" y="76"/>
                </a:lnTo>
                <a:lnTo>
                  <a:pt x="593" y="82"/>
                </a:lnTo>
                <a:lnTo>
                  <a:pt x="597" y="88"/>
                </a:lnTo>
                <a:lnTo>
                  <a:pt x="600" y="94"/>
                </a:lnTo>
                <a:lnTo>
                  <a:pt x="603" y="101"/>
                </a:lnTo>
                <a:lnTo>
                  <a:pt x="605" y="107"/>
                </a:lnTo>
                <a:lnTo>
                  <a:pt x="608" y="114"/>
                </a:lnTo>
                <a:lnTo>
                  <a:pt x="610" y="121"/>
                </a:lnTo>
                <a:lnTo>
                  <a:pt x="613" y="128"/>
                </a:lnTo>
                <a:lnTo>
                  <a:pt x="614" y="135"/>
                </a:lnTo>
                <a:lnTo>
                  <a:pt x="616" y="142"/>
                </a:lnTo>
                <a:lnTo>
                  <a:pt x="618" y="149"/>
                </a:lnTo>
                <a:lnTo>
                  <a:pt x="619" y="157"/>
                </a:lnTo>
                <a:lnTo>
                  <a:pt x="620" y="164"/>
                </a:lnTo>
                <a:lnTo>
                  <a:pt x="621" y="172"/>
                </a:lnTo>
                <a:lnTo>
                  <a:pt x="622" y="179"/>
                </a:lnTo>
                <a:lnTo>
                  <a:pt x="622" y="187"/>
                </a:lnTo>
                <a:lnTo>
                  <a:pt x="622" y="195"/>
                </a:lnTo>
                <a:lnTo>
                  <a:pt x="622" y="754"/>
                </a:lnTo>
                <a:lnTo>
                  <a:pt x="622" y="761"/>
                </a:lnTo>
                <a:lnTo>
                  <a:pt x="622" y="769"/>
                </a:lnTo>
                <a:lnTo>
                  <a:pt x="621" y="777"/>
                </a:lnTo>
                <a:lnTo>
                  <a:pt x="620" y="784"/>
                </a:lnTo>
                <a:lnTo>
                  <a:pt x="619" y="792"/>
                </a:lnTo>
                <a:lnTo>
                  <a:pt x="618" y="799"/>
                </a:lnTo>
                <a:lnTo>
                  <a:pt x="616" y="807"/>
                </a:lnTo>
                <a:lnTo>
                  <a:pt x="614" y="814"/>
                </a:lnTo>
                <a:lnTo>
                  <a:pt x="613" y="821"/>
                </a:lnTo>
                <a:lnTo>
                  <a:pt x="610" y="828"/>
                </a:lnTo>
                <a:lnTo>
                  <a:pt x="608" y="835"/>
                </a:lnTo>
                <a:lnTo>
                  <a:pt x="605" y="841"/>
                </a:lnTo>
                <a:lnTo>
                  <a:pt x="603" y="848"/>
                </a:lnTo>
                <a:lnTo>
                  <a:pt x="600" y="854"/>
                </a:lnTo>
                <a:lnTo>
                  <a:pt x="597" y="860"/>
                </a:lnTo>
                <a:lnTo>
                  <a:pt x="593" y="866"/>
                </a:lnTo>
                <a:lnTo>
                  <a:pt x="590" y="872"/>
                </a:lnTo>
                <a:lnTo>
                  <a:pt x="586" y="878"/>
                </a:lnTo>
                <a:lnTo>
                  <a:pt x="582" y="883"/>
                </a:lnTo>
                <a:lnTo>
                  <a:pt x="579" y="889"/>
                </a:lnTo>
                <a:lnTo>
                  <a:pt x="574" y="894"/>
                </a:lnTo>
                <a:lnTo>
                  <a:pt x="570" y="899"/>
                </a:lnTo>
                <a:lnTo>
                  <a:pt x="566" y="904"/>
                </a:lnTo>
                <a:lnTo>
                  <a:pt x="561" y="908"/>
                </a:lnTo>
                <a:lnTo>
                  <a:pt x="556" y="913"/>
                </a:lnTo>
                <a:lnTo>
                  <a:pt x="552" y="917"/>
                </a:lnTo>
                <a:lnTo>
                  <a:pt x="547" y="921"/>
                </a:lnTo>
                <a:lnTo>
                  <a:pt x="542" y="924"/>
                </a:lnTo>
                <a:lnTo>
                  <a:pt x="536" y="928"/>
                </a:lnTo>
                <a:lnTo>
                  <a:pt x="531" y="931"/>
                </a:lnTo>
                <a:lnTo>
                  <a:pt x="526" y="934"/>
                </a:lnTo>
                <a:lnTo>
                  <a:pt x="520" y="937"/>
                </a:lnTo>
                <a:lnTo>
                  <a:pt x="515" y="939"/>
                </a:lnTo>
                <a:lnTo>
                  <a:pt x="509" y="941"/>
                </a:lnTo>
                <a:lnTo>
                  <a:pt x="503" y="943"/>
                </a:lnTo>
                <a:lnTo>
                  <a:pt x="497" y="945"/>
                </a:lnTo>
                <a:lnTo>
                  <a:pt x="491" y="946"/>
                </a:lnTo>
                <a:lnTo>
                  <a:pt x="485" y="947"/>
                </a:lnTo>
                <a:lnTo>
                  <a:pt x="479" y="948"/>
                </a:lnTo>
                <a:lnTo>
                  <a:pt x="473" y="948"/>
                </a:lnTo>
                <a:lnTo>
                  <a:pt x="466" y="949"/>
                </a:lnTo>
                <a:lnTo>
                  <a:pt x="155" y="949"/>
                </a:lnTo>
                <a:lnTo>
                  <a:pt x="149" y="948"/>
                </a:lnTo>
                <a:lnTo>
                  <a:pt x="143" y="948"/>
                </a:lnTo>
                <a:lnTo>
                  <a:pt x="136" y="947"/>
                </a:lnTo>
                <a:lnTo>
                  <a:pt x="130" y="946"/>
                </a:lnTo>
                <a:lnTo>
                  <a:pt x="124" y="945"/>
                </a:lnTo>
                <a:lnTo>
                  <a:pt x="119" y="943"/>
                </a:lnTo>
                <a:lnTo>
                  <a:pt x="113" y="941"/>
                </a:lnTo>
                <a:lnTo>
                  <a:pt x="107" y="939"/>
                </a:lnTo>
                <a:lnTo>
                  <a:pt x="101" y="937"/>
                </a:lnTo>
                <a:lnTo>
                  <a:pt x="96" y="934"/>
                </a:lnTo>
                <a:lnTo>
                  <a:pt x="91" y="931"/>
                </a:lnTo>
                <a:lnTo>
                  <a:pt x="85" y="928"/>
                </a:lnTo>
                <a:lnTo>
                  <a:pt x="80" y="924"/>
                </a:lnTo>
                <a:lnTo>
                  <a:pt x="75" y="921"/>
                </a:lnTo>
                <a:lnTo>
                  <a:pt x="70" y="917"/>
                </a:lnTo>
                <a:lnTo>
                  <a:pt x="65" y="913"/>
                </a:lnTo>
                <a:lnTo>
                  <a:pt x="61" y="908"/>
                </a:lnTo>
                <a:lnTo>
                  <a:pt x="56" y="904"/>
                </a:lnTo>
                <a:lnTo>
                  <a:pt x="52" y="899"/>
                </a:lnTo>
                <a:lnTo>
                  <a:pt x="47" y="894"/>
                </a:lnTo>
                <a:lnTo>
                  <a:pt x="43" y="889"/>
                </a:lnTo>
                <a:lnTo>
                  <a:pt x="39" y="883"/>
                </a:lnTo>
                <a:lnTo>
                  <a:pt x="36" y="878"/>
                </a:lnTo>
                <a:lnTo>
                  <a:pt x="32" y="872"/>
                </a:lnTo>
                <a:lnTo>
                  <a:pt x="28" y="866"/>
                </a:lnTo>
                <a:lnTo>
                  <a:pt x="25" y="860"/>
                </a:lnTo>
                <a:lnTo>
                  <a:pt x="22" y="854"/>
                </a:lnTo>
                <a:lnTo>
                  <a:pt x="19" y="848"/>
                </a:lnTo>
                <a:lnTo>
                  <a:pt x="16" y="841"/>
                </a:lnTo>
                <a:lnTo>
                  <a:pt x="14" y="835"/>
                </a:lnTo>
                <a:lnTo>
                  <a:pt x="12" y="828"/>
                </a:lnTo>
                <a:lnTo>
                  <a:pt x="9" y="821"/>
                </a:lnTo>
                <a:lnTo>
                  <a:pt x="7" y="814"/>
                </a:lnTo>
                <a:lnTo>
                  <a:pt x="6" y="807"/>
                </a:lnTo>
                <a:lnTo>
                  <a:pt x="4" y="799"/>
                </a:lnTo>
                <a:lnTo>
                  <a:pt x="3" y="792"/>
                </a:lnTo>
                <a:lnTo>
                  <a:pt x="2" y="784"/>
                </a:lnTo>
                <a:lnTo>
                  <a:pt x="1" y="777"/>
                </a:lnTo>
                <a:lnTo>
                  <a:pt x="0" y="769"/>
                </a:lnTo>
                <a:lnTo>
                  <a:pt x="0" y="761"/>
                </a:lnTo>
                <a:lnTo>
                  <a:pt x="0" y="754"/>
                </a:lnTo>
                <a:lnTo>
                  <a:pt x="0" y="195"/>
                </a:lnTo>
                <a:lnTo>
                  <a:pt x="0" y="195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" name="Freeform 32"/>
          <p:cNvSpPr>
            <a:spLocks noChangeArrowheads="1"/>
          </p:cNvSpPr>
          <p:nvPr/>
        </p:nvSpPr>
        <p:spPr bwMode="auto">
          <a:xfrm>
            <a:off x="2914650" y="4400550"/>
            <a:ext cx="971550" cy="685800"/>
          </a:xfrm>
          <a:custGeom>
            <a:avLst/>
            <a:gdLst>
              <a:gd name="T0" fmla="*/ 511 w 612"/>
              <a:gd name="T1" fmla="*/ 0 h 432"/>
              <a:gd name="T2" fmla="*/ 524 w 612"/>
              <a:gd name="T3" fmla="*/ 2 h 432"/>
              <a:gd name="T4" fmla="*/ 538 w 612"/>
              <a:gd name="T5" fmla="*/ 5 h 432"/>
              <a:gd name="T6" fmla="*/ 550 w 612"/>
              <a:gd name="T7" fmla="*/ 10 h 432"/>
              <a:gd name="T8" fmla="*/ 562 w 612"/>
              <a:gd name="T9" fmla="*/ 17 h 432"/>
              <a:gd name="T10" fmla="*/ 573 w 612"/>
              <a:gd name="T11" fmla="*/ 24 h 432"/>
              <a:gd name="T12" fmla="*/ 582 w 612"/>
              <a:gd name="T13" fmla="*/ 34 h 432"/>
              <a:gd name="T14" fmla="*/ 591 w 612"/>
              <a:gd name="T15" fmla="*/ 44 h 432"/>
              <a:gd name="T16" fmla="*/ 598 w 612"/>
              <a:gd name="T17" fmla="*/ 55 h 432"/>
              <a:gd name="T18" fmla="*/ 604 w 612"/>
              <a:gd name="T19" fmla="*/ 67 h 432"/>
              <a:gd name="T20" fmla="*/ 608 w 612"/>
              <a:gd name="T21" fmla="*/ 80 h 432"/>
              <a:gd name="T22" fmla="*/ 611 w 612"/>
              <a:gd name="T23" fmla="*/ 93 h 432"/>
              <a:gd name="T24" fmla="*/ 612 w 612"/>
              <a:gd name="T25" fmla="*/ 108 h 432"/>
              <a:gd name="T26" fmla="*/ 611 w 612"/>
              <a:gd name="T27" fmla="*/ 331 h 432"/>
              <a:gd name="T28" fmla="*/ 609 w 612"/>
              <a:gd name="T29" fmla="*/ 344 h 432"/>
              <a:gd name="T30" fmla="*/ 606 w 612"/>
              <a:gd name="T31" fmla="*/ 358 h 432"/>
              <a:gd name="T32" fmla="*/ 601 w 612"/>
              <a:gd name="T33" fmla="*/ 370 h 432"/>
              <a:gd name="T34" fmla="*/ 594 w 612"/>
              <a:gd name="T35" fmla="*/ 382 h 432"/>
              <a:gd name="T36" fmla="*/ 587 w 612"/>
              <a:gd name="T37" fmla="*/ 393 h 432"/>
              <a:gd name="T38" fmla="*/ 577 w 612"/>
              <a:gd name="T39" fmla="*/ 402 h 432"/>
              <a:gd name="T40" fmla="*/ 567 w 612"/>
              <a:gd name="T41" fmla="*/ 411 h 432"/>
              <a:gd name="T42" fmla="*/ 556 w 612"/>
              <a:gd name="T43" fmla="*/ 418 h 432"/>
              <a:gd name="T44" fmla="*/ 544 w 612"/>
              <a:gd name="T45" fmla="*/ 424 h 432"/>
              <a:gd name="T46" fmla="*/ 531 w 612"/>
              <a:gd name="T47" fmla="*/ 428 h 432"/>
              <a:gd name="T48" fmla="*/ 518 w 612"/>
              <a:gd name="T49" fmla="*/ 431 h 432"/>
              <a:gd name="T50" fmla="*/ 504 w 612"/>
              <a:gd name="T51" fmla="*/ 432 h 432"/>
              <a:gd name="T52" fmla="*/ 100 w 612"/>
              <a:gd name="T53" fmla="*/ 431 h 432"/>
              <a:gd name="T54" fmla="*/ 87 w 612"/>
              <a:gd name="T55" fmla="*/ 429 h 432"/>
              <a:gd name="T56" fmla="*/ 73 w 612"/>
              <a:gd name="T57" fmla="*/ 426 h 432"/>
              <a:gd name="T58" fmla="*/ 61 w 612"/>
              <a:gd name="T59" fmla="*/ 421 h 432"/>
              <a:gd name="T60" fmla="*/ 49 w 612"/>
              <a:gd name="T61" fmla="*/ 414 h 432"/>
              <a:gd name="T62" fmla="*/ 38 w 612"/>
              <a:gd name="T63" fmla="*/ 407 h 432"/>
              <a:gd name="T64" fmla="*/ 29 w 612"/>
              <a:gd name="T65" fmla="*/ 397 h 432"/>
              <a:gd name="T66" fmla="*/ 20 w 612"/>
              <a:gd name="T67" fmla="*/ 387 h 432"/>
              <a:gd name="T68" fmla="*/ 13 w 612"/>
              <a:gd name="T69" fmla="*/ 376 h 432"/>
              <a:gd name="T70" fmla="*/ 7 w 612"/>
              <a:gd name="T71" fmla="*/ 364 h 432"/>
              <a:gd name="T72" fmla="*/ 3 w 612"/>
              <a:gd name="T73" fmla="*/ 351 h 432"/>
              <a:gd name="T74" fmla="*/ 0 w 612"/>
              <a:gd name="T75" fmla="*/ 338 h 432"/>
              <a:gd name="T76" fmla="*/ 0 w 612"/>
              <a:gd name="T77" fmla="*/ 324 h 432"/>
              <a:gd name="T78" fmla="*/ 0 w 612"/>
              <a:gd name="T79" fmla="*/ 100 h 432"/>
              <a:gd name="T80" fmla="*/ 2 w 612"/>
              <a:gd name="T81" fmla="*/ 87 h 432"/>
              <a:gd name="T82" fmla="*/ 5 w 612"/>
              <a:gd name="T83" fmla="*/ 73 h 432"/>
              <a:gd name="T84" fmla="*/ 10 w 612"/>
              <a:gd name="T85" fmla="*/ 61 h 432"/>
              <a:gd name="T86" fmla="*/ 17 w 612"/>
              <a:gd name="T87" fmla="*/ 49 h 432"/>
              <a:gd name="T88" fmla="*/ 24 w 612"/>
              <a:gd name="T89" fmla="*/ 38 h 432"/>
              <a:gd name="T90" fmla="*/ 34 w 612"/>
              <a:gd name="T91" fmla="*/ 29 h 432"/>
              <a:gd name="T92" fmla="*/ 44 w 612"/>
              <a:gd name="T93" fmla="*/ 20 h 432"/>
              <a:gd name="T94" fmla="*/ 55 w 612"/>
              <a:gd name="T95" fmla="*/ 13 h 432"/>
              <a:gd name="T96" fmla="*/ 67 w 612"/>
              <a:gd name="T97" fmla="*/ 7 h 432"/>
              <a:gd name="T98" fmla="*/ 80 w 612"/>
              <a:gd name="T99" fmla="*/ 3 h 432"/>
              <a:gd name="T100" fmla="*/ 93 w 612"/>
              <a:gd name="T101" fmla="*/ 0 h 432"/>
              <a:gd name="T102" fmla="*/ 108 w 612"/>
              <a:gd name="T103" fmla="*/ 0 h 432"/>
              <a:gd name="T104" fmla="*/ 504 w 612"/>
              <a:gd name="T105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12" h="432">
                <a:moveTo>
                  <a:pt x="504" y="0"/>
                </a:moveTo>
                <a:lnTo>
                  <a:pt x="511" y="0"/>
                </a:lnTo>
                <a:lnTo>
                  <a:pt x="518" y="0"/>
                </a:lnTo>
                <a:lnTo>
                  <a:pt x="524" y="2"/>
                </a:lnTo>
                <a:lnTo>
                  <a:pt x="531" y="3"/>
                </a:lnTo>
                <a:lnTo>
                  <a:pt x="538" y="5"/>
                </a:lnTo>
                <a:lnTo>
                  <a:pt x="544" y="7"/>
                </a:lnTo>
                <a:lnTo>
                  <a:pt x="550" y="10"/>
                </a:lnTo>
                <a:lnTo>
                  <a:pt x="556" y="13"/>
                </a:lnTo>
                <a:lnTo>
                  <a:pt x="562" y="17"/>
                </a:lnTo>
                <a:lnTo>
                  <a:pt x="567" y="20"/>
                </a:lnTo>
                <a:lnTo>
                  <a:pt x="573" y="24"/>
                </a:lnTo>
                <a:lnTo>
                  <a:pt x="577" y="29"/>
                </a:lnTo>
                <a:lnTo>
                  <a:pt x="582" y="34"/>
                </a:lnTo>
                <a:lnTo>
                  <a:pt x="587" y="38"/>
                </a:lnTo>
                <a:lnTo>
                  <a:pt x="591" y="44"/>
                </a:lnTo>
                <a:lnTo>
                  <a:pt x="594" y="49"/>
                </a:lnTo>
                <a:lnTo>
                  <a:pt x="598" y="55"/>
                </a:lnTo>
                <a:lnTo>
                  <a:pt x="601" y="61"/>
                </a:lnTo>
                <a:lnTo>
                  <a:pt x="604" y="67"/>
                </a:lnTo>
                <a:lnTo>
                  <a:pt x="606" y="73"/>
                </a:lnTo>
                <a:lnTo>
                  <a:pt x="608" y="80"/>
                </a:lnTo>
                <a:lnTo>
                  <a:pt x="609" y="87"/>
                </a:lnTo>
                <a:lnTo>
                  <a:pt x="611" y="93"/>
                </a:lnTo>
                <a:lnTo>
                  <a:pt x="611" y="100"/>
                </a:lnTo>
                <a:lnTo>
                  <a:pt x="612" y="108"/>
                </a:lnTo>
                <a:lnTo>
                  <a:pt x="612" y="324"/>
                </a:lnTo>
                <a:lnTo>
                  <a:pt x="611" y="331"/>
                </a:lnTo>
                <a:lnTo>
                  <a:pt x="611" y="338"/>
                </a:lnTo>
                <a:lnTo>
                  <a:pt x="609" y="344"/>
                </a:lnTo>
                <a:lnTo>
                  <a:pt x="608" y="351"/>
                </a:lnTo>
                <a:lnTo>
                  <a:pt x="606" y="358"/>
                </a:lnTo>
                <a:lnTo>
                  <a:pt x="604" y="364"/>
                </a:lnTo>
                <a:lnTo>
                  <a:pt x="601" y="370"/>
                </a:lnTo>
                <a:lnTo>
                  <a:pt x="598" y="376"/>
                </a:lnTo>
                <a:lnTo>
                  <a:pt x="594" y="382"/>
                </a:lnTo>
                <a:lnTo>
                  <a:pt x="591" y="387"/>
                </a:lnTo>
                <a:lnTo>
                  <a:pt x="587" y="393"/>
                </a:lnTo>
                <a:lnTo>
                  <a:pt x="582" y="397"/>
                </a:lnTo>
                <a:lnTo>
                  <a:pt x="577" y="402"/>
                </a:lnTo>
                <a:lnTo>
                  <a:pt x="573" y="407"/>
                </a:lnTo>
                <a:lnTo>
                  <a:pt x="567" y="411"/>
                </a:lnTo>
                <a:lnTo>
                  <a:pt x="562" y="414"/>
                </a:lnTo>
                <a:lnTo>
                  <a:pt x="556" y="418"/>
                </a:lnTo>
                <a:lnTo>
                  <a:pt x="550" y="421"/>
                </a:lnTo>
                <a:lnTo>
                  <a:pt x="544" y="424"/>
                </a:lnTo>
                <a:lnTo>
                  <a:pt x="538" y="426"/>
                </a:lnTo>
                <a:lnTo>
                  <a:pt x="531" y="428"/>
                </a:lnTo>
                <a:lnTo>
                  <a:pt x="524" y="429"/>
                </a:lnTo>
                <a:lnTo>
                  <a:pt x="518" y="431"/>
                </a:lnTo>
                <a:lnTo>
                  <a:pt x="511" y="431"/>
                </a:lnTo>
                <a:lnTo>
                  <a:pt x="504" y="432"/>
                </a:lnTo>
                <a:lnTo>
                  <a:pt x="108" y="432"/>
                </a:lnTo>
                <a:lnTo>
                  <a:pt x="100" y="431"/>
                </a:lnTo>
                <a:lnTo>
                  <a:pt x="93" y="431"/>
                </a:lnTo>
                <a:lnTo>
                  <a:pt x="87" y="429"/>
                </a:lnTo>
                <a:lnTo>
                  <a:pt x="80" y="428"/>
                </a:lnTo>
                <a:lnTo>
                  <a:pt x="73" y="426"/>
                </a:lnTo>
                <a:lnTo>
                  <a:pt x="67" y="424"/>
                </a:lnTo>
                <a:lnTo>
                  <a:pt x="61" y="421"/>
                </a:lnTo>
                <a:lnTo>
                  <a:pt x="55" y="418"/>
                </a:lnTo>
                <a:lnTo>
                  <a:pt x="49" y="414"/>
                </a:lnTo>
                <a:lnTo>
                  <a:pt x="44" y="411"/>
                </a:lnTo>
                <a:lnTo>
                  <a:pt x="38" y="407"/>
                </a:lnTo>
                <a:lnTo>
                  <a:pt x="34" y="402"/>
                </a:lnTo>
                <a:lnTo>
                  <a:pt x="29" y="397"/>
                </a:lnTo>
                <a:lnTo>
                  <a:pt x="24" y="393"/>
                </a:lnTo>
                <a:lnTo>
                  <a:pt x="20" y="387"/>
                </a:lnTo>
                <a:lnTo>
                  <a:pt x="17" y="382"/>
                </a:lnTo>
                <a:lnTo>
                  <a:pt x="13" y="376"/>
                </a:lnTo>
                <a:lnTo>
                  <a:pt x="10" y="370"/>
                </a:lnTo>
                <a:lnTo>
                  <a:pt x="7" y="364"/>
                </a:lnTo>
                <a:lnTo>
                  <a:pt x="5" y="358"/>
                </a:lnTo>
                <a:lnTo>
                  <a:pt x="3" y="351"/>
                </a:lnTo>
                <a:lnTo>
                  <a:pt x="2" y="344"/>
                </a:lnTo>
                <a:lnTo>
                  <a:pt x="0" y="338"/>
                </a:lnTo>
                <a:lnTo>
                  <a:pt x="0" y="331"/>
                </a:lnTo>
                <a:lnTo>
                  <a:pt x="0" y="324"/>
                </a:lnTo>
                <a:lnTo>
                  <a:pt x="0" y="108"/>
                </a:lnTo>
                <a:lnTo>
                  <a:pt x="0" y="100"/>
                </a:lnTo>
                <a:lnTo>
                  <a:pt x="0" y="93"/>
                </a:lnTo>
                <a:lnTo>
                  <a:pt x="2" y="87"/>
                </a:lnTo>
                <a:lnTo>
                  <a:pt x="3" y="80"/>
                </a:lnTo>
                <a:lnTo>
                  <a:pt x="5" y="73"/>
                </a:lnTo>
                <a:lnTo>
                  <a:pt x="7" y="67"/>
                </a:lnTo>
                <a:lnTo>
                  <a:pt x="10" y="61"/>
                </a:lnTo>
                <a:lnTo>
                  <a:pt x="13" y="55"/>
                </a:lnTo>
                <a:lnTo>
                  <a:pt x="17" y="49"/>
                </a:lnTo>
                <a:lnTo>
                  <a:pt x="20" y="44"/>
                </a:lnTo>
                <a:lnTo>
                  <a:pt x="24" y="38"/>
                </a:lnTo>
                <a:lnTo>
                  <a:pt x="29" y="34"/>
                </a:lnTo>
                <a:lnTo>
                  <a:pt x="34" y="29"/>
                </a:lnTo>
                <a:lnTo>
                  <a:pt x="38" y="24"/>
                </a:lnTo>
                <a:lnTo>
                  <a:pt x="44" y="20"/>
                </a:lnTo>
                <a:lnTo>
                  <a:pt x="49" y="17"/>
                </a:lnTo>
                <a:lnTo>
                  <a:pt x="55" y="13"/>
                </a:lnTo>
                <a:lnTo>
                  <a:pt x="61" y="10"/>
                </a:lnTo>
                <a:lnTo>
                  <a:pt x="67" y="7"/>
                </a:lnTo>
                <a:lnTo>
                  <a:pt x="73" y="5"/>
                </a:lnTo>
                <a:lnTo>
                  <a:pt x="80" y="3"/>
                </a:lnTo>
                <a:lnTo>
                  <a:pt x="87" y="2"/>
                </a:lnTo>
                <a:lnTo>
                  <a:pt x="93" y="0"/>
                </a:lnTo>
                <a:lnTo>
                  <a:pt x="100" y="0"/>
                </a:lnTo>
                <a:lnTo>
                  <a:pt x="108" y="0"/>
                </a:lnTo>
                <a:lnTo>
                  <a:pt x="504" y="0"/>
                </a:lnTo>
                <a:lnTo>
                  <a:pt x="504" y="0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" name="Freeform 33"/>
          <p:cNvSpPr>
            <a:spLocks noChangeArrowheads="1"/>
          </p:cNvSpPr>
          <p:nvPr/>
        </p:nvSpPr>
        <p:spPr bwMode="auto">
          <a:xfrm>
            <a:off x="1781175" y="1196975"/>
            <a:ext cx="996950" cy="1135063"/>
          </a:xfrm>
          <a:custGeom>
            <a:avLst/>
            <a:gdLst>
              <a:gd name="T0" fmla="*/ 1 w 628"/>
              <a:gd name="T1" fmla="*/ 70 h 715"/>
              <a:gd name="T2" fmla="*/ 3 w 628"/>
              <a:gd name="T3" fmla="*/ 61 h 715"/>
              <a:gd name="T4" fmla="*/ 7 w 628"/>
              <a:gd name="T5" fmla="*/ 53 h 715"/>
              <a:gd name="T6" fmla="*/ 13 w 628"/>
              <a:gd name="T7" fmla="*/ 45 h 715"/>
              <a:gd name="T8" fmla="*/ 22 w 628"/>
              <a:gd name="T9" fmla="*/ 37 h 715"/>
              <a:gd name="T10" fmla="*/ 32 w 628"/>
              <a:gd name="T11" fmla="*/ 30 h 715"/>
              <a:gd name="T12" fmla="*/ 43 w 628"/>
              <a:gd name="T13" fmla="*/ 23 h 715"/>
              <a:gd name="T14" fmla="*/ 56 w 628"/>
              <a:gd name="T15" fmla="*/ 17 h 715"/>
              <a:gd name="T16" fmla="*/ 70 w 628"/>
              <a:gd name="T17" fmla="*/ 12 h 715"/>
              <a:gd name="T18" fmla="*/ 86 w 628"/>
              <a:gd name="T19" fmla="*/ 8 h 715"/>
              <a:gd name="T20" fmla="*/ 102 w 628"/>
              <a:gd name="T21" fmla="*/ 4 h 715"/>
              <a:gd name="T22" fmla="*/ 120 w 628"/>
              <a:gd name="T23" fmla="*/ 2 h 715"/>
              <a:gd name="T24" fmla="*/ 138 w 628"/>
              <a:gd name="T25" fmla="*/ 0 h 715"/>
              <a:gd name="T26" fmla="*/ 157 w 628"/>
              <a:gd name="T27" fmla="*/ 0 h 715"/>
              <a:gd name="T28" fmla="*/ 481 w 628"/>
              <a:gd name="T29" fmla="*/ 0 h 715"/>
              <a:gd name="T30" fmla="*/ 499 w 628"/>
              <a:gd name="T31" fmla="*/ 1 h 715"/>
              <a:gd name="T32" fmla="*/ 517 w 628"/>
              <a:gd name="T33" fmla="*/ 3 h 715"/>
              <a:gd name="T34" fmla="*/ 534 w 628"/>
              <a:gd name="T35" fmla="*/ 6 h 715"/>
              <a:gd name="T36" fmla="*/ 550 w 628"/>
              <a:gd name="T37" fmla="*/ 10 h 715"/>
              <a:gd name="T38" fmla="*/ 565 w 628"/>
              <a:gd name="T39" fmla="*/ 15 h 715"/>
              <a:gd name="T40" fmla="*/ 579 w 628"/>
              <a:gd name="T41" fmla="*/ 20 h 715"/>
              <a:gd name="T42" fmla="*/ 591 w 628"/>
              <a:gd name="T43" fmla="*/ 26 h 715"/>
              <a:gd name="T44" fmla="*/ 602 w 628"/>
              <a:gd name="T45" fmla="*/ 33 h 715"/>
              <a:gd name="T46" fmla="*/ 611 w 628"/>
              <a:gd name="T47" fmla="*/ 41 h 715"/>
              <a:gd name="T48" fmla="*/ 618 w 628"/>
              <a:gd name="T49" fmla="*/ 49 h 715"/>
              <a:gd name="T50" fmla="*/ 624 w 628"/>
              <a:gd name="T51" fmla="*/ 57 h 715"/>
              <a:gd name="T52" fmla="*/ 627 w 628"/>
              <a:gd name="T53" fmla="*/ 66 h 715"/>
              <a:gd name="T54" fmla="*/ 628 w 628"/>
              <a:gd name="T55" fmla="*/ 75 h 715"/>
              <a:gd name="T56" fmla="*/ 628 w 628"/>
              <a:gd name="T57" fmla="*/ 644 h 715"/>
              <a:gd name="T58" fmla="*/ 626 w 628"/>
              <a:gd name="T59" fmla="*/ 653 h 715"/>
              <a:gd name="T60" fmla="*/ 621 w 628"/>
              <a:gd name="T61" fmla="*/ 662 h 715"/>
              <a:gd name="T62" fmla="*/ 615 w 628"/>
              <a:gd name="T63" fmla="*/ 670 h 715"/>
              <a:gd name="T64" fmla="*/ 607 w 628"/>
              <a:gd name="T65" fmla="*/ 678 h 715"/>
              <a:gd name="T66" fmla="*/ 597 w 628"/>
              <a:gd name="T67" fmla="*/ 685 h 715"/>
              <a:gd name="T68" fmla="*/ 585 w 628"/>
              <a:gd name="T69" fmla="*/ 692 h 715"/>
              <a:gd name="T70" fmla="*/ 572 w 628"/>
              <a:gd name="T71" fmla="*/ 697 h 715"/>
              <a:gd name="T72" fmla="*/ 558 w 628"/>
              <a:gd name="T73" fmla="*/ 703 h 715"/>
              <a:gd name="T74" fmla="*/ 542 w 628"/>
              <a:gd name="T75" fmla="*/ 707 h 715"/>
              <a:gd name="T76" fmla="*/ 526 w 628"/>
              <a:gd name="T77" fmla="*/ 711 h 715"/>
              <a:gd name="T78" fmla="*/ 508 w 628"/>
              <a:gd name="T79" fmla="*/ 713 h 715"/>
              <a:gd name="T80" fmla="*/ 490 w 628"/>
              <a:gd name="T81" fmla="*/ 715 h 715"/>
              <a:gd name="T82" fmla="*/ 471 w 628"/>
              <a:gd name="T83" fmla="*/ 715 h 715"/>
              <a:gd name="T84" fmla="*/ 148 w 628"/>
              <a:gd name="T85" fmla="*/ 715 h 715"/>
              <a:gd name="T86" fmla="*/ 129 w 628"/>
              <a:gd name="T87" fmla="*/ 714 h 715"/>
              <a:gd name="T88" fmla="*/ 111 w 628"/>
              <a:gd name="T89" fmla="*/ 712 h 715"/>
              <a:gd name="T90" fmla="*/ 94 w 628"/>
              <a:gd name="T91" fmla="*/ 709 h 715"/>
              <a:gd name="T92" fmla="*/ 78 w 628"/>
              <a:gd name="T93" fmla="*/ 705 h 715"/>
              <a:gd name="T94" fmla="*/ 63 w 628"/>
              <a:gd name="T95" fmla="*/ 700 h 715"/>
              <a:gd name="T96" fmla="*/ 49 w 628"/>
              <a:gd name="T97" fmla="*/ 695 h 715"/>
              <a:gd name="T98" fmla="*/ 37 w 628"/>
              <a:gd name="T99" fmla="*/ 688 h 715"/>
              <a:gd name="T100" fmla="*/ 26 w 628"/>
              <a:gd name="T101" fmla="*/ 681 h 715"/>
              <a:gd name="T102" fmla="*/ 17 w 628"/>
              <a:gd name="T103" fmla="*/ 674 h 715"/>
              <a:gd name="T104" fmla="*/ 10 w 628"/>
              <a:gd name="T105" fmla="*/ 666 h 715"/>
              <a:gd name="T106" fmla="*/ 5 w 628"/>
              <a:gd name="T107" fmla="*/ 657 h 715"/>
              <a:gd name="T108" fmla="*/ 1 w 628"/>
              <a:gd name="T109" fmla="*/ 649 h 715"/>
              <a:gd name="T110" fmla="*/ 0 w 628"/>
              <a:gd name="T111" fmla="*/ 639 h 715"/>
              <a:gd name="T112" fmla="*/ 0 w 628"/>
              <a:gd name="T113" fmla="*/ 75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28" h="715">
                <a:moveTo>
                  <a:pt x="0" y="75"/>
                </a:moveTo>
                <a:lnTo>
                  <a:pt x="1" y="70"/>
                </a:lnTo>
                <a:lnTo>
                  <a:pt x="1" y="66"/>
                </a:lnTo>
                <a:lnTo>
                  <a:pt x="3" y="61"/>
                </a:lnTo>
                <a:lnTo>
                  <a:pt x="5" y="57"/>
                </a:lnTo>
                <a:lnTo>
                  <a:pt x="7" y="53"/>
                </a:lnTo>
                <a:lnTo>
                  <a:pt x="10" y="49"/>
                </a:lnTo>
                <a:lnTo>
                  <a:pt x="13" y="45"/>
                </a:lnTo>
                <a:lnTo>
                  <a:pt x="17" y="41"/>
                </a:lnTo>
                <a:lnTo>
                  <a:pt x="22" y="37"/>
                </a:lnTo>
                <a:lnTo>
                  <a:pt x="26" y="33"/>
                </a:lnTo>
                <a:lnTo>
                  <a:pt x="32" y="30"/>
                </a:lnTo>
                <a:lnTo>
                  <a:pt x="37" y="26"/>
                </a:lnTo>
                <a:lnTo>
                  <a:pt x="43" y="23"/>
                </a:lnTo>
                <a:lnTo>
                  <a:pt x="49" y="20"/>
                </a:lnTo>
                <a:lnTo>
                  <a:pt x="56" y="17"/>
                </a:lnTo>
                <a:lnTo>
                  <a:pt x="63" y="15"/>
                </a:lnTo>
                <a:lnTo>
                  <a:pt x="70" y="12"/>
                </a:lnTo>
                <a:lnTo>
                  <a:pt x="78" y="10"/>
                </a:lnTo>
                <a:lnTo>
                  <a:pt x="86" y="8"/>
                </a:lnTo>
                <a:lnTo>
                  <a:pt x="94" y="6"/>
                </a:lnTo>
                <a:lnTo>
                  <a:pt x="102" y="4"/>
                </a:lnTo>
                <a:lnTo>
                  <a:pt x="111" y="3"/>
                </a:lnTo>
                <a:lnTo>
                  <a:pt x="120" y="2"/>
                </a:lnTo>
                <a:lnTo>
                  <a:pt x="129" y="1"/>
                </a:lnTo>
                <a:lnTo>
                  <a:pt x="138" y="0"/>
                </a:lnTo>
                <a:lnTo>
                  <a:pt x="148" y="0"/>
                </a:lnTo>
                <a:lnTo>
                  <a:pt x="157" y="0"/>
                </a:lnTo>
                <a:lnTo>
                  <a:pt x="471" y="0"/>
                </a:lnTo>
                <a:lnTo>
                  <a:pt x="481" y="0"/>
                </a:lnTo>
                <a:lnTo>
                  <a:pt x="490" y="0"/>
                </a:lnTo>
                <a:lnTo>
                  <a:pt x="499" y="1"/>
                </a:lnTo>
                <a:lnTo>
                  <a:pt x="508" y="2"/>
                </a:lnTo>
                <a:lnTo>
                  <a:pt x="517" y="3"/>
                </a:lnTo>
                <a:lnTo>
                  <a:pt x="526" y="4"/>
                </a:lnTo>
                <a:lnTo>
                  <a:pt x="534" y="6"/>
                </a:lnTo>
                <a:lnTo>
                  <a:pt x="542" y="8"/>
                </a:lnTo>
                <a:lnTo>
                  <a:pt x="550" y="10"/>
                </a:lnTo>
                <a:lnTo>
                  <a:pt x="558" y="12"/>
                </a:lnTo>
                <a:lnTo>
                  <a:pt x="565" y="15"/>
                </a:lnTo>
                <a:lnTo>
                  <a:pt x="572" y="17"/>
                </a:lnTo>
                <a:lnTo>
                  <a:pt x="579" y="20"/>
                </a:lnTo>
                <a:lnTo>
                  <a:pt x="585" y="23"/>
                </a:lnTo>
                <a:lnTo>
                  <a:pt x="591" y="26"/>
                </a:lnTo>
                <a:lnTo>
                  <a:pt x="597" y="30"/>
                </a:lnTo>
                <a:lnTo>
                  <a:pt x="602" y="33"/>
                </a:lnTo>
                <a:lnTo>
                  <a:pt x="607" y="37"/>
                </a:lnTo>
                <a:lnTo>
                  <a:pt x="611" y="41"/>
                </a:lnTo>
                <a:lnTo>
                  <a:pt x="615" y="45"/>
                </a:lnTo>
                <a:lnTo>
                  <a:pt x="618" y="49"/>
                </a:lnTo>
                <a:lnTo>
                  <a:pt x="621" y="53"/>
                </a:lnTo>
                <a:lnTo>
                  <a:pt x="624" y="57"/>
                </a:lnTo>
                <a:lnTo>
                  <a:pt x="626" y="61"/>
                </a:lnTo>
                <a:lnTo>
                  <a:pt x="627" y="66"/>
                </a:lnTo>
                <a:lnTo>
                  <a:pt x="628" y="70"/>
                </a:lnTo>
                <a:lnTo>
                  <a:pt x="628" y="75"/>
                </a:lnTo>
                <a:lnTo>
                  <a:pt x="628" y="639"/>
                </a:lnTo>
                <a:lnTo>
                  <a:pt x="628" y="644"/>
                </a:lnTo>
                <a:lnTo>
                  <a:pt x="627" y="649"/>
                </a:lnTo>
                <a:lnTo>
                  <a:pt x="626" y="653"/>
                </a:lnTo>
                <a:lnTo>
                  <a:pt x="624" y="657"/>
                </a:lnTo>
                <a:lnTo>
                  <a:pt x="621" y="662"/>
                </a:lnTo>
                <a:lnTo>
                  <a:pt x="618" y="666"/>
                </a:lnTo>
                <a:lnTo>
                  <a:pt x="615" y="670"/>
                </a:lnTo>
                <a:lnTo>
                  <a:pt x="611" y="674"/>
                </a:lnTo>
                <a:lnTo>
                  <a:pt x="607" y="678"/>
                </a:lnTo>
                <a:lnTo>
                  <a:pt x="602" y="681"/>
                </a:lnTo>
                <a:lnTo>
                  <a:pt x="597" y="685"/>
                </a:lnTo>
                <a:lnTo>
                  <a:pt x="591" y="688"/>
                </a:lnTo>
                <a:lnTo>
                  <a:pt x="585" y="692"/>
                </a:lnTo>
                <a:lnTo>
                  <a:pt x="579" y="695"/>
                </a:lnTo>
                <a:lnTo>
                  <a:pt x="572" y="697"/>
                </a:lnTo>
                <a:lnTo>
                  <a:pt x="565" y="700"/>
                </a:lnTo>
                <a:lnTo>
                  <a:pt x="558" y="703"/>
                </a:lnTo>
                <a:lnTo>
                  <a:pt x="550" y="705"/>
                </a:lnTo>
                <a:lnTo>
                  <a:pt x="542" y="707"/>
                </a:lnTo>
                <a:lnTo>
                  <a:pt x="534" y="709"/>
                </a:lnTo>
                <a:lnTo>
                  <a:pt x="526" y="711"/>
                </a:lnTo>
                <a:lnTo>
                  <a:pt x="517" y="712"/>
                </a:lnTo>
                <a:lnTo>
                  <a:pt x="508" y="713"/>
                </a:lnTo>
                <a:lnTo>
                  <a:pt x="499" y="714"/>
                </a:lnTo>
                <a:lnTo>
                  <a:pt x="490" y="715"/>
                </a:lnTo>
                <a:lnTo>
                  <a:pt x="481" y="715"/>
                </a:lnTo>
                <a:lnTo>
                  <a:pt x="471" y="715"/>
                </a:lnTo>
                <a:lnTo>
                  <a:pt x="157" y="715"/>
                </a:lnTo>
                <a:lnTo>
                  <a:pt x="148" y="715"/>
                </a:lnTo>
                <a:lnTo>
                  <a:pt x="138" y="715"/>
                </a:lnTo>
                <a:lnTo>
                  <a:pt x="129" y="714"/>
                </a:lnTo>
                <a:lnTo>
                  <a:pt x="120" y="713"/>
                </a:lnTo>
                <a:lnTo>
                  <a:pt x="111" y="712"/>
                </a:lnTo>
                <a:lnTo>
                  <a:pt x="102" y="711"/>
                </a:lnTo>
                <a:lnTo>
                  <a:pt x="94" y="709"/>
                </a:lnTo>
                <a:lnTo>
                  <a:pt x="86" y="707"/>
                </a:lnTo>
                <a:lnTo>
                  <a:pt x="78" y="705"/>
                </a:lnTo>
                <a:lnTo>
                  <a:pt x="70" y="703"/>
                </a:lnTo>
                <a:lnTo>
                  <a:pt x="63" y="700"/>
                </a:lnTo>
                <a:lnTo>
                  <a:pt x="56" y="697"/>
                </a:lnTo>
                <a:lnTo>
                  <a:pt x="49" y="695"/>
                </a:lnTo>
                <a:lnTo>
                  <a:pt x="43" y="692"/>
                </a:lnTo>
                <a:lnTo>
                  <a:pt x="37" y="688"/>
                </a:lnTo>
                <a:lnTo>
                  <a:pt x="32" y="685"/>
                </a:lnTo>
                <a:lnTo>
                  <a:pt x="26" y="681"/>
                </a:lnTo>
                <a:lnTo>
                  <a:pt x="22" y="678"/>
                </a:lnTo>
                <a:lnTo>
                  <a:pt x="17" y="674"/>
                </a:lnTo>
                <a:lnTo>
                  <a:pt x="13" y="670"/>
                </a:lnTo>
                <a:lnTo>
                  <a:pt x="10" y="666"/>
                </a:lnTo>
                <a:lnTo>
                  <a:pt x="7" y="662"/>
                </a:lnTo>
                <a:lnTo>
                  <a:pt x="5" y="657"/>
                </a:lnTo>
                <a:lnTo>
                  <a:pt x="3" y="653"/>
                </a:lnTo>
                <a:lnTo>
                  <a:pt x="1" y="649"/>
                </a:lnTo>
                <a:lnTo>
                  <a:pt x="1" y="644"/>
                </a:lnTo>
                <a:lnTo>
                  <a:pt x="0" y="639"/>
                </a:lnTo>
                <a:lnTo>
                  <a:pt x="0" y="75"/>
                </a:lnTo>
                <a:lnTo>
                  <a:pt x="0" y="75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0" name="Freeform 34"/>
          <p:cNvSpPr>
            <a:spLocks noChangeArrowheads="1"/>
          </p:cNvSpPr>
          <p:nvPr/>
        </p:nvSpPr>
        <p:spPr bwMode="auto">
          <a:xfrm>
            <a:off x="2838450" y="1060450"/>
            <a:ext cx="914400" cy="800100"/>
          </a:xfrm>
          <a:custGeom>
            <a:avLst/>
            <a:gdLst>
              <a:gd name="T0" fmla="*/ 458 w 576"/>
              <a:gd name="T1" fmla="*/ 0 h 504"/>
              <a:gd name="T2" fmla="*/ 472 w 576"/>
              <a:gd name="T3" fmla="*/ 2 h 504"/>
              <a:gd name="T4" fmla="*/ 485 w 576"/>
              <a:gd name="T5" fmla="*/ 5 h 504"/>
              <a:gd name="T6" fmla="*/ 498 w 576"/>
              <a:gd name="T7" fmla="*/ 9 h 504"/>
              <a:gd name="T8" fmla="*/ 510 w 576"/>
              <a:gd name="T9" fmla="*/ 15 h 504"/>
              <a:gd name="T10" fmla="*/ 522 w 576"/>
              <a:gd name="T11" fmla="*/ 22 h 504"/>
              <a:gd name="T12" fmla="*/ 532 w 576"/>
              <a:gd name="T13" fmla="*/ 30 h 504"/>
              <a:gd name="T14" fmla="*/ 542 w 576"/>
              <a:gd name="T15" fmla="*/ 39 h 504"/>
              <a:gd name="T16" fmla="*/ 551 w 576"/>
              <a:gd name="T17" fmla="*/ 49 h 504"/>
              <a:gd name="T18" fmla="*/ 558 w 576"/>
              <a:gd name="T19" fmla="*/ 61 h 504"/>
              <a:gd name="T20" fmla="*/ 565 w 576"/>
              <a:gd name="T21" fmla="*/ 72 h 504"/>
              <a:gd name="T22" fmla="*/ 570 w 576"/>
              <a:gd name="T23" fmla="*/ 85 h 504"/>
              <a:gd name="T24" fmla="*/ 573 w 576"/>
              <a:gd name="T25" fmla="*/ 98 h 504"/>
              <a:gd name="T26" fmla="*/ 576 w 576"/>
              <a:gd name="T27" fmla="*/ 112 h 504"/>
              <a:gd name="T28" fmla="*/ 576 w 576"/>
              <a:gd name="T29" fmla="*/ 126 h 504"/>
              <a:gd name="T30" fmla="*/ 576 w 576"/>
              <a:gd name="T31" fmla="*/ 386 h 504"/>
              <a:gd name="T32" fmla="*/ 575 w 576"/>
              <a:gd name="T33" fmla="*/ 399 h 504"/>
              <a:gd name="T34" fmla="*/ 572 w 576"/>
              <a:gd name="T35" fmla="*/ 413 h 504"/>
              <a:gd name="T36" fmla="*/ 567 w 576"/>
              <a:gd name="T37" fmla="*/ 426 h 504"/>
              <a:gd name="T38" fmla="*/ 561 w 576"/>
              <a:gd name="T39" fmla="*/ 438 h 504"/>
              <a:gd name="T40" fmla="*/ 555 w 576"/>
              <a:gd name="T41" fmla="*/ 449 h 504"/>
              <a:gd name="T42" fmla="*/ 546 w 576"/>
              <a:gd name="T43" fmla="*/ 460 h 504"/>
              <a:gd name="T44" fmla="*/ 537 w 576"/>
              <a:gd name="T45" fmla="*/ 470 h 504"/>
              <a:gd name="T46" fmla="*/ 527 w 576"/>
              <a:gd name="T47" fmla="*/ 478 h 504"/>
              <a:gd name="T48" fmla="*/ 516 w 576"/>
              <a:gd name="T49" fmla="*/ 486 h 504"/>
              <a:gd name="T50" fmla="*/ 504 w 576"/>
              <a:gd name="T51" fmla="*/ 492 h 504"/>
              <a:gd name="T52" fmla="*/ 492 w 576"/>
              <a:gd name="T53" fmla="*/ 497 h 504"/>
              <a:gd name="T54" fmla="*/ 479 w 576"/>
              <a:gd name="T55" fmla="*/ 501 h 504"/>
              <a:gd name="T56" fmla="*/ 465 w 576"/>
              <a:gd name="T57" fmla="*/ 503 h 504"/>
              <a:gd name="T58" fmla="*/ 451 w 576"/>
              <a:gd name="T59" fmla="*/ 504 h 504"/>
              <a:gd name="T60" fmla="*/ 119 w 576"/>
              <a:gd name="T61" fmla="*/ 504 h 504"/>
              <a:gd name="T62" fmla="*/ 105 w 576"/>
              <a:gd name="T63" fmla="*/ 502 h 504"/>
              <a:gd name="T64" fmla="*/ 92 w 576"/>
              <a:gd name="T65" fmla="*/ 499 h 504"/>
              <a:gd name="T66" fmla="*/ 79 w 576"/>
              <a:gd name="T67" fmla="*/ 495 h 504"/>
              <a:gd name="T68" fmla="*/ 67 w 576"/>
              <a:gd name="T69" fmla="*/ 489 h 504"/>
              <a:gd name="T70" fmla="*/ 55 w 576"/>
              <a:gd name="T71" fmla="*/ 482 h 504"/>
              <a:gd name="T72" fmla="*/ 45 w 576"/>
              <a:gd name="T73" fmla="*/ 474 h 504"/>
              <a:gd name="T74" fmla="*/ 35 w 576"/>
              <a:gd name="T75" fmla="*/ 465 h 504"/>
              <a:gd name="T76" fmla="*/ 26 w 576"/>
              <a:gd name="T77" fmla="*/ 455 h 504"/>
              <a:gd name="T78" fmla="*/ 19 w 576"/>
              <a:gd name="T79" fmla="*/ 444 h 504"/>
              <a:gd name="T80" fmla="*/ 12 w 576"/>
              <a:gd name="T81" fmla="*/ 432 h 504"/>
              <a:gd name="T82" fmla="*/ 7 w 576"/>
              <a:gd name="T83" fmla="*/ 419 h 504"/>
              <a:gd name="T84" fmla="*/ 4 w 576"/>
              <a:gd name="T85" fmla="*/ 406 h 504"/>
              <a:gd name="T86" fmla="*/ 1 w 576"/>
              <a:gd name="T87" fmla="*/ 393 h 504"/>
              <a:gd name="T88" fmla="*/ 0 w 576"/>
              <a:gd name="T89" fmla="*/ 378 h 504"/>
              <a:gd name="T90" fmla="*/ 1 w 576"/>
              <a:gd name="T91" fmla="*/ 119 h 504"/>
              <a:gd name="T92" fmla="*/ 2 w 576"/>
              <a:gd name="T93" fmla="*/ 105 h 504"/>
              <a:gd name="T94" fmla="*/ 5 w 576"/>
              <a:gd name="T95" fmla="*/ 91 h 504"/>
              <a:gd name="T96" fmla="*/ 10 w 576"/>
              <a:gd name="T97" fmla="*/ 79 h 504"/>
              <a:gd name="T98" fmla="*/ 15 w 576"/>
              <a:gd name="T99" fmla="*/ 66 h 504"/>
              <a:gd name="T100" fmla="*/ 22 w 576"/>
              <a:gd name="T101" fmla="*/ 55 h 504"/>
              <a:gd name="T102" fmla="*/ 31 w 576"/>
              <a:gd name="T103" fmla="*/ 44 h 504"/>
              <a:gd name="T104" fmla="*/ 40 w 576"/>
              <a:gd name="T105" fmla="*/ 35 h 504"/>
              <a:gd name="T106" fmla="*/ 50 w 576"/>
              <a:gd name="T107" fmla="*/ 26 h 504"/>
              <a:gd name="T108" fmla="*/ 61 w 576"/>
              <a:gd name="T109" fmla="*/ 18 h 504"/>
              <a:gd name="T110" fmla="*/ 73 w 576"/>
              <a:gd name="T111" fmla="*/ 12 h 504"/>
              <a:gd name="T112" fmla="*/ 85 w 576"/>
              <a:gd name="T113" fmla="*/ 7 h 504"/>
              <a:gd name="T114" fmla="*/ 98 w 576"/>
              <a:gd name="T115" fmla="*/ 3 h 504"/>
              <a:gd name="T116" fmla="*/ 112 w 576"/>
              <a:gd name="T117" fmla="*/ 1 h 504"/>
              <a:gd name="T118" fmla="*/ 126 w 576"/>
              <a:gd name="T119" fmla="*/ 0 h 504"/>
              <a:gd name="T120" fmla="*/ 451 w 576"/>
              <a:gd name="T121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76" h="504">
                <a:moveTo>
                  <a:pt x="451" y="0"/>
                </a:moveTo>
                <a:lnTo>
                  <a:pt x="458" y="0"/>
                </a:lnTo>
                <a:lnTo>
                  <a:pt x="465" y="1"/>
                </a:lnTo>
                <a:lnTo>
                  <a:pt x="472" y="2"/>
                </a:lnTo>
                <a:lnTo>
                  <a:pt x="479" y="3"/>
                </a:lnTo>
                <a:lnTo>
                  <a:pt x="485" y="5"/>
                </a:lnTo>
                <a:lnTo>
                  <a:pt x="492" y="7"/>
                </a:lnTo>
                <a:lnTo>
                  <a:pt x="498" y="9"/>
                </a:lnTo>
                <a:lnTo>
                  <a:pt x="504" y="12"/>
                </a:lnTo>
                <a:lnTo>
                  <a:pt x="510" y="15"/>
                </a:lnTo>
                <a:lnTo>
                  <a:pt x="516" y="18"/>
                </a:lnTo>
                <a:lnTo>
                  <a:pt x="522" y="22"/>
                </a:lnTo>
                <a:lnTo>
                  <a:pt x="527" y="26"/>
                </a:lnTo>
                <a:lnTo>
                  <a:pt x="532" y="30"/>
                </a:lnTo>
                <a:lnTo>
                  <a:pt x="537" y="35"/>
                </a:lnTo>
                <a:lnTo>
                  <a:pt x="542" y="39"/>
                </a:lnTo>
                <a:lnTo>
                  <a:pt x="546" y="44"/>
                </a:lnTo>
                <a:lnTo>
                  <a:pt x="551" y="49"/>
                </a:lnTo>
                <a:lnTo>
                  <a:pt x="555" y="55"/>
                </a:lnTo>
                <a:lnTo>
                  <a:pt x="558" y="61"/>
                </a:lnTo>
                <a:lnTo>
                  <a:pt x="561" y="66"/>
                </a:lnTo>
                <a:lnTo>
                  <a:pt x="565" y="72"/>
                </a:lnTo>
                <a:lnTo>
                  <a:pt x="567" y="79"/>
                </a:lnTo>
                <a:lnTo>
                  <a:pt x="570" y="85"/>
                </a:lnTo>
                <a:lnTo>
                  <a:pt x="572" y="91"/>
                </a:lnTo>
                <a:lnTo>
                  <a:pt x="573" y="98"/>
                </a:lnTo>
                <a:lnTo>
                  <a:pt x="575" y="105"/>
                </a:lnTo>
                <a:lnTo>
                  <a:pt x="576" y="112"/>
                </a:lnTo>
                <a:lnTo>
                  <a:pt x="576" y="119"/>
                </a:lnTo>
                <a:lnTo>
                  <a:pt x="576" y="126"/>
                </a:lnTo>
                <a:lnTo>
                  <a:pt x="576" y="378"/>
                </a:lnTo>
                <a:lnTo>
                  <a:pt x="576" y="386"/>
                </a:lnTo>
                <a:lnTo>
                  <a:pt x="576" y="393"/>
                </a:lnTo>
                <a:lnTo>
                  <a:pt x="575" y="399"/>
                </a:lnTo>
                <a:lnTo>
                  <a:pt x="573" y="406"/>
                </a:lnTo>
                <a:lnTo>
                  <a:pt x="572" y="413"/>
                </a:lnTo>
                <a:lnTo>
                  <a:pt x="570" y="419"/>
                </a:lnTo>
                <a:lnTo>
                  <a:pt x="567" y="426"/>
                </a:lnTo>
                <a:lnTo>
                  <a:pt x="565" y="432"/>
                </a:lnTo>
                <a:lnTo>
                  <a:pt x="561" y="438"/>
                </a:lnTo>
                <a:lnTo>
                  <a:pt x="558" y="444"/>
                </a:lnTo>
                <a:lnTo>
                  <a:pt x="555" y="449"/>
                </a:lnTo>
                <a:lnTo>
                  <a:pt x="551" y="455"/>
                </a:lnTo>
                <a:lnTo>
                  <a:pt x="546" y="460"/>
                </a:lnTo>
                <a:lnTo>
                  <a:pt x="542" y="465"/>
                </a:lnTo>
                <a:lnTo>
                  <a:pt x="537" y="470"/>
                </a:lnTo>
                <a:lnTo>
                  <a:pt x="532" y="474"/>
                </a:lnTo>
                <a:lnTo>
                  <a:pt x="527" y="478"/>
                </a:lnTo>
                <a:lnTo>
                  <a:pt x="522" y="482"/>
                </a:lnTo>
                <a:lnTo>
                  <a:pt x="516" y="486"/>
                </a:lnTo>
                <a:lnTo>
                  <a:pt x="510" y="489"/>
                </a:lnTo>
                <a:lnTo>
                  <a:pt x="504" y="492"/>
                </a:lnTo>
                <a:lnTo>
                  <a:pt x="498" y="495"/>
                </a:lnTo>
                <a:lnTo>
                  <a:pt x="492" y="497"/>
                </a:lnTo>
                <a:lnTo>
                  <a:pt x="485" y="499"/>
                </a:lnTo>
                <a:lnTo>
                  <a:pt x="479" y="501"/>
                </a:lnTo>
                <a:lnTo>
                  <a:pt x="472" y="502"/>
                </a:lnTo>
                <a:lnTo>
                  <a:pt x="465" y="503"/>
                </a:lnTo>
                <a:lnTo>
                  <a:pt x="458" y="504"/>
                </a:lnTo>
                <a:lnTo>
                  <a:pt x="451" y="504"/>
                </a:lnTo>
                <a:lnTo>
                  <a:pt x="126" y="504"/>
                </a:lnTo>
                <a:lnTo>
                  <a:pt x="119" y="504"/>
                </a:lnTo>
                <a:lnTo>
                  <a:pt x="112" y="503"/>
                </a:lnTo>
                <a:lnTo>
                  <a:pt x="105" y="502"/>
                </a:lnTo>
                <a:lnTo>
                  <a:pt x="98" y="501"/>
                </a:lnTo>
                <a:lnTo>
                  <a:pt x="92" y="499"/>
                </a:lnTo>
                <a:lnTo>
                  <a:pt x="85" y="497"/>
                </a:lnTo>
                <a:lnTo>
                  <a:pt x="79" y="495"/>
                </a:lnTo>
                <a:lnTo>
                  <a:pt x="73" y="492"/>
                </a:lnTo>
                <a:lnTo>
                  <a:pt x="67" y="489"/>
                </a:lnTo>
                <a:lnTo>
                  <a:pt x="61" y="486"/>
                </a:lnTo>
                <a:lnTo>
                  <a:pt x="55" y="482"/>
                </a:lnTo>
                <a:lnTo>
                  <a:pt x="50" y="478"/>
                </a:lnTo>
                <a:lnTo>
                  <a:pt x="45" y="474"/>
                </a:lnTo>
                <a:lnTo>
                  <a:pt x="40" y="470"/>
                </a:lnTo>
                <a:lnTo>
                  <a:pt x="35" y="465"/>
                </a:lnTo>
                <a:lnTo>
                  <a:pt x="31" y="460"/>
                </a:lnTo>
                <a:lnTo>
                  <a:pt x="26" y="455"/>
                </a:lnTo>
                <a:lnTo>
                  <a:pt x="22" y="449"/>
                </a:lnTo>
                <a:lnTo>
                  <a:pt x="19" y="444"/>
                </a:lnTo>
                <a:lnTo>
                  <a:pt x="15" y="438"/>
                </a:lnTo>
                <a:lnTo>
                  <a:pt x="12" y="432"/>
                </a:lnTo>
                <a:lnTo>
                  <a:pt x="10" y="426"/>
                </a:lnTo>
                <a:lnTo>
                  <a:pt x="7" y="419"/>
                </a:lnTo>
                <a:lnTo>
                  <a:pt x="5" y="413"/>
                </a:lnTo>
                <a:lnTo>
                  <a:pt x="4" y="406"/>
                </a:lnTo>
                <a:lnTo>
                  <a:pt x="2" y="399"/>
                </a:lnTo>
                <a:lnTo>
                  <a:pt x="1" y="393"/>
                </a:lnTo>
                <a:lnTo>
                  <a:pt x="1" y="386"/>
                </a:lnTo>
                <a:lnTo>
                  <a:pt x="0" y="378"/>
                </a:lnTo>
                <a:lnTo>
                  <a:pt x="0" y="126"/>
                </a:lnTo>
                <a:lnTo>
                  <a:pt x="1" y="119"/>
                </a:lnTo>
                <a:lnTo>
                  <a:pt x="1" y="112"/>
                </a:lnTo>
                <a:lnTo>
                  <a:pt x="2" y="105"/>
                </a:lnTo>
                <a:lnTo>
                  <a:pt x="4" y="98"/>
                </a:lnTo>
                <a:lnTo>
                  <a:pt x="5" y="91"/>
                </a:lnTo>
                <a:lnTo>
                  <a:pt x="7" y="85"/>
                </a:lnTo>
                <a:lnTo>
                  <a:pt x="10" y="79"/>
                </a:lnTo>
                <a:lnTo>
                  <a:pt x="12" y="72"/>
                </a:lnTo>
                <a:lnTo>
                  <a:pt x="15" y="66"/>
                </a:lnTo>
                <a:lnTo>
                  <a:pt x="19" y="61"/>
                </a:lnTo>
                <a:lnTo>
                  <a:pt x="22" y="55"/>
                </a:lnTo>
                <a:lnTo>
                  <a:pt x="26" y="49"/>
                </a:lnTo>
                <a:lnTo>
                  <a:pt x="31" y="44"/>
                </a:lnTo>
                <a:lnTo>
                  <a:pt x="35" y="39"/>
                </a:lnTo>
                <a:lnTo>
                  <a:pt x="40" y="35"/>
                </a:lnTo>
                <a:lnTo>
                  <a:pt x="45" y="30"/>
                </a:lnTo>
                <a:lnTo>
                  <a:pt x="50" y="26"/>
                </a:lnTo>
                <a:lnTo>
                  <a:pt x="55" y="22"/>
                </a:lnTo>
                <a:lnTo>
                  <a:pt x="61" y="18"/>
                </a:lnTo>
                <a:lnTo>
                  <a:pt x="67" y="15"/>
                </a:lnTo>
                <a:lnTo>
                  <a:pt x="73" y="12"/>
                </a:lnTo>
                <a:lnTo>
                  <a:pt x="79" y="9"/>
                </a:lnTo>
                <a:lnTo>
                  <a:pt x="85" y="7"/>
                </a:lnTo>
                <a:lnTo>
                  <a:pt x="92" y="5"/>
                </a:lnTo>
                <a:lnTo>
                  <a:pt x="98" y="3"/>
                </a:lnTo>
                <a:lnTo>
                  <a:pt x="105" y="2"/>
                </a:lnTo>
                <a:lnTo>
                  <a:pt x="112" y="1"/>
                </a:lnTo>
                <a:lnTo>
                  <a:pt x="119" y="0"/>
                </a:lnTo>
                <a:lnTo>
                  <a:pt x="126" y="0"/>
                </a:lnTo>
                <a:lnTo>
                  <a:pt x="451" y="0"/>
                </a:lnTo>
                <a:lnTo>
                  <a:pt x="451" y="0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1" name="Freeform 35"/>
          <p:cNvSpPr>
            <a:spLocks noChangeArrowheads="1"/>
          </p:cNvSpPr>
          <p:nvPr/>
        </p:nvSpPr>
        <p:spPr bwMode="auto">
          <a:xfrm>
            <a:off x="3352800" y="1981200"/>
            <a:ext cx="1582738" cy="838200"/>
          </a:xfrm>
          <a:custGeom>
            <a:avLst/>
            <a:gdLst>
              <a:gd name="T0" fmla="*/ 0 w 997"/>
              <a:gd name="T1" fmla="*/ 109 h 472"/>
              <a:gd name="T2" fmla="*/ 2 w 997"/>
              <a:gd name="T3" fmla="*/ 91 h 472"/>
              <a:gd name="T4" fmla="*/ 5 w 997"/>
              <a:gd name="T5" fmla="*/ 74 h 472"/>
              <a:gd name="T6" fmla="*/ 9 w 997"/>
              <a:gd name="T7" fmla="*/ 59 h 472"/>
              <a:gd name="T8" fmla="*/ 15 w 997"/>
              <a:gd name="T9" fmla="*/ 44 h 472"/>
              <a:gd name="T10" fmla="*/ 22 w 997"/>
              <a:gd name="T11" fmla="*/ 32 h 472"/>
              <a:gd name="T12" fmla="*/ 30 w 997"/>
              <a:gd name="T13" fmla="*/ 21 h 472"/>
              <a:gd name="T14" fmla="*/ 39 w 997"/>
              <a:gd name="T15" fmla="*/ 12 h 472"/>
              <a:gd name="T16" fmla="*/ 48 w 997"/>
              <a:gd name="T17" fmla="*/ 6 h 472"/>
              <a:gd name="T18" fmla="*/ 59 w 997"/>
              <a:gd name="T19" fmla="*/ 2 h 472"/>
              <a:gd name="T20" fmla="*/ 69 w 997"/>
              <a:gd name="T21" fmla="*/ 0 h 472"/>
              <a:gd name="T22" fmla="*/ 933 w 997"/>
              <a:gd name="T23" fmla="*/ 1 h 472"/>
              <a:gd name="T24" fmla="*/ 944 w 997"/>
              <a:gd name="T25" fmla="*/ 3 h 472"/>
              <a:gd name="T26" fmla="*/ 954 w 997"/>
              <a:gd name="T27" fmla="*/ 9 h 472"/>
              <a:gd name="T28" fmla="*/ 963 w 997"/>
              <a:gd name="T29" fmla="*/ 16 h 472"/>
              <a:gd name="T30" fmla="*/ 971 w 997"/>
              <a:gd name="T31" fmla="*/ 26 h 472"/>
              <a:gd name="T32" fmla="*/ 979 w 997"/>
              <a:gd name="T33" fmla="*/ 38 h 472"/>
              <a:gd name="T34" fmla="*/ 985 w 997"/>
              <a:gd name="T35" fmla="*/ 51 h 472"/>
              <a:gd name="T36" fmla="*/ 990 w 997"/>
              <a:gd name="T37" fmla="*/ 66 h 472"/>
              <a:gd name="T38" fmla="*/ 994 w 997"/>
              <a:gd name="T39" fmla="*/ 83 h 472"/>
              <a:gd name="T40" fmla="*/ 996 w 997"/>
              <a:gd name="T41" fmla="*/ 100 h 472"/>
              <a:gd name="T42" fmla="*/ 997 w 997"/>
              <a:gd name="T43" fmla="*/ 118 h 472"/>
              <a:gd name="T44" fmla="*/ 997 w 997"/>
              <a:gd name="T45" fmla="*/ 364 h 472"/>
              <a:gd name="T46" fmla="*/ 995 w 997"/>
              <a:gd name="T47" fmla="*/ 381 h 472"/>
              <a:gd name="T48" fmla="*/ 992 w 997"/>
              <a:gd name="T49" fmla="*/ 398 h 472"/>
              <a:gd name="T50" fmla="*/ 988 w 997"/>
              <a:gd name="T51" fmla="*/ 414 h 472"/>
              <a:gd name="T52" fmla="*/ 982 w 997"/>
              <a:gd name="T53" fmla="*/ 428 h 472"/>
              <a:gd name="T54" fmla="*/ 975 w 997"/>
              <a:gd name="T55" fmla="*/ 441 h 472"/>
              <a:gd name="T56" fmla="*/ 967 w 997"/>
              <a:gd name="T57" fmla="*/ 451 h 472"/>
              <a:gd name="T58" fmla="*/ 958 w 997"/>
              <a:gd name="T59" fmla="*/ 460 h 472"/>
              <a:gd name="T60" fmla="*/ 949 w 997"/>
              <a:gd name="T61" fmla="*/ 467 h 472"/>
              <a:gd name="T62" fmla="*/ 938 w 997"/>
              <a:gd name="T63" fmla="*/ 471 h 472"/>
              <a:gd name="T64" fmla="*/ 928 w 997"/>
              <a:gd name="T65" fmla="*/ 472 h 472"/>
              <a:gd name="T66" fmla="*/ 64 w 997"/>
              <a:gd name="T67" fmla="*/ 472 h 472"/>
              <a:gd name="T68" fmla="*/ 53 w 997"/>
              <a:gd name="T69" fmla="*/ 469 h 472"/>
              <a:gd name="T70" fmla="*/ 44 w 997"/>
              <a:gd name="T71" fmla="*/ 464 h 472"/>
              <a:gd name="T72" fmla="*/ 34 w 997"/>
              <a:gd name="T73" fmla="*/ 456 h 472"/>
              <a:gd name="T74" fmla="*/ 26 w 997"/>
              <a:gd name="T75" fmla="*/ 446 h 472"/>
              <a:gd name="T76" fmla="*/ 18 w 997"/>
              <a:gd name="T77" fmla="*/ 435 h 472"/>
              <a:gd name="T78" fmla="*/ 12 w 997"/>
              <a:gd name="T79" fmla="*/ 421 h 472"/>
              <a:gd name="T80" fmla="*/ 7 w 997"/>
              <a:gd name="T81" fmla="*/ 406 h 472"/>
              <a:gd name="T82" fmla="*/ 3 w 997"/>
              <a:gd name="T83" fmla="*/ 390 h 472"/>
              <a:gd name="T84" fmla="*/ 1 w 997"/>
              <a:gd name="T85" fmla="*/ 373 h 472"/>
              <a:gd name="T86" fmla="*/ 0 w 997"/>
              <a:gd name="T87" fmla="*/ 354 h 472"/>
              <a:gd name="T88" fmla="*/ 0 w 997"/>
              <a:gd name="T89" fmla="*/ 118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" h="472">
                <a:moveTo>
                  <a:pt x="0" y="118"/>
                </a:moveTo>
                <a:lnTo>
                  <a:pt x="0" y="109"/>
                </a:lnTo>
                <a:lnTo>
                  <a:pt x="1" y="100"/>
                </a:lnTo>
                <a:lnTo>
                  <a:pt x="2" y="91"/>
                </a:lnTo>
                <a:lnTo>
                  <a:pt x="3" y="83"/>
                </a:lnTo>
                <a:lnTo>
                  <a:pt x="5" y="74"/>
                </a:lnTo>
                <a:lnTo>
                  <a:pt x="7" y="66"/>
                </a:lnTo>
                <a:lnTo>
                  <a:pt x="9" y="59"/>
                </a:lnTo>
                <a:lnTo>
                  <a:pt x="12" y="51"/>
                </a:lnTo>
                <a:lnTo>
                  <a:pt x="15" y="44"/>
                </a:lnTo>
                <a:lnTo>
                  <a:pt x="18" y="38"/>
                </a:lnTo>
                <a:lnTo>
                  <a:pt x="22" y="32"/>
                </a:lnTo>
                <a:lnTo>
                  <a:pt x="26" y="26"/>
                </a:lnTo>
                <a:lnTo>
                  <a:pt x="30" y="21"/>
                </a:lnTo>
                <a:lnTo>
                  <a:pt x="34" y="16"/>
                </a:lnTo>
                <a:lnTo>
                  <a:pt x="39" y="12"/>
                </a:lnTo>
                <a:lnTo>
                  <a:pt x="44" y="9"/>
                </a:lnTo>
                <a:lnTo>
                  <a:pt x="48" y="6"/>
                </a:lnTo>
                <a:lnTo>
                  <a:pt x="53" y="3"/>
                </a:lnTo>
                <a:lnTo>
                  <a:pt x="59" y="2"/>
                </a:lnTo>
                <a:lnTo>
                  <a:pt x="64" y="1"/>
                </a:lnTo>
                <a:lnTo>
                  <a:pt x="69" y="0"/>
                </a:lnTo>
                <a:lnTo>
                  <a:pt x="928" y="0"/>
                </a:lnTo>
                <a:lnTo>
                  <a:pt x="933" y="1"/>
                </a:lnTo>
                <a:lnTo>
                  <a:pt x="938" y="2"/>
                </a:lnTo>
                <a:lnTo>
                  <a:pt x="944" y="3"/>
                </a:lnTo>
                <a:lnTo>
                  <a:pt x="949" y="6"/>
                </a:lnTo>
                <a:lnTo>
                  <a:pt x="954" y="9"/>
                </a:lnTo>
                <a:lnTo>
                  <a:pt x="958" y="12"/>
                </a:lnTo>
                <a:lnTo>
                  <a:pt x="963" y="16"/>
                </a:lnTo>
                <a:lnTo>
                  <a:pt x="967" y="21"/>
                </a:lnTo>
                <a:lnTo>
                  <a:pt x="971" y="26"/>
                </a:lnTo>
                <a:lnTo>
                  <a:pt x="975" y="32"/>
                </a:lnTo>
                <a:lnTo>
                  <a:pt x="979" y="38"/>
                </a:lnTo>
                <a:lnTo>
                  <a:pt x="982" y="44"/>
                </a:lnTo>
                <a:lnTo>
                  <a:pt x="985" y="51"/>
                </a:lnTo>
                <a:lnTo>
                  <a:pt x="988" y="59"/>
                </a:lnTo>
                <a:lnTo>
                  <a:pt x="990" y="66"/>
                </a:lnTo>
                <a:lnTo>
                  <a:pt x="992" y="74"/>
                </a:lnTo>
                <a:lnTo>
                  <a:pt x="994" y="83"/>
                </a:lnTo>
                <a:lnTo>
                  <a:pt x="995" y="91"/>
                </a:lnTo>
                <a:lnTo>
                  <a:pt x="996" y="100"/>
                </a:lnTo>
                <a:lnTo>
                  <a:pt x="997" y="109"/>
                </a:lnTo>
                <a:lnTo>
                  <a:pt x="997" y="118"/>
                </a:lnTo>
                <a:lnTo>
                  <a:pt x="997" y="354"/>
                </a:lnTo>
                <a:lnTo>
                  <a:pt x="997" y="364"/>
                </a:lnTo>
                <a:lnTo>
                  <a:pt x="996" y="373"/>
                </a:lnTo>
                <a:lnTo>
                  <a:pt x="995" y="381"/>
                </a:lnTo>
                <a:lnTo>
                  <a:pt x="994" y="390"/>
                </a:lnTo>
                <a:lnTo>
                  <a:pt x="992" y="398"/>
                </a:lnTo>
                <a:lnTo>
                  <a:pt x="990" y="406"/>
                </a:lnTo>
                <a:lnTo>
                  <a:pt x="988" y="414"/>
                </a:lnTo>
                <a:lnTo>
                  <a:pt x="985" y="421"/>
                </a:lnTo>
                <a:lnTo>
                  <a:pt x="982" y="428"/>
                </a:lnTo>
                <a:lnTo>
                  <a:pt x="979" y="435"/>
                </a:lnTo>
                <a:lnTo>
                  <a:pt x="975" y="441"/>
                </a:lnTo>
                <a:lnTo>
                  <a:pt x="971" y="446"/>
                </a:lnTo>
                <a:lnTo>
                  <a:pt x="967" y="451"/>
                </a:lnTo>
                <a:lnTo>
                  <a:pt x="963" y="456"/>
                </a:lnTo>
                <a:lnTo>
                  <a:pt x="958" y="460"/>
                </a:lnTo>
                <a:lnTo>
                  <a:pt x="954" y="464"/>
                </a:lnTo>
                <a:lnTo>
                  <a:pt x="949" y="467"/>
                </a:lnTo>
                <a:lnTo>
                  <a:pt x="944" y="469"/>
                </a:lnTo>
                <a:lnTo>
                  <a:pt x="938" y="471"/>
                </a:lnTo>
                <a:lnTo>
                  <a:pt x="933" y="472"/>
                </a:lnTo>
                <a:lnTo>
                  <a:pt x="928" y="472"/>
                </a:lnTo>
                <a:lnTo>
                  <a:pt x="69" y="472"/>
                </a:lnTo>
                <a:lnTo>
                  <a:pt x="64" y="472"/>
                </a:lnTo>
                <a:lnTo>
                  <a:pt x="59" y="471"/>
                </a:lnTo>
                <a:lnTo>
                  <a:pt x="53" y="469"/>
                </a:lnTo>
                <a:lnTo>
                  <a:pt x="48" y="467"/>
                </a:lnTo>
                <a:lnTo>
                  <a:pt x="44" y="464"/>
                </a:lnTo>
                <a:lnTo>
                  <a:pt x="39" y="460"/>
                </a:lnTo>
                <a:lnTo>
                  <a:pt x="34" y="456"/>
                </a:lnTo>
                <a:lnTo>
                  <a:pt x="30" y="451"/>
                </a:lnTo>
                <a:lnTo>
                  <a:pt x="26" y="446"/>
                </a:lnTo>
                <a:lnTo>
                  <a:pt x="22" y="441"/>
                </a:lnTo>
                <a:lnTo>
                  <a:pt x="18" y="435"/>
                </a:lnTo>
                <a:lnTo>
                  <a:pt x="15" y="428"/>
                </a:lnTo>
                <a:lnTo>
                  <a:pt x="12" y="421"/>
                </a:lnTo>
                <a:lnTo>
                  <a:pt x="9" y="414"/>
                </a:lnTo>
                <a:lnTo>
                  <a:pt x="7" y="406"/>
                </a:lnTo>
                <a:lnTo>
                  <a:pt x="5" y="398"/>
                </a:lnTo>
                <a:lnTo>
                  <a:pt x="3" y="390"/>
                </a:lnTo>
                <a:lnTo>
                  <a:pt x="2" y="381"/>
                </a:lnTo>
                <a:lnTo>
                  <a:pt x="1" y="373"/>
                </a:lnTo>
                <a:lnTo>
                  <a:pt x="0" y="364"/>
                </a:lnTo>
                <a:lnTo>
                  <a:pt x="0" y="354"/>
                </a:lnTo>
                <a:lnTo>
                  <a:pt x="0" y="118"/>
                </a:lnTo>
                <a:lnTo>
                  <a:pt x="0" y="118"/>
                </a:lnTo>
                <a:close/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2" name="Text Box 36"/>
          <p:cNvSpPr txBox="1">
            <a:spLocks noChangeArrowheads="1"/>
          </p:cNvSpPr>
          <p:nvPr/>
        </p:nvSpPr>
        <p:spPr bwMode="auto">
          <a:xfrm>
            <a:off x="171450" y="1601788"/>
            <a:ext cx="13716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700">
                <a:solidFill>
                  <a:srgbClr val="000000"/>
                </a:solidFill>
              </a:rPr>
              <a:t>Technological Change</a:t>
            </a:r>
          </a:p>
        </p:txBody>
      </p:sp>
      <p:sp>
        <p:nvSpPr>
          <p:cNvPr id="393" name="Text Box 37"/>
          <p:cNvSpPr txBox="1">
            <a:spLocks noChangeArrowheads="1"/>
          </p:cNvSpPr>
          <p:nvPr/>
        </p:nvSpPr>
        <p:spPr bwMode="auto">
          <a:xfrm>
            <a:off x="382588" y="2560638"/>
            <a:ext cx="760412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600">
                <a:solidFill>
                  <a:srgbClr val="000000"/>
                </a:solidFill>
              </a:rPr>
              <a:t>Markets</a:t>
            </a:r>
          </a:p>
        </p:txBody>
      </p:sp>
      <p:sp>
        <p:nvSpPr>
          <p:cNvPr id="394" name="Text Box 38"/>
          <p:cNvSpPr txBox="1">
            <a:spLocks noChangeArrowheads="1"/>
          </p:cNvSpPr>
          <p:nvPr/>
        </p:nvSpPr>
        <p:spPr bwMode="auto">
          <a:xfrm>
            <a:off x="114300" y="4379913"/>
            <a:ext cx="5937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400">
                <a:solidFill>
                  <a:srgbClr val="000000"/>
                </a:solidFill>
              </a:rPr>
              <a:t>Low Social Capital</a:t>
            </a:r>
          </a:p>
        </p:txBody>
      </p:sp>
      <p:sp>
        <p:nvSpPr>
          <p:cNvPr id="395" name="Text Box 39"/>
          <p:cNvSpPr txBox="1">
            <a:spLocks noChangeArrowheads="1"/>
          </p:cNvSpPr>
          <p:nvPr/>
        </p:nvSpPr>
        <p:spPr bwMode="auto">
          <a:xfrm>
            <a:off x="971550" y="4497388"/>
            <a:ext cx="6794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600">
                <a:solidFill>
                  <a:srgbClr val="000000"/>
                </a:solidFill>
              </a:rPr>
              <a:t>Low Health Capital</a:t>
            </a:r>
          </a:p>
        </p:txBody>
      </p:sp>
      <p:sp>
        <p:nvSpPr>
          <p:cNvPr id="396" name="Text Box 40"/>
          <p:cNvSpPr txBox="1">
            <a:spLocks noChangeArrowheads="1"/>
          </p:cNvSpPr>
          <p:nvPr/>
        </p:nvSpPr>
        <p:spPr bwMode="auto">
          <a:xfrm>
            <a:off x="3036888" y="4437063"/>
            <a:ext cx="7429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400">
                <a:solidFill>
                  <a:srgbClr val="000000"/>
                </a:solidFill>
              </a:rPr>
              <a:t>Low Personal Capital</a:t>
            </a:r>
          </a:p>
        </p:txBody>
      </p:sp>
      <p:sp>
        <p:nvSpPr>
          <p:cNvPr id="397" name="Text Box 41"/>
          <p:cNvSpPr txBox="1">
            <a:spLocks noChangeArrowheads="1"/>
          </p:cNvSpPr>
          <p:nvPr/>
        </p:nvSpPr>
        <p:spPr bwMode="auto">
          <a:xfrm>
            <a:off x="1828800" y="4551363"/>
            <a:ext cx="89217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400">
                <a:solidFill>
                  <a:srgbClr val="000000"/>
                </a:solidFill>
              </a:rPr>
              <a:t>Genes: Physical &amp; Psychol. Predis- positions</a:t>
            </a:r>
          </a:p>
        </p:txBody>
      </p:sp>
      <p:sp>
        <p:nvSpPr>
          <p:cNvPr id="398" name="Text Box 42"/>
          <p:cNvSpPr txBox="1">
            <a:spLocks noChangeArrowheads="1"/>
          </p:cNvSpPr>
          <p:nvPr/>
        </p:nvSpPr>
        <p:spPr bwMode="auto">
          <a:xfrm>
            <a:off x="1828800" y="1352550"/>
            <a:ext cx="9144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500">
                <a:solidFill>
                  <a:srgbClr val="000000"/>
                </a:solidFill>
              </a:rPr>
              <a:t>Growing Infra- structure of Obesity</a:t>
            </a:r>
          </a:p>
        </p:txBody>
      </p:sp>
      <p:sp>
        <p:nvSpPr>
          <p:cNvPr id="399" name="Text Box 43"/>
          <p:cNvSpPr txBox="1">
            <a:spLocks noChangeArrowheads="1"/>
          </p:cNvSpPr>
          <p:nvPr/>
        </p:nvSpPr>
        <p:spPr bwMode="auto">
          <a:xfrm>
            <a:off x="2970213" y="1181100"/>
            <a:ext cx="66992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400">
                <a:solidFill>
                  <a:srgbClr val="000000"/>
                </a:solidFill>
              </a:rPr>
              <a:t>Rising Chronic Stress</a:t>
            </a:r>
          </a:p>
        </p:txBody>
      </p:sp>
      <p:sp>
        <p:nvSpPr>
          <p:cNvPr id="400" name="Text Box 44"/>
          <p:cNvSpPr txBox="1">
            <a:spLocks noChangeArrowheads="1"/>
          </p:cNvSpPr>
          <p:nvPr/>
        </p:nvSpPr>
        <p:spPr bwMode="auto">
          <a:xfrm>
            <a:off x="3581400" y="2057400"/>
            <a:ext cx="12080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600">
                <a:solidFill>
                  <a:srgbClr val="000000"/>
                </a:solidFill>
              </a:rPr>
              <a:t>Poor Advice from Health Practitioners</a:t>
            </a:r>
          </a:p>
        </p:txBody>
      </p:sp>
      <p:sp>
        <p:nvSpPr>
          <p:cNvPr id="401" name="Text Box 45"/>
          <p:cNvSpPr txBox="1">
            <a:spLocks noChangeArrowheads="1"/>
          </p:cNvSpPr>
          <p:nvPr/>
        </p:nvSpPr>
        <p:spPr bwMode="auto">
          <a:xfrm>
            <a:off x="3827463" y="3238500"/>
            <a:ext cx="900112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500">
                <a:solidFill>
                  <a:srgbClr val="000000"/>
                </a:solidFill>
              </a:rPr>
              <a:t>Poor Diet &amp; Life Pattern Choices</a:t>
            </a:r>
          </a:p>
        </p:txBody>
      </p:sp>
      <p:sp>
        <p:nvSpPr>
          <p:cNvPr id="402" name="Text Box 46"/>
          <p:cNvSpPr txBox="1">
            <a:spLocks noChangeArrowheads="1"/>
          </p:cNvSpPr>
          <p:nvPr/>
        </p:nvSpPr>
        <p:spPr bwMode="auto">
          <a:xfrm>
            <a:off x="5199063" y="3302000"/>
            <a:ext cx="9556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700">
                <a:solidFill>
                  <a:srgbClr val="000000"/>
                </a:solidFill>
              </a:rPr>
              <a:t>Poor Habits, Addiction</a:t>
            </a:r>
          </a:p>
        </p:txBody>
      </p:sp>
      <p:sp>
        <p:nvSpPr>
          <p:cNvPr id="403" name="Text Box 47"/>
          <p:cNvSpPr txBox="1">
            <a:spLocks noChangeArrowheads="1"/>
          </p:cNvSpPr>
          <p:nvPr/>
        </p:nvSpPr>
        <p:spPr bwMode="auto">
          <a:xfrm>
            <a:off x="6686550" y="3070225"/>
            <a:ext cx="9874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600">
                <a:solidFill>
                  <a:srgbClr val="000000"/>
                </a:solidFill>
              </a:rPr>
              <a:t>Poor Health &amp; Weight Outcomes</a:t>
            </a:r>
          </a:p>
        </p:txBody>
      </p:sp>
      <p:sp>
        <p:nvSpPr>
          <p:cNvPr id="404" name="Text Box 48"/>
          <p:cNvSpPr txBox="1">
            <a:spLocks noChangeArrowheads="1"/>
          </p:cNvSpPr>
          <p:nvPr/>
        </p:nvSpPr>
        <p:spPr bwMode="auto">
          <a:xfrm>
            <a:off x="8286750" y="3071813"/>
            <a:ext cx="7810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700">
                <a:solidFill>
                  <a:srgbClr val="000000"/>
                </a:solidFill>
              </a:rPr>
              <a:t>Over- weight, Obesity</a:t>
            </a:r>
          </a:p>
        </p:txBody>
      </p:sp>
      <p:sp>
        <p:nvSpPr>
          <p:cNvPr id="405" name="Freeform 49"/>
          <p:cNvSpPr>
            <a:spLocks/>
          </p:cNvSpPr>
          <p:nvPr/>
        </p:nvSpPr>
        <p:spPr bwMode="auto">
          <a:xfrm>
            <a:off x="3257550" y="3600450"/>
            <a:ext cx="457200" cy="0"/>
          </a:xfrm>
          <a:custGeom>
            <a:avLst/>
            <a:gdLst>
              <a:gd name="T0" fmla="*/ 288 w 288"/>
              <a:gd name="T1" fmla="*/ 0 w 28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288">
                <a:moveTo>
                  <a:pt x="288" y="0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6" name="Freeform 50"/>
          <p:cNvSpPr>
            <a:spLocks/>
          </p:cNvSpPr>
          <p:nvPr/>
        </p:nvSpPr>
        <p:spPr bwMode="auto">
          <a:xfrm>
            <a:off x="4800600" y="3600450"/>
            <a:ext cx="285750" cy="0"/>
          </a:xfrm>
          <a:custGeom>
            <a:avLst/>
            <a:gdLst>
              <a:gd name="T0" fmla="*/ 180 w 180"/>
              <a:gd name="T1" fmla="*/ 0 w 18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80">
                <a:moveTo>
                  <a:pt x="180" y="0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7" name="Freeform 51"/>
          <p:cNvSpPr>
            <a:spLocks/>
          </p:cNvSpPr>
          <p:nvPr/>
        </p:nvSpPr>
        <p:spPr bwMode="auto">
          <a:xfrm>
            <a:off x="6229350" y="3600450"/>
            <a:ext cx="342900" cy="0"/>
          </a:xfrm>
          <a:custGeom>
            <a:avLst/>
            <a:gdLst>
              <a:gd name="T0" fmla="*/ 216 w 216"/>
              <a:gd name="T1" fmla="*/ 0 w 216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216">
                <a:moveTo>
                  <a:pt x="216" y="0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8" name="Freeform 52"/>
          <p:cNvSpPr>
            <a:spLocks/>
          </p:cNvSpPr>
          <p:nvPr/>
        </p:nvSpPr>
        <p:spPr bwMode="auto">
          <a:xfrm>
            <a:off x="7772400" y="3600450"/>
            <a:ext cx="457200" cy="0"/>
          </a:xfrm>
          <a:custGeom>
            <a:avLst/>
            <a:gdLst>
              <a:gd name="T0" fmla="*/ 288 w 288"/>
              <a:gd name="T1" fmla="*/ 0 w 28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288">
                <a:moveTo>
                  <a:pt x="288" y="0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" name="Freeform 53"/>
          <p:cNvSpPr>
            <a:spLocks/>
          </p:cNvSpPr>
          <p:nvPr/>
        </p:nvSpPr>
        <p:spPr bwMode="auto">
          <a:xfrm>
            <a:off x="2228850" y="2343150"/>
            <a:ext cx="0" cy="971550"/>
          </a:xfrm>
          <a:custGeom>
            <a:avLst/>
            <a:gdLst>
              <a:gd name="T0" fmla="*/ 612 h 612"/>
              <a:gd name="T1" fmla="*/ 0 h 612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612">
                <a:moveTo>
                  <a:pt x="0" y="612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" name="Freeform 54"/>
          <p:cNvSpPr>
            <a:spLocks/>
          </p:cNvSpPr>
          <p:nvPr/>
        </p:nvSpPr>
        <p:spPr bwMode="auto">
          <a:xfrm>
            <a:off x="800100" y="2114550"/>
            <a:ext cx="0" cy="400050"/>
          </a:xfrm>
          <a:custGeom>
            <a:avLst/>
            <a:gdLst>
              <a:gd name="T0" fmla="*/ 252 h 252"/>
              <a:gd name="T1" fmla="*/ 0 h 252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52">
                <a:moveTo>
                  <a:pt x="0" y="252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" name="Freeform 55"/>
          <p:cNvSpPr>
            <a:spLocks/>
          </p:cNvSpPr>
          <p:nvPr/>
        </p:nvSpPr>
        <p:spPr bwMode="auto">
          <a:xfrm>
            <a:off x="914400" y="2857500"/>
            <a:ext cx="0" cy="457200"/>
          </a:xfrm>
          <a:custGeom>
            <a:avLst/>
            <a:gdLst>
              <a:gd name="T0" fmla="*/ 288 h 288"/>
              <a:gd name="T1" fmla="*/ 0 h 288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88">
                <a:moveTo>
                  <a:pt x="0" y="288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" name="Freeform 56"/>
          <p:cNvSpPr>
            <a:spLocks/>
          </p:cNvSpPr>
          <p:nvPr/>
        </p:nvSpPr>
        <p:spPr bwMode="auto">
          <a:xfrm>
            <a:off x="2971800" y="1828800"/>
            <a:ext cx="0" cy="1485900"/>
          </a:xfrm>
          <a:custGeom>
            <a:avLst/>
            <a:gdLst>
              <a:gd name="T0" fmla="*/ 936 h 936"/>
              <a:gd name="T1" fmla="*/ 0 h 936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936">
                <a:moveTo>
                  <a:pt x="0" y="936"/>
                </a:moveTo>
                <a:lnTo>
                  <a:pt x="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" name="Freeform 57"/>
          <p:cNvSpPr>
            <a:spLocks/>
          </p:cNvSpPr>
          <p:nvPr/>
        </p:nvSpPr>
        <p:spPr bwMode="auto">
          <a:xfrm>
            <a:off x="3200400" y="2819400"/>
            <a:ext cx="228600" cy="495300"/>
          </a:xfrm>
          <a:custGeom>
            <a:avLst/>
            <a:gdLst>
              <a:gd name="T0" fmla="*/ 0 w 180"/>
              <a:gd name="T1" fmla="*/ 360 h 360"/>
              <a:gd name="T2" fmla="*/ 180 w 180"/>
              <a:gd name="T3" fmla="*/ 0 h 36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0" h="360">
                <a:moveTo>
                  <a:pt x="0" y="360"/>
                </a:moveTo>
                <a:lnTo>
                  <a:pt x="180" y="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4" name="Freeform 58"/>
          <p:cNvSpPr>
            <a:spLocks/>
          </p:cNvSpPr>
          <p:nvPr/>
        </p:nvSpPr>
        <p:spPr bwMode="auto">
          <a:xfrm>
            <a:off x="571500" y="3886200"/>
            <a:ext cx="171450" cy="285750"/>
          </a:xfrm>
          <a:custGeom>
            <a:avLst/>
            <a:gdLst>
              <a:gd name="T0" fmla="*/ 108 w 108"/>
              <a:gd name="T1" fmla="*/ 0 h 180"/>
              <a:gd name="T2" fmla="*/ 0 w 108"/>
              <a:gd name="T3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8" h="180">
                <a:moveTo>
                  <a:pt x="108" y="0"/>
                </a:moveTo>
                <a:lnTo>
                  <a:pt x="0" y="18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5" name="Freeform 59"/>
          <p:cNvSpPr>
            <a:spLocks/>
          </p:cNvSpPr>
          <p:nvPr/>
        </p:nvSpPr>
        <p:spPr bwMode="auto">
          <a:xfrm>
            <a:off x="1257300" y="3829050"/>
            <a:ext cx="0" cy="571500"/>
          </a:xfrm>
          <a:custGeom>
            <a:avLst/>
            <a:gdLst>
              <a:gd name="T0" fmla="*/ 0 h 360"/>
              <a:gd name="T1" fmla="*/ 360 h 360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360">
                <a:moveTo>
                  <a:pt x="0" y="0"/>
                </a:moveTo>
                <a:lnTo>
                  <a:pt x="0" y="360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" name="Freeform 60"/>
          <p:cNvSpPr>
            <a:spLocks/>
          </p:cNvSpPr>
          <p:nvPr/>
        </p:nvSpPr>
        <p:spPr bwMode="auto">
          <a:xfrm>
            <a:off x="2286000" y="3829050"/>
            <a:ext cx="0" cy="457200"/>
          </a:xfrm>
          <a:custGeom>
            <a:avLst/>
            <a:gdLst>
              <a:gd name="T0" fmla="*/ 0 h 288"/>
              <a:gd name="T1" fmla="*/ 288 h 288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88">
                <a:moveTo>
                  <a:pt x="0" y="0"/>
                </a:moveTo>
                <a:lnTo>
                  <a:pt x="0" y="288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" name="Freeform 61"/>
          <p:cNvSpPr>
            <a:spLocks/>
          </p:cNvSpPr>
          <p:nvPr/>
        </p:nvSpPr>
        <p:spPr bwMode="auto">
          <a:xfrm>
            <a:off x="3086100" y="3886200"/>
            <a:ext cx="285750" cy="514350"/>
          </a:xfrm>
          <a:custGeom>
            <a:avLst/>
            <a:gdLst>
              <a:gd name="T0" fmla="*/ 0 w 180"/>
              <a:gd name="T1" fmla="*/ 0 h 324"/>
              <a:gd name="T2" fmla="*/ 180 w 180"/>
              <a:gd name="T3" fmla="*/ 324 h 32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0" h="324">
                <a:moveTo>
                  <a:pt x="0" y="0"/>
                </a:moveTo>
                <a:lnTo>
                  <a:pt x="180" y="324"/>
                </a:lnTo>
              </a:path>
            </a:pathLst>
          </a:custGeom>
          <a:noFill/>
          <a:ln w="29942">
            <a:solidFill>
              <a:srgbClr val="000000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" name="Text Box 62"/>
          <p:cNvSpPr txBox="1">
            <a:spLocks noChangeArrowheads="1"/>
          </p:cNvSpPr>
          <p:nvPr/>
        </p:nvSpPr>
        <p:spPr bwMode="auto">
          <a:xfrm>
            <a:off x="7543800" y="4343400"/>
            <a:ext cx="1408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500">
                <a:solidFill>
                  <a:srgbClr val="000000"/>
                </a:solidFill>
              </a:rPr>
              <a:t>W much greater than W*</a:t>
            </a:r>
          </a:p>
        </p:txBody>
      </p:sp>
      <p:sp>
        <p:nvSpPr>
          <p:cNvPr id="419" name="Text Box 63"/>
          <p:cNvSpPr txBox="1">
            <a:spLocks noChangeArrowheads="1"/>
          </p:cNvSpPr>
          <p:nvPr/>
        </p:nvSpPr>
        <p:spPr bwMode="auto">
          <a:xfrm>
            <a:off x="4113213" y="1295400"/>
            <a:ext cx="21113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500">
                <a:solidFill>
                  <a:srgbClr val="000000"/>
                </a:solidFill>
              </a:rPr>
              <a:t>External Factors (above individual)</a:t>
            </a:r>
          </a:p>
        </p:txBody>
      </p:sp>
      <p:sp>
        <p:nvSpPr>
          <p:cNvPr id="420" name="Text Box 64"/>
          <p:cNvSpPr txBox="1">
            <a:spLocks noChangeArrowheads="1"/>
          </p:cNvSpPr>
          <p:nvPr/>
        </p:nvSpPr>
        <p:spPr bwMode="auto">
          <a:xfrm>
            <a:off x="3827463" y="5240338"/>
            <a:ext cx="2116137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500">
                <a:solidFill>
                  <a:srgbClr val="000000"/>
                </a:solidFill>
              </a:rPr>
              <a:t>Internal Factors (below individual)</a:t>
            </a:r>
          </a:p>
        </p:txBody>
      </p:sp>
      <p:sp>
        <p:nvSpPr>
          <p:cNvPr id="421" name="Text Box 65"/>
          <p:cNvSpPr txBox="1">
            <a:spLocks noChangeArrowheads="1"/>
          </p:cNvSpPr>
          <p:nvPr/>
        </p:nvSpPr>
        <p:spPr bwMode="auto">
          <a:xfrm>
            <a:off x="609600" y="6019800"/>
            <a:ext cx="31432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900">
                <a:solidFill>
                  <a:srgbClr val="000000"/>
                </a:solidFill>
              </a:rPr>
              <a:t>Socio-Economic Worst Case</a:t>
            </a:r>
          </a:p>
        </p:txBody>
      </p:sp>
      <p:sp>
        <p:nvSpPr>
          <p:cNvPr id="422" name="Text Box 66"/>
          <p:cNvSpPr txBox="1">
            <a:spLocks noChangeArrowheads="1"/>
          </p:cNvSpPr>
          <p:nvPr/>
        </p:nvSpPr>
        <p:spPr bwMode="auto">
          <a:xfrm>
            <a:off x="1028700" y="2994025"/>
            <a:ext cx="266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3200">
                <a:solidFill>
                  <a:srgbClr val="000000"/>
                </a:solidFill>
              </a:rPr>
              <a:t>*</a:t>
            </a:r>
          </a:p>
        </p:txBody>
      </p:sp>
      <p:sp>
        <p:nvSpPr>
          <p:cNvPr id="423" name="Text Box 67"/>
          <p:cNvSpPr txBox="1">
            <a:spLocks noChangeArrowheads="1"/>
          </p:cNvSpPr>
          <p:nvPr/>
        </p:nvSpPr>
        <p:spPr bwMode="auto">
          <a:xfrm>
            <a:off x="5886450" y="1793875"/>
            <a:ext cx="2301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3200">
                <a:solidFill>
                  <a:srgbClr val="000000"/>
                </a:solidFill>
              </a:rPr>
              <a:t>*</a:t>
            </a:r>
          </a:p>
        </p:txBody>
      </p:sp>
      <p:sp>
        <p:nvSpPr>
          <p:cNvPr id="424" name="Text Box 68"/>
          <p:cNvSpPr txBox="1">
            <a:spLocks noChangeArrowheads="1"/>
          </p:cNvSpPr>
          <p:nvPr/>
        </p:nvSpPr>
        <p:spPr bwMode="auto">
          <a:xfrm>
            <a:off x="6227763" y="1697038"/>
            <a:ext cx="1771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600">
                <a:solidFill>
                  <a:srgbClr val="000000"/>
                </a:solidFill>
              </a:rPr>
              <a:t>Falling Food Prices</a:t>
            </a:r>
          </a:p>
        </p:txBody>
      </p:sp>
      <p:sp>
        <p:nvSpPr>
          <p:cNvPr id="425" name="Text Box 69"/>
          <p:cNvSpPr txBox="1">
            <a:spLocks noChangeArrowheads="1"/>
          </p:cNvSpPr>
          <p:nvPr/>
        </p:nvSpPr>
        <p:spPr bwMode="auto">
          <a:xfrm>
            <a:off x="6170613" y="1984375"/>
            <a:ext cx="2197100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</a:pPr>
            <a:r>
              <a:rPr lang="en-US" sz="1600">
                <a:solidFill>
                  <a:srgbClr val="000000"/>
                </a:solidFill>
              </a:rPr>
              <a:t>Rising Exercise Prices</a:t>
            </a:r>
          </a:p>
        </p:txBody>
      </p:sp>
      <p:sp>
        <p:nvSpPr>
          <p:cNvPr id="426" name="Text Box 70"/>
          <p:cNvSpPr txBox="1">
            <a:spLocks noChangeArrowheads="1"/>
          </p:cNvSpPr>
          <p:nvPr/>
        </p:nvSpPr>
        <p:spPr bwMode="auto">
          <a:xfrm>
            <a:off x="228600" y="6338888"/>
            <a:ext cx="762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852761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200" y="197346"/>
            <a:ext cx="7620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Food </a:t>
            </a:r>
            <a:r>
              <a:rPr lang="en-US" dirty="0" smtClean="0"/>
              <a:t>Suppliers cont’d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Not just supplying unhealthy foods, actively designing:</a:t>
            </a:r>
          </a:p>
          <a:p>
            <a:r>
              <a:rPr lang="en-US" dirty="0"/>
              <a:t> 	Adding sugar, fat, salt to make them </a:t>
            </a:r>
          </a:p>
          <a:p>
            <a:pPr lvl="0"/>
            <a:r>
              <a:rPr lang="en-US" dirty="0" smtClean="0"/>
              <a:t>		</a:t>
            </a:r>
            <a:r>
              <a:rPr lang="en-US" dirty="0" err="1" smtClean="0"/>
              <a:t>hyperpalatable</a:t>
            </a:r>
            <a:r>
              <a:rPr lang="en-US" dirty="0"/>
              <a:t>, 2) override body’s satiety signals, 3) more </a:t>
            </a:r>
            <a:r>
              <a:rPr lang="en-US" dirty="0" smtClean="0"/>
              <a:t>			habit </a:t>
            </a:r>
            <a:r>
              <a:rPr lang="en-US" dirty="0"/>
              <a:t>forming</a:t>
            </a:r>
          </a:p>
          <a:p>
            <a:r>
              <a:rPr lang="en-US" dirty="0"/>
              <a:t>	Goal:  to get you hooked, creating “</a:t>
            </a:r>
            <a:r>
              <a:rPr lang="en-US" dirty="0" err="1"/>
              <a:t>craveability</a:t>
            </a:r>
            <a:r>
              <a:rPr lang="en-US" dirty="0"/>
              <a:t>”, 	customers who are </a:t>
            </a:r>
            <a:r>
              <a:rPr lang="en-US" dirty="0" smtClean="0"/>
              <a:t>			“</a:t>
            </a:r>
            <a:r>
              <a:rPr lang="en-US" dirty="0"/>
              <a:t>conditioned </a:t>
            </a:r>
            <a:r>
              <a:rPr lang="en-US" dirty="0" err="1"/>
              <a:t>hypereaters</a:t>
            </a:r>
            <a:r>
              <a:rPr lang="en-US" dirty="0"/>
              <a:t>” Kessler</a:t>
            </a:r>
          </a:p>
          <a:p>
            <a:r>
              <a:rPr lang="en-US" dirty="0"/>
              <a:t>	Aggressive advertising, marketing strategies</a:t>
            </a:r>
          </a:p>
          <a:p>
            <a:r>
              <a:rPr lang="en-US" dirty="0"/>
              <a:t>	Creation of toxic food environment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Socio-Economic Change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2) Influence of important socio-economic patterns:</a:t>
            </a:r>
          </a:p>
          <a:p>
            <a:r>
              <a:rPr lang="en-US" dirty="0"/>
              <a:t>	People spending more time away from home, eating </a:t>
            </a:r>
            <a:r>
              <a:rPr lang="en-US" dirty="0" smtClean="0"/>
              <a:t>less </a:t>
            </a:r>
            <a:r>
              <a:rPr lang="en-US" dirty="0"/>
              <a:t>at home</a:t>
            </a:r>
          </a:p>
          <a:p>
            <a:r>
              <a:rPr lang="en-US" dirty="0"/>
              <a:t>	Shift to foods requiring less home preparation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5992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" y="-6147"/>
            <a:ext cx="90678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Second External Factor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Impact of technological change on markets for food &amp;  </a:t>
            </a:r>
            <a:r>
              <a:rPr lang="en-US" dirty="0" smtClean="0"/>
              <a:t>exercise</a:t>
            </a:r>
            <a:r>
              <a:rPr lang="en-US" dirty="0"/>
              <a:t>:</a:t>
            </a:r>
          </a:p>
          <a:p>
            <a:r>
              <a:rPr lang="en-US" dirty="0"/>
              <a:t>	Lower food prices, higher exercise prices</a:t>
            </a:r>
          </a:p>
          <a:p>
            <a:r>
              <a:rPr lang="en-US" dirty="0"/>
              <a:t>	Prices of fats, oils, sugars, sweets, sodas are lower</a:t>
            </a:r>
          </a:p>
          <a:p>
            <a:r>
              <a:rPr lang="en-US" dirty="0"/>
              <a:t>	Prices of fresh fruits, vegetables, fish, dairy higher</a:t>
            </a:r>
          </a:p>
          <a:p>
            <a:r>
              <a:rPr lang="en-US" dirty="0"/>
              <a:t>	Thus incentive to eat less healthfully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en-US" dirty="0"/>
              <a:t>The Internal Factors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Personal Capital (PC)</a:t>
            </a:r>
          </a:p>
          <a:p>
            <a:r>
              <a:rPr lang="en-US" dirty="0"/>
              <a:t> 	Its human capital (HC), embodied in humans</a:t>
            </a:r>
          </a:p>
          <a:p>
            <a:r>
              <a:rPr lang="en-US" dirty="0"/>
              <a:t>	Different from standard HC, largely </a:t>
            </a:r>
            <a:r>
              <a:rPr lang="en-US" dirty="0" err="1"/>
              <a:t>noncognitive</a:t>
            </a:r>
            <a:r>
              <a:rPr lang="en-US" dirty="0"/>
              <a:t>, </a:t>
            </a:r>
            <a:r>
              <a:rPr lang="en-US" dirty="0" smtClean="0"/>
              <a:t>nonphysical</a:t>
            </a:r>
            <a:endParaRPr lang="en-US" dirty="0"/>
          </a:p>
          <a:p>
            <a:r>
              <a:rPr lang="en-US" dirty="0"/>
              <a:t>	PC:  personal qualities, partly from efforts to mature &amp; </a:t>
            </a:r>
            <a:r>
              <a:rPr lang="en-US" dirty="0" smtClean="0"/>
              <a:t>grow</a:t>
            </a:r>
            <a:endParaRPr lang="en-US" dirty="0"/>
          </a:p>
          <a:p>
            <a:r>
              <a:rPr lang="en-US" dirty="0"/>
              <a:t>	Example:  emotional intelligence</a:t>
            </a:r>
          </a:p>
          <a:p>
            <a:r>
              <a:rPr lang="en-US" dirty="0"/>
              <a:t>	Determines person’s response to external factors</a:t>
            </a:r>
          </a:p>
          <a:p>
            <a:r>
              <a:rPr lang="en-US" dirty="0"/>
              <a:t>	Person with small/poor endowment of PC likely 				</a:t>
            </a:r>
            <a:r>
              <a:rPr lang="en-US" dirty="0" smtClean="0"/>
              <a:t>		succumbs </a:t>
            </a:r>
            <a:r>
              <a:rPr lang="en-US" dirty="0"/>
              <a:t>to external influences, incentives</a:t>
            </a:r>
          </a:p>
          <a:p>
            <a:r>
              <a:rPr lang="en-US" dirty="0"/>
              <a:t>	Person with greater emotional competencies, ability to </a:t>
            </a:r>
            <a:r>
              <a:rPr lang="en-US" dirty="0" smtClean="0"/>
              <a:t>control </a:t>
            </a:r>
            <a:r>
              <a:rPr lang="en-US" dirty="0"/>
              <a:t>impulse, delay </a:t>
            </a:r>
            <a:r>
              <a:rPr lang="en-US" dirty="0" smtClean="0"/>
              <a:t>			gratification </a:t>
            </a:r>
            <a:r>
              <a:rPr lang="en-US" dirty="0"/>
              <a:t>can resist</a:t>
            </a:r>
          </a:p>
          <a:p>
            <a:r>
              <a:rPr lang="en-US" dirty="0"/>
              <a:t>	People with low PC are vulnerable, likely to develop </a:t>
            </a:r>
            <a:r>
              <a:rPr lang="en-US" dirty="0" smtClean="0"/>
              <a:t>habits </a:t>
            </a:r>
            <a:r>
              <a:rPr lang="en-US" dirty="0"/>
              <a:t>pushed by food suppliers; </a:t>
            </a:r>
            <a:r>
              <a:rPr lang="en-US" dirty="0" smtClean="0"/>
              <a:t>		they </a:t>
            </a:r>
            <a:r>
              <a:rPr lang="en-US" dirty="0"/>
              <a:t>become </a:t>
            </a:r>
            <a:r>
              <a:rPr lang="en-US" dirty="0" smtClean="0"/>
              <a:t>conditioned </a:t>
            </a:r>
            <a:r>
              <a:rPr lang="en-US" dirty="0" err="1"/>
              <a:t>hypereaters</a:t>
            </a:r>
            <a:r>
              <a:rPr lang="en-US" dirty="0"/>
              <a:t>, compulsively eating 			processed, palatable, cheap, unhealthy food</a:t>
            </a:r>
          </a:p>
        </p:txBody>
      </p:sp>
    </p:spTree>
    <p:extLst>
      <p:ext uri="{BB962C8B-B14F-4D97-AF65-F5344CB8AC3E}">
        <p14:creationId xmlns:p14="http://schemas.microsoft.com/office/powerpoint/2010/main" val="574619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66800" y="304800"/>
            <a:ext cx="670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Health capital (HLC)</a:t>
            </a:r>
          </a:p>
          <a:p>
            <a:r>
              <a:rPr lang="en-US" dirty="0"/>
              <a:t>	Consists of individual learning related to physical &amp; 			mental health</a:t>
            </a:r>
          </a:p>
          <a:p>
            <a:r>
              <a:rPr lang="en-US" dirty="0"/>
              <a:t>	HLC learning relates to eating &amp; exercise patterns, use 		</a:t>
            </a:r>
            <a:r>
              <a:rPr lang="en-US" dirty="0" smtClean="0"/>
              <a:t>	of </a:t>
            </a:r>
            <a:r>
              <a:rPr lang="en-US" dirty="0"/>
              <a:t>medicines &amp; nutritional supplements, use of 			alcohol &amp; drugs,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	Person who learns to eat slowly, get enough sleep, eat 			healthy food, &amp; exercise less likely to be obese</a:t>
            </a:r>
          </a:p>
          <a:p>
            <a:r>
              <a:rPr lang="en-US" dirty="0"/>
              <a:t>	HLC overlaps with PC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Individual with strong, positive PC, HLC, SC likely to </a:t>
            </a:r>
            <a:r>
              <a:rPr lang="en-US" dirty="0" smtClean="0"/>
              <a:t>choose </a:t>
            </a:r>
            <a:r>
              <a:rPr lang="en-US" dirty="0"/>
              <a:t>good diet, </a:t>
            </a:r>
            <a:r>
              <a:rPr lang="en-US" dirty="0" smtClean="0"/>
              <a:t>	behavior </a:t>
            </a:r>
            <a:r>
              <a:rPr lang="en-US" dirty="0"/>
              <a:t>even if strong negative 	influences/incentives from infrastructure of obesity &amp; 	food markets</a:t>
            </a:r>
          </a:p>
          <a:p>
            <a:r>
              <a:rPr lang="en-US" dirty="0"/>
              <a:t>Not so if weak PC, HLC, SC</a:t>
            </a:r>
          </a:p>
          <a:p>
            <a:r>
              <a:rPr lang="en-US" dirty="0"/>
              <a:t>Relative strength of internal, external factors determines </a:t>
            </a:r>
            <a:r>
              <a:rPr lang="en-US" dirty="0" smtClean="0"/>
              <a:t>outcome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26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-1"/>
            <a:ext cx="83058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Related Patterns &amp; Issues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“Nutrition transition”, a longer term view</a:t>
            </a:r>
          </a:p>
          <a:p>
            <a:r>
              <a:rPr lang="en-US" dirty="0"/>
              <a:t>	Societies at early stage of development:</a:t>
            </a:r>
          </a:p>
          <a:p>
            <a:r>
              <a:rPr lang="en-US" dirty="0"/>
              <a:t>		High fertility, high mortality</a:t>
            </a:r>
          </a:p>
          <a:p>
            <a:r>
              <a:rPr lang="en-US" dirty="0"/>
              <a:t>		High prevalence of infectious diseases</a:t>
            </a:r>
          </a:p>
          <a:p>
            <a:r>
              <a:rPr lang="en-US" dirty="0"/>
              <a:t>		High prevalence of </a:t>
            </a:r>
            <a:r>
              <a:rPr lang="en-US" dirty="0" err="1"/>
              <a:t>undernutrition</a:t>
            </a:r>
            <a:endParaRPr lang="en-US" dirty="0"/>
          </a:p>
          <a:p>
            <a:r>
              <a:rPr lang="en-US" dirty="0"/>
              <a:t>	Societies moving toward modernity</a:t>
            </a:r>
          </a:p>
          <a:p>
            <a:r>
              <a:rPr lang="en-US" dirty="0"/>
              <a:t>		Lower mortality &amp; fertility</a:t>
            </a:r>
          </a:p>
          <a:p>
            <a:r>
              <a:rPr lang="en-US" dirty="0"/>
              <a:t>		Infectious diseases recede</a:t>
            </a:r>
          </a:p>
          <a:p>
            <a:r>
              <a:rPr lang="en-US" dirty="0"/>
              <a:t>		Lower famine </a:t>
            </a:r>
          </a:p>
          <a:p>
            <a:r>
              <a:rPr lang="en-US" dirty="0"/>
              <a:t>		Rise of nutrition-related </a:t>
            </a:r>
            <a:r>
              <a:rPr lang="en-US" dirty="0" err="1"/>
              <a:t>noncommunicable</a:t>
            </a:r>
            <a:r>
              <a:rPr lang="en-US" dirty="0"/>
              <a:t> 					diseases (NR-NCD)</a:t>
            </a:r>
          </a:p>
          <a:p>
            <a:r>
              <a:rPr lang="en-US" dirty="0"/>
              <a:t>	NR-NCD only arise after contact with modern, 				Western lifestyles, dietary practices</a:t>
            </a:r>
          </a:p>
          <a:p>
            <a:r>
              <a:rPr lang="en-US" dirty="0"/>
              <a:t>	NR-NCD: diseases of civilization, affluence, Western</a:t>
            </a:r>
          </a:p>
          <a:p>
            <a:r>
              <a:rPr lang="en-US" dirty="0"/>
              <a:t>	NR-NCD: obesity, diabetes, cardiovascular, 					hypertension &amp; stroke, cancer, appendicitis,…</a:t>
            </a:r>
          </a:p>
          <a:p>
            <a:r>
              <a:rPr lang="en-US" dirty="0"/>
              <a:t>	Causes:  “civilized lifestyles, </a:t>
            </a:r>
            <a:r>
              <a:rPr lang="en-US" dirty="0" err="1"/>
              <a:t>esp</a:t>
            </a:r>
            <a:r>
              <a:rPr lang="en-US" dirty="0"/>
              <a:t> diet</a:t>
            </a:r>
          </a:p>
          <a:p>
            <a:r>
              <a:rPr lang="en-US" dirty="0"/>
              <a:t>	Rising use of white flour, sugar (1800s) correlated</a:t>
            </a:r>
          </a:p>
          <a:p>
            <a:r>
              <a:rPr lang="en-US" dirty="0"/>
              <a:t>		growth of chronic diseases (cancer)</a:t>
            </a:r>
          </a:p>
          <a:p>
            <a:r>
              <a:rPr lang="en-US" dirty="0"/>
              <a:t>	</a:t>
            </a:r>
            <a:r>
              <a:rPr lang="en-US" dirty="0" err="1"/>
              <a:t>Taubes</a:t>
            </a:r>
            <a:r>
              <a:rPr lang="en-US" dirty="0"/>
              <a:t>: all refined, easily digestible carbohydrates</a:t>
            </a:r>
          </a:p>
          <a:p>
            <a:r>
              <a:rPr lang="en-US" dirty="0"/>
              <a:t>	Developed countries (</a:t>
            </a:r>
            <a:r>
              <a:rPr lang="en-US" dirty="0" err="1"/>
              <a:t>esp</a:t>
            </a:r>
            <a:r>
              <a:rPr lang="en-US" dirty="0"/>
              <a:t> US) have toxic food 				</a:t>
            </a:r>
            <a:r>
              <a:rPr lang="en-US" dirty="0" smtClean="0"/>
              <a:t>	environments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478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228600"/>
            <a:ext cx="7772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World’s Longest Living People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No famine or high mortality, low infectious diseases</a:t>
            </a:r>
          </a:p>
          <a:p>
            <a:r>
              <a:rPr lang="en-US" dirty="0"/>
              <a:t>Low rates of NR-NCDs</a:t>
            </a:r>
          </a:p>
          <a:p>
            <a:r>
              <a:rPr lang="en-US" dirty="0"/>
              <a:t>5 Places: Greek island, Okinawa, Italian village, valley in </a:t>
            </a:r>
            <a:r>
              <a:rPr lang="en-US" dirty="0" smtClean="0"/>
              <a:t>Pakistan</a:t>
            </a:r>
            <a:r>
              <a:rPr lang="en-US" dirty="0"/>
              <a:t>, county in </a:t>
            </a:r>
            <a:r>
              <a:rPr lang="en-US" dirty="0" smtClean="0"/>
              <a:t>	southern </a:t>
            </a:r>
            <a:r>
              <a:rPr lang="en-US" dirty="0"/>
              <a:t>China</a:t>
            </a:r>
          </a:p>
          <a:p>
            <a:r>
              <a:rPr lang="en-US" dirty="0"/>
              <a:t>Exceptionally healthy, long-lived</a:t>
            </a:r>
          </a:p>
          <a:p>
            <a:r>
              <a:rPr lang="en-US" dirty="0"/>
              <a:t>Retain best of traditional whole food diets, avoided </a:t>
            </a:r>
            <a:r>
              <a:rPr lang="en-US" dirty="0" smtClean="0"/>
              <a:t>negative </a:t>
            </a:r>
            <a:r>
              <a:rPr lang="en-US" dirty="0"/>
              <a:t>diets of civilization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My acquaintances:  75 year old man, Bolivian student</a:t>
            </a:r>
          </a:p>
          <a:p>
            <a:r>
              <a:rPr lang="en-US" dirty="0"/>
              <a:t>    	He had not been to doctor in 60 year, excellent health</a:t>
            </a:r>
          </a:p>
          <a:p>
            <a:r>
              <a:rPr lang="en-US" dirty="0"/>
              <a:t>	Diet:  largely uncooked whole foods,  Trampoline 			</a:t>
            </a:r>
            <a:r>
              <a:rPr lang="en-US" dirty="0" smtClean="0"/>
              <a:t>	exercise</a:t>
            </a:r>
            <a:endParaRPr lang="en-US" dirty="0"/>
          </a:p>
          <a:p>
            <a:r>
              <a:rPr lang="en-US" dirty="0"/>
              <a:t>	He grew up in Northern India</a:t>
            </a:r>
          </a:p>
          <a:p>
            <a:r>
              <a:rPr lang="en-US" dirty="0"/>
              <a:t>	Her observations of Bolivia:  no obesity; Bolivians 			</a:t>
            </a:r>
            <a:r>
              <a:rPr lang="en-US" dirty="0" smtClean="0"/>
              <a:t>	buy </a:t>
            </a:r>
            <a:r>
              <a:rPr lang="en-US" dirty="0"/>
              <a:t>fresh food every day in local market, avoid 			</a:t>
            </a:r>
            <a:r>
              <a:rPr lang="en-US" dirty="0" smtClean="0"/>
              <a:t>	fast </a:t>
            </a:r>
            <a:r>
              <a:rPr lang="en-US" dirty="0"/>
              <a:t>food, processed food</a:t>
            </a:r>
          </a:p>
        </p:txBody>
      </p:sp>
    </p:spTree>
    <p:extLst>
      <p:ext uri="{BB962C8B-B14F-4D97-AF65-F5344CB8AC3E}">
        <p14:creationId xmlns:p14="http://schemas.microsoft.com/office/powerpoint/2010/main" val="424233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76200"/>
            <a:ext cx="7315200" cy="5833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Goal of </a:t>
            </a:r>
            <a:r>
              <a:rPr lang="en-US" dirty="0" err="1"/>
              <a:t>Antiobesity</a:t>
            </a:r>
            <a:r>
              <a:rPr lang="en-US" dirty="0"/>
              <a:t> Efforts</a:t>
            </a:r>
          </a:p>
          <a:p>
            <a:r>
              <a:rPr lang="en-US" dirty="0"/>
              <a:t> 	Everyone maintaining ideal weight, excellent health</a:t>
            </a:r>
          </a:p>
          <a:p>
            <a:r>
              <a:rPr lang="en-US" dirty="0"/>
              <a:t>	Requires excellent diet, genuinely satisfying, healthy 			behavioral patterns</a:t>
            </a:r>
          </a:p>
          <a:p>
            <a:r>
              <a:rPr lang="en-US" dirty="0"/>
              <a:t>	Problem: negative socio-economic influences &amp; 				incentives</a:t>
            </a:r>
          </a:p>
          <a:p>
            <a:r>
              <a:rPr lang="en-US" dirty="0"/>
              <a:t>	Need to transform dysfunctional patterns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Prevention </a:t>
            </a:r>
            <a:r>
              <a:rPr lang="en-US" dirty="0" err="1"/>
              <a:t>vs</a:t>
            </a:r>
            <a:r>
              <a:rPr lang="en-US" dirty="0"/>
              <a:t> Medical Care</a:t>
            </a:r>
          </a:p>
          <a:p>
            <a:r>
              <a:rPr lang="en-US" dirty="0"/>
              <a:t>	Medical treatments, innovations:  enormous cost</a:t>
            </a:r>
          </a:p>
          <a:p>
            <a:r>
              <a:rPr lang="en-US" dirty="0"/>
              <a:t>	Chronic diseases are preventable</a:t>
            </a:r>
          </a:p>
          <a:p>
            <a:r>
              <a:rPr lang="en-US" dirty="0"/>
              <a:t>	Obesity prevention:  eliminating poor environment, 			changing individual behavior patterns</a:t>
            </a:r>
          </a:p>
          <a:p>
            <a:r>
              <a:rPr lang="en-US" dirty="0"/>
              <a:t>	Eliminate negative influence of infrastructure of 				obesity, foster investment in IC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Health Promotion Also Needed</a:t>
            </a:r>
          </a:p>
          <a:p>
            <a:r>
              <a:rPr lang="en-US" dirty="0"/>
              <a:t>	Promotion of healthy diets, regular physical exercise</a:t>
            </a:r>
          </a:p>
          <a:p>
            <a:r>
              <a:rPr lang="en-US" dirty="0"/>
              <a:t>	Raise consumer knowledge, improve attitudes</a:t>
            </a:r>
          </a:p>
          <a:p>
            <a:r>
              <a:rPr lang="en-US" dirty="0"/>
              <a:t>	Its social marketing</a:t>
            </a:r>
          </a:p>
        </p:txBody>
      </p:sp>
    </p:spTree>
    <p:extLst>
      <p:ext uri="{BB962C8B-B14F-4D97-AF65-F5344CB8AC3E}">
        <p14:creationId xmlns:p14="http://schemas.microsoft.com/office/powerpoint/2010/main" val="3005275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43000" y="533400"/>
            <a:ext cx="6477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Scope of </a:t>
            </a:r>
            <a:r>
              <a:rPr lang="en-US" dirty="0" err="1"/>
              <a:t>Antiobesity</a:t>
            </a:r>
            <a:r>
              <a:rPr lang="en-US" dirty="0"/>
              <a:t> Efforts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Comprehensive Government </a:t>
            </a:r>
            <a:r>
              <a:rPr lang="en-US" dirty="0" err="1"/>
              <a:t>Antiobesity</a:t>
            </a:r>
            <a:r>
              <a:rPr lang="en-US" dirty="0"/>
              <a:t> Programs</a:t>
            </a:r>
          </a:p>
          <a:p>
            <a:r>
              <a:rPr lang="en-US" dirty="0"/>
              <a:t>	Many authors have called for comprehensive 			</a:t>
            </a:r>
            <a:r>
              <a:rPr lang="en-US" dirty="0" smtClean="0"/>
              <a:t>programs </a:t>
            </a:r>
            <a:r>
              <a:rPr lang="en-US" dirty="0"/>
              <a:t>with many specific measures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A Social Movement Is Also Needed</a:t>
            </a:r>
          </a:p>
          <a:p>
            <a:r>
              <a:rPr lang="en-US" dirty="0"/>
              <a:t>	Social movement: mobilization of many grass-roots 		</a:t>
            </a:r>
            <a:r>
              <a:rPr lang="en-US" dirty="0" smtClean="0"/>
              <a:t>groups</a:t>
            </a:r>
            <a:r>
              <a:rPr lang="en-US" dirty="0"/>
              <a:t>, strongly motivated by common threat</a:t>
            </a:r>
          </a:p>
          <a:p>
            <a:r>
              <a:rPr lang="en-US" dirty="0"/>
              <a:t>	Example:  tobacco control in U.S., clear threat (lung 		</a:t>
            </a:r>
            <a:r>
              <a:rPr lang="en-US" dirty="0" smtClean="0"/>
              <a:t>cancer</a:t>
            </a:r>
            <a:r>
              <a:rPr lang="en-US" dirty="0"/>
              <a:t>)</a:t>
            </a:r>
          </a:p>
          <a:p>
            <a:r>
              <a:rPr lang="en-US" dirty="0"/>
              <a:t>	Government, business actions not enough to stop 		</a:t>
            </a:r>
            <a:r>
              <a:rPr lang="en-US" dirty="0" smtClean="0"/>
              <a:t>obesity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169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43000" y="612845"/>
            <a:ext cx="64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Social movement organizations:  grass-roots, some 	involving professionals</a:t>
            </a:r>
          </a:p>
          <a:p>
            <a:r>
              <a:rPr lang="en-US" dirty="0"/>
              <a:t>Purpose; Create powerful influence countering cause of </a:t>
            </a:r>
            <a:r>
              <a:rPr lang="en-US" dirty="0" smtClean="0"/>
              <a:t>social 	problem</a:t>
            </a:r>
            <a:r>
              <a:rPr lang="en-US" dirty="0"/>
              <a:t>, mobilizing community, </a:t>
            </a:r>
            <a:r>
              <a:rPr lang="en-US" dirty="0" err="1"/>
              <a:t>govt</a:t>
            </a:r>
            <a:r>
              <a:rPr lang="en-US" dirty="0"/>
              <a:t>, business</a:t>
            </a:r>
          </a:p>
          <a:p>
            <a:r>
              <a:rPr lang="en-US" dirty="0"/>
              <a:t>	Create socio-econ. environment conducive to health</a:t>
            </a:r>
          </a:p>
          <a:p>
            <a:r>
              <a:rPr lang="en-US" dirty="0"/>
              <a:t>Factors associated with successful health social </a:t>
            </a:r>
            <a:r>
              <a:rPr lang="en-US" dirty="0" smtClean="0"/>
              <a:t>movements</a:t>
            </a:r>
            <a:r>
              <a:rPr lang="en-US" dirty="0"/>
              <a:t>:</a:t>
            </a:r>
          </a:p>
          <a:p>
            <a:pPr lvl="0"/>
            <a:r>
              <a:rPr lang="en-US" dirty="0" smtClean="0"/>
              <a:t>	Problem </a:t>
            </a:r>
            <a:r>
              <a:rPr lang="en-US" dirty="0"/>
              <a:t>involves high, clear risk</a:t>
            </a:r>
          </a:p>
          <a:p>
            <a:pPr lvl="0"/>
            <a:r>
              <a:rPr lang="en-US" dirty="0" smtClean="0"/>
              <a:t>	Scientific </a:t>
            </a:r>
            <a:r>
              <a:rPr lang="en-US" dirty="0"/>
              <a:t>evidence on cause exists</a:t>
            </a:r>
          </a:p>
          <a:p>
            <a:pPr lvl="0"/>
            <a:r>
              <a:rPr lang="en-US" dirty="0" smtClean="0"/>
              <a:t>	Clear </a:t>
            </a:r>
            <a:r>
              <a:rPr lang="en-US" dirty="0"/>
              <a:t>goals, specific targets can be set</a:t>
            </a:r>
          </a:p>
          <a:p>
            <a:pPr lvl="0"/>
            <a:r>
              <a:rPr lang="en-US" dirty="0" smtClean="0"/>
              <a:t>	Goals </a:t>
            </a:r>
            <a:r>
              <a:rPr lang="en-US" dirty="0"/>
              <a:t>are persuasive, motivating</a:t>
            </a:r>
          </a:p>
          <a:p>
            <a:pPr lvl="0"/>
            <a:r>
              <a:rPr lang="en-US" dirty="0" smtClean="0"/>
              <a:t>	Victims </a:t>
            </a:r>
            <a:r>
              <a:rPr lang="en-US" dirty="0"/>
              <a:t>such as children, for whom much sympathy</a:t>
            </a:r>
          </a:p>
          <a:p>
            <a:pPr lvl="0"/>
            <a:r>
              <a:rPr lang="en-US" dirty="0" smtClean="0"/>
              <a:t>	Some </a:t>
            </a:r>
            <a:r>
              <a:rPr lang="en-US" dirty="0"/>
              <a:t>highly motivated, passionate leaders</a:t>
            </a:r>
          </a:p>
          <a:p>
            <a:r>
              <a:rPr lang="en-US" dirty="0"/>
              <a:t>Some reasons for optimism about </a:t>
            </a:r>
            <a:r>
              <a:rPr lang="en-US" dirty="0" err="1"/>
              <a:t>antiobesity</a:t>
            </a:r>
            <a:r>
              <a:rPr lang="en-US" dirty="0"/>
              <a:t> SM</a:t>
            </a:r>
          </a:p>
          <a:p>
            <a:r>
              <a:rPr lang="en-US" dirty="0"/>
              <a:t>Much current interest &amp; concern about food issues</a:t>
            </a:r>
          </a:p>
        </p:txBody>
      </p:sp>
    </p:spTree>
    <p:extLst>
      <p:ext uri="{BB962C8B-B14F-4D97-AF65-F5344CB8AC3E}">
        <p14:creationId xmlns:p14="http://schemas.microsoft.com/office/powerpoint/2010/main" val="250072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66800" y="474345"/>
            <a:ext cx="6629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Governmental </a:t>
            </a:r>
            <a:r>
              <a:rPr lang="en-US" dirty="0" err="1"/>
              <a:t>Antiobesity</a:t>
            </a:r>
            <a:r>
              <a:rPr lang="en-US" dirty="0"/>
              <a:t> Policy: General Approach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Behavioral Economics &amp; Policy Design:  The Singapore</a:t>
            </a:r>
          </a:p>
          <a:p>
            <a:r>
              <a:rPr lang="en-US" dirty="0"/>
              <a:t>	Experience</a:t>
            </a:r>
          </a:p>
          <a:p>
            <a:r>
              <a:rPr lang="en-US" dirty="0"/>
              <a:t>	Awareness of decision making departing				</a:t>
            </a:r>
            <a:r>
              <a:rPr lang="en-US" dirty="0" smtClean="0"/>
              <a:t>predictably</a:t>
            </a:r>
            <a:r>
              <a:rPr lang="en-US" dirty="0"/>
              <a:t>, regularly from economic rationality</a:t>
            </a:r>
          </a:p>
          <a:p>
            <a:r>
              <a:rPr lang="en-US" dirty="0"/>
              <a:t>	Cognitive biases:  loss aversion, status quo bias, 				framing, saliency, etc.</a:t>
            </a:r>
          </a:p>
          <a:p>
            <a:r>
              <a:rPr lang="en-US" dirty="0"/>
              <a:t>	Bounded rationality, willpower, self-interest</a:t>
            </a:r>
          </a:p>
          <a:p>
            <a:r>
              <a:rPr lang="en-US" dirty="0"/>
              <a:t>	Rules of thumb used if situations not simple</a:t>
            </a:r>
          </a:p>
          <a:p>
            <a:r>
              <a:rPr lang="en-US" dirty="0"/>
              <a:t>	Improves policy design &amp; outcomes</a:t>
            </a:r>
          </a:p>
          <a:p>
            <a:r>
              <a:rPr lang="en-US" dirty="0"/>
              <a:t>	Combine with standard economics, efficiency</a:t>
            </a:r>
          </a:p>
          <a:p>
            <a:r>
              <a:rPr lang="en-US" dirty="0"/>
              <a:t>	Experiment to find right policy design</a:t>
            </a:r>
          </a:p>
        </p:txBody>
      </p:sp>
    </p:spTree>
    <p:extLst>
      <p:ext uri="{BB962C8B-B14F-4D97-AF65-F5344CB8AC3E}">
        <p14:creationId xmlns:p14="http://schemas.microsoft.com/office/powerpoint/2010/main" val="1926007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00200" y="1523999"/>
            <a:ext cx="5791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Any Individual </a:t>
            </a:r>
            <a:r>
              <a:rPr lang="en-US" dirty="0" err="1"/>
              <a:t>Antiobesity</a:t>
            </a:r>
            <a:r>
              <a:rPr lang="en-US" dirty="0"/>
              <a:t> Measures Insufficient</a:t>
            </a:r>
          </a:p>
          <a:p>
            <a:pPr algn="ctr"/>
            <a:r>
              <a:rPr lang="en-US" dirty="0"/>
              <a:t> </a:t>
            </a:r>
          </a:p>
          <a:p>
            <a:r>
              <a:rPr lang="en-US" dirty="0"/>
              <a:t>Individual measures like tax on sugary beverages, nudges 	to eat vegetables don’t change basic patterns</a:t>
            </a:r>
          </a:p>
          <a:p>
            <a:r>
              <a:rPr lang="en-US" dirty="0"/>
              <a:t>Don’t change individuals’ knowledge, attitudes, values</a:t>
            </a:r>
          </a:p>
          <a:p>
            <a:r>
              <a:rPr lang="en-US" dirty="0"/>
              <a:t>Can be included as elements in comprehensive policy plans</a:t>
            </a:r>
          </a:p>
          <a:p>
            <a:r>
              <a:rPr lang="en-US" dirty="0"/>
              <a:t>Latter enable multiple facets of environment to be 	addressed; therefore greater chance of success</a:t>
            </a:r>
          </a:p>
          <a:p>
            <a:r>
              <a:rPr lang="en-US" dirty="0"/>
              <a:t>Different elements could have synergistic effects, enabling 	rapid change in social norms</a:t>
            </a:r>
          </a:p>
        </p:txBody>
      </p:sp>
    </p:spTree>
    <p:extLst>
      <p:ext uri="{BB962C8B-B14F-4D97-AF65-F5344CB8AC3E}">
        <p14:creationId xmlns:p14="http://schemas.microsoft.com/office/powerpoint/2010/main" val="2750126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85800" y="1"/>
            <a:ext cx="7239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Taxing Fattening Food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Two types of negative externality:</a:t>
            </a:r>
          </a:p>
          <a:p>
            <a:pPr lvl="0"/>
            <a:r>
              <a:rPr lang="en-US" dirty="0"/>
              <a:t>Insurance: due to their behavior obese incur higher health costs resulting in </a:t>
            </a:r>
            <a:r>
              <a:rPr lang="en-US" dirty="0" smtClean="0"/>
              <a:t>	higher </a:t>
            </a:r>
            <a:r>
              <a:rPr lang="en-US" dirty="0"/>
              <a:t>health insurance costs for all</a:t>
            </a:r>
          </a:p>
          <a:p>
            <a:pPr lvl="0"/>
            <a:r>
              <a:rPr lang="en-US" dirty="0"/>
              <a:t>Labor market: obese have lower labor productivity, imposing costs on </a:t>
            </a:r>
            <a:r>
              <a:rPr lang="en-US" dirty="0" smtClean="0"/>
              <a:t>	others</a:t>
            </a:r>
            <a:endParaRPr lang="en-US" dirty="0"/>
          </a:p>
          <a:p>
            <a:r>
              <a:rPr lang="en-US" dirty="0"/>
              <a:t>Due to externality, typical recommendation: </a:t>
            </a:r>
            <a:r>
              <a:rPr lang="en-US" dirty="0" err="1"/>
              <a:t>Pigouvian</a:t>
            </a:r>
            <a:r>
              <a:rPr lang="en-US" dirty="0"/>
              <a:t> tax 	on sale of good </a:t>
            </a:r>
            <a:r>
              <a:rPr lang="en-US" dirty="0" smtClean="0"/>
              <a:t>	equal </a:t>
            </a:r>
            <a:r>
              <a:rPr lang="en-US" dirty="0"/>
              <a:t>to MC imposed on others; its </a:t>
            </a:r>
            <a:r>
              <a:rPr lang="en-US" dirty="0" smtClean="0"/>
              <a:t>efficient </a:t>
            </a:r>
            <a:r>
              <a:rPr lang="en-US" dirty="0"/>
              <a:t>solution</a:t>
            </a:r>
          </a:p>
          <a:p>
            <a:r>
              <a:rPr lang="en-US" dirty="0"/>
              <a:t>But not by itself a solution to obesity</a:t>
            </a:r>
          </a:p>
          <a:p>
            <a:r>
              <a:rPr lang="en-US" dirty="0"/>
              <a:t>Example, tax on sale of sugary beverage</a:t>
            </a:r>
          </a:p>
          <a:p>
            <a:r>
              <a:rPr lang="en-US" dirty="0"/>
              <a:t>Government competency:  determining correct amount of 	tax, which goods </a:t>
            </a:r>
            <a:r>
              <a:rPr lang="en-US" dirty="0" smtClean="0"/>
              <a:t>	to </a:t>
            </a:r>
            <a:r>
              <a:rPr lang="en-US" dirty="0"/>
              <a:t>tax,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Likely regressive incidence of tax</a:t>
            </a:r>
          </a:p>
          <a:p>
            <a:r>
              <a:rPr lang="en-US" dirty="0"/>
              <a:t>Likely little effect on consumption patterns related to </a:t>
            </a:r>
            <a:r>
              <a:rPr lang="en-US" dirty="0" smtClean="0"/>
              <a:t>obesity</a:t>
            </a:r>
            <a:endParaRPr lang="en-US" dirty="0"/>
          </a:p>
          <a:p>
            <a:r>
              <a:rPr lang="en-US" dirty="0"/>
              <a:t>OK as moderate consumption discouragement, and </a:t>
            </a:r>
            <a:r>
              <a:rPr lang="en-US" dirty="0" smtClean="0"/>
              <a:t>as stigmatization </a:t>
            </a:r>
            <a:r>
              <a:rPr lang="en-US" dirty="0"/>
              <a:t>of </a:t>
            </a:r>
            <a:r>
              <a:rPr lang="en-US" dirty="0" smtClean="0"/>
              <a:t>	fattening </a:t>
            </a:r>
            <a:r>
              <a:rPr lang="en-US" dirty="0"/>
              <a:t>food (part of </a:t>
            </a:r>
            <a:r>
              <a:rPr lang="en-US" dirty="0" smtClean="0"/>
              <a:t>comprehensive </a:t>
            </a:r>
            <a:r>
              <a:rPr lang="en-US" dirty="0"/>
              <a:t>policy)</a:t>
            </a:r>
          </a:p>
          <a:p>
            <a:r>
              <a:rPr lang="en-US" dirty="0"/>
              <a:t>Or joined with subsidies for healthy food</a:t>
            </a:r>
          </a:p>
          <a:p>
            <a:r>
              <a:rPr lang="en-US" dirty="0"/>
              <a:t>But financial incentives alone not an obesity solution</a:t>
            </a:r>
          </a:p>
        </p:txBody>
      </p:sp>
    </p:spTree>
    <p:extLst>
      <p:ext uri="{BB962C8B-B14F-4D97-AF65-F5344CB8AC3E}">
        <p14:creationId xmlns:p14="http://schemas.microsoft.com/office/powerpoint/2010/main" val="1502662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47800" y="228600"/>
            <a:ext cx="6781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Intangible Investment as a Key to Fixing Obesity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To lower obesity rates, vulnerable people (deficient 	 		in IC) should make investments in PC, HLC, SC</a:t>
            </a:r>
          </a:p>
          <a:p>
            <a:r>
              <a:rPr lang="en-US" dirty="0"/>
              <a:t>IC investments incur costs early making possible later 			benefits, lower weight, greater health</a:t>
            </a:r>
          </a:p>
          <a:p>
            <a:r>
              <a:rPr lang="en-US" dirty="0"/>
              <a:t>Individuals carry out investment but communities, 			businesses, </a:t>
            </a:r>
            <a:r>
              <a:rPr lang="en-US" dirty="0" err="1"/>
              <a:t>govts</a:t>
            </a:r>
            <a:r>
              <a:rPr lang="en-US" dirty="0"/>
              <a:t> may guide, encourage process</a:t>
            </a:r>
          </a:p>
          <a:p>
            <a:r>
              <a:rPr lang="en-US" dirty="0"/>
              <a:t>To resist negative influences, need to invest in PC, 			developing emotional intelligence, character</a:t>
            </a:r>
          </a:p>
          <a:p>
            <a:r>
              <a:rPr lang="en-US" dirty="0"/>
              <a:t>Becoming more self-regulating, more able to delay 			gratification, better integration of emotion &amp; 			thinking</a:t>
            </a:r>
          </a:p>
          <a:p>
            <a:r>
              <a:rPr lang="en-US" dirty="0"/>
              <a:t>Thereby overcoming unhealthy habits, compulsive 			hyper-eating tendencies</a:t>
            </a:r>
          </a:p>
          <a:p>
            <a:r>
              <a:rPr lang="en-US" dirty="0"/>
              <a:t>Various types of counseling/therapy can help</a:t>
            </a:r>
          </a:p>
        </p:txBody>
      </p:sp>
    </p:spTree>
    <p:extLst>
      <p:ext uri="{BB962C8B-B14F-4D97-AF65-F5344CB8AC3E}">
        <p14:creationId xmlns:p14="http://schemas.microsoft.com/office/powerpoint/2010/main" val="1648240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00200" y="533400"/>
            <a:ext cx="6019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Investment in HLC, specific knowledge pertinent to 		</a:t>
            </a:r>
            <a:r>
              <a:rPr lang="en-US" dirty="0" smtClean="0"/>
              <a:t>physical </a:t>
            </a:r>
            <a:r>
              <a:rPr lang="en-US" dirty="0"/>
              <a:t>&amp; mental health</a:t>
            </a:r>
          </a:p>
          <a:p>
            <a:r>
              <a:rPr lang="en-US" dirty="0"/>
              <a:t>Learning about healthy food &amp; exercise opportunities, 		</a:t>
            </a:r>
            <a:r>
              <a:rPr lang="en-US" dirty="0" smtClean="0"/>
              <a:t>avoidance </a:t>
            </a:r>
            <a:r>
              <a:rPr lang="en-US" dirty="0"/>
              <a:t>of unhealthy food, how to integrate 		</a:t>
            </a:r>
            <a:r>
              <a:rPr lang="en-US" dirty="0" smtClean="0"/>
              <a:t>into </a:t>
            </a:r>
            <a:r>
              <a:rPr lang="en-US" dirty="0"/>
              <a:t>their lives</a:t>
            </a:r>
          </a:p>
          <a:p>
            <a:r>
              <a:rPr lang="en-US" dirty="0"/>
              <a:t>South Korea example: traditional diet healthy (low in 		</a:t>
            </a:r>
            <a:r>
              <a:rPr lang="en-US" dirty="0" smtClean="0"/>
              <a:t>fat</a:t>
            </a:r>
            <a:r>
              <a:rPr lang="en-US" dirty="0"/>
              <a:t>, high in vegetables)</a:t>
            </a:r>
          </a:p>
          <a:p>
            <a:r>
              <a:rPr lang="en-US" dirty="0"/>
              <a:t>South Korean transition starting 1960s</a:t>
            </a:r>
          </a:p>
          <a:p>
            <a:r>
              <a:rPr lang="en-US" dirty="0"/>
              <a:t>1980s warning signs:  increasing obesity?</a:t>
            </a:r>
          </a:p>
          <a:p>
            <a:r>
              <a:rPr lang="en-US" dirty="0"/>
              <a:t>Campaign to promote virtues of traditional diet</a:t>
            </a:r>
          </a:p>
          <a:p>
            <a:r>
              <a:rPr lang="en-US" dirty="0"/>
              <a:t>Food preparation training, diet articles, seminars, 		</a:t>
            </a:r>
            <a:r>
              <a:rPr lang="en-US" dirty="0" smtClean="0"/>
              <a:t>internet </a:t>
            </a:r>
            <a:r>
              <a:rPr lang="en-US" dirty="0"/>
              <a:t>information</a:t>
            </a:r>
          </a:p>
          <a:p>
            <a:r>
              <a:rPr lang="en-US" dirty="0"/>
              <a:t>Successful in retaining diet, low obesity rate (2.4 %)</a:t>
            </a:r>
          </a:p>
        </p:txBody>
      </p:sp>
    </p:spTree>
    <p:extLst>
      <p:ext uri="{BB962C8B-B14F-4D97-AF65-F5344CB8AC3E}">
        <p14:creationId xmlns:p14="http://schemas.microsoft.com/office/powerpoint/2010/main" val="3422279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19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43000" y="228600"/>
            <a:ext cx="6629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Infrastructure of Obesity and Problematic Food Business Behavior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At heart of external, toxic food environment is negative 		opportunistic behavior of many food suppliers</a:t>
            </a:r>
          </a:p>
          <a:p>
            <a:r>
              <a:rPr lang="en-US" dirty="0"/>
              <a:t>U.S food businesses:  developing new foods, new ways 		to process foods, new marketing strategies</a:t>
            </a:r>
          </a:p>
          <a:p>
            <a:r>
              <a:rPr lang="en-US" dirty="0"/>
              <a:t>Many resulting foods:  fewer nutrients, more calories, 			more effective marketing to young &amp; vulnerable</a:t>
            </a:r>
          </a:p>
          <a:p>
            <a:r>
              <a:rPr lang="en-US" dirty="0"/>
              <a:t>Example, nuggets of chicken:  high fat, sugar, salt, 			flavoring, tastes great; very profitable, fattening</a:t>
            </a:r>
          </a:p>
          <a:p>
            <a:r>
              <a:rPr lang="en-US" dirty="0"/>
              <a:t>Obvious need for </a:t>
            </a:r>
            <a:r>
              <a:rPr lang="en-US" dirty="0" err="1"/>
              <a:t>govt</a:t>
            </a:r>
            <a:r>
              <a:rPr lang="en-US" dirty="0"/>
              <a:t> policy due to societal costs</a:t>
            </a:r>
          </a:p>
          <a:p>
            <a:r>
              <a:rPr lang="en-US" dirty="0"/>
              <a:t>Devising policies complicated: it’s not one good or 			few; it’s negative patterns</a:t>
            </a:r>
          </a:p>
          <a:p>
            <a:r>
              <a:rPr lang="en-US" dirty="0"/>
              <a:t>Also not all food suppliers are negatively opportunistic</a:t>
            </a:r>
          </a:p>
        </p:txBody>
      </p:sp>
    </p:spTree>
    <p:extLst>
      <p:ext uri="{BB962C8B-B14F-4D97-AF65-F5344CB8AC3E}">
        <p14:creationId xmlns:p14="http://schemas.microsoft.com/office/powerpoint/2010/main" val="4213986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0" y="152400"/>
            <a:ext cx="6934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Guidelines needed for </a:t>
            </a:r>
            <a:r>
              <a:rPr lang="en-US" dirty="0" err="1"/>
              <a:t>antiobesity</a:t>
            </a:r>
            <a:r>
              <a:rPr lang="en-US" dirty="0"/>
              <a:t> policy on food 	</a:t>
            </a:r>
            <a:r>
              <a:rPr lang="en-US" dirty="0" smtClean="0"/>
              <a:t>companies</a:t>
            </a:r>
          </a:p>
          <a:p>
            <a:endParaRPr lang="en-US" dirty="0"/>
          </a:p>
          <a:p>
            <a:r>
              <a:rPr lang="en-US" dirty="0"/>
              <a:t>Businesses differ in their responsibility orientation</a:t>
            </a:r>
          </a:p>
          <a:p>
            <a:pPr lvl="0"/>
            <a:r>
              <a:rPr lang="en-US" dirty="0" smtClean="0"/>
              <a:t>	1) Highly </a:t>
            </a:r>
            <a:r>
              <a:rPr lang="en-US" dirty="0"/>
              <a:t>socially responsible</a:t>
            </a:r>
          </a:p>
          <a:p>
            <a:r>
              <a:rPr lang="en-US" dirty="0"/>
              <a:t>		</a:t>
            </a:r>
            <a:r>
              <a:rPr lang="en-US" dirty="0" smtClean="0"/>
              <a:t>Behaviors </a:t>
            </a:r>
            <a:r>
              <a:rPr lang="en-US" dirty="0"/>
              <a:t>good for society, stakeholders, </a:t>
            </a:r>
            <a:r>
              <a:rPr lang="en-US" dirty="0" smtClean="0"/>
              <a:t>themselves</a:t>
            </a:r>
            <a:endParaRPr lang="en-US" dirty="0"/>
          </a:p>
          <a:p>
            <a:pPr lvl="0"/>
            <a:r>
              <a:rPr lang="en-US" dirty="0" smtClean="0"/>
              <a:t>	2) Market </a:t>
            </a:r>
            <a:r>
              <a:rPr lang="en-US" dirty="0"/>
              <a:t>oriented</a:t>
            </a:r>
          </a:p>
          <a:p>
            <a:r>
              <a:rPr lang="en-US" dirty="0"/>
              <a:t>		</a:t>
            </a:r>
            <a:r>
              <a:rPr lang="en-US" dirty="0" smtClean="0"/>
              <a:t>Self-interested </a:t>
            </a:r>
            <a:r>
              <a:rPr lang="en-US" dirty="0"/>
              <a:t>response to incentives, 				</a:t>
            </a:r>
            <a:r>
              <a:rPr lang="en-US" dirty="0" smtClean="0"/>
              <a:t>follow </a:t>
            </a:r>
            <a:r>
              <a:rPr lang="en-US" dirty="0"/>
              <a:t>norms, no harm but no helpfulness</a:t>
            </a:r>
          </a:p>
          <a:p>
            <a:pPr lvl="0"/>
            <a:r>
              <a:rPr lang="en-US" dirty="0" smtClean="0"/>
              <a:t>	3) Negatively </a:t>
            </a:r>
            <a:r>
              <a:rPr lang="en-US" dirty="0"/>
              <a:t>opportunistic</a:t>
            </a:r>
          </a:p>
          <a:p>
            <a:r>
              <a:rPr lang="en-US" dirty="0"/>
              <a:t>		</a:t>
            </a:r>
            <a:r>
              <a:rPr lang="en-US" dirty="0" smtClean="0"/>
              <a:t>Low </a:t>
            </a:r>
            <a:r>
              <a:rPr lang="en-US" dirty="0"/>
              <a:t>ethical orientation; seek opportunities 			</a:t>
            </a:r>
            <a:r>
              <a:rPr lang="en-US" dirty="0" smtClean="0"/>
              <a:t>to </a:t>
            </a:r>
            <a:r>
              <a:rPr lang="en-US" dirty="0"/>
              <a:t>gain at expense of others</a:t>
            </a:r>
          </a:p>
          <a:p>
            <a:r>
              <a:rPr lang="en-US" dirty="0"/>
              <a:t>Healthiness of foods:  Healthy or unhealthy; important 			or unimportant</a:t>
            </a:r>
          </a:p>
          <a:p>
            <a:r>
              <a:rPr lang="en-US" dirty="0"/>
              <a:t>Possibilities arrayed in Figure 2, boxes 1-6; of greatest 			interest: upper triangles, boxes </a:t>
            </a:r>
            <a:r>
              <a:rPr lang="en-US" dirty="0" smtClean="0"/>
              <a:t> 2</a:t>
            </a:r>
            <a:r>
              <a:rPr lang="en-US" dirty="0"/>
              <a:t>, 4, 6 (important 		</a:t>
            </a:r>
            <a:r>
              <a:rPr lang="en-US" dirty="0" smtClean="0"/>
              <a:t>unhealthy food)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23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510464"/>
              </p:ext>
            </p:extLst>
          </p:nvPr>
        </p:nvGraphicFramePr>
        <p:xfrm>
          <a:off x="304800" y="381000"/>
          <a:ext cx="8382000" cy="591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rawing" r:id="rId3" imgW="9083160" imgH="5730120" progId="Presentations.Drawing.15">
                  <p:embed/>
                </p:oleObj>
              </mc:Choice>
              <mc:Fallback>
                <p:oleObj name="Drawing" r:id="rId3" imgW="9083160" imgH="5730120" progId="Presentations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381000"/>
                        <a:ext cx="8382000" cy="5913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295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22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0"/>
            <a:ext cx="8001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Policy goal:  Influence companies to healthier food</a:t>
            </a:r>
          </a:p>
          <a:p>
            <a:r>
              <a:rPr lang="en-US" dirty="0"/>
              <a:t>Kind of influence:  Depends on responsibility 				orientation</a:t>
            </a:r>
          </a:p>
          <a:p>
            <a:r>
              <a:rPr lang="en-US" dirty="0"/>
              <a:t>	</a:t>
            </a:r>
            <a:r>
              <a:rPr lang="en-US" dirty="0" smtClean="0"/>
              <a:t>Market </a:t>
            </a:r>
            <a:r>
              <a:rPr lang="en-US" dirty="0"/>
              <a:t>oriented &amp; negative opportunism require 				control-oriented policies</a:t>
            </a:r>
          </a:p>
          <a:p>
            <a:r>
              <a:rPr lang="en-US" dirty="0"/>
              <a:t>	</a:t>
            </a:r>
            <a:r>
              <a:rPr lang="en-US" dirty="0" smtClean="0"/>
              <a:t>Socially </a:t>
            </a:r>
            <a:r>
              <a:rPr lang="en-US" dirty="0"/>
              <a:t>responsible best with commitment 					approach policy</a:t>
            </a:r>
          </a:p>
          <a:p>
            <a:r>
              <a:rPr lang="en-US" dirty="0"/>
              <a:t>Control-oriented:  Uses rewards &amp; penalties 					administered by govt. to attain govt. goal</a:t>
            </a:r>
          </a:p>
          <a:p>
            <a:r>
              <a:rPr lang="en-US" dirty="0"/>
              <a:t>	</a:t>
            </a:r>
            <a:r>
              <a:rPr lang="en-US" dirty="0" smtClean="0"/>
              <a:t>Examples</a:t>
            </a:r>
            <a:r>
              <a:rPr lang="en-US" dirty="0"/>
              <a:t>:  Market incentive &amp; command &amp; 				</a:t>
            </a:r>
            <a:r>
              <a:rPr lang="en-US" dirty="0" smtClean="0"/>
              <a:t>	control </a:t>
            </a:r>
            <a:r>
              <a:rPr lang="en-US" dirty="0"/>
              <a:t>regulation</a:t>
            </a:r>
          </a:p>
          <a:p>
            <a:r>
              <a:rPr lang="en-US" dirty="0"/>
              <a:t>	</a:t>
            </a:r>
            <a:r>
              <a:rPr lang="en-US" dirty="0" smtClean="0"/>
              <a:t>Companies </a:t>
            </a:r>
            <a:r>
              <a:rPr lang="en-US" dirty="0"/>
              <a:t>not trusted, little capability for taking 				responsibility</a:t>
            </a:r>
          </a:p>
          <a:p>
            <a:r>
              <a:rPr lang="en-US" dirty="0"/>
              <a:t>Commitment approach:  Allows firms to be largely </a:t>
            </a:r>
            <a:r>
              <a:rPr lang="en-US" dirty="0" smtClean="0"/>
              <a:t>self-regulating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smtClean="0"/>
              <a:t>Companies </a:t>
            </a:r>
            <a:r>
              <a:rPr lang="en-US" dirty="0"/>
              <a:t>trusted, capable of commitment</a:t>
            </a:r>
          </a:p>
          <a:p>
            <a:r>
              <a:rPr lang="en-US" dirty="0"/>
              <a:t>	</a:t>
            </a:r>
            <a:r>
              <a:rPr lang="en-US" dirty="0" smtClean="0"/>
              <a:t>Firms</a:t>
            </a:r>
            <a:r>
              <a:rPr lang="en-US" dirty="0"/>
              <a:t>’ actions require integration with govt. 					goals &amp; informed by govt.</a:t>
            </a:r>
          </a:p>
          <a:p>
            <a:r>
              <a:rPr lang="en-US" dirty="0"/>
              <a:t>	</a:t>
            </a:r>
            <a:r>
              <a:rPr lang="en-US" dirty="0" smtClean="0"/>
              <a:t>Desirable</a:t>
            </a:r>
            <a:r>
              <a:rPr lang="en-US" dirty="0"/>
              <a:t>, only works with companies with 					highly developed capabilities</a:t>
            </a:r>
          </a:p>
          <a:p>
            <a:r>
              <a:rPr lang="en-US" dirty="0"/>
              <a:t>	</a:t>
            </a:r>
            <a:r>
              <a:rPr lang="en-US" dirty="0" smtClean="0"/>
              <a:t>Also </a:t>
            </a:r>
            <a:r>
              <a:rPr lang="en-US" dirty="0"/>
              <a:t>desirable, encouraging companies to 					become more responsible, committed</a:t>
            </a:r>
          </a:p>
        </p:txBody>
      </p:sp>
    </p:spTree>
    <p:extLst>
      <p:ext uri="{BB962C8B-B14F-4D97-AF65-F5344CB8AC3E}">
        <p14:creationId xmlns:p14="http://schemas.microsoft.com/office/powerpoint/2010/main" val="2396992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23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85800" y="0"/>
            <a:ext cx="6934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Food Company in New Zealand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“Habitual Fix” is fast food restaurant in Wellington</a:t>
            </a:r>
          </a:p>
          <a:p>
            <a:r>
              <a:rPr lang="en-US" dirty="0"/>
              <a:t>Not usual fast food: fresh daily vegetables in 				</a:t>
            </a:r>
            <a:r>
              <a:rPr lang="en-US" dirty="0" smtClean="0"/>
              <a:t>sandwiches</a:t>
            </a:r>
            <a:r>
              <a:rPr lang="en-US" dirty="0"/>
              <a:t>, wraps, salads; juices squeezed onsite</a:t>
            </a:r>
          </a:p>
          <a:p>
            <a:r>
              <a:rPr lang="en-US" dirty="0"/>
              <a:t>Commitment to healthy food, paying off</a:t>
            </a:r>
          </a:p>
          <a:p>
            <a:r>
              <a:rPr lang="en-US" dirty="0"/>
              <a:t>Presumably IC investments to develop distinctive 			</a:t>
            </a:r>
            <a:r>
              <a:rPr lang="en-US" dirty="0" smtClean="0"/>
              <a:t>capabilities</a:t>
            </a:r>
            <a:endParaRPr lang="en-US" dirty="0"/>
          </a:p>
          <a:p>
            <a:r>
              <a:rPr lang="en-US" dirty="0"/>
              <a:t>Fast food not necessarily unhealthy food</a:t>
            </a:r>
          </a:p>
          <a:p>
            <a:r>
              <a:rPr lang="en-US" dirty="0"/>
              <a:t> </a:t>
            </a:r>
          </a:p>
          <a:p>
            <a:pPr algn="ctr"/>
            <a:r>
              <a:rPr lang="en-US" dirty="0"/>
              <a:t>Ultimate Solution to Obesity: Socio-Economic 	</a:t>
            </a:r>
          </a:p>
          <a:p>
            <a:pPr algn="ctr"/>
            <a:r>
              <a:rPr lang="en-US" dirty="0" smtClean="0"/>
              <a:t>Transformation </a:t>
            </a:r>
          </a:p>
          <a:p>
            <a:pPr algn="ctr"/>
            <a:endParaRPr lang="en-US" dirty="0"/>
          </a:p>
          <a:p>
            <a:r>
              <a:rPr lang="en-US" dirty="0"/>
              <a:t>Required:  1) People understand obesity, act on 				knowledge </a:t>
            </a:r>
          </a:p>
          <a:p>
            <a:r>
              <a:rPr lang="en-US" dirty="0"/>
              <a:t>2) Food companies accept responsibility for obesity, </a:t>
            </a:r>
            <a:r>
              <a:rPr lang="en-US" dirty="0" smtClean="0"/>
              <a:t>improve </a:t>
            </a:r>
            <a:r>
              <a:rPr lang="en-US" dirty="0"/>
              <a:t>food </a:t>
            </a:r>
            <a:r>
              <a:rPr lang="en-US" dirty="0" smtClean="0"/>
              <a:t>	healthiness</a:t>
            </a:r>
            <a:endParaRPr lang="en-US" dirty="0"/>
          </a:p>
          <a:p>
            <a:r>
              <a:rPr lang="en-US" dirty="0"/>
              <a:t>3) Health practitioners provide good advice</a:t>
            </a:r>
          </a:p>
          <a:p>
            <a:r>
              <a:rPr lang="en-US" dirty="0"/>
              <a:t>Societal change in values, valuing health, healthy </a:t>
            </a:r>
            <a:r>
              <a:rPr lang="en-US" dirty="0" smtClean="0"/>
              <a:t>living </a:t>
            </a:r>
            <a:r>
              <a:rPr lang="en-US" dirty="0"/>
              <a:t>patterns</a:t>
            </a:r>
          </a:p>
        </p:txBody>
      </p:sp>
    </p:spTree>
    <p:extLst>
      <p:ext uri="{BB962C8B-B14F-4D97-AF65-F5344CB8AC3E}">
        <p14:creationId xmlns:p14="http://schemas.microsoft.com/office/powerpoint/2010/main" val="2652937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EFD9-E33E-4559-8BD6-9DEDBB06369C}" type="slidenum">
              <a:rPr lang="en-US" smtClean="0"/>
              <a:t>24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371600" y="838200"/>
            <a:ext cx="6324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		Conclusions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/>
              <a:t>Progress against obesity is possible</a:t>
            </a:r>
          </a:p>
          <a:p>
            <a:r>
              <a:rPr lang="en-US" dirty="0"/>
              <a:t>NYC schools:  obesity rate down 5.5 % in 5 </a:t>
            </a:r>
            <a:r>
              <a:rPr lang="en-US" dirty="0" err="1"/>
              <a:t>yrs</a:t>
            </a:r>
            <a:endParaRPr lang="en-US" dirty="0"/>
          </a:p>
          <a:p>
            <a:r>
              <a:rPr lang="en-US" dirty="0"/>
              <a:t>Aggressive actions:  advertising against sugary </a:t>
            </a:r>
            <a:r>
              <a:rPr lang="en-US" dirty="0" smtClean="0"/>
              <a:t> </a:t>
            </a:r>
            <a:r>
              <a:rPr lang="en-US" dirty="0"/>
              <a:t>soda, healthier </a:t>
            </a:r>
            <a:r>
              <a:rPr lang="en-US" dirty="0" smtClean="0"/>
              <a:t>	options </a:t>
            </a:r>
            <a:r>
              <a:rPr lang="en-US" dirty="0"/>
              <a:t>on lunch menus, better 	   	  </a:t>
            </a:r>
            <a:r>
              <a:rPr lang="en-US" dirty="0" smtClean="0"/>
              <a:t>	content </a:t>
            </a:r>
            <a:r>
              <a:rPr lang="en-US" dirty="0"/>
              <a:t>in vending machines,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But </a:t>
            </a:r>
            <a:r>
              <a:rPr lang="en-US" dirty="0" err="1"/>
              <a:t>antiobesity</a:t>
            </a:r>
            <a:r>
              <a:rPr lang="en-US" dirty="0"/>
              <a:t> social movement needed</a:t>
            </a:r>
          </a:p>
          <a:p>
            <a:r>
              <a:rPr lang="en-US" dirty="0"/>
              <a:t>Needed more investment in IC, becoming more 	  	  </a:t>
            </a:r>
            <a:r>
              <a:rPr lang="en-US" dirty="0" smtClean="0"/>
              <a:t>	emotionally </a:t>
            </a:r>
            <a:r>
              <a:rPr lang="en-US" dirty="0"/>
              <a:t>intelligent with food, exercise</a:t>
            </a:r>
          </a:p>
          <a:p>
            <a:r>
              <a:rPr lang="en-US" dirty="0"/>
              <a:t>Businesses:  change practices, accept responsibility</a:t>
            </a:r>
          </a:p>
          <a:p>
            <a:r>
              <a:rPr lang="en-US" dirty="0"/>
              <a:t>Up to people to act </a:t>
            </a:r>
            <a:r>
              <a:rPr lang="en-US"/>
              <a:t>on </a:t>
            </a:r>
            <a:r>
              <a:rPr lang="en-US" smtClean="0"/>
              <a:t>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336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268</Words>
  <Application>Microsoft Office PowerPoint</Application>
  <PresentationFormat>On-screen Show (4:3)</PresentationFormat>
  <Paragraphs>314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Drawing</vt:lpstr>
      <vt:lpstr>Stemming the Tide of Obesity: What Needs to Happen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Fixing Obesity It Requires a Socio-Economic Transformation</dc:title>
  <dc:creator>John</dc:creator>
  <cp:lastModifiedBy>User</cp:lastModifiedBy>
  <cp:revision>55</cp:revision>
  <cp:lastPrinted>2012-05-31T14:31:27Z</cp:lastPrinted>
  <dcterms:created xsi:type="dcterms:W3CDTF">2012-05-29T18:23:31Z</dcterms:created>
  <dcterms:modified xsi:type="dcterms:W3CDTF">2015-06-16T18:33:18Z</dcterms:modified>
</cp:coreProperties>
</file>