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0" r:id="rId1"/>
  </p:sldMasterIdLst>
  <p:notesMasterIdLst>
    <p:notesMasterId r:id="rId23"/>
  </p:notesMasterIdLst>
  <p:sldIdLst>
    <p:sldId id="399" r:id="rId2"/>
    <p:sldId id="596" r:id="rId3"/>
    <p:sldId id="626" r:id="rId4"/>
    <p:sldId id="628" r:id="rId5"/>
    <p:sldId id="631" r:id="rId6"/>
    <p:sldId id="598" r:id="rId7"/>
    <p:sldId id="599" r:id="rId8"/>
    <p:sldId id="627" r:id="rId9"/>
    <p:sldId id="619" r:id="rId10"/>
    <p:sldId id="622" r:id="rId11"/>
    <p:sldId id="621" r:id="rId12"/>
    <p:sldId id="602" r:id="rId13"/>
    <p:sldId id="600" r:id="rId14"/>
    <p:sldId id="593" r:id="rId15"/>
    <p:sldId id="606" r:id="rId16"/>
    <p:sldId id="610" r:id="rId17"/>
    <p:sldId id="609" r:id="rId18"/>
    <p:sldId id="630" r:id="rId19"/>
    <p:sldId id="607" r:id="rId20"/>
    <p:sldId id="624" r:id="rId21"/>
    <p:sldId id="632" r:id="rId22"/>
  </p:sldIdLst>
  <p:sldSz cx="12192000" cy="6858000"/>
  <p:notesSz cx="6858000" cy="9144000"/>
  <p:embeddedFontLs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33"/>
    <a:srgbClr val="0C0751"/>
    <a:srgbClr val="990000"/>
    <a:srgbClr val="003300"/>
    <a:srgbClr val="006600"/>
    <a:srgbClr val="9E0000"/>
    <a:srgbClr val="000066"/>
    <a:srgbClr val="009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94434" autoAdjust="0"/>
  </p:normalViewPr>
  <p:slideViewPr>
    <p:cSldViewPr>
      <p:cViewPr>
        <p:scale>
          <a:sx n="77" d="100"/>
          <a:sy n="77" d="100"/>
        </p:scale>
        <p:origin x="-354" y="-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2800" b="0" dirty="0">
                <a:solidFill>
                  <a:schemeClr val="accent6">
                    <a:lumMod val="75000"/>
                  </a:schemeClr>
                </a:solidFill>
              </a:rPr>
              <a:t>HIQA - Medication Management </a:t>
            </a:r>
          </a:p>
          <a:p>
            <a:pPr>
              <a:defRPr sz="2800" b="0" i="0" u="none" strike="noStrike" kern="1200" baseline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 sz="2800" b="0" dirty="0">
                <a:solidFill>
                  <a:schemeClr val="accent6">
                    <a:lumMod val="75000"/>
                  </a:schemeClr>
                </a:solidFill>
              </a:rPr>
              <a:t>Non- Compliance Levels - Residential Aged Care</a:t>
            </a:r>
          </a:p>
        </c:rich>
      </c:tx>
      <c:layout>
        <c:manualLayout>
          <c:xMode val="edge"/>
          <c:yMode val="edge"/>
          <c:x val="0.11791316526610644"/>
          <c:y val="1.587301587301587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6286976"/>
        <c:axId val="3258361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0"/>
                <c:spPr>
                  <a:gradFill rotWithShape="1">
                    <a:gsLst>
                      <a:gs pos="0">
                        <a:schemeClr val="accent2">
                          <a:shade val="51000"/>
                          <a:satMod val="13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Sheet1!$A$11:$A$12</c15:sqref>
                        </c15:formulaRef>
                      </c:ext>
                    </c:extLst>
                    <c:strCache>
                      <c:ptCount val="2"/>
                      <c:pt idx="0">
                        <c:v>Q1 2014</c:v>
                      </c:pt>
                      <c:pt idx="1">
                        <c:v>Q3 2016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Sheet1!$C$11:$C$12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ED66-445A-9A63-2A80DF3ED014}"/>
                  </c:ext>
                </c:extLst>
              </c15:ser>
            </c15:filteredBarSeries>
          </c:ext>
        </c:extLst>
      </c:barChart>
      <c:catAx>
        <c:axId val="3628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3616"/>
        <c:crosses val="autoZero"/>
        <c:auto val="1"/>
        <c:lblAlgn val="ctr"/>
        <c:lblOffset val="100"/>
        <c:noMultiLvlLbl val="0"/>
      </c:catAx>
      <c:valAx>
        <c:axId val="3258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6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A5C68C-7200-4752-9920-5280D9D7E183}" type="datetimeFigureOut">
              <a:rPr lang="en-US"/>
              <a:pPr>
                <a:defRPr/>
              </a:pPr>
              <a:t>11/4/2017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C5AD846-5CA5-4E12-8AD4-BADF94A5E2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832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4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4213" indent="-263525" defTabSz="874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54100" indent="-209550" defTabSz="874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76375" indent="-209550" defTabSz="874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98650" indent="-209550" defTabSz="8747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55850" indent="-209550" defTabSz="874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13050" indent="-209550" defTabSz="874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70250" indent="-209550" defTabSz="874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27450" indent="-209550" defTabSz="8747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0FABE6-A8E6-44C2-9ACF-9CC570B45490}" type="slidenum">
              <a:rPr lang="en-GB" altLang="en-US" sz="1100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GB" altLang="en-US" sz="1100">
              <a:latin typeface="Arial" panose="020B0604020202020204" pitchFamily="34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FE23A8-DD7E-4AF5-8902-1B2330DA297F}" type="slidenum">
              <a:rPr lang="en-GB" altLang="en-US" smtClean="0">
                <a:latin typeface="Calibri" panose="020F0502020204030204" pitchFamily="34" charset="0"/>
              </a:rPr>
              <a:pPr/>
              <a:t>2</a:t>
            </a:fld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D6339B-F088-4C8E-A8EE-8FEB43F1C89F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55600" y="681038"/>
            <a:ext cx="6148388" cy="34591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4359275"/>
            <a:ext cx="4972050" cy="41100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early 2015, 50% of the providers inspected were found to be non-compliant in Medication Management, whereas within the last quarter of this year, those rates of non-compliance have dropped to 27%,* still an area requiring improvement, but one in which the regulation has embedded evidence based best practice throughout the sector.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AD846-5CA5-4E12-8AD4-BADF94A5E2E3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322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this regulation process, where high levels of non-compliance or risk are identified within a facility, HIQA completes a re-inspection to drive rapid improvement in hospital’s compliance with the standards.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AD846-5CA5-4E12-8AD4-BADF94A5E2E3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2645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AD846-5CA5-4E12-8AD4-BADF94A5E2E3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473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AD846-5CA5-4E12-8AD4-BADF94A5E2E3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321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AD846-5CA5-4E12-8AD4-BADF94A5E2E3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952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RSA Budget -  Number of Deaths patient safety incidents 44,000 in USA – 660 deaths in Ireland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5AD846-5CA5-4E12-8AD4-BADF94A5E2E3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947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130427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6282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C58340C-55A4-4DD6-A134-31D4E810E2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200" y="304800"/>
            <a:ext cx="2418357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5674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EABC0-ACB7-498C-B3D2-4146B5FE2D9B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7584A-8686-4E58-830E-EEF16CA6F2C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20118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01FC4-5537-4B80-BA43-04302BAEB9A2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99A74-6B22-4DC3-AE08-CB892AFEA8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429642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2E8D1-D80E-4D54-BB15-662E7F8BCC0B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8594F-4050-43DC-A81F-5933435E9C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241610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38889-2727-47FB-9526-01365E67F5D2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0EBFF-95F4-4EF3-ABE1-89DBF812017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780499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B9A5C-AA2E-4CF4-8197-BF3430BE04CF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58B53-6169-4DB9-9599-C8376CA4F25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330248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2263A-D469-46EF-ADAA-7FC0718AE6E8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058B7-0F2F-4445-B1FF-5EAE7C723D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030891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2D2D0-3496-47C2-A428-70C9561DEA07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453F6-8F7A-4FA2-B126-3489C9B157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7252399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1870E-C196-4AF3-A69D-31066B9C6E84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2DEF7-B475-4267-8A63-F3164E8F272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621993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6096000"/>
            <a:ext cx="2032000" cy="533400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8C15F-5308-48A8-A30C-B07503DE4F03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A887A-13C1-4270-9095-6E5F4AFB5B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7566314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954D5-7DB3-4F4F-8148-E0CABE03CA08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15D5F-71B0-4AE7-B2FB-BDA2EF3B99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910948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813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235EC20-9BC5-4E13-8868-0C438B1C024C}" type="datetimeFigureOut">
              <a:rPr lang="en-GB"/>
              <a:pPr>
                <a:defRPr/>
              </a:pPr>
              <a:t>04/11/2017</a:t>
            </a:fld>
            <a:endParaRPr lang="en-GB" dirty="0"/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813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0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813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244C773-1AD0-460D-88C0-3A54819B5C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A763259-6089-4101-B1B1-7E6772C85FF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0" y="6172200"/>
            <a:ext cx="1057981" cy="4333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A62F342-AA2D-4252-8EE1-F23F31C3FB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5759118"/>
            <a:ext cx="8737600" cy="10823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7" r:id="rId1"/>
    <p:sldLayoutId id="2147484459" r:id="rId2"/>
    <p:sldLayoutId id="2147484460" r:id="rId3"/>
    <p:sldLayoutId id="2147484468" r:id="rId4"/>
    <p:sldLayoutId id="2147484461" r:id="rId5"/>
    <p:sldLayoutId id="2147484462" r:id="rId6"/>
    <p:sldLayoutId id="2147484463" r:id="rId7"/>
    <p:sldLayoutId id="2147484464" r:id="rId8"/>
    <p:sldLayoutId id="2147484465" r:id="rId9"/>
    <p:sldLayoutId id="2147484469" r:id="rId10"/>
    <p:sldLayoutId id="2147484466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90000"/>
        </a:buClr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2209800"/>
            <a:ext cx="10363200" cy="3095625"/>
          </a:xfrm>
        </p:spPr>
        <p:txBody>
          <a:bodyPr/>
          <a:lstStyle/>
          <a:p>
            <a:pPr algn="l" eaLnBrk="1" hangingPunct="1"/>
            <a:r>
              <a:rPr lang="en-IE" altLang="en-US" sz="4000" dirty="0">
                <a:cs typeface="Times New Roman" panose="02020603050405020304" pitchFamily="18" charset="0"/>
              </a:rPr>
              <a:t>Patient Safety – </a:t>
            </a:r>
            <a:br>
              <a:rPr lang="en-IE" altLang="en-US" sz="4000" dirty="0">
                <a:cs typeface="Times New Roman" panose="02020603050405020304" pitchFamily="18" charset="0"/>
              </a:rPr>
            </a:br>
            <a:r>
              <a:rPr lang="en-IE" altLang="en-US" sz="4000" dirty="0">
                <a:cs typeface="Times New Roman" panose="02020603050405020304" pitchFamily="18" charset="0"/>
              </a:rPr>
              <a:t>		Assurance through Accreditation? </a:t>
            </a:r>
            <a:br>
              <a:rPr lang="en-IE" altLang="en-US" sz="4000" dirty="0">
                <a:cs typeface="Times New Roman" panose="02020603050405020304" pitchFamily="18" charset="0"/>
              </a:rPr>
            </a:br>
            <a:r>
              <a:rPr lang="en-IE" altLang="en-US" sz="4000" dirty="0">
                <a:cs typeface="Times New Roman" panose="02020603050405020304" pitchFamily="18" charset="0"/>
              </a:rPr>
              <a:t/>
            </a:r>
            <a:br>
              <a:rPr lang="en-IE" altLang="en-US" sz="4000" dirty="0">
                <a:cs typeface="Times New Roman" panose="02020603050405020304" pitchFamily="18" charset="0"/>
              </a:rPr>
            </a:br>
            <a:r>
              <a:rPr lang="en-IE" altLang="en-US" sz="4000" dirty="0">
                <a:cs typeface="Times New Roman" panose="02020603050405020304" pitchFamily="18" charset="0"/>
              </a:rPr>
              <a:t>							</a:t>
            </a:r>
            <a:r>
              <a:rPr lang="en-IE" altLang="en-US" sz="2800" dirty="0">
                <a:cs typeface="Times New Roman" panose="02020603050405020304" pitchFamily="18" charset="0"/>
              </a:rPr>
              <a:t>John Sweeney, CEO</a:t>
            </a:r>
            <a:r>
              <a:rPr lang="en-IE" altLang="en-US" sz="3200" dirty="0">
                <a:cs typeface="Times New Roman" panose="02020603050405020304" pitchFamily="18" charset="0"/>
              </a:rPr>
              <a:t/>
            </a:r>
            <a:br>
              <a:rPr lang="en-IE" altLang="en-US" sz="3200" dirty="0">
                <a:cs typeface="Times New Roman" panose="02020603050405020304" pitchFamily="18" charset="0"/>
              </a:rPr>
            </a:br>
            <a:r>
              <a:rPr lang="en-IE" altLang="en-US" sz="2400" dirty="0">
                <a:cs typeface="Times New Roman" panose="02020603050405020304" pitchFamily="18" charset="0"/>
              </a:rPr>
              <a:t/>
            </a:r>
            <a:br>
              <a:rPr lang="en-IE" altLang="en-US" sz="2400" dirty="0">
                <a:cs typeface="Times New Roman" panose="02020603050405020304" pitchFamily="18" charset="0"/>
              </a:rPr>
            </a:br>
            <a:endParaRPr lang="en-GB" altLang="en-US" sz="24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87994561"/>
              </p:ext>
            </p:extLst>
          </p:nvPr>
        </p:nvGraphicFramePr>
        <p:xfrm>
          <a:off x="1447800" y="457200"/>
          <a:ext cx="8915400" cy="4762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Chart" r:id="rId4" imgW="8340051" imgH="4639458" progId="Excel.Chart.8">
                  <p:embed/>
                </p:oleObj>
              </mc:Choice>
              <mc:Fallback>
                <p:oleObj name="Chart" r:id="rId4" imgW="8340051" imgH="4639458" progId="Excel.Chart.8">
                  <p:embed/>
                  <p:pic>
                    <p:nvPicPr>
                      <p:cNvPr id="0" name="Content Placeholder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57200"/>
                        <a:ext cx="8915400" cy="47624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5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1" y="304800"/>
            <a:ext cx="20034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34FE8C7-FDB7-47EA-839E-682EF6E578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52400"/>
            <a:ext cx="8610600" cy="3858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46130D-64AF-40A9-A395-F7AC15727A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4419600"/>
            <a:ext cx="8158162" cy="190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4834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F751527-B6F3-4C7A-A793-814250EB77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81000"/>
            <a:ext cx="11049000" cy="922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FFD6D8C-EACC-425D-8B22-09EEE3A52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71599"/>
            <a:ext cx="11325225" cy="1857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08C9FB3-B5AE-47BF-8412-382604D30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962400"/>
            <a:ext cx="11144250" cy="1352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7B6CCA-7176-40A1-9618-0B5B750AE6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600" y="2957512"/>
            <a:ext cx="181927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5013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1800" y="2353058"/>
            <a:ext cx="7772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IE" sz="4800" dirty="0"/>
              <a:t>Positives V’s Negatives </a:t>
            </a:r>
            <a:br>
              <a:rPr lang="en-IE" sz="4800" dirty="0"/>
            </a:br>
            <a:endParaRPr lang="en-IE" sz="4800" dirty="0"/>
          </a:p>
        </p:txBody>
      </p:sp>
    </p:spTree>
    <p:extLst>
      <p:ext uri="{BB962C8B-B14F-4D97-AF65-F5344CB8AC3E}">
        <p14:creationId xmlns:p14="http://schemas.microsoft.com/office/powerpoint/2010/main" val="152453079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5791200" cy="428148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Specific changes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Organisational reflection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Priority for important but non-urgent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Leverage for internal groups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Ratchet effect of raising standards</a:t>
            </a:r>
          </a:p>
          <a:p>
            <a:pPr eaLnBrk="1" hangingPunct="1">
              <a:lnSpc>
                <a:spcPct val="150000"/>
              </a:lnSpc>
            </a:pPr>
            <a:endParaRPr lang="en-GB" altLang="en-US" sz="2600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705600" y="1295400"/>
            <a:ext cx="5181599" cy="428148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Defensive or minimal compliance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Pointless conformance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Creative compliance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Inhibiting innovation</a:t>
            </a:r>
          </a:p>
          <a:p>
            <a:pPr eaLnBrk="1" hangingPunct="1">
              <a:lnSpc>
                <a:spcPct val="150000"/>
              </a:lnSpc>
            </a:pPr>
            <a:r>
              <a:rPr lang="en-GB" altLang="en-US" sz="2600" dirty="0"/>
              <a:t>Distorting internal priorities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8077200" y="5826125"/>
            <a:ext cx="1373188" cy="314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altLang="en-US" sz="1600" dirty="0" err="1">
                <a:solidFill>
                  <a:schemeClr val="accent6"/>
                </a:solidFill>
              </a:rPr>
              <a:t>Walshe</a:t>
            </a:r>
            <a:r>
              <a:rPr lang="en-GB" altLang="en-US" sz="1600" dirty="0">
                <a:solidFill>
                  <a:schemeClr val="accent6"/>
                </a:solidFill>
              </a:rPr>
              <a:t> 2007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1143000"/>
          </a:xfrm>
        </p:spPr>
        <p:txBody>
          <a:bodyPr/>
          <a:lstStyle/>
          <a:p>
            <a:r>
              <a:rPr lang="en-GB" altLang="en-US" dirty="0"/>
              <a:t>Improvement Not Sustained</a:t>
            </a:r>
            <a:br>
              <a:rPr lang="en-GB" altLang="en-US" dirty="0"/>
            </a:br>
            <a:endParaRPr lang="en-IE" altLang="en-US" dirty="0"/>
          </a:p>
        </p:txBody>
      </p:sp>
      <p:pic>
        <p:nvPicPr>
          <p:cNvPr id="1229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61864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8001001" y="4495800"/>
            <a:ext cx="8467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altLang="en-US" sz="1600" b="1" dirty="0"/>
              <a:t> Cycle 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0" y="6207125"/>
            <a:ext cx="1373188" cy="314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altLang="en-US" sz="1600" dirty="0" err="1">
                <a:solidFill>
                  <a:schemeClr val="accent6"/>
                </a:solidFill>
              </a:rPr>
              <a:t>Walshe</a:t>
            </a:r>
            <a:r>
              <a:rPr lang="en-GB" altLang="en-US" sz="1600" dirty="0">
                <a:solidFill>
                  <a:schemeClr val="accent6"/>
                </a:solidFill>
              </a:rPr>
              <a:t> 2007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FD901E1-A42A-46EA-9147-1144FC58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78968"/>
            <a:ext cx="8360028" cy="3871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8FF962BB-39C8-4954-AFFA-0D48C052A0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2999" y="2514600"/>
            <a:ext cx="6710823" cy="32766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xmlns="" id="{C9FF9523-397F-47B0-B4A2-CBD62CB8EF7B}"/>
              </a:ext>
            </a:extLst>
          </p:cNvPr>
          <p:cNvSpPr/>
          <p:nvPr/>
        </p:nvSpPr>
        <p:spPr>
          <a:xfrm rot="13010439">
            <a:off x="3774824" y="1544240"/>
            <a:ext cx="603751" cy="83748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8573035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026B4D15-3D0C-4296-B053-BAB622FF3E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8859471"/>
              </p:ext>
            </p:extLst>
          </p:nvPr>
        </p:nvGraphicFramePr>
        <p:xfrm>
          <a:off x="1143000" y="228600"/>
          <a:ext cx="9067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447800"/>
            <a:ext cx="6216581" cy="4146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685800" y="145623"/>
            <a:ext cx="1097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28" b="0" i="0" u="none" strike="noStrike" kern="1200" baseline="0">
                <a:solidFill>
                  <a:srgbClr val="2D2D8A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IE" sz="2400" dirty="0">
                <a:solidFill>
                  <a:schemeClr val="accent6">
                    <a:lumMod val="75000"/>
                  </a:schemeClr>
                </a:solidFill>
              </a:rPr>
              <a:t>Medication Management Non-compliance  </a:t>
            </a:r>
          </a:p>
          <a:p>
            <a:pPr algn="ctr">
              <a:defRPr sz="2128" b="0" i="0" u="none" strike="noStrike" kern="1200" baseline="0">
                <a:solidFill>
                  <a:srgbClr val="2D2D8A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IE" sz="2400" dirty="0">
                <a:solidFill>
                  <a:schemeClr val="accent6">
                    <a:lumMod val="75000"/>
                  </a:schemeClr>
                </a:solidFill>
              </a:rPr>
              <a:t>Residential Aged Care</a:t>
            </a:r>
          </a:p>
        </p:txBody>
      </p:sp>
      <p:pic>
        <p:nvPicPr>
          <p:cNvPr id="9218" name="Picture 2" descr="http://www.irishtimes.com/polopoly_fs/1.2168783.1428505290!/image/image.jpg_gen/derivatives/box_620_330/image.jpg">
            <a:extLst>
              <a:ext uri="{FF2B5EF4-FFF2-40B4-BE49-F238E27FC236}">
                <a16:creationId xmlns:a16="http://schemas.microsoft.com/office/drawing/2014/main" xmlns="" id="{95DF37CA-1D64-49B3-B895-671382161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2262211" cy="120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840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45623"/>
            <a:ext cx="1097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28" b="0" i="0" u="none" strike="noStrike" kern="1200" baseline="0">
                <a:solidFill>
                  <a:srgbClr val="2D2D8A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IE" sz="2400" dirty="0">
                <a:solidFill>
                  <a:schemeClr val="accent6">
                    <a:lumMod val="75000"/>
                  </a:schemeClr>
                </a:solidFill>
              </a:rPr>
              <a:t>Prevention and Control of Healthcare Associated Infections  </a:t>
            </a:r>
          </a:p>
          <a:p>
            <a:pPr algn="ctr">
              <a:defRPr sz="2128" b="0" i="0" u="none" strike="noStrike" kern="1200" baseline="0">
                <a:solidFill>
                  <a:srgbClr val="2D2D8A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IE" sz="2400" dirty="0">
                <a:solidFill>
                  <a:schemeClr val="accent6">
                    <a:lumMod val="75000"/>
                  </a:schemeClr>
                </a:solidFill>
              </a:rPr>
              <a:t>Re-inspection Level</a:t>
            </a:r>
          </a:p>
        </p:txBody>
      </p:sp>
      <p:pic>
        <p:nvPicPr>
          <p:cNvPr id="10242" name="Picture 3" descr="image00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2328" y="1219200"/>
            <a:ext cx="6739743" cy="4526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irishtimes.com/polopoly_fs/1.2168783.1428505290!/image/image.jpg_gen/derivatives/box_620_330/image.jpg">
            <a:extLst>
              <a:ext uri="{FF2B5EF4-FFF2-40B4-BE49-F238E27FC236}">
                <a16:creationId xmlns:a16="http://schemas.microsoft.com/office/drawing/2014/main" xmlns="" id="{3F8693C1-66CC-4286-A281-66F866A0D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2262211" cy="120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48098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828800"/>
            <a:ext cx="77724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IE" sz="4800" dirty="0"/>
              <a:t>Process of Accreditation </a:t>
            </a:r>
            <a:br>
              <a:rPr lang="en-IE" sz="4800" dirty="0"/>
            </a:br>
            <a:r>
              <a:rPr lang="en-IE" sz="4800" dirty="0"/>
              <a:t>Cultural Challenge  </a:t>
            </a:r>
          </a:p>
        </p:txBody>
      </p:sp>
    </p:spTree>
    <p:extLst>
      <p:ext uri="{BB962C8B-B14F-4D97-AF65-F5344CB8AC3E}">
        <p14:creationId xmlns:p14="http://schemas.microsoft.com/office/powerpoint/2010/main" val="93265972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981200" y="171475"/>
            <a:ext cx="8229600" cy="1143000"/>
          </a:xfrm>
        </p:spPr>
        <p:txBody>
          <a:bodyPr/>
          <a:lstStyle/>
          <a:p>
            <a:r>
              <a:rPr lang="en-IE" altLang="en-US" dirty="0"/>
              <a:t>1960’s Process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4610100" y="2057400"/>
            <a:ext cx="2971800" cy="2362200"/>
          </a:xfrm>
          <a:prstGeom prst="triangle">
            <a:avLst/>
          </a:prstGeom>
          <a:solidFill>
            <a:srgbClr val="990033"/>
          </a:solidFill>
          <a:effectLst>
            <a:outerShdw blurRad="50800" dist="76200" dir="2700000" sx="109000" sy="109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/>
          <p:cNvSpPr txBox="1"/>
          <p:nvPr/>
        </p:nvSpPr>
        <p:spPr>
          <a:xfrm>
            <a:off x="5330406" y="1453980"/>
            <a:ext cx="1680268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IE" sz="2000" b="1" dirty="0">
                <a:solidFill>
                  <a:schemeClr val="accent6">
                    <a:lumMod val="50000"/>
                  </a:schemeClr>
                </a:solidFill>
              </a:rPr>
              <a:t>Observation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600" y="4019490"/>
            <a:ext cx="129394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IE" sz="2000" b="1" dirty="0">
                <a:solidFill>
                  <a:schemeClr val="accent6">
                    <a:lumMod val="50000"/>
                  </a:schemeClr>
                </a:solidFill>
              </a:rPr>
              <a:t>Interview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35281" y="4019490"/>
            <a:ext cx="239360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IE" sz="2000" b="1" dirty="0">
                <a:solidFill>
                  <a:schemeClr val="accent6">
                    <a:lumMod val="50000"/>
                  </a:schemeClr>
                </a:solidFill>
              </a:rPr>
              <a:t>Document Review</a:t>
            </a:r>
          </a:p>
        </p:txBody>
      </p:sp>
      <p:cxnSp>
        <p:nvCxnSpPr>
          <p:cNvPr id="7" name="Straight Connector 6"/>
          <p:cNvCxnSpPr>
            <a:stCxn id="4" idx="0"/>
          </p:cNvCxnSpPr>
          <p:nvPr/>
        </p:nvCxnSpPr>
        <p:spPr>
          <a:xfrm>
            <a:off x="6096000" y="2057400"/>
            <a:ext cx="0" cy="1600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4" idx="2"/>
          </p:cNvCxnSpPr>
          <p:nvPr/>
        </p:nvCxnSpPr>
        <p:spPr>
          <a:xfrm flipV="1">
            <a:off x="4610100" y="3657600"/>
            <a:ext cx="1485900" cy="76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4"/>
          </p:cNvCxnSpPr>
          <p:nvPr/>
        </p:nvCxnSpPr>
        <p:spPr>
          <a:xfrm flipH="1" flipV="1">
            <a:off x="6096000" y="3657600"/>
            <a:ext cx="1485900" cy="76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1600200"/>
            <a:ext cx="4730750" cy="4984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93675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/>
              <a:t>Panopticon - </a:t>
            </a:r>
            <a:r>
              <a:rPr lang="en-IE" altLang="en-US" dirty="0"/>
              <a:t>Jeremy Bentham 18c</a:t>
            </a:r>
            <a:endParaRPr lang="en-GB" altLang="en-US" dirty="0"/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298810"/>
            <a:ext cx="7389031" cy="2376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 descr="http://www.mobihealthnews.com/sites/default/files/Screen%20Shot%202016-09-21%20at%201.23.48%20PM_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8826" y="2242829"/>
            <a:ext cx="3559175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609" y="3234575"/>
            <a:ext cx="4029392" cy="245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274638"/>
            <a:ext cx="8507288" cy="1143000"/>
          </a:xfrm>
        </p:spPr>
        <p:txBody>
          <a:bodyPr/>
          <a:lstStyle/>
          <a:p>
            <a:r>
              <a:rPr lang="en-IE" dirty="0">
                <a:solidFill>
                  <a:srgbClr val="002060"/>
                </a:solidFill>
              </a:rPr>
              <a:t>The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17639"/>
            <a:ext cx="8839200" cy="4525963"/>
          </a:xfrm>
        </p:spPr>
        <p:txBody>
          <a:bodyPr/>
          <a:lstStyle/>
          <a:p>
            <a:r>
              <a:rPr lang="en-IE" sz="2800" dirty="0">
                <a:solidFill>
                  <a:srgbClr val="002060"/>
                </a:solidFill>
              </a:rPr>
              <a:t>“Stop – Start”  -&gt;  </a:t>
            </a:r>
            <a:r>
              <a:rPr lang="en-IE" sz="2800" i="1" dirty="0">
                <a:solidFill>
                  <a:srgbClr val="002060"/>
                </a:solidFill>
              </a:rPr>
              <a:t>Continual Access Monitoring (CAM)</a:t>
            </a:r>
            <a:endParaRPr lang="en-IE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IE" sz="1600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IE" sz="2800" b="1" i="1" dirty="0">
                <a:solidFill>
                  <a:srgbClr val="002060"/>
                </a:solidFill>
              </a:rPr>
              <a:t>HOW?</a:t>
            </a:r>
          </a:p>
          <a:p>
            <a:pPr marL="0" indent="0">
              <a:buNone/>
            </a:pPr>
            <a:endParaRPr lang="en-IE" sz="1800" b="1" i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02060"/>
                </a:solidFill>
              </a:rPr>
              <a:t>Regulators access to information systems in real time. </a:t>
            </a:r>
          </a:p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02060"/>
                </a:solidFill>
              </a:rPr>
              <a:t>A “window into the soul” of the organisation</a:t>
            </a:r>
          </a:p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02060"/>
                </a:solidFill>
              </a:rPr>
              <a:t>The first step has already been taken……</a:t>
            </a:r>
          </a:p>
          <a:p>
            <a:endParaRPr lang="en-IE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IE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68117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85800"/>
            <a:ext cx="1295400" cy="1975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559295"/>
            <a:ext cx="3505200" cy="2346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692DC40-2876-474B-8D12-A19D572026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1400" y="3505200"/>
            <a:ext cx="33147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4FD913-B2DA-47FD-93C2-1CC400868A6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4140957"/>
            <a:ext cx="2290639" cy="93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0035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760" y="228600"/>
            <a:ext cx="8229600" cy="1143000"/>
          </a:xfrm>
        </p:spPr>
        <p:txBody>
          <a:bodyPr/>
          <a:lstStyle/>
          <a:p>
            <a:r>
              <a:rPr lang="en-IE" sz="4800" dirty="0">
                <a:solidFill>
                  <a:srgbClr val="002060"/>
                </a:solidFill>
              </a:rPr>
              <a:t>Continuous Access Monitoring</a:t>
            </a:r>
            <a:br>
              <a:rPr lang="en-IE" sz="4800" dirty="0">
                <a:solidFill>
                  <a:srgbClr val="002060"/>
                </a:solidFill>
              </a:rPr>
            </a:br>
            <a:r>
              <a:rPr lang="en-IE" sz="4000" dirty="0">
                <a:solidFill>
                  <a:srgbClr val="002060"/>
                </a:solidFill>
              </a:rPr>
              <a:t>(CAM Regulation) </a:t>
            </a:r>
            <a:endParaRPr lang="en-IE" sz="4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7692" y="1828801"/>
            <a:ext cx="8229600" cy="45259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3000" dirty="0">
                <a:solidFill>
                  <a:srgbClr val="002060"/>
                </a:solidFill>
              </a:rPr>
              <a:t>Real Time Monitoring 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E" sz="2600" dirty="0">
                <a:solidFill>
                  <a:srgbClr val="002060"/>
                </a:solidFill>
              </a:rPr>
              <a:t>Continuous assessment of information / indicators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3000" dirty="0">
                <a:solidFill>
                  <a:srgbClr val="002060"/>
                </a:solidFill>
              </a:rPr>
              <a:t>Reduced Cost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E" sz="2600" dirty="0">
                <a:solidFill>
                  <a:srgbClr val="002060"/>
                </a:solidFill>
              </a:rPr>
              <a:t>Focused Onsite – Targeted Involvement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IE" sz="3000" dirty="0">
                <a:solidFill>
                  <a:srgbClr val="002060"/>
                </a:solidFill>
              </a:rPr>
              <a:t>Increased Patient Safety Impact 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IE" sz="2600" dirty="0">
                <a:solidFill>
                  <a:srgbClr val="002060"/>
                </a:solidFill>
              </a:rPr>
              <a:t>Knowledge - Support - Enforcement </a:t>
            </a:r>
          </a:p>
        </p:txBody>
      </p:sp>
    </p:spTree>
    <p:extLst>
      <p:ext uri="{BB962C8B-B14F-4D97-AF65-F5344CB8AC3E}">
        <p14:creationId xmlns:p14="http://schemas.microsoft.com/office/powerpoint/2010/main" val="404977610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FD901E1-A42A-46EA-9147-1144FC58D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78968"/>
            <a:ext cx="8360028" cy="3871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8FF962BB-39C8-4954-AFFA-0D48C052A0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2999" y="2514600"/>
            <a:ext cx="6710823" cy="32766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xmlns="" id="{C9FF9523-397F-47B0-B4A2-CBD62CB8EF7B}"/>
              </a:ext>
            </a:extLst>
          </p:cNvPr>
          <p:cNvSpPr/>
          <p:nvPr/>
        </p:nvSpPr>
        <p:spPr>
          <a:xfrm rot="13010439">
            <a:off x="3774824" y="1544240"/>
            <a:ext cx="603751" cy="83748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120562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229600" cy="1143000"/>
          </a:xfrm>
        </p:spPr>
        <p:txBody>
          <a:bodyPr/>
          <a:lstStyle/>
          <a:p>
            <a:r>
              <a:rPr lang="en-IE" dirty="0">
                <a:solidFill>
                  <a:srgbClr val="002060"/>
                </a:solidFill>
              </a:rPr>
              <a:t>Cultural Change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447800"/>
            <a:ext cx="3468414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07" y="990600"/>
            <a:ext cx="2039986" cy="19665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352800"/>
            <a:ext cx="4497009" cy="179679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153807" y="2286000"/>
            <a:ext cx="2209800" cy="55659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9" name="Oval 8"/>
          <p:cNvSpPr/>
          <p:nvPr/>
        </p:nvSpPr>
        <p:spPr>
          <a:xfrm>
            <a:off x="6324600" y="5562600"/>
            <a:ext cx="2209800" cy="556591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087924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9800" y="878058"/>
            <a:ext cx="3124200" cy="4112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0" y="838200"/>
            <a:ext cx="2838001" cy="1258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4400" y="3124200"/>
            <a:ext cx="3221679" cy="1245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 descr="https://media.licdn.com/media/AAEAAQAAAAAAAAkkAAAAJDE3NTk1ZTlkLTgzZjUtNGQ1OC04MDFiLTk5NDNkYjE5MWJjNQ.png">
            <a:extLst>
              <a:ext uri="{FF2B5EF4-FFF2-40B4-BE49-F238E27FC236}">
                <a16:creationId xmlns:a16="http://schemas.microsoft.com/office/drawing/2014/main" xmlns="" id="{C41D6892-3658-4CB9-B13D-71DEB51AC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2145661"/>
            <a:ext cx="2852824" cy="9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patientsafety.pa.gov/PublishingImages/Logos/PSA_Logo_White_Green.jpg">
            <a:extLst>
              <a:ext uri="{FF2B5EF4-FFF2-40B4-BE49-F238E27FC236}">
                <a16:creationId xmlns:a16="http://schemas.microsoft.com/office/drawing/2014/main" xmlns="" id="{EB110208-B547-4C04-8B1C-FF76B0C99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091398"/>
            <a:ext cx="2819400" cy="1269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28212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C53EDF00-F0A1-468F-8E11-BE0A47B8E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110490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IE" altLang="en-US" sz="4000" kern="0">
                <a:cs typeface="Times New Roman" panose="02020603050405020304" pitchFamily="18" charset="0"/>
              </a:rPr>
              <a:t>Patient Safety – </a:t>
            </a:r>
            <a:br>
              <a:rPr lang="en-IE" altLang="en-US" sz="4000" kern="0">
                <a:cs typeface="Times New Roman" panose="02020603050405020304" pitchFamily="18" charset="0"/>
              </a:rPr>
            </a:br>
            <a:r>
              <a:rPr lang="en-IE" altLang="en-US" sz="4000" kern="0">
                <a:cs typeface="Times New Roman" panose="02020603050405020304" pitchFamily="18" charset="0"/>
              </a:rPr>
              <a:t>		Assurance through Accreditation? </a:t>
            </a:r>
            <a:br>
              <a:rPr lang="en-IE" altLang="en-US" sz="4000" kern="0">
                <a:cs typeface="Times New Roman" panose="02020603050405020304" pitchFamily="18" charset="0"/>
              </a:rPr>
            </a:br>
            <a:r>
              <a:rPr lang="en-IE" altLang="en-US" sz="4000" kern="0">
                <a:cs typeface="Times New Roman" panose="02020603050405020304" pitchFamily="18" charset="0"/>
              </a:rPr>
              <a:t/>
            </a:r>
            <a:br>
              <a:rPr lang="en-IE" altLang="en-US" sz="4000" kern="0">
                <a:cs typeface="Times New Roman" panose="02020603050405020304" pitchFamily="18" charset="0"/>
              </a:rPr>
            </a:br>
            <a:r>
              <a:rPr lang="en-IE" altLang="en-US" sz="4000" kern="0">
                <a:cs typeface="Times New Roman" panose="02020603050405020304" pitchFamily="18" charset="0"/>
              </a:rPr>
              <a:t/>
            </a:r>
            <a:br>
              <a:rPr lang="en-IE" altLang="en-US" sz="4000" kern="0">
                <a:cs typeface="Times New Roman" panose="02020603050405020304" pitchFamily="18" charset="0"/>
              </a:rPr>
            </a:br>
            <a:r>
              <a:rPr lang="en-IE" altLang="en-US" sz="3600" kern="0">
                <a:cs typeface="Times New Roman" panose="02020603050405020304" pitchFamily="18" charset="0"/>
              </a:rPr>
              <a:t>	Yes It Can - Change of Process - Change of Culture </a:t>
            </a:r>
            <a:r>
              <a:rPr lang="en-IE" altLang="en-US" sz="3200" kern="0">
                <a:cs typeface="Times New Roman" panose="02020603050405020304" pitchFamily="18" charset="0"/>
              </a:rPr>
              <a:t/>
            </a:r>
            <a:br>
              <a:rPr lang="en-IE" altLang="en-US" sz="3200" kern="0">
                <a:cs typeface="Times New Roman" panose="02020603050405020304" pitchFamily="18" charset="0"/>
              </a:rPr>
            </a:br>
            <a:r>
              <a:rPr lang="en-IE" altLang="en-US" sz="3200" kern="0">
                <a:cs typeface="Times New Roman" panose="02020603050405020304" pitchFamily="18" charset="0"/>
              </a:rPr>
              <a:t/>
            </a:r>
            <a:br>
              <a:rPr lang="en-IE" altLang="en-US" sz="3200" kern="0">
                <a:cs typeface="Times New Roman" panose="02020603050405020304" pitchFamily="18" charset="0"/>
              </a:rPr>
            </a:br>
            <a:r>
              <a:rPr lang="en-IE" altLang="en-US" sz="3200" kern="0">
                <a:cs typeface="Times New Roman" panose="02020603050405020304" pitchFamily="18" charset="0"/>
              </a:rPr>
              <a:t>									</a:t>
            </a:r>
            <a:r>
              <a:rPr lang="en-IE" altLang="en-US" sz="1800" kern="0">
                <a:cs typeface="Times New Roman" panose="02020603050405020304" pitchFamily="18" charset="0"/>
              </a:rPr>
              <a:t>john.sweeney@hci.care</a:t>
            </a:r>
            <a:r>
              <a:rPr lang="en-IE" altLang="en-US" sz="3200" kern="0">
                <a:cs typeface="Times New Roman" panose="02020603050405020304" pitchFamily="18" charset="0"/>
              </a:rPr>
              <a:t/>
            </a:r>
            <a:br>
              <a:rPr lang="en-IE" altLang="en-US" sz="3200" kern="0">
                <a:cs typeface="Times New Roman" panose="02020603050405020304" pitchFamily="18" charset="0"/>
              </a:rPr>
            </a:br>
            <a:r>
              <a:rPr lang="en-IE" altLang="en-US" sz="3200" kern="0">
                <a:cs typeface="Times New Roman" panose="02020603050405020304" pitchFamily="18" charset="0"/>
              </a:rPr>
              <a:t/>
            </a:r>
            <a:br>
              <a:rPr lang="en-IE" altLang="en-US" sz="3200" kern="0">
                <a:cs typeface="Times New Roman" panose="02020603050405020304" pitchFamily="18" charset="0"/>
              </a:rPr>
            </a:br>
            <a:r>
              <a:rPr lang="en-IE" altLang="en-US" sz="2400" kern="0">
                <a:cs typeface="Times New Roman" panose="02020603050405020304" pitchFamily="18" charset="0"/>
              </a:rPr>
              <a:t/>
            </a:r>
            <a:br>
              <a:rPr lang="en-IE" altLang="en-US" sz="2400" kern="0">
                <a:cs typeface="Times New Roman" panose="02020603050405020304" pitchFamily="18" charset="0"/>
              </a:rPr>
            </a:br>
            <a:endParaRPr lang="en-GB" altLang="en-US" sz="24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2597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7730</TotalTime>
  <Words>279</Words>
  <Application>Microsoft Office PowerPoint</Application>
  <PresentationFormat>Custom</PresentationFormat>
  <Paragraphs>57</Paragraphs>
  <Slides>21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Times New Roman</vt:lpstr>
      <vt:lpstr>Calibri</vt:lpstr>
      <vt:lpstr>Custom Design</vt:lpstr>
      <vt:lpstr>Chart</vt:lpstr>
      <vt:lpstr>Patient Safety –    Assurance through Accreditation?          John Sweeney, CEO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Improvement Not Sustained </vt:lpstr>
      <vt:lpstr>PowerPoint Presentation</vt:lpstr>
      <vt:lpstr>PowerPoint Presentation</vt:lpstr>
      <vt:lpstr>PowerPoint Presentation</vt:lpstr>
      <vt:lpstr>PowerPoint Presentation</vt:lpstr>
      <vt:lpstr>1960’s Process</vt:lpstr>
      <vt:lpstr>Panopticon - Jeremy Bentham 18c</vt:lpstr>
      <vt:lpstr>PowerPoint Presentation</vt:lpstr>
      <vt:lpstr>The Concept</vt:lpstr>
      <vt:lpstr>PowerPoint Presentation</vt:lpstr>
      <vt:lpstr>Continuous Access Monitoring (CAM Regulation) </vt:lpstr>
      <vt:lpstr>PowerPoint Presentation</vt:lpstr>
      <vt:lpstr>Cultural Change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Mapping and Recommendations for Improvement of the Maintenance Services,  Sligo General Hospital</dc:title>
  <dc:creator>John Sweeney</dc:creator>
  <cp:lastModifiedBy>Toxicology Meeting 2017</cp:lastModifiedBy>
  <cp:revision>325</cp:revision>
  <dcterms:created xsi:type="dcterms:W3CDTF">2006-08-16T00:00:00Z</dcterms:created>
  <dcterms:modified xsi:type="dcterms:W3CDTF">2017-11-04T05:02:54Z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123PPTVideoData_Slide282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3" name="123PPT_NEW">
    <vt:bool>true</vt:bool>
  </property>
  <property fmtid="{D5CDD505-2E9C-101B-9397-08002B2CF9AE}" pid="4" name="123PPTVideoData_Slide286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5" name="123PPTVideoData_Slide293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6" name="123PPTVideoData_Slide290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7" name="123PPTVideoData_Slide296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8" name="123PPTVideoData_Slide294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9" name="123PPTVideoData_Slide264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10" name="123PPTVideoData_Slide297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11" name="123PPTVideoData_Slide291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12" name="123PPTVideoData_Slide295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13" name="123PPTVideoData_Slide292">
    <vt:lpwstr>&lt;VideoData Location="(123PPT Video Backgrounds)" InfoFile="iStock_000011393368Small_We.123" PlaySpeed="1" UseBackdrop="False" Transparency="50" BackdropColor="-4343957" BackdropLeft="5" BackdropTop="5" BackdropRight="5" BackdropBottom="5" /&gt;</vt:lpwstr>
  </property>
  <property fmtid="{D5CDD505-2E9C-101B-9397-08002B2CF9AE}" pid="14" name="123PPTVideoData_Slide315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15" name="123PPTVideoData_Slide302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16" name="123PPTVideoData_Slide321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17" name="123PPTVideoData_Slide327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18" name="123PPTVideoData_Slide303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19" name="123PPTVideoData_Slide306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20" name="123PPTVideoData_Slide309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21" name="123PPTVideoData_Slide312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22" name="123PPTVideoData_Slide318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  <property fmtid="{D5CDD505-2E9C-101B-9397-08002B2CF9AE}" pid="23" name="123PPTVideoData_Slide325">
    <vt:lpwstr>&lt;VideoData Location="(123PPT Video Backgrounds)" InfoFile="iStock_000011393368Big_Web.123" PlaySpeed="1" UseBackdrop="False" Transparency="50" BackdropColor="-4343957" BackdropLeft="5" BackdropTop="5" BackdropRight="5" BackdropBottom="5" /&gt;</vt:lpwstr>
  </property>
</Properties>
</file>