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534" r:id="rId2"/>
    <p:sldId id="536" r:id="rId3"/>
    <p:sldId id="537" r:id="rId4"/>
    <p:sldId id="520" r:id="rId5"/>
    <p:sldId id="538" r:id="rId6"/>
    <p:sldId id="518" r:id="rId7"/>
    <p:sldId id="521" r:id="rId8"/>
    <p:sldId id="526" r:id="rId9"/>
    <p:sldId id="525" r:id="rId10"/>
    <p:sldId id="527" r:id="rId11"/>
    <p:sldId id="528" r:id="rId12"/>
    <p:sldId id="531" r:id="rId13"/>
    <p:sldId id="530" r:id="rId14"/>
    <p:sldId id="524" r:id="rId15"/>
    <p:sldId id="529" r:id="rId16"/>
    <p:sldId id="519" r:id="rId17"/>
    <p:sldId id="523" r:id="rId18"/>
    <p:sldId id="494" r:id="rId19"/>
    <p:sldId id="535" r:id="rId20"/>
    <p:sldId id="502" r:id="rId21"/>
    <p:sldId id="470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  <a:srgbClr val="F6FBFC"/>
    <a:srgbClr val="E5F3F7"/>
    <a:srgbClr val="F7F9F1"/>
    <a:srgbClr val="008000"/>
    <a:srgbClr val="FF0066"/>
    <a:srgbClr val="00CC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0" autoAdjust="0"/>
    <p:restoredTop sz="70890" autoAdjust="0"/>
  </p:normalViewPr>
  <p:slideViewPr>
    <p:cSldViewPr>
      <p:cViewPr varScale="1">
        <p:scale>
          <a:sx n="51" d="100"/>
          <a:sy n="51" d="100"/>
        </p:scale>
        <p:origin x="-151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328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493" cy="465500"/>
          </a:xfrm>
          <a:prstGeom prst="rect">
            <a:avLst/>
          </a:prstGeom>
        </p:spPr>
        <p:txBody>
          <a:bodyPr vert="horz" lIns="98828" tIns="49414" rIns="98828" bIns="4941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0" y="0"/>
            <a:ext cx="3037493" cy="465500"/>
          </a:xfrm>
          <a:prstGeom prst="rect">
            <a:avLst/>
          </a:prstGeom>
        </p:spPr>
        <p:txBody>
          <a:bodyPr vert="horz" lIns="98828" tIns="49414" rIns="98828" bIns="49414" rtlCol="0"/>
          <a:lstStyle>
            <a:lvl1pPr algn="r">
              <a:defRPr sz="1300"/>
            </a:lvl1pPr>
          </a:lstStyle>
          <a:p>
            <a:fld id="{DA68FE8F-150B-480D-BC63-D898C4C7224F}" type="datetimeFigureOut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901"/>
            <a:ext cx="3037493" cy="465500"/>
          </a:xfrm>
          <a:prstGeom prst="rect">
            <a:avLst/>
          </a:prstGeom>
        </p:spPr>
        <p:txBody>
          <a:bodyPr vert="horz" lIns="98828" tIns="49414" rIns="98828" bIns="4941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0" y="8830901"/>
            <a:ext cx="3037493" cy="465500"/>
          </a:xfrm>
          <a:prstGeom prst="rect">
            <a:avLst/>
          </a:prstGeom>
        </p:spPr>
        <p:txBody>
          <a:bodyPr vert="horz" lIns="98828" tIns="49414" rIns="98828" bIns="49414" rtlCol="0" anchor="b"/>
          <a:lstStyle>
            <a:lvl1pPr algn="r">
              <a:defRPr sz="1300"/>
            </a:lvl1pPr>
          </a:lstStyle>
          <a:p>
            <a:fld id="{63D2D340-F272-470E-8C34-A0C1AC08E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89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61" tIns="46579" rIns="93161" bIns="465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61" tIns="46579" rIns="93161" bIns="46579" rtlCol="0"/>
          <a:lstStyle>
            <a:lvl1pPr algn="r">
              <a:defRPr sz="1200"/>
            </a:lvl1pPr>
          </a:lstStyle>
          <a:p>
            <a:fld id="{0F00464D-A5D8-4516-AFF5-DA43E76B740A}" type="datetimeFigureOut">
              <a:rPr lang="en-US" smtClean="0"/>
              <a:pPr/>
              <a:t>8/8/2016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1" tIns="46579" rIns="93161" bIns="465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1" tIns="46579" rIns="93161" bIns="465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3161" tIns="46579" rIns="93161" bIns="465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3161" tIns="46579" rIns="93161" bIns="46579" rtlCol="0" anchor="b"/>
          <a:lstStyle>
            <a:lvl1pPr algn="r">
              <a:defRPr sz="1200"/>
            </a:lvl1pPr>
          </a:lstStyle>
          <a:p>
            <a:fld id="{41CB093A-28EF-4CF3-BB5D-1227088B87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8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1A4C9-6F7A-4453-9438-6DCEF4D640F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7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Only</a:t>
            </a:r>
            <a:r>
              <a:rPr lang="en-US" baseline="0" dirty="0" smtClean="0"/>
              <a:t> recently has there been a technology for modifying crop genomes that is fast, cost-effective, precise and with low regulatory barriers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This is because with genome editing we directly modify the plant’s own genes, without stably introducing foreign DNA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This non-GMO technology cuts product development times in half, and more greatly lowers costs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Traditional breeding is effective but imprecise, and limited to the breeding pool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37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</a:t>
            </a:r>
            <a:r>
              <a:rPr lang="en-US" baseline="0" dirty="0" smtClean="0"/>
              <a:t> one sense, the addressable market for genome editing is 3 billion acres, which is the amount of cultivated land globally that hasn’t been impacted by biotechnology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Our editing platform is a customizable nuclease called ARCUS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fully own ARCUS and have complete FTO in using it to bring products to market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Our weeks-long design process ensures high editing efficiencies in vivo, with limited chances for off-target editing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98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 have the deepest track record of plant genome editing in the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We’ve collaborated</a:t>
            </a:r>
            <a:r>
              <a:rPr lang="en-US" baseline="0" dirty="0" smtClean="0"/>
              <a:t> with large and smaller agribusinesses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We’ve used ARCUS to improve more than a dozen crops, for diverse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931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39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05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65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</a:t>
            </a:r>
            <a:r>
              <a:rPr lang="en-US" baseline="0" dirty="0" smtClean="0"/>
              <a:t> also worked with Bayer to develop a molecular stack of two transgenes, designing ARCUS to target a site adjacent to an insect resistance gene, allowing the insertion of a herbicide tolerance cassette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97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940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</a:t>
            </a:r>
            <a:r>
              <a:rPr lang="en-US" baseline="0" dirty="0" smtClean="0"/>
              <a:t> funding round last year allowed us to build out internal capabilities in three areas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In February we announced a major partnership with </a:t>
            </a:r>
            <a:r>
              <a:rPr lang="en-US" baseline="0" dirty="0" err="1" smtClean="0"/>
              <a:t>Baxalta</a:t>
            </a:r>
            <a:r>
              <a:rPr lang="en-US" baseline="0" dirty="0" smtClean="0"/>
              <a:t> centered on six programs in immuno-oncology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Our management team includes some of the pioneers of the genome editing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We’re growing again and expect a staff of over 70 by year end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have thirty issued patents and many of these have survived challenges in the courts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63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We’re here to engage discussions</a:t>
            </a:r>
            <a:r>
              <a:rPr lang="en-US" baseline="0" dirty="0" smtClean="0"/>
              <a:t> on new partnerships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Our existing collaborations are project focused, and we haven’t licensed ARCUS exclusively in any crop, trait or market segment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We’re particularly</a:t>
            </a:r>
            <a:r>
              <a:rPr lang="en-US" baseline="0" dirty="0" smtClean="0"/>
              <a:t> interested in consumer-facing traits and specialty crops, as these have been the least served by biotechnology to 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opened a new tissue culture lab in January; this has allowed us to extend our partnering capabilities from ARCUS solely, to plant production and phenotypic testing as well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04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We’re pointing ARCUS toward delivery methods</a:t>
            </a:r>
            <a:r>
              <a:rPr lang="en-US" baseline="0" dirty="0" smtClean="0"/>
              <a:t> favored by regulators, such as </a:t>
            </a:r>
            <a:r>
              <a:rPr lang="en-US" baseline="0" dirty="0" err="1" smtClean="0"/>
              <a:t>biolistics</a:t>
            </a:r>
            <a:r>
              <a:rPr lang="en-US" baseline="0" dirty="0" smtClean="0"/>
              <a:t>, protoplast transformation, and direct protein transformation without the use of DNA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We’ve launched three internal editing programs of strategic interest without partnership, two in the fruits &amp; vegetables arena focused on consumer traits, and a yield-oriented program in row crops, and will be expanding this portfolio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818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136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An example of an aspiration</a:t>
            </a:r>
            <a:r>
              <a:rPr lang="en-US" baseline="0" dirty="0" smtClean="0"/>
              <a:t> in our target space might be traits for the red rose, either positively impacting consumer attributes, or bringing back traits lost through modern breeding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These types of products will be enabled by the lower development costs of </a:t>
            </a:r>
            <a:r>
              <a:rPr lang="en-US" baseline="0" smtClean="0"/>
              <a:t>genome-edited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B093A-28EF-4CF3-BB5D-1227088B87D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418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</a:t>
            </a:r>
            <a:r>
              <a:rPr lang="en-US" baseline="0" dirty="0" smtClean="0"/>
              <a:t> invite you to take a look at our website, </a:t>
            </a:r>
            <a:r>
              <a:rPr lang="en-US" baseline="0" smtClean="0"/>
              <a:t>and welcome any questions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1A4C9-6F7A-4453-9438-6DCEF4D640F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2FCDA-D713-4FBD-AE7E-E24AD67865D1}" type="datetime1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316E-00C8-4962-B6EE-CE8FA9A3C09F}" type="datetime1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26E27-228C-440F-B9AB-3B386124627A}" type="datetime1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B1C1-43DA-4772-A47E-8AC3253CF0D1}" type="datetime1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1C32-62AC-43F5-8B69-F21B0025E000}" type="datetime1">
              <a:rPr lang="en-US" smtClean="0"/>
              <a:t>8/8/2016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E2391-557F-464C-B862-99546991F6EF}" type="datetime1">
              <a:rPr lang="en-US" smtClean="0"/>
              <a:t>8/8/2016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EAC6F-A183-4425-B89D-AB34535347FA}" type="datetime1">
              <a:rPr lang="en-US" smtClean="0"/>
              <a:t>8/8/2016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3D36-5B62-40A4-9791-4422C6C13867}" type="datetime1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2D0A-F763-46D0-8902-9D9E9046057B}" type="datetime1">
              <a:rPr lang="en-US" smtClean="0"/>
              <a:t>8/8/2016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95C2D-8939-4361-8974-693BA9105F78}" type="datetime1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49FC-E3D9-4120-8ABE-750BF463EC05}" type="datetime1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811BC-B80F-4DA1-85FC-9D6A83DFBFA8}" type="datetime1">
              <a:rPr lang="en-US" smtClean="0"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F0C14-AFCB-4242-932F-A66BA00B4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3" Type="http://schemas.openxmlformats.org/officeDocument/2006/relationships/image" Target="../media/image10.png"/><Relationship Id="rId21" Type="http://schemas.openxmlformats.org/officeDocument/2006/relationships/image" Target="../media/image27.jpg"/><Relationship Id="rId7" Type="http://schemas.openxmlformats.org/officeDocument/2006/relationships/image" Target="../media/image14.jpg"/><Relationship Id="rId12" Type="http://schemas.openxmlformats.org/officeDocument/2006/relationships/image" Target="../media/image18.png"/><Relationship Id="rId17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5" Type="http://schemas.openxmlformats.org/officeDocument/2006/relationships/image" Target="../media/image21.jpg"/><Relationship Id="rId23" Type="http://schemas.openxmlformats.org/officeDocument/2006/relationships/image" Target="../media/image29.png"/><Relationship Id="rId10" Type="http://schemas.openxmlformats.org/officeDocument/2006/relationships/image" Target="../media/image1.jpeg"/><Relationship Id="rId19" Type="http://schemas.openxmlformats.org/officeDocument/2006/relationships/image" Target="../media/image25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Relationship Id="rId14" Type="http://schemas.openxmlformats.org/officeDocument/2006/relationships/image" Target="../media/image20.jpg"/><Relationship Id="rId22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.jpe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tiff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2514600" y="4843120"/>
            <a:ext cx="7114660" cy="0"/>
          </a:xfrm>
          <a:prstGeom prst="line">
            <a:avLst/>
          </a:prstGeom>
          <a:ln w="19050" cap="rnd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512795" y="1900518"/>
            <a:ext cx="3607018" cy="0"/>
          </a:xfrm>
          <a:prstGeom prst="line">
            <a:avLst/>
          </a:prstGeom>
          <a:ln w="19050" cap="rnd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710480" y="1900518"/>
            <a:ext cx="2918780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628597" y="2084825"/>
            <a:ext cx="5426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cs typeface="Arial" pitchFamily="34" charset="0"/>
              </a:rPr>
              <a:t>Precision Genome Engineering</a:t>
            </a:r>
          </a:p>
          <a:p>
            <a:r>
              <a:rPr lang="en-US" sz="2400" b="1" dirty="0">
                <a:cs typeface="Arial" pitchFamily="34" charset="0"/>
              </a:rPr>
              <a:t>f</a:t>
            </a:r>
            <a:r>
              <a:rPr lang="en-US" sz="2400" b="1" dirty="0" smtClean="0">
                <a:cs typeface="Arial" pitchFamily="34" charset="0"/>
              </a:rPr>
              <a:t>or a Bright </a:t>
            </a:r>
            <a:r>
              <a:rPr lang="en-US" sz="2400" b="1" dirty="0">
                <a:cs typeface="Arial" pitchFamily="34" charset="0"/>
              </a:rPr>
              <a:t>F</a:t>
            </a:r>
            <a:r>
              <a:rPr lang="en-US" sz="2400" b="1" dirty="0" smtClean="0">
                <a:cs typeface="Arial" pitchFamily="34" charset="0"/>
              </a:rPr>
              <a:t>ood Future </a:t>
            </a:r>
            <a:endParaRPr lang="en-US" sz="2400" b="1" dirty="0">
              <a:cs typeface="Arial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8160443" y="3372265"/>
            <a:ext cx="293763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04868" y="5344328"/>
            <a:ext cx="3024394" cy="80650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628010" y="2891330"/>
            <a:ext cx="349180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Arial" pitchFamily="34" charset="0"/>
              </a:rPr>
              <a:t>John </a:t>
            </a:r>
            <a:r>
              <a:rPr lang="en-US" dirty="0">
                <a:cs typeface="Arial" pitchFamily="34" charset="0"/>
              </a:rPr>
              <a:t>Salmeron</a:t>
            </a:r>
          </a:p>
          <a:p>
            <a:r>
              <a:rPr lang="en-US" dirty="0">
                <a:cs typeface="Arial" pitchFamily="34" charset="0"/>
              </a:rPr>
              <a:t>Director, Plant Sciences</a:t>
            </a:r>
          </a:p>
          <a:p>
            <a:endParaRPr lang="en-US" sz="1200" b="1" dirty="0" smtClean="0">
              <a:cs typeface="Arial" pitchFamily="34" charset="0"/>
            </a:endParaRPr>
          </a:p>
          <a:p>
            <a:endParaRPr lang="en-US" sz="1200" b="1" dirty="0" smtClean="0">
              <a:cs typeface="Arial" pitchFamily="34" charset="0"/>
            </a:endParaRPr>
          </a:p>
          <a:p>
            <a:r>
              <a:rPr lang="en-US" sz="2000" b="1" dirty="0" smtClean="0">
                <a:cs typeface="Arial" pitchFamily="34" charset="0"/>
              </a:rPr>
              <a:t>4</a:t>
            </a:r>
            <a:r>
              <a:rPr lang="en-US" sz="2000" b="1" baseline="30000" dirty="0" smtClean="0">
                <a:cs typeface="Arial" pitchFamily="34" charset="0"/>
              </a:rPr>
              <a:t>th</a:t>
            </a:r>
            <a:r>
              <a:rPr lang="en-US" sz="2000" b="1" dirty="0" smtClean="0">
                <a:cs typeface="Arial" pitchFamily="34" charset="0"/>
              </a:rPr>
              <a:t> Intl Conference on Plant Genomics</a:t>
            </a:r>
            <a:endParaRPr lang="en-US" sz="2000" b="1" dirty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July 15, </a:t>
            </a:r>
            <a:r>
              <a:rPr lang="en-US" dirty="0">
                <a:cs typeface="Arial" pitchFamily="34" charset="0"/>
              </a:rPr>
              <a:t>2016</a:t>
            </a:r>
            <a:endParaRPr lang="en-US" sz="2000" dirty="0">
              <a:cs typeface="Arial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119813" y="1900518"/>
            <a:ext cx="782692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055516" y="3381166"/>
            <a:ext cx="293763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85" y="2999126"/>
            <a:ext cx="3394478" cy="16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21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9094" y="163771"/>
            <a:ext cx="4937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Consumer Demand for Better Quality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119" y="2338514"/>
            <a:ext cx="2457921" cy="2077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10" y="1738134"/>
            <a:ext cx="4519572" cy="30350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46664" y="5079610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1976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932365" y="5118820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2016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98222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9093" y="163771"/>
            <a:ext cx="6082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Impact of Biotechnology on Global Agriculture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6666" y="1623965"/>
            <a:ext cx="257313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Genetic modification is one of the most rapidly adopted technologies in the history of agriculture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751825" y="1195600"/>
            <a:ext cx="5372100" cy="3078311"/>
            <a:chOff x="3266230" y="1080384"/>
            <a:chExt cx="5372100" cy="3078311"/>
          </a:xfrm>
        </p:grpSpPr>
        <p:grpSp>
          <p:nvGrpSpPr>
            <p:cNvPr id="4" name="Group 3"/>
            <p:cNvGrpSpPr/>
            <p:nvPr/>
          </p:nvGrpSpPr>
          <p:grpSpPr>
            <a:xfrm>
              <a:off x="3266230" y="1080384"/>
              <a:ext cx="5372100" cy="3048000"/>
              <a:chOff x="3266230" y="1080384"/>
              <a:chExt cx="5372100" cy="304800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6230" y="1080384"/>
                <a:ext cx="5372100" cy="3048000"/>
              </a:xfrm>
              <a:prstGeom prst="rect">
                <a:avLst/>
              </a:prstGeom>
            </p:spPr>
          </p:pic>
          <p:sp>
            <p:nvSpPr>
              <p:cNvPr id="3" name="Rectangle 2"/>
              <p:cNvSpPr/>
              <p:nvPr/>
            </p:nvSpPr>
            <p:spPr>
              <a:xfrm>
                <a:off x="3266230" y="1080384"/>
                <a:ext cx="652885" cy="2363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724401" y="3897085"/>
              <a:ext cx="6541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/ISAAA</a:t>
              </a:r>
              <a:endParaRPr lang="en-US" sz="22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330841" y="5003606"/>
            <a:ext cx="5588537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However, GM crops are still grown on only slightly more than 10% of cultivated land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31" y="4773175"/>
            <a:ext cx="1414567" cy="12118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76" y="4773175"/>
            <a:ext cx="1557727" cy="13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89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1627632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51434" y="152401"/>
            <a:ext cx="4235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Accelerating Crop Improvement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1871450" y="779055"/>
            <a:ext cx="8546186" cy="461665"/>
          </a:xfrm>
          <a:prstGeom prst="rect">
            <a:avLst/>
          </a:prstGeom>
          <a:solidFill>
            <a:srgbClr val="F6FBFC"/>
          </a:solidFill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</a:rPr>
              <a:t>Genome editing is the </a:t>
            </a:r>
            <a:r>
              <a:rPr lang="en-US" sz="2400" b="1" i="1" u="sng" dirty="0" smtClean="0">
                <a:solidFill>
                  <a:schemeClr val="accent1">
                    <a:lumMod val="75000"/>
                  </a:schemeClr>
                </a:solidFill>
              </a:rPr>
              <a:t>direct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</a:rPr>
              <a:t> engineering of the plant’s own genes</a:t>
            </a:r>
            <a:endParaRPr lang="en-US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399032" y="654278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399034" y="653980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985195" y="4696365"/>
            <a:ext cx="22274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sz="2000" b="1" dirty="0" smtClean="0"/>
              <a:t>Fast</a:t>
            </a:r>
            <a:endParaRPr lang="en-US" sz="2000" b="1" dirty="0"/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sz="2000" b="1" dirty="0" smtClean="0"/>
              <a:t>Precise</a:t>
            </a:r>
            <a:endParaRPr lang="en-US" sz="2000" b="1" dirty="0"/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sz="2000" b="1" dirty="0" smtClean="0"/>
              <a:t>Cost effective</a:t>
            </a:r>
            <a:endParaRPr lang="en-US" sz="2000" b="1" dirty="0"/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en-US" sz="2000" b="1" dirty="0" smtClean="0"/>
              <a:t>Non-GMO</a:t>
            </a:r>
            <a:endParaRPr lang="en-US" sz="2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2540907" y="1623965"/>
            <a:ext cx="2940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ARCUS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Precision Breeding</a:t>
            </a:r>
          </a:p>
          <a:p>
            <a:pPr algn="ctr"/>
            <a:r>
              <a:rPr lang="en-US" sz="2000" b="1" dirty="0"/>
              <a:t> </a:t>
            </a:r>
            <a:r>
              <a:rPr lang="en-US" sz="2000" dirty="0"/>
              <a:t>6 – 8 </a:t>
            </a:r>
            <a:r>
              <a:rPr lang="en-US" sz="2000" dirty="0" smtClean="0"/>
              <a:t>years</a:t>
            </a:r>
            <a:r>
              <a:rPr lang="en-US" sz="2000" dirty="0"/>
              <a:t>, &lt;$10M</a:t>
            </a:r>
          </a:p>
        </p:txBody>
      </p:sp>
      <p:cxnSp>
        <p:nvCxnSpPr>
          <p:cNvPr id="137" name="Straight Arrow Connector 136"/>
          <p:cNvCxnSpPr/>
          <p:nvPr/>
        </p:nvCxnSpPr>
        <p:spPr>
          <a:xfrm flipH="1">
            <a:off x="3861526" y="3177606"/>
            <a:ext cx="11669" cy="3549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 rot="16200000">
            <a:off x="3648094" y="3054964"/>
            <a:ext cx="416392" cy="1791070"/>
            <a:chOff x="7688031" y="4259924"/>
            <a:chExt cx="321411" cy="1389375"/>
          </a:xfrm>
        </p:grpSpPr>
        <p:sp>
          <p:nvSpPr>
            <p:cNvPr id="50" name="Freeform 49"/>
            <p:cNvSpPr/>
            <p:nvPr/>
          </p:nvSpPr>
          <p:spPr>
            <a:xfrm rot="16200000">
              <a:off x="7532784" y="4853554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6200000" flipH="1" flipV="1">
              <a:off x="7744369" y="4403682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6200000" flipH="1">
              <a:off x="7572210" y="4425462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6200000" flipV="1">
              <a:off x="7678184" y="4879451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6200000" flipH="1" flipV="1">
              <a:off x="7711675" y="5351533"/>
              <a:ext cx="452111" cy="143422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 rot="16200000" flipH="1">
              <a:off x="7574950" y="5328421"/>
              <a:ext cx="438128" cy="144009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 rot="16200000">
              <a:off x="7760240" y="4917411"/>
              <a:ext cx="0" cy="106371"/>
            </a:xfrm>
            <a:prstGeom prst="line">
              <a:avLst/>
            </a:prstGeom>
            <a:ln w="1905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6200000">
              <a:off x="7925621" y="4866614"/>
              <a:ext cx="0" cy="106371"/>
            </a:xfrm>
            <a:prstGeom prst="line">
              <a:avLst/>
            </a:prstGeom>
            <a:ln w="1905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16200000">
              <a:off x="7786921" y="480323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>
              <a:off x="7905019" y="49802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>
              <a:off x="7874539" y="475548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>
              <a:off x="7821353" y="503262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6200000">
              <a:off x="7775195" y="54166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>
              <a:off x="7940576" y="536587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6200000">
              <a:off x="7801877" y="5302500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>
              <a:off x="7919975" y="547954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6200000">
              <a:off x="7889495" y="525475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>
              <a:off x="7776339" y="443209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>
              <a:off x="7941720" y="438129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>
              <a:off x="7803021" y="431791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>
              <a:off x="7921119" y="449495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>
              <a:off x="7837453" y="454730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Arc 74"/>
            <p:cNvSpPr/>
            <p:nvPr/>
          </p:nvSpPr>
          <p:spPr>
            <a:xfrm>
              <a:off x="7689266" y="4841677"/>
              <a:ext cx="162180" cy="212633"/>
            </a:xfrm>
            <a:prstGeom prst="arc">
              <a:avLst>
                <a:gd name="adj1" fmla="val 7712396"/>
                <a:gd name="adj2" fmla="val 12244485"/>
              </a:avLst>
            </a:prstGeom>
            <a:ln w="381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Arc 75"/>
            <p:cNvSpPr/>
            <p:nvPr/>
          </p:nvSpPr>
          <p:spPr>
            <a:xfrm rot="20264209" flipH="1">
              <a:off x="7824555" y="4801726"/>
              <a:ext cx="167435" cy="230508"/>
            </a:xfrm>
            <a:prstGeom prst="arc">
              <a:avLst>
                <a:gd name="adj1" fmla="val 7712396"/>
                <a:gd name="adj2" fmla="val 12326684"/>
              </a:avLst>
            </a:prstGeom>
            <a:ln w="381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946789" y="2622496"/>
            <a:ext cx="1843441" cy="416392"/>
            <a:chOff x="7363364" y="2622496"/>
            <a:chExt cx="1843441" cy="416392"/>
          </a:xfrm>
        </p:grpSpPr>
        <p:sp>
          <p:nvSpPr>
            <p:cNvPr id="109" name="Freeform 108"/>
            <p:cNvSpPr/>
            <p:nvPr/>
          </p:nvSpPr>
          <p:spPr>
            <a:xfrm rot="10800000">
              <a:off x="7945016" y="2853408"/>
              <a:ext cx="601929" cy="18548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reeform 109"/>
            <p:cNvSpPr/>
            <p:nvPr/>
          </p:nvSpPr>
          <p:spPr>
            <a:xfrm rot="10800000" flipH="1" flipV="1">
              <a:off x="7363364" y="2641041"/>
              <a:ext cx="523449" cy="13862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 rot="10800000" flipH="1">
              <a:off x="7404090" y="2826216"/>
              <a:ext cx="550394" cy="18802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reeform 111"/>
            <p:cNvSpPr/>
            <p:nvPr/>
          </p:nvSpPr>
          <p:spPr>
            <a:xfrm rot="10800000" flipV="1">
              <a:off x="7954483" y="2641040"/>
              <a:ext cx="651402" cy="185174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reeform 113"/>
            <p:cNvSpPr/>
            <p:nvPr/>
          </p:nvSpPr>
          <p:spPr>
            <a:xfrm rot="10800000" flipH="1" flipV="1">
              <a:off x="8606938" y="2622496"/>
              <a:ext cx="599867" cy="18580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 rot="10800000" flipH="1">
              <a:off x="8585939" y="2808302"/>
              <a:ext cx="581314" cy="18656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6" name="Straight Connector 115"/>
            <p:cNvCxnSpPr/>
            <p:nvPr/>
          </p:nvCxnSpPr>
          <p:spPr>
            <a:xfrm rot="10800000">
              <a:off x="8306293" y="2876437"/>
              <a:ext cx="0" cy="137805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 rot="10800000">
              <a:off x="8238895" y="2662184"/>
              <a:ext cx="0" cy="137805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rot="10800000">
              <a:off x="8170362" y="2826680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10800000">
              <a:off x="8389703" y="2688874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0800000">
              <a:off x="8091449" y="2728362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rot="10800000">
              <a:off x="8459162" y="2797265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10800000">
              <a:off x="8968724" y="2857063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rot="10800000">
              <a:off x="8901326" y="2642810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rot="10800000">
              <a:off x="8832793" y="2807304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rot="10800000">
              <a:off x="9052135" y="2669499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rot="10800000">
              <a:off x="8753880" y="2708986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rot="10800000">
              <a:off x="7662364" y="2855581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rot="10800000">
              <a:off x="7594966" y="2641328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rot="10800000">
              <a:off x="7526433" y="2805822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rot="10800000">
              <a:off x="7745774" y="2668017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rot="10800000">
              <a:off x="7815233" y="2776407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Box 146"/>
          <p:cNvSpPr txBox="1"/>
          <p:nvPr/>
        </p:nvSpPr>
        <p:spPr>
          <a:xfrm>
            <a:off x="1373993" y="2622495"/>
            <a:ext cx="1495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Native Gene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1948260" y="3758585"/>
            <a:ext cx="661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Trait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6766931" y="1623965"/>
            <a:ext cx="32444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Traditional Transgenic </a:t>
            </a:r>
          </a:p>
          <a:p>
            <a:pPr algn="ctr"/>
            <a:r>
              <a:rPr lang="en-US" sz="2000" dirty="0"/>
              <a:t>12+ </a:t>
            </a:r>
            <a:r>
              <a:rPr lang="en-US" sz="2000" dirty="0" smtClean="0"/>
              <a:t>years </a:t>
            </a:r>
            <a:r>
              <a:rPr lang="en-US" sz="2000" dirty="0"/>
              <a:t>to market, </a:t>
            </a:r>
            <a:r>
              <a:rPr lang="en-US" sz="2000" dirty="0" smtClean="0"/>
              <a:t>&gt;$</a:t>
            </a:r>
            <a:r>
              <a:rPr lang="en-US" sz="2000" dirty="0"/>
              <a:t>100M</a:t>
            </a:r>
          </a:p>
        </p:txBody>
      </p:sp>
      <p:grpSp>
        <p:nvGrpSpPr>
          <p:cNvPr id="149" name="Group 148"/>
          <p:cNvGrpSpPr/>
          <p:nvPr/>
        </p:nvGrpSpPr>
        <p:grpSpPr>
          <a:xfrm>
            <a:off x="8016249" y="2666963"/>
            <a:ext cx="1843441" cy="416392"/>
            <a:chOff x="7363364" y="2622496"/>
            <a:chExt cx="1843441" cy="416392"/>
          </a:xfrm>
        </p:grpSpPr>
        <p:sp>
          <p:nvSpPr>
            <p:cNvPr id="150" name="Freeform 149"/>
            <p:cNvSpPr/>
            <p:nvPr/>
          </p:nvSpPr>
          <p:spPr>
            <a:xfrm rot="10800000">
              <a:off x="7945016" y="2853408"/>
              <a:ext cx="601929" cy="18548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 150"/>
            <p:cNvSpPr/>
            <p:nvPr/>
          </p:nvSpPr>
          <p:spPr>
            <a:xfrm rot="10800000" flipH="1" flipV="1">
              <a:off x="7363364" y="2641041"/>
              <a:ext cx="523449" cy="13862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 151"/>
            <p:cNvSpPr/>
            <p:nvPr/>
          </p:nvSpPr>
          <p:spPr>
            <a:xfrm rot="10800000" flipH="1">
              <a:off x="7404090" y="2826216"/>
              <a:ext cx="550394" cy="18802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reeform 152"/>
            <p:cNvSpPr/>
            <p:nvPr/>
          </p:nvSpPr>
          <p:spPr>
            <a:xfrm rot="10800000" flipV="1">
              <a:off x="7954483" y="2641040"/>
              <a:ext cx="651402" cy="185174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reeform 153"/>
            <p:cNvSpPr/>
            <p:nvPr/>
          </p:nvSpPr>
          <p:spPr>
            <a:xfrm rot="10800000" flipH="1" flipV="1">
              <a:off x="8606938" y="2622496"/>
              <a:ext cx="599867" cy="18580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reeform 154"/>
            <p:cNvSpPr/>
            <p:nvPr/>
          </p:nvSpPr>
          <p:spPr>
            <a:xfrm rot="10800000" flipH="1">
              <a:off x="8585939" y="2808302"/>
              <a:ext cx="581314" cy="18656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6" name="Straight Connector 155"/>
            <p:cNvCxnSpPr/>
            <p:nvPr/>
          </p:nvCxnSpPr>
          <p:spPr>
            <a:xfrm rot="10800000">
              <a:off x="8306293" y="2876437"/>
              <a:ext cx="0" cy="137805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rot="10800000">
              <a:off x="8238895" y="2662184"/>
              <a:ext cx="0" cy="137805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rot="10800000">
              <a:off x="8170362" y="2826680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 rot="10800000">
              <a:off x="8389703" y="2688874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rot="10800000">
              <a:off x="8091449" y="2728362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rot="10800000">
              <a:off x="8459162" y="2797265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rot="10800000">
              <a:off x="8968724" y="2857063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rot="10800000">
              <a:off x="8901326" y="2642810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 rot="10800000">
              <a:off x="8832793" y="2807304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10800000">
              <a:off x="9052135" y="2669499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10800000">
              <a:off x="8753880" y="2708986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rot="10800000">
              <a:off x="7662364" y="2855581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rot="10800000">
              <a:off x="7594966" y="2641328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10800000">
              <a:off x="7526433" y="2805822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rot="10800000">
              <a:off x="7745774" y="2668017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 rot="10800000">
              <a:off x="7815233" y="2776407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/>
          <p:cNvGrpSpPr/>
          <p:nvPr/>
        </p:nvGrpSpPr>
        <p:grpSpPr>
          <a:xfrm>
            <a:off x="6134405" y="3833563"/>
            <a:ext cx="1843441" cy="416392"/>
            <a:chOff x="7363364" y="2622496"/>
            <a:chExt cx="1843441" cy="416392"/>
          </a:xfrm>
        </p:grpSpPr>
        <p:sp>
          <p:nvSpPr>
            <p:cNvPr id="173" name="Freeform 172"/>
            <p:cNvSpPr/>
            <p:nvPr/>
          </p:nvSpPr>
          <p:spPr>
            <a:xfrm rot="10800000">
              <a:off x="7945016" y="2853408"/>
              <a:ext cx="601929" cy="18548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 173"/>
            <p:cNvSpPr/>
            <p:nvPr/>
          </p:nvSpPr>
          <p:spPr>
            <a:xfrm rot="10800000" flipH="1" flipV="1">
              <a:off x="7363364" y="2641041"/>
              <a:ext cx="523449" cy="13862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 174"/>
            <p:cNvSpPr/>
            <p:nvPr/>
          </p:nvSpPr>
          <p:spPr>
            <a:xfrm rot="10800000" flipH="1">
              <a:off x="7404090" y="2826216"/>
              <a:ext cx="550394" cy="18802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Freeform 175"/>
            <p:cNvSpPr/>
            <p:nvPr/>
          </p:nvSpPr>
          <p:spPr>
            <a:xfrm rot="10800000" flipV="1">
              <a:off x="7954483" y="2641040"/>
              <a:ext cx="651402" cy="185174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Freeform 176"/>
            <p:cNvSpPr/>
            <p:nvPr/>
          </p:nvSpPr>
          <p:spPr>
            <a:xfrm rot="10800000" flipH="1" flipV="1">
              <a:off x="8606938" y="2622496"/>
              <a:ext cx="599867" cy="18580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Freeform 177"/>
            <p:cNvSpPr/>
            <p:nvPr/>
          </p:nvSpPr>
          <p:spPr>
            <a:xfrm rot="10800000" flipH="1">
              <a:off x="8585939" y="2808302"/>
              <a:ext cx="581314" cy="18656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9" name="Straight Connector 178"/>
            <p:cNvCxnSpPr/>
            <p:nvPr/>
          </p:nvCxnSpPr>
          <p:spPr>
            <a:xfrm rot="10800000">
              <a:off x="8306293" y="2876437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rot="10800000">
              <a:off x="8238895" y="2662184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10800000">
              <a:off x="8170362" y="2826680"/>
              <a:ext cx="0" cy="168189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0800000">
              <a:off x="8389703" y="2688874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0800000">
              <a:off x="8091449" y="2728362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0800000">
              <a:off x="8459162" y="2797265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10800000">
              <a:off x="8968724" y="2857063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0800000">
              <a:off x="8901326" y="2642810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0800000">
              <a:off x="8832793" y="2807304"/>
              <a:ext cx="0" cy="168189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0800000">
              <a:off x="9052135" y="2669499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0800000">
              <a:off x="8753880" y="2708986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0800000">
              <a:off x="7662364" y="2855581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rot="10800000">
              <a:off x="7594966" y="2641328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 rot="10800000">
              <a:off x="7526433" y="2805822"/>
              <a:ext cx="0" cy="168189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rot="10800000">
              <a:off x="7745774" y="2668017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rot="10800000">
              <a:off x="7815233" y="2776407"/>
              <a:ext cx="0" cy="137805"/>
            </a:xfrm>
            <a:prstGeom prst="line">
              <a:avLst/>
            </a:prstGeom>
            <a:ln w="19050" cap="rnd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/>
          <p:cNvGrpSpPr/>
          <p:nvPr/>
        </p:nvGrpSpPr>
        <p:grpSpPr>
          <a:xfrm>
            <a:off x="8438704" y="3833563"/>
            <a:ext cx="1843441" cy="416392"/>
            <a:chOff x="7363364" y="2622496"/>
            <a:chExt cx="1843441" cy="416392"/>
          </a:xfrm>
        </p:grpSpPr>
        <p:sp>
          <p:nvSpPr>
            <p:cNvPr id="196" name="Freeform 195"/>
            <p:cNvSpPr/>
            <p:nvPr/>
          </p:nvSpPr>
          <p:spPr>
            <a:xfrm rot="10800000">
              <a:off x="7945016" y="2853408"/>
              <a:ext cx="601929" cy="18548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Freeform 196"/>
            <p:cNvSpPr/>
            <p:nvPr/>
          </p:nvSpPr>
          <p:spPr>
            <a:xfrm rot="10800000" flipH="1" flipV="1">
              <a:off x="7363364" y="2641041"/>
              <a:ext cx="523449" cy="13862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Freeform 197"/>
            <p:cNvSpPr/>
            <p:nvPr/>
          </p:nvSpPr>
          <p:spPr>
            <a:xfrm rot="10800000" flipH="1">
              <a:off x="7404090" y="2826216"/>
              <a:ext cx="550394" cy="18802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Freeform 198"/>
            <p:cNvSpPr/>
            <p:nvPr/>
          </p:nvSpPr>
          <p:spPr>
            <a:xfrm rot="10800000" flipV="1">
              <a:off x="7954483" y="2641040"/>
              <a:ext cx="651402" cy="185174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Freeform 199"/>
            <p:cNvSpPr/>
            <p:nvPr/>
          </p:nvSpPr>
          <p:spPr>
            <a:xfrm rot="10800000" flipH="1" flipV="1">
              <a:off x="8606938" y="2622496"/>
              <a:ext cx="599867" cy="18580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Freeform 200"/>
            <p:cNvSpPr/>
            <p:nvPr/>
          </p:nvSpPr>
          <p:spPr>
            <a:xfrm rot="10800000" flipH="1">
              <a:off x="8585939" y="2808302"/>
              <a:ext cx="581314" cy="18656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2" name="Straight Connector 201"/>
            <p:cNvCxnSpPr/>
            <p:nvPr/>
          </p:nvCxnSpPr>
          <p:spPr>
            <a:xfrm rot="10800000">
              <a:off x="8306293" y="2876437"/>
              <a:ext cx="0" cy="137805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rot="10800000">
              <a:off x="8238895" y="2662184"/>
              <a:ext cx="0" cy="137805"/>
            </a:xfrm>
            <a:prstGeom prst="line">
              <a:avLst/>
            </a:prstGeom>
            <a:ln w="190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rot="10800000">
              <a:off x="8170362" y="2826680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 rot="10800000">
              <a:off x="8389703" y="2688874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 rot="10800000">
              <a:off x="8091449" y="2728362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rot="10800000">
              <a:off x="8459162" y="2797265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rot="10800000">
              <a:off x="8968724" y="2857063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0800000">
              <a:off x="8901326" y="2642810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0800000">
              <a:off x="8832793" y="2807304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0800000">
              <a:off x="9052135" y="2669499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10800000">
              <a:off x="8753880" y="2708986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10800000">
              <a:off x="7662364" y="2855581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0800000">
              <a:off x="7594966" y="2641328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10800000">
              <a:off x="7526433" y="2805822"/>
              <a:ext cx="0" cy="168189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0800000">
              <a:off x="7745774" y="2668017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10800000">
              <a:off x="7815233" y="2776407"/>
              <a:ext cx="0" cy="137805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7997693" y="378909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+</a:t>
            </a:r>
            <a:endParaRPr lang="en-US" b="1" dirty="0"/>
          </a:p>
        </p:txBody>
      </p:sp>
      <p:sp>
        <p:nvSpPr>
          <p:cNvPr id="218" name="TextBox 217"/>
          <p:cNvSpPr txBox="1"/>
          <p:nvPr/>
        </p:nvSpPr>
        <p:spPr>
          <a:xfrm>
            <a:off x="6441645" y="2660900"/>
            <a:ext cx="1495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Native Gene</a:t>
            </a:r>
            <a:endParaRPr lang="en-US" sz="2000" dirty="0"/>
          </a:p>
        </p:txBody>
      </p:sp>
      <p:sp>
        <p:nvSpPr>
          <p:cNvPr id="219" name="TextBox 218"/>
          <p:cNvSpPr txBox="1"/>
          <p:nvPr/>
        </p:nvSpPr>
        <p:spPr>
          <a:xfrm>
            <a:off x="6201578" y="3443450"/>
            <a:ext cx="15956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Foreign Gene</a:t>
            </a:r>
            <a:endParaRPr lang="en-US" sz="2000" dirty="0"/>
          </a:p>
        </p:txBody>
      </p:sp>
      <p:sp>
        <p:nvSpPr>
          <p:cNvPr id="220" name="TextBox 219"/>
          <p:cNvSpPr txBox="1"/>
          <p:nvPr/>
        </p:nvSpPr>
        <p:spPr>
          <a:xfrm>
            <a:off x="7401770" y="4696365"/>
            <a:ext cx="29955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000" b="1" dirty="0" smtClean="0"/>
              <a:t>Lengthy</a:t>
            </a:r>
            <a:endParaRPr lang="en-US" sz="2000" b="1" dirty="0"/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000" b="1" dirty="0" smtClean="0"/>
              <a:t>Random</a:t>
            </a:r>
            <a:endParaRPr lang="en-US" sz="2000" b="1" dirty="0"/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000" b="1" dirty="0" smtClean="0"/>
              <a:t>Expensive</a:t>
            </a:r>
            <a:endParaRPr lang="en-US" sz="2000" b="1" dirty="0"/>
          </a:p>
          <a:p>
            <a:pPr marL="342900" indent="-34290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2000" b="1" dirty="0" smtClean="0"/>
              <a:t>Public concern</a:t>
            </a:r>
            <a:endParaRPr lang="en-US" sz="2000" b="1" dirty="0"/>
          </a:p>
        </p:txBody>
      </p:sp>
      <p:cxnSp>
        <p:nvCxnSpPr>
          <p:cNvPr id="221" name="Straight Arrow Connector 220"/>
          <p:cNvCxnSpPr/>
          <p:nvPr/>
        </p:nvCxnSpPr>
        <p:spPr>
          <a:xfrm flipH="1">
            <a:off x="8196606" y="3313785"/>
            <a:ext cx="11669" cy="3549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8594133" y="3412940"/>
            <a:ext cx="1495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Native Gene</a:t>
            </a:r>
            <a:endParaRPr lang="en-US" sz="2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827165" y="1623965"/>
            <a:ext cx="0" cy="45497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2140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6401" y="152401"/>
            <a:ext cx="6372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Gene Editing Applications For Trait Development</a:t>
            </a:r>
            <a:endParaRPr lang="en-US" sz="2400" b="1" dirty="0"/>
          </a:p>
        </p:txBody>
      </p:sp>
      <p:sp>
        <p:nvSpPr>
          <p:cNvPr id="43" name="Rectangle 42"/>
          <p:cNvSpPr/>
          <p:nvPr/>
        </p:nvSpPr>
        <p:spPr>
          <a:xfrm>
            <a:off x="8054656" y="5387290"/>
            <a:ext cx="2155643" cy="34601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Surgery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905446" y="5387290"/>
            <a:ext cx="2155643" cy="3460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Knock-in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756236" y="5387290"/>
            <a:ext cx="2155643" cy="3460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Knockout</a:t>
            </a:r>
          </a:p>
        </p:txBody>
      </p:sp>
      <p:pic>
        <p:nvPicPr>
          <p:cNvPr id="46" name="Picture 45" descr="Genome Engineering Diagra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1027" y="1316725"/>
            <a:ext cx="8421549" cy="36967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47687" y="1201510"/>
            <a:ext cx="46880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(e.g. homing endonuclease, ZFN, TALEN, CRISPR-Cas9)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3934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399032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99034" y="655022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627632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51432" y="152401"/>
            <a:ext cx="3156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ARCUS Genome Editing</a:t>
            </a:r>
          </a:p>
        </p:txBody>
      </p:sp>
      <p:sp>
        <p:nvSpPr>
          <p:cNvPr id="3" name="Oval 2"/>
          <p:cNvSpPr/>
          <p:nvPr/>
        </p:nvSpPr>
        <p:spPr>
          <a:xfrm>
            <a:off x="3325298" y="1289689"/>
            <a:ext cx="1695362" cy="1695363"/>
          </a:xfrm>
          <a:prstGeom prst="ellipse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ARCUS</a:t>
            </a:r>
          </a:p>
          <a:p>
            <a:pPr algn="ctr"/>
            <a:r>
              <a:rPr lang="en-US" b="1" dirty="0"/>
              <a:t>Genome</a:t>
            </a:r>
          </a:p>
          <a:p>
            <a:pPr algn="ctr"/>
            <a:r>
              <a:rPr lang="en-US" b="1" dirty="0"/>
              <a:t>Editing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409321" y="3138672"/>
            <a:ext cx="4840299" cy="2671438"/>
            <a:chOff x="1679425" y="3676342"/>
            <a:chExt cx="4840299" cy="2671438"/>
          </a:xfrm>
        </p:grpSpPr>
        <p:sp>
          <p:nvSpPr>
            <p:cNvPr id="9" name="Rectangle 8"/>
            <p:cNvSpPr/>
            <p:nvPr/>
          </p:nvSpPr>
          <p:spPr>
            <a:xfrm>
              <a:off x="1717830" y="3676342"/>
              <a:ext cx="4801894" cy="267143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79425" y="3717712"/>
              <a:ext cx="1791826" cy="389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ARC Nuclease</a:t>
              </a:r>
              <a:endParaRPr lang="en-US" sz="1400" b="1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013"/>
            <a:stretch/>
          </p:blipFill>
          <p:spPr>
            <a:xfrm>
              <a:off x="1909855" y="4026010"/>
              <a:ext cx="4494751" cy="2312920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6364834" y="1525662"/>
            <a:ext cx="541510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Advantages to ARCUS Genome Editing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en-US" sz="20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The </a:t>
            </a:r>
            <a:r>
              <a:rPr lang="en-US" sz="2000" dirty="0"/>
              <a:t>only proprietary, wholly owned gene editing platform in the </a:t>
            </a:r>
            <a:r>
              <a:rPr lang="en-US" sz="2000" dirty="0" smtClean="0"/>
              <a:t>industry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U</a:t>
            </a:r>
            <a:r>
              <a:rPr lang="en-US" sz="2000" dirty="0" smtClean="0"/>
              <a:t>nmatched </a:t>
            </a:r>
            <a:r>
              <a:rPr lang="en-US" sz="2000" dirty="0"/>
              <a:t>selectivity, minimizing off target cutting and </a:t>
            </a:r>
            <a:r>
              <a:rPr lang="en-US" sz="2000" dirty="0" smtClean="0"/>
              <a:t>effects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Delivered as a single &lt;1kb gene, allowing for multiplex applications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/>
              <a:t>Promotes </a:t>
            </a:r>
            <a:r>
              <a:rPr lang="en-US" sz="2000" dirty="0"/>
              <a:t>homologous recombination, enabling efficient targeted gene </a:t>
            </a:r>
            <a:r>
              <a:rPr lang="en-US" sz="2000" dirty="0" smtClean="0"/>
              <a:t>insertion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78295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084" y="3990117"/>
            <a:ext cx="1878381" cy="1051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618" y="1119405"/>
            <a:ext cx="1016496" cy="12418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668" y="5160770"/>
            <a:ext cx="668855" cy="12840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45" y="779055"/>
            <a:ext cx="996655" cy="12334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15" y="4979299"/>
            <a:ext cx="1383571" cy="1383571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1430330" y="4682777"/>
            <a:ext cx="1670080" cy="1204143"/>
            <a:chOff x="216858" y="3546221"/>
            <a:chExt cx="2038642" cy="153774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858" y="3546221"/>
              <a:ext cx="2002759" cy="1475315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228774" y="4849985"/>
              <a:ext cx="2026726" cy="233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22" y="2425806"/>
            <a:ext cx="2918780" cy="942349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2194852" y="2084825"/>
            <a:ext cx="6921603" cy="30759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399032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99034" y="655022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627632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64210" y="152401"/>
            <a:ext cx="6440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10-Year Track Record of Successful Partnerships</a:t>
            </a:r>
            <a:endParaRPr lang="en-US" sz="2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715" y="2545685"/>
            <a:ext cx="1657350" cy="809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796" y="3505810"/>
            <a:ext cx="1459390" cy="4719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30" y="3582620"/>
            <a:ext cx="1905000" cy="13811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619" y="1591225"/>
            <a:ext cx="1045796" cy="9957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651" y="1000445"/>
            <a:ext cx="1111434" cy="10966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159" y="5041039"/>
            <a:ext cx="1085152" cy="108515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155" y="2683222"/>
            <a:ext cx="1566449" cy="104240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80" y="3139032"/>
            <a:ext cx="1076180" cy="140371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276" y="869366"/>
            <a:ext cx="1138649" cy="113864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696" y="5136596"/>
            <a:ext cx="930459" cy="132639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69" y="1772733"/>
            <a:ext cx="1175651" cy="1080192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709" y="4084964"/>
            <a:ext cx="1164587" cy="96184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91856" y="3679848"/>
            <a:ext cx="974787" cy="97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522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4367776" y="4549032"/>
            <a:ext cx="1651415" cy="3001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909856" y="4236311"/>
            <a:ext cx="1598510" cy="3056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3" name="Picture 62" descr="precision_revised_logo hi-res_use 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1752600" y="74065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595265" y="1201510"/>
            <a:ext cx="3610070" cy="5170646"/>
          </a:xfrm>
          <a:prstGeom prst="rect">
            <a:avLst/>
          </a:prstGeom>
          <a:solidFill>
            <a:srgbClr val="E1EBF7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Homing endonuclease from </a:t>
            </a:r>
            <a:r>
              <a:rPr lang="en-US" sz="2000" i="1" dirty="0"/>
              <a:t>C. reinhardtii; </a:t>
            </a:r>
            <a:r>
              <a:rPr lang="en-US" sz="2000" dirty="0"/>
              <a:t>serves as basis for ARCUS design platform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Recognizes a 22 bp target site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Protein monomers recognize individual </a:t>
            </a:r>
            <a:r>
              <a:rPr lang="en-US" sz="2000" dirty="0" smtClean="0"/>
              <a:t>half-sites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Customizable redesign to target new 22-mers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Extremely high level of specificity </a:t>
            </a:r>
            <a:r>
              <a:rPr lang="en-US" sz="2000" dirty="0"/>
              <a:t>to prevent off-target genome cutting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Generates a 3’ overhang, </a:t>
            </a:r>
            <a:r>
              <a:rPr lang="en-US" sz="2000" dirty="0" smtClean="0"/>
              <a:t>facilitating homologous </a:t>
            </a:r>
            <a:r>
              <a:rPr lang="en-US" sz="2000" dirty="0"/>
              <a:t>recombination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08577" y="279791"/>
            <a:ext cx="6005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I-CreI Serves As Basis For The ARCUS Platform</a:t>
            </a:r>
            <a:endParaRPr lang="en-US" sz="2400" dirty="0"/>
          </a:p>
        </p:txBody>
      </p:sp>
      <p:pic>
        <p:nvPicPr>
          <p:cNvPr id="45" name="Picture 44" descr="Pic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2787" y="1707061"/>
            <a:ext cx="4478671" cy="232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2"/>
          <p:cNvSpPr txBox="1"/>
          <p:nvPr/>
        </p:nvSpPr>
        <p:spPr>
          <a:xfrm>
            <a:off x="1865660" y="4157891"/>
            <a:ext cx="5382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CAGGCTGTC  GTAC  GACAGCCTG</a:t>
            </a:r>
          </a:p>
        </p:txBody>
      </p:sp>
      <p:sp>
        <p:nvSpPr>
          <p:cNvPr id="51" name="TextBox 8"/>
          <p:cNvSpPr txBox="1"/>
          <p:nvPr/>
        </p:nvSpPr>
        <p:spPr>
          <a:xfrm>
            <a:off x="1865660" y="4465131"/>
            <a:ext cx="5382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GTCCGACAG  CATG  CTGTCGGAC</a:t>
            </a: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3546770" y="4545334"/>
            <a:ext cx="0" cy="3016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4329370" y="4226394"/>
            <a:ext cx="0" cy="3016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562842" y="4545334"/>
            <a:ext cx="7665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4904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1" y="788759"/>
            <a:ext cx="4689045" cy="253473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</a:t>
            </a:r>
            <a:r>
              <a:rPr lang="en-US" sz="1400" dirty="0" smtClean="0"/>
              <a:t>2016 </a:t>
            </a:r>
            <a:r>
              <a:rPr lang="en-US" sz="1400" dirty="0"/>
              <a:t>Precision BioSciences, Inc.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601145" y="779055"/>
            <a:ext cx="276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in </a:t>
            </a:r>
            <a:r>
              <a:rPr lang="en-US" b="1" i="1" dirty="0" err="1"/>
              <a:t>silico</a:t>
            </a:r>
            <a:r>
              <a:rPr lang="en-US" b="1" i="1" dirty="0"/>
              <a:t> </a:t>
            </a:r>
            <a:r>
              <a:rPr lang="en-US" b="1" dirty="0"/>
              <a:t>design (2004-2012)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46237" y="1370519"/>
            <a:ext cx="404314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Historically: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I-</a:t>
            </a:r>
            <a:r>
              <a:rPr lang="en-US" sz="2000" dirty="0" err="1"/>
              <a:t>CreI</a:t>
            </a:r>
            <a:r>
              <a:rPr lang="en-US" sz="2000" dirty="0"/>
              <a:t> variants modelled on the computer and then cloned and tested </a:t>
            </a:r>
            <a:r>
              <a:rPr lang="en-US" sz="2000" dirty="0" smtClean="0"/>
              <a:t>experimentally</a:t>
            </a:r>
            <a:endParaRPr lang="en-US" sz="2000" i="1" dirty="0"/>
          </a:p>
        </p:txBody>
      </p:sp>
      <p:sp>
        <p:nvSpPr>
          <p:cNvPr id="65" name="Rectangle 64"/>
          <p:cNvSpPr/>
          <p:nvPr/>
        </p:nvSpPr>
        <p:spPr>
          <a:xfrm>
            <a:off x="1752601" y="3514977"/>
            <a:ext cx="4689045" cy="245845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6546236" y="3889860"/>
            <a:ext cx="4043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Up </a:t>
            </a:r>
            <a:r>
              <a:rPr lang="en-US" sz="2000" dirty="0"/>
              <a:t>to 6 months and $100K to make one </a:t>
            </a:r>
            <a:r>
              <a:rPr lang="en-US" sz="2000" dirty="0" err="1"/>
              <a:t>meganuclease</a:t>
            </a:r>
            <a:endParaRPr lang="en-US" sz="2000" i="1" dirty="0"/>
          </a:p>
        </p:txBody>
      </p:sp>
      <p:sp>
        <p:nvSpPr>
          <p:cNvPr id="84" name="TextBox 83"/>
          <p:cNvSpPr txBox="1"/>
          <p:nvPr/>
        </p:nvSpPr>
        <p:spPr>
          <a:xfrm>
            <a:off x="6556861" y="4756579"/>
            <a:ext cx="4043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Limited range of DNA sequences that could be targeted</a:t>
            </a:r>
            <a:endParaRPr lang="en-US" sz="2000" i="1" dirty="0"/>
          </a:p>
        </p:txBody>
      </p:sp>
      <p:sp>
        <p:nvSpPr>
          <p:cNvPr id="51" name="Text Box 21"/>
          <p:cNvSpPr txBox="1">
            <a:spLocks noChangeArrowheads="1"/>
          </p:cNvSpPr>
          <p:nvPr/>
        </p:nvSpPr>
        <p:spPr bwMode="auto">
          <a:xfrm>
            <a:off x="1997735" y="1098439"/>
            <a:ext cx="180625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400" b="1" dirty="0"/>
              <a:t>Wild Type -6 Contacts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37694" y="1349229"/>
            <a:ext cx="2124093" cy="1911684"/>
            <a:chOff x="457200" y="1645920"/>
            <a:chExt cx="1828800" cy="1645920"/>
          </a:xfrm>
        </p:grpSpPr>
        <p:pic>
          <p:nvPicPr>
            <p:cNvPr id="38" name="Picture 12" descr="4T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33" t="7923" r="17144" b="15954"/>
            <a:stretch/>
          </p:blipFill>
          <p:spPr bwMode="auto">
            <a:xfrm>
              <a:off x="457200" y="1645920"/>
              <a:ext cx="1828800" cy="164592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Line 13"/>
            <p:cNvSpPr>
              <a:spLocks noChangeShapeType="1"/>
            </p:cNvSpPr>
            <p:nvPr/>
          </p:nvSpPr>
          <p:spPr bwMode="auto">
            <a:xfrm>
              <a:off x="1057082" y="2151070"/>
              <a:ext cx="220663" cy="287658"/>
            </a:xfrm>
            <a:prstGeom prst="line">
              <a:avLst/>
            </a:prstGeom>
            <a:noFill/>
            <a:ln w="28575">
              <a:noFill/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14"/>
            <p:cNvSpPr>
              <a:spLocks noChangeShapeType="1"/>
            </p:cNvSpPr>
            <p:nvPr/>
          </p:nvSpPr>
          <p:spPr bwMode="auto">
            <a:xfrm>
              <a:off x="858644" y="2286996"/>
              <a:ext cx="114300" cy="175440"/>
            </a:xfrm>
            <a:prstGeom prst="line">
              <a:avLst/>
            </a:prstGeom>
            <a:noFill/>
            <a:ln w="28575">
              <a:noFill/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723707" y="1778063"/>
              <a:ext cx="523354" cy="238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200" b="1">
                  <a:solidFill>
                    <a:schemeClr val="bg1"/>
                  </a:solidFill>
                </a:rPr>
                <a:t>Gln-26</a:t>
              </a:r>
            </a:p>
          </p:txBody>
        </p:sp>
        <p:sp>
          <p:nvSpPr>
            <p:cNvPr id="46" name="Text Box 17"/>
            <p:cNvSpPr txBox="1">
              <a:spLocks noChangeArrowheads="1"/>
            </p:cNvSpPr>
            <p:nvPr/>
          </p:nvSpPr>
          <p:spPr bwMode="auto">
            <a:xfrm>
              <a:off x="1033984" y="2584565"/>
              <a:ext cx="248704" cy="264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47" name="Text Box 18"/>
            <p:cNvSpPr txBox="1">
              <a:spLocks noChangeArrowheads="1"/>
            </p:cNvSpPr>
            <p:nvPr/>
          </p:nvSpPr>
          <p:spPr bwMode="auto">
            <a:xfrm>
              <a:off x="1564209" y="2674228"/>
              <a:ext cx="234903" cy="264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49" name="Line 19"/>
            <p:cNvSpPr>
              <a:spLocks noChangeShapeType="1"/>
            </p:cNvSpPr>
            <p:nvPr/>
          </p:nvSpPr>
          <p:spPr bwMode="auto">
            <a:xfrm>
              <a:off x="1326957" y="2484563"/>
              <a:ext cx="212725" cy="66383"/>
            </a:xfrm>
            <a:prstGeom prst="line">
              <a:avLst/>
            </a:prstGeom>
            <a:noFill/>
            <a:ln w="28575">
              <a:noFill/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20"/>
            <p:cNvSpPr>
              <a:spLocks noChangeShapeType="1"/>
            </p:cNvSpPr>
            <p:nvPr/>
          </p:nvSpPr>
          <p:spPr bwMode="auto">
            <a:xfrm>
              <a:off x="1322194" y="2727966"/>
              <a:ext cx="173038" cy="52158"/>
            </a:xfrm>
            <a:prstGeom prst="line">
              <a:avLst/>
            </a:prstGeom>
            <a:noFill/>
            <a:ln w="28575">
              <a:noFill/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Arc 22"/>
            <p:cNvSpPr>
              <a:spLocks/>
            </p:cNvSpPr>
            <p:nvPr/>
          </p:nvSpPr>
          <p:spPr bwMode="auto">
            <a:xfrm rot="18413620">
              <a:off x="1890519" y="2389000"/>
              <a:ext cx="152400" cy="2286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Arc 23"/>
            <p:cNvSpPr>
              <a:spLocks/>
            </p:cNvSpPr>
            <p:nvPr/>
          </p:nvSpPr>
          <p:spPr bwMode="auto">
            <a:xfrm rot="6887934">
              <a:off x="1814319" y="2008000"/>
              <a:ext cx="152400" cy="2286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Text Box 24"/>
            <p:cNvSpPr txBox="1">
              <a:spLocks noChangeArrowheads="1"/>
            </p:cNvSpPr>
            <p:nvPr/>
          </p:nvSpPr>
          <p:spPr bwMode="auto">
            <a:xfrm>
              <a:off x="1623819" y="2198500"/>
              <a:ext cx="573039" cy="1589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600">
                  <a:solidFill>
                    <a:srgbClr val="FFCC00"/>
                  </a:solidFill>
                  <a:latin typeface="Century Gothic" pitchFamily="34" charset="0"/>
                </a:rPr>
                <a:t>hydrophobic</a:t>
              </a:r>
            </a:p>
          </p:txBody>
        </p:sp>
      </p:grpSp>
      <p:sp>
        <p:nvSpPr>
          <p:cNvPr id="69" name="Text Box 39"/>
          <p:cNvSpPr txBox="1">
            <a:spLocks noChangeArrowheads="1"/>
          </p:cNvSpPr>
          <p:nvPr/>
        </p:nvSpPr>
        <p:spPr bwMode="auto">
          <a:xfrm>
            <a:off x="4394685" y="1095463"/>
            <a:ext cx="18596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dirty="0"/>
              <a:t>Designed C-G Contacts</a:t>
            </a:r>
          </a:p>
        </p:txBody>
      </p:sp>
      <p:pic>
        <p:nvPicPr>
          <p:cNvPr id="70" name="Picture 40" descr="4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8581" r="18186" b="15069"/>
          <a:stretch/>
        </p:blipFill>
        <p:spPr bwMode="auto">
          <a:xfrm>
            <a:off x="4243422" y="1357640"/>
            <a:ext cx="2124094" cy="191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Line 41"/>
          <p:cNvSpPr>
            <a:spLocks noChangeShapeType="1"/>
          </p:cNvSpPr>
          <p:nvPr/>
        </p:nvSpPr>
        <p:spPr bwMode="auto">
          <a:xfrm>
            <a:off x="4974423" y="1950357"/>
            <a:ext cx="145663" cy="243386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Line 42"/>
          <p:cNvSpPr>
            <a:spLocks noChangeShapeType="1"/>
          </p:cNvSpPr>
          <p:nvPr/>
        </p:nvSpPr>
        <p:spPr bwMode="auto">
          <a:xfrm flipH="1">
            <a:off x="5440911" y="2134741"/>
            <a:ext cx="88504" cy="250761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Line 43"/>
          <p:cNvSpPr>
            <a:spLocks noChangeShapeType="1"/>
          </p:cNvSpPr>
          <p:nvPr/>
        </p:nvSpPr>
        <p:spPr bwMode="auto">
          <a:xfrm flipH="1">
            <a:off x="5756207" y="2241682"/>
            <a:ext cx="60847" cy="311608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Text Box 44"/>
          <p:cNvSpPr txBox="1">
            <a:spLocks noChangeArrowheads="1"/>
          </p:cNvSpPr>
          <p:nvPr/>
        </p:nvSpPr>
        <p:spPr bwMode="auto">
          <a:xfrm>
            <a:off x="4594594" y="1494932"/>
            <a:ext cx="60785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bg1"/>
                </a:solidFill>
              </a:rPr>
              <a:t>Glu-26</a:t>
            </a:r>
          </a:p>
        </p:txBody>
      </p:sp>
      <p:sp>
        <p:nvSpPr>
          <p:cNvPr id="75" name="Text Box 45"/>
          <p:cNvSpPr txBox="1">
            <a:spLocks noChangeArrowheads="1"/>
          </p:cNvSpPr>
          <p:nvPr/>
        </p:nvSpPr>
        <p:spPr bwMode="auto">
          <a:xfrm>
            <a:off x="5472704" y="1400476"/>
            <a:ext cx="60766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 dirty="0">
                <a:solidFill>
                  <a:schemeClr val="bg1"/>
                </a:solidFill>
              </a:rPr>
              <a:t>Arg-77</a:t>
            </a:r>
          </a:p>
        </p:txBody>
      </p:sp>
      <p:sp>
        <p:nvSpPr>
          <p:cNvPr id="76" name="Text Box 46"/>
          <p:cNvSpPr txBox="1">
            <a:spLocks noChangeArrowheads="1"/>
          </p:cNvSpPr>
          <p:nvPr/>
        </p:nvSpPr>
        <p:spPr bwMode="auto">
          <a:xfrm>
            <a:off x="5316361" y="2570094"/>
            <a:ext cx="29848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77" name="Text Box 47"/>
          <p:cNvSpPr txBox="1">
            <a:spLocks noChangeArrowheads="1"/>
          </p:cNvSpPr>
          <p:nvPr/>
        </p:nvSpPr>
        <p:spPr bwMode="auto">
          <a:xfrm>
            <a:off x="4756044" y="2308269"/>
            <a:ext cx="28084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8" name="Line 48"/>
          <p:cNvSpPr>
            <a:spLocks noChangeShapeType="1"/>
          </p:cNvSpPr>
          <p:nvPr/>
        </p:nvSpPr>
        <p:spPr bwMode="auto">
          <a:xfrm>
            <a:off x="5166180" y="2273027"/>
            <a:ext cx="219416" cy="116162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49"/>
          <p:cNvSpPr>
            <a:spLocks noChangeShapeType="1"/>
          </p:cNvSpPr>
          <p:nvPr/>
        </p:nvSpPr>
        <p:spPr bwMode="auto">
          <a:xfrm>
            <a:off x="5096115" y="2529320"/>
            <a:ext cx="191758" cy="101411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50"/>
          <p:cNvSpPr>
            <a:spLocks noChangeShapeType="1"/>
          </p:cNvSpPr>
          <p:nvPr/>
        </p:nvSpPr>
        <p:spPr bwMode="auto">
          <a:xfrm>
            <a:off x="5016831" y="2807739"/>
            <a:ext cx="143819" cy="73753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Text Box 51"/>
          <p:cNvSpPr txBox="1">
            <a:spLocks noChangeArrowheads="1"/>
          </p:cNvSpPr>
          <p:nvPr/>
        </p:nvSpPr>
        <p:spPr bwMode="auto">
          <a:xfrm>
            <a:off x="6239291" y="1161198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 sz="1400" b="1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985564" y="1442288"/>
            <a:ext cx="5453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>
                <a:solidFill>
                  <a:schemeClr val="bg1"/>
                </a:solidFill>
              </a:rPr>
              <a:t>Ile-77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857352" y="2125979"/>
            <a:ext cx="307240" cy="41025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1837693" y="3541822"/>
            <a:ext cx="4603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unique asset 8 years in the making: Precision’s design database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938144" y="4425652"/>
            <a:ext cx="4043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Number of models: </a:t>
            </a:r>
            <a:r>
              <a:rPr lang="en-US" b="1" dirty="0"/>
              <a:t>5749</a:t>
            </a:r>
          </a:p>
          <a:p>
            <a:pPr>
              <a:spcAft>
                <a:spcPts val="600"/>
              </a:spcAft>
            </a:pPr>
            <a:r>
              <a:rPr lang="en-US" dirty="0"/>
              <a:t>Number tested experimentally: </a:t>
            </a:r>
            <a:r>
              <a:rPr lang="en-US" b="1" dirty="0"/>
              <a:t>3220</a:t>
            </a:r>
          </a:p>
          <a:p>
            <a:pPr>
              <a:spcAft>
                <a:spcPts val="600"/>
              </a:spcAft>
            </a:pPr>
            <a:r>
              <a:rPr lang="en-US" dirty="0"/>
              <a:t>Number delivered to partners: </a:t>
            </a:r>
            <a:r>
              <a:rPr lang="en-US" b="1" dirty="0"/>
              <a:t>67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676400" y="152401"/>
            <a:ext cx="4226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Early </a:t>
            </a:r>
            <a:r>
              <a:rPr lang="en-US" sz="2400" b="1" dirty="0" err="1"/>
              <a:t>Meganuclease</a:t>
            </a:r>
            <a:r>
              <a:rPr lang="en-US" sz="2400" b="1" dirty="0"/>
              <a:t> Technology</a:t>
            </a:r>
            <a:endParaRPr lang="en-US" sz="2400" dirty="0"/>
          </a:p>
        </p:txBody>
      </p:sp>
      <p:sp>
        <p:nvSpPr>
          <p:cNvPr id="54" name="Line 41"/>
          <p:cNvSpPr>
            <a:spLocks noChangeShapeType="1"/>
          </p:cNvSpPr>
          <p:nvPr/>
        </p:nvSpPr>
        <p:spPr bwMode="auto">
          <a:xfrm>
            <a:off x="2316760" y="2118452"/>
            <a:ext cx="110581" cy="179135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Line 41"/>
          <p:cNvSpPr>
            <a:spLocks noChangeShapeType="1"/>
          </p:cNvSpPr>
          <p:nvPr/>
        </p:nvSpPr>
        <p:spPr bwMode="auto">
          <a:xfrm>
            <a:off x="2572686" y="1934045"/>
            <a:ext cx="184116" cy="307637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6546236" y="3006545"/>
            <a:ext cx="4043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Established a market with technology developers in food/ag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0078999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656747" y="1178802"/>
            <a:ext cx="2706619" cy="3786398"/>
            <a:chOff x="3055936" y="1486042"/>
            <a:chExt cx="2706619" cy="378639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7808" y="1537842"/>
              <a:ext cx="2573135" cy="1435238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3087808" y="2906490"/>
              <a:ext cx="25474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0066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GACGATCGATC</a:t>
              </a:r>
              <a:r>
                <a:rPr lang="en-US" sz="14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acgacaccttg</a:t>
              </a:r>
            </a:p>
          </p:txBody>
        </p:sp>
        <p:sp>
          <p:nvSpPr>
            <p:cNvPr id="25" name="Down Arrow 24"/>
            <p:cNvSpPr/>
            <p:nvPr/>
          </p:nvSpPr>
          <p:spPr>
            <a:xfrm>
              <a:off x="3586910" y="2732219"/>
              <a:ext cx="268835" cy="154884"/>
            </a:xfrm>
            <a:prstGeom prst="downArrow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66314" y="3114172"/>
              <a:ext cx="113685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rgbClr val="FF0066"/>
                  </a:solidFill>
                </a:rPr>
                <a:t>New “half-site” #1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14718" y="3114171"/>
              <a:ext cx="14205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ARC “anchor” sequence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112608" y="1486042"/>
              <a:ext cx="74313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Evolving Domain #1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32860" y="1486042"/>
              <a:ext cx="7296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00CC00"/>
                  </a:solidFill>
                </a:rPr>
                <a:t>ARC Domain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055936" y="1514948"/>
              <a:ext cx="2649945" cy="182384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055936" y="3394823"/>
              <a:ext cx="2706619" cy="1877617"/>
              <a:chOff x="3035800" y="3544215"/>
              <a:chExt cx="2706619" cy="1877617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7671" y="3573567"/>
                <a:ext cx="2573135" cy="1435237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3067672" y="4945276"/>
                <a:ext cx="25474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solidFill>
                      <a:srgbClr val="FF0066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ATCGATCGATC</a:t>
                </a:r>
                <a:r>
                  <a:rPr lang="en-US" sz="14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acgacaccttg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146178" y="5175611"/>
                <a:ext cx="11368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solidFill>
                      <a:srgbClr val="FF0066"/>
                    </a:solidFill>
                  </a:rPr>
                  <a:t>New “half-site” #2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194582" y="5175610"/>
                <a:ext cx="14205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/>
                  <a:t>ARC “anchor” sequence</a:t>
                </a:r>
              </a:p>
            </p:txBody>
          </p:sp>
          <p:sp>
            <p:nvSpPr>
              <p:cNvPr id="37" name="Down Arrow 36"/>
              <p:cNvSpPr/>
              <p:nvPr/>
            </p:nvSpPr>
            <p:spPr>
              <a:xfrm>
                <a:off x="3566775" y="4790392"/>
                <a:ext cx="268835" cy="154884"/>
              </a:xfrm>
              <a:prstGeom prst="downArrow">
                <a:avLst/>
              </a:prstGeom>
              <a:solidFill>
                <a:srgbClr val="FF006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092473" y="3544215"/>
                <a:ext cx="74313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chemeClr val="accent6">
                        <a:lumMod val="75000"/>
                      </a:schemeClr>
                    </a:solidFill>
                  </a:rPr>
                  <a:t>Evolving Domain #2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012725" y="3544215"/>
                <a:ext cx="7296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rgbClr val="00CC00"/>
                    </a:solidFill>
                  </a:rPr>
                  <a:t>ARC Domain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035800" y="3563808"/>
                <a:ext cx="2649945" cy="182384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379" y="2234823"/>
            <a:ext cx="2580420" cy="1439302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721832" y="3627983"/>
            <a:ext cx="2547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GACGATCGATCGATCGATCGAT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96275" y="3835665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66"/>
                </a:solidFill>
              </a:rPr>
              <a:t>New “half-site” #1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5640" y="3835665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66"/>
                </a:solidFill>
              </a:rPr>
              <a:t>New “half-site” #2</a:t>
            </a:r>
          </a:p>
        </p:txBody>
      </p:sp>
      <p:sp>
        <p:nvSpPr>
          <p:cNvPr id="45" name="Down Arrow 44"/>
          <p:cNvSpPr/>
          <p:nvPr/>
        </p:nvSpPr>
        <p:spPr>
          <a:xfrm>
            <a:off x="9366806" y="3466141"/>
            <a:ext cx="268835" cy="154884"/>
          </a:xfrm>
          <a:prstGeom prst="downArrow">
            <a:avLst/>
          </a:prstGeom>
          <a:solidFill>
            <a:srgbClr val="FF00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Down Arrow 45"/>
          <p:cNvSpPr/>
          <p:nvPr/>
        </p:nvSpPr>
        <p:spPr>
          <a:xfrm>
            <a:off x="8206770" y="3466141"/>
            <a:ext cx="268835" cy="154884"/>
          </a:xfrm>
          <a:prstGeom prst="downArrow">
            <a:avLst/>
          </a:prstGeom>
          <a:solidFill>
            <a:srgbClr val="FF0066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7632201" y="2238874"/>
            <a:ext cx="2649945" cy="18238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7637514" y="2238445"/>
            <a:ext cx="743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Evolving Domain #1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39011" y="2238873"/>
            <a:ext cx="7431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solidFill>
                  <a:schemeClr val="accent6">
                    <a:lumMod val="75000"/>
                  </a:schemeClr>
                </a:solidFill>
              </a:rPr>
              <a:t>Evolving Domain #2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15972" y="1490009"/>
            <a:ext cx="2590208" cy="3416051"/>
            <a:chOff x="215162" y="1490008"/>
            <a:chExt cx="2590208" cy="3416051"/>
          </a:xfrm>
        </p:grpSpPr>
        <p:sp>
          <p:nvSpPr>
            <p:cNvPr id="50" name="Rectangle 49"/>
            <p:cNvSpPr/>
            <p:nvPr/>
          </p:nvSpPr>
          <p:spPr>
            <a:xfrm>
              <a:off x="1401615" y="3667664"/>
              <a:ext cx="865912" cy="73064"/>
            </a:xfrm>
            <a:prstGeom prst="rect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82597" y="3667664"/>
              <a:ext cx="865912" cy="73064"/>
            </a:xfrm>
            <a:prstGeom prst="rect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58469" y="1520328"/>
              <a:ext cx="2433119" cy="169393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58468" y="3582620"/>
              <a:ext cx="2433119" cy="126847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15162" y="1490008"/>
              <a:ext cx="2581671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&gt;TRAC</a:t>
              </a:r>
            </a:p>
            <a:p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ACCATCGACGATCGATCGATCGATCGATCGATCGATGCATCGATCGATCGATCGACGATCGATCGACCGTAGCTAGCACGATGCATCGATCGATCGATCGATCCGTAGCTAGCACGTAGTGTAGCTGATCGTACAGCTGTAGTGTGATCACGGGGACGAGTCGTATTGCTAGTGCTAGCTAGTCTAGTCGGATGTCACGATGCTAGGCTGATGCGCTACCATCGACGATCGATCGATCGATCGATCGATCGATGCATCGATCGATCGATCGACGATCGATCGACCGTAGCTAGCACGATGCATCGATCGA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23699" y="3582620"/>
              <a:ext cx="25816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GACGATCGATCGATCGATCGAT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CGATCGATGCATCGATCGATCG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ATCGACGATCGATCGACCGTAG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CTAGCACGATGCATCGATCGAT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CGATCGATCCGTAGCTAGCACG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TAGTGTAGCTGATCGTACAGCT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GTAGTGTGATCACGGGGACGAG</a:t>
              </a:r>
            </a:p>
            <a:p>
              <a:pPr marL="228600" indent="-228600">
                <a:buAutoNum type="arabicPeriod"/>
              </a:pPr>
              <a:r>
                <a:rPr lang="en-US" sz="1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TCGTATTGCTAGTGCTAGCTAG</a:t>
              </a:r>
            </a:p>
          </p:txBody>
        </p:sp>
        <p:sp>
          <p:nvSpPr>
            <p:cNvPr id="56" name="Down Arrow 55"/>
            <p:cNvSpPr/>
            <p:nvPr/>
          </p:nvSpPr>
          <p:spPr>
            <a:xfrm>
              <a:off x="1340610" y="3275380"/>
              <a:ext cx="268835" cy="271128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839181" y="5348446"/>
            <a:ext cx="2401298" cy="461665"/>
          </a:xfrm>
          <a:prstGeom prst="rect">
            <a:avLst/>
          </a:prstGeom>
          <a:solidFill>
            <a:srgbClr val="E1EBF7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 </a:t>
            </a:r>
            <a:r>
              <a:rPr lang="en-US" sz="2000" b="1" dirty="0"/>
              <a:t>Select target sites</a:t>
            </a:r>
            <a:endParaRPr lang="en-US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4406180" y="5310845"/>
            <a:ext cx="3191708" cy="523220"/>
          </a:xfrm>
          <a:prstGeom prst="rect">
            <a:avLst/>
          </a:prstGeom>
          <a:solidFill>
            <a:srgbClr val="E1EBF7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</a:t>
            </a:r>
            <a:r>
              <a:rPr lang="en-US" sz="2800" b="1" dirty="0">
                <a:sym typeface="Wingdings" panose="05000000000000000000" pitchFamily="2" charset="2"/>
              </a:rPr>
              <a:t> </a:t>
            </a:r>
            <a:r>
              <a:rPr lang="en-US" sz="2000" b="1" dirty="0"/>
              <a:t>Evolve nuclease domains</a:t>
            </a:r>
            <a:endParaRPr lang="en-US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7351355" y="4384586"/>
            <a:ext cx="3445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Validation of two-domain nuclease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82577" y="5325295"/>
            <a:ext cx="2399568" cy="523220"/>
          </a:xfrm>
          <a:prstGeom prst="rect">
            <a:avLst/>
          </a:prstGeom>
          <a:solidFill>
            <a:srgbClr val="E1EBF7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</a:t>
            </a:r>
            <a:r>
              <a:rPr lang="en-US" sz="2800" b="1" dirty="0">
                <a:sym typeface="Wingdings" panose="05000000000000000000" pitchFamily="2" charset="2"/>
              </a:rPr>
              <a:t> </a:t>
            </a:r>
            <a:r>
              <a:rPr lang="en-US" sz="2000" b="1" dirty="0"/>
              <a:t>Validate nuclease</a:t>
            </a:r>
            <a:endParaRPr lang="en-US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1708577" y="126171"/>
            <a:ext cx="4698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ARCUS </a:t>
            </a:r>
            <a:r>
              <a:rPr lang="en-US" sz="2400" b="1" dirty="0" smtClean="0"/>
              <a:t>Design of </a:t>
            </a:r>
            <a:r>
              <a:rPr lang="en-US" sz="2400" b="1" dirty="0"/>
              <a:t>Custom Nucleases</a:t>
            </a:r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2488418" y="6032109"/>
            <a:ext cx="6833602" cy="430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200" dirty="0"/>
              <a:t>Nucleases are designed using a bacterial selection scheme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9855" y="1576248"/>
            <a:ext cx="514572" cy="137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9680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050" y="1124700"/>
            <a:ext cx="4110000" cy="49239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8577" y="126171"/>
            <a:ext cx="5290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Nuclease Activities Are Validated </a:t>
            </a:r>
            <a:r>
              <a:rPr lang="en-US" sz="2400" b="1" i="1" dirty="0"/>
              <a:t>in vivo</a:t>
            </a:r>
            <a:endParaRPr lang="en-US" sz="2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902505" y="798719"/>
            <a:ext cx="3226020" cy="2462213"/>
          </a:xfrm>
          <a:prstGeom prst="rect">
            <a:avLst/>
          </a:prstGeom>
          <a:solidFill>
            <a:srgbClr val="E1EBF7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Human cell line </a:t>
            </a:r>
            <a:r>
              <a:rPr lang="en-US" sz="2400" dirty="0" smtClean="0"/>
              <a:t>carrying </a:t>
            </a:r>
            <a:r>
              <a:rPr lang="en-US" sz="2400" dirty="0"/>
              <a:t>a split GFP gene flanking the nuclease target site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Nuclease transfection reconstructs the GFP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2505" y="3582620"/>
            <a:ext cx="3226020" cy="2831544"/>
          </a:xfrm>
          <a:prstGeom prst="rect">
            <a:avLst/>
          </a:prstGeom>
          <a:solidFill>
            <a:srgbClr val="E1EBF7"/>
          </a:solidFill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Nucleases </a:t>
            </a:r>
            <a:r>
              <a:rPr lang="en-US" sz="2400" dirty="0" smtClean="0"/>
              <a:t>expressed </a:t>
            </a:r>
            <a:r>
              <a:rPr lang="en-US" sz="2400" dirty="0"/>
              <a:t>in a </a:t>
            </a:r>
            <a:r>
              <a:rPr lang="en-US" sz="2400" dirty="0" smtClean="0"/>
              <a:t>plant cell </a:t>
            </a:r>
            <a:r>
              <a:rPr lang="en-US" sz="2400" dirty="0"/>
              <a:t>line harboring a target site plasmid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Mutation frequency determined  by sequencing</a:t>
            </a:r>
          </a:p>
        </p:txBody>
      </p:sp>
    </p:spTree>
    <p:extLst>
      <p:ext uri="{BB962C8B-B14F-4D97-AF65-F5344CB8AC3E}">
        <p14:creationId xmlns:p14="http://schemas.microsoft.com/office/powerpoint/2010/main" val="25920266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293905" y="1462763"/>
            <a:ext cx="7373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Focus: </a:t>
            </a:r>
            <a:r>
              <a:rPr lang="en-US" sz="2000" dirty="0" smtClean="0"/>
              <a:t> Plant </a:t>
            </a:r>
            <a:r>
              <a:rPr lang="en-US" sz="2000" dirty="0"/>
              <a:t>gene expression technology for animal nutrition</a:t>
            </a:r>
            <a:br>
              <a:rPr lang="en-US" sz="2000" dirty="0"/>
            </a:br>
            <a:r>
              <a:rPr lang="en-US" sz="2000" dirty="0"/>
              <a:t>Goal: </a:t>
            </a:r>
            <a:r>
              <a:rPr lang="en-US" sz="2000" dirty="0" smtClean="0"/>
              <a:t> Increase </a:t>
            </a:r>
            <a:r>
              <a:rPr lang="en-US" sz="2000" dirty="0"/>
              <a:t>corn leaf starch </a:t>
            </a:r>
            <a:r>
              <a:rPr lang="en-US" sz="2000" dirty="0" smtClean="0"/>
              <a:t>content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063476" y="2584091"/>
            <a:ext cx="7949835" cy="1323439"/>
          </a:xfrm>
          <a:prstGeom prst="rect">
            <a:avLst/>
          </a:prstGeom>
          <a:solidFill>
            <a:srgbClr val="E1EBF7"/>
          </a:solidFill>
        </p:spPr>
        <p:txBody>
          <a:bodyPr wrap="square">
            <a:spAutoFit/>
          </a:bodyPr>
          <a:lstStyle/>
          <a:p>
            <a:pPr marL="458788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Designed two ARCUS meganucleases to </a:t>
            </a:r>
            <a:r>
              <a:rPr lang="en-US" sz="2000" dirty="0" smtClean="0"/>
              <a:t>knock out a starch pathway regulatory gene</a:t>
            </a:r>
            <a:endParaRPr lang="en-US" sz="2000" dirty="0"/>
          </a:p>
          <a:p>
            <a:pPr marL="458788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Transformed embryogenic callus using Agro and recovered T0 plants</a:t>
            </a:r>
          </a:p>
          <a:p>
            <a:pPr marL="458788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Recovered both mono- and bi-allelic mutations at high frequency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311" y="894271"/>
            <a:ext cx="1459390" cy="47197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252561" y="971929"/>
            <a:ext cx="2265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Medford, 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20265" y="126171"/>
            <a:ext cx="485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High-Frequency Gene Editing in Corn</a:t>
            </a:r>
            <a:endParaRPr lang="en-US" sz="24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609616"/>
              </p:ext>
            </p:extLst>
          </p:nvPr>
        </p:nvGraphicFramePr>
        <p:xfrm>
          <a:off x="2485930" y="4225361"/>
          <a:ext cx="7104925" cy="193039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20985"/>
                <a:gridCol w="1420985"/>
                <a:gridCol w="1420985"/>
                <a:gridCol w="1420985"/>
                <a:gridCol w="1420985"/>
              </a:tblGrid>
              <a:tr h="75983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Corn Events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Wild-type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Hemizygous KO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Homozygous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KO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# of Unique Mutations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6951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88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31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14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43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26</a:t>
                      </a:r>
                      <a:endParaRPr lang="en-US" sz="2000" b="1" dirty="0"/>
                    </a:p>
                  </a:txBody>
                  <a:tcPr anchor="ctr"/>
                </a:tc>
              </a:tr>
              <a:tr h="469518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Leaf</a:t>
                      </a:r>
                      <a:r>
                        <a:rPr lang="en-US" sz="2000" b="1" baseline="0" dirty="0" smtClean="0"/>
                        <a:t> Starch</a:t>
                      </a:r>
                      <a:br>
                        <a:rPr lang="en-US" sz="2000" b="1" baseline="0" dirty="0" smtClean="0"/>
                      </a:br>
                      <a:r>
                        <a:rPr lang="en-US" sz="2000" b="1" baseline="0" dirty="0" smtClean="0"/>
                        <a:t>Content  </a:t>
                      </a:r>
                      <a:r>
                        <a:rPr lang="en-US" sz="2000" b="1" baseline="0" dirty="0" smtClean="0">
                          <a:sym typeface="Wingdings" panose="05000000000000000000" pitchFamily="2" charset="2"/>
                        </a:rPr>
                        <a:t>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0.5%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3%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20%</a:t>
                      </a:r>
                      <a:endParaRPr 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2468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524000" y="6550224"/>
            <a:ext cx="2774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PlantSciences, Inc</a:t>
            </a:r>
          </a:p>
        </p:txBody>
      </p:sp>
      <p:pic>
        <p:nvPicPr>
          <p:cNvPr id="24" name="Picture 23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76400" y="152401"/>
            <a:ext cx="5105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Transient Delivery of ARCUS Nucleases</a:t>
            </a:r>
            <a:endParaRPr lang="en-US" sz="2400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994" y="1124700"/>
            <a:ext cx="3667556" cy="23895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9426" y="1508750"/>
            <a:ext cx="4413231" cy="306101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592326" y="3674148"/>
            <a:ext cx="1402283" cy="369332"/>
          </a:xfrm>
          <a:prstGeom prst="rect">
            <a:avLst/>
          </a:prstGeom>
          <a:solidFill>
            <a:srgbClr val="F0E44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Knock-out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2803" y="3659430"/>
            <a:ext cx="1402283" cy="369332"/>
          </a:xfrm>
          <a:prstGeom prst="rect">
            <a:avLst/>
          </a:prstGeom>
          <a:solidFill>
            <a:srgbClr val="F0E44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Wild-type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235" y="663841"/>
            <a:ext cx="2918780" cy="94234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64210" y="4657960"/>
            <a:ext cx="4992650" cy="1785104"/>
          </a:xfrm>
          <a:prstGeom prst="rect">
            <a:avLst/>
          </a:prstGeom>
          <a:solidFill>
            <a:srgbClr val="E1EBF7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Targeted one of two DFR reductase genes (leucoanthocyanadin pathway) in </a:t>
            </a:r>
            <a:r>
              <a:rPr lang="en-US" sz="2000" i="1" dirty="0"/>
              <a:t>N. alata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Expressed nuclease + DsRed from tobacco rattle virus vector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Monitored viral spread with DsRed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7290" y="4312316"/>
            <a:ext cx="3610070" cy="2092881"/>
          </a:xfrm>
          <a:prstGeom prst="rect">
            <a:avLst/>
          </a:prstGeom>
          <a:solidFill>
            <a:srgbClr val="E1EBF7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DFR indels were observed in all inoculated plants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Flowers showed a 30% reduction in anthocyanin content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TRV not passed thru meiosis</a:t>
            </a:r>
          </a:p>
        </p:txBody>
      </p:sp>
    </p:spTree>
    <p:extLst>
      <p:ext uri="{BB962C8B-B14F-4D97-AF65-F5344CB8AC3E}">
        <p14:creationId xmlns:p14="http://schemas.microsoft.com/office/powerpoint/2010/main" val="6745860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1" y="6550224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08577" y="126171"/>
            <a:ext cx="5130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Targeted </a:t>
            </a:r>
            <a:r>
              <a:rPr lang="en-US" sz="2400" b="1" dirty="0" smtClean="0"/>
              <a:t>Stacking of Agronomic Traits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295" y="1730921"/>
            <a:ext cx="1905000" cy="13811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50" y="1239915"/>
            <a:ext cx="7115449" cy="48006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54431" y="3487068"/>
            <a:ext cx="25365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Targeting a herbicide tolerance trait next to an insect resistance trait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969345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524000" y="6550224"/>
            <a:ext cx="2774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PlantSciences, Inc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2600" y="6096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/>
          </a:p>
          <a:p>
            <a:endParaRPr lang="en-US" sz="1400" b="1" dirty="0"/>
          </a:p>
        </p:txBody>
      </p:sp>
      <p:pic>
        <p:nvPicPr>
          <p:cNvPr id="24" name="Picture 23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76400" y="152401"/>
            <a:ext cx="6129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Engineered Cotton Lines Show HPPD Tolerance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285" y="1086295"/>
            <a:ext cx="7536626" cy="28401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48261" y="4293574"/>
            <a:ext cx="8180265" cy="2092881"/>
          </a:xfrm>
          <a:prstGeom prst="rect">
            <a:avLst/>
          </a:prstGeom>
          <a:solidFill>
            <a:srgbClr val="E1EBF7"/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Mendelian segregation of the molecular stack was demonstrated in T1 generation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engineered events displayed tolerance to 200g/Ha tembotrione</a:t>
            </a:r>
            <a:br>
              <a:rPr lang="en-US" sz="2000" dirty="0"/>
            </a:br>
            <a:r>
              <a:rPr lang="en-US" sz="2000" dirty="0"/>
              <a:t> (HPPD inhibitor)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Most </a:t>
            </a:r>
            <a:r>
              <a:rPr lang="en-US" sz="2000" dirty="0"/>
              <a:t>events showed no evidence for additional, non-targeted DNA insertions</a:t>
            </a:r>
          </a:p>
        </p:txBody>
      </p:sp>
    </p:spTree>
    <p:extLst>
      <p:ext uri="{BB962C8B-B14F-4D97-AF65-F5344CB8AC3E}">
        <p14:creationId xmlns:p14="http://schemas.microsoft.com/office/powerpoint/2010/main" val="3138835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756235" y="1508750"/>
            <a:ext cx="9217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2015:  $25.6M </a:t>
            </a:r>
            <a:r>
              <a:rPr lang="en-US" sz="2000" dirty="0">
                <a:cs typeface="Arial" pitchFamily="34" charset="0"/>
              </a:rPr>
              <a:t>Series A financing: venBio, F-Prime, Amgen, Baxalta, Osage, </a:t>
            </a:r>
            <a:r>
              <a:rPr lang="en-US" sz="2000" dirty="0" smtClean="0">
                <a:cs typeface="Arial" pitchFamily="34" charset="0"/>
              </a:rPr>
              <a:t>others</a:t>
            </a:r>
            <a:endParaRPr lang="en-US" sz="1600" dirty="0"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2016:	           collaboration in </a:t>
            </a:r>
            <a:r>
              <a:rPr lang="en-US" sz="2000" dirty="0">
                <a:cs typeface="Arial" pitchFamily="34" charset="0"/>
              </a:rPr>
              <a:t>c</a:t>
            </a:r>
            <a:r>
              <a:rPr lang="en-US" sz="2000" dirty="0" smtClean="0">
                <a:cs typeface="Arial" pitchFamily="34" charset="0"/>
              </a:rPr>
              <a:t>ancer immunotherapy</a:t>
            </a:r>
          </a:p>
          <a:p>
            <a:pPr lvl="1">
              <a:spcAft>
                <a:spcPts val="1200"/>
              </a:spcAft>
            </a:pP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smtClean="0">
                <a:cs typeface="Arial" pitchFamily="34" charset="0"/>
              </a:rPr>
              <a:t>             $105M upfront with up to $1.6B in option fees, milestones + royalties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Precision PlantSciences: Multiple revenue-generating partnerships</a:t>
            </a:r>
            <a:endParaRPr lang="en-US" sz="1600" dirty="0">
              <a:cs typeface="Arial" pitchFamily="34" charset="0"/>
            </a:endParaRPr>
          </a:p>
        </p:txBody>
      </p:sp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1627632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51432" y="152401"/>
            <a:ext cx="2292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Company Profile</a:t>
            </a:r>
            <a:endParaRPr lang="en-US" sz="2400" b="1" dirty="0"/>
          </a:p>
        </p:txBody>
      </p:sp>
      <p:sp>
        <p:nvSpPr>
          <p:cNvPr id="7" name="AutoShape 2" descr="Image result for logo hologic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794640" y="4525076"/>
            <a:ext cx="729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Early innovators in plant genome engineering, from 2006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itchFamily="34" charset="0"/>
              </a:rPr>
              <a:t>Team of thirty five, doubling in </a:t>
            </a:r>
            <a:r>
              <a:rPr lang="en-US" sz="2000" dirty="0" smtClean="0">
                <a:cs typeface="Arial" pitchFamily="34" charset="0"/>
              </a:rPr>
              <a:t>2016</a:t>
            </a:r>
            <a:endParaRPr lang="en-US" sz="2000" dirty="0"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Dominant IP position with clear and tested freedom to operate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59879" y="883297"/>
            <a:ext cx="14990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Funding</a:t>
            </a: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99032" y="654278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399034" y="653980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401" y="2008015"/>
            <a:ext cx="1166349" cy="29583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794640" y="3850650"/>
            <a:ext cx="2688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Industry Leader</a:t>
            </a:r>
            <a:endParaRPr lang="en-US" sz="1600" b="1" dirty="0">
              <a:solidFill>
                <a:schemeClr val="tx2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490" y="3928265"/>
            <a:ext cx="3072400" cy="136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242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759879" y="1249805"/>
            <a:ext cx="921720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Open to all crops, traits, markets</a:t>
            </a:r>
            <a:endParaRPr lang="en-US" sz="1600" dirty="0">
              <a:cs typeface="Arial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Areas of interest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Consumer traits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Specialty crops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Animal production and animal health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cs typeface="Arial" pitchFamily="34" charset="0"/>
              </a:rPr>
              <a:t>Adjacencies: bioinformatics, phenotyping, agronomy</a:t>
            </a:r>
            <a:endParaRPr lang="en-US" sz="2000" dirty="0">
              <a:cs typeface="Arial" pitchFamily="34" charset="0"/>
            </a:endParaRPr>
          </a:p>
        </p:txBody>
      </p:sp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1627632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51432" y="152401"/>
            <a:ext cx="2688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Partnership Models</a:t>
            </a:r>
            <a:endParaRPr lang="en-US" sz="2400" b="1" dirty="0"/>
          </a:p>
        </p:txBody>
      </p:sp>
      <p:sp>
        <p:nvSpPr>
          <p:cNvPr id="7" name="AutoShape 2" descr="Image result for logo hologic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759879" y="740650"/>
            <a:ext cx="2070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Focus</a:t>
            </a:r>
            <a:endParaRPr lang="en-US" sz="1600" b="1" dirty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99032" y="654278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399034" y="653980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125108"/>
              </p:ext>
            </p:extLst>
          </p:nvPr>
        </p:nvGraphicFramePr>
        <p:xfrm>
          <a:off x="2236992" y="4851157"/>
          <a:ext cx="8128000" cy="122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/>
                <a:gridCol w="1625600"/>
                <a:gridCol w="1625600"/>
                <a:gridCol w="1625600"/>
                <a:gridCol w="1625600"/>
              </a:tblGrid>
              <a:tr h="6138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endParaRPr lang="en-US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endParaRPr lang="en-US" sz="2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endParaRPr lang="en-US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endParaRPr lang="en-US" sz="1800" dirty="0" smtClean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13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endParaRPr lang="en-US" b="1" dirty="0" smtClean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r>
                        <a:rPr lang="en-US" sz="20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or</a:t>
                      </a:r>
                      <a:endParaRPr lang="en-US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Partner</a:t>
                      </a:r>
                      <a:endParaRPr lang="en-US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2601145" y="4158695"/>
            <a:ext cx="11137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Target Gene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68510" y="4085078"/>
            <a:ext cx="1551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Nuclease Design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92299" y="4093532"/>
            <a:ext cx="1551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Event Selection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491128" y="4141784"/>
            <a:ext cx="1551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Event Generation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630730" y="4081885"/>
            <a:ext cx="1551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Commercial-</a:t>
            </a:r>
            <a:r>
              <a:rPr lang="en-US" sz="2000" b="1" dirty="0" err="1" smtClean="0">
                <a:solidFill>
                  <a:schemeClr val="tx2"/>
                </a:solidFill>
              </a:rPr>
              <a:t>ization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54343" y="4888390"/>
            <a:ext cx="1689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Traditional</a:t>
            </a:r>
            <a:endParaRPr lang="en-US" sz="1600" b="1" dirty="0"/>
          </a:p>
        </p:txBody>
      </p:sp>
      <p:sp>
        <p:nvSpPr>
          <p:cNvPr id="31" name="Rectangle 30"/>
          <p:cNvSpPr/>
          <p:nvPr/>
        </p:nvSpPr>
        <p:spPr>
          <a:xfrm>
            <a:off x="527275" y="5535395"/>
            <a:ext cx="1689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New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812" y="5005131"/>
            <a:ext cx="1493412" cy="37335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320" y="5590377"/>
            <a:ext cx="1493412" cy="37335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30" y="5579680"/>
            <a:ext cx="1493412" cy="37335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51" y="5808946"/>
            <a:ext cx="1228960" cy="2699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91246" y="1437741"/>
            <a:ext cx="2679450" cy="200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52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6004092" y="1347904"/>
            <a:ext cx="4361769" cy="2803332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571" y="1886814"/>
            <a:ext cx="914286" cy="697276"/>
          </a:xfrm>
          <a:prstGeom prst="rect">
            <a:avLst/>
          </a:prstGeom>
        </p:spPr>
      </p:pic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399032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99034" y="655022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627632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51432" y="152401"/>
            <a:ext cx="5577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ARCUS Precision Breeding for Food and Ag</a:t>
            </a:r>
            <a:endParaRPr lang="en-US" sz="2400" b="1" dirty="0"/>
          </a:p>
        </p:txBody>
      </p:sp>
      <p:sp>
        <p:nvSpPr>
          <p:cNvPr id="94" name="Rectangle 93"/>
          <p:cNvSpPr/>
          <p:nvPr/>
        </p:nvSpPr>
        <p:spPr>
          <a:xfrm>
            <a:off x="1624023" y="932675"/>
            <a:ext cx="2148500" cy="38405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Delivery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101880" y="4211906"/>
            <a:ext cx="1098939" cy="1098939"/>
            <a:chOff x="2263989" y="3789451"/>
            <a:chExt cx="1098939" cy="1098939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63989" y="3789451"/>
              <a:ext cx="1098939" cy="1098939"/>
            </a:xfrm>
            <a:prstGeom prst="rect">
              <a:avLst/>
            </a:prstGeom>
          </p:spPr>
        </p:pic>
        <p:sp>
          <p:nvSpPr>
            <p:cNvPr id="184" name="Rounded Rectangle 183"/>
            <p:cNvSpPr/>
            <p:nvPr/>
          </p:nvSpPr>
          <p:spPr>
            <a:xfrm>
              <a:off x="2463076" y="4235505"/>
              <a:ext cx="675739" cy="193221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smtClean="0"/>
                <a:t>ARCUS</a:t>
              </a:r>
              <a:endParaRPr lang="en-US" sz="1000" b="1" dirty="0"/>
            </a:p>
          </p:txBody>
        </p:sp>
      </p:grpSp>
      <p:sp>
        <p:nvSpPr>
          <p:cNvPr id="494" name="TextBox 493"/>
          <p:cNvSpPr txBox="1"/>
          <p:nvPr/>
        </p:nvSpPr>
        <p:spPr>
          <a:xfrm>
            <a:off x="1553542" y="1739180"/>
            <a:ext cx="841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</a:rPr>
              <a:t>Biolistics</a:t>
            </a:r>
            <a:endParaRPr lang="en-US" sz="1400" b="1" dirty="0">
              <a:solidFill>
                <a:schemeClr val="accent2"/>
              </a:solidFill>
            </a:endParaRPr>
          </a:p>
        </p:txBody>
      </p:sp>
      <p:sp>
        <p:nvSpPr>
          <p:cNvPr id="495" name="TextBox 494"/>
          <p:cNvSpPr txBox="1"/>
          <p:nvPr/>
        </p:nvSpPr>
        <p:spPr>
          <a:xfrm>
            <a:off x="1553542" y="4042943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Plasmid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6" name="Rounded Rectangle 305"/>
          <p:cNvSpPr/>
          <p:nvPr/>
        </p:nvSpPr>
        <p:spPr>
          <a:xfrm>
            <a:off x="2059464" y="6232564"/>
            <a:ext cx="733706" cy="23043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ARCUS</a:t>
            </a:r>
          </a:p>
        </p:txBody>
      </p:sp>
      <p:sp>
        <p:nvSpPr>
          <p:cNvPr id="475" name="Rectangle 474"/>
          <p:cNvSpPr/>
          <p:nvPr/>
        </p:nvSpPr>
        <p:spPr>
          <a:xfrm>
            <a:off x="3827134" y="4588401"/>
            <a:ext cx="2120176" cy="18745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4" name="Rectangle 473"/>
          <p:cNvSpPr/>
          <p:nvPr/>
        </p:nvSpPr>
        <p:spPr>
          <a:xfrm>
            <a:off x="3820353" y="1080338"/>
            <a:ext cx="2120176" cy="21977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5" name="Group 184"/>
          <p:cNvGrpSpPr/>
          <p:nvPr/>
        </p:nvGrpSpPr>
        <p:grpSpPr>
          <a:xfrm rot="16200000">
            <a:off x="4793221" y="5413659"/>
            <a:ext cx="1088773" cy="251870"/>
            <a:chOff x="5045447" y="3374471"/>
            <a:chExt cx="1389376" cy="321410"/>
          </a:xfrm>
        </p:grpSpPr>
        <p:sp>
          <p:nvSpPr>
            <p:cNvPr id="186" name="Freeform 185"/>
            <p:cNvSpPr/>
            <p:nvPr/>
          </p:nvSpPr>
          <p:spPr>
            <a:xfrm>
              <a:off x="5542775" y="3374471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Freeform 186"/>
            <p:cNvSpPr/>
            <p:nvPr/>
          </p:nvSpPr>
          <p:spPr>
            <a:xfrm flipH="1" flipV="1">
              <a:off x="6040307" y="3574567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Freeform 187"/>
            <p:cNvSpPr/>
            <p:nvPr/>
          </p:nvSpPr>
          <p:spPr>
            <a:xfrm flipH="1">
              <a:off x="5989304" y="3393493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Freeform 188"/>
            <p:cNvSpPr/>
            <p:nvPr/>
          </p:nvSpPr>
          <p:spPr>
            <a:xfrm flipV="1">
              <a:off x="5498352" y="3538632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Freeform 189"/>
            <p:cNvSpPr/>
            <p:nvPr/>
          </p:nvSpPr>
          <p:spPr>
            <a:xfrm flipH="1" flipV="1">
              <a:off x="5045447" y="3552459"/>
              <a:ext cx="452111" cy="143422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Freeform 190"/>
            <p:cNvSpPr/>
            <p:nvPr/>
          </p:nvSpPr>
          <p:spPr>
            <a:xfrm flipH="1">
              <a:off x="5075257" y="3408449"/>
              <a:ext cx="438128" cy="144009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2" name="Straight Connector 191"/>
            <p:cNvCxnSpPr/>
            <p:nvPr/>
          </p:nvCxnSpPr>
          <p:spPr>
            <a:xfrm>
              <a:off x="5724150" y="3393493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774947" y="3558874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>
              <a:off x="5826600" y="3408449"/>
              <a:ext cx="0" cy="129824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5661285" y="3538273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5886075" y="3507793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>
              <a:off x="5608935" y="3454607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/>
            <p:nvPr/>
          </p:nvCxnSpPr>
          <p:spPr>
            <a:xfrm>
              <a:off x="5224885" y="3408449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>
              <a:off x="5275682" y="3573830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>
              <a:off x="5327335" y="3423405"/>
              <a:ext cx="0" cy="129824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>
              <a:off x="5162020" y="3553229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>
              <a:off x="5386810" y="3522749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>
              <a:off x="6209470" y="3409593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6260267" y="3574974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>
              <a:off x="6311920" y="3424549"/>
              <a:ext cx="0" cy="129824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>
              <a:off x="6146605" y="3554373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>
              <a:off x="6094255" y="3470707"/>
              <a:ext cx="0" cy="106371"/>
            </a:xfrm>
            <a:prstGeom prst="line">
              <a:avLst/>
            </a:prstGeom>
            <a:ln w="1905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5" name="Group 254"/>
          <p:cNvGrpSpPr/>
          <p:nvPr/>
        </p:nvGrpSpPr>
        <p:grpSpPr>
          <a:xfrm rot="16200000">
            <a:off x="3927617" y="2004012"/>
            <a:ext cx="1088773" cy="251870"/>
            <a:chOff x="5045447" y="3374471"/>
            <a:chExt cx="1389376" cy="321410"/>
          </a:xfrm>
        </p:grpSpPr>
        <p:sp>
          <p:nvSpPr>
            <p:cNvPr id="256" name="Freeform 255"/>
            <p:cNvSpPr/>
            <p:nvPr/>
          </p:nvSpPr>
          <p:spPr>
            <a:xfrm>
              <a:off x="5542775" y="3374471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Freeform 256"/>
            <p:cNvSpPr/>
            <p:nvPr/>
          </p:nvSpPr>
          <p:spPr>
            <a:xfrm flipH="1" flipV="1">
              <a:off x="6040307" y="3574567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Freeform 257"/>
            <p:cNvSpPr/>
            <p:nvPr/>
          </p:nvSpPr>
          <p:spPr>
            <a:xfrm flipH="1">
              <a:off x="5989304" y="3393493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Freeform 258"/>
            <p:cNvSpPr/>
            <p:nvPr/>
          </p:nvSpPr>
          <p:spPr>
            <a:xfrm flipV="1">
              <a:off x="5498352" y="3538632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Freeform 259"/>
            <p:cNvSpPr/>
            <p:nvPr/>
          </p:nvSpPr>
          <p:spPr>
            <a:xfrm flipH="1" flipV="1">
              <a:off x="5045447" y="3552459"/>
              <a:ext cx="452111" cy="143422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Freeform 260"/>
            <p:cNvSpPr/>
            <p:nvPr/>
          </p:nvSpPr>
          <p:spPr>
            <a:xfrm flipH="1">
              <a:off x="5075257" y="3408449"/>
              <a:ext cx="438128" cy="144009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2" name="Straight Connector 261"/>
            <p:cNvCxnSpPr/>
            <p:nvPr/>
          </p:nvCxnSpPr>
          <p:spPr>
            <a:xfrm>
              <a:off x="5724150" y="339349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5774947" y="355887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>
              <a:off x="5826600" y="3408449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>
              <a:off x="5661285" y="353827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>
              <a:off x="5886075" y="350779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>
              <a:off x="5608935" y="3454607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>
              <a:off x="5224885" y="340844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/>
            <p:cNvCxnSpPr/>
            <p:nvPr/>
          </p:nvCxnSpPr>
          <p:spPr>
            <a:xfrm>
              <a:off x="5275682" y="3573830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>
              <a:off x="5327335" y="342340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>
              <a:off x="5162020" y="355322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/>
            <p:nvPr/>
          </p:nvCxnSpPr>
          <p:spPr>
            <a:xfrm>
              <a:off x="5386810" y="352274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/>
            <p:cNvCxnSpPr/>
            <p:nvPr/>
          </p:nvCxnSpPr>
          <p:spPr>
            <a:xfrm>
              <a:off x="6209470" y="340959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/>
            <p:cNvCxnSpPr/>
            <p:nvPr/>
          </p:nvCxnSpPr>
          <p:spPr>
            <a:xfrm>
              <a:off x="6260267" y="357497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/>
            <p:cNvCxnSpPr/>
            <p:nvPr/>
          </p:nvCxnSpPr>
          <p:spPr>
            <a:xfrm>
              <a:off x="6311920" y="3424549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/>
            <p:nvPr/>
          </p:nvCxnSpPr>
          <p:spPr>
            <a:xfrm>
              <a:off x="6146605" y="355437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/>
            <p:cNvCxnSpPr/>
            <p:nvPr/>
          </p:nvCxnSpPr>
          <p:spPr>
            <a:xfrm>
              <a:off x="6094255" y="3470707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2" name="Straight Arrow Connector 301"/>
          <p:cNvCxnSpPr/>
          <p:nvPr/>
        </p:nvCxnSpPr>
        <p:spPr>
          <a:xfrm>
            <a:off x="4667348" y="2108054"/>
            <a:ext cx="354762" cy="0"/>
          </a:xfrm>
          <a:prstGeom prst="straightConnector1">
            <a:avLst/>
          </a:prstGeom>
          <a:ln w="38100" cap="rnd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3" name="Rectangle 302"/>
          <p:cNvSpPr/>
          <p:nvPr/>
        </p:nvSpPr>
        <p:spPr>
          <a:xfrm>
            <a:off x="4276576" y="1974715"/>
            <a:ext cx="451436" cy="49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Rectangle 303"/>
          <p:cNvSpPr/>
          <p:nvPr/>
        </p:nvSpPr>
        <p:spPr>
          <a:xfrm>
            <a:off x="4238938" y="2617129"/>
            <a:ext cx="451436" cy="498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5060063" y="1809565"/>
            <a:ext cx="240653" cy="733857"/>
            <a:chOff x="5363176" y="3336574"/>
            <a:chExt cx="307096" cy="936471"/>
          </a:xfrm>
        </p:grpSpPr>
        <p:sp>
          <p:nvSpPr>
            <p:cNvPr id="354" name="Freeform 353"/>
            <p:cNvSpPr/>
            <p:nvPr/>
          </p:nvSpPr>
          <p:spPr>
            <a:xfrm rot="16200000">
              <a:off x="5207929" y="3930204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Freeform 354"/>
            <p:cNvSpPr/>
            <p:nvPr/>
          </p:nvSpPr>
          <p:spPr>
            <a:xfrm rot="16200000" flipH="1" flipV="1">
              <a:off x="5419514" y="3480332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Freeform 355"/>
            <p:cNvSpPr/>
            <p:nvPr/>
          </p:nvSpPr>
          <p:spPr>
            <a:xfrm rot="16200000" flipH="1">
              <a:off x="5247355" y="3502112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Freeform 356"/>
            <p:cNvSpPr/>
            <p:nvPr/>
          </p:nvSpPr>
          <p:spPr>
            <a:xfrm rot="16200000" flipV="1">
              <a:off x="5353329" y="3956101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0" name="Straight Connector 359"/>
            <p:cNvCxnSpPr/>
            <p:nvPr/>
          </p:nvCxnSpPr>
          <p:spPr>
            <a:xfrm rot="16200000">
              <a:off x="5435384" y="399406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 rot="16200000">
              <a:off x="5600765" y="394326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/>
            <p:cNvCxnSpPr/>
            <p:nvPr/>
          </p:nvCxnSpPr>
          <p:spPr>
            <a:xfrm rot="16200000">
              <a:off x="5462066" y="387988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 rot="16200000">
              <a:off x="5580164" y="405692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 rot="16200000">
              <a:off x="5549684" y="383213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rot="16200000">
              <a:off x="5496498" y="41092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>
            <a:xfrm rot="16200000">
              <a:off x="5451484" y="350874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/>
            <p:cNvCxnSpPr/>
            <p:nvPr/>
          </p:nvCxnSpPr>
          <p:spPr>
            <a:xfrm rot="16200000">
              <a:off x="5616865" y="345794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/>
          </p:nvCxnSpPr>
          <p:spPr>
            <a:xfrm rot="16200000">
              <a:off x="5478166" y="339456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/>
            <p:cNvCxnSpPr/>
            <p:nvPr/>
          </p:nvCxnSpPr>
          <p:spPr>
            <a:xfrm rot="16200000">
              <a:off x="5596264" y="357160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/>
            <p:cNvCxnSpPr/>
            <p:nvPr/>
          </p:nvCxnSpPr>
          <p:spPr>
            <a:xfrm rot="16200000">
              <a:off x="5512598" y="362395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2" name="Rounded Rectangle 471"/>
          <p:cNvSpPr/>
          <p:nvPr/>
        </p:nvSpPr>
        <p:spPr>
          <a:xfrm>
            <a:off x="3820353" y="6154978"/>
            <a:ext cx="2126957" cy="30301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optimization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6" name="Rectangle 475"/>
          <p:cNvSpPr/>
          <p:nvPr/>
        </p:nvSpPr>
        <p:spPr>
          <a:xfrm>
            <a:off x="3827133" y="3014968"/>
            <a:ext cx="2120176" cy="17566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>
            <a:off x="4354185" y="3334195"/>
            <a:ext cx="251871" cy="1088772"/>
            <a:chOff x="7688031" y="4259924"/>
            <a:chExt cx="321411" cy="1389375"/>
          </a:xfrm>
        </p:grpSpPr>
        <p:sp>
          <p:nvSpPr>
            <p:cNvPr id="377" name="Freeform 376"/>
            <p:cNvSpPr/>
            <p:nvPr/>
          </p:nvSpPr>
          <p:spPr>
            <a:xfrm rot="16200000">
              <a:off x="7532784" y="4853554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Freeform 377"/>
            <p:cNvSpPr/>
            <p:nvPr/>
          </p:nvSpPr>
          <p:spPr>
            <a:xfrm rot="16200000" flipH="1" flipV="1">
              <a:off x="7744369" y="4403682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Freeform 378"/>
            <p:cNvSpPr/>
            <p:nvPr/>
          </p:nvSpPr>
          <p:spPr>
            <a:xfrm rot="16200000" flipH="1">
              <a:off x="7572210" y="4425462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Freeform 379"/>
            <p:cNvSpPr/>
            <p:nvPr/>
          </p:nvSpPr>
          <p:spPr>
            <a:xfrm rot="16200000" flipV="1">
              <a:off x="7678184" y="4879451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Freeform 380"/>
            <p:cNvSpPr/>
            <p:nvPr/>
          </p:nvSpPr>
          <p:spPr>
            <a:xfrm rot="16200000" flipH="1" flipV="1">
              <a:off x="7711675" y="5351533"/>
              <a:ext cx="452111" cy="143422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Freeform 381"/>
            <p:cNvSpPr/>
            <p:nvPr/>
          </p:nvSpPr>
          <p:spPr>
            <a:xfrm rot="16200000" flipH="1">
              <a:off x="7574950" y="5328421"/>
              <a:ext cx="438128" cy="144009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3" name="Straight Connector 382"/>
            <p:cNvCxnSpPr/>
            <p:nvPr/>
          </p:nvCxnSpPr>
          <p:spPr>
            <a:xfrm rot="16200000">
              <a:off x="7760240" y="4917411"/>
              <a:ext cx="0" cy="106371"/>
            </a:xfrm>
            <a:prstGeom prst="line">
              <a:avLst/>
            </a:prstGeom>
            <a:ln w="1905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/>
            <p:cNvCxnSpPr/>
            <p:nvPr/>
          </p:nvCxnSpPr>
          <p:spPr>
            <a:xfrm rot="16200000">
              <a:off x="7925621" y="4866614"/>
              <a:ext cx="0" cy="106371"/>
            </a:xfrm>
            <a:prstGeom prst="line">
              <a:avLst/>
            </a:prstGeom>
            <a:ln w="1905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/>
            <p:cNvCxnSpPr/>
            <p:nvPr/>
          </p:nvCxnSpPr>
          <p:spPr>
            <a:xfrm rot="16200000">
              <a:off x="7786921" y="480323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/>
            <p:cNvCxnSpPr/>
            <p:nvPr/>
          </p:nvCxnSpPr>
          <p:spPr>
            <a:xfrm rot="16200000">
              <a:off x="7905019" y="49802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/>
            <p:cNvCxnSpPr/>
            <p:nvPr/>
          </p:nvCxnSpPr>
          <p:spPr>
            <a:xfrm rot="16200000">
              <a:off x="7874539" y="475548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/>
            <p:cNvCxnSpPr/>
            <p:nvPr/>
          </p:nvCxnSpPr>
          <p:spPr>
            <a:xfrm rot="16200000">
              <a:off x="7821353" y="503262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/>
            <p:nvPr/>
          </p:nvCxnSpPr>
          <p:spPr>
            <a:xfrm rot="16200000">
              <a:off x="7775195" y="54166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/>
            <p:cNvCxnSpPr/>
            <p:nvPr/>
          </p:nvCxnSpPr>
          <p:spPr>
            <a:xfrm rot="16200000">
              <a:off x="7940576" y="536587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/>
            <p:cNvCxnSpPr/>
            <p:nvPr/>
          </p:nvCxnSpPr>
          <p:spPr>
            <a:xfrm rot="16200000">
              <a:off x="7801877" y="5302500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/>
            <p:nvPr/>
          </p:nvCxnSpPr>
          <p:spPr>
            <a:xfrm rot="16200000">
              <a:off x="7919975" y="547954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/>
            <p:cNvCxnSpPr/>
            <p:nvPr/>
          </p:nvCxnSpPr>
          <p:spPr>
            <a:xfrm rot="16200000">
              <a:off x="7889495" y="525475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/>
            <p:cNvCxnSpPr/>
            <p:nvPr/>
          </p:nvCxnSpPr>
          <p:spPr>
            <a:xfrm rot="16200000">
              <a:off x="7776339" y="443209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/>
            <p:cNvCxnSpPr/>
            <p:nvPr/>
          </p:nvCxnSpPr>
          <p:spPr>
            <a:xfrm rot="16200000">
              <a:off x="7941720" y="438129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/>
            <p:cNvCxnSpPr/>
            <p:nvPr/>
          </p:nvCxnSpPr>
          <p:spPr>
            <a:xfrm rot="16200000">
              <a:off x="7803021" y="431791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/>
            <p:cNvCxnSpPr/>
            <p:nvPr/>
          </p:nvCxnSpPr>
          <p:spPr>
            <a:xfrm rot="16200000">
              <a:off x="7921119" y="449495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 rot="16200000">
              <a:off x="7837453" y="454730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Arc 69"/>
            <p:cNvSpPr/>
            <p:nvPr/>
          </p:nvSpPr>
          <p:spPr>
            <a:xfrm>
              <a:off x="7689266" y="4841677"/>
              <a:ext cx="162180" cy="212633"/>
            </a:xfrm>
            <a:prstGeom prst="arc">
              <a:avLst>
                <a:gd name="adj1" fmla="val 7712396"/>
                <a:gd name="adj2" fmla="val 12244485"/>
              </a:avLst>
            </a:prstGeom>
            <a:ln w="381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Arc 421"/>
            <p:cNvSpPr/>
            <p:nvPr/>
          </p:nvSpPr>
          <p:spPr>
            <a:xfrm rot="20264209" flipH="1">
              <a:off x="7824555" y="4801726"/>
              <a:ext cx="167435" cy="230508"/>
            </a:xfrm>
            <a:prstGeom prst="arc">
              <a:avLst>
                <a:gd name="adj1" fmla="val 7712396"/>
                <a:gd name="adj2" fmla="val 12326684"/>
              </a:avLst>
            </a:prstGeom>
            <a:ln w="381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4" name="Group 423"/>
          <p:cNvGrpSpPr/>
          <p:nvPr/>
        </p:nvGrpSpPr>
        <p:grpSpPr>
          <a:xfrm rot="16200000">
            <a:off x="4633810" y="3761435"/>
            <a:ext cx="1088773" cy="251870"/>
            <a:chOff x="5045447" y="3374471"/>
            <a:chExt cx="1389376" cy="321410"/>
          </a:xfrm>
        </p:grpSpPr>
        <p:sp>
          <p:nvSpPr>
            <p:cNvPr id="450" name="Freeform 449"/>
            <p:cNvSpPr/>
            <p:nvPr/>
          </p:nvSpPr>
          <p:spPr>
            <a:xfrm>
              <a:off x="5542775" y="3374471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Freeform 450"/>
            <p:cNvSpPr/>
            <p:nvPr/>
          </p:nvSpPr>
          <p:spPr>
            <a:xfrm flipH="1" flipV="1">
              <a:off x="6040307" y="3574567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Freeform 451"/>
            <p:cNvSpPr/>
            <p:nvPr/>
          </p:nvSpPr>
          <p:spPr>
            <a:xfrm flipH="1">
              <a:off x="5989304" y="3393493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Freeform 452"/>
            <p:cNvSpPr/>
            <p:nvPr/>
          </p:nvSpPr>
          <p:spPr>
            <a:xfrm flipV="1">
              <a:off x="5498352" y="3538632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Freeform 453"/>
            <p:cNvSpPr/>
            <p:nvPr/>
          </p:nvSpPr>
          <p:spPr>
            <a:xfrm flipH="1" flipV="1">
              <a:off x="5045447" y="3552459"/>
              <a:ext cx="452111" cy="143422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Freeform 454"/>
            <p:cNvSpPr/>
            <p:nvPr/>
          </p:nvSpPr>
          <p:spPr>
            <a:xfrm flipH="1">
              <a:off x="5075257" y="3408449"/>
              <a:ext cx="438128" cy="144009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6" name="Straight Connector 455"/>
            <p:cNvCxnSpPr/>
            <p:nvPr/>
          </p:nvCxnSpPr>
          <p:spPr>
            <a:xfrm>
              <a:off x="5724150" y="339349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/>
            <p:cNvCxnSpPr/>
            <p:nvPr/>
          </p:nvCxnSpPr>
          <p:spPr>
            <a:xfrm>
              <a:off x="5774947" y="355887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/>
            <p:cNvCxnSpPr/>
            <p:nvPr/>
          </p:nvCxnSpPr>
          <p:spPr>
            <a:xfrm>
              <a:off x="5826600" y="3408449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/>
            <p:cNvCxnSpPr/>
            <p:nvPr/>
          </p:nvCxnSpPr>
          <p:spPr>
            <a:xfrm>
              <a:off x="5661285" y="353827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/>
            <p:cNvCxnSpPr/>
            <p:nvPr/>
          </p:nvCxnSpPr>
          <p:spPr>
            <a:xfrm>
              <a:off x="5886075" y="350779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/>
            <p:cNvCxnSpPr/>
            <p:nvPr/>
          </p:nvCxnSpPr>
          <p:spPr>
            <a:xfrm>
              <a:off x="5608935" y="3454607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/>
            <p:cNvCxnSpPr/>
            <p:nvPr/>
          </p:nvCxnSpPr>
          <p:spPr>
            <a:xfrm>
              <a:off x="5224885" y="340844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/>
            <p:cNvCxnSpPr/>
            <p:nvPr/>
          </p:nvCxnSpPr>
          <p:spPr>
            <a:xfrm>
              <a:off x="5275682" y="3573830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/>
            <p:cNvCxnSpPr/>
            <p:nvPr/>
          </p:nvCxnSpPr>
          <p:spPr>
            <a:xfrm>
              <a:off x="5327335" y="342340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/>
            <p:cNvCxnSpPr/>
            <p:nvPr/>
          </p:nvCxnSpPr>
          <p:spPr>
            <a:xfrm>
              <a:off x="5162020" y="355322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/>
            <p:cNvCxnSpPr/>
            <p:nvPr/>
          </p:nvCxnSpPr>
          <p:spPr>
            <a:xfrm>
              <a:off x="5386810" y="352274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/>
            <p:cNvCxnSpPr/>
            <p:nvPr/>
          </p:nvCxnSpPr>
          <p:spPr>
            <a:xfrm>
              <a:off x="6209470" y="340959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/>
            <p:cNvCxnSpPr/>
            <p:nvPr/>
          </p:nvCxnSpPr>
          <p:spPr>
            <a:xfrm>
              <a:off x="6260267" y="357497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/>
            <p:cNvCxnSpPr/>
            <p:nvPr/>
          </p:nvCxnSpPr>
          <p:spPr>
            <a:xfrm>
              <a:off x="6311920" y="3424549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/>
            <p:cNvCxnSpPr/>
            <p:nvPr/>
          </p:nvCxnSpPr>
          <p:spPr>
            <a:xfrm>
              <a:off x="6146605" y="3554373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/>
            <p:cNvCxnSpPr/>
            <p:nvPr/>
          </p:nvCxnSpPr>
          <p:spPr>
            <a:xfrm>
              <a:off x="6094255" y="3470707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7" name="Straight Arrow Connector 426"/>
          <p:cNvCxnSpPr/>
          <p:nvPr/>
        </p:nvCxnSpPr>
        <p:spPr>
          <a:xfrm>
            <a:off x="4675065" y="3867415"/>
            <a:ext cx="304232" cy="0"/>
          </a:xfrm>
          <a:prstGeom prst="straightConnector1">
            <a:avLst/>
          </a:prstGeom>
          <a:ln w="38100" cap="rnd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3" name="Rounded Rectangle 472"/>
          <p:cNvSpPr/>
          <p:nvPr/>
        </p:nvSpPr>
        <p:spPr>
          <a:xfrm>
            <a:off x="3820352" y="4546971"/>
            <a:ext cx="2126957" cy="30301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restoration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3827133" y="932675"/>
            <a:ext cx="2113396" cy="3840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3820353" y="2933961"/>
            <a:ext cx="2126957" cy="3030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removal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1" name="Right Arrow 490"/>
          <p:cNvSpPr/>
          <p:nvPr/>
        </p:nvSpPr>
        <p:spPr>
          <a:xfrm>
            <a:off x="3416707" y="3705644"/>
            <a:ext cx="663840" cy="31462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9000">
                <a:schemeClr val="accent1">
                  <a:tint val="44500"/>
                  <a:satMod val="160000"/>
                </a:schemeClr>
              </a:gs>
              <a:gs pos="93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Right Arrow 495"/>
          <p:cNvSpPr/>
          <p:nvPr/>
        </p:nvSpPr>
        <p:spPr>
          <a:xfrm>
            <a:off x="3299368" y="1927823"/>
            <a:ext cx="758954" cy="317248"/>
          </a:xfrm>
          <a:prstGeom prst="rightArrow">
            <a:avLst/>
          </a:prstGeom>
          <a:gradFill flip="none" rotWithShape="1">
            <a:gsLst>
              <a:gs pos="0">
                <a:schemeClr val="accent2"/>
              </a:gs>
              <a:gs pos="59000">
                <a:schemeClr val="accent2">
                  <a:lumMod val="40000"/>
                  <a:lumOff val="6000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4" name="Straight Connector 503"/>
          <p:cNvCxnSpPr>
            <a:stCxn id="474" idx="3"/>
            <a:endCxn id="474" idx="3"/>
          </p:cNvCxnSpPr>
          <p:nvPr/>
        </p:nvCxnSpPr>
        <p:spPr>
          <a:xfrm>
            <a:off x="5940529" y="217922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Right Arrow 306"/>
          <p:cNvSpPr/>
          <p:nvPr/>
        </p:nvSpPr>
        <p:spPr>
          <a:xfrm>
            <a:off x="3313232" y="5436988"/>
            <a:ext cx="663840" cy="31462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9000">
                <a:schemeClr val="accent6">
                  <a:lumMod val="60000"/>
                  <a:lumOff val="40000"/>
                </a:schemeClr>
              </a:gs>
              <a:gs pos="93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6004092" y="932677"/>
            <a:ext cx="2148500" cy="3840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Crop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8200705" y="932677"/>
            <a:ext cx="2148500" cy="38405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7" name="TextBox 476"/>
          <p:cNvSpPr txBox="1"/>
          <p:nvPr/>
        </p:nvSpPr>
        <p:spPr>
          <a:xfrm>
            <a:off x="6172810" y="1976164"/>
            <a:ext cx="1043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Specialty</a:t>
            </a:r>
            <a:br>
              <a:rPr lang="en-US" b="1" dirty="0" smtClean="0">
                <a:solidFill>
                  <a:schemeClr val="accent4"/>
                </a:solidFill>
              </a:rPr>
            </a:br>
            <a:r>
              <a:rPr lang="en-US" b="1" dirty="0" smtClean="0">
                <a:solidFill>
                  <a:schemeClr val="accent4"/>
                </a:solidFill>
              </a:rPr>
              <a:t>Crops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6333496" y="3313785"/>
            <a:ext cx="722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Row</a:t>
            </a:r>
            <a:b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Crops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3" name="Rounded Rectangle 482"/>
          <p:cNvSpPr/>
          <p:nvPr/>
        </p:nvSpPr>
        <p:spPr>
          <a:xfrm>
            <a:off x="8224849" y="1974715"/>
            <a:ext cx="1975933" cy="5201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 Quality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7" name="Rounded Rectangle 486"/>
          <p:cNvSpPr/>
          <p:nvPr/>
        </p:nvSpPr>
        <p:spPr>
          <a:xfrm>
            <a:off x="8232636" y="3342983"/>
            <a:ext cx="1960358" cy="58528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 Use Efficiency/Yield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9" name="TextBox 308"/>
          <p:cNvSpPr txBox="1"/>
          <p:nvPr/>
        </p:nvSpPr>
        <p:spPr>
          <a:xfrm>
            <a:off x="1529848" y="587030"/>
            <a:ext cx="6439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R&amp;D focused on pairing ARCUS with optimal delivery technologies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3490" y="1662370"/>
            <a:ext cx="741418" cy="985749"/>
          </a:xfrm>
          <a:prstGeom prst="rect">
            <a:avLst/>
          </a:prstGeom>
        </p:spPr>
      </p:pic>
      <p:sp>
        <p:nvSpPr>
          <p:cNvPr id="310" name="TextBox 309"/>
          <p:cNvSpPr txBox="1"/>
          <p:nvPr/>
        </p:nvSpPr>
        <p:spPr>
          <a:xfrm>
            <a:off x="1553542" y="2737710"/>
            <a:ext cx="1029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Protoplasts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0286" y="3091518"/>
            <a:ext cx="1032452" cy="702219"/>
          </a:xfrm>
          <a:prstGeom prst="rect">
            <a:avLst/>
          </a:prstGeom>
        </p:spPr>
      </p:pic>
      <p:pic>
        <p:nvPicPr>
          <p:cNvPr id="311" name="Picture 3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13"/>
          <a:stretch/>
        </p:blipFill>
        <p:spPr>
          <a:xfrm>
            <a:off x="1750025" y="5402703"/>
            <a:ext cx="1388790" cy="714647"/>
          </a:xfrm>
          <a:prstGeom prst="rect">
            <a:avLst/>
          </a:prstGeom>
        </p:spPr>
      </p:pic>
      <p:sp>
        <p:nvSpPr>
          <p:cNvPr id="300" name="TextBox 299"/>
          <p:cNvSpPr txBox="1"/>
          <p:nvPr/>
        </p:nvSpPr>
        <p:spPr>
          <a:xfrm>
            <a:off x="1553542" y="5195093"/>
            <a:ext cx="730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Protein</a:t>
            </a:r>
            <a:endParaRPr 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4866" y="3318234"/>
            <a:ext cx="857697" cy="686841"/>
          </a:xfrm>
          <a:prstGeom prst="rect">
            <a:avLst/>
          </a:prstGeom>
        </p:spPr>
      </p:pic>
      <p:sp>
        <p:nvSpPr>
          <p:cNvPr id="313" name="Rounded Rectangle 312"/>
          <p:cNvSpPr/>
          <p:nvPr/>
        </p:nvSpPr>
        <p:spPr>
          <a:xfrm>
            <a:off x="6019190" y="4182413"/>
            <a:ext cx="4330014" cy="2229173"/>
          </a:xfrm>
          <a:prstGeom prst="roundRect">
            <a:avLst/>
          </a:prstGeom>
          <a:solidFill>
            <a:schemeClr val="bg2"/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TextBox 313"/>
          <p:cNvSpPr txBox="1"/>
          <p:nvPr/>
        </p:nvSpPr>
        <p:spPr>
          <a:xfrm>
            <a:off x="6181034" y="1354593"/>
            <a:ext cx="170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Internal Programs</a:t>
            </a:r>
            <a:endParaRPr lang="en-US" sz="1400" b="1" dirty="0"/>
          </a:p>
        </p:txBody>
      </p:sp>
      <p:sp>
        <p:nvSpPr>
          <p:cNvPr id="315" name="TextBox 314"/>
          <p:cNvSpPr txBox="1"/>
          <p:nvPr/>
        </p:nvSpPr>
        <p:spPr>
          <a:xfrm>
            <a:off x="6172810" y="4204191"/>
            <a:ext cx="1886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Partnered Programs</a:t>
            </a:r>
            <a:endParaRPr lang="en-US" sz="1400" b="1" dirty="0"/>
          </a:p>
        </p:txBody>
      </p:sp>
      <p:sp>
        <p:nvSpPr>
          <p:cNvPr id="481" name="Rounded Rectangle 480"/>
          <p:cNvSpPr/>
          <p:nvPr/>
        </p:nvSpPr>
        <p:spPr>
          <a:xfrm>
            <a:off x="7137226" y="4696365"/>
            <a:ext cx="2126957" cy="4198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Agribusinesses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6" name="Rounded Rectangle 315"/>
          <p:cNvSpPr/>
          <p:nvPr/>
        </p:nvSpPr>
        <p:spPr>
          <a:xfrm>
            <a:off x="7132935" y="5217996"/>
            <a:ext cx="2126957" cy="4198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Start-Ups and Smaller Ag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" name="AutoShape 16" descr="Image result for field crops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" name="Rounded Rectangle 316"/>
          <p:cNvSpPr/>
          <p:nvPr/>
        </p:nvSpPr>
        <p:spPr>
          <a:xfrm>
            <a:off x="7115885" y="5735867"/>
            <a:ext cx="2126957" cy="4198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Companies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8" name="AutoShape 16" descr="Image result for field crops"/>
          <p:cNvSpPr>
            <a:spLocks noChangeAspect="1" noChangeArrowheads="1"/>
          </p:cNvSpPr>
          <p:nvPr/>
        </p:nvSpPr>
        <p:spPr bwMode="auto">
          <a:xfrm>
            <a:off x="-48800" y="38134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0" name="Straight Connector 79"/>
          <p:cNvCxnSpPr/>
          <p:nvPr/>
        </p:nvCxnSpPr>
        <p:spPr>
          <a:xfrm>
            <a:off x="4318715" y="1999057"/>
            <a:ext cx="279490" cy="895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Connector 318"/>
          <p:cNvCxnSpPr/>
          <p:nvPr/>
        </p:nvCxnSpPr>
        <p:spPr>
          <a:xfrm>
            <a:off x="4357120" y="2626721"/>
            <a:ext cx="279490" cy="895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1" name="Group 320"/>
          <p:cNvGrpSpPr/>
          <p:nvPr/>
        </p:nvGrpSpPr>
        <p:grpSpPr>
          <a:xfrm>
            <a:off x="4367775" y="4951768"/>
            <a:ext cx="251871" cy="1088772"/>
            <a:chOff x="7688031" y="4259924"/>
            <a:chExt cx="321411" cy="1389375"/>
          </a:xfrm>
        </p:grpSpPr>
        <p:sp>
          <p:nvSpPr>
            <p:cNvPr id="322" name="Freeform 321"/>
            <p:cNvSpPr/>
            <p:nvPr/>
          </p:nvSpPr>
          <p:spPr>
            <a:xfrm rot="16200000">
              <a:off x="7532784" y="4853554"/>
              <a:ext cx="453665" cy="143171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81025"/>
                <a:gd name="connsiteY0" fmla="*/ 158195 h 175340"/>
                <a:gd name="connsiteX1" fmla="*/ 291465 w 581025"/>
                <a:gd name="connsiteY1" fmla="*/ 80 h 175340"/>
                <a:gd name="connsiteX2" fmla="*/ 581025 w 581025"/>
                <a:gd name="connsiteY2" fmla="*/ 175340 h 175340"/>
                <a:gd name="connsiteX0" fmla="*/ 0 w 573405"/>
                <a:gd name="connsiteY0" fmla="*/ 156311 h 175361"/>
                <a:gd name="connsiteX1" fmla="*/ 283845 w 573405"/>
                <a:gd name="connsiteY1" fmla="*/ 101 h 175361"/>
                <a:gd name="connsiteX2" fmla="*/ 573405 w 573405"/>
                <a:gd name="connsiteY2" fmla="*/ 175361 h 175361"/>
                <a:gd name="connsiteX0" fmla="*/ 0 w 556260"/>
                <a:gd name="connsiteY0" fmla="*/ 145069 h 175549"/>
                <a:gd name="connsiteX1" fmla="*/ 266700 w 556260"/>
                <a:gd name="connsiteY1" fmla="*/ 289 h 175549"/>
                <a:gd name="connsiteX2" fmla="*/ 556260 w 556260"/>
                <a:gd name="connsiteY2" fmla="*/ 175549 h 17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6260" h="175549">
                  <a:moveTo>
                    <a:pt x="0" y="145069"/>
                  </a:moveTo>
                  <a:cubicBezTo>
                    <a:pt x="106045" y="57439"/>
                    <a:pt x="173990" y="-4791"/>
                    <a:pt x="266700" y="289"/>
                  </a:cubicBezTo>
                  <a:cubicBezTo>
                    <a:pt x="359410" y="5369"/>
                    <a:pt x="461645" y="87919"/>
                    <a:pt x="556260" y="17554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Freeform 322"/>
            <p:cNvSpPr/>
            <p:nvPr/>
          </p:nvSpPr>
          <p:spPr>
            <a:xfrm rot="16200000" flipH="1" flipV="1">
              <a:off x="7744369" y="4403682"/>
              <a:ext cx="394516" cy="107000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69595"/>
                <a:gd name="connsiteY0" fmla="*/ 143208 h 175593"/>
                <a:gd name="connsiteX1" fmla="*/ 280035 w 569595"/>
                <a:gd name="connsiteY1" fmla="*/ 333 h 175593"/>
                <a:gd name="connsiteX2" fmla="*/ 569595 w 569595"/>
                <a:gd name="connsiteY2" fmla="*/ 175593 h 175593"/>
                <a:gd name="connsiteX0" fmla="*/ 0 w 541020"/>
                <a:gd name="connsiteY0" fmla="*/ 142922 h 154352"/>
                <a:gd name="connsiteX1" fmla="*/ 280035 w 541020"/>
                <a:gd name="connsiteY1" fmla="*/ 47 h 154352"/>
                <a:gd name="connsiteX2" fmla="*/ 541020 w 541020"/>
                <a:gd name="connsiteY2" fmla="*/ 154352 h 154352"/>
                <a:gd name="connsiteX0" fmla="*/ 0 w 525780"/>
                <a:gd name="connsiteY0" fmla="*/ 142875 h 142875"/>
                <a:gd name="connsiteX1" fmla="*/ 280035 w 525780"/>
                <a:gd name="connsiteY1" fmla="*/ 0 h 142875"/>
                <a:gd name="connsiteX2" fmla="*/ 525780 w 525780"/>
                <a:gd name="connsiteY2" fmla="*/ 142875 h 142875"/>
                <a:gd name="connsiteX0" fmla="*/ 0 w 511765"/>
                <a:gd name="connsiteY0" fmla="*/ 142934 h 142934"/>
                <a:gd name="connsiteX1" fmla="*/ 280035 w 511765"/>
                <a:gd name="connsiteY1" fmla="*/ 59 h 142934"/>
                <a:gd name="connsiteX2" fmla="*/ 511765 w 511765"/>
                <a:gd name="connsiteY2" fmla="*/ 131255 h 142934"/>
                <a:gd name="connsiteX0" fmla="*/ 0 w 483735"/>
                <a:gd name="connsiteY0" fmla="*/ 128863 h 131198"/>
                <a:gd name="connsiteX1" fmla="*/ 252005 w 483735"/>
                <a:gd name="connsiteY1" fmla="*/ 3 h 131198"/>
                <a:gd name="connsiteX2" fmla="*/ 483735 w 483735"/>
                <a:gd name="connsiteY2" fmla="*/ 131199 h 13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3735" h="131198">
                  <a:moveTo>
                    <a:pt x="0" y="128863"/>
                  </a:moveTo>
                  <a:cubicBezTo>
                    <a:pt x="106045" y="41233"/>
                    <a:pt x="171383" y="-386"/>
                    <a:pt x="252005" y="3"/>
                  </a:cubicBezTo>
                  <a:cubicBezTo>
                    <a:pt x="332627" y="392"/>
                    <a:pt x="389120" y="43569"/>
                    <a:pt x="483735" y="131199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Freeform 323"/>
            <p:cNvSpPr/>
            <p:nvPr/>
          </p:nvSpPr>
          <p:spPr>
            <a:xfrm rot="16200000" flipH="1">
              <a:off x="7572210" y="4425462"/>
              <a:ext cx="414824" cy="145138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08635"/>
                <a:gd name="connsiteY0" fmla="*/ 105571 h 177961"/>
                <a:gd name="connsiteX1" fmla="*/ 219075 w 508635"/>
                <a:gd name="connsiteY1" fmla="*/ 2701 h 177961"/>
                <a:gd name="connsiteX2" fmla="*/ 508635 w 508635"/>
                <a:gd name="connsiteY2" fmla="*/ 177961 h 177961"/>
                <a:gd name="connsiteX0" fmla="*/ 0 w 508635"/>
                <a:gd name="connsiteY0" fmla="*/ 105571 h 177961"/>
                <a:gd name="connsiteX1" fmla="*/ 232410 w 508635"/>
                <a:gd name="connsiteY1" fmla="*/ 2701 h 177961"/>
                <a:gd name="connsiteX2" fmla="*/ 508635 w 508635"/>
                <a:gd name="connsiteY2" fmla="*/ 177961 h 17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635" h="177961">
                  <a:moveTo>
                    <a:pt x="0" y="105571"/>
                  </a:moveTo>
                  <a:cubicBezTo>
                    <a:pt x="106045" y="17941"/>
                    <a:pt x="147638" y="-9364"/>
                    <a:pt x="232410" y="2701"/>
                  </a:cubicBezTo>
                  <a:cubicBezTo>
                    <a:pt x="317182" y="14766"/>
                    <a:pt x="414020" y="90331"/>
                    <a:pt x="508635" y="17796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Freeform 324"/>
            <p:cNvSpPr/>
            <p:nvPr/>
          </p:nvSpPr>
          <p:spPr>
            <a:xfrm rot="16200000" flipV="1">
              <a:off x="7678184" y="4879451"/>
              <a:ext cx="490952" cy="142935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1980" h="175260">
                  <a:moveTo>
                    <a:pt x="0" y="175260"/>
                  </a:moveTo>
                  <a:cubicBezTo>
                    <a:pt x="106045" y="87630"/>
                    <a:pt x="212090" y="0"/>
                    <a:pt x="312420" y="0"/>
                  </a:cubicBezTo>
                  <a:cubicBezTo>
                    <a:pt x="412750" y="0"/>
                    <a:pt x="507365" y="87630"/>
                    <a:pt x="601980" y="175260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Freeform 325"/>
            <p:cNvSpPr/>
            <p:nvPr/>
          </p:nvSpPr>
          <p:spPr>
            <a:xfrm rot="16200000" flipH="1" flipV="1">
              <a:off x="7711675" y="5351533"/>
              <a:ext cx="452111" cy="143422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9115"/>
                <a:gd name="connsiteY0" fmla="*/ 176635 h 176635"/>
                <a:gd name="connsiteX1" fmla="*/ 312420 w 539115"/>
                <a:gd name="connsiteY1" fmla="*/ 1375 h 176635"/>
                <a:gd name="connsiteX2" fmla="*/ 539115 w 539115"/>
                <a:gd name="connsiteY2" fmla="*/ 119485 h 176635"/>
                <a:gd name="connsiteX0" fmla="*/ 0 w 539115"/>
                <a:gd name="connsiteY0" fmla="*/ 176197 h 176197"/>
                <a:gd name="connsiteX1" fmla="*/ 312420 w 539115"/>
                <a:gd name="connsiteY1" fmla="*/ 937 h 176197"/>
                <a:gd name="connsiteX2" fmla="*/ 539115 w 539115"/>
                <a:gd name="connsiteY2" fmla="*/ 119047 h 176197"/>
                <a:gd name="connsiteX0" fmla="*/ 0 w 541020"/>
                <a:gd name="connsiteY0" fmla="*/ 177009 h 177009"/>
                <a:gd name="connsiteX1" fmla="*/ 312420 w 541020"/>
                <a:gd name="connsiteY1" fmla="*/ 1749 h 177009"/>
                <a:gd name="connsiteX2" fmla="*/ 541020 w 541020"/>
                <a:gd name="connsiteY2" fmla="*/ 104619 h 177009"/>
                <a:gd name="connsiteX0" fmla="*/ 0 w 546735"/>
                <a:gd name="connsiteY0" fmla="*/ 175613 h 175613"/>
                <a:gd name="connsiteX1" fmla="*/ 312420 w 546735"/>
                <a:gd name="connsiteY1" fmla="*/ 353 h 175613"/>
                <a:gd name="connsiteX2" fmla="*/ 546735 w 546735"/>
                <a:gd name="connsiteY2" fmla="*/ 137513 h 175613"/>
                <a:gd name="connsiteX0" fmla="*/ 0 w 554355"/>
                <a:gd name="connsiteY0" fmla="*/ 175857 h 175857"/>
                <a:gd name="connsiteX1" fmla="*/ 312420 w 554355"/>
                <a:gd name="connsiteY1" fmla="*/ 597 h 175857"/>
                <a:gd name="connsiteX2" fmla="*/ 554355 w 554355"/>
                <a:gd name="connsiteY2" fmla="*/ 128232 h 17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4355" h="175857">
                  <a:moveTo>
                    <a:pt x="0" y="175857"/>
                  </a:moveTo>
                  <a:cubicBezTo>
                    <a:pt x="106045" y="88227"/>
                    <a:pt x="220028" y="8534"/>
                    <a:pt x="312420" y="597"/>
                  </a:cubicBezTo>
                  <a:cubicBezTo>
                    <a:pt x="404812" y="-7340"/>
                    <a:pt x="480695" y="65367"/>
                    <a:pt x="554355" y="128232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Freeform 326"/>
            <p:cNvSpPr/>
            <p:nvPr/>
          </p:nvSpPr>
          <p:spPr>
            <a:xfrm rot="16200000" flipH="1">
              <a:off x="7574950" y="5328421"/>
              <a:ext cx="438128" cy="144009"/>
            </a:xfrm>
            <a:custGeom>
              <a:avLst/>
              <a:gdLst>
                <a:gd name="connsiteX0" fmla="*/ 0 w 601980"/>
                <a:gd name="connsiteY0" fmla="*/ 175260 h 175260"/>
                <a:gd name="connsiteX1" fmla="*/ 312420 w 601980"/>
                <a:gd name="connsiteY1" fmla="*/ 0 h 175260"/>
                <a:gd name="connsiteX2" fmla="*/ 601980 w 601980"/>
                <a:gd name="connsiteY2" fmla="*/ 175260 h 175260"/>
                <a:gd name="connsiteX0" fmla="*/ 0 w 537210"/>
                <a:gd name="connsiteY0" fmla="*/ 176764 h 176764"/>
                <a:gd name="connsiteX1" fmla="*/ 312420 w 537210"/>
                <a:gd name="connsiteY1" fmla="*/ 1504 h 176764"/>
                <a:gd name="connsiteX2" fmla="*/ 537210 w 537210"/>
                <a:gd name="connsiteY2" fmla="*/ 117709 h 176764"/>
                <a:gd name="connsiteX0" fmla="*/ 0 w 537210"/>
                <a:gd name="connsiteY0" fmla="*/ 176576 h 176576"/>
                <a:gd name="connsiteX1" fmla="*/ 312420 w 537210"/>
                <a:gd name="connsiteY1" fmla="*/ 1316 h 176576"/>
                <a:gd name="connsiteX2" fmla="*/ 537210 w 537210"/>
                <a:gd name="connsiteY2" fmla="*/ 117521 h 1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210" h="176576">
                  <a:moveTo>
                    <a:pt x="0" y="176576"/>
                  </a:moveTo>
                  <a:cubicBezTo>
                    <a:pt x="106045" y="88946"/>
                    <a:pt x="222885" y="11158"/>
                    <a:pt x="312420" y="1316"/>
                  </a:cubicBezTo>
                  <a:cubicBezTo>
                    <a:pt x="401955" y="-8526"/>
                    <a:pt x="438785" y="37511"/>
                    <a:pt x="537210" y="117521"/>
                  </a:cubicBezTo>
                </a:path>
              </a:pathLst>
            </a:custGeom>
            <a:noFill/>
            <a:ln w="38100" cap="rnd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3" name="Straight Connector 352"/>
            <p:cNvCxnSpPr/>
            <p:nvPr/>
          </p:nvCxnSpPr>
          <p:spPr>
            <a:xfrm rot="16200000">
              <a:off x="7760240" y="4917411"/>
              <a:ext cx="0" cy="106371"/>
            </a:xfrm>
            <a:prstGeom prst="line">
              <a:avLst/>
            </a:prstGeom>
            <a:ln w="1905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/>
          </p:nvCxnSpPr>
          <p:spPr>
            <a:xfrm rot="16200000">
              <a:off x="7925621" y="4866614"/>
              <a:ext cx="0" cy="106371"/>
            </a:xfrm>
            <a:prstGeom prst="line">
              <a:avLst/>
            </a:prstGeom>
            <a:ln w="1905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/>
            <p:nvPr/>
          </p:nvCxnSpPr>
          <p:spPr>
            <a:xfrm rot="16200000">
              <a:off x="7786921" y="480323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 rot="16200000">
              <a:off x="7905019" y="49802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rot="16200000">
              <a:off x="7874539" y="475548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/>
          </p:nvCxnSpPr>
          <p:spPr>
            <a:xfrm rot="16200000">
              <a:off x="7821353" y="503262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/>
            <p:cNvCxnSpPr/>
            <p:nvPr/>
          </p:nvCxnSpPr>
          <p:spPr>
            <a:xfrm rot="16200000">
              <a:off x="7775195" y="541667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/>
          </p:nvCxnSpPr>
          <p:spPr>
            <a:xfrm rot="16200000">
              <a:off x="7940576" y="5365879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/>
            <p:cNvCxnSpPr/>
            <p:nvPr/>
          </p:nvCxnSpPr>
          <p:spPr>
            <a:xfrm rot="16200000">
              <a:off x="7801877" y="5302500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/>
            <p:cNvCxnSpPr/>
            <p:nvPr/>
          </p:nvCxnSpPr>
          <p:spPr>
            <a:xfrm rot="16200000">
              <a:off x="7919975" y="547954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 rot="16200000">
              <a:off x="7889495" y="525475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 rot="16200000">
              <a:off x="7776339" y="4432091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/>
            <p:cNvCxnSpPr/>
            <p:nvPr/>
          </p:nvCxnSpPr>
          <p:spPr>
            <a:xfrm rot="16200000">
              <a:off x="7941720" y="4381294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/>
            <p:cNvCxnSpPr/>
            <p:nvPr/>
          </p:nvCxnSpPr>
          <p:spPr>
            <a:xfrm rot="16200000">
              <a:off x="7803021" y="4317915"/>
              <a:ext cx="0" cy="129824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/>
            <p:nvPr/>
          </p:nvCxnSpPr>
          <p:spPr>
            <a:xfrm rot="16200000">
              <a:off x="7921119" y="449495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/>
            <p:cNvCxnSpPr/>
            <p:nvPr/>
          </p:nvCxnSpPr>
          <p:spPr>
            <a:xfrm rot="16200000">
              <a:off x="7837453" y="4547306"/>
              <a:ext cx="0" cy="106371"/>
            </a:xfrm>
            <a:prstGeom prst="line">
              <a:avLst/>
            </a:prstGeom>
            <a:ln w="1905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Arc 405"/>
            <p:cNvSpPr/>
            <p:nvPr/>
          </p:nvSpPr>
          <p:spPr>
            <a:xfrm>
              <a:off x="7689266" y="4841677"/>
              <a:ext cx="162180" cy="212633"/>
            </a:xfrm>
            <a:prstGeom prst="arc">
              <a:avLst>
                <a:gd name="adj1" fmla="val 7712396"/>
                <a:gd name="adj2" fmla="val 12244485"/>
              </a:avLst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Arc 406"/>
            <p:cNvSpPr/>
            <p:nvPr/>
          </p:nvSpPr>
          <p:spPr>
            <a:xfrm rot="20264209" flipH="1">
              <a:off x="7824555" y="4801726"/>
              <a:ext cx="167435" cy="230508"/>
            </a:xfrm>
            <a:prstGeom prst="arc">
              <a:avLst>
                <a:gd name="adj1" fmla="val 7712396"/>
                <a:gd name="adj2" fmla="val 12326684"/>
              </a:avLst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8" name="Straight Arrow Connector 407"/>
          <p:cNvCxnSpPr/>
          <p:nvPr/>
        </p:nvCxnSpPr>
        <p:spPr>
          <a:xfrm>
            <a:off x="4754833" y="5541275"/>
            <a:ext cx="304232" cy="0"/>
          </a:xfrm>
          <a:prstGeom prst="straightConnector1">
            <a:avLst/>
          </a:prstGeom>
          <a:ln w="38100" cap="rnd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330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85086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524000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0" y="6550224"/>
            <a:ext cx="2333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1752600" y="609600"/>
            <a:ext cx="6601408" cy="0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76401" y="152401"/>
            <a:ext cx="4965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Editing the Tobacco Nicotine Pathway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828635" y="3267877"/>
            <a:ext cx="5517006" cy="3271929"/>
            <a:chOff x="5325035" y="1786253"/>
            <a:chExt cx="5798409" cy="342708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96" t="69107" r="29033" b="-1432"/>
            <a:stretch/>
          </p:blipFill>
          <p:spPr>
            <a:xfrm>
              <a:off x="5325715" y="1786253"/>
              <a:ext cx="5797729" cy="342708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8083603" y="2335946"/>
              <a:ext cx="491779" cy="11526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922039" y="3771574"/>
              <a:ext cx="1983756" cy="108863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090007" y="4317138"/>
              <a:ext cx="491779" cy="115261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25035" y="4423434"/>
              <a:ext cx="2764972" cy="110146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573899" y="4531011"/>
              <a:ext cx="1654625" cy="108866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19" descr="C:\Users\Romz\Desktop\SD Protoplast\washed 4.TIF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4713421" y="1232879"/>
            <a:ext cx="2313947" cy="1542631"/>
          </a:xfrm>
          <a:prstGeom prst="rect">
            <a:avLst/>
          </a:prstGeom>
          <a:noFill/>
        </p:spPr>
      </p:pic>
      <p:pic>
        <p:nvPicPr>
          <p:cNvPr id="23" name="Picture 22" descr="C:\Users\Romz\Desktop\Precision\Presentation\Pictures\IMG_46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01880" y="1083589"/>
            <a:ext cx="1580784" cy="1544857"/>
          </a:xfrm>
          <a:prstGeom prst="rect">
            <a:avLst/>
          </a:prstGeom>
          <a:noFill/>
        </p:spPr>
      </p:pic>
      <p:cxnSp>
        <p:nvCxnSpPr>
          <p:cNvPr id="3" name="Straight Arrow Connector 2"/>
          <p:cNvCxnSpPr/>
          <p:nvPr/>
        </p:nvCxnSpPr>
        <p:spPr>
          <a:xfrm>
            <a:off x="3906916" y="2013238"/>
            <a:ext cx="6208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094531" y="2008015"/>
            <a:ext cx="6208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7830559" y="1532902"/>
            <a:ext cx="2758827" cy="810984"/>
            <a:chOff x="6866118" y="1082122"/>
            <a:chExt cx="2199267" cy="632527"/>
          </a:xfrm>
        </p:grpSpPr>
        <p:pic>
          <p:nvPicPr>
            <p:cNvPr id="25" name="Picture 24" descr="precision_revised_logo hi-res_use me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66118" y="1121423"/>
              <a:ext cx="2189085" cy="58375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490780" y="1082122"/>
              <a:ext cx="1574605" cy="6325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682064" y="1383762"/>
            <a:ext cx="13951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Introduce</a:t>
            </a:r>
            <a:br>
              <a:rPr lang="en-US" sz="2400" dirty="0"/>
            </a:br>
            <a:r>
              <a:rPr lang="en-US" sz="2400" dirty="0"/>
              <a:t>ARCUS</a:t>
            </a:r>
          </a:p>
          <a:p>
            <a:pPr algn="ctr"/>
            <a:r>
              <a:rPr lang="en-US" sz="2400" dirty="0"/>
              <a:t>Nuclease</a:t>
            </a:r>
            <a:endParaRPr lang="en-US" sz="12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9360425" y="2682659"/>
            <a:ext cx="0" cy="4775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524000" y="3817995"/>
            <a:ext cx="300372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Deletions (indicated by pink boxes) </a:t>
            </a:r>
            <a:r>
              <a:rPr lang="en-US" sz="2400" dirty="0" smtClean="0"/>
              <a:t>in the BBL-1 gene recovered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1376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recision_revised_logo hi-res_use 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60119" y="164575"/>
            <a:ext cx="2189085" cy="583756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399032" y="6553200"/>
            <a:ext cx="9144000" cy="30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399034" y="6550225"/>
            <a:ext cx="2678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2016 Precision BioSciences, Inc.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976470" y="609600"/>
            <a:ext cx="7252570" cy="4466"/>
          </a:xfrm>
          <a:prstGeom prst="line">
            <a:avLst/>
          </a:prstGeom>
          <a:ln w="19050" cap="sq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1795" y="152401"/>
            <a:ext cx="627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Gene Editing Opens New Product Opportunities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407650" y="1232454"/>
            <a:ext cx="4531790" cy="4372979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420" y="2353660"/>
            <a:ext cx="1813918" cy="1775063"/>
          </a:xfrm>
          <a:prstGeom prst="rect">
            <a:avLst/>
          </a:prstGeom>
        </p:spPr>
      </p:pic>
      <p:sp>
        <p:nvSpPr>
          <p:cNvPr id="18" name="AutoShape 2" descr="Image result for ros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284" y="940704"/>
            <a:ext cx="2535837" cy="19346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7769" y="4983638"/>
            <a:ext cx="2347007" cy="155616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409" y="959629"/>
            <a:ext cx="2684555" cy="1789703"/>
          </a:xfrm>
          <a:prstGeom prst="rect">
            <a:avLst/>
          </a:prstGeom>
        </p:spPr>
      </p:pic>
      <p:sp>
        <p:nvSpPr>
          <p:cNvPr id="24" name="Subtitle 2"/>
          <p:cNvSpPr txBox="1">
            <a:spLocks/>
          </p:cNvSpPr>
          <p:nvPr/>
        </p:nvSpPr>
        <p:spPr>
          <a:xfrm rot="18017024">
            <a:off x="3140025" y="2697521"/>
            <a:ext cx="2075580" cy="3937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Remove</a:t>
            </a:r>
            <a:endParaRPr lang="en-US" dirty="0"/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 rot="3026461">
            <a:off x="6216586" y="2314171"/>
            <a:ext cx="2075580" cy="3937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Restore</a:t>
            </a:r>
            <a:endParaRPr lang="en-US" dirty="0"/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4646125" y="4171387"/>
            <a:ext cx="2075580" cy="39376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Optimize</a:t>
            </a:r>
            <a:endParaRPr lang="en-US" dirty="0"/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1112548" y="2985553"/>
            <a:ext cx="2448722" cy="393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Long shelf life</a:t>
            </a:r>
          </a:p>
        </p:txBody>
      </p:sp>
      <p:sp>
        <p:nvSpPr>
          <p:cNvPr id="29" name="Subtitle 2"/>
          <p:cNvSpPr txBox="1">
            <a:spLocks/>
          </p:cNvSpPr>
          <p:nvPr/>
        </p:nvSpPr>
        <p:spPr>
          <a:xfrm>
            <a:off x="8054655" y="2875358"/>
            <a:ext cx="2596666" cy="393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Heirloom flower colors</a:t>
            </a: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6518455" y="5608370"/>
            <a:ext cx="2980890" cy="393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Aroma production</a:t>
            </a:r>
            <a:endParaRPr lang="en-US" sz="2800" dirty="0"/>
          </a:p>
        </p:txBody>
      </p:sp>
      <p:sp>
        <p:nvSpPr>
          <p:cNvPr id="31" name="Right Arrow 30"/>
          <p:cNvSpPr/>
          <p:nvPr/>
        </p:nvSpPr>
        <p:spPr>
          <a:xfrm rot="20022506">
            <a:off x="6687238" y="2490687"/>
            <a:ext cx="397565" cy="2362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2428584">
            <a:off x="4224595" y="3055227"/>
            <a:ext cx="397565" cy="2362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5400000">
            <a:off x="5433386" y="4614024"/>
            <a:ext cx="397565" cy="2362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34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215625" y="5925325"/>
            <a:ext cx="5324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tx2"/>
                </a:solidFill>
              </a:rPr>
              <a:t>www.precisionbiosciences.com</a:t>
            </a:r>
            <a:endParaRPr lang="en-US" sz="3200" i="1" dirty="0">
              <a:solidFill>
                <a:schemeClr val="tx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913" y="1278320"/>
            <a:ext cx="4674707" cy="31108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842" y="614362"/>
            <a:ext cx="3594811" cy="23921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624" y="3183244"/>
            <a:ext cx="2473246" cy="24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751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1457</Words>
  <Application>Microsoft Office PowerPoint</Application>
  <PresentationFormat>Custom</PresentationFormat>
  <Paragraphs>282</Paragraphs>
  <Slides>21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2015-08-24T13:56:04Z</dcterms:created>
  <dcterms:modified xsi:type="dcterms:W3CDTF">2016-08-08T09:40:41Z</dcterms:modified>
</cp:coreProperties>
</file>