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embeddings/oleObject1.bin" ContentType="application/vnd.openxmlformats-officedocument.oleObject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45"/>
  </p:notesMasterIdLst>
  <p:sldIdLst>
    <p:sldId id="281" r:id="rId5"/>
    <p:sldId id="257" r:id="rId6"/>
    <p:sldId id="312" r:id="rId7"/>
    <p:sldId id="259" r:id="rId8"/>
    <p:sldId id="260" r:id="rId9"/>
    <p:sldId id="299" r:id="rId10"/>
    <p:sldId id="267" r:id="rId11"/>
    <p:sldId id="295" r:id="rId12"/>
    <p:sldId id="268" r:id="rId13"/>
    <p:sldId id="262" r:id="rId14"/>
    <p:sldId id="263" r:id="rId15"/>
    <p:sldId id="285" r:id="rId16"/>
    <p:sldId id="288" r:id="rId17"/>
    <p:sldId id="300" r:id="rId18"/>
    <p:sldId id="301" r:id="rId19"/>
    <p:sldId id="265" r:id="rId20"/>
    <p:sldId id="276" r:id="rId21"/>
    <p:sldId id="275" r:id="rId22"/>
    <p:sldId id="279" r:id="rId23"/>
    <p:sldId id="294" r:id="rId24"/>
    <p:sldId id="280" r:id="rId25"/>
    <p:sldId id="273" r:id="rId26"/>
    <p:sldId id="282" r:id="rId27"/>
    <p:sldId id="278" r:id="rId28"/>
    <p:sldId id="289" r:id="rId29"/>
    <p:sldId id="292" r:id="rId30"/>
    <p:sldId id="293" r:id="rId31"/>
    <p:sldId id="302" r:id="rId32"/>
    <p:sldId id="304" r:id="rId33"/>
    <p:sldId id="305" r:id="rId34"/>
    <p:sldId id="291" r:id="rId35"/>
    <p:sldId id="297" r:id="rId36"/>
    <p:sldId id="306" r:id="rId37"/>
    <p:sldId id="296" r:id="rId38"/>
    <p:sldId id="303" r:id="rId39"/>
    <p:sldId id="283" r:id="rId40"/>
    <p:sldId id="284" r:id="rId41"/>
    <p:sldId id="309" r:id="rId42"/>
    <p:sldId id="311" r:id="rId43"/>
    <p:sldId id="308" r:id="rId44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8BC3DE1-E109-EE4B-B192-8815B7CBD63D}">
          <p14:sldIdLst>
            <p14:sldId id="281"/>
            <p14:sldId id="257"/>
            <p14:sldId id="312"/>
            <p14:sldId id="259"/>
            <p14:sldId id="260"/>
            <p14:sldId id="299"/>
            <p14:sldId id="267"/>
            <p14:sldId id="295"/>
            <p14:sldId id="268"/>
            <p14:sldId id="262"/>
            <p14:sldId id="263"/>
            <p14:sldId id="285"/>
            <p14:sldId id="288"/>
            <p14:sldId id="300"/>
            <p14:sldId id="301"/>
            <p14:sldId id="265"/>
            <p14:sldId id="276"/>
            <p14:sldId id="275"/>
            <p14:sldId id="279"/>
            <p14:sldId id="294"/>
            <p14:sldId id="280"/>
            <p14:sldId id="273"/>
            <p14:sldId id="282"/>
            <p14:sldId id="278"/>
            <p14:sldId id="289"/>
            <p14:sldId id="292"/>
            <p14:sldId id="293"/>
            <p14:sldId id="302"/>
            <p14:sldId id="304"/>
            <p14:sldId id="305"/>
            <p14:sldId id="291"/>
            <p14:sldId id="297"/>
            <p14:sldId id="306"/>
            <p14:sldId id="296"/>
            <p14:sldId id="303"/>
            <p14:sldId id="283"/>
            <p14:sldId id="284"/>
            <p14:sldId id="309"/>
            <p14:sldId id="311"/>
            <p14:sldId id="308"/>
          </p14:sldIdLst>
        </p14:section>
        <p14:section name="Untitled Section" id="{527843C3-F68B-D94E-A21A-30D55C36923A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9DD9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65" autoAdjust="0"/>
    <p:restoredTop sz="99798" autoAdjust="0"/>
  </p:normalViewPr>
  <p:slideViewPr>
    <p:cSldViewPr snapToGrid="0" snapToObjects="1">
      <p:cViewPr>
        <p:scale>
          <a:sx n="75" d="100"/>
          <a:sy n="75" d="100"/>
        </p:scale>
        <p:origin x="-2512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immune%20tolerance%20plasticity1.ppt%20(Compatibility%20Mode)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 sz="2400" b="1" i="0" u="none" strike="noStrike" baseline="0">
                <a:solidFill>
                  <a:srgbClr val="000000"/>
                </a:solidFill>
                <a:latin typeface="Garamond"/>
                <a:ea typeface="Garamond"/>
                <a:cs typeface="Garamond"/>
              </a:defRPr>
            </a:pPr>
            <a:r>
              <a:rPr lang="en-US" sz="2400" dirty="0"/>
              <a:t>Response to allogeneic skin grafts by fetal sheep</a:t>
            </a:r>
          </a:p>
        </c:rich>
      </c:tx>
      <c:layout>
        <c:manualLayout>
          <c:xMode val="edge"/>
          <c:yMode val="edge"/>
          <c:x val="0.229376257545272"/>
          <c:y val="0.0201342281879195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0593561368209256"/>
          <c:y val="0.105704697986577"/>
          <c:w val="0.829979879275654"/>
          <c:h val="0.842281879194631"/>
        </c:manualLayout>
      </c:layout>
      <c:areaChart>
        <c:grouping val="standard"/>
        <c:varyColors val="0"/>
        <c:ser>
          <c:idx val="0"/>
          <c:order val="0"/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FFFFFF" mc:Ignorable="a14" a14:legacySpreadsheetColorIndex="23">
                    <a:gamma/>
                    <a:tint val="30196"/>
                    <a:invGamma/>
                  </a:srgbClr>
                </a:gs>
                <a:gs pos="100000">
                  <a:srgbClr xmlns:mc="http://schemas.openxmlformats.org/markup-compatibility/2006" xmlns:a14="http://schemas.microsoft.com/office/drawing/2010/main" val="808080" mc:Ignorable="a14" a14:legacySpreadsheetColorIndex="23"/>
                </a:gs>
              </a:gsLst>
              <a:lin ang="5400000" scaled="1"/>
            </a:gradFill>
            <a:ln w="12700">
              <a:solidFill>
                <a:srgbClr val="000000"/>
              </a:solidFill>
              <a:prstDash val="solid"/>
            </a:ln>
          </c:spPr>
          <c:cat>
            <c:strRef>
              <c:f>'[Chart in immune tolerance plasticity1.ppt (Compatibility Mode)]Sheet1'!$A$1:$A$4</c:f>
              <c:strCache>
                <c:ptCount val="4"/>
                <c:pt idx="0">
                  <c:v>64-67</c:v>
                </c:pt>
                <c:pt idx="1">
                  <c:v>77-100</c:v>
                </c:pt>
                <c:pt idx="2">
                  <c:v>100-150</c:v>
                </c:pt>
                <c:pt idx="3">
                  <c:v>Birth</c:v>
                </c:pt>
              </c:strCache>
            </c:strRef>
          </c:cat>
          <c:val>
            <c:numRef>
              <c:f>'[Chart in immune tolerance plasticity1.ppt (Compatibility Mode)]Sheet1'!$B$1:$B$4</c:f>
              <c:numCache>
                <c:formatCode>General</c:formatCode>
                <c:ptCount val="4"/>
                <c:pt idx="0">
                  <c:v>1.0</c:v>
                </c:pt>
                <c:pt idx="1">
                  <c:v>-1.0</c:v>
                </c:pt>
                <c:pt idx="2">
                  <c:v>-1.0</c:v>
                </c:pt>
                <c:pt idx="3">
                  <c:v>-1.0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5328776"/>
        <c:axId val="2135334824"/>
      </c:areaChart>
      <c:catAx>
        <c:axId val="21353287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 b="1" i="0" u="none" strike="noStrike" baseline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</a:defRPr>
                </a:pPr>
                <a:r>
                  <a:rPr lang="en-US" sz="2400" dirty="0"/>
                  <a:t>Gestational age at skin grafting</a:t>
                </a:r>
              </a:p>
            </c:rich>
          </c:tx>
          <c:layout>
            <c:manualLayout>
              <c:xMode val="edge"/>
              <c:yMode val="edge"/>
              <c:x val="0.375251509054326"/>
              <c:y val="0.94630872483221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3533482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135334824"/>
        <c:scaling>
          <c:orientation val="minMax"/>
        </c:scaling>
        <c:delete val="1"/>
        <c:axPos val="l"/>
        <c:title>
          <c:tx>
            <c:rich>
              <a:bodyPr/>
              <a:lstStyle/>
              <a:p>
                <a:pPr>
                  <a:defRPr sz="2400" b="1" i="0" u="none" strike="noStrike" baseline="0">
                    <a:solidFill>
                      <a:srgbClr val="000000"/>
                    </a:solidFill>
                    <a:latin typeface="Garamond"/>
                    <a:ea typeface="Garamond"/>
                    <a:cs typeface="Garamond"/>
                  </a:defRPr>
                </a:pPr>
                <a:r>
                  <a:rPr lang="en-US" sz="2400" dirty="0"/>
                  <a:t>Rejection versus </a:t>
                </a:r>
                <a:r>
                  <a:rPr lang="en-US" sz="2000" dirty="0"/>
                  <a:t>tolerance</a:t>
                </a:r>
              </a:p>
            </c:rich>
          </c:tx>
          <c:layout>
            <c:manualLayout>
              <c:xMode val="edge"/>
              <c:yMode val="edge"/>
              <c:x val="0.0100603621730382"/>
              <c:y val="0.40436241610738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crossAx val="2135328776"/>
        <c:crosses val="autoZero"/>
        <c:crossBetween val="midCat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zero"/>
    <c:showDLblsOverMax val="0"/>
  </c:chart>
  <c:spPr>
    <a:solidFill>
      <a:srgbClr val="C0C0C0"/>
    </a:solidFill>
    <a:ln w="9525">
      <a:noFill/>
    </a:ln>
  </c:spPr>
  <c:txPr>
    <a:bodyPr/>
    <a:lstStyle/>
    <a:p>
      <a:pPr>
        <a:defRPr sz="9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3C001F-875A-4F15-8FAA-2F4F629E9002}" type="datetimeFigureOut">
              <a:rPr lang="en-US" smtClean="0"/>
              <a:t>9/29/14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265267-073B-4AEB-9BFD-7588B9A382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754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387A4A-7384-DD47-B3AA-ED3D24B7A346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25" y="685800"/>
            <a:ext cx="257175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CF2DAA-569E-AC40-B42E-00A53CE02CCA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25" y="685800"/>
            <a:ext cx="257175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3600">
                <a:solidFill>
                  <a:srgbClr val="FFFF00"/>
                </a:solidFill>
                <a:latin typeface="Garamond" pitchFamily="18" charset="0"/>
                <a:ea typeface="MS PGothic" pitchFamily="34" charset="-128"/>
              </a:defRPr>
            </a:lvl1pPr>
            <a:lvl2pPr marL="742950" indent="-285750" eaLnBrk="0" hangingPunct="0">
              <a:defRPr sz="3600">
                <a:solidFill>
                  <a:srgbClr val="FFFF00"/>
                </a:solidFill>
                <a:latin typeface="Garamond" pitchFamily="18" charset="0"/>
                <a:ea typeface="MS PGothic" pitchFamily="34" charset="-128"/>
              </a:defRPr>
            </a:lvl2pPr>
            <a:lvl3pPr marL="1143000" indent="-228600" eaLnBrk="0" hangingPunct="0">
              <a:defRPr sz="3600">
                <a:solidFill>
                  <a:srgbClr val="FFFF00"/>
                </a:solidFill>
                <a:latin typeface="Garamond" pitchFamily="18" charset="0"/>
                <a:ea typeface="MS PGothic" pitchFamily="34" charset="-128"/>
              </a:defRPr>
            </a:lvl3pPr>
            <a:lvl4pPr marL="1600200" indent="-228600" eaLnBrk="0" hangingPunct="0">
              <a:defRPr sz="3600">
                <a:solidFill>
                  <a:srgbClr val="FFFF00"/>
                </a:solidFill>
                <a:latin typeface="Garamond" pitchFamily="18" charset="0"/>
                <a:ea typeface="MS PGothic" pitchFamily="34" charset="-128"/>
              </a:defRPr>
            </a:lvl4pPr>
            <a:lvl5pPr marL="2057400" indent="-228600" eaLnBrk="0" hangingPunct="0">
              <a:defRPr sz="3600">
                <a:solidFill>
                  <a:srgbClr val="FFFF00"/>
                </a:solidFill>
                <a:latin typeface="Garamond" pitchFamily="18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00"/>
                </a:solidFill>
                <a:latin typeface="Garamond" pitchFamily="18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00"/>
                </a:solidFill>
                <a:latin typeface="Garamond" pitchFamily="18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00"/>
                </a:solidFill>
                <a:latin typeface="Garamond" pitchFamily="18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00"/>
                </a:solidFill>
                <a:latin typeface="Garamond" pitchFamily="18" charset="0"/>
                <a:ea typeface="MS PGothic" pitchFamily="34" charset="-128"/>
              </a:defRPr>
            </a:lvl9pPr>
          </a:lstStyle>
          <a:p>
            <a:pPr eaLnBrk="1" hangingPunct="1"/>
            <a:fld id="{8552AB24-765B-4B63-A409-7816B739139C}" type="slidenum">
              <a:rPr lang="en-US" altLang="en-US" sz="1200">
                <a:solidFill>
                  <a:schemeClr val="tx1"/>
                </a:solidFill>
                <a:latin typeface="Arial" pitchFamily="34" charset="0"/>
              </a:rPr>
              <a:pPr eaLnBrk="1" hangingPunct="1"/>
              <a:t>16</a:t>
            </a:fld>
            <a:endParaRPr lang="en-US" altLang="en-US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25" y="685800"/>
            <a:ext cx="257175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65267-073B-4AEB-9BFD-7588B9A3826F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997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/>
              <a:t>9/29/14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61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/>
              <a:t>9/29/14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6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/>
              <a:t>9/29/14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51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/>
              <a:t>9/29/14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69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/>
              <a:t>9/29/14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7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/>
              <a:t>9/29/14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32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/>
              <a:t>9/29/14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92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/>
              <a:t>9/29/14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81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/>
              <a:t>9/29/14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27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/>
              <a:t>9/29/14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5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7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/>
              <a:t>9/29/14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34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267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193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317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018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183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580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732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712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099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149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7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88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907-86F7-4DCB-979B-F602D5773D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9043-4C17-4967-AB61-6FD7D79F92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8959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907-86F7-4DCB-979B-F602D5773D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9043-4C17-4967-AB61-6FD7D79F92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0156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907-86F7-4DCB-979B-F602D5773D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9043-4C17-4967-AB61-6FD7D79F92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3857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907-86F7-4DCB-979B-F602D5773D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9043-4C17-4967-AB61-6FD7D79F92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3302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907-86F7-4DCB-979B-F602D5773D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9043-4C17-4967-AB61-6FD7D79F92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1241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907-86F7-4DCB-979B-F602D5773D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9043-4C17-4967-AB61-6FD7D79F92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523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907-86F7-4DCB-979B-F602D5773D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9043-4C17-4967-AB61-6FD7D79F92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7764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8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907-86F7-4DCB-979B-F602D5773D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9043-4C17-4967-AB61-6FD7D79F92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4794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907-86F7-4DCB-979B-F602D5773D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9043-4C17-4967-AB61-6FD7D79F92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7791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907-86F7-4DCB-979B-F602D5773D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9043-4C17-4967-AB61-6FD7D79F92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2186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907-86F7-4DCB-979B-F602D5773D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9043-4C17-4967-AB61-6FD7D79F92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6287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675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210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419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719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710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935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932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026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558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545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794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27C75-8F00-7644-B132-9E5C1E4C5217}" type="datetimeFigureOut">
              <a:rPr lang="en-US" smtClean="0"/>
              <a:t>9/29/14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AC8CA-C664-B94F-8386-0CA630A746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921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8633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40402907-86F7-4DCB-979B-F602D5773D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9/29/14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890D9043-4C17-4967-AB61-6FD7D79F92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773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27C75-8F00-7644-B132-9E5C1E4C521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9/29/14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AC8CA-C664-B94F-8386-0CA630A746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477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emf"/><Relationship Id="rId5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google.com/url?sa=i&amp;rct=j&amp;q=&amp;esrc=s&amp;frm=1&amp;source=images&amp;cd=&amp;cad=rja&amp;uact=8&amp;docid=Hla-dy_b-Z53ZM&amp;tbnid=GcFduT_84yaZoM:&amp;ved=0CAUQjRw&amp;url=http://avich.com/blog/2010/05/09/daddy-i-want-a-farm-losing-facebook-one-corn-at-a-time/&amp;ei=qY3zU5mKH_CK8gHH24GIBA&amp;bvm=bv.73373277,d.cGU&amp;psig=AFQjCNGKl58CJPqY3r48ZBGBI3MyWgc99A&amp;ust=1408556770001905" TargetMode="External"/><Relationship Id="rId3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9280056"/>
              </p:ext>
            </p:extLst>
          </p:nvPr>
        </p:nvGraphicFramePr>
        <p:xfrm>
          <a:off x="-1" y="1523992"/>
          <a:ext cx="6858000" cy="58928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" name="Image" r:id="rId3" imgW="1868428" imgH="1401845" progId="">
                  <p:embed/>
                </p:oleObj>
              </mc:Choice>
              <mc:Fallback>
                <p:oleObj name="Image" r:id="rId3" imgW="1868428" imgH="140184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" y="1523992"/>
                        <a:ext cx="6858000" cy="58928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-118534" y="16951"/>
            <a:ext cx="69765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Garamond"/>
                <a:cs typeface="Garamond"/>
              </a:rPr>
              <a:t>In utero transplantation: (IUT) an experimental window into immune self</a:t>
            </a:r>
          </a:p>
          <a:p>
            <a:pPr algn="ctr"/>
            <a:r>
              <a:rPr lang="en-US" sz="3200" b="1" i="1" dirty="0">
                <a:solidFill>
                  <a:schemeClr val="bg1"/>
                </a:solidFill>
                <a:latin typeface="Garamond"/>
                <a:cs typeface="Garamond"/>
              </a:rPr>
              <a:t>Basic and applied implications</a:t>
            </a:r>
          </a:p>
          <a:p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-2" y="7484543"/>
            <a:ext cx="685800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itchFamily="18" charset="0"/>
              </a:rPr>
              <a:t>John S. Pixley, M.D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aramond" pitchFamily="18" charset="0"/>
              </a:rPr>
              <a:t>.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Garamond" pitchFamily="18" charset="0"/>
            </a:endParaRPr>
          </a:p>
          <a:p>
            <a:pPr algn="ctr"/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itchFamily="18" charset="0"/>
              </a:rPr>
              <a:t>Associate Professor and Director, </a:t>
            </a:r>
          </a:p>
          <a:p>
            <a:pPr algn="ctr"/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itchFamily="18" charset="0"/>
              </a:rPr>
              <a:t>Rheumatology / Immunology Division</a:t>
            </a:r>
          </a:p>
          <a:p>
            <a:pPr algn="ctr"/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itchFamily="18" charset="0"/>
              </a:rPr>
              <a:t>UNSOM and</a:t>
            </a:r>
          </a:p>
          <a:p>
            <a:pPr algn="ctr"/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itchFamily="18" charset="0"/>
              </a:rPr>
              <a:t>Chief, Rheumatology Section </a:t>
            </a:r>
          </a:p>
          <a:p>
            <a:pPr algn="ctr"/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itchFamily="18" charset="0"/>
              </a:rPr>
              <a:t>VA Sierra Health Care System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1710267" y="71966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73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2" y="1045635"/>
            <a:ext cx="5486399" cy="720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36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5" y="1320810"/>
            <a:ext cx="4857750" cy="50461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9699" y="6576532"/>
            <a:ext cx="6578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Karl 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Landsteiner (1868–1943) in 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his Vienna laboratory 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in the early 1900s.</a:t>
            </a:r>
          </a:p>
          <a:p>
            <a:pPr algn="ctr"/>
            <a:r>
              <a:rPr lang="en-US" sz="2400" i="1" dirty="0">
                <a:solidFill>
                  <a:prstClr val="black"/>
                </a:solidFill>
                <a:latin typeface="Calibri"/>
              </a:rPr>
              <a:t>(</a:t>
            </a:r>
            <a:r>
              <a:rPr lang="en-US" sz="2000" i="1" dirty="0" smtClean="0">
                <a:solidFill>
                  <a:prstClr val="black"/>
                </a:solidFill>
                <a:latin typeface="Calibri"/>
              </a:rPr>
              <a:t>Courtesy </a:t>
            </a:r>
            <a:r>
              <a:rPr lang="en-US" sz="2000" i="1" dirty="0">
                <a:solidFill>
                  <a:prstClr val="black"/>
                </a:solidFill>
                <a:latin typeface="Calibri"/>
              </a:rPr>
              <a:t>University of </a:t>
            </a:r>
            <a:r>
              <a:rPr lang="en-US" sz="2000" i="1" dirty="0" smtClean="0">
                <a:solidFill>
                  <a:prstClr val="black"/>
                </a:solidFill>
                <a:latin typeface="Calibri"/>
              </a:rPr>
              <a:t>Wisconsin Middleton </a:t>
            </a:r>
            <a:r>
              <a:rPr lang="en-US" sz="2000" i="1" dirty="0">
                <a:solidFill>
                  <a:prstClr val="black"/>
                </a:solidFill>
                <a:latin typeface="Calibri"/>
              </a:rPr>
              <a:t>Library.)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" y="1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  <a:latin typeface="Calibri"/>
              </a:rPr>
              <a:t>“... 1955–1965 [was] the decade marked by the question, ‘</a:t>
            </a:r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Does autoimmunity </a:t>
            </a:r>
            <a:r>
              <a:rPr lang="en-US" sz="2400" b="1" dirty="0">
                <a:solidFill>
                  <a:prstClr val="black"/>
                </a:solidFill>
                <a:latin typeface="Calibri"/>
              </a:rPr>
              <a:t>exist?’ ...”</a:t>
            </a:r>
          </a:p>
          <a:p>
            <a:pPr algn="ctr"/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       N</a:t>
            </a:r>
            <a:r>
              <a:rPr lang="en-US" sz="2400" b="1" dirty="0">
                <a:solidFill>
                  <a:prstClr val="black"/>
                </a:solidFill>
                <a:latin typeface="Calibri"/>
              </a:rPr>
              <a:t>. R. Rose and I R. </a:t>
            </a:r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Mackay</a:t>
            </a:r>
            <a:endParaRPr lang="en-US" sz="2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5867" y="8331200"/>
            <a:ext cx="3378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latin typeface="Garamond"/>
                <a:cs typeface="Garamond"/>
              </a:rPr>
              <a:t>Nature Immunology 2001, 2: 279-281.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89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466" y="931333"/>
            <a:ext cx="4588933" cy="51477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8500512"/>
            <a:ext cx="6858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1600" i="1" dirty="0" smtClean="0"/>
              <a:t> Science, </a:t>
            </a:r>
            <a:r>
              <a:rPr lang="en-US" sz="1600" i="1" dirty="0"/>
              <a:t>Vol. </a:t>
            </a:r>
            <a:r>
              <a:rPr lang="en-US" sz="1600" i="1" dirty="0" smtClean="0"/>
              <a:t>102:400</a:t>
            </a:r>
            <a:r>
              <a:rPr lang="en-US" sz="1600" i="1" dirty="0"/>
              <a:t>-</a:t>
            </a:r>
            <a:r>
              <a:rPr lang="en-US" sz="1600" i="1" dirty="0" smtClean="0"/>
              <a:t>401 (1945)</a:t>
            </a:r>
            <a:endParaRPr lang="en-US" sz="16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" y="84673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Immunogenetic Consequences of Vascular Anastomoses between Bovine Twins </a:t>
            </a:r>
            <a:endParaRPr lang="en-US" sz="24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3876" y="6214538"/>
            <a:ext cx="68241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 dirty="0" smtClean="0"/>
              <a:t>Intermingling of siblings cells in placental circulation results in long-term chimerism</a:t>
            </a:r>
          </a:p>
          <a:p>
            <a:pPr marL="342900" indent="-342900">
              <a:buFont typeface="Arial"/>
              <a:buChar char="•"/>
            </a:pPr>
            <a:r>
              <a:rPr lang="en-US" sz="2400" b="1" dirty="0" smtClean="0"/>
              <a:t>Immune tolerance is acquired during development</a:t>
            </a:r>
          </a:p>
          <a:p>
            <a:pPr marL="342900" indent="-342900">
              <a:buFont typeface="Arial"/>
              <a:buChar char="•"/>
            </a:pPr>
            <a:r>
              <a:rPr lang="en-US" sz="2400" b="1" dirty="0" smtClean="0"/>
              <a:t>Existence of stem cells and their engraftment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3844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30"/>
            <a:ext cx="6858000" cy="25230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" y="2725340"/>
            <a:ext cx="6858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inoculum from A-line male suspension in ringer’s solution of small organized tissue clumps, isolated cells and cell debris prepare by prolonged chopping with scissors of testis, kidney and splenic tissue</a:t>
            </a:r>
          </a:p>
          <a:p>
            <a:r>
              <a:rPr lang="en-US" dirty="0"/>
              <a:t>0.01 ml injected via intraperitoneal injection into day 15-16 fetuses of a CBA X CBA mating</a:t>
            </a:r>
          </a:p>
          <a:p>
            <a:r>
              <a:rPr lang="en-US" dirty="0"/>
              <a:t>After birth skin graft acceptance was determined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06" y="5367855"/>
            <a:ext cx="68071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Summary</a:t>
            </a:r>
          </a:p>
          <a:p>
            <a:pPr algn="ctr"/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Cellular inoculum during development results in skin graft tolerance in adult life</a:t>
            </a:r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The tolerance is donor specific (i.e. full ability to respond to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party donor)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9543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85750" y="101604"/>
            <a:ext cx="6172200" cy="980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en-US" sz="3200" b="1" u="sng" dirty="0" smtClean="0">
                <a:solidFill>
                  <a:prstClr val="black"/>
                </a:solidFill>
                <a:latin typeface="Times New Roman" pitchFamily="18" charset="0"/>
              </a:rPr>
              <a:t>Intrauterine transplantation</a:t>
            </a:r>
            <a:endParaRPr lang="en-US" sz="3200" b="1" u="sng" dirty="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  <p:pic>
        <p:nvPicPr>
          <p:cNvPr id="5" name="Picture 3" descr="In-uteroInjec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33" y="2794001"/>
            <a:ext cx="3403599" cy="4530131"/>
          </a:xfrm>
          <a:prstGeom prst="rect">
            <a:avLst/>
          </a:prstGeom>
          <a:noFill/>
          <a:ln w="63500">
            <a:solidFill>
              <a:srgbClr val="00FF00"/>
            </a:solidFill>
            <a:miter lim="800000"/>
            <a:headEnd/>
            <a:tailEnd/>
          </a:ln>
        </p:spPr>
      </p:pic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6933" y="1828801"/>
            <a:ext cx="3403600" cy="830997"/>
          </a:xfrm>
          <a:prstGeom prst="rect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914400">
              <a:spcBef>
                <a:spcPct val="50000"/>
              </a:spcBef>
            </a:pPr>
            <a:r>
              <a:rPr lang="en-US" sz="2400" b="1" i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IP injection </a:t>
            </a:r>
          </a:p>
          <a:p>
            <a:pPr algn="ctr" defTabSz="914400"/>
            <a:r>
              <a:rPr lang="en-US" sz="2400" b="1" i="1" dirty="0" smtClean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on </a:t>
            </a:r>
            <a:r>
              <a:rPr lang="en-US" sz="2400" b="1" i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day </a:t>
            </a:r>
            <a:r>
              <a:rPr lang="en-US" sz="2400" b="1" i="1" dirty="0" smtClean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58-65</a:t>
            </a:r>
            <a:endParaRPr lang="en-US" sz="2400" b="1" i="1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532" y="2794001"/>
            <a:ext cx="3437467" cy="45301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20533" y="1828802"/>
            <a:ext cx="3437467" cy="830997"/>
          </a:xfrm>
          <a:prstGeom prst="rect">
            <a:avLst/>
          </a:prstGeom>
          <a:noFill/>
          <a:ln w="95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IP injection </a:t>
            </a:r>
            <a:endParaRPr lang="en-US" sz="2400" b="1" i="1" dirty="0" smtClean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  <a:p>
            <a:pPr algn="ctr"/>
            <a:r>
              <a:rPr lang="en-US" sz="2400" b="1" i="1" dirty="0" smtClean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on </a:t>
            </a:r>
            <a:r>
              <a:rPr lang="en-US" sz="2400" b="1" i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day </a:t>
            </a:r>
            <a:r>
              <a:rPr lang="en-US" sz="2400" b="1" i="1" dirty="0" smtClean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14-16</a:t>
            </a:r>
            <a:endParaRPr lang="en-US" sz="2400" b="1" i="1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800" y="7620000"/>
            <a:ext cx="142859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SHEEP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304806" y="7587734"/>
            <a:ext cx="1621157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MOUSE</a:t>
            </a:r>
            <a:endParaRPr lang="en-US" sz="3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71944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98027"/>
            <a:ext cx="5181600" cy="7035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2" y="12703"/>
            <a:ext cx="65024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Engraftment and Long-term Expression of Human Fetal Hematopoietic Stem </a:t>
            </a:r>
            <a:r>
              <a:rPr lang="en-US" sz="2400" b="1" dirty="0"/>
              <a:t>C</a:t>
            </a:r>
            <a:r>
              <a:rPr lang="en-US" sz="2400" b="1" dirty="0" smtClean="0"/>
              <a:t>ells in Sheep </a:t>
            </a:r>
            <a:r>
              <a:rPr lang="en-US" sz="2400" b="1" dirty="0"/>
              <a:t>F</a:t>
            </a:r>
            <a:r>
              <a:rPr lang="en-US" sz="2400" b="1" dirty="0" smtClean="0"/>
              <a:t>ollowing </a:t>
            </a:r>
            <a:r>
              <a:rPr lang="en-US" sz="2400" b="1" dirty="0"/>
              <a:t>T</a:t>
            </a:r>
            <a:r>
              <a:rPr lang="en-US" sz="2400" b="1" dirty="0" smtClean="0"/>
              <a:t>ransplantation </a:t>
            </a:r>
            <a:r>
              <a:rPr lang="en-US" sz="2400" b="1" i="1" dirty="0" smtClean="0"/>
              <a:t>in Utero </a:t>
            </a:r>
            <a:endParaRPr lang="en-US" sz="24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186269" y="8212672"/>
            <a:ext cx="6578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Fetal age at transplantation day 48-54 term gestation 145 days</a:t>
            </a:r>
            <a:endParaRPr lang="en-US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541867" y="8703736"/>
            <a:ext cx="2742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tx1">
                    <a:lumMod val="85000"/>
                  </a:schemeClr>
                </a:solidFill>
              </a:rPr>
              <a:t>J Clin Inv 1992; 89: 1178-88</a:t>
            </a:r>
            <a:endParaRPr lang="en-US" i="1" dirty="0">
              <a:solidFill>
                <a:schemeClr val="tx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65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66" y="2683926"/>
            <a:ext cx="6316133" cy="45115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6267" y="457202"/>
            <a:ext cx="65362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prstClr val="black"/>
                </a:solidFill>
                <a:latin typeface="Garamond"/>
                <a:cs typeface="Garamond"/>
              </a:rPr>
              <a:t>Prolonged hematopoietic chimerism in normal mice transplanted in utero with human hematopoietic stem cells</a:t>
            </a:r>
            <a:endParaRPr lang="en-US" sz="2800" b="1" dirty="0">
              <a:solidFill>
                <a:prstClr val="black"/>
              </a:solidFill>
              <a:latin typeface="Garamond"/>
              <a:cs typeface="Garamon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8668" y="8568252"/>
            <a:ext cx="3338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solidFill>
                  <a:prstClr val="black"/>
                </a:solidFill>
                <a:latin typeface="Garamond"/>
                <a:cs typeface="Garamond"/>
              </a:rPr>
              <a:t>Pathobiology 1998; 66: 230-39</a:t>
            </a:r>
            <a:endParaRPr lang="en-US" sz="2000" b="1" i="1" dirty="0">
              <a:solidFill>
                <a:prstClr val="black"/>
              </a:solidFill>
              <a:latin typeface="Garamond"/>
              <a:cs typeface="Garamon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2525" y="2666979"/>
            <a:ext cx="13941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Calibri"/>
              </a:rPr>
              <a:t>Peripheral blood</a:t>
            </a:r>
            <a:endParaRPr lang="en-US" sz="140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0079" y="4783647"/>
            <a:ext cx="753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Calibri"/>
              </a:rPr>
              <a:t>Thymus</a:t>
            </a:r>
            <a:endParaRPr lang="en-US" sz="1400" dirty="0">
              <a:solidFill>
                <a:srgbClr val="FF0000"/>
              </a:solidFill>
              <a:latin typeface="Calibri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86267" y="3031053"/>
            <a:ext cx="0" cy="3589866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6200000">
            <a:off x="-558757" y="4572050"/>
            <a:ext cx="1849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Human CD45</a:t>
            </a:r>
            <a:endParaRPr lang="en-US" sz="2400" b="1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897456" y="7636924"/>
            <a:ext cx="4910677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40000" y="7701462"/>
            <a:ext cx="1634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Side scatter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-2810933" y="27601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48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1"/>
            <a:ext cx="6858000" cy="79964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8667" y="8652939"/>
            <a:ext cx="6214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Reviews in Clinical and Experimental Hematology 8: 11-32, 1999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71098" y="2520499"/>
            <a:ext cx="12378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Day 54-65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3632476" y="4291134"/>
            <a:ext cx="11325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Day </a:t>
            </a:r>
            <a:r>
              <a:rPr lang="en-US" dirty="0" smtClean="0"/>
              <a:t>14-16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85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917661"/>
              </p:ext>
            </p:extLst>
          </p:nvPr>
        </p:nvGraphicFramePr>
        <p:xfrm>
          <a:off x="-60266" y="1943062"/>
          <a:ext cx="6925469" cy="5199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13037"/>
            <a:ext cx="6858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Silverstein A, Prendergast RA, Kraner K: Fetal</a:t>
            </a:r>
          </a:p>
          <a:p>
            <a:r>
              <a:rPr lang="en-US" sz="2800" b="1" dirty="0"/>
              <a:t>response to antigenic stimulus. IV. Rejection</a:t>
            </a:r>
          </a:p>
          <a:p>
            <a:r>
              <a:rPr lang="en-US" sz="2800" b="1" dirty="0"/>
              <a:t>of skin homografts by the fetal lamb. </a:t>
            </a:r>
            <a:r>
              <a:rPr lang="en-US" sz="2800" b="1" i="1" dirty="0"/>
              <a:t>J</a:t>
            </a:r>
          </a:p>
          <a:p>
            <a:r>
              <a:rPr lang="en-US" sz="2800" b="1" i="1" dirty="0"/>
              <a:t>Exp Med </a:t>
            </a:r>
            <a:r>
              <a:rPr lang="en-US" sz="2800" b="1" dirty="0"/>
              <a:t>1964; 119: 955–964.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7498" y="3589878"/>
            <a:ext cx="82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Day 71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286933" y="3959210"/>
            <a:ext cx="16934" cy="64665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894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1" y="1651003"/>
            <a:ext cx="6337300" cy="5130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7000" y="311833"/>
            <a:ext cx="65913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Garamond" panose="02020404030301010803" pitchFamily="18" charset="0"/>
              </a:rPr>
              <a:t>Engraftment receptivity is gestational age dependent</a:t>
            </a:r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7078" y="8438635"/>
            <a:ext cx="3393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Fetal Diagn Ther 2009;25:102-110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16000" y="7429502"/>
            <a:ext cx="4789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ENGRAFTMENT WINDOW: day 52-72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29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792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6739" name="Text Box 3"/>
          <p:cNvSpPr txBox="1">
            <a:spLocks noChangeArrowheads="1"/>
          </p:cNvSpPr>
          <p:nvPr/>
        </p:nvSpPr>
        <p:spPr bwMode="auto">
          <a:xfrm>
            <a:off x="0" y="7924800"/>
            <a:ext cx="6858000" cy="1221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defRPr/>
            </a:pPr>
            <a:r>
              <a:rPr lang="en-US" sz="1300" dirty="0">
                <a:solidFill>
                  <a:srgbClr val="006666"/>
                </a:solidFill>
                <a:latin typeface="Times New Roman" charset="0"/>
                <a:cs typeface="+mn-cs"/>
              </a:rPr>
              <a:t> </a:t>
            </a:r>
            <a:r>
              <a:rPr lang="en-US" sz="1800" dirty="0">
                <a:latin typeface="Times New Roman" charset="0"/>
                <a:cs typeface="+mn-cs"/>
              </a:rPr>
              <a:t>Interface hepatitis. The limiting plate of the portal tract is disrupted by a lymphoplasmacytic infiltrate. This histologic pattern is the hallmark of autoimmune hepatitis, but it is not disease specific. </a:t>
            </a:r>
            <a:r>
              <a:rPr lang="en-US" sz="1800" dirty="0" err="1">
                <a:latin typeface="Times New Roman" charset="0"/>
                <a:cs typeface="+mn-cs"/>
              </a:rPr>
              <a:t>Hematoxylin</a:t>
            </a:r>
            <a:r>
              <a:rPr lang="en-US" sz="1800" dirty="0">
                <a:latin typeface="Times New Roman" charset="0"/>
                <a:cs typeface="+mn-cs"/>
              </a:rPr>
              <a:t> and eosin, Å~200.</a:t>
            </a:r>
            <a:endParaRPr lang="en-US" sz="2000" dirty="0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71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984"/>
            <a:ext cx="6400800" cy="6889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5715" name="Text Box 3"/>
          <p:cNvSpPr txBox="1">
            <a:spLocks noChangeArrowheads="1"/>
          </p:cNvSpPr>
          <p:nvPr/>
        </p:nvSpPr>
        <p:spPr bwMode="auto">
          <a:xfrm>
            <a:off x="0" y="6858013"/>
            <a:ext cx="68580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b="1" dirty="0">
                <a:latin typeface="Arial" charset="0"/>
                <a:cs typeface="+mn-cs"/>
              </a:rPr>
              <a:t>Liver section obtained at 11 months </a:t>
            </a:r>
            <a:r>
              <a:rPr lang="en-US" sz="1800" b="1" dirty="0" err="1">
                <a:latin typeface="Arial" charset="0"/>
                <a:cs typeface="+mn-cs"/>
              </a:rPr>
              <a:t>posttransplant</a:t>
            </a:r>
            <a:r>
              <a:rPr lang="en-US" sz="1800" b="1" dirty="0">
                <a:latin typeface="Arial" charset="0"/>
                <a:cs typeface="+mn-cs"/>
              </a:rPr>
              <a:t> from sheep transplanted with CB-derived CD34-Lin- cells and stained with anti-human hepatocyte antibody</a:t>
            </a:r>
            <a:endParaRPr lang="en-US" sz="2400" b="1" dirty="0">
              <a:latin typeface="Arial" charset="0"/>
              <a:cs typeface="+mn-cs"/>
            </a:endParaRPr>
          </a:p>
          <a:p>
            <a:pPr algn="l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Blood First Edition 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  <a:cs typeface="+mn-cs"/>
              </a:rPr>
              <a:t>online </a:t>
            </a: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July 1, 2004; DOI 10.1182/blood-2004-01-0259</a:t>
            </a:r>
            <a:endParaRPr lang="en-US" sz="1400" dirty="0">
              <a:solidFill>
                <a:schemeClr val="bg1"/>
              </a:solidFill>
              <a:latin typeface="Arial" charset="0"/>
              <a:cs typeface="+mn-cs"/>
            </a:endParaRPr>
          </a:p>
          <a:p>
            <a:pPr algn="l">
              <a:defRPr/>
            </a:pPr>
            <a:endParaRPr lang="en-US" sz="1400" b="1" dirty="0">
              <a:solidFill>
                <a:schemeClr val="bg1"/>
              </a:solidFill>
              <a:latin typeface="Arial" charset="0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8127" y="7809455"/>
            <a:ext cx="6001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Tolerance to solid organ antigens/ Where are sheep NK cells?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9467" y="8415426"/>
            <a:ext cx="495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>
                <a:latin typeface="Garamond"/>
                <a:cs typeface="Garamond"/>
              </a:rPr>
              <a:t>Blood 2004; 104: 2582-2590</a:t>
            </a:r>
          </a:p>
          <a:p>
            <a:r>
              <a:rPr lang="nl-NL" i="1" dirty="0">
                <a:latin typeface="Garamond"/>
                <a:cs typeface="Garamond"/>
              </a:rPr>
              <a:t>[PMID: 15231580 DOI: 10.1182/blood-2004-01-0259]</a:t>
            </a:r>
            <a:endParaRPr lang="en-US" i="1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10525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635" y="1100667"/>
            <a:ext cx="634605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Phenotypic study of sheep lymphocytes at</a:t>
            </a:r>
          </a:p>
          <a:p>
            <a:r>
              <a:rPr lang="en-US" sz="2800" dirty="0" smtClean="0"/>
              <a:t> varying gestational ages </a:t>
            </a:r>
          </a:p>
          <a:p>
            <a:r>
              <a:rPr lang="en-US" sz="2800" dirty="0" smtClean="0"/>
              <a:t>Critical time day 45-72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6754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33147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2743200" y="4165601"/>
            <a:ext cx="1371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>
                <a:solidFill>
                  <a:srgbClr val="E72C24"/>
                </a:solidFill>
                <a:latin typeface="Arial" charset="0"/>
                <a:ea typeface="ＭＳ Ｐゴシック" charset="0"/>
              </a:rPr>
              <a:t>d39</a:t>
            </a:r>
            <a:endParaRPr lang="en-US" sz="2000" b="1">
              <a:solidFill>
                <a:srgbClr val="E74E2F"/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572000"/>
            <a:ext cx="3429000" cy="477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29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0"/>
            <a:ext cx="3429000" cy="447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8943" y="508006"/>
            <a:ext cx="1890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Bone marrow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55067" y="508006"/>
            <a:ext cx="102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Spleen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8400" y="5149334"/>
            <a:ext cx="1163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Thymus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88937" y="5096939"/>
            <a:ext cx="893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Ileum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80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20"/>
            <a:ext cx="3314700" cy="4607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38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0" y="0"/>
            <a:ext cx="348615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8244" name="Rectangle 4"/>
          <p:cNvSpPr>
            <a:spLocks noChangeArrowheads="1"/>
          </p:cNvSpPr>
          <p:nvPr/>
        </p:nvSpPr>
        <p:spPr bwMode="auto">
          <a:xfrm>
            <a:off x="469900" y="4775201"/>
            <a:ext cx="6121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defRPr/>
            </a:pPr>
            <a:r>
              <a:rPr lang="en-US" sz="2800" dirty="0" smtClean="0">
                <a:solidFill>
                  <a:srgbClr val="FF0000"/>
                </a:solidFill>
                <a:latin typeface="Times" charset="0"/>
                <a:ea typeface="ＭＳ Ｐゴシック" charset="0"/>
              </a:rPr>
              <a:t>      DAY </a:t>
            </a:r>
            <a:r>
              <a:rPr lang="en-US" sz="2800" dirty="0">
                <a:solidFill>
                  <a:srgbClr val="FF0000"/>
                </a:solidFill>
                <a:latin typeface="Times" charset="0"/>
                <a:ea typeface="ＭＳ Ｐゴシック" charset="0"/>
              </a:rPr>
              <a:t>39 </a:t>
            </a:r>
            <a:r>
              <a:rPr lang="en-US" sz="2800" dirty="0" smtClean="0">
                <a:solidFill>
                  <a:srgbClr val="FF0000"/>
                </a:solidFill>
                <a:latin typeface="Times" charset="0"/>
                <a:ea typeface="ＭＳ Ｐゴシック" charset="0"/>
              </a:rPr>
              <a:t>                        DAY </a:t>
            </a:r>
            <a:r>
              <a:rPr lang="en-US" sz="2800" dirty="0">
                <a:solidFill>
                  <a:srgbClr val="FF0000"/>
                </a:solidFill>
                <a:latin typeface="Times" charset="0"/>
                <a:ea typeface="ＭＳ Ｐゴシック" charset="0"/>
              </a:rPr>
              <a:t>45</a:t>
            </a:r>
            <a:endParaRPr lang="en-US" sz="3200" dirty="0">
              <a:solidFill>
                <a:srgbClr val="EA2B00"/>
              </a:solidFill>
              <a:latin typeface="Times" charset="0"/>
              <a:ea typeface="ＭＳ Ｐゴシック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743200" y="4528811"/>
            <a:ext cx="14097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540933" y="6333067"/>
            <a:ext cx="37341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Thymus CD4 X CD8</a:t>
            </a:r>
          </a:p>
          <a:p>
            <a:r>
              <a:rPr lang="en-US" sz="3600" dirty="0" smtClean="0"/>
              <a:t>Days 39-45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8308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29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0"/>
            <a:ext cx="3429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3429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074194" y="4267201"/>
            <a:ext cx="86915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>
                <a:solidFill>
                  <a:srgbClr val="E72C24"/>
                </a:solidFill>
                <a:latin typeface="Arial" charset="0"/>
                <a:ea typeface="ＭＳ Ｐゴシック" charset="0"/>
              </a:rPr>
              <a:t>d58</a:t>
            </a:r>
            <a:endParaRPr lang="en-US" sz="1800">
              <a:latin typeface="Arial" charset="0"/>
              <a:ea typeface="ＭＳ Ｐゴシック" charset="0"/>
            </a:endParaRPr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572000"/>
            <a:ext cx="3429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10" y="491071"/>
            <a:ext cx="1890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Bone marrow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4269" y="524939"/>
            <a:ext cx="893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Ileum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34535" y="5113871"/>
            <a:ext cx="784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Liver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13213" y="5046139"/>
            <a:ext cx="2264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Peripheral blood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45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1828800"/>
            <a:ext cx="3429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800101" y="4267201"/>
            <a:ext cx="86915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E72C24"/>
                </a:solidFill>
                <a:latin typeface="Arial" charset="0"/>
                <a:ea typeface="ＭＳ Ｐゴシック" charset="0"/>
              </a:rPr>
              <a:t>d58</a:t>
            </a:r>
            <a:endParaRPr lang="en-US" sz="1800" dirty="0"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" y="6807200"/>
            <a:ext cx="72838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</a:t>
            </a:r>
            <a:r>
              <a:rPr lang="en-US" sz="2800" dirty="0" smtClean="0"/>
              <a:t>ntibody to sheep CD45 recognizes isoforms: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MW 225-190 Kilodaltons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947333" y="914400"/>
            <a:ext cx="1163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Thymus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27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45159"/>
            <a:ext cx="61722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53" y="8679935"/>
            <a:ext cx="3371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Fetal </a:t>
            </a:r>
            <a:r>
              <a:rPr lang="en-US" i="1" dirty="0" err="1"/>
              <a:t>Diagn</a:t>
            </a:r>
            <a:r>
              <a:rPr lang="en-US" i="1" dirty="0"/>
              <a:t> </a:t>
            </a:r>
            <a:r>
              <a:rPr lang="en-US" i="1" dirty="0" err="1"/>
              <a:t>Ther</a:t>
            </a:r>
            <a:r>
              <a:rPr lang="en-US" i="1" dirty="0"/>
              <a:t> 2009;25:102-110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858797"/>
              </p:ext>
            </p:extLst>
          </p:nvPr>
        </p:nvGraphicFramePr>
        <p:xfrm>
          <a:off x="1854202" y="493487"/>
          <a:ext cx="208280" cy="629920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629920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12700" cmpd="sng">
                      <a:solidFill>
                        <a:srgbClr val="FF0000"/>
                      </a:solidFill>
                      <a:prstDash val="solid"/>
                    </a:lnL>
                    <a:lnR w="12700" cmpd="sng">
                      <a:solidFill>
                        <a:srgbClr val="FF0000"/>
                      </a:solidFill>
                      <a:prstDash val="solid"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rgbClr val="FF0000">
                        <a:alpha val="17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133523"/>
              </p:ext>
            </p:extLst>
          </p:nvPr>
        </p:nvGraphicFramePr>
        <p:xfrm>
          <a:off x="4102102" y="493487"/>
          <a:ext cx="208280" cy="629920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629920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12700" cmpd="sng">
                      <a:solidFill>
                        <a:srgbClr val="FF0000"/>
                      </a:solidFill>
                      <a:prstDash val="solid"/>
                    </a:lnL>
                    <a:lnR w="12700" cmpd="sng">
                      <a:solidFill>
                        <a:srgbClr val="FF0000"/>
                      </a:solidFill>
                      <a:prstDash val="solid"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rgbClr val="FF0000">
                        <a:alpha val="17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7783293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 </a:t>
            </a:r>
            <a:r>
              <a:rPr lang="en-US" dirty="0"/>
              <a:t>Representative histograms showing percent expression of CD45 on fetal </a:t>
            </a:r>
            <a:r>
              <a:rPr lang="en-US" dirty="0" smtClean="0"/>
              <a:t>ovine </a:t>
            </a:r>
            <a:r>
              <a:rPr lang="en-US" dirty="0"/>
              <a:t>thymus, PB, spleen, bone marrow, lung, and small intestine </a:t>
            </a:r>
            <a:endParaRPr lang="en-US" dirty="0" smtClean="0"/>
          </a:p>
          <a:p>
            <a:r>
              <a:rPr lang="en-US" dirty="0" smtClean="0"/>
              <a:t>at </a:t>
            </a:r>
            <a:r>
              <a:rPr lang="en-US" dirty="0"/>
              <a:t>selected time points throughout gestation.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91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355600"/>
            <a:ext cx="5473700" cy="4394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903" y="4800600"/>
            <a:ext cx="67691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CD45 one of the most abundant cell surface glycoproteins (10% of cell surface) expressed on nucleated hematopoietic cells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FFFF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RABC (240 </a:t>
            </a:r>
            <a:r>
              <a:rPr lang="en-US" dirty="0" err="1" smtClean="0">
                <a:solidFill>
                  <a:srgbClr val="FFFF00"/>
                </a:solidFill>
              </a:rPr>
              <a:t>kDa</a:t>
            </a:r>
            <a:r>
              <a:rPr lang="en-US" dirty="0" smtClean="0">
                <a:solidFill>
                  <a:srgbClr val="FFFF00"/>
                </a:solidFill>
              </a:rPr>
              <a:t> -----&gt; RO 180 </a:t>
            </a:r>
            <a:r>
              <a:rPr lang="en-US" dirty="0" err="1" smtClean="0">
                <a:solidFill>
                  <a:srgbClr val="FFFF00"/>
                </a:solidFill>
              </a:rPr>
              <a:t>kDa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FFFF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Protein tyrosine phosphatase 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FFFF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Controls the relative threshold sensitivity to external stimuli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FFFF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Aberrancy in CD45 function may lead to autoimmunity, immunodeficiency and malignancy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FFFF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FFFF00"/>
                </a:solidFill>
              </a:rPr>
              <a:t>Thymic selection generates T cells expressing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      self</a:t>
            </a:r>
            <a:r>
              <a:rPr lang="en-US" dirty="0">
                <a:solidFill>
                  <a:srgbClr val="FFFF00"/>
                </a:solidFill>
              </a:rPr>
              <a:t>-reactive TCRs in the absence </a:t>
            </a:r>
            <a:r>
              <a:rPr lang="en-US" dirty="0" smtClean="0">
                <a:solidFill>
                  <a:srgbClr val="FFFF00"/>
                </a:solidFill>
              </a:rPr>
              <a:t>of CD45</a:t>
            </a:r>
            <a:r>
              <a:rPr lang="en-US" dirty="0">
                <a:solidFill>
                  <a:srgbClr val="FFFF00"/>
                </a:solidFill>
              </a:rPr>
              <a:t>. J </a:t>
            </a:r>
            <a:r>
              <a:rPr lang="en-US" dirty="0" err="1">
                <a:solidFill>
                  <a:srgbClr val="FFFF00"/>
                </a:solidFill>
              </a:rPr>
              <a:t>Immunol</a:t>
            </a:r>
            <a:r>
              <a:rPr lang="en-US" dirty="0">
                <a:solidFill>
                  <a:srgbClr val="FFFF00"/>
                </a:solidFill>
              </a:rPr>
              <a:t> 2000; 165: 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     </a:t>
            </a:r>
            <a:r>
              <a:rPr lang="en-US" dirty="0">
                <a:solidFill>
                  <a:srgbClr val="FFFF00"/>
                </a:solidFill>
              </a:rPr>
              <a:t>3073–</a:t>
            </a:r>
            <a:r>
              <a:rPr lang="en-US" dirty="0" smtClean="0">
                <a:solidFill>
                  <a:srgbClr val="FFFF00"/>
                </a:solidFill>
              </a:rPr>
              <a:t>3079. 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1" y="0"/>
            <a:ext cx="3527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>
                <a:solidFill>
                  <a:schemeClr val="bg1">
                    <a:lumMod val="85000"/>
                  </a:schemeClr>
                </a:solidFill>
              </a:rPr>
              <a:t>Annu</a:t>
            </a:r>
            <a:r>
              <a:rPr lang="en-US" i="1" dirty="0" smtClean="0">
                <a:solidFill>
                  <a:schemeClr val="bg1">
                    <a:lumMod val="85000"/>
                  </a:schemeClr>
                </a:solidFill>
              </a:rPr>
              <a:t> Rev </a:t>
            </a:r>
            <a:r>
              <a:rPr lang="en-US" i="1" dirty="0" err="1" smtClean="0">
                <a:solidFill>
                  <a:schemeClr val="bg1">
                    <a:lumMod val="85000"/>
                  </a:schemeClr>
                </a:solidFill>
              </a:rPr>
              <a:t>Immunol</a:t>
            </a:r>
            <a:r>
              <a:rPr lang="en-US" i="1" dirty="0" smtClean="0">
                <a:solidFill>
                  <a:schemeClr val="bg1">
                    <a:lumMod val="85000"/>
                  </a:schemeClr>
                </a:solidFill>
              </a:rPr>
              <a:t> 2003. 21:107-37</a:t>
            </a:r>
            <a:endParaRPr lang="en-US" i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64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167"/>
            <a:ext cx="5486400" cy="5871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80765" y="8629135"/>
            <a:ext cx="3371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Fetal </a:t>
            </a:r>
            <a:r>
              <a:rPr lang="en-US" i="1" dirty="0" err="1"/>
              <a:t>Diagn</a:t>
            </a:r>
            <a:r>
              <a:rPr lang="en-US" i="1" dirty="0"/>
              <a:t> </a:t>
            </a:r>
            <a:r>
              <a:rPr lang="en-US" i="1" dirty="0" err="1"/>
              <a:t>Ther</a:t>
            </a:r>
            <a:r>
              <a:rPr lang="en-US" i="1" dirty="0"/>
              <a:t> 2009;25:102-110</a:t>
            </a:r>
          </a:p>
        </p:txBody>
      </p:sp>
      <p:sp>
        <p:nvSpPr>
          <p:cNvPr id="3" name="Up Arrow 2"/>
          <p:cNvSpPr/>
          <p:nvPr/>
        </p:nvSpPr>
        <p:spPr>
          <a:xfrm>
            <a:off x="2273300" y="5010151"/>
            <a:ext cx="484632" cy="978408"/>
          </a:xfrm>
          <a:prstGeom prst="up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2895600" y="2400300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067427"/>
            <a:ext cx="6858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1. Expression </a:t>
            </a:r>
            <a:r>
              <a:rPr lang="en-US" dirty="0">
                <a:solidFill>
                  <a:srgbClr val="FF0000"/>
                </a:solidFill>
              </a:rPr>
              <a:t>of identifiable CD45 isoforms (225-190 kilodaltons) </a:t>
            </a:r>
            <a:r>
              <a:rPr lang="en-US" dirty="0"/>
              <a:t>on cells of thymus and peripheral organs during sheep gestation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 smtClean="0"/>
              <a:t>b </a:t>
            </a:r>
            <a:r>
              <a:rPr lang="en-US" dirty="0"/>
              <a:t>Cumulative data demonstrating expression of CD45 on cells from fetal ovine thymus, spleen, and PB throughout gestation. SEM is shown as error bars.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11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1" y="177846"/>
            <a:ext cx="6350000" cy="4102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279947"/>
            <a:ext cx="6781800" cy="252376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tabLst>
                <a:tab pos="2455863" algn="l"/>
              </a:tabLst>
            </a:pPr>
            <a:r>
              <a:rPr lang="en-US" sz="2800" b="1" dirty="0" smtClean="0"/>
              <a:t>Embryology </a:t>
            </a:r>
            <a:r>
              <a:rPr lang="en-US" sz="2800" b="1" dirty="0"/>
              <a:t>of the thymus</a:t>
            </a:r>
            <a:r>
              <a:rPr lang="en-US" sz="2800" b="1" dirty="0" smtClean="0"/>
              <a:t>:</a:t>
            </a:r>
            <a:endParaRPr lang="en-US" sz="2800" b="1" dirty="0"/>
          </a:p>
          <a:p>
            <a:r>
              <a:rPr lang="en-US" sz="2800" b="1" dirty="0" smtClean="0"/>
              <a:t>	At a </a:t>
            </a:r>
            <a:r>
              <a:rPr lang="en-US" sz="2800" b="1" dirty="0"/>
              <a:t>defined stage in development the thymus demarcates </a:t>
            </a:r>
            <a:r>
              <a:rPr lang="en-US" sz="2800" b="1" dirty="0" smtClean="0"/>
              <a:t>and undergoes vascularization with formation </a:t>
            </a:r>
            <a:r>
              <a:rPr lang="en-US" sz="2800" b="1" dirty="0"/>
              <a:t>of </a:t>
            </a:r>
            <a:r>
              <a:rPr lang="en-US" sz="2800" b="1" dirty="0" smtClean="0"/>
              <a:t>the medulla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9469" y="6502423"/>
            <a:ext cx="5283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Gestational timing of demarcation:</a:t>
            </a:r>
          </a:p>
          <a:p>
            <a:r>
              <a:rPr lang="en-US" sz="2400" b="1" dirty="0"/>
              <a:t>	</a:t>
            </a:r>
            <a:r>
              <a:rPr lang="en-US" sz="2400" b="1" dirty="0" smtClean="0"/>
              <a:t>Sheep beyond day 50</a:t>
            </a:r>
          </a:p>
          <a:p>
            <a:r>
              <a:rPr lang="en-US" sz="2400" b="1" dirty="0"/>
              <a:t>	</a:t>
            </a:r>
            <a:r>
              <a:rPr lang="en-US" sz="2400" b="1" dirty="0" smtClean="0"/>
              <a:t>Mouse day 14-16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55601" y="7789335"/>
            <a:ext cx="52049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Immunology 1987; 62: 97–105.</a:t>
            </a:r>
            <a:endParaRPr lang="en-US" dirty="0"/>
          </a:p>
          <a:p>
            <a:r>
              <a:rPr lang="en-US" i="1" dirty="0"/>
              <a:t> </a:t>
            </a:r>
            <a:endParaRPr lang="en-US" dirty="0"/>
          </a:p>
          <a:p>
            <a:r>
              <a:rPr lang="en-US" i="1" dirty="0"/>
              <a:t>Eur J Immunol 2000; 30:1948-1956 [PMID: 10940884]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71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1" y="601175"/>
            <a:ext cx="6223000" cy="381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01" y="4855594"/>
            <a:ext cx="6273800" cy="387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01320" y="279450"/>
            <a:ext cx="2566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Garamond"/>
                <a:cs typeface="Garamond"/>
              </a:rPr>
              <a:t>CD4+/CD8- Cells</a:t>
            </a:r>
            <a:endParaRPr lang="en-US" sz="2400" b="1" dirty="0">
              <a:solidFill>
                <a:srgbClr val="FF0000"/>
              </a:solidFill>
              <a:latin typeface="Garamond"/>
              <a:cs typeface="Garamond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43375" y="4387337"/>
            <a:ext cx="2566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dirty="0" smtClean="0">
                <a:solidFill>
                  <a:srgbClr val="FF0000"/>
                </a:solidFill>
                <a:latin typeface="Garamond"/>
                <a:cs typeface="Garamond"/>
              </a:rPr>
              <a:t>CD4-/CD8+ </a:t>
            </a:r>
            <a:r>
              <a:rPr lang="en-US" sz="2400" b="1" dirty="0">
                <a:solidFill>
                  <a:srgbClr val="FF0000"/>
                </a:solidFill>
                <a:latin typeface="Garamond"/>
                <a:cs typeface="Garamond"/>
              </a:rPr>
              <a:t>Cells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11401" y="2781300"/>
            <a:ext cx="1222270" cy="3693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Deletion?</a:t>
            </a:r>
            <a:endParaRPr lang="en-US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3073401" y="2108202"/>
            <a:ext cx="12700" cy="673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086100" y="3150634"/>
            <a:ext cx="0" cy="2910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57600" y="6959600"/>
            <a:ext cx="1110498" cy="369332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Deletion?</a:t>
            </a:r>
            <a:endParaRPr lang="en-US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2143" y="8698256"/>
            <a:ext cx="3432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Fetal Diagn </a:t>
            </a:r>
            <a:r>
              <a:rPr lang="en-US" i="1" dirty="0" err="1"/>
              <a:t>Ther</a:t>
            </a:r>
            <a:r>
              <a:rPr lang="en-US" i="1" dirty="0"/>
              <a:t> 2009;25:102-110</a:t>
            </a:r>
          </a:p>
        </p:txBody>
      </p:sp>
    </p:spTree>
    <p:extLst>
      <p:ext uri="{BB962C8B-B14F-4D97-AF65-F5344CB8AC3E}">
        <p14:creationId xmlns:p14="http://schemas.microsoft.com/office/powerpoint/2010/main" val="404384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368300"/>
            <a:ext cx="542925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34765" y="8552935"/>
            <a:ext cx="3371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Fetal </a:t>
            </a:r>
            <a:r>
              <a:rPr lang="en-US" i="1" dirty="0" err="1"/>
              <a:t>Diagn</a:t>
            </a:r>
            <a:r>
              <a:rPr lang="en-US" i="1" dirty="0"/>
              <a:t> </a:t>
            </a:r>
            <a:r>
              <a:rPr lang="en-US" i="1" dirty="0" err="1"/>
              <a:t>Ther</a:t>
            </a:r>
            <a:r>
              <a:rPr lang="en-US" i="1" dirty="0"/>
              <a:t> 2009;25:102-110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07930" y="4453465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 cell Deletion?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251200" y="4649232"/>
            <a:ext cx="1016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19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1571628"/>
            <a:ext cx="5191125" cy="5489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" y="114303"/>
            <a:ext cx="685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Induction of stable humoral tolerance to </a:t>
            </a:r>
            <a:r>
              <a:rPr lang="en-US" sz="2800" b="1" dirty="0" smtClean="0">
                <a:solidFill>
                  <a:srgbClr val="FFFF00"/>
                </a:solidFill>
                <a:latin typeface="Symbol" panose="05050102010706020507" pitchFamily="18" charset="2"/>
              </a:rPr>
              <a:t>b</a:t>
            </a:r>
            <a:r>
              <a:rPr lang="en-US" sz="2800" b="1" dirty="0" smtClean="0">
                <a:solidFill>
                  <a:srgbClr val="FFFF00"/>
                </a:solidFill>
                <a:latin typeface="+mj-lt"/>
              </a:rPr>
              <a:t>-galactosidase following gene transplantation in utero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81627" y="2305051"/>
            <a:ext cx="1468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Control sheep</a:t>
            </a:r>
            <a:endParaRPr lang="en-US" i="1" dirty="0"/>
          </a:p>
        </p:txBody>
      </p:sp>
      <p:sp>
        <p:nvSpPr>
          <p:cNvPr id="4" name="TextBox 3"/>
          <p:cNvSpPr txBox="1"/>
          <p:nvPr/>
        </p:nvSpPr>
        <p:spPr>
          <a:xfrm>
            <a:off x="5381625" y="3295653"/>
            <a:ext cx="1476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Experimental  sheep</a:t>
            </a:r>
            <a:endParaRPr lang="en-US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381626" y="4791075"/>
            <a:ext cx="1494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Response to  ovalbumin both control and experimental sheep</a:t>
            </a:r>
            <a:endParaRPr lang="en-US" i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8239125"/>
            <a:ext cx="2744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Blood 2001 97;(7): 3417-23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30399" y="1594883"/>
            <a:ext cx="3451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Anti-</a:t>
            </a:r>
            <a:r>
              <a:rPr lang="en-US" b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b-</a:t>
            </a:r>
            <a:r>
              <a:rPr lang="en-US" b="1" dirty="0" err="1" smtClean="0">
                <a:solidFill>
                  <a:srgbClr val="FF0000"/>
                </a:solidFill>
                <a:latin typeface="+mj-lt"/>
              </a:rPr>
              <a:t>galactosidase</a:t>
            </a:r>
            <a:endParaRPr lang="en-US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501" y="4791075"/>
            <a:ext cx="1422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Anti-ovalbumin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930399" y="4292600"/>
            <a:ext cx="1664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Anti-ovalbumin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3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2" y="51377"/>
            <a:ext cx="5280025" cy="499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2" y="4943475"/>
            <a:ext cx="5581649" cy="38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14551" y="4305303"/>
            <a:ext cx="1066801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Deletional phase</a:t>
            </a:r>
            <a:endParaRPr lang="en-US" sz="1600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2647950" y="3200402"/>
            <a:ext cx="19050" cy="1104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767014" y="4943475"/>
            <a:ext cx="165100" cy="18002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190878" y="4305303"/>
            <a:ext cx="838199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Cellular phase</a:t>
            </a:r>
            <a:endParaRPr lang="en-US" sz="1600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267075" y="2790828"/>
            <a:ext cx="342900" cy="14192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3438525" y="5042476"/>
            <a:ext cx="171450" cy="23489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8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187"/>
            <a:ext cx="6858000" cy="50546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57776" y="4375111"/>
            <a:ext cx="17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660066"/>
                </a:solidFill>
              </a:rPr>
              <a:t>Day 3 after birth</a:t>
            </a:r>
            <a:endParaRPr lang="en-US" b="1" dirty="0">
              <a:solidFill>
                <a:srgbClr val="660066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240011" y="3921039"/>
            <a:ext cx="380010" cy="139070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3355471" y="2819400"/>
            <a:ext cx="606930" cy="248278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355472" y="5311740"/>
            <a:ext cx="218172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Deletional phase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15733" y="1134519"/>
            <a:ext cx="1529586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Cellular phase</a:t>
            </a:r>
            <a:endParaRPr lang="en-US" b="1" dirty="0">
              <a:solidFill>
                <a:srgbClr val="0000FF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926077" y="1571586"/>
            <a:ext cx="152400" cy="432369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421151" y="1503852"/>
            <a:ext cx="558024" cy="2788749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640775" y="1571586"/>
            <a:ext cx="285303" cy="142504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54001" y="67742"/>
            <a:ext cx="6383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Garamond"/>
                <a:cs typeface="Garamond"/>
              </a:rPr>
              <a:t>F</a:t>
            </a:r>
            <a:r>
              <a:rPr lang="en-US" sz="2400" b="1" dirty="0" smtClean="0">
                <a:latin typeface="Garamond"/>
                <a:cs typeface="Garamond"/>
              </a:rPr>
              <a:t>etal tolerance: Deletion phase followed by cellular phase </a:t>
            </a:r>
            <a:endParaRPr lang="en-US" sz="2400" b="1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88959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777420"/>
            <a:ext cx="6858000" cy="4801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3</a:t>
            </a:r>
            <a:r>
              <a:rPr lang="en-US" dirty="0" smtClean="0"/>
              <a:t> days post </a:t>
            </a:r>
            <a:r>
              <a:rPr lang="en-US" dirty="0" err="1" smtClean="0"/>
              <a:t>thymectomy</a:t>
            </a:r>
            <a:r>
              <a:rPr lang="en-US" dirty="0" smtClean="0"/>
              <a:t>  </a:t>
            </a:r>
            <a:r>
              <a:rPr lang="en-US" dirty="0" smtClean="0">
                <a:sym typeface="Wingdings"/>
              </a:rPr>
              <a:t> autoimmune disease in genetically susceptible mice</a:t>
            </a:r>
            <a:r>
              <a:rPr lang="en-US" dirty="0" smtClean="0"/>
              <a:t> (</a:t>
            </a:r>
            <a:r>
              <a:rPr lang="en-US" i="1" dirty="0" smtClean="0"/>
              <a:t> </a:t>
            </a:r>
            <a:r>
              <a:rPr lang="en-US" i="1" dirty="0" err="1"/>
              <a:t>Immunogenetics</a:t>
            </a:r>
            <a:r>
              <a:rPr lang="en-US" i="1" dirty="0"/>
              <a:t> 14: 15-27 (1981</a:t>
            </a:r>
            <a:r>
              <a:rPr lang="en-US" i="1" dirty="0" smtClean="0"/>
              <a:t>)) 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/>
              <a:t>Thymectomy</a:t>
            </a:r>
            <a:r>
              <a:rPr lang="en-US" dirty="0" smtClean="0"/>
              <a:t> up to day 3 in mice </a:t>
            </a:r>
            <a:r>
              <a:rPr lang="en-US" dirty="0" smtClean="0">
                <a:sym typeface="Wingdings"/>
              </a:rPr>
              <a:t> Loss of T regulatory cells</a:t>
            </a:r>
          </a:p>
          <a:p>
            <a:pPr lvl="1"/>
            <a:r>
              <a:rPr lang="en-US" dirty="0" smtClean="0">
                <a:sym typeface="Wingdings"/>
              </a:rPr>
              <a:t>Development of autoimmune disease</a:t>
            </a:r>
          </a:p>
          <a:p>
            <a:pPr lvl="1"/>
            <a:r>
              <a:rPr lang="en-US" dirty="0" smtClean="0">
                <a:sym typeface="Wingdings"/>
              </a:rPr>
              <a:t>J Exp Med 161: 72-87 (1985)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Phenotypic identification of CD4/ CD25 cells in sheep during tolerance window</a:t>
            </a:r>
            <a:endParaRPr lang="en-US" i="1" dirty="0"/>
          </a:p>
          <a:p>
            <a:pPr lvl="1"/>
            <a:r>
              <a:rPr lang="en-US" dirty="0"/>
              <a:t>Experimental Hematology 33 (7) Supplement 1 #351, 2005 </a:t>
            </a:r>
            <a:endParaRPr lang="en-US" i="1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In Utero Bone Marrow Transplantation Induces Donor-Specific</a:t>
            </a:r>
          </a:p>
          <a:p>
            <a:r>
              <a:rPr lang="en-US" dirty="0" smtClean="0"/>
              <a:t>	Tolerance </a:t>
            </a:r>
            <a:r>
              <a:rPr lang="en-US" dirty="0"/>
              <a:t>by a Combination of Clonal Deletion and Clonal </a:t>
            </a:r>
            <a:r>
              <a:rPr lang="en-US" dirty="0" err="1" smtClean="0"/>
              <a:t>Anergy</a:t>
            </a:r>
            <a:r>
              <a:rPr lang="en-US" dirty="0" smtClean="0"/>
              <a:t>  	(In mice following allogeneic </a:t>
            </a:r>
            <a:r>
              <a:rPr lang="en-US" dirty="0" err="1" smtClean="0"/>
              <a:t>tx</a:t>
            </a:r>
            <a:r>
              <a:rPr lang="en-US" dirty="0" smtClean="0"/>
              <a:t>)</a:t>
            </a:r>
            <a:endParaRPr lang="en-US" i="1" dirty="0" smtClean="0"/>
          </a:p>
          <a:p>
            <a:r>
              <a:rPr lang="en-US" i="1" dirty="0"/>
              <a:t>	</a:t>
            </a:r>
            <a:r>
              <a:rPr lang="en-US" dirty="0" smtClean="0"/>
              <a:t>J </a:t>
            </a:r>
            <a:r>
              <a:rPr lang="en-US" dirty="0" err="1" smtClean="0"/>
              <a:t>Ped</a:t>
            </a:r>
            <a:r>
              <a:rPr lang="en-US" dirty="0" smtClean="0"/>
              <a:t> Surgery 34: 726-30 (1999)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In humans preponderance of T regulatory cell phenotype in third trimester</a:t>
            </a:r>
          </a:p>
          <a:p>
            <a:r>
              <a:rPr lang="en-US" dirty="0"/>
              <a:t>	</a:t>
            </a:r>
            <a:r>
              <a:rPr lang="en-US" dirty="0" smtClean="0"/>
              <a:t>J of Immunology 152: 3098 (1994)</a:t>
            </a:r>
          </a:p>
          <a:p>
            <a:r>
              <a:rPr lang="en-US" dirty="0"/>
              <a:t>	</a:t>
            </a:r>
            <a:r>
              <a:rPr lang="en-US" dirty="0" smtClean="0"/>
              <a:t>Science 322: 1562-65 (2008)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745" y="237067"/>
            <a:ext cx="679025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Garamond"/>
                <a:cs typeface="Garamond"/>
              </a:rPr>
              <a:t>Fetal transplantation tolerance/self-tolerance requires both the acquisition of deletional and cellular tolerance</a:t>
            </a:r>
            <a:endParaRPr lang="en-US" sz="3200" b="1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85205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0267" y="338668"/>
            <a:ext cx="611293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  <a:latin typeface="Garamond"/>
                <a:cs typeface="Garamond"/>
              </a:rPr>
              <a:t>Ohki H, Martin C, Corbel C, </a:t>
            </a:r>
            <a:r>
              <a:rPr lang="en-US" sz="3200" dirty="0" err="1">
                <a:solidFill>
                  <a:srgbClr val="FFFF00"/>
                </a:solidFill>
                <a:latin typeface="Garamond"/>
                <a:cs typeface="Garamond"/>
              </a:rPr>
              <a:t>Coltey</a:t>
            </a:r>
            <a:r>
              <a:rPr lang="en-US" sz="3200" dirty="0">
                <a:solidFill>
                  <a:srgbClr val="FFFF00"/>
                </a:solidFill>
                <a:latin typeface="Garamond"/>
                <a:cs typeface="Garamond"/>
              </a:rPr>
              <a:t> M, </a:t>
            </a:r>
            <a:r>
              <a:rPr lang="en-US" sz="3200" dirty="0" err="1" smtClean="0">
                <a:solidFill>
                  <a:srgbClr val="FFFF00"/>
                </a:solidFill>
                <a:latin typeface="Garamond"/>
                <a:cs typeface="Garamond"/>
              </a:rPr>
              <a:t>LeDouarin</a:t>
            </a:r>
            <a:r>
              <a:rPr lang="en-US" sz="3200" dirty="0" smtClean="0">
                <a:solidFill>
                  <a:srgbClr val="FFFF00"/>
                </a:solidFill>
                <a:latin typeface="Garamond"/>
                <a:cs typeface="Garamond"/>
              </a:rPr>
              <a:t> </a:t>
            </a:r>
            <a:r>
              <a:rPr lang="en-US" sz="3200" dirty="0">
                <a:solidFill>
                  <a:srgbClr val="FFFF00"/>
                </a:solidFill>
                <a:latin typeface="Garamond"/>
                <a:cs typeface="Garamond"/>
              </a:rPr>
              <a:t>NM: </a:t>
            </a:r>
            <a:endParaRPr lang="en-US" sz="3200" dirty="0" smtClean="0">
              <a:solidFill>
                <a:srgbClr val="FFFF00"/>
              </a:solidFill>
              <a:latin typeface="Garamond"/>
              <a:cs typeface="Garamond"/>
            </a:endParaRPr>
          </a:p>
          <a:p>
            <a:endParaRPr lang="en-US" sz="3200" dirty="0" smtClean="0">
              <a:solidFill>
                <a:srgbClr val="FFFF00"/>
              </a:solidFill>
              <a:latin typeface="Garamond"/>
              <a:cs typeface="Garamond"/>
            </a:endParaRPr>
          </a:p>
          <a:p>
            <a:r>
              <a:rPr lang="en-US" sz="3200" dirty="0" smtClean="0">
                <a:solidFill>
                  <a:srgbClr val="FFFF00"/>
                </a:solidFill>
                <a:latin typeface="Garamond"/>
                <a:cs typeface="Garamond"/>
              </a:rPr>
              <a:t>Tolerance </a:t>
            </a:r>
            <a:r>
              <a:rPr lang="en-US" sz="3200" dirty="0">
                <a:solidFill>
                  <a:srgbClr val="FFFF00"/>
                </a:solidFill>
                <a:latin typeface="Garamond"/>
                <a:cs typeface="Garamond"/>
              </a:rPr>
              <a:t>induced by thymic</a:t>
            </a:r>
          </a:p>
          <a:p>
            <a:r>
              <a:rPr lang="en-US" sz="3200" dirty="0">
                <a:solidFill>
                  <a:srgbClr val="FFFF00"/>
                </a:solidFill>
                <a:latin typeface="Garamond"/>
                <a:cs typeface="Garamond"/>
              </a:rPr>
              <a:t>epithelial grafts in birds. </a:t>
            </a:r>
            <a:endParaRPr lang="en-US" sz="3200" dirty="0" smtClean="0">
              <a:solidFill>
                <a:srgbClr val="FFFF00"/>
              </a:solidFill>
              <a:latin typeface="Garamond"/>
              <a:cs typeface="Garamond"/>
            </a:endParaRPr>
          </a:p>
          <a:p>
            <a:endParaRPr lang="en-US" sz="3200" dirty="0" smtClean="0">
              <a:solidFill>
                <a:srgbClr val="FFFF00"/>
              </a:solidFill>
              <a:latin typeface="Garamond"/>
              <a:cs typeface="Garamond"/>
            </a:endParaRPr>
          </a:p>
          <a:p>
            <a:r>
              <a:rPr lang="en-US" sz="3200" dirty="0" smtClean="0">
                <a:solidFill>
                  <a:srgbClr val="FFFF00"/>
                </a:solidFill>
                <a:latin typeface="Garamond"/>
                <a:cs typeface="Garamond"/>
              </a:rPr>
              <a:t>Science </a:t>
            </a:r>
            <a:r>
              <a:rPr lang="en-US" sz="3200" dirty="0">
                <a:solidFill>
                  <a:srgbClr val="FFFF00"/>
                </a:solidFill>
                <a:latin typeface="Garamond"/>
                <a:cs typeface="Garamond"/>
              </a:rPr>
              <a:t>1987; 237:</a:t>
            </a:r>
          </a:p>
          <a:p>
            <a:r>
              <a:rPr lang="en-US" sz="3200" dirty="0">
                <a:solidFill>
                  <a:srgbClr val="FFFF00"/>
                </a:solidFill>
                <a:latin typeface="Garamond"/>
                <a:cs typeface="Garamond"/>
              </a:rPr>
              <a:t>1032–1035.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6267" y="5571067"/>
            <a:ext cx="63669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>
                    <a:lumMod val="85000"/>
                  </a:schemeClr>
                </a:solidFill>
                <a:latin typeface="Garamond"/>
                <a:cs typeface="Garamond"/>
              </a:rPr>
              <a:t>The developing (i.e. fetal) thymic epithelium is not static</a:t>
            </a:r>
            <a:endParaRPr lang="en-US" sz="3600" dirty="0">
              <a:solidFill>
                <a:schemeClr val="bg1">
                  <a:lumMod val="85000"/>
                </a:schemeClr>
              </a:solidFill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81406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4000" y="186267"/>
            <a:ext cx="6248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Thymus medulla consisting </a:t>
            </a:r>
            <a:r>
              <a:rPr lang="en-US" sz="2800" dirty="0" smtClean="0"/>
              <a:t>of epithelial </a:t>
            </a:r>
            <a:r>
              <a:rPr lang="en-US" sz="2800" dirty="0"/>
              <a:t>islets each </a:t>
            </a:r>
            <a:r>
              <a:rPr lang="en-US" sz="2800" dirty="0" smtClean="0"/>
              <a:t>derived from </a:t>
            </a:r>
            <a:r>
              <a:rPr lang="en-US" sz="2800" dirty="0"/>
              <a:t>a single progenitor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015067"/>
            <a:ext cx="6858000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C</a:t>
            </a:r>
            <a:r>
              <a:rPr lang="en-US" dirty="0" smtClean="0"/>
              <a:t>onstructed  chimeric </a:t>
            </a:r>
            <a:r>
              <a:rPr lang="en-US" dirty="0"/>
              <a:t>mice </a:t>
            </a:r>
            <a:r>
              <a:rPr lang="en-US" dirty="0" smtClean="0"/>
              <a:t>by injecting </a:t>
            </a:r>
            <a:r>
              <a:rPr lang="en-US" dirty="0"/>
              <a:t>embryonic stem (ES) </a:t>
            </a:r>
            <a:r>
              <a:rPr lang="en-US" dirty="0" smtClean="0"/>
              <a:t>cells into </a:t>
            </a:r>
            <a:r>
              <a:rPr lang="en-US" dirty="0"/>
              <a:t>blastocysts using ES </a:t>
            </a:r>
            <a:r>
              <a:rPr lang="en-US" dirty="0" smtClean="0"/>
              <a:t>cells and </a:t>
            </a:r>
            <a:r>
              <a:rPr lang="en-US" dirty="0"/>
              <a:t>blastocysts differing in their </a:t>
            </a:r>
            <a:r>
              <a:rPr lang="en-US" dirty="0" smtClean="0"/>
              <a:t>          major histocompatibility complex (</a:t>
            </a:r>
            <a:r>
              <a:rPr lang="en-US" dirty="0"/>
              <a:t>MHC) type. </a:t>
            </a:r>
            <a:endParaRPr lang="en-US" dirty="0" smtClean="0"/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MHC class-II-</a:t>
            </a:r>
            <a:r>
              <a:rPr lang="en-US" dirty="0" smtClean="0"/>
              <a:t>positive medullary </a:t>
            </a:r>
            <a:r>
              <a:rPr lang="en-US" dirty="0"/>
              <a:t>epithelium in these </a:t>
            </a:r>
            <a:r>
              <a:rPr lang="en-US" dirty="0" smtClean="0"/>
              <a:t>chimeras </a:t>
            </a:r>
            <a:r>
              <a:rPr lang="en-US" dirty="0"/>
              <a:t>is composed of </a:t>
            </a:r>
            <a:r>
              <a:rPr lang="en-US" dirty="0" smtClean="0"/>
              <a:t>cell clusters</a:t>
            </a:r>
            <a:r>
              <a:rPr lang="en-US" dirty="0"/>
              <a:t>, most of which derive from either embryonic stem </a:t>
            </a:r>
            <a:r>
              <a:rPr lang="en-US" dirty="0" smtClean="0"/>
              <a:t>cell or blastocyst </a:t>
            </a:r>
            <a:r>
              <a:rPr lang="en-US" dirty="0"/>
              <a:t>but not </a:t>
            </a:r>
            <a:r>
              <a:rPr lang="en-US" dirty="0" smtClean="0"/>
              <a:t>mixed </a:t>
            </a:r>
            <a:r>
              <a:rPr lang="en-US" dirty="0"/>
              <a:t>origin. </a:t>
            </a:r>
            <a:endParaRPr lang="en-US" dirty="0" smtClean="0"/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Thus</a:t>
            </a:r>
            <a:r>
              <a:rPr lang="en-US" dirty="0"/>
              <a:t>, the medulla </a:t>
            </a:r>
            <a:r>
              <a:rPr lang="en-US" dirty="0" smtClean="0"/>
              <a:t>comprises individual </a:t>
            </a:r>
            <a:r>
              <a:rPr lang="en-US" dirty="0"/>
              <a:t>epithelial `islets' each </a:t>
            </a:r>
            <a:r>
              <a:rPr lang="en-US" dirty="0" smtClean="0"/>
              <a:t>arising</a:t>
            </a:r>
          </a:p>
          <a:p>
            <a:r>
              <a:rPr lang="en-US" dirty="0" smtClean="0"/>
              <a:t>       from </a:t>
            </a:r>
            <a:r>
              <a:rPr lang="en-US" dirty="0"/>
              <a:t>a single progenitor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Islet </a:t>
            </a:r>
            <a:r>
              <a:rPr lang="en-US" dirty="0"/>
              <a:t>formation can be </a:t>
            </a:r>
            <a:r>
              <a:rPr lang="en-US" dirty="0" smtClean="0"/>
              <a:t>recapitulated after </a:t>
            </a:r>
            <a:r>
              <a:rPr lang="en-US" dirty="0"/>
              <a:t>implantation of </a:t>
            </a:r>
            <a:endParaRPr lang="en-US" dirty="0" smtClean="0"/>
          </a:p>
          <a:p>
            <a:r>
              <a:rPr lang="en-US" dirty="0" smtClean="0"/>
              <a:t>      “reaggregated </a:t>
            </a:r>
            <a:r>
              <a:rPr lang="en-US" dirty="0"/>
              <a:t>fetal thymic </a:t>
            </a:r>
            <a:r>
              <a:rPr lang="en-US" dirty="0" smtClean="0"/>
              <a:t>organs” into mice</a:t>
            </a:r>
            <a:r>
              <a:rPr lang="en-US" dirty="0"/>
              <a:t>, which shows </a:t>
            </a:r>
            <a:r>
              <a:rPr lang="en-US" dirty="0" smtClean="0"/>
              <a:t>that</a:t>
            </a:r>
          </a:p>
          <a:p>
            <a:r>
              <a:rPr lang="en-US" dirty="0" smtClean="0"/>
              <a:t>      medullary </a:t>
            </a:r>
            <a:r>
              <a:rPr lang="en-US" dirty="0"/>
              <a:t>`stem' cells retain their </a:t>
            </a:r>
            <a:r>
              <a:rPr lang="en-US" dirty="0" smtClean="0"/>
              <a:t>potential until </a:t>
            </a:r>
            <a:r>
              <a:rPr lang="en-US" dirty="0"/>
              <a:t>at least day 16.5 </a:t>
            </a:r>
            <a:endParaRPr lang="en-US" dirty="0" smtClean="0"/>
          </a:p>
          <a:p>
            <a:r>
              <a:rPr lang="en-US" dirty="0" smtClean="0"/>
              <a:t>      in </a:t>
            </a:r>
            <a:r>
              <a:rPr lang="en-US" dirty="0"/>
              <a:t>fetal development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Thus</a:t>
            </a:r>
            <a:r>
              <a:rPr lang="en-US" dirty="0"/>
              <a:t>, </a:t>
            </a:r>
            <a:r>
              <a:rPr lang="en-US" dirty="0" smtClean="0"/>
              <a:t>medulla ± cortex </a:t>
            </a:r>
            <a:r>
              <a:rPr lang="en-US" dirty="0"/>
              <a:t>compartmentalization is established </a:t>
            </a:r>
            <a:r>
              <a:rPr lang="en-US" dirty="0" smtClean="0"/>
              <a:t>by</a:t>
            </a:r>
          </a:p>
          <a:p>
            <a:r>
              <a:rPr lang="en-US" dirty="0" smtClean="0"/>
              <a:t>      formation of medullary </a:t>
            </a:r>
            <a:r>
              <a:rPr lang="en-US" dirty="0"/>
              <a:t>islets from single progenitors.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0267" y="8629270"/>
            <a:ext cx="2843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Nature 414: 763-768 (2001)</a:t>
            </a:r>
            <a:endParaRPr lang="en-US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54000" y="7502341"/>
            <a:ext cx="6413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Garamond"/>
                <a:cs typeface="Garamond"/>
              </a:rPr>
              <a:t>ROLE OF DENDRITIC CELLS!</a:t>
            </a:r>
            <a:endParaRPr lang="en-US" sz="2800" b="1" dirty="0">
              <a:solidFill>
                <a:srgbClr val="FF0000"/>
              </a:solidFill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81691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0" y="3190875"/>
            <a:ext cx="3429000" cy="5029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3429000" y="3190875"/>
            <a:ext cx="3429000" cy="5029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76327" y="22553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61927" y="8667751"/>
            <a:ext cx="2895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Exp Hematol 2008 36:816-22</a:t>
            </a:r>
            <a:endParaRPr lang="en-US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61928" y="104775"/>
            <a:ext cx="65341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Retroviral vector transplantation during the tolerance window is associated with enhanced gene expression in thymic epithelial cells 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or 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Expression </a:t>
            </a:r>
            <a:r>
              <a:rPr lang="en-US" sz="2400" b="1" dirty="0">
                <a:solidFill>
                  <a:srgbClr val="FFFF00"/>
                </a:solidFill>
              </a:rPr>
              <a:t>of gene product by thymic epithelial cells is gestational age dependent</a:t>
            </a:r>
          </a:p>
          <a:p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96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69333"/>
            <a:ext cx="616373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Garamond"/>
                <a:cs typeface="Garamond"/>
              </a:rPr>
              <a:t>What tolerizes the lymphoid compartment?</a:t>
            </a:r>
          </a:p>
          <a:p>
            <a:endParaRPr lang="en-US" sz="2400" b="1" dirty="0">
              <a:latin typeface="Garamond"/>
              <a:cs typeface="Garamond"/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latin typeface="Garamond"/>
                <a:cs typeface="Garamond"/>
              </a:rPr>
              <a:t>Role of dendritic cells and APCs</a:t>
            </a:r>
          </a:p>
          <a:p>
            <a:pPr marL="457200" indent="-457200">
              <a:buAutoNum type="arabicPeriod"/>
            </a:pPr>
            <a:endParaRPr lang="en-US" sz="2400" dirty="0" smtClean="0">
              <a:latin typeface="Garamond"/>
              <a:cs typeface="Garamond"/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latin typeface="Garamond"/>
                <a:cs typeface="Garamond"/>
              </a:rPr>
              <a:t>Thymic epithelial cells (TEC)</a:t>
            </a:r>
          </a:p>
          <a:p>
            <a:pPr marL="457200" indent="-457200">
              <a:buAutoNum type="arabicPeriod"/>
            </a:pPr>
            <a:endParaRPr lang="en-US" sz="2400" dirty="0" smtClean="0">
              <a:latin typeface="Garamond"/>
              <a:cs typeface="Garamond"/>
            </a:endParaRPr>
          </a:p>
          <a:p>
            <a:endParaRPr lang="en-US" sz="2400" dirty="0" smtClean="0">
              <a:latin typeface="Garamond"/>
              <a:cs typeface="Garamond"/>
            </a:endParaRPr>
          </a:p>
          <a:p>
            <a:r>
              <a:rPr lang="en-US" sz="2400" dirty="0" smtClean="0">
                <a:latin typeface="Garamond"/>
                <a:cs typeface="Garamond"/>
              </a:rPr>
              <a:t>Our phenotypic study points to the critical time! When immune competent cells undergo CD45 differentiation in the thymus after demarcation.</a:t>
            </a:r>
          </a:p>
          <a:p>
            <a:pPr marL="457200" indent="-457200">
              <a:buAutoNum type="arabicPeriod"/>
            </a:pPr>
            <a:endParaRPr lang="en-US" sz="2400" dirty="0">
              <a:latin typeface="Garamond"/>
              <a:cs typeface="Garamond"/>
            </a:endParaRPr>
          </a:p>
          <a:p>
            <a:pPr marL="457200" indent="-457200">
              <a:buAutoNum type="arabicPeriod"/>
            </a:pPr>
            <a:endParaRPr lang="en-US" sz="2400" dirty="0" smtClean="0">
              <a:latin typeface="Garamond"/>
              <a:cs typeface="Garamond"/>
            </a:endParaRPr>
          </a:p>
          <a:p>
            <a:pPr marL="457200" indent="-457200">
              <a:buAutoNum type="arabicPeriod"/>
            </a:pPr>
            <a:endParaRPr lang="en-US" sz="2400" dirty="0">
              <a:latin typeface="Garamond"/>
              <a:cs typeface="Garamond"/>
            </a:endParaRPr>
          </a:p>
          <a:p>
            <a:endParaRPr lang="en-US" sz="24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63181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6858000" cy="7602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Garamond"/>
                <a:cs typeface="Garamond"/>
              </a:rPr>
              <a:t>A short note on Natural Killer Cells </a:t>
            </a:r>
          </a:p>
          <a:p>
            <a:r>
              <a:rPr lang="en-US" sz="2400" dirty="0" smtClean="0">
                <a:solidFill>
                  <a:srgbClr val="FFFF00"/>
                </a:solidFill>
                <a:latin typeface="Garamond"/>
                <a:cs typeface="Garamond"/>
              </a:rPr>
              <a:t>Liver biopsy shown earlier</a:t>
            </a:r>
            <a:endParaRPr lang="en-US" sz="2400" dirty="0">
              <a:solidFill>
                <a:srgbClr val="FFFF00"/>
              </a:solidFill>
              <a:latin typeface="Garamond"/>
              <a:cs typeface="Garamond"/>
            </a:endParaRPr>
          </a:p>
          <a:p>
            <a:r>
              <a:rPr lang="en-US" sz="2400" dirty="0" smtClean="0">
                <a:solidFill>
                  <a:srgbClr val="FFFF00"/>
                </a:solidFill>
                <a:latin typeface="Garamond"/>
                <a:cs typeface="Garamond"/>
              </a:rPr>
              <a:t>?innate?</a:t>
            </a:r>
          </a:p>
          <a:p>
            <a:r>
              <a:rPr lang="en-US" sz="2400" dirty="0" smtClean="0">
                <a:solidFill>
                  <a:srgbClr val="FFFF00"/>
                </a:solidFill>
                <a:latin typeface="Garamond"/>
                <a:cs typeface="Garamond"/>
              </a:rPr>
              <a:t>Education</a:t>
            </a:r>
          </a:p>
          <a:p>
            <a:endParaRPr lang="en-US" sz="2400" dirty="0">
              <a:solidFill>
                <a:srgbClr val="FFFF00"/>
              </a:solidFill>
              <a:latin typeface="Garamond"/>
              <a:cs typeface="Garamond"/>
            </a:endParaRPr>
          </a:p>
          <a:p>
            <a:r>
              <a:rPr lang="en-US" sz="2400" dirty="0"/>
              <a:t>Natural Killer Cells: Tolerance to Self and Innate</a:t>
            </a:r>
          </a:p>
          <a:p>
            <a:r>
              <a:rPr lang="en-US" sz="2400" dirty="0"/>
              <a:t>Immunity to Viral Infection and </a:t>
            </a:r>
            <a:r>
              <a:rPr lang="en-US" sz="2400" dirty="0" smtClean="0"/>
              <a:t>Malignancy</a:t>
            </a:r>
          </a:p>
          <a:p>
            <a:r>
              <a:rPr lang="en-US" sz="2400" dirty="0"/>
              <a:t>	</a:t>
            </a:r>
            <a:r>
              <a:rPr lang="en-US" sz="2400" i="1" dirty="0" err="1" smtClean="0">
                <a:solidFill>
                  <a:schemeClr val="bg1">
                    <a:lumMod val="85000"/>
                  </a:schemeClr>
                </a:solidFill>
              </a:rPr>
              <a:t>Biol</a:t>
            </a:r>
            <a:r>
              <a:rPr lang="en-US" sz="2400" i="1" dirty="0" smtClean="0">
                <a:solidFill>
                  <a:schemeClr val="bg1">
                    <a:lumMod val="85000"/>
                  </a:schemeClr>
                </a:solidFill>
              </a:rPr>
              <a:t> Blood Marrow Transplant 16: S97-S105 	(2010)</a:t>
            </a:r>
            <a:endParaRPr lang="en-US" sz="2400" dirty="0"/>
          </a:p>
          <a:p>
            <a:endParaRPr lang="en-US" sz="2400" dirty="0" smtClean="0">
              <a:solidFill>
                <a:srgbClr val="FFFF00"/>
              </a:solidFill>
              <a:latin typeface="Garamond"/>
              <a:cs typeface="Garamond"/>
            </a:endParaRPr>
          </a:p>
          <a:p>
            <a:r>
              <a:rPr lang="en-US" sz="2400" dirty="0"/>
              <a:t>T cell– and B cell–independent adaptive immunity</a:t>
            </a:r>
          </a:p>
          <a:p>
            <a:r>
              <a:rPr lang="en-US" sz="2400" dirty="0"/>
              <a:t>mediated by natural killer </a:t>
            </a:r>
            <a:r>
              <a:rPr lang="en-US" sz="2400" dirty="0" smtClean="0"/>
              <a:t>cells</a:t>
            </a:r>
          </a:p>
          <a:p>
            <a:r>
              <a:rPr lang="en-US" sz="2400" dirty="0"/>
              <a:t>	</a:t>
            </a:r>
            <a:r>
              <a:rPr lang="en-US" sz="2400" i="1" dirty="0" smtClean="0">
                <a:solidFill>
                  <a:schemeClr val="bg1">
                    <a:lumMod val="85000"/>
                  </a:schemeClr>
                </a:solidFill>
              </a:rPr>
              <a:t>Nature Immunology 7: 507- 516 (2006)</a:t>
            </a:r>
            <a:endParaRPr lang="en-US" sz="2400" i="1" dirty="0"/>
          </a:p>
          <a:p>
            <a:endParaRPr lang="en-US" sz="2400" dirty="0" smtClean="0">
              <a:solidFill>
                <a:srgbClr val="FFFF00"/>
              </a:solidFill>
              <a:latin typeface="Garamond"/>
              <a:cs typeface="Garamond"/>
            </a:endParaRPr>
          </a:p>
          <a:p>
            <a:r>
              <a:rPr lang="en-US" sz="2400" dirty="0"/>
              <a:t>NK-cell education: KIR-S come into </a:t>
            </a:r>
            <a:r>
              <a:rPr lang="en-US" sz="2400" dirty="0" smtClean="0"/>
              <a:t>play</a:t>
            </a:r>
          </a:p>
          <a:p>
            <a:r>
              <a:rPr lang="en-US" sz="2400" dirty="0"/>
              <a:t>	</a:t>
            </a:r>
            <a:r>
              <a:rPr lang="en-US" sz="2400" i="1" dirty="0" smtClean="0">
                <a:solidFill>
                  <a:schemeClr val="bg1">
                    <a:lumMod val="85000"/>
                  </a:schemeClr>
                </a:solidFill>
              </a:rPr>
              <a:t>Blood 115: 1110-1112 (2010)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 NK cell development, homeostasis and function: parallels with CD8</a:t>
            </a:r>
            <a:r>
              <a:rPr lang="en-US" sz="2400" baseline="30000" dirty="0"/>
              <a:t>+ </a:t>
            </a:r>
            <a:r>
              <a:rPr lang="en-US" sz="2400" dirty="0"/>
              <a:t>T cells </a:t>
            </a:r>
            <a:endParaRPr lang="en-US" sz="2400" dirty="0" smtClean="0"/>
          </a:p>
          <a:p>
            <a:r>
              <a:rPr lang="en-US" sz="2400" dirty="0">
                <a:solidFill>
                  <a:srgbClr val="FFFF00"/>
                </a:solidFill>
                <a:latin typeface="Garamond"/>
                <a:cs typeface="Garamond"/>
              </a:rPr>
              <a:t>	</a:t>
            </a:r>
            <a:r>
              <a:rPr lang="en-US" sz="2400" i="1" dirty="0" smtClean="0">
                <a:solidFill>
                  <a:schemeClr val="bg1">
                    <a:lumMod val="85000"/>
                  </a:schemeClr>
                </a:solidFill>
                <a:cs typeface="Garamond"/>
              </a:rPr>
              <a:t>Nature Rev </a:t>
            </a:r>
            <a:r>
              <a:rPr lang="en-US" sz="2400" i="1" dirty="0" err="1" smtClean="0">
                <a:solidFill>
                  <a:schemeClr val="bg1">
                    <a:lumMod val="85000"/>
                  </a:schemeClr>
                </a:solidFill>
                <a:cs typeface="Garamond"/>
              </a:rPr>
              <a:t>Immun</a:t>
            </a:r>
            <a:r>
              <a:rPr lang="en-US" sz="2400" i="1" dirty="0" smtClean="0">
                <a:solidFill>
                  <a:schemeClr val="bg1">
                    <a:lumMod val="85000"/>
                  </a:schemeClr>
                </a:solidFill>
                <a:cs typeface="Garamond"/>
              </a:rPr>
              <a:t>  11: 645-657 (2011)</a:t>
            </a:r>
            <a:endParaRPr lang="en-US" sz="2400" i="1" dirty="0">
              <a:solidFill>
                <a:schemeClr val="bg1">
                  <a:lumMod val="85000"/>
                </a:schemeClr>
              </a:solidFill>
              <a:cs typeface="Garamon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7755475"/>
            <a:ext cx="685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Garamond"/>
                <a:cs typeface="Garamond"/>
              </a:rPr>
              <a:t>NKC development during tolerance window CD45 isoform differentiation</a:t>
            </a:r>
            <a:endParaRPr lang="en-US" sz="2800" b="1" dirty="0">
              <a:solidFill>
                <a:srgbClr val="FF0000"/>
              </a:solidFill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68234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encrypted-tbn1.gstatic.com/images?q=tbn:ANd9GcR14Di3QntlWzCfU2c0a-1IRTNrvdlvp87uen2NwCv0wpN7h6rAp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00" y="823913"/>
            <a:ext cx="4546600" cy="480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8500" y="116027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Garamond Antiqua" pitchFamily="18" charset="0"/>
              </a:rPr>
              <a:t>IMPRINTING</a:t>
            </a:r>
            <a:endParaRPr lang="en-US" sz="4000" b="1" dirty="0">
              <a:solidFill>
                <a:srgbClr val="FFFF00"/>
              </a:solidFill>
              <a:latin typeface="Garamond Antiqu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5778500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Rapid time-dependent irreversible behavioral learning that occurs during development</a:t>
            </a:r>
            <a:endParaRPr lang="en-US" sz="2400" b="1" dirty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805" y="8229605"/>
            <a:ext cx="6807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bg1">
                    <a:lumMod val="85000"/>
                  </a:schemeClr>
                </a:solidFill>
              </a:rPr>
              <a:t>Der Kumpan in der Umwelt des Vogels [the companion in the bird’s world] Journal fuer Ornithologie. 83: 137-213</a:t>
            </a:r>
          </a:p>
          <a:p>
            <a:r>
              <a:rPr lang="en-US" i="1" dirty="0" smtClean="0">
                <a:solidFill>
                  <a:schemeClr val="bg1">
                    <a:lumMod val="85000"/>
                  </a:schemeClr>
                </a:solidFill>
              </a:rPr>
              <a:t>Abbreviated translation 1937 in Auk, 54, 245-273</a:t>
            </a:r>
            <a:endParaRPr lang="en-US" i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97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220147"/>
            <a:ext cx="68579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     </a:t>
            </a:r>
            <a:r>
              <a:rPr lang="en-US" sz="3200" b="1" dirty="0" smtClean="0">
                <a:latin typeface="Garamond"/>
                <a:cs typeface="Garamond"/>
              </a:rPr>
              <a:t>Dr. </a:t>
            </a:r>
            <a:r>
              <a:rPr lang="en-US" sz="3200" b="1" dirty="0">
                <a:latin typeface="Garamond"/>
                <a:cs typeface="Garamond"/>
              </a:rPr>
              <a:t>P</a:t>
            </a:r>
            <a:r>
              <a:rPr lang="en-US" sz="3200" b="1" dirty="0" smtClean="0">
                <a:latin typeface="Garamond"/>
                <a:cs typeface="Garamond"/>
              </a:rPr>
              <a:t>ixley’s theory of imprinting:</a:t>
            </a:r>
          </a:p>
          <a:p>
            <a:endParaRPr lang="en-US" sz="3200" b="1" dirty="0">
              <a:latin typeface="Garamond"/>
              <a:cs typeface="Garamond"/>
            </a:endParaRPr>
          </a:p>
          <a:p>
            <a:pPr marL="514350" indent="-514350">
              <a:buAutoNum type="arabicPeriod"/>
            </a:pPr>
            <a:r>
              <a:rPr lang="en-US" sz="3200" dirty="0" smtClean="0">
                <a:latin typeface="Garamond"/>
                <a:cs typeface="Garamond"/>
              </a:rPr>
              <a:t>During development (i.e. prior to “adulthood”)</a:t>
            </a:r>
          </a:p>
          <a:p>
            <a:pPr marL="514350" indent="-514350">
              <a:buAutoNum type="arabicPeriod"/>
            </a:pPr>
            <a:r>
              <a:rPr lang="en-US" sz="3200" dirty="0" smtClean="0">
                <a:latin typeface="Garamond"/>
                <a:cs typeface="Garamond"/>
              </a:rPr>
              <a:t>Cell potential response to stimulus is time dependent</a:t>
            </a:r>
            <a:endParaRPr lang="en-US" sz="3200" dirty="0">
              <a:latin typeface="Garamond"/>
              <a:cs typeface="Garamond"/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 rot="16200000">
            <a:off x="4548888" y="4635713"/>
            <a:ext cx="2296151" cy="835025"/>
            <a:chOff x="500" y="1775"/>
            <a:chExt cx="4750" cy="767"/>
          </a:xfrm>
        </p:grpSpPr>
        <p:grpSp>
          <p:nvGrpSpPr>
            <p:cNvPr id="4" name="Group 5"/>
            <p:cNvGrpSpPr>
              <a:grpSpLocks noChangeAspect="1"/>
            </p:cNvGrpSpPr>
            <p:nvPr/>
          </p:nvGrpSpPr>
          <p:grpSpPr bwMode="auto">
            <a:xfrm>
              <a:off x="500" y="1775"/>
              <a:ext cx="595" cy="766"/>
              <a:chOff x="528" y="1680"/>
              <a:chExt cx="595" cy="766"/>
            </a:xfrm>
          </p:grpSpPr>
          <p:sp>
            <p:nvSpPr>
              <p:cNvPr id="26" name="Freeform 6"/>
              <p:cNvSpPr>
                <a:spLocks noChangeAspect="1"/>
              </p:cNvSpPr>
              <p:nvPr/>
            </p:nvSpPr>
            <p:spPr bwMode="auto">
              <a:xfrm>
                <a:off x="528" y="1680"/>
                <a:ext cx="595" cy="766"/>
              </a:xfrm>
              <a:custGeom>
                <a:avLst/>
                <a:gdLst>
                  <a:gd name="T0" fmla="*/ 252 w 252"/>
                  <a:gd name="T1" fmla="*/ 270 h 324"/>
                  <a:gd name="T2" fmla="*/ 126 w 252"/>
                  <a:gd name="T3" fmla="*/ 288 h 324"/>
                  <a:gd name="T4" fmla="*/ 0 w 252"/>
                  <a:gd name="T5" fmla="*/ 270 h 324"/>
                  <a:gd name="T6" fmla="*/ 0 w 252"/>
                  <a:gd name="T7" fmla="*/ 72 h 324"/>
                  <a:gd name="T8" fmla="*/ 126 w 252"/>
                  <a:gd name="T9" fmla="*/ 0 h 324"/>
                  <a:gd name="T10" fmla="*/ 252 w 252"/>
                  <a:gd name="T11" fmla="*/ 72 h 324"/>
                  <a:gd name="T12" fmla="*/ 252 w 252"/>
                  <a:gd name="T13" fmla="*/ 270 h 3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2"/>
                  <a:gd name="T22" fmla="*/ 0 h 324"/>
                  <a:gd name="T23" fmla="*/ 252 w 252"/>
                  <a:gd name="T24" fmla="*/ 324 h 3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2" h="324">
                    <a:moveTo>
                      <a:pt x="252" y="270"/>
                    </a:moveTo>
                    <a:cubicBezTo>
                      <a:pt x="252" y="324"/>
                      <a:pt x="162" y="288"/>
                      <a:pt x="126" y="288"/>
                    </a:cubicBezTo>
                    <a:cubicBezTo>
                      <a:pt x="90" y="288"/>
                      <a:pt x="0" y="324"/>
                      <a:pt x="0" y="27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26"/>
                      <a:pt x="51" y="0"/>
                      <a:pt x="126" y="0"/>
                    </a:cubicBezTo>
                    <a:cubicBezTo>
                      <a:pt x="203" y="0"/>
                      <a:pt x="252" y="26"/>
                      <a:pt x="252" y="72"/>
                    </a:cubicBezTo>
                    <a:lnTo>
                      <a:pt x="252" y="270"/>
                    </a:lnTo>
                    <a:close/>
                  </a:path>
                </a:pathLst>
              </a:custGeom>
              <a:solidFill>
                <a:srgbClr val="FFF5EE"/>
              </a:solidFill>
              <a:ln w="6350">
                <a:solidFill>
                  <a:srgbClr val="FF66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Oval 7"/>
              <p:cNvSpPr>
                <a:spLocks noChangeAspect="1" noChangeArrowheads="1"/>
              </p:cNvSpPr>
              <p:nvPr/>
            </p:nvSpPr>
            <p:spPr bwMode="auto">
              <a:xfrm>
                <a:off x="706" y="1920"/>
                <a:ext cx="240" cy="288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8"/>
            <p:cNvGrpSpPr>
              <a:grpSpLocks noChangeAspect="1"/>
            </p:cNvGrpSpPr>
            <p:nvPr/>
          </p:nvGrpSpPr>
          <p:grpSpPr bwMode="auto">
            <a:xfrm>
              <a:off x="1094" y="1775"/>
              <a:ext cx="595" cy="766"/>
              <a:chOff x="528" y="1680"/>
              <a:chExt cx="595" cy="766"/>
            </a:xfrm>
          </p:grpSpPr>
          <p:sp>
            <p:nvSpPr>
              <p:cNvPr id="24" name="Freeform 9"/>
              <p:cNvSpPr>
                <a:spLocks noChangeAspect="1"/>
              </p:cNvSpPr>
              <p:nvPr/>
            </p:nvSpPr>
            <p:spPr bwMode="auto">
              <a:xfrm>
                <a:off x="528" y="1680"/>
                <a:ext cx="595" cy="766"/>
              </a:xfrm>
              <a:custGeom>
                <a:avLst/>
                <a:gdLst>
                  <a:gd name="T0" fmla="*/ 252 w 252"/>
                  <a:gd name="T1" fmla="*/ 270 h 324"/>
                  <a:gd name="T2" fmla="*/ 126 w 252"/>
                  <a:gd name="T3" fmla="*/ 288 h 324"/>
                  <a:gd name="T4" fmla="*/ 0 w 252"/>
                  <a:gd name="T5" fmla="*/ 270 h 324"/>
                  <a:gd name="T6" fmla="*/ 0 w 252"/>
                  <a:gd name="T7" fmla="*/ 72 h 324"/>
                  <a:gd name="T8" fmla="*/ 126 w 252"/>
                  <a:gd name="T9" fmla="*/ 0 h 324"/>
                  <a:gd name="T10" fmla="*/ 252 w 252"/>
                  <a:gd name="T11" fmla="*/ 72 h 324"/>
                  <a:gd name="T12" fmla="*/ 252 w 252"/>
                  <a:gd name="T13" fmla="*/ 270 h 3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2"/>
                  <a:gd name="T22" fmla="*/ 0 h 324"/>
                  <a:gd name="T23" fmla="*/ 252 w 252"/>
                  <a:gd name="T24" fmla="*/ 324 h 3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2" h="324">
                    <a:moveTo>
                      <a:pt x="252" y="270"/>
                    </a:moveTo>
                    <a:cubicBezTo>
                      <a:pt x="252" y="324"/>
                      <a:pt x="162" y="288"/>
                      <a:pt x="126" y="288"/>
                    </a:cubicBezTo>
                    <a:cubicBezTo>
                      <a:pt x="90" y="288"/>
                      <a:pt x="0" y="324"/>
                      <a:pt x="0" y="27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26"/>
                      <a:pt x="51" y="0"/>
                      <a:pt x="126" y="0"/>
                    </a:cubicBezTo>
                    <a:cubicBezTo>
                      <a:pt x="203" y="0"/>
                      <a:pt x="252" y="26"/>
                      <a:pt x="252" y="72"/>
                    </a:cubicBezTo>
                    <a:lnTo>
                      <a:pt x="252" y="270"/>
                    </a:lnTo>
                    <a:close/>
                  </a:path>
                </a:pathLst>
              </a:custGeom>
              <a:solidFill>
                <a:srgbClr val="FFF5EE"/>
              </a:solidFill>
              <a:ln w="6350">
                <a:solidFill>
                  <a:srgbClr val="FF66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Oval 10"/>
              <p:cNvSpPr>
                <a:spLocks noChangeAspect="1" noChangeArrowheads="1"/>
              </p:cNvSpPr>
              <p:nvPr/>
            </p:nvSpPr>
            <p:spPr bwMode="auto">
              <a:xfrm>
                <a:off x="706" y="1920"/>
                <a:ext cx="240" cy="288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11"/>
            <p:cNvGrpSpPr>
              <a:grpSpLocks noChangeAspect="1"/>
            </p:cNvGrpSpPr>
            <p:nvPr/>
          </p:nvGrpSpPr>
          <p:grpSpPr bwMode="auto">
            <a:xfrm>
              <a:off x="1688" y="1775"/>
              <a:ext cx="595" cy="766"/>
              <a:chOff x="528" y="1680"/>
              <a:chExt cx="595" cy="766"/>
            </a:xfrm>
          </p:grpSpPr>
          <p:sp>
            <p:nvSpPr>
              <p:cNvPr id="22" name="Freeform 12"/>
              <p:cNvSpPr>
                <a:spLocks noChangeAspect="1"/>
              </p:cNvSpPr>
              <p:nvPr/>
            </p:nvSpPr>
            <p:spPr bwMode="auto">
              <a:xfrm>
                <a:off x="528" y="1680"/>
                <a:ext cx="595" cy="766"/>
              </a:xfrm>
              <a:custGeom>
                <a:avLst/>
                <a:gdLst>
                  <a:gd name="T0" fmla="*/ 252 w 252"/>
                  <a:gd name="T1" fmla="*/ 270 h 324"/>
                  <a:gd name="T2" fmla="*/ 126 w 252"/>
                  <a:gd name="T3" fmla="*/ 288 h 324"/>
                  <a:gd name="T4" fmla="*/ 0 w 252"/>
                  <a:gd name="T5" fmla="*/ 270 h 324"/>
                  <a:gd name="T6" fmla="*/ 0 w 252"/>
                  <a:gd name="T7" fmla="*/ 72 h 324"/>
                  <a:gd name="T8" fmla="*/ 126 w 252"/>
                  <a:gd name="T9" fmla="*/ 0 h 324"/>
                  <a:gd name="T10" fmla="*/ 252 w 252"/>
                  <a:gd name="T11" fmla="*/ 72 h 324"/>
                  <a:gd name="T12" fmla="*/ 252 w 252"/>
                  <a:gd name="T13" fmla="*/ 270 h 3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2"/>
                  <a:gd name="T22" fmla="*/ 0 h 324"/>
                  <a:gd name="T23" fmla="*/ 252 w 252"/>
                  <a:gd name="T24" fmla="*/ 324 h 3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2" h="324">
                    <a:moveTo>
                      <a:pt x="252" y="270"/>
                    </a:moveTo>
                    <a:cubicBezTo>
                      <a:pt x="252" y="324"/>
                      <a:pt x="162" y="288"/>
                      <a:pt x="126" y="288"/>
                    </a:cubicBezTo>
                    <a:cubicBezTo>
                      <a:pt x="90" y="288"/>
                      <a:pt x="0" y="324"/>
                      <a:pt x="0" y="27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26"/>
                      <a:pt x="51" y="0"/>
                      <a:pt x="126" y="0"/>
                    </a:cubicBezTo>
                    <a:cubicBezTo>
                      <a:pt x="203" y="0"/>
                      <a:pt x="252" y="26"/>
                      <a:pt x="252" y="72"/>
                    </a:cubicBezTo>
                    <a:lnTo>
                      <a:pt x="252" y="270"/>
                    </a:lnTo>
                    <a:close/>
                  </a:path>
                </a:pathLst>
              </a:custGeom>
              <a:solidFill>
                <a:srgbClr val="FFF5EE"/>
              </a:solidFill>
              <a:ln w="6350">
                <a:solidFill>
                  <a:srgbClr val="FF66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Oval 13"/>
              <p:cNvSpPr>
                <a:spLocks noChangeAspect="1" noChangeArrowheads="1"/>
              </p:cNvSpPr>
              <p:nvPr/>
            </p:nvSpPr>
            <p:spPr bwMode="auto">
              <a:xfrm>
                <a:off x="706" y="1920"/>
                <a:ext cx="240" cy="288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14"/>
            <p:cNvGrpSpPr>
              <a:grpSpLocks noChangeAspect="1"/>
            </p:cNvGrpSpPr>
            <p:nvPr/>
          </p:nvGrpSpPr>
          <p:grpSpPr bwMode="auto">
            <a:xfrm>
              <a:off x="2281" y="1776"/>
              <a:ext cx="595" cy="766"/>
              <a:chOff x="528" y="1680"/>
              <a:chExt cx="595" cy="766"/>
            </a:xfrm>
          </p:grpSpPr>
          <p:sp>
            <p:nvSpPr>
              <p:cNvPr id="20" name="Freeform 15"/>
              <p:cNvSpPr>
                <a:spLocks noChangeAspect="1"/>
              </p:cNvSpPr>
              <p:nvPr/>
            </p:nvSpPr>
            <p:spPr bwMode="auto">
              <a:xfrm>
                <a:off x="528" y="1680"/>
                <a:ext cx="595" cy="766"/>
              </a:xfrm>
              <a:custGeom>
                <a:avLst/>
                <a:gdLst>
                  <a:gd name="T0" fmla="*/ 252 w 252"/>
                  <a:gd name="T1" fmla="*/ 270 h 324"/>
                  <a:gd name="T2" fmla="*/ 126 w 252"/>
                  <a:gd name="T3" fmla="*/ 288 h 324"/>
                  <a:gd name="T4" fmla="*/ 0 w 252"/>
                  <a:gd name="T5" fmla="*/ 270 h 324"/>
                  <a:gd name="T6" fmla="*/ 0 w 252"/>
                  <a:gd name="T7" fmla="*/ 72 h 324"/>
                  <a:gd name="T8" fmla="*/ 126 w 252"/>
                  <a:gd name="T9" fmla="*/ 0 h 324"/>
                  <a:gd name="T10" fmla="*/ 252 w 252"/>
                  <a:gd name="T11" fmla="*/ 72 h 324"/>
                  <a:gd name="T12" fmla="*/ 252 w 252"/>
                  <a:gd name="T13" fmla="*/ 270 h 3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2"/>
                  <a:gd name="T22" fmla="*/ 0 h 324"/>
                  <a:gd name="T23" fmla="*/ 252 w 252"/>
                  <a:gd name="T24" fmla="*/ 324 h 3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2" h="324">
                    <a:moveTo>
                      <a:pt x="252" y="270"/>
                    </a:moveTo>
                    <a:cubicBezTo>
                      <a:pt x="252" y="324"/>
                      <a:pt x="162" y="288"/>
                      <a:pt x="126" y="288"/>
                    </a:cubicBezTo>
                    <a:cubicBezTo>
                      <a:pt x="90" y="288"/>
                      <a:pt x="0" y="324"/>
                      <a:pt x="0" y="27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26"/>
                      <a:pt x="51" y="0"/>
                      <a:pt x="126" y="0"/>
                    </a:cubicBezTo>
                    <a:cubicBezTo>
                      <a:pt x="203" y="0"/>
                      <a:pt x="252" y="26"/>
                      <a:pt x="252" y="72"/>
                    </a:cubicBezTo>
                    <a:lnTo>
                      <a:pt x="252" y="270"/>
                    </a:lnTo>
                    <a:close/>
                  </a:path>
                </a:pathLst>
              </a:custGeom>
              <a:solidFill>
                <a:srgbClr val="FFF5EE"/>
              </a:solidFill>
              <a:ln w="6350">
                <a:solidFill>
                  <a:srgbClr val="FF66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Oval 16"/>
              <p:cNvSpPr>
                <a:spLocks noChangeAspect="1" noChangeArrowheads="1"/>
              </p:cNvSpPr>
              <p:nvPr/>
            </p:nvSpPr>
            <p:spPr bwMode="auto">
              <a:xfrm>
                <a:off x="706" y="1920"/>
                <a:ext cx="240" cy="288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17"/>
            <p:cNvGrpSpPr>
              <a:grpSpLocks noChangeAspect="1"/>
            </p:cNvGrpSpPr>
            <p:nvPr/>
          </p:nvGrpSpPr>
          <p:grpSpPr bwMode="auto">
            <a:xfrm>
              <a:off x="2875" y="1776"/>
              <a:ext cx="595" cy="766"/>
              <a:chOff x="528" y="1680"/>
              <a:chExt cx="595" cy="766"/>
            </a:xfrm>
          </p:grpSpPr>
          <p:sp>
            <p:nvSpPr>
              <p:cNvPr id="18" name="Freeform 18"/>
              <p:cNvSpPr>
                <a:spLocks noChangeAspect="1"/>
              </p:cNvSpPr>
              <p:nvPr/>
            </p:nvSpPr>
            <p:spPr bwMode="auto">
              <a:xfrm>
                <a:off x="528" y="1680"/>
                <a:ext cx="595" cy="766"/>
              </a:xfrm>
              <a:custGeom>
                <a:avLst/>
                <a:gdLst>
                  <a:gd name="T0" fmla="*/ 252 w 252"/>
                  <a:gd name="T1" fmla="*/ 270 h 324"/>
                  <a:gd name="T2" fmla="*/ 126 w 252"/>
                  <a:gd name="T3" fmla="*/ 288 h 324"/>
                  <a:gd name="T4" fmla="*/ 0 w 252"/>
                  <a:gd name="T5" fmla="*/ 270 h 324"/>
                  <a:gd name="T6" fmla="*/ 0 w 252"/>
                  <a:gd name="T7" fmla="*/ 72 h 324"/>
                  <a:gd name="T8" fmla="*/ 126 w 252"/>
                  <a:gd name="T9" fmla="*/ 0 h 324"/>
                  <a:gd name="T10" fmla="*/ 252 w 252"/>
                  <a:gd name="T11" fmla="*/ 72 h 324"/>
                  <a:gd name="T12" fmla="*/ 252 w 252"/>
                  <a:gd name="T13" fmla="*/ 270 h 3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2"/>
                  <a:gd name="T22" fmla="*/ 0 h 324"/>
                  <a:gd name="T23" fmla="*/ 252 w 252"/>
                  <a:gd name="T24" fmla="*/ 324 h 3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2" h="324">
                    <a:moveTo>
                      <a:pt x="252" y="270"/>
                    </a:moveTo>
                    <a:cubicBezTo>
                      <a:pt x="252" y="324"/>
                      <a:pt x="162" y="288"/>
                      <a:pt x="126" y="288"/>
                    </a:cubicBezTo>
                    <a:cubicBezTo>
                      <a:pt x="90" y="288"/>
                      <a:pt x="0" y="324"/>
                      <a:pt x="0" y="27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26"/>
                      <a:pt x="51" y="0"/>
                      <a:pt x="126" y="0"/>
                    </a:cubicBezTo>
                    <a:cubicBezTo>
                      <a:pt x="203" y="0"/>
                      <a:pt x="252" y="26"/>
                      <a:pt x="252" y="72"/>
                    </a:cubicBezTo>
                    <a:lnTo>
                      <a:pt x="252" y="270"/>
                    </a:lnTo>
                    <a:close/>
                  </a:path>
                </a:pathLst>
              </a:custGeom>
              <a:solidFill>
                <a:srgbClr val="FFF5EE"/>
              </a:solidFill>
              <a:ln w="6350">
                <a:solidFill>
                  <a:srgbClr val="FF66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Oval 19"/>
              <p:cNvSpPr>
                <a:spLocks noChangeAspect="1" noChangeArrowheads="1"/>
              </p:cNvSpPr>
              <p:nvPr/>
            </p:nvSpPr>
            <p:spPr bwMode="auto">
              <a:xfrm>
                <a:off x="706" y="1920"/>
                <a:ext cx="240" cy="288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" name="Group 20"/>
            <p:cNvGrpSpPr>
              <a:grpSpLocks noChangeAspect="1"/>
            </p:cNvGrpSpPr>
            <p:nvPr/>
          </p:nvGrpSpPr>
          <p:grpSpPr bwMode="auto">
            <a:xfrm>
              <a:off x="3468" y="1776"/>
              <a:ext cx="595" cy="766"/>
              <a:chOff x="528" y="1680"/>
              <a:chExt cx="595" cy="766"/>
            </a:xfrm>
          </p:grpSpPr>
          <p:sp>
            <p:nvSpPr>
              <p:cNvPr id="16" name="Freeform 21"/>
              <p:cNvSpPr>
                <a:spLocks noChangeAspect="1"/>
              </p:cNvSpPr>
              <p:nvPr/>
            </p:nvSpPr>
            <p:spPr bwMode="auto">
              <a:xfrm>
                <a:off x="528" y="1680"/>
                <a:ext cx="595" cy="766"/>
              </a:xfrm>
              <a:custGeom>
                <a:avLst/>
                <a:gdLst>
                  <a:gd name="T0" fmla="*/ 252 w 252"/>
                  <a:gd name="T1" fmla="*/ 270 h 324"/>
                  <a:gd name="T2" fmla="*/ 126 w 252"/>
                  <a:gd name="T3" fmla="*/ 288 h 324"/>
                  <a:gd name="T4" fmla="*/ 0 w 252"/>
                  <a:gd name="T5" fmla="*/ 270 h 324"/>
                  <a:gd name="T6" fmla="*/ 0 w 252"/>
                  <a:gd name="T7" fmla="*/ 72 h 324"/>
                  <a:gd name="T8" fmla="*/ 126 w 252"/>
                  <a:gd name="T9" fmla="*/ 0 h 324"/>
                  <a:gd name="T10" fmla="*/ 252 w 252"/>
                  <a:gd name="T11" fmla="*/ 72 h 324"/>
                  <a:gd name="T12" fmla="*/ 252 w 252"/>
                  <a:gd name="T13" fmla="*/ 270 h 3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2"/>
                  <a:gd name="T22" fmla="*/ 0 h 324"/>
                  <a:gd name="T23" fmla="*/ 252 w 252"/>
                  <a:gd name="T24" fmla="*/ 324 h 3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2" h="324">
                    <a:moveTo>
                      <a:pt x="252" y="270"/>
                    </a:moveTo>
                    <a:cubicBezTo>
                      <a:pt x="252" y="324"/>
                      <a:pt x="162" y="288"/>
                      <a:pt x="126" y="288"/>
                    </a:cubicBezTo>
                    <a:cubicBezTo>
                      <a:pt x="90" y="288"/>
                      <a:pt x="0" y="324"/>
                      <a:pt x="0" y="27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26"/>
                      <a:pt x="51" y="0"/>
                      <a:pt x="126" y="0"/>
                    </a:cubicBezTo>
                    <a:cubicBezTo>
                      <a:pt x="203" y="0"/>
                      <a:pt x="252" y="26"/>
                      <a:pt x="252" y="72"/>
                    </a:cubicBezTo>
                    <a:lnTo>
                      <a:pt x="252" y="270"/>
                    </a:lnTo>
                    <a:close/>
                  </a:path>
                </a:pathLst>
              </a:custGeom>
              <a:solidFill>
                <a:srgbClr val="FFF5EE"/>
              </a:solidFill>
              <a:ln w="6350">
                <a:solidFill>
                  <a:srgbClr val="FF66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Oval 22"/>
              <p:cNvSpPr>
                <a:spLocks noChangeAspect="1" noChangeArrowheads="1"/>
              </p:cNvSpPr>
              <p:nvPr/>
            </p:nvSpPr>
            <p:spPr bwMode="auto">
              <a:xfrm>
                <a:off x="706" y="1920"/>
                <a:ext cx="240" cy="288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23"/>
            <p:cNvGrpSpPr>
              <a:grpSpLocks noChangeAspect="1"/>
            </p:cNvGrpSpPr>
            <p:nvPr/>
          </p:nvGrpSpPr>
          <p:grpSpPr bwMode="auto">
            <a:xfrm>
              <a:off x="4062" y="1776"/>
              <a:ext cx="595" cy="766"/>
              <a:chOff x="528" y="1680"/>
              <a:chExt cx="595" cy="766"/>
            </a:xfrm>
          </p:grpSpPr>
          <p:sp>
            <p:nvSpPr>
              <p:cNvPr id="14" name="Freeform 24"/>
              <p:cNvSpPr>
                <a:spLocks noChangeAspect="1"/>
              </p:cNvSpPr>
              <p:nvPr/>
            </p:nvSpPr>
            <p:spPr bwMode="auto">
              <a:xfrm>
                <a:off x="528" y="1680"/>
                <a:ext cx="595" cy="766"/>
              </a:xfrm>
              <a:custGeom>
                <a:avLst/>
                <a:gdLst>
                  <a:gd name="T0" fmla="*/ 252 w 252"/>
                  <a:gd name="T1" fmla="*/ 270 h 324"/>
                  <a:gd name="T2" fmla="*/ 126 w 252"/>
                  <a:gd name="T3" fmla="*/ 288 h 324"/>
                  <a:gd name="T4" fmla="*/ 0 w 252"/>
                  <a:gd name="T5" fmla="*/ 270 h 324"/>
                  <a:gd name="T6" fmla="*/ 0 w 252"/>
                  <a:gd name="T7" fmla="*/ 72 h 324"/>
                  <a:gd name="T8" fmla="*/ 126 w 252"/>
                  <a:gd name="T9" fmla="*/ 0 h 324"/>
                  <a:gd name="T10" fmla="*/ 252 w 252"/>
                  <a:gd name="T11" fmla="*/ 72 h 324"/>
                  <a:gd name="T12" fmla="*/ 252 w 252"/>
                  <a:gd name="T13" fmla="*/ 270 h 3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2"/>
                  <a:gd name="T22" fmla="*/ 0 h 324"/>
                  <a:gd name="T23" fmla="*/ 252 w 252"/>
                  <a:gd name="T24" fmla="*/ 324 h 3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2" h="324">
                    <a:moveTo>
                      <a:pt x="252" y="270"/>
                    </a:moveTo>
                    <a:cubicBezTo>
                      <a:pt x="252" y="324"/>
                      <a:pt x="162" y="288"/>
                      <a:pt x="126" y="288"/>
                    </a:cubicBezTo>
                    <a:cubicBezTo>
                      <a:pt x="90" y="288"/>
                      <a:pt x="0" y="324"/>
                      <a:pt x="0" y="27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26"/>
                      <a:pt x="51" y="0"/>
                      <a:pt x="126" y="0"/>
                    </a:cubicBezTo>
                    <a:cubicBezTo>
                      <a:pt x="203" y="0"/>
                      <a:pt x="252" y="26"/>
                      <a:pt x="252" y="72"/>
                    </a:cubicBezTo>
                    <a:lnTo>
                      <a:pt x="252" y="270"/>
                    </a:lnTo>
                    <a:close/>
                  </a:path>
                </a:pathLst>
              </a:custGeom>
              <a:solidFill>
                <a:srgbClr val="FFF5EE"/>
              </a:solidFill>
              <a:ln w="6350">
                <a:solidFill>
                  <a:srgbClr val="FF66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Oval 25"/>
              <p:cNvSpPr>
                <a:spLocks noChangeAspect="1" noChangeArrowheads="1"/>
              </p:cNvSpPr>
              <p:nvPr/>
            </p:nvSpPr>
            <p:spPr bwMode="auto">
              <a:xfrm>
                <a:off x="706" y="1920"/>
                <a:ext cx="240" cy="288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" name="Group 26"/>
            <p:cNvGrpSpPr>
              <a:grpSpLocks noChangeAspect="1"/>
            </p:cNvGrpSpPr>
            <p:nvPr/>
          </p:nvGrpSpPr>
          <p:grpSpPr bwMode="auto">
            <a:xfrm>
              <a:off x="4655" y="1776"/>
              <a:ext cx="595" cy="766"/>
              <a:chOff x="528" y="1680"/>
              <a:chExt cx="595" cy="766"/>
            </a:xfrm>
          </p:grpSpPr>
          <p:sp>
            <p:nvSpPr>
              <p:cNvPr id="12" name="Freeform 27"/>
              <p:cNvSpPr>
                <a:spLocks noChangeAspect="1"/>
              </p:cNvSpPr>
              <p:nvPr/>
            </p:nvSpPr>
            <p:spPr bwMode="auto">
              <a:xfrm>
                <a:off x="528" y="1680"/>
                <a:ext cx="595" cy="766"/>
              </a:xfrm>
              <a:custGeom>
                <a:avLst/>
                <a:gdLst>
                  <a:gd name="T0" fmla="*/ 252 w 252"/>
                  <a:gd name="T1" fmla="*/ 270 h 324"/>
                  <a:gd name="T2" fmla="*/ 126 w 252"/>
                  <a:gd name="T3" fmla="*/ 288 h 324"/>
                  <a:gd name="T4" fmla="*/ 0 w 252"/>
                  <a:gd name="T5" fmla="*/ 270 h 324"/>
                  <a:gd name="T6" fmla="*/ 0 w 252"/>
                  <a:gd name="T7" fmla="*/ 72 h 324"/>
                  <a:gd name="T8" fmla="*/ 126 w 252"/>
                  <a:gd name="T9" fmla="*/ 0 h 324"/>
                  <a:gd name="T10" fmla="*/ 252 w 252"/>
                  <a:gd name="T11" fmla="*/ 72 h 324"/>
                  <a:gd name="T12" fmla="*/ 252 w 252"/>
                  <a:gd name="T13" fmla="*/ 270 h 3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2"/>
                  <a:gd name="T22" fmla="*/ 0 h 324"/>
                  <a:gd name="T23" fmla="*/ 252 w 252"/>
                  <a:gd name="T24" fmla="*/ 324 h 3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2" h="324">
                    <a:moveTo>
                      <a:pt x="252" y="270"/>
                    </a:moveTo>
                    <a:cubicBezTo>
                      <a:pt x="252" y="324"/>
                      <a:pt x="162" y="288"/>
                      <a:pt x="126" y="288"/>
                    </a:cubicBezTo>
                    <a:cubicBezTo>
                      <a:pt x="90" y="288"/>
                      <a:pt x="0" y="324"/>
                      <a:pt x="0" y="27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26"/>
                      <a:pt x="51" y="0"/>
                      <a:pt x="126" y="0"/>
                    </a:cubicBezTo>
                    <a:cubicBezTo>
                      <a:pt x="203" y="0"/>
                      <a:pt x="252" y="26"/>
                      <a:pt x="252" y="72"/>
                    </a:cubicBezTo>
                    <a:lnTo>
                      <a:pt x="252" y="270"/>
                    </a:lnTo>
                    <a:close/>
                  </a:path>
                </a:pathLst>
              </a:custGeom>
              <a:solidFill>
                <a:srgbClr val="FFF5EE"/>
              </a:solidFill>
              <a:ln w="6350">
                <a:solidFill>
                  <a:srgbClr val="FF66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Oval 28"/>
              <p:cNvSpPr>
                <a:spLocks noChangeAspect="1" noChangeArrowheads="1"/>
              </p:cNvSpPr>
              <p:nvPr/>
            </p:nvSpPr>
            <p:spPr bwMode="auto">
              <a:xfrm>
                <a:off x="706" y="1920"/>
                <a:ext cx="240" cy="288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8" name="Group 9"/>
          <p:cNvGrpSpPr>
            <a:grpSpLocks noChangeAspect="1"/>
          </p:cNvGrpSpPr>
          <p:nvPr/>
        </p:nvGrpSpPr>
        <p:grpSpPr bwMode="auto">
          <a:xfrm>
            <a:off x="406408" y="3905148"/>
            <a:ext cx="1727200" cy="1809851"/>
            <a:chOff x="1728" y="720"/>
            <a:chExt cx="2516" cy="2880"/>
          </a:xfrm>
        </p:grpSpPr>
        <p:sp>
          <p:nvSpPr>
            <p:cNvPr id="29" name="Freeform 4"/>
            <p:cNvSpPr>
              <a:spLocks noChangeAspect="1"/>
            </p:cNvSpPr>
            <p:nvPr/>
          </p:nvSpPr>
          <p:spPr bwMode="auto">
            <a:xfrm>
              <a:off x="1728" y="720"/>
              <a:ext cx="2516" cy="2880"/>
            </a:xfrm>
            <a:custGeom>
              <a:avLst/>
              <a:gdLst>
                <a:gd name="T0" fmla="*/ 280 w 647"/>
                <a:gd name="T1" fmla="*/ 463 h 740"/>
                <a:gd name="T2" fmla="*/ 300 w 647"/>
                <a:gd name="T3" fmla="*/ 606 h 740"/>
                <a:gd name="T4" fmla="*/ 329 w 647"/>
                <a:gd name="T5" fmla="*/ 596 h 740"/>
                <a:gd name="T6" fmla="*/ 323 w 647"/>
                <a:gd name="T7" fmla="*/ 466 h 740"/>
                <a:gd name="T8" fmla="*/ 368 w 647"/>
                <a:gd name="T9" fmla="*/ 424 h 740"/>
                <a:gd name="T10" fmla="*/ 465 w 647"/>
                <a:gd name="T11" fmla="*/ 476 h 740"/>
                <a:gd name="T12" fmla="*/ 496 w 647"/>
                <a:gd name="T13" fmla="*/ 475 h 740"/>
                <a:gd name="T14" fmla="*/ 378 w 647"/>
                <a:gd name="T15" fmla="*/ 390 h 740"/>
                <a:gd name="T16" fmla="*/ 378 w 647"/>
                <a:gd name="T17" fmla="*/ 322 h 740"/>
                <a:gd name="T18" fmla="*/ 512 w 647"/>
                <a:gd name="T19" fmla="*/ 269 h 740"/>
                <a:gd name="T20" fmla="*/ 549 w 647"/>
                <a:gd name="T21" fmla="*/ 241 h 740"/>
                <a:gd name="T22" fmla="*/ 375 w 647"/>
                <a:gd name="T23" fmla="*/ 289 h 740"/>
                <a:gd name="T24" fmla="*/ 295 w 647"/>
                <a:gd name="T25" fmla="*/ 281 h 740"/>
                <a:gd name="T26" fmla="*/ 297 w 647"/>
                <a:gd name="T27" fmla="*/ 150 h 740"/>
                <a:gd name="T28" fmla="*/ 266 w 647"/>
                <a:gd name="T29" fmla="*/ 152 h 740"/>
                <a:gd name="T30" fmla="*/ 251 w 647"/>
                <a:gd name="T31" fmla="*/ 300 h 740"/>
                <a:gd name="T32" fmla="*/ 186 w 647"/>
                <a:gd name="T33" fmla="*/ 314 h 740"/>
                <a:gd name="T34" fmla="*/ 87 w 647"/>
                <a:gd name="T35" fmla="*/ 230 h 740"/>
                <a:gd name="T36" fmla="*/ 42 w 647"/>
                <a:gd name="T37" fmla="*/ 201 h 740"/>
                <a:gd name="T38" fmla="*/ 183 w 647"/>
                <a:gd name="T39" fmla="*/ 347 h 740"/>
                <a:gd name="T40" fmla="*/ 218 w 647"/>
                <a:gd name="T41" fmla="*/ 401 h 740"/>
                <a:gd name="T42" fmla="*/ 101 w 647"/>
                <a:gd name="T43" fmla="*/ 456 h 740"/>
                <a:gd name="T44" fmla="*/ 125 w 647"/>
                <a:gd name="T45" fmla="*/ 474 h 740"/>
                <a:gd name="T46" fmla="*/ 230 w 647"/>
                <a:gd name="T47" fmla="*/ 435 h 740"/>
                <a:gd name="T48" fmla="*/ 280 w 647"/>
                <a:gd name="T49" fmla="*/ 463 h 74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47"/>
                <a:gd name="T76" fmla="*/ 0 h 740"/>
                <a:gd name="T77" fmla="*/ 647 w 647"/>
                <a:gd name="T78" fmla="*/ 740 h 74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47" h="740">
                  <a:moveTo>
                    <a:pt x="280" y="463"/>
                  </a:moveTo>
                  <a:cubicBezTo>
                    <a:pt x="280" y="494"/>
                    <a:pt x="277" y="522"/>
                    <a:pt x="300" y="606"/>
                  </a:cubicBezTo>
                  <a:cubicBezTo>
                    <a:pt x="319" y="675"/>
                    <a:pt x="375" y="740"/>
                    <a:pt x="329" y="596"/>
                  </a:cubicBezTo>
                  <a:cubicBezTo>
                    <a:pt x="311" y="539"/>
                    <a:pt x="315" y="514"/>
                    <a:pt x="323" y="466"/>
                  </a:cubicBezTo>
                  <a:cubicBezTo>
                    <a:pt x="329" y="430"/>
                    <a:pt x="350" y="417"/>
                    <a:pt x="368" y="424"/>
                  </a:cubicBezTo>
                  <a:cubicBezTo>
                    <a:pt x="414" y="445"/>
                    <a:pt x="435" y="449"/>
                    <a:pt x="465" y="476"/>
                  </a:cubicBezTo>
                  <a:cubicBezTo>
                    <a:pt x="520" y="522"/>
                    <a:pt x="526" y="514"/>
                    <a:pt x="496" y="475"/>
                  </a:cubicBezTo>
                  <a:cubicBezTo>
                    <a:pt x="467" y="435"/>
                    <a:pt x="404" y="398"/>
                    <a:pt x="378" y="390"/>
                  </a:cubicBezTo>
                  <a:cubicBezTo>
                    <a:pt x="349" y="381"/>
                    <a:pt x="321" y="348"/>
                    <a:pt x="378" y="322"/>
                  </a:cubicBezTo>
                  <a:cubicBezTo>
                    <a:pt x="436" y="296"/>
                    <a:pt x="441" y="282"/>
                    <a:pt x="512" y="269"/>
                  </a:cubicBezTo>
                  <a:cubicBezTo>
                    <a:pt x="622" y="249"/>
                    <a:pt x="647" y="236"/>
                    <a:pt x="549" y="241"/>
                  </a:cubicBezTo>
                  <a:cubicBezTo>
                    <a:pt x="499" y="244"/>
                    <a:pt x="446" y="245"/>
                    <a:pt x="375" y="289"/>
                  </a:cubicBezTo>
                  <a:cubicBezTo>
                    <a:pt x="348" y="306"/>
                    <a:pt x="302" y="316"/>
                    <a:pt x="295" y="281"/>
                  </a:cubicBezTo>
                  <a:cubicBezTo>
                    <a:pt x="286" y="233"/>
                    <a:pt x="283" y="202"/>
                    <a:pt x="297" y="150"/>
                  </a:cubicBezTo>
                  <a:cubicBezTo>
                    <a:pt x="330" y="30"/>
                    <a:pt x="324" y="0"/>
                    <a:pt x="266" y="152"/>
                  </a:cubicBezTo>
                  <a:cubicBezTo>
                    <a:pt x="246" y="204"/>
                    <a:pt x="250" y="265"/>
                    <a:pt x="251" y="300"/>
                  </a:cubicBezTo>
                  <a:cubicBezTo>
                    <a:pt x="253" y="348"/>
                    <a:pt x="215" y="336"/>
                    <a:pt x="186" y="314"/>
                  </a:cubicBezTo>
                  <a:cubicBezTo>
                    <a:pt x="156" y="292"/>
                    <a:pt x="119" y="264"/>
                    <a:pt x="87" y="230"/>
                  </a:cubicBezTo>
                  <a:cubicBezTo>
                    <a:pt x="56" y="198"/>
                    <a:pt x="20" y="148"/>
                    <a:pt x="42" y="201"/>
                  </a:cubicBezTo>
                  <a:cubicBezTo>
                    <a:pt x="71" y="272"/>
                    <a:pt x="171" y="338"/>
                    <a:pt x="183" y="347"/>
                  </a:cubicBezTo>
                  <a:cubicBezTo>
                    <a:pt x="212" y="368"/>
                    <a:pt x="265" y="382"/>
                    <a:pt x="218" y="401"/>
                  </a:cubicBezTo>
                  <a:cubicBezTo>
                    <a:pt x="171" y="419"/>
                    <a:pt x="121" y="441"/>
                    <a:pt x="101" y="456"/>
                  </a:cubicBezTo>
                  <a:cubicBezTo>
                    <a:pt x="0" y="532"/>
                    <a:pt x="25" y="542"/>
                    <a:pt x="125" y="474"/>
                  </a:cubicBezTo>
                  <a:cubicBezTo>
                    <a:pt x="142" y="462"/>
                    <a:pt x="187" y="443"/>
                    <a:pt x="230" y="435"/>
                  </a:cubicBezTo>
                  <a:cubicBezTo>
                    <a:pt x="273" y="427"/>
                    <a:pt x="279" y="454"/>
                    <a:pt x="280" y="463"/>
                  </a:cubicBezTo>
                  <a:close/>
                </a:path>
              </a:pathLst>
            </a:custGeom>
            <a:solidFill>
              <a:srgbClr val="FFF5EE"/>
            </a:solidFill>
            <a:ln w="6350">
              <a:solidFill>
                <a:srgbClr val="FF66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7"/>
            <p:cNvSpPr>
              <a:spLocks noChangeAspect="1"/>
            </p:cNvSpPr>
            <p:nvPr/>
          </p:nvSpPr>
          <p:spPr bwMode="auto">
            <a:xfrm>
              <a:off x="2678" y="1972"/>
              <a:ext cx="403" cy="376"/>
            </a:xfrm>
            <a:custGeom>
              <a:avLst/>
              <a:gdLst>
                <a:gd name="T0" fmla="*/ 33 w 140"/>
                <a:gd name="T1" fmla="*/ 118 h 128"/>
                <a:gd name="T2" fmla="*/ 80 w 140"/>
                <a:gd name="T3" fmla="*/ 122 h 128"/>
                <a:gd name="T4" fmla="*/ 121 w 140"/>
                <a:gd name="T5" fmla="*/ 44 h 128"/>
                <a:gd name="T6" fmla="*/ 39 w 140"/>
                <a:gd name="T7" fmla="*/ 10 h 128"/>
                <a:gd name="T8" fmla="*/ 2 w 140"/>
                <a:gd name="T9" fmla="*/ 59 h 128"/>
                <a:gd name="T10" fmla="*/ 33 w 140"/>
                <a:gd name="T11" fmla="*/ 118 h 1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"/>
                <a:gd name="T19" fmla="*/ 0 h 128"/>
                <a:gd name="T20" fmla="*/ 140 w 140"/>
                <a:gd name="T21" fmla="*/ 128 h 1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" h="128">
                  <a:moveTo>
                    <a:pt x="33" y="118"/>
                  </a:moveTo>
                  <a:cubicBezTo>
                    <a:pt x="49" y="128"/>
                    <a:pt x="67" y="127"/>
                    <a:pt x="80" y="122"/>
                  </a:cubicBezTo>
                  <a:cubicBezTo>
                    <a:pt x="98" y="116"/>
                    <a:pt x="140" y="88"/>
                    <a:pt x="121" y="44"/>
                  </a:cubicBezTo>
                  <a:cubicBezTo>
                    <a:pt x="99" y="0"/>
                    <a:pt x="57" y="2"/>
                    <a:pt x="39" y="10"/>
                  </a:cubicBezTo>
                  <a:cubicBezTo>
                    <a:pt x="19" y="20"/>
                    <a:pt x="4" y="38"/>
                    <a:pt x="2" y="59"/>
                  </a:cubicBezTo>
                  <a:cubicBezTo>
                    <a:pt x="0" y="79"/>
                    <a:pt x="3" y="100"/>
                    <a:pt x="33" y="118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33" name="Straight Arrow Connector 32"/>
          <p:cNvCxnSpPr/>
          <p:nvPr/>
        </p:nvCxnSpPr>
        <p:spPr>
          <a:xfrm>
            <a:off x="2624667" y="4851164"/>
            <a:ext cx="1659466" cy="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370667" y="3964343"/>
            <a:ext cx="2492990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aramond"/>
                <a:cs typeface="Garamond"/>
              </a:rPr>
              <a:t>Stimulus (antigen/</a:t>
            </a:r>
          </a:p>
          <a:p>
            <a:r>
              <a:rPr lang="en-US" sz="2400" dirty="0" smtClean="0">
                <a:latin typeface="Garamond"/>
                <a:cs typeface="Garamond"/>
              </a:rPr>
              <a:t>MHC?)</a:t>
            </a:r>
          </a:p>
          <a:p>
            <a:endParaRPr lang="en-US" sz="2400" dirty="0"/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3505200" y="6201301"/>
            <a:ext cx="1507067" cy="385766"/>
          </a:xfrm>
          <a:prstGeom prst="straightConnector1">
            <a:avLst/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26533" y="6722533"/>
            <a:ext cx="45876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Irreversible Change / self-tolerance </a:t>
            </a:r>
          </a:p>
          <a:p>
            <a:r>
              <a:rPr lang="en-US" sz="2400" dirty="0" smtClean="0"/>
              <a:t>Epigenetic changes to TEC? 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3505200" y="5810462"/>
            <a:ext cx="941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Garamond"/>
                <a:cs typeface="Garamond"/>
              </a:rPr>
              <a:t>TIME</a:t>
            </a:r>
            <a:endParaRPr lang="en-US" sz="24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13336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0800"/>
            <a:ext cx="6858000" cy="39619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799" y="465631"/>
            <a:ext cx="5503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latin typeface="Garamond"/>
                <a:cs typeface="Garamond"/>
              </a:rPr>
              <a:t>Developmental acquisition of self-tolerance: antigen exposure model</a:t>
            </a:r>
            <a:endParaRPr lang="en-US" sz="3600" b="1" i="1" dirty="0">
              <a:latin typeface="Garamond"/>
              <a:cs typeface="Garamon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1" y="8314248"/>
            <a:ext cx="5850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World J Stem Cells 2013 April 26; 5(2): 43-</a:t>
            </a:r>
            <a:r>
              <a:rPr lang="en-US" i="1" dirty="0" smtClean="0"/>
              <a:t>52</a:t>
            </a:r>
          </a:p>
          <a:p>
            <a:r>
              <a:rPr lang="en-US" i="1" dirty="0" smtClean="0"/>
              <a:t> </a:t>
            </a:r>
            <a:r>
              <a:rPr lang="pl-PL" i="1" dirty="0"/>
              <a:t>doi:10.4252/wjsc.v5.i2.43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89092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74902"/>
            <a:ext cx="6858000" cy="43768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71133" y="4876793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008000"/>
                </a:solidFill>
              </a:rPr>
              <a:t>AIRE</a:t>
            </a:r>
            <a:endParaRPr lang="en-US" i="1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1200" y="404843"/>
            <a:ext cx="5486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>
                <a:latin typeface="Garamond"/>
                <a:cs typeface="Garamond"/>
              </a:rPr>
              <a:t>Developmental acquisition </a:t>
            </a:r>
            <a:r>
              <a:rPr lang="en-US" sz="3600" b="1" i="1" dirty="0" smtClean="0">
                <a:latin typeface="Garamond"/>
                <a:cs typeface="Garamond"/>
              </a:rPr>
              <a:t>of self</a:t>
            </a:r>
            <a:r>
              <a:rPr lang="en-US" sz="3600" b="1" i="1" dirty="0">
                <a:latin typeface="Garamond"/>
                <a:cs typeface="Garamond"/>
              </a:rPr>
              <a:t>-tolerance: antigen exposure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4000" y="8500536"/>
            <a:ext cx="43835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World J Stem Cells 2013 April 26; 5(2): 43-52</a:t>
            </a:r>
          </a:p>
          <a:p>
            <a:r>
              <a:rPr lang="en-US" i="1" dirty="0"/>
              <a:t> </a:t>
            </a:r>
            <a:r>
              <a:rPr lang="pl-PL" i="1" dirty="0"/>
              <a:t>doi:10.4252/wjsc.v5.i2.43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02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1016"/>
            <a:ext cx="6857999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Garamond"/>
                <a:cs typeface="Garamond"/>
              </a:rPr>
              <a:t>Summary</a:t>
            </a:r>
          </a:p>
          <a:p>
            <a:pPr algn="ctr"/>
            <a:endParaRPr lang="en-US" sz="4000" b="1" dirty="0" smtClean="0">
              <a:solidFill>
                <a:srgbClr val="FFFF00"/>
              </a:solidFill>
              <a:latin typeface="Garamond"/>
              <a:cs typeface="Garamond"/>
            </a:endParaRPr>
          </a:p>
          <a:p>
            <a:pPr algn="ctr"/>
            <a:endParaRPr lang="en-US" sz="2400" b="1" dirty="0">
              <a:solidFill>
                <a:srgbClr val="FFFF00"/>
              </a:solidFill>
              <a:latin typeface="Garamond"/>
              <a:cs typeface="Garamond"/>
            </a:endParaRP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Garamond"/>
                <a:cs typeface="Garamond"/>
              </a:rPr>
              <a:t>IUT:  A powerful investigative method</a:t>
            </a:r>
          </a:p>
          <a:p>
            <a:pPr algn="ctr"/>
            <a:endParaRPr lang="en-US" sz="3600" b="1" dirty="0" smtClean="0">
              <a:solidFill>
                <a:srgbClr val="FFFF00"/>
              </a:solidFill>
              <a:latin typeface="Garamond"/>
              <a:cs typeface="Garamond"/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  <a:latin typeface="Garamond"/>
                <a:cs typeface="Garamond"/>
              </a:rPr>
              <a:t>	</a:t>
            </a:r>
            <a:endParaRPr lang="en-US" sz="2400" b="1" dirty="0" smtClean="0">
              <a:solidFill>
                <a:srgbClr val="FFFF00"/>
              </a:solidFill>
              <a:latin typeface="Garamond"/>
              <a:cs typeface="Garamond"/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  <a:latin typeface="Garamond"/>
                <a:cs typeface="Garamond"/>
              </a:rPr>
              <a:t>	</a:t>
            </a:r>
            <a:r>
              <a:rPr lang="en-US" sz="3600" b="1" dirty="0" smtClean="0">
                <a:solidFill>
                  <a:srgbClr val="FFFF00"/>
                </a:solidFill>
                <a:latin typeface="Garamond"/>
                <a:cs typeface="Garamond"/>
              </a:rPr>
              <a:t>1. Detailed understanding of mechanisms underlying self-tolerance</a:t>
            </a:r>
          </a:p>
          <a:p>
            <a:pPr algn="ctr"/>
            <a:endParaRPr lang="en-US" sz="3600" b="1" dirty="0" smtClean="0">
              <a:solidFill>
                <a:srgbClr val="FFFF00"/>
              </a:solidFill>
              <a:latin typeface="Garamond"/>
              <a:cs typeface="Garamond"/>
            </a:endParaRPr>
          </a:p>
          <a:p>
            <a:pPr algn="ctr"/>
            <a:endParaRPr lang="en-US" sz="2400" b="1" dirty="0" smtClean="0">
              <a:solidFill>
                <a:srgbClr val="FFFF00"/>
              </a:solidFill>
              <a:latin typeface="Garamond"/>
              <a:cs typeface="Garamond"/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  <a:latin typeface="Garamond"/>
                <a:cs typeface="Garamond"/>
              </a:rPr>
              <a:t>	</a:t>
            </a:r>
            <a:r>
              <a:rPr lang="en-US" sz="3600" b="1" dirty="0" smtClean="0">
                <a:solidFill>
                  <a:srgbClr val="FFFF00"/>
                </a:solidFill>
                <a:latin typeface="Garamond"/>
                <a:cs typeface="Garamond"/>
              </a:rPr>
              <a:t>2. Applications in therapeutics</a:t>
            </a:r>
            <a:endParaRPr lang="en-US" sz="3600" b="1" dirty="0">
              <a:solidFill>
                <a:srgbClr val="FFFF00"/>
              </a:solidFill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34306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776" y="1443037"/>
            <a:ext cx="5465232" cy="67533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8647" y="153937"/>
            <a:ext cx="53844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Circulating human insulin 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in sheep!</a:t>
            </a:r>
            <a:endParaRPr lang="en-US" sz="3600" b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3950" y="8358556"/>
            <a:ext cx="6704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Exp Hematol 2010; 38: 311-320 [PMID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: </a:t>
            </a:r>
            <a:r>
              <a:rPr lang="pl-PL" dirty="0" smtClean="0">
                <a:solidFill>
                  <a:schemeClr val="bg1">
                    <a:lumMod val="85000"/>
                  </a:schemeClr>
                </a:solidFill>
              </a:rPr>
              <a:t>20170708 </a:t>
            </a:r>
            <a:r>
              <a:rPr lang="pl-PL" dirty="0">
                <a:solidFill>
                  <a:schemeClr val="bg1">
                    <a:lumMod val="85000"/>
                  </a:schemeClr>
                </a:solidFill>
              </a:rPr>
              <a:t>DOI: 10.1016/j.exphem.2010.02.005]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32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1094" y="50816"/>
            <a:ext cx="535456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Garamond"/>
                <a:cs typeface="Garamond"/>
              </a:rPr>
              <a:t>Acknowledgements</a:t>
            </a:r>
          </a:p>
          <a:p>
            <a:endParaRPr lang="en-US" sz="3200" dirty="0">
              <a:latin typeface="Garamond"/>
              <a:cs typeface="Garamond"/>
            </a:endParaRPr>
          </a:p>
          <a:p>
            <a:r>
              <a:rPr lang="en-US" sz="2400" dirty="0" smtClean="0">
                <a:latin typeface="Garamond"/>
                <a:cs typeface="Garamond"/>
              </a:rPr>
              <a:t>Alireza Torabi, M.D., Ph.D.</a:t>
            </a:r>
          </a:p>
          <a:p>
            <a:endParaRPr lang="en-US" sz="2400" dirty="0" smtClean="0">
              <a:latin typeface="Garamond"/>
              <a:cs typeface="Garamond"/>
            </a:endParaRPr>
          </a:p>
          <a:p>
            <a:r>
              <a:rPr lang="en-US" sz="2400" dirty="0" smtClean="0">
                <a:latin typeface="Garamond"/>
                <a:cs typeface="Garamond"/>
              </a:rPr>
              <a:t>Jessica Reed, DVM, Ph.D.</a:t>
            </a:r>
          </a:p>
          <a:p>
            <a:endParaRPr lang="en-US" sz="2400" dirty="0" smtClean="0">
              <a:latin typeface="Garamond"/>
              <a:cs typeface="Garamond"/>
            </a:endParaRPr>
          </a:p>
          <a:p>
            <a:r>
              <a:rPr lang="en-US" sz="2400" dirty="0">
                <a:latin typeface="Garamond"/>
                <a:cs typeface="Garamond"/>
              </a:rPr>
              <a:t>A</a:t>
            </a:r>
            <a:r>
              <a:rPr lang="en-US" sz="2400" dirty="0" smtClean="0">
                <a:latin typeface="Garamond"/>
                <a:cs typeface="Garamond"/>
              </a:rPr>
              <a:t>del Ersek, Ph.D.</a:t>
            </a:r>
          </a:p>
          <a:p>
            <a:endParaRPr lang="en-US" sz="2400" dirty="0" smtClean="0">
              <a:latin typeface="Garamond"/>
              <a:cs typeface="Garamond"/>
            </a:endParaRPr>
          </a:p>
          <a:p>
            <a:r>
              <a:rPr lang="en-US" sz="2400" dirty="0" smtClean="0">
                <a:latin typeface="Garamond"/>
                <a:cs typeface="Garamond"/>
              </a:rPr>
              <a:t>A Daisy Goodrich, Ph.D.</a:t>
            </a:r>
          </a:p>
          <a:p>
            <a:endParaRPr lang="en-US" sz="2400" dirty="0" smtClean="0">
              <a:latin typeface="Garamond"/>
              <a:cs typeface="Garamond"/>
            </a:endParaRPr>
          </a:p>
          <a:p>
            <a:r>
              <a:rPr lang="en-US" sz="2400" dirty="0" smtClean="0">
                <a:latin typeface="Garamond"/>
                <a:cs typeface="Garamond"/>
              </a:rPr>
              <a:t>Esmail D Zanjani, Ph.D.</a:t>
            </a:r>
            <a:endParaRPr lang="en-US" sz="2400" dirty="0">
              <a:latin typeface="Garamond"/>
              <a:cs typeface="Garamon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364265"/>
            <a:ext cx="694658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    </a:t>
            </a:r>
            <a:r>
              <a:rPr lang="en-US" sz="2400" dirty="0" smtClean="0">
                <a:latin typeface="Garamond"/>
                <a:cs typeface="Garamond"/>
              </a:rPr>
              <a:t>My Family: Janice, </a:t>
            </a:r>
            <a:r>
              <a:rPr lang="en-US" sz="2400" dirty="0">
                <a:latin typeface="Garamond"/>
                <a:cs typeface="Garamond"/>
              </a:rPr>
              <a:t>A</a:t>
            </a:r>
            <a:r>
              <a:rPr lang="en-US" sz="2400" dirty="0" smtClean="0">
                <a:latin typeface="Garamond"/>
                <a:cs typeface="Garamond"/>
              </a:rPr>
              <a:t>aron and Jedediah</a:t>
            </a:r>
            <a:endParaRPr lang="en-US" sz="2400" dirty="0">
              <a:latin typeface="Garamond"/>
              <a:cs typeface="Garamond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5300132"/>
            <a:ext cx="4292405" cy="384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9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23217</TotalTime>
  <Words>1603</Words>
  <Application>Microsoft Macintosh PowerPoint</Application>
  <PresentationFormat>On-screen Show (4:3)</PresentationFormat>
  <Paragraphs>253</Paragraphs>
  <Slides>40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Office Theme</vt:lpstr>
      <vt:lpstr>1_Office Theme</vt:lpstr>
      <vt:lpstr>2_Office Theme</vt:lpstr>
      <vt:lpstr>3_Office Theme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 of Nevada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Pixley</dc:creator>
  <cp:lastModifiedBy>John Pixley</cp:lastModifiedBy>
  <cp:revision>158</cp:revision>
  <dcterms:created xsi:type="dcterms:W3CDTF">2014-05-03T15:21:00Z</dcterms:created>
  <dcterms:modified xsi:type="dcterms:W3CDTF">2014-09-29T18:10:54Z</dcterms:modified>
</cp:coreProperties>
</file>