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tiff" ContentType="image/tiff"/>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66" r:id="rId2"/>
    <p:sldId id="267" r:id="rId3"/>
    <p:sldId id="269" r:id="rId4"/>
    <p:sldId id="270" r:id="rId5"/>
    <p:sldId id="271" r:id="rId6"/>
    <p:sldId id="283" r:id="rId7"/>
    <p:sldId id="272" r:id="rId8"/>
    <p:sldId id="280" r:id="rId9"/>
    <p:sldId id="282" r:id="rId10"/>
    <p:sldId id="273" r:id="rId11"/>
    <p:sldId id="274" r:id="rId12"/>
    <p:sldId id="275" r:id="rId13"/>
    <p:sldId id="277" r:id="rId14"/>
    <p:sldId id="276" r:id="rId15"/>
    <p:sldId id="279" r:id="rId16"/>
    <p:sldId id="278" r:id="rId17"/>
    <p:sldId id="284" r:id="rId18"/>
    <p:sldId id="290" r:id="rId19"/>
    <p:sldId id="291" r:id="rId20"/>
    <p:sldId id="285" r:id="rId21"/>
    <p:sldId id="286" r:id="rId22"/>
    <p:sldId id="287" r:id="rId23"/>
    <p:sldId id="288" r:id="rId24"/>
    <p:sldId id="289" r:id="rId25"/>
  </p:sldIdLst>
  <p:sldSz cx="9144000" cy="6858000" type="screen4x3"/>
  <p:notesSz cx="7315200" cy="9601200"/>
  <p:custDataLst>
    <p:tags r:id="rId27"/>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6FA8"/>
    <a:srgbClr val="BBE0E3"/>
    <a:srgbClr val="DDDDDD"/>
    <a:srgbClr val="808080"/>
    <a:srgbClr val="C0C0C0"/>
    <a:srgbClr val="99FF99"/>
    <a:srgbClr val="000000"/>
    <a:srgbClr val="FF99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149" autoAdjust="0"/>
    <p:restoredTop sz="96060" autoAdjust="0"/>
  </p:normalViewPr>
  <p:slideViewPr>
    <p:cSldViewPr>
      <p:cViewPr varScale="1">
        <p:scale>
          <a:sx n="73" d="100"/>
          <a:sy n="73" d="100"/>
        </p:scale>
        <p:origin x="-1746" y="-102"/>
      </p:cViewPr>
      <p:guideLst>
        <p:guide orient="horz" pos="2160"/>
        <p:guide pos="2880"/>
      </p:guideLst>
    </p:cSldViewPr>
  </p:slideViewPr>
  <p:notesTextViewPr>
    <p:cViewPr>
      <p:scale>
        <a:sx n="3" d="2"/>
        <a:sy n="3" d="2"/>
      </p:scale>
      <p:origin x="0" y="0"/>
    </p:cViewPr>
  </p:notesTextViewPr>
  <p:sorterViewPr>
    <p:cViewPr varScale="1">
      <p:scale>
        <a:sx n="100" d="100"/>
        <a:sy n="100" d="100"/>
      </p:scale>
      <p:origin x="0" y="-2946"/>
    </p:cViewPr>
  </p:sorterViewPr>
  <p:notesViewPr>
    <p:cSldViewPr>
      <p:cViewPr varScale="1">
        <p:scale>
          <a:sx n="83" d="100"/>
          <a:sy n="83" d="100"/>
        </p:scale>
        <p:origin x="-1956" y="-78"/>
      </p:cViewPr>
      <p:guideLst>
        <p:guide orient="horz" pos="3024"/>
        <p:guide pos="2304"/>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defRPr sz="1300"/>
            </a:lvl1pPr>
          </a:lstStyle>
          <a:p>
            <a:endParaRPr lang="en-US"/>
          </a:p>
        </p:txBody>
      </p:sp>
      <p:sp>
        <p:nvSpPr>
          <p:cNvPr id="30723" name="Rectangle 3"/>
          <p:cNvSpPr>
            <a:spLocks noGrp="1" noChangeArrowheads="1"/>
          </p:cNvSpPr>
          <p:nvPr>
            <p:ph type="dt" idx="1"/>
          </p:nvPr>
        </p:nvSpPr>
        <p:spPr bwMode="auto">
          <a:xfrm>
            <a:off x="4143587"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a:defRPr sz="1300"/>
            </a:lvl1pPr>
          </a:lstStyle>
          <a:p>
            <a:endParaRPr lang="en-US"/>
          </a:p>
        </p:txBody>
      </p:sp>
      <p:sp>
        <p:nvSpPr>
          <p:cNvPr id="3072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30725" name="Rectangle 5"/>
          <p:cNvSpPr>
            <a:spLocks noGrp="1" noChangeArrowheads="1"/>
          </p:cNvSpPr>
          <p:nvPr>
            <p:ph type="body" sz="quarter" idx="3"/>
          </p:nvPr>
        </p:nvSpPr>
        <p:spPr bwMode="auto">
          <a:xfrm>
            <a:off x="731520" y="4560570"/>
            <a:ext cx="5852160" cy="432054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26" name="Rectangle 6"/>
          <p:cNvSpPr>
            <a:spLocks noGrp="1" noChangeArrowheads="1"/>
          </p:cNvSpPr>
          <p:nvPr>
            <p:ph type="ftr" sz="quarter" idx="4"/>
          </p:nvPr>
        </p:nvSpPr>
        <p:spPr bwMode="auto">
          <a:xfrm>
            <a:off x="0" y="9119474"/>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defRPr sz="1300"/>
            </a:lvl1pPr>
          </a:lstStyle>
          <a:p>
            <a:endParaRPr lang="en-US"/>
          </a:p>
        </p:txBody>
      </p:sp>
      <p:sp>
        <p:nvSpPr>
          <p:cNvPr id="30727" name="Rectangle 7"/>
          <p:cNvSpPr>
            <a:spLocks noGrp="1" noChangeArrowheads="1"/>
          </p:cNvSpPr>
          <p:nvPr>
            <p:ph type="sldNum" sz="quarter" idx="5"/>
          </p:nvPr>
        </p:nvSpPr>
        <p:spPr bwMode="auto">
          <a:xfrm>
            <a:off x="4143587" y="9119474"/>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a:defRPr sz="1300"/>
            </a:lvl1pPr>
          </a:lstStyle>
          <a:p>
            <a:fld id="{59574C3F-7111-41B9-B9AB-87DF4E2061DA}" type="slidenum">
              <a:rPr lang="en-US"/>
              <a:pPr/>
              <a:t>‹#›</a:t>
            </a:fld>
            <a:endParaRPr lang="en-US"/>
          </a:p>
        </p:txBody>
      </p:sp>
    </p:spTree>
    <p:extLst>
      <p:ext uri="{BB962C8B-B14F-4D97-AF65-F5344CB8AC3E}">
        <p14:creationId xmlns:p14="http://schemas.microsoft.com/office/powerpoint/2010/main" xmlns="" val="321616282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0C38A4-630A-46E4-B18B-45150C2C09BC}" type="slidenum">
              <a:rPr lang="en-US"/>
              <a:pPr/>
              <a:t>1</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474940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0C38A4-630A-46E4-B18B-45150C2C09BC}" type="slidenum">
              <a:rPr lang="en-US"/>
              <a:pPr/>
              <a:t>2</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1058535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0C38A4-630A-46E4-B18B-45150C2C09BC}" type="slidenum">
              <a:rPr lang="en-US"/>
              <a:pPr/>
              <a:t>3</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894160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0C38A4-630A-46E4-B18B-45150C2C09BC}" type="slidenum">
              <a:rPr lang="en-US"/>
              <a:pPr/>
              <a:t>4</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8941609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0C38A4-630A-46E4-B18B-45150C2C09BC}" type="slidenum">
              <a:rPr lang="en-US"/>
              <a:pPr/>
              <a:t>5</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8941609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0C38A4-630A-46E4-B18B-45150C2C09BC}" type="slidenum">
              <a:rPr lang="en-US"/>
              <a:pPr/>
              <a:t>6</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2174571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0C38A4-630A-46E4-B18B-45150C2C09BC}" type="slidenum">
              <a:rPr lang="en-US"/>
              <a:pPr/>
              <a:t>7</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8941609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0C38A4-630A-46E4-B18B-45150C2C09BC}" type="slidenum">
              <a:rPr lang="en-US"/>
              <a:pPr/>
              <a:t>8</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105853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0C38A4-630A-46E4-B18B-45150C2C09BC}" type="slidenum">
              <a:rPr lang="en-US"/>
              <a:pPr/>
              <a:t>9</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291625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0C38A4-630A-46E4-B18B-45150C2C09BC}" type="slidenum">
              <a:rPr lang="en-US"/>
              <a:pPr/>
              <a:t>10</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894160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0C38A4-630A-46E4-B18B-45150C2C09BC}" type="slidenum">
              <a:rPr lang="en-US"/>
              <a:pPr/>
              <a:t>11</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8941609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0C38A4-630A-46E4-B18B-45150C2C09BC}" type="slidenum">
              <a:rPr lang="en-US"/>
              <a:pPr/>
              <a:t>12</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894160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0C38A4-630A-46E4-B18B-45150C2C09BC}" type="slidenum">
              <a:rPr lang="en-US"/>
              <a:pPr/>
              <a:t>13</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8941609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0C38A4-630A-46E4-B18B-45150C2C09BC}" type="slidenum">
              <a:rPr lang="en-US"/>
              <a:pPr/>
              <a:t>14</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8941609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0C38A4-630A-46E4-B18B-45150C2C09BC}" type="slidenum">
              <a:rPr lang="en-US"/>
              <a:pPr/>
              <a:t>15</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8941609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0C38A4-630A-46E4-B18B-45150C2C09BC}" type="slidenum">
              <a:rPr lang="en-US"/>
              <a:pPr/>
              <a:t>16</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8941609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0C38A4-630A-46E4-B18B-45150C2C09BC}" type="slidenum">
              <a:rPr lang="en-US"/>
              <a:pPr/>
              <a:t>17</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2111792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0C38A4-630A-46E4-B18B-45150C2C09BC}" type="slidenum">
              <a:rPr lang="en-US"/>
              <a:pPr/>
              <a:t>18</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4673655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0C38A4-630A-46E4-B18B-45150C2C09BC}" type="slidenum">
              <a:rPr lang="en-US"/>
              <a:pPr/>
              <a:t>19</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6766257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0C38A4-630A-46E4-B18B-45150C2C09BC}" type="slidenum">
              <a:rPr lang="en-US"/>
              <a:pPr/>
              <a:t>20</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503942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0C38A4-630A-46E4-B18B-45150C2C09BC}" type="slidenum">
              <a:rPr lang="en-US"/>
              <a:pPr/>
              <a:t>21</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4766097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0C38A4-630A-46E4-B18B-45150C2C09BC}" type="slidenum">
              <a:rPr lang="en-US"/>
              <a:pPr/>
              <a:t>22</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40375209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0C38A4-630A-46E4-B18B-45150C2C09BC}" type="slidenum">
              <a:rPr lang="en-US"/>
              <a:pPr/>
              <a:t>23</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2302149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0C38A4-630A-46E4-B18B-45150C2C09BC}" type="slidenum">
              <a:rPr lang="en-US"/>
              <a:pPr/>
              <a:t>24</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855234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2" name="Rectangle 8"/>
          <p:cNvSpPr>
            <a:spLocks noChangeArrowheads="1"/>
          </p:cNvSpPr>
          <p:nvPr/>
        </p:nvSpPr>
        <p:spPr bwMode="auto">
          <a:xfrm>
            <a:off x="0" y="6629400"/>
            <a:ext cx="9144000" cy="228600"/>
          </a:xfrm>
          <a:prstGeom prst="rect">
            <a:avLst/>
          </a:prstGeom>
          <a:solidFill>
            <a:schemeClr val="accent2"/>
          </a:solidFill>
          <a:ln w="9525">
            <a:noFill/>
            <a:miter lim="800000"/>
            <a:headEnd/>
            <a:tailEnd/>
          </a:ln>
          <a:effectLst/>
        </p:spPr>
        <p:txBody>
          <a:bodyPr wrap="none" anchor="ctr"/>
          <a:lstStyle/>
          <a:p>
            <a:endParaRPr lang="en-US"/>
          </a:p>
        </p:txBody>
      </p:sp>
      <p:sp>
        <p:nvSpPr>
          <p:cNvPr id="1033" name="Rectangle 9"/>
          <p:cNvSpPr>
            <a:spLocks noChangeArrowheads="1"/>
          </p:cNvSpPr>
          <p:nvPr/>
        </p:nvSpPr>
        <p:spPr bwMode="auto">
          <a:xfrm>
            <a:off x="141288" y="6400800"/>
            <a:ext cx="184150" cy="228600"/>
          </a:xfrm>
          <a:prstGeom prst="rect">
            <a:avLst/>
          </a:prstGeom>
          <a:noFill/>
          <a:ln w="9525">
            <a:noFill/>
            <a:miter lim="800000"/>
            <a:headEnd/>
            <a:tailEnd/>
          </a:ln>
          <a:effectLst/>
        </p:spPr>
        <p:txBody>
          <a:bodyPr wrap="none">
            <a:spAutoFit/>
          </a:bodyPr>
          <a:lstStyle/>
          <a:p>
            <a:endParaRPr lang="en-US" sz="900">
              <a:solidFill>
                <a:schemeClr val="bg2"/>
              </a:solidFill>
              <a:latin typeface="Verdana" pitchFamily="34" charset="0"/>
            </a:endParaRPr>
          </a:p>
        </p:txBody>
      </p:sp>
      <p:sp>
        <p:nvSpPr>
          <p:cNvPr id="4" name="Title Placeholder 3"/>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2400">
          <a:solidFill>
            <a:schemeClr val="tx2"/>
          </a:solidFill>
          <a:latin typeface="+mj-lt"/>
          <a:ea typeface="+mj-ea"/>
          <a:cs typeface="+mj-cs"/>
        </a:defRPr>
      </a:lvl1pPr>
      <a:lvl2pPr algn="l" rtl="0" eaLnBrk="1" fontAlgn="base" hangingPunct="1">
        <a:spcBef>
          <a:spcPct val="0"/>
        </a:spcBef>
        <a:spcAft>
          <a:spcPct val="0"/>
        </a:spcAft>
        <a:defRPr sz="2400">
          <a:solidFill>
            <a:schemeClr val="tx2"/>
          </a:solidFill>
          <a:latin typeface="Verdana" pitchFamily="34" charset="0"/>
        </a:defRPr>
      </a:lvl2pPr>
      <a:lvl3pPr algn="l" rtl="0" eaLnBrk="1" fontAlgn="base" hangingPunct="1">
        <a:spcBef>
          <a:spcPct val="0"/>
        </a:spcBef>
        <a:spcAft>
          <a:spcPct val="0"/>
        </a:spcAft>
        <a:defRPr sz="2400">
          <a:solidFill>
            <a:schemeClr val="tx2"/>
          </a:solidFill>
          <a:latin typeface="Verdana" pitchFamily="34" charset="0"/>
        </a:defRPr>
      </a:lvl3pPr>
      <a:lvl4pPr algn="l" rtl="0" eaLnBrk="1" fontAlgn="base" hangingPunct="1">
        <a:spcBef>
          <a:spcPct val="0"/>
        </a:spcBef>
        <a:spcAft>
          <a:spcPct val="0"/>
        </a:spcAft>
        <a:defRPr sz="2400">
          <a:solidFill>
            <a:schemeClr val="tx2"/>
          </a:solidFill>
          <a:latin typeface="Verdana" pitchFamily="34" charset="0"/>
        </a:defRPr>
      </a:lvl4pPr>
      <a:lvl5pPr algn="l" rtl="0" eaLnBrk="1" fontAlgn="base" hangingPunct="1">
        <a:spcBef>
          <a:spcPct val="0"/>
        </a:spcBef>
        <a:spcAft>
          <a:spcPct val="0"/>
        </a:spcAft>
        <a:defRPr sz="2400">
          <a:solidFill>
            <a:schemeClr val="tx2"/>
          </a:solidFill>
          <a:latin typeface="Verdana" pitchFamily="34" charset="0"/>
        </a:defRPr>
      </a:lvl5pPr>
      <a:lvl6pPr marL="457200" algn="l" rtl="0" eaLnBrk="1" fontAlgn="base" hangingPunct="1">
        <a:spcBef>
          <a:spcPct val="0"/>
        </a:spcBef>
        <a:spcAft>
          <a:spcPct val="0"/>
        </a:spcAft>
        <a:defRPr sz="2400">
          <a:solidFill>
            <a:schemeClr val="tx2"/>
          </a:solidFill>
          <a:latin typeface="Verdana" pitchFamily="34" charset="0"/>
        </a:defRPr>
      </a:lvl6pPr>
      <a:lvl7pPr marL="914400" algn="l" rtl="0" eaLnBrk="1" fontAlgn="base" hangingPunct="1">
        <a:spcBef>
          <a:spcPct val="0"/>
        </a:spcBef>
        <a:spcAft>
          <a:spcPct val="0"/>
        </a:spcAft>
        <a:defRPr sz="2400">
          <a:solidFill>
            <a:schemeClr val="tx2"/>
          </a:solidFill>
          <a:latin typeface="Verdana" pitchFamily="34" charset="0"/>
        </a:defRPr>
      </a:lvl7pPr>
      <a:lvl8pPr marL="1371600" algn="l" rtl="0" eaLnBrk="1" fontAlgn="base" hangingPunct="1">
        <a:spcBef>
          <a:spcPct val="0"/>
        </a:spcBef>
        <a:spcAft>
          <a:spcPct val="0"/>
        </a:spcAft>
        <a:defRPr sz="2400">
          <a:solidFill>
            <a:schemeClr val="tx2"/>
          </a:solidFill>
          <a:latin typeface="Verdana" pitchFamily="34" charset="0"/>
        </a:defRPr>
      </a:lvl8pPr>
      <a:lvl9pPr marL="1828800" algn="l" rtl="0" eaLnBrk="1" fontAlgn="base" hangingPunct="1">
        <a:spcBef>
          <a:spcPct val="0"/>
        </a:spcBef>
        <a:spcAft>
          <a:spcPct val="0"/>
        </a:spcAft>
        <a:defRPr sz="2400">
          <a:solidFill>
            <a:schemeClr val="tx2"/>
          </a:solidFill>
          <a:latin typeface="Verdana" pitchFamily="34"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hyperlink" Target="http://www.ecmwf.int/en/research/data-assimilation"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8.tiff"/></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ChangeArrowheads="1"/>
          </p:cNvSpPr>
          <p:nvPr/>
        </p:nvSpPr>
        <p:spPr bwMode="auto">
          <a:xfrm>
            <a:off x="1956061" y="164988"/>
            <a:ext cx="5693996" cy="350865"/>
          </a:xfrm>
          <a:prstGeom prst="rect">
            <a:avLst/>
          </a:prstGeom>
          <a:noFill/>
          <a:ln w="9525">
            <a:noFill/>
            <a:miter lim="800000"/>
            <a:headEnd/>
            <a:tailEnd/>
          </a:ln>
          <a:effectLst/>
        </p:spPr>
        <p:txBody>
          <a:bodyPr wrap="none">
            <a:spAutoFit/>
          </a:bodyPr>
          <a:lstStyle/>
          <a:p>
            <a:pPr algn="ctr" eaLnBrk="0" hangingPunct="0">
              <a:lnSpc>
                <a:spcPct val="70000"/>
              </a:lnSpc>
              <a:spcBef>
                <a:spcPct val="50000"/>
              </a:spcBef>
            </a:pPr>
            <a:r>
              <a:rPr lang="en-US" sz="2400" b="1" dirty="0" smtClean="0"/>
              <a:t>Closing the Earth’s Energy Imbalance</a:t>
            </a:r>
            <a:endParaRPr lang="en-US" sz="2400" dirty="0">
              <a:latin typeface="Verdana" pitchFamily="34" charset="0"/>
              <a:ea typeface="Times New Roman" charset="0"/>
              <a:cs typeface="Arial" charset="0"/>
            </a:endParaRPr>
          </a:p>
        </p:txBody>
      </p:sp>
      <p:sp>
        <p:nvSpPr>
          <p:cNvPr id="18436" name="Line 4"/>
          <p:cNvSpPr>
            <a:spLocks noChangeShapeType="1"/>
          </p:cNvSpPr>
          <p:nvPr/>
        </p:nvSpPr>
        <p:spPr bwMode="auto">
          <a:xfrm>
            <a:off x="871894" y="984637"/>
            <a:ext cx="7670800" cy="0"/>
          </a:xfrm>
          <a:prstGeom prst="line">
            <a:avLst/>
          </a:prstGeom>
          <a:noFill/>
          <a:ln w="38100">
            <a:solidFill>
              <a:schemeClr val="accent1"/>
            </a:solidFill>
            <a:round/>
            <a:headEnd/>
            <a:tailEnd/>
          </a:ln>
          <a:effectLst/>
        </p:spPr>
        <p:txBody>
          <a:bodyPr/>
          <a:lstStyle/>
          <a:p>
            <a:endParaRPr lang="en-US"/>
          </a:p>
        </p:txBody>
      </p:sp>
      <p:sp>
        <p:nvSpPr>
          <p:cNvPr id="18439" name="Text Box 7"/>
          <p:cNvSpPr txBox="1">
            <a:spLocks noChangeArrowheads="1"/>
          </p:cNvSpPr>
          <p:nvPr/>
        </p:nvSpPr>
        <p:spPr bwMode="auto">
          <a:xfrm>
            <a:off x="974725" y="6132513"/>
            <a:ext cx="184150" cy="366712"/>
          </a:xfrm>
          <a:prstGeom prst="rect">
            <a:avLst/>
          </a:prstGeom>
          <a:noFill/>
          <a:ln w="9525">
            <a:noFill/>
            <a:miter lim="800000"/>
            <a:headEnd/>
            <a:tailEnd/>
          </a:ln>
          <a:effectLst/>
        </p:spPr>
        <p:txBody>
          <a:bodyPr wrap="none">
            <a:spAutoFit/>
          </a:bodyPr>
          <a:lstStyle/>
          <a:p>
            <a:endParaRPr lang="en-US"/>
          </a:p>
        </p:txBody>
      </p:sp>
      <p:sp>
        <p:nvSpPr>
          <p:cNvPr id="8" name="TextBox 7"/>
          <p:cNvSpPr txBox="1"/>
          <p:nvPr/>
        </p:nvSpPr>
        <p:spPr>
          <a:xfrm>
            <a:off x="1151686" y="1357555"/>
            <a:ext cx="6629400" cy="923330"/>
          </a:xfrm>
          <a:prstGeom prst="rect">
            <a:avLst/>
          </a:prstGeom>
          <a:noFill/>
        </p:spPr>
        <p:txBody>
          <a:bodyPr wrap="square" rtlCol="0">
            <a:spAutoFit/>
          </a:bodyPr>
          <a:lstStyle/>
          <a:p>
            <a:pPr algn="ctr"/>
            <a:r>
              <a:rPr lang="en-US" dirty="0" smtClean="0"/>
              <a:t>J.P. Abraham, B.D. Plourde, University of St. Thomas</a:t>
            </a:r>
          </a:p>
          <a:p>
            <a:pPr algn="ctr"/>
            <a:r>
              <a:rPr lang="en-US" dirty="0" smtClean="0"/>
              <a:t>K. E. Trenberth, NCAR Earth Systems Laboratory</a:t>
            </a:r>
          </a:p>
          <a:p>
            <a:pPr algn="ctr"/>
            <a:r>
              <a:rPr lang="en-US" dirty="0" smtClean="0"/>
              <a:t>S. A. Mandia, Suffolk County Community College</a:t>
            </a:r>
          </a:p>
        </p:txBody>
      </p:sp>
      <p:sp>
        <p:nvSpPr>
          <p:cNvPr id="9" name="TextBox 8"/>
          <p:cNvSpPr txBox="1"/>
          <p:nvPr/>
        </p:nvSpPr>
        <p:spPr>
          <a:xfrm>
            <a:off x="0" y="6344556"/>
            <a:ext cx="9144000" cy="276999"/>
          </a:xfrm>
          <a:prstGeom prst="rect">
            <a:avLst/>
          </a:prstGeom>
          <a:noFill/>
        </p:spPr>
        <p:txBody>
          <a:bodyPr wrap="square" rtlCol="0">
            <a:spAutoFit/>
          </a:bodyPr>
          <a:lstStyle/>
          <a:p>
            <a:r>
              <a:rPr lang="en-US" sz="1200" b="1" i="1" dirty="0" smtClean="0"/>
              <a:t>3</a:t>
            </a:r>
            <a:r>
              <a:rPr lang="en-US" sz="1200" b="1" i="1" baseline="30000" dirty="0" smtClean="0"/>
              <a:t>rd</a:t>
            </a:r>
            <a:r>
              <a:rPr lang="en-US" sz="1200" b="1" i="1" dirty="0" smtClean="0"/>
              <a:t> international Conference on Earth Science and Climate Change</a:t>
            </a:r>
            <a:endParaRPr lang="en-US" sz="1200" b="1" i="1" dirty="0"/>
          </a:p>
        </p:txBody>
      </p:sp>
      <p:pic>
        <p:nvPicPr>
          <p:cNvPr id="7" name="Picture 6"/>
          <p:cNvPicPr>
            <a:picLocks noChangeAspect="1" noChangeArrowheads="1"/>
          </p:cNvPicPr>
          <p:nvPr/>
        </p:nvPicPr>
        <p:blipFill>
          <a:blip r:embed="rId3" cstate="print"/>
          <a:srcRect/>
          <a:stretch>
            <a:fillRect/>
          </a:stretch>
        </p:blipFill>
        <p:spPr bwMode="auto">
          <a:xfrm>
            <a:off x="7620000" y="5486400"/>
            <a:ext cx="1295400" cy="965200"/>
          </a:xfrm>
          <a:prstGeom prst="rect">
            <a:avLst/>
          </a:prstGeom>
          <a:noFill/>
          <a:ln w="9525">
            <a:noFill/>
            <a:miter lim="800000"/>
            <a:headEnd/>
            <a:tailEnd/>
          </a:ln>
          <a:effectLst/>
        </p:spPr>
      </p:pic>
      <p:pic>
        <p:nvPicPr>
          <p:cNvPr id="10" name="Picture 5" descr="earthrad2"/>
          <p:cNvPicPr>
            <a:picLocks noChangeAspect="1"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1583668" y="2312876"/>
            <a:ext cx="5873080" cy="3579939"/>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Line 4"/>
          <p:cNvSpPr>
            <a:spLocks noChangeShapeType="1"/>
          </p:cNvSpPr>
          <p:nvPr/>
        </p:nvSpPr>
        <p:spPr bwMode="auto">
          <a:xfrm>
            <a:off x="871894" y="984637"/>
            <a:ext cx="7670800" cy="0"/>
          </a:xfrm>
          <a:prstGeom prst="line">
            <a:avLst/>
          </a:prstGeom>
          <a:noFill/>
          <a:ln w="38100">
            <a:solidFill>
              <a:schemeClr val="accent1"/>
            </a:solidFill>
            <a:round/>
            <a:headEnd/>
            <a:tailEnd/>
          </a:ln>
          <a:effectLst/>
        </p:spPr>
        <p:txBody>
          <a:bodyPr/>
          <a:lstStyle/>
          <a:p>
            <a:endParaRPr lang="en-US"/>
          </a:p>
        </p:txBody>
      </p:sp>
      <p:sp>
        <p:nvSpPr>
          <p:cNvPr id="18439" name="Text Box 7"/>
          <p:cNvSpPr txBox="1">
            <a:spLocks noChangeArrowheads="1"/>
          </p:cNvSpPr>
          <p:nvPr/>
        </p:nvSpPr>
        <p:spPr bwMode="auto">
          <a:xfrm>
            <a:off x="974725" y="6132513"/>
            <a:ext cx="184150" cy="366712"/>
          </a:xfrm>
          <a:prstGeom prst="rect">
            <a:avLst/>
          </a:prstGeom>
          <a:noFill/>
          <a:ln w="9525">
            <a:noFill/>
            <a:miter lim="800000"/>
            <a:headEnd/>
            <a:tailEnd/>
          </a:ln>
          <a:effectLst/>
        </p:spPr>
        <p:txBody>
          <a:bodyPr wrap="none">
            <a:spAutoFit/>
          </a:bodyPr>
          <a:lstStyle/>
          <a:p>
            <a:endParaRPr lang="en-US"/>
          </a:p>
        </p:txBody>
      </p:sp>
      <p:sp>
        <p:nvSpPr>
          <p:cNvPr id="9" name="TextBox 8"/>
          <p:cNvSpPr txBox="1"/>
          <p:nvPr/>
        </p:nvSpPr>
        <p:spPr>
          <a:xfrm>
            <a:off x="0" y="6344556"/>
            <a:ext cx="9144000" cy="276999"/>
          </a:xfrm>
          <a:prstGeom prst="rect">
            <a:avLst/>
          </a:prstGeom>
          <a:noFill/>
        </p:spPr>
        <p:txBody>
          <a:bodyPr wrap="square" rtlCol="0">
            <a:spAutoFit/>
          </a:bodyPr>
          <a:lstStyle/>
          <a:p>
            <a:r>
              <a:rPr lang="en-US" sz="1200" b="1" i="1" dirty="0" smtClean="0"/>
              <a:t>3</a:t>
            </a:r>
            <a:r>
              <a:rPr lang="en-US" sz="1200" b="1" i="1" baseline="30000" dirty="0" smtClean="0"/>
              <a:t>rd</a:t>
            </a:r>
            <a:r>
              <a:rPr lang="en-US" sz="1200" b="1" i="1" dirty="0" smtClean="0"/>
              <a:t> international Conference on Earth Science and Climate Change</a:t>
            </a:r>
            <a:endParaRPr lang="en-US" sz="1200" b="1" i="1" dirty="0"/>
          </a:p>
        </p:txBody>
      </p:sp>
      <p:pic>
        <p:nvPicPr>
          <p:cNvPr id="7" name="Picture 6"/>
          <p:cNvPicPr>
            <a:picLocks noChangeAspect="1" noChangeArrowheads="1"/>
          </p:cNvPicPr>
          <p:nvPr/>
        </p:nvPicPr>
        <p:blipFill>
          <a:blip r:embed="rId3" cstate="print"/>
          <a:srcRect/>
          <a:stretch>
            <a:fillRect/>
          </a:stretch>
        </p:blipFill>
        <p:spPr bwMode="auto">
          <a:xfrm>
            <a:off x="7866637" y="5709860"/>
            <a:ext cx="1077860" cy="803111"/>
          </a:xfrm>
          <a:prstGeom prst="rect">
            <a:avLst/>
          </a:prstGeom>
          <a:noFill/>
          <a:ln w="9525">
            <a:noFill/>
            <a:miter lim="800000"/>
            <a:headEnd/>
            <a:tailEnd/>
          </a:ln>
          <a:effectLst/>
        </p:spPr>
      </p:pic>
      <p:sp>
        <p:nvSpPr>
          <p:cNvPr id="3" name="TextBox 2"/>
          <p:cNvSpPr txBox="1"/>
          <p:nvPr/>
        </p:nvSpPr>
        <p:spPr>
          <a:xfrm>
            <a:off x="179512" y="116632"/>
            <a:ext cx="1677062" cy="276999"/>
          </a:xfrm>
          <a:prstGeom prst="rect">
            <a:avLst/>
          </a:prstGeom>
          <a:noFill/>
        </p:spPr>
        <p:txBody>
          <a:bodyPr wrap="none" rtlCol="0">
            <a:spAutoFit/>
          </a:bodyPr>
          <a:lstStyle/>
          <a:p>
            <a:r>
              <a:rPr lang="en-US" sz="1200" i="1" dirty="0" smtClean="0"/>
              <a:t>Earth Energy Balance</a:t>
            </a:r>
            <a:endParaRPr lang="en-US" sz="1200" i="1" dirty="0"/>
          </a:p>
        </p:txBody>
      </p:sp>
      <p:sp>
        <p:nvSpPr>
          <p:cNvPr id="10" name="Rectangle 3"/>
          <p:cNvSpPr>
            <a:spLocks noChangeArrowheads="1"/>
          </p:cNvSpPr>
          <p:nvPr/>
        </p:nvSpPr>
        <p:spPr bwMode="auto">
          <a:xfrm>
            <a:off x="2805184" y="605674"/>
            <a:ext cx="3804247" cy="350865"/>
          </a:xfrm>
          <a:prstGeom prst="rect">
            <a:avLst/>
          </a:prstGeom>
          <a:noFill/>
          <a:ln w="9525">
            <a:noFill/>
            <a:miter lim="800000"/>
            <a:headEnd/>
            <a:tailEnd/>
          </a:ln>
          <a:effectLst/>
        </p:spPr>
        <p:txBody>
          <a:bodyPr wrap="none">
            <a:spAutoFit/>
          </a:bodyPr>
          <a:lstStyle/>
          <a:p>
            <a:pPr algn="ctr" eaLnBrk="0" hangingPunct="0">
              <a:lnSpc>
                <a:spcPct val="70000"/>
              </a:lnSpc>
              <a:spcBef>
                <a:spcPct val="50000"/>
              </a:spcBef>
            </a:pPr>
            <a:r>
              <a:rPr lang="en-US" sz="2400" b="1" dirty="0" smtClean="0"/>
              <a:t>Quantifying Energy Flow</a:t>
            </a:r>
          </a:p>
        </p:txBody>
      </p:sp>
      <p:sp>
        <p:nvSpPr>
          <p:cNvPr id="16" name="TextBox 15"/>
          <p:cNvSpPr txBox="1"/>
          <p:nvPr/>
        </p:nvSpPr>
        <p:spPr>
          <a:xfrm>
            <a:off x="1223628" y="5985284"/>
            <a:ext cx="2952513" cy="246221"/>
          </a:xfrm>
          <a:prstGeom prst="rect">
            <a:avLst/>
          </a:prstGeom>
          <a:noFill/>
        </p:spPr>
        <p:txBody>
          <a:bodyPr wrap="square" rtlCol="0">
            <a:spAutoFit/>
          </a:bodyPr>
          <a:lstStyle/>
          <a:p>
            <a:r>
              <a:rPr lang="en-US" sz="1000" i="1" dirty="0" smtClean="0"/>
              <a:t>Trenberth, 2009</a:t>
            </a:r>
            <a:endParaRPr lang="en-US" sz="1000" i="1" dirty="0"/>
          </a:p>
        </p:txBody>
      </p:sp>
      <p:pic>
        <p:nvPicPr>
          <p:cNvPr id="15" name="Picture 14" descr="Fig1_GheatMap.png"/>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1259632" y="1088740"/>
            <a:ext cx="6666892" cy="4886618"/>
          </a:xfrm>
          <a:prstGeom prst="rect">
            <a:avLst/>
          </a:prstGeom>
        </p:spPr>
      </p:pic>
      <p:sp>
        <p:nvSpPr>
          <p:cNvPr id="18" name="Oval 17"/>
          <p:cNvSpPr/>
          <p:nvPr/>
        </p:nvSpPr>
        <p:spPr>
          <a:xfrm>
            <a:off x="3491880" y="1448780"/>
            <a:ext cx="2052228" cy="7920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1835696" y="2312876"/>
            <a:ext cx="1404156" cy="7920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3671900" y="2744924"/>
            <a:ext cx="900100" cy="7920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2015716" y="4041068"/>
            <a:ext cx="900100" cy="7920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2879812" y="4221088"/>
            <a:ext cx="900100" cy="7920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3923928" y="3465004"/>
            <a:ext cx="1404156" cy="14401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5292080" y="3573016"/>
            <a:ext cx="1152128" cy="14401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408204" y="3717032"/>
            <a:ext cx="1152128" cy="14401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031940" y="5121188"/>
            <a:ext cx="1476164" cy="9001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888527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2000"/>
                                        <p:tgtEl>
                                          <p:spTgt spid="18"/>
                                        </p:tgtEl>
                                      </p:cBhvr>
                                    </p:animEffect>
                                    <p:set>
                                      <p:cBhvr>
                                        <p:cTn id="12" dur="1" fill="hold">
                                          <p:stCondLst>
                                            <p:cond delay="1999"/>
                                          </p:stCondLst>
                                        </p:cTn>
                                        <p:tgtEl>
                                          <p:spTgt spid="1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2000"/>
                                        <p:tgtEl>
                                          <p:spTgt spid="1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2000"/>
                                        <p:tgtEl>
                                          <p:spTgt spid="2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2000"/>
                                        <p:tgtEl>
                                          <p:spTgt spid="2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2000"/>
                                        <p:tgtEl>
                                          <p:spTgt spid="2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2000"/>
                                        <p:tgtEl>
                                          <p:spTgt spid="20"/>
                                        </p:tgtEl>
                                      </p:cBhvr>
                                    </p:animEffect>
                                    <p:set>
                                      <p:cBhvr>
                                        <p:cTn id="31" dur="1" fill="hold">
                                          <p:stCondLst>
                                            <p:cond delay="1999"/>
                                          </p:stCondLst>
                                        </p:cTn>
                                        <p:tgtEl>
                                          <p:spTgt spid="20"/>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2000"/>
                                        <p:tgtEl>
                                          <p:spTgt spid="19"/>
                                        </p:tgtEl>
                                      </p:cBhvr>
                                    </p:animEffect>
                                    <p:set>
                                      <p:cBhvr>
                                        <p:cTn id="34" dur="1" fill="hold">
                                          <p:stCondLst>
                                            <p:cond delay="1999"/>
                                          </p:stCondLst>
                                        </p:cTn>
                                        <p:tgtEl>
                                          <p:spTgt spid="19"/>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2000"/>
                                        <p:tgtEl>
                                          <p:spTgt spid="21"/>
                                        </p:tgtEl>
                                      </p:cBhvr>
                                    </p:animEffect>
                                    <p:set>
                                      <p:cBhvr>
                                        <p:cTn id="37" dur="1" fill="hold">
                                          <p:stCondLst>
                                            <p:cond delay="1999"/>
                                          </p:stCondLst>
                                        </p:cTn>
                                        <p:tgtEl>
                                          <p:spTgt spid="21"/>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2000"/>
                                        <p:tgtEl>
                                          <p:spTgt spid="22"/>
                                        </p:tgtEl>
                                      </p:cBhvr>
                                    </p:animEffect>
                                    <p:set>
                                      <p:cBhvr>
                                        <p:cTn id="40" dur="1" fill="hold">
                                          <p:stCondLst>
                                            <p:cond delay="1999"/>
                                          </p:stCondLst>
                                        </p:cTn>
                                        <p:tgtEl>
                                          <p:spTgt spid="22"/>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2000"/>
                                        <p:tgtEl>
                                          <p:spTgt spid="2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1" nodeType="clickEffect">
                                  <p:stCondLst>
                                    <p:cond delay="0"/>
                                  </p:stCondLst>
                                  <p:childTnLst>
                                    <p:animEffect transition="out" filter="fade">
                                      <p:cBhvr>
                                        <p:cTn id="49" dur="2000"/>
                                        <p:tgtEl>
                                          <p:spTgt spid="23"/>
                                        </p:tgtEl>
                                      </p:cBhvr>
                                    </p:animEffect>
                                    <p:set>
                                      <p:cBhvr>
                                        <p:cTn id="50" dur="1" fill="hold">
                                          <p:stCondLst>
                                            <p:cond delay="1999"/>
                                          </p:stCondLst>
                                        </p:cTn>
                                        <p:tgtEl>
                                          <p:spTgt spid="23"/>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20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2000"/>
                                        <p:tgtEl>
                                          <p:spTgt spid="25"/>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5" grpId="0" animBg="1"/>
      <p:bldP spid="2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Line 4"/>
          <p:cNvSpPr>
            <a:spLocks noChangeShapeType="1"/>
          </p:cNvSpPr>
          <p:nvPr/>
        </p:nvSpPr>
        <p:spPr bwMode="auto">
          <a:xfrm>
            <a:off x="871894" y="984637"/>
            <a:ext cx="7670800" cy="0"/>
          </a:xfrm>
          <a:prstGeom prst="line">
            <a:avLst/>
          </a:prstGeom>
          <a:noFill/>
          <a:ln w="38100">
            <a:solidFill>
              <a:schemeClr val="accent1"/>
            </a:solidFill>
            <a:round/>
            <a:headEnd/>
            <a:tailEnd/>
          </a:ln>
          <a:effectLst/>
        </p:spPr>
        <p:txBody>
          <a:bodyPr/>
          <a:lstStyle/>
          <a:p>
            <a:endParaRPr lang="en-US"/>
          </a:p>
        </p:txBody>
      </p:sp>
      <p:sp>
        <p:nvSpPr>
          <p:cNvPr id="18439" name="Text Box 7"/>
          <p:cNvSpPr txBox="1">
            <a:spLocks noChangeArrowheads="1"/>
          </p:cNvSpPr>
          <p:nvPr/>
        </p:nvSpPr>
        <p:spPr bwMode="auto">
          <a:xfrm>
            <a:off x="974725" y="6132513"/>
            <a:ext cx="184150" cy="366712"/>
          </a:xfrm>
          <a:prstGeom prst="rect">
            <a:avLst/>
          </a:prstGeom>
          <a:noFill/>
          <a:ln w="9525">
            <a:noFill/>
            <a:miter lim="800000"/>
            <a:headEnd/>
            <a:tailEnd/>
          </a:ln>
          <a:effectLst/>
        </p:spPr>
        <p:txBody>
          <a:bodyPr wrap="none">
            <a:spAutoFit/>
          </a:bodyPr>
          <a:lstStyle/>
          <a:p>
            <a:endParaRPr lang="en-US"/>
          </a:p>
        </p:txBody>
      </p:sp>
      <p:sp>
        <p:nvSpPr>
          <p:cNvPr id="9" name="TextBox 8"/>
          <p:cNvSpPr txBox="1"/>
          <p:nvPr/>
        </p:nvSpPr>
        <p:spPr>
          <a:xfrm>
            <a:off x="0" y="6344556"/>
            <a:ext cx="9144000" cy="276999"/>
          </a:xfrm>
          <a:prstGeom prst="rect">
            <a:avLst/>
          </a:prstGeom>
          <a:noFill/>
        </p:spPr>
        <p:txBody>
          <a:bodyPr wrap="square" rtlCol="0">
            <a:spAutoFit/>
          </a:bodyPr>
          <a:lstStyle/>
          <a:p>
            <a:r>
              <a:rPr lang="en-US" sz="1200" b="1" i="1" dirty="0" smtClean="0"/>
              <a:t>3</a:t>
            </a:r>
            <a:r>
              <a:rPr lang="en-US" sz="1200" b="1" i="1" baseline="30000" dirty="0" smtClean="0"/>
              <a:t>rd</a:t>
            </a:r>
            <a:r>
              <a:rPr lang="en-US" sz="1200" b="1" i="1" dirty="0" smtClean="0"/>
              <a:t> international Conference on Earth Science and Climate Change</a:t>
            </a:r>
            <a:endParaRPr lang="en-US" sz="1200" b="1" i="1" dirty="0"/>
          </a:p>
        </p:txBody>
      </p:sp>
      <p:pic>
        <p:nvPicPr>
          <p:cNvPr id="7" name="Picture 6"/>
          <p:cNvPicPr>
            <a:picLocks noChangeAspect="1" noChangeArrowheads="1"/>
          </p:cNvPicPr>
          <p:nvPr/>
        </p:nvPicPr>
        <p:blipFill>
          <a:blip r:embed="rId3" cstate="print"/>
          <a:srcRect/>
          <a:stretch>
            <a:fillRect/>
          </a:stretch>
        </p:blipFill>
        <p:spPr bwMode="auto">
          <a:xfrm>
            <a:off x="8006626" y="5733255"/>
            <a:ext cx="918423" cy="684315"/>
          </a:xfrm>
          <a:prstGeom prst="rect">
            <a:avLst/>
          </a:prstGeom>
          <a:noFill/>
          <a:ln w="9525">
            <a:noFill/>
            <a:miter lim="800000"/>
            <a:headEnd/>
            <a:tailEnd/>
          </a:ln>
          <a:effectLst/>
        </p:spPr>
      </p:pic>
      <p:sp>
        <p:nvSpPr>
          <p:cNvPr id="3" name="TextBox 2"/>
          <p:cNvSpPr txBox="1"/>
          <p:nvPr/>
        </p:nvSpPr>
        <p:spPr>
          <a:xfrm>
            <a:off x="179512" y="116632"/>
            <a:ext cx="1677062" cy="276999"/>
          </a:xfrm>
          <a:prstGeom prst="rect">
            <a:avLst/>
          </a:prstGeom>
          <a:noFill/>
        </p:spPr>
        <p:txBody>
          <a:bodyPr wrap="none" rtlCol="0">
            <a:spAutoFit/>
          </a:bodyPr>
          <a:lstStyle/>
          <a:p>
            <a:r>
              <a:rPr lang="en-US" sz="1200" i="1" dirty="0" smtClean="0"/>
              <a:t>Earth Energy Balance</a:t>
            </a:r>
            <a:endParaRPr lang="en-US" sz="1200" i="1" dirty="0"/>
          </a:p>
        </p:txBody>
      </p:sp>
      <p:sp>
        <p:nvSpPr>
          <p:cNvPr id="10" name="Rectangle 3"/>
          <p:cNvSpPr>
            <a:spLocks noChangeArrowheads="1"/>
          </p:cNvSpPr>
          <p:nvPr/>
        </p:nvSpPr>
        <p:spPr bwMode="auto">
          <a:xfrm>
            <a:off x="2862098" y="605674"/>
            <a:ext cx="3690434" cy="350865"/>
          </a:xfrm>
          <a:prstGeom prst="rect">
            <a:avLst/>
          </a:prstGeom>
          <a:noFill/>
          <a:ln w="9525">
            <a:noFill/>
            <a:miter lim="800000"/>
            <a:headEnd/>
            <a:tailEnd/>
          </a:ln>
          <a:effectLst/>
        </p:spPr>
        <p:txBody>
          <a:bodyPr wrap="none">
            <a:spAutoFit/>
          </a:bodyPr>
          <a:lstStyle/>
          <a:p>
            <a:pPr algn="ctr" eaLnBrk="0" hangingPunct="0">
              <a:lnSpc>
                <a:spcPct val="70000"/>
              </a:lnSpc>
              <a:spcBef>
                <a:spcPct val="50000"/>
              </a:spcBef>
            </a:pPr>
            <a:r>
              <a:rPr lang="en-US" sz="2400" b="1" dirty="0" smtClean="0"/>
              <a:t>Greenhouse Gas Levels</a:t>
            </a:r>
          </a:p>
        </p:txBody>
      </p:sp>
      <p:pic>
        <p:nvPicPr>
          <p:cNvPr id="18" name="Picture 17" descr="keeling curve January 2013.png"/>
          <p:cNvPicPr>
            <a:picLocks noChangeAspect="1"/>
          </p:cNvPicPr>
          <p:nvPr/>
        </p:nvPicPr>
        <p:blipFill>
          <a:blip r:embed="rId4" cstate="print"/>
          <a:stretch>
            <a:fillRect/>
          </a:stretch>
        </p:blipFill>
        <p:spPr>
          <a:xfrm>
            <a:off x="0" y="0"/>
            <a:ext cx="9144000" cy="6843641"/>
          </a:xfrm>
          <a:prstGeom prst="rect">
            <a:avLst/>
          </a:prstGeom>
        </p:spPr>
      </p:pic>
    </p:spTree>
    <p:extLst>
      <p:ext uri="{BB962C8B-B14F-4D97-AF65-F5344CB8AC3E}">
        <p14:creationId xmlns:p14="http://schemas.microsoft.com/office/powerpoint/2010/main" xmlns="" val="38454289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Line 4"/>
          <p:cNvSpPr>
            <a:spLocks noChangeShapeType="1"/>
          </p:cNvSpPr>
          <p:nvPr/>
        </p:nvSpPr>
        <p:spPr bwMode="auto">
          <a:xfrm>
            <a:off x="871894" y="984637"/>
            <a:ext cx="7670800" cy="0"/>
          </a:xfrm>
          <a:prstGeom prst="line">
            <a:avLst/>
          </a:prstGeom>
          <a:noFill/>
          <a:ln w="38100">
            <a:solidFill>
              <a:schemeClr val="accent1"/>
            </a:solidFill>
            <a:round/>
            <a:headEnd/>
            <a:tailEnd/>
          </a:ln>
          <a:effectLst/>
        </p:spPr>
        <p:txBody>
          <a:bodyPr/>
          <a:lstStyle/>
          <a:p>
            <a:endParaRPr lang="en-US"/>
          </a:p>
        </p:txBody>
      </p:sp>
      <p:sp>
        <p:nvSpPr>
          <p:cNvPr id="18439" name="Text Box 7"/>
          <p:cNvSpPr txBox="1">
            <a:spLocks noChangeArrowheads="1"/>
          </p:cNvSpPr>
          <p:nvPr/>
        </p:nvSpPr>
        <p:spPr bwMode="auto">
          <a:xfrm>
            <a:off x="974725" y="6132513"/>
            <a:ext cx="184150" cy="366712"/>
          </a:xfrm>
          <a:prstGeom prst="rect">
            <a:avLst/>
          </a:prstGeom>
          <a:noFill/>
          <a:ln w="9525">
            <a:noFill/>
            <a:miter lim="800000"/>
            <a:headEnd/>
            <a:tailEnd/>
          </a:ln>
          <a:effectLst/>
        </p:spPr>
        <p:txBody>
          <a:bodyPr wrap="none">
            <a:spAutoFit/>
          </a:bodyPr>
          <a:lstStyle/>
          <a:p>
            <a:endParaRPr lang="en-US"/>
          </a:p>
        </p:txBody>
      </p:sp>
      <p:sp>
        <p:nvSpPr>
          <p:cNvPr id="9" name="TextBox 8"/>
          <p:cNvSpPr txBox="1"/>
          <p:nvPr/>
        </p:nvSpPr>
        <p:spPr>
          <a:xfrm>
            <a:off x="0" y="6344556"/>
            <a:ext cx="9144000" cy="276999"/>
          </a:xfrm>
          <a:prstGeom prst="rect">
            <a:avLst/>
          </a:prstGeom>
          <a:noFill/>
        </p:spPr>
        <p:txBody>
          <a:bodyPr wrap="square" rtlCol="0">
            <a:spAutoFit/>
          </a:bodyPr>
          <a:lstStyle/>
          <a:p>
            <a:r>
              <a:rPr lang="en-US" sz="1200" b="1" i="1" dirty="0" smtClean="0"/>
              <a:t>3</a:t>
            </a:r>
            <a:r>
              <a:rPr lang="en-US" sz="1200" b="1" i="1" baseline="30000" dirty="0" smtClean="0"/>
              <a:t>rd</a:t>
            </a:r>
            <a:r>
              <a:rPr lang="en-US" sz="1200" b="1" i="1" dirty="0" smtClean="0"/>
              <a:t> international Conference on Earth Science and Climate Change</a:t>
            </a:r>
            <a:endParaRPr lang="en-US" sz="1200" b="1" i="1" dirty="0"/>
          </a:p>
        </p:txBody>
      </p:sp>
      <p:pic>
        <p:nvPicPr>
          <p:cNvPr id="7" name="Picture 6"/>
          <p:cNvPicPr>
            <a:picLocks noChangeAspect="1" noChangeArrowheads="1"/>
          </p:cNvPicPr>
          <p:nvPr/>
        </p:nvPicPr>
        <p:blipFill>
          <a:blip r:embed="rId3" cstate="print"/>
          <a:srcRect/>
          <a:stretch>
            <a:fillRect/>
          </a:stretch>
        </p:blipFill>
        <p:spPr bwMode="auto">
          <a:xfrm>
            <a:off x="8006626" y="5733255"/>
            <a:ext cx="918423" cy="684315"/>
          </a:xfrm>
          <a:prstGeom prst="rect">
            <a:avLst/>
          </a:prstGeom>
          <a:noFill/>
          <a:ln w="9525">
            <a:noFill/>
            <a:miter lim="800000"/>
            <a:headEnd/>
            <a:tailEnd/>
          </a:ln>
          <a:effectLst/>
        </p:spPr>
      </p:pic>
      <p:sp>
        <p:nvSpPr>
          <p:cNvPr id="3" name="TextBox 2"/>
          <p:cNvSpPr txBox="1"/>
          <p:nvPr/>
        </p:nvSpPr>
        <p:spPr>
          <a:xfrm>
            <a:off x="179512" y="116632"/>
            <a:ext cx="1677062" cy="276999"/>
          </a:xfrm>
          <a:prstGeom prst="rect">
            <a:avLst/>
          </a:prstGeom>
          <a:noFill/>
        </p:spPr>
        <p:txBody>
          <a:bodyPr wrap="none" rtlCol="0">
            <a:spAutoFit/>
          </a:bodyPr>
          <a:lstStyle/>
          <a:p>
            <a:r>
              <a:rPr lang="en-US" sz="1200" i="1" dirty="0" smtClean="0"/>
              <a:t>Earth Energy Balance</a:t>
            </a:r>
            <a:endParaRPr lang="en-US" sz="1200" i="1" dirty="0"/>
          </a:p>
        </p:txBody>
      </p:sp>
      <p:sp>
        <p:nvSpPr>
          <p:cNvPr id="10" name="Rectangle 3"/>
          <p:cNvSpPr>
            <a:spLocks noChangeArrowheads="1"/>
          </p:cNvSpPr>
          <p:nvPr/>
        </p:nvSpPr>
        <p:spPr bwMode="auto">
          <a:xfrm>
            <a:off x="2451728" y="605674"/>
            <a:ext cx="4511171" cy="350865"/>
          </a:xfrm>
          <a:prstGeom prst="rect">
            <a:avLst/>
          </a:prstGeom>
          <a:noFill/>
          <a:ln w="9525">
            <a:noFill/>
            <a:miter lim="800000"/>
            <a:headEnd/>
            <a:tailEnd/>
          </a:ln>
          <a:effectLst/>
        </p:spPr>
        <p:txBody>
          <a:bodyPr wrap="none">
            <a:spAutoFit/>
          </a:bodyPr>
          <a:lstStyle/>
          <a:p>
            <a:pPr algn="ctr" eaLnBrk="0" hangingPunct="0">
              <a:lnSpc>
                <a:spcPct val="70000"/>
              </a:lnSpc>
              <a:spcBef>
                <a:spcPct val="50000"/>
              </a:spcBef>
            </a:pPr>
            <a:r>
              <a:rPr lang="en-US" sz="2400" b="1" dirty="0" smtClean="0"/>
              <a:t>History of Greenhouse Gases</a:t>
            </a:r>
          </a:p>
        </p:txBody>
      </p:sp>
      <p:pic>
        <p:nvPicPr>
          <p:cNvPr id="8" name="Picture 7" descr="fig6.png"/>
          <p:cNvPicPr>
            <a:picLocks noChangeAspect="1"/>
          </p:cNvPicPr>
          <p:nvPr/>
        </p:nvPicPr>
        <p:blipFill>
          <a:blip r:embed="rId4" cstate="print"/>
          <a:stretch>
            <a:fillRect/>
          </a:stretch>
        </p:blipFill>
        <p:spPr>
          <a:xfrm>
            <a:off x="431540" y="1160749"/>
            <a:ext cx="6055064" cy="4392488"/>
          </a:xfrm>
          <a:prstGeom prst="rect">
            <a:avLst/>
          </a:prstGeom>
        </p:spPr>
      </p:pic>
      <p:sp>
        <p:nvSpPr>
          <p:cNvPr id="11" name="Text Box 3"/>
          <p:cNvSpPr txBox="1">
            <a:spLocks noChangeArrowheads="1"/>
          </p:cNvSpPr>
          <p:nvPr/>
        </p:nvSpPr>
        <p:spPr bwMode="auto">
          <a:xfrm>
            <a:off x="6876256" y="1160748"/>
            <a:ext cx="2001663" cy="3785406"/>
          </a:xfrm>
          <a:prstGeom prst="rect">
            <a:avLst/>
          </a:prstGeom>
          <a:noFill/>
          <a:ln w="9525">
            <a:noFill/>
            <a:miter lim="800000"/>
            <a:headEnd/>
            <a:tailEnd/>
          </a:ln>
        </p:spPr>
        <p:txBody>
          <a:bodyPr wrap="square">
            <a:spAutoFit/>
          </a:bodyPr>
          <a:lstStyle/>
          <a:p>
            <a:pPr eaLnBrk="1" hangingPunct="1">
              <a:spcBef>
                <a:spcPct val="50000"/>
              </a:spcBef>
            </a:pPr>
            <a:r>
              <a:rPr lang="en-US" sz="1400" dirty="0"/>
              <a:t>This increase in CO</a:t>
            </a:r>
            <a:r>
              <a:rPr lang="en-US" sz="1400" baseline="-25000" dirty="0"/>
              <a:t>2</a:t>
            </a:r>
            <a:r>
              <a:rPr lang="en-US" sz="1400" dirty="0"/>
              <a:t> is also accompanied by increases in other greenhouse gases.</a:t>
            </a:r>
          </a:p>
          <a:p>
            <a:pPr eaLnBrk="1" hangingPunct="1">
              <a:spcBef>
                <a:spcPct val="50000"/>
              </a:spcBef>
              <a:buFontTx/>
              <a:buChar char="•"/>
            </a:pPr>
            <a:r>
              <a:rPr lang="en-US" sz="1400" dirty="0"/>
              <a:t>Methane is ~20 times more potent than CO</a:t>
            </a:r>
            <a:r>
              <a:rPr lang="en-US" sz="1400" baseline="-25000" dirty="0"/>
              <a:t>2</a:t>
            </a:r>
            <a:r>
              <a:rPr lang="en-US" sz="1400" dirty="0"/>
              <a:t> over a 100 year period.</a:t>
            </a:r>
            <a:endParaRPr lang="en-US" sz="1400" baseline="-25000" dirty="0"/>
          </a:p>
          <a:p>
            <a:pPr eaLnBrk="1" hangingPunct="1">
              <a:spcBef>
                <a:spcPct val="50000"/>
              </a:spcBef>
              <a:buFontTx/>
              <a:buChar char="•"/>
            </a:pPr>
            <a:r>
              <a:rPr lang="en-US" sz="1400" dirty="0"/>
              <a:t>Nitrous Oxide is 300 times more potent than CO</a:t>
            </a:r>
            <a:r>
              <a:rPr lang="en-US" sz="1400" baseline="-25000" dirty="0"/>
              <a:t>2</a:t>
            </a:r>
            <a:r>
              <a:rPr lang="en-US" sz="1400" dirty="0"/>
              <a:t> over a 100 year period.</a:t>
            </a:r>
          </a:p>
          <a:p>
            <a:pPr eaLnBrk="1" hangingPunct="1">
              <a:spcBef>
                <a:spcPct val="50000"/>
              </a:spcBef>
              <a:buFontTx/>
              <a:buChar char="•"/>
            </a:pPr>
            <a:endParaRPr lang="en-US" sz="1800" dirty="0"/>
          </a:p>
          <a:p>
            <a:pPr eaLnBrk="1" hangingPunct="1">
              <a:spcBef>
                <a:spcPct val="50000"/>
              </a:spcBef>
            </a:pPr>
            <a:endParaRPr lang="en-US" sz="1800" dirty="0"/>
          </a:p>
        </p:txBody>
      </p:sp>
      <p:sp>
        <p:nvSpPr>
          <p:cNvPr id="12" name="TextBox 11"/>
          <p:cNvSpPr txBox="1"/>
          <p:nvPr/>
        </p:nvSpPr>
        <p:spPr>
          <a:xfrm>
            <a:off x="871894" y="5579565"/>
            <a:ext cx="2952513" cy="246221"/>
          </a:xfrm>
          <a:prstGeom prst="rect">
            <a:avLst/>
          </a:prstGeom>
          <a:noFill/>
        </p:spPr>
        <p:txBody>
          <a:bodyPr wrap="square" rtlCol="0">
            <a:spAutoFit/>
          </a:bodyPr>
          <a:lstStyle/>
          <a:p>
            <a:r>
              <a:rPr lang="en-US" sz="1000" i="1" dirty="0" smtClean="0"/>
              <a:t>IPCC, 2007</a:t>
            </a:r>
            <a:endParaRPr lang="en-US" sz="1000" i="1" dirty="0"/>
          </a:p>
        </p:txBody>
      </p:sp>
    </p:spTree>
    <p:extLst>
      <p:ext uri="{BB962C8B-B14F-4D97-AF65-F5344CB8AC3E}">
        <p14:creationId xmlns:p14="http://schemas.microsoft.com/office/powerpoint/2010/main" xmlns="" val="38454289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Line 4"/>
          <p:cNvSpPr>
            <a:spLocks noChangeShapeType="1"/>
          </p:cNvSpPr>
          <p:nvPr/>
        </p:nvSpPr>
        <p:spPr bwMode="auto">
          <a:xfrm>
            <a:off x="871894" y="984637"/>
            <a:ext cx="7670800" cy="0"/>
          </a:xfrm>
          <a:prstGeom prst="line">
            <a:avLst/>
          </a:prstGeom>
          <a:noFill/>
          <a:ln w="38100">
            <a:solidFill>
              <a:schemeClr val="accent1"/>
            </a:solidFill>
            <a:round/>
            <a:headEnd/>
            <a:tailEnd/>
          </a:ln>
          <a:effectLst/>
        </p:spPr>
        <p:txBody>
          <a:bodyPr/>
          <a:lstStyle/>
          <a:p>
            <a:endParaRPr lang="en-US"/>
          </a:p>
        </p:txBody>
      </p:sp>
      <p:sp>
        <p:nvSpPr>
          <p:cNvPr id="18439" name="Text Box 7"/>
          <p:cNvSpPr txBox="1">
            <a:spLocks noChangeArrowheads="1"/>
          </p:cNvSpPr>
          <p:nvPr/>
        </p:nvSpPr>
        <p:spPr bwMode="auto">
          <a:xfrm>
            <a:off x="974725" y="6132513"/>
            <a:ext cx="184150" cy="366712"/>
          </a:xfrm>
          <a:prstGeom prst="rect">
            <a:avLst/>
          </a:prstGeom>
          <a:noFill/>
          <a:ln w="9525">
            <a:noFill/>
            <a:miter lim="800000"/>
            <a:headEnd/>
            <a:tailEnd/>
          </a:ln>
          <a:effectLst/>
        </p:spPr>
        <p:txBody>
          <a:bodyPr wrap="none">
            <a:spAutoFit/>
          </a:bodyPr>
          <a:lstStyle/>
          <a:p>
            <a:endParaRPr lang="en-US"/>
          </a:p>
        </p:txBody>
      </p:sp>
      <p:sp>
        <p:nvSpPr>
          <p:cNvPr id="9" name="TextBox 8"/>
          <p:cNvSpPr txBox="1"/>
          <p:nvPr/>
        </p:nvSpPr>
        <p:spPr>
          <a:xfrm>
            <a:off x="0" y="6344556"/>
            <a:ext cx="9144000" cy="276999"/>
          </a:xfrm>
          <a:prstGeom prst="rect">
            <a:avLst/>
          </a:prstGeom>
          <a:noFill/>
        </p:spPr>
        <p:txBody>
          <a:bodyPr wrap="square" rtlCol="0">
            <a:spAutoFit/>
          </a:bodyPr>
          <a:lstStyle/>
          <a:p>
            <a:r>
              <a:rPr lang="en-US" sz="1200" b="1" i="1" dirty="0" smtClean="0"/>
              <a:t>3</a:t>
            </a:r>
            <a:r>
              <a:rPr lang="en-US" sz="1200" b="1" i="1" baseline="30000" dirty="0" smtClean="0"/>
              <a:t>rd</a:t>
            </a:r>
            <a:r>
              <a:rPr lang="en-US" sz="1200" b="1" i="1" dirty="0" smtClean="0"/>
              <a:t> international Conference on Earth Science and Climate Change</a:t>
            </a:r>
            <a:endParaRPr lang="en-US" sz="1200" b="1" i="1" dirty="0"/>
          </a:p>
        </p:txBody>
      </p:sp>
      <p:pic>
        <p:nvPicPr>
          <p:cNvPr id="7" name="Picture 6"/>
          <p:cNvPicPr>
            <a:picLocks noChangeAspect="1" noChangeArrowheads="1"/>
          </p:cNvPicPr>
          <p:nvPr/>
        </p:nvPicPr>
        <p:blipFill>
          <a:blip r:embed="rId3" cstate="print"/>
          <a:srcRect/>
          <a:stretch>
            <a:fillRect/>
          </a:stretch>
        </p:blipFill>
        <p:spPr bwMode="auto">
          <a:xfrm>
            <a:off x="8006626" y="5733255"/>
            <a:ext cx="918423" cy="684315"/>
          </a:xfrm>
          <a:prstGeom prst="rect">
            <a:avLst/>
          </a:prstGeom>
          <a:noFill/>
          <a:ln w="9525">
            <a:noFill/>
            <a:miter lim="800000"/>
            <a:headEnd/>
            <a:tailEnd/>
          </a:ln>
          <a:effectLst/>
        </p:spPr>
      </p:pic>
      <p:sp>
        <p:nvSpPr>
          <p:cNvPr id="3" name="TextBox 2"/>
          <p:cNvSpPr txBox="1"/>
          <p:nvPr/>
        </p:nvSpPr>
        <p:spPr>
          <a:xfrm>
            <a:off x="179512" y="116632"/>
            <a:ext cx="1677062" cy="276999"/>
          </a:xfrm>
          <a:prstGeom prst="rect">
            <a:avLst/>
          </a:prstGeom>
          <a:noFill/>
        </p:spPr>
        <p:txBody>
          <a:bodyPr wrap="none" rtlCol="0">
            <a:spAutoFit/>
          </a:bodyPr>
          <a:lstStyle/>
          <a:p>
            <a:r>
              <a:rPr lang="en-US" sz="1200" i="1" dirty="0" smtClean="0"/>
              <a:t>Earth Energy Balance</a:t>
            </a:r>
            <a:endParaRPr lang="en-US" sz="1200" i="1" dirty="0"/>
          </a:p>
        </p:txBody>
      </p:sp>
      <p:sp>
        <p:nvSpPr>
          <p:cNvPr id="10" name="Rectangle 3"/>
          <p:cNvSpPr>
            <a:spLocks noChangeArrowheads="1"/>
          </p:cNvSpPr>
          <p:nvPr/>
        </p:nvSpPr>
        <p:spPr bwMode="auto">
          <a:xfrm>
            <a:off x="2311557" y="605674"/>
            <a:ext cx="4791505" cy="350865"/>
          </a:xfrm>
          <a:prstGeom prst="rect">
            <a:avLst/>
          </a:prstGeom>
          <a:noFill/>
          <a:ln w="9525">
            <a:noFill/>
            <a:miter lim="800000"/>
            <a:headEnd/>
            <a:tailEnd/>
          </a:ln>
          <a:effectLst/>
        </p:spPr>
        <p:txBody>
          <a:bodyPr wrap="none">
            <a:spAutoFit/>
          </a:bodyPr>
          <a:lstStyle/>
          <a:p>
            <a:pPr algn="ctr" eaLnBrk="0" hangingPunct="0">
              <a:lnSpc>
                <a:spcPct val="70000"/>
              </a:lnSpc>
              <a:spcBef>
                <a:spcPct val="50000"/>
              </a:spcBef>
            </a:pPr>
            <a:r>
              <a:rPr lang="en-US" sz="2400" b="1" dirty="0" smtClean="0"/>
              <a:t>A History of Measuring Devices</a:t>
            </a:r>
          </a:p>
        </p:txBody>
      </p:sp>
      <p:pic>
        <p:nvPicPr>
          <p:cNvPr id="8" name="Picture 20" descr="NASA GISTEMP LOTI 203.gif"/>
          <p:cNvPicPr>
            <a:picLocks noChangeAspect="1"/>
          </p:cNvPicPr>
          <p:nvPr/>
        </p:nvPicPr>
        <p:blipFill>
          <a:blip r:embed="rId4" cstate="print"/>
          <a:srcRect/>
          <a:stretch>
            <a:fillRect/>
          </a:stretch>
        </p:blipFill>
        <p:spPr bwMode="auto">
          <a:xfrm>
            <a:off x="385763" y="1163638"/>
            <a:ext cx="4862512" cy="3502025"/>
          </a:xfrm>
          <a:prstGeom prst="rect">
            <a:avLst/>
          </a:prstGeom>
          <a:noFill/>
          <a:ln w="25400">
            <a:solidFill>
              <a:schemeClr val="tx1"/>
            </a:solidFill>
            <a:miter lim="800000"/>
            <a:headEnd/>
            <a:tailEnd/>
          </a:ln>
        </p:spPr>
      </p:pic>
      <p:sp>
        <p:nvSpPr>
          <p:cNvPr id="11" name="TextBox 10"/>
          <p:cNvSpPr txBox="1"/>
          <p:nvPr/>
        </p:nvSpPr>
        <p:spPr>
          <a:xfrm>
            <a:off x="5975648" y="1052736"/>
            <a:ext cx="3168352" cy="4662815"/>
          </a:xfrm>
          <a:prstGeom prst="rect">
            <a:avLst/>
          </a:prstGeom>
          <a:noFill/>
        </p:spPr>
        <p:txBody>
          <a:bodyPr wrap="square" rtlCol="0">
            <a:spAutoFit/>
          </a:bodyPr>
          <a:lstStyle/>
          <a:p>
            <a:pPr>
              <a:lnSpc>
                <a:spcPct val="150000"/>
              </a:lnSpc>
            </a:pPr>
            <a:r>
              <a:rPr lang="en-US" b="1" dirty="0" smtClean="0"/>
              <a:t>Hottest Years on Record</a:t>
            </a:r>
          </a:p>
          <a:p>
            <a:pPr marL="342900" indent="-342900">
              <a:lnSpc>
                <a:spcPct val="150000"/>
              </a:lnSpc>
              <a:buAutoNum type="arabicPeriod"/>
            </a:pPr>
            <a:r>
              <a:rPr lang="en-US" b="1" dirty="0" smtClean="0"/>
              <a:t>2010</a:t>
            </a:r>
          </a:p>
          <a:p>
            <a:pPr marL="342900" indent="-342900">
              <a:lnSpc>
                <a:spcPct val="150000"/>
              </a:lnSpc>
              <a:buAutoNum type="arabicPeriod"/>
            </a:pPr>
            <a:r>
              <a:rPr lang="en-US" b="1" dirty="0" smtClean="0"/>
              <a:t>2005</a:t>
            </a:r>
          </a:p>
          <a:p>
            <a:pPr marL="342900" indent="-342900">
              <a:lnSpc>
                <a:spcPct val="150000"/>
              </a:lnSpc>
              <a:buAutoNum type="arabicPeriod"/>
            </a:pPr>
            <a:r>
              <a:rPr lang="en-US" b="1" dirty="0" smtClean="0"/>
              <a:t>2007</a:t>
            </a:r>
          </a:p>
          <a:p>
            <a:pPr marL="342900" indent="-342900">
              <a:lnSpc>
                <a:spcPct val="150000"/>
              </a:lnSpc>
              <a:buAutoNum type="arabicPeriod"/>
            </a:pPr>
            <a:r>
              <a:rPr lang="en-US" b="1" dirty="0" smtClean="0"/>
              <a:t>2002</a:t>
            </a:r>
          </a:p>
          <a:p>
            <a:pPr marL="342900" indent="-342900">
              <a:lnSpc>
                <a:spcPct val="150000"/>
              </a:lnSpc>
              <a:buAutoNum type="arabicPeriod"/>
            </a:pPr>
            <a:r>
              <a:rPr lang="en-US" b="1" dirty="0" smtClean="0"/>
              <a:t>1998</a:t>
            </a:r>
          </a:p>
          <a:p>
            <a:pPr marL="342900" indent="-342900">
              <a:lnSpc>
                <a:spcPct val="150000"/>
              </a:lnSpc>
              <a:buAutoNum type="arabicPeriod"/>
            </a:pPr>
            <a:r>
              <a:rPr lang="en-US" b="1" dirty="0" smtClean="0"/>
              <a:t>2013</a:t>
            </a:r>
          </a:p>
          <a:p>
            <a:pPr marL="342900" indent="-342900">
              <a:lnSpc>
                <a:spcPct val="150000"/>
              </a:lnSpc>
              <a:buAutoNum type="arabicPeriod"/>
            </a:pPr>
            <a:r>
              <a:rPr lang="en-US" b="1" dirty="0" smtClean="0"/>
              <a:t>2003</a:t>
            </a:r>
          </a:p>
          <a:p>
            <a:pPr marL="342900" indent="-342900">
              <a:lnSpc>
                <a:spcPct val="150000"/>
              </a:lnSpc>
              <a:buAutoNum type="arabicPeriod"/>
            </a:pPr>
            <a:r>
              <a:rPr lang="en-US" b="1" dirty="0" smtClean="0"/>
              <a:t>2009</a:t>
            </a:r>
          </a:p>
          <a:p>
            <a:pPr marL="342900" indent="-342900">
              <a:lnSpc>
                <a:spcPct val="150000"/>
              </a:lnSpc>
              <a:buAutoNum type="arabicPeriod"/>
            </a:pPr>
            <a:r>
              <a:rPr lang="en-US" b="1" dirty="0" smtClean="0"/>
              <a:t>2006</a:t>
            </a:r>
          </a:p>
          <a:p>
            <a:pPr marL="342900" indent="-342900">
              <a:lnSpc>
                <a:spcPct val="150000"/>
              </a:lnSpc>
              <a:buAutoNum type="arabicPeriod"/>
            </a:pPr>
            <a:r>
              <a:rPr lang="en-US" b="1" dirty="0" smtClean="0"/>
              <a:t>2012</a:t>
            </a:r>
            <a:endParaRPr lang="en-US" b="1" dirty="0"/>
          </a:p>
        </p:txBody>
      </p:sp>
      <p:sp>
        <p:nvSpPr>
          <p:cNvPr id="22" name="5-Point Star 21"/>
          <p:cNvSpPr/>
          <p:nvPr/>
        </p:nvSpPr>
        <p:spPr>
          <a:xfrm>
            <a:off x="5112060" y="1484784"/>
            <a:ext cx="180020" cy="14401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5-Point Star 22"/>
          <p:cNvSpPr/>
          <p:nvPr/>
        </p:nvSpPr>
        <p:spPr>
          <a:xfrm>
            <a:off x="6984268" y="2420888"/>
            <a:ext cx="216024" cy="216024"/>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7308304" y="2348880"/>
            <a:ext cx="1440160" cy="369332"/>
          </a:xfrm>
          <a:prstGeom prst="rect">
            <a:avLst/>
          </a:prstGeom>
          <a:noFill/>
        </p:spPr>
        <p:txBody>
          <a:bodyPr wrap="square" rtlCol="0">
            <a:spAutoFit/>
          </a:bodyPr>
          <a:lstStyle/>
          <a:p>
            <a:r>
              <a:rPr lang="en-US" dirty="0" smtClean="0"/>
              <a:t>2014?</a:t>
            </a:r>
            <a:endParaRPr lang="en-US" dirty="0"/>
          </a:p>
        </p:txBody>
      </p:sp>
    </p:spTree>
    <p:extLst>
      <p:ext uri="{BB962C8B-B14F-4D97-AF65-F5344CB8AC3E}">
        <p14:creationId xmlns:p14="http://schemas.microsoft.com/office/powerpoint/2010/main" xmlns="" val="3845428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fade">
                                      <p:cBhvr>
                                        <p:cTn id="7" dur="2000"/>
                                        <p:tgtEl>
                                          <p:spTgt spid="11">
                                            <p:txEl>
                                              <p:pRg st="1" end="1"/>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animEffect transition="in" filter="fade">
                                      <p:cBhvr>
                                        <p:cTn id="11" dur="2000"/>
                                        <p:tgtEl>
                                          <p:spTgt spid="11">
                                            <p:txEl>
                                              <p:pRg st="2" end="2"/>
                                            </p:txEl>
                                          </p:spTgt>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animEffect transition="in" filter="fade">
                                      <p:cBhvr>
                                        <p:cTn id="15" dur="2000"/>
                                        <p:tgtEl>
                                          <p:spTgt spid="11">
                                            <p:txEl>
                                              <p:pRg st="3" end="3"/>
                                            </p:txEl>
                                          </p:spTgt>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animEffect transition="in" filter="fade">
                                      <p:cBhvr>
                                        <p:cTn id="19" dur="2000"/>
                                        <p:tgtEl>
                                          <p:spTgt spid="11">
                                            <p:txEl>
                                              <p:pRg st="4" end="4"/>
                                            </p:txEl>
                                          </p:spTgt>
                                        </p:tgtEl>
                                      </p:cBhvr>
                                    </p:animEffect>
                                  </p:childTnLst>
                                </p:cTn>
                              </p:par>
                            </p:childTnLst>
                          </p:cTn>
                        </p:par>
                        <p:par>
                          <p:cTn id="20" fill="hold">
                            <p:stCondLst>
                              <p:cond delay="8000"/>
                            </p:stCondLst>
                            <p:childTnLst>
                              <p:par>
                                <p:cTn id="21" presetID="10" presetClass="entr" presetSubtype="0" fill="hold" nodeType="afterEffect">
                                  <p:stCondLst>
                                    <p:cond delay="0"/>
                                  </p:stCondLst>
                                  <p:childTnLst>
                                    <p:set>
                                      <p:cBhvr>
                                        <p:cTn id="22" dur="1" fill="hold">
                                          <p:stCondLst>
                                            <p:cond delay="0"/>
                                          </p:stCondLst>
                                        </p:cTn>
                                        <p:tgtEl>
                                          <p:spTgt spid="11">
                                            <p:txEl>
                                              <p:pRg st="5" end="5"/>
                                            </p:txEl>
                                          </p:spTgt>
                                        </p:tgtEl>
                                        <p:attrNameLst>
                                          <p:attrName>style.visibility</p:attrName>
                                        </p:attrNameLst>
                                      </p:cBhvr>
                                      <p:to>
                                        <p:strVal val="visible"/>
                                      </p:to>
                                    </p:set>
                                    <p:animEffect transition="in" filter="fade">
                                      <p:cBhvr>
                                        <p:cTn id="23" dur="2000"/>
                                        <p:tgtEl>
                                          <p:spTgt spid="11">
                                            <p:txEl>
                                              <p:pRg st="5" end="5"/>
                                            </p:txEl>
                                          </p:spTgt>
                                        </p:tgtEl>
                                      </p:cBhvr>
                                    </p:animEffect>
                                  </p:childTnLst>
                                </p:cTn>
                              </p:par>
                            </p:childTnLst>
                          </p:cTn>
                        </p:par>
                        <p:par>
                          <p:cTn id="24" fill="hold">
                            <p:stCondLst>
                              <p:cond delay="10000"/>
                            </p:stCondLst>
                            <p:childTnLst>
                              <p:par>
                                <p:cTn id="25" presetID="10" presetClass="entr" presetSubtype="0" fill="hold" nodeType="afterEffect">
                                  <p:stCondLst>
                                    <p:cond delay="0"/>
                                  </p:stCondLst>
                                  <p:childTnLst>
                                    <p:set>
                                      <p:cBhvr>
                                        <p:cTn id="26" dur="1" fill="hold">
                                          <p:stCondLst>
                                            <p:cond delay="0"/>
                                          </p:stCondLst>
                                        </p:cTn>
                                        <p:tgtEl>
                                          <p:spTgt spid="11">
                                            <p:txEl>
                                              <p:pRg st="6" end="6"/>
                                            </p:txEl>
                                          </p:spTgt>
                                        </p:tgtEl>
                                        <p:attrNameLst>
                                          <p:attrName>style.visibility</p:attrName>
                                        </p:attrNameLst>
                                      </p:cBhvr>
                                      <p:to>
                                        <p:strVal val="visible"/>
                                      </p:to>
                                    </p:set>
                                    <p:animEffect transition="in" filter="fade">
                                      <p:cBhvr>
                                        <p:cTn id="27" dur="2000"/>
                                        <p:tgtEl>
                                          <p:spTgt spid="11">
                                            <p:txEl>
                                              <p:pRg st="6" end="6"/>
                                            </p:txEl>
                                          </p:spTgt>
                                        </p:tgtEl>
                                      </p:cBhvr>
                                    </p:animEffect>
                                  </p:childTnLst>
                                </p:cTn>
                              </p:par>
                            </p:childTnLst>
                          </p:cTn>
                        </p:par>
                        <p:par>
                          <p:cTn id="28" fill="hold">
                            <p:stCondLst>
                              <p:cond delay="12000"/>
                            </p:stCondLst>
                            <p:childTnLst>
                              <p:par>
                                <p:cTn id="29" presetID="10" presetClass="entr" presetSubtype="0" fill="hold" nodeType="afterEffect">
                                  <p:stCondLst>
                                    <p:cond delay="0"/>
                                  </p:stCondLst>
                                  <p:childTnLst>
                                    <p:set>
                                      <p:cBhvr>
                                        <p:cTn id="30" dur="1" fill="hold">
                                          <p:stCondLst>
                                            <p:cond delay="0"/>
                                          </p:stCondLst>
                                        </p:cTn>
                                        <p:tgtEl>
                                          <p:spTgt spid="11">
                                            <p:txEl>
                                              <p:pRg st="7" end="7"/>
                                            </p:txEl>
                                          </p:spTgt>
                                        </p:tgtEl>
                                        <p:attrNameLst>
                                          <p:attrName>style.visibility</p:attrName>
                                        </p:attrNameLst>
                                      </p:cBhvr>
                                      <p:to>
                                        <p:strVal val="visible"/>
                                      </p:to>
                                    </p:set>
                                    <p:animEffect transition="in" filter="fade">
                                      <p:cBhvr>
                                        <p:cTn id="31" dur="2000"/>
                                        <p:tgtEl>
                                          <p:spTgt spid="11">
                                            <p:txEl>
                                              <p:pRg st="7" end="7"/>
                                            </p:txEl>
                                          </p:spTgt>
                                        </p:tgtEl>
                                      </p:cBhvr>
                                    </p:animEffect>
                                  </p:childTnLst>
                                </p:cTn>
                              </p:par>
                            </p:childTnLst>
                          </p:cTn>
                        </p:par>
                        <p:par>
                          <p:cTn id="32" fill="hold">
                            <p:stCondLst>
                              <p:cond delay="14000"/>
                            </p:stCondLst>
                            <p:childTnLst>
                              <p:par>
                                <p:cTn id="33" presetID="10" presetClass="entr" presetSubtype="0" fill="hold" nodeType="afterEffect">
                                  <p:stCondLst>
                                    <p:cond delay="0"/>
                                  </p:stCondLst>
                                  <p:childTnLst>
                                    <p:set>
                                      <p:cBhvr>
                                        <p:cTn id="34" dur="1" fill="hold">
                                          <p:stCondLst>
                                            <p:cond delay="0"/>
                                          </p:stCondLst>
                                        </p:cTn>
                                        <p:tgtEl>
                                          <p:spTgt spid="11">
                                            <p:txEl>
                                              <p:pRg st="8" end="8"/>
                                            </p:txEl>
                                          </p:spTgt>
                                        </p:tgtEl>
                                        <p:attrNameLst>
                                          <p:attrName>style.visibility</p:attrName>
                                        </p:attrNameLst>
                                      </p:cBhvr>
                                      <p:to>
                                        <p:strVal val="visible"/>
                                      </p:to>
                                    </p:set>
                                    <p:animEffect transition="in" filter="fade">
                                      <p:cBhvr>
                                        <p:cTn id="35" dur="2000"/>
                                        <p:tgtEl>
                                          <p:spTgt spid="11">
                                            <p:txEl>
                                              <p:pRg st="8" end="8"/>
                                            </p:txEl>
                                          </p:spTgt>
                                        </p:tgtEl>
                                      </p:cBhvr>
                                    </p:animEffect>
                                  </p:childTnLst>
                                </p:cTn>
                              </p:par>
                            </p:childTnLst>
                          </p:cTn>
                        </p:par>
                        <p:par>
                          <p:cTn id="36" fill="hold">
                            <p:stCondLst>
                              <p:cond delay="16000"/>
                            </p:stCondLst>
                            <p:childTnLst>
                              <p:par>
                                <p:cTn id="37" presetID="10" presetClass="entr" presetSubtype="0" fill="hold" nodeType="afterEffect">
                                  <p:stCondLst>
                                    <p:cond delay="0"/>
                                  </p:stCondLst>
                                  <p:childTnLst>
                                    <p:set>
                                      <p:cBhvr>
                                        <p:cTn id="38" dur="1" fill="hold">
                                          <p:stCondLst>
                                            <p:cond delay="0"/>
                                          </p:stCondLst>
                                        </p:cTn>
                                        <p:tgtEl>
                                          <p:spTgt spid="11">
                                            <p:txEl>
                                              <p:pRg st="9" end="9"/>
                                            </p:txEl>
                                          </p:spTgt>
                                        </p:tgtEl>
                                        <p:attrNameLst>
                                          <p:attrName>style.visibility</p:attrName>
                                        </p:attrNameLst>
                                      </p:cBhvr>
                                      <p:to>
                                        <p:strVal val="visible"/>
                                      </p:to>
                                    </p:set>
                                    <p:animEffect transition="in" filter="fade">
                                      <p:cBhvr>
                                        <p:cTn id="39" dur="2000"/>
                                        <p:tgtEl>
                                          <p:spTgt spid="11">
                                            <p:txEl>
                                              <p:pRg st="9" end="9"/>
                                            </p:txEl>
                                          </p:spTgt>
                                        </p:tgtEl>
                                      </p:cBhvr>
                                    </p:animEffect>
                                  </p:childTnLst>
                                </p:cTn>
                              </p:par>
                            </p:childTnLst>
                          </p:cTn>
                        </p:par>
                        <p:par>
                          <p:cTn id="40" fill="hold">
                            <p:stCondLst>
                              <p:cond delay="18000"/>
                            </p:stCondLst>
                            <p:childTnLst>
                              <p:par>
                                <p:cTn id="41" presetID="10" presetClass="entr" presetSubtype="0" fill="hold" nodeType="afterEffect">
                                  <p:stCondLst>
                                    <p:cond delay="0"/>
                                  </p:stCondLst>
                                  <p:childTnLst>
                                    <p:set>
                                      <p:cBhvr>
                                        <p:cTn id="42" dur="1" fill="hold">
                                          <p:stCondLst>
                                            <p:cond delay="0"/>
                                          </p:stCondLst>
                                        </p:cTn>
                                        <p:tgtEl>
                                          <p:spTgt spid="11">
                                            <p:txEl>
                                              <p:pRg st="10" end="10"/>
                                            </p:txEl>
                                          </p:spTgt>
                                        </p:tgtEl>
                                        <p:attrNameLst>
                                          <p:attrName>style.visibility</p:attrName>
                                        </p:attrNameLst>
                                      </p:cBhvr>
                                      <p:to>
                                        <p:strVal val="visible"/>
                                      </p:to>
                                    </p:set>
                                    <p:animEffect transition="in" filter="fade">
                                      <p:cBhvr>
                                        <p:cTn id="43" dur="2000"/>
                                        <p:tgtEl>
                                          <p:spTgt spid="11">
                                            <p:txEl>
                                              <p:pRg st="10" end="1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2000"/>
                                        <p:tgtEl>
                                          <p:spTgt spid="2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2000"/>
                                        <p:tgtEl>
                                          <p:spTgt spid="2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Line 4"/>
          <p:cNvSpPr>
            <a:spLocks noChangeShapeType="1"/>
          </p:cNvSpPr>
          <p:nvPr/>
        </p:nvSpPr>
        <p:spPr bwMode="auto">
          <a:xfrm>
            <a:off x="871894" y="984637"/>
            <a:ext cx="7670800" cy="0"/>
          </a:xfrm>
          <a:prstGeom prst="line">
            <a:avLst/>
          </a:prstGeom>
          <a:noFill/>
          <a:ln w="38100">
            <a:solidFill>
              <a:schemeClr val="accent1"/>
            </a:solidFill>
            <a:round/>
            <a:headEnd/>
            <a:tailEnd/>
          </a:ln>
          <a:effectLst/>
        </p:spPr>
        <p:txBody>
          <a:bodyPr/>
          <a:lstStyle/>
          <a:p>
            <a:endParaRPr lang="en-US"/>
          </a:p>
        </p:txBody>
      </p:sp>
      <p:sp>
        <p:nvSpPr>
          <p:cNvPr id="18439" name="Text Box 7"/>
          <p:cNvSpPr txBox="1">
            <a:spLocks noChangeArrowheads="1"/>
          </p:cNvSpPr>
          <p:nvPr/>
        </p:nvSpPr>
        <p:spPr bwMode="auto">
          <a:xfrm>
            <a:off x="974725" y="6132513"/>
            <a:ext cx="184150" cy="366712"/>
          </a:xfrm>
          <a:prstGeom prst="rect">
            <a:avLst/>
          </a:prstGeom>
          <a:noFill/>
          <a:ln w="9525">
            <a:noFill/>
            <a:miter lim="800000"/>
            <a:headEnd/>
            <a:tailEnd/>
          </a:ln>
          <a:effectLst/>
        </p:spPr>
        <p:txBody>
          <a:bodyPr wrap="none">
            <a:spAutoFit/>
          </a:bodyPr>
          <a:lstStyle/>
          <a:p>
            <a:endParaRPr lang="en-US"/>
          </a:p>
        </p:txBody>
      </p:sp>
      <p:sp>
        <p:nvSpPr>
          <p:cNvPr id="9" name="TextBox 8"/>
          <p:cNvSpPr txBox="1"/>
          <p:nvPr/>
        </p:nvSpPr>
        <p:spPr>
          <a:xfrm>
            <a:off x="0" y="6344556"/>
            <a:ext cx="9144000" cy="276999"/>
          </a:xfrm>
          <a:prstGeom prst="rect">
            <a:avLst/>
          </a:prstGeom>
          <a:noFill/>
        </p:spPr>
        <p:txBody>
          <a:bodyPr wrap="square" rtlCol="0">
            <a:spAutoFit/>
          </a:bodyPr>
          <a:lstStyle/>
          <a:p>
            <a:r>
              <a:rPr lang="en-US" sz="1200" b="1" i="1" dirty="0" smtClean="0"/>
              <a:t>3</a:t>
            </a:r>
            <a:r>
              <a:rPr lang="en-US" sz="1200" b="1" i="1" baseline="30000" dirty="0" smtClean="0"/>
              <a:t>rd</a:t>
            </a:r>
            <a:r>
              <a:rPr lang="en-US" sz="1200" b="1" i="1" dirty="0" smtClean="0"/>
              <a:t> international Conference on Earth Science and Climate Change</a:t>
            </a:r>
            <a:endParaRPr lang="en-US" sz="1200" b="1" i="1" dirty="0"/>
          </a:p>
        </p:txBody>
      </p:sp>
      <p:pic>
        <p:nvPicPr>
          <p:cNvPr id="7" name="Picture 6"/>
          <p:cNvPicPr>
            <a:picLocks noChangeAspect="1" noChangeArrowheads="1"/>
          </p:cNvPicPr>
          <p:nvPr/>
        </p:nvPicPr>
        <p:blipFill>
          <a:blip r:embed="rId3" cstate="print"/>
          <a:srcRect/>
          <a:stretch>
            <a:fillRect/>
          </a:stretch>
        </p:blipFill>
        <p:spPr bwMode="auto">
          <a:xfrm>
            <a:off x="8006626" y="5733255"/>
            <a:ext cx="918423" cy="684315"/>
          </a:xfrm>
          <a:prstGeom prst="rect">
            <a:avLst/>
          </a:prstGeom>
          <a:noFill/>
          <a:ln w="9525">
            <a:noFill/>
            <a:miter lim="800000"/>
            <a:headEnd/>
            <a:tailEnd/>
          </a:ln>
          <a:effectLst/>
        </p:spPr>
      </p:pic>
      <p:sp>
        <p:nvSpPr>
          <p:cNvPr id="3" name="TextBox 2"/>
          <p:cNvSpPr txBox="1"/>
          <p:nvPr/>
        </p:nvSpPr>
        <p:spPr>
          <a:xfrm>
            <a:off x="179512" y="116632"/>
            <a:ext cx="1677062" cy="276999"/>
          </a:xfrm>
          <a:prstGeom prst="rect">
            <a:avLst/>
          </a:prstGeom>
          <a:noFill/>
        </p:spPr>
        <p:txBody>
          <a:bodyPr wrap="none" rtlCol="0">
            <a:spAutoFit/>
          </a:bodyPr>
          <a:lstStyle/>
          <a:p>
            <a:r>
              <a:rPr lang="en-US" sz="1200" i="1" dirty="0" smtClean="0"/>
              <a:t>Earth Energy Balance</a:t>
            </a:r>
            <a:endParaRPr lang="en-US" sz="1200" i="1" dirty="0"/>
          </a:p>
        </p:txBody>
      </p:sp>
      <p:sp>
        <p:nvSpPr>
          <p:cNvPr id="10" name="Rectangle 3"/>
          <p:cNvSpPr>
            <a:spLocks noChangeArrowheads="1"/>
          </p:cNvSpPr>
          <p:nvPr/>
        </p:nvSpPr>
        <p:spPr bwMode="auto">
          <a:xfrm>
            <a:off x="3902539" y="605674"/>
            <a:ext cx="1609544" cy="356251"/>
          </a:xfrm>
          <a:prstGeom prst="rect">
            <a:avLst/>
          </a:prstGeom>
          <a:noFill/>
          <a:ln w="9525">
            <a:noFill/>
            <a:miter lim="800000"/>
            <a:headEnd/>
            <a:tailEnd/>
          </a:ln>
          <a:effectLst/>
        </p:spPr>
        <p:txBody>
          <a:bodyPr wrap="none">
            <a:spAutoFit/>
          </a:bodyPr>
          <a:lstStyle/>
          <a:p>
            <a:pPr algn="ctr" eaLnBrk="0" hangingPunct="0">
              <a:lnSpc>
                <a:spcPct val="70000"/>
              </a:lnSpc>
              <a:spcBef>
                <a:spcPct val="50000"/>
              </a:spcBef>
            </a:pPr>
            <a:r>
              <a:rPr lang="en-US" sz="2400" b="1" dirty="0" smtClean="0"/>
              <a:t>A Hiatus?</a:t>
            </a:r>
          </a:p>
        </p:txBody>
      </p:sp>
      <p:pic>
        <p:nvPicPr>
          <p:cNvPr id="8" name="Picture 20" descr="NASA GISTEMP LOTI 203.gif"/>
          <p:cNvPicPr>
            <a:picLocks noChangeAspect="1"/>
          </p:cNvPicPr>
          <p:nvPr/>
        </p:nvPicPr>
        <p:blipFill>
          <a:blip r:embed="rId4" cstate="print"/>
          <a:srcRect/>
          <a:stretch>
            <a:fillRect/>
          </a:stretch>
        </p:blipFill>
        <p:spPr bwMode="auto">
          <a:xfrm>
            <a:off x="966249" y="1143609"/>
            <a:ext cx="6474102" cy="4662707"/>
          </a:xfrm>
          <a:prstGeom prst="rect">
            <a:avLst/>
          </a:prstGeom>
          <a:noFill/>
          <a:ln w="25400">
            <a:solidFill>
              <a:schemeClr val="tx1"/>
            </a:solidFill>
            <a:miter lim="800000"/>
            <a:headEnd/>
            <a:tailEnd/>
          </a:ln>
        </p:spPr>
      </p:pic>
      <p:sp>
        <p:nvSpPr>
          <p:cNvPr id="2" name="5-Point Star 1"/>
          <p:cNvSpPr/>
          <p:nvPr/>
        </p:nvSpPr>
        <p:spPr>
          <a:xfrm>
            <a:off x="7363216" y="1654096"/>
            <a:ext cx="154270" cy="14401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6942905" y="1542657"/>
            <a:ext cx="626314" cy="532326"/>
          </a:xfrm>
          <a:prstGeom prst="ellipse">
            <a:avLst/>
          </a:prstGeom>
          <a:noFill/>
          <a:ln>
            <a:solidFill>
              <a:srgbClr val="1C6F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644549" y="1439488"/>
            <a:ext cx="1512168" cy="738664"/>
          </a:xfrm>
          <a:prstGeom prst="rect">
            <a:avLst/>
          </a:prstGeom>
          <a:noFill/>
        </p:spPr>
        <p:txBody>
          <a:bodyPr wrap="square" rtlCol="0">
            <a:spAutoFit/>
          </a:bodyPr>
          <a:lstStyle/>
          <a:p>
            <a:r>
              <a:rPr lang="en-US" sz="1400" dirty="0" smtClean="0"/>
              <a:t>Has global warming</a:t>
            </a:r>
          </a:p>
          <a:p>
            <a:r>
              <a:rPr lang="en-US" sz="1400" dirty="0" smtClean="0"/>
              <a:t>stopped?</a:t>
            </a:r>
            <a:endParaRPr lang="en-US" sz="1400" dirty="0"/>
          </a:p>
        </p:txBody>
      </p:sp>
    </p:spTree>
    <p:extLst>
      <p:ext uri="{BB962C8B-B14F-4D97-AF65-F5344CB8AC3E}">
        <p14:creationId xmlns:p14="http://schemas.microsoft.com/office/powerpoint/2010/main" xmlns="" val="2122288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Line 4"/>
          <p:cNvSpPr>
            <a:spLocks noChangeShapeType="1"/>
          </p:cNvSpPr>
          <p:nvPr/>
        </p:nvSpPr>
        <p:spPr bwMode="auto">
          <a:xfrm>
            <a:off x="871894" y="984637"/>
            <a:ext cx="7670800" cy="0"/>
          </a:xfrm>
          <a:prstGeom prst="line">
            <a:avLst/>
          </a:prstGeom>
          <a:noFill/>
          <a:ln w="38100">
            <a:solidFill>
              <a:schemeClr val="accent1"/>
            </a:solidFill>
            <a:round/>
            <a:headEnd/>
            <a:tailEnd/>
          </a:ln>
          <a:effectLst/>
        </p:spPr>
        <p:txBody>
          <a:bodyPr/>
          <a:lstStyle/>
          <a:p>
            <a:endParaRPr lang="en-US"/>
          </a:p>
        </p:txBody>
      </p:sp>
      <p:sp>
        <p:nvSpPr>
          <p:cNvPr id="18439" name="Text Box 7"/>
          <p:cNvSpPr txBox="1">
            <a:spLocks noChangeArrowheads="1"/>
          </p:cNvSpPr>
          <p:nvPr/>
        </p:nvSpPr>
        <p:spPr bwMode="auto">
          <a:xfrm>
            <a:off x="974725" y="6132513"/>
            <a:ext cx="184150" cy="366712"/>
          </a:xfrm>
          <a:prstGeom prst="rect">
            <a:avLst/>
          </a:prstGeom>
          <a:noFill/>
          <a:ln w="9525">
            <a:noFill/>
            <a:miter lim="800000"/>
            <a:headEnd/>
            <a:tailEnd/>
          </a:ln>
          <a:effectLst/>
        </p:spPr>
        <p:txBody>
          <a:bodyPr wrap="none">
            <a:spAutoFit/>
          </a:bodyPr>
          <a:lstStyle/>
          <a:p>
            <a:endParaRPr lang="en-US"/>
          </a:p>
        </p:txBody>
      </p:sp>
      <p:sp>
        <p:nvSpPr>
          <p:cNvPr id="9" name="TextBox 8"/>
          <p:cNvSpPr txBox="1"/>
          <p:nvPr/>
        </p:nvSpPr>
        <p:spPr>
          <a:xfrm>
            <a:off x="0" y="6344556"/>
            <a:ext cx="9144000" cy="276999"/>
          </a:xfrm>
          <a:prstGeom prst="rect">
            <a:avLst/>
          </a:prstGeom>
          <a:noFill/>
        </p:spPr>
        <p:txBody>
          <a:bodyPr wrap="square" rtlCol="0">
            <a:spAutoFit/>
          </a:bodyPr>
          <a:lstStyle/>
          <a:p>
            <a:r>
              <a:rPr lang="en-US" sz="1200" b="1" i="1" dirty="0" smtClean="0"/>
              <a:t>3</a:t>
            </a:r>
            <a:r>
              <a:rPr lang="en-US" sz="1200" b="1" i="1" baseline="30000" dirty="0" smtClean="0"/>
              <a:t>rd</a:t>
            </a:r>
            <a:r>
              <a:rPr lang="en-US" sz="1200" b="1" i="1" dirty="0" smtClean="0"/>
              <a:t> international Conference on Earth Science and Climate Change</a:t>
            </a:r>
            <a:endParaRPr lang="en-US" sz="1200" b="1" i="1" dirty="0"/>
          </a:p>
        </p:txBody>
      </p:sp>
      <p:pic>
        <p:nvPicPr>
          <p:cNvPr id="7" name="Picture 6"/>
          <p:cNvPicPr>
            <a:picLocks noChangeAspect="1" noChangeArrowheads="1"/>
          </p:cNvPicPr>
          <p:nvPr/>
        </p:nvPicPr>
        <p:blipFill>
          <a:blip r:embed="rId3" cstate="print"/>
          <a:srcRect/>
          <a:stretch>
            <a:fillRect/>
          </a:stretch>
        </p:blipFill>
        <p:spPr bwMode="auto">
          <a:xfrm>
            <a:off x="8006626" y="5733255"/>
            <a:ext cx="918423" cy="684315"/>
          </a:xfrm>
          <a:prstGeom prst="rect">
            <a:avLst/>
          </a:prstGeom>
          <a:noFill/>
          <a:ln w="9525">
            <a:noFill/>
            <a:miter lim="800000"/>
            <a:headEnd/>
            <a:tailEnd/>
          </a:ln>
          <a:effectLst/>
        </p:spPr>
      </p:pic>
      <p:sp>
        <p:nvSpPr>
          <p:cNvPr id="3" name="TextBox 2"/>
          <p:cNvSpPr txBox="1"/>
          <p:nvPr/>
        </p:nvSpPr>
        <p:spPr>
          <a:xfrm>
            <a:off x="179512" y="116632"/>
            <a:ext cx="1677062" cy="276999"/>
          </a:xfrm>
          <a:prstGeom prst="rect">
            <a:avLst/>
          </a:prstGeom>
          <a:noFill/>
        </p:spPr>
        <p:txBody>
          <a:bodyPr wrap="none" rtlCol="0">
            <a:spAutoFit/>
          </a:bodyPr>
          <a:lstStyle/>
          <a:p>
            <a:r>
              <a:rPr lang="en-US" sz="1200" i="1" dirty="0" smtClean="0"/>
              <a:t>Earth Energy Balance</a:t>
            </a:r>
            <a:endParaRPr lang="en-US" sz="1200" i="1" dirty="0"/>
          </a:p>
        </p:txBody>
      </p:sp>
      <p:sp>
        <p:nvSpPr>
          <p:cNvPr id="10" name="Rectangle 3"/>
          <p:cNvSpPr>
            <a:spLocks noChangeArrowheads="1"/>
          </p:cNvSpPr>
          <p:nvPr/>
        </p:nvSpPr>
        <p:spPr bwMode="auto">
          <a:xfrm>
            <a:off x="1346558" y="605674"/>
            <a:ext cx="6721520" cy="350865"/>
          </a:xfrm>
          <a:prstGeom prst="rect">
            <a:avLst/>
          </a:prstGeom>
          <a:noFill/>
          <a:ln w="9525">
            <a:noFill/>
            <a:miter lim="800000"/>
            <a:headEnd/>
            <a:tailEnd/>
          </a:ln>
          <a:effectLst/>
        </p:spPr>
        <p:txBody>
          <a:bodyPr wrap="none">
            <a:spAutoFit/>
          </a:bodyPr>
          <a:lstStyle/>
          <a:p>
            <a:pPr algn="ctr" eaLnBrk="0" hangingPunct="0">
              <a:lnSpc>
                <a:spcPct val="70000"/>
              </a:lnSpc>
              <a:spcBef>
                <a:spcPct val="50000"/>
              </a:spcBef>
            </a:pPr>
            <a:r>
              <a:rPr lang="en-US" sz="2400" b="1" dirty="0" smtClean="0"/>
              <a:t>How is Earth’s Energy Imbalance Measured?</a:t>
            </a:r>
          </a:p>
        </p:txBody>
      </p:sp>
      <p:sp>
        <p:nvSpPr>
          <p:cNvPr id="11" name="TextBox 10"/>
          <p:cNvSpPr txBox="1"/>
          <p:nvPr/>
        </p:nvSpPr>
        <p:spPr>
          <a:xfrm>
            <a:off x="647564" y="1448780"/>
            <a:ext cx="7812868" cy="2862322"/>
          </a:xfrm>
          <a:prstGeom prst="rect">
            <a:avLst/>
          </a:prstGeom>
          <a:noFill/>
        </p:spPr>
        <p:txBody>
          <a:bodyPr wrap="square" rtlCol="0">
            <a:spAutoFit/>
          </a:bodyPr>
          <a:lstStyle/>
          <a:p>
            <a:pPr marL="342900" indent="-342900">
              <a:buAutoNum type="arabicPeriod"/>
            </a:pPr>
            <a:r>
              <a:rPr lang="en-US" dirty="0" smtClean="0"/>
              <a:t>Direct measurements from space, absorbed solar radiation, outgoing long wavelength radiation, net radiant flux.</a:t>
            </a:r>
          </a:p>
          <a:p>
            <a:pPr marL="800100" lvl="1" indent="-342900"/>
            <a:r>
              <a:rPr lang="en-US" dirty="0" smtClean="0"/>
              <a:t>- Measurements are not absolutely accurate but can measure changes in time.</a:t>
            </a:r>
          </a:p>
          <a:p>
            <a:pPr marL="342900" indent="-342900">
              <a:buAutoNum type="arabicPeriod"/>
            </a:pPr>
            <a:endParaRPr lang="en-US" dirty="0" smtClean="0"/>
          </a:p>
          <a:p>
            <a:pPr marL="342900" indent="-342900">
              <a:buAutoNum type="arabicPeriod"/>
            </a:pPr>
            <a:r>
              <a:rPr lang="en-US" dirty="0" smtClean="0"/>
              <a:t>Measure energy storage on Earth.  </a:t>
            </a:r>
          </a:p>
          <a:p>
            <a:pPr marL="800100" lvl="1" indent="-342900"/>
            <a:r>
              <a:rPr lang="en-US" dirty="0" smtClean="0"/>
              <a:t>- A challenge to make adequate measurements of thermal reservoirs (oceans).</a:t>
            </a:r>
          </a:p>
          <a:p>
            <a:pPr marL="342900" indent="-342900">
              <a:buAutoNum type="arabicPeriod"/>
            </a:pPr>
            <a:endParaRPr lang="en-US" dirty="0" smtClean="0"/>
          </a:p>
          <a:p>
            <a:pPr marL="342900" indent="-342900">
              <a:buAutoNum type="arabicPeriod"/>
            </a:pPr>
            <a:r>
              <a:rPr lang="en-US" dirty="0" smtClean="0"/>
              <a:t>Climate models with specified forcings.</a:t>
            </a:r>
            <a:endParaRPr lang="en-US" dirty="0"/>
          </a:p>
        </p:txBody>
      </p:sp>
    </p:spTree>
    <p:extLst>
      <p:ext uri="{BB962C8B-B14F-4D97-AF65-F5344CB8AC3E}">
        <p14:creationId xmlns:p14="http://schemas.microsoft.com/office/powerpoint/2010/main" xmlns="" val="3845428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20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20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3" end="3"/>
                                            </p:txEl>
                                          </p:spTgt>
                                        </p:tgtEl>
                                        <p:attrNameLst>
                                          <p:attrName>style.visibility</p:attrName>
                                        </p:attrNameLst>
                                      </p:cBhvr>
                                      <p:to>
                                        <p:strVal val="visible"/>
                                      </p:to>
                                    </p:set>
                                    <p:animEffect transition="in" filter="fade">
                                      <p:cBhvr>
                                        <p:cTn id="17" dur="2000"/>
                                        <p:tgtEl>
                                          <p:spTgt spid="1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4" end="4"/>
                                            </p:txEl>
                                          </p:spTgt>
                                        </p:tgtEl>
                                        <p:attrNameLst>
                                          <p:attrName>style.visibility</p:attrName>
                                        </p:attrNameLst>
                                      </p:cBhvr>
                                      <p:to>
                                        <p:strVal val="visible"/>
                                      </p:to>
                                    </p:set>
                                    <p:animEffect transition="in" filter="fade">
                                      <p:cBhvr>
                                        <p:cTn id="22" dur="2000"/>
                                        <p:tgtEl>
                                          <p:spTgt spid="11">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6" end="6"/>
                                            </p:txEl>
                                          </p:spTgt>
                                        </p:tgtEl>
                                        <p:attrNameLst>
                                          <p:attrName>style.visibility</p:attrName>
                                        </p:attrNameLst>
                                      </p:cBhvr>
                                      <p:to>
                                        <p:strVal val="visible"/>
                                      </p:to>
                                    </p:set>
                                    <p:animEffect transition="in" filter="fade">
                                      <p:cBhvr>
                                        <p:cTn id="27" dur="2000"/>
                                        <p:tgtEl>
                                          <p:spTgt spid="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Line 4"/>
          <p:cNvSpPr>
            <a:spLocks noChangeShapeType="1"/>
          </p:cNvSpPr>
          <p:nvPr/>
        </p:nvSpPr>
        <p:spPr bwMode="auto">
          <a:xfrm>
            <a:off x="871894" y="984637"/>
            <a:ext cx="7670800" cy="0"/>
          </a:xfrm>
          <a:prstGeom prst="line">
            <a:avLst/>
          </a:prstGeom>
          <a:noFill/>
          <a:ln w="38100">
            <a:solidFill>
              <a:schemeClr val="accent1"/>
            </a:solidFill>
            <a:round/>
            <a:headEnd/>
            <a:tailEnd/>
          </a:ln>
          <a:effectLst/>
        </p:spPr>
        <p:txBody>
          <a:bodyPr/>
          <a:lstStyle/>
          <a:p>
            <a:endParaRPr lang="en-US"/>
          </a:p>
        </p:txBody>
      </p:sp>
      <p:sp>
        <p:nvSpPr>
          <p:cNvPr id="18439" name="Text Box 7"/>
          <p:cNvSpPr txBox="1">
            <a:spLocks noChangeArrowheads="1"/>
          </p:cNvSpPr>
          <p:nvPr/>
        </p:nvSpPr>
        <p:spPr bwMode="auto">
          <a:xfrm>
            <a:off x="974725" y="6132513"/>
            <a:ext cx="184150" cy="366712"/>
          </a:xfrm>
          <a:prstGeom prst="rect">
            <a:avLst/>
          </a:prstGeom>
          <a:noFill/>
          <a:ln w="9525">
            <a:noFill/>
            <a:miter lim="800000"/>
            <a:headEnd/>
            <a:tailEnd/>
          </a:ln>
          <a:effectLst/>
        </p:spPr>
        <p:txBody>
          <a:bodyPr wrap="none">
            <a:spAutoFit/>
          </a:bodyPr>
          <a:lstStyle/>
          <a:p>
            <a:endParaRPr lang="en-US"/>
          </a:p>
        </p:txBody>
      </p:sp>
      <p:sp>
        <p:nvSpPr>
          <p:cNvPr id="9" name="TextBox 8"/>
          <p:cNvSpPr txBox="1"/>
          <p:nvPr/>
        </p:nvSpPr>
        <p:spPr>
          <a:xfrm>
            <a:off x="0" y="6344556"/>
            <a:ext cx="9144000" cy="276999"/>
          </a:xfrm>
          <a:prstGeom prst="rect">
            <a:avLst/>
          </a:prstGeom>
          <a:noFill/>
        </p:spPr>
        <p:txBody>
          <a:bodyPr wrap="square" rtlCol="0">
            <a:spAutoFit/>
          </a:bodyPr>
          <a:lstStyle/>
          <a:p>
            <a:r>
              <a:rPr lang="en-US" sz="1200" b="1" i="1" dirty="0" smtClean="0"/>
              <a:t>3</a:t>
            </a:r>
            <a:r>
              <a:rPr lang="en-US" sz="1200" b="1" i="1" baseline="30000" dirty="0" smtClean="0"/>
              <a:t>rd</a:t>
            </a:r>
            <a:r>
              <a:rPr lang="en-US" sz="1200" b="1" i="1" dirty="0" smtClean="0"/>
              <a:t> international Conference on Earth Science and Climate Change</a:t>
            </a:r>
            <a:endParaRPr lang="en-US" sz="1200" b="1" i="1" dirty="0"/>
          </a:p>
        </p:txBody>
      </p:sp>
      <p:pic>
        <p:nvPicPr>
          <p:cNvPr id="7" name="Picture 6"/>
          <p:cNvPicPr>
            <a:picLocks noChangeAspect="1" noChangeArrowheads="1"/>
          </p:cNvPicPr>
          <p:nvPr/>
        </p:nvPicPr>
        <p:blipFill>
          <a:blip r:embed="rId3" cstate="print"/>
          <a:srcRect/>
          <a:stretch>
            <a:fillRect/>
          </a:stretch>
        </p:blipFill>
        <p:spPr bwMode="auto">
          <a:xfrm>
            <a:off x="7866637" y="5709860"/>
            <a:ext cx="1077860" cy="803111"/>
          </a:xfrm>
          <a:prstGeom prst="rect">
            <a:avLst/>
          </a:prstGeom>
          <a:noFill/>
          <a:ln w="9525">
            <a:noFill/>
            <a:miter lim="800000"/>
            <a:headEnd/>
            <a:tailEnd/>
          </a:ln>
          <a:effectLst/>
        </p:spPr>
      </p:pic>
      <p:sp>
        <p:nvSpPr>
          <p:cNvPr id="3" name="TextBox 2"/>
          <p:cNvSpPr txBox="1"/>
          <p:nvPr/>
        </p:nvSpPr>
        <p:spPr>
          <a:xfrm>
            <a:off x="179512" y="116632"/>
            <a:ext cx="1784912" cy="276999"/>
          </a:xfrm>
          <a:prstGeom prst="rect">
            <a:avLst/>
          </a:prstGeom>
          <a:noFill/>
        </p:spPr>
        <p:txBody>
          <a:bodyPr wrap="none" rtlCol="0">
            <a:spAutoFit/>
          </a:bodyPr>
          <a:lstStyle/>
          <a:p>
            <a:r>
              <a:rPr lang="en-US" sz="1200" i="1" dirty="0" smtClean="0"/>
              <a:t>Earth’s Energy Balance</a:t>
            </a:r>
            <a:endParaRPr lang="en-US" sz="1200" i="1" dirty="0"/>
          </a:p>
        </p:txBody>
      </p:sp>
      <p:sp>
        <p:nvSpPr>
          <p:cNvPr id="10" name="Rectangle 3"/>
          <p:cNvSpPr>
            <a:spLocks noChangeArrowheads="1"/>
          </p:cNvSpPr>
          <p:nvPr/>
        </p:nvSpPr>
        <p:spPr bwMode="auto">
          <a:xfrm>
            <a:off x="1137254" y="605674"/>
            <a:ext cx="7140096" cy="350865"/>
          </a:xfrm>
          <a:prstGeom prst="rect">
            <a:avLst/>
          </a:prstGeom>
          <a:noFill/>
          <a:ln w="9525">
            <a:noFill/>
            <a:miter lim="800000"/>
            <a:headEnd/>
            <a:tailEnd/>
          </a:ln>
          <a:effectLst/>
        </p:spPr>
        <p:txBody>
          <a:bodyPr wrap="none">
            <a:spAutoFit/>
          </a:bodyPr>
          <a:lstStyle/>
          <a:p>
            <a:pPr algn="ctr" eaLnBrk="0" hangingPunct="0">
              <a:lnSpc>
                <a:spcPct val="70000"/>
              </a:lnSpc>
              <a:spcBef>
                <a:spcPct val="50000"/>
              </a:spcBef>
            </a:pPr>
            <a:r>
              <a:rPr lang="en-US" sz="2400" b="1" dirty="0" smtClean="0"/>
              <a:t>The Difficult Challenge – Measuring the Oceans</a:t>
            </a:r>
          </a:p>
        </p:txBody>
      </p:sp>
      <p:pic>
        <p:nvPicPr>
          <p:cNvPr id="4" name="Picture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987824" y="3861048"/>
            <a:ext cx="3415983" cy="2277322"/>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932040" y="1273097"/>
            <a:ext cx="2934597" cy="2200948"/>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863588" y="1268760"/>
            <a:ext cx="2746276" cy="2054214"/>
          </a:xfrm>
          <a:prstGeom prst="rect">
            <a:avLst/>
          </a:prstGeom>
        </p:spPr>
      </p:pic>
      <p:sp>
        <p:nvSpPr>
          <p:cNvPr id="12" name="TextBox 11"/>
          <p:cNvSpPr txBox="1"/>
          <p:nvPr/>
        </p:nvSpPr>
        <p:spPr>
          <a:xfrm>
            <a:off x="6516216" y="5877272"/>
            <a:ext cx="1188132" cy="246221"/>
          </a:xfrm>
          <a:prstGeom prst="rect">
            <a:avLst/>
          </a:prstGeom>
          <a:noFill/>
        </p:spPr>
        <p:txBody>
          <a:bodyPr wrap="square" rtlCol="0">
            <a:spAutoFit/>
          </a:bodyPr>
          <a:lstStyle/>
          <a:p>
            <a:r>
              <a:rPr lang="en-US" sz="1000" i="1" dirty="0" smtClean="0"/>
              <a:t>NASA, 2014</a:t>
            </a:r>
            <a:endParaRPr lang="en-US" sz="1000" i="1" dirty="0"/>
          </a:p>
        </p:txBody>
      </p:sp>
      <p:sp>
        <p:nvSpPr>
          <p:cNvPr id="16" name="TextBox 15"/>
          <p:cNvSpPr txBox="1"/>
          <p:nvPr/>
        </p:nvSpPr>
        <p:spPr>
          <a:xfrm>
            <a:off x="763267" y="3300569"/>
            <a:ext cx="1944216" cy="246221"/>
          </a:xfrm>
          <a:prstGeom prst="rect">
            <a:avLst/>
          </a:prstGeom>
          <a:noFill/>
        </p:spPr>
        <p:txBody>
          <a:bodyPr wrap="square" rtlCol="0">
            <a:spAutoFit/>
          </a:bodyPr>
          <a:lstStyle/>
          <a:p>
            <a:r>
              <a:rPr lang="en-US" sz="1000" i="1" dirty="0" err="1" smtClean="0"/>
              <a:t>Nuccitelli</a:t>
            </a:r>
            <a:r>
              <a:rPr lang="en-US" sz="1000" i="1" dirty="0" smtClean="0"/>
              <a:t> et al, 2012</a:t>
            </a:r>
            <a:endParaRPr lang="en-US" sz="1000" i="1" dirty="0"/>
          </a:p>
        </p:txBody>
      </p:sp>
      <p:sp>
        <p:nvSpPr>
          <p:cNvPr id="17" name="TextBox 16"/>
          <p:cNvSpPr txBox="1"/>
          <p:nvPr/>
        </p:nvSpPr>
        <p:spPr>
          <a:xfrm>
            <a:off x="4692994" y="3451865"/>
            <a:ext cx="1188132" cy="246221"/>
          </a:xfrm>
          <a:prstGeom prst="rect">
            <a:avLst/>
          </a:prstGeom>
          <a:noFill/>
        </p:spPr>
        <p:txBody>
          <a:bodyPr wrap="square" rtlCol="0">
            <a:spAutoFit/>
          </a:bodyPr>
          <a:lstStyle/>
          <a:p>
            <a:r>
              <a:rPr lang="en-US" sz="1000" i="1" dirty="0" smtClean="0"/>
              <a:t>SKS, 2014</a:t>
            </a:r>
            <a:endParaRPr lang="en-US" sz="1000" i="1" dirty="0"/>
          </a:p>
        </p:txBody>
      </p:sp>
    </p:spTree>
    <p:extLst>
      <p:ext uri="{BB962C8B-B14F-4D97-AF65-F5344CB8AC3E}">
        <p14:creationId xmlns:p14="http://schemas.microsoft.com/office/powerpoint/2010/main" xmlns="" val="888527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20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20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2000"/>
                                        <p:tgtEl>
                                          <p:spTgt spid="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Line 4"/>
          <p:cNvSpPr>
            <a:spLocks noChangeShapeType="1"/>
          </p:cNvSpPr>
          <p:nvPr/>
        </p:nvSpPr>
        <p:spPr bwMode="auto">
          <a:xfrm>
            <a:off x="871894" y="984637"/>
            <a:ext cx="7670800" cy="0"/>
          </a:xfrm>
          <a:prstGeom prst="line">
            <a:avLst/>
          </a:prstGeom>
          <a:noFill/>
          <a:ln w="38100">
            <a:solidFill>
              <a:schemeClr val="accent1"/>
            </a:solidFill>
            <a:round/>
            <a:headEnd/>
            <a:tailEnd/>
          </a:ln>
          <a:effectLst/>
        </p:spPr>
        <p:txBody>
          <a:bodyPr/>
          <a:lstStyle/>
          <a:p>
            <a:endParaRPr lang="en-US"/>
          </a:p>
        </p:txBody>
      </p:sp>
      <p:sp>
        <p:nvSpPr>
          <p:cNvPr id="18439" name="Text Box 7"/>
          <p:cNvSpPr txBox="1">
            <a:spLocks noChangeArrowheads="1"/>
          </p:cNvSpPr>
          <p:nvPr/>
        </p:nvSpPr>
        <p:spPr bwMode="auto">
          <a:xfrm>
            <a:off x="974725" y="6132513"/>
            <a:ext cx="184150" cy="366712"/>
          </a:xfrm>
          <a:prstGeom prst="rect">
            <a:avLst/>
          </a:prstGeom>
          <a:noFill/>
          <a:ln w="9525">
            <a:noFill/>
            <a:miter lim="800000"/>
            <a:headEnd/>
            <a:tailEnd/>
          </a:ln>
          <a:effectLst/>
        </p:spPr>
        <p:txBody>
          <a:bodyPr wrap="none">
            <a:spAutoFit/>
          </a:bodyPr>
          <a:lstStyle/>
          <a:p>
            <a:endParaRPr lang="en-US"/>
          </a:p>
        </p:txBody>
      </p:sp>
      <p:sp>
        <p:nvSpPr>
          <p:cNvPr id="9" name="TextBox 8"/>
          <p:cNvSpPr txBox="1"/>
          <p:nvPr/>
        </p:nvSpPr>
        <p:spPr>
          <a:xfrm>
            <a:off x="0" y="6344556"/>
            <a:ext cx="9144000" cy="276999"/>
          </a:xfrm>
          <a:prstGeom prst="rect">
            <a:avLst/>
          </a:prstGeom>
          <a:noFill/>
        </p:spPr>
        <p:txBody>
          <a:bodyPr wrap="square" rtlCol="0">
            <a:spAutoFit/>
          </a:bodyPr>
          <a:lstStyle/>
          <a:p>
            <a:r>
              <a:rPr lang="en-US" sz="1200" b="1" i="1" dirty="0" smtClean="0"/>
              <a:t>3</a:t>
            </a:r>
            <a:r>
              <a:rPr lang="en-US" sz="1200" b="1" i="1" baseline="30000" dirty="0" smtClean="0"/>
              <a:t>rd</a:t>
            </a:r>
            <a:r>
              <a:rPr lang="en-US" sz="1200" b="1" i="1" dirty="0" smtClean="0"/>
              <a:t> international Conference on Earth Science and Climate Change</a:t>
            </a:r>
            <a:endParaRPr lang="en-US" sz="1200" b="1" i="1" dirty="0"/>
          </a:p>
        </p:txBody>
      </p:sp>
      <p:pic>
        <p:nvPicPr>
          <p:cNvPr id="7" name="Picture 6"/>
          <p:cNvPicPr>
            <a:picLocks noChangeAspect="1" noChangeArrowheads="1"/>
          </p:cNvPicPr>
          <p:nvPr/>
        </p:nvPicPr>
        <p:blipFill>
          <a:blip r:embed="rId3" cstate="print"/>
          <a:srcRect/>
          <a:stretch>
            <a:fillRect/>
          </a:stretch>
        </p:blipFill>
        <p:spPr bwMode="auto">
          <a:xfrm>
            <a:off x="8006626" y="5733255"/>
            <a:ext cx="918423" cy="684315"/>
          </a:xfrm>
          <a:prstGeom prst="rect">
            <a:avLst/>
          </a:prstGeom>
          <a:noFill/>
          <a:ln w="9525">
            <a:noFill/>
            <a:miter lim="800000"/>
            <a:headEnd/>
            <a:tailEnd/>
          </a:ln>
          <a:effectLst/>
        </p:spPr>
      </p:pic>
      <p:sp>
        <p:nvSpPr>
          <p:cNvPr id="3" name="TextBox 2"/>
          <p:cNvSpPr txBox="1"/>
          <p:nvPr/>
        </p:nvSpPr>
        <p:spPr>
          <a:xfrm>
            <a:off x="179512" y="116632"/>
            <a:ext cx="3829895" cy="276999"/>
          </a:xfrm>
          <a:prstGeom prst="rect">
            <a:avLst/>
          </a:prstGeom>
          <a:noFill/>
        </p:spPr>
        <p:txBody>
          <a:bodyPr wrap="none" rtlCol="0">
            <a:spAutoFit/>
          </a:bodyPr>
          <a:lstStyle/>
          <a:p>
            <a:r>
              <a:rPr lang="en-US" sz="1200" i="1" dirty="0" smtClean="0"/>
              <a:t>Improvements to Ocean Heat Content Measurements</a:t>
            </a:r>
            <a:endParaRPr lang="en-US" sz="1200" i="1" dirty="0"/>
          </a:p>
        </p:txBody>
      </p:sp>
      <p:sp>
        <p:nvSpPr>
          <p:cNvPr id="10" name="Rectangle 3"/>
          <p:cNvSpPr>
            <a:spLocks noChangeArrowheads="1"/>
          </p:cNvSpPr>
          <p:nvPr/>
        </p:nvSpPr>
        <p:spPr bwMode="auto">
          <a:xfrm>
            <a:off x="2725841" y="605674"/>
            <a:ext cx="3962944" cy="356251"/>
          </a:xfrm>
          <a:prstGeom prst="rect">
            <a:avLst/>
          </a:prstGeom>
          <a:noFill/>
          <a:ln w="9525">
            <a:noFill/>
            <a:miter lim="800000"/>
            <a:headEnd/>
            <a:tailEnd/>
          </a:ln>
          <a:effectLst/>
        </p:spPr>
        <p:txBody>
          <a:bodyPr wrap="none">
            <a:spAutoFit/>
          </a:bodyPr>
          <a:lstStyle/>
          <a:p>
            <a:pPr algn="ctr" eaLnBrk="0" hangingPunct="0">
              <a:lnSpc>
                <a:spcPct val="70000"/>
              </a:lnSpc>
              <a:spcBef>
                <a:spcPct val="50000"/>
              </a:spcBef>
            </a:pPr>
            <a:r>
              <a:rPr lang="en-US" sz="2400" b="1" dirty="0" smtClean="0"/>
              <a:t>Measuring Ocean Heating</a:t>
            </a:r>
          </a:p>
        </p:txBody>
      </p:sp>
      <p:pic>
        <p:nvPicPr>
          <p:cNvPr id="11" name="Picture 10" descr="Comparisons of UOHC.png"/>
          <p:cNvPicPr>
            <a:picLocks noChangeAspect="1"/>
          </p:cNvPicPr>
          <p:nvPr/>
        </p:nvPicPr>
        <p:blipFill>
          <a:blip r:embed="rId4" cstate="print"/>
          <a:stretch>
            <a:fillRect/>
          </a:stretch>
        </p:blipFill>
        <p:spPr>
          <a:xfrm>
            <a:off x="179512" y="1124744"/>
            <a:ext cx="4363271" cy="5156593"/>
          </a:xfrm>
          <a:prstGeom prst="rect">
            <a:avLst/>
          </a:prstGeom>
        </p:spPr>
      </p:pic>
      <p:sp>
        <p:nvSpPr>
          <p:cNvPr id="12" name="TextBox 11"/>
          <p:cNvSpPr txBox="1"/>
          <p:nvPr/>
        </p:nvSpPr>
        <p:spPr>
          <a:xfrm>
            <a:off x="3671900" y="6057292"/>
            <a:ext cx="1800200" cy="276999"/>
          </a:xfrm>
          <a:prstGeom prst="rect">
            <a:avLst/>
          </a:prstGeom>
          <a:noFill/>
        </p:spPr>
        <p:txBody>
          <a:bodyPr wrap="square" rtlCol="0">
            <a:spAutoFit/>
          </a:bodyPr>
          <a:lstStyle/>
          <a:p>
            <a:r>
              <a:rPr lang="en-US" sz="1200" i="1" dirty="0" smtClean="0"/>
              <a:t>Abraham et al., 2013</a:t>
            </a:r>
            <a:endParaRPr lang="en-US" sz="1200" i="1" dirty="0"/>
          </a:p>
        </p:txBody>
      </p:sp>
      <p:sp>
        <p:nvSpPr>
          <p:cNvPr id="13" name="TextBox 12"/>
          <p:cNvSpPr txBox="1"/>
          <p:nvPr/>
        </p:nvSpPr>
        <p:spPr>
          <a:xfrm>
            <a:off x="4463988" y="2024844"/>
            <a:ext cx="4428492" cy="276999"/>
          </a:xfrm>
          <a:prstGeom prst="rect">
            <a:avLst/>
          </a:prstGeom>
          <a:noFill/>
        </p:spPr>
        <p:txBody>
          <a:bodyPr wrap="square" rtlCol="0">
            <a:spAutoFit/>
          </a:bodyPr>
          <a:lstStyle/>
          <a:p>
            <a:r>
              <a:rPr lang="en-US" sz="1200" b="1" i="1" dirty="0" smtClean="0"/>
              <a:t>CMIP3 models and </a:t>
            </a:r>
            <a:r>
              <a:rPr lang="en-US" sz="1200" b="1" i="1" dirty="0" err="1" smtClean="0"/>
              <a:t>Domingues</a:t>
            </a:r>
            <a:r>
              <a:rPr lang="en-US" sz="1200" b="1" i="1" dirty="0" smtClean="0"/>
              <a:t>, 2008 estimates </a:t>
            </a:r>
            <a:endParaRPr lang="en-US" sz="1200" b="1" i="1" dirty="0"/>
          </a:p>
        </p:txBody>
      </p:sp>
      <p:sp>
        <p:nvSpPr>
          <p:cNvPr id="14" name="Oval 13"/>
          <p:cNvSpPr/>
          <p:nvPr/>
        </p:nvSpPr>
        <p:spPr>
          <a:xfrm>
            <a:off x="323528" y="1124744"/>
            <a:ext cx="2592288" cy="187220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463988" y="3356992"/>
            <a:ext cx="4428492" cy="276999"/>
          </a:xfrm>
          <a:prstGeom prst="rect">
            <a:avLst/>
          </a:prstGeom>
          <a:noFill/>
        </p:spPr>
        <p:txBody>
          <a:bodyPr wrap="square" rtlCol="0">
            <a:spAutoFit/>
          </a:bodyPr>
          <a:lstStyle/>
          <a:p>
            <a:r>
              <a:rPr lang="en-US" sz="1200" b="1" i="1" dirty="0" smtClean="0"/>
              <a:t>Upper Oceans – various estimates, simple gridding</a:t>
            </a:r>
            <a:endParaRPr lang="en-US" sz="1200" b="1" i="1" dirty="0"/>
          </a:p>
        </p:txBody>
      </p:sp>
      <p:sp>
        <p:nvSpPr>
          <p:cNvPr id="16" name="Oval 15"/>
          <p:cNvSpPr/>
          <p:nvPr/>
        </p:nvSpPr>
        <p:spPr>
          <a:xfrm>
            <a:off x="359532" y="2852936"/>
            <a:ext cx="2592288" cy="187220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4715508" y="5049180"/>
            <a:ext cx="4428492" cy="276999"/>
          </a:xfrm>
          <a:prstGeom prst="rect">
            <a:avLst/>
          </a:prstGeom>
          <a:noFill/>
        </p:spPr>
        <p:txBody>
          <a:bodyPr wrap="square" rtlCol="0">
            <a:spAutoFit/>
          </a:bodyPr>
          <a:lstStyle/>
          <a:p>
            <a:r>
              <a:rPr lang="en-US" sz="1200" b="1" i="1" dirty="0" smtClean="0"/>
              <a:t>Upper Oceans – various estimates, mapping</a:t>
            </a:r>
            <a:endParaRPr lang="en-US" sz="1200" b="1" i="1" dirty="0"/>
          </a:p>
        </p:txBody>
      </p:sp>
      <p:sp>
        <p:nvSpPr>
          <p:cNvPr id="18" name="Oval 17"/>
          <p:cNvSpPr/>
          <p:nvPr/>
        </p:nvSpPr>
        <p:spPr>
          <a:xfrm>
            <a:off x="467544" y="4473116"/>
            <a:ext cx="2592288" cy="187220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2591780" y="908720"/>
            <a:ext cx="2088232" cy="53645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4608004" y="5517232"/>
            <a:ext cx="2556284" cy="288032"/>
          </a:xfrm>
          <a:prstGeom prst="rect">
            <a:avLst/>
          </a:prstGeom>
          <a:noFill/>
        </p:spPr>
        <p:txBody>
          <a:bodyPr wrap="square" rtlCol="0">
            <a:spAutoFit/>
          </a:bodyPr>
          <a:lstStyle/>
          <a:p>
            <a:r>
              <a:rPr lang="en-US" sz="1200" b="1" i="1" dirty="0" smtClean="0"/>
              <a:t>Slopes, past four decades</a:t>
            </a:r>
            <a:endParaRPr lang="en-US" sz="1200" b="1" i="1" dirty="0"/>
          </a:p>
        </p:txBody>
      </p:sp>
    </p:spTree>
    <p:extLst>
      <p:ext uri="{BB962C8B-B14F-4D97-AF65-F5344CB8AC3E}">
        <p14:creationId xmlns:p14="http://schemas.microsoft.com/office/powerpoint/2010/main" xmlns="" val="511811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20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2000"/>
                                        <p:tgtEl>
                                          <p:spTgt spid="14"/>
                                        </p:tgtEl>
                                      </p:cBhvr>
                                    </p:animEffect>
                                    <p:set>
                                      <p:cBhvr>
                                        <p:cTn id="15" dur="1" fill="hold">
                                          <p:stCondLst>
                                            <p:cond delay="1999"/>
                                          </p:stCondLst>
                                        </p:cTn>
                                        <p:tgtEl>
                                          <p:spTgt spid="14"/>
                                        </p:tgtEl>
                                        <p:attrNameLst>
                                          <p:attrName>style.visibility</p:attrName>
                                        </p:attrNameLst>
                                      </p:cBhvr>
                                      <p:to>
                                        <p:strVal val="hidden"/>
                                      </p:to>
                                    </p:set>
                                  </p:childTnLst>
                                </p:cTn>
                              </p:par>
                              <p:par>
                                <p:cTn id="16" presetID="10" presetClass="exit" presetSubtype="0" fill="hold" grpId="1" nodeType="withEffect">
                                  <p:stCondLst>
                                    <p:cond delay="0"/>
                                  </p:stCondLst>
                                  <p:childTnLst>
                                    <p:animEffect transition="out" filter="fade">
                                      <p:cBhvr>
                                        <p:cTn id="17" dur="2000"/>
                                        <p:tgtEl>
                                          <p:spTgt spid="13"/>
                                        </p:tgtEl>
                                      </p:cBhvr>
                                    </p:animEffect>
                                    <p:set>
                                      <p:cBhvr>
                                        <p:cTn id="18" dur="1" fill="hold">
                                          <p:stCondLst>
                                            <p:cond delay="1999"/>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2000"/>
                                        <p:tgtEl>
                                          <p:spTgt spid="1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20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2000"/>
                                        <p:tgtEl>
                                          <p:spTgt spid="16"/>
                                        </p:tgtEl>
                                      </p:cBhvr>
                                    </p:animEffect>
                                    <p:set>
                                      <p:cBhvr>
                                        <p:cTn id="31" dur="1" fill="hold">
                                          <p:stCondLst>
                                            <p:cond delay="1999"/>
                                          </p:stCondLst>
                                        </p:cTn>
                                        <p:tgtEl>
                                          <p:spTgt spid="16"/>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2000"/>
                                        <p:tgtEl>
                                          <p:spTgt spid="15"/>
                                        </p:tgtEl>
                                      </p:cBhvr>
                                    </p:animEffect>
                                    <p:set>
                                      <p:cBhvr>
                                        <p:cTn id="34" dur="1" fill="hold">
                                          <p:stCondLst>
                                            <p:cond delay="1999"/>
                                          </p:stCondLst>
                                        </p:cTn>
                                        <p:tgtEl>
                                          <p:spTgt spid="15"/>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2000"/>
                                        <p:tgtEl>
                                          <p:spTgt spid="1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20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2000"/>
                                        <p:tgtEl>
                                          <p:spTgt spid="18"/>
                                        </p:tgtEl>
                                      </p:cBhvr>
                                    </p:animEffect>
                                    <p:set>
                                      <p:cBhvr>
                                        <p:cTn id="47" dur="1" fill="hold">
                                          <p:stCondLst>
                                            <p:cond delay="1999"/>
                                          </p:stCondLst>
                                        </p:cTn>
                                        <p:tgtEl>
                                          <p:spTgt spid="18"/>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2000"/>
                                        <p:tgtEl>
                                          <p:spTgt spid="17"/>
                                        </p:tgtEl>
                                      </p:cBhvr>
                                    </p:animEffect>
                                    <p:set>
                                      <p:cBhvr>
                                        <p:cTn id="50" dur="1" fill="hold">
                                          <p:stCondLst>
                                            <p:cond delay="1999"/>
                                          </p:stCondLst>
                                        </p:cTn>
                                        <p:tgtEl>
                                          <p:spTgt spid="17"/>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2000"/>
                                        <p:tgtEl>
                                          <p:spTgt spid="1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animBg="1"/>
      <p:bldP spid="14" grpId="1" animBg="1"/>
      <p:bldP spid="15" grpId="0"/>
      <p:bldP spid="15" grpId="1"/>
      <p:bldP spid="16" grpId="0" animBg="1"/>
      <p:bldP spid="16" grpId="1" animBg="1"/>
      <p:bldP spid="17" grpId="0"/>
      <p:bldP spid="17" grpId="1"/>
      <p:bldP spid="18" grpId="0" animBg="1"/>
      <p:bldP spid="18" grpId="1" animBg="1"/>
      <p:bldP spid="19" grpId="0" animBg="1"/>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Line 4"/>
          <p:cNvSpPr>
            <a:spLocks noChangeShapeType="1"/>
          </p:cNvSpPr>
          <p:nvPr/>
        </p:nvSpPr>
        <p:spPr bwMode="auto">
          <a:xfrm>
            <a:off x="871894" y="984637"/>
            <a:ext cx="7670800" cy="0"/>
          </a:xfrm>
          <a:prstGeom prst="line">
            <a:avLst/>
          </a:prstGeom>
          <a:noFill/>
          <a:ln w="38100">
            <a:solidFill>
              <a:schemeClr val="accent1"/>
            </a:solidFill>
            <a:round/>
            <a:headEnd/>
            <a:tailEnd/>
          </a:ln>
          <a:effectLst/>
        </p:spPr>
        <p:txBody>
          <a:bodyPr/>
          <a:lstStyle/>
          <a:p>
            <a:endParaRPr lang="en-US"/>
          </a:p>
        </p:txBody>
      </p:sp>
      <p:sp>
        <p:nvSpPr>
          <p:cNvPr id="18439" name="Text Box 7"/>
          <p:cNvSpPr txBox="1">
            <a:spLocks noChangeArrowheads="1"/>
          </p:cNvSpPr>
          <p:nvPr/>
        </p:nvSpPr>
        <p:spPr bwMode="auto">
          <a:xfrm>
            <a:off x="974725" y="6132513"/>
            <a:ext cx="184150" cy="366712"/>
          </a:xfrm>
          <a:prstGeom prst="rect">
            <a:avLst/>
          </a:prstGeom>
          <a:noFill/>
          <a:ln w="9525">
            <a:noFill/>
            <a:miter lim="800000"/>
            <a:headEnd/>
            <a:tailEnd/>
          </a:ln>
          <a:effectLst/>
        </p:spPr>
        <p:txBody>
          <a:bodyPr wrap="none">
            <a:spAutoFit/>
          </a:bodyPr>
          <a:lstStyle/>
          <a:p>
            <a:endParaRPr lang="en-US"/>
          </a:p>
        </p:txBody>
      </p:sp>
      <p:sp>
        <p:nvSpPr>
          <p:cNvPr id="9" name="TextBox 8"/>
          <p:cNvSpPr txBox="1"/>
          <p:nvPr/>
        </p:nvSpPr>
        <p:spPr>
          <a:xfrm>
            <a:off x="0" y="6344556"/>
            <a:ext cx="9144000" cy="276999"/>
          </a:xfrm>
          <a:prstGeom prst="rect">
            <a:avLst/>
          </a:prstGeom>
          <a:noFill/>
        </p:spPr>
        <p:txBody>
          <a:bodyPr wrap="square" rtlCol="0">
            <a:spAutoFit/>
          </a:bodyPr>
          <a:lstStyle/>
          <a:p>
            <a:r>
              <a:rPr lang="en-US" sz="1200" b="1" i="1" dirty="0" smtClean="0"/>
              <a:t>3</a:t>
            </a:r>
            <a:r>
              <a:rPr lang="en-US" sz="1200" b="1" i="1" baseline="30000" dirty="0" smtClean="0"/>
              <a:t>rd</a:t>
            </a:r>
            <a:r>
              <a:rPr lang="en-US" sz="1200" b="1" i="1" dirty="0" smtClean="0"/>
              <a:t> international Conference on Earth Science and Climate Change</a:t>
            </a:r>
            <a:endParaRPr lang="en-US" sz="1200" b="1" i="1" dirty="0"/>
          </a:p>
        </p:txBody>
      </p:sp>
      <p:pic>
        <p:nvPicPr>
          <p:cNvPr id="7" name="Picture 6"/>
          <p:cNvPicPr>
            <a:picLocks noChangeAspect="1" noChangeArrowheads="1"/>
          </p:cNvPicPr>
          <p:nvPr/>
        </p:nvPicPr>
        <p:blipFill>
          <a:blip r:embed="rId3" cstate="print"/>
          <a:srcRect/>
          <a:stretch>
            <a:fillRect/>
          </a:stretch>
        </p:blipFill>
        <p:spPr bwMode="auto">
          <a:xfrm>
            <a:off x="8006626" y="5733255"/>
            <a:ext cx="918423" cy="684315"/>
          </a:xfrm>
          <a:prstGeom prst="rect">
            <a:avLst/>
          </a:prstGeom>
          <a:noFill/>
          <a:ln w="9525">
            <a:noFill/>
            <a:miter lim="800000"/>
            <a:headEnd/>
            <a:tailEnd/>
          </a:ln>
          <a:effectLst/>
        </p:spPr>
      </p:pic>
      <p:sp>
        <p:nvSpPr>
          <p:cNvPr id="3" name="TextBox 2"/>
          <p:cNvSpPr txBox="1"/>
          <p:nvPr/>
        </p:nvSpPr>
        <p:spPr>
          <a:xfrm>
            <a:off x="179512" y="116632"/>
            <a:ext cx="1677062" cy="276999"/>
          </a:xfrm>
          <a:prstGeom prst="rect">
            <a:avLst/>
          </a:prstGeom>
          <a:noFill/>
        </p:spPr>
        <p:txBody>
          <a:bodyPr wrap="none" rtlCol="0">
            <a:spAutoFit/>
          </a:bodyPr>
          <a:lstStyle/>
          <a:p>
            <a:r>
              <a:rPr lang="en-US" sz="1200" i="1" dirty="0" smtClean="0"/>
              <a:t>Earth Energy Balance</a:t>
            </a:r>
            <a:endParaRPr lang="en-US" sz="1200" i="1" dirty="0"/>
          </a:p>
        </p:txBody>
      </p:sp>
      <p:sp>
        <p:nvSpPr>
          <p:cNvPr id="10" name="Rectangle 3"/>
          <p:cNvSpPr>
            <a:spLocks noChangeArrowheads="1"/>
          </p:cNvSpPr>
          <p:nvPr/>
        </p:nvSpPr>
        <p:spPr bwMode="auto">
          <a:xfrm>
            <a:off x="1265511" y="605674"/>
            <a:ext cx="6883616" cy="350865"/>
          </a:xfrm>
          <a:prstGeom prst="rect">
            <a:avLst/>
          </a:prstGeom>
          <a:noFill/>
          <a:ln w="9525">
            <a:noFill/>
            <a:miter lim="800000"/>
            <a:headEnd/>
            <a:tailEnd/>
          </a:ln>
          <a:effectLst/>
        </p:spPr>
        <p:txBody>
          <a:bodyPr wrap="none">
            <a:spAutoFit/>
          </a:bodyPr>
          <a:lstStyle/>
          <a:p>
            <a:pPr algn="ctr" eaLnBrk="0" hangingPunct="0">
              <a:lnSpc>
                <a:spcPct val="70000"/>
              </a:lnSpc>
              <a:spcBef>
                <a:spcPct val="50000"/>
              </a:spcBef>
            </a:pPr>
            <a:r>
              <a:rPr lang="en-US" sz="2400" b="1" dirty="0" smtClean="0"/>
              <a:t>Progress on Closing the Earth Energy Budget</a:t>
            </a:r>
          </a:p>
        </p:txBody>
      </p:sp>
      <p:sp>
        <p:nvSpPr>
          <p:cNvPr id="8" name="TextBox 7"/>
          <p:cNvSpPr txBox="1"/>
          <p:nvPr/>
        </p:nvSpPr>
        <p:spPr>
          <a:xfrm>
            <a:off x="647564" y="1448780"/>
            <a:ext cx="7812868" cy="4524315"/>
          </a:xfrm>
          <a:prstGeom prst="rect">
            <a:avLst/>
          </a:prstGeom>
          <a:noFill/>
        </p:spPr>
        <p:txBody>
          <a:bodyPr wrap="square" rtlCol="0">
            <a:spAutoFit/>
          </a:bodyPr>
          <a:lstStyle/>
          <a:p>
            <a:r>
              <a:rPr lang="en-US" dirty="0" smtClean="0"/>
              <a:t>ORAS4 – A new </a:t>
            </a:r>
            <a:r>
              <a:rPr lang="en-US" b="1" dirty="0" smtClean="0"/>
              <a:t>O</a:t>
            </a:r>
            <a:r>
              <a:rPr lang="en-US" dirty="0" smtClean="0"/>
              <a:t>cean </a:t>
            </a:r>
            <a:r>
              <a:rPr lang="en-US" b="1" dirty="0" err="1" smtClean="0"/>
              <a:t>R</a:t>
            </a:r>
            <a:r>
              <a:rPr lang="en-US" dirty="0" err="1" smtClean="0"/>
              <a:t>e</a:t>
            </a:r>
            <a:r>
              <a:rPr lang="en-US" b="1" dirty="0" err="1" smtClean="0"/>
              <a:t>A</a:t>
            </a:r>
            <a:r>
              <a:rPr lang="en-US" dirty="0" err="1" smtClean="0"/>
              <a:t>nalysis</a:t>
            </a:r>
            <a:r>
              <a:rPr lang="en-US" dirty="0" smtClean="0"/>
              <a:t> </a:t>
            </a:r>
            <a:r>
              <a:rPr lang="en-US" b="1" dirty="0" smtClean="0"/>
              <a:t>S</a:t>
            </a:r>
            <a:r>
              <a:rPr lang="en-US" dirty="0" smtClean="0"/>
              <a:t>ystem, based on the European Center for Medium-Range Weather Forecasts (ECMWF) model.</a:t>
            </a:r>
          </a:p>
          <a:p>
            <a:endParaRPr lang="en-US" dirty="0" smtClean="0"/>
          </a:p>
          <a:p>
            <a:r>
              <a:rPr lang="en-US" dirty="0" smtClean="0"/>
              <a:t>Reanalysis spans 1958-current.</a:t>
            </a:r>
          </a:p>
          <a:p>
            <a:endParaRPr lang="en-US" dirty="0" smtClean="0"/>
          </a:p>
          <a:p>
            <a:r>
              <a:rPr lang="en-US" dirty="0" smtClean="0"/>
              <a:t>Improves fit of models to observations including </a:t>
            </a:r>
            <a:r>
              <a:rPr lang="en-US" dirty="0" err="1" smtClean="0"/>
              <a:t>interannual</a:t>
            </a:r>
            <a:r>
              <a:rPr lang="en-US" dirty="0" smtClean="0"/>
              <a:t> variability and seasonal predictions.  </a:t>
            </a:r>
          </a:p>
          <a:p>
            <a:endParaRPr lang="en-US" dirty="0" smtClean="0"/>
          </a:p>
          <a:p>
            <a:r>
              <a:rPr lang="en-US" dirty="0" smtClean="0"/>
              <a:t>Data are assimilated using XBT, CTD, Mooring, etc. measurements.</a:t>
            </a:r>
          </a:p>
          <a:p>
            <a:endParaRPr lang="en-US" dirty="0" smtClean="0"/>
          </a:p>
          <a:p>
            <a:r>
              <a:rPr lang="en-US" dirty="0" smtClean="0"/>
              <a:t>Forcings from ERA-40 (prior to 1989), ERA-Interim (1989-2009), and ECMWF analysis from 2010-present.</a:t>
            </a:r>
          </a:p>
          <a:p>
            <a:endParaRPr lang="en-US" dirty="0" smtClean="0"/>
          </a:p>
          <a:p>
            <a:r>
              <a:rPr lang="en-US" dirty="0" smtClean="0"/>
              <a:t>M. </a:t>
            </a:r>
            <a:r>
              <a:rPr lang="en-US" dirty="0" err="1" smtClean="0"/>
              <a:t>Balmaseda</a:t>
            </a:r>
            <a:r>
              <a:rPr lang="en-US" dirty="0" smtClean="0"/>
              <a:t>, K. </a:t>
            </a:r>
            <a:r>
              <a:rPr lang="en-US" dirty="0" err="1" smtClean="0"/>
              <a:t>Mogensen</a:t>
            </a:r>
            <a:r>
              <a:rPr lang="en-US" dirty="0" smtClean="0"/>
              <a:t> and A. Weaver, Evaluation of the ECMWF Ocean Reanalysis System ORAS4, Quarterly Journal of the Royal Meteorological Society, Vol. 139, pp. 1132-1161, 2013.</a:t>
            </a:r>
            <a:endParaRPr lang="en-US" dirty="0"/>
          </a:p>
        </p:txBody>
      </p:sp>
    </p:spTree>
    <p:extLst>
      <p:ext uri="{BB962C8B-B14F-4D97-AF65-F5344CB8AC3E}">
        <p14:creationId xmlns:p14="http://schemas.microsoft.com/office/powerpoint/2010/main" xmlns="" val="3845428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20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20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Effect transition="in" filter="fade">
                                      <p:cBhvr>
                                        <p:cTn id="17" dur="2000"/>
                                        <p:tgtEl>
                                          <p:spTgt spid="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6" end="6"/>
                                            </p:txEl>
                                          </p:spTgt>
                                        </p:tgtEl>
                                        <p:attrNameLst>
                                          <p:attrName>style.visibility</p:attrName>
                                        </p:attrNameLst>
                                      </p:cBhvr>
                                      <p:to>
                                        <p:strVal val="visible"/>
                                      </p:to>
                                    </p:set>
                                    <p:animEffect transition="in" filter="fade">
                                      <p:cBhvr>
                                        <p:cTn id="22" dur="2000"/>
                                        <p:tgtEl>
                                          <p:spTgt spid="8">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8" end="8"/>
                                            </p:txEl>
                                          </p:spTgt>
                                        </p:tgtEl>
                                        <p:attrNameLst>
                                          <p:attrName>style.visibility</p:attrName>
                                        </p:attrNameLst>
                                      </p:cBhvr>
                                      <p:to>
                                        <p:strVal val="visible"/>
                                      </p:to>
                                    </p:set>
                                    <p:animEffect transition="in" filter="fade">
                                      <p:cBhvr>
                                        <p:cTn id="27" dur="2000"/>
                                        <p:tgtEl>
                                          <p:spTgt spid="8">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xEl>
                                              <p:pRg st="10" end="10"/>
                                            </p:txEl>
                                          </p:spTgt>
                                        </p:tgtEl>
                                        <p:attrNameLst>
                                          <p:attrName>style.visibility</p:attrName>
                                        </p:attrNameLst>
                                      </p:cBhvr>
                                      <p:to>
                                        <p:strVal val="visible"/>
                                      </p:to>
                                    </p:set>
                                    <p:animEffect transition="in" filter="fade">
                                      <p:cBhvr>
                                        <p:cTn id="32" dur="2000"/>
                                        <p:tgtEl>
                                          <p:spTgt spid="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Line 4"/>
          <p:cNvSpPr>
            <a:spLocks noChangeShapeType="1"/>
          </p:cNvSpPr>
          <p:nvPr/>
        </p:nvSpPr>
        <p:spPr bwMode="auto">
          <a:xfrm>
            <a:off x="871894" y="984637"/>
            <a:ext cx="7670800" cy="0"/>
          </a:xfrm>
          <a:prstGeom prst="line">
            <a:avLst/>
          </a:prstGeom>
          <a:noFill/>
          <a:ln w="38100">
            <a:solidFill>
              <a:schemeClr val="accent1"/>
            </a:solidFill>
            <a:round/>
            <a:headEnd/>
            <a:tailEnd/>
          </a:ln>
          <a:effectLst/>
        </p:spPr>
        <p:txBody>
          <a:bodyPr/>
          <a:lstStyle/>
          <a:p>
            <a:endParaRPr lang="en-US"/>
          </a:p>
        </p:txBody>
      </p:sp>
      <p:sp>
        <p:nvSpPr>
          <p:cNvPr id="18439" name="Text Box 7"/>
          <p:cNvSpPr txBox="1">
            <a:spLocks noChangeArrowheads="1"/>
          </p:cNvSpPr>
          <p:nvPr/>
        </p:nvSpPr>
        <p:spPr bwMode="auto">
          <a:xfrm>
            <a:off x="974725" y="6132513"/>
            <a:ext cx="184150" cy="366712"/>
          </a:xfrm>
          <a:prstGeom prst="rect">
            <a:avLst/>
          </a:prstGeom>
          <a:noFill/>
          <a:ln w="9525">
            <a:noFill/>
            <a:miter lim="800000"/>
            <a:headEnd/>
            <a:tailEnd/>
          </a:ln>
          <a:effectLst/>
        </p:spPr>
        <p:txBody>
          <a:bodyPr wrap="none">
            <a:spAutoFit/>
          </a:bodyPr>
          <a:lstStyle/>
          <a:p>
            <a:endParaRPr lang="en-US"/>
          </a:p>
        </p:txBody>
      </p:sp>
      <p:sp>
        <p:nvSpPr>
          <p:cNvPr id="9" name="TextBox 8"/>
          <p:cNvSpPr txBox="1"/>
          <p:nvPr/>
        </p:nvSpPr>
        <p:spPr>
          <a:xfrm>
            <a:off x="0" y="6344556"/>
            <a:ext cx="9144000" cy="276999"/>
          </a:xfrm>
          <a:prstGeom prst="rect">
            <a:avLst/>
          </a:prstGeom>
          <a:noFill/>
        </p:spPr>
        <p:txBody>
          <a:bodyPr wrap="square" rtlCol="0">
            <a:spAutoFit/>
          </a:bodyPr>
          <a:lstStyle/>
          <a:p>
            <a:r>
              <a:rPr lang="en-US" sz="1200" b="1" i="1" dirty="0" smtClean="0"/>
              <a:t>3</a:t>
            </a:r>
            <a:r>
              <a:rPr lang="en-US" sz="1200" b="1" i="1" baseline="30000" dirty="0" smtClean="0"/>
              <a:t>rd</a:t>
            </a:r>
            <a:r>
              <a:rPr lang="en-US" sz="1200" b="1" i="1" dirty="0" smtClean="0"/>
              <a:t> international Conference on Earth Science and Climate Change</a:t>
            </a:r>
            <a:endParaRPr lang="en-US" sz="1200" b="1" i="1" dirty="0"/>
          </a:p>
        </p:txBody>
      </p:sp>
      <p:pic>
        <p:nvPicPr>
          <p:cNvPr id="7" name="Picture 6"/>
          <p:cNvPicPr>
            <a:picLocks noChangeAspect="1" noChangeArrowheads="1"/>
          </p:cNvPicPr>
          <p:nvPr/>
        </p:nvPicPr>
        <p:blipFill>
          <a:blip r:embed="rId3" cstate="print"/>
          <a:srcRect/>
          <a:stretch>
            <a:fillRect/>
          </a:stretch>
        </p:blipFill>
        <p:spPr bwMode="auto">
          <a:xfrm>
            <a:off x="8006626" y="5733255"/>
            <a:ext cx="918423" cy="684315"/>
          </a:xfrm>
          <a:prstGeom prst="rect">
            <a:avLst/>
          </a:prstGeom>
          <a:noFill/>
          <a:ln w="9525">
            <a:noFill/>
            <a:miter lim="800000"/>
            <a:headEnd/>
            <a:tailEnd/>
          </a:ln>
          <a:effectLst/>
        </p:spPr>
      </p:pic>
      <p:sp>
        <p:nvSpPr>
          <p:cNvPr id="3" name="TextBox 2"/>
          <p:cNvSpPr txBox="1"/>
          <p:nvPr/>
        </p:nvSpPr>
        <p:spPr>
          <a:xfrm>
            <a:off x="179512" y="116632"/>
            <a:ext cx="1677062" cy="276999"/>
          </a:xfrm>
          <a:prstGeom prst="rect">
            <a:avLst/>
          </a:prstGeom>
          <a:noFill/>
        </p:spPr>
        <p:txBody>
          <a:bodyPr wrap="none" rtlCol="0">
            <a:spAutoFit/>
          </a:bodyPr>
          <a:lstStyle/>
          <a:p>
            <a:r>
              <a:rPr lang="en-US" sz="1200" i="1" dirty="0" smtClean="0"/>
              <a:t>Earth Energy Balance</a:t>
            </a:r>
            <a:endParaRPr lang="en-US" sz="1200" i="1" dirty="0"/>
          </a:p>
        </p:txBody>
      </p:sp>
      <p:sp>
        <p:nvSpPr>
          <p:cNvPr id="10" name="Rectangle 3"/>
          <p:cNvSpPr>
            <a:spLocks noChangeArrowheads="1"/>
          </p:cNvSpPr>
          <p:nvPr/>
        </p:nvSpPr>
        <p:spPr bwMode="auto">
          <a:xfrm>
            <a:off x="3127393" y="605674"/>
            <a:ext cx="3159840" cy="350865"/>
          </a:xfrm>
          <a:prstGeom prst="rect">
            <a:avLst/>
          </a:prstGeom>
          <a:noFill/>
          <a:ln w="9525">
            <a:noFill/>
            <a:miter lim="800000"/>
            <a:headEnd/>
            <a:tailEnd/>
          </a:ln>
          <a:effectLst/>
        </p:spPr>
        <p:txBody>
          <a:bodyPr wrap="none">
            <a:spAutoFit/>
          </a:bodyPr>
          <a:lstStyle/>
          <a:p>
            <a:pPr algn="ctr" eaLnBrk="0" hangingPunct="0">
              <a:lnSpc>
                <a:spcPct val="70000"/>
              </a:lnSpc>
              <a:spcBef>
                <a:spcPct val="50000"/>
              </a:spcBef>
            </a:pPr>
            <a:r>
              <a:rPr lang="en-US" sz="2400" b="1" dirty="0" smtClean="0"/>
              <a:t>What is Reanalysis?</a:t>
            </a:r>
          </a:p>
        </p:txBody>
      </p:sp>
      <p:sp>
        <p:nvSpPr>
          <p:cNvPr id="8" name="TextBox 7"/>
          <p:cNvSpPr txBox="1"/>
          <p:nvPr/>
        </p:nvSpPr>
        <p:spPr>
          <a:xfrm>
            <a:off x="433257" y="1448605"/>
            <a:ext cx="8277485" cy="3416320"/>
          </a:xfrm>
          <a:prstGeom prst="rect">
            <a:avLst/>
          </a:prstGeom>
          <a:noFill/>
        </p:spPr>
        <p:txBody>
          <a:bodyPr wrap="square" rtlCol="0">
            <a:spAutoFit/>
          </a:bodyPr>
          <a:lstStyle/>
          <a:p>
            <a:r>
              <a:rPr lang="en-US" dirty="0" smtClean="0"/>
              <a:t>From </a:t>
            </a:r>
            <a:r>
              <a:rPr lang="en-US" dirty="0"/>
              <a:t>ECMWF </a:t>
            </a:r>
            <a:r>
              <a:rPr lang="en-US" dirty="0" smtClean="0"/>
              <a:t>(</a:t>
            </a:r>
            <a:r>
              <a:rPr lang="en-US" dirty="0" smtClean="0">
                <a:hlinkClick r:id="rId4"/>
              </a:rPr>
              <a:t>http</a:t>
            </a:r>
            <a:r>
              <a:rPr lang="en-US" dirty="0">
                <a:hlinkClick r:id="rId4"/>
              </a:rPr>
              <a:t>://</a:t>
            </a:r>
            <a:r>
              <a:rPr lang="en-US" dirty="0" smtClean="0">
                <a:hlinkClick r:id="rId4"/>
              </a:rPr>
              <a:t>www.ecmwf.int/en/research/data-assimilation</a:t>
            </a:r>
            <a:r>
              <a:rPr lang="en-US" dirty="0" smtClean="0"/>
              <a:t>)</a:t>
            </a:r>
          </a:p>
          <a:p>
            <a:r>
              <a:rPr lang="en-US" dirty="0" smtClean="0"/>
              <a:t> </a:t>
            </a:r>
          </a:p>
          <a:p>
            <a:pPr marL="739775" indent="-739775" algn="ctr"/>
            <a:r>
              <a:rPr lang="en-US" dirty="0"/>
              <a:t>	</a:t>
            </a:r>
            <a:r>
              <a:rPr lang="en-US" dirty="0" smtClean="0"/>
              <a:t>“</a:t>
            </a:r>
            <a:r>
              <a:rPr lang="en-US" i="1" dirty="0" smtClean="0"/>
              <a:t>To make a forecast, we need to know the current state of the Earth’s surface (land and oceans).  The weather forecasts produced at ECMWF use data assimilation to estimate local conditions for the forecast model from meteorological observations.”</a:t>
            </a:r>
          </a:p>
          <a:p>
            <a:pPr marL="739775" indent="-739775" algn="ctr"/>
            <a:endParaRPr lang="en-US" i="1" dirty="0"/>
          </a:p>
          <a:p>
            <a:r>
              <a:rPr lang="en-US" dirty="0" smtClean="0"/>
              <a:t>Models are run forward in time, new observations are continually used to update the simulation.</a:t>
            </a:r>
          </a:p>
          <a:p>
            <a:endParaRPr lang="en-US" dirty="0"/>
          </a:p>
          <a:p>
            <a:r>
              <a:rPr lang="en-US" dirty="0" smtClean="0"/>
              <a:t>The models are run as ensembles – multiple simulations including small perturbations in the initial conditions.</a:t>
            </a:r>
            <a:endParaRPr lang="en-US" dirty="0"/>
          </a:p>
        </p:txBody>
      </p:sp>
    </p:spTree>
    <p:extLst>
      <p:ext uri="{BB962C8B-B14F-4D97-AF65-F5344CB8AC3E}">
        <p14:creationId xmlns:p14="http://schemas.microsoft.com/office/powerpoint/2010/main" xmlns="" val="3845428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animEffect transition="in" filter="fade">
                                      <p:cBhvr>
                                        <p:cTn id="7" dur="500"/>
                                        <p:tgtEl>
                                          <p:spTgt spid="8">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6" end="6"/>
                                            </p:txEl>
                                          </p:spTgt>
                                        </p:tgtEl>
                                        <p:attrNameLst>
                                          <p:attrName>style.visibility</p:attrName>
                                        </p:attrNameLst>
                                      </p:cBhvr>
                                      <p:to>
                                        <p:strVal val="visible"/>
                                      </p:to>
                                    </p:set>
                                    <p:animEffect transition="in" filter="fade">
                                      <p:cBhvr>
                                        <p:cTn id="12" dur="20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Line 4"/>
          <p:cNvSpPr>
            <a:spLocks noChangeShapeType="1"/>
          </p:cNvSpPr>
          <p:nvPr/>
        </p:nvSpPr>
        <p:spPr bwMode="auto">
          <a:xfrm>
            <a:off x="871894" y="984637"/>
            <a:ext cx="7670800" cy="0"/>
          </a:xfrm>
          <a:prstGeom prst="line">
            <a:avLst/>
          </a:prstGeom>
          <a:noFill/>
          <a:ln w="38100">
            <a:solidFill>
              <a:schemeClr val="accent1"/>
            </a:solidFill>
            <a:round/>
            <a:headEnd/>
            <a:tailEnd/>
          </a:ln>
          <a:effectLst/>
        </p:spPr>
        <p:txBody>
          <a:bodyPr/>
          <a:lstStyle/>
          <a:p>
            <a:endParaRPr lang="en-US"/>
          </a:p>
        </p:txBody>
      </p:sp>
      <p:sp>
        <p:nvSpPr>
          <p:cNvPr id="18439" name="Text Box 7"/>
          <p:cNvSpPr txBox="1">
            <a:spLocks noChangeArrowheads="1"/>
          </p:cNvSpPr>
          <p:nvPr/>
        </p:nvSpPr>
        <p:spPr bwMode="auto">
          <a:xfrm>
            <a:off x="974725" y="6132513"/>
            <a:ext cx="184150" cy="366712"/>
          </a:xfrm>
          <a:prstGeom prst="rect">
            <a:avLst/>
          </a:prstGeom>
          <a:noFill/>
          <a:ln w="9525">
            <a:noFill/>
            <a:miter lim="800000"/>
            <a:headEnd/>
            <a:tailEnd/>
          </a:ln>
          <a:effectLst/>
        </p:spPr>
        <p:txBody>
          <a:bodyPr wrap="none">
            <a:spAutoFit/>
          </a:bodyPr>
          <a:lstStyle/>
          <a:p>
            <a:endParaRPr lang="en-US"/>
          </a:p>
        </p:txBody>
      </p:sp>
      <p:sp>
        <p:nvSpPr>
          <p:cNvPr id="9" name="TextBox 8"/>
          <p:cNvSpPr txBox="1"/>
          <p:nvPr/>
        </p:nvSpPr>
        <p:spPr>
          <a:xfrm>
            <a:off x="0" y="6344556"/>
            <a:ext cx="9144000" cy="276999"/>
          </a:xfrm>
          <a:prstGeom prst="rect">
            <a:avLst/>
          </a:prstGeom>
          <a:noFill/>
        </p:spPr>
        <p:txBody>
          <a:bodyPr wrap="square" rtlCol="0">
            <a:spAutoFit/>
          </a:bodyPr>
          <a:lstStyle/>
          <a:p>
            <a:r>
              <a:rPr lang="en-US" sz="1200" b="1" i="1" dirty="0" smtClean="0"/>
              <a:t>3</a:t>
            </a:r>
            <a:r>
              <a:rPr lang="en-US" sz="1200" b="1" i="1" baseline="30000" dirty="0" smtClean="0"/>
              <a:t>rd</a:t>
            </a:r>
            <a:r>
              <a:rPr lang="en-US" sz="1200" b="1" i="1" dirty="0" smtClean="0"/>
              <a:t> international Conference on Earth Science and Climate Change</a:t>
            </a:r>
            <a:endParaRPr lang="en-US" sz="1200" b="1" i="1" dirty="0"/>
          </a:p>
        </p:txBody>
      </p:sp>
      <p:pic>
        <p:nvPicPr>
          <p:cNvPr id="7" name="Picture 6"/>
          <p:cNvPicPr>
            <a:picLocks noChangeAspect="1" noChangeArrowheads="1"/>
          </p:cNvPicPr>
          <p:nvPr/>
        </p:nvPicPr>
        <p:blipFill>
          <a:blip r:embed="rId3" cstate="print"/>
          <a:srcRect/>
          <a:stretch>
            <a:fillRect/>
          </a:stretch>
        </p:blipFill>
        <p:spPr bwMode="auto">
          <a:xfrm>
            <a:off x="8006626" y="5733255"/>
            <a:ext cx="918423" cy="684315"/>
          </a:xfrm>
          <a:prstGeom prst="rect">
            <a:avLst/>
          </a:prstGeom>
          <a:noFill/>
          <a:ln w="9525">
            <a:noFill/>
            <a:miter lim="800000"/>
            <a:headEnd/>
            <a:tailEnd/>
          </a:ln>
          <a:effectLst/>
        </p:spPr>
      </p:pic>
      <p:sp>
        <p:nvSpPr>
          <p:cNvPr id="3" name="TextBox 2"/>
          <p:cNvSpPr txBox="1"/>
          <p:nvPr/>
        </p:nvSpPr>
        <p:spPr>
          <a:xfrm>
            <a:off x="179512" y="116632"/>
            <a:ext cx="1677062" cy="276999"/>
          </a:xfrm>
          <a:prstGeom prst="rect">
            <a:avLst/>
          </a:prstGeom>
          <a:noFill/>
        </p:spPr>
        <p:txBody>
          <a:bodyPr wrap="none" rtlCol="0">
            <a:spAutoFit/>
          </a:bodyPr>
          <a:lstStyle/>
          <a:p>
            <a:r>
              <a:rPr lang="en-US" sz="1200" i="1" dirty="0" smtClean="0"/>
              <a:t>Earth Energy Balance</a:t>
            </a:r>
            <a:endParaRPr lang="en-US" sz="1200" i="1" dirty="0"/>
          </a:p>
        </p:txBody>
      </p:sp>
      <p:sp>
        <p:nvSpPr>
          <p:cNvPr id="10" name="Rectangle 3"/>
          <p:cNvSpPr>
            <a:spLocks noChangeArrowheads="1"/>
          </p:cNvSpPr>
          <p:nvPr/>
        </p:nvSpPr>
        <p:spPr bwMode="auto">
          <a:xfrm>
            <a:off x="3449692" y="605674"/>
            <a:ext cx="2515240" cy="356251"/>
          </a:xfrm>
          <a:prstGeom prst="rect">
            <a:avLst/>
          </a:prstGeom>
          <a:noFill/>
          <a:ln w="9525">
            <a:noFill/>
            <a:miter lim="800000"/>
            <a:headEnd/>
            <a:tailEnd/>
          </a:ln>
          <a:effectLst/>
        </p:spPr>
        <p:txBody>
          <a:bodyPr wrap="none">
            <a:spAutoFit/>
          </a:bodyPr>
          <a:lstStyle/>
          <a:p>
            <a:pPr algn="ctr" eaLnBrk="0" hangingPunct="0">
              <a:lnSpc>
                <a:spcPct val="70000"/>
              </a:lnSpc>
              <a:spcBef>
                <a:spcPct val="50000"/>
              </a:spcBef>
            </a:pPr>
            <a:r>
              <a:rPr lang="en-US" sz="2400" b="1" dirty="0" smtClean="0"/>
              <a:t>Ocean Warming</a:t>
            </a:r>
          </a:p>
        </p:txBody>
      </p:sp>
      <p:pic>
        <p:nvPicPr>
          <p:cNvPr id="4" name="Picture 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79512" y="1017877"/>
            <a:ext cx="7157541" cy="4738308"/>
          </a:xfrm>
          <a:prstGeom prst="rect">
            <a:avLst/>
          </a:prstGeom>
        </p:spPr>
      </p:pic>
      <p:sp>
        <p:nvSpPr>
          <p:cNvPr id="5" name="Oval 4"/>
          <p:cNvSpPr/>
          <p:nvPr/>
        </p:nvSpPr>
        <p:spPr>
          <a:xfrm>
            <a:off x="6347382" y="2197495"/>
            <a:ext cx="756084"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7136680" y="2116195"/>
            <a:ext cx="1512168" cy="738664"/>
          </a:xfrm>
          <a:prstGeom prst="rect">
            <a:avLst/>
          </a:prstGeom>
          <a:noFill/>
        </p:spPr>
        <p:txBody>
          <a:bodyPr wrap="square" rtlCol="0">
            <a:spAutoFit/>
          </a:bodyPr>
          <a:lstStyle/>
          <a:p>
            <a:r>
              <a:rPr lang="en-US" sz="1400" dirty="0" smtClean="0"/>
              <a:t>Has global warming</a:t>
            </a:r>
          </a:p>
          <a:p>
            <a:r>
              <a:rPr lang="en-US" sz="1400" dirty="0" smtClean="0"/>
              <a:t>stopped?</a:t>
            </a:r>
            <a:endParaRPr lang="en-US" sz="1400" dirty="0"/>
          </a:p>
        </p:txBody>
      </p:sp>
      <p:sp>
        <p:nvSpPr>
          <p:cNvPr id="8" name="Right Brace 7"/>
          <p:cNvSpPr/>
          <p:nvPr/>
        </p:nvSpPr>
        <p:spPr>
          <a:xfrm>
            <a:off x="7239791" y="3986416"/>
            <a:ext cx="288032" cy="1548172"/>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p:cNvSpPr txBox="1"/>
          <p:nvPr/>
        </p:nvSpPr>
        <p:spPr>
          <a:xfrm>
            <a:off x="7527823" y="4474335"/>
            <a:ext cx="1512168" cy="523220"/>
          </a:xfrm>
          <a:prstGeom prst="rect">
            <a:avLst/>
          </a:prstGeom>
          <a:noFill/>
        </p:spPr>
        <p:txBody>
          <a:bodyPr wrap="square" rtlCol="0">
            <a:spAutoFit/>
          </a:bodyPr>
          <a:lstStyle/>
          <a:p>
            <a:r>
              <a:rPr lang="en-US" sz="1400" dirty="0" smtClean="0"/>
              <a:t>Which slope</a:t>
            </a:r>
          </a:p>
          <a:p>
            <a:r>
              <a:rPr lang="en-US" sz="1400" dirty="0" smtClean="0"/>
              <a:t>Matches OHC?</a:t>
            </a:r>
            <a:endParaRPr lang="en-US" sz="1400" dirty="0"/>
          </a:p>
        </p:txBody>
      </p:sp>
      <p:sp>
        <p:nvSpPr>
          <p:cNvPr id="15" name="TextBox 14"/>
          <p:cNvSpPr txBox="1"/>
          <p:nvPr/>
        </p:nvSpPr>
        <p:spPr>
          <a:xfrm>
            <a:off x="230947" y="5823036"/>
            <a:ext cx="1892781" cy="276999"/>
          </a:xfrm>
          <a:prstGeom prst="rect">
            <a:avLst/>
          </a:prstGeom>
          <a:noFill/>
        </p:spPr>
        <p:txBody>
          <a:bodyPr wrap="square" rtlCol="0">
            <a:spAutoFit/>
          </a:bodyPr>
          <a:lstStyle/>
          <a:p>
            <a:r>
              <a:rPr lang="en-US" sz="1200" i="1" dirty="0" err="1" smtClean="0"/>
              <a:t>Balmaseda</a:t>
            </a:r>
            <a:r>
              <a:rPr lang="en-US" sz="1200" i="1" dirty="0" smtClean="0"/>
              <a:t> et al., 2013</a:t>
            </a:r>
            <a:endParaRPr lang="en-US" sz="1200" i="1" dirty="0"/>
          </a:p>
        </p:txBody>
      </p:sp>
    </p:spTree>
    <p:extLst>
      <p:ext uri="{BB962C8B-B14F-4D97-AF65-F5344CB8AC3E}">
        <p14:creationId xmlns:p14="http://schemas.microsoft.com/office/powerpoint/2010/main" xmlns="" val="3845428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P spid="8" grpId="0" animBg="1"/>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Line 4"/>
          <p:cNvSpPr>
            <a:spLocks noChangeShapeType="1"/>
          </p:cNvSpPr>
          <p:nvPr/>
        </p:nvSpPr>
        <p:spPr bwMode="auto">
          <a:xfrm>
            <a:off x="871894" y="984637"/>
            <a:ext cx="7670800" cy="0"/>
          </a:xfrm>
          <a:prstGeom prst="line">
            <a:avLst/>
          </a:prstGeom>
          <a:noFill/>
          <a:ln w="38100">
            <a:solidFill>
              <a:schemeClr val="accent1"/>
            </a:solidFill>
            <a:round/>
            <a:headEnd/>
            <a:tailEnd/>
          </a:ln>
          <a:effectLst/>
        </p:spPr>
        <p:txBody>
          <a:bodyPr/>
          <a:lstStyle/>
          <a:p>
            <a:endParaRPr lang="en-US"/>
          </a:p>
        </p:txBody>
      </p:sp>
      <p:sp>
        <p:nvSpPr>
          <p:cNvPr id="18439" name="Text Box 7"/>
          <p:cNvSpPr txBox="1">
            <a:spLocks noChangeArrowheads="1"/>
          </p:cNvSpPr>
          <p:nvPr/>
        </p:nvSpPr>
        <p:spPr bwMode="auto">
          <a:xfrm>
            <a:off x="974725" y="6132513"/>
            <a:ext cx="184150" cy="366712"/>
          </a:xfrm>
          <a:prstGeom prst="rect">
            <a:avLst/>
          </a:prstGeom>
          <a:noFill/>
          <a:ln w="9525">
            <a:noFill/>
            <a:miter lim="800000"/>
            <a:headEnd/>
            <a:tailEnd/>
          </a:ln>
          <a:effectLst/>
        </p:spPr>
        <p:txBody>
          <a:bodyPr wrap="none">
            <a:spAutoFit/>
          </a:bodyPr>
          <a:lstStyle/>
          <a:p>
            <a:endParaRPr lang="en-US"/>
          </a:p>
        </p:txBody>
      </p:sp>
      <p:sp>
        <p:nvSpPr>
          <p:cNvPr id="9" name="TextBox 8"/>
          <p:cNvSpPr txBox="1"/>
          <p:nvPr/>
        </p:nvSpPr>
        <p:spPr>
          <a:xfrm>
            <a:off x="0" y="6344556"/>
            <a:ext cx="9144000" cy="276999"/>
          </a:xfrm>
          <a:prstGeom prst="rect">
            <a:avLst/>
          </a:prstGeom>
          <a:noFill/>
        </p:spPr>
        <p:txBody>
          <a:bodyPr wrap="square" rtlCol="0">
            <a:spAutoFit/>
          </a:bodyPr>
          <a:lstStyle/>
          <a:p>
            <a:r>
              <a:rPr lang="en-US" sz="1200" b="1" i="1" dirty="0" smtClean="0"/>
              <a:t>3</a:t>
            </a:r>
            <a:r>
              <a:rPr lang="en-US" sz="1200" b="1" i="1" baseline="30000" dirty="0" smtClean="0"/>
              <a:t>rd</a:t>
            </a:r>
            <a:r>
              <a:rPr lang="en-US" sz="1200" b="1" i="1" dirty="0" smtClean="0"/>
              <a:t> international Conference on Earth Science and Climate Change</a:t>
            </a:r>
            <a:endParaRPr lang="en-US" sz="1200" b="1" i="1" dirty="0"/>
          </a:p>
        </p:txBody>
      </p:sp>
      <p:pic>
        <p:nvPicPr>
          <p:cNvPr id="7" name="Picture 6"/>
          <p:cNvPicPr>
            <a:picLocks noChangeAspect="1" noChangeArrowheads="1"/>
          </p:cNvPicPr>
          <p:nvPr/>
        </p:nvPicPr>
        <p:blipFill>
          <a:blip r:embed="rId3" cstate="print"/>
          <a:srcRect/>
          <a:stretch>
            <a:fillRect/>
          </a:stretch>
        </p:blipFill>
        <p:spPr bwMode="auto">
          <a:xfrm>
            <a:off x="8006626" y="5733255"/>
            <a:ext cx="918423" cy="684315"/>
          </a:xfrm>
          <a:prstGeom prst="rect">
            <a:avLst/>
          </a:prstGeom>
          <a:noFill/>
          <a:ln w="9525">
            <a:noFill/>
            <a:miter lim="800000"/>
            <a:headEnd/>
            <a:tailEnd/>
          </a:ln>
          <a:effectLst/>
        </p:spPr>
      </p:pic>
      <p:sp>
        <p:nvSpPr>
          <p:cNvPr id="3" name="TextBox 2"/>
          <p:cNvSpPr txBox="1"/>
          <p:nvPr/>
        </p:nvSpPr>
        <p:spPr>
          <a:xfrm>
            <a:off x="179512" y="116632"/>
            <a:ext cx="1677062" cy="276999"/>
          </a:xfrm>
          <a:prstGeom prst="rect">
            <a:avLst/>
          </a:prstGeom>
          <a:noFill/>
        </p:spPr>
        <p:txBody>
          <a:bodyPr wrap="none" rtlCol="0">
            <a:spAutoFit/>
          </a:bodyPr>
          <a:lstStyle/>
          <a:p>
            <a:r>
              <a:rPr lang="en-US" sz="1200" i="1" dirty="0" smtClean="0"/>
              <a:t>Earth Energy Balance</a:t>
            </a:r>
            <a:endParaRPr lang="en-US" sz="1200" i="1" dirty="0"/>
          </a:p>
        </p:txBody>
      </p:sp>
      <p:sp>
        <p:nvSpPr>
          <p:cNvPr id="10" name="Rectangle 3"/>
          <p:cNvSpPr>
            <a:spLocks noChangeArrowheads="1"/>
          </p:cNvSpPr>
          <p:nvPr/>
        </p:nvSpPr>
        <p:spPr bwMode="auto">
          <a:xfrm>
            <a:off x="2432495" y="605674"/>
            <a:ext cx="4549643" cy="350865"/>
          </a:xfrm>
          <a:prstGeom prst="rect">
            <a:avLst/>
          </a:prstGeom>
          <a:noFill/>
          <a:ln w="9525">
            <a:noFill/>
            <a:miter lim="800000"/>
            <a:headEnd/>
            <a:tailEnd/>
          </a:ln>
          <a:effectLst/>
        </p:spPr>
        <p:txBody>
          <a:bodyPr wrap="none">
            <a:spAutoFit/>
          </a:bodyPr>
          <a:lstStyle/>
          <a:p>
            <a:pPr algn="ctr" eaLnBrk="0" hangingPunct="0">
              <a:lnSpc>
                <a:spcPct val="70000"/>
              </a:lnSpc>
              <a:spcBef>
                <a:spcPct val="50000"/>
              </a:spcBef>
            </a:pPr>
            <a:r>
              <a:rPr lang="en-US" sz="2400" b="1" dirty="0" smtClean="0"/>
              <a:t>Measurements vs. Reanalysis</a:t>
            </a:r>
          </a:p>
        </p:txBody>
      </p:sp>
      <p:pic>
        <p:nvPicPr>
          <p:cNvPr id="8" name="Picture 7" descr="ORAS4_v_Lev12"/>
          <p:cNvPicPr/>
          <p:nvPr/>
        </p:nvPicPr>
        <p:blipFill>
          <a:blip r:embed="rId4" cstate="print">
            <a:extLst>
              <a:ext uri="{28A0092B-C50C-407E-A947-70E740481C1C}">
                <a14:useLocalDpi xmlns:a14="http://schemas.microsoft.com/office/drawing/2010/main" xmlns=""/>
              </a:ext>
            </a:extLst>
          </a:blip>
          <a:srcRect/>
          <a:stretch>
            <a:fillRect/>
          </a:stretch>
        </p:blipFill>
        <p:spPr bwMode="auto">
          <a:xfrm>
            <a:off x="859854" y="1184693"/>
            <a:ext cx="7451725" cy="4691827"/>
          </a:xfrm>
          <a:prstGeom prst="rect">
            <a:avLst/>
          </a:prstGeom>
          <a:noFill/>
          <a:ln>
            <a:noFill/>
          </a:ln>
        </p:spPr>
      </p:pic>
      <p:sp>
        <p:nvSpPr>
          <p:cNvPr id="11" name="TextBox 10"/>
          <p:cNvSpPr txBox="1"/>
          <p:nvPr/>
        </p:nvSpPr>
        <p:spPr>
          <a:xfrm>
            <a:off x="1577981" y="5798413"/>
            <a:ext cx="1892781" cy="276999"/>
          </a:xfrm>
          <a:prstGeom prst="rect">
            <a:avLst/>
          </a:prstGeom>
          <a:noFill/>
        </p:spPr>
        <p:txBody>
          <a:bodyPr wrap="square" rtlCol="0">
            <a:spAutoFit/>
          </a:bodyPr>
          <a:lstStyle/>
          <a:p>
            <a:r>
              <a:rPr lang="en-US" sz="1200" i="1" dirty="0" err="1" smtClean="0"/>
              <a:t>Trenberth</a:t>
            </a:r>
            <a:r>
              <a:rPr lang="en-US" sz="1200" i="1" dirty="0" smtClean="0"/>
              <a:t>, 2013</a:t>
            </a:r>
            <a:endParaRPr lang="en-US" sz="1200" i="1" dirty="0"/>
          </a:p>
        </p:txBody>
      </p:sp>
    </p:spTree>
    <p:extLst>
      <p:ext uri="{BB962C8B-B14F-4D97-AF65-F5344CB8AC3E}">
        <p14:creationId xmlns:p14="http://schemas.microsoft.com/office/powerpoint/2010/main" xmlns="" val="38454289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Line 4"/>
          <p:cNvSpPr>
            <a:spLocks noChangeShapeType="1"/>
          </p:cNvSpPr>
          <p:nvPr/>
        </p:nvSpPr>
        <p:spPr bwMode="auto">
          <a:xfrm>
            <a:off x="871894" y="984637"/>
            <a:ext cx="7670800" cy="0"/>
          </a:xfrm>
          <a:prstGeom prst="line">
            <a:avLst/>
          </a:prstGeom>
          <a:noFill/>
          <a:ln w="38100">
            <a:solidFill>
              <a:schemeClr val="accent1"/>
            </a:solidFill>
            <a:round/>
            <a:headEnd/>
            <a:tailEnd/>
          </a:ln>
          <a:effectLst/>
        </p:spPr>
        <p:txBody>
          <a:bodyPr/>
          <a:lstStyle/>
          <a:p>
            <a:endParaRPr lang="en-US"/>
          </a:p>
        </p:txBody>
      </p:sp>
      <p:sp>
        <p:nvSpPr>
          <p:cNvPr id="18439" name="Text Box 7"/>
          <p:cNvSpPr txBox="1">
            <a:spLocks noChangeArrowheads="1"/>
          </p:cNvSpPr>
          <p:nvPr/>
        </p:nvSpPr>
        <p:spPr bwMode="auto">
          <a:xfrm>
            <a:off x="974725" y="6132513"/>
            <a:ext cx="184150" cy="366712"/>
          </a:xfrm>
          <a:prstGeom prst="rect">
            <a:avLst/>
          </a:prstGeom>
          <a:noFill/>
          <a:ln w="9525">
            <a:noFill/>
            <a:miter lim="800000"/>
            <a:headEnd/>
            <a:tailEnd/>
          </a:ln>
          <a:effectLst/>
        </p:spPr>
        <p:txBody>
          <a:bodyPr wrap="none">
            <a:spAutoFit/>
          </a:bodyPr>
          <a:lstStyle/>
          <a:p>
            <a:endParaRPr lang="en-US"/>
          </a:p>
        </p:txBody>
      </p:sp>
      <p:sp>
        <p:nvSpPr>
          <p:cNvPr id="9" name="TextBox 8"/>
          <p:cNvSpPr txBox="1"/>
          <p:nvPr/>
        </p:nvSpPr>
        <p:spPr>
          <a:xfrm>
            <a:off x="0" y="6344556"/>
            <a:ext cx="9144000" cy="276999"/>
          </a:xfrm>
          <a:prstGeom prst="rect">
            <a:avLst/>
          </a:prstGeom>
          <a:noFill/>
        </p:spPr>
        <p:txBody>
          <a:bodyPr wrap="square" rtlCol="0">
            <a:spAutoFit/>
          </a:bodyPr>
          <a:lstStyle/>
          <a:p>
            <a:r>
              <a:rPr lang="en-US" sz="1200" b="1" i="1" dirty="0" smtClean="0"/>
              <a:t>3</a:t>
            </a:r>
            <a:r>
              <a:rPr lang="en-US" sz="1200" b="1" i="1" baseline="30000" dirty="0" smtClean="0"/>
              <a:t>rd</a:t>
            </a:r>
            <a:r>
              <a:rPr lang="en-US" sz="1200" b="1" i="1" dirty="0" smtClean="0"/>
              <a:t> international Conference on Earth Science and Climate Change</a:t>
            </a:r>
            <a:endParaRPr lang="en-US" sz="1200" b="1" i="1" dirty="0"/>
          </a:p>
        </p:txBody>
      </p:sp>
      <p:pic>
        <p:nvPicPr>
          <p:cNvPr id="7" name="Picture 6"/>
          <p:cNvPicPr>
            <a:picLocks noChangeAspect="1" noChangeArrowheads="1"/>
          </p:cNvPicPr>
          <p:nvPr/>
        </p:nvPicPr>
        <p:blipFill>
          <a:blip r:embed="rId3" cstate="print"/>
          <a:srcRect/>
          <a:stretch>
            <a:fillRect/>
          </a:stretch>
        </p:blipFill>
        <p:spPr bwMode="auto">
          <a:xfrm>
            <a:off x="8006626" y="5733255"/>
            <a:ext cx="918423" cy="684315"/>
          </a:xfrm>
          <a:prstGeom prst="rect">
            <a:avLst/>
          </a:prstGeom>
          <a:noFill/>
          <a:ln w="9525">
            <a:noFill/>
            <a:miter lim="800000"/>
            <a:headEnd/>
            <a:tailEnd/>
          </a:ln>
          <a:effectLst/>
        </p:spPr>
      </p:pic>
      <p:sp>
        <p:nvSpPr>
          <p:cNvPr id="3" name="TextBox 2"/>
          <p:cNvSpPr txBox="1"/>
          <p:nvPr/>
        </p:nvSpPr>
        <p:spPr>
          <a:xfrm>
            <a:off x="179512" y="116632"/>
            <a:ext cx="1677062" cy="276999"/>
          </a:xfrm>
          <a:prstGeom prst="rect">
            <a:avLst/>
          </a:prstGeom>
          <a:noFill/>
        </p:spPr>
        <p:txBody>
          <a:bodyPr wrap="none" rtlCol="0">
            <a:spAutoFit/>
          </a:bodyPr>
          <a:lstStyle/>
          <a:p>
            <a:r>
              <a:rPr lang="en-US" sz="1200" i="1" dirty="0" smtClean="0"/>
              <a:t>Earth Energy Balance</a:t>
            </a:r>
            <a:endParaRPr lang="en-US" sz="1200" i="1" dirty="0"/>
          </a:p>
        </p:txBody>
      </p:sp>
      <p:sp>
        <p:nvSpPr>
          <p:cNvPr id="10" name="Rectangle 3"/>
          <p:cNvSpPr>
            <a:spLocks noChangeArrowheads="1"/>
          </p:cNvSpPr>
          <p:nvPr/>
        </p:nvSpPr>
        <p:spPr bwMode="auto">
          <a:xfrm>
            <a:off x="2491898" y="605674"/>
            <a:ext cx="4430828" cy="799450"/>
          </a:xfrm>
          <a:prstGeom prst="rect">
            <a:avLst/>
          </a:prstGeom>
          <a:noFill/>
          <a:ln w="9525">
            <a:noFill/>
            <a:miter lim="800000"/>
            <a:headEnd/>
            <a:tailEnd/>
          </a:ln>
          <a:effectLst/>
        </p:spPr>
        <p:txBody>
          <a:bodyPr wrap="none">
            <a:spAutoFit/>
          </a:bodyPr>
          <a:lstStyle/>
          <a:p>
            <a:pPr algn="ctr" eaLnBrk="0" hangingPunct="0">
              <a:lnSpc>
                <a:spcPct val="70000"/>
              </a:lnSpc>
              <a:spcBef>
                <a:spcPct val="50000"/>
              </a:spcBef>
            </a:pPr>
            <a:r>
              <a:rPr lang="en-US" sz="2400" b="1" dirty="0" smtClean="0"/>
              <a:t>Most Recent Ocean </a:t>
            </a:r>
            <a:r>
              <a:rPr lang="en-US" sz="2400" b="1" dirty="0"/>
              <a:t>Warming</a:t>
            </a:r>
          </a:p>
          <a:p>
            <a:pPr algn="ctr" eaLnBrk="0" hangingPunct="0">
              <a:lnSpc>
                <a:spcPct val="70000"/>
              </a:lnSpc>
              <a:spcBef>
                <a:spcPct val="50000"/>
              </a:spcBef>
            </a:pPr>
            <a:endParaRPr lang="en-US" sz="2400" b="1" dirty="0" smtClean="0"/>
          </a:p>
        </p:txBody>
      </p:sp>
      <p:pic>
        <p:nvPicPr>
          <p:cNvPr id="2" name="Picture 1"/>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450003" y="1262906"/>
            <a:ext cx="6243994" cy="4192081"/>
          </a:xfrm>
          <a:prstGeom prst="rect">
            <a:avLst/>
          </a:prstGeom>
        </p:spPr>
      </p:pic>
    </p:spTree>
    <p:extLst>
      <p:ext uri="{BB962C8B-B14F-4D97-AF65-F5344CB8AC3E}">
        <p14:creationId xmlns:p14="http://schemas.microsoft.com/office/powerpoint/2010/main" xmlns="" val="38454289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Line 4"/>
          <p:cNvSpPr>
            <a:spLocks noChangeShapeType="1"/>
          </p:cNvSpPr>
          <p:nvPr/>
        </p:nvSpPr>
        <p:spPr bwMode="auto">
          <a:xfrm>
            <a:off x="871894" y="984637"/>
            <a:ext cx="7670800" cy="0"/>
          </a:xfrm>
          <a:prstGeom prst="line">
            <a:avLst/>
          </a:prstGeom>
          <a:noFill/>
          <a:ln w="38100">
            <a:solidFill>
              <a:schemeClr val="accent1"/>
            </a:solidFill>
            <a:round/>
            <a:headEnd/>
            <a:tailEnd/>
          </a:ln>
          <a:effectLst/>
        </p:spPr>
        <p:txBody>
          <a:bodyPr/>
          <a:lstStyle/>
          <a:p>
            <a:endParaRPr lang="en-US"/>
          </a:p>
        </p:txBody>
      </p:sp>
      <p:sp>
        <p:nvSpPr>
          <p:cNvPr id="18439" name="Text Box 7"/>
          <p:cNvSpPr txBox="1">
            <a:spLocks noChangeArrowheads="1"/>
          </p:cNvSpPr>
          <p:nvPr/>
        </p:nvSpPr>
        <p:spPr bwMode="auto">
          <a:xfrm>
            <a:off x="974725" y="6132513"/>
            <a:ext cx="184150" cy="366712"/>
          </a:xfrm>
          <a:prstGeom prst="rect">
            <a:avLst/>
          </a:prstGeom>
          <a:noFill/>
          <a:ln w="9525">
            <a:noFill/>
            <a:miter lim="800000"/>
            <a:headEnd/>
            <a:tailEnd/>
          </a:ln>
          <a:effectLst/>
        </p:spPr>
        <p:txBody>
          <a:bodyPr wrap="none">
            <a:spAutoFit/>
          </a:bodyPr>
          <a:lstStyle/>
          <a:p>
            <a:endParaRPr lang="en-US"/>
          </a:p>
        </p:txBody>
      </p:sp>
      <p:sp>
        <p:nvSpPr>
          <p:cNvPr id="9" name="TextBox 8"/>
          <p:cNvSpPr txBox="1"/>
          <p:nvPr/>
        </p:nvSpPr>
        <p:spPr>
          <a:xfrm>
            <a:off x="0" y="6344556"/>
            <a:ext cx="9144000" cy="276999"/>
          </a:xfrm>
          <a:prstGeom prst="rect">
            <a:avLst/>
          </a:prstGeom>
          <a:noFill/>
        </p:spPr>
        <p:txBody>
          <a:bodyPr wrap="square" rtlCol="0">
            <a:spAutoFit/>
          </a:bodyPr>
          <a:lstStyle/>
          <a:p>
            <a:r>
              <a:rPr lang="en-US" sz="1200" b="1" i="1" dirty="0" smtClean="0"/>
              <a:t>3</a:t>
            </a:r>
            <a:r>
              <a:rPr lang="en-US" sz="1200" b="1" i="1" baseline="30000" dirty="0" smtClean="0"/>
              <a:t>rd</a:t>
            </a:r>
            <a:r>
              <a:rPr lang="en-US" sz="1200" b="1" i="1" dirty="0" smtClean="0"/>
              <a:t> international Conference on Earth Science and Climate Change</a:t>
            </a:r>
            <a:endParaRPr lang="en-US" sz="1200" b="1" i="1" dirty="0"/>
          </a:p>
        </p:txBody>
      </p:sp>
      <p:pic>
        <p:nvPicPr>
          <p:cNvPr id="7" name="Picture 6"/>
          <p:cNvPicPr>
            <a:picLocks noChangeAspect="1" noChangeArrowheads="1"/>
          </p:cNvPicPr>
          <p:nvPr/>
        </p:nvPicPr>
        <p:blipFill>
          <a:blip r:embed="rId3" cstate="print"/>
          <a:srcRect/>
          <a:stretch>
            <a:fillRect/>
          </a:stretch>
        </p:blipFill>
        <p:spPr bwMode="auto">
          <a:xfrm>
            <a:off x="8006626" y="5733255"/>
            <a:ext cx="918423" cy="684315"/>
          </a:xfrm>
          <a:prstGeom prst="rect">
            <a:avLst/>
          </a:prstGeom>
          <a:noFill/>
          <a:ln w="9525">
            <a:noFill/>
            <a:miter lim="800000"/>
            <a:headEnd/>
            <a:tailEnd/>
          </a:ln>
          <a:effectLst/>
        </p:spPr>
      </p:pic>
      <p:sp>
        <p:nvSpPr>
          <p:cNvPr id="3" name="TextBox 2"/>
          <p:cNvSpPr txBox="1"/>
          <p:nvPr/>
        </p:nvSpPr>
        <p:spPr>
          <a:xfrm>
            <a:off x="179512" y="116632"/>
            <a:ext cx="1677062" cy="276999"/>
          </a:xfrm>
          <a:prstGeom prst="rect">
            <a:avLst/>
          </a:prstGeom>
          <a:noFill/>
        </p:spPr>
        <p:txBody>
          <a:bodyPr wrap="none" rtlCol="0">
            <a:spAutoFit/>
          </a:bodyPr>
          <a:lstStyle/>
          <a:p>
            <a:r>
              <a:rPr lang="en-US" sz="1200" i="1" dirty="0" smtClean="0"/>
              <a:t>Earth Energy Balance</a:t>
            </a:r>
            <a:endParaRPr lang="en-US" sz="1200" i="1" dirty="0"/>
          </a:p>
        </p:txBody>
      </p:sp>
      <p:sp>
        <p:nvSpPr>
          <p:cNvPr id="10" name="Rectangle 3"/>
          <p:cNvSpPr>
            <a:spLocks noChangeArrowheads="1"/>
          </p:cNvSpPr>
          <p:nvPr/>
        </p:nvSpPr>
        <p:spPr bwMode="auto">
          <a:xfrm>
            <a:off x="2326181" y="605674"/>
            <a:ext cx="4762266" cy="350865"/>
          </a:xfrm>
          <a:prstGeom prst="rect">
            <a:avLst/>
          </a:prstGeom>
          <a:noFill/>
          <a:ln w="9525">
            <a:noFill/>
            <a:miter lim="800000"/>
            <a:headEnd/>
            <a:tailEnd/>
          </a:ln>
          <a:effectLst/>
        </p:spPr>
        <p:txBody>
          <a:bodyPr wrap="none">
            <a:spAutoFit/>
          </a:bodyPr>
          <a:lstStyle/>
          <a:p>
            <a:pPr algn="ctr" eaLnBrk="0" hangingPunct="0">
              <a:lnSpc>
                <a:spcPct val="70000"/>
              </a:lnSpc>
              <a:spcBef>
                <a:spcPct val="50000"/>
              </a:spcBef>
            </a:pPr>
            <a:r>
              <a:rPr lang="en-US" sz="2400" b="1" dirty="0" smtClean="0"/>
              <a:t>Long-Term </a:t>
            </a:r>
            <a:r>
              <a:rPr lang="en-US" sz="2400" b="1" smtClean="0"/>
              <a:t>Continued Warming</a:t>
            </a:r>
            <a:endParaRPr lang="en-US" sz="2400" b="1" dirty="0" smtClean="0"/>
          </a:p>
        </p:txBody>
      </p:sp>
      <p:pic>
        <p:nvPicPr>
          <p:cNvPr id="8" name="Picture 7"/>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575556" y="1332143"/>
            <a:ext cx="3993240" cy="2680974"/>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5004048" y="1197817"/>
            <a:ext cx="2885707" cy="2508138"/>
          </a:xfrm>
          <a:prstGeom prst="rect">
            <a:avLst/>
          </a:prstGeom>
        </p:spPr>
      </p:pic>
      <p:sp>
        <p:nvSpPr>
          <p:cNvPr id="11" name="TextBox 10"/>
          <p:cNvSpPr txBox="1"/>
          <p:nvPr/>
        </p:nvSpPr>
        <p:spPr>
          <a:xfrm>
            <a:off x="6093621" y="3736118"/>
            <a:ext cx="2372216" cy="276999"/>
          </a:xfrm>
          <a:prstGeom prst="rect">
            <a:avLst/>
          </a:prstGeom>
          <a:noFill/>
        </p:spPr>
        <p:txBody>
          <a:bodyPr wrap="square" rtlCol="0">
            <a:spAutoFit/>
          </a:bodyPr>
          <a:lstStyle/>
          <a:p>
            <a:r>
              <a:rPr lang="en-US" sz="1200" i="1" dirty="0" smtClean="0"/>
              <a:t>Foster and Rahmstorf, 2011</a:t>
            </a:r>
            <a:endParaRPr lang="en-US" sz="1200" i="1" dirty="0"/>
          </a:p>
        </p:txBody>
      </p:sp>
      <p:sp>
        <p:nvSpPr>
          <p:cNvPr id="12" name="TextBox 11"/>
          <p:cNvSpPr txBox="1"/>
          <p:nvPr/>
        </p:nvSpPr>
        <p:spPr>
          <a:xfrm>
            <a:off x="719572" y="4401482"/>
            <a:ext cx="6048672" cy="523220"/>
          </a:xfrm>
          <a:prstGeom prst="rect">
            <a:avLst/>
          </a:prstGeom>
          <a:noFill/>
        </p:spPr>
        <p:txBody>
          <a:bodyPr wrap="square" rtlCol="0">
            <a:spAutoFit/>
          </a:bodyPr>
          <a:lstStyle/>
          <a:p>
            <a:r>
              <a:rPr lang="en-US" sz="1400" dirty="0" smtClean="0"/>
              <a:t>When account is made for volcanoes and ENSO, and when the entire ocean is measured, the “hiatus’ becomes hard to find.</a:t>
            </a:r>
            <a:endParaRPr lang="en-US" sz="1400" dirty="0"/>
          </a:p>
        </p:txBody>
      </p:sp>
    </p:spTree>
    <p:extLst>
      <p:ext uri="{BB962C8B-B14F-4D97-AF65-F5344CB8AC3E}">
        <p14:creationId xmlns:p14="http://schemas.microsoft.com/office/powerpoint/2010/main" xmlns="" val="3845428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Line 4"/>
          <p:cNvSpPr>
            <a:spLocks noChangeShapeType="1"/>
          </p:cNvSpPr>
          <p:nvPr/>
        </p:nvSpPr>
        <p:spPr bwMode="auto">
          <a:xfrm>
            <a:off x="871894" y="984637"/>
            <a:ext cx="7670800" cy="0"/>
          </a:xfrm>
          <a:prstGeom prst="line">
            <a:avLst/>
          </a:prstGeom>
          <a:noFill/>
          <a:ln w="38100">
            <a:solidFill>
              <a:schemeClr val="accent1"/>
            </a:solidFill>
            <a:round/>
            <a:headEnd/>
            <a:tailEnd/>
          </a:ln>
          <a:effectLst/>
        </p:spPr>
        <p:txBody>
          <a:bodyPr/>
          <a:lstStyle/>
          <a:p>
            <a:endParaRPr lang="en-US"/>
          </a:p>
        </p:txBody>
      </p:sp>
      <p:sp>
        <p:nvSpPr>
          <p:cNvPr id="18439" name="Text Box 7"/>
          <p:cNvSpPr txBox="1">
            <a:spLocks noChangeArrowheads="1"/>
          </p:cNvSpPr>
          <p:nvPr/>
        </p:nvSpPr>
        <p:spPr bwMode="auto">
          <a:xfrm>
            <a:off x="974725" y="6132513"/>
            <a:ext cx="184150" cy="366712"/>
          </a:xfrm>
          <a:prstGeom prst="rect">
            <a:avLst/>
          </a:prstGeom>
          <a:noFill/>
          <a:ln w="9525">
            <a:noFill/>
            <a:miter lim="800000"/>
            <a:headEnd/>
            <a:tailEnd/>
          </a:ln>
          <a:effectLst/>
        </p:spPr>
        <p:txBody>
          <a:bodyPr wrap="none">
            <a:spAutoFit/>
          </a:bodyPr>
          <a:lstStyle/>
          <a:p>
            <a:endParaRPr lang="en-US"/>
          </a:p>
        </p:txBody>
      </p:sp>
      <p:sp>
        <p:nvSpPr>
          <p:cNvPr id="9" name="TextBox 8"/>
          <p:cNvSpPr txBox="1"/>
          <p:nvPr/>
        </p:nvSpPr>
        <p:spPr>
          <a:xfrm>
            <a:off x="0" y="6344556"/>
            <a:ext cx="9144000" cy="276999"/>
          </a:xfrm>
          <a:prstGeom prst="rect">
            <a:avLst/>
          </a:prstGeom>
          <a:noFill/>
        </p:spPr>
        <p:txBody>
          <a:bodyPr wrap="square" rtlCol="0">
            <a:spAutoFit/>
          </a:bodyPr>
          <a:lstStyle/>
          <a:p>
            <a:r>
              <a:rPr lang="en-US" sz="1200" b="1" i="1" dirty="0" smtClean="0"/>
              <a:t>3</a:t>
            </a:r>
            <a:r>
              <a:rPr lang="en-US" sz="1200" b="1" i="1" baseline="30000" dirty="0" smtClean="0"/>
              <a:t>rd</a:t>
            </a:r>
            <a:r>
              <a:rPr lang="en-US" sz="1200" b="1" i="1" dirty="0" smtClean="0"/>
              <a:t> international Conference on Earth Science and Climate Change</a:t>
            </a:r>
            <a:endParaRPr lang="en-US" sz="1200" b="1" i="1" dirty="0"/>
          </a:p>
        </p:txBody>
      </p:sp>
      <p:pic>
        <p:nvPicPr>
          <p:cNvPr id="7" name="Picture 6"/>
          <p:cNvPicPr>
            <a:picLocks noChangeAspect="1" noChangeArrowheads="1"/>
          </p:cNvPicPr>
          <p:nvPr/>
        </p:nvPicPr>
        <p:blipFill>
          <a:blip r:embed="rId3" cstate="print"/>
          <a:srcRect/>
          <a:stretch>
            <a:fillRect/>
          </a:stretch>
        </p:blipFill>
        <p:spPr bwMode="auto">
          <a:xfrm>
            <a:off x="8006626" y="5733255"/>
            <a:ext cx="918423" cy="684315"/>
          </a:xfrm>
          <a:prstGeom prst="rect">
            <a:avLst/>
          </a:prstGeom>
          <a:noFill/>
          <a:ln w="9525">
            <a:noFill/>
            <a:miter lim="800000"/>
            <a:headEnd/>
            <a:tailEnd/>
          </a:ln>
          <a:effectLst/>
        </p:spPr>
      </p:pic>
      <p:sp>
        <p:nvSpPr>
          <p:cNvPr id="3" name="TextBox 2"/>
          <p:cNvSpPr txBox="1"/>
          <p:nvPr/>
        </p:nvSpPr>
        <p:spPr>
          <a:xfrm>
            <a:off x="179512" y="116632"/>
            <a:ext cx="1677062" cy="276999"/>
          </a:xfrm>
          <a:prstGeom prst="rect">
            <a:avLst/>
          </a:prstGeom>
          <a:noFill/>
        </p:spPr>
        <p:txBody>
          <a:bodyPr wrap="none" rtlCol="0">
            <a:spAutoFit/>
          </a:bodyPr>
          <a:lstStyle/>
          <a:p>
            <a:r>
              <a:rPr lang="en-US" sz="1200" i="1" dirty="0" smtClean="0"/>
              <a:t>Earth Energy Balance</a:t>
            </a:r>
            <a:endParaRPr lang="en-US" sz="1200" i="1" dirty="0"/>
          </a:p>
        </p:txBody>
      </p:sp>
      <p:sp>
        <p:nvSpPr>
          <p:cNvPr id="10" name="Rectangle 3"/>
          <p:cNvSpPr>
            <a:spLocks noChangeArrowheads="1"/>
          </p:cNvSpPr>
          <p:nvPr/>
        </p:nvSpPr>
        <p:spPr bwMode="auto">
          <a:xfrm>
            <a:off x="1176549" y="605674"/>
            <a:ext cx="7061549" cy="356251"/>
          </a:xfrm>
          <a:prstGeom prst="rect">
            <a:avLst/>
          </a:prstGeom>
          <a:noFill/>
          <a:ln w="9525">
            <a:noFill/>
            <a:miter lim="800000"/>
            <a:headEnd/>
            <a:tailEnd/>
          </a:ln>
          <a:effectLst/>
        </p:spPr>
        <p:txBody>
          <a:bodyPr wrap="none">
            <a:spAutoFit/>
          </a:bodyPr>
          <a:lstStyle/>
          <a:p>
            <a:pPr algn="ctr" eaLnBrk="0" hangingPunct="0">
              <a:lnSpc>
                <a:spcPct val="70000"/>
              </a:lnSpc>
              <a:spcBef>
                <a:spcPct val="50000"/>
              </a:spcBef>
            </a:pPr>
            <a:r>
              <a:rPr lang="en-US" sz="2400" b="1" dirty="0" smtClean="0"/>
              <a:t>Why Has Deep-Ocean Heat Storage Increased?</a:t>
            </a:r>
          </a:p>
        </p:txBody>
      </p:sp>
      <p:pic>
        <p:nvPicPr>
          <p:cNvPr id="4" name="Picture 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932040" y="1571895"/>
            <a:ext cx="3764686" cy="2323826"/>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755576" y="1634781"/>
            <a:ext cx="3950357" cy="3719439"/>
          </a:xfrm>
          <a:prstGeom prst="rect">
            <a:avLst/>
          </a:prstGeom>
        </p:spPr>
      </p:pic>
      <p:sp>
        <p:nvSpPr>
          <p:cNvPr id="12" name="TextBox 11"/>
          <p:cNvSpPr txBox="1"/>
          <p:nvPr/>
        </p:nvSpPr>
        <p:spPr>
          <a:xfrm>
            <a:off x="885894" y="5476550"/>
            <a:ext cx="2245946" cy="276999"/>
          </a:xfrm>
          <a:prstGeom prst="rect">
            <a:avLst/>
          </a:prstGeom>
          <a:noFill/>
        </p:spPr>
        <p:txBody>
          <a:bodyPr wrap="square" rtlCol="0">
            <a:spAutoFit/>
          </a:bodyPr>
          <a:lstStyle/>
          <a:p>
            <a:r>
              <a:rPr lang="en-US" sz="1200" i="1" dirty="0" err="1" smtClean="0"/>
              <a:t>Trenberth</a:t>
            </a:r>
            <a:r>
              <a:rPr lang="en-US" sz="1200" i="1" dirty="0" smtClean="0"/>
              <a:t> et al., 2014</a:t>
            </a:r>
            <a:endParaRPr lang="en-US" sz="1200" i="1" dirty="0"/>
          </a:p>
        </p:txBody>
      </p:sp>
      <p:sp>
        <p:nvSpPr>
          <p:cNvPr id="11" name="TextBox 10"/>
          <p:cNvSpPr txBox="1"/>
          <p:nvPr/>
        </p:nvSpPr>
        <p:spPr>
          <a:xfrm>
            <a:off x="1306074" y="1275932"/>
            <a:ext cx="3625966" cy="276999"/>
          </a:xfrm>
          <a:prstGeom prst="rect">
            <a:avLst/>
          </a:prstGeom>
          <a:noFill/>
        </p:spPr>
        <p:txBody>
          <a:bodyPr wrap="square" rtlCol="0">
            <a:spAutoFit/>
          </a:bodyPr>
          <a:lstStyle/>
          <a:p>
            <a:r>
              <a:rPr lang="en-US" sz="1200" i="1" dirty="0" smtClean="0"/>
              <a:t>Temperature difference per </a:t>
            </a:r>
            <a:r>
              <a:rPr lang="en-US" sz="1200" i="1" dirty="0" err="1" smtClean="0"/>
              <a:t>st.</a:t>
            </a:r>
            <a:r>
              <a:rPr lang="en-US" sz="1200" i="1" dirty="0" smtClean="0"/>
              <a:t> dev. PDO</a:t>
            </a:r>
            <a:endParaRPr lang="en-US" sz="1200" i="1" dirty="0"/>
          </a:p>
        </p:txBody>
      </p:sp>
    </p:spTree>
    <p:extLst>
      <p:ext uri="{BB962C8B-B14F-4D97-AF65-F5344CB8AC3E}">
        <p14:creationId xmlns:p14="http://schemas.microsoft.com/office/powerpoint/2010/main" xmlns="" val="3845428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Line 4"/>
          <p:cNvSpPr>
            <a:spLocks noChangeShapeType="1"/>
          </p:cNvSpPr>
          <p:nvPr/>
        </p:nvSpPr>
        <p:spPr bwMode="auto">
          <a:xfrm>
            <a:off x="871894" y="984637"/>
            <a:ext cx="7670800" cy="0"/>
          </a:xfrm>
          <a:prstGeom prst="line">
            <a:avLst/>
          </a:prstGeom>
          <a:noFill/>
          <a:ln w="38100">
            <a:solidFill>
              <a:schemeClr val="accent1"/>
            </a:solidFill>
            <a:round/>
            <a:headEnd/>
            <a:tailEnd/>
          </a:ln>
          <a:effectLst/>
        </p:spPr>
        <p:txBody>
          <a:bodyPr/>
          <a:lstStyle/>
          <a:p>
            <a:endParaRPr lang="en-US"/>
          </a:p>
        </p:txBody>
      </p:sp>
      <p:sp>
        <p:nvSpPr>
          <p:cNvPr id="18439" name="Text Box 7"/>
          <p:cNvSpPr txBox="1">
            <a:spLocks noChangeArrowheads="1"/>
          </p:cNvSpPr>
          <p:nvPr/>
        </p:nvSpPr>
        <p:spPr bwMode="auto">
          <a:xfrm>
            <a:off x="974725" y="6132513"/>
            <a:ext cx="184150" cy="366712"/>
          </a:xfrm>
          <a:prstGeom prst="rect">
            <a:avLst/>
          </a:prstGeom>
          <a:noFill/>
          <a:ln w="9525">
            <a:noFill/>
            <a:miter lim="800000"/>
            <a:headEnd/>
            <a:tailEnd/>
          </a:ln>
          <a:effectLst/>
        </p:spPr>
        <p:txBody>
          <a:bodyPr wrap="none">
            <a:spAutoFit/>
          </a:bodyPr>
          <a:lstStyle/>
          <a:p>
            <a:endParaRPr lang="en-US"/>
          </a:p>
        </p:txBody>
      </p:sp>
      <p:sp>
        <p:nvSpPr>
          <p:cNvPr id="9" name="TextBox 8"/>
          <p:cNvSpPr txBox="1"/>
          <p:nvPr/>
        </p:nvSpPr>
        <p:spPr>
          <a:xfrm>
            <a:off x="0" y="6344556"/>
            <a:ext cx="9144000" cy="276999"/>
          </a:xfrm>
          <a:prstGeom prst="rect">
            <a:avLst/>
          </a:prstGeom>
          <a:noFill/>
        </p:spPr>
        <p:txBody>
          <a:bodyPr wrap="square" rtlCol="0">
            <a:spAutoFit/>
          </a:bodyPr>
          <a:lstStyle/>
          <a:p>
            <a:r>
              <a:rPr lang="en-US" sz="1200" b="1" i="1" dirty="0" smtClean="0"/>
              <a:t>3</a:t>
            </a:r>
            <a:r>
              <a:rPr lang="en-US" sz="1200" b="1" i="1" baseline="30000" dirty="0" smtClean="0"/>
              <a:t>rd</a:t>
            </a:r>
            <a:r>
              <a:rPr lang="en-US" sz="1200" b="1" i="1" dirty="0" smtClean="0"/>
              <a:t> international Conference on Earth Science and Climate Change</a:t>
            </a:r>
            <a:endParaRPr lang="en-US" sz="1200" b="1" i="1" dirty="0"/>
          </a:p>
        </p:txBody>
      </p:sp>
      <p:pic>
        <p:nvPicPr>
          <p:cNvPr id="7" name="Picture 6"/>
          <p:cNvPicPr>
            <a:picLocks noChangeAspect="1" noChangeArrowheads="1"/>
          </p:cNvPicPr>
          <p:nvPr/>
        </p:nvPicPr>
        <p:blipFill>
          <a:blip r:embed="rId3" cstate="print"/>
          <a:srcRect/>
          <a:stretch>
            <a:fillRect/>
          </a:stretch>
        </p:blipFill>
        <p:spPr bwMode="auto">
          <a:xfrm>
            <a:off x="8006626" y="5733255"/>
            <a:ext cx="918423" cy="684315"/>
          </a:xfrm>
          <a:prstGeom prst="rect">
            <a:avLst/>
          </a:prstGeom>
          <a:noFill/>
          <a:ln w="9525">
            <a:noFill/>
            <a:miter lim="800000"/>
            <a:headEnd/>
            <a:tailEnd/>
          </a:ln>
          <a:effectLst/>
        </p:spPr>
      </p:pic>
      <p:sp>
        <p:nvSpPr>
          <p:cNvPr id="3" name="TextBox 2"/>
          <p:cNvSpPr txBox="1"/>
          <p:nvPr/>
        </p:nvSpPr>
        <p:spPr>
          <a:xfrm>
            <a:off x="179512" y="116632"/>
            <a:ext cx="1677062" cy="276999"/>
          </a:xfrm>
          <a:prstGeom prst="rect">
            <a:avLst/>
          </a:prstGeom>
          <a:noFill/>
        </p:spPr>
        <p:txBody>
          <a:bodyPr wrap="none" rtlCol="0">
            <a:spAutoFit/>
          </a:bodyPr>
          <a:lstStyle/>
          <a:p>
            <a:r>
              <a:rPr lang="en-US" sz="1200" i="1" dirty="0" smtClean="0"/>
              <a:t>Earth Energy Balance</a:t>
            </a:r>
            <a:endParaRPr lang="en-US" sz="1200" i="1" dirty="0"/>
          </a:p>
        </p:txBody>
      </p:sp>
      <p:pic>
        <p:nvPicPr>
          <p:cNvPr id="11" name="Picture 10" descr="ohc_1976-1998_vs_1999-2011_v2.png"/>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539552" y="1165914"/>
            <a:ext cx="2819220" cy="4941168"/>
          </a:xfrm>
          <a:prstGeom prst="rect">
            <a:avLst/>
          </a:prstGeom>
        </p:spPr>
      </p:pic>
      <p:sp>
        <p:nvSpPr>
          <p:cNvPr id="12" name="Rectangle 3"/>
          <p:cNvSpPr>
            <a:spLocks noChangeArrowheads="1"/>
          </p:cNvSpPr>
          <p:nvPr/>
        </p:nvSpPr>
        <p:spPr bwMode="auto">
          <a:xfrm>
            <a:off x="1176549" y="605674"/>
            <a:ext cx="7061549" cy="356251"/>
          </a:xfrm>
          <a:prstGeom prst="rect">
            <a:avLst/>
          </a:prstGeom>
          <a:noFill/>
          <a:ln w="9525">
            <a:noFill/>
            <a:miter lim="800000"/>
            <a:headEnd/>
            <a:tailEnd/>
          </a:ln>
          <a:effectLst/>
        </p:spPr>
        <p:txBody>
          <a:bodyPr wrap="none">
            <a:spAutoFit/>
          </a:bodyPr>
          <a:lstStyle/>
          <a:p>
            <a:pPr algn="ctr" eaLnBrk="0" hangingPunct="0">
              <a:lnSpc>
                <a:spcPct val="70000"/>
              </a:lnSpc>
              <a:spcBef>
                <a:spcPct val="50000"/>
              </a:spcBef>
            </a:pPr>
            <a:r>
              <a:rPr lang="en-US" sz="2400" b="1" dirty="0" smtClean="0"/>
              <a:t>Why Has Deep-Ocean Heat Storage Increased?</a:t>
            </a:r>
          </a:p>
        </p:txBody>
      </p:sp>
      <p:sp>
        <p:nvSpPr>
          <p:cNvPr id="13" name="TextBox 12"/>
          <p:cNvSpPr txBox="1"/>
          <p:nvPr/>
        </p:nvSpPr>
        <p:spPr>
          <a:xfrm>
            <a:off x="3563888" y="1222112"/>
            <a:ext cx="4176464" cy="523220"/>
          </a:xfrm>
          <a:prstGeom prst="rect">
            <a:avLst/>
          </a:prstGeom>
          <a:noFill/>
        </p:spPr>
        <p:txBody>
          <a:bodyPr wrap="square" rtlCol="0">
            <a:spAutoFit/>
          </a:bodyPr>
          <a:lstStyle/>
          <a:p>
            <a:r>
              <a:rPr lang="en-US" sz="1400" dirty="0" smtClean="0"/>
              <a:t>Comparison of ocean heat content for different water layers.</a:t>
            </a:r>
            <a:endParaRPr lang="en-US" sz="1400" dirty="0"/>
          </a:p>
        </p:txBody>
      </p:sp>
      <p:sp>
        <p:nvSpPr>
          <p:cNvPr id="2" name="Oval 1"/>
          <p:cNvSpPr/>
          <p:nvPr/>
        </p:nvSpPr>
        <p:spPr>
          <a:xfrm>
            <a:off x="1949162" y="1745332"/>
            <a:ext cx="858642" cy="4595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1949162" y="3355646"/>
            <a:ext cx="858642" cy="4595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1949162" y="4932413"/>
            <a:ext cx="858642" cy="4595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2764706" y="2093577"/>
            <a:ext cx="907194" cy="722588"/>
          </a:xfrm>
          <a:prstGeom prst="line">
            <a:avLst/>
          </a:prstGeom>
          <a:ln w="19050"/>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flipV="1">
            <a:off x="2764892" y="2784282"/>
            <a:ext cx="907008" cy="712251"/>
          </a:xfrm>
          <a:prstGeom prst="line">
            <a:avLst/>
          </a:prstGeom>
          <a:ln w="19050"/>
        </p:spPr>
        <p:style>
          <a:lnRef idx="1">
            <a:schemeClr val="dk1"/>
          </a:lnRef>
          <a:fillRef idx="0">
            <a:schemeClr val="dk1"/>
          </a:fillRef>
          <a:effectRef idx="0">
            <a:schemeClr val="dk1"/>
          </a:effectRef>
          <a:fontRef idx="minor">
            <a:schemeClr val="tx1"/>
          </a:fontRef>
        </p:style>
      </p:cxnSp>
      <p:sp>
        <p:nvSpPr>
          <p:cNvPr id="23" name="Oval 22"/>
          <p:cNvSpPr/>
          <p:nvPr/>
        </p:nvSpPr>
        <p:spPr>
          <a:xfrm>
            <a:off x="1314725" y="1687701"/>
            <a:ext cx="858642" cy="4595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1314725" y="3298015"/>
            <a:ext cx="858642" cy="4595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1314725" y="4874782"/>
            <a:ext cx="858642" cy="4595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p:cNvCxnSpPr/>
          <p:nvPr/>
        </p:nvCxnSpPr>
        <p:spPr>
          <a:xfrm>
            <a:off x="2154545" y="1972255"/>
            <a:ext cx="1517355" cy="791226"/>
          </a:xfrm>
          <a:prstGeom prst="line">
            <a:avLst/>
          </a:prstGeom>
          <a:ln w="19050"/>
        </p:spPr>
        <p:style>
          <a:lnRef idx="1">
            <a:schemeClr val="dk1"/>
          </a:lnRef>
          <a:fillRef idx="0">
            <a:schemeClr val="dk1"/>
          </a:fillRef>
          <a:effectRef idx="0">
            <a:schemeClr val="dk1"/>
          </a:effectRef>
          <a:fontRef idx="minor">
            <a:schemeClr val="tx1"/>
          </a:fontRef>
        </p:style>
      </p:cxnSp>
      <p:cxnSp>
        <p:nvCxnSpPr>
          <p:cNvPr id="27" name="Straight Connector 26"/>
          <p:cNvCxnSpPr/>
          <p:nvPr/>
        </p:nvCxnSpPr>
        <p:spPr>
          <a:xfrm flipV="1">
            <a:off x="2154731" y="2784282"/>
            <a:ext cx="1517169" cy="632386"/>
          </a:xfrm>
          <a:prstGeom prst="line">
            <a:avLst/>
          </a:prstGeom>
          <a:ln w="19050"/>
        </p:spPr>
        <p:style>
          <a:lnRef idx="1">
            <a:schemeClr val="dk1"/>
          </a:lnRef>
          <a:fillRef idx="0">
            <a:schemeClr val="dk1"/>
          </a:fillRef>
          <a:effectRef idx="0">
            <a:schemeClr val="dk1"/>
          </a:effectRef>
          <a:fontRef idx="minor">
            <a:schemeClr val="tx1"/>
          </a:fontRef>
        </p:style>
      </p:cxnSp>
      <p:sp>
        <p:nvSpPr>
          <p:cNvPr id="32" name="TextBox 31"/>
          <p:cNvSpPr txBox="1"/>
          <p:nvPr/>
        </p:nvSpPr>
        <p:spPr>
          <a:xfrm>
            <a:off x="3628062" y="1931651"/>
            <a:ext cx="4176464" cy="307777"/>
          </a:xfrm>
          <a:prstGeom prst="rect">
            <a:avLst/>
          </a:prstGeom>
          <a:noFill/>
        </p:spPr>
        <p:txBody>
          <a:bodyPr wrap="square" rtlCol="0">
            <a:spAutoFit/>
          </a:bodyPr>
          <a:lstStyle/>
          <a:p>
            <a:r>
              <a:rPr lang="en-US" sz="1400" dirty="0" smtClean="0"/>
              <a:t>Waters in the Eastern Pacific have gotten colder</a:t>
            </a:r>
            <a:endParaRPr lang="en-US" sz="1400" dirty="0"/>
          </a:p>
        </p:txBody>
      </p:sp>
      <p:sp>
        <p:nvSpPr>
          <p:cNvPr id="33" name="TextBox 32"/>
          <p:cNvSpPr txBox="1"/>
          <p:nvPr/>
        </p:nvSpPr>
        <p:spPr>
          <a:xfrm>
            <a:off x="3649981" y="2610421"/>
            <a:ext cx="4176464" cy="307777"/>
          </a:xfrm>
          <a:prstGeom prst="rect">
            <a:avLst/>
          </a:prstGeom>
          <a:noFill/>
        </p:spPr>
        <p:txBody>
          <a:bodyPr wrap="square" rtlCol="0">
            <a:spAutoFit/>
          </a:bodyPr>
          <a:lstStyle/>
          <a:p>
            <a:r>
              <a:rPr lang="en-US" sz="1400" dirty="0" smtClean="0"/>
              <a:t>Waters in the Western Pacific have gotten warmer</a:t>
            </a:r>
            <a:endParaRPr lang="en-US" sz="1400" dirty="0"/>
          </a:p>
        </p:txBody>
      </p:sp>
    </p:spTree>
    <p:extLst>
      <p:ext uri="{BB962C8B-B14F-4D97-AF65-F5344CB8AC3E}">
        <p14:creationId xmlns:p14="http://schemas.microsoft.com/office/powerpoint/2010/main" xmlns="" val="2888434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2"/>
                                        </p:tgtEl>
                                      </p:cBhvr>
                                    </p:animEffect>
                                    <p:set>
                                      <p:cBhvr>
                                        <p:cTn id="27" dur="1" fill="hold">
                                          <p:stCondLst>
                                            <p:cond delay="499"/>
                                          </p:stCondLst>
                                        </p:cTn>
                                        <p:tgtEl>
                                          <p:spTgt spid="2"/>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16"/>
                                        </p:tgtEl>
                                      </p:cBhvr>
                                    </p:animEffect>
                                    <p:set>
                                      <p:cBhvr>
                                        <p:cTn id="30" dur="1" fill="hold">
                                          <p:stCondLst>
                                            <p:cond delay="499"/>
                                          </p:stCondLst>
                                        </p:cTn>
                                        <p:tgtEl>
                                          <p:spTgt spid="16"/>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21"/>
                                        </p:tgtEl>
                                      </p:cBhvr>
                                    </p:animEffect>
                                    <p:set>
                                      <p:cBhvr>
                                        <p:cTn id="33" dur="1" fill="hold">
                                          <p:stCondLst>
                                            <p:cond delay="499"/>
                                          </p:stCondLst>
                                        </p:cTn>
                                        <p:tgtEl>
                                          <p:spTgt spid="21"/>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14"/>
                                        </p:tgtEl>
                                      </p:cBhvr>
                                    </p:animEffect>
                                    <p:set>
                                      <p:cBhvr>
                                        <p:cTn id="36" dur="1" fill="hold">
                                          <p:stCondLst>
                                            <p:cond delay="499"/>
                                          </p:stCondLst>
                                        </p:cTn>
                                        <p:tgtEl>
                                          <p:spTgt spid="14"/>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15"/>
                                        </p:tgtEl>
                                      </p:cBhvr>
                                    </p:animEffect>
                                    <p:set>
                                      <p:cBhvr>
                                        <p:cTn id="39" dur="1" fill="hold">
                                          <p:stCondLst>
                                            <p:cond delay="499"/>
                                          </p:stCondLst>
                                        </p:cTn>
                                        <p:tgtEl>
                                          <p:spTgt spid="15"/>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500"/>
                                        <p:tgtEl>
                                          <p:spTgt spid="32"/>
                                        </p:tgtEl>
                                      </p:cBhvr>
                                    </p:animEffect>
                                    <p:set>
                                      <p:cBhvr>
                                        <p:cTn id="42" dur="1" fill="hold">
                                          <p:stCondLst>
                                            <p:cond delay="499"/>
                                          </p:stCondLst>
                                        </p:cTn>
                                        <p:tgtEl>
                                          <p:spTgt spid="32"/>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500"/>
                                        <p:tgtEl>
                                          <p:spTgt spid="2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500"/>
                                        <p:tgtEl>
                                          <p:spTgt spid="25"/>
                                        </p:tgtEl>
                                      </p:cBhvr>
                                    </p:animEffect>
                                  </p:childTnLst>
                                </p:cTn>
                              </p:par>
                              <p:par>
                                <p:cTn id="54" presetID="10" presetClass="entr" presetSubtype="0" fill="hold" nodeType="with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500"/>
                                        <p:tgtEl>
                                          <p:spTgt spid="27"/>
                                        </p:tgtEl>
                                      </p:cBhvr>
                                    </p:animEffect>
                                  </p:childTnLst>
                                </p:cTn>
                              </p:par>
                              <p:par>
                                <p:cTn id="57" presetID="10" presetClass="entr" presetSubtype="0"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
                                        <p:tgtEl>
                                          <p:spTgt spid="2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14" grpId="0" animBg="1"/>
      <p:bldP spid="14" grpId="1" animBg="1"/>
      <p:bldP spid="15" grpId="0" animBg="1"/>
      <p:bldP spid="15" grpId="1" animBg="1"/>
      <p:bldP spid="23" grpId="0" animBg="1"/>
      <p:bldP spid="24" grpId="0" animBg="1"/>
      <p:bldP spid="25" grpId="0" animBg="1"/>
      <p:bldP spid="32" grpId="0"/>
      <p:bldP spid="32" grpId="1"/>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Line 4"/>
          <p:cNvSpPr>
            <a:spLocks noChangeShapeType="1"/>
          </p:cNvSpPr>
          <p:nvPr/>
        </p:nvSpPr>
        <p:spPr bwMode="auto">
          <a:xfrm>
            <a:off x="871894" y="984637"/>
            <a:ext cx="7670800" cy="0"/>
          </a:xfrm>
          <a:prstGeom prst="line">
            <a:avLst/>
          </a:prstGeom>
          <a:noFill/>
          <a:ln w="38100">
            <a:solidFill>
              <a:schemeClr val="accent1"/>
            </a:solidFill>
            <a:round/>
            <a:headEnd/>
            <a:tailEnd/>
          </a:ln>
          <a:effectLst/>
        </p:spPr>
        <p:txBody>
          <a:bodyPr/>
          <a:lstStyle/>
          <a:p>
            <a:endParaRPr lang="en-US"/>
          </a:p>
        </p:txBody>
      </p:sp>
      <p:sp>
        <p:nvSpPr>
          <p:cNvPr id="18439" name="Text Box 7"/>
          <p:cNvSpPr txBox="1">
            <a:spLocks noChangeArrowheads="1"/>
          </p:cNvSpPr>
          <p:nvPr/>
        </p:nvSpPr>
        <p:spPr bwMode="auto">
          <a:xfrm>
            <a:off x="974725" y="6132513"/>
            <a:ext cx="184150" cy="366712"/>
          </a:xfrm>
          <a:prstGeom prst="rect">
            <a:avLst/>
          </a:prstGeom>
          <a:noFill/>
          <a:ln w="9525">
            <a:noFill/>
            <a:miter lim="800000"/>
            <a:headEnd/>
            <a:tailEnd/>
          </a:ln>
          <a:effectLst/>
        </p:spPr>
        <p:txBody>
          <a:bodyPr wrap="none">
            <a:spAutoFit/>
          </a:bodyPr>
          <a:lstStyle/>
          <a:p>
            <a:endParaRPr lang="en-US"/>
          </a:p>
        </p:txBody>
      </p:sp>
      <p:sp>
        <p:nvSpPr>
          <p:cNvPr id="9" name="TextBox 8"/>
          <p:cNvSpPr txBox="1"/>
          <p:nvPr/>
        </p:nvSpPr>
        <p:spPr>
          <a:xfrm>
            <a:off x="0" y="6344556"/>
            <a:ext cx="9144000" cy="276999"/>
          </a:xfrm>
          <a:prstGeom prst="rect">
            <a:avLst/>
          </a:prstGeom>
          <a:noFill/>
        </p:spPr>
        <p:txBody>
          <a:bodyPr wrap="square" rtlCol="0">
            <a:spAutoFit/>
          </a:bodyPr>
          <a:lstStyle/>
          <a:p>
            <a:r>
              <a:rPr lang="en-US" sz="1200" b="1" i="1" dirty="0" smtClean="0"/>
              <a:t>3</a:t>
            </a:r>
            <a:r>
              <a:rPr lang="en-US" sz="1200" b="1" i="1" baseline="30000" dirty="0" smtClean="0"/>
              <a:t>rd</a:t>
            </a:r>
            <a:r>
              <a:rPr lang="en-US" sz="1200" b="1" i="1" dirty="0" smtClean="0"/>
              <a:t> international Conference on Earth Science and Climate Change</a:t>
            </a:r>
            <a:endParaRPr lang="en-US" sz="1200" b="1" i="1" dirty="0"/>
          </a:p>
        </p:txBody>
      </p:sp>
      <p:pic>
        <p:nvPicPr>
          <p:cNvPr id="7" name="Picture 6"/>
          <p:cNvPicPr>
            <a:picLocks noChangeAspect="1" noChangeArrowheads="1"/>
          </p:cNvPicPr>
          <p:nvPr/>
        </p:nvPicPr>
        <p:blipFill>
          <a:blip r:embed="rId3" cstate="print"/>
          <a:srcRect/>
          <a:stretch>
            <a:fillRect/>
          </a:stretch>
        </p:blipFill>
        <p:spPr bwMode="auto">
          <a:xfrm>
            <a:off x="8006626" y="5733255"/>
            <a:ext cx="918423" cy="684315"/>
          </a:xfrm>
          <a:prstGeom prst="rect">
            <a:avLst/>
          </a:prstGeom>
          <a:noFill/>
          <a:ln w="9525">
            <a:noFill/>
            <a:miter lim="800000"/>
            <a:headEnd/>
            <a:tailEnd/>
          </a:ln>
          <a:effectLst/>
        </p:spPr>
      </p:pic>
      <p:sp>
        <p:nvSpPr>
          <p:cNvPr id="3" name="TextBox 2"/>
          <p:cNvSpPr txBox="1"/>
          <p:nvPr/>
        </p:nvSpPr>
        <p:spPr>
          <a:xfrm>
            <a:off x="179512" y="116632"/>
            <a:ext cx="1677062" cy="276999"/>
          </a:xfrm>
          <a:prstGeom prst="rect">
            <a:avLst/>
          </a:prstGeom>
          <a:noFill/>
        </p:spPr>
        <p:txBody>
          <a:bodyPr wrap="none" rtlCol="0">
            <a:spAutoFit/>
          </a:bodyPr>
          <a:lstStyle/>
          <a:p>
            <a:r>
              <a:rPr lang="en-US" sz="1200" i="1" dirty="0" smtClean="0"/>
              <a:t>Earth Energy Balance</a:t>
            </a:r>
            <a:endParaRPr lang="en-US" sz="1200" i="1" dirty="0"/>
          </a:p>
        </p:txBody>
      </p:sp>
      <p:sp>
        <p:nvSpPr>
          <p:cNvPr id="10" name="Rectangle 3"/>
          <p:cNvSpPr>
            <a:spLocks noChangeArrowheads="1"/>
          </p:cNvSpPr>
          <p:nvPr/>
        </p:nvSpPr>
        <p:spPr bwMode="auto">
          <a:xfrm>
            <a:off x="2598952" y="605674"/>
            <a:ext cx="4216732" cy="350865"/>
          </a:xfrm>
          <a:prstGeom prst="rect">
            <a:avLst/>
          </a:prstGeom>
          <a:noFill/>
          <a:ln w="9525">
            <a:noFill/>
            <a:miter lim="800000"/>
            <a:headEnd/>
            <a:tailEnd/>
          </a:ln>
          <a:effectLst/>
        </p:spPr>
        <p:txBody>
          <a:bodyPr wrap="none">
            <a:spAutoFit/>
          </a:bodyPr>
          <a:lstStyle/>
          <a:p>
            <a:pPr algn="ctr" eaLnBrk="0" hangingPunct="0">
              <a:lnSpc>
                <a:spcPct val="70000"/>
              </a:lnSpc>
              <a:spcBef>
                <a:spcPct val="50000"/>
              </a:spcBef>
            </a:pPr>
            <a:r>
              <a:rPr lang="en-US" sz="2400" b="1" dirty="0" smtClean="0"/>
              <a:t>Pacific Pressure and Winds</a:t>
            </a:r>
          </a:p>
        </p:txBody>
      </p:sp>
      <p:pic>
        <p:nvPicPr>
          <p:cNvPr id="2" name="Picture 1"/>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047750" y="1200150"/>
            <a:ext cx="7048500" cy="4457700"/>
          </a:xfrm>
          <a:prstGeom prst="rect">
            <a:avLst/>
          </a:prstGeom>
        </p:spPr>
      </p:pic>
      <p:sp>
        <p:nvSpPr>
          <p:cNvPr id="11" name="TextBox 10"/>
          <p:cNvSpPr txBox="1"/>
          <p:nvPr/>
        </p:nvSpPr>
        <p:spPr>
          <a:xfrm>
            <a:off x="6638474" y="5482843"/>
            <a:ext cx="1368152" cy="276999"/>
          </a:xfrm>
          <a:prstGeom prst="rect">
            <a:avLst/>
          </a:prstGeom>
          <a:noFill/>
        </p:spPr>
        <p:txBody>
          <a:bodyPr wrap="square" rtlCol="0">
            <a:spAutoFit/>
          </a:bodyPr>
          <a:lstStyle/>
          <a:p>
            <a:r>
              <a:rPr lang="en-US" sz="1200" i="1" dirty="0" err="1" smtClean="0"/>
              <a:t>Trenberth</a:t>
            </a:r>
            <a:r>
              <a:rPr lang="en-US" sz="1200" i="1" dirty="0" smtClean="0"/>
              <a:t> 2013</a:t>
            </a:r>
            <a:endParaRPr lang="en-US" sz="1200" i="1" dirty="0"/>
          </a:p>
        </p:txBody>
      </p:sp>
    </p:spTree>
    <p:extLst>
      <p:ext uri="{BB962C8B-B14F-4D97-AF65-F5344CB8AC3E}">
        <p14:creationId xmlns:p14="http://schemas.microsoft.com/office/powerpoint/2010/main" xmlns="" val="37540771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Line 4"/>
          <p:cNvSpPr>
            <a:spLocks noChangeShapeType="1"/>
          </p:cNvSpPr>
          <p:nvPr/>
        </p:nvSpPr>
        <p:spPr bwMode="auto">
          <a:xfrm>
            <a:off x="871894" y="984637"/>
            <a:ext cx="7670800" cy="0"/>
          </a:xfrm>
          <a:prstGeom prst="line">
            <a:avLst/>
          </a:prstGeom>
          <a:noFill/>
          <a:ln w="38100">
            <a:solidFill>
              <a:schemeClr val="accent1"/>
            </a:solidFill>
            <a:round/>
            <a:headEnd/>
            <a:tailEnd/>
          </a:ln>
          <a:effectLst/>
        </p:spPr>
        <p:txBody>
          <a:bodyPr/>
          <a:lstStyle/>
          <a:p>
            <a:endParaRPr lang="en-US"/>
          </a:p>
        </p:txBody>
      </p:sp>
      <p:sp>
        <p:nvSpPr>
          <p:cNvPr id="18439" name="Text Box 7"/>
          <p:cNvSpPr txBox="1">
            <a:spLocks noChangeArrowheads="1"/>
          </p:cNvSpPr>
          <p:nvPr/>
        </p:nvSpPr>
        <p:spPr bwMode="auto">
          <a:xfrm>
            <a:off x="974725" y="6132513"/>
            <a:ext cx="184150" cy="366712"/>
          </a:xfrm>
          <a:prstGeom prst="rect">
            <a:avLst/>
          </a:prstGeom>
          <a:noFill/>
          <a:ln w="9525">
            <a:noFill/>
            <a:miter lim="800000"/>
            <a:headEnd/>
            <a:tailEnd/>
          </a:ln>
          <a:effectLst/>
        </p:spPr>
        <p:txBody>
          <a:bodyPr wrap="none">
            <a:spAutoFit/>
          </a:bodyPr>
          <a:lstStyle/>
          <a:p>
            <a:endParaRPr lang="en-US"/>
          </a:p>
        </p:txBody>
      </p:sp>
      <p:sp>
        <p:nvSpPr>
          <p:cNvPr id="9" name="TextBox 8"/>
          <p:cNvSpPr txBox="1"/>
          <p:nvPr/>
        </p:nvSpPr>
        <p:spPr>
          <a:xfrm>
            <a:off x="0" y="6344556"/>
            <a:ext cx="9144000" cy="276999"/>
          </a:xfrm>
          <a:prstGeom prst="rect">
            <a:avLst/>
          </a:prstGeom>
          <a:noFill/>
        </p:spPr>
        <p:txBody>
          <a:bodyPr wrap="square" rtlCol="0">
            <a:spAutoFit/>
          </a:bodyPr>
          <a:lstStyle/>
          <a:p>
            <a:r>
              <a:rPr lang="en-US" sz="1200" b="1" i="1" dirty="0" smtClean="0"/>
              <a:t>3</a:t>
            </a:r>
            <a:r>
              <a:rPr lang="en-US" sz="1200" b="1" i="1" baseline="30000" dirty="0" smtClean="0"/>
              <a:t>rd</a:t>
            </a:r>
            <a:r>
              <a:rPr lang="en-US" sz="1200" b="1" i="1" dirty="0" smtClean="0"/>
              <a:t> international Conference on Earth Science and Climate Change</a:t>
            </a:r>
            <a:endParaRPr lang="en-US" sz="1200" b="1" i="1" dirty="0"/>
          </a:p>
        </p:txBody>
      </p:sp>
      <p:pic>
        <p:nvPicPr>
          <p:cNvPr id="7" name="Picture 6"/>
          <p:cNvPicPr>
            <a:picLocks noChangeAspect="1" noChangeArrowheads="1"/>
          </p:cNvPicPr>
          <p:nvPr/>
        </p:nvPicPr>
        <p:blipFill>
          <a:blip r:embed="rId3" cstate="print"/>
          <a:srcRect/>
          <a:stretch>
            <a:fillRect/>
          </a:stretch>
        </p:blipFill>
        <p:spPr bwMode="auto">
          <a:xfrm>
            <a:off x="8006626" y="5733255"/>
            <a:ext cx="918423" cy="684315"/>
          </a:xfrm>
          <a:prstGeom prst="rect">
            <a:avLst/>
          </a:prstGeom>
          <a:noFill/>
          <a:ln w="9525">
            <a:noFill/>
            <a:miter lim="800000"/>
            <a:headEnd/>
            <a:tailEnd/>
          </a:ln>
          <a:effectLst/>
        </p:spPr>
      </p:pic>
      <p:sp>
        <p:nvSpPr>
          <p:cNvPr id="3" name="TextBox 2"/>
          <p:cNvSpPr txBox="1"/>
          <p:nvPr/>
        </p:nvSpPr>
        <p:spPr>
          <a:xfrm>
            <a:off x="179512" y="116632"/>
            <a:ext cx="1677062" cy="276999"/>
          </a:xfrm>
          <a:prstGeom prst="rect">
            <a:avLst/>
          </a:prstGeom>
          <a:noFill/>
        </p:spPr>
        <p:txBody>
          <a:bodyPr wrap="none" rtlCol="0">
            <a:spAutoFit/>
          </a:bodyPr>
          <a:lstStyle/>
          <a:p>
            <a:r>
              <a:rPr lang="en-US" sz="1200" i="1" dirty="0" smtClean="0"/>
              <a:t>Earth Energy Balance</a:t>
            </a:r>
            <a:endParaRPr lang="en-US" sz="1200" i="1" dirty="0"/>
          </a:p>
        </p:txBody>
      </p:sp>
      <p:sp>
        <p:nvSpPr>
          <p:cNvPr id="10" name="Rectangle 3"/>
          <p:cNvSpPr>
            <a:spLocks noChangeArrowheads="1"/>
          </p:cNvSpPr>
          <p:nvPr/>
        </p:nvSpPr>
        <p:spPr bwMode="auto">
          <a:xfrm>
            <a:off x="1338389" y="605674"/>
            <a:ext cx="6737871" cy="350865"/>
          </a:xfrm>
          <a:prstGeom prst="rect">
            <a:avLst/>
          </a:prstGeom>
          <a:noFill/>
          <a:ln w="9525">
            <a:noFill/>
            <a:miter lim="800000"/>
            <a:headEnd/>
            <a:tailEnd/>
          </a:ln>
          <a:effectLst/>
        </p:spPr>
        <p:txBody>
          <a:bodyPr wrap="none">
            <a:spAutoFit/>
          </a:bodyPr>
          <a:lstStyle/>
          <a:p>
            <a:pPr algn="ctr" eaLnBrk="0" hangingPunct="0">
              <a:lnSpc>
                <a:spcPct val="70000"/>
              </a:lnSpc>
              <a:spcBef>
                <a:spcPct val="50000"/>
              </a:spcBef>
            </a:pPr>
            <a:r>
              <a:rPr lang="en-US" sz="2400" b="1" dirty="0" smtClean="0"/>
              <a:t>Pacific Oscillation, Temperatures, and Winds</a:t>
            </a:r>
          </a:p>
        </p:txBody>
      </p:sp>
      <p:sp>
        <p:nvSpPr>
          <p:cNvPr id="11" name="TextBox 10"/>
          <p:cNvSpPr txBox="1"/>
          <p:nvPr/>
        </p:nvSpPr>
        <p:spPr>
          <a:xfrm>
            <a:off x="5429696" y="5724087"/>
            <a:ext cx="1749950" cy="276999"/>
          </a:xfrm>
          <a:prstGeom prst="rect">
            <a:avLst/>
          </a:prstGeom>
          <a:noFill/>
        </p:spPr>
        <p:txBody>
          <a:bodyPr wrap="square" rtlCol="0">
            <a:spAutoFit/>
          </a:bodyPr>
          <a:lstStyle/>
          <a:p>
            <a:r>
              <a:rPr lang="en-US" sz="1200" i="1" dirty="0" smtClean="0"/>
              <a:t>England et al., 2014</a:t>
            </a:r>
            <a:endParaRPr lang="en-US" sz="1200" i="1" dirty="0"/>
          </a:p>
        </p:txBody>
      </p:sp>
      <p:pic>
        <p:nvPicPr>
          <p:cNvPr id="4" name="Picture 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611560" y="1373187"/>
            <a:ext cx="4824536" cy="5045507"/>
          </a:xfrm>
          <a:prstGeom prst="rect">
            <a:avLst/>
          </a:prstGeom>
        </p:spPr>
      </p:pic>
      <p:sp>
        <p:nvSpPr>
          <p:cNvPr id="12" name="TextBox 11"/>
          <p:cNvSpPr txBox="1"/>
          <p:nvPr/>
        </p:nvSpPr>
        <p:spPr>
          <a:xfrm>
            <a:off x="5429696" y="1575788"/>
            <a:ext cx="3563605" cy="738664"/>
          </a:xfrm>
          <a:prstGeom prst="rect">
            <a:avLst/>
          </a:prstGeom>
          <a:noFill/>
        </p:spPr>
        <p:txBody>
          <a:bodyPr wrap="square" rtlCol="0">
            <a:spAutoFit/>
          </a:bodyPr>
          <a:lstStyle/>
          <a:p>
            <a:r>
              <a:rPr lang="en-US" sz="1400" dirty="0" smtClean="0"/>
              <a:t>Is this natural internal variability? Is it partly caused by human-induced climate change?</a:t>
            </a:r>
            <a:endParaRPr lang="en-US" sz="1400" dirty="0"/>
          </a:p>
        </p:txBody>
      </p:sp>
    </p:spTree>
    <p:extLst>
      <p:ext uri="{BB962C8B-B14F-4D97-AF65-F5344CB8AC3E}">
        <p14:creationId xmlns:p14="http://schemas.microsoft.com/office/powerpoint/2010/main" xmlns="" val="140903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Line 4"/>
          <p:cNvSpPr>
            <a:spLocks noChangeShapeType="1"/>
          </p:cNvSpPr>
          <p:nvPr/>
        </p:nvSpPr>
        <p:spPr bwMode="auto">
          <a:xfrm>
            <a:off x="871894" y="984637"/>
            <a:ext cx="7670800" cy="0"/>
          </a:xfrm>
          <a:prstGeom prst="line">
            <a:avLst/>
          </a:prstGeom>
          <a:noFill/>
          <a:ln w="38100">
            <a:solidFill>
              <a:schemeClr val="accent1"/>
            </a:solidFill>
            <a:round/>
            <a:headEnd/>
            <a:tailEnd/>
          </a:ln>
          <a:effectLst/>
        </p:spPr>
        <p:txBody>
          <a:bodyPr/>
          <a:lstStyle/>
          <a:p>
            <a:endParaRPr lang="en-US"/>
          </a:p>
        </p:txBody>
      </p:sp>
      <p:sp>
        <p:nvSpPr>
          <p:cNvPr id="18439" name="Text Box 7"/>
          <p:cNvSpPr txBox="1">
            <a:spLocks noChangeArrowheads="1"/>
          </p:cNvSpPr>
          <p:nvPr/>
        </p:nvSpPr>
        <p:spPr bwMode="auto">
          <a:xfrm>
            <a:off x="974725" y="6132513"/>
            <a:ext cx="184150" cy="366712"/>
          </a:xfrm>
          <a:prstGeom prst="rect">
            <a:avLst/>
          </a:prstGeom>
          <a:noFill/>
          <a:ln w="9525">
            <a:noFill/>
            <a:miter lim="800000"/>
            <a:headEnd/>
            <a:tailEnd/>
          </a:ln>
          <a:effectLst/>
        </p:spPr>
        <p:txBody>
          <a:bodyPr wrap="none">
            <a:spAutoFit/>
          </a:bodyPr>
          <a:lstStyle/>
          <a:p>
            <a:endParaRPr lang="en-US"/>
          </a:p>
        </p:txBody>
      </p:sp>
      <p:sp>
        <p:nvSpPr>
          <p:cNvPr id="9" name="TextBox 8"/>
          <p:cNvSpPr txBox="1"/>
          <p:nvPr/>
        </p:nvSpPr>
        <p:spPr>
          <a:xfrm>
            <a:off x="0" y="6344556"/>
            <a:ext cx="9144000" cy="276999"/>
          </a:xfrm>
          <a:prstGeom prst="rect">
            <a:avLst/>
          </a:prstGeom>
          <a:noFill/>
        </p:spPr>
        <p:txBody>
          <a:bodyPr wrap="square" rtlCol="0">
            <a:spAutoFit/>
          </a:bodyPr>
          <a:lstStyle/>
          <a:p>
            <a:r>
              <a:rPr lang="en-US" sz="1200" b="1" i="1" dirty="0" smtClean="0"/>
              <a:t>3</a:t>
            </a:r>
            <a:r>
              <a:rPr lang="en-US" sz="1200" b="1" i="1" baseline="30000" dirty="0" smtClean="0"/>
              <a:t>rd</a:t>
            </a:r>
            <a:r>
              <a:rPr lang="en-US" sz="1200" b="1" i="1" dirty="0" smtClean="0"/>
              <a:t> international Conference on Earth Science and Climate Change</a:t>
            </a:r>
            <a:endParaRPr lang="en-US" sz="1200" b="1" i="1" dirty="0"/>
          </a:p>
        </p:txBody>
      </p:sp>
      <p:pic>
        <p:nvPicPr>
          <p:cNvPr id="7" name="Picture 6"/>
          <p:cNvPicPr>
            <a:picLocks noChangeAspect="1" noChangeArrowheads="1"/>
          </p:cNvPicPr>
          <p:nvPr/>
        </p:nvPicPr>
        <p:blipFill>
          <a:blip r:embed="rId3" cstate="print"/>
          <a:srcRect/>
          <a:stretch>
            <a:fillRect/>
          </a:stretch>
        </p:blipFill>
        <p:spPr bwMode="auto">
          <a:xfrm>
            <a:off x="8006626" y="5733255"/>
            <a:ext cx="918423" cy="684315"/>
          </a:xfrm>
          <a:prstGeom prst="rect">
            <a:avLst/>
          </a:prstGeom>
          <a:noFill/>
          <a:ln w="9525">
            <a:noFill/>
            <a:miter lim="800000"/>
            <a:headEnd/>
            <a:tailEnd/>
          </a:ln>
          <a:effectLst/>
        </p:spPr>
      </p:pic>
      <p:sp>
        <p:nvSpPr>
          <p:cNvPr id="3" name="TextBox 2"/>
          <p:cNvSpPr txBox="1"/>
          <p:nvPr/>
        </p:nvSpPr>
        <p:spPr>
          <a:xfrm>
            <a:off x="179512" y="116632"/>
            <a:ext cx="1677062" cy="276999"/>
          </a:xfrm>
          <a:prstGeom prst="rect">
            <a:avLst/>
          </a:prstGeom>
          <a:noFill/>
        </p:spPr>
        <p:txBody>
          <a:bodyPr wrap="none" rtlCol="0">
            <a:spAutoFit/>
          </a:bodyPr>
          <a:lstStyle/>
          <a:p>
            <a:r>
              <a:rPr lang="en-US" sz="1200" i="1" dirty="0" smtClean="0"/>
              <a:t>Earth Energy Balance</a:t>
            </a:r>
            <a:endParaRPr lang="en-US" sz="1200" i="1" dirty="0"/>
          </a:p>
        </p:txBody>
      </p:sp>
      <p:sp>
        <p:nvSpPr>
          <p:cNvPr id="10" name="Rectangle 3"/>
          <p:cNvSpPr>
            <a:spLocks noChangeArrowheads="1"/>
          </p:cNvSpPr>
          <p:nvPr/>
        </p:nvSpPr>
        <p:spPr bwMode="auto">
          <a:xfrm>
            <a:off x="1041096" y="605674"/>
            <a:ext cx="7332457" cy="350865"/>
          </a:xfrm>
          <a:prstGeom prst="rect">
            <a:avLst/>
          </a:prstGeom>
          <a:noFill/>
          <a:ln w="9525">
            <a:noFill/>
            <a:miter lim="800000"/>
            <a:headEnd/>
            <a:tailEnd/>
          </a:ln>
          <a:effectLst/>
        </p:spPr>
        <p:txBody>
          <a:bodyPr wrap="none">
            <a:spAutoFit/>
          </a:bodyPr>
          <a:lstStyle/>
          <a:p>
            <a:pPr algn="ctr" eaLnBrk="0" hangingPunct="0">
              <a:lnSpc>
                <a:spcPct val="70000"/>
              </a:lnSpc>
              <a:spcBef>
                <a:spcPct val="50000"/>
              </a:spcBef>
            </a:pPr>
            <a:r>
              <a:rPr lang="en-US" sz="2400" b="1" dirty="0" smtClean="0"/>
              <a:t>Impact on Regional Sea Level – 3mm/</a:t>
            </a:r>
            <a:r>
              <a:rPr lang="en-US" sz="2400" b="1" dirty="0" err="1" smtClean="0"/>
              <a:t>yr</a:t>
            </a:r>
            <a:r>
              <a:rPr lang="en-US" sz="2400" b="1" dirty="0" smtClean="0"/>
              <a:t> removed</a:t>
            </a:r>
          </a:p>
        </p:txBody>
      </p:sp>
      <p:pic>
        <p:nvPicPr>
          <p:cNvPr id="2" name="Picture 1"/>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199162" y="1266390"/>
            <a:ext cx="6572333" cy="4704407"/>
          </a:xfrm>
          <a:prstGeom prst="rect">
            <a:avLst/>
          </a:prstGeom>
        </p:spPr>
      </p:pic>
      <p:sp>
        <p:nvSpPr>
          <p:cNvPr id="11" name="TextBox 10"/>
          <p:cNvSpPr txBox="1"/>
          <p:nvPr/>
        </p:nvSpPr>
        <p:spPr>
          <a:xfrm>
            <a:off x="5904148" y="5693798"/>
            <a:ext cx="1512168" cy="276999"/>
          </a:xfrm>
          <a:prstGeom prst="rect">
            <a:avLst/>
          </a:prstGeom>
          <a:noFill/>
        </p:spPr>
        <p:txBody>
          <a:bodyPr wrap="square" rtlCol="0">
            <a:spAutoFit/>
          </a:bodyPr>
          <a:lstStyle/>
          <a:p>
            <a:r>
              <a:rPr lang="en-US" sz="1200" i="1" dirty="0" err="1" smtClean="0"/>
              <a:t>Lagerloef</a:t>
            </a:r>
            <a:r>
              <a:rPr lang="en-US" sz="1200" i="1" dirty="0" smtClean="0"/>
              <a:t>, 2013</a:t>
            </a:r>
            <a:endParaRPr lang="en-US" sz="1200" i="1" dirty="0"/>
          </a:p>
        </p:txBody>
      </p:sp>
    </p:spTree>
    <p:extLst>
      <p:ext uri="{BB962C8B-B14F-4D97-AF65-F5344CB8AC3E}">
        <p14:creationId xmlns:p14="http://schemas.microsoft.com/office/powerpoint/2010/main" xmlns="" val="3157807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Line 4"/>
          <p:cNvSpPr>
            <a:spLocks noChangeShapeType="1"/>
          </p:cNvSpPr>
          <p:nvPr/>
        </p:nvSpPr>
        <p:spPr bwMode="auto">
          <a:xfrm>
            <a:off x="871894" y="984637"/>
            <a:ext cx="7670800" cy="0"/>
          </a:xfrm>
          <a:prstGeom prst="line">
            <a:avLst/>
          </a:prstGeom>
          <a:noFill/>
          <a:ln w="38100">
            <a:solidFill>
              <a:schemeClr val="accent1"/>
            </a:solidFill>
            <a:round/>
            <a:headEnd/>
            <a:tailEnd/>
          </a:ln>
          <a:effectLst/>
        </p:spPr>
        <p:txBody>
          <a:bodyPr/>
          <a:lstStyle/>
          <a:p>
            <a:endParaRPr lang="en-US"/>
          </a:p>
        </p:txBody>
      </p:sp>
      <p:sp>
        <p:nvSpPr>
          <p:cNvPr id="18439" name="Text Box 7"/>
          <p:cNvSpPr txBox="1">
            <a:spLocks noChangeArrowheads="1"/>
          </p:cNvSpPr>
          <p:nvPr/>
        </p:nvSpPr>
        <p:spPr bwMode="auto">
          <a:xfrm>
            <a:off x="974725" y="6132513"/>
            <a:ext cx="184150" cy="366712"/>
          </a:xfrm>
          <a:prstGeom prst="rect">
            <a:avLst/>
          </a:prstGeom>
          <a:noFill/>
          <a:ln w="9525">
            <a:noFill/>
            <a:miter lim="800000"/>
            <a:headEnd/>
            <a:tailEnd/>
          </a:ln>
          <a:effectLst/>
        </p:spPr>
        <p:txBody>
          <a:bodyPr wrap="none">
            <a:spAutoFit/>
          </a:bodyPr>
          <a:lstStyle/>
          <a:p>
            <a:endParaRPr lang="en-US"/>
          </a:p>
        </p:txBody>
      </p:sp>
      <p:sp>
        <p:nvSpPr>
          <p:cNvPr id="9" name="TextBox 8"/>
          <p:cNvSpPr txBox="1"/>
          <p:nvPr/>
        </p:nvSpPr>
        <p:spPr>
          <a:xfrm>
            <a:off x="0" y="6344556"/>
            <a:ext cx="9144000" cy="276999"/>
          </a:xfrm>
          <a:prstGeom prst="rect">
            <a:avLst/>
          </a:prstGeom>
          <a:noFill/>
        </p:spPr>
        <p:txBody>
          <a:bodyPr wrap="square" rtlCol="0">
            <a:spAutoFit/>
          </a:bodyPr>
          <a:lstStyle/>
          <a:p>
            <a:r>
              <a:rPr lang="en-US" sz="1200" b="1" i="1" dirty="0" smtClean="0"/>
              <a:t>3</a:t>
            </a:r>
            <a:r>
              <a:rPr lang="en-US" sz="1200" b="1" i="1" baseline="30000" dirty="0" smtClean="0"/>
              <a:t>rd</a:t>
            </a:r>
            <a:r>
              <a:rPr lang="en-US" sz="1200" b="1" i="1" dirty="0" smtClean="0"/>
              <a:t> international Conference on Earth Science and Climate Change</a:t>
            </a:r>
            <a:endParaRPr lang="en-US" sz="1200" b="1" i="1" dirty="0"/>
          </a:p>
        </p:txBody>
      </p:sp>
      <p:pic>
        <p:nvPicPr>
          <p:cNvPr id="7" name="Picture 6"/>
          <p:cNvPicPr>
            <a:picLocks noChangeAspect="1" noChangeArrowheads="1"/>
          </p:cNvPicPr>
          <p:nvPr/>
        </p:nvPicPr>
        <p:blipFill>
          <a:blip r:embed="rId3" cstate="print"/>
          <a:srcRect/>
          <a:stretch>
            <a:fillRect/>
          </a:stretch>
        </p:blipFill>
        <p:spPr bwMode="auto">
          <a:xfrm>
            <a:off x="8006626" y="5733255"/>
            <a:ext cx="918423" cy="684315"/>
          </a:xfrm>
          <a:prstGeom prst="rect">
            <a:avLst/>
          </a:prstGeom>
          <a:noFill/>
          <a:ln w="9525">
            <a:noFill/>
            <a:miter lim="800000"/>
            <a:headEnd/>
            <a:tailEnd/>
          </a:ln>
          <a:effectLst/>
        </p:spPr>
      </p:pic>
      <p:sp>
        <p:nvSpPr>
          <p:cNvPr id="3" name="TextBox 2"/>
          <p:cNvSpPr txBox="1"/>
          <p:nvPr/>
        </p:nvSpPr>
        <p:spPr>
          <a:xfrm>
            <a:off x="179512" y="116632"/>
            <a:ext cx="1677062" cy="276999"/>
          </a:xfrm>
          <a:prstGeom prst="rect">
            <a:avLst/>
          </a:prstGeom>
          <a:noFill/>
        </p:spPr>
        <p:txBody>
          <a:bodyPr wrap="none" rtlCol="0">
            <a:spAutoFit/>
          </a:bodyPr>
          <a:lstStyle/>
          <a:p>
            <a:r>
              <a:rPr lang="en-US" sz="1200" i="1" dirty="0" smtClean="0"/>
              <a:t>Earth Energy Balance</a:t>
            </a:r>
            <a:endParaRPr lang="en-US" sz="1200" i="1" dirty="0"/>
          </a:p>
        </p:txBody>
      </p:sp>
      <p:sp>
        <p:nvSpPr>
          <p:cNvPr id="10" name="Rectangle 3"/>
          <p:cNvSpPr>
            <a:spLocks noChangeArrowheads="1"/>
          </p:cNvSpPr>
          <p:nvPr/>
        </p:nvSpPr>
        <p:spPr bwMode="auto">
          <a:xfrm>
            <a:off x="2143250" y="605674"/>
            <a:ext cx="5128135" cy="356251"/>
          </a:xfrm>
          <a:prstGeom prst="rect">
            <a:avLst/>
          </a:prstGeom>
          <a:noFill/>
          <a:ln w="9525">
            <a:noFill/>
            <a:miter lim="800000"/>
            <a:headEnd/>
            <a:tailEnd/>
          </a:ln>
          <a:effectLst/>
        </p:spPr>
        <p:txBody>
          <a:bodyPr wrap="none">
            <a:spAutoFit/>
          </a:bodyPr>
          <a:lstStyle/>
          <a:p>
            <a:pPr algn="ctr" eaLnBrk="0" hangingPunct="0">
              <a:lnSpc>
                <a:spcPct val="70000"/>
              </a:lnSpc>
              <a:spcBef>
                <a:spcPct val="50000"/>
              </a:spcBef>
            </a:pPr>
            <a:r>
              <a:rPr lang="en-US" sz="2400" b="1" dirty="0" smtClean="0"/>
              <a:t>Global Sea Level – Also no Hiatus</a:t>
            </a:r>
          </a:p>
        </p:txBody>
      </p:sp>
      <p:pic>
        <p:nvPicPr>
          <p:cNvPr id="2" name="Picture 1"/>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562308" y="1420291"/>
            <a:ext cx="6019384" cy="4201146"/>
          </a:xfrm>
          <a:prstGeom prst="rect">
            <a:avLst/>
          </a:prstGeom>
        </p:spPr>
      </p:pic>
    </p:spTree>
    <p:extLst>
      <p:ext uri="{BB962C8B-B14F-4D97-AF65-F5344CB8AC3E}">
        <p14:creationId xmlns:p14="http://schemas.microsoft.com/office/powerpoint/2010/main" xmlns="" val="29998659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Line 4"/>
          <p:cNvSpPr>
            <a:spLocks noChangeShapeType="1"/>
          </p:cNvSpPr>
          <p:nvPr/>
        </p:nvSpPr>
        <p:spPr bwMode="auto">
          <a:xfrm>
            <a:off x="871894" y="984637"/>
            <a:ext cx="7670800" cy="0"/>
          </a:xfrm>
          <a:prstGeom prst="line">
            <a:avLst/>
          </a:prstGeom>
          <a:noFill/>
          <a:ln w="38100">
            <a:solidFill>
              <a:schemeClr val="accent1"/>
            </a:solidFill>
            <a:round/>
            <a:headEnd/>
            <a:tailEnd/>
          </a:ln>
          <a:effectLst/>
        </p:spPr>
        <p:txBody>
          <a:bodyPr/>
          <a:lstStyle/>
          <a:p>
            <a:endParaRPr lang="en-US"/>
          </a:p>
        </p:txBody>
      </p:sp>
      <p:sp>
        <p:nvSpPr>
          <p:cNvPr id="18439" name="Text Box 7"/>
          <p:cNvSpPr txBox="1">
            <a:spLocks noChangeArrowheads="1"/>
          </p:cNvSpPr>
          <p:nvPr/>
        </p:nvSpPr>
        <p:spPr bwMode="auto">
          <a:xfrm>
            <a:off x="974725" y="6132513"/>
            <a:ext cx="184150" cy="366712"/>
          </a:xfrm>
          <a:prstGeom prst="rect">
            <a:avLst/>
          </a:prstGeom>
          <a:noFill/>
          <a:ln w="9525">
            <a:noFill/>
            <a:miter lim="800000"/>
            <a:headEnd/>
            <a:tailEnd/>
          </a:ln>
          <a:effectLst/>
        </p:spPr>
        <p:txBody>
          <a:bodyPr wrap="none">
            <a:spAutoFit/>
          </a:bodyPr>
          <a:lstStyle/>
          <a:p>
            <a:endParaRPr lang="en-US"/>
          </a:p>
        </p:txBody>
      </p:sp>
      <p:sp>
        <p:nvSpPr>
          <p:cNvPr id="9" name="TextBox 8"/>
          <p:cNvSpPr txBox="1"/>
          <p:nvPr/>
        </p:nvSpPr>
        <p:spPr>
          <a:xfrm>
            <a:off x="0" y="6344556"/>
            <a:ext cx="9144000" cy="276999"/>
          </a:xfrm>
          <a:prstGeom prst="rect">
            <a:avLst/>
          </a:prstGeom>
          <a:noFill/>
        </p:spPr>
        <p:txBody>
          <a:bodyPr wrap="square" rtlCol="0">
            <a:spAutoFit/>
          </a:bodyPr>
          <a:lstStyle/>
          <a:p>
            <a:r>
              <a:rPr lang="en-US" sz="1200" b="1" i="1" dirty="0" smtClean="0"/>
              <a:t>3</a:t>
            </a:r>
            <a:r>
              <a:rPr lang="en-US" sz="1200" b="1" i="1" baseline="30000" dirty="0" smtClean="0"/>
              <a:t>rd</a:t>
            </a:r>
            <a:r>
              <a:rPr lang="en-US" sz="1200" b="1" i="1" dirty="0" smtClean="0"/>
              <a:t> international Conference on Earth Science and Climate Change</a:t>
            </a:r>
            <a:endParaRPr lang="en-US" sz="1200" b="1" i="1" dirty="0"/>
          </a:p>
        </p:txBody>
      </p:sp>
      <p:pic>
        <p:nvPicPr>
          <p:cNvPr id="7" name="Picture 6"/>
          <p:cNvPicPr>
            <a:picLocks noChangeAspect="1" noChangeArrowheads="1"/>
          </p:cNvPicPr>
          <p:nvPr/>
        </p:nvPicPr>
        <p:blipFill>
          <a:blip r:embed="rId3" cstate="print"/>
          <a:srcRect/>
          <a:stretch>
            <a:fillRect/>
          </a:stretch>
        </p:blipFill>
        <p:spPr bwMode="auto">
          <a:xfrm>
            <a:off x="8006626" y="5733255"/>
            <a:ext cx="918423" cy="684315"/>
          </a:xfrm>
          <a:prstGeom prst="rect">
            <a:avLst/>
          </a:prstGeom>
          <a:noFill/>
          <a:ln w="9525">
            <a:noFill/>
            <a:miter lim="800000"/>
            <a:headEnd/>
            <a:tailEnd/>
          </a:ln>
          <a:effectLst/>
        </p:spPr>
      </p:pic>
      <p:sp>
        <p:nvSpPr>
          <p:cNvPr id="3" name="TextBox 2"/>
          <p:cNvSpPr txBox="1"/>
          <p:nvPr/>
        </p:nvSpPr>
        <p:spPr>
          <a:xfrm>
            <a:off x="179512" y="116632"/>
            <a:ext cx="1677062" cy="276999"/>
          </a:xfrm>
          <a:prstGeom prst="rect">
            <a:avLst/>
          </a:prstGeom>
          <a:noFill/>
        </p:spPr>
        <p:txBody>
          <a:bodyPr wrap="none" rtlCol="0">
            <a:spAutoFit/>
          </a:bodyPr>
          <a:lstStyle/>
          <a:p>
            <a:r>
              <a:rPr lang="en-US" sz="1200" i="1" dirty="0" smtClean="0"/>
              <a:t>Earth Energy Balance</a:t>
            </a:r>
            <a:endParaRPr lang="en-US" sz="1200" i="1" dirty="0"/>
          </a:p>
        </p:txBody>
      </p:sp>
      <p:sp>
        <p:nvSpPr>
          <p:cNvPr id="10" name="Rectangle 3"/>
          <p:cNvSpPr>
            <a:spLocks noChangeArrowheads="1"/>
          </p:cNvSpPr>
          <p:nvPr/>
        </p:nvSpPr>
        <p:spPr bwMode="auto">
          <a:xfrm>
            <a:off x="2554326" y="605674"/>
            <a:ext cx="4305987" cy="350865"/>
          </a:xfrm>
          <a:prstGeom prst="rect">
            <a:avLst/>
          </a:prstGeom>
          <a:noFill/>
          <a:ln w="9525">
            <a:noFill/>
            <a:miter lim="800000"/>
            <a:headEnd/>
            <a:tailEnd/>
          </a:ln>
          <a:effectLst/>
        </p:spPr>
        <p:txBody>
          <a:bodyPr wrap="none">
            <a:spAutoFit/>
          </a:bodyPr>
          <a:lstStyle/>
          <a:p>
            <a:pPr algn="ctr" eaLnBrk="0" hangingPunct="0">
              <a:lnSpc>
                <a:spcPct val="70000"/>
              </a:lnSpc>
              <a:spcBef>
                <a:spcPct val="50000"/>
              </a:spcBef>
            </a:pPr>
            <a:r>
              <a:rPr lang="en-US" sz="2400" b="1" dirty="0" smtClean="0"/>
              <a:t>Where Does This Leave Us?</a:t>
            </a:r>
          </a:p>
        </p:txBody>
      </p:sp>
      <p:pic>
        <p:nvPicPr>
          <p:cNvPr id="4" name="Picture 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31541" y="1168582"/>
            <a:ext cx="5580620" cy="3636153"/>
          </a:xfrm>
          <a:prstGeom prst="rect">
            <a:avLst/>
          </a:prstGeom>
        </p:spPr>
      </p:pic>
      <p:sp>
        <p:nvSpPr>
          <p:cNvPr id="11" name="TextBox 10"/>
          <p:cNvSpPr txBox="1"/>
          <p:nvPr/>
        </p:nvSpPr>
        <p:spPr>
          <a:xfrm>
            <a:off x="755576" y="4804735"/>
            <a:ext cx="2338154" cy="276999"/>
          </a:xfrm>
          <a:prstGeom prst="rect">
            <a:avLst/>
          </a:prstGeom>
          <a:noFill/>
        </p:spPr>
        <p:txBody>
          <a:bodyPr wrap="square" rtlCol="0">
            <a:spAutoFit/>
          </a:bodyPr>
          <a:lstStyle/>
          <a:p>
            <a:r>
              <a:rPr lang="en-US" sz="1200" i="1" dirty="0" smtClean="0"/>
              <a:t>Schmidt et al., 2014</a:t>
            </a:r>
            <a:endParaRPr lang="en-US" sz="1200" i="1" dirty="0"/>
          </a:p>
        </p:txBody>
      </p:sp>
      <p:pic>
        <p:nvPicPr>
          <p:cNvPr id="6" name="Picture 5"/>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2407091" y="2129452"/>
            <a:ext cx="6058746" cy="3286584"/>
          </a:xfrm>
          <a:prstGeom prst="rect">
            <a:avLst/>
          </a:prstGeom>
        </p:spPr>
      </p:pic>
      <p:sp>
        <p:nvSpPr>
          <p:cNvPr id="14" name="TextBox 13"/>
          <p:cNvSpPr txBox="1"/>
          <p:nvPr/>
        </p:nvSpPr>
        <p:spPr>
          <a:xfrm>
            <a:off x="6267632" y="5529270"/>
            <a:ext cx="1749950" cy="276999"/>
          </a:xfrm>
          <a:prstGeom prst="rect">
            <a:avLst/>
          </a:prstGeom>
          <a:noFill/>
        </p:spPr>
        <p:txBody>
          <a:bodyPr wrap="square" rtlCol="0">
            <a:spAutoFit/>
          </a:bodyPr>
          <a:lstStyle/>
          <a:p>
            <a:r>
              <a:rPr lang="en-US" sz="1200" i="1" dirty="0" smtClean="0"/>
              <a:t>England et al., 2014</a:t>
            </a:r>
            <a:endParaRPr lang="en-US" sz="1200" i="1" dirty="0"/>
          </a:p>
        </p:txBody>
      </p:sp>
    </p:spTree>
    <p:extLst>
      <p:ext uri="{BB962C8B-B14F-4D97-AF65-F5344CB8AC3E}">
        <p14:creationId xmlns:p14="http://schemas.microsoft.com/office/powerpoint/2010/main" xmlns="" val="2710065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Line 4"/>
          <p:cNvSpPr>
            <a:spLocks noChangeShapeType="1"/>
          </p:cNvSpPr>
          <p:nvPr/>
        </p:nvSpPr>
        <p:spPr bwMode="auto">
          <a:xfrm>
            <a:off x="871894" y="984637"/>
            <a:ext cx="7670800" cy="0"/>
          </a:xfrm>
          <a:prstGeom prst="line">
            <a:avLst/>
          </a:prstGeom>
          <a:noFill/>
          <a:ln w="38100">
            <a:solidFill>
              <a:schemeClr val="accent1"/>
            </a:solidFill>
            <a:round/>
            <a:headEnd/>
            <a:tailEnd/>
          </a:ln>
          <a:effectLst/>
        </p:spPr>
        <p:txBody>
          <a:bodyPr/>
          <a:lstStyle/>
          <a:p>
            <a:endParaRPr lang="en-US"/>
          </a:p>
        </p:txBody>
      </p:sp>
      <p:sp>
        <p:nvSpPr>
          <p:cNvPr id="18439" name="Text Box 7"/>
          <p:cNvSpPr txBox="1">
            <a:spLocks noChangeArrowheads="1"/>
          </p:cNvSpPr>
          <p:nvPr/>
        </p:nvSpPr>
        <p:spPr bwMode="auto">
          <a:xfrm>
            <a:off x="974725" y="6132513"/>
            <a:ext cx="184150" cy="366712"/>
          </a:xfrm>
          <a:prstGeom prst="rect">
            <a:avLst/>
          </a:prstGeom>
          <a:noFill/>
          <a:ln w="9525">
            <a:noFill/>
            <a:miter lim="800000"/>
            <a:headEnd/>
            <a:tailEnd/>
          </a:ln>
          <a:effectLst/>
        </p:spPr>
        <p:txBody>
          <a:bodyPr wrap="none">
            <a:spAutoFit/>
          </a:bodyPr>
          <a:lstStyle/>
          <a:p>
            <a:endParaRPr lang="en-US"/>
          </a:p>
        </p:txBody>
      </p:sp>
      <p:sp>
        <p:nvSpPr>
          <p:cNvPr id="9" name="TextBox 8"/>
          <p:cNvSpPr txBox="1"/>
          <p:nvPr/>
        </p:nvSpPr>
        <p:spPr>
          <a:xfrm>
            <a:off x="0" y="6344556"/>
            <a:ext cx="9144000" cy="276999"/>
          </a:xfrm>
          <a:prstGeom prst="rect">
            <a:avLst/>
          </a:prstGeom>
          <a:noFill/>
        </p:spPr>
        <p:txBody>
          <a:bodyPr wrap="square" rtlCol="0">
            <a:spAutoFit/>
          </a:bodyPr>
          <a:lstStyle/>
          <a:p>
            <a:r>
              <a:rPr lang="en-US" sz="1200" b="1" i="1" dirty="0" smtClean="0"/>
              <a:t>3</a:t>
            </a:r>
            <a:r>
              <a:rPr lang="en-US" sz="1200" b="1" i="1" baseline="30000" dirty="0" smtClean="0"/>
              <a:t>rd</a:t>
            </a:r>
            <a:r>
              <a:rPr lang="en-US" sz="1200" b="1" i="1" dirty="0" smtClean="0"/>
              <a:t> international Conference on Earth Science and Climate Change</a:t>
            </a:r>
            <a:endParaRPr lang="en-US" sz="1200" b="1" i="1" dirty="0"/>
          </a:p>
        </p:txBody>
      </p:sp>
      <p:pic>
        <p:nvPicPr>
          <p:cNvPr id="7" name="Picture 6"/>
          <p:cNvPicPr>
            <a:picLocks noChangeAspect="1" noChangeArrowheads="1"/>
          </p:cNvPicPr>
          <p:nvPr/>
        </p:nvPicPr>
        <p:blipFill>
          <a:blip r:embed="rId3" cstate="print"/>
          <a:srcRect/>
          <a:stretch>
            <a:fillRect/>
          </a:stretch>
        </p:blipFill>
        <p:spPr bwMode="auto">
          <a:xfrm>
            <a:off x="8006626" y="5733255"/>
            <a:ext cx="918423" cy="684315"/>
          </a:xfrm>
          <a:prstGeom prst="rect">
            <a:avLst/>
          </a:prstGeom>
          <a:noFill/>
          <a:ln w="9525">
            <a:noFill/>
            <a:miter lim="800000"/>
            <a:headEnd/>
            <a:tailEnd/>
          </a:ln>
          <a:effectLst/>
        </p:spPr>
      </p:pic>
      <p:sp>
        <p:nvSpPr>
          <p:cNvPr id="3" name="TextBox 2"/>
          <p:cNvSpPr txBox="1"/>
          <p:nvPr/>
        </p:nvSpPr>
        <p:spPr>
          <a:xfrm>
            <a:off x="179512" y="116632"/>
            <a:ext cx="1677062" cy="276999"/>
          </a:xfrm>
          <a:prstGeom prst="rect">
            <a:avLst/>
          </a:prstGeom>
          <a:noFill/>
        </p:spPr>
        <p:txBody>
          <a:bodyPr wrap="none" rtlCol="0">
            <a:spAutoFit/>
          </a:bodyPr>
          <a:lstStyle/>
          <a:p>
            <a:r>
              <a:rPr lang="en-US" sz="1200" i="1" dirty="0" smtClean="0"/>
              <a:t>Earth Energy Balance</a:t>
            </a:r>
            <a:endParaRPr lang="en-US" sz="1200" i="1" dirty="0"/>
          </a:p>
        </p:txBody>
      </p:sp>
      <p:sp>
        <p:nvSpPr>
          <p:cNvPr id="10" name="Rectangle 3"/>
          <p:cNvSpPr>
            <a:spLocks noChangeArrowheads="1"/>
          </p:cNvSpPr>
          <p:nvPr/>
        </p:nvSpPr>
        <p:spPr bwMode="auto">
          <a:xfrm>
            <a:off x="3093730" y="605674"/>
            <a:ext cx="3227167" cy="350865"/>
          </a:xfrm>
          <a:prstGeom prst="rect">
            <a:avLst/>
          </a:prstGeom>
          <a:noFill/>
          <a:ln w="9525">
            <a:noFill/>
            <a:miter lim="800000"/>
            <a:headEnd/>
            <a:tailEnd/>
          </a:ln>
          <a:effectLst/>
        </p:spPr>
        <p:txBody>
          <a:bodyPr wrap="none">
            <a:spAutoFit/>
          </a:bodyPr>
          <a:lstStyle/>
          <a:p>
            <a:pPr algn="ctr" eaLnBrk="0" hangingPunct="0">
              <a:lnSpc>
                <a:spcPct val="70000"/>
              </a:lnSpc>
              <a:spcBef>
                <a:spcPct val="50000"/>
              </a:spcBef>
            </a:pPr>
            <a:r>
              <a:rPr lang="en-US" sz="2400" b="1" dirty="0" smtClean="0"/>
              <a:t>Where is the Hiatus?</a:t>
            </a:r>
          </a:p>
        </p:txBody>
      </p:sp>
      <p:pic>
        <p:nvPicPr>
          <p:cNvPr id="2" name="Picture 1"/>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791579" y="1347904"/>
            <a:ext cx="4737029" cy="2621156"/>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3422459" y="2181695"/>
            <a:ext cx="5125955" cy="3245910"/>
          </a:xfrm>
          <a:prstGeom prst="rect">
            <a:avLst/>
          </a:prstGeom>
        </p:spPr>
      </p:pic>
      <p:sp>
        <p:nvSpPr>
          <p:cNvPr id="11" name="TextBox 10"/>
          <p:cNvSpPr txBox="1"/>
          <p:nvPr/>
        </p:nvSpPr>
        <p:spPr>
          <a:xfrm>
            <a:off x="3347864" y="5289105"/>
            <a:ext cx="1749950" cy="276999"/>
          </a:xfrm>
          <a:prstGeom prst="rect">
            <a:avLst/>
          </a:prstGeom>
          <a:noFill/>
        </p:spPr>
        <p:txBody>
          <a:bodyPr wrap="square" rtlCol="0">
            <a:spAutoFit/>
          </a:bodyPr>
          <a:lstStyle/>
          <a:p>
            <a:r>
              <a:rPr lang="en-US" sz="1200" i="1" dirty="0" smtClean="0"/>
              <a:t>UCS, K. Hayhoe</a:t>
            </a:r>
            <a:endParaRPr lang="en-US" sz="1200" i="1" dirty="0"/>
          </a:p>
        </p:txBody>
      </p:sp>
    </p:spTree>
    <p:extLst>
      <p:ext uri="{BB962C8B-B14F-4D97-AF65-F5344CB8AC3E}">
        <p14:creationId xmlns:p14="http://schemas.microsoft.com/office/powerpoint/2010/main" xmlns="" val="3021324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Line 4"/>
          <p:cNvSpPr>
            <a:spLocks noChangeShapeType="1"/>
          </p:cNvSpPr>
          <p:nvPr/>
        </p:nvSpPr>
        <p:spPr bwMode="auto">
          <a:xfrm>
            <a:off x="871894" y="984637"/>
            <a:ext cx="7670800" cy="0"/>
          </a:xfrm>
          <a:prstGeom prst="line">
            <a:avLst/>
          </a:prstGeom>
          <a:noFill/>
          <a:ln w="38100">
            <a:solidFill>
              <a:schemeClr val="accent1"/>
            </a:solidFill>
            <a:round/>
            <a:headEnd/>
            <a:tailEnd/>
          </a:ln>
          <a:effectLst/>
        </p:spPr>
        <p:txBody>
          <a:bodyPr/>
          <a:lstStyle/>
          <a:p>
            <a:endParaRPr lang="en-US"/>
          </a:p>
        </p:txBody>
      </p:sp>
      <p:sp>
        <p:nvSpPr>
          <p:cNvPr id="18439" name="Text Box 7"/>
          <p:cNvSpPr txBox="1">
            <a:spLocks noChangeArrowheads="1"/>
          </p:cNvSpPr>
          <p:nvPr/>
        </p:nvSpPr>
        <p:spPr bwMode="auto">
          <a:xfrm>
            <a:off x="974725" y="6132513"/>
            <a:ext cx="184150" cy="366712"/>
          </a:xfrm>
          <a:prstGeom prst="rect">
            <a:avLst/>
          </a:prstGeom>
          <a:noFill/>
          <a:ln w="9525">
            <a:noFill/>
            <a:miter lim="800000"/>
            <a:headEnd/>
            <a:tailEnd/>
          </a:ln>
          <a:effectLst/>
        </p:spPr>
        <p:txBody>
          <a:bodyPr wrap="none">
            <a:spAutoFit/>
          </a:bodyPr>
          <a:lstStyle/>
          <a:p>
            <a:endParaRPr lang="en-US"/>
          </a:p>
        </p:txBody>
      </p:sp>
      <p:sp>
        <p:nvSpPr>
          <p:cNvPr id="9" name="TextBox 8"/>
          <p:cNvSpPr txBox="1"/>
          <p:nvPr/>
        </p:nvSpPr>
        <p:spPr>
          <a:xfrm>
            <a:off x="0" y="6344556"/>
            <a:ext cx="9144000" cy="276999"/>
          </a:xfrm>
          <a:prstGeom prst="rect">
            <a:avLst/>
          </a:prstGeom>
          <a:noFill/>
        </p:spPr>
        <p:txBody>
          <a:bodyPr wrap="square" rtlCol="0">
            <a:spAutoFit/>
          </a:bodyPr>
          <a:lstStyle/>
          <a:p>
            <a:r>
              <a:rPr lang="en-US" sz="1200" b="1" i="1" dirty="0" smtClean="0"/>
              <a:t>3</a:t>
            </a:r>
            <a:r>
              <a:rPr lang="en-US" sz="1200" b="1" i="1" baseline="30000" dirty="0" smtClean="0"/>
              <a:t>rd</a:t>
            </a:r>
            <a:r>
              <a:rPr lang="en-US" sz="1200" b="1" i="1" dirty="0" smtClean="0"/>
              <a:t> international Conference on Earth Science and Climate Change</a:t>
            </a:r>
            <a:endParaRPr lang="en-US" sz="1200" b="1" i="1" dirty="0"/>
          </a:p>
        </p:txBody>
      </p:sp>
      <p:pic>
        <p:nvPicPr>
          <p:cNvPr id="7" name="Picture 6"/>
          <p:cNvPicPr>
            <a:picLocks noChangeAspect="1" noChangeArrowheads="1"/>
          </p:cNvPicPr>
          <p:nvPr/>
        </p:nvPicPr>
        <p:blipFill>
          <a:blip r:embed="rId3" cstate="print"/>
          <a:srcRect/>
          <a:stretch>
            <a:fillRect/>
          </a:stretch>
        </p:blipFill>
        <p:spPr bwMode="auto">
          <a:xfrm>
            <a:off x="8006626" y="5733255"/>
            <a:ext cx="918423" cy="684315"/>
          </a:xfrm>
          <a:prstGeom prst="rect">
            <a:avLst/>
          </a:prstGeom>
          <a:noFill/>
          <a:ln w="9525">
            <a:noFill/>
            <a:miter lim="800000"/>
            <a:headEnd/>
            <a:tailEnd/>
          </a:ln>
          <a:effectLst/>
        </p:spPr>
      </p:pic>
      <p:sp>
        <p:nvSpPr>
          <p:cNvPr id="3" name="TextBox 2"/>
          <p:cNvSpPr txBox="1"/>
          <p:nvPr/>
        </p:nvSpPr>
        <p:spPr>
          <a:xfrm>
            <a:off x="179512" y="116632"/>
            <a:ext cx="1677062" cy="276999"/>
          </a:xfrm>
          <a:prstGeom prst="rect">
            <a:avLst/>
          </a:prstGeom>
          <a:noFill/>
        </p:spPr>
        <p:txBody>
          <a:bodyPr wrap="none" rtlCol="0">
            <a:spAutoFit/>
          </a:bodyPr>
          <a:lstStyle/>
          <a:p>
            <a:r>
              <a:rPr lang="en-US" sz="1200" i="1" dirty="0" smtClean="0"/>
              <a:t>Earth Energy Balance</a:t>
            </a:r>
            <a:endParaRPr lang="en-US" sz="1200" i="1" dirty="0"/>
          </a:p>
        </p:txBody>
      </p:sp>
      <p:sp>
        <p:nvSpPr>
          <p:cNvPr id="10" name="Rectangle 3"/>
          <p:cNvSpPr>
            <a:spLocks noChangeArrowheads="1"/>
          </p:cNvSpPr>
          <p:nvPr/>
        </p:nvSpPr>
        <p:spPr bwMode="auto">
          <a:xfrm>
            <a:off x="3649975" y="605674"/>
            <a:ext cx="2114681" cy="350865"/>
          </a:xfrm>
          <a:prstGeom prst="rect">
            <a:avLst/>
          </a:prstGeom>
          <a:noFill/>
          <a:ln w="9525">
            <a:noFill/>
            <a:miter lim="800000"/>
            <a:headEnd/>
            <a:tailEnd/>
          </a:ln>
          <a:effectLst/>
        </p:spPr>
        <p:txBody>
          <a:bodyPr wrap="none">
            <a:spAutoFit/>
          </a:bodyPr>
          <a:lstStyle/>
          <a:p>
            <a:pPr algn="ctr" eaLnBrk="0" hangingPunct="0">
              <a:lnSpc>
                <a:spcPct val="70000"/>
              </a:lnSpc>
              <a:spcBef>
                <a:spcPct val="50000"/>
              </a:spcBef>
            </a:pPr>
            <a:r>
              <a:rPr lang="en-US" sz="2400" b="1" dirty="0" smtClean="0"/>
              <a:t>Thank you….</a:t>
            </a:r>
          </a:p>
        </p:txBody>
      </p:sp>
      <p:sp>
        <p:nvSpPr>
          <p:cNvPr id="8" name="TextBox 7"/>
          <p:cNvSpPr txBox="1"/>
          <p:nvPr/>
        </p:nvSpPr>
        <p:spPr>
          <a:xfrm>
            <a:off x="2411760" y="2132856"/>
            <a:ext cx="4378409" cy="738664"/>
          </a:xfrm>
          <a:prstGeom prst="rect">
            <a:avLst/>
          </a:prstGeom>
          <a:noFill/>
        </p:spPr>
        <p:txBody>
          <a:bodyPr wrap="square" rtlCol="0">
            <a:spAutoFit/>
          </a:bodyPr>
          <a:lstStyle/>
          <a:p>
            <a:pPr algn="ctr"/>
            <a:r>
              <a:rPr lang="en-US" sz="1400" dirty="0" smtClean="0"/>
              <a:t>John Abraham</a:t>
            </a:r>
          </a:p>
          <a:p>
            <a:pPr algn="ctr"/>
            <a:r>
              <a:rPr lang="en-US" sz="1400" dirty="0" smtClean="0"/>
              <a:t>University of St. Thomas</a:t>
            </a:r>
          </a:p>
          <a:p>
            <a:pPr algn="ctr"/>
            <a:r>
              <a:rPr lang="en-US" sz="1400" dirty="0" smtClean="0"/>
              <a:t>jpabraham@stthomas.edu</a:t>
            </a:r>
            <a:endParaRPr lang="en-US" sz="1400" dirty="0"/>
          </a:p>
        </p:txBody>
      </p:sp>
    </p:spTree>
    <p:extLst>
      <p:ext uri="{BB962C8B-B14F-4D97-AF65-F5344CB8AC3E}">
        <p14:creationId xmlns:p14="http://schemas.microsoft.com/office/powerpoint/2010/main" xmlns="" val="81036492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2&quot; unique_id=&quot;10041&quot;&gt;&lt;object type=&quot;3&quot; unique_id=&quot;10042&quot;&gt;&lt;property id=&quot;20148&quot; value=&quot;5&quot;/&gt;&lt;property id=&quot;20300&quot; value=&quot;Slide 1&quot;/&gt;&lt;property id=&quot;20307&quot; value=&quot;266&quot;/&gt;&lt;/object&gt;&lt;object type=&quot;3&quot; unique_id=&quot;10043&quot;&gt;&lt;property id=&quot;20148&quot; value=&quot;5&quot;/&gt;&lt;property id=&quot;20300&quot; value=&quot;Slide 2&quot;/&gt;&lt;property id=&quot;20307&quot; value=&quot;265&quot;/&gt;&lt;/object&gt;&lt;object type=&quot;3&quot; unique_id=&quot;10044&quot;&gt;&lt;property id=&quot;20148&quot; value=&quot;5&quot;/&gt;&lt;property id=&quot;20300&quot; value=&quot;Slide 4&quot;/&gt;&lt;property id=&quot;20307&quot; value=&quot;267&quot;/&gt;&lt;/object&gt;&lt;object type=&quot;3&quot; unique_id=&quot;12028&quot;&gt;&lt;property id=&quot;20148&quot; value=&quot;5&quot;/&gt;&lt;property id=&quot;20300&quot; value=&quot;Slide 5&quot;/&gt;&lt;property id=&quot;20307&quot; value=&quot;268&quot;/&gt;&lt;/object&gt;&lt;object type=&quot;3&quot; unique_id=&quot;12029&quot;&gt;&lt;property id=&quot;20148&quot; value=&quot;5&quot;/&gt;&lt;property id=&quot;20300&quot; value=&quot;Slide 6&quot;/&gt;&lt;property id=&quot;20307&quot; value=&quot;269&quot;/&gt;&lt;/object&gt;&lt;object type=&quot;3&quot; unique_id=&quot;12030&quot;&gt;&lt;property id=&quot;20148&quot; value=&quot;5&quot;/&gt;&lt;property id=&quot;20300&quot; value=&quot;Slide 7&quot;/&gt;&lt;property id=&quot;20307&quot; value=&quot;270&quot;/&gt;&lt;/object&gt;&lt;object type=&quot;3&quot; unique_id=&quot;12031&quot;&gt;&lt;property id=&quot;20148&quot; value=&quot;5&quot;/&gt;&lt;property id=&quot;20300&quot; value=&quot;Slide 8&quot;/&gt;&lt;property id=&quot;20307&quot; value=&quot;271&quot;/&gt;&lt;/object&gt;&lt;object type=&quot;3&quot; unique_id=&quot;12032&quot;&gt;&lt;property id=&quot;20148&quot; value=&quot;5&quot;/&gt;&lt;property id=&quot;20300&quot; value=&quot;Slide 9&quot;/&gt;&lt;property id=&quot;20307&quot; value=&quot;272&quot;/&gt;&lt;/object&gt;&lt;object type=&quot;3&quot; unique_id=&quot;12033&quot;&gt;&lt;property id=&quot;20148&quot; value=&quot;5&quot;/&gt;&lt;property id=&quot;20300&quot; value=&quot;Slide 10&quot;/&gt;&lt;property id=&quot;20307&quot; value=&quot;273&quot;/&gt;&lt;/object&gt;&lt;object type=&quot;3&quot; unique_id=&quot;12034&quot;&gt;&lt;property id=&quot;20148&quot; value=&quot;5&quot;/&gt;&lt;property id=&quot;20300&quot; value=&quot;Slide 12&quot;/&gt;&lt;property id=&quot;20307&quot; value=&quot;274&quot;/&gt;&lt;/object&gt;&lt;object type=&quot;3&quot; unique_id=&quot;12035&quot;&gt;&lt;property id=&quot;20148&quot; value=&quot;5&quot;/&gt;&lt;property id=&quot;20300&quot; value=&quot;Slide 16&quot;/&gt;&lt;property id=&quot;20307&quot; value=&quot;275&quot;/&gt;&lt;/object&gt;&lt;object type=&quot;3&quot; unique_id=&quot;12036&quot;&gt;&lt;property id=&quot;20148&quot; value=&quot;5&quot;/&gt;&lt;property id=&quot;20300&quot; value=&quot;Slide 17&quot;/&gt;&lt;property id=&quot;20307&quot; value=&quot;276&quot;/&gt;&lt;/object&gt;&lt;object type=&quot;3&quot; unique_id=&quot;12271&quot;&gt;&lt;property id=&quot;20148&quot; value=&quot;5&quot;/&gt;&lt;property id=&quot;20300&quot; value=&quot;Slide 11&quot;/&gt;&lt;property id=&quot;20307&quot; value=&quot;277&quot;/&gt;&lt;/object&gt;&lt;object type=&quot;3&quot; unique_id=&quot;12272&quot;&gt;&lt;property id=&quot;20148&quot; value=&quot;5&quot;/&gt;&lt;property id=&quot;20300&quot; value=&quot;Slide 13&quot;/&gt;&lt;property id=&quot;20307&quot; value=&quot;278&quot;/&gt;&lt;/object&gt;&lt;object type=&quot;3&quot; unique_id=&quot;12273&quot;&gt;&lt;property id=&quot;20148&quot; value=&quot;5&quot;/&gt;&lt;property id=&quot;20300&quot; value=&quot;Slide 14&quot;/&gt;&lt;property id=&quot;20307&quot; value=&quot;279&quot;/&gt;&lt;/object&gt;&lt;object type=&quot;3&quot; unique_id=&quot;12274&quot;&gt;&lt;property id=&quot;20148&quot; value=&quot;5&quot;/&gt;&lt;property id=&quot;20300&quot; value=&quot;Slide 15&quot;/&gt;&lt;property id=&quot;20307&quot; value=&quot;280&quot;/&gt;&lt;/object&gt;&lt;object type=&quot;3&quot; unique_id=&quot;12275&quot;&gt;&lt;property id=&quot;20148&quot; value=&quot;5&quot;/&gt;&lt;property id=&quot;20300&quot; value=&quot;Slide 18&quot;/&gt;&lt;property id=&quot;20307&quot; value=&quot;281&quot;/&gt;&lt;/object&gt;&lt;object type=&quot;3&quot; unique_id=&quot;12276&quot;&gt;&lt;property id=&quot;20148&quot; value=&quot;5&quot;/&gt;&lt;property id=&quot;20300&quot; value=&quot;Slide 19&quot;/&gt;&lt;property id=&quot;20307&quot; value=&quot;282&quot;/&gt;&lt;/object&gt;&lt;object type=&quot;3&quot; unique_id=&quot;12277&quot;&gt;&lt;property id=&quot;20148&quot; value=&quot;5&quot;/&gt;&lt;property id=&quot;20300&quot; value=&quot;Slide 20&quot;/&gt;&lt;property id=&quot;20307&quot; value=&quot;283&quot;/&gt;&lt;/object&gt;&lt;object type=&quot;3&quot; unique_id=&quot;12383&quot;&gt;&lt;property id=&quot;20148&quot; value=&quot;5&quot;/&gt;&lt;property id=&quot;20300&quot; value=&quot;Slide 3&quot;/&gt;&lt;property id=&quot;20307&quot; value=&quot;284&quot;/&gt;&lt;/object&gt;&lt;object type=&quot;3&quot; unique_id=&quot;12560&quot;&gt;&lt;property id=&quot;20148&quot; value=&quot;5&quot;/&gt;&lt;property id=&quot;20300&quot; value=&quot;Slide 21&quot;/&gt;&lt;property id=&quot;20307&quot; value=&quot;285&quot;/&gt;&lt;/object&gt;&lt;/object&gt;&lt;object type=&quot;8&quot; unique_id=&quot;10049&quot;&gt;&lt;/object&gt;&lt;/object&gt;&lt;/database&gt;"/>
  <p:tag name="SECTOMILLISECCONVERTED" val="1"/>
</p:tagLst>
</file>

<file path=ppt/theme/theme1.xml><?xml version="1.0" encoding="utf-8"?>
<a:theme xmlns:a="http://schemas.openxmlformats.org/drawingml/2006/main" name="Selling points presentation">
  <a:themeElements>
    <a:clrScheme name="Default Design 1">
      <a:dk1>
        <a:srgbClr val="000000"/>
      </a:dk1>
      <a:lt1>
        <a:srgbClr val="FFFFFF"/>
      </a:lt1>
      <a:dk2>
        <a:srgbClr val="000000"/>
      </a:dk2>
      <a:lt2>
        <a:srgbClr val="808080"/>
      </a:lt2>
      <a:accent1>
        <a:srgbClr val="FF9933"/>
      </a:accent1>
      <a:accent2>
        <a:srgbClr val="DBA215"/>
      </a:accent2>
      <a:accent3>
        <a:srgbClr val="FFFFFF"/>
      </a:accent3>
      <a:accent4>
        <a:srgbClr val="000000"/>
      </a:accent4>
      <a:accent5>
        <a:srgbClr val="FFCAAD"/>
      </a:accent5>
      <a:accent6>
        <a:srgbClr val="C69212"/>
      </a:accent6>
      <a:hlink>
        <a:srgbClr val="0066CC"/>
      </a:hlink>
      <a:folHlink>
        <a:srgbClr val="DDDDDD"/>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FF9933"/>
        </a:accent1>
        <a:accent2>
          <a:srgbClr val="DBA215"/>
        </a:accent2>
        <a:accent3>
          <a:srgbClr val="FFFFFF"/>
        </a:accent3>
        <a:accent4>
          <a:srgbClr val="000000"/>
        </a:accent4>
        <a:accent5>
          <a:srgbClr val="FFCAAD"/>
        </a:accent5>
        <a:accent6>
          <a:srgbClr val="C69212"/>
        </a:accent6>
        <a:hlink>
          <a:srgbClr val="0066CC"/>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Selling points presentation</Template>
  <TotalTime>1846</TotalTime>
  <Words>887</Words>
  <Application>Microsoft Office PowerPoint</Application>
  <PresentationFormat>On-screen Show (4:3)</PresentationFormat>
  <Paragraphs>173</Paragraphs>
  <Slides>24</Slides>
  <Notes>24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Selling points presentation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UST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ravindra-s</cp:lastModifiedBy>
  <cp:revision>131</cp:revision>
  <dcterms:created xsi:type="dcterms:W3CDTF">2010-09-09T16:28:44Z</dcterms:created>
  <dcterms:modified xsi:type="dcterms:W3CDTF">2014-07-22T05:35:38Z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TC011038911033</vt:lpwstr>
  </property>
</Properties>
</file>