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24" r:id="rId2"/>
    <p:sldId id="262" r:id="rId3"/>
    <p:sldId id="400" r:id="rId4"/>
    <p:sldId id="378" r:id="rId5"/>
    <p:sldId id="403" r:id="rId6"/>
    <p:sldId id="379" r:id="rId7"/>
    <p:sldId id="380" r:id="rId8"/>
    <p:sldId id="383" r:id="rId9"/>
    <p:sldId id="396" r:id="rId10"/>
    <p:sldId id="385" r:id="rId11"/>
    <p:sldId id="395" r:id="rId12"/>
    <p:sldId id="387" r:id="rId13"/>
    <p:sldId id="388" r:id="rId14"/>
    <p:sldId id="389" r:id="rId15"/>
    <p:sldId id="398" r:id="rId16"/>
    <p:sldId id="390" r:id="rId17"/>
    <p:sldId id="391" r:id="rId18"/>
    <p:sldId id="392" r:id="rId19"/>
    <p:sldId id="399" r:id="rId20"/>
    <p:sldId id="394" r:id="rId21"/>
    <p:sldId id="401" r:id="rId22"/>
    <p:sldId id="402" r:id="rId23"/>
    <p:sldId id="369" r:id="rId24"/>
  </p:sldIdLst>
  <p:sldSz cx="9144000" cy="6858000" type="screen4x3"/>
  <p:notesSz cx="6858000" cy="92964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093">
          <p15:clr>
            <a:srgbClr val="A4A3A4"/>
          </p15:clr>
        </p15:guide>
        <p15:guide id="2" orient="horz" pos="4088">
          <p15:clr>
            <a:srgbClr val="A4A3A4"/>
          </p15:clr>
        </p15:guide>
        <p15:guide id="3" orient="horz" pos="1272">
          <p15:clr>
            <a:srgbClr val="A4A3A4"/>
          </p15:clr>
        </p15:guide>
        <p15:guide id="4" orient="horz" pos="2471">
          <p15:clr>
            <a:srgbClr val="A4A3A4"/>
          </p15:clr>
        </p15:guide>
        <p15:guide id="5" orient="horz" pos="1706">
          <p15:clr>
            <a:srgbClr val="A4A3A4"/>
          </p15:clr>
        </p15:guide>
        <p15:guide id="6" orient="horz" pos="3748">
          <p15:clr>
            <a:srgbClr val="A4A3A4"/>
          </p15:clr>
        </p15:guide>
        <p15:guide id="7" pos="289">
          <p15:clr>
            <a:srgbClr val="A4A3A4"/>
          </p15:clr>
        </p15:guide>
        <p15:guide id="8" pos="5148">
          <p15:clr>
            <a:srgbClr val="A4A3A4"/>
          </p15:clr>
        </p15:guide>
        <p15:guide id="9" pos="3787">
          <p15:clr>
            <a:srgbClr val="A4A3A4"/>
          </p15:clr>
        </p15:guide>
        <p15:guide id="10" pos="4223">
          <p15:clr>
            <a:srgbClr val="A4A3A4"/>
          </p15:clr>
        </p15:guide>
        <p15:guide id="11" pos="3560">
          <p15:clr>
            <a:srgbClr val="A4A3A4"/>
          </p15:clr>
        </p15:guide>
        <p15:guide id="12" pos="562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C1FA"/>
    <a:srgbClr val="7F295A"/>
    <a:srgbClr val="C96223"/>
    <a:srgbClr val="C5BCAF"/>
    <a:srgbClr val="999999"/>
    <a:srgbClr val="4D6234"/>
    <a:srgbClr val="AAC900"/>
    <a:srgbClr val="0026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2366" autoAdjust="0"/>
  </p:normalViewPr>
  <p:slideViewPr>
    <p:cSldViewPr snapToGrid="0" snapToObjects="1" showGuides="1">
      <p:cViewPr varScale="1">
        <p:scale>
          <a:sx n="74" d="100"/>
          <a:sy n="74" d="100"/>
        </p:scale>
        <p:origin x="-1278" y="-90"/>
      </p:cViewPr>
      <p:guideLst>
        <p:guide orient="horz" pos="2093"/>
        <p:guide orient="horz" pos="4088"/>
        <p:guide orient="horz" pos="1272"/>
        <p:guide orient="horz" pos="2471"/>
        <p:guide orient="horz" pos="1706"/>
        <p:guide orient="horz" pos="3748"/>
        <p:guide pos="289"/>
        <p:guide pos="5148"/>
        <p:guide pos="3787"/>
        <p:guide pos="4223"/>
        <p:guide pos="3560"/>
        <p:guide pos="562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2547" cy="46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3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852" y="0"/>
            <a:ext cx="2972547" cy="46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F8FD4584-A5E5-42E3-B6BF-A81F78433AA3}" type="datetimeFigureOut">
              <a:rPr lang="en-GB"/>
              <a:pPr>
                <a:defRPr/>
              </a:pPr>
              <a:t>22/09/2015</a:t>
            </a:fld>
            <a:endParaRPr lang="en-GB"/>
          </a:p>
        </p:txBody>
      </p:sp>
      <p:sp>
        <p:nvSpPr>
          <p:cNvPr id="193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48"/>
            <a:ext cx="2972547" cy="46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3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852" y="8829648"/>
            <a:ext cx="2972547" cy="465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3E2B103-95A0-4591-9B1F-DD9524A7E3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323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0946" cy="46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0" tIns="46555" rIns="93110" bIns="46555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453" y="0"/>
            <a:ext cx="2970946" cy="46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0" tIns="46555" rIns="93110" bIns="46555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51375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480" y="4414824"/>
            <a:ext cx="5487041" cy="418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0" tIns="46555" rIns="93110" bIns="4655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135"/>
            <a:ext cx="2970946" cy="46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0" tIns="46555" rIns="93110" bIns="46555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453" y="8831135"/>
            <a:ext cx="2970946" cy="46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10" tIns="46555" rIns="93110" bIns="46555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pPr>
              <a:defRPr/>
            </a:pPr>
            <a:fld id="{DA0B5F53-64AC-42BE-BC06-E1653D484FC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013593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5089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973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8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 smtClean="0"/>
              <a:t>Next generation sequencing technologies, in combination with chromatin state mapping, have helped to identify new classes of non-coding RNAs in the genome, and </a:t>
            </a:r>
            <a:r>
              <a:rPr lang="en-US" dirty="0" err="1" smtClean="0"/>
              <a:t>transcriptomic</a:t>
            </a:r>
            <a:r>
              <a:rPr lang="en-US" dirty="0" smtClean="0"/>
              <a:t> profiling that is possible with new sample prep and platform technologies has revealed the complexity of the nuclear RNA realm.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r>
              <a:rPr lang="en-US" b="1" dirty="0" smtClean="0"/>
              <a:t>(Click 1) In eukaryotes 90% of genomic DNA is transcribed</a:t>
            </a:r>
          </a:p>
          <a:p>
            <a:pPr>
              <a:buFont typeface="Wingdings" pitchFamily="2" charset="2"/>
              <a:buNone/>
            </a:pPr>
            <a:r>
              <a:rPr lang="en-US" b="1" dirty="0" smtClean="0"/>
              <a:t>(click</a:t>
            </a:r>
            <a:r>
              <a:rPr lang="en-US" b="1" baseline="0" dirty="0" smtClean="0"/>
              <a:t> 2) However, </a:t>
            </a:r>
            <a:r>
              <a:rPr lang="en-US" b="1" dirty="0" smtClean="0"/>
              <a:t>only 1-2% of these transcripts encode for proteins </a:t>
            </a:r>
            <a:r>
              <a:rPr lang="en-US" dirty="0" smtClean="0"/>
              <a:t>(25,000 protein-coding gene, according to Human Genome Project estimate)</a:t>
            </a:r>
            <a:r>
              <a:rPr lang="en-US" b="1" dirty="0" smtClean="0"/>
              <a:t>, whereas the majority are transcribed as non-coding RNAs. </a:t>
            </a:r>
            <a:r>
              <a:rPr lang="en-US" dirty="0" smtClean="0"/>
              <a:t>Yet, over the past decade, numerous studies have shown that </a:t>
            </a:r>
            <a:r>
              <a:rPr lang="en-US" dirty="0" err="1" smtClean="0"/>
              <a:t>ncRNAs</a:t>
            </a:r>
            <a:r>
              <a:rPr lang="en-US" dirty="0" smtClean="0"/>
              <a:t> have distinct biologic functions and operate through defined mechanisms. </a:t>
            </a:r>
            <a:endParaRPr lang="en-US" b="1" dirty="0" smtClean="0"/>
          </a:p>
          <a:p>
            <a:pPr>
              <a:buFont typeface="Wingdings" pitchFamily="2" charset="2"/>
              <a:buNone/>
            </a:pPr>
            <a:r>
              <a:rPr lang="en-US" dirty="0" smtClean="0"/>
              <a:t>Different classes of these RNAs are: </a:t>
            </a:r>
            <a:r>
              <a:rPr lang="en-US" b="1" dirty="0" err="1" smtClean="0"/>
              <a:t>miRNA</a:t>
            </a:r>
            <a:r>
              <a:rPr lang="en-US" b="1" dirty="0" smtClean="0"/>
              <a:t>, </a:t>
            </a:r>
            <a:r>
              <a:rPr lang="en-US" b="1" dirty="0" err="1" smtClean="0"/>
              <a:t>piRNA</a:t>
            </a:r>
            <a:r>
              <a:rPr lang="en-US" b="1" dirty="0" smtClean="0"/>
              <a:t>, Promoter-associated RNA (PAR), Enhancer RNA (</a:t>
            </a:r>
            <a:r>
              <a:rPr lang="en-US" b="1" dirty="0" err="1" smtClean="0"/>
              <a:t>eRNA</a:t>
            </a:r>
            <a:r>
              <a:rPr lang="en-US" b="1" dirty="0" smtClean="0"/>
              <a:t>), long non-coding RNA (</a:t>
            </a:r>
            <a:r>
              <a:rPr lang="en-US" b="1" dirty="0" err="1" smtClean="0"/>
              <a:t>lncRNA</a:t>
            </a:r>
            <a:r>
              <a:rPr lang="en-US" b="1" dirty="0" smtClean="0"/>
              <a:t>). 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Transcription of many of these new RNAs often overlaps with protein</a:t>
            </a:r>
            <a:r>
              <a:rPr lang="en-US" baseline="0" dirty="0" smtClean="0"/>
              <a:t> coding open reading frames </a:t>
            </a:r>
            <a:r>
              <a:rPr lang="en-US" dirty="0" smtClean="0"/>
              <a:t>and can share their </a:t>
            </a:r>
            <a:r>
              <a:rPr lang="en-US" dirty="0" err="1" smtClean="0"/>
              <a:t>cis</a:t>
            </a:r>
            <a:r>
              <a:rPr lang="en-US" dirty="0" smtClean="0"/>
              <a:t>-regulatory elements (such as promoters and enhancers). This figure shows transcription start sites for antisense transcripts, enhancer transcripts that were detected by RNA-SEQ.</a:t>
            </a:r>
          </a:p>
          <a:p>
            <a:pPr>
              <a:buFont typeface="Wingdings" pitchFamily="2" charset="2"/>
              <a:buNone/>
            </a:pPr>
            <a:r>
              <a:rPr lang="en-US" dirty="0" smtClean="0"/>
              <a:t>Interestingly, The promoter-associated RNAs (highlighted in red) </a:t>
            </a:r>
            <a:r>
              <a:rPr lang="en-US" dirty="0" err="1" smtClean="0"/>
              <a:t>colocalize</a:t>
            </a:r>
            <a:r>
              <a:rPr lang="en-US" dirty="0" smtClean="0"/>
              <a:t> with H3K4me3 </a:t>
            </a:r>
            <a:r>
              <a:rPr lang="en-US" dirty="0" err="1" smtClean="0"/>
              <a:t>histone</a:t>
            </a:r>
            <a:r>
              <a:rPr lang="en-US" dirty="0" smtClean="0"/>
              <a:t> mark, whereas the </a:t>
            </a:r>
            <a:r>
              <a:rPr lang="en-US" dirty="0" err="1" smtClean="0"/>
              <a:t>eRNAs</a:t>
            </a:r>
            <a:r>
              <a:rPr lang="en-US" dirty="0" smtClean="0"/>
              <a:t> (highlighted in blue) are revealed by their overlap with H3K4me1 mark.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45AF922-C98F-4CED-94D0-73F65312CE68}" type="slidenum">
              <a:rPr lang="en-US" smtClean="0">
                <a:cs typeface="Arial" charset="0"/>
              </a:rPr>
              <a:pPr/>
              <a:t>6</a:t>
            </a:fld>
            <a:endParaRPr lang="en-US" smtClean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4198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RIP-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Seq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analysis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the Magna Nuclear RIP™ cross-linked protocol (upper panel) or the Magna Nuclear RIP™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native protocol (lower panel) and anti-EZH2 clone AC22 (Cat. No. 17-6620 and anti-SUZ12,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clone 2AO9 (Cat. No. 05-1317), nuclear RIP was performed with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cells. Following isolation,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immunoprecipitated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RNA was subjected to RNA-seq. Data shown are consistent with binding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HOTAIR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lincRNA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complexes containing EZH2 and SUZ12.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E524-7100-47B4-9D74-5D0300F1C56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0991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RIP-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Seq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analysis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Using the Magna Nuclear RIP™ cross-linked protocol (upper panel) or the Magna Nuclear RIP™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native protocol (lower panel) and anti-EZH2 clone AC22 (Cat. No. 17-6620 and anti-SUZ12,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clone 2AO9 (Cat. No. 05-1317), nuclear RIP was performed with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HeLa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cells. Following isolation,</a:t>
            </a:r>
          </a:p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immunoprecipitated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RNA was subjected to RNA-seq. Data shown are consistent with binding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HOTAIR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lincRNA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to complexes containing EZH2 and SUZ12.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29E524-7100-47B4-9D74-5D0300F1C56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550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6304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emf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2"/>
          <p:cNvPicPr>
            <a:picLocks noChangeAspect="1" noChangeArrowheads="1"/>
          </p:cNvPicPr>
          <p:nvPr userDrawn="1"/>
        </p:nvPicPr>
        <p:blipFill>
          <a:blip r:embed="rId2" cstate="print"/>
          <a:srcRect l="9749" r="110" b="30777"/>
          <a:stretch>
            <a:fillRect/>
          </a:stretch>
        </p:blipFill>
        <p:spPr bwMode="auto">
          <a:xfrm>
            <a:off x="0" y="1820863"/>
            <a:ext cx="8850313" cy="503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8788" y="2130425"/>
            <a:ext cx="7772400" cy="1017588"/>
          </a:xfrm>
        </p:spPr>
        <p:txBody>
          <a:bodyPr/>
          <a:lstStyle>
            <a:lvl1pPr>
              <a:defRPr smtClean="0"/>
            </a:lvl1pPr>
          </a:lstStyle>
          <a:p>
            <a:r>
              <a:rPr lang="en-US" smtClean="0"/>
              <a:t>Click to edit Master title style</a:t>
            </a:r>
            <a:endParaRPr lang="en-GB" smtClean="0"/>
          </a:p>
        </p:txBody>
      </p:sp>
      <p:sp>
        <p:nvSpPr>
          <p:cNvPr id="1116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8788" y="3148013"/>
            <a:ext cx="6400800" cy="531812"/>
          </a:xfrm>
        </p:spPr>
        <p:txBody>
          <a:bodyPr/>
          <a:lstStyle>
            <a:lvl1pPr marL="0" indent="0">
              <a:defRPr sz="2200" smtClean="0"/>
            </a:lvl1pPr>
          </a:lstStyle>
          <a:p>
            <a:r>
              <a:rPr lang="en-US" smtClean="0"/>
              <a:t>Click to edit Master subtitle style</a:t>
            </a:r>
            <a:endParaRPr lang="en-GB" dirty="0" smtClean="0"/>
          </a:p>
        </p:txBody>
      </p:sp>
      <p:sp>
        <p:nvSpPr>
          <p:cNvPr id="8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458788" y="5999163"/>
            <a:ext cx="5746750" cy="531812"/>
          </a:xfrm>
        </p:spPr>
        <p:txBody>
          <a:bodyPr anchor="b"/>
          <a:lstStyle>
            <a:lvl1pPr marL="0" indent="0">
              <a:defRPr sz="160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7" name="Picture 1" descr="M_MERCK_MILLIPORE_rg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7000" y="303213"/>
            <a:ext cx="1079500" cy="100171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pagepicture with blue f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blau"/>
          <p:cNvPicPr>
            <a:picLocks noChangeAspect="1" noChangeArrowheads="1"/>
          </p:cNvPicPr>
          <p:nvPr userDrawn="1"/>
        </p:nvPicPr>
        <p:blipFill>
          <a:blip r:embed="rId2" cstate="print"/>
          <a:srcRect l="3799" t="30122" r="2347" b="949"/>
          <a:stretch>
            <a:fillRect/>
          </a:stretch>
        </p:blipFill>
        <p:spPr bwMode="auto">
          <a:xfrm>
            <a:off x="0" y="1820863"/>
            <a:ext cx="9144000" cy="5037137"/>
          </a:xfrm>
          <a:prstGeom prst="rect">
            <a:avLst/>
          </a:prstGeom>
          <a:noFill/>
        </p:spPr>
      </p:pic>
      <p:sp>
        <p:nvSpPr>
          <p:cNvPr id="1116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8788" y="2130425"/>
            <a:ext cx="7772400" cy="1017588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116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8788" y="3148013"/>
            <a:ext cx="6400800" cy="531812"/>
          </a:xfrm>
        </p:spPr>
        <p:txBody>
          <a:bodyPr/>
          <a:lstStyle>
            <a:lvl1pPr marL="0" indent="0">
              <a:defRPr sz="2200" smtClean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 smtClean="0"/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458788" y="5999163"/>
            <a:ext cx="5746750" cy="531812"/>
          </a:xfrm>
        </p:spPr>
        <p:txBody>
          <a:bodyPr anchor="b"/>
          <a:lstStyle>
            <a:lvl1pPr marL="0" indent="0"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1" descr="M_MERCK_MILLIPORE_rg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7000" y="303213"/>
            <a:ext cx="1079500" cy="1001712"/>
          </a:xfrm>
          <a:prstGeom prst="rect">
            <a:avLst/>
          </a:prstGeom>
          <a:noFill/>
        </p:spPr>
      </p:pic>
      <p:pic>
        <p:nvPicPr>
          <p:cNvPr id="74753" name="Picture 1"/>
          <p:cNvPicPr>
            <a:picLocks noChangeAspect="1" noChangeArrowheads="1"/>
          </p:cNvPicPr>
          <p:nvPr userDrawn="1"/>
        </p:nvPicPr>
        <p:blipFill>
          <a:blip r:embed="rId4" cstate="print"/>
          <a:srcRect l="15350" b="30630"/>
          <a:stretch>
            <a:fillRect/>
          </a:stretch>
        </p:blipFill>
        <p:spPr bwMode="auto">
          <a:xfrm>
            <a:off x="0" y="1817688"/>
            <a:ext cx="8853488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pagepicture with green f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5" name="Picture 5" descr="gruen"/>
          <p:cNvPicPr>
            <a:picLocks noChangeAspect="1" noChangeArrowheads="1"/>
          </p:cNvPicPr>
          <p:nvPr userDrawn="1"/>
        </p:nvPicPr>
        <p:blipFill>
          <a:blip r:embed="rId2" cstate="print"/>
          <a:srcRect t="26899"/>
          <a:stretch>
            <a:fillRect/>
          </a:stretch>
        </p:blipFill>
        <p:spPr bwMode="auto">
          <a:xfrm>
            <a:off x="0" y="1817688"/>
            <a:ext cx="9144000" cy="5040312"/>
          </a:xfrm>
          <a:prstGeom prst="rect">
            <a:avLst/>
          </a:prstGeom>
          <a:noFill/>
        </p:spPr>
      </p:pic>
      <p:sp>
        <p:nvSpPr>
          <p:cNvPr id="1116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8788" y="2130425"/>
            <a:ext cx="7772400" cy="1017588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116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8788" y="3148013"/>
            <a:ext cx="6400800" cy="531812"/>
          </a:xfrm>
        </p:spPr>
        <p:txBody>
          <a:bodyPr/>
          <a:lstStyle>
            <a:lvl1pPr marL="0" indent="0">
              <a:defRPr sz="2200" smtClean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 smtClean="0"/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458788" y="5999163"/>
            <a:ext cx="5746750" cy="531812"/>
          </a:xfrm>
        </p:spPr>
        <p:txBody>
          <a:bodyPr anchor="b"/>
          <a:lstStyle>
            <a:lvl1pPr marL="0" indent="0"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1" descr="M_MERCK_MILLIPORE_rg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7000" y="303213"/>
            <a:ext cx="1079500" cy="1001712"/>
          </a:xfrm>
          <a:prstGeom prst="rect">
            <a:avLst/>
          </a:prstGeom>
          <a:noFill/>
        </p:spPr>
      </p:pic>
      <p:pic>
        <p:nvPicPr>
          <p:cNvPr id="74753" name="Picture 1"/>
          <p:cNvPicPr>
            <a:picLocks noChangeAspect="1" noChangeArrowheads="1"/>
          </p:cNvPicPr>
          <p:nvPr userDrawn="1"/>
        </p:nvPicPr>
        <p:blipFill>
          <a:blip r:embed="rId4" cstate="print"/>
          <a:srcRect l="15350" b="30630"/>
          <a:stretch>
            <a:fillRect/>
          </a:stretch>
        </p:blipFill>
        <p:spPr bwMode="auto">
          <a:xfrm>
            <a:off x="0" y="1817688"/>
            <a:ext cx="8853488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pagepicture with red f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rot"/>
          <p:cNvPicPr>
            <a:picLocks noChangeAspect="1" noChangeArrowheads="1"/>
          </p:cNvPicPr>
          <p:nvPr userDrawn="1"/>
        </p:nvPicPr>
        <p:blipFill>
          <a:blip r:embed="rId2" cstate="print"/>
          <a:srcRect t="26411"/>
          <a:stretch>
            <a:fillRect/>
          </a:stretch>
        </p:blipFill>
        <p:spPr bwMode="auto">
          <a:xfrm>
            <a:off x="0" y="1811338"/>
            <a:ext cx="9144000" cy="5046662"/>
          </a:xfrm>
          <a:prstGeom prst="rect">
            <a:avLst/>
          </a:prstGeom>
          <a:noFill/>
        </p:spPr>
      </p:pic>
      <p:sp>
        <p:nvSpPr>
          <p:cNvPr id="1116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8788" y="2130425"/>
            <a:ext cx="7772400" cy="1017588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116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8788" y="3148013"/>
            <a:ext cx="6400800" cy="531812"/>
          </a:xfrm>
        </p:spPr>
        <p:txBody>
          <a:bodyPr/>
          <a:lstStyle>
            <a:lvl1pPr marL="0" indent="0">
              <a:defRPr sz="2200" smtClean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 smtClean="0"/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458788" y="5999163"/>
            <a:ext cx="5746750" cy="531812"/>
          </a:xfrm>
        </p:spPr>
        <p:txBody>
          <a:bodyPr anchor="b"/>
          <a:lstStyle>
            <a:lvl1pPr marL="0" indent="0"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1" descr="M_MERCK_MILLIPORE_rg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7000" y="303213"/>
            <a:ext cx="1079500" cy="1001712"/>
          </a:xfrm>
          <a:prstGeom prst="rect">
            <a:avLst/>
          </a:prstGeom>
          <a:noFill/>
        </p:spPr>
      </p:pic>
      <p:pic>
        <p:nvPicPr>
          <p:cNvPr id="9" name="Picture 1"/>
          <p:cNvPicPr>
            <a:picLocks noChangeAspect="1" noChangeArrowheads="1"/>
          </p:cNvPicPr>
          <p:nvPr userDrawn="1"/>
        </p:nvPicPr>
        <p:blipFill>
          <a:blip r:embed="rId4" cstate="print"/>
          <a:srcRect l="15350" b="30630"/>
          <a:stretch>
            <a:fillRect/>
          </a:stretch>
        </p:blipFill>
        <p:spPr bwMode="auto">
          <a:xfrm>
            <a:off x="0" y="1817688"/>
            <a:ext cx="8853488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pagepicture with yellow f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1" name="Picture 3" descr="gelb"/>
          <p:cNvPicPr>
            <a:picLocks noChangeAspect="1" noChangeArrowheads="1"/>
          </p:cNvPicPr>
          <p:nvPr userDrawn="1"/>
        </p:nvPicPr>
        <p:blipFill>
          <a:blip r:embed="rId2" cstate="print"/>
          <a:srcRect t="25853" r="3542"/>
          <a:stretch>
            <a:fillRect/>
          </a:stretch>
        </p:blipFill>
        <p:spPr bwMode="auto">
          <a:xfrm>
            <a:off x="0" y="1773238"/>
            <a:ext cx="8820150" cy="5084762"/>
          </a:xfrm>
          <a:prstGeom prst="rect">
            <a:avLst/>
          </a:prstGeom>
          <a:noFill/>
        </p:spPr>
      </p:pic>
      <p:sp>
        <p:nvSpPr>
          <p:cNvPr id="1116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8788" y="2130425"/>
            <a:ext cx="7772400" cy="1017588"/>
          </a:xfrm>
        </p:spPr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 smtClean="0"/>
          </a:p>
        </p:txBody>
      </p:sp>
      <p:sp>
        <p:nvSpPr>
          <p:cNvPr id="1116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8788" y="3148013"/>
            <a:ext cx="6400800" cy="531812"/>
          </a:xfrm>
        </p:spPr>
        <p:txBody>
          <a:bodyPr/>
          <a:lstStyle>
            <a:lvl1pPr marL="0" indent="0">
              <a:defRPr sz="2200" smtClean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GB" dirty="0" smtClean="0"/>
          </a:p>
        </p:txBody>
      </p:sp>
      <p:sp>
        <p:nvSpPr>
          <p:cNvPr id="14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458788" y="5999163"/>
            <a:ext cx="5746750" cy="531812"/>
          </a:xfrm>
        </p:spPr>
        <p:txBody>
          <a:bodyPr anchor="b"/>
          <a:lstStyle>
            <a:lvl1pPr marL="0" indent="0">
              <a:defRPr sz="160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9" name="Picture 1" descr="M_MERCK_MILLIPORE_rg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47000" y="303213"/>
            <a:ext cx="1079500" cy="1001712"/>
          </a:xfrm>
          <a:prstGeom prst="rect">
            <a:avLst/>
          </a:prstGeom>
          <a:noFill/>
        </p:spPr>
      </p:pic>
      <p:pic>
        <p:nvPicPr>
          <p:cNvPr id="83970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 l="15350" b="30630"/>
          <a:stretch>
            <a:fillRect/>
          </a:stretch>
        </p:blipFill>
        <p:spPr bwMode="auto">
          <a:xfrm>
            <a:off x="0" y="1817688"/>
            <a:ext cx="8853488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 userDrawn="1"/>
        </p:nvPicPr>
        <p:blipFill>
          <a:blip r:embed="rId2" cstate="print"/>
          <a:srcRect l="14543" b="17694"/>
          <a:stretch>
            <a:fillRect/>
          </a:stretch>
        </p:blipFill>
        <p:spPr bwMode="auto">
          <a:xfrm>
            <a:off x="0" y="869950"/>
            <a:ext cx="8945563" cy="598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1033463"/>
            <a:ext cx="6102113" cy="776287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2"/>
          </p:nvPr>
        </p:nvSpPr>
        <p:spPr>
          <a:xfrm>
            <a:off x="6559314" y="1196753"/>
            <a:ext cx="1747836" cy="776287"/>
          </a:xfrm>
        </p:spPr>
        <p:txBody>
          <a:bodyPr anchor="b"/>
          <a:lstStyle>
            <a:lvl1pPr algn="r">
              <a:defRPr sz="5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050C9-CBE3-46E2-9FC3-7428072A2E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9" name="Picture 1" descr="M_MERCK_MILLIPORE_rg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204788"/>
            <a:ext cx="608012" cy="56356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picturepag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blue-millipore.jpg"/>
          <p:cNvPicPr>
            <a:picLocks noChangeAspect="1"/>
          </p:cNvPicPr>
          <p:nvPr userDrawn="1"/>
        </p:nvPicPr>
        <p:blipFill>
          <a:blip r:embed="rId2" cstate="print"/>
          <a:srcRect t="2038" r="2872" b="318"/>
          <a:stretch>
            <a:fillRect/>
          </a:stretch>
        </p:blipFill>
        <p:spPr>
          <a:xfrm>
            <a:off x="43542" y="869950"/>
            <a:ext cx="8881383" cy="59880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1033463"/>
            <a:ext cx="6102113" cy="776287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2"/>
          </p:nvPr>
        </p:nvSpPr>
        <p:spPr>
          <a:xfrm>
            <a:off x="6559314" y="1196753"/>
            <a:ext cx="1747836" cy="776287"/>
          </a:xfrm>
        </p:spPr>
        <p:txBody>
          <a:bodyPr anchor="b"/>
          <a:lstStyle>
            <a:lvl1pPr algn="r">
              <a:defRPr sz="5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050C9-CBE3-46E2-9FC3-7428072A2E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9" name="Picture 1" descr="M_MERCK_MILLIPORE_rg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204788"/>
            <a:ext cx="608012" cy="563562"/>
          </a:xfrm>
          <a:prstGeom prst="rect">
            <a:avLst/>
          </a:prstGeom>
          <a:noFill/>
        </p:spPr>
      </p:pic>
      <p:pic>
        <p:nvPicPr>
          <p:cNvPr id="15" name="Picture 1"/>
          <p:cNvPicPr>
            <a:picLocks noChangeAspect="1" noChangeArrowheads="1"/>
          </p:cNvPicPr>
          <p:nvPr userDrawn="1"/>
        </p:nvPicPr>
        <p:blipFill>
          <a:blip r:embed="rId4" cstate="print"/>
          <a:srcRect l="14319" b="17587"/>
          <a:stretch>
            <a:fillRect/>
          </a:stretch>
        </p:blipFill>
        <p:spPr bwMode="auto">
          <a:xfrm>
            <a:off x="0" y="869950"/>
            <a:ext cx="8961438" cy="598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picturepag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green-millipore.jpg"/>
          <p:cNvPicPr>
            <a:picLocks noChangeAspect="1"/>
          </p:cNvPicPr>
          <p:nvPr userDrawn="1"/>
        </p:nvPicPr>
        <p:blipFill>
          <a:blip r:embed="rId2" cstate="print"/>
          <a:srcRect b="2868"/>
          <a:stretch>
            <a:fillRect/>
          </a:stretch>
        </p:blipFill>
        <p:spPr>
          <a:xfrm>
            <a:off x="0" y="869950"/>
            <a:ext cx="9144000" cy="59880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1033463"/>
            <a:ext cx="6102113" cy="776287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2"/>
          </p:nvPr>
        </p:nvSpPr>
        <p:spPr>
          <a:xfrm>
            <a:off x="6559314" y="1196753"/>
            <a:ext cx="1747836" cy="776287"/>
          </a:xfrm>
        </p:spPr>
        <p:txBody>
          <a:bodyPr anchor="b"/>
          <a:lstStyle>
            <a:lvl1pPr algn="r">
              <a:defRPr sz="5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050C9-CBE3-46E2-9FC3-7428072A2E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9" name="Picture 1" descr="M_MERCK_MILLIPORE_rg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204788"/>
            <a:ext cx="608012" cy="563562"/>
          </a:xfrm>
          <a:prstGeom prst="rect">
            <a:avLst/>
          </a:prstGeom>
          <a:noFill/>
        </p:spPr>
      </p:pic>
      <p:pic>
        <p:nvPicPr>
          <p:cNvPr id="15" name="Picture 1"/>
          <p:cNvPicPr>
            <a:picLocks noChangeAspect="1" noChangeArrowheads="1"/>
          </p:cNvPicPr>
          <p:nvPr userDrawn="1"/>
        </p:nvPicPr>
        <p:blipFill>
          <a:blip r:embed="rId4" cstate="print"/>
          <a:srcRect l="14319" b="17587"/>
          <a:stretch>
            <a:fillRect/>
          </a:stretch>
        </p:blipFill>
        <p:spPr bwMode="auto">
          <a:xfrm>
            <a:off x="0" y="869950"/>
            <a:ext cx="8961438" cy="598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picturepag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red-millipor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716134"/>
            <a:ext cx="9144000" cy="614186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1033463"/>
            <a:ext cx="6102113" cy="776287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2"/>
          </p:nvPr>
        </p:nvSpPr>
        <p:spPr>
          <a:xfrm>
            <a:off x="6559314" y="1196753"/>
            <a:ext cx="1747836" cy="776287"/>
          </a:xfrm>
        </p:spPr>
        <p:txBody>
          <a:bodyPr anchor="b"/>
          <a:lstStyle>
            <a:lvl1pPr algn="r">
              <a:defRPr sz="5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050C9-CBE3-46E2-9FC3-7428072A2E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9" name="Picture 1" descr="M_MERCK_MILLIPORE_rg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204788"/>
            <a:ext cx="608012" cy="563562"/>
          </a:xfrm>
          <a:prstGeom prst="rect">
            <a:avLst/>
          </a:prstGeom>
          <a:noFill/>
        </p:spPr>
      </p:pic>
      <p:pic>
        <p:nvPicPr>
          <p:cNvPr id="14" name="Picture 1"/>
          <p:cNvPicPr>
            <a:picLocks noChangeAspect="1" noChangeArrowheads="1"/>
          </p:cNvPicPr>
          <p:nvPr userDrawn="1"/>
        </p:nvPicPr>
        <p:blipFill>
          <a:blip r:embed="rId4" cstate="print"/>
          <a:srcRect l="14319" b="17587"/>
          <a:stretch>
            <a:fillRect/>
          </a:stretch>
        </p:blipFill>
        <p:spPr bwMode="auto">
          <a:xfrm>
            <a:off x="0" y="869950"/>
            <a:ext cx="8961438" cy="598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picturepage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" descr="gelb"/>
          <p:cNvPicPr>
            <a:picLocks noChangeAspect="1" noChangeArrowheads="1"/>
          </p:cNvPicPr>
          <p:nvPr userDrawn="1"/>
        </p:nvPicPr>
        <p:blipFill>
          <a:blip r:embed="rId2" cstate="print"/>
          <a:srcRect l="12313" t="25853" r="3542" b="-1576"/>
          <a:stretch>
            <a:fillRect/>
          </a:stretch>
        </p:blipFill>
        <p:spPr bwMode="auto">
          <a:xfrm>
            <a:off x="1587" y="758826"/>
            <a:ext cx="8932863" cy="6222999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1033463"/>
            <a:ext cx="6102113" cy="776287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2"/>
          </p:nvPr>
        </p:nvSpPr>
        <p:spPr>
          <a:xfrm>
            <a:off x="6559314" y="1196753"/>
            <a:ext cx="1747836" cy="776287"/>
          </a:xfrm>
        </p:spPr>
        <p:txBody>
          <a:bodyPr anchor="b"/>
          <a:lstStyle>
            <a:lvl1pPr algn="r">
              <a:defRPr sz="5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050C9-CBE3-46E2-9FC3-7428072A2E6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9" name="Picture 1" descr="M_MERCK_MILLIPORE_rgb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6438" y="204788"/>
            <a:ext cx="608012" cy="563562"/>
          </a:xfrm>
          <a:prstGeom prst="rect">
            <a:avLst/>
          </a:prstGeom>
          <a:noFill/>
        </p:spPr>
      </p:pic>
      <p:pic>
        <p:nvPicPr>
          <p:cNvPr id="12" name="Picture 1"/>
          <p:cNvPicPr>
            <a:picLocks noChangeAspect="1" noChangeArrowheads="1"/>
          </p:cNvPicPr>
          <p:nvPr userDrawn="1"/>
        </p:nvPicPr>
        <p:blipFill>
          <a:blip r:embed="rId4" cstate="print"/>
          <a:srcRect l="14319" b="17587"/>
          <a:stretch>
            <a:fillRect/>
          </a:stretch>
        </p:blipFill>
        <p:spPr bwMode="auto">
          <a:xfrm>
            <a:off x="0" y="869950"/>
            <a:ext cx="8961438" cy="598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39D7B7-299D-4E4D-9E4E-80892351D7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ontitle_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432560"/>
            <a:ext cx="7673975" cy="3771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455613" y="1112838"/>
            <a:ext cx="7675562" cy="319087"/>
          </a:xfrm>
        </p:spPr>
        <p:txBody>
          <a:bodyPr/>
          <a:lstStyle>
            <a:lvl1pPr>
              <a:defRPr b="1">
                <a:solidFill>
                  <a:schemeClr val="tx2"/>
                </a:solidFill>
              </a:defRPr>
            </a:lvl1pPr>
            <a:lvl2pPr>
              <a:defRPr b="1">
                <a:solidFill>
                  <a:schemeClr val="tx2"/>
                </a:solidFill>
              </a:defRPr>
            </a:lvl2pPr>
            <a:lvl3pPr>
              <a:defRPr b="1">
                <a:solidFill>
                  <a:schemeClr val="tx2"/>
                </a:solidFill>
              </a:defRPr>
            </a:lvl3pPr>
            <a:lvl4pPr>
              <a:defRPr b="1">
                <a:solidFill>
                  <a:schemeClr val="tx2"/>
                </a:solidFill>
              </a:defRPr>
            </a:lvl4pPr>
            <a:lvl5pPr>
              <a:defRPr b="1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53169-BEFB-48A2-A0CC-E7C1F60E3C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omplete-overw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0" name="Rectangle 5"/>
          <p:cNvSpPr>
            <a:spLocks noGrp="1" noChangeArrowheads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31" name="Rectangle 6"/>
          <p:cNvSpPr>
            <a:spLocks noGrp="1" noChangeArrowheads="1"/>
          </p:cNvSpPr>
          <p:nvPr>
            <p:ph type="sldNum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3D537-2C53-4CF5-A757-EC2BEDF49AF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32" name="Inhaltsplatzhalter 2"/>
          <p:cNvSpPr>
            <a:spLocks noGrp="1"/>
          </p:cNvSpPr>
          <p:nvPr>
            <p:ph idx="1"/>
          </p:nvPr>
        </p:nvSpPr>
        <p:spPr>
          <a:xfrm>
            <a:off x="1114424" y="2014538"/>
            <a:ext cx="7058025" cy="468312"/>
          </a:xfrm>
        </p:spPr>
        <p:txBody>
          <a:bodyPr anchor="b"/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chemeClr val="tx2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3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455613" y="2014538"/>
            <a:ext cx="442912" cy="468312"/>
          </a:xfrm>
          <a:ln>
            <a:solidFill>
              <a:schemeClr val="tx2"/>
            </a:solidFill>
          </a:ln>
        </p:spPr>
        <p:txBody>
          <a:bodyPr rIns="54000" anchor="b"/>
          <a:lstStyle>
            <a:lvl1pPr algn="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Textplatzhalter 10"/>
          <p:cNvSpPr>
            <a:spLocks noGrp="1"/>
          </p:cNvSpPr>
          <p:nvPr>
            <p:ph type="body" sz="quarter" idx="13"/>
          </p:nvPr>
        </p:nvSpPr>
        <p:spPr>
          <a:xfrm>
            <a:off x="455613" y="2586945"/>
            <a:ext cx="442912" cy="468312"/>
          </a:xfrm>
          <a:noFill/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0" rIns="54000" bIns="0" numCol="1" anchor="b" anchorCtr="0" compatLnSpc="1">
            <a:prstTxWarp prst="textNoShape">
              <a:avLst/>
            </a:prstTxWarp>
          </a:bodyPr>
          <a:lstStyle>
            <a:lvl1pPr algn="r">
              <a:defRPr lang="de-DE" b="1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rtl="0" eaLnBrk="0" fontAlgn="base" hangingPunct="0">
              <a:spcBef>
                <a:spcPct val="20000"/>
              </a:spcBef>
              <a:spcAft>
                <a:spcPct val="2000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35" name="Inhaltsplatzhalter 2"/>
          <p:cNvSpPr>
            <a:spLocks noGrp="1"/>
          </p:cNvSpPr>
          <p:nvPr>
            <p:ph idx="14"/>
          </p:nvPr>
        </p:nvSpPr>
        <p:spPr>
          <a:xfrm>
            <a:off x="1114424" y="2586945"/>
            <a:ext cx="7058025" cy="468312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lang="de-DE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0" lvl="0" indent="0" algn="l" rtl="0" eaLnBrk="0" fontAlgn="base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36" name="Inhaltsplatzhalter 2"/>
          <p:cNvSpPr>
            <a:spLocks noGrp="1"/>
          </p:cNvSpPr>
          <p:nvPr>
            <p:ph idx="15"/>
          </p:nvPr>
        </p:nvSpPr>
        <p:spPr>
          <a:xfrm>
            <a:off x="1114424" y="3159352"/>
            <a:ext cx="7058025" cy="468312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lang="de-DE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0" lvl="0" indent="0" algn="l" rtl="0" eaLnBrk="0" fontAlgn="base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37" name="Textplatzhalter 10"/>
          <p:cNvSpPr>
            <a:spLocks noGrp="1"/>
          </p:cNvSpPr>
          <p:nvPr>
            <p:ph type="body" sz="quarter" idx="16"/>
          </p:nvPr>
        </p:nvSpPr>
        <p:spPr>
          <a:xfrm>
            <a:off x="455613" y="3159352"/>
            <a:ext cx="442912" cy="468312"/>
          </a:xfrm>
          <a:noFill/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0" rIns="54000" bIns="0" numCol="1" anchor="b" anchorCtr="0" compatLnSpc="1">
            <a:prstTxWarp prst="textNoShape">
              <a:avLst/>
            </a:prstTxWarp>
          </a:bodyPr>
          <a:lstStyle>
            <a:lvl1pPr algn="r">
              <a:defRPr lang="de-DE" b="1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rtl="0" eaLnBrk="0" fontAlgn="base" hangingPunct="0">
              <a:spcBef>
                <a:spcPct val="20000"/>
              </a:spcBef>
              <a:spcAft>
                <a:spcPct val="2000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38" name="Textplatzhalter 10"/>
          <p:cNvSpPr>
            <a:spLocks noGrp="1"/>
          </p:cNvSpPr>
          <p:nvPr>
            <p:ph type="body" sz="quarter" idx="17"/>
          </p:nvPr>
        </p:nvSpPr>
        <p:spPr>
          <a:xfrm>
            <a:off x="455613" y="3731759"/>
            <a:ext cx="442912" cy="468312"/>
          </a:xfrm>
          <a:noFill/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0" rIns="54000" bIns="0" numCol="1" anchor="b" anchorCtr="0" compatLnSpc="1">
            <a:prstTxWarp prst="textNoShape">
              <a:avLst/>
            </a:prstTxWarp>
          </a:bodyPr>
          <a:lstStyle>
            <a:lvl1pPr algn="r">
              <a:defRPr lang="de-DE" b="1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rtl="0" eaLnBrk="0" fontAlgn="base" hangingPunct="0">
              <a:spcBef>
                <a:spcPct val="20000"/>
              </a:spcBef>
              <a:spcAft>
                <a:spcPct val="2000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39" name="Inhaltsplatzhalter 2"/>
          <p:cNvSpPr>
            <a:spLocks noGrp="1"/>
          </p:cNvSpPr>
          <p:nvPr>
            <p:ph idx="18"/>
          </p:nvPr>
        </p:nvSpPr>
        <p:spPr>
          <a:xfrm>
            <a:off x="1114424" y="3731759"/>
            <a:ext cx="7058025" cy="468312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lang="de-DE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0" lvl="0" indent="0" algn="l" rtl="0" eaLnBrk="0" fontAlgn="base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40" name="Inhaltsplatzhalter 2"/>
          <p:cNvSpPr>
            <a:spLocks noGrp="1"/>
          </p:cNvSpPr>
          <p:nvPr>
            <p:ph idx="19"/>
          </p:nvPr>
        </p:nvSpPr>
        <p:spPr>
          <a:xfrm>
            <a:off x="1114424" y="4304166"/>
            <a:ext cx="7058025" cy="468312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lang="de-DE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0" lvl="0" indent="0" algn="l" rtl="0" eaLnBrk="0" fontAlgn="base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41" name="Textplatzhalter 10"/>
          <p:cNvSpPr>
            <a:spLocks noGrp="1"/>
          </p:cNvSpPr>
          <p:nvPr>
            <p:ph type="body" sz="quarter" idx="20"/>
          </p:nvPr>
        </p:nvSpPr>
        <p:spPr>
          <a:xfrm>
            <a:off x="455613" y="4304166"/>
            <a:ext cx="442912" cy="468312"/>
          </a:xfrm>
          <a:noFill/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0" rIns="54000" bIns="0" numCol="1" anchor="b" anchorCtr="0" compatLnSpc="1">
            <a:prstTxWarp prst="textNoShape">
              <a:avLst/>
            </a:prstTxWarp>
          </a:bodyPr>
          <a:lstStyle>
            <a:lvl1pPr algn="r">
              <a:defRPr lang="de-DE" b="1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rtl="0" eaLnBrk="0" fontAlgn="base" hangingPunct="0">
              <a:spcBef>
                <a:spcPct val="20000"/>
              </a:spcBef>
              <a:spcAft>
                <a:spcPct val="2000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42" name="Textplatzhalter 10"/>
          <p:cNvSpPr>
            <a:spLocks noGrp="1"/>
          </p:cNvSpPr>
          <p:nvPr>
            <p:ph type="body" sz="quarter" idx="21"/>
          </p:nvPr>
        </p:nvSpPr>
        <p:spPr>
          <a:xfrm>
            <a:off x="455613" y="4876573"/>
            <a:ext cx="442912" cy="468312"/>
          </a:xfrm>
          <a:noFill/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0" rIns="54000" bIns="0" numCol="1" anchor="b" anchorCtr="0" compatLnSpc="1">
            <a:prstTxWarp prst="textNoShape">
              <a:avLst/>
            </a:prstTxWarp>
          </a:bodyPr>
          <a:lstStyle>
            <a:lvl1pPr algn="r">
              <a:defRPr lang="de-DE" b="1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rtl="0" eaLnBrk="0" fontAlgn="base" hangingPunct="0">
              <a:spcBef>
                <a:spcPct val="20000"/>
              </a:spcBef>
              <a:spcAft>
                <a:spcPct val="2000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43" name="Inhaltsplatzhalter 2"/>
          <p:cNvSpPr>
            <a:spLocks noGrp="1"/>
          </p:cNvSpPr>
          <p:nvPr>
            <p:ph idx="22"/>
          </p:nvPr>
        </p:nvSpPr>
        <p:spPr>
          <a:xfrm>
            <a:off x="1114424" y="4876573"/>
            <a:ext cx="7058025" cy="468312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lang="de-DE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0" lvl="0" indent="0" algn="l" rtl="0" eaLnBrk="0" fontAlgn="base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44" name="Inhaltsplatzhalter 2"/>
          <p:cNvSpPr>
            <a:spLocks noGrp="1"/>
          </p:cNvSpPr>
          <p:nvPr>
            <p:ph idx="23"/>
          </p:nvPr>
        </p:nvSpPr>
        <p:spPr>
          <a:xfrm>
            <a:off x="1114424" y="5448980"/>
            <a:ext cx="7058025" cy="468312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lang="de-DE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0" lvl="0" indent="0" algn="l" rtl="0" eaLnBrk="0" fontAlgn="base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45" name="Textplatzhalter 10"/>
          <p:cNvSpPr>
            <a:spLocks noGrp="1"/>
          </p:cNvSpPr>
          <p:nvPr>
            <p:ph type="body" sz="quarter" idx="24"/>
          </p:nvPr>
        </p:nvSpPr>
        <p:spPr>
          <a:xfrm>
            <a:off x="455613" y="5448980"/>
            <a:ext cx="442912" cy="468312"/>
          </a:xfrm>
          <a:noFill/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0" rIns="54000" bIns="0" numCol="1" anchor="b" anchorCtr="0" compatLnSpc="1">
            <a:prstTxWarp prst="textNoShape">
              <a:avLst/>
            </a:prstTxWarp>
          </a:bodyPr>
          <a:lstStyle>
            <a:lvl1pPr algn="r">
              <a:defRPr lang="de-DE" b="1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rtl="0" eaLnBrk="0" fontAlgn="base" hangingPunct="0">
              <a:spcBef>
                <a:spcPct val="20000"/>
              </a:spcBef>
              <a:spcAft>
                <a:spcPct val="2000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46" name="Textplatzhalter 10"/>
          <p:cNvSpPr>
            <a:spLocks noGrp="1"/>
          </p:cNvSpPr>
          <p:nvPr>
            <p:ph type="body" sz="quarter" idx="25"/>
          </p:nvPr>
        </p:nvSpPr>
        <p:spPr>
          <a:xfrm>
            <a:off x="455613" y="6021388"/>
            <a:ext cx="442912" cy="468312"/>
          </a:xfrm>
          <a:noFill/>
          <a:ln w="9525" algn="ctr">
            <a:solidFill>
              <a:schemeClr val="tx2"/>
            </a:solidFill>
            <a:miter lim="800000"/>
            <a:headEnd/>
            <a:tailEnd/>
          </a:ln>
        </p:spPr>
        <p:txBody>
          <a:bodyPr vert="horz" wrap="square" lIns="0" tIns="0" rIns="54000" bIns="0" numCol="1" anchor="b" anchorCtr="0" compatLnSpc="1">
            <a:prstTxWarp prst="textNoShape">
              <a:avLst/>
            </a:prstTxWarp>
          </a:bodyPr>
          <a:lstStyle>
            <a:lvl1pPr algn="r">
              <a:defRPr lang="de-DE" b="1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rtl="0" eaLnBrk="0" fontAlgn="base" hangingPunct="0">
              <a:spcBef>
                <a:spcPct val="20000"/>
              </a:spcBef>
              <a:spcAft>
                <a:spcPct val="2000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  <p:sp>
        <p:nvSpPr>
          <p:cNvPr id="47" name="Inhaltsplatzhalter 2"/>
          <p:cNvSpPr>
            <a:spLocks noGrp="1"/>
          </p:cNvSpPr>
          <p:nvPr>
            <p:ph idx="26"/>
          </p:nvPr>
        </p:nvSpPr>
        <p:spPr>
          <a:xfrm>
            <a:off x="1114424" y="6021388"/>
            <a:ext cx="7058025" cy="468312"/>
          </a:xfr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lang="de-DE" b="1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buNone/>
              <a:defRPr/>
            </a:lvl2pPr>
          </a:lstStyle>
          <a:p>
            <a:pPr marL="0" lvl="0" indent="0" algn="l" rtl="0" eaLnBrk="0" fontAlgn="base" hangingPunc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 typeface="Wingdings" pitchFamily="16" charset="2"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divider p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14424" y="2014538"/>
            <a:ext cx="7058025" cy="468312"/>
          </a:xfrm>
        </p:spPr>
        <p:txBody>
          <a:bodyPr anchor="b"/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chemeClr val="tx2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platzhalter 10"/>
          <p:cNvSpPr>
            <a:spLocks noGrp="1"/>
          </p:cNvSpPr>
          <p:nvPr>
            <p:ph type="body" sz="quarter" idx="12"/>
          </p:nvPr>
        </p:nvSpPr>
        <p:spPr>
          <a:xfrm>
            <a:off x="455613" y="2014538"/>
            <a:ext cx="442912" cy="468312"/>
          </a:xfrm>
          <a:ln>
            <a:solidFill>
              <a:schemeClr val="tx2"/>
            </a:solidFill>
          </a:ln>
        </p:spPr>
        <p:txBody>
          <a:bodyPr rIns="54000" anchor="b"/>
          <a:lstStyle>
            <a:lvl1pPr algn="r">
              <a:defRPr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platzhalter 10"/>
          <p:cNvSpPr>
            <a:spLocks noGrp="1"/>
          </p:cNvSpPr>
          <p:nvPr>
            <p:ph type="body" sz="quarter" idx="13"/>
          </p:nvPr>
        </p:nvSpPr>
        <p:spPr>
          <a:xfrm>
            <a:off x="455613" y="2586945"/>
            <a:ext cx="442912" cy="468312"/>
          </a:xfrm>
          <a:ln>
            <a:solidFill>
              <a:schemeClr val="accent6"/>
            </a:solidFill>
          </a:ln>
        </p:spPr>
        <p:txBody>
          <a:bodyPr rIns="54000" anchor="b"/>
          <a:lstStyle>
            <a:lvl1pPr algn="r">
              <a:defRPr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Inhaltsplatzhalter 2"/>
          <p:cNvSpPr>
            <a:spLocks noGrp="1"/>
          </p:cNvSpPr>
          <p:nvPr>
            <p:ph idx="14"/>
          </p:nvPr>
        </p:nvSpPr>
        <p:spPr>
          <a:xfrm>
            <a:off x="1114424" y="2586945"/>
            <a:ext cx="7058025" cy="468312"/>
          </a:xfrm>
        </p:spPr>
        <p:txBody>
          <a:bodyPr anchor="b"/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chemeClr val="accent6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Inhaltsplatzhalter 2"/>
          <p:cNvSpPr>
            <a:spLocks noGrp="1"/>
          </p:cNvSpPr>
          <p:nvPr>
            <p:ph idx="15"/>
          </p:nvPr>
        </p:nvSpPr>
        <p:spPr>
          <a:xfrm>
            <a:off x="1114424" y="3159352"/>
            <a:ext cx="7058025" cy="468312"/>
          </a:xfrm>
        </p:spPr>
        <p:txBody>
          <a:bodyPr anchor="b"/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chemeClr val="accent6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platzhalter 10"/>
          <p:cNvSpPr>
            <a:spLocks noGrp="1"/>
          </p:cNvSpPr>
          <p:nvPr>
            <p:ph type="body" sz="quarter" idx="16"/>
          </p:nvPr>
        </p:nvSpPr>
        <p:spPr>
          <a:xfrm>
            <a:off x="455613" y="3159352"/>
            <a:ext cx="442912" cy="468312"/>
          </a:xfrm>
          <a:ln>
            <a:solidFill>
              <a:schemeClr val="accent6"/>
            </a:solidFill>
          </a:ln>
        </p:spPr>
        <p:txBody>
          <a:bodyPr rIns="54000" anchor="b"/>
          <a:lstStyle>
            <a:lvl1pPr algn="r">
              <a:defRPr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platzhalter 10"/>
          <p:cNvSpPr>
            <a:spLocks noGrp="1"/>
          </p:cNvSpPr>
          <p:nvPr>
            <p:ph type="body" sz="quarter" idx="17"/>
          </p:nvPr>
        </p:nvSpPr>
        <p:spPr>
          <a:xfrm>
            <a:off x="455613" y="3731759"/>
            <a:ext cx="442912" cy="468312"/>
          </a:xfrm>
          <a:ln>
            <a:solidFill>
              <a:schemeClr val="accent6"/>
            </a:solidFill>
          </a:ln>
        </p:spPr>
        <p:txBody>
          <a:bodyPr rIns="54000" anchor="b"/>
          <a:lstStyle>
            <a:lvl1pPr algn="r">
              <a:defRPr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Inhaltsplatzhalter 2"/>
          <p:cNvSpPr>
            <a:spLocks noGrp="1"/>
          </p:cNvSpPr>
          <p:nvPr>
            <p:ph idx="18"/>
          </p:nvPr>
        </p:nvSpPr>
        <p:spPr>
          <a:xfrm>
            <a:off x="1114424" y="3731759"/>
            <a:ext cx="7058025" cy="468312"/>
          </a:xfrm>
        </p:spPr>
        <p:txBody>
          <a:bodyPr anchor="b"/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chemeClr val="accent6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Inhaltsplatzhalter 2"/>
          <p:cNvSpPr>
            <a:spLocks noGrp="1"/>
          </p:cNvSpPr>
          <p:nvPr>
            <p:ph idx="19"/>
          </p:nvPr>
        </p:nvSpPr>
        <p:spPr>
          <a:xfrm>
            <a:off x="1114424" y="4304166"/>
            <a:ext cx="7058025" cy="468312"/>
          </a:xfrm>
        </p:spPr>
        <p:txBody>
          <a:bodyPr anchor="b"/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chemeClr val="accent6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platzhalter 10"/>
          <p:cNvSpPr>
            <a:spLocks noGrp="1"/>
          </p:cNvSpPr>
          <p:nvPr>
            <p:ph type="body" sz="quarter" idx="20"/>
          </p:nvPr>
        </p:nvSpPr>
        <p:spPr>
          <a:xfrm>
            <a:off x="455613" y="4304166"/>
            <a:ext cx="442912" cy="468312"/>
          </a:xfrm>
          <a:ln>
            <a:solidFill>
              <a:schemeClr val="accent6"/>
            </a:solidFill>
          </a:ln>
        </p:spPr>
        <p:txBody>
          <a:bodyPr rIns="54000" anchor="b"/>
          <a:lstStyle>
            <a:lvl1pPr algn="r">
              <a:defRPr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platzhalter 10"/>
          <p:cNvSpPr>
            <a:spLocks noGrp="1"/>
          </p:cNvSpPr>
          <p:nvPr>
            <p:ph type="body" sz="quarter" idx="21"/>
          </p:nvPr>
        </p:nvSpPr>
        <p:spPr>
          <a:xfrm>
            <a:off x="455613" y="4876573"/>
            <a:ext cx="442912" cy="468312"/>
          </a:xfrm>
          <a:ln>
            <a:solidFill>
              <a:schemeClr val="accent6"/>
            </a:solidFill>
          </a:ln>
        </p:spPr>
        <p:txBody>
          <a:bodyPr rIns="54000" anchor="b"/>
          <a:lstStyle>
            <a:lvl1pPr algn="r">
              <a:defRPr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Inhaltsplatzhalter 2"/>
          <p:cNvSpPr>
            <a:spLocks noGrp="1"/>
          </p:cNvSpPr>
          <p:nvPr>
            <p:ph idx="22"/>
          </p:nvPr>
        </p:nvSpPr>
        <p:spPr>
          <a:xfrm>
            <a:off x="1114424" y="4876573"/>
            <a:ext cx="7058025" cy="468312"/>
          </a:xfrm>
        </p:spPr>
        <p:txBody>
          <a:bodyPr anchor="b"/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chemeClr val="accent6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Inhaltsplatzhalter 2"/>
          <p:cNvSpPr>
            <a:spLocks noGrp="1"/>
          </p:cNvSpPr>
          <p:nvPr>
            <p:ph idx="23"/>
          </p:nvPr>
        </p:nvSpPr>
        <p:spPr>
          <a:xfrm>
            <a:off x="1114424" y="5448980"/>
            <a:ext cx="7058025" cy="468312"/>
          </a:xfrm>
        </p:spPr>
        <p:txBody>
          <a:bodyPr anchor="b"/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chemeClr val="accent6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platzhalter 10"/>
          <p:cNvSpPr>
            <a:spLocks noGrp="1"/>
          </p:cNvSpPr>
          <p:nvPr>
            <p:ph type="body" sz="quarter" idx="24"/>
          </p:nvPr>
        </p:nvSpPr>
        <p:spPr>
          <a:xfrm>
            <a:off x="455613" y="5448980"/>
            <a:ext cx="442912" cy="468312"/>
          </a:xfrm>
          <a:ln>
            <a:solidFill>
              <a:schemeClr val="accent6"/>
            </a:solidFill>
          </a:ln>
        </p:spPr>
        <p:txBody>
          <a:bodyPr rIns="54000" anchor="b"/>
          <a:lstStyle>
            <a:lvl1pPr algn="r">
              <a:defRPr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platzhalter 10"/>
          <p:cNvSpPr>
            <a:spLocks noGrp="1"/>
          </p:cNvSpPr>
          <p:nvPr>
            <p:ph type="body" sz="quarter" idx="25"/>
          </p:nvPr>
        </p:nvSpPr>
        <p:spPr>
          <a:xfrm>
            <a:off x="455613" y="6021388"/>
            <a:ext cx="442912" cy="468312"/>
          </a:xfrm>
          <a:ln>
            <a:solidFill>
              <a:schemeClr val="accent6"/>
            </a:solidFill>
          </a:ln>
        </p:spPr>
        <p:txBody>
          <a:bodyPr rIns="54000" anchor="b"/>
          <a:lstStyle>
            <a:lvl1pPr algn="r">
              <a:defRPr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Inhaltsplatzhalter 2"/>
          <p:cNvSpPr>
            <a:spLocks noGrp="1"/>
          </p:cNvSpPr>
          <p:nvPr>
            <p:ph idx="26"/>
          </p:nvPr>
        </p:nvSpPr>
        <p:spPr>
          <a:xfrm>
            <a:off x="1114424" y="6021388"/>
            <a:ext cx="7058025" cy="468312"/>
          </a:xfrm>
        </p:spPr>
        <p:txBody>
          <a:bodyPr anchor="b"/>
          <a:lstStyle>
            <a:lvl1pPr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defRPr b="1">
                <a:solidFill>
                  <a:schemeClr val="accent6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Rectangle 5"/>
          <p:cNvSpPr>
            <a:spLocks noGrp="1" noChangeArrowheads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31" name="Rectangle 6"/>
          <p:cNvSpPr>
            <a:spLocks noGrp="1" noChangeArrowheads="1"/>
          </p:cNvSpPr>
          <p:nvPr>
            <p:ph type="sldNum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00D4BD-606A-44CB-AD72-030E0683DA7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area rounded corn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 userDrawn="1"/>
        </p:nvSpPr>
        <p:spPr bwMode="auto">
          <a:xfrm>
            <a:off x="-3175" y="809625"/>
            <a:ext cx="8943975" cy="6051550"/>
          </a:xfrm>
          <a:custGeom>
            <a:avLst/>
            <a:gdLst/>
            <a:ahLst/>
            <a:cxnLst>
              <a:cxn ang="0">
                <a:pos x="0" y="3800"/>
              </a:cxn>
              <a:cxn ang="0">
                <a:pos x="0" y="35"/>
              </a:cxn>
              <a:cxn ang="0">
                <a:pos x="4877" y="35"/>
              </a:cxn>
              <a:cxn ang="0">
                <a:pos x="5602" y="548"/>
              </a:cxn>
              <a:cxn ang="0">
                <a:pos x="5602" y="3812"/>
              </a:cxn>
              <a:cxn ang="0">
                <a:pos x="0" y="3800"/>
              </a:cxn>
            </a:cxnLst>
            <a:rect l="0" t="0" r="r" b="b"/>
            <a:pathLst>
              <a:path w="5604" h="3812">
                <a:moveTo>
                  <a:pt x="0" y="3800"/>
                </a:moveTo>
                <a:lnTo>
                  <a:pt x="0" y="35"/>
                </a:lnTo>
                <a:cubicBezTo>
                  <a:pt x="0" y="35"/>
                  <a:pt x="4115" y="41"/>
                  <a:pt x="4877" y="35"/>
                </a:cubicBezTo>
                <a:cubicBezTo>
                  <a:pt x="5390" y="0"/>
                  <a:pt x="5560" y="304"/>
                  <a:pt x="5602" y="548"/>
                </a:cubicBezTo>
                <a:cubicBezTo>
                  <a:pt x="5604" y="1170"/>
                  <a:pt x="5599" y="2955"/>
                  <a:pt x="5602" y="3812"/>
                </a:cubicBezTo>
                <a:cubicBezTo>
                  <a:pt x="2800" y="3806"/>
                  <a:pt x="0" y="3800"/>
                  <a:pt x="0" y="3800"/>
                </a:cubicBezTo>
                <a:close/>
              </a:path>
            </a:pathLst>
          </a:custGeom>
          <a:solidFill>
            <a:schemeClr val="bg2"/>
          </a:solidFill>
          <a:ln w="9525" cap="flat" cmpd="sng">
            <a:noFill/>
            <a:prstDash val="solid"/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478F6-6FE1-4921-9480-0E8B9B3EAA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7" name="Picture 1" descr="M_MERCK_MILLIPORE_rgb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26438" y="204788"/>
            <a:ext cx="608012" cy="56356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icture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1" y="2014538"/>
            <a:ext cx="5194299" cy="4462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12" name="Bildplatzhalter 11"/>
          <p:cNvSpPr>
            <a:spLocks noGrp="1"/>
          </p:cNvSpPr>
          <p:nvPr>
            <p:ph type="pic" sz="quarter" idx="13"/>
          </p:nvPr>
        </p:nvSpPr>
        <p:spPr>
          <a:xfrm>
            <a:off x="6010275" y="3559969"/>
            <a:ext cx="2162175" cy="13716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de-DE" noProof="0"/>
          </a:p>
        </p:txBody>
      </p:sp>
      <p:sp>
        <p:nvSpPr>
          <p:cNvPr id="13" name="Bildplatzhalter 11"/>
          <p:cNvSpPr>
            <a:spLocks noGrp="1"/>
          </p:cNvSpPr>
          <p:nvPr>
            <p:ph type="pic" sz="quarter" idx="14"/>
          </p:nvPr>
        </p:nvSpPr>
        <p:spPr>
          <a:xfrm>
            <a:off x="6010275" y="5105400"/>
            <a:ext cx="2162175" cy="13716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de-DE" noProof="0"/>
          </a:p>
        </p:txBody>
      </p:sp>
      <p:sp>
        <p:nvSpPr>
          <p:cNvPr id="14" name="Bildplatzhalter 11"/>
          <p:cNvSpPr>
            <a:spLocks noGrp="1"/>
          </p:cNvSpPr>
          <p:nvPr>
            <p:ph type="pic" sz="quarter" idx="15"/>
          </p:nvPr>
        </p:nvSpPr>
        <p:spPr>
          <a:xfrm>
            <a:off x="6010275" y="2014538"/>
            <a:ext cx="2162175" cy="13716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de-DE" noProof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FD8995-5CD3-41C5-95F0-C9958FAAF8D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picture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1" y="2014538"/>
            <a:ext cx="5194299" cy="44624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5"/>
          </p:nvPr>
        </p:nvSpPr>
        <p:spPr>
          <a:xfrm>
            <a:off x="6011863" y="4999301"/>
            <a:ext cx="2162175" cy="296863"/>
          </a:xfrm>
        </p:spPr>
        <p:txBody>
          <a:bodyPr/>
          <a:lstStyle>
            <a:lvl1pPr>
              <a:defRPr sz="900" b="1"/>
            </a:lvl1pPr>
            <a:lvl2pPr>
              <a:defRPr sz="1100" b="1"/>
            </a:lvl2pPr>
            <a:lvl3pPr>
              <a:defRPr sz="1100" b="1"/>
            </a:lvl3pPr>
            <a:lvl4pPr>
              <a:defRPr sz="1100" b="1"/>
            </a:lvl4pPr>
            <a:lvl5pPr>
              <a:defRPr sz="11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9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2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24AE5-7837-4EB7-A376-2FDD30565B2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9" name="Bildplatzhalter 11"/>
          <p:cNvSpPr>
            <a:spLocks noGrp="1"/>
          </p:cNvSpPr>
          <p:nvPr>
            <p:ph type="pic" sz="quarter" idx="13"/>
          </p:nvPr>
        </p:nvSpPr>
        <p:spPr>
          <a:xfrm>
            <a:off x="6010275" y="3559969"/>
            <a:ext cx="2162175" cy="13716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de-DE" noProof="0"/>
          </a:p>
        </p:txBody>
      </p:sp>
      <p:sp>
        <p:nvSpPr>
          <p:cNvPr id="10" name="Bildplatzhalter 11"/>
          <p:cNvSpPr>
            <a:spLocks noGrp="1"/>
          </p:cNvSpPr>
          <p:nvPr>
            <p:ph type="pic" sz="quarter" idx="21"/>
          </p:nvPr>
        </p:nvSpPr>
        <p:spPr>
          <a:xfrm>
            <a:off x="6010275" y="2014538"/>
            <a:ext cx="2162175" cy="1371600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de-DE" noProof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2014538"/>
            <a:ext cx="2880000" cy="446246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824013" y="2014538"/>
            <a:ext cx="2880000" cy="4462462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7AC6DF-5D42-4C6B-BC0F-7540D19B0E4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textboxes over whole 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2"/>
          </p:nvPr>
        </p:nvSpPr>
        <p:spPr>
          <a:xfrm>
            <a:off x="458787" y="2016125"/>
            <a:ext cx="3600000" cy="446404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10" name="Inhaltsplatzhalter 5"/>
          <p:cNvSpPr>
            <a:spLocks noGrp="1"/>
          </p:cNvSpPr>
          <p:nvPr>
            <p:ph sz="quarter" idx="4"/>
          </p:nvPr>
        </p:nvSpPr>
        <p:spPr>
          <a:xfrm>
            <a:off x="4572450" y="2016125"/>
            <a:ext cx="3600000" cy="446404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A3B0D5-D39B-45F7-9469-9502C38C030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over whole site two sub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7" name="Textplatzhalter 2"/>
          <p:cNvSpPr>
            <a:spLocks noGrp="1"/>
          </p:cNvSpPr>
          <p:nvPr>
            <p:ph type="body" idx="1"/>
          </p:nvPr>
        </p:nvSpPr>
        <p:spPr>
          <a:xfrm>
            <a:off x="457200" y="2016125"/>
            <a:ext cx="3600000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Inhaltsplatzhalter 3"/>
          <p:cNvSpPr>
            <a:spLocks noGrp="1"/>
          </p:cNvSpPr>
          <p:nvPr>
            <p:ph sz="half" idx="2"/>
          </p:nvPr>
        </p:nvSpPr>
        <p:spPr>
          <a:xfrm>
            <a:off x="457200" y="2655887"/>
            <a:ext cx="3600000" cy="38242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572450" y="2016125"/>
            <a:ext cx="3600000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Inhaltsplatzhalter 5"/>
          <p:cNvSpPr>
            <a:spLocks noGrp="1"/>
          </p:cNvSpPr>
          <p:nvPr>
            <p:ph sz="quarter" idx="4"/>
          </p:nvPr>
        </p:nvSpPr>
        <p:spPr>
          <a:xfrm>
            <a:off x="4572450" y="2655887"/>
            <a:ext cx="3600000" cy="382428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F7ABF-11A1-43D9-BDFB-D30F08DDEC7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7E6DC5-2491-4A57-B210-379B10698B3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itle and textbox-action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5" name="Textplatzhalter 2"/>
          <p:cNvSpPr>
            <a:spLocks noGrp="1"/>
          </p:cNvSpPr>
          <p:nvPr>
            <p:ph type="body" idx="1"/>
          </p:nvPr>
        </p:nvSpPr>
        <p:spPr>
          <a:xfrm>
            <a:off x="457199" y="2016125"/>
            <a:ext cx="7707313" cy="639762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455613" y="2713038"/>
            <a:ext cx="2448000" cy="538162"/>
          </a:xfrm>
          <a:solidFill>
            <a:schemeClr val="accent1">
              <a:lumMod val="75000"/>
              <a:alpha val="80000"/>
            </a:schemeClr>
          </a:solidFill>
        </p:spPr>
        <p:txBody>
          <a:bodyPr lIns="54000" tIns="54000" rIns="54000" bIns="54000" anchor="ctr"/>
          <a:lstStyle>
            <a:lvl1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/>
          </p:nvPr>
        </p:nvSpPr>
        <p:spPr>
          <a:xfrm>
            <a:off x="457200" y="3319574"/>
            <a:ext cx="2448000" cy="2554064"/>
          </a:xfrm>
          <a:solidFill>
            <a:srgbClr val="F7B512">
              <a:alpha val="80000"/>
            </a:srgbClr>
          </a:solidFill>
        </p:spPr>
        <p:txBody>
          <a:bodyPr lIns="54000" tIns="54000" rIns="54000" bIns="54000"/>
          <a:lstStyle>
            <a:lvl1pPr marL="0" indent="0">
              <a:defRPr sz="1400" b="1"/>
            </a:lvl1pPr>
            <a:lvl2pPr>
              <a:defRPr sz="1400" b="1"/>
            </a:lvl2pPr>
            <a:lvl3pPr>
              <a:defRPr sz="1100" b="1"/>
            </a:lvl3pPr>
            <a:lvl4pPr>
              <a:defRPr sz="1100" b="1"/>
            </a:lvl4pPr>
            <a:lvl5pPr>
              <a:defRPr sz="11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14" name="Textplatzhalter 6"/>
          <p:cNvSpPr>
            <a:spLocks noGrp="1"/>
          </p:cNvSpPr>
          <p:nvPr>
            <p:ph type="body" sz="quarter" idx="14"/>
          </p:nvPr>
        </p:nvSpPr>
        <p:spPr>
          <a:xfrm>
            <a:off x="455613" y="5942013"/>
            <a:ext cx="2448000" cy="538162"/>
          </a:xfrm>
          <a:solidFill>
            <a:srgbClr val="002680"/>
          </a:solidFill>
        </p:spPr>
        <p:txBody>
          <a:bodyPr lIns="36000" tIns="36000" rIns="36000" bIns="36000" anchor="ctr"/>
          <a:lstStyle>
            <a:lvl1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platzhalter 6"/>
          <p:cNvSpPr>
            <a:spLocks noGrp="1"/>
          </p:cNvSpPr>
          <p:nvPr>
            <p:ph type="body" sz="quarter" idx="15"/>
          </p:nvPr>
        </p:nvSpPr>
        <p:spPr>
          <a:xfrm>
            <a:off x="3085269" y="2713038"/>
            <a:ext cx="2448000" cy="538162"/>
          </a:xfrm>
          <a:solidFill>
            <a:schemeClr val="accent1">
              <a:lumMod val="75000"/>
              <a:alpha val="80000"/>
            </a:schemeClr>
          </a:solidFill>
        </p:spPr>
        <p:txBody>
          <a:bodyPr lIns="54000" tIns="54000" rIns="54000" bIns="54000" anchor="ctr"/>
          <a:lstStyle>
            <a:lvl1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platzhalter 12"/>
          <p:cNvSpPr>
            <a:spLocks noGrp="1"/>
          </p:cNvSpPr>
          <p:nvPr>
            <p:ph type="body" sz="quarter" idx="16"/>
          </p:nvPr>
        </p:nvSpPr>
        <p:spPr>
          <a:xfrm>
            <a:off x="3086856" y="3319574"/>
            <a:ext cx="2448000" cy="2554064"/>
          </a:xfrm>
          <a:solidFill>
            <a:srgbClr val="F7B512">
              <a:alpha val="80000"/>
            </a:srgbClr>
          </a:solidFill>
        </p:spPr>
        <p:txBody>
          <a:bodyPr lIns="54000" tIns="54000" rIns="54000" bIns="54000"/>
          <a:lstStyle>
            <a:lvl1pPr marL="0" indent="0">
              <a:defRPr sz="1400" b="1"/>
            </a:lvl1pPr>
            <a:lvl2pPr>
              <a:defRPr sz="1400" b="1"/>
            </a:lvl2pPr>
            <a:lvl3pPr>
              <a:defRPr sz="1100" b="1"/>
            </a:lvl3pPr>
            <a:lvl4pPr>
              <a:defRPr sz="1100" b="1"/>
            </a:lvl4pPr>
            <a:lvl5pPr>
              <a:defRPr sz="11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17" name="Textplatzhalter 6"/>
          <p:cNvSpPr>
            <a:spLocks noGrp="1"/>
          </p:cNvSpPr>
          <p:nvPr>
            <p:ph type="body" sz="quarter" idx="17"/>
          </p:nvPr>
        </p:nvSpPr>
        <p:spPr>
          <a:xfrm>
            <a:off x="3085269" y="5942013"/>
            <a:ext cx="2448000" cy="538162"/>
          </a:xfrm>
          <a:solidFill>
            <a:srgbClr val="002680"/>
          </a:solidFill>
        </p:spPr>
        <p:txBody>
          <a:bodyPr lIns="36000" tIns="36000" rIns="36000" bIns="36000" anchor="ctr"/>
          <a:lstStyle>
            <a:lvl1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8" name="Textplatzhalter 6"/>
          <p:cNvSpPr>
            <a:spLocks noGrp="1"/>
          </p:cNvSpPr>
          <p:nvPr>
            <p:ph type="body" sz="quarter" idx="18"/>
          </p:nvPr>
        </p:nvSpPr>
        <p:spPr>
          <a:xfrm>
            <a:off x="5714925" y="2713038"/>
            <a:ext cx="2448000" cy="538162"/>
          </a:xfrm>
          <a:solidFill>
            <a:schemeClr val="accent1">
              <a:lumMod val="75000"/>
              <a:alpha val="80000"/>
            </a:schemeClr>
          </a:solidFill>
        </p:spPr>
        <p:txBody>
          <a:bodyPr lIns="54000" tIns="54000" rIns="54000" bIns="54000" anchor="ctr"/>
          <a:lstStyle>
            <a:lvl1pPr marL="0" indent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platzhalter 12"/>
          <p:cNvSpPr>
            <a:spLocks noGrp="1"/>
          </p:cNvSpPr>
          <p:nvPr>
            <p:ph type="body" sz="quarter" idx="19"/>
          </p:nvPr>
        </p:nvSpPr>
        <p:spPr>
          <a:xfrm>
            <a:off x="5716512" y="3319574"/>
            <a:ext cx="2448000" cy="2554064"/>
          </a:xfrm>
          <a:solidFill>
            <a:srgbClr val="F7B512">
              <a:alpha val="80000"/>
            </a:srgbClr>
          </a:solidFill>
        </p:spPr>
        <p:txBody>
          <a:bodyPr lIns="54000" tIns="54000" rIns="54000" bIns="54000"/>
          <a:lstStyle>
            <a:lvl1pPr>
              <a:defRPr sz="1400" b="1"/>
            </a:lvl1pPr>
            <a:lvl2pPr>
              <a:defRPr sz="1400" b="1"/>
            </a:lvl2pPr>
            <a:lvl3pPr>
              <a:defRPr sz="1100" b="1"/>
            </a:lvl3pPr>
            <a:lvl4pPr>
              <a:defRPr sz="1100" b="1"/>
            </a:lvl4pPr>
            <a:lvl5pPr>
              <a:defRPr sz="1100" b="1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20" name="Textplatzhalter 6"/>
          <p:cNvSpPr>
            <a:spLocks noGrp="1"/>
          </p:cNvSpPr>
          <p:nvPr>
            <p:ph type="body" sz="quarter" idx="20"/>
          </p:nvPr>
        </p:nvSpPr>
        <p:spPr>
          <a:xfrm>
            <a:off x="5714925" y="5942013"/>
            <a:ext cx="2448000" cy="538162"/>
          </a:xfrm>
          <a:solidFill>
            <a:srgbClr val="002680"/>
          </a:solidFill>
        </p:spPr>
        <p:txBody>
          <a:bodyPr lIns="36000" tIns="36000" rIns="36000" bIns="36000" anchor="ctr"/>
          <a:lstStyle>
            <a:lvl1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Rectangle 5"/>
          <p:cNvSpPr>
            <a:spLocks noGrp="1" noChangeArrowheads="1"/>
          </p:cNvSpPr>
          <p:nvPr>
            <p:ph type="ftr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22" name="Rectangle 6"/>
          <p:cNvSpPr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65B68-E9D1-4C6F-8B41-0C910CE0E25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5" name="Bildplatzhalter 2"/>
          <p:cNvSpPr>
            <a:spLocks noGrp="1"/>
          </p:cNvSpPr>
          <p:nvPr>
            <p:ph type="pic" idx="1"/>
          </p:nvPr>
        </p:nvSpPr>
        <p:spPr>
          <a:xfrm>
            <a:off x="458787" y="2016125"/>
            <a:ext cx="7705726" cy="44640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de-DE" noProof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6E47C-7B49-452E-949A-3805D3C00E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textboxes over whole site two subhead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7" name="Textplatzhalter 2"/>
          <p:cNvSpPr>
            <a:spLocks noGrp="1"/>
          </p:cNvSpPr>
          <p:nvPr>
            <p:ph type="body" idx="1"/>
          </p:nvPr>
        </p:nvSpPr>
        <p:spPr>
          <a:xfrm>
            <a:off x="457200" y="2016125"/>
            <a:ext cx="3600000" cy="639762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572450" y="2016125"/>
            <a:ext cx="3600000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Inhaltsplatzhalter 5"/>
          <p:cNvSpPr>
            <a:spLocks noGrp="1"/>
          </p:cNvSpPr>
          <p:nvPr>
            <p:ph sz="quarter" idx="4"/>
          </p:nvPr>
        </p:nvSpPr>
        <p:spPr>
          <a:xfrm>
            <a:off x="4572450" y="2655887"/>
            <a:ext cx="3600000" cy="3824288"/>
          </a:xfrm>
        </p:spPr>
        <p:txBody>
          <a:bodyPr/>
          <a:lstStyle>
            <a:lvl1pPr marL="0" indent="0"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13" name="Bildplatzhalter 11"/>
          <p:cNvSpPr>
            <a:spLocks noGrp="1"/>
          </p:cNvSpPr>
          <p:nvPr>
            <p:ph type="pic" sz="quarter" idx="12"/>
          </p:nvPr>
        </p:nvSpPr>
        <p:spPr>
          <a:xfrm>
            <a:off x="457200" y="2719388"/>
            <a:ext cx="3600000" cy="3760787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de-DE" noProof="0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5929D-D6FC-46D6-92FF-FCB8D791D0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BA4826-493B-43C0-ABA8-170B34B9B21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ctiontitle and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7" name="Textplatzhalter 2"/>
          <p:cNvSpPr>
            <a:spLocks noGrp="1"/>
          </p:cNvSpPr>
          <p:nvPr>
            <p:ph type="body" idx="1"/>
          </p:nvPr>
        </p:nvSpPr>
        <p:spPr>
          <a:xfrm>
            <a:off x="457199" y="2016125"/>
            <a:ext cx="7707313" cy="639762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martArt-Platzhalter 8"/>
          <p:cNvSpPr>
            <a:spLocks noGrp="1"/>
          </p:cNvSpPr>
          <p:nvPr>
            <p:ph type="dgm" sz="quarter" idx="12"/>
          </p:nvPr>
        </p:nvSpPr>
        <p:spPr>
          <a:xfrm>
            <a:off x="455613" y="2713038"/>
            <a:ext cx="7708899" cy="3767137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  <a:endParaRPr lang="de-DE" noProof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6565F6-B79C-4F82-B342-BF48128D3DB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ontitle and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0"/>
          <p:cNvSpPr>
            <a:spLocks noChangeArrowheads="1"/>
          </p:cNvSpPr>
          <p:nvPr userDrawn="1"/>
        </p:nvSpPr>
        <p:spPr bwMode="auto">
          <a:xfrm>
            <a:off x="457201" y="5297488"/>
            <a:ext cx="7715250" cy="1181100"/>
          </a:xfrm>
          <a:prstGeom prst="rect">
            <a:avLst/>
          </a:prstGeom>
          <a:solidFill>
            <a:srgbClr val="94948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14" name="Rectangle 2"/>
          <p:cNvSpPr>
            <a:spLocks noChangeArrowheads="1"/>
          </p:cNvSpPr>
          <p:nvPr userDrawn="1"/>
        </p:nvSpPr>
        <p:spPr bwMode="auto">
          <a:xfrm>
            <a:off x="457201" y="2709863"/>
            <a:ext cx="7715250" cy="1181100"/>
          </a:xfrm>
          <a:prstGeom prst="rect">
            <a:avLst/>
          </a:prstGeom>
          <a:solidFill>
            <a:srgbClr val="94948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15" name="Rectangle 19"/>
          <p:cNvSpPr>
            <a:spLocks noChangeArrowheads="1"/>
          </p:cNvSpPr>
          <p:nvPr userDrawn="1"/>
        </p:nvSpPr>
        <p:spPr bwMode="auto">
          <a:xfrm>
            <a:off x="457201" y="4003675"/>
            <a:ext cx="7715250" cy="1181100"/>
          </a:xfrm>
          <a:prstGeom prst="rect">
            <a:avLst/>
          </a:prstGeom>
          <a:solidFill>
            <a:srgbClr val="94948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7" name="Textplatzhalter 2"/>
          <p:cNvSpPr>
            <a:spLocks noGrp="1"/>
          </p:cNvSpPr>
          <p:nvPr>
            <p:ph type="body" idx="1"/>
          </p:nvPr>
        </p:nvSpPr>
        <p:spPr>
          <a:xfrm>
            <a:off x="457199" y="2016125"/>
            <a:ext cx="7707313" cy="639762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Textplatzhalter 22"/>
          <p:cNvSpPr>
            <a:spLocks noGrp="1"/>
          </p:cNvSpPr>
          <p:nvPr>
            <p:ph type="body" sz="quarter" idx="14"/>
          </p:nvPr>
        </p:nvSpPr>
        <p:spPr>
          <a:xfrm>
            <a:off x="3675063" y="2709863"/>
            <a:ext cx="4489450" cy="1181100"/>
          </a:xfrm>
        </p:spPr>
        <p:txBody>
          <a:bodyPr anchor="ctr"/>
          <a:lstStyle>
            <a:lvl1pPr marL="0" indent="0"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7" name="Textplatzhalter 22"/>
          <p:cNvSpPr>
            <a:spLocks noGrp="1"/>
          </p:cNvSpPr>
          <p:nvPr>
            <p:ph type="body" sz="quarter" idx="15"/>
          </p:nvPr>
        </p:nvSpPr>
        <p:spPr>
          <a:xfrm>
            <a:off x="3675063" y="4004469"/>
            <a:ext cx="4489450" cy="1181100"/>
          </a:xfrm>
        </p:spPr>
        <p:txBody>
          <a:bodyPr anchor="ctr"/>
          <a:lstStyle>
            <a:lvl1pPr marL="0" indent="0"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8" name="Textplatzhalter 22"/>
          <p:cNvSpPr>
            <a:spLocks noGrp="1"/>
          </p:cNvSpPr>
          <p:nvPr>
            <p:ph type="body" sz="quarter" idx="16"/>
          </p:nvPr>
        </p:nvSpPr>
        <p:spPr>
          <a:xfrm>
            <a:off x="3675063" y="5299075"/>
            <a:ext cx="4489450" cy="1181100"/>
          </a:xfrm>
        </p:spPr>
        <p:txBody>
          <a:bodyPr anchor="ctr"/>
          <a:lstStyle>
            <a:lvl1pPr marL="0" indent="0"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extplatzhalter 29"/>
          <p:cNvSpPr>
            <a:spLocks noGrp="1"/>
          </p:cNvSpPr>
          <p:nvPr>
            <p:ph type="body" sz="quarter" idx="17"/>
          </p:nvPr>
        </p:nvSpPr>
        <p:spPr>
          <a:xfrm>
            <a:off x="1114425" y="2709863"/>
            <a:ext cx="2368550" cy="1181100"/>
          </a:xfrm>
        </p:spPr>
        <p:txBody>
          <a:bodyPr anchor="ctr"/>
          <a:lstStyle>
            <a:lvl1pPr marL="0" indent="0"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Textplatzhalter 29"/>
          <p:cNvSpPr>
            <a:spLocks noGrp="1"/>
          </p:cNvSpPr>
          <p:nvPr>
            <p:ph type="body" sz="quarter" idx="18"/>
          </p:nvPr>
        </p:nvSpPr>
        <p:spPr>
          <a:xfrm>
            <a:off x="1114425" y="4003675"/>
            <a:ext cx="2368550" cy="1181100"/>
          </a:xfrm>
        </p:spPr>
        <p:txBody>
          <a:bodyPr anchor="ctr"/>
          <a:lstStyle>
            <a:lvl1pPr marL="0" indent="0"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4" name="Textplatzhalter 29"/>
          <p:cNvSpPr>
            <a:spLocks noGrp="1"/>
          </p:cNvSpPr>
          <p:nvPr>
            <p:ph type="body" sz="quarter" idx="20"/>
          </p:nvPr>
        </p:nvSpPr>
        <p:spPr>
          <a:xfrm>
            <a:off x="1114425" y="5299075"/>
            <a:ext cx="2368550" cy="1181100"/>
          </a:xfrm>
        </p:spPr>
        <p:txBody>
          <a:bodyPr anchor="ctr"/>
          <a:lstStyle>
            <a:lvl1pPr marL="0" indent="0"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6" name="ClipArt-Platzhalter 35"/>
          <p:cNvSpPr>
            <a:spLocks noGrp="1"/>
          </p:cNvSpPr>
          <p:nvPr>
            <p:ph type="clipArt" sz="quarter" idx="21"/>
          </p:nvPr>
        </p:nvSpPr>
        <p:spPr>
          <a:xfrm>
            <a:off x="571499" y="3086100"/>
            <a:ext cx="432000" cy="432000"/>
          </a:xfrm>
        </p:spPr>
        <p:txBody>
          <a:bodyPr>
            <a:spAutoFit/>
          </a:bodyPr>
          <a:lstStyle>
            <a:lvl1pPr>
              <a:defRPr sz="800"/>
            </a:lvl1pPr>
          </a:lstStyle>
          <a:p>
            <a:pPr lvl="0"/>
            <a:r>
              <a:rPr lang="en-US" noProof="0" smtClean="0"/>
              <a:t>Click icon to add online image</a:t>
            </a:r>
            <a:endParaRPr lang="de-DE" noProof="0"/>
          </a:p>
        </p:txBody>
      </p:sp>
      <p:sp>
        <p:nvSpPr>
          <p:cNvPr id="37" name="ClipArt-Platzhalter 35"/>
          <p:cNvSpPr>
            <a:spLocks noGrp="1"/>
          </p:cNvSpPr>
          <p:nvPr>
            <p:ph type="clipArt" sz="quarter" idx="22"/>
          </p:nvPr>
        </p:nvSpPr>
        <p:spPr>
          <a:xfrm>
            <a:off x="571499" y="4379912"/>
            <a:ext cx="432000" cy="432000"/>
          </a:xfr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20000"/>
              </a:spcAft>
              <a:buFont typeface="Wingdings" pitchFamily="16" charset="2"/>
              <a:defRPr lang="de-DE" sz="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smtClean="0"/>
              <a:t>Click icon to add online image</a:t>
            </a:r>
            <a:endParaRPr lang="de-DE" noProof="0"/>
          </a:p>
        </p:txBody>
      </p:sp>
      <p:sp>
        <p:nvSpPr>
          <p:cNvPr id="40" name="ClipArt-Platzhalter 35"/>
          <p:cNvSpPr>
            <a:spLocks noGrp="1"/>
          </p:cNvSpPr>
          <p:nvPr>
            <p:ph type="clipArt" sz="quarter" idx="23"/>
          </p:nvPr>
        </p:nvSpPr>
        <p:spPr>
          <a:xfrm>
            <a:off x="571499" y="5673725"/>
            <a:ext cx="432000" cy="432000"/>
          </a:xfr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20000"/>
              </a:spcAft>
              <a:buFont typeface="Wingdings" pitchFamily="16" charset="2"/>
              <a:defRPr lang="de-DE" sz="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noProof="0" smtClean="0"/>
              <a:t>Click icon to add online image</a:t>
            </a:r>
            <a:endParaRPr lang="de-DE" noProof="0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46EBD-A12F-4063-88D4-DC75B88828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ctiontitle and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 userDrawn="1"/>
        </p:nvSpPr>
        <p:spPr bwMode="auto">
          <a:xfrm>
            <a:off x="457201" y="2709863"/>
            <a:ext cx="7715250" cy="1819275"/>
          </a:xfrm>
          <a:prstGeom prst="rect">
            <a:avLst/>
          </a:prstGeom>
          <a:solidFill>
            <a:srgbClr val="94948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>
            <a:off x="457201" y="4660900"/>
            <a:ext cx="7715250" cy="1819275"/>
          </a:xfrm>
          <a:prstGeom prst="rect">
            <a:avLst/>
          </a:prstGeom>
          <a:solidFill>
            <a:srgbClr val="94948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7" name="Textplatzhalter 2"/>
          <p:cNvSpPr>
            <a:spLocks noGrp="1"/>
          </p:cNvSpPr>
          <p:nvPr>
            <p:ph type="body" idx="1"/>
          </p:nvPr>
        </p:nvSpPr>
        <p:spPr>
          <a:xfrm>
            <a:off x="457199" y="2016125"/>
            <a:ext cx="7707313" cy="639762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Bildplatzhalter 22"/>
          <p:cNvSpPr>
            <a:spLocks noGrp="1"/>
          </p:cNvSpPr>
          <p:nvPr>
            <p:ph type="pic" sz="quarter" idx="22"/>
          </p:nvPr>
        </p:nvSpPr>
        <p:spPr>
          <a:xfrm>
            <a:off x="455613" y="2709863"/>
            <a:ext cx="3937000" cy="181927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de-DE" noProof="0"/>
          </a:p>
        </p:txBody>
      </p:sp>
      <p:sp>
        <p:nvSpPr>
          <p:cNvPr id="29" name="Bildplatzhalter 22"/>
          <p:cNvSpPr>
            <a:spLocks noGrp="1"/>
          </p:cNvSpPr>
          <p:nvPr>
            <p:ph type="pic" sz="quarter" idx="23"/>
          </p:nvPr>
        </p:nvSpPr>
        <p:spPr>
          <a:xfrm>
            <a:off x="455613" y="4660900"/>
            <a:ext cx="3937000" cy="1819275"/>
          </a:xfrm>
        </p:spPr>
        <p:txBody>
          <a:bodyPr/>
          <a:lstStyle/>
          <a:p>
            <a:pPr lvl="0"/>
            <a:r>
              <a:rPr lang="en-US" noProof="0" smtClean="0"/>
              <a:t>Click icon to add picture</a:t>
            </a:r>
            <a:endParaRPr lang="de-DE" noProof="0"/>
          </a:p>
        </p:txBody>
      </p:sp>
      <p:sp>
        <p:nvSpPr>
          <p:cNvPr id="39" name="Textplatzhalter 37"/>
          <p:cNvSpPr>
            <a:spLocks noGrp="1"/>
          </p:cNvSpPr>
          <p:nvPr>
            <p:ph type="body" sz="quarter" idx="25"/>
          </p:nvPr>
        </p:nvSpPr>
        <p:spPr>
          <a:xfrm>
            <a:off x="4392613" y="2709863"/>
            <a:ext cx="3779838" cy="1819275"/>
          </a:xfrm>
        </p:spPr>
        <p:txBody>
          <a:bodyPr lIns="144000" tIns="144000" rIns="36000" bIns="36000"/>
          <a:lstStyle>
            <a:lvl1pPr marL="0" indent="0">
              <a:defRPr sz="1400" b="1"/>
            </a:lvl1pPr>
            <a:lvl2pPr marL="0" indent="0">
              <a:buFont typeface="Wingdings" pitchFamily="2" charset="2"/>
              <a:buNone/>
              <a:defRPr sz="1400"/>
            </a:lvl2pPr>
            <a:lvl3pPr marL="227013" indent="-227013">
              <a:buFont typeface="Wingdings" pitchFamily="2" charset="2"/>
              <a:buChar char=""/>
              <a:defRPr sz="14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41" name="Textplatzhalter 37"/>
          <p:cNvSpPr>
            <a:spLocks noGrp="1"/>
          </p:cNvSpPr>
          <p:nvPr>
            <p:ph type="body" sz="quarter" idx="26"/>
          </p:nvPr>
        </p:nvSpPr>
        <p:spPr>
          <a:xfrm>
            <a:off x="4392613" y="4660900"/>
            <a:ext cx="3779838" cy="1819275"/>
          </a:xfrm>
        </p:spPr>
        <p:txBody>
          <a:bodyPr lIns="144000" tIns="144000" rIns="36000" bIns="36000"/>
          <a:lstStyle>
            <a:lvl1pPr marL="0" indent="0">
              <a:defRPr sz="1400" b="1"/>
            </a:lvl1pPr>
            <a:lvl2pPr marL="0" indent="0">
              <a:buFont typeface="Wingdings" pitchFamily="2" charset="2"/>
              <a:buNone/>
              <a:defRPr sz="1400"/>
            </a:lvl2pPr>
            <a:lvl3pPr marL="227013" indent="-227013">
              <a:buFont typeface="Wingdings" pitchFamily="2" charset="2"/>
              <a:buChar char=""/>
              <a:defRPr sz="1400"/>
            </a:lvl3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2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2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BB4962-B393-4FAF-BA38-CA0CA5DF6C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033463"/>
            <a:ext cx="7715250" cy="776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457200" y="2014538"/>
            <a:ext cx="7715250" cy="4462462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de-DE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EA431-BFAB-4E85-9282-2173D6BE602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033463"/>
            <a:ext cx="7715250" cy="776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Diagrammplatzhalter 2"/>
          <p:cNvSpPr>
            <a:spLocks noGrp="1"/>
          </p:cNvSpPr>
          <p:nvPr>
            <p:ph type="chart" idx="1"/>
          </p:nvPr>
        </p:nvSpPr>
        <p:spPr>
          <a:xfrm>
            <a:off x="457200" y="2713038"/>
            <a:ext cx="7715250" cy="3763962"/>
          </a:xfrm>
        </p:spPr>
        <p:txBody>
          <a:bodyPr/>
          <a:lstStyle/>
          <a:p>
            <a:pPr lvl="0"/>
            <a:r>
              <a:rPr lang="en-US" noProof="0" smtClean="0"/>
              <a:t>Click icon to add chart</a:t>
            </a:r>
            <a:endParaRPr lang="de-DE" noProof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2"/>
          </p:nvPr>
        </p:nvSpPr>
        <p:spPr>
          <a:xfrm>
            <a:off x="455613" y="2016125"/>
            <a:ext cx="7708900" cy="466725"/>
          </a:xfrm>
        </p:spPr>
        <p:txBody>
          <a:bodyPr/>
          <a:lstStyle>
            <a:lvl1pPr>
              <a:defRPr sz="14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>
          <a:xfrm>
            <a:off x="6003925" y="5989955"/>
            <a:ext cx="2160588" cy="487045"/>
          </a:xfrm>
        </p:spPr>
        <p:txBody>
          <a:bodyPr lIns="36000"/>
          <a:lstStyle>
            <a:lvl1pPr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A1E57C-1AE5-4C7C-9661-1B2D791B37B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033463"/>
            <a:ext cx="7715250" cy="776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  <a:endParaRPr lang="en-GB" smtClean="0"/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014538"/>
            <a:ext cx="7715250" cy="44624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GB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74688" y="6588125"/>
            <a:ext cx="6292850" cy="215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/>
            </a:lvl1pPr>
          </a:lstStyle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5613" y="6588125"/>
            <a:ext cx="238125" cy="215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8C9C061A-CF91-4FDD-84A7-3EB4B58EAA4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9" name="Picture 1"/>
          <p:cNvPicPr>
            <a:picLocks noChangeAspect="1" noChangeArrowheads="1"/>
          </p:cNvPicPr>
          <p:nvPr userDrawn="1"/>
        </p:nvPicPr>
        <p:blipFill>
          <a:blip r:embed="rId32" cstate="print"/>
          <a:srcRect l="14319" b="17587"/>
          <a:stretch>
            <a:fillRect/>
          </a:stretch>
        </p:blipFill>
        <p:spPr bwMode="auto">
          <a:xfrm>
            <a:off x="0" y="869950"/>
            <a:ext cx="8961438" cy="598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" descr="M_MERCK_MILLIPORE_rgb"/>
          <p:cNvPicPr>
            <a:picLocks noChangeAspect="1" noChangeArrowheads="1"/>
          </p:cNvPicPr>
          <p:nvPr userDrawn="1"/>
        </p:nvPicPr>
        <p:blipFill>
          <a:blip r:embed="rId33" cstate="print"/>
          <a:srcRect/>
          <a:stretch>
            <a:fillRect/>
          </a:stretch>
        </p:blipFill>
        <p:spPr bwMode="auto">
          <a:xfrm>
            <a:off x="8326438" y="204788"/>
            <a:ext cx="608012" cy="56356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69" r:id="rId2"/>
    <p:sldLayoutId id="2147483870" r:id="rId3"/>
    <p:sldLayoutId id="2147483871" r:id="rId4"/>
    <p:sldLayoutId id="2147483872" r:id="rId5"/>
    <p:sldLayoutId id="2147483856" r:id="rId6"/>
    <p:sldLayoutId id="2147483877" r:id="rId7"/>
    <p:sldLayoutId id="2147483876" r:id="rId8"/>
    <p:sldLayoutId id="2147483874" r:id="rId9"/>
    <p:sldLayoutId id="2147483875" r:id="rId10"/>
    <p:sldLayoutId id="2147483836" r:id="rId11"/>
    <p:sldLayoutId id="2147483837" r:id="rId12"/>
    <p:sldLayoutId id="2147483860" r:id="rId13"/>
    <p:sldLayoutId id="2147483861" r:id="rId14"/>
    <p:sldLayoutId id="2147483862" r:id="rId15"/>
    <p:sldLayoutId id="2147483838" r:id="rId16"/>
    <p:sldLayoutId id="2147483839" r:id="rId17"/>
    <p:sldLayoutId id="2147483840" r:id="rId18"/>
    <p:sldLayoutId id="2147483841" r:id="rId19"/>
    <p:sldLayoutId id="2147483842" r:id="rId20"/>
    <p:sldLayoutId id="2147483843" r:id="rId21"/>
    <p:sldLayoutId id="2147483844" r:id="rId22"/>
    <p:sldLayoutId id="2147483845" r:id="rId23"/>
    <p:sldLayoutId id="2147483847" r:id="rId24"/>
    <p:sldLayoutId id="2147483848" r:id="rId25"/>
    <p:sldLayoutId id="2147483849" r:id="rId26"/>
    <p:sldLayoutId id="2147483863" r:id="rId27"/>
    <p:sldLayoutId id="2147483864" r:id="rId28"/>
    <p:sldLayoutId id="2147483850" r:id="rId29"/>
    <p:sldLayoutId id="2147483851" r:id="rId30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20000"/>
        </a:spcAft>
        <a:buFont typeface="Wingdings" pitchFamily="16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223838" indent="-222250" algn="l" rtl="0" eaLnBrk="1" fontAlgn="base" hangingPunct="1">
        <a:spcBef>
          <a:spcPct val="20000"/>
        </a:spcBef>
        <a:spcAft>
          <a:spcPct val="20000"/>
        </a:spcAft>
        <a:buFont typeface="Wingdings" pitchFamily="16" charset="2"/>
        <a:buChar char=""/>
        <a:defRPr>
          <a:solidFill>
            <a:schemeClr val="tx1"/>
          </a:solidFill>
          <a:latin typeface="+mn-lt"/>
          <a:cs typeface="+mn-cs"/>
        </a:defRPr>
      </a:lvl2pPr>
      <a:lvl3pPr marL="465138" indent="-239713" algn="l" rtl="0" eaLnBrk="1" fontAlgn="base" hangingPunct="1">
        <a:spcBef>
          <a:spcPct val="20000"/>
        </a:spcBef>
        <a:spcAft>
          <a:spcPct val="20000"/>
        </a:spcAft>
        <a:buFont typeface="Arial" charset="0"/>
        <a:buChar char="–"/>
        <a:defRPr sz="1400">
          <a:solidFill>
            <a:schemeClr val="tx1"/>
          </a:solidFill>
          <a:latin typeface="+mn-lt"/>
          <a:cs typeface="+mn-cs"/>
        </a:defRPr>
      </a:lvl3pPr>
      <a:lvl4pPr marL="657225" indent="-190500" algn="l" rtl="0" eaLnBrk="1" fontAlgn="base" hangingPunct="1">
        <a:spcBef>
          <a:spcPct val="20000"/>
        </a:spcBef>
        <a:spcAft>
          <a:spcPct val="20000"/>
        </a:spcAft>
        <a:buFont typeface="Arial" charset="0"/>
        <a:buChar char="•"/>
        <a:defRPr sz="1400">
          <a:solidFill>
            <a:schemeClr val="tx1"/>
          </a:solidFill>
          <a:latin typeface="+mn-lt"/>
          <a:cs typeface="+mn-cs"/>
        </a:defRPr>
      </a:lvl4pPr>
      <a:lvl5pPr marL="850900" indent="-192088" algn="l" rtl="0" eaLnBrk="1" fontAlgn="base" hangingPunct="1">
        <a:spcBef>
          <a:spcPct val="20000"/>
        </a:spcBef>
        <a:spcAft>
          <a:spcPct val="20000"/>
        </a:spcAft>
        <a:buFont typeface="Arial" charset="0"/>
        <a:buChar char="•"/>
        <a:defRPr sz="1400">
          <a:solidFill>
            <a:schemeClr val="tx1"/>
          </a:solidFill>
          <a:latin typeface="+mn-lt"/>
          <a:cs typeface="+mn-cs"/>
        </a:defRPr>
      </a:lvl5pPr>
      <a:lvl6pPr marL="2124075" indent="-142875" algn="l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  <a:cs typeface="+mn-cs"/>
        </a:defRPr>
      </a:lvl6pPr>
      <a:lvl7pPr marL="2581275" indent="-142875" algn="l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  <a:cs typeface="+mn-cs"/>
        </a:defRPr>
      </a:lvl7pPr>
      <a:lvl8pPr marL="3038475" indent="-142875" algn="l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  <a:cs typeface="+mn-cs"/>
        </a:defRPr>
      </a:lvl8pPr>
      <a:lvl9pPr marL="3495675" indent="-142875" algn="l" rtl="0" eaLnBrk="1" fontAlgn="base" hangingPunct="1">
        <a:spcBef>
          <a:spcPts val="400"/>
        </a:spcBef>
        <a:spcAft>
          <a:spcPct val="0"/>
        </a:spcAft>
        <a:buFont typeface="Arial" pitchFamily="34" charset="0"/>
        <a:buChar char="•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hyperlink" Target="https://www.encodeproject.org/" TargetMode="Externa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4.png"/><Relationship Id="rId5" Type="http://schemas.openxmlformats.org/officeDocument/2006/relationships/image" Target="../media/image43.jpg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Methods for Chromatin Analysis—Precipitating Protein, RNA &amp; DNA from Chromatin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8788" y="3901048"/>
            <a:ext cx="6400800" cy="531812"/>
          </a:xfrm>
        </p:spPr>
        <p:txBody>
          <a:bodyPr/>
          <a:lstStyle/>
          <a:p>
            <a:r>
              <a:rPr lang="en-GB" sz="1800" b="1" dirty="0" smtClean="0"/>
              <a:t>John M. Rosenfeld, Ph.D.</a:t>
            </a:r>
          </a:p>
          <a:p>
            <a:r>
              <a:rPr lang="en-GB" sz="1800" b="1" dirty="0" smtClean="0"/>
              <a:t>External Innovation Manager</a:t>
            </a:r>
          </a:p>
          <a:p>
            <a:r>
              <a:rPr lang="en-GB" sz="1800" b="1" dirty="0" smtClean="0"/>
              <a:t>EMD Millipore</a:t>
            </a:r>
          </a:p>
          <a:p>
            <a:r>
              <a:rPr lang="en-GB" sz="1800" b="1" dirty="0" smtClean="0"/>
              <a:t>Temecula, CA </a:t>
            </a:r>
          </a:p>
          <a:p>
            <a:r>
              <a:rPr lang="en-GB" sz="1800" b="1" dirty="0" smtClean="0"/>
              <a:t>Genomics &amp; Pharmacogenomics 2015</a:t>
            </a:r>
            <a:endParaRPr lang="en-GB" sz="1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5"/>
          <p:cNvSpPr>
            <a:spLocks noGrp="1" noChangeArrowheads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Confidential and Property of EMD Millipore Corporation</a:t>
            </a:r>
            <a:endParaRPr lang="en-GB" smtClean="0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xfrm>
            <a:off x="309282" y="313968"/>
            <a:ext cx="7715250" cy="776287"/>
          </a:xfrm>
        </p:spPr>
        <p:txBody>
          <a:bodyPr/>
          <a:lstStyle/>
          <a:p>
            <a:r>
              <a:rPr lang="en-GB" dirty="0" smtClean="0"/>
              <a:t>Chromatin Biology has come a long way…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3883" y="2236134"/>
            <a:ext cx="4238567" cy="3925607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57200" y="2074769"/>
            <a:ext cx="25058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gen </a:t>
            </a:r>
            <a:r>
              <a:rPr lang="en-US" dirty="0" err="1" smtClean="0"/>
              <a:t>ChIP</a:t>
            </a:r>
            <a:r>
              <a:rPr lang="en-US" dirty="0" smtClean="0"/>
              <a:t> Kit ~1999</a:t>
            </a:r>
          </a:p>
          <a:p>
            <a:pPr algn="ctr"/>
            <a:r>
              <a:rPr lang="en-US" dirty="0" smtClean="0"/>
              <a:t>Fully disclosed recipes</a:t>
            </a:r>
          </a:p>
          <a:p>
            <a:pPr algn="ctr"/>
            <a:r>
              <a:rPr lang="en-US" dirty="0" smtClean="0"/>
              <a:t>And protocol</a:t>
            </a:r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1411941" y="3227294"/>
            <a:ext cx="578224" cy="16405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82302" y="4867835"/>
            <a:ext cx="3373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4</a:t>
            </a:r>
            <a:r>
              <a:rPr lang="en-US" baseline="30000" dirty="0" smtClean="0"/>
              <a:t>th</a:t>
            </a:r>
            <a:r>
              <a:rPr lang="en-US" dirty="0" smtClean="0"/>
              <a:t> gen </a:t>
            </a:r>
            <a:r>
              <a:rPr lang="en-US" dirty="0" err="1" smtClean="0"/>
              <a:t>ChIP</a:t>
            </a:r>
            <a:r>
              <a:rPr lang="en-US" dirty="0" smtClean="0"/>
              <a:t> Kit</a:t>
            </a:r>
          </a:p>
          <a:p>
            <a:pPr algn="ctr"/>
            <a:r>
              <a:rPr lang="en-US" dirty="0" smtClean="0"/>
              <a:t>Every major supplier offers one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712" y="111702"/>
            <a:ext cx="7715250" cy="776287"/>
          </a:xfrm>
        </p:spPr>
        <p:txBody>
          <a:bodyPr/>
          <a:lstStyle/>
          <a:p>
            <a:r>
              <a:rPr lang="en-US" dirty="0" smtClean="0"/>
              <a:t>Major Consortium Efforts in Genetics &amp; Epigenetics--The Age of Omics?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042519" y="6157694"/>
            <a:ext cx="29377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  <a:hlinkClick r:id="rId2"/>
              </a:rPr>
              <a:t>https://www.encodeproject.org</a:t>
            </a:r>
            <a:endParaRPr lang="en-US" sz="1200" b="1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http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://www.roadmapepigenomics.org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/</a:t>
            </a:r>
            <a:endParaRPr lang="en-US" sz="1200" dirty="0" smtClean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h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ttp</a:t>
            </a:r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://cancergenome.nih.gov/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94" y="3858862"/>
            <a:ext cx="3683991" cy="9052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06" y="4896650"/>
            <a:ext cx="1955987" cy="14579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14834" y="5195627"/>
            <a:ext cx="269817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WGS 1000 tumor types</a:t>
            </a:r>
          </a:p>
          <a:p>
            <a:pPr algn="ctr"/>
            <a:r>
              <a:rPr lang="en-US" b="1" dirty="0" smtClean="0"/>
              <a:t>11,000 samples</a:t>
            </a:r>
            <a:endParaRPr lang="en-US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094" y="1042476"/>
            <a:ext cx="3025867" cy="65498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07831" y="3965494"/>
            <a:ext cx="1937564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111 tissue &amp; cell types</a:t>
            </a:r>
          </a:p>
          <a:p>
            <a:pPr algn="ctr"/>
            <a:r>
              <a:rPr lang="en-US" b="1" dirty="0" smtClean="0"/>
              <a:t>Multi-</a:t>
            </a:r>
            <a:r>
              <a:rPr lang="en-US" b="1" dirty="0" err="1" smtClean="0"/>
              <a:t>omic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6163235" y="5153927"/>
            <a:ext cx="1026756" cy="369332"/>
          </a:xfrm>
          <a:prstGeom prst="rect">
            <a:avLst/>
          </a:prstGeom>
          <a:solidFill>
            <a:srgbClr val="42C1FA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To 2015</a:t>
            </a:r>
            <a:endParaRPr lang="en-US" b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223690" y="1010406"/>
            <a:ext cx="3886200" cy="2314575"/>
            <a:chOff x="223690" y="1010406"/>
            <a:chExt cx="3886200" cy="231457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3690" y="1010406"/>
              <a:ext cx="3886200" cy="231457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9" name="Rectangle 18"/>
            <p:cNvSpPr/>
            <p:nvPr/>
          </p:nvSpPr>
          <p:spPr>
            <a:xfrm>
              <a:off x="3055288" y="1885891"/>
              <a:ext cx="1041894" cy="8715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328179" y="1328133"/>
            <a:ext cx="1569660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/>
              <a:t>From 2003…</a:t>
            </a:r>
            <a:endParaRPr lang="en-US" b="1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757" y="1767629"/>
            <a:ext cx="3949547" cy="219786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6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148430"/>
            <a:ext cx="7715250" cy="776287"/>
          </a:xfrm>
        </p:spPr>
        <p:txBody>
          <a:bodyPr/>
          <a:lstStyle/>
          <a:p>
            <a:r>
              <a:rPr lang="en-US" dirty="0" smtClean="0"/>
              <a:t>Next Gen Sequencing Drives Discovery in Chromatin Analysis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439" y="1324066"/>
            <a:ext cx="5245100" cy="2692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320118" y="6185647"/>
            <a:ext cx="1414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Nextgenseq.com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675" y="4388922"/>
            <a:ext cx="3810000" cy="19431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155537" y="6462646"/>
            <a:ext cx="32480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solidFill>
                  <a:schemeClr val="bg1">
                    <a:lumMod val="50000"/>
                  </a:schemeClr>
                </a:solidFill>
              </a:rPr>
              <a:t>http://stemcellthailand.org/chromosomes/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65411" y="3962734"/>
            <a:ext cx="1364476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ChIP-seq</a:t>
            </a:r>
            <a:endParaRPr lang="en-US" dirty="0" smtClean="0"/>
          </a:p>
          <a:p>
            <a:pPr algn="ctr"/>
            <a:r>
              <a:rPr lang="en-US" dirty="0" err="1" smtClean="0"/>
              <a:t>DNAse-seq</a:t>
            </a:r>
            <a:endParaRPr lang="en-US" dirty="0" smtClean="0"/>
          </a:p>
          <a:p>
            <a:pPr algn="ctr"/>
            <a:r>
              <a:rPr lang="en-US" dirty="0" err="1" smtClean="0"/>
              <a:t>Gro-seq</a:t>
            </a:r>
            <a:endParaRPr lang="en-US" dirty="0" smtClean="0"/>
          </a:p>
          <a:p>
            <a:pPr algn="ctr"/>
            <a:r>
              <a:rPr lang="en-US" dirty="0" smtClean="0"/>
              <a:t>RIP-</a:t>
            </a:r>
            <a:r>
              <a:rPr lang="en-US" dirty="0" err="1" smtClean="0"/>
              <a:t>seq</a:t>
            </a:r>
            <a:endParaRPr lang="en-US" dirty="0" smtClean="0"/>
          </a:p>
          <a:p>
            <a:pPr algn="ctr"/>
            <a:r>
              <a:rPr lang="en-US" dirty="0" smtClean="0"/>
              <a:t>CLIP-</a:t>
            </a:r>
            <a:r>
              <a:rPr lang="en-US" dirty="0" err="1" smtClean="0"/>
              <a:t>seq</a:t>
            </a:r>
            <a:endParaRPr lang="en-US" dirty="0" smtClean="0"/>
          </a:p>
          <a:p>
            <a:pPr algn="ctr"/>
            <a:r>
              <a:rPr lang="en-US" dirty="0" smtClean="0"/>
              <a:t>Methyl-</a:t>
            </a:r>
            <a:r>
              <a:rPr lang="en-US" dirty="0" err="1" smtClean="0"/>
              <a:t>seq</a:t>
            </a:r>
            <a:endParaRPr lang="en-US" dirty="0" smtClean="0"/>
          </a:p>
          <a:p>
            <a:pPr algn="ctr"/>
            <a:r>
              <a:rPr lang="en-US" dirty="0" smtClean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79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455" y="431189"/>
            <a:ext cx="6678613" cy="931862"/>
          </a:xfrm>
        </p:spPr>
        <p:txBody>
          <a:bodyPr/>
          <a:lstStyle/>
          <a:p>
            <a:r>
              <a:rPr lang="en-US" b="1" dirty="0" smtClean="0"/>
              <a:t>Transcription and Chromatin</a:t>
            </a:r>
            <a:endParaRPr lang="en-US" b="1" dirty="0"/>
          </a:p>
        </p:txBody>
      </p:sp>
      <p:pic>
        <p:nvPicPr>
          <p:cNvPr id="4" name="Picture 3" descr="nrg3682-f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527" y="1224903"/>
            <a:ext cx="4531895" cy="3920685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506369" y="6272463"/>
            <a:ext cx="12408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algn="ctr"/>
            <a:r>
              <a:rPr lang="en-US" sz="900" dirty="0" err="1" smtClean="0">
                <a:solidFill>
                  <a:schemeClr val="bg1">
                    <a:lumMod val="50000"/>
                  </a:schemeClr>
                </a:solidFill>
              </a:rPr>
              <a:t>Shlueyva</a:t>
            </a:r>
            <a:r>
              <a:rPr lang="en-US" sz="900" dirty="0" smtClean="0">
                <a:solidFill>
                  <a:schemeClr val="bg1">
                    <a:lumMod val="50000"/>
                  </a:schemeClr>
                </a:solidFill>
              </a:rPr>
              <a:t>, Nat. Rev. Genetics, 2014</a:t>
            </a:r>
            <a:endParaRPr lang="en-US" sz="9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1394" y="2222208"/>
            <a:ext cx="1002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AcH3K27</a:t>
            </a:r>
          </a:p>
          <a:p>
            <a:r>
              <a:rPr lang="en-US" sz="1400" b="1" dirty="0" smtClean="0"/>
              <a:t>H3K4me1</a:t>
            </a:r>
            <a:endParaRPr lang="en-US" sz="1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794122" y="2321446"/>
            <a:ext cx="1002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H3K4me3</a:t>
            </a:r>
          </a:p>
          <a:p>
            <a:r>
              <a:rPr lang="en-US" sz="1400" b="1" dirty="0" smtClean="0"/>
              <a:t>AcH3/H4</a:t>
            </a:r>
            <a:endParaRPr lang="en-US" sz="1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01394" y="3101168"/>
            <a:ext cx="11015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H3K4me1</a:t>
            </a:r>
          </a:p>
          <a:p>
            <a:r>
              <a:rPr lang="en-US" sz="1400" b="1" dirty="0" smtClean="0"/>
              <a:t>H3K27me3</a:t>
            </a:r>
            <a:endParaRPr lang="en-US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01455" y="5615181"/>
            <a:ext cx="8034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Access to chromatin influenced by PRC2, MLL/Compass, </a:t>
            </a:r>
            <a:r>
              <a:rPr lang="en-US" b="1" dirty="0" err="1" smtClean="0"/>
              <a:t>Swi</a:t>
            </a:r>
            <a:r>
              <a:rPr lang="en-US" b="1" dirty="0" smtClean="0"/>
              <a:t>/</a:t>
            </a:r>
            <a:r>
              <a:rPr lang="en-US" b="1" dirty="0" err="1" smtClean="0"/>
              <a:t>Snf</a:t>
            </a:r>
            <a:r>
              <a:rPr lang="en-US" b="1" dirty="0" smtClean="0"/>
              <a:t> (BAF)</a:t>
            </a:r>
          </a:p>
          <a:p>
            <a:pPr algn="ctr"/>
            <a:r>
              <a:rPr lang="en-US" b="1" dirty="0" smtClean="0"/>
              <a:t>Large number of mutations in components of these pathways </a:t>
            </a:r>
          </a:p>
          <a:p>
            <a:pPr algn="ctr"/>
            <a:r>
              <a:rPr lang="en-US" b="1" dirty="0" smtClean="0"/>
              <a:t>20% of sequenced tumors have BAF subunit mutations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002" y="1617262"/>
            <a:ext cx="12314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/>
              <a:t>Enhancers</a:t>
            </a:r>
            <a:endParaRPr lang="en-US" sz="1600" b="1" u="sng" dirty="0"/>
          </a:p>
        </p:txBody>
      </p:sp>
      <p:sp>
        <p:nvSpPr>
          <p:cNvPr id="11" name="TextBox 10"/>
          <p:cNvSpPr txBox="1"/>
          <p:nvPr/>
        </p:nvSpPr>
        <p:spPr>
          <a:xfrm>
            <a:off x="6794122" y="149519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u="sng" dirty="0" smtClean="0"/>
              <a:t>Promoters</a:t>
            </a:r>
            <a:endParaRPr lang="en-US" sz="1600" b="1" u="sng" dirty="0"/>
          </a:p>
        </p:txBody>
      </p:sp>
      <p:sp>
        <p:nvSpPr>
          <p:cNvPr id="12" name="Footer Placeholder 1"/>
          <p:cNvSpPr txBox="1">
            <a:spLocks/>
          </p:cNvSpPr>
          <p:nvPr/>
        </p:nvSpPr>
        <p:spPr>
          <a:xfrm>
            <a:off x="674688" y="6588125"/>
            <a:ext cx="6292850" cy="2159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000" b="1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r>
              <a:rPr lang="en-US" sz="900" smtClean="0"/>
              <a:t>Confidential &amp; Property of EMD Millipore Corporation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80953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>
          <a:xfrm>
            <a:off x="338137" y="189462"/>
            <a:ext cx="6940999" cy="655638"/>
          </a:xfrm>
        </p:spPr>
        <p:txBody>
          <a:bodyPr/>
          <a:lstStyle/>
          <a:p>
            <a:r>
              <a:rPr lang="en-US" sz="2400" dirty="0" smtClean="0"/>
              <a:t>A cryptic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component of chromatin--</a:t>
            </a:r>
            <a:r>
              <a:rPr lang="en-US" sz="2400" dirty="0" err="1" smtClean="0"/>
              <a:t>ncRNAs</a:t>
            </a:r>
            <a:endParaRPr lang="en-US" sz="2400" b="1" dirty="0" smtClean="0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222250" y="1173421"/>
            <a:ext cx="8877300" cy="286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1400" dirty="0"/>
              <a:t> </a:t>
            </a:r>
            <a:r>
              <a:rPr lang="en-US" sz="1400" dirty="0" smtClean="0"/>
              <a:t>RNA-</a:t>
            </a:r>
            <a:r>
              <a:rPr lang="en-US" sz="1400" dirty="0" err="1" smtClean="0"/>
              <a:t>seq</a:t>
            </a:r>
            <a:r>
              <a:rPr lang="en-US" sz="1400" dirty="0" smtClean="0"/>
              <a:t> (</a:t>
            </a:r>
            <a:r>
              <a:rPr lang="en-US" sz="1400" dirty="0" err="1" smtClean="0"/>
              <a:t>Gro-seq</a:t>
            </a:r>
            <a:r>
              <a:rPr lang="en-US" sz="1400" dirty="0" smtClean="0"/>
              <a:t>) reveals in eukaryotes, genomes are pervasively transcribed</a:t>
            </a:r>
            <a:endParaRPr lang="en-US" sz="1400" dirty="0"/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561293" y="2864396"/>
            <a:ext cx="7740018" cy="3858919"/>
            <a:chOff x="881048" y="2435225"/>
            <a:chExt cx="8262952" cy="4486260"/>
          </a:xfrm>
        </p:grpSpPr>
        <p:sp>
          <p:nvSpPr>
            <p:cNvPr id="59398" name="TextBox 8"/>
            <p:cNvSpPr txBox="1">
              <a:spLocks noChangeArrowheads="1"/>
            </p:cNvSpPr>
            <p:nvPr/>
          </p:nvSpPr>
          <p:spPr bwMode="auto">
            <a:xfrm>
              <a:off x="6033853" y="6690653"/>
              <a:ext cx="3110147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lnSpc>
                  <a:spcPct val="90000"/>
                </a:lnSpc>
                <a:spcBef>
                  <a:spcPct val="50000"/>
                </a:spcBef>
              </a:pPr>
              <a:r>
                <a:rPr lang="en-US" sz="1000" dirty="0" err="1">
                  <a:solidFill>
                    <a:schemeClr val="bg1">
                      <a:lumMod val="50000"/>
                    </a:schemeClr>
                  </a:solidFill>
                </a:rPr>
                <a:t>Kaikkonen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 </a:t>
              </a:r>
              <a:r>
                <a:rPr lang="en-US" sz="1000" i="1" dirty="0">
                  <a:solidFill>
                    <a:schemeClr val="bg1">
                      <a:lumMod val="50000"/>
                    </a:schemeClr>
                  </a:solidFill>
                </a:rPr>
                <a:t>et al</a:t>
              </a:r>
              <a:r>
                <a:rPr lang="en-US" sz="1000" dirty="0">
                  <a:solidFill>
                    <a:schemeClr val="bg1">
                      <a:lumMod val="50000"/>
                    </a:schemeClr>
                  </a:solidFill>
                </a:rPr>
                <a:t>., Cardiovascular Research, 2011</a:t>
              </a:r>
            </a:p>
          </p:txBody>
        </p:sp>
        <p:grpSp>
          <p:nvGrpSpPr>
            <p:cNvPr id="59399" name="Group 30"/>
            <p:cNvGrpSpPr>
              <a:grpSpLocks/>
            </p:cNvGrpSpPr>
            <p:nvPr/>
          </p:nvGrpSpPr>
          <p:grpSpPr bwMode="auto">
            <a:xfrm>
              <a:off x="881048" y="2435225"/>
              <a:ext cx="7171718" cy="4117975"/>
              <a:chOff x="880934" y="2435132"/>
              <a:chExt cx="7171881" cy="4117822"/>
            </a:xfrm>
          </p:grpSpPr>
          <p:pic>
            <p:nvPicPr>
              <p:cNvPr id="59400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259330" y="2969885"/>
                <a:ext cx="6311364" cy="3583069"/>
              </a:xfrm>
              <a:prstGeom prst="rect">
                <a:avLst/>
              </a:prstGeom>
              <a:noFill/>
              <a:ln w="9525" cap="sq" algn="ctr">
                <a:noFill/>
                <a:miter lim="800000"/>
                <a:headEnd/>
                <a:tailEnd/>
              </a:ln>
            </p:spPr>
          </p:pic>
          <p:grpSp>
            <p:nvGrpSpPr>
              <p:cNvPr id="59401" name="Group 29"/>
              <p:cNvGrpSpPr>
                <a:grpSpLocks/>
              </p:cNvGrpSpPr>
              <p:nvPr/>
            </p:nvGrpSpPr>
            <p:grpSpPr bwMode="auto">
              <a:xfrm>
                <a:off x="1229372" y="2435786"/>
                <a:ext cx="3161195" cy="517244"/>
                <a:chOff x="1229372" y="2435786"/>
                <a:chExt cx="3161195" cy="517244"/>
              </a:xfrm>
            </p:grpSpPr>
            <p:grpSp>
              <p:nvGrpSpPr>
                <p:cNvPr id="59412" name="Group 9"/>
                <p:cNvGrpSpPr>
                  <a:grpSpLocks/>
                </p:cNvGrpSpPr>
                <p:nvPr/>
              </p:nvGrpSpPr>
              <p:grpSpPr bwMode="auto">
                <a:xfrm rot="10800000" flipH="1" flipV="1">
                  <a:off x="2854046" y="2737130"/>
                  <a:ext cx="752475" cy="215900"/>
                  <a:chOff x="1350" y="3422"/>
                  <a:chExt cx="474" cy="136"/>
                </a:xfrm>
              </p:grpSpPr>
              <p:sp>
                <p:nvSpPr>
                  <p:cNvPr id="59417" name="Line 10"/>
                  <p:cNvSpPr>
                    <a:spLocks noChangeShapeType="1"/>
                  </p:cNvSpPr>
                  <p:nvPr/>
                </p:nvSpPr>
                <p:spPr bwMode="auto">
                  <a:xfrm>
                    <a:off x="1350" y="3428"/>
                    <a:ext cx="474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418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1350" y="3422"/>
                    <a:ext cx="0" cy="13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9413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229372" y="2435786"/>
                  <a:ext cx="3161195" cy="3327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lang="en-US" sz="1400" b="1" dirty="0"/>
                    <a:t>Enhancer transcripts (H3K4me1)</a:t>
                  </a:r>
                </a:p>
              </p:txBody>
            </p:sp>
            <p:grpSp>
              <p:nvGrpSpPr>
                <p:cNvPr id="59414" name="Group 22"/>
                <p:cNvGrpSpPr>
                  <a:grpSpLocks/>
                </p:cNvGrpSpPr>
                <p:nvPr/>
              </p:nvGrpSpPr>
              <p:grpSpPr bwMode="auto">
                <a:xfrm rot="10800000" flipH="1" flipV="1">
                  <a:off x="1684711" y="2735262"/>
                  <a:ext cx="752475" cy="215900"/>
                  <a:chOff x="1350" y="3422"/>
                  <a:chExt cx="474" cy="136"/>
                </a:xfrm>
              </p:grpSpPr>
              <p:sp>
                <p:nvSpPr>
                  <p:cNvPr id="59415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1350" y="3428"/>
                    <a:ext cx="474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416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1350" y="3422"/>
                    <a:ext cx="0" cy="13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59402" name="Group 28"/>
              <p:cNvGrpSpPr>
                <a:grpSpLocks/>
              </p:cNvGrpSpPr>
              <p:nvPr/>
            </p:nvGrpSpPr>
            <p:grpSpPr bwMode="auto">
              <a:xfrm>
                <a:off x="5011177" y="2435132"/>
                <a:ext cx="3041638" cy="520327"/>
                <a:chOff x="5011177" y="2435132"/>
                <a:chExt cx="3041638" cy="520327"/>
              </a:xfrm>
            </p:grpSpPr>
            <p:sp>
              <p:nvSpPr>
                <p:cNvPr id="59408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5094859" y="2435132"/>
                  <a:ext cx="2957956" cy="3649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lang="en-US" sz="1600" b="1" dirty="0"/>
                    <a:t>mRNA </a:t>
                  </a:r>
                  <a:r>
                    <a:rPr lang="en-US" sz="1400" b="1" dirty="0"/>
                    <a:t>transcript</a:t>
                  </a:r>
                  <a:r>
                    <a:rPr lang="en-US" sz="1600" b="1" dirty="0"/>
                    <a:t> (GRO-</a:t>
                  </a:r>
                  <a:r>
                    <a:rPr lang="en-US" sz="1600" b="1" dirty="0" err="1"/>
                    <a:t>seq</a:t>
                  </a:r>
                  <a:r>
                    <a:rPr lang="en-US" sz="1600" b="1" dirty="0"/>
                    <a:t>)</a:t>
                  </a:r>
                </a:p>
              </p:txBody>
            </p:sp>
            <p:grpSp>
              <p:nvGrpSpPr>
                <p:cNvPr id="59409" name="Group 13"/>
                <p:cNvGrpSpPr>
                  <a:grpSpLocks/>
                </p:cNvGrpSpPr>
                <p:nvPr/>
              </p:nvGrpSpPr>
              <p:grpSpPr bwMode="auto">
                <a:xfrm rot="10800000" flipH="1" flipV="1">
                  <a:off x="5011177" y="2739559"/>
                  <a:ext cx="752475" cy="215900"/>
                  <a:chOff x="1350" y="3422"/>
                  <a:chExt cx="474" cy="136"/>
                </a:xfrm>
              </p:grpSpPr>
              <p:sp>
                <p:nvSpPr>
                  <p:cNvPr id="59410" name="Line 14"/>
                  <p:cNvSpPr>
                    <a:spLocks noChangeShapeType="1"/>
                  </p:cNvSpPr>
                  <p:nvPr/>
                </p:nvSpPr>
                <p:spPr bwMode="auto">
                  <a:xfrm>
                    <a:off x="1350" y="3428"/>
                    <a:ext cx="474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411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1350" y="3422"/>
                    <a:ext cx="0" cy="13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59403" name="Group 27"/>
              <p:cNvGrpSpPr>
                <a:grpSpLocks/>
              </p:cNvGrpSpPr>
              <p:nvPr/>
            </p:nvGrpSpPr>
            <p:grpSpPr bwMode="auto">
              <a:xfrm>
                <a:off x="880934" y="4864381"/>
                <a:ext cx="4022666" cy="369451"/>
                <a:chOff x="880934" y="4864381"/>
                <a:chExt cx="4022666" cy="369451"/>
              </a:xfrm>
            </p:grpSpPr>
            <p:grpSp>
              <p:nvGrpSpPr>
                <p:cNvPr id="59404" name="Group 6"/>
                <p:cNvGrpSpPr>
                  <a:grpSpLocks/>
                </p:cNvGrpSpPr>
                <p:nvPr/>
              </p:nvGrpSpPr>
              <p:grpSpPr bwMode="auto">
                <a:xfrm rot="10800000">
                  <a:off x="4151125" y="4864381"/>
                  <a:ext cx="752475" cy="215900"/>
                  <a:chOff x="1350" y="3422"/>
                  <a:chExt cx="474" cy="136"/>
                </a:xfrm>
              </p:grpSpPr>
              <p:sp>
                <p:nvSpPr>
                  <p:cNvPr id="59406" name="Line 7"/>
                  <p:cNvSpPr>
                    <a:spLocks noChangeShapeType="1"/>
                  </p:cNvSpPr>
                  <p:nvPr/>
                </p:nvSpPr>
                <p:spPr bwMode="auto">
                  <a:xfrm>
                    <a:off x="1350" y="3428"/>
                    <a:ext cx="474" cy="0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9407" name="Line 8"/>
                  <p:cNvSpPr>
                    <a:spLocks noChangeShapeType="1"/>
                  </p:cNvSpPr>
                  <p:nvPr/>
                </p:nvSpPr>
                <p:spPr bwMode="auto">
                  <a:xfrm>
                    <a:off x="1350" y="3422"/>
                    <a:ext cx="0" cy="136"/>
                  </a:xfrm>
                  <a:prstGeom prst="line">
                    <a:avLst/>
                  </a:prstGeom>
                  <a:noFill/>
                  <a:ln w="381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59405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880934" y="4901080"/>
                  <a:ext cx="3200284" cy="33275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ct val="50000"/>
                    </a:spcBef>
                  </a:pPr>
                  <a:r>
                    <a:rPr lang="en-US" sz="1400" b="1" dirty="0"/>
                    <a:t>Antisense Transcripts (GRO-</a:t>
                  </a:r>
                  <a:r>
                    <a:rPr lang="en-US" sz="1400" b="1" dirty="0" err="1"/>
                    <a:t>seq</a:t>
                  </a:r>
                  <a:r>
                    <a:rPr lang="en-US" sz="1400" b="1" dirty="0"/>
                    <a:t>)</a:t>
                  </a:r>
                </a:p>
              </p:txBody>
            </p:sp>
          </p:grpSp>
        </p:grpSp>
      </p:grpSp>
      <p:sp>
        <p:nvSpPr>
          <p:cNvPr id="28" name="TextBox 5"/>
          <p:cNvSpPr txBox="1">
            <a:spLocks noChangeArrowheads="1"/>
          </p:cNvSpPr>
          <p:nvPr/>
        </p:nvSpPr>
        <p:spPr bwMode="auto">
          <a:xfrm>
            <a:off x="266700" y="1649651"/>
            <a:ext cx="8877300" cy="48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1400" dirty="0"/>
              <a:t> A small percentage of these transcripts encode for proteins, whereas the majority are transcribed as non-coding RNAs (miRNA, </a:t>
            </a:r>
            <a:r>
              <a:rPr lang="en-US" sz="1400" dirty="0" err="1"/>
              <a:t>piRNA</a:t>
            </a:r>
            <a:r>
              <a:rPr lang="en-US" sz="1400" dirty="0"/>
              <a:t>, PAR, </a:t>
            </a:r>
            <a:r>
              <a:rPr lang="en-US" sz="1400" dirty="0" err="1"/>
              <a:t>eRNA</a:t>
            </a:r>
            <a:r>
              <a:rPr lang="en-US" sz="1400" dirty="0"/>
              <a:t>, </a:t>
            </a:r>
            <a:r>
              <a:rPr lang="en-US" sz="1400" dirty="0" err="1"/>
              <a:t>lncRNA</a:t>
            </a:r>
            <a:r>
              <a:rPr lang="en-US" sz="1400" dirty="0"/>
              <a:t>)</a:t>
            </a:r>
          </a:p>
        </p:txBody>
      </p:sp>
      <p:sp>
        <p:nvSpPr>
          <p:cNvPr id="29" name="TextBox 5"/>
          <p:cNvSpPr txBox="1">
            <a:spLocks noChangeArrowheads="1"/>
          </p:cNvSpPr>
          <p:nvPr/>
        </p:nvSpPr>
        <p:spPr bwMode="auto">
          <a:xfrm>
            <a:off x="222250" y="2234552"/>
            <a:ext cx="8877300" cy="587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Font typeface="Arial" charset="0"/>
              <a:buChar char="•"/>
            </a:pPr>
            <a:r>
              <a:rPr lang="en-US" sz="1400" dirty="0"/>
              <a:t> </a:t>
            </a:r>
            <a:r>
              <a:rPr lang="en-US" sz="1400" dirty="0" smtClean="0"/>
              <a:t>Non-coding transcripts are marked by histone modifications characteristic of enhancers 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en-US" sz="1400" dirty="0" smtClean="0"/>
              <a:t>and promoters</a:t>
            </a:r>
            <a:endParaRPr lang="en-US" sz="14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989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141" y="226488"/>
            <a:ext cx="7715250" cy="776287"/>
          </a:xfrm>
        </p:spPr>
        <p:txBody>
          <a:bodyPr/>
          <a:lstStyle/>
          <a:p>
            <a:r>
              <a:rPr lang="en-US" dirty="0" smtClean="0"/>
              <a:t>Interrogating Interactions in Chromatin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237860" y="1437462"/>
            <a:ext cx="231294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 err="1" smtClean="0"/>
              <a:t>Protein:DNA</a:t>
            </a:r>
            <a:endParaRPr lang="en-US" b="1" u="sng" dirty="0" smtClean="0"/>
          </a:p>
          <a:p>
            <a:pPr algn="ctr"/>
            <a:r>
              <a:rPr lang="en-US" b="1" dirty="0" err="1" smtClean="0"/>
              <a:t>ChIP-seq</a:t>
            </a:r>
            <a:endParaRPr lang="en-US" b="1" dirty="0" smtClean="0"/>
          </a:p>
          <a:p>
            <a:pPr algn="ctr"/>
            <a:r>
              <a:rPr lang="en-US" sz="1600" dirty="0" smtClean="0"/>
              <a:t>Histone Mods, </a:t>
            </a:r>
          </a:p>
          <a:p>
            <a:pPr algn="ctr"/>
            <a:r>
              <a:rPr lang="en-US" sz="1600" dirty="0" smtClean="0"/>
              <a:t>Chromatin modifiers,</a:t>
            </a:r>
          </a:p>
          <a:p>
            <a:pPr algn="ctr"/>
            <a:r>
              <a:rPr lang="en-US" sz="1600" dirty="0" smtClean="0"/>
              <a:t>Transcription Factors</a:t>
            </a:r>
          </a:p>
          <a:p>
            <a:pPr algn="ctr"/>
            <a:r>
              <a:rPr lang="en-US" sz="1600" dirty="0" smtClean="0"/>
              <a:t>General </a:t>
            </a:r>
            <a:r>
              <a:rPr lang="en-US" sz="1600" dirty="0" err="1" smtClean="0"/>
              <a:t>Txn</a:t>
            </a:r>
            <a:r>
              <a:rPr lang="en-US" sz="1600" dirty="0" smtClean="0"/>
              <a:t> Machinery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17141" y="4102599"/>
            <a:ext cx="19543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 err="1" smtClean="0"/>
              <a:t>Protein:RNA</a:t>
            </a:r>
            <a:endParaRPr lang="en-US" b="1" u="sng" dirty="0" smtClean="0"/>
          </a:p>
          <a:p>
            <a:pPr algn="ctr"/>
            <a:r>
              <a:rPr lang="en-US" b="1" dirty="0" smtClean="0"/>
              <a:t>Nuclear RIP-</a:t>
            </a:r>
            <a:r>
              <a:rPr lang="en-US" b="1" dirty="0" err="1" smtClean="0"/>
              <a:t>seq</a:t>
            </a:r>
            <a:endParaRPr lang="en-US" b="1" dirty="0" smtClean="0"/>
          </a:p>
          <a:p>
            <a:pPr algn="ctr"/>
            <a:r>
              <a:rPr lang="en-US" dirty="0" smtClean="0"/>
              <a:t>CLIP-</a:t>
            </a:r>
            <a:r>
              <a:rPr lang="en-US" dirty="0" err="1" smtClean="0"/>
              <a:t>seq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95452" y="1352567"/>
            <a:ext cx="3005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 smtClean="0"/>
              <a:t>Modified DNA</a:t>
            </a:r>
          </a:p>
          <a:p>
            <a:pPr algn="ctr"/>
            <a:r>
              <a:rPr lang="en-US" dirty="0" smtClean="0"/>
              <a:t>Methyl-</a:t>
            </a:r>
            <a:r>
              <a:rPr lang="en-US" dirty="0" err="1" smtClean="0"/>
              <a:t>seq</a:t>
            </a:r>
            <a:r>
              <a:rPr lang="en-US" dirty="0" smtClean="0"/>
              <a:t> (BS </a:t>
            </a:r>
            <a:r>
              <a:rPr lang="en-US" dirty="0" err="1" smtClean="0"/>
              <a:t>mC</a:t>
            </a:r>
            <a:r>
              <a:rPr lang="en-US" dirty="0" smtClean="0"/>
              <a:t>)</a:t>
            </a:r>
          </a:p>
          <a:p>
            <a:pPr algn="ctr"/>
            <a:r>
              <a:rPr lang="en-US" b="1" dirty="0" err="1" smtClean="0"/>
              <a:t>MeDIP-seq</a:t>
            </a:r>
            <a:r>
              <a:rPr lang="en-US" b="1" dirty="0" smtClean="0"/>
              <a:t> (MBD-</a:t>
            </a:r>
            <a:r>
              <a:rPr lang="en-US" b="1" dirty="0" err="1" smtClean="0"/>
              <a:t>seq</a:t>
            </a:r>
            <a:r>
              <a:rPr lang="en-US" b="1" dirty="0" smtClean="0"/>
              <a:t> </a:t>
            </a:r>
            <a:r>
              <a:rPr lang="en-US" b="1" dirty="0" err="1" smtClean="0"/>
              <a:t>mC</a:t>
            </a:r>
            <a:r>
              <a:rPr lang="en-US" b="1" dirty="0" smtClean="0"/>
              <a:t>)</a:t>
            </a:r>
          </a:p>
          <a:p>
            <a:pPr algn="ctr"/>
            <a:r>
              <a:rPr lang="en-US" dirty="0" smtClean="0"/>
              <a:t>Ox-BS (HMC)</a:t>
            </a:r>
          </a:p>
          <a:p>
            <a:pPr algn="ctr"/>
            <a:r>
              <a:rPr lang="en-US" dirty="0" smtClean="0"/>
              <a:t>TAB-</a:t>
            </a:r>
            <a:r>
              <a:rPr lang="en-US" dirty="0" err="1" smtClean="0"/>
              <a:t>seq</a:t>
            </a:r>
            <a:r>
              <a:rPr lang="en-US" dirty="0" smtClean="0"/>
              <a:t> (HMC)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57053" y="3299988"/>
            <a:ext cx="16979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 smtClean="0"/>
              <a:t>Modified RNA</a:t>
            </a:r>
          </a:p>
          <a:p>
            <a:pPr algn="ctr"/>
            <a:r>
              <a:rPr lang="en-US" b="1" dirty="0" err="1" smtClean="0"/>
              <a:t>MeRIP</a:t>
            </a:r>
            <a:r>
              <a:rPr lang="en-US" b="1" dirty="0" smtClean="0"/>
              <a:t> (m6A)</a:t>
            </a:r>
          </a:p>
          <a:p>
            <a:pPr algn="ctr"/>
            <a:r>
              <a:rPr lang="en-US" dirty="0" smtClean="0"/>
              <a:t>BS-</a:t>
            </a:r>
            <a:r>
              <a:rPr lang="en-US" dirty="0" err="1" smtClean="0"/>
              <a:t>Seq</a:t>
            </a:r>
            <a:r>
              <a:rPr lang="en-US" dirty="0" smtClean="0"/>
              <a:t> (</a:t>
            </a:r>
            <a:r>
              <a:rPr lang="en-US" dirty="0" err="1" smtClean="0"/>
              <a:t>mC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424325" y="4476370"/>
            <a:ext cx="153118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u="sng" dirty="0" err="1" smtClean="0"/>
              <a:t>ncRNA:DNA</a:t>
            </a:r>
            <a:endParaRPr lang="en-US" b="1" u="sng" dirty="0" smtClean="0"/>
          </a:p>
          <a:p>
            <a:pPr algn="ctr"/>
            <a:r>
              <a:rPr lang="en-US" b="1" dirty="0" err="1" smtClean="0"/>
              <a:t>ChIRP-seq</a:t>
            </a:r>
            <a:endParaRPr lang="en-US" b="1" dirty="0" smtClean="0"/>
          </a:p>
          <a:p>
            <a:pPr algn="ctr"/>
            <a:r>
              <a:rPr lang="en-US" dirty="0" smtClean="0"/>
              <a:t>Chart-</a:t>
            </a:r>
            <a:r>
              <a:rPr lang="en-US" dirty="0" err="1" smtClean="0"/>
              <a:t>seq</a:t>
            </a:r>
            <a:endParaRPr lang="en-US" dirty="0" smtClean="0"/>
          </a:p>
          <a:p>
            <a:pPr algn="ctr"/>
            <a:r>
              <a:rPr lang="en-US" dirty="0" smtClean="0"/>
              <a:t>RAP-</a:t>
            </a:r>
            <a:r>
              <a:rPr lang="en-US" dirty="0" err="1" smtClean="0"/>
              <a:t>seq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94213" y="6054152"/>
            <a:ext cx="70412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Many require high quality, high affinity &amp; specificity antibodies</a:t>
            </a:r>
            <a:endParaRPr lang="en-US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454" y="2389858"/>
            <a:ext cx="3294739" cy="3363221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641657" y="6434236"/>
            <a:ext cx="18765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Esteller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, Scientist, 2011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816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868" y="1487607"/>
            <a:ext cx="4349740" cy="506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itle 1"/>
          <p:cNvSpPr txBox="1">
            <a:spLocks/>
          </p:cNvSpPr>
          <p:nvPr/>
        </p:nvSpPr>
        <p:spPr bwMode="gray">
          <a:xfrm>
            <a:off x="257175" y="195263"/>
            <a:ext cx="7715250" cy="776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90000"/>
              </a:lnSpc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90000"/>
              </a:lnSpc>
              <a:defRPr sz="28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 eaLnBrk="1" hangingPunct="1">
              <a:lnSpc>
                <a:spcPct val="90000"/>
              </a:lnSpc>
              <a:defRPr sz="28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 eaLnBrk="1" hangingPunct="1">
              <a:lnSpc>
                <a:spcPct val="90000"/>
              </a:lnSpc>
              <a:defRPr sz="28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 eaLnBrk="1" hangingPunct="1">
              <a:lnSpc>
                <a:spcPct val="90000"/>
              </a:lnSpc>
              <a:defRPr sz="28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r>
              <a:rPr lang="en-US" sz="2400" dirty="0" smtClean="0"/>
              <a:t>A Screen for Antibody Specificity for </a:t>
            </a:r>
            <a:r>
              <a:rPr lang="en-US" sz="2400" dirty="0" err="1" smtClean="0"/>
              <a:t>ChIP-seq</a:t>
            </a:r>
            <a:endParaRPr lang="en-US" sz="2400" dirty="0"/>
          </a:p>
        </p:txBody>
      </p:sp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44633" y="1459613"/>
            <a:ext cx="2608843" cy="119865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0945" y="4509776"/>
            <a:ext cx="1596219" cy="9160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" name="Picture 1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9200" y="5643835"/>
            <a:ext cx="3479708" cy="9299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36" name="Group 35"/>
          <p:cNvGrpSpPr/>
          <p:nvPr/>
        </p:nvGrpSpPr>
        <p:grpSpPr>
          <a:xfrm>
            <a:off x="5985810" y="2876240"/>
            <a:ext cx="1526488" cy="1415567"/>
            <a:chOff x="5923131" y="2607395"/>
            <a:chExt cx="1526488" cy="1415567"/>
          </a:xfrm>
        </p:grpSpPr>
        <p:pic>
          <p:nvPicPr>
            <p:cNvPr id="29" name="Picture 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923131" y="2607395"/>
              <a:ext cx="1526488" cy="141556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5" name="TextBox 34"/>
            <p:cNvSpPr txBox="1"/>
            <p:nvPr/>
          </p:nvSpPr>
          <p:spPr>
            <a:xfrm>
              <a:off x="6209731" y="2729551"/>
              <a:ext cx="829073" cy="26161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 smtClean="0"/>
                <a:t>H3K9me1</a:t>
              </a:r>
              <a:endParaRPr lang="en-US" sz="1100" dirty="0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634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40" y="307906"/>
            <a:ext cx="7715250" cy="776287"/>
          </a:xfrm>
        </p:spPr>
        <p:txBody>
          <a:bodyPr/>
          <a:lstStyle/>
          <a:p>
            <a:r>
              <a:rPr lang="en-US" dirty="0" smtClean="0"/>
              <a:t>Results for Dot Blot and </a:t>
            </a:r>
            <a:r>
              <a:rPr lang="en-US" dirty="0" err="1" smtClean="0"/>
              <a:t>ChIP-seq</a:t>
            </a:r>
            <a:r>
              <a:rPr lang="en-US" dirty="0" smtClean="0"/>
              <a:t> Screen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194798" y="2106386"/>
            <a:ext cx="1803699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52 Antibodies</a:t>
            </a:r>
          </a:p>
          <a:p>
            <a:pPr algn="ctr"/>
            <a:r>
              <a:rPr lang="en-US" sz="1600" dirty="0" smtClean="0"/>
              <a:t>(30 modifications)</a:t>
            </a:r>
            <a:endParaRPr lang="en-US" sz="1600" dirty="0"/>
          </a:p>
        </p:txBody>
      </p:sp>
      <p:sp>
        <p:nvSpPr>
          <p:cNvPr id="8" name="Right Arrow 7"/>
          <p:cNvSpPr/>
          <p:nvPr/>
        </p:nvSpPr>
        <p:spPr>
          <a:xfrm>
            <a:off x="2205318" y="2171237"/>
            <a:ext cx="564776" cy="248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852042" y="1989371"/>
            <a:ext cx="1449436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35 Passed</a:t>
            </a:r>
          </a:p>
          <a:p>
            <a:pPr algn="ctr"/>
            <a:r>
              <a:rPr lang="en-US" sz="1600" dirty="0" smtClean="0"/>
              <a:t>15 no signal</a:t>
            </a:r>
          </a:p>
          <a:p>
            <a:pPr algn="ctr"/>
            <a:r>
              <a:rPr lang="en-US" sz="1600" dirty="0" smtClean="0"/>
              <a:t>2 non-specific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57607" y="1620126"/>
            <a:ext cx="9829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Dot Blot</a:t>
            </a:r>
            <a:endParaRPr lang="en-US" sz="1600" b="1" dirty="0"/>
          </a:p>
        </p:txBody>
      </p:sp>
      <p:sp>
        <p:nvSpPr>
          <p:cNvPr id="11" name="Right Arrow 10"/>
          <p:cNvSpPr/>
          <p:nvPr/>
        </p:nvSpPr>
        <p:spPr>
          <a:xfrm>
            <a:off x="4420500" y="2187574"/>
            <a:ext cx="564776" cy="248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964255" y="1323642"/>
            <a:ext cx="152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/>
              <a:t>NGS </a:t>
            </a:r>
          </a:p>
          <a:p>
            <a:pPr algn="ctr"/>
            <a:r>
              <a:rPr lang="en-US" sz="1600" b="1" dirty="0" smtClean="0"/>
              <a:t>Library </a:t>
            </a:r>
          </a:p>
          <a:p>
            <a:pPr algn="ctr"/>
            <a:r>
              <a:rPr lang="en-US" sz="1600" b="1" dirty="0" smtClean="0"/>
              <a:t>Prep</a:t>
            </a:r>
            <a:endParaRPr lang="en-US" sz="16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5145862" y="2110724"/>
            <a:ext cx="1255472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21 Libraries</a:t>
            </a:r>
          </a:p>
          <a:p>
            <a:pPr algn="ctr"/>
            <a:r>
              <a:rPr lang="en-US" sz="1600" dirty="0" smtClean="0"/>
              <a:t>Passed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6558459" y="2187574"/>
            <a:ext cx="564776" cy="248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6513741" y="1696542"/>
            <a:ext cx="6286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/>
              <a:t>NGS</a:t>
            </a:r>
            <a:endParaRPr lang="en-US" sz="16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7280360" y="1878849"/>
            <a:ext cx="1428660" cy="11079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13 Antibodies</a:t>
            </a:r>
          </a:p>
          <a:p>
            <a:pPr algn="ctr"/>
            <a:r>
              <a:rPr lang="en-US" sz="1600" dirty="0" err="1" smtClean="0"/>
              <a:t>ChIP-seq</a:t>
            </a:r>
            <a:endParaRPr lang="en-US" sz="1600" dirty="0" smtClean="0"/>
          </a:p>
          <a:p>
            <a:pPr algn="ctr"/>
            <a:r>
              <a:rPr lang="en-US" sz="1600" dirty="0" smtClean="0"/>
              <a:t>&gt;90%</a:t>
            </a:r>
          </a:p>
          <a:p>
            <a:pPr algn="ctr"/>
            <a:r>
              <a:rPr lang="en-US" sz="1600" dirty="0" smtClean="0"/>
              <a:t>Top Quartile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1735" y="3225087"/>
            <a:ext cx="7040569" cy="1800016"/>
          </a:xfrm>
          <a:prstGeom prst="rect">
            <a:avLst/>
          </a:prstGeom>
          <a:ln>
            <a:solidFill>
              <a:srgbClr val="42C1FA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36693" y="5255479"/>
            <a:ext cx="89306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Multiple antibodies to same modification passed, both polyclonal &amp; monoclonal</a:t>
            </a:r>
          </a:p>
          <a:p>
            <a:pPr algn="ctr"/>
            <a:r>
              <a:rPr lang="en-US" b="1" dirty="0" smtClean="0"/>
              <a:t>Tracks published on website and antibodies offered as Trial Size</a:t>
            </a:r>
          </a:p>
          <a:p>
            <a:pPr algn="ctr"/>
            <a:r>
              <a:rPr lang="en-US" b="1" dirty="0" smtClean="0"/>
              <a:t>Used Magna </a:t>
            </a:r>
            <a:r>
              <a:rPr lang="en-US" b="1" dirty="0" err="1" smtClean="0"/>
              <a:t>ChIP</a:t>
            </a:r>
            <a:r>
              <a:rPr lang="en-US" b="1" dirty="0" smtClean="0"/>
              <a:t> </a:t>
            </a:r>
            <a:r>
              <a:rPr lang="en-US" b="1" dirty="0" err="1" smtClean="0"/>
              <a:t>HiSens</a:t>
            </a:r>
            <a:r>
              <a:rPr lang="en-US" b="1" dirty="0" smtClean="0"/>
              <a:t> Kit and commercial NGS Library Kit</a:t>
            </a:r>
          </a:p>
          <a:p>
            <a:pPr algn="ctr"/>
            <a:r>
              <a:rPr lang="en-US" b="1" dirty="0" smtClean="0"/>
              <a:t>Utilized embedded positive controls and replicate testing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93064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326" y="307322"/>
            <a:ext cx="7715250" cy="776287"/>
          </a:xfrm>
        </p:spPr>
        <p:txBody>
          <a:bodyPr/>
          <a:lstStyle/>
          <a:p>
            <a:r>
              <a:rPr lang="en-US" sz="2400" dirty="0" smtClean="0"/>
              <a:t>Cutoffs for “</a:t>
            </a:r>
            <a:r>
              <a:rPr lang="en-US" sz="2400" dirty="0" err="1" smtClean="0"/>
              <a:t>ChIP-seq</a:t>
            </a:r>
            <a:r>
              <a:rPr lang="en-US" sz="2400" dirty="0" smtClean="0"/>
              <a:t>” claim ≥ 90% in top quartile</a:t>
            </a:r>
            <a:endParaRPr lang="en-US" sz="2400" b="1" dirty="0"/>
          </a:p>
        </p:txBody>
      </p:sp>
      <p:pic>
        <p:nvPicPr>
          <p:cNvPr id="4" name="Picture 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789" y="1740883"/>
            <a:ext cx="9001591" cy="4714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Oval 2"/>
          <p:cNvSpPr/>
          <p:nvPr/>
        </p:nvSpPr>
        <p:spPr>
          <a:xfrm>
            <a:off x="5096435" y="2387252"/>
            <a:ext cx="1075765" cy="404836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552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494" y="234939"/>
            <a:ext cx="7480248" cy="776287"/>
          </a:xfrm>
        </p:spPr>
        <p:txBody>
          <a:bodyPr/>
          <a:lstStyle/>
          <a:p>
            <a:r>
              <a:rPr lang="en-US" sz="2400" dirty="0" smtClean="0"/>
              <a:t>A method to enhance low input </a:t>
            </a:r>
            <a:r>
              <a:rPr lang="en-US" sz="2400" dirty="0" err="1" smtClean="0"/>
              <a:t>ChIP-seq</a:t>
            </a:r>
            <a:r>
              <a:rPr lang="en-US" sz="2400" dirty="0" smtClean="0"/>
              <a:t> for Trans Factors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5517" y="1634938"/>
            <a:ext cx="3179527" cy="4542182"/>
          </a:xfrm>
          <a:prstGeom prst="rect">
            <a:avLst/>
          </a:prstGeom>
          <a:ln>
            <a:solidFill>
              <a:srgbClr val="42C1FA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738" y="1813761"/>
            <a:ext cx="3656648" cy="8164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384" y="2970327"/>
            <a:ext cx="4097356" cy="2457221"/>
          </a:xfrm>
          <a:prstGeom prst="rect">
            <a:avLst/>
          </a:prstGeom>
          <a:ln>
            <a:solidFill>
              <a:srgbClr val="42C1FA"/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255494" y="5898685"/>
            <a:ext cx="6630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Patented technology outperforms </a:t>
            </a:r>
            <a:r>
              <a:rPr lang="en-US" b="1" dirty="0" err="1" smtClean="0"/>
              <a:t>Nextera</a:t>
            </a:r>
            <a:endParaRPr lang="en-US" b="1" dirty="0" smtClean="0"/>
          </a:p>
          <a:p>
            <a:r>
              <a:rPr lang="en-US" b="1" dirty="0" smtClean="0"/>
              <a:t>&amp; NEB in library complexity, duplicate reads, &amp; input range</a:t>
            </a:r>
            <a:endParaRPr lang="en-US" b="1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58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606" y="339412"/>
            <a:ext cx="7946463" cy="776287"/>
          </a:xfrm>
        </p:spPr>
        <p:txBody>
          <a:bodyPr/>
          <a:lstStyle/>
          <a:p>
            <a:r>
              <a:rPr lang="en-US" b="1" dirty="0" smtClean="0"/>
              <a:t>Tools For Exploring </a:t>
            </a:r>
            <a:r>
              <a:rPr lang="en-US" b="1" dirty="0" err="1" smtClean="0"/>
              <a:t>ncRNA</a:t>
            </a:r>
            <a:r>
              <a:rPr lang="en-US" b="1" dirty="0" smtClean="0"/>
              <a:t> &amp; mRNA Function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63819" y="981229"/>
            <a:ext cx="7715250" cy="4462462"/>
          </a:xfrm>
        </p:spPr>
        <p:txBody>
          <a:bodyPr/>
          <a:lstStyle/>
          <a:p>
            <a:pPr algn="ctr"/>
            <a:r>
              <a:rPr lang="en-US" b="1" dirty="0" smtClean="0"/>
              <a:t>Nuclear RIP—Like </a:t>
            </a:r>
            <a:r>
              <a:rPr lang="en-US" b="1" dirty="0" err="1" smtClean="0"/>
              <a:t>ChIP</a:t>
            </a:r>
            <a:r>
              <a:rPr lang="en-US" b="1" dirty="0" smtClean="0"/>
              <a:t>, but for discovering RNAs</a:t>
            </a:r>
          </a:p>
          <a:p>
            <a:pPr algn="ctr"/>
            <a:r>
              <a:rPr lang="en-US" b="1" dirty="0" err="1" smtClean="0"/>
              <a:t>ChIRP</a:t>
            </a:r>
            <a:r>
              <a:rPr lang="en-US" b="1" dirty="0" smtClean="0"/>
              <a:t>—Pull down </a:t>
            </a:r>
            <a:r>
              <a:rPr lang="en-US" b="1" dirty="0" err="1" smtClean="0"/>
              <a:t>lncRNAs</a:t>
            </a:r>
            <a:r>
              <a:rPr lang="en-US" b="1" dirty="0" smtClean="0"/>
              <a:t> from chromatin and discover genomic sites of action as well as protein interactors</a:t>
            </a:r>
          </a:p>
          <a:p>
            <a:pPr algn="ctr"/>
            <a:r>
              <a:rPr lang="en-US" b="1" dirty="0" err="1" smtClean="0"/>
              <a:t>meRIP</a:t>
            </a:r>
            <a:r>
              <a:rPr lang="en-US" b="1" dirty="0" smtClean="0"/>
              <a:t>—analysis of RNA methylation</a:t>
            </a:r>
            <a:endParaRPr lang="en-US" b="1" dirty="0"/>
          </a:p>
          <a:p>
            <a:pPr algn="ctr"/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518" y="2682156"/>
            <a:ext cx="5385454" cy="761009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306" y="3696248"/>
            <a:ext cx="5235879" cy="129074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274916" y="3867439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Protein:RNA</a:t>
            </a:r>
            <a:endParaRPr lang="en-US" b="1" dirty="0"/>
          </a:p>
        </p:txBody>
      </p:sp>
      <p:cxnSp>
        <p:nvCxnSpPr>
          <p:cNvPr id="12" name="Straight Arrow Connector 11"/>
          <p:cNvCxnSpPr>
            <a:stCxn id="10" idx="0"/>
          </p:cNvCxnSpPr>
          <p:nvPr/>
        </p:nvCxnSpPr>
        <p:spPr bwMode="auto">
          <a:xfrm flipV="1">
            <a:off x="1053334" y="3198214"/>
            <a:ext cx="1589199" cy="669225"/>
          </a:xfrm>
          <a:prstGeom prst="straightConnector1">
            <a:avLst/>
          </a:prstGeom>
          <a:solidFill>
            <a:schemeClr val="folHlink"/>
          </a:solidFill>
          <a:ln w="9525" cap="sq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899901" y="5886045"/>
            <a:ext cx="18133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Methylation of </a:t>
            </a:r>
          </a:p>
          <a:p>
            <a:r>
              <a:rPr lang="en-US" b="1" dirty="0" smtClean="0"/>
              <a:t>RNAs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93922" y="5072693"/>
            <a:ext cx="4536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RNA:DNA and </a:t>
            </a:r>
            <a:r>
              <a:rPr lang="en-US" b="1" dirty="0" err="1" smtClean="0"/>
              <a:t>RNA:Protein</a:t>
            </a:r>
            <a:r>
              <a:rPr lang="en-US" b="1" dirty="0" smtClean="0"/>
              <a:t> Interactions</a:t>
            </a:r>
            <a:endParaRPr lang="en-US" b="1" dirty="0"/>
          </a:p>
        </p:txBody>
      </p:sp>
      <p:cxnSp>
        <p:nvCxnSpPr>
          <p:cNvPr id="17" name="Straight Arrow Connector 16"/>
          <p:cNvCxnSpPr>
            <a:stCxn id="16" idx="0"/>
          </p:cNvCxnSpPr>
          <p:nvPr/>
        </p:nvCxnSpPr>
        <p:spPr bwMode="auto">
          <a:xfrm flipV="1">
            <a:off x="2362043" y="4509256"/>
            <a:ext cx="406360" cy="563437"/>
          </a:xfrm>
          <a:prstGeom prst="straightConnector1">
            <a:avLst/>
          </a:prstGeom>
          <a:solidFill>
            <a:schemeClr val="folHlink"/>
          </a:solidFill>
          <a:ln w="9525" cap="sq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08" y="5600211"/>
            <a:ext cx="4791075" cy="790575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cxnSp>
        <p:nvCxnSpPr>
          <p:cNvPr id="19" name="Straight Arrow Connector 18"/>
          <p:cNvCxnSpPr/>
          <p:nvPr/>
        </p:nvCxnSpPr>
        <p:spPr bwMode="auto">
          <a:xfrm flipV="1">
            <a:off x="1963856" y="5731027"/>
            <a:ext cx="977781" cy="190494"/>
          </a:xfrm>
          <a:prstGeom prst="straightConnector1">
            <a:avLst/>
          </a:prstGeom>
          <a:solidFill>
            <a:schemeClr val="folHlink"/>
          </a:solidFill>
          <a:ln w="9525" cap="sq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41078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02407"/>
            <a:ext cx="7876181" cy="931862"/>
          </a:xfrm>
        </p:spPr>
        <p:txBody>
          <a:bodyPr/>
          <a:lstStyle/>
          <a:p>
            <a:r>
              <a:rPr lang="en-US" sz="2400" b="1" dirty="0" smtClean="0"/>
              <a:t>Magna Nuclear RIP—Two Options for Interrogation</a:t>
            </a:r>
            <a:endParaRPr lang="en-US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304800" y="45720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Magna Nuclear RIP (Native) vs. Magna Nuclear RIP (Cross-Linked).</a:t>
            </a:r>
            <a:r>
              <a:rPr lang="en-US" sz="1600" dirty="0" smtClean="0"/>
              <a:t> </a:t>
            </a:r>
          </a:p>
          <a:p>
            <a:r>
              <a:rPr lang="en-US" sz="1600" b="0" dirty="0" smtClean="0"/>
              <a:t>While both native and cross linked approaches are used to analyze chromatin associated RNA, native RIP typically allows recovery of high affinity, more direct interactions. Conversely, the cross-linking method is designed to capture higher molecular weight complexes and  more readily trap weaker interacting RNAs. </a:t>
            </a:r>
          </a:p>
          <a:p>
            <a:endParaRPr lang="en-US" sz="1600" b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122" y="1949395"/>
            <a:ext cx="3695368" cy="21210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752600"/>
            <a:ext cx="3542306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470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430213"/>
            <a:ext cx="7121899" cy="931862"/>
          </a:xfrm>
        </p:spPr>
        <p:txBody>
          <a:bodyPr/>
          <a:lstStyle/>
          <a:p>
            <a:r>
              <a:rPr lang="en-US" sz="2400" b="1" dirty="0" smtClean="0"/>
              <a:t>Nuclear RIP for PRC2 Components</a:t>
            </a:r>
            <a:endParaRPr lang="en-US" sz="2400" b="1" dirty="0"/>
          </a:p>
        </p:txBody>
      </p:sp>
      <p:pic>
        <p:nvPicPr>
          <p:cNvPr id="9" name="Picture 8" descr="C:\Users\M177212\AppData\Local\Microsoft\Windows\Temporary Internet Files\Content.Word\RIP seq HOTAIR Naitve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4325" y="1546411"/>
            <a:ext cx="5925671" cy="20196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9" descr="C:\Users\M177212\AppData\Local\Microsoft\Windows\Temporary Internet Files\Content.Word\RIP seq HOTAIR Cross link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5" y="3743862"/>
            <a:ext cx="5925671" cy="22142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451" y="3966018"/>
            <a:ext cx="2575131" cy="1769969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5344" y="1613647"/>
            <a:ext cx="2497345" cy="1897424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147471" y="3796741"/>
            <a:ext cx="9548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HOTAIR</a:t>
            </a:r>
            <a:endParaRPr lang="en-US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4935494" y="3826903"/>
            <a:ext cx="992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HOXC11</a:t>
            </a:r>
            <a:endParaRPr lang="en-US" sz="1600" dirty="0"/>
          </a:p>
        </p:txBody>
      </p:sp>
      <p:sp>
        <p:nvSpPr>
          <p:cNvPr id="5" name="Rectangle 4"/>
          <p:cNvSpPr/>
          <p:nvPr/>
        </p:nvSpPr>
        <p:spPr>
          <a:xfrm>
            <a:off x="887507" y="6170029"/>
            <a:ext cx="7167282" cy="338554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600" dirty="0"/>
              <a:t>Genome Wide RNA-</a:t>
            </a:r>
            <a:r>
              <a:rPr lang="en-US" sz="1600" dirty="0" err="1"/>
              <a:t>seq</a:t>
            </a:r>
            <a:r>
              <a:rPr lang="en-US" sz="1600" dirty="0"/>
              <a:t> or Transcript Specific Measurement (</a:t>
            </a:r>
            <a:r>
              <a:rPr lang="en-US" sz="1600" dirty="0" err="1"/>
              <a:t>qRT</a:t>
            </a:r>
            <a:r>
              <a:rPr lang="en-US" sz="1600" dirty="0"/>
              <a:t>-PCR)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428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430213"/>
            <a:ext cx="7121899" cy="931862"/>
          </a:xfrm>
        </p:spPr>
        <p:txBody>
          <a:bodyPr/>
          <a:lstStyle/>
          <a:p>
            <a:r>
              <a:rPr lang="en-US" sz="2400" b="1" dirty="0" smtClean="0"/>
              <a:t>Nuclear RIP for PRC2 Components</a:t>
            </a:r>
            <a:endParaRPr lang="en-US" sz="24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451" y="3966018"/>
            <a:ext cx="2575131" cy="1769969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5344" y="1613647"/>
            <a:ext cx="2497345" cy="1897424"/>
          </a:xfrm>
          <a:prstGeom prst="rect">
            <a:avLst/>
          </a:prstGeom>
          <a:noFill/>
          <a:ln w="9525">
            <a:solidFill>
              <a:schemeClr val="bg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87507" y="6170029"/>
            <a:ext cx="7167282" cy="338554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600" dirty="0"/>
              <a:t>Genome Wide RNA-</a:t>
            </a:r>
            <a:r>
              <a:rPr lang="en-US" sz="1600" dirty="0" err="1"/>
              <a:t>seq</a:t>
            </a:r>
            <a:r>
              <a:rPr lang="en-US" sz="1600" dirty="0"/>
              <a:t> or Transcript Specific Measurement (</a:t>
            </a:r>
            <a:r>
              <a:rPr lang="en-US" sz="1600" dirty="0" err="1"/>
              <a:t>qRT</a:t>
            </a:r>
            <a:r>
              <a:rPr lang="en-US" sz="1600" dirty="0"/>
              <a:t>-PCR)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" y="1441617"/>
            <a:ext cx="5185522" cy="19013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424" y="3757203"/>
            <a:ext cx="5034523" cy="8365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6220186" y="6508583"/>
            <a:ext cx="21194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Nat. </a:t>
            </a:r>
            <a:r>
              <a:rPr lang="en-US" sz="1200" b="1" dirty="0" err="1" smtClean="0">
                <a:solidFill>
                  <a:schemeClr val="bg1">
                    <a:lumMod val="50000"/>
                  </a:schemeClr>
                </a:solidFill>
              </a:rPr>
              <a:t>Struct</a:t>
            </a:r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. Mol. Biol. 2013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03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81"/>
          <p:cNvSpPr txBox="1"/>
          <p:nvPr/>
        </p:nvSpPr>
        <p:spPr>
          <a:xfrm>
            <a:off x="107577" y="163621"/>
            <a:ext cx="861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chemeClr val="tx2"/>
                </a:solidFill>
                <a:latin typeface="Merck sans serif"/>
                <a:ea typeface="Times New Roman" pitchFamily="18" charset="0"/>
                <a:cs typeface="Arial" pitchFamily="34" charset="0"/>
              </a:rPr>
              <a:t>Ch</a:t>
            </a:r>
            <a:r>
              <a:rPr lang="en-US" sz="2400" b="1" dirty="0" smtClean="0">
                <a:solidFill>
                  <a:schemeClr val="tx2"/>
                </a:solidFill>
                <a:latin typeface="Merck sans serif"/>
                <a:ea typeface="Times New Roman" pitchFamily="18" charset="0"/>
                <a:cs typeface="Arial" pitchFamily="34" charset="0"/>
              </a:rPr>
              <a:t>romatin </a:t>
            </a:r>
            <a:r>
              <a:rPr lang="en-US" sz="2400" b="1" u="sng" dirty="0" smtClean="0">
                <a:solidFill>
                  <a:schemeClr val="tx2"/>
                </a:solidFill>
                <a:latin typeface="Merck sans serif"/>
                <a:ea typeface="Times New Roman" pitchFamily="18" charset="0"/>
                <a:cs typeface="Arial" pitchFamily="34" charset="0"/>
              </a:rPr>
              <a:t>I</a:t>
            </a:r>
            <a:r>
              <a:rPr lang="en-US" sz="2400" b="1" dirty="0" smtClean="0">
                <a:solidFill>
                  <a:schemeClr val="tx2"/>
                </a:solidFill>
                <a:latin typeface="Merck sans serif"/>
                <a:ea typeface="Times New Roman" pitchFamily="18" charset="0"/>
                <a:cs typeface="Arial" pitchFamily="34" charset="0"/>
              </a:rPr>
              <a:t>solation by </a:t>
            </a:r>
            <a:r>
              <a:rPr lang="en-US" sz="2400" b="1" u="sng" dirty="0" smtClean="0">
                <a:solidFill>
                  <a:schemeClr val="tx2"/>
                </a:solidFill>
                <a:latin typeface="Merck sans serif"/>
                <a:ea typeface="Times New Roman" pitchFamily="18" charset="0"/>
                <a:cs typeface="Arial" pitchFamily="34" charset="0"/>
              </a:rPr>
              <a:t>R</a:t>
            </a:r>
            <a:r>
              <a:rPr lang="en-US" sz="2400" b="1" dirty="0" smtClean="0">
                <a:solidFill>
                  <a:schemeClr val="tx2"/>
                </a:solidFill>
                <a:latin typeface="Merck sans serif"/>
                <a:ea typeface="Times New Roman" pitchFamily="18" charset="0"/>
                <a:cs typeface="Arial" pitchFamily="34" charset="0"/>
              </a:rPr>
              <a:t>NA </a:t>
            </a:r>
            <a:r>
              <a:rPr lang="en-US" sz="2400" b="1" u="sng" dirty="0" smtClean="0">
                <a:solidFill>
                  <a:schemeClr val="tx2"/>
                </a:solidFill>
                <a:latin typeface="Merck sans serif"/>
                <a:ea typeface="Times New Roman" pitchFamily="18" charset="0"/>
                <a:cs typeface="Arial" pitchFamily="34" charset="0"/>
              </a:rPr>
              <a:t>P</a:t>
            </a:r>
            <a:r>
              <a:rPr lang="en-US" sz="2400" b="1" dirty="0" smtClean="0">
                <a:solidFill>
                  <a:schemeClr val="tx2"/>
                </a:solidFill>
                <a:latin typeface="Merck sans serif"/>
                <a:ea typeface="Times New Roman" pitchFamily="18" charset="0"/>
                <a:cs typeface="Arial" pitchFamily="34" charset="0"/>
              </a:rPr>
              <a:t>urification</a:t>
            </a:r>
            <a:endParaRPr lang="en-US" dirty="0" smtClean="0">
              <a:solidFill>
                <a:schemeClr val="tx2"/>
              </a:solidFill>
              <a:latin typeface="Merck sans serif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2" name="TextBox 5"/>
          <p:cNvSpPr txBox="1">
            <a:spLocks noChangeArrowheads="1"/>
          </p:cNvSpPr>
          <p:nvPr/>
        </p:nvSpPr>
        <p:spPr bwMode="auto">
          <a:xfrm>
            <a:off x="726140" y="2303926"/>
            <a:ext cx="3020028" cy="160043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en-US" sz="1400" dirty="0" smtClean="0"/>
          </a:p>
          <a:p>
            <a:pPr algn="just"/>
            <a:endParaRPr lang="en-US" sz="1400" dirty="0" smtClean="0"/>
          </a:p>
          <a:p>
            <a:pPr algn="just"/>
            <a:endParaRPr lang="en-US" sz="1400" dirty="0" smtClean="0"/>
          </a:p>
          <a:p>
            <a:pPr algn="just"/>
            <a:endParaRPr lang="en-US" sz="1400" dirty="0" smtClean="0"/>
          </a:p>
          <a:p>
            <a:pPr algn="just"/>
            <a:endParaRPr lang="en-US" sz="1400" dirty="0" smtClean="0"/>
          </a:p>
          <a:p>
            <a:pPr algn="just">
              <a:tabLst>
                <a:tab pos="3260725" algn="l"/>
              </a:tabLst>
            </a:pPr>
            <a:r>
              <a:rPr lang="en-US" sz="1400" dirty="0" smtClean="0"/>
              <a:t>Split-probe’ strategy eliminates off-target hybridization artifacts</a:t>
            </a:r>
            <a:endParaRPr lang="en-US" sz="1400" dirty="0"/>
          </a:p>
        </p:txBody>
      </p:sp>
      <p:pic>
        <p:nvPicPr>
          <p:cNvPr id="34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4070" y="2422754"/>
            <a:ext cx="2984168" cy="9691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327229" y="4028674"/>
            <a:ext cx="461857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Given </a:t>
            </a:r>
            <a:r>
              <a:rPr lang="en-US" sz="1600" dirty="0" err="1" smtClean="0"/>
              <a:t>ncRNA</a:t>
            </a:r>
            <a:r>
              <a:rPr lang="en-US" sz="1600" dirty="0" smtClean="0"/>
              <a:t> of interest, design</a:t>
            </a:r>
          </a:p>
          <a:p>
            <a:r>
              <a:rPr lang="en-US" sz="1600" dirty="0" err="1" smtClean="0"/>
              <a:t>biotinylated</a:t>
            </a:r>
            <a:r>
              <a:rPr lang="en-US" sz="1600" dirty="0" smtClean="0"/>
              <a:t> probes to tile and </a:t>
            </a:r>
          </a:p>
          <a:p>
            <a:r>
              <a:rPr lang="en-US" sz="1600" dirty="0" err="1" smtClean="0"/>
              <a:t>immunoprecipitate</a:t>
            </a:r>
            <a:r>
              <a:rPr lang="en-US" sz="1600" dirty="0" smtClean="0"/>
              <a:t> from </a:t>
            </a:r>
            <a:r>
              <a:rPr lang="en-US" sz="1600" dirty="0" err="1" smtClean="0"/>
              <a:t>glutaraldehyde</a:t>
            </a:r>
            <a:endParaRPr lang="en-US" sz="1600" dirty="0" smtClean="0"/>
          </a:p>
          <a:p>
            <a:r>
              <a:rPr lang="en-US" sz="1600" dirty="0" err="1" smtClean="0"/>
              <a:t>crosslinked</a:t>
            </a:r>
            <a:r>
              <a:rPr lang="en-US" sz="1600" dirty="0" smtClean="0"/>
              <a:t> chromatin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Verify RNA recovery via </a:t>
            </a:r>
            <a:r>
              <a:rPr lang="en-US" sz="1600" dirty="0" err="1" smtClean="0"/>
              <a:t>qRT</a:t>
            </a:r>
            <a:r>
              <a:rPr lang="en-US" sz="1600" dirty="0" smtClean="0"/>
              <a:t>-PCR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Discover genomic sites of action</a:t>
            </a:r>
          </a:p>
          <a:p>
            <a:pPr lvl="1"/>
            <a:r>
              <a:rPr lang="en-US" sz="1600" dirty="0" smtClean="0"/>
              <a:t>via DNA-</a:t>
            </a:r>
            <a:r>
              <a:rPr lang="en-US" sz="1600" dirty="0" err="1" smtClean="0"/>
              <a:t>seq</a:t>
            </a:r>
            <a:endParaRPr lang="en-US" sz="1600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Discover protein partners via Mass Spec</a:t>
            </a:r>
          </a:p>
          <a:p>
            <a:endParaRPr lang="en-US" sz="1600" dirty="0" smtClean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 l="7476" t="2680"/>
          <a:stretch>
            <a:fillRect/>
          </a:stretch>
        </p:blipFill>
        <p:spPr bwMode="auto">
          <a:xfrm>
            <a:off x="4918363" y="1454728"/>
            <a:ext cx="3101451" cy="5257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7229" y="1142237"/>
            <a:ext cx="37497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Precipitation of </a:t>
            </a:r>
            <a:r>
              <a:rPr lang="en-US" dirty="0" err="1" smtClean="0"/>
              <a:t>ncRNA</a:t>
            </a:r>
            <a:r>
              <a:rPr lang="en-US" dirty="0" smtClean="0"/>
              <a:t>—chromatin</a:t>
            </a:r>
          </a:p>
          <a:p>
            <a:r>
              <a:rPr lang="en-US" dirty="0" smtClean="0"/>
              <a:t>complexes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Confidential and Property of EMD Millipore Corporation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685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2230" y="275565"/>
            <a:ext cx="7812087" cy="698500"/>
          </a:xfrm>
        </p:spPr>
        <p:txBody>
          <a:bodyPr/>
          <a:lstStyle/>
          <a:p>
            <a:r>
              <a:rPr lang="en-US" sz="2400" b="1" dirty="0" smtClean="0"/>
              <a:t>Neat1 interacts with </a:t>
            </a:r>
            <a:r>
              <a:rPr lang="en-US" sz="2400" b="1" dirty="0" err="1" smtClean="0"/>
              <a:t>intronic</a:t>
            </a:r>
            <a:r>
              <a:rPr lang="en-US" sz="2400" b="1" dirty="0" smtClean="0"/>
              <a:t> sequence from another </a:t>
            </a:r>
            <a:r>
              <a:rPr lang="en-US" sz="2400" b="1" dirty="0" err="1" smtClean="0"/>
              <a:t>ncRNA</a:t>
            </a:r>
            <a:r>
              <a:rPr lang="en-US" sz="2400" b="1" dirty="0" smtClean="0"/>
              <a:t> with motifs for various transcription factors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64624"/>
            <a:ext cx="8229600" cy="605117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b="1" dirty="0" smtClean="0"/>
              <a:t>Analyzed similar to </a:t>
            </a:r>
            <a:r>
              <a:rPr lang="en-US" sz="1800" b="1" dirty="0" err="1" smtClean="0"/>
              <a:t>ChIP-seq</a:t>
            </a:r>
            <a:r>
              <a:rPr lang="en-US" sz="1800" b="1" dirty="0" smtClean="0"/>
              <a:t>, can infer interacting proteins by overlaying </a:t>
            </a:r>
            <a:r>
              <a:rPr lang="en-US" sz="1800" b="1" dirty="0" err="1" smtClean="0"/>
              <a:t>ChIP-seq</a:t>
            </a:r>
            <a:r>
              <a:rPr lang="en-US" sz="1800" b="1" dirty="0" smtClean="0"/>
              <a:t> data sets</a:t>
            </a:r>
            <a:endParaRPr lang="en-US" sz="1800" b="1" dirty="0"/>
          </a:p>
        </p:txBody>
      </p:sp>
      <p:pic>
        <p:nvPicPr>
          <p:cNvPr id="16386" name="Picture 2" descr="http://genome.ucsc.edu/trash/hgt/hgt_genome_7042_738dc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206" y="2263650"/>
            <a:ext cx="8525594" cy="3585530"/>
          </a:xfrm>
          <a:prstGeom prst="rect">
            <a:avLst/>
          </a:prstGeom>
          <a:noFill/>
        </p:spPr>
      </p:pic>
      <p:sp>
        <p:nvSpPr>
          <p:cNvPr id="4" name="Oval 3"/>
          <p:cNvSpPr/>
          <p:nvPr/>
        </p:nvSpPr>
        <p:spPr bwMode="auto">
          <a:xfrm>
            <a:off x="5472953" y="4639235"/>
            <a:ext cx="1371600" cy="806824"/>
          </a:xfrm>
          <a:prstGeom prst="ellipse">
            <a:avLst/>
          </a:prstGeom>
          <a:noFill/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96875" y="5048961"/>
            <a:ext cx="1878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Candidate</a:t>
            </a:r>
          </a:p>
          <a:p>
            <a:r>
              <a:rPr lang="en-US" sz="1600" dirty="0" smtClean="0"/>
              <a:t>Chromatin RBPs</a:t>
            </a:r>
            <a:endParaRPr lang="en-US" sz="1600" dirty="0"/>
          </a:p>
        </p:txBody>
      </p:sp>
      <p:sp>
        <p:nvSpPr>
          <p:cNvPr id="7" name="Oval 6"/>
          <p:cNvSpPr/>
          <p:nvPr/>
        </p:nvSpPr>
        <p:spPr bwMode="auto">
          <a:xfrm>
            <a:off x="1909482" y="4719740"/>
            <a:ext cx="1949824" cy="1196965"/>
          </a:xfrm>
          <a:prstGeom prst="ellipse">
            <a:avLst/>
          </a:prstGeom>
          <a:noFill/>
          <a:ln w="381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20475" y="2565087"/>
            <a:ext cx="13244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Odd Pool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20475" y="2955292"/>
            <a:ext cx="1425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Even Pool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58753" y="3355402"/>
            <a:ext cx="811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Input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>
          <a:xfrm>
            <a:off x="674688" y="6682254"/>
            <a:ext cx="6292850" cy="2159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Confidential and Property of EMD Millipore Corporation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556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68" y="293508"/>
            <a:ext cx="8905932" cy="651850"/>
          </a:xfrm>
        </p:spPr>
        <p:txBody>
          <a:bodyPr anchor="t"/>
          <a:lstStyle/>
          <a:p>
            <a:r>
              <a:rPr lang="en-US" b="1" dirty="0" smtClean="0"/>
              <a:t>Positive Control Data from Neat1 </a:t>
            </a:r>
            <a:r>
              <a:rPr lang="en-US" b="1" dirty="0" err="1" smtClean="0"/>
              <a:t>ChIRP-seq</a:t>
            </a:r>
            <a:endParaRPr lang="en-US" sz="2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738662" y="5035857"/>
            <a:ext cx="1807459" cy="253916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050" b="1" dirty="0" smtClean="0"/>
              <a:t>Positive Control Region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7066" y="5769335"/>
            <a:ext cx="639676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dirty="0" smtClean="0"/>
              <a:t>Neat1 </a:t>
            </a:r>
            <a:r>
              <a:rPr lang="en-US" dirty="0" err="1" smtClean="0"/>
              <a:t>autoregulates</a:t>
            </a:r>
            <a:r>
              <a:rPr lang="en-US" dirty="0" smtClean="0"/>
              <a:t> it’s own transcription</a:t>
            </a:r>
          </a:p>
          <a:p>
            <a:pPr marL="457200" lvl="0" indent="-457200" algn="ctr"/>
            <a:r>
              <a:rPr lang="en-US" sz="1400" dirty="0" smtClean="0"/>
              <a:t>Ref. Simon MD, et al. Proc Natl Acad Sci U S A. 2011 108(51):20497-502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238068" y="2035834"/>
            <a:ext cx="7284166" cy="2896348"/>
            <a:chOff x="238068" y="2035834"/>
            <a:chExt cx="7284166" cy="289634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33685" y="2035834"/>
              <a:ext cx="6388549" cy="28963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14"/>
            <p:cNvGrpSpPr/>
            <p:nvPr/>
          </p:nvGrpSpPr>
          <p:grpSpPr>
            <a:xfrm>
              <a:off x="238068" y="2434132"/>
              <a:ext cx="1181542" cy="1806101"/>
              <a:chOff x="238068" y="2434132"/>
              <a:chExt cx="1181542" cy="1806101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238068" y="2434132"/>
                <a:ext cx="11815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 smtClean="0"/>
                  <a:t>NEAT1 ChIRP</a:t>
                </a:r>
              </a:p>
              <a:p>
                <a:pPr algn="ctr"/>
                <a:r>
                  <a:rPr lang="en-US" sz="1200" b="1" dirty="0" smtClean="0"/>
                  <a:t>Odd</a:t>
                </a:r>
                <a:endParaRPr lang="en-US" sz="1200" b="1" dirty="0"/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618522" y="3963234"/>
                <a:ext cx="56297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 smtClean="0"/>
                  <a:t>Input</a:t>
                </a:r>
                <a:endParaRPr lang="en-US" sz="1200" b="1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38068" y="3204561"/>
                <a:ext cx="11815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/>
                  <a:t>NEAT1 ChIRP</a:t>
                </a:r>
              </a:p>
              <a:p>
                <a:pPr algn="ctr"/>
                <a:r>
                  <a:rPr lang="en-US" sz="1200" b="1" dirty="0" smtClean="0"/>
                  <a:t>Even</a:t>
                </a:r>
                <a:endParaRPr lang="en-US" sz="1200" b="1" dirty="0"/>
              </a:p>
            </p:txBody>
          </p:sp>
        </p:grpSp>
      </p:grpSp>
      <p:sp>
        <p:nvSpPr>
          <p:cNvPr id="14" name="Rectangle 13"/>
          <p:cNvSpPr/>
          <p:nvPr/>
        </p:nvSpPr>
        <p:spPr>
          <a:xfrm>
            <a:off x="3231776" y="3778567"/>
            <a:ext cx="575085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1775" lvl="2" indent="9525">
              <a:buNone/>
            </a:pPr>
            <a:r>
              <a:rPr lang="en-US" sz="1600" dirty="0" smtClean="0"/>
              <a:t>Odd &amp; Even datasets allow verification of probe</a:t>
            </a:r>
          </a:p>
          <a:p>
            <a:pPr marL="231775" lvl="2" indent="9525">
              <a:buNone/>
            </a:pPr>
            <a:r>
              <a:rPr lang="en-US" sz="1600" dirty="0" smtClean="0"/>
              <a:t>Design to eliminate “false positives”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607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4" y="430213"/>
            <a:ext cx="7565651" cy="931862"/>
          </a:xfrm>
        </p:spPr>
        <p:txBody>
          <a:bodyPr/>
          <a:lstStyle/>
          <a:p>
            <a:r>
              <a:rPr lang="en-US" b="1" dirty="0" err="1" smtClean="0"/>
              <a:t>ChIRP</a:t>
            </a:r>
            <a:r>
              <a:rPr lang="en-US" b="1" dirty="0" smtClean="0"/>
              <a:t>-Mass Spec for Proteomic Discovery	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17" y="1818996"/>
            <a:ext cx="3447489" cy="34544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6953" y="5277420"/>
            <a:ext cx="5723123" cy="14221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696635" y="6514905"/>
            <a:ext cx="893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>
                    <a:lumMod val="50000"/>
                  </a:schemeClr>
                </a:solidFill>
              </a:rPr>
              <a:t>Cell, 2015</a:t>
            </a:r>
            <a:endParaRPr lang="en-US" sz="12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53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2510"/>
            <a:ext cx="7715250" cy="776287"/>
          </a:xfrm>
        </p:spPr>
        <p:txBody>
          <a:bodyPr/>
          <a:lstStyle/>
          <a:p>
            <a:r>
              <a:rPr lang="en-US" b="1" dirty="0" smtClean="0"/>
              <a:t>m6A—Reversible Modification of RNAs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3810" y="1270934"/>
            <a:ext cx="4778154" cy="5139390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452" y="2438399"/>
            <a:ext cx="2367243" cy="3787589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4909" y="1028029"/>
            <a:ext cx="35403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Found in many types of RNA</a:t>
            </a:r>
          </a:p>
          <a:p>
            <a:r>
              <a:rPr lang="en-US" dirty="0" err="1" smtClean="0"/>
              <a:t>Mtase</a:t>
            </a:r>
            <a:r>
              <a:rPr lang="en-US" dirty="0" smtClean="0"/>
              <a:t> &amp; demethylases known</a:t>
            </a:r>
          </a:p>
          <a:p>
            <a:r>
              <a:rPr lang="en-US" dirty="0" smtClean="0"/>
              <a:t>Involved in RNA stability, splicing</a:t>
            </a:r>
          </a:p>
          <a:p>
            <a:r>
              <a:rPr lang="en-US" dirty="0" smtClean="0"/>
              <a:t>choices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82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176" y="365921"/>
            <a:ext cx="7715250" cy="776287"/>
          </a:xfrm>
        </p:spPr>
        <p:txBody>
          <a:bodyPr/>
          <a:lstStyle/>
          <a:p>
            <a:r>
              <a:rPr lang="en-US" dirty="0" err="1" smtClean="0"/>
              <a:t>meRIP</a:t>
            </a:r>
            <a:r>
              <a:rPr lang="en-US" dirty="0" smtClean="0"/>
              <a:t> of methylated RNA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809750"/>
            <a:ext cx="4026182" cy="2415709"/>
          </a:xfrm>
          <a:prstGeom prst="rect">
            <a:avLst/>
          </a:prstGeom>
          <a:ln>
            <a:solidFill>
              <a:schemeClr val="tx2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3663" y="2727092"/>
            <a:ext cx="3550494" cy="3861033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592377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14413"/>
            <a:ext cx="7715250" cy="776287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NGS has spawned many interesting sample prep methods for </a:t>
            </a:r>
            <a:r>
              <a:rPr lang="en-US" dirty="0" err="1" smtClean="0"/>
              <a:t>epigenomic</a:t>
            </a:r>
            <a:r>
              <a:rPr lang="en-US" dirty="0" smtClean="0"/>
              <a:t> profiling, allowing dissection of chromatin regulation from many angles</a:t>
            </a:r>
          </a:p>
          <a:p>
            <a:endParaRPr lang="en-US" dirty="0"/>
          </a:p>
          <a:p>
            <a:r>
              <a:rPr lang="en-US" dirty="0" err="1" smtClean="0"/>
              <a:t>ChIP-seq</a:t>
            </a:r>
            <a:r>
              <a:rPr lang="en-US" dirty="0" smtClean="0"/>
              <a:t> for transcription factors and chromatin modifiers—Pure Genome Library Construction </a:t>
            </a:r>
          </a:p>
          <a:p>
            <a:endParaRPr lang="en-US" dirty="0"/>
          </a:p>
          <a:p>
            <a:r>
              <a:rPr lang="en-US" dirty="0" smtClean="0"/>
              <a:t>Nuclear RIP-</a:t>
            </a:r>
            <a:r>
              <a:rPr lang="en-US" dirty="0" err="1" smtClean="0"/>
              <a:t>seq</a:t>
            </a:r>
            <a:r>
              <a:rPr lang="en-US" dirty="0" smtClean="0"/>
              <a:t> for discovery of RNAs associated with Chromatin</a:t>
            </a:r>
          </a:p>
          <a:p>
            <a:endParaRPr lang="en-US" dirty="0"/>
          </a:p>
          <a:p>
            <a:r>
              <a:rPr lang="en-US" dirty="0" err="1" smtClean="0"/>
              <a:t>ChIRP-seq</a:t>
            </a:r>
            <a:r>
              <a:rPr lang="en-US" dirty="0" smtClean="0"/>
              <a:t> for characterization of long non coding RNA interactions (also utilizes Pure Genome NGS kit)</a:t>
            </a:r>
          </a:p>
          <a:p>
            <a:endParaRPr lang="en-US" dirty="0"/>
          </a:p>
          <a:p>
            <a:r>
              <a:rPr lang="en-US" dirty="0" err="1" smtClean="0"/>
              <a:t>meRIP-seq</a:t>
            </a:r>
            <a:r>
              <a:rPr lang="en-US" dirty="0" smtClean="0"/>
              <a:t> for identification of m6a modified RNAs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Confidential and Property of EMD Millipore Corporation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63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24317" y="461962"/>
            <a:ext cx="7772400" cy="1017588"/>
          </a:xfrm>
        </p:spPr>
        <p:txBody>
          <a:bodyPr/>
          <a:lstStyle/>
          <a:p>
            <a:r>
              <a:rPr lang="en-GB" dirty="0" smtClean="0"/>
              <a:t>Acknowledgements</a:t>
            </a:r>
            <a:endParaRPr lang="en-GB" dirty="0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58788" y="2085697"/>
            <a:ext cx="6400800" cy="531812"/>
          </a:xfrm>
        </p:spPr>
        <p:txBody>
          <a:bodyPr/>
          <a:lstStyle/>
          <a:p>
            <a:r>
              <a:rPr lang="en-GB" dirty="0" err="1" smtClean="0"/>
              <a:t>Zirong</a:t>
            </a:r>
            <a:r>
              <a:rPr lang="en-GB" dirty="0" smtClean="0"/>
              <a:t> Li, Ph.D. (</a:t>
            </a:r>
            <a:r>
              <a:rPr lang="en-GB" dirty="0" err="1" smtClean="0"/>
              <a:t>ChIP-seq</a:t>
            </a:r>
            <a:r>
              <a:rPr lang="en-GB" dirty="0"/>
              <a:t>)</a:t>
            </a:r>
            <a:endParaRPr lang="en-GB" dirty="0" smtClean="0"/>
          </a:p>
          <a:p>
            <a:r>
              <a:rPr lang="en-GB" dirty="0" smtClean="0"/>
              <a:t>Kan Saito, Ph.D. (RIP-</a:t>
            </a:r>
            <a:r>
              <a:rPr lang="en-GB" dirty="0" err="1" smtClean="0"/>
              <a:t>seq</a:t>
            </a:r>
            <a:r>
              <a:rPr lang="en-GB" dirty="0" smtClean="0"/>
              <a:t>, </a:t>
            </a:r>
            <a:r>
              <a:rPr lang="en-GB" dirty="0" err="1" smtClean="0"/>
              <a:t>ChIRP-seq</a:t>
            </a:r>
            <a:r>
              <a:rPr lang="en-GB" dirty="0" smtClean="0"/>
              <a:t> &amp; </a:t>
            </a:r>
            <a:r>
              <a:rPr lang="en-GB" dirty="0" err="1" smtClean="0"/>
              <a:t>meRIP</a:t>
            </a:r>
            <a:r>
              <a:rPr lang="en-GB" dirty="0" smtClean="0"/>
              <a:t>)</a:t>
            </a:r>
          </a:p>
          <a:p>
            <a:r>
              <a:rPr lang="en-GB" dirty="0" smtClean="0"/>
              <a:t>Konstantin Taganov, </a:t>
            </a:r>
            <a:r>
              <a:rPr lang="en-GB" dirty="0" err="1" smtClean="0"/>
              <a:t>Ph.D</a:t>
            </a:r>
            <a:r>
              <a:rPr lang="en-GB" dirty="0" smtClean="0"/>
              <a:t> (</a:t>
            </a:r>
            <a:r>
              <a:rPr lang="en-GB" dirty="0" err="1" smtClean="0"/>
              <a:t>ChIP-seq</a:t>
            </a:r>
            <a:r>
              <a:rPr lang="en-GB" dirty="0" smtClean="0"/>
              <a:t>, </a:t>
            </a:r>
            <a:r>
              <a:rPr lang="en-GB" dirty="0" err="1" smtClean="0"/>
              <a:t>ChIRP-seq</a:t>
            </a:r>
            <a:r>
              <a:rPr lang="en-GB" dirty="0" smtClean="0"/>
              <a:t>)</a:t>
            </a:r>
          </a:p>
          <a:p>
            <a:r>
              <a:rPr lang="en-GB" dirty="0" smtClean="0"/>
              <a:t>Tracy Cooke (</a:t>
            </a:r>
            <a:r>
              <a:rPr lang="en-GB" dirty="0" err="1" smtClean="0"/>
              <a:t>ChIP-seq</a:t>
            </a:r>
            <a:r>
              <a:rPr lang="en-GB" dirty="0" smtClean="0"/>
              <a:t>)</a:t>
            </a:r>
          </a:p>
          <a:p>
            <a:r>
              <a:rPr lang="en-GB" dirty="0" smtClean="0"/>
              <a:t>Jeremy Simon, Ph.D. UNC Chapel Hill, NGS Analytics</a:t>
            </a:r>
          </a:p>
          <a:p>
            <a:endParaRPr lang="en-GB" dirty="0" smtClean="0"/>
          </a:p>
          <a:p>
            <a:r>
              <a:rPr lang="en-GB" dirty="0" smtClean="0"/>
              <a:t>Michael Sturges, Ph.D.</a:t>
            </a:r>
          </a:p>
          <a:p>
            <a:r>
              <a:rPr lang="en-GB" dirty="0" smtClean="0"/>
              <a:t>Nick Asbrock</a:t>
            </a:r>
          </a:p>
          <a:p>
            <a:r>
              <a:rPr lang="en-GB" dirty="0" smtClean="0"/>
              <a:t>James Hoberg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rck Millipore 4:3 V2007">
  <a:themeElements>
    <a:clrScheme name="Merck EMD 2010">
      <a:dk1>
        <a:srgbClr val="000000"/>
      </a:dk1>
      <a:lt1>
        <a:srgbClr val="FFFFFF"/>
      </a:lt1>
      <a:dk2>
        <a:srgbClr val="0033AB"/>
      </a:dk2>
      <a:lt2>
        <a:srgbClr val="D5EDFA"/>
      </a:lt2>
      <a:accent1>
        <a:srgbClr val="0033AB"/>
      </a:accent1>
      <a:accent2>
        <a:srgbClr val="CF142B"/>
      </a:accent2>
      <a:accent3>
        <a:srgbClr val="F7B512"/>
      </a:accent3>
      <a:accent4>
        <a:srgbClr val="42C1FA"/>
      </a:accent4>
      <a:accent5>
        <a:srgbClr val="AAC900"/>
      </a:accent5>
      <a:accent6>
        <a:srgbClr val="999999"/>
      </a:accent6>
      <a:hlink>
        <a:srgbClr val="4D6234"/>
      </a:hlink>
      <a:folHlink>
        <a:srgbClr val="7F295A"/>
      </a:folHlink>
    </a:clrScheme>
    <a:fontScheme name="MERCK 2010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erck Serono 1">
        <a:dk1>
          <a:srgbClr val="000000"/>
        </a:dk1>
        <a:lt1>
          <a:srgbClr val="FFFFFF"/>
        </a:lt1>
        <a:dk2>
          <a:srgbClr val="0033AB"/>
        </a:dk2>
        <a:lt2>
          <a:srgbClr val="D5EDFA"/>
        </a:lt2>
        <a:accent1>
          <a:srgbClr val="0033AB"/>
        </a:accent1>
        <a:accent2>
          <a:srgbClr val="CF142B"/>
        </a:accent2>
        <a:accent3>
          <a:srgbClr val="FFFFFF"/>
        </a:accent3>
        <a:accent4>
          <a:srgbClr val="000000"/>
        </a:accent4>
        <a:accent5>
          <a:srgbClr val="AAADD2"/>
        </a:accent5>
        <a:accent6>
          <a:srgbClr val="BB1126"/>
        </a:accent6>
        <a:hlink>
          <a:srgbClr val="F7B512"/>
        </a:hlink>
        <a:folHlink>
          <a:srgbClr val="42C1F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Präsentation1" id="{468F2774-474F-49A5-B38A-898E8158CA39}" vid="{0D66A475-39B9-47CC-A6C3-2D8E2DF6FB38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20101215_Merck-Millipore_4-3_V2013</Template>
  <TotalTime>13699</TotalTime>
  <Words>1428</Words>
  <Application>Microsoft Office PowerPoint</Application>
  <PresentationFormat>On-screen Show (4:3)</PresentationFormat>
  <Paragraphs>231</Paragraphs>
  <Slides>23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Merck Millipore 4:3 V2007</vt:lpstr>
      <vt:lpstr>Methods for Chromatin Analysis—Precipitating Protein, RNA &amp; DNA from Chromatin</vt:lpstr>
      <vt:lpstr>Chromatin Biology has come a long way…</vt:lpstr>
      <vt:lpstr>Major Consortium Efforts in Genetics &amp; Epigenetics--The Age of Omics?</vt:lpstr>
      <vt:lpstr>Next Gen Sequencing Drives Discovery in Chromatin Analysis</vt:lpstr>
      <vt:lpstr>Transcription and Chromatin</vt:lpstr>
      <vt:lpstr>A cryptic 3rd component of chromatin--ncRNAs</vt:lpstr>
      <vt:lpstr>Interrogating Interactions in Chromatin</vt:lpstr>
      <vt:lpstr>PowerPoint Presentation</vt:lpstr>
      <vt:lpstr>Results for Dot Blot and ChIP-seq Screen</vt:lpstr>
      <vt:lpstr>Cutoffs for “ChIP-seq” claim ≥ 90% in top quartile</vt:lpstr>
      <vt:lpstr>A method to enhance low input ChIP-seq for Trans Factors</vt:lpstr>
      <vt:lpstr>Tools For Exploring ncRNA &amp; mRNA Function</vt:lpstr>
      <vt:lpstr>Magna Nuclear RIP—Two Options for Interrogation</vt:lpstr>
      <vt:lpstr>Nuclear RIP for PRC2 Components</vt:lpstr>
      <vt:lpstr>Nuclear RIP for PRC2 Components</vt:lpstr>
      <vt:lpstr>PowerPoint Presentation</vt:lpstr>
      <vt:lpstr>Neat1 interacts with intronic sequence from another ncRNA with motifs for various transcription factors</vt:lpstr>
      <vt:lpstr>Positive Control Data from Neat1 ChIRP-seq</vt:lpstr>
      <vt:lpstr>ChIRP-Mass Spec for Proteomic Discovery </vt:lpstr>
      <vt:lpstr>m6A—Reversible Modification of RNAs</vt:lpstr>
      <vt:lpstr>meRIP of methylated RNA</vt:lpstr>
      <vt:lpstr>Summary</vt:lpstr>
      <vt:lpstr>Acknowledgements</vt:lpstr>
    </vt:vector>
  </TitlesOfParts>
  <Company>Merck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Methods for Chromatin Analysis—Precipitating Protein, RNA &amp; DNA from Chromatin</dc:title>
  <dc:subject>PowerPoint Template</dc:subject>
  <dc:creator>M174981</dc:creator>
  <cp:lastModifiedBy>omics</cp:lastModifiedBy>
  <cp:revision>60</cp:revision>
  <cp:lastPrinted>2015-04-17T21:05:58Z</cp:lastPrinted>
  <dcterms:created xsi:type="dcterms:W3CDTF">2015-03-26T17:19:43Z</dcterms:created>
  <dcterms:modified xsi:type="dcterms:W3CDTF">2015-09-22T12:44:51Z</dcterms:modified>
</cp:coreProperties>
</file>