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18" r:id="rId2"/>
    <p:sldId id="319" r:id="rId3"/>
    <p:sldId id="256" r:id="rId4"/>
    <p:sldId id="258" r:id="rId5"/>
    <p:sldId id="259" r:id="rId6"/>
    <p:sldId id="263" r:id="rId7"/>
    <p:sldId id="266" r:id="rId8"/>
    <p:sldId id="270" r:id="rId9"/>
    <p:sldId id="261" r:id="rId10"/>
    <p:sldId id="299" r:id="rId11"/>
    <p:sldId id="304" r:id="rId12"/>
    <p:sldId id="303" r:id="rId13"/>
    <p:sldId id="302" r:id="rId14"/>
    <p:sldId id="300" r:id="rId15"/>
    <p:sldId id="301" r:id="rId16"/>
    <p:sldId id="305" r:id="rId17"/>
    <p:sldId id="311" r:id="rId18"/>
    <p:sldId id="314" r:id="rId19"/>
    <p:sldId id="316" r:id="rId20"/>
    <p:sldId id="317" r:id="rId21"/>
    <p:sldId id="289" r:id="rId22"/>
    <p:sldId id="290" r:id="rId23"/>
    <p:sldId id="32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pisciotta\Desktop\Marine%20Sed%20MFC%20anodes_JULY_11\DNA%20detects\Biocathode%20Clone%20Library\DONE_Clone%20Library____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spPr>
            <a:ln>
              <a:solidFill>
                <a:schemeClr val="tx1"/>
              </a:solidFill>
            </a:ln>
          </c:spPr>
          <c:dPt>
            <c:idx val="0"/>
            <c:spPr>
              <a:solidFill>
                <a:schemeClr val="bg1">
                  <a:lumMod val="85000"/>
                </a:schemeClr>
              </a:solidFill>
              <a:ln>
                <a:solidFill>
                  <a:schemeClr val="tx1"/>
                </a:solidFill>
              </a:ln>
            </c:spPr>
          </c:dPt>
          <c:dPt>
            <c:idx val="1"/>
            <c:spPr>
              <a:solidFill>
                <a:srgbClr val="FF0000"/>
              </a:solidFill>
              <a:ln>
                <a:solidFill>
                  <a:schemeClr val="tx1"/>
                </a:solidFill>
              </a:ln>
            </c:spPr>
          </c:dPt>
          <c:dPt>
            <c:idx val="3"/>
            <c:spPr>
              <a:solidFill>
                <a:schemeClr val="tx1"/>
              </a:solidFill>
              <a:ln>
                <a:solidFill>
                  <a:schemeClr val="tx1"/>
                </a:solidFill>
              </a:ln>
            </c:spPr>
          </c:dPt>
          <c:dPt>
            <c:idx val="7"/>
            <c:spPr>
              <a:solidFill>
                <a:schemeClr val="accent5">
                  <a:lumMod val="20000"/>
                  <a:lumOff val="80000"/>
                </a:schemeClr>
              </a:solidFill>
              <a:ln>
                <a:solidFill>
                  <a:schemeClr val="tx1"/>
                </a:solidFill>
              </a:ln>
            </c:spPr>
          </c:dPt>
          <c:dPt>
            <c:idx val="8"/>
            <c:spPr>
              <a:solidFill>
                <a:schemeClr val="bg1"/>
              </a:solidFill>
              <a:ln>
                <a:solidFill>
                  <a:schemeClr val="tx1"/>
                </a:solidFill>
              </a:ln>
            </c:spPr>
          </c:dPt>
          <c:dLbls>
            <c:dLbl>
              <c:idx val="3"/>
              <c:layout/>
              <c:tx>
                <c:rich>
                  <a:bodyPr/>
                  <a:lstStyle/>
                  <a:p>
                    <a:r>
                      <a:rPr lang="en-US" b="1" dirty="0">
                        <a:solidFill>
                          <a:schemeClr val="bg1"/>
                        </a:solidFill>
                      </a:rPr>
                      <a:t>10</a:t>
                    </a:r>
                  </a:p>
                </c:rich>
              </c:tx>
              <c:showVal val="1"/>
            </c:dLbl>
            <c:txPr>
              <a:bodyPr/>
              <a:lstStyle/>
              <a:p>
                <a:pPr>
                  <a:defRPr sz="2000"/>
                </a:pPr>
                <a:endParaRPr lang="en-US"/>
              </a:p>
            </c:txPr>
            <c:showVal val="1"/>
            <c:showLeaderLines val="1"/>
          </c:dLbls>
          <c:cat>
            <c:strRef>
              <c:f>Sheet3!$B$30:$J$30</c:f>
              <c:strCache>
                <c:ptCount val="9"/>
                <c:pt idx="0">
                  <c:v>Mesorhizobium</c:v>
                </c:pt>
                <c:pt idx="1">
                  <c:v>Rhodococcus</c:v>
                </c:pt>
                <c:pt idx="2">
                  <c:v>Azospirillum</c:v>
                </c:pt>
                <c:pt idx="3">
                  <c:v>Gemmata obscuriglobus</c:v>
                </c:pt>
                <c:pt idx="4">
                  <c:v>Sphingopyxis alaskensis</c:v>
                </c:pt>
                <c:pt idx="5">
                  <c:v>Labrenzia aggregata</c:v>
                </c:pt>
                <c:pt idx="6">
                  <c:v>Endosymbiont of Tevnia</c:v>
                </c:pt>
                <c:pt idx="7">
                  <c:v>Marine actinobacterium</c:v>
                </c:pt>
                <c:pt idx="8">
                  <c:v>Remainder</c:v>
                </c:pt>
              </c:strCache>
            </c:strRef>
          </c:cat>
          <c:val>
            <c:numRef>
              <c:f>Sheet3!$B$31:$J$31</c:f>
              <c:numCache>
                <c:formatCode>General</c:formatCode>
                <c:ptCount val="9"/>
                <c:pt idx="0">
                  <c:v>24</c:v>
                </c:pt>
                <c:pt idx="1">
                  <c:v>22</c:v>
                </c:pt>
                <c:pt idx="2">
                  <c:v>10</c:v>
                </c:pt>
                <c:pt idx="3">
                  <c:v>10</c:v>
                </c:pt>
                <c:pt idx="4">
                  <c:v>3</c:v>
                </c:pt>
                <c:pt idx="5">
                  <c:v>3</c:v>
                </c:pt>
                <c:pt idx="6">
                  <c:v>3</c:v>
                </c:pt>
                <c:pt idx="7">
                  <c:v>3</c:v>
                </c:pt>
                <c:pt idx="8">
                  <c:v>19</c:v>
                </c:pt>
              </c:numCache>
            </c:numRef>
          </c:val>
        </c:ser>
        <c:firstSliceAng val="0"/>
      </c:pieChart>
    </c:plotArea>
    <c:legend>
      <c:legendPos val="r"/>
      <c:layout/>
      <c:txPr>
        <a:bodyPr/>
        <a:lstStyle/>
        <a:p>
          <a:pPr>
            <a:defRPr sz="2000" i="1"/>
          </a:pPr>
          <a:endParaRPr lang="en-US"/>
        </a:p>
      </c:txPr>
    </c:legend>
    <c:plotVisOnly val="1"/>
    <c:dispBlanksAs val="zero"/>
  </c:chart>
  <c:spPr>
    <a:ln>
      <a:noFill/>
    </a:ln>
  </c:sp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822FDF-5BB7-40F1-9CCC-1E9CC25C83DF}" type="datetimeFigureOut">
              <a:rPr lang="en-US" smtClean="0"/>
              <a:pPr/>
              <a:t>5/8/2015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C6944E-5C23-4842-998A-B588C7EB848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A9078F-6C16-4A2C-A403-77C11A5A8CA7}" type="datetimeFigureOut">
              <a:rPr lang="en-US" smtClean="0"/>
              <a:pPr/>
              <a:t>5/8/2015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0909B2-FE48-4CC1-B159-927C8FBDE9B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9078F-6C16-4A2C-A403-77C11A5A8CA7}" type="datetimeFigureOut">
              <a:rPr lang="en-US" smtClean="0"/>
              <a:pPr/>
              <a:t>5/8/2015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909B2-FE48-4CC1-B159-927C8FBDE9B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
          <p:cNvSpPr/>
          <p:nvPr/>
        </p:nvSpPr>
        <p:spPr>
          <a:xfrm>
            <a:off x="533400" y="1981200"/>
            <a:ext cx="8001000" cy="4308872"/>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418591" y="434212"/>
            <a:ext cx="8306815"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838200" y="533400"/>
            <a:ext cx="7298537"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457200" y="1371600"/>
            <a:ext cx="81534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895603" y="1430273"/>
            <a:ext cx="5782945"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6884289" y="1430273"/>
            <a:ext cx="1648460"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298537" cy="492443"/>
          </a:xfrm>
        </p:spPr>
        <p:txBody>
          <a:bodyPr>
            <a:normAutofit fontScale="90000"/>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3" name="Text Placeholder 2"/>
          <p:cNvSpPr>
            <a:spLocks noGrp="1"/>
          </p:cNvSpPr>
          <p:nvPr>
            <p:ph type="body" idx="1"/>
          </p:nvPr>
        </p:nvSpPr>
        <p:spPr/>
        <p:txBody>
          <a:bodyPr/>
          <a:lstStyle/>
          <a:p>
            <a:endParaRPr lang="en-US" dirty="0"/>
          </a:p>
        </p:txBody>
      </p:sp>
      <p:sp>
        <p:nvSpPr>
          <p:cNvPr id="4"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533400" y="1752600"/>
            <a:ext cx="8001000" cy="3385542"/>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457200" y="1371600"/>
            <a:ext cx="81534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82575"/>
            <a:ext cx="7772400" cy="1470025"/>
          </a:xfrm>
        </p:spPr>
        <p:txBody>
          <a:bodyPr>
            <a:normAutofit fontScale="90000"/>
          </a:bodyPr>
          <a:lstStyle/>
          <a:p>
            <a:r>
              <a:rPr lang="en-US" dirty="0"/>
              <a:t/>
            </a:r>
            <a:br>
              <a:rPr lang="en-US" dirty="0"/>
            </a:br>
            <a:r>
              <a:rPr lang="en-US" b="1" dirty="0">
                <a:solidFill>
                  <a:srgbClr val="0070C0"/>
                </a:solidFill>
              </a:rPr>
              <a:t>Use of electricity to </a:t>
            </a:r>
            <a:r>
              <a:rPr lang="en-US" b="1" dirty="0" smtClean="0">
                <a:solidFill>
                  <a:srgbClr val="0070C0"/>
                </a:solidFill>
              </a:rPr>
              <a:t>direct </a:t>
            </a:r>
            <a:r>
              <a:rPr lang="en-US" b="1" dirty="0">
                <a:solidFill>
                  <a:srgbClr val="0070C0"/>
                </a:solidFill>
              </a:rPr>
              <a:t>microbial metabolite production 	</a:t>
            </a:r>
            <a:br>
              <a:rPr lang="en-US" b="1" dirty="0">
                <a:solidFill>
                  <a:srgbClr val="0070C0"/>
                </a:solidFill>
              </a:rPr>
            </a:br>
            <a:endParaRPr lang="en-US" dirty="0">
              <a:solidFill>
                <a:srgbClr val="0070C0"/>
              </a:solidFill>
            </a:endParaRPr>
          </a:p>
        </p:txBody>
      </p:sp>
      <p:sp>
        <p:nvSpPr>
          <p:cNvPr id="3" name="Subtitle 2"/>
          <p:cNvSpPr>
            <a:spLocks noGrp="1"/>
          </p:cNvSpPr>
          <p:nvPr>
            <p:ph type="subTitle" idx="1"/>
          </p:nvPr>
        </p:nvSpPr>
        <p:spPr>
          <a:xfrm>
            <a:off x="1447800" y="2667000"/>
            <a:ext cx="6400800" cy="1752600"/>
          </a:xfrm>
        </p:spPr>
        <p:txBody>
          <a:bodyPr>
            <a:noAutofit/>
          </a:bodyPr>
          <a:lstStyle/>
          <a:p>
            <a:r>
              <a:rPr lang="en-US" sz="2400" b="1" dirty="0" smtClean="0">
                <a:solidFill>
                  <a:schemeClr val="tx1"/>
                </a:solidFill>
              </a:rPr>
              <a:t>John M. Pisciotta</a:t>
            </a:r>
          </a:p>
          <a:p>
            <a:r>
              <a:rPr lang="en-US" sz="2400" b="1" dirty="0" smtClean="0">
                <a:solidFill>
                  <a:schemeClr val="tx1"/>
                </a:solidFill>
              </a:rPr>
              <a:t>West Chester University </a:t>
            </a:r>
          </a:p>
          <a:p>
            <a:r>
              <a:rPr lang="en-US" sz="2400" b="1" dirty="0" smtClean="0">
                <a:solidFill>
                  <a:schemeClr val="tx1"/>
                </a:solidFill>
              </a:rPr>
              <a:t>Department of Biology</a:t>
            </a:r>
          </a:p>
          <a:p>
            <a:endParaRPr lang="en-US" sz="2400" b="1" dirty="0" smtClean="0">
              <a:solidFill>
                <a:schemeClr val="tx1"/>
              </a:solidFill>
            </a:endParaRPr>
          </a:p>
          <a:p>
            <a:endParaRPr lang="en-US" sz="2400" b="1" dirty="0" smtClean="0">
              <a:solidFill>
                <a:schemeClr val="tx1"/>
              </a:solidFill>
            </a:endParaRPr>
          </a:p>
          <a:p>
            <a:r>
              <a:rPr lang="en-US" sz="2400" dirty="0" smtClean="0">
                <a:solidFill>
                  <a:schemeClr val="tx1"/>
                </a:solidFill>
              </a:rPr>
              <a:t>4</a:t>
            </a:r>
            <a:r>
              <a:rPr lang="en-US" sz="2400" baseline="30000" dirty="0" smtClean="0">
                <a:solidFill>
                  <a:schemeClr val="tx1"/>
                </a:solidFill>
              </a:rPr>
              <a:t>th</a:t>
            </a:r>
            <a:r>
              <a:rPr lang="en-US" sz="2400" dirty="0" smtClean="0">
                <a:solidFill>
                  <a:schemeClr val="tx1"/>
                </a:solidFill>
              </a:rPr>
              <a:t> </a:t>
            </a:r>
            <a:r>
              <a:rPr lang="en-US" sz="2400" dirty="0">
                <a:solidFill>
                  <a:schemeClr val="tx1"/>
                </a:solidFill>
              </a:rPr>
              <a:t>International Conference and Exhibition on Metabolomics and Systems Biology</a:t>
            </a:r>
          </a:p>
          <a:p>
            <a:r>
              <a:rPr lang="en-US" sz="2400" dirty="0">
                <a:solidFill>
                  <a:schemeClr val="tx1"/>
                </a:solidFill>
              </a:rPr>
              <a:t>Philadelphia, PA, </a:t>
            </a:r>
          </a:p>
          <a:p>
            <a:r>
              <a:rPr lang="en-US" sz="2400" dirty="0">
                <a:solidFill>
                  <a:schemeClr val="tx1"/>
                </a:solidFill>
              </a:rPr>
              <a:t>April </a:t>
            </a:r>
            <a:r>
              <a:rPr lang="en-US" sz="2400" dirty="0" smtClean="0">
                <a:solidFill>
                  <a:schemeClr val="tx1"/>
                </a:solidFill>
              </a:rPr>
              <a:t>28, </a:t>
            </a:r>
            <a:r>
              <a:rPr lang="en-US" sz="2400" dirty="0">
                <a:solidFill>
                  <a:schemeClr val="tx1"/>
                </a:solidFill>
              </a:rPr>
              <a:t>2015</a:t>
            </a:r>
          </a:p>
          <a:p>
            <a:endParaRPr lang="en-US" sz="2400" b="1" dirty="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Talk Objective -</a:t>
            </a:r>
            <a:endParaRPr lang="en-US" b="1" dirty="0"/>
          </a:p>
        </p:txBody>
      </p:sp>
      <p:sp>
        <p:nvSpPr>
          <p:cNvPr id="3" name="Content Placeholder 2"/>
          <p:cNvSpPr>
            <a:spLocks noGrp="1"/>
          </p:cNvSpPr>
          <p:nvPr>
            <p:ph idx="1"/>
          </p:nvPr>
        </p:nvSpPr>
        <p:spPr>
          <a:xfrm>
            <a:off x="0" y="1600200"/>
            <a:ext cx="9144000" cy="4525963"/>
          </a:xfrm>
        </p:spPr>
        <p:txBody>
          <a:bodyPr>
            <a:normAutofit lnSpcReduction="10000"/>
          </a:bodyPr>
          <a:lstStyle/>
          <a:p>
            <a:r>
              <a:rPr lang="en-US" dirty="0" smtClean="0"/>
              <a:t>Discuss recent discoveries detailing </a:t>
            </a:r>
            <a:r>
              <a:rPr lang="en-US" dirty="0"/>
              <a:t>how </a:t>
            </a:r>
            <a:r>
              <a:rPr lang="en-US" dirty="0" smtClean="0">
                <a:solidFill>
                  <a:srgbClr val="0070C0"/>
                </a:solidFill>
              </a:rPr>
              <a:t>electrical </a:t>
            </a:r>
            <a:r>
              <a:rPr lang="en-US" dirty="0">
                <a:solidFill>
                  <a:srgbClr val="0070C0"/>
                </a:solidFill>
              </a:rPr>
              <a:t>energy</a:t>
            </a:r>
            <a:r>
              <a:rPr lang="en-US" dirty="0"/>
              <a:t>, alone or in combination with </a:t>
            </a:r>
            <a:r>
              <a:rPr lang="en-US" dirty="0" smtClean="0"/>
              <a:t>other factors, can </a:t>
            </a:r>
            <a:r>
              <a:rPr lang="en-US" dirty="0"/>
              <a:t>be used to </a:t>
            </a:r>
            <a:r>
              <a:rPr lang="en-US" dirty="0" smtClean="0"/>
              <a:t>direct microbial metabolite formation.</a:t>
            </a:r>
          </a:p>
          <a:p>
            <a:endParaRPr lang="en-US" dirty="0"/>
          </a:p>
          <a:p>
            <a:r>
              <a:rPr lang="en-US" dirty="0" smtClean="0"/>
              <a:t>Touch on the potentials, possibilities and challenges for future research.</a:t>
            </a:r>
          </a:p>
          <a:p>
            <a:endParaRPr lang="en-US" dirty="0" smtClean="0"/>
          </a:p>
          <a:p>
            <a:r>
              <a:rPr lang="en-US" dirty="0" smtClean="0"/>
              <a:t>Highlight the key role Metabolomics can play.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 Introduction -</a:t>
            </a:r>
            <a:endParaRPr lang="en-US" b="1" dirty="0"/>
          </a:p>
        </p:txBody>
      </p:sp>
      <p:sp>
        <p:nvSpPr>
          <p:cNvPr id="3" name="Content Placeholder 2"/>
          <p:cNvSpPr>
            <a:spLocks noGrp="1"/>
          </p:cNvSpPr>
          <p:nvPr>
            <p:ph idx="1"/>
          </p:nvPr>
        </p:nvSpPr>
        <p:spPr>
          <a:xfrm>
            <a:off x="0" y="1143000"/>
            <a:ext cx="9067800" cy="5638800"/>
          </a:xfrm>
        </p:spPr>
        <p:txBody>
          <a:bodyPr>
            <a:normAutofit fontScale="92500" lnSpcReduction="10000"/>
          </a:bodyPr>
          <a:lstStyle/>
          <a:p>
            <a:r>
              <a:rPr lang="en-US" dirty="0"/>
              <a:t>O</a:t>
            </a:r>
            <a:r>
              <a:rPr lang="en-US" dirty="0" smtClean="0"/>
              <a:t>rganisms have evolved to respond to external stimuli ranging from radiation to chemicals to magnetic fields.</a:t>
            </a:r>
          </a:p>
          <a:p>
            <a:pPr>
              <a:buNone/>
            </a:pPr>
            <a:endParaRPr lang="en-US" dirty="0"/>
          </a:p>
          <a:p>
            <a:r>
              <a:rPr lang="en-US" dirty="0" smtClean="0"/>
              <a:t>Responses can often be measured </a:t>
            </a:r>
            <a:r>
              <a:rPr lang="en-US" i="1" dirty="0" smtClean="0"/>
              <a:t>metabolically</a:t>
            </a:r>
            <a:r>
              <a:rPr lang="en-US" dirty="0" smtClean="0"/>
              <a:t>. </a:t>
            </a:r>
          </a:p>
          <a:p>
            <a:pPr>
              <a:buNone/>
            </a:pPr>
            <a:endParaRPr lang="en-US" dirty="0"/>
          </a:p>
          <a:p>
            <a:r>
              <a:rPr lang="en-US" dirty="0">
                <a:solidFill>
                  <a:srgbClr val="0070C0"/>
                </a:solidFill>
              </a:rPr>
              <a:t>E</a:t>
            </a:r>
            <a:r>
              <a:rPr lang="en-US" dirty="0" smtClean="0">
                <a:solidFill>
                  <a:srgbClr val="0070C0"/>
                </a:solidFill>
              </a:rPr>
              <a:t>xposure to stresses like radiation or carcinogens may result in characteristic perturbation of the normal metabolite profile. </a:t>
            </a:r>
          </a:p>
          <a:p>
            <a:endParaRPr lang="en-US" dirty="0"/>
          </a:p>
          <a:p>
            <a:r>
              <a:rPr lang="en-US" dirty="0" smtClean="0"/>
              <a:t>In humans, induced metabolic changes can help us diagnosis illnesses – in </a:t>
            </a:r>
            <a:r>
              <a:rPr lang="en-US" i="1" dirty="0" smtClean="0"/>
              <a:t>microbes</a:t>
            </a:r>
            <a:r>
              <a:rPr lang="en-US" dirty="0" smtClean="0"/>
              <a:t> they can yield useful products.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use Metabolomics?</a:t>
            </a:r>
            <a:br>
              <a:rPr lang="en-US" dirty="0" smtClean="0"/>
            </a:br>
            <a:endParaRPr lang="en-US" dirty="0"/>
          </a:p>
        </p:txBody>
      </p:sp>
      <p:sp>
        <p:nvSpPr>
          <p:cNvPr id="8" name="Content Placeholder 2"/>
          <p:cNvSpPr>
            <a:spLocks noGrp="1"/>
          </p:cNvSpPr>
          <p:nvPr>
            <p:ph idx="1"/>
          </p:nvPr>
        </p:nvSpPr>
        <p:spPr>
          <a:xfrm>
            <a:off x="152400" y="1371600"/>
            <a:ext cx="8686800" cy="4953000"/>
          </a:xfrm>
        </p:spPr>
        <p:txBody>
          <a:bodyPr>
            <a:normAutofit lnSpcReduction="10000"/>
          </a:bodyPr>
          <a:lstStyle/>
          <a:p>
            <a:pPr>
              <a:buNone/>
            </a:pPr>
            <a:r>
              <a:rPr lang="en-US" dirty="0" smtClean="0"/>
              <a:t>In Biotechnology &amp; Industrial Microbiology</a:t>
            </a:r>
            <a:r>
              <a:rPr lang="en-US" dirty="0"/>
              <a:t> </a:t>
            </a:r>
            <a:r>
              <a:rPr lang="en-US" dirty="0" smtClean="0"/>
              <a:t>the product is </a:t>
            </a:r>
            <a:r>
              <a:rPr lang="en-US" i="1" dirty="0" smtClean="0"/>
              <a:t>often</a:t>
            </a:r>
            <a:r>
              <a:rPr lang="en-US" dirty="0" smtClean="0"/>
              <a:t> a Metabolite.</a:t>
            </a:r>
          </a:p>
          <a:p>
            <a:endParaRPr lang="en-US" dirty="0"/>
          </a:p>
          <a:p>
            <a:r>
              <a:rPr lang="en-US" dirty="0" smtClean="0"/>
              <a:t>Pigments		(Carotenoids)</a:t>
            </a:r>
          </a:p>
          <a:p>
            <a:r>
              <a:rPr lang="en-US" dirty="0" smtClean="0"/>
              <a:t>Nutrients 		(Omega 3 fatty acids)</a:t>
            </a:r>
          </a:p>
          <a:p>
            <a:r>
              <a:rPr lang="en-US" dirty="0" smtClean="0"/>
              <a:t>Antioxidants		(</a:t>
            </a:r>
            <a:r>
              <a:rPr lang="en-US" dirty="0" smtClean="0">
                <a:solidFill>
                  <a:srgbClr val="FF0000"/>
                </a:solidFill>
              </a:rPr>
              <a:t>Astaxanthin</a:t>
            </a:r>
            <a:r>
              <a:rPr lang="en-US" dirty="0" smtClean="0"/>
              <a:t>)</a:t>
            </a:r>
          </a:p>
          <a:p>
            <a:r>
              <a:rPr lang="en-US" dirty="0" smtClean="0"/>
              <a:t>Biofuels			(Ethanol / </a:t>
            </a:r>
            <a:r>
              <a:rPr lang="en-US" dirty="0" smtClean="0">
                <a:solidFill>
                  <a:srgbClr val="0070C0"/>
                </a:solidFill>
              </a:rPr>
              <a:t>Methane</a:t>
            </a:r>
            <a:r>
              <a:rPr lang="en-US" dirty="0" smtClean="0"/>
              <a:t>)</a:t>
            </a:r>
          </a:p>
          <a:p>
            <a:r>
              <a:rPr lang="en-US" dirty="0" smtClean="0"/>
              <a:t>Biosurfactants		(Lipopeptides)</a:t>
            </a:r>
          </a:p>
          <a:p>
            <a:r>
              <a:rPr lang="en-US" dirty="0" smtClean="0"/>
              <a:t>Antibiotics		(</a:t>
            </a:r>
            <a:r>
              <a:rPr lang="en-US" dirty="0" smtClean="0">
                <a:solidFill>
                  <a:srgbClr val="00B050"/>
                </a:solidFill>
              </a:rPr>
              <a:t>Penicillin</a:t>
            </a:r>
            <a:r>
              <a:rPr lang="en-US" dirty="0" smtClean="0"/>
              <a:t>)</a:t>
            </a:r>
          </a:p>
          <a:p>
            <a:pPr>
              <a:buNone/>
            </a:pPr>
            <a:endParaRPr lang="en-US" dirty="0" smtClean="0"/>
          </a:p>
          <a:p>
            <a:endParaRPr lang="en-US" dirty="0"/>
          </a:p>
        </p:txBody>
      </p:sp>
      <p:pic>
        <p:nvPicPr>
          <p:cNvPr id="2050" name="Picture 2" descr="Astaxanthin.svg"/>
          <p:cNvPicPr>
            <a:picLocks noChangeAspect="1" noChangeArrowheads="1"/>
          </p:cNvPicPr>
          <p:nvPr/>
        </p:nvPicPr>
        <p:blipFill>
          <a:blip r:embed="rId2" cstate="print"/>
          <a:srcRect/>
          <a:stretch>
            <a:fillRect/>
          </a:stretch>
        </p:blipFill>
        <p:spPr bwMode="auto">
          <a:xfrm>
            <a:off x="6096000" y="3706761"/>
            <a:ext cx="3048000" cy="865239"/>
          </a:xfrm>
          <a:prstGeom prst="rect">
            <a:avLst/>
          </a:prstGeom>
          <a:noFill/>
        </p:spPr>
      </p:pic>
      <p:sp>
        <p:nvSpPr>
          <p:cNvPr id="2052" name="AutoShape 4" descr="Image result for penicilli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054" name="Picture 6" descr="http://upload.wikimedia.org/wikipedia/commons/8/82/Penicillin-core.png"/>
          <p:cNvPicPr>
            <a:picLocks noChangeAspect="1" noChangeArrowheads="1"/>
          </p:cNvPicPr>
          <p:nvPr/>
        </p:nvPicPr>
        <p:blipFill>
          <a:blip r:embed="rId3" cstate="print"/>
          <a:srcRect/>
          <a:stretch>
            <a:fillRect/>
          </a:stretch>
        </p:blipFill>
        <p:spPr bwMode="auto">
          <a:xfrm>
            <a:off x="6477000" y="5562599"/>
            <a:ext cx="1600200" cy="1096433"/>
          </a:xfrm>
          <a:prstGeom prst="rect">
            <a:avLst/>
          </a:prstGeom>
          <a:noFill/>
        </p:spPr>
      </p:pic>
      <p:sp>
        <p:nvSpPr>
          <p:cNvPr id="2056" name="AutoShape 8" descr="data:image/png;base64,iVBORw0KGgoAAAANSUhEUgAAAOEAAADhCAMAAAAJbSJIAAAAdVBMVEX///8AAADExMQgICBHR0cSEhK2trbp6eny8vLNzc3IyMh6enphYWHR0dGioqIqKiplZWV1dXWlpaUnJyf4+PiZmZng4OCBgYEZGRlcXFy8vLyUlJRVVVUKCgo9PT14eHhLS0vb29swMDCKiopAQEBubm6tra0TH+6bAAADmklEQVR4nO3c23KiQBSFYRsPwyEQYwAxIBE8vP8jTjsGBJSqWDTVrJ713ZEypH9EMFzs2YyIyBDF1gvC++bF+y70LWYUrhA7+775IYSjbzGjkIVvjUKPhXhYiI+F+GThunE/NLMwT4NaZmRhh4GFy/IuMbIws3znh782svDN+CuN+XcLFoJjIT4W4jP/OU0cRavGppumf7SthYiISDdL7EvdaxjXSoi97jWMSxYuda9hXCzEx0J8LMTHQnwsxMdCfCzEx0J8LMTHQnwsxMdCfCzEx0J8LMTHQnwsxMdCfCzEx0J8LMTHQnwsxMdCfCzEx0J8LMT3XxQK3WsYVxwFG91rICLTxX7hx3r+dHHcbprjN7ee+oXY6flUluXh+6J6z/FxG7RX/zg81GoPrjgL4SteRRjM60FfO8WH7zqGqj12w314jSxctwdXKC605UET2TGKom0iRKl2LIbTHrux1VIoj+v+6zYMw8+EOCjd+RQKL0Ik9akZyvM1Urn3CRTGC/kO3jfl19O53f/ql02g8Ks9GdJeHCKV41v0F4Ze57S0Vb6Dvy9sHORvtYX2p9g//k11nPZIv77CU1RP39wcqkLHGuZ2ZG15nXl+VtrDdu/aVWHeWH3WU9hxKzwk8yHEV1XYMyzCF0N2n+R+VdjxtHD5fpdUhfnD775mVRXmfYWDzOvCzuqfFmaW0xy/efvd9WkxRO5Whe/PC4t80P53RVV4aKz+/MqV5s9AYVXY8zkMlezfaX+r1nG3WFfna/WDWOntQv/9cLYRIm1uB2Kn8u4xgcLrzL3GaRrKu5HKZ24TKLTbp2kg775h/6tfNoHCmZs0vnoXS7Vv4SQKr/8fJj/DEqNSXtxVvoXTKLx+9MTn4uxlsk+8qR0M+cvC5mvO6sdvhkFZfxOJ1P5r8avnNHGUNm9YVpoqXoRUrD5ysZ+vN6ofcv1bfeO01zg8NAxt21b6CSQiehDGseEjkq0yX+hew7g4+xIfC/GxEB8L8bEQHwvxsRAfC/GxEB8L8bEQHwvxsRAfC/GxEB8L8bEQHwvxsRAfC/GxEB8L8bEQHwvxsRAfC/GxEB8L8bEQn/nTPf1sd9a9BiIiVHF3eOhW0xTT0bjtoRQf6odS6Oa2Bzl5LMTDQnwsxOe2R/qZWXgKNpVLZmRhh4GFy8/adfymgYWZ5bg/rsNDDSw0/0pj/t2CheBYiI+F+Mx/ThOnrfGbVno0fDAdERFh+QuhNUAisehBdQAAAABJRU5ErkJggg=="/>
          <p:cNvSpPr>
            <a:spLocks noChangeAspect="1" noChangeArrowheads="1"/>
          </p:cNvSpPr>
          <p:nvPr/>
        </p:nvSpPr>
        <p:spPr bwMode="auto">
          <a:xfrm>
            <a:off x="155575" y="-1347788"/>
            <a:ext cx="2819400" cy="28194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058" name="Picture 10" descr="http://www.moslavinaplin.hr/Portals/2/ch4.gif"/>
          <p:cNvPicPr>
            <a:picLocks noChangeAspect="1" noChangeArrowheads="1"/>
          </p:cNvPicPr>
          <p:nvPr/>
        </p:nvPicPr>
        <p:blipFill>
          <a:blip r:embed="rId4" cstate="print"/>
          <a:srcRect/>
          <a:stretch>
            <a:fillRect/>
          </a:stretch>
        </p:blipFill>
        <p:spPr bwMode="auto">
          <a:xfrm rot="1038860">
            <a:off x="7315200" y="4572000"/>
            <a:ext cx="914400" cy="9233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638800"/>
            <a:ext cx="8610600" cy="1143000"/>
          </a:xfrm>
        </p:spPr>
        <p:txBody>
          <a:bodyPr>
            <a:normAutofit fontScale="90000"/>
          </a:bodyPr>
          <a:lstStyle/>
          <a:p>
            <a:r>
              <a:rPr lang="en-US" i="1" dirty="0" smtClean="0">
                <a:solidFill>
                  <a:srgbClr val="0070C0"/>
                </a:solidFill>
              </a:rPr>
              <a:t>But what about </a:t>
            </a:r>
            <a:r>
              <a:rPr lang="en-US" b="1" i="1" dirty="0" smtClean="0">
                <a:solidFill>
                  <a:srgbClr val="0070C0"/>
                </a:solidFill>
              </a:rPr>
              <a:t>Electricity</a:t>
            </a:r>
            <a:r>
              <a:rPr lang="en-US" i="1" dirty="0" smtClean="0">
                <a:solidFill>
                  <a:srgbClr val="0070C0"/>
                </a:solidFill>
              </a:rPr>
              <a:t> as an inducer, and / or energy source?</a:t>
            </a:r>
            <a:endParaRPr lang="en-US" i="1" dirty="0">
              <a:solidFill>
                <a:srgbClr val="0070C0"/>
              </a:solidFill>
            </a:endParaRPr>
          </a:p>
        </p:txBody>
      </p:sp>
      <p:sp>
        <p:nvSpPr>
          <p:cNvPr id="4" name="TextBox 3"/>
          <p:cNvSpPr txBox="1"/>
          <p:nvPr/>
        </p:nvSpPr>
        <p:spPr>
          <a:xfrm>
            <a:off x="1295400" y="1676400"/>
            <a:ext cx="3877985" cy="3539430"/>
          </a:xfrm>
          <a:prstGeom prst="rect">
            <a:avLst/>
          </a:prstGeom>
          <a:noFill/>
        </p:spPr>
        <p:txBody>
          <a:bodyPr wrap="none" rtlCol="0">
            <a:spAutoFit/>
          </a:bodyPr>
          <a:lstStyle/>
          <a:p>
            <a:pPr>
              <a:buFont typeface="Arial" pitchFamily="34" charset="0"/>
              <a:buChar char="•"/>
            </a:pPr>
            <a:r>
              <a:rPr lang="en-US" sz="3200" dirty="0" smtClean="0"/>
              <a:t> Chemicals</a:t>
            </a:r>
          </a:p>
          <a:p>
            <a:pPr>
              <a:buFont typeface="Arial" pitchFamily="34" charset="0"/>
              <a:buChar char="•"/>
            </a:pPr>
            <a:endParaRPr lang="en-US" sz="3200" dirty="0" smtClean="0"/>
          </a:p>
          <a:p>
            <a:pPr>
              <a:buFont typeface="Arial" pitchFamily="34" charset="0"/>
              <a:buChar char="•"/>
            </a:pPr>
            <a:r>
              <a:rPr lang="en-US" sz="3200" dirty="0" smtClean="0"/>
              <a:t> pH	</a:t>
            </a:r>
          </a:p>
          <a:p>
            <a:endParaRPr lang="en-US" sz="3200" dirty="0" smtClean="0"/>
          </a:p>
          <a:p>
            <a:pPr>
              <a:buFont typeface="Arial" pitchFamily="34" charset="0"/>
              <a:buChar char="•"/>
            </a:pPr>
            <a:r>
              <a:rPr lang="en-US" sz="3200" dirty="0" smtClean="0"/>
              <a:t> Light </a:t>
            </a:r>
          </a:p>
          <a:p>
            <a:pPr>
              <a:buFont typeface="Arial" pitchFamily="34" charset="0"/>
              <a:buChar char="•"/>
            </a:pPr>
            <a:endParaRPr lang="en-US" sz="3200" dirty="0" smtClean="0"/>
          </a:p>
          <a:p>
            <a:pPr>
              <a:buFont typeface="Arial" pitchFamily="34" charset="0"/>
              <a:buChar char="•"/>
            </a:pPr>
            <a:r>
              <a:rPr lang="en-US" sz="3200" dirty="0" smtClean="0"/>
              <a:t> Temperature		</a:t>
            </a:r>
            <a:endParaRPr lang="en-US" sz="3200" dirty="0"/>
          </a:p>
        </p:txBody>
      </p:sp>
      <p:sp>
        <p:nvSpPr>
          <p:cNvPr id="5" name="TextBox 4"/>
          <p:cNvSpPr txBox="1"/>
          <p:nvPr/>
        </p:nvSpPr>
        <p:spPr>
          <a:xfrm>
            <a:off x="394" y="228600"/>
            <a:ext cx="9296006" cy="1077218"/>
          </a:xfrm>
          <a:prstGeom prst="rect">
            <a:avLst/>
          </a:prstGeom>
          <a:noFill/>
        </p:spPr>
        <p:txBody>
          <a:bodyPr wrap="none" rtlCol="0">
            <a:spAutoFit/>
          </a:bodyPr>
          <a:lstStyle/>
          <a:p>
            <a:r>
              <a:rPr lang="en-US" sz="3200" dirty="0" smtClean="0"/>
              <a:t>Diverse Physicochemical parameters have successfully</a:t>
            </a:r>
          </a:p>
          <a:p>
            <a:r>
              <a:rPr lang="en-US" sz="3200" dirty="0" smtClean="0"/>
              <a:t> be used to time, tune &amp; optimize metabolite output.</a:t>
            </a:r>
            <a:endParaRPr lang="en-US" sz="3200" dirty="0"/>
          </a:p>
        </p:txBody>
      </p:sp>
      <p:pic>
        <p:nvPicPr>
          <p:cNvPr id="26626" name="Picture 2" descr="Illumitex Visible Spectrum"/>
          <p:cNvPicPr>
            <a:picLocks noChangeAspect="1" noChangeArrowheads="1"/>
          </p:cNvPicPr>
          <p:nvPr/>
        </p:nvPicPr>
        <p:blipFill>
          <a:blip r:embed="rId2" cstate="print"/>
          <a:srcRect/>
          <a:stretch>
            <a:fillRect/>
          </a:stretch>
        </p:blipFill>
        <p:spPr bwMode="auto">
          <a:xfrm>
            <a:off x="2971800" y="3362325"/>
            <a:ext cx="5715000" cy="13620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715"/>
            <a:ext cx="9144000" cy="969885"/>
          </a:xfrm>
        </p:spPr>
        <p:txBody>
          <a:bodyPr/>
          <a:lstStyle/>
          <a:p>
            <a:r>
              <a:rPr lang="en-US" dirty="0" smtClean="0"/>
              <a:t>Bio-Electrochemical System (BES)</a:t>
            </a:r>
            <a:endParaRPr lang="en-US" dirty="0"/>
          </a:p>
        </p:txBody>
      </p:sp>
      <p:sp>
        <p:nvSpPr>
          <p:cNvPr id="3" name="Subtitle 2"/>
          <p:cNvSpPr>
            <a:spLocks noGrp="1"/>
          </p:cNvSpPr>
          <p:nvPr>
            <p:ph type="subTitle" idx="1"/>
          </p:nvPr>
        </p:nvSpPr>
        <p:spPr>
          <a:xfrm>
            <a:off x="14056" y="1371600"/>
            <a:ext cx="9129944" cy="5486400"/>
          </a:xfrm>
        </p:spPr>
        <p:txBody>
          <a:bodyPr>
            <a:normAutofit/>
          </a:bodyPr>
          <a:lstStyle/>
          <a:p>
            <a:pPr marL="457200" indent="-457200" algn="l">
              <a:buFont typeface="Arial" pitchFamily="34" charset="0"/>
              <a:buChar char="•"/>
            </a:pPr>
            <a:r>
              <a:rPr lang="en-US" sz="2800" b="1" dirty="0">
                <a:solidFill>
                  <a:schemeClr val="tx1"/>
                </a:solidFill>
              </a:rPr>
              <a:t>S</a:t>
            </a:r>
            <a:r>
              <a:rPr lang="en-US" sz="2800" b="1" dirty="0" smtClean="0">
                <a:solidFill>
                  <a:schemeClr val="tx1"/>
                </a:solidFill>
              </a:rPr>
              <a:t>ystem that use microbes </a:t>
            </a:r>
            <a:r>
              <a:rPr lang="en-US" sz="2800" dirty="0" smtClean="0">
                <a:solidFill>
                  <a:schemeClr val="tx1"/>
                </a:solidFill>
              </a:rPr>
              <a:t>(and/or cell products) </a:t>
            </a:r>
            <a:r>
              <a:rPr lang="en-US" sz="2800" b="1" dirty="0" smtClean="0">
                <a:solidFill>
                  <a:schemeClr val="tx1"/>
                </a:solidFill>
              </a:rPr>
              <a:t>to convert </a:t>
            </a:r>
            <a:r>
              <a:rPr lang="en-US" sz="2800" b="1" dirty="0" smtClean="0">
                <a:solidFill>
                  <a:srgbClr val="FF0000"/>
                </a:solidFill>
              </a:rPr>
              <a:t>chemical energy </a:t>
            </a:r>
            <a:r>
              <a:rPr lang="en-US" sz="2800" b="1" dirty="0" smtClean="0">
                <a:solidFill>
                  <a:schemeClr val="tx1"/>
                </a:solidFill>
              </a:rPr>
              <a:t>to </a:t>
            </a:r>
            <a:r>
              <a:rPr lang="en-US" sz="2800" b="1" dirty="0" smtClean="0">
                <a:solidFill>
                  <a:srgbClr val="00B0F0"/>
                </a:solidFill>
              </a:rPr>
              <a:t>electrical energy</a:t>
            </a:r>
            <a:r>
              <a:rPr lang="en-US" sz="2800" b="1" dirty="0" smtClean="0">
                <a:solidFill>
                  <a:schemeClr val="tx1"/>
                </a:solidFill>
              </a:rPr>
              <a:t>, or </a:t>
            </a:r>
            <a:r>
              <a:rPr lang="en-US" sz="2800" b="1" i="1" dirty="0" smtClean="0">
                <a:solidFill>
                  <a:schemeClr val="tx1"/>
                </a:solidFill>
              </a:rPr>
              <a:t>vice versa,</a:t>
            </a:r>
            <a:r>
              <a:rPr lang="en-US" sz="2800" b="1" dirty="0" smtClean="0">
                <a:solidFill>
                  <a:schemeClr val="tx1"/>
                </a:solidFill>
              </a:rPr>
              <a:t> and provide a useful service.</a:t>
            </a:r>
          </a:p>
          <a:p>
            <a:pPr marL="457200" indent="-457200" algn="l">
              <a:buFont typeface="Arial" pitchFamily="34" charset="0"/>
              <a:buChar char="•"/>
            </a:pPr>
            <a:endParaRPr lang="en-US" sz="2800" b="1" dirty="0">
              <a:solidFill>
                <a:schemeClr val="tx1"/>
              </a:solidFill>
            </a:endParaRPr>
          </a:p>
          <a:p>
            <a:pPr marL="457200" indent="-457200" algn="l">
              <a:buFont typeface="Arial" pitchFamily="34" charset="0"/>
              <a:buChar char="•"/>
            </a:pPr>
            <a:endParaRPr lang="en-US" sz="2800" b="1" dirty="0" smtClean="0">
              <a:solidFill>
                <a:schemeClr val="tx1"/>
              </a:solidFill>
            </a:endParaRPr>
          </a:p>
          <a:p>
            <a:pPr marL="457200" indent="-457200" algn="l">
              <a:buFont typeface="Arial" pitchFamily="34" charset="0"/>
              <a:buChar char="•"/>
            </a:pPr>
            <a:r>
              <a:rPr lang="en-US" sz="2800" b="1" dirty="0" smtClean="0">
                <a:solidFill>
                  <a:schemeClr val="tx1"/>
                </a:solidFill>
              </a:rPr>
              <a:t>BESs use electrode enzymes or cells (usually bacteria) as </a:t>
            </a:r>
            <a:r>
              <a:rPr lang="en-US" sz="2800" b="1" dirty="0">
                <a:solidFill>
                  <a:schemeClr val="tx1"/>
                </a:solidFill>
              </a:rPr>
              <a:t>biocatalysts to drive oxidation &amp;</a:t>
            </a:r>
            <a:r>
              <a:rPr lang="en-US" sz="2800" b="1" dirty="0" smtClean="0">
                <a:solidFill>
                  <a:schemeClr val="tx1"/>
                </a:solidFill>
              </a:rPr>
              <a:t> </a:t>
            </a:r>
            <a:r>
              <a:rPr lang="en-US" sz="2800" b="1" dirty="0">
                <a:solidFill>
                  <a:schemeClr val="tx1"/>
                </a:solidFill>
              </a:rPr>
              <a:t>reduction reactions </a:t>
            </a:r>
            <a:r>
              <a:rPr lang="en-US" sz="2800" b="1" dirty="0" smtClean="0">
                <a:solidFill>
                  <a:schemeClr val="tx1"/>
                </a:solidFill>
              </a:rPr>
              <a:t>at 2 opposing electrodes.</a:t>
            </a:r>
          </a:p>
          <a:p>
            <a:pPr marL="457200" indent="-457200" algn="l">
              <a:buFont typeface="Arial" pitchFamily="34" charset="0"/>
              <a:buChar char="•"/>
            </a:pPr>
            <a:endParaRPr lang="en-US" sz="2800" b="1" dirty="0" smtClean="0">
              <a:solidFill>
                <a:schemeClr val="tx1"/>
              </a:solidFill>
            </a:endParaRPr>
          </a:p>
          <a:p>
            <a:pPr marL="457200" indent="-457200" algn="l">
              <a:buFont typeface="Arial" pitchFamily="34" charset="0"/>
              <a:buChar char="•"/>
            </a:pPr>
            <a:endParaRPr lang="en-US" sz="2800" b="1" dirty="0">
              <a:solidFill>
                <a:schemeClr val="tx1"/>
              </a:solidFill>
            </a:endParaRPr>
          </a:p>
          <a:p>
            <a:pPr marL="457200" indent="-457200" algn="l">
              <a:buFont typeface="Arial" pitchFamily="34" charset="0"/>
              <a:buChar char="•"/>
            </a:pPr>
            <a:r>
              <a:rPr lang="en-US" sz="2800" b="1" dirty="0" smtClean="0">
                <a:solidFill>
                  <a:srgbClr val="FF0000"/>
                </a:solidFill>
              </a:rPr>
              <a:t>Bioanode</a:t>
            </a:r>
            <a:r>
              <a:rPr lang="en-US" sz="2800" b="1" dirty="0" smtClean="0">
                <a:solidFill>
                  <a:schemeClr val="tx1"/>
                </a:solidFill>
              </a:rPr>
              <a:t>  and / or   Biocathode</a:t>
            </a:r>
          </a:p>
          <a:p>
            <a:pPr marL="457200" indent="-457200" algn="l">
              <a:buFont typeface="Arial" pitchFamily="34" charset="0"/>
              <a:buChar char="•"/>
            </a:pPr>
            <a:endParaRPr lang="en-US" sz="2800" b="1" dirty="0">
              <a:solidFill>
                <a:srgbClr val="7030A0"/>
              </a:solidFill>
            </a:endParaRPr>
          </a:p>
        </p:txBody>
      </p:sp>
    </p:spTree>
    <p:extLst>
      <p:ext uri="{BB962C8B-B14F-4D97-AF65-F5344CB8AC3E}">
        <p14:creationId xmlns:p14="http://schemas.microsoft.com/office/powerpoint/2010/main" xmlns="" val="2855248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Metabolomic Methods Used</a:t>
            </a:r>
            <a:endParaRPr lang="en-US" dirty="0"/>
          </a:p>
        </p:txBody>
      </p:sp>
      <p:sp>
        <p:nvSpPr>
          <p:cNvPr id="3" name="Content Placeholder 2"/>
          <p:cNvSpPr>
            <a:spLocks noGrp="1"/>
          </p:cNvSpPr>
          <p:nvPr>
            <p:ph idx="1"/>
          </p:nvPr>
        </p:nvSpPr>
        <p:spPr/>
        <p:txBody>
          <a:bodyPr/>
          <a:lstStyle/>
          <a:p>
            <a:r>
              <a:rPr lang="en-US" dirty="0"/>
              <a:t>HPLC, </a:t>
            </a:r>
            <a:r>
              <a:rPr lang="en-US" dirty="0" smtClean="0"/>
              <a:t>GC, MS and </a:t>
            </a:r>
            <a:r>
              <a:rPr lang="en-US" i="1" dirty="0">
                <a:solidFill>
                  <a:srgbClr val="7030A0"/>
                </a:solidFill>
              </a:rPr>
              <a:t>potentiostatic</a:t>
            </a:r>
            <a:r>
              <a:rPr lang="en-US" dirty="0"/>
              <a:t> </a:t>
            </a:r>
            <a:r>
              <a:rPr lang="en-US" dirty="0" smtClean="0"/>
              <a:t>techniques are </a:t>
            </a:r>
            <a:r>
              <a:rPr lang="en-US" dirty="0"/>
              <a:t>used to study </a:t>
            </a:r>
            <a:r>
              <a:rPr lang="en-US" dirty="0" smtClean="0"/>
              <a:t>products of mixed or pure </a:t>
            </a:r>
            <a:r>
              <a:rPr lang="en-US" dirty="0"/>
              <a:t>cultures </a:t>
            </a:r>
            <a:r>
              <a:rPr lang="en-US" dirty="0" smtClean="0"/>
              <a:t>or </a:t>
            </a:r>
            <a:r>
              <a:rPr lang="en-US" dirty="0"/>
              <a:t>syntrophic </a:t>
            </a:r>
            <a:r>
              <a:rPr lang="en-US" dirty="0" smtClean="0"/>
              <a:t>associations.</a:t>
            </a:r>
          </a:p>
          <a:p>
            <a:endParaRPr lang="en-US" dirty="0"/>
          </a:p>
        </p:txBody>
      </p:sp>
      <p:pic>
        <p:nvPicPr>
          <p:cNvPr id="24580" name="Picture 4" descr="http://www.chromacademy.com/essential-guide/nov2010/fig-1.jpg"/>
          <p:cNvPicPr>
            <a:picLocks noChangeAspect="1" noChangeArrowheads="1"/>
          </p:cNvPicPr>
          <p:nvPr/>
        </p:nvPicPr>
        <p:blipFill>
          <a:blip r:embed="rId2" cstate="print"/>
          <a:srcRect/>
          <a:stretch>
            <a:fillRect/>
          </a:stretch>
        </p:blipFill>
        <p:spPr bwMode="auto">
          <a:xfrm>
            <a:off x="1219200" y="3276600"/>
            <a:ext cx="7861607" cy="35814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Microbial Fuel Cell</a:t>
            </a:r>
            <a:endParaRPr lang="en-US" dirty="0"/>
          </a:p>
        </p:txBody>
      </p:sp>
      <p:sp>
        <p:nvSpPr>
          <p:cNvPr id="4" name="Rectangle 3"/>
          <p:cNvSpPr/>
          <p:nvPr/>
        </p:nvSpPr>
        <p:spPr>
          <a:xfrm>
            <a:off x="1604915" y="22860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119515" y="4114800"/>
            <a:ext cx="1219200" cy="762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262515" y="22860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604915" y="22860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262515" y="22860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pPr algn="ctr"/>
            <a:r>
              <a:rPr lang="en-US" dirty="0">
                <a:solidFill>
                  <a:schemeClr val="tx1"/>
                </a:solidFill>
              </a:rPr>
              <a:t> </a:t>
            </a:r>
            <a:r>
              <a:rPr lang="en-US" dirty="0" smtClean="0">
                <a:solidFill>
                  <a:schemeClr val="tx1"/>
                </a:solidFill>
              </a:rPr>
              <a:t>                                </a:t>
            </a:r>
            <a:r>
              <a:rPr lang="en-US" sz="2000" b="1" dirty="0" smtClean="0">
                <a:solidFill>
                  <a:srgbClr val="0070C0"/>
                </a:solidFill>
              </a:rPr>
              <a:t>O2</a:t>
            </a:r>
            <a:endParaRPr lang="en-US" sz="2000" b="1" dirty="0">
              <a:solidFill>
                <a:srgbClr val="0070C0"/>
              </a:solidFill>
            </a:endParaRPr>
          </a:p>
        </p:txBody>
      </p:sp>
      <p:cxnSp>
        <p:nvCxnSpPr>
          <p:cNvPr id="10" name="Straight Arrow Connector 9"/>
          <p:cNvCxnSpPr/>
          <p:nvPr/>
        </p:nvCxnSpPr>
        <p:spPr>
          <a:xfrm>
            <a:off x="2976515" y="1752600"/>
            <a:ext cx="1981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119515" y="1752600"/>
            <a:ext cx="2438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557915" y="17526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557915" y="28956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76515" y="1752600"/>
            <a:ext cx="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747915" y="3581400"/>
            <a:ext cx="381000" cy="1600200"/>
          </a:xfrm>
          <a:prstGeom prst="rect">
            <a:avLst/>
          </a:prstGeom>
          <a:solidFill>
            <a:schemeClr val="bg1">
              <a:lumMod val="5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3967115" y="41910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5110115" y="41910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1681115" y="5791200"/>
            <a:ext cx="6472285" cy="646331"/>
          </a:xfrm>
          <a:prstGeom prst="rect">
            <a:avLst/>
          </a:prstGeom>
          <a:noFill/>
        </p:spPr>
        <p:txBody>
          <a:bodyPr wrap="none" rtlCol="0">
            <a:spAutoFit/>
          </a:bodyPr>
          <a:lstStyle/>
          <a:p>
            <a:r>
              <a:rPr lang="en-US" b="1" dirty="0" smtClean="0">
                <a:solidFill>
                  <a:srgbClr val="FF0000"/>
                </a:solidFill>
              </a:rPr>
              <a:t>Anode</a:t>
            </a:r>
            <a:r>
              <a:rPr lang="en-US" dirty="0" smtClean="0"/>
              <a:t> (e- enter circuit)</a:t>
            </a:r>
            <a:r>
              <a:rPr lang="en-US" dirty="0"/>
              <a:t>	 </a:t>
            </a:r>
            <a:r>
              <a:rPr lang="en-US" dirty="0" smtClean="0"/>
              <a:t>                  Air Cathode (e- exit circuit)</a:t>
            </a:r>
          </a:p>
          <a:p>
            <a:r>
              <a:rPr lang="en-US" dirty="0" smtClean="0"/>
              <a:t> Anaerobic			   Aerobic</a:t>
            </a:r>
            <a:endParaRPr lang="en-US" dirty="0"/>
          </a:p>
        </p:txBody>
      </p:sp>
      <p:sp>
        <p:nvSpPr>
          <p:cNvPr id="23" name="Rectangle 22"/>
          <p:cNvSpPr/>
          <p:nvPr/>
        </p:nvSpPr>
        <p:spPr>
          <a:xfrm>
            <a:off x="6405515" y="3581400"/>
            <a:ext cx="381000" cy="1600200"/>
          </a:xfrm>
          <a:prstGeom prst="rect">
            <a:avLst/>
          </a:prstGeom>
          <a:solidFill>
            <a:schemeClr val="bg1">
              <a:lumMod val="5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1528715" y="3505200"/>
            <a:ext cx="1070871" cy="369332"/>
          </a:xfrm>
          <a:prstGeom prst="rect">
            <a:avLst/>
          </a:prstGeom>
          <a:noFill/>
        </p:spPr>
        <p:txBody>
          <a:bodyPr wrap="none" rtlCol="0">
            <a:spAutoFit/>
          </a:bodyPr>
          <a:lstStyle/>
          <a:p>
            <a:r>
              <a:rPr lang="en-US" dirty="0" smtClean="0"/>
              <a:t>Substrate</a:t>
            </a:r>
            <a:endParaRPr lang="en-US" dirty="0"/>
          </a:p>
        </p:txBody>
      </p:sp>
      <p:cxnSp>
        <p:nvCxnSpPr>
          <p:cNvPr id="26" name="Straight Arrow Connector 25"/>
          <p:cNvCxnSpPr/>
          <p:nvPr/>
        </p:nvCxnSpPr>
        <p:spPr>
          <a:xfrm>
            <a:off x="2064151" y="3810000"/>
            <a:ext cx="607564" cy="3164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205115" y="3886200"/>
            <a:ext cx="304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509915" y="3581400"/>
            <a:ext cx="536878" cy="369332"/>
          </a:xfrm>
          <a:prstGeom prst="rect">
            <a:avLst/>
          </a:prstGeom>
          <a:noFill/>
        </p:spPr>
        <p:txBody>
          <a:bodyPr wrap="none" rtlCol="0">
            <a:spAutoFit/>
          </a:bodyPr>
          <a:lstStyle/>
          <a:p>
            <a:r>
              <a:rPr lang="en-US" dirty="0" smtClean="0"/>
              <a:t>CO</a:t>
            </a:r>
            <a:r>
              <a:rPr lang="en-US" baseline="-25000" dirty="0" smtClean="0"/>
              <a:t>2</a:t>
            </a:r>
            <a:endParaRPr lang="en-US" baseline="-25000" dirty="0"/>
          </a:p>
        </p:txBody>
      </p:sp>
      <p:cxnSp>
        <p:nvCxnSpPr>
          <p:cNvPr id="30" name="Straight Arrow Connector 29"/>
          <p:cNvCxnSpPr/>
          <p:nvPr/>
        </p:nvCxnSpPr>
        <p:spPr>
          <a:xfrm>
            <a:off x="3205115" y="4114800"/>
            <a:ext cx="2286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675163" y="4114800"/>
            <a:ext cx="444352" cy="369332"/>
          </a:xfrm>
          <a:prstGeom prst="rect">
            <a:avLst/>
          </a:prstGeom>
          <a:noFill/>
        </p:spPr>
        <p:txBody>
          <a:bodyPr wrap="none" rtlCol="0">
            <a:spAutoFit/>
          </a:bodyPr>
          <a:lstStyle/>
          <a:p>
            <a:r>
              <a:rPr lang="en-US" dirty="0" smtClean="0"/>
              <a:t>H+</a:t>
            </a:r>
            <a:endParaRPr lang="en-US" dirty="0"/>
          </a:p>
        </p:txBody>
      </p:sp>
      <p:sp>
        <p:nvSpPr>
          <p:cNvPr id="34" name="TextBox 33"/>
          <p:cNvSpPr txBox="1"/>
          <p:nvPr/>
        </p:nvSpPr>
        <p:spPr>
          <a:xfrm>
            <a:off x="3522763" y="4507468"/>
            <a:ext cx="444352" cy="369332"/>
          </a:xfrm>
          <a:prstGeom prst="rect">
            <a:avLst/>
          </a:prstGeom>
          <a:noFill/>
        </p:spPr>
        <p:txBody>
          <a:bodyPr wrap="none" rtlCol="0">
            <a:spAutoFit/>
          </a:bodyPr>
          <a:lstStyle/>
          <a:p>
            <a:r>
              <a:rPr lang="en-US" dirty="0" smtClean="0"/>
              <a:t>H+</a:t>
            </a:r>
            <a:endParaRPr lang="en-US" dirty="0"/>
          </a:p>
        </p:txBody>
      </p:sp>
      <p:sp>
        <p:nvSpPr>
          <p:cNvPr id="35" name="TextBox 34"/>
          <p:cNvSpPr txBox="1"/>
          <p:nvPr/>
        </p:nvSpPr>
        <p:spPr>
          <a:xfrm>
            <a:off x="4132363" y="4267200"/>
            <a:ext cx="444352" cy="369332"/>
          </a:xfrm>
          <a:prstGeom prst="rect">
            <a:avLst/>
          </a:prstGeom>
          <a:noFill/>
        </p:spPr>
        <p:txBody>
          <a:bodyPr wrap="none" rtlCol="0">
            <a:spAutoFit/>
          </a:bodyPr>
          <a:lstStyle/>
          <a:p>
            <a:r>
              <a:rPr lang="en-US" dirty="0" smtClean="0"/>
              <a:t>H+</a:t>
            </a:r>
            <a:endParaRPr lang="en-US" dirty="0"/>
          </a:p>
        </p:txBody>
      </p:sp>
      <p:sp>
        <p:nvSpPr>
          <p:cNvPr id="36" name="TextBox 35"/>
          <p:cNvSpPr txBox="1"/>
          <p:nvPr/>
        </p:nvSpPr>
        <p:spPr>
          <a:xfrm>
            <a:off x="3370363" y="4191000"/>
            <a:ext cx="444352" cy="369332"/>
          </a:xfrm>
          <a:prstGeom prst="rect">
            <a:avLst/>
          </a:prstGeom>
          <a:noFill/>
        </p:spPr>
        <p:txBody>
          <a:bodyPr wrap="none" rtlCol="0">
            <a:spAutoFit/>
          </a:bodyPr>
          <a:lstStyle/>
          <a:p>
            <a:r>
              <a:rPr lang="en-US" dirty="0" smtClean="0"/>
              <a:t>H+</a:t>
            </a:r>
            <a:endParaRPr lang="en-US" dirty="0"/>
          </a:p>
        </p:txBody>
      </p:sp>
      <p:cxnSp>
        <p:nvCxnSpPr>
          <p:cNvPr id="38" name="Straight Connector 37"/>
          <p:cNvCxnSpPr>
            <a:stCxn id="5" idx="0"/>
            <a:endCxn id="5" idx="2"/>
          </p:cNvCxnSpPr>
          <p:nvPr/>
        </p:nvCxnSpPr>
        <p:spPr>
          <a:xfrm>
            <a:off x="4729115" y="4114800"/>
            <a:ext cx="0" cy="76200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421247" y="4953000"/>
            <a:ext cx="612668" cy="369332"/>
          </a:xfrm>
          <a:prstGeom prst="rect">
            <a:avLst/>
          </a:prstGeom>
          <a:noFill/>
        </p:spPr>
        <p:txBody>
          <a:bodyPr wrap="none" rtlCol="0">
            <a:spAutoFit/>
          </a:bodyPr>
          <a:lstStyle/>
          <a:p>
            <a:r>
              <a:rPr lang="en-US" dirty="0" smtClean="0">
                <a:solidFill>
                  <a:srgbClr val="00B050"/>
                </a:solidFill>
              </a:rPr>
              <a:t>PEM</a:t>
            </a:r>
            <a:endParaRPr lang="en-US" dirty="0">
              <a:solidFill>
                <a:srgbClr val="00B050"/>
              </a:solidFill>
            </a:endParaRPr>
          </a:p>
        </p:txBody>
      </p:sp>
      <p:sp>
        <p:nvSpPr>
          <p:cNvPr id="41" name="TextBox 40"/>
          <p:cNvSpPr txBox="1"/>
          <p:nvPr/>
        </p:nvSpPr>
        <p:spPr>
          <a:xfrm>
            <a:off x="4143048" y="1371600"/>
            <a:ext cx="657552" cy="461665"/>
          </a:xfrm>
          <a:prstGeom prst="rect">
            <a:avLst/>
          </a:prstGeom>
          <a:noFill/>
        </p:spPr>
        <p:txBody>
          <a:bodyPr wrap="none" rtlCol="0">
            <a:spAutoFit/>
          </a:bodyPr>
          <a:lstStyle/>
          <a:p>
            <a:r>
              <a:rPr lang="en-US" sz="2400" dirty="0" smtClean="0"/>
              <a:t>4 e-</a:t>
            </a:r>
            <a:endParaRPr lang="en-US" sz="2400" dirty="0"/>
          </a:p>
        </p:txBody>
      </p:sp>
      <p:sp>
        <p:nvSpPr>
          <p:cNvPr id="42" name="Rectangle 41"/>
          <p:cNvSpPr/>
          <p:nvPr/>
        </p:nvSpPr>
        <p:spPr>
          <a:xfrm>
            <a:off x="7243715" y="2133600"/>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748" name="AutoShape 4" descr="Image result for geobacter biofil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22530" name="AutoShape 2" descr="data:image/jpeg;base64,/9j/4AAQSkZJRgABAQAAAQABAAD/2wCEAAkGBxQQDw8UEBQUFBQVEBQUEBAUDxQQEA8UFBQWFxQUFBUYHCgiGBonGxQVITEhJSkrLi4uFx8zODMsNygtLisBCgoKDg0OFxAQGiwkICQsLC4vLCwsLCwsLCwsLCwsLCwsLCwsLywsLCwsLCwsLCwsLCwsLCwsLSwsLCwsLywsLP/AABEIALcBEwMBIgACEQEDEQH/xAAbAAACAwEBAQAAAAAAAAAAAAAAAQIDBAUGB//EADkQAAEEAAQDBgMFCAMBAAAAAAEAAgMRBBIhMQVBUQYTImFxkTKBoSNCscHRFDNSYnKS4fAVgvEH/8QAGQEBAQEBAQEAAAAAAAAAAAAAAAECAwQF/8QALxEAAgIAAwQJAwUAAAAAAAAAAAECEQMhMRJBUfATInGBkaGx0fEEFGEyUpLB4f/aAAwDAQACEQMRAD8A+JoUkLsc7FSdItFoQE6STadVUswRQmRRRSFBACdJpRAQhCpAQnSdKgVJ0nSdK0CNIpSQhCNIpSQgIUlSmikopBClSSgEhCFARKFJIhQoghJNQAoqSCEKRQikIAQikICSEJqkEhNCtASE0UpQJEXVdBz108kAKIVpcLvX3W8nmBAIyqYd5J0P91VoFVICtMaKoevzTZ4kKlJO/JPMf91TICA0RSkikIRpFKVJ0gIUilOkqQEKQp0lSAilSmlSgIFDW2QOppSIQzQ30/0IlmUg/c+qSZCSjzBEhCklSyUSE6SUAIQikAISpCAkhNC0QSE0wFQJClSMqUCKYRSYCgGFNqgAptWkCVIkGv09lNg+iRFrW4FdJ0phqllUoFYCkGqeVMNVoEMqeVWhiZYrRCjKjKrcqMqUCrKkWq7KllSiWUZUiFcWqJClAqIU3Npmu5cCBzqj+oUhETsLTxQ8b/6j+K0lUW+4pmpRIVpCiQudFK0KdJhqlArTpWBilkVoFCVK0sUS1SgQpClSFKAqTpWBqMqtFK6UgFPKmGq0QiilPKjKrRCFIAVmRMNVoEAEwFYGqQYlCxRhWOZSk1ityXS2llQsztYrAxXthQGJstAoyqTWK8RJ92lCynKjKtHdo7pWiFGRGRaRGju1aBlMaP2c9D7aLdkygHmb16Dy+qr7ok1qT03JXTYS1M2ZDEBzPyFj8VE0PhHzIBPy6LacG/8Ahd7FQ/ZDmAIq71uwANXajolSWioGYPcCCbOhoE6HcX7/AILOWLXiTbiRts0dGjQD2AVWRc5O3WpozZFDKtmSt1W8LLjRSkRqRZoF0+B8IkxcojiFmiSSaa1o1LnE7ABejlw3DMNUcplxEgHjkie1kTTzDLb4vVdIYLkr07SnimsXU4b2dxGJNQxPf5hpoepXfbxfh0GsGFfI8fCZ5QWA+bGAX7rm8U7W4rEWHSuazlEzwRtHIBrdFro8OP6nfYCjFdkcXG4Ndh5ASaHgJBvoRuuw7srhsFGx3E5JGyvFtw0TWmRgvQvJND0XFw3aXFRNLY55WtI1AkcBr5WuPiZnPNuJJ6k2ptYUc4q3+dAes/5PhLPCMJM8D77p8rneZAFBNeKpCn3L4Lz9wXBilkXd4lwExNMkbhLFdCRpuumYbtPquVkXKeHKDqSNalAjTES24XCOlcGsBc46ADcq7F8MkhrvGkXsdCDW+oVUXV0ZaOc2G1IsA236/otTYydBfopHDEbg+y3VLIhh7tMRrtDgxY3NMRGKtrT+8kvbK3cDzOnqpQHDgeOOQnylDR66tOqvRPfkQ4ojVjY13hwuF/iZKWt+810bnSN/tFEedj5JDhDHfupo3eTiYjX/AG0PyP6rfQy5ZDjNjUhGt0+CdG4tcKI+enUdR5q7BcPfKaYL5k8mjqTsB5lZ2HdFMDGK1sd+q7I4C4/A+J/WpWiv7q99kncGlaHEsIrU2KNDcgHf5LawpLcDkiNBiXQbhydcp/JBh6H5BXonRLMAhU+7WoRq9mCcTtp12Cig3oDnd2tGEw1ubY089r5fVdBmFbVA63oSNNPyUmcNdmGbe9tc3yXaOFVbyWcyaQ3pQrQENAPvyVRe6iL3FXzrpe670/CKc4yPa0WbaPE4G/hAHP50qJODk6xW9vkPE3+pvL12UlGdsHBdEoAEAgEgGrHWtl6hnZw6d49sdgGnHXXy3VWK7PuYRqCDsRqT1oBZ+3nrRTzHc2VW5i7s3DSB4b13BFO08vZTwfZ2ecgNjcbqjlJGvU9FHgSWVCzzbo1AQWQF7DE9iMSPga2UXRMTxJlPQ1stvD+AR4OpMZ45AbZhWEE+XeH7uvLdYjgSlKjRm4iTw3hrIGkNxE5Lp6rO2IgZGOPK9TS8MQvR4yOfiWKke1jnucbIa0nKP0Xan4dgsA6Ns7ZJZg1rntBaIg4i8jhVmrF6rcoPEfBLnnuB4LKkQvbHjsD7EuHhc0nQMiMTh/3B3+RWHtR2ebB3MkJc6KVmdoI8TLJ8LiNDssT+npXF2DypaoFq2GNRMa89FMWRNae7TUoHvuGNhY92Qvyv0fGW5mZTyPM1102WjE//ADp8jw6BzRG4WC51UTy219l1eP4puABfBASx3wYoyd6wg7ZaaQD66rBwXtL38lvkIvwvBfoL+FwuqI/JfUlCM4qOXH4+e4p5nGluC7yKMEylpZJKQW5LOrWN9BRJ6nZYeH8RdHoacwnxxuAc13y5HzFFe47b8AMrWTtABPhlI2Lxfi060vEzcIkbuPzvzXmnCal1VkuHPyDoY7HRw23BncuLpctPAJOVjSRYobkbklZGcWnG80g8i9x+lrF3ZaNjZ+gWjD4Uhpe5pofCCDTj+i1Fyk8v8RlgLkLnuJJu3PedCT13JKk2Bv3nWeWUE+5Kg0uf8Rprd9KA+Q3K1x4aZzC+JjhGDWYN29XDmtJrcr54GROZkyhpDaOY3eYnqaFfLzUhh2u1adebWix6iyCs0bb0N+XUL0/DuHtw0RllaC91dyx+1HUvIB9K9VuPXemXoKOZFxCmtaWB4GjS7MHAdLaRprtrS2zQyGA5ITG1xBJAd9pW2p9SaC2x42J3i7iIuvcOLQT1y39Apnik+dz2igdC00YwB93KdBpyK6qLrN33fIPOw4N7jQa6/RdbhvDZO9YLLXXQAsOF/gui7tK+srMrXn4nsaG5jWgNfiqXcfly+JzWkis+X7Vw9QLpYjGMQehk4swOfCxjHBoojK1vfHZ/Le9Quc7g0UzXGJj2vbr3bgMzhdeEitR6Lzn7a29BZ/iddn2On1XewfEGwRNdO0kk3EzMRX81/wAO2i3FqnQu9SrD9n5IszpI7IrICNHEnc+VfkrXMmJo5a5hzm5T10JpEPbDxU9udh0MZOg15He/NT45hQxkUsDSWyB3xk2wtJB2KYct3oRpbhuw8BoktLgKc0Paxo87PtpazYrtB3by2DLkGnw2Sa1NkX+CwYfgsk5Pdg2PiFHS+hWTEYF0TnBzXFwNFtUAfxKklO2q57BZ0G8ZzH91GSf5Dr9Vd/zZafsmRtI0Lw0aeYJ22XnzO86NBA2oCgOt/wCUoWl7msZZ1rQaucT/AOLKm3lr5A9m44YRtxGILw6QnKBlcTX3wDsL+oSwXFcIRlL35TqQ+Jr3E9QQdD8ln7QcIkkEDI6qFndSPLmtjDwSSAXf1AX1WSHAw4Cn4sh8lWzDsII56yHUV5BV3b4GrOzNLhYTm7t7/DmjFjuneewr09Vyp+1WJeSA/KDsGhpaByaR05LNhe2ZLi3ERski+6zu2ju+hbQ+i6UXD8LjdYJGQyjYAljT0sONtPoSFOrLPXnx8i3wOQJGHxiR0WYW6NrbF8y3xA1etKGKw8ctd24uI8Rboxzz/FlN/Q+y6WN7LPGYQ4gSSgEmM5mONa/Z38XyXK4TwXFSyMPdvLRIAX07wHS9V0t1+OfDwoh1IJe6wL3Bpa6WQNJBo0wXqfmPZeakwbHOJ7wON6jQO9NT+q7X/wBJ4g4TiBhHdMaMoaAATs46eYK8TnK8+JjReTVmjtHCRXVm/wCEFpPvpfoLXd4fxKJ0HcTGRrQbjf8AfiPSuYOmlrxBnO1n3VjMaap2o63qPTkfQ/RSOPFaKge1k7MF1Oa6N0ThffZRGQL3Lq3vkqB2Ugdti2u6fZ5qP816heYk4i9oyXbaBA1AIIu6tb+EMlk8TBlYPilJc1jQNTmd+S10sZSoUXYvshM17hkLq++34XCtCNELrDiEPMyP/na0hrvQVshduiwnna8gec7JdoY2xTYXGF5hlDQHN1MTgbDgD80uM9nJMLUsDhNA51RzRnMD/K4D4TXIryLWHlr5jVd/gfabFYNj2QmmuIJDmNdThs5ubY6nVeCErWzNPLR88+os9HwLtnLhQY5g4sI+FzQSw8i0n8wu/h+P4fENpxD5AbjEmWO+rcwP6LyOH7cTuFYmKLEcrmjBf6B+h+q0viwGMAla/wDY3D97FkdIw+cZG3ofdeqE+Gfk/EHo3YwgEOwrGjkSHOY4f1Dn5rHMyGY6B8TtcpvvYtetC+qw4bAtcAcDxACt2TOOHd8tSCPmrcdg8Qws/acK2fN8M8J+M/1MsE+otdk4tZ37+HsCZ4F3bs2JoRNNgM177n4fXry+iodxWQvD2nuWN0Y1tsaBd0ANz1Xaj4UC0CaoXV+6kxcOYN6lrm6LNjuyokY58GJjdkFltteYwOf2d6fKlZRpdVkB7sIXunLgXVf7P8H2ml6nTLuVxeKY0zyOc57BezQ7RoGgArkuHxLCyQPLZPUEG2uB2cDzBWXvF5cTFpuLiZO13zWc8zug1aPU81A495N5j7rkd4rWOJ2XF4reSyFHVZjzzonk4iyP1+asimkkeAC4lxoAE6krPgeFTS6tYcvN50YPVx0C6MmLZhAGxZXy14pQbDCeTPPz9uq7xU2rm6QNkuKZhtAGyS/ec4ZmsPQfxHzP+Vz58d3ji6QuJJ1G/seXsuUZbNlaIQNS47AGgLOpFfinSym8tCGzvMt5SB018Xzv8FsZxrEReGOV1UCGhx6b0uM5zTuXD2df4KE8tuJH132SWJSpeoR2MXx3ES5RI9xAN/710Wodr5coBbGdAHOMTXOeAKAcSNaC873mX1r2UO9PL6BZ6RrK/wCynqxhhjm3CMkwFmFt1I3rGOu/h9ui9B/xsXDWszva2Ux5nyOd9qwEathZ/FuLP0Xn2znh+Ca9prEYgW12zoohpYPIuPPoPNeSxmNfK7NI5zj1cST9V0xMXZf5COvxvtAZ3gMGSNthjLvfck83HmVyn4kn4tfoVizKJevK8ab1ZaNZmHT6m0hiKOl+6xl6Reopsh6HhfaJ0dCQuc0atIdT4z1Y7WvRd6btHJicphxbmSNHhZJliBB3p4NE+tL566RVmVdo/VNKpZ+viVHp8XJLFpi4u8FkscXHnuWPadR7i/neN/HXNpsDRGwbt0eXk7l5I8XpVeSzcO49LE3ICC0m8j2h7CfMOBWw47Cyn7WF0bju6J9MHnkcD7WFttTVwlXb7gieIQytHfR5HD70LWtDh/M06X5hDThJNLfCRs4/bB4/mArKfTT88vFuEOiyuYe8idrHKBofI9HeS5wgeRYaSOoBXGfSRezKOfYWz0QZDh2jvJe9vRjIHgEN/ic8ixvo2vZZOKcfdLlawBjGNyxt3I1JJJ5uJNk0uI9jhuD7JM1u7oCysPFn+lZGi92IJNkknqTZQqBiByaPmLPuhc8v3Czngq5hVFqTXLgmQ0AqbZtQSTuFlL07W1KtAXOcQSPNdHh/aHEQAthmkYDuGvIB9lzJDo3+n681WCtOThLqshtfiXONucSTuSV0eB8akwkokiOtEEEBzXNOha4HcFcUFSzqqbTsH1bB4mLiULu6iaZY2hxwrrLTZpxgcHBzRrZbssXEOxIa3vPtWNO7GRtxHdmtQXNf+IC+cxYhzTbSR6Gl0eGcamgcHRSvabvR5F116r2L6uMklNWKOueCMLqZiYt9A7PGfnbaHurn4lmDbljLJJj8ctB7I/5Wbgnq726ndNjMDxC3zZsJMauQNMkEpqnHKAC03R0vmq4ew7pKfHiIXwAnvZ2uIbDWpzBwB22rddNM8KK7b9zNHDxPFZZTcj3O9XEqgOtenil4Y14hLZXt2djM+Ug83Nir4R0JtXNwvDYNXSyzObTqYwMjks6NBdq31r5Lk8OUs3KynOwnZzEviErIHuabIOUkUOYHNYCSGyZru2jpW/6LfxHtbNJiBLGe7Da7pjdo2t+Fo8l0xxTDcQA/ayYJrH2sbM0ct83MBGV3mPZVbDyi+efgh5hrtNfbqmZOmn4rscT7J4mKUtEb3ssBsrWF0bwdiHDe7W3HRYPAO7uRjsRM0DvPtO7iY6rLQACXUdDqNlFFr8LnQhw+HcLlxDssTC4+mgHUnkPNdqPh2GwnixMrZXjaCF12ejpKoD0tc3iXaqaVuRhEUWwhjGRleYG58za4T5FNuENMynV49xl2KlzuygABrGDRsbB8LW+QXLEovZVFyrJXF4jbsUWl3RQLlHP/ALST33+n6LORQL0nOVRdRUC9ZuhRY5yrJUS5VkrDZUi8OU3usX6X+qyBym2Sv0VjLcwdLh/GZoL7p7mg7tvwn1B0K0v7UYonwzPHRrD3bf7W0FxiNq2IsJ/DRN9QK39Su8cXEXV2nXaDtHtbiBo5wkF695GyQH5OB90z2oB0fhsMRzAiLL+bSCF50uu7ULUf1eKtJc95aPSf8rgzvhXA8wMQQ35W0/ikvNoWfupcI/xQIp2kheUo07UUwrZC+MW0jnd119EjCenysX7KDVYF0tNKwRaVJSkYLOoF8tdCdx7qIb0IPkDr/lXYd0BhWwiz+Pos5JG6m2TT8VlOnmKN5xRvTQVQbVtobWDvupjFAijbb3LTp/Z/kLn50Z10WLIlG/8AaaIDQKA+8xtu6k/Xmp94XB173mPn/wCfmsDXrRh3+IDrp76LUJtunvFFmZSY7nyG6zFyefw+p/D/ANWYvMUeg4V2rxOGex0crqYbawuJZ5jLtS5nEMa6aWSR1W9xca2smzSxB6M6ssWUlTYomXKGdJzlXmXNspbnSzqolLMm0Si0vUL1VZcmClihvOpUHKb/AMlWSj1KRtBKRKjaxYHaWZRtNuqWDUHgBvM1fkCfx/ws73Woud/hK1uc7yAWi0rSK52ULQiklLGQkwVFFrJSdoUUKgsa5WNk/wDVnTtaUmtAWOKVqOZK1LBcyUj0vUcipAA7aeRO/oqLTWlN6PMlFhKYKWe/i96s/wCUZ6+H5u2Py8laWt5eYLQ4N8z6Ch+qsbNZ8X93MdCslp2qsRrTTgDbLqW9SLd62VVJJZ025KXfWyz8QOUHbQgnXrsfdZ7XTFa3b+fciLQ9POqkWuNlLc6gXKNpEo2CWZGZV2glSwTtAcq7RaWKLybVbioWglVysUIlK0iUrWSjUroevr5KCEToDQlaahAQgqJKAdpJJoUSEk1CghCEAWmEkIBoQhCDCEkKgkmkEICSE2NJNBWCm/zHp90ep5rpGN57iDm0pvQAnzJFm/S6UEi690JKVuyDQkhZA1EpoKASSEKFEi0JKFC0WhJACSdJIAQhCAEWhCACUIQUAWhJChQQhCAEIQgBFIQgGhCERATCEKgaAkhEQv8Ahb5uHyAsH30/3lWhC6z1rgQE7QhYAWnaEIBWlaaEAkIQgBJJCjKCEIQAhJCgGhJCgApIQqUEFCFGBIQhCn//2Q=="/>
          <p:cNvSpPr>
            <a:spLocks noChangeAspect="1" noChangeArrowheads="1"/>
          </p:cNvSpPr>
          <p:nvPr/>
        </p:nvSpPr>
        <p:spPr bwMode="auto">
          <a:xfrm>
            <a:off x="155575" y="-1790700"/>
            <a:ext cx="5619750" cy="374332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Microbial Fuel Cell</a:t>
            </a:r>
            <a:endParaRPr lang="en-US" dirty="0"/>
          </a:p>
        </p:txBody>
      </p:sp>
      <p:sp>
        <p:nvSpPr>
          <p:cNvPr id="4" name="Rectangle 3"/>
          <p:cNvSpPr/>
          <p:nvPr/>
        </p:nvSpPr>
        <p:spPr>
          <a:xfrm>
            <a:off x="1604915" y="22860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119515" y="4114800"/>
            <a:ext cx="1219200" cy="762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262515" y="22860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604915" y="22860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262515" y="22860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pPr algn="ctr"/>
            <a:r>
              <a:rPr lang="en-US" dirty="0" smtClean="0"/>
              <a:t>               </a:t>
            </a:r>
          </a:p>
          <a:p>
            <a:pPr algn="ctr"/>
            <a:r>
              <a:rPr lang="en-US" sz="2000" dirty="0">
                <a:solidFill>
                  <a:schemeClr val="tx1"/>
                </a:solidFill>
              </a:rPr>
              <a:t> </a:t>
            </a:r>
            <a:r>
              <a:rPr lang="en-US" sz="2000" dirty="0" smtClean="0">
                <a:solidFill>
                  <a:schemeClr val="tx1"/>
                </a:solidFill>
              </a:rPr>
              <a:t>                            </a:t>
            </a:r>
            <a:r>
              <a:rPr lang="en-US" sz="2000" b="1" dirty="0" smtClean="0">
                <a:solidFill>
                  <a:srgbClr val="0070C0"/>
                </a:solidFill>
              </a:rPr>
              <a:t>O2</a:t>
            </a:r>
            <a:endParaRPr lang="en-US" sz="2000" b="1" dirty="0">
              <a:solidFill>
                <a:srgbClr val="0070C0"/>
              </a:solidFill>
            </a:endParaRPr>
          </a:p>
        </p:txBody>
      </p:sp>
      <p:cxnSp>
        <p:nvCxnSpPr>
          <p:cNvPr id="10" name="Straight Arrow Connector 9"/>
          <p:cNvCxnSpPr/>
          <p:nvPr/>
        </p:nvCxnSpPr>
        <p:spPr>
          <a:xfrm>
            <a:off x="2976515" y="1752600"/>
            <a:ext cx="1981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119515" y="1752600"/>
            <a:ext cx="2438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557915" y="17526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557915" y="28956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76515" y="1752600"/>
            <a:ext cx="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747915" y="3581400"/>
            <a:ext cx="381000" cy="1600200"/>
          </a:xfrm>
          <a:prstGeom prst="rect">
            <a:avLst/>
          </a:prstGeom>
          <a:solidFill>
            <a:schemeClr val="bg1">
              <a:lumMod val="5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3967115" y="41910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5110115" y="41910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1681115" y="5791200"/>
            <a:ext cx="6472285" cy="646331"/>
          </a:xfrm>
          <a:prstGeom prst="rect">
            <a:avLst/>
          </a:prstGeom>
          <a:noFill/>
        </p:spPr>
        <p:txBody>
          <a:bodyPr wrap="none" rtlCol="0">
            <a:spAutoFit/>
          </a:bodyPr>
          <a:lstStyle/>
          <a:p>
            <a:r>
              <a:rPr lang="en-US" b="1" dirty="0" smtClean="0">
                <a:solidFill>
                  <a:srgbClr val="FF0000"/>
                </a:solidFill>
              </a:rPr>
              <a:t>Anode</a:t>
            </a:r>
            <a:r>
              <a:rPr lang="en-US" dirty="0" smtClean="0"/>
              <a:t> (e- enter circuit)</a:t>
            </a:r>
            <a:r>
              <a:rPr lang="en-US" dirty="0"/>
              <a:t>	 </a:t>
            </a:r>
            <a:r>
              <a:rPr lang="en-US" dirty="0" smtClean="0"/>
              <a:t>                  Air Cathode (e- exit circuit)</a:t>
            </a:r>
          </a:p>
          <a:p>
            <a:r>
              <a:rPr lang="en-US" dirty="0" smtClean="0"/>
              <a:t> Anaerobic			   Aerobic</a:t>
            </a:r>
            <a:endParaRPr lang="en-US" dirty="0"/>
          </a:p>
        </p:txBody>
      </p:sp>
      <p:sp>
        <p:nvSpPr>
          <p:cNvPr id="23" name="Rectangle 22"/>
          <p:cNvSpPr/>
          <p:nvPr/>
        </p:nvSpPr>
        <p:spPr>
          <a:xfrm>
            <a:off x="6405515" y="3581400"/>
            <a:ext cx="381000" cy="1600200"/>
          </a:xfrm>
          <a:prstGeom prst="rect">
            <a:avLst/>
          </a:prstGeom>
          <a:solidFill>
            <a:schemeClr val="bg1">
              <a:lumMod val="5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p:cNvSpPr txBox="1"/>
          <p:nvPr/>
        </p:nvSpPr>
        <p:spPr>
          <a:xfrm>
            <a:off x="1528715" y="3505200"/>
            <a:ext cx="1070871" cy="369332"/>
          </a:xfrm>
          <a:prstGeom prst="rect">
            <a:avLst/>
          </a:prstGeom>
          <a:noFill/>
        </p:spPr>
        <p:txBody>
          <a:bodyPr wrap="none" rtlCol="0">
            <a:spAutoFit/>
          </a:bodyPr>
          <a:lstStyle/>
          <a:p>
            <a:r>
              <a:rPr lang="en-US" dirty="0" smtClean="0"/>
              <a:t>Substrate</a:t>
            </a:r>
            <a:endParaRPr lang="en-US" dirty="0"/>
          </a:p>
        </p:txBody>
      </p:sp>
      <p:cxnSp>
        <p:nvCxnSpPr>
          <p:cNvPr id="26" name="Straight Arrow Connector 25"/>
          <p:cNvCxnSpPr/>
          <p:nvPr/>
        </p:nvCxnSpPr>
        <p:spPr>
          <a:xfrm>
            <a:off x="2064151" y="3810000"/>
            <a:ext cx="607564" cy="3164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3205115" y="3886200"/>
            <a:ext cx="3048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509915" y="3581400"/>
            <a:ext cx="536878" cy="369332"/>
          </a:xfrm>
          <a:prstGeom prst="rect">
            <a:avLst/>
          </a:prstGeom>
          <a:noFill/>
        </p:spPr>
        <p:txBody>
          <a:bodyPr wrap="none" rtlCol="0">
            <a:spAutoFit/>
          </a:bodyPr>
          <a:lstStyle/>
          <a:p>
            <a:r>
              <a:rPr lang="en-US" dirty="0" smtClean="0"/>
              <a:t>CO</a:t>
            </a:r>
            <a:r>
              <a:rPr lang="en-US" baseline="-25000" dirty="0" smtClean="0"/>
              <a:t>2</a:t>
            </a:r>
            <a:endParaRPr lang="en-US" baseline="-25000" dirty="0"/>
          </a:p>
        </p:txBody>
      </p:sp>
      <p:cxnSp>
        <p:nvCxnSpPr>
          <p:cNvPr id="30" name="Straight Arrow Connector 29"/>
          <p:cNvCxnSpPr/>
          <p:nvPr/>
        </p:nvCxnSpPr>
        <p:spPr>
          <a:xfrm>
            <a:off x="3205115" y="4114800"/>
            <a:ext cx="2286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675163" y="4114800"/>
            <a:ext cx="444352" cy="369332"/>
          </a:xfrm>
          <a:prstGeom prst="rect">
            <a:avLst/>
          </a:prstGeom>
          <a:noFill/>
        </p:spPr>
        <p:txBody>
          <a:bodyPr wrap="none" rtlCol="0">
            <a:spAutoFit/>
          </a:bodyPr>
          <a:lstStyle/>
          <a:p>
            <a:r>
              <a:rPr lang="en-US" dirty="0" smtClean="0"/>
              <a:t>H+</a:t>
            </a:r>
            <a:endParaRPr lang="en-US" dirty="0"/>
          </a:p>
        </p:txBody>
      </p:sp>
      <p:sp>
        <p:nvSpPr>
          <p:cNvPr id="34" name="TextBox 33"/>
          <p:cNvSpPr txBox="1"/>
          <p:nvPr/>
        </p:nvSpPr>
        <p:spPr>
          <a:xfrm>
            <a:off x="3522763" y="4507468"/>
            <a:ext cx="444352" cy="369332"/>
          </a:xfrm>
          <a:prstGeom prst="rect">
            <a:avLst/>
          </a:prstGeom>
          <a:noFill/>
        </p:spPr>
        <p:txBody>
          <a:bodyPr wrap="none" rtlCol="0">
            <a:spAutoFit/>
          </a:bodyPr>
          <a:lstStyle/>
          <a:p>
            <a:r>
              <a:rPr lang="en-US" dirty="0" smtClean="0"/>
              <a:t>H+</a:t>
            </a:r>
            <a:endParaRPr lang="en-US" dirty="0"/>
          </a:p>
        </p:txBody>
      </p:sp>
      <p:sp>
        <p:nvSpPr>
          <p:cNvPr id="35" name="TextBox 34"/>
          <p:cNvSpPr txBox="1"/>
          <p:nvPr/>
        </p:nvSpPr>
        <p:spPr>
          <a:xfrm>
            <a:off x="4132363" y="4267200"/>
            <a:ext cx="444352" cy="369332"/>
          </a:xfrm>
          <a:prstGeom prst="rect">
            <a:avLst/>
          </a:prstGeom>
          <a:noFill/>
        </p:spPr>
        <p:txBody>
          <a:bodyPr wrap="none" rtlCol="0">
            <a:spAutoFit/>
          </a:bodyPr>
          <a:lstStyle/>
          <a:p>
            <a:r>
              <a:rPr lang="en-US" dirty="0" smtClean="0"/>
              <a:t>H+</a:t>
            </a:r>
            <a:endParaRPr lang="en-US" dirty="0"/>
          </a:p>
        </p:txBody>
      </p:sp>
      <p:sp>
        <p:nvSpPr>
          <p:cNvPr id="36" name="TextBox 35"/>
          <p:cNvSpPr txBox="1"/>
          <p:nvPr/>
        </p:nvSpPr>
        <p:spPr>
          <a:xfrm>
            <a:off x="3370363" y="4191000"/>
            <a:ext cx="444352" cy="369332"/>
          </a:xfrm>
          <a:prstGeom prst="rect">
            <a:avLst/>
          </a:prstGeom>
          <a:noFill/>
        </p:spPr>
        <p:txBody>
          <a:bodyPr wrap="none" rtlCol="0">
            <a:spAutoFit/>
          </a:bodyPr>
          <a:lstStyle/>
          <a:p>
            <a:r>
              <a:rPr lang="en-US" dirty="0" smtClean="0"/>
              <a:t>H+</a:t>
            </a:r>
            <a:endParaRPr lang="en-US" dirty="0"/>
          </a:p>
        </p:txBody>
      </p:sp>
      <p:cxnSp>
        <p:nvCxnSpPr>
          <p:cNvPr id="38" name="Straight Connector 37"/>
          <p:cNvCxnSpPr>
            <a:stCxn id="5" idx="0"/>
            <a:endCxn id="5" idx="2"/>
          </p:cNvCxnSpPr>
          <p:nvPr/>
        </p:nvCxnSpPr>
        <p:spPr>
          <a:xfrm>
            <a:off x="4729115" y="4114800"/>
            <a:ext cx="0" cy="76200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421247" y="4953000"/>
            <a:ext cx="612668" cy="369332"/>
          </a:xfrm>
          <a:prstGeom prst="rect">
            <a:avLst/>
          </a:prstGeom>
          <a:noFill/>
        </p:spPr>
        <p:txBody>
          <a:bodyPr wrap="none" rtlCol="0">
            <a:spAutoFit/>
          </a:bodyPr>
          <a:lstStyle/>
          <a:p>
            <a:r>
              <a:rPr lang="en-US" dirty="0" smtClean="0">
                <a:solidFill>
                  <a:srgbClr val="00B050"/>
                </a:solidFill>
              </a:rPr>
              <a:t>PEM</a:t>
            </a:r>
            <a:endParaRPr lang="en-US" dirty="0">
              <a:solidFill>
                <a:srgbClr val="00B050"/>
              </a:solidFill>
            </a:endParaRPr>
          </a:p>
        </p:txBody>
      </p:sp>
      <p:sp>
        <p:nvSpPr>
          <p:cNvPr id="41" name="TextBox 40"/>
          <p:cNvSpPr txBox="1"/>
          <p:nvPr/>
        </p:nvSpPr>
        <p:spPr>
          <a:xfrm>
            <a:off x="4909763" y="1371600"/>
            <a:ext cx="657552" cy="461665"/>
          </a:xfrm>
          <a:prstGeom prst="rect">
            <a:avLst/>
          </a:prstGeom>
          <a:noFill/>
        </p:spPr>
        <p:txBody>
          <a:bodyPr wrap="none" rtlCol="0">
            <a:spAutoFit/>
          </a:bodyPr>
          <a:lstStyle/>
          <a:p>
            <a:r>
              <a:rPr lang="en-US" sz="2400" b="1" dirty="0" smtClean="0"/>
              <a:t>4 e</a:t>
            </a:r>
            <a:r>
              <a:rPr lang="en-US" sz="2400" dirty="0" smtClean="0"/>
              <a:t>-</a:t>
            </a:r>
            <a:endParaRPr lang="en-US" sz="2400" dirty="0"/>
          </a:p>
        </p:txBody>
      </p:sp>
      <p:sp>
        <p:nvSpPr>
          <p:cNvPr id="42" name="Rectangle 41"/>
          <p:cNvSpPr/>
          <p:nvPr/>
        </p:nvSpPr>
        <p:spPr>
          <a:xfrm>
            <a:off x="7243715" y="2133600"/>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748" name="AutoShape 4" descr="Image result for geobacter biofil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31752" name="Picture 8" descr="Colorized TEM (Transmission Electron Microscopy) micrograph of a cell of &lt;i&gt;Geobacter sulfurreducens&lt;/i&gt; (orange) with its pili (yellow) stretching out like arms and immobilizing the uranium (black precipitate). | Image courtesy of Dena Cologgi and Gemma Reguera, Michigan State University"/>
          <p:cNvPicPr>
            <a:picLocks noChangeAspect="1" noChangeArrowheads="1"/>
          </p:cNvPicPr>
          <p:nvPr/>
        </p:nvPicPr>
        <p:blipFill>
          <a:blip r:embed="rId2" cstate="print"/>
          <a:srcRect l="64752" t="20364" r="8094" b="11273"/>
          <a:stretch>
            <a:fillRect/>
          </a:stretch>
        </p:blipFill>
        <p:spPr bwMode="auto">
          <a:xfrm>
            <a:off x="118353" y="3373315"/>
            <a:ext cx="1253247" cy="2265485"/>
          </a:xfrm>
          <a:prstGeom prst="rect">
            <a:avLst/>
          </a:prstGeom>
          <a:noFill/>
        </p:spPr>
      </p:pic>
      <p:sp>
        <p:nvSpPr>
          <p:cNvPr id="33" name="TextBox 32"/>
          <p:cNvSpPr txBox="1"/>
          <p:nvPr/>
        </p:nvSpPr>
        <p:spPr>
          <a:xfrm>
            <a:off x="185134" y="5715000"/>
            <a:ext cx="1311256" cy="523220"/>
          </a:xfrm>
          <a:prstGeom prst="rect">
            <a:avLst/>
          </a:prstGeom>
          <a:noFill/>
        </p:spPr>
        <p:txBody>
          <a:bodyPr wrap="none" rtlCol="0">
            <a:spAutoFit/>
          </a:bodyPr>
          <a:lstStyle/>
          <a:p>
            <a:r>
              <a:rPr lang="en-US" sz="1400" i="1" dirty="0" smtClean="0"/>
              <a:t>Geobacter TEM</a:t>
            </a:r>
          </a:p>
          <a:p>
            <a:r>
              <a:rPr lang="en-US" sz="1400" dirty="0" smtClean="0"/>
              <a:t>Cologgi, 2011</a:t>
            </a:r>
            <a:endParaRPr lang="en-US" sz="1400" dirty="0"/>
          </a:p>
        </p:txBody>
      </p:sp>
      <p:sp>
        <p:nvSpPr>
          <p:cNvPr id="37" name="TextBox 36"/>
          <p:cNvSpPr txBox="1"/>
          <p:nvPr/>
        </p:nvSpPr>
        <p:spPr>
          <a:xfrm>
            <a:off x="0" y="2667000"/>
            <a:ext cx="1657185" cy="646331"/>
          </a:xfrm>
          <a:prstGeom prst="rect">
            <a:avLst/>
          </a:prstGeom>
          <a:noFill/>
        </p:spPr>
        <p:txBody>
          <a:bodyPr wrap="none" rtlCol="0">
            <a:spAutoFit/>
          </a:bodyPr>
          <a:lstStyle/>
          <a:p>
            <a:r>
              <a:rPr lang="en-US" dirty="0" smtClean="0"/>
              <a:t>Metal reducing </a:t>
            </a:r>
          </a:p>
          <a:p>
            <a:r>
              <a:rPr lang="en-US" dirty="0" smtClean="0"/>
              <a:t>bacteria</a:t>
            </a:r>
            <a:endParaRPr lang="en-US" dirty="0"/>
          </a:p>
        </p:txBody>
      </p:sp>
      <p:cxnSp>
        <p:nvCxnSpPr>
          <p:cNvPr id="43" name="Straight Arrow Connector 42"/>
          <p:cNvCxnSpPr>
            <a:stCxn id="41" idx="3"/>
          </p:cNvCxnSpPr>
          <p:nvPr/>
        </p:nvCxnSpPr>
        <p:spPr>
          <a:xfrm flipV="1">
            <a:off x="5567315" y="1600200"/>
            <a:ext cx="452485" cy="22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35" idx="3"/>
          </p:cNvCxnSpPr>
          <p:nvPr/>
        </p:nvCxnSpPr>
        <p:spPr>
          <a:xfrm flipV="1">
            <a:off x="4576715" y="4419600"/>
            <a:ext cx="1595485" cy="3226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Microbial Fuel Cell</a:t>
            </a:r>
            <a:endParaRPr lang="en-US" dirty="0"/>
          </a:p>
        </p:txBody>
      </p:sp>
      <p:sp>
        <p:nvSpPr>
          <p:cNvPr id="4" name="Rectangle 3"/>
          <p:cNvSpPr/>
          <p:nvPr/>
        </p:nvSpPr>
        <p:spPr>
          <a:xfrm>
            <a:off x="1604915" y="22860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119515" y="4114800"/>
            <a:ext cx="1219200" cy="762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262515" y="22860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604915" y="22860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262515" y="22860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pPr algn="ctr"/>
            <a:r>
              <a:rPr lang="en-US" dirty="0">
                <a:solidFill>
                  <a:schemeClr val="tx1"/>
                </a:solidFill>
              </a:rPr>
              <a:t> </a:t>
            </a:r>
            <a:r>
              <a:rPr lang="en-US" dirty="0" smtClean="0">
                <a:solidFill>
                  <a:schemeClr val="tx1"/>
                </a:solidFill>
              </a:rPr>
              <a:t>                            </a:t>
            </a:r>
            <a:endParaRPr lang="en-US" dirty="0">
              <a:solidFill>
                <a:schemeClr val="tx1"/>
              </a:solidFill>
            </a:endParaRPr>
          </a:p>
        </p:txBody>
      </p:sp>
      <p:cxnSp>
        <p:nvCxnSpPr>
          <p:cNvPr id="10" name="Straight Arrow Connector 9"/>
          <p:cNvCxnSpPr/>
          <p:nvPr/>
        </p:nvCxnSpPr>
        <p:spPr>
          <a:xfrm>
            <a:off x="2976515" y="1752600"/>
            <a:ext cx="1981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119515" y="1752600"/>
            <a:ext cx="2438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557915" y="17526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557915" y="28956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76515" y="1752600"/>
            <a:ext cx="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2747915" y="3581400"/>
            <a:ext cx="381000" cy="1600200"/>
          </a:xfrm>
          <a:prstGeom prst="rect">
            <a:avLst/>
          </a:prstGeom>
          <a:solidFill>
            <a:schemeClr val="bg1">
              <a:lumMod val="5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5719715" y="41910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5110115" y="41910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1681115" y="5791200"/>
            <a:ext cx="7134710" cy="646331"/>
          </a:xfrm>
          <a:prstGeom prst="rect">
            <a:avLst/>
          </a:prstGeom>
          <a:noFill/>
        </p:spPr>
        <p:txBody>
          <a:bodyPr wrap="none" rtlCol="0">
            <a:spAutoFit/>
          </a:bodyPr>
          <a:lstStyle/>
          <a:p>
            <a:r>
              <a:rPr lang="en-US" b="1" dirty="0" smtClean="0">
                <a:solidFill>
                  <a:srgbClr val="FF0000"/>
                </a:solidFill>
              </a:rPr>
              <a:t>Anode</a:t>
            </a:r>
            <a:r>
              <a:rPr lang="en-US" dirty="0" smtClean="0"/>
              <a:t> (e- enter circuit)</a:t>
            </a:r>
            <a:r>
              <a:rPr lang="en-US" dirty="0"/>
              <a:t>	 </a:t>
            </a:r>
            <a:r>
              <a:rPr lang="en-US" dirty="0" smtClean="0"/>
              <a:t>                  Air Cathode (e- exit circuit)</a:t>
            </a:r>
          </a:p>
          <a:p>
            <a:r>
              <a:rPr lang="en-US" dirty="0" smtClean="0"/>
              <a:t> Anaerobic			   Aerobic : O2 is e- acceptor &gt; </a:t>
            </a:r>
            <a:r>
              <a:rPr lang="en-US" dirty="0" smtClean="0">
                <a:solidFill>
                  <a:srgbClr val="0070C0"/>
                </a:solidFill>
              </a:rPr>
              <a:t>H2O</a:t>
            </a:r>
            <a:endParaRPr lang="en-US" dirty="0">
              <a:solidFill>
                <a:srgbClr val="0070C0"/>
              </a:solidFill>
            </a:endParaRPr>
          </a:p>
        </p:txBody>
      </p:sp>
      <p:sp>
        <p:nvSpPr>
          <p:cNvPr id="23" name="Rectangle 22"/>
          <p:cNvSpPr/>
          <p:nvPr/>
        </p:nvSpPr>
        <p:spPr>
          <a:xfrm>
            <a:off x="6405515" y="3581400"/>
            <a:ext cx="381000" cy="1600200"/>
          </a:xfrm>
          <a:prstGeom prst="rect">
            <a:avLst/>
          </a:prstGeom>
          <a:solidFill>
            <a:schemeClr val="bg1">
              <a:lumMod val="5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3357515" y="2967335"/>
            <a:ext cx="653256" cy="461665"/>
          </a:xfrm>
          <a:prstGeom prst="rect">
            <a:avLst/>
          </a:prstGeom>
          <a:noFill/>
        </p:spPr>
        <p:txBody>
          <a:bodyPr wrap="none" rtlCol="0">
            <a:spAutoFit/>
          </a:bodyPr>
          <a:lstStyle/>
          <a:p>
            <a:r>
              <a:rPr lang="en-US" sz="2400" dirty="0" smtClean="0"/>
              <a:t>CO</a:t>
            </a:r>
            <a:r>
              <a:rPr lang="en-US" sz="2400" baseline="-25000" dirty="0" smtClean="0"/>
              <a:t>2</a:t>
            </a:r>
            <a:endParaRPr lang="en-US" sz="2400" baseline="-25000" dirty="0"/>
          </a:p>
        </p:txBody>
      </p:sp>
      <p:sp>
        <p:nvSpPr>
          <p:cNvPr id="34" name="TextBox 33"/>
          <p:cNvSpPr txBox="1"/>
          <p:nvPr/>
        </p:nvSpPr>
        <p:spPr>
          <a:xfrm>
            <a:off x="5795915" y="4648200"/>
            <a:ext cx="691215" cy="461665"/>
          </a:xfrm>
          <a:prstGeom prst="rect">
            <a:avLst/>
          </a:prstGeom>
          <a:noFill/>
        </p:spPr>
        <p:txBody>
          <a:bodyPr wrap="none" rtlCol="0">
            <a:spAutoFit/>
          </a:bodyPr>
          <a:lstStyle/>
          <a:p>
            <a:r>
              <a:rPr lang="en-US" sz="2400" b="1" dirty="0" smtClean="0">
                <a:solidFill>
                  <a:srgbClr val="0070C0"/>
                </a:solidFill>
              </a:rPr>
              <a:t>H</a:t>
            </a:r>
            <a:r>
              <a:rPr lang="en-US" sz="2400" b="1" baseline="-25000" dirty="0" smtClean="0">
                <a:solidFill>
                  <a:srgbClr val="0070C0"/>
                </a:solidFill>
              </a:rPr>
              <a:t>2</a:t>
            </a:r>
            <a:r>
              <a:rPr lang="en-US" sz="2400" b="1" dirty="0" smtClean="0">
                <a:solidFill>
                  <a:srgbClr val="0070C0"/>
                </a:solidFill>
              </a:rPr>
              <a:t>O</a:t>
            </a:r>
            <a:endParaRPr lang="en-US" sz="2400" b="1" dirty="0">
              <a:solidFill>
                <a:srgbClr val="0070C0"/>
              </a:solidFill>
            </a:endParaRPr>
          </a:p>
        </p:txBody>
      </p:sp>
      <p:cxnSp>
        <p:nvCxnSpPr>
          <p:cNvPr id="38" name="Straight Connector 37"/>
          <p:cNvCxnSpPr>
            <a:stCxn id="5" idx="0"/>
            <a:endCxn id="5" idx="2"/>
          </p:cNvCxnSpPr>
          <p:nvPr/>
        </p:nvCxnSpPr>
        <p:spPr>
          <a:xfrm>
            <a:off x="4729115" y="4114800"/>
            <a:ext cx="0" cy="76200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421247" y="4953000"/>
            <a:ext cx="612668" cy="369332"/>
          </a:xfrm>
          <a:prstGeom prst="rect">
            <a:avLst/>
          </a:prstGeom>
          <a:noFill/>
        </p:spPr>
        <p:txBody>
          <a:bodyPr wrap="none" rtlCol="0">
            <a:spAutoFit/>
          </a:bodyPr>
          <a:lstStyle/>
          <a:p>
            <a:r>
              <a:rPr lang="en-US" dirty="0" smtClean="0">
                <a:solidFill>
                  <a:srgbClr val="00B050"/>
                </a:solidFill>
              </a:rPr>
              <a:t>PEM</a:t>
            </a:r>
            <a:endParaRPr lang="en-US" dirty="0">
              <a:solidFill>
                <a:srgbClr val="00B050"/>
              </a:solidFill>
            </a:endParaRPr>
          </a:p>
        </p:txBody>
      </p:sp>
      <p:sp>
        <p:nvSpPr>
          <p:cNvPr id="42" name="Rectangle 41"/>
          <p:cNvSpPr/>
          <p:nvPr/>
        </p:nvSpPr>
        <p:spPr>
          <a:xfrm>
            <a:off x="7243715" y="2133600"/>
            <a:ext cx="304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6862715" y="4114800"/>
            <a:ext cx="691215" cy="461665"/>
          </a:xfrm>
          <a:prstGeom prst="rect">
            <a:avLst/>
          </a:prstGeom>
        </p:spPr>
        <p:txBody>
          <a:bodyPr wrap="none">
            <a:spAutoFit/>
          </a:bodyPr>
          <a:lstStyle/>
          <a:p>
            <a:r>
              <a:rPr lang="en-US" sz="2400" b="1" dirty="0" smtClean="0">
                <a:solidFill>
                  <a:srgbClr val="0070C0"/>
                </a:solidFill>
              </a:rPr>
              <a:t>H</a:t>
            </a:r>
            <a:r>
              <a:rPr lang="en-US" sz="2400" b="1" baseline="-25000" dirty="0" smtClean="0">
                <a:solidFill>
                  <a:srgbClr val="0070C0"/>
                </a:solidFill>
              </a:rPr>
              <a:t>2</a:t>
            </a:r>
            <a:r>
              <a:rPr lang="en-US" sz="2400" b="1" dirty="0" smtClean="0">
                <a:solidFill>
                  <a:srgbClr val="0070C0"/>
                </a:solidFill>
              </a:rPr>
              <a:t>O</a:t>
            </a:r>
            <a:endParaRPr lang="en-US" sz="2400" b="1" dirty="0">
              <a:solidFill>
                <a:srgbClr val="0070C0"/>
              </a:solidFill>
            </a:endParaRPr>
          </a:p>
        </p:txBody>
      </p:sp>
      <p:pic>
        <p:nvPicPr>
          <p:cNvPr id="33" name="Picture 6" descr="https://www.geobacter.org/sites/default/files/pictures/SEM_Biofilm-1.jpg"/>
          <p:cNvPicPr>
            <a:picLocks noChangeAspect="1" noChangeArrowheads="1"/>
          </p:cNvPicPr>
          <p:nvPr/>
        </p:nvPicPr>
        <p:blipFill>
          <a:blip r:embed="rId2" cstate="print"/>
          <a:srcRect l="58750" t="8333" b="6667"/>
          <a:stretch>
            <a:fillRect/>
          </a:stretch>
        </p:blipFill>
        <p:spPr bwMode="auto">
          <a:xfrm>
            <a:off x="44824" y="3429000"/>
            <a:ext cx="1429870" cy="2209800"/>
          </a:xfrm>
          <a:prstGeom prst="rect">
            <a:avLst/>
          </a:prstGeom>
          <a:noFill/>
        </p:spPr>
      </p:pic>
      <p:sp>
        <p:nvSpPr>
          <p:cNvPr id="40" name="TextBox 39"/>
          <p:cNvSpPr txBox="1"/>
          <p:nvPr/>
        </p:nvSpPr>
        <p:spPr>
          <a:xfrm>
            <a:off x="0" y="5638800"/>
            <a:ext cx="1524000" cy="276999"/>
          </a:xfrm>
          <a:prstGeom prst="rect">
            <a:avLst/>
          </a:prstGeom>
          <a:noFill/>
        </p:spPr>
        <p:txBody>
          <a:bodyPr wrap="square" rtlCol="0">
            <a:spAutoFit/>
          </a:bodyPr>
          <a:lstStyle/>
          <a:p>
            <a:r>
              <a:rPr lang="en-US" sz="1200" dirty="0" smtClean="0"/>
              <a:t>Malvankar,et al. 2011</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i="1" dirty="0">
                <a:solidFill>
                  <a:srgbClr val="7030A0"/>
                </a:solidFill>
              </a:rPr>
              <a:t>M</a:t>
            </a:r>
            <a:r>
              <a:rPr lang="en-US" i="1" dirty="0" smtClean="0">
                <a:solidFill>
                  <a:srgbClr val="7030A0"/>
                </a:solidFill>
              </a:rPr>
              <a:t>icrobial </a:t>
            </a:r>
            <a:r>
              <a:rPr lang="en-US" i="1" dirty="0">
                <a:solidFill>
                  <a:srgbClr val="7030A0"/>
                </a:solidFill>
              </a:rPr>
              <a:t>E</a:t>
            </a:r>
            <a:r>
              <a:rPr lang="en-US" i="1" dirty="0" smtClean="0">
                <a:solidFill>
                  <a:srgbClr val="7030A0"/>
                </a:solidFill>
              </a:rPr>
              <a:t>lectrolysis Cell = H</a:t>
            </a:r>
            <a:r>
              <a:rPr lang="en-US" i="1" baseline="-25000" dirty="0" smtClean="0">
                <a:solidFill>
                  <a:srgbClr val="7030A0"/>
                </a:solidFill>
              </a:rPr>
              <a:t>2</a:t>
            </a:r>
            <a:endParaRPr lang="en-US" i="1" baseline="-25000" dirty="0">
              <a:solidFill>
                <a:srgbClr val="7030A0"/>
              </a:solidFill>
            </a:endParaRPr>
          </a:p>
        </p:txBody>
      </p:sp>
      <p:sp>
        <p:nvSpPr>
          <p:cNvPr id="4" name="Rectangle 3"/>
          <p:cNvSpPr/>
          <p:nvPr/>
        </p:nvSpPr>
        <p:spPr>
          <a:xfrm>
            <a:off x="762000" y="1106269"/>
            <a:ext cx="7391400" cy="646331"/>
          </a:xfrm>
          <a:prstGeom prst="rect">
            <a:avLst/>
          </a:prstGeom>
        </p:spPr>
        <p:txBody>
          <a:bodyPr wrap="square">
            <a:spAutoFit/>
          </a:bodyPr>
          <a:lstStyle/>
          <a:p>
            <a:r>
              <a:rPr lang="en-US" dirty="0" smtClean="0"/>
              <a:t>MEC’s convert organic wastes (ex. acetate) to usable hydrogen, producing 140%+ more </a:t>
            </a:r>
            <a:r>
              <a:rPr lang="en-US" i="1" dirty="0" smtClean="0"/>
              <a:t>usable</a:t>
            </a:r>
            <a:r>
              <a:rPr lang="en-US" dirty="0" smtClean="0"/>
              <a:t> energy than electrical energy consumed.</a:t>
            </a:r>
            <a:endParaRPr lang="en-US" dirty="0"/>
          </a:p>
        </p:txBody>
      </p:sp>
      <p:sp>
        <p:nvSpPr>
          <p:cNvPr id="5" name="Rectangle 4"/>
          <p:cNvSpPr/>
          <p:nvPr/>
        </p:nvSpPr>
        <p:spPr>
          <a:xfrm>
            <a:off x="2971800" y="697468"/>
            <a:ext cx="3179525" cy="400110"/>
          </a:xfrm>
          <a:prstGeom prst="rect">
            <a:avLst/>
          </a:prstGeom>
        </p:spPr>
        <p:txBody>
          <a:bodyPr wrap="none">
            <a:spAutoFit/>
          </a:bodyPr>
          <a:lstStyle/>
          <a:p>
            <a:r>
              <a:rPr lang="en-US" sz="2000" b="1" dirty="0" smtClean="0"/>
              <a:t>Cheng  &amp; Logan, 2007, PNAS</a:t>
            </a:r>
            <a:endParaRPr lang="en-US" sz="2000" b="1" dirty="0"/>
          </a:p>
        </p:txBody>
      </p:sp>
      <p:sp>
        <p:nvSpPr>
          <p:cNvPr id="6" name="Rectangle 5"/>
          <p:cNvSpPr/>
          <p:nvPr/>
        </p:nvSpPr>
        <p:spPr>
          <a:xfrm>
            <a:off x="1676400" y="25146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191000" y="4343400"/>
            <a:ext cx="1219200" cy="762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334000" y="2514600"/>
            <a:ext cx="2514600" cy="33528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676400" y="25146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34000" y="2514600"/>
            <a:ext cx="2514600" cy="1143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pPr algn="ctr"/>
            <a:r>
              <a:rPr lang="en-US" dirty="0">
                <a:solidFill>
                  <a:schemeClr val="tx1"/>
                </a:solidFill>
              </a:rPr>
              <a:t> </a:t>
            </a:r>
            <a:r>
              <a:rPr lang="en-US" dirty="0" smtClean="0">
                <a:solidFill>
                  <a:schemeClr val="tx1"/>
                </a:solidFill>
              </a:rPr>
              <a:t>                            </a:t>
            </a:r>
            <a:endParaRPr lang="en-US" dirty="0">
              <a:solidFill>
                <a:schemeClr val="tx1"/>
              </a:solidFill>
            </a:endParaRPr>
          </a:p>
        </p:txBody>
      </p:sp>
      <p:cxnSp>
        <p:nvCxnSpPr>
          <p:cNvPr id="11" name="Straight Arrow Connector 10"/>
          <p:cNvCxnSpPr/>
          <p:nvPr/>
        </p:nvCxnSpPr>
        <p:spPr>
          <a:xfrm>
            <a:off x="3048000" y="1981200"/>
            <a:ext cx="1981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191000" y="1981200"/>
            <a:ext cx="2438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629400" y="19812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629400" y="3124200"/>
            <a:ext cx="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048000" y="1981200"/>
            <a:ext cx="0" cy="213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819400" y="3810000"/>
            <a:ext cx="381000" cy="1600200"/>
          </a:xfrm>
          <a:prstGeom prst="rect">
            <a:avLst/>
          </a:prstGeom>
          <a:solidFill>
            <a:schemeClr val="bg1">
              <a:lumMod val="5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5791200" y="44196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5181600" y="4419600"/>
            <a:ext cx="30480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1752600" y="6019800"/>
            <a:ext cx="6722738" cy="646331"/>
          </a:xfrm>
          <a:prstGeom prst="rect">
            <a:avLst/>
          </a:prstGeom>
          <a:noFill/>
        </p:spPr>
        <p:txBody>
          <a:bodyPr wrap="none" rtlCol="0">
            <a:spAutoFit/>
          </a:bodyPr>
          <a:lstStyle/>
          <a:p>
            <a:r>
              <a:rPr lang="en-US" b="1" dirty="0" smtClean="0">
                <a:solidFill>
                  <a:srgbClr val="FF0000"/>
                </a:solidFill>
              </a:rPr>
              <a:t>Anode</a:t>
            </a:r>
            <a:r>
              <a:rPr lang="en-US" dirty="0" smtClean="0"/>
              <a:t> (e- enter circuit)</a:t>
            </a:r>
            <a:r>
              <a:rPr lang="en-US" dirty="0"/>
              <a:t>	 </a:t>
            </a:r>
            <a:r>
              <a:rPr lang="en-US" dirty="0" smtClean="0"/>
              <a:t>                  Cathode (e- exit circuit)</a:t>
            </a:r>
          </a:p>
          <a:p>
            <a:r>
              <a:rPr lang="en-US" dirty="0" smtClean="0"/>
              <a:t> Anaerobic			   </a:t>
            </a:r>
            <a:r>
              <a:rPr lang="en-US" u="sng" dirty="0" smtClean="0"/>
              <a:t>An</a:t>
            </a:r>
            <a:r>
              <a:rPr lang="en-US" dirty="0" smtClean="0"/>
              <a:t>aerobic : H+ is e- acceptor</a:t>
            </a:r>
            <a:endParaRPr lang="en-US" dirty="0"/>
          </a:p>
        </p:txBody>
      </p:sp>
      <p:sp>
        <p:nvSpPr>
          <p:cNvPr id="20" name="Rectangle 19"/>
          <p:cNvSpPr/>
          <p:nvPr/>
        </p:nvSpPr>
        <p:spPr>
          <a:xfrm>
            <a:off x="6477000" y="3810000"/>
            <a:ext cx="381000" cy="1600200"/>
          </a:xfrm>
          <a:prstGeom prst="rect">
            <a:avLst/>
          </a:prstGeom>
          <a:solidFill>
            <a:schemeClr val="bg1">
              <a:lumMod val="5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3429000" y="3195935"/>
            <a:ext cx="653256" cy="461665"/>
          </a:xfrm>
          <a:prstGeom prst="rect">
            <a:avLst/>
          </a:prstGeom>
          <a:noFill/>
        </p:spPr>
        <p:txBody>
          <a:bodyPr wrap="none" rtlCol="0">
            <a:spAutoFit/>
          </a:bodyPr>
          <a:lstStyle/>
          <a:p>
            <a:r>
              <a:rPr lang="en-US" sz="2400" dirty="0" smtClean="0"/>
              <a:t>CO</a:t>
            </a:r>
            <a:r>
              <a:rPr lang="en-US" sz="2400" baseline="-25000" dirty="0" smtClean="0"/>
              <a:t>2</a:t>
            </a:r>
            <a:endParaRPr lang="en-US" sz="2400" baseline="-25000" dirty="0"/>
          </a:p>
        </p:txBody>
      </p:sp>
      <p:sp>
        <p:nvSpPr>
          <p:cNvPr id="22" name="TextBox 21"/>
          <p:cNvSpPr txBox="1"/>
          <p:nvPr/>
        </p:nvSpPr>
        <p:spPr>
          <a:xfrm>
            <a:off x="6781800" y="4191000"/>
            <a:ext cx="482824" cy="461665"/>
          </a:xfrm>
          <a:prstGeom prst="rect">
            <a:avLst/>
          </a:prstGeom>
          <a:noFill/>
        </p:spPr>
        <p:txBody>
          <a:bodyPr wrap="none" rtlCol="0">
            <a:spAutoFit/>
          </a:bodyPr>
          <a:lstStyle/>
          <a:p>
            <a:r>
              <a:rPr lang="en-US" sz="2400" b="1" dirty="0" smtClean="0">
                <a:solidFill>
                  <a:schemeClr val="accent6">
                    <a:lumMod val="50000"/>
                  </a:schemeClr>
                </a:solidFill>
              </a:rPr>
              <a:t>H</a:t>
            </a:r>
            <a:r>
              <a:rPr lang="en-US" sz="2400" b="1" baseline="-25000" dirty="0" smtClean="0">
                <a:solidFill>
                  <a:schemeClr val="accent6">
                    <a:lumMod val="50000"/>
                  </a:schemeClr>
                </a:solidFill>
              </a:rPr>
              <a:t>2</a:t>
            </a:r>
            <a:endParaRPr lang="en-US" sz="2400" b="1" dirty="0">
              <a:solidFill>
                <a:schemeClr val="accent6">
                  <a:lumMod val="50000"/>
                </a:schemeClr>
              </a:solidFill>
            </a:endParaRPr>
          </a:p>
        </p:txBody>
      </p:sp>
      <p:cxnSp>
        <p:nvCxnSpPr>
          <p:cNvPr id="23" name="Straight Connector 22"/>
          <p:cNvCxnSpPr>
            <a:stCxn id="7" idx="0"/>
            <a:endCxn id="7" idx="2"/>
          </p:cNvCxnSpPr>
          <p:nvPr/>
        </p:nvCxnSpPr>
        <p:spPr>
          <a:xfrm>
            <a:off x="4800600" y="4343400"/>
            <a:ext cx="0" cy="76200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492732" y="5181600"/>
            <a:ext cx="612668" cy="369332"/>
          </a:xfrm>
          <a:prstGeom prst="rect">
            <a:avLst/>
          </a:prstGeom>
          <a:noFill/>
        </p:spPr>
        <p:txBody>
          <a:bodyPr wrap="none" rtlCol="0">
            <a:spAutoFit/>
          </a:bodyPr>
          <a:lstStyle/>
          <a:p>
            <a:r>
              <a:rPr lang="en-US" dirty="0" smtClean="0">
                <a:solidFill>
                  <a:srgbClr val="00B050"/>
                </a:solidFill>
              </a:rPr>
              <a:t>PEM</a:t>
            </a:r>
            <a:endParaRPr lang="en-US" dirty="0">
              <a:solidFill>
                <a:srgbClr val="00B050"/>
              </a:solidFill>
            </a:endParaRPr>
          </a:p>
        </p:txBody>
      </p:sp>
      <p:sp>
        <p:nvSpPr>
          <p:cNvPr id="26" name="Rectangle 25"/>
          <p:cNvSpPr/>
          <p:nvPr/>
        </p:nvSpPr>
        <p:spPr>
          <a:xfrm>
            <a:off x="6934200" y="3576935"/>
            <a:ext cx="482824" cy="461665"/>
          </a:xfrm>
          <a:prstGeom prst="rect">
            <a:avLst/>
          </a:prstGeom>
        </p:spPr>
        <p:txBody>
          <a:bodyPr wrap="none">
            <a:spAutoFit/>
          </a:bodyPr>
          <a:lstStyle/>
          <a:p>
            <a:r>
              <a:rPr lang="en-US" sz="2400" b="1" dirty="0" smtClean="0">
                <a:solidFill>
                  <a:schemeClr val="accent6">
                    <a:lumMod val="50000"/>
                  </a:schemeClr>
                </a:solidFill>
              </a:rPr>
              <a:t>H</a:t>
            </a:r>
            <a:r>
              <a:rPr lang="en-US" sz="2400" b="1" baseline="-25000" dirty="0" smtClean="0">
                <a:solidFill>
                  <a:schemeClr val="accent6">
                    <a:lumMod val="50000"/>
                  </a:schemeClr>
                </a:solidFill>
              </a:rPr>
              <a:t>2</a:t>
            </a:r>
            <a:endParaRPr lang="en-US" sz="2400" b="1" dirty="0">
              <a:solidFill>
                <a:schemeClr val="accent6">
                  <a:lumMod val="50000"/>
                </a:schemeClr>
              </a:solidFill>
            </a:endParaRPr>
          </a:p>
        </p:txBody>
      </p:sp>
      <p:sp>
        <p:nvSpPr>
          <p:cNvPr id="25" name="TextBox 24"/>
          <p:cNvSpPr txBox="1"/>
          <p:nvPr/>
        </p:nvSpPr>
        <p:spPr>
          <a:xfrm>
            <a:off x="7239000" y="1676400"/>
            <a:ext cx="1803058" cy="646331"/>
          </a:xfrm>
          <a:prstGeom prst="rect">
            <a:avLst/>
          </a:prstGeom>
          <a:noFill/>
        </p:spPr>
        <p:txBody>
          <a:bodyPr wrap="none" rtlCol="0">
            <a:spAutoFit/>
          </a:bodyPr>
          <a:lstStyle/>
          <a:p>
            <a:r>
              <a:rPr lang="en-US" dirty="0" smtClean="0"/>
              <a:t>Requires applied </a:t>
            </a:r>
          </a:p>
          <a:p>
            <a:r>
              <a:rPr lang="en-US" dirty="0" smtClean="0"/>
              <a:t>Voltage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Electro-methanogenesis</a:t>
            </a:r>
            <a:endParaRPr lang="en-US" b="1" dirty="0"/>
          </a:p>
        </p:txBody>
      </p:sp>
      <p:sp>
        <p:nvSpPr>
          <p:cNvPr id="3" name="Content Placeholder 2"/>
          <p:cNvSpPr>
            <a:spLocks noGrp="1"/>
          </p:cNvSpPr>
          <p:nvPr>
            <p:ph idx="1"/>
          </p:nvPr>
        </p:nvSpPr>
        <p:spPr>
          <a:xfrm>
            <a:off x="152400" y="1066800"/>
            <a:ext cx="8991600" cy="5486400"/>
          </a:xfrm>
        </p:spPr>
        <p:txBody>
          <a:bodyPr>
            <a:normAutofit fontScale="92500" lnSpcReduction="20000"/>
          </a:bodyPr>
          <a:lstStyle/>
          <a:p>
            <a:pPr>
              <a:buNone/>
            </a:pPr>
            <a:r>
              <a:rPr lang="en-US" i="1" dirty="0" smtClean="0">
                <a:solidFill>
                  <a:schemeClr val="tx2">
                    <a:lumMod val="60000"/>
                    <a:lumOff val="40000"/>
                  </a:schemeClr>
                </a:solidFill>
              </a:rPr>
              <a:t>Direct Biological Conversion of Electrical Current into Methane</a:t>
            </a:r>
            <a:r>
              <a:rPr lang="en-US" dirty="0" smtClean="0">
                <a:solidFill>
                  <a:schemeClr val="tx2">
                    <a:lumMod val="60000"/>
                    <a:lumOff val="40000"/>
                  </a:schemeClr>
                </a:solidFill>
              </a:rPr>
              <a:t> by Electro-methanogenesis</a:t>
            </a:r>
          </a:p>
          <a:p>
            <a:pPr>
              <a:buNone/>
            </a:pPr>
            <a:r>
              <a:rPr lang="en-US" dirty="0"/>
              <a:t> </a:t>
            </a:r>
            <a:r>
              <a:rPr lang="en-US" dirty="0" smtClean="0"/>
              <a:t>   Cheng et al. 2009.</a:t>
            </a:r>
            <a:r>
              <a:rPr lang="en-US" i="1" dirty="0" smtClean="0"/>
              <a:t> Environ. Sci. Technol.</a:t>
            </a:r>
            <a:r>
              <a:rPr lang="en-US" dirty="0" smtClean="0"/>
              <a:t> </a:t>
            </a:r>
          </a:p>
          <a:p>
            <a:endParaRPr lang="en-US" dirty="0"/>
          </a:p>
          <a:p>
            <a:r>
              <a:rPr lang="en-US" dirty="0" smtClean="0"/>
              <a:t>Conversion efficiencies of up to 96% at 1 Volt.</a:t>
            </a:r>
          </a:p>
          <a:p>
            <a:endParaRPr lang="en-US" dirty="0"/>
          </a:p>
          <a:p>
            <a:r>
              <a:rPr lang="en-US" u="sng" dirty="0" smtClean="0"/>
              <a:t>Major Advance</a:t>
            </a:r>
            <a:r>
              <a:rPr lang="en-US" dirty="0" smtClean="0"/>
              <a:t>: </a:t>
            </a:r>
            <a:r>
              <a:rPr lang="en-US" b="1" dirty="0" smtClean="0">
                <a:solidFill>
                  <a:srgbClr val="00B050"/>
                </a:solidFill>
              </a:rPr>
              <a:t>Use of BIOCATHODE       </a:t>
            </a:r>
            <a:r>
              <a:rPr lang="en-US" b="1" dirty="0" smtClean="0"/>
              <a:t>(archaea).</a:t>
            </a:r>
          </a:p>
          <a:p>
            <a:endParaRPr lang="en-US" dirty="0" smtClean="0"/>
          </a:p>
          <a:p>
            <a:endParaRPr lang="en-US" dirty="0" smtClean="0"/>
          </a:p>
          <a:p>
            <a:endParaRPr lang="en-US" dirty="0" smtClean="0"/>
          </a:p>
          <a:p>
            <a:endParaRPr lang="en-US" dirty="0"/>
          </a:p>
          <a:p>
            <a:r>
              <a:rPr lang="en-US" b="1" i="1" dirty="0" smtClean="0">
                <a:effectLst>
                  <a:outerShdw blurRad="38100" dist="38100" dir="2700000" algn="tl">
                    <a:srgbClr val="000000">
                      <a:alpha val="43137"/>
                    </a:srgbClr>
                  </a:outerShdw>
                </a:effectLst>
              </a:rPr>
              <a:t>Implication:</a:t>
            </a:r>
            <a:r>
              <a:rPr lang="en-US" b="1" dirty="0" smtClean="0">
                <a:effectLst>
                  <a:outerShdw blurRad="38100" dist="38100" dir="2700000" algn="tl">
                    <a:srgbClr val="000000">
                      <a:alpha val="43137"/>
                    </a:srgbClr>
                  </a:outerShdw>
                </a:effectLst>
              </a:rPr>
              <a:t> </a:t>
            </a:r>
            <a:r>
              <a:rPr lang="en-US" dirty="0" smtClean="0"/>
              <a:t>Electrically-guided Microbial CO2 fixation</a:t>
            </a:r>
          </a:p>
          <a:p>
            <a:endParaRPr lang="en-US" dirty="0"/>
          </a:p>
          <a:p>
            <a:endParaRPr lang="en-US" dirty="0" smtClean="0"/>
          </a:p>
          <a:p>
            <a:endParaRPr lang="en-US" dirty="0"/>
          </a:p>
          <a:p>
            <a:endParaRPr lang="en-US" dirty="0"/>
          </a:p>
        </p:txBody>
      </p:sp>
      <p:pic>
        <p:nvPicPr>
          <p:cNvPr id="18434" name="Picture 2" descr="Image result for cow nose ring"/>
          <p:cNvPicPr>
            <a:picLocks noChangeAspect="1" noChangeArrowheads="1"/>
          </p:cNvPicPr>
          <p:nvPr/>
        </p:nvPicPr>
        <p:blipFill>
          <a:blip r:embed="rId2" cstate="print"/>
          <a:srcRect/>
          <a:stretch>
            <a:fillRect/>
          </a:stretch>
        </p:blipFill>
        <p:spPr bwMode="auto">
          <a:xfrm>
            <a:off x="6629400" y="4419600"/>
            <a:ext cx="1981200" cy="14839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Microbial Electrosynthesis</a:t>
            </a:r>
            <a:endParaRPr lang="en-US" dirty="0"/>
          </a:p>
        </p:txBody>
      </p:sp>
      <p:sp>
        <p:nvSpPr>
          <p:cNvPr id="3" name="Content Placeholder 2"/>
          <p:cNvSpPr>
            <a:spLocks noGrp="1"/>
          </p:cNvSpPr>
          <p:nvPr>
            <p:ph idx="1"/>
          </p:nvPr>
        </p:nvSpPr>
        <p:spPr>
          <a:xfrm>
            <a:off x="228600" y="1600200"/>
            <a:ext cx="8686800" cy="4953000"/>
          </a:xfrm>
        </p:spPr>
        <p:txBody>
          <a:bodyPr>
            <a:normAutofit fontScale="92500" lnSpcReduction="10000"/>
          </a:bodyPr>
          <a:lstStyle/>
          <a:p>
            <a:pPr>
              <a:buNone/>
            </a:pPr>
            <a:r>
              <a:rPr lang="en-US" dirty="0" smtClean="0">
                <a:solidFill>
                  <a:srgbClr val="7030A0"/>
                </a:solidFill>
              </a:rPr>
              <a:t>Microbial Electrosynthesis: Feeding Microbes Electricity To Convert Carbon Dioxide and Water to Multicarbon Extracellular Organic Compounds</a:t>
            </a:r>
          </a:p>
          <a:p>
            <a:pPr>
              <a:buNone/>
            </a:pPr>
            <a:r>
              <a:rPr lang="en-US" dirty="0" smtClean="0"/>
              <a:t>	</a:t>
            </a:r>
            <a:r>
              <a:rPr lang="en-US" b="1" dirty="0" smtClean="0"/>
              <a:t>Nevin et al., 2010. mBio. </a:t>
            </a:r>
          </a:p>
          <a:p>
            <a:pPr>
              <a:buNone/>
            </a:pPr>
            <a:endParaRPr lang="en-US" dirty="0" smtClean="0"/>
          </a:p>
          <a:p>
            <a:r>
              <a:rPr lang="en-US" dirty="0" smtClean="0"/>
              <a:t>Acetogenic bacteria can use electricity to fix CO</a:t>
            </a:r>
            <a:r>
              <a:rPr lang="en-US" baseline="-25000" dirty="0" smtClean="0"/>
              <a:t>2</a:t>
            </a:r>
            <a:r>
              <a:rPr lang="en-US" dirty="0" smtClean="0"/>
              <a:t> into organic molecules.</a:t>
            </a:r>
          </a:p>
          <a:p>
            <a:endParaRPr lang="en-US" dirty="0" smtClean="0"/>
          </a:p>
          <a:p>
            <a:r>
              <a:rPr lang="en-US" dirty="0" smtClean="0"/>
              <a:t>Efficiencies of around 80% using Wood Ljungdahl pathway.</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 y="152400"/>
            <a:ext cx="9144000" cy="1752600"/>
          </a:xfrm>
        </p:spPr>
        <p:txBody>
          <a:bodyPr/>
          <a:lstStyle/>
          <a:p>
            <a:pPr algn="l"/>
            <a:r>
              <a:rPr lang="en-US" b="1" i="1" dirty="0" smtClean="0">
                <a:solidFill>
                  <a:srgbClr val="1222BE"/>
                </a:solidFill>
              </a:rPr>
              <a:t>Electrosynthesis: </a:t>
            </a:r>
          </a:p>
          <a:p>
            <a:pPr algn="l"/>
            <a:r>
              <a:rPr lang="en-US" b="1" i="1" dirty="0" smtClean="0">
                <a:solidFill>
                  <a:srgbClr val="1222BE"/>
                </a:solidFill>
              </a:rPr>
              <a:t>The DOE ARPA-E Electrofuels initiative 2010-2013  </a:t>
            </a:r>
            <a:endParaRPr lang="en-US" b="1" i="1" dirty="0">
              <a:solidFill>
                <a:srgbClr val="1222BE"/>
              </a:solidFill>
            </a:endParaRPr>
          </a:p>
        </p:txBody>
      </p:sp>
      <p:pic>
        <p:nvPicPr>
          <p:cNvPr id="22530" name="Picture 2" descr="Current Issue"/>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0" y="3782704"/>
            <a:ext cx="2286000" cy="3036627"/>
          </a:xfrm>
          <a:prstGeom prst="rect">
            <a:avLst/>
          </a:prstGeom>
          <a:noFill/>
          <a:extLst>
            <a:ext uri="{909E8E84-426E-40DD-AFC4-6F175D3DCCD1}">
              <a14:hiddenFill xmlns="" xmlns:a14="http://schemas.microsoft.com/office/drawing/2010/main">
                <a:solidFill>
                  <a:srgbClr val="FFFFFF"/>
                </a:solidFill>
              </a14:hiddenFill>
            </a:ext>
          </a:extLst>
        </p:spPr>
      </p:pic>
      <p:pic>
        <p:nvPicPr>
          <p:cNvPr id="2253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036" y="2133600"/>
            <a:ext cx="5708650" cy="472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6386" name="Picture 2" descr="Image result for running with the bulls"/>
          <p:cNvPicPr>
            <a:picLocks noChangeAspect="1" noChangeArrowheads="1"/>
          </p:cNvPicPr>
          <p:nvPr/>
        </p:nvPicPr>
        <p:blipFill>
          <a:blip r:embed="rId4" cstate="print"/>
          <a:srcRect/>
          <a:stretch>
            <a:fillRect/>
          </a:stretch>
        </p:blipFill>
        <p:spPr bwMode="auto">
          <a:xfrm>
            <a:off x="6858000" y="5455918"/>
            <a:ext cx="2209800" cy="1325881"/>
          </a:xfrm>
          <a:prstGeom prst="rect">
            <a:avLst/>
          </a:prstGeom>
          <a:noFill/>
        </p:spPr>
      </p:pic>
    </p:spTree>
    <p:extLst>
      <p:ext uri="{BB962C8B-B14F-4D97-AF65-F5344CB8AC3E}">
        <p14:creationId xmlns="" xmlns:p14="http://schemas.microsoft.com/office/powerpoint/2010/main" val="318518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0" y="533399"/>
            <a:ext cx="9144000" cy="914401"/>
          </a:xfrm>
        </p:spPr>
        <p:txBody>
          <a:bodyPr>
            <a:normAutofit fontScale="90000"/>
          </a:bodyPr>
          <a:lstStyle/>
          <a:p>
            <a:pPr algn="l"/>
            <a:r>
              <a:rPr lang="en-US" sz="3200" dirty="0" smtClean="0">
                <a:solidFill>
                  <a:srgbClr val="00B050"/>
                </a:solidFill>
              </a:rPr>
              <a:t>Enrichment of microbial electrolysis cell (MEC) biocathodes   </a:t>
            </a:r>
            <a:br>
              <a:rPr lang="en-US" sz="3200" dirty="0" smtClean="0">
                <a:solidFill>
                  <a:srgbClr val="00B050"/>
                </a:solidFill>
              </a:rPr>
            </a:br>
            <a:r>
              <a:rPr lang="en-US" sz="3200" dirty="0" smtClean="0">
                <a:solidFill>
                  <a:srgbClr val="00B050"/>
                </a:solidFill>
              </a:rPr>
              <a:t>    from sediment microbial fuel cell (sMFC) bioanodes.</a:t>
            </a:r>
            <a:r>
              <a:rPr lang="en-US" sz="3600" dirty="0" smtClean="0">
                <a:solidFill>
                  <a:srgbClr val="00B050"/>
                </a:solidFill>
              </a:rPr>
              <a:t>    </a:t>
            </a:r>
            <a:br>
              <a:rPr lang="en-US" sz="3600" dirty="0" smtClean="0">
                <a:solidFill>
                  <a:srgbClr val="00B050"/>
                </a:solidFill>
              </a:rPr>
            </a:br>
            <a:r>
              <a:rPr lang="en-US" sz="3600" dirty="0" smtClean="0"/>
              <a:t>    </a:t>
            </a:r>
            <a:r>
              <a:rPr lang="en-US" sz="3100" dirty="0" smtClean="0"/>
              <a:t>Pisciotta et al., 2012. AEM</a:t>
            </a:r>
            <a:r>
              <a:rPr lang="en-US" sz="3600" dirty="0" smtClean="0"/>
              <a:t/>
            </a:r>
            <a:br>
              <a:rPr lang="en-US" sz="3600" dirty="0" smtClean="0"/>
            </a:br>
            <a:endParaRPr lang="en-US" sz="3600" dirty="0" smtClean="0"/>
          </a:p>
        </p:txBody>
      </p:sp>
      <p:grpSp>
        <p:nvGrpSpPr>
          <p:cNvPr id="64" name="Group 63"/>
          <p:cNvGrpSpPr/>
          <p:nvPr/>
        </p:nvGrpSpPr>
        <p:grpSpPr>
          <a:xfrm>
            <a:off x="152400" y="1524000"/>
            <a:ext cx="8634320" cy="5792788"/>
            <a:chOff x="228600" y="1230313"/>
            <a:chExt cx="9005888" cy="6086475"/>
          </a:xfrm>
        </p:grpSpPr>
        <p:sp>
          <p:nvSpPr>
            <p:cNvPr id="5" name="Oval 4"/>
            <p:cNvSpPr/>
            <p:nvPr/>
          </p:nvSpPr>
          <p:spPr>
            <a:xfrm>
              <a:off x="2438400" y="5040313"/>
              <a:ext cx="762000" cy="762000"/>
            </a:xfrm>
            <a:prstGeom prst="ellipse">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bg1"/>
                </a:solidFill>
              </a:endParaRPr>
            </a:p>
          </p:txBody>
        </p:sp>
        <p:sp>
          <p:nvSpPr>
            <p:cNvPr id="6" name="Rectangle 5"/>
            <p:cNvSpPr/>
            <p:nvPr/>
          </p:nvSpPr>
          <p:spPr>
            <a:xfrm>
              <a:off x="2438400" y="2068513"/>
              <a:ext cx="762000" cy="3429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2438400" y="4811713"/>
              <a:ext cx="762000" cy="685800"/>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9" name="Straight Connector 8"/>
            <p:cNvCxnSpPr>
              <a:endCxn id="7" idx="2"/>
            </p:cNvCxnSpPr>
            <p:nvPr/>
          </p:nvCxnSpPr>
          <p:spPr>
            <a:xfrm rot="5400000">
              <a:off x="1028700" y="3706813"/>
              <a:ext cx="3581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514600" y="4811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514600" y="48879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514600" y="49641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14600" y="50403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514600" y="51165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514600" y="5192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14600" y="52689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514600" y="53451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flipV="1">
              <a:off x="2438400" y="1839913"/>
              <a:ext cx="3810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438400" y="2068513"/>
              <a:ext cx="76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3" idx="0"/>
            </p:cNvCxnSpPr>
            <p:nvPr/>
          </p:nvCxnSpPr>
          <p:spPr>
            <a:xfrm rot="5400000" flipH="1" flipV="1">
              <a:off x="2571750" y="2354263"/>
              <a:ext cx="1143000" cy="114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2514600" y="2068513"/>
              <a:ext cx="609600" cy="685800"/>
            </a:xfrm>
            <a:prstGeom prst="ellipse">
              <a:avLst/>
            </a:prstGeom>
            <a:blipFill>
              <a:blip r:embed="rId2" cstate="print"/>
              <a:tile tx="0" ty="0" sx="100000" sy="100000" flip="none" algn="tl"/>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2" name="Straight Connector 31"/>
            <p:cNvCxnSpPr/>
            <p:nvPr/>
          </p:nvCxnSpPr>
          <p:spPr>
            <a:xfrm rot="5400000">
              <a:off x="990600" y="3668713"/>
              <a:ext cx="3657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514600" y="1763713"/>
              <a:ext cx="152400" cy="2286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8" name="Straight Connector 37"/>
            <p:cNvCxnSpPr>
              <a:endCxn id="31" idx="2"/>
            </p:cNvCxnSpPr>
            <p:nvPr/>
          </p:nvCxnSpPr>
          <p:spPr>
            <a:xfrm rot="16200000" flipH="1">
              <a:off x="2266950" y="2163763"/>
              <a:ext cx="419100" cy="76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048000" y="2982913"/>
              <a:ext cx="762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87" name="TextBox 47"/>
            <p:cNvSpPr txBox="1">
              <a:spLocks noChangeArrowheads="1"/>
            </p:cNvSpPr>
            <p:nvPr/>
          </p:nvSpPr>
          <p:spPr bwMode="auto">
            <a:xfrm>
              <a:off x="228600" y="1230313"/>
              <a:ext cx="1497526" cy="4708981"/>
            </a:xfrm>
            <a:prstGeom prst="rect">
              <a:avLst/>
            </a:prstGeom>
            <a:noFill/>
            <a:ln w="9525">
              <a:noFill/>
              <a:miter lim="800000"/>
              <a:headEnd/>
              <a:tailEnd/>
            </a:ln>
          </p:spPr>
          <p:txBody>
            <a:bodyPr wrap="none">
              <a:spAutoFit/>
            </a:bodyPr>
            <a:lstStyle/>
            <a:p>
              <a:endParaRPr lang="en-US" sz="2000" dirty="0" smtClean="0">
                <a:latin typeface="Calibri" pitchFamily="34" charset="0"/>
              </a:endParaRPr>
            </a:p>
            <a:p>
              <a:endParaRPr lang="en-US" sz="2000" dirty="0">
                <a:latin typeface="Calibri" pitchFamily="34" charset="0"/>
              </a:endParaRPr>
            </a:p>
            <a:p>
              <a:r>
                <a:rPr lang="en-US" sz="2000" dirty="0" smtClean="0">
                  <a:latin typeface="Calibri" pitchFamily="34" charset="0"/>
                </a:rPr>
                <a:t>Cathode</a:t>
              </a:r>
              <a:endParaRPr lang="en-US" sz="2000" dirty="0">
                <a:latin typeface="Calibri" pitchFamily="34" charset="0"/>
              </a:endParaRPr>
            </a:p>
            <a:p>
              <a:endParaRPr lang="en-US" sz="2000" dirty="0">
                <a:latin typeface="Calibri" pitchFamily="34" charset="0"/>
              </a:endParaRPr>
            </a:p>
            <a:p>
              <a:r>
                <a:rPr lang="en-US" sz="2000" dirty="0">
                  <a:latin typeface="Calibri" pitchFamily="34" charset="0"/>
                </a:rPr>
                <a:t>Reference </a:t>
              </a:r>
            </a:p>
            <a:p>
              <a:endParaRPr lang="en-US" sz="2000" dirty="0" smtClean="0">
                <a:latin typeface="Calibri" pitchFamily="34" charset="0"/>
              </a:endParaRPr>
            </a:p>
            <a:p>
              <a:endParaRPr lang="en-US" sz="2000" dirty="0">
                <a:latin typeface="Calibri" pitchFamily="34" charset="0"/>
              </a:endParaRPr>
            </a:p>
            <a:p>
              <a:r>
                <a:rPr lang="en-US" sz="2000" dirty="0">
                  <a:latin typeface="Calibri" pitchFamily="34" charset="0"/>
                </a:rPr>
                <a:t>Wire</a:t>
              </a:r>
            </a:p>
            <a:p>
              <a:endParaRPr lang="en-US" sz="2000" dirty="0">
                <a:latin typeface="Calibri" pitchFamily="34" charset="0"/>
              </a:endParaRPr>
            </a:p>
            <a:p>
              <a:endParaRPr lang="en-US" sz="2000" dirty="0" smtClean="0">
                <a:latin typeface="Calibri" pitchFamily="34" charset="0"/>
              </a:endParaRPr>
            </a:p>
            <a:p>
              <a:endParaRPr lang="en-US" sz="2000" dirty="0">
                <a:latin typeface="Calibri" pitchFamily="34" charset="0"/>
              </a:endParaRPr>
            </a:p>
            <a:p>
              <a:r>
                <a:rPr lang="en-US" sz="2000" dirty="0">
                  <a:latin typeface="Calibri" pitchFamily="34" charset="0"/>
                </a:rPr>
                <a:t>Brush anode</a:t>
              </a:r>
            </a:p>
            <a:p>
              <a:endParaRPr lang="en-US" sz="2000" dirty="0">
                <a:latin typeface="Calibri" pitchFamily="34" charset="0"/>
              </a:endParaRPr>
            </a:p>
            <a:p>
              <a:r>
                <a:rPr lang="en-US" sz="2000" dirty="0">
                  <a:latin typeface="Calibri" pitchFamily="34" charset="0"/>
                </a:rPr>
                <a:t>Sediment</a:t>
              </a:r>
            </a:p>
            <a:p>
              <a:endParaRPr lang="en-US" sz="2000" dirty="0">
                <a:latin typeface="Calibri" pitchFamily="34" charset="0"/>
              </a:endParaRPr>
            </a:p>
          </p:txBody>
        </p:sp>
        <p:cxnSp>
          <p:nvCxnSpPr>
            <p:cNvPr id="55" name="Straight Arrow Connector 54"/>
            <p:cNvCxnSpPr/>
            <p:nvPr/>
          </p:nvCxnSpPr>
          <p:spPr>
            <a:xfrm>
              <a:off x="1143000" y="2133600"/>
              <a:ext cx="1600200" cy="3159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71600" y="2754313"/>
              <a:ext cx="1600200" cy="533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1295400" y="3592513"/>
              <a:ext cx="1447800" cy="457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1600200" y="4811713"/>
              <a:ext cx="914400" cy="228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1371600" y="5421313"/>
              <a:ext cx="1295400" cy="76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6781800" y="5562600"/>
              <a:ext cx="2428875" cy="1754188"/>
            </a:xfrm>
            <a:prstGeom prst="rect">
              <a:avLst/>
            </a:prstGeom>
            <a:noFill/>
          </p:spPr>
          <p:txBody>
            <a:bodyPr wrap="none">
              <a:spAutoFit/>
            </a:bodyPr>
            <a:lstStyle/>
            <a:p>
              <a:pPr marL="342900" indent="-342900" fontAlgn="auto">
                <a:spcBef>
                  <a:spcPts val="0"/>
                </a:spcBef>
                <a:spcAft>
                  <a:spcPts val="0"/>
                </a:spcAft>
                <a:buFontTx/>
                <a:buAutoNum type="arabicParenR"/>
                <a:defRPr/>
              </a:pPr>
              <a:r>
                <a:rPr lang="en-US" sz="2000" b="1" dirty="0">
                  <a:solidFill>
                    <a:srgbClr val="7030A0"/>
                  </a:solidFill>
                  <a:latin typeface="+mn-lt"/>
                  <a:cs typeface="+mn-cs"/>
                </a:rPr>
                <a:t>LSV</a:t>
              </a:r>
            </a:p>
            <a:p>
              <a:pPr marL="342900" indent="-342900" fontAlgn="auto">
                <a:spcBef>
                  <a:spcPts val="0"/>
                </a:spcBef>
                <a:spcAft>
                  <a:spcPts val="0"/>
                </a:spcAft>
                <a:buFontTx/>
                <a:buAutoNum type="arabicParenR"/>
                <a:defRPr/>
              </a:pPr>
              <a:r>
                <a:rPr lang="en-US" sz="2000" b="1" dirty="0">
                  <a:solidFill>
                    <a:srgbClr val="7030A0"/>
                  </a:solidFill>
                  <a:latin typeface="+mn-lt"/>
                  <a:cs typeface="+mn-cs"/>
                </a:rPr>
                <a:t>CV</a:t>
              </a:r>
            </a:p>
            <a:p>
              <a:pPr marL="342900" indent="-342900" fontAlgn="auto">
                <a:spcBef>
                  <a:spcPts val="0"/>
                </a:spcBef>
                <a:spcAft>
                  <a:spcPts val="0"/>
                </a:spcAft>
                <a:buFontTx/>
                <a:buAutoNum type="arabicParenR"/>
                <a:defRPr/>
              </a:pPr>
              <a:r>
                <a:rPr lang="en-US" sz="2000" b="1" dirty="0">
                  <a:solidFill>
                    <a:srgbClr val="7030A0"/>
                  </a:solidFill>
                  <a:latin typeface="+mn-lt"/>
                  <a:cs typeface="+mn-cs"/>
                </a:rPr>
                <a:t>Current Uptake</a:t>
              </a:r>
            </a:p>
            <a:p>
              <a:pPr marL="342900" indent="-342900" fontAlgn="auto">
                <a:spcBef>
                  <a:spcPts val="0"/>
                </a:spcBef>
                <a:spcAft>
                  <a:spcPts val="0"/>
                </a:spcAft>
                <a:buFontTx/>
                <a:buAutoNum type="arabicParenR"/>
                <a:defRPr/>
              </a:pPr>
              <a:r>
                <a:rPr lang="en-US" sz="2000" b="1" dirty="0">
                  <a:solidFill>
                    <a:srgbClr val="7030A0"/>
                  </a:solidFill>
                  <a:latin typeface="+mn-lt"/>
                  <a:cs typeface="+mn-cs"/>
                </a:rPr>
                <a:t>Chemical Analysis</a:t>
              </a:r>
            </a:p>
            <a:p>
              <a:pPr fontAlgn="auto">
                <a:spcBef>
                  <a:spcPts val="0"/>
                </a:spcBef>
                <a:spcAft>
                  <a:spcPts val="0"/>
                </a:spcAft>
                <a:defRPr/>
              </a:pPr>
              <a:endParaRPr lang="en-US" sz="1400" dirty="0">
                <a:latin typeface="+mn-lt"/>
                <a:cs typeface="+mn-cs"/>
              </a:endParaRPr>
            </a:p>
            <a:p>
              <a:pPr fontAlgn="auto">
                <a:spcBef>
                  <a:spcPts val="0"/>
                </a:spcBef>
                <a:spcAft>
                  <a:spcPts val="0"/>
                </a:spcAft>
                <a:defRPr/>
              </a:pPr>
              <a:r>
                <a:rPr lang="en-US" sz="1400" dirty="0">
                  <a:latin typeface="+mn-lt"/>
                  <a:cs typeface="+mn-cs"/>
                </a:rPr>
                <a:t> </a:t>
              </a:r>
            </a:p>
          </p:txBody>
        </p:sp>
        <p:sp>
          <p:nvSpPr>
            <p:cNvPr id="11296" name="TextBox 70"/>
            <p:cNvSpPr txBox="1">
              <a:spLocks noChangeArrowheads="1"/>
            </p:cNvSpPr>
            <p:nvPr/>
          </p:nvSpPr>
          <p:spPr bwMode="auto">
            <a:xfrm>
              <a:off x="3657600" y="1600199"/>
              <a:ext cx="5576888" cy="2185214"/>
            </a:xfrm>
            <a:prstGeom prst="rect">
              <a:avLst/>
            </a:prstGeom>
            <a:noFill/>
            <a:ln w="9525">
              <a:noFill/>
              <a:miter lim="800000"/>
              <a:headEnd/>
              <a:tailEnd/>
            </a:ln>
          </p:spPr>
          <p:txBody>
            <a:bodyPr wrap="square">
              <a:spAutoFit/>
            </a:bodyPr>
            <a:lstStyle/>
            <a:p>
              <a:r>
                <a:rPr lang="en-US" sz="2800" b="1" dirty="0" smtClean="0">
                  <a:latin typeface="Calibri" pitchFamily="34" charset="0"/>
                </a:rPr>
                <a:t>    A</a:t>
              </a:r>
              <a:r>
                <a:rPr lang="en-US" sz="2800" b="1" dirty="0">
                  <a:latin typeface="Calibri" pitchFamily="34" charset="0"/>
                </a:rPr>
                <a:t>) </a:t>
              </a:r>
              <a:r>
                <a:rPr lang="en-US" sz="2000" dirty="0" smtClean="0">
                  <a:latin typeface="Calibri" pitchFamily="34" charset="0"/>
                </a:rPr>
                <a:t>MFC anodes in </a:t>
              </a:r>
              <a:r>
                <a:rPr lang="en-US" sz="2000" dirty="0">
                  <a:latin typeface="Calibri" pitchFamily="34" charset="0"/>
                </a:rPr>
                <a:t>anaerobic sediment</a:t>
              </a:r>
            </a:p>
            <a:p>
              <a:r>
                <a:rPr lang="en-US" sz="2000" b="1" dirty="0" smtClean="0">
                  <a:latin typeface="Calibri" pitchFamily="34" charset="0"/>
                </a:rPr>
                <a:t>             establish electrogenic biofilm.</a:t>
              </a:r>
              <a:endParaRPr lang="en-US" sz="2000" dirty="0">
                <a:latin typeface="Calibri" pitchFamily="34" charset="0"/>
              </a:endParaRPr>
            </a:p>
            <a:p>
              <a:endParaRPr lang="en-US" sz="2000" dirty="0">
                <a:latin typeface="Calibri" pitchFamily="34" charset="0"/>
              </a:endParaRPr>
            </a:p>
            <a:p>
              <a:r>
                <a:rPr lang="en-US" sz="2000" b="1" dirty="0">
                  <a:latin typeface="Calibri" pitchFamily="34" charset="0"/>
                </a:rPr>
                <a:t>      </a:t>
              </a:r>
              <a:r>
                <a:rPr lang="en-US" sz="2800" b="1" dirty="0">
                  <a:latin typeface="Calibri" pitchFamily="34" charset="0"/>
                </a:rPr>
                <a:t>B)</a:t>
              </a:r>
              <a:r>
                <a:rPr lang="en-US" sz="2000" b="1" dirty="0">
                  <a:latin typeface="Calibri" pitchFamily="34" charset="0"/>
                </a:rPr>
                <a:t> </a:t>
              </a:r>
              <a:r>
                <a:rPr lang="en-US" sz="2000" dirty="0" smtClean="0">
                  <a:latin typeface="Calibri" pitchFamily="34" charset="0"/>
                </a:rPr>
                <a:t>Electrode inverted to form functional   </a:t>
              </a:r>
            </a:p>
            <a:p>
              <a:r>
                <a:rPr lang="en-US" sz="2000" dirty="0" smtClean="0">
                  <a:latin typeface="Calibri" pitchFamily="34" charset="0"/>
                </a:rPr>
                <a:t>             MEC biocathode.</a:t>
              </a:r>
              <a:endParaRPr lang="en-US" sz="2000" dirty="0">
                <a:latin typeface="Calibri" pitchFamily="34" charset="0"/>
              </a:endParaRPr>
            </a:p>
            <a:p>
              <a:r>
                <a:rPr lang="en-US" sz="2000" dirty="0">
                  <a:latin typeface="Calibri" pitchFamily="34" charset="0"/>
                </a:rPr>
                <a:t>           </a:t>
              </a:r>
            </a:p>
          </p:txBody>
        </p:sp>
        <p:sp>
          <p:nvSpPr>
            <p:cNvPr id="73" name="Rectangle 72"/>
            <p:cNvSpPr/>
            <p:nvPr/>
          </p:nvSpPr>
          <p:spPr>
            <a:xfrm>
              <a:off x="6324600" y="4049713"/>
              <a:ext cx="685800" cy="13716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98" name="TextBox 73"/>
            <p:cNvSpPr txBox="1">
              <a:spLocks noChangeArrowheads="1"/>
            </p:cNvSpPr>
            <p:nvPr/>
          </p:nvSpPr>
          <p:spPr bwMode="auto">
            <a:xfrm>
              <a:off x="2286000" y="1230313"/>
              <a:ext cx="1031875" cy="369887"/>
            </a:xfrm>
            <a:prstGeom prst="rect">
              <a:avLst/>
            </a:prstGeom>
            <a:noFill/>
            <a:ln w="9525">
              <a:noFill/>
              <a:miter lim="800000"/>
              <a:headEnd/>
              <a:tailEnd/>
            </a:ln>
          </p:spPr>
          <p:txBody>
            <a:bodyPr wrap="none">
              <a:spAutoFit/>
            </a:bodyPr>
            <a:lstStyle/>
            <a:p>
              <a:r>
                <a:rPr lang="en-US" b="1" dirty="0">
                  <a:solidFill>
                    <a:srgbClr val="0070C0"/>
                  </a:solidFill>
                  <a:latin typeface="Calibri" pitchFamily="34" charset="0"/>
                </a:rPr>
                <a:t>AEROBIC</a:t>
              </a:r>
            </a:p>
          </p:txBody>
        </p:sp>
        <p:sp>
          <p:nvSpPr>
            <p:cNvPr id="11299" name="TextBox 74"/>
            <p:cNvSpPr txBox="1">
              <a:spLocks noChangeArrowheads="1"/>
            </p:cNvSpPr>
            <p:nvPr/>
          </p:nvSpPr>
          <p:spPr bwMode="auto">
            <a:xfrm>
              <a:off x="2133600" y="5867400"/>
              <a:ext cx="1323975" cy="369887"/>
            </a:xfrm>
            <a:prstGeom prst="rect">
              <a:avLst/>
            </a:prstGeom>
            <a:noFill/>
            <a:ln w="9525">
              <a:noFill/>
              <a:miter lim="800000"/>
              <a:headEnd/>
              <a:tailEnd/>
            </a:ln>
          </p:spPr>
          <p:txBody>
            <a:bodyPr wrap="none">
              <a:spAutoFit/>
            </a:bodyPr>
            <a:lstStyle/>
            <a:p>
              <a:r>
                <a:rPr lang="en-US" b="1" dirty="0">
                  <a:solidFill>
                    <a:srgbClr val="FF0000"/>
                  </a:solidFill>
                  <a:latin typeface="Calibri" pitchFamily="34" charset="0"/>
                </a:rPr>
                <a:t>ANAEROBIC</a:t>
              </a:r>
            </a:p>
          </p:txBody>
        </p:sp>
        <p:sp>
          <p:nvSpPr>
            <p:cNvPr id="76" name="Rectangle 75"/>
            <p:cNvSpPr/>
            <p:nvPr/>
          </p:nvSpPr>
          <p:spPr>
            <a:xfrm>
              <a:off x="7543800" y="4049713"/>
              <a:ext cx="685800" cy="13716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7" name="Rectangle 76"/>
            <p:cNvSpPr/>
            <p:nvPr/>
          </p:nvSpPr>
          <p:spPr>
            <a:xfrm>
              <a:off x="7010400" y="4735513"/>
              <a:ext cx="533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8" name="Rectangle 77"/>
            <p:cNvSpPr/>
            <p:nvPr/>
          </p:nvSpPr>
          <p:spPr>
            <a:xfrm>
              <a:off x="6324600" y="4049713"/>
              <a:ext cx="685800" cy="53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9" name="Rectangle 78"/>
            <p:cNvSpPr/>
            <p:nvPr/>
          </p:nvSpPr>
          <p:spPr>
            <a:xfrm>
              <a:off x="7543800" y="4049713"/>
              <a:ext cx="685800" cy="53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1" name="Straight Connector 80"/>
            <p:cNvCxnSpPr/>
            <p:nvPr/>
          </p:nvCxnSpPr>
          <p:spPr>
            <a:xfrm>
              <a:off x="6400800" y="46593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400800" y="47355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400800" y="4811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400800" y="48879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400800" y="49641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400800" y="50403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400800" y="51165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400800" y="5192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5962650" y="4602163"/>
              <a:ext cx="1447800" cy="381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7219950" y="4564063"/>
              <a:ext cx="1371600" cy="381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7848600" y="4735513"/>
              <a:ext cx="76200" cy="609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95" name="Straight Connector 94"/>
            <p:cNvCxnSpPr/>
            <p:nvPr/>
          </p:nvCxnSpPr>
          <p:spPr>
            <a:xfrm rot="5400000">
              <a:off x="7048500" y="4926013"/>
              <a:ext cx="5334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1316" name="TextBox 97"/>
            <p:cNvSpPr txBox="1">
              <a:spLocks noChangeArrowheads="1"/>
            </p:cNvSpPr>
            <p:nvPr/>
          </p:nvSpPr>
          <p:spPr bwMode="auto">
            <a:xfrm>
              <a:off x="6629400" y="3516313"/>
              <a:ext cx="1328738" cy="369887"/>
            </a:xfrm>
            <a:prstGeom prst="rect">
              <a:avLst/>
            </a:prstGeom>
            <a:noFill/>
            <a:ln w="9525">
              <a:solidFill>
                <a:schemeClr val="tx1"/>
              </a:solidFill>
              <a:miter lim="800000"/>
              <a:headEnd/>
              <a:tailEnd/>
            </a:ln>
          </p:spPr>
          <p:txBody>
            <a:bodyPr wrap="none">
              <a:spAutoFit/>
            </a:bodyPr>
            <a:lstStyle/>
            <a:p>
              <a:r>
                <a:rPr lang="en-US" dirty="0">
                  <a:latin typeface="Calibri" pitchFamily="34" charset="0"/>
                </a:rPr>
                <a:t>Potentiostat</a:t>
              </a:r>
            </a:p>
          </p:txBody>
        </p:sp>
        <p:sp>
          <p:nvSpPr>
            <p:cNvPr id="99" name="Rectangle 98"/>
            <p:cNvSpPr/>
            <p:nvPr/>
          </p:nvSpPr>
          <p:spPr>
            <a:xfrm>
              <a:off x="6858000" y="4430713"/>
              <a:ext cx="46038" cy="304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0" name="Straight Connector 99"/>
            <p:cNvCxnSpPr/>
            <p:nvPr/>
          </p:nvCxnSpPr>
          <p:spPr>
            <a:xfrm rot="16200000" flipV="1">
              <a:off x="6515100" y="4164013"/>
              <a:ext cx="609600" cy="76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3352800" y="5192713"/>
              <a:ext cx="2743200" cy="1587"/>
            </a:xfrm>
            <a:prstGeom prst="straightConnector1">
              <a:avLst/>
            </a:prstGeom>
            <a:ln w="31750">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rot="16200000" flipH="1">
              <a:off x="6553200" y="5421313"/>
              <a:ext cx="304800" cy="304800"/>
            </a:xfrm>
            <a:prstGeom prst="straightConnector1">
              <a:avLst/>
            </a:prstGeom>
            <a:ln w="31750">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1321" name="TextBox 113"/>
            <p:cNvSpPr txBox="1">
              <a:spLocks noChangeArrowheads="1"/>
            </p:cNvSpPr>
            <p:nvPr/>
          </p:nvSpPr>
          <p:spPr bwMode="auto">
            <a:xfrm>
              <a:off x="3276600" y="4202113"/>
              <a:ext cx="465138" cy="646112"/>
            </a:xfrm>
            <a:prstGeom prst="rect">
              <a:avLst/>
            </a:prstGeom>
            <a:noFill/>
            <a:ln w="9525">
              <a:noFill/>
              <a:miter lim="800000"/>
              <a:headEnd/>
              <a:tailEnd/>
            </a:ln>
          </p:spPr>
          <p:txBody>
            <a:bodyPr wrap="none">
              <a:spAutoFit/>
            </a:bodyPr>
            <a:lstStyle/>
            <a:p>
              <a:r>
                <a:rPr lang="en-US" sz="3600" b="1" dirty="0">
                  <a:latin typeface="Calibri" pitchFamily="34" charset="0"/>
                </a:rPr>
                <a:t>A</a:t>
              </a:r>
            </a:p>
          </p:txBody>
        </p:sp>
        <p:sp>
          <p:nvSpPr>
            <p:cNvPr id="11322" name="Rectangle 114"/>
            <p:cNvSpPr>
              <a:spLocks noChangeArrowheads="1"/>
            </p:cNvSpPr>
            <p:nvPr/>
          </p:nvSpPr>
          <p:spPr bwMode="auto">
            <a:xfrm>
              <a:off x="5638800" y="4278313"/>
              <a:ext cx="442913" cy="646112"/>
            </a:xfrm>
            <a:prstGeom prst="rect">
              <a:avLst/>
            </a:prstGeom>
            <a:noFill/>
            <a:ln w="9525">
              <a:noFill/>
              <a:miter lim="800000"/>
              <a:headEnd/>
              <a:tailEnd/>
            </a:ln>
          </p:spPr>
          <p:txBody>
            <a:bodyPr wrap="none">
              <a:spAutoFit/>
            </a:bodyPr>
            <a:lstStyle/>
            <a:p>
              <a:r>
                <a:rPr lang="en-US" sz="3600" b="1" dirty="0">
                  <a:latin typeface="Calibri" pitchFamily="34" charset="0"/>
                </a:rPr>
                <a:t>B</a:t>
              </a:r>
            </a:p>
          </p:txBody>
        </p:sp>
      </p:grpSp>
    </p:spTree>
    <p:extLst>
      <p:ext uri="{BB962C8B-B14F-4D97-AF65-F5344CB8AC3E}">
        <p14:creationId xmlns="" xmlns:p14="http://schemas.microsoft.com/office/powerpoint/2010/main" val="3619538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pisciotta\Desktop\pic Bay DC.jpg"/>
          <p:cNvPicPr>
            <a:picLocks noChangeAspect="1" noChangeArrowheads="1"/>
          </p:cNvPicPr>
          <p:nvPr/>
        </p:nvPicPr>
        <p:blipFill>
          <a:blip r:embed="rId2" cstate="print"/>
          <a:srcRect l="35000" t="8334" r="37500" b="7333"/>
          <a:stretch>
            <a:fillRect/>
          </a:stretch>
        </p:blipFill>
        <p:spPr bwMode="auto">
          <a:xfrm>
            <a:off x="381000" y="1143000"/>
            <a:ext cx="2286000" cy="5257800"/>
          </a:xfrm>
          <a:prstGeom prst="rect">
            <a:avLst/>
          </a:prstGeom>
          <a:noFill/>
        </p:spPr>
      </p:pic>
      <p:sp>
        <p:nvSpPr>
          <p:cNvPr id="6" name="TextBox 5"/>
          <p:cNvSpPr txBox="1"/>
          <p:nvPr/>
        </p:nvSpPr>
        <p:spPr>
          <a:xfrm>
            <a:off x="1600200" y="405825"/>
            <a:ext cx="6420348" cy="584775"/>
          </a:xfrm>
          <a:prstGeom prst="rect">
            <a:avLst/>
          </a:prstGeom>
          <a:noFill/>
        </p:spPr>
        <p:txBody>
          <a:bodyPr wrap="none" rtlCol="0">
            <a:spAutoFit/>
          </a:bodyPr>
          <a:lstStyle/>
          <a:p>
            <a:pPr algn="ctr"/>
            <a:r>
              <a:rPr lang="en-US" sz="3200" b="1" u="sng" dirty="0" smtClean="0">
                <a:solidFill>
                  <a:schemeClr val="bg1"/>
                </a:solidFill>
              </a:rPr>
              <a:t>Identification</a:t>
            </a:r>
            <a:r>
              <a:rPr lang="en-US" sz="3200" b="1" dirty="0" smtClean="0">
                <a:solidFill>
                  <a:schemeClr val="bg1"/>
                </a:solidFill>
              </a:rPr>
              <a:t> of “Electrotrophs”</a:t>
            </a:r>
            <a:endParaRPr lang="en-US" sz="3200" b="1" dirty="0">
              <a:solidFill>
                <a:schemeClr val="bg1"/>
              </a:solidFill>
            </a:endParaRPr>
          </a:p>
        </p:txBody>
      </p:sp>
      <p:pic>
        <p:nvPicPr>
          <p:cNvPr id="2" name="Picture 2" descr="C:\Users\jpisciotta\Desktop\13 colony PC.jpg"/>
          <p:cNvPicPr>
            <a:picLocks noChangeAspect="1" noChangeArrowheads="1"/>
          </p:cNvPicPr>
          <p:nvPr/>
        </p:nvPicPr>
        <p:blipFill>
          <a:blip r:embed="rId3" cstate="print">
            <a:lum bright="10000" contrast="-10000"/>
          </a:blip>
          <a:srcRect l="28333" t="23333" r="44167" b="51111"/>
          <a:stretch>
            <a:fillRect/>
          </a:stretch>
        </p:blipFill>
        <p:spPr bwMode="auto">
          <a:xfrm>
            <a:off x="2842591" y="1143000"/>
            <a:ext cx="2186609" cy="1524000"/>
          </a:xfrm>
          <a:prstGeom prst="rect">
            <a:avLst/>
          </a:prstGeom>
          <a:noFill/>
        </p:spPr>
      </p:pic>
      <p:pic>
        <p:nvPicPr>
          <p:cNvPr id="1027" name="Picture 3" descr="C:\Users\jpisciotta\Desktop\marine BC 15.jpg"/>
          <p:cNvPicPr>
            <a:picLocks noChangeAspect="1" noChangeArrowheads="1"/>
          </p:cNvPicPr>
          <p:nvPr/>
        </p:nvPicPr>
        <p:blipFill>
          <a:blip r:embed="rId4" cstate="print"/>
          <a:srcRect l="32500" t="46622" r="36633" b="24694"/>
          <a:stretch>
            <a:fillRect/>
          </a:stretch>
        </p:blipFill>
        <p:spPr bwMode="auto">
          <a:xfrm>
            <a:off x="4343400" y="4953000"/>
            <a:ext cx="2077278" cy="1447800"/>
          </a:xfrm>
          <a:prstGeom prst="rect">
            <a:avLst/>
          </a:prstGeom>
          <a:noFill/>
        </p:spPr>
      </p:pic>
      <p:pic>
        <p:nvPicPr>
          <p:cNvPr id="1029" name="Picture 5" descr="C:\Users\jpisciotta\Desktop\Harbor DC post 2 weeks.jpg"/>
          <p:cNvPicPr>
            <a:picLocks noChangeAspect="1" noChangeArrowheads="1"/>
          </p:cNvPicPr>
          <p:nvPr/>
        </p:nvPicPr>
        <p:blipFill>
          <a:blip r:embed="rId5" cstate="print"/>
          <a:srcRect l="33334" t="7778" r="41667" b="16667"/>
          <a:stretch>
            <a:fillRect/>
          </a:stretch>
        </p:blipFill>
        <p:spPr bwMode="auto">
          <a:xfrm>
            <a:off x="6629400" y="1143000"/>
            <a:ext cx="2319618" cy="5257800"/>
          </a:xfrm>
          <a:prstGeom prst="rect">
            <a:avLst/>
          </a:prstGeom>
          <a:noFill/>
        </p:spPr>
      </p:pic>
      <p:sp>
        <p:nvSpPr>
          <p:cNvPr id="11" name="TextBox 10"/>
          <p:cNvSpPr txBox="1"/>
          <p:nvPr/>
        </p:nvSpPr>
        <p:spPr>
          <a:xfrm>
            <a:off x="1189740" y="6396335"/>
            <a:ext cx="715260" cy="461665"/>
          </a:xfrm>
          <a:prstGeom prst="rect">
            <a:avLst/>
          </a:prstGeom>
          <a:noFill/>
        </p:spPr>
        <p:txBody>
          <a:bodyPr wrap="none" rtlCol="0">
            <a:spAutoFit/>
          </a:bodyPr>
          <a:lstStyle/>
          <a:p>
            <a:r>
              <a:rPr lang="en-US" sz="2400" dirty="0" smtClean="0">
                <a:solidFill>
                  <a:schemeClr val="bg1"/>
                </a:solidFill>
              </a:rPr>
              <a:t>Bay</a:t>
            </a:r>
            <a:endParaRPr lang="en-US" sz="2400" dirty="0">
              <a:solidFill>
                <a:schemeClr val="bg1"/>
              </a:solidFill>
            </a:endParaRPr>
          </a:p>
        </p:txBody>
      </p:sp>
      <p:sp>
        <p:nvSpPr>
          <p:cNvPr id="12" name="TextBox 11"/>
          <p:cNvSpPr txBox="1"/>
          <p:nvPr/>
        </p:nvSpPr>
        <p:spPr>
          <a:xfrm>
            <a:off x="7254768" y="6396335"/>
            <a:ext cx="1127232" cy="461665"/>
          </a:xfrm>
          <a:prstGeom prst="rect">
            <a:avLst/>
          </a:prstGeom>
          <a:noFill/>
        </p:spPr>
        <p:txBody>
          <a:bodyPr wrap="none" rtlCol="0">
            <a:spAutoFit/>
          </a:bodyPr>
          <a:lstStyle/>
          <a:p>
            <a:r>
              <a:rPr lang="en-US" sz="2400" dirty="0" smtClean="0">
                <a:solidFill>
                  <a:schemeClr val="bg1"/>
                </a:solidFill>
              </a:rPr>
              <a:t>Harbor</a:t>
            </a:r>
            <a:endParaRPr lang="en-US" sz="2400" dirty="0">
              <a:solidFill>
                <a:schemeClr val="bg1"/>
              </a:solidFill>
            </a:endParaRPr>
          </a:p>
        </p:txBody>
      </p:sp>
      <p:cxnSp>
        <p:nvCxnSpPr>
          <p:cNvPr id="14" name="Straight Arrow Connector 13"/>
          <p:cNvCxnSpPr/>
          <p:nvPr/>
        </p:nvCxnSpPr>
        <p:spPr>
          <a:xfrm flipH="1" flipV="1">
            <a:off x="6248400" y="3886200"/>
            <a:ext cx="838200" cy="609600"/>
          </a:xfrm>
          <a:prstGeom prst="straightConnector1">
            <a:avLst/>
          </a:prstGeom>
          <a:ln w="28575">
            <a:solidFill>
              <a:srgbClr val="00B0F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43200" y="2819400"/>
            <a:ext cx="3759684" cy="1661993"/>
          </a:xfrm>
          <a:prstGeom prst="rect">
            <a:avLst/>
          </a:prstGeom>
          <a:noFill/>
          <a:ln>
            <a:noFill/>
          </a:ln>
        </p:spPr>
        <p:txBody>
          <a:bodyPr wrap="none" rtlCol="0">
            <a:spAutoFit/>
          </a:bodyPr>
          <a:lstStyle/>
          <a:p>
            <a:r>
              <a:rPr lang="en-US" sz="2400" u="sng" dirty="0" smtClean="0">
                <a:solidFill>
                  <a:schemeClr val="bg1"/>
                </a:solidFill>
              </a:rPr>
              <a:t>Objectives</a:t>
            </a:r>
          </a:p>
          <a:p>
            <a:r>
              <a:rPr lang="en-US" sz="2000" dirty="0" smtClean="0">
                <a:solidFill>
                  <a:srgbClr val="CC3300"/>
                </a:solidFill>
              </a:rPr>
              <a:t>1) Demonstrated Transferability</a:t>
            </a:r>
          </a:p>
          <a:p>
            <a:r>
              <a:rPr lang="en-US" sz="2000" dirty="0" smtClean="0">
                <a:solidFill>
                  <a:schemeClr val="bg1"/>
                </a:solidFill>
              </a:rPr>
              <a:t>2) Build 16s Clone Libraries</a:t>
            </a:r>
          </a:p>
          <a:p>
            <a:endParaRPr lang="en-US" sz="2000" dirty="0" smtClean="0">
              <a:solidFill>
                <a:schemeClr val="bg1"/>
              </a:solidFill>
            </a:endParaRPr>
          </a:p>
          <a:p>
            <a:endParaRPr lang="en-US" i="1" dirty="0" smtClean="0">
              <a:solidFill>
                <a:schemeClr val="bg1"/>
              </a:solidFill>
            </a:endParaRPr>
          </a:p>
        </p:txBody>
      </p:sp>
      <p:sp>
        <p:nvSpPr>
          <p:cNvPr id="13" name="Rectangle 12"/>
          <p:cNvSpPr/>
          <p:nvPr/>
        </p:nvSpPr>
        <p:spPr>
          <a:xfrm>
            <a:off x="0" y="0"/>
            <a:ext cx="2398926" cy="369332"/>
          </a:xfrm>
          <a:prstGeom prst="rect">
            <a:avLst/>
          </a:prstGeom>
        </p:spPr>
        <p:txBody>
          <a:bodyPr wrap="none">
            <a:spAutoFit/>
          </a:bodyPr>
          <a:lstStyle/>
          <a:p>
            <a:pPr algn="ctr"/>
            <a:r>
              <a:rPr lang="en-US" b="1" dirty="0" smtClean="0">
                <a:solidFill>
                  <a:schemeClr val="bg1"/>
                </a:solidFill>
              </a:rPr>
              <a:t>Task 2.3 </a:t>
            </a:r>
            <a:r>
              <a:rPr lang="en-US" dirty="0" smtClean="0">
                <a:solidFill>
                  <a:schemeClr val="bg1"/>
                </a:solidFill>
              </a:rPr>
              <a:t>–</a:t>
            </a:r>
            <a:r>
              <a:rPr lang="en-US" b="1" dirty="0" smtClean="0">
                <a:solidFill>
                  <a:schemeClr val="bg1"/>
                </a:solidFill>
              </a:rPr>
              <a:t> Milestone</a:t>
            </a:r>
            <a:endParaRPr lang="en-US" sz="500" b="1" dirty="0">
              <a:solidFill>
                <a:schemeClr val="bg1"/>
              </a:solidFill>
            </a:endParaRPr>
          </a:p>
        </p:txBody>
      </p:sp>
      <p:sp>
        <p:nvSpPr>
          <p:cNvPr id="15" name="Rectangle 14"/>
          <p:cNvSpPr/>
          <p:nvPr/>
        </p:nvSpPr>
        <p:spPr>
          <a:xfrm>
            <a:off x="228600" y="6488668"/>
            <a:ext cx="2626745" cy="369332"/>
          </a:xfrm>
          <a:prstGeom prst="rect">
            <a:avLst/>
          </a:prstGeom>
        </p:spPr>
        <p:txBody>
          <a:bodyPr wrap="none">
            <a:spAutoFit/>
          </a:bodyPr>
          <a:lstStyle/>
          <a:p>
            <a:r>
              <a:rPr lang="en-US" dirty="0" smtClean="0"/>
              <a:t>Pisciotta et al., 2012. AEM</a:t>
            </a:r>
            <a:endParaRPr lang="en-US" dirty="0"/>
          </a:p>
        </p:txBody>
      </p:sp>
      <p:sp>
        <p:nvSpPr>
          <p:cNvPr id="16" name="TextBox 15"/>
          <p:cNvSpPr txBox="1"/>
          <p:nvPr/>
        </p:nvSpPr>
        <p:spPr>
          <a:xfrm>
            <a:off x="1524000" y="228600"/>
            <a:ext cx="6230103" cy="646331"/>
          </a:xfrm>
          <a:prstGeom prst="rect">
            <a:avLst/>
          </a:prstGeom>
          <a:noFill/>
        </p:spPr>
        <p:txBody>
          <a:bodyPr wrap="none" rtlCol="0">
            <a:spAutoFit/>
          </a:bodyPr>
          <a:lstStyle/>
          <a:p>
            <a:r>
              <a:rPr lang="en-US" sz="3600" dirty="0" smtClean="0">
                <a:solidFill>
                  <a:srgbClr val="0070C0"/>
                </a:solidFill>
              </a:rPr>
              <a:t>Electrotroph Cultivation on CO</a:t>
            </a:r>
            <a:r>
              <a:rPr lang="en-US" sz="3600" baseline="-25000" dirty="0" smtClean="0">
                <a:solidFill>
                  <a:srgbClr val="0070C0"/>
                </a:solidFill>
              </a:rPr>
              <a:t>2</a:t>
            </a:r>
            <a:r>
              <a:rPr lang="en-US" sz="3600" dirty="0" smtClean="0">
                <a:solidFill>
                  <a:srgbClr val="0070C0"/>
                </a:solidFill>
              </a:rPr>
              <a:t> </a:t>
            </a:r>
            <a:endParaRPr lang="en-US" sz="3600" dirty="0">
              <a:solidFill>
                <a:srgbClr val="0070C0"/>
              </a:solidFill>
            </a:endParaRPr>
          </a:p>
        </p:txBody>
      </p:sp>
    </p:spTree>
    <p:extLst>
      <p:ext uri="{BB962C8B-B14F-4D97-AF65-F5344CB8AC3E}">
        <p14:creationId xmlns="" xmlns:p14="http://schemas.microsoft.com/office/powerpoint/2010/main" val="1280586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sz="3600" dirty="0" smtClean="0"/>
              <a:t>16s DNA Clone Library: </a:t>
            </a:r>
            <a:br>
              <a:rPr lang="en-US" sz="3600" dirty="0" smtClean="0"/>
            </a:br>
            <a:r>
              <a:rPr lang="en-US" sz="3600" b="1" dirty="0" smtClean="0"/>
              <a:t>Chesapeake Bay</a:t>
            </a:r>
            <a:endParaRPr lang="en-US" sz="3600" b="1" dirty="0"/>
          </a:p>
        </p:txBody>
      </p:sp>
      <p:graphicFrame>
        <p:nvGraphicFramePr>
          <p:cNvPr id="4" name="Chart 3"/>
          <p:cNvGraphicFramePr/>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671433" y="6488668"/>
            <a:ext cx="986167" cy="369332"/>
          </a:xfrm>
          <a:prstGeom prst="rect">
            <a:avLst/>
          </a:prstGeom>
        </p:spPr>
        <p:txBody>
          <a:bodyPr wrap="none">
            <a:spAutoFit/>
          </a:bodyPr>
          <a:lstStyle/>
          <a:p>
            <a:r>
              <a:rPr lang="en-US" dirty="0" smtClean="0"/>
              <a:t>(n = 97)</a:t>
            </a:r>
            <a:endParaRPr lang="en-US" dirty="0"/>
          </a:p>
        </p:txBody>
      </p:sp>
      <p:sp>
        <p:nvSpPr>
          <p:cNvPr id="5" name="TextBox 4"/>
          <p:cNvSpPr txBox="1"/>
          <p:nvPr/>
        </p:nvSpPr>
        <p:spPr>
          <a:xfrm>
            <a:off x="5486400" y="6324600"/>
            <a:ext cx="3596241" cy="584775"/>
          </a:xfrm>
          <a:prstGeom prst="rect">
            <a:avLst/>
          </a:prstGeom>
          <a:noFill/>
        </p:spPr>
        <p:txBody>
          <a:bodyPr wrap="none" rtlCol="0">
            <a:spAutoFit/>
          </a:bodyPr>
          <a:lstStyle/>
          <a:p>
            <a:r>
              <a:rPr lang="en-US" sz="3200" b="1" dirty="0" smtClean="0">
                <a:solidFill>
                  <a:srgbClr val="7030A0"/>
                </a:solidFill>
              </a:rPr>
              <a:t>Pure Culture Testing</a:t>
            </a:r>
            <a:endParaRPr lang="en-US" sz="3200" b="1" dirty="0">
              <a:solidFill>
                <a:srgbClr val="7030A0"/>
              </a:solidFill>
            </a:endParaRPr>
          </a:p>
        </p:txBody>
      </p:sp>
      <p:cxnSp>
        <p:nvCxnSpPr>
          <p:cNvPr id="8" name="Straight Arrow Connector 7"/>
          <p:cNvCxnSpPr/>
          <p:nvPr/>
        </p:nvCxnSpPr>
        <p:spPr>
          <a:xfrm>
            <a:off x="4876800" y="5791200"/>
            <a:ext cx="685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738713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b="1" dirty="0" smtClean="0"/>
              <a:t>Major Question for Metabolomics</a:t>
            </a:r>
            <a:br>
              <a:rPr lang="en-US" b="1" dirty="0" smtClean="0"/>
            </a:br>
            <a:r>
              <a:rPr lang="en-US" i="1" dirty="0" smtClean="0">
                <a:solidFill>
                  <a:srgbClr val="FF0000"/>
                </a:solidFill>
              </a:rPr>
              <a:t>The Mechanistic Basis of Electron Uptake?</a:t>
            </a:r>
            <a:endParaRPr lang="en-US" i="1" dirty="0">
              <a:solidFill>
                <a:srgbClr val="FF0000"/>
              </a:solidFill>
            </a:endParaRPr>
          </a:p>
        </p:txBody>
      </p:sp>
      <p:pic>
        <p:nvPicPr>
          <p:cNvPr id="58372" name="Picture 4"/>
          <p:cNvPicPr>
            <a:picLocks noChangeAspect="1" noChangeArrowheads="1"/>
          </p:cNvPicPr>
          <p:nvPr/>
        </p:nvPicPr>
        <p:blipFill>
          <a:blip r:embed="rId2" cstate="print"/>
          <a:srcRect l="1623"/>
          <a:stretch>
            <a:fillRect/>
          </a:stretch>
        </p:blipFill>
        <p:spPr bwMode="auto">
          <a:xfrm>
            <a:off x="0" y="1676400"/>
            <a:ext cx="9158668" cy="3962400"/>
          </a:xfrm>
          <a:prstGeom prst="rect">
            <a:avLst/>
          </a:prstGeom>
          <a:noFill/>
          <a:ln w="9525">
            <a:noFill/>
            <a:miter lim="800000"/>
            <a:headEnd/>
            <a:tailEnd/>
          </a:ln>
        </p:spPr>
      </p:pic>
      <p:sp>
        <p:nvSpPr>
          <p:cNvPr id="8" name="TextBox 7"/>
          <p:cNvSpPr txBox="1"/>
          <p:nvPr/>
        </p:nvSpPr>
        <p:spPr>
          <a:xfrm>
            <a:off x="5638800" y="5943600"/>
            <a:ext cx="3422732" cy="830997"/>
          </a:xfrm>
          <a:prstGeom prst="rect">
            <a:avLst/>
          </a:prstGeom>
          <a:noFill/>
        </p:spPr>
        <p:txBody>
          <a:bodyPr wrap="none" rtlCol="0">
            <a:spAutoFit/>
          </a:bodyPr>
          <a:lstStyle/>
          <a:p>
            <a:r>
              <a:rPr lang="en-US" sz="2400" dirty="0" smtClean="0"/>
              <a:t>Tremblay &amp; Zhang.  2015. </a:t>
            </a:r>
          </a:p>
          <a:p>
            <a:r>
              <a:rPr lang="en-US" sz="2400" dirty="0" smtClean="0"/>
              <a:t>Frontiers in Microbiology</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 Summary -</a:t>
            </a:r>
            <a:endParaRPr lang="en-US" b="1" dirty="0"/>
          </a:p>
        </p:txBody>
      </p:sp>
      <p:sp>
        <p:nvSpPr>
          <p:cNvPr id="3" name="Content Placeholder 2"/>
          <p:cNvSpPr>
            <a:spLocks noGrp="1"/>
          </p:cNvSpPr>
          <p:nvPr>
            <p:ph idx="1"/>
          </p:nvPr>
        </p:nvSpPr>
        <p:spPr>
          <a:xfrm>
            <a:off x="228600" y="1371600"/>
            <a:ext cx="8686800" cy="5029200"/>
          </a:xfrm>
        </p:spPr>
        <p:txBody>
          <a:bodyPr>
            <a:normAutofit fontScale="92500" lnSpcReduction="20000"/>
          </a:bodyPr>
          <a:lstStyle/>
          <a:p>
            <a:r>
              <a:rPr lang="en-US" dirty="0" smtClean="0"/>
              <a:t>Electricity </a:t>
            </a:r>
            <a:r>
              <a:rPr lang="en-US" i="1" dirty="0" smtClean="0"/>
              <a:t>can</a:t>
            </a:r>
            <a:r>
              <a:rPr lang="en-US" dirty="0" smtClean="0"/>
              <a:t> be used for autotrophic conversion of CO</a:t>
            </a:r>
            <a:r>
              <a:rPr lang="en-US" baseline="-25000" dirty="0" smtClean="0"/>
              <a:t>2</a:t>
            </a:r>
            <a:r>
              <a:rPr lang="en-US" dirty="0" smtClean="0"/>
              <a:t> to useful metabolites.</a:t>
            </a:r>
          </a:p>
          <a:p>
            <a:endParaRPr lang="en-US" dirty="0" smtClean="0"/>
          </a:p>
          <a:p>
            <a:r>
              <a:rPr lang="en-US" dirty="0" smtClean="0"/>
              <a:t>Selective enrichment of “</a:t>
            </a:r>
            <a:r>
              <a:rPr lang="en-US" i="1" dirty="0" smtClean="0">
                <a:solidFill>
                  <a:srgbClr val="0070C0"/>
                </a:solidFill>
              </a:rPr>
              <a:t>electrotrophs</a:t>
            </a:r>
            <a:r>
              <a:rPr lang="en-US" dirty="0" smtClean="0"/>
              <a:t>” from diverse environments is possible.</a:t>
            </a:r>
          </a:p>
          <a:p>
            <a:endParaRPr lang="en-US" dirty="0" smtClean="0"/>
          </a:p>
          <a:p>
            <a:r>
              <a:rPr lang="en-US" dirty="0" smtClean="0"/>
              <a:t>Coupling current with other stimuli (ex. light) may accelerate, expand types of metabolites formed.</a:t>
            </a:r>
          </a:p>
          <a:p>
            <a:pPr>
              <a:buNone/>
            </a:pPr>
            <a:endParaRPr lang="en-US" dirty="0" smtClean="0"/>
          </a:p>
          <a:p>
            <a:r>
              <a:rPr lang="en-US" i="1" dirty="0" smtClean="0">
                <a:solidFill>
                  <a:srgbClr val="FF0000"/>
                </a:solidFill>
              </a:rPr>
              <a:t>Metabolomics </a:t>
            </a:r>
            <a:r>
              <a:rPr lang="en-US" dirty="0" smtClean="0"/>
              <a:t>can help screen for novel electrotroph products, explore voltage effects and determine the electron exchange pathways involved.</a:t>
            </a:r>
          </a:p>
          <a:p>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Acknowledgments</a:t>
            </a:r>
            <a:endParaRPr lang="en-US" u="sng" dirty="0"/>
          </a:p>
        </p:txBody>
      </p:sp>
      <p:sp>
        <p:nvSpPr>
          <p:cNvPr id="3" name="Content Placeholder 2"/>
          <p:cNvSpPr>
            <a:spLocks noGrp="1"/>
          </p:cNvSpPr>
          <p:nvPr>
            <p:ph idx="1"/>
          </p:nvPr>
        </p:nvSpPr>
        <p:spPr>
          <a:xfrm>
            <a:off x="0" y="1600200"/>
            <a:ext cx="9144000" cy="5029200"/>
          </a:xfrm>
        </p:spPr>
        <p:txBody>
          <a:bodyPr>
            <a:normAutofit fontScale="92500" lnSpcReduction="10000"/>
          </a:bodyPr>
          <a:lstStyle/>
          <a:p>
            <a:r>
              <a:rPr lang="en-US" b="1" dirty="0" smtClean="0">
                <a:solidFill>
                  <a:srgbClr val="0070C0"/>
                </a:solidFill>
              </a:rPr>
              <a:t>JHU Sullivan Lab</a:t>
            </a:r>
            <a:r>
              <a:rPr lang="en-US" dirty="0" smtClean="0"/>
              <a:t>: Metabolomic GC-MS/MS training.</a:t>
            </a:r>
          </a:p>
          <a:p>
            <a:endParaRPr lang="en-US" dirty="0" smtClean="0"/>
          </a:p>
          <a:p>
            <a:r>
              <a:rPr lang="en-US" b="1" dirty="0" smtClean="0">
                <a:solidFill>
                  <a:srgbClr val="FF0000"/>
                </a:solidFill>
              </a:rPr>
              <a:t>UMD Baskakov Lab</a:t>
            </a:r>
            <a:r>
              <a:rPr lang="en-US" dirty="0" smtClean="0"/>
              <a:t>: Metabolomic analysis of pMFC using HPLC w/ PDA detector.</a:t>
            </a:r>
          </a:p>
          <a:p>
            <a:endParaRPr lang="en-US" dirty="0" smtClean="0"/>
          </a:p>
          <a:p>
            <a:r>
              <a:rPr lang="en-US" b="1" dirty="0" smtClean="0">
                <a:solidFill>
                  <a:srgbClr val="002060"/>
                </a:solidFill>
              </a:rPr>
              <a:t>PSU Logan Lab</a:t>
            </a:r>
            <a:r>
              <a:rPr lang="en-US" dirty="0" smtClean="0"/>
              <a:t>: Electrochemical Analysis</a:t>
            </a:r>
          </a:p>
          <a:p>
            <a:endParaRPr lang="en-US" dirty="0" smtClean="0"/>
          </a:p>
          <a:p>
            <a:r>
              <a:rPr lang="en-US" dirty="0" smtClean="0">
                <a:solidFill>
                  <a:srgbClr val="7030A0"/>
                </a:solidFill>
              </a:rPr>
              <a:t>West Chester University</a:t>
            </a:r>
            <a:r>
              <a:rPr lang="en-US" dirty="0" smtClean="0"/>
              <a:t>: Hybrid Designs (MEC-PBR)</a:t>
            </a:r>
          </a:p>
          <a:p>
            <a:endParaRPr lang="en-US" dirty="0" smtClean="0"/>
          </a:p>
          <a:p>
            <a:r>
              <a:rPr lang="en-US" dirty="0" smtClean="0"/>
              <a:t>Many thanks to the Meeting Organizers.</a:t>
            </a:r>
            <a:endParaRPr lang="en-US" dirty="0"/>
          </a:p>
        </p:txBody>
      </p:sp>
      <p:pic>
        <p:nvPicPr>
          <p:cNvPr id="4" name="Picture 2" descr="http://www.philebrity.com/wp-content/uploads/2013/10/westchester.jpg"/>
          <p:cNvPicPr>
            <a:picLocks noChangeAspect="1" noChangeArrowheads="1"/>
          </p:cNvPicPr>
          <p:nvPr/>
        </p:nvPicPr>
        <p:blipFill>
          <a:blip r:embed="rId2" cstate="print"/>
          <a:srcRect/>
          <a:stretch>
            <a:fillRect/>
          </a:stretch>
        </p:blipFill>
        <p:spPr bwMode="auto">
          <a:xfrm>
            <a:off x="8077200" y="0"/>
            <a:ext cx="1066800" cy="1732449"/>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418591" y="434212"/>
            <a:ext cx="8306815" cy="54863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533400" y="1752600"/>
            <a:ext cx="8001000" cy="4000500"/>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143000" y="914400"/>
            <a:ext cx="7298537" cy="553998"/>
          </a:xfrm>
        </p:spPr>
        <p:txBody>
          <a:bodyPr>
            <a:normAutofit fontScale="90000"/>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683387" y="1795017"/>
            <a:ext cx="7777225" cy="3000821"/>
          </a:xfrm>
        </p:spPr>
        <p:txBody>
          <a:bodyPr>
            <a:normAutofit fontScale="77500" lnSpcReduction="20000"/>
          </a:bodyPr>
          <a:lstStyle/>
          <a:p>
            <a:pPr algn="ctr">
              <a:lnSpc>
                <a:spcPct val="100000"/>
              </a:lnSpc>
              <a:buNone/>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buNone/>
            </a:pPr>
            <a:r>
              <a:rPr lang="en-US" sz="2800" spc="-25" dirty="0" smtClean="0">
                <a:latin typeface="Georgia"/>
                <a:cs typeface="Georgia"/>
              </a:rPr>
              <a:t>                 OMICS  </a:t>
            </a:r>
            <a:r>
              <a:rPr lang="en-US" sz="2800" spc="-25" dirty="0" smtClean="0">
                <a:latin typeface="Georgia"/>
                <a:cs typeface="Georgia"/>
              </a:rPr>
              <a:t>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buNone/>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buNone/>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buNone/>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buNone/>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TotalTime>
  <Words>768</Words>
  <Application>Microsoft Office PowerPoint</Application>
  <PresentationFormat>On-screen Show (4:3)</PresentationFormat>
  <Paragraphs>210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About OMICS Group</vt:lpstr>
      <vt:lpstr>About OMICS International Conferences</vt:lpstr>
      <vt:lpstr> Use of electricity to direct microbial metabolite production   </vt:lpstr>
      <vt:lpstr>- Talk Objective -</vt:lpstr>
      <vt:lpstr>- Introduction -</vt:lpstr>
      <vt:lpstr>Why use Metabolomics? </vt:lpstr>
      <vt:lpstr>But what about Electricity as an inducer, and / or energy source?</vt:lpstr>
      <vt:lpstr>Bio-Electrochemical System (BES)</vt:lpstr>
      <vt:lpstr>Metabolomic Methods Used</vt:lpstr>
      <vt:lpstr>Microbial Fuel Cell</vt:lpstr>
      <vt:lpstr>Microbial Fuel Cell</vt:lpstr>
      <vt:lpstr>Microbial Fuel Cell</vt:lpstr>
      <vt:lpstr>Microbial Electrolysis Cell = H2</vt:lpstr>
      <vt:lpstr>Electro-methanogenesis</vt:lpstr>
      <vt:lpstr>Microbial Electrosynthesis</vt:lpstr>
      <vt:lpstr>Slide 16</vt:lpstr>
      <vt:lpstr>Enrichment of microbial electrolysis cell (MEC) biocathodes        from sediment microbial fuel cell (sMFC) bioanodes.         Pisciotta et al., 2012. AEM </vt:lpstr>
      <vt:lpstr>Slide 18</vt:lpstr>
      <vt:lpstr>16s DNA Clone Library:  Chesapeake Bay</vt:lpstr>
      <vt:lpstr>Major Question for Metabolomics The Mechanistic Basis of Electron Uptake?</vt:lpstr>
      <vt:lpstr>- Summary -</vt:lpstr>
      <vt:lpstr>Acknowledgments</vt:lpstr>
      <vt:lpstr>Let Us Meet Again</vt:lpstr>
    </vt:vector>
  </TitlesOfParts>
  <Company>Penn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electricity to direct microbial metabolite production</dc:title>
  <dc:creator>PSUCOE</dc:creator>
  <cp:lastModifiedBy>Abdul Tawwab</cp:lastModifiedBy>
  <cp:revision>27</cp:revision>
  <dcterms:created xsi:type="dcterms:W3CDTF">2015-04-25T15:21:25Z</dcterms:created>
  <dcterms:modified xsi:type="dcterms:W3CDTF">2015-05-08T06:05:13Z</dcterms:modified>
</cp:coreProperties>
</file>