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notesMasterIdLst>
    <p:notesMasterId r:id="rId21"/>
  </p:notesMasterIdLst>
  <p:handoutMasterIdLst>
    <p:handoutMasterId r:id="rId22"/>
  </p:handoutMasterIdLst>
  <p:sldIdLst>
    <p:sldId id="382" r:id="rId2"/>
    <p:sldId id="398" r:id="rId3"/>
    <p:sldId id="257" r:id="rId4"/>
    <p:sldId id="356" r:id="rId5"/>
    <p:sldId id="341" r:id="rId6"/>
    <p:sldId id="273" r:id="rId7"/>
    <p:sldId id="431" r:id="rId8"/>
    <p:sldId id="445" r:id="rId9"/>
    <p:sldId id="432" r:id="rId10"/>
    <p:sldId id="434" r:id="rId11"/>
    <p:sldId id="436" r:id="rId12"/>
    <p:sldId id="437" r:id="rId13"/>
    <p:sldId id="440" r:id="rId14"/>
    <p:sldId id="322" r:id="rId15"/>
    <p:sldId id="449" r:id="rId16"/>
    <p:sldId id="441" r:id="rId17"/>
    <p:sldId id="448" r:id="rId18"/>
    <p:sldId id="313" r:id="rId19"/>
    <p:sldId id="330" r:id="rId20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86030" autoAdjust="0"/>
  </p:normalViewPr>
  <p:slideViewPr>
    <p:cSldViewPr>
      <p:cViewPr>
        <p:scale>
          <a:sx n="90" d="100"/>
          <a:sy n="90" d="100"/>
        </p:scale>
        <p:origin x="-95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6" d="100"/>
        <a:sy n="156" d="100"/>
      </p:scale>
      <p:origin x="0" y="4296"/>
    </p:cViewPr>
  </p:sorterViewPr>
  <p:notesViewPr>
    <p:cSldViewPr>
      <p:cViewPr varScale="1">
        <p:scale>
          <a:sx n="86" d="100"/>
          <a:sy n="86" d="100"/>
        </p:scale>
        <p:origin x="-1266" y="-7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001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50888"/>
            <a:ext cx="4948237" cy="37099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5711"/>
            <a:ext cx="4985393" cy="4466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5988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852717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852717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 eaLnBrk="0" hangingPunct="0">
              <a:defRPr/>
            </a:pPr>
            <a:r>
              <a:rPr lang="en-GB" alt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553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30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en-US" sz="24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GB" altLang="en-US" sz="24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GB" altLang="en-US" sz="2400" dirty="0" smtClean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GB" altLang="en-US" sz="2400" dirty="0" smtClean="0">
              <a:solidFill>
                <a:srgbClr val="FFFF00"/>
              </a:solidFill>
            </a:endParaRP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852717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3852717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 eaLnBrk="0" hangingPunct="0">
              <a:defRPr/>
            </a:pPr>
            <a:r>
              <a:rPr lang="en-GB" alt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13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655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554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852717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52717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 eaLnBrk="0" hangingPunct="0">
              <a:defRPr/>
            </a:pPr>
            <a:r>
              <a:rPr lang="en-GB" alt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18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696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i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215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/>
          <a:lstStyle/>
          <a:p>
            <a:fld id="{ACC4098C-A75F-4923-8A94-6C21BD96669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36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9910" y="9428163"/>
            <a:ext cx="2946144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77" tIns="45738" rIns="91477" bIns="45738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3247" indent="-285864">
              <a:defRPr>
                <a:solidFill>
                  <a:schemeClr val="tx1"/>
                </a:solidFill>
                <a:latin typeface="Arial" charset="0"/>
              </a:defRPr>
            </a:lvl2pPr>
            <a:lvl3pPr marL="1143457" indent="-228691">
              <a:defRPr>
                <a:solidFill>
                  <a:schemeClr val="tx1"/>
                </a:solidFill>
                <a:latin typeface="Arial" charset="0"/>
              </a:defRPr>
            </a:lvl3pPr>
            <a:lvl4pPr marL="1600840" indent="-228691">
              <a:defRPr>
                <a:solidFill>
                  <a:schemeClr val="tx1"/>
                </a:solidFill>
                <a:latin typeface="Arial" charset="0"/>
              </a:defRPr>
            </a:lvl4pPr>
            <a:lvl5pPr marL="2058223" indent="-228691">
              <a:defRPr>
                <a:solidFill>
                  <a:schemeClr val="tx1"/>
                </a:solidFill>
                <a:latin typeface="Arial" charset="0"/>
              </a:defRPr>
            </a:lvl5pPr>
            <a:lvl6pPr marL="2515606" indent="-2286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2989" indent="-2286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0372" indent="-2286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7754" indent="-22869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5771439-4DE5-431F-8501-E1FE1A57A705}" type="slidenum">
              <a:rPr lang="en-GB" altLang="en-US" smtClean="0"/>
              <a:pPr/>
              <a:t>11</a:t>
            </a:fld>
            <a:endParaRPr lang="en-GB" alt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/>
          <a:lstStyle/>
          <a:p>
            <a:fld id="{ACC4098C-A75F-4923-8A94-6C21BD9666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86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3852717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3852717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 eaLnBrk="0" hangingPunct="0">
              <a:defRPr/>
            </a:pPr>
            <a:r>
              <a:rPr lang="en-GB" alt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19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0" y="9429832"/>
            <a:ext cx="2944958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0" y="1"/>
            <a:ext cx="2944958" cy="4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7680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680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852864" y="1"/>
            <a:ext cx="2944812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3852864" y="9430308"/>
            <a:ext cx="2944812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 eaLnBrk="0" hangingPunct="0">
              <a:defRPr/>
            </a:pPr>
            <a:r>
              <a:rPr lang="en-GB" alt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19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" y="9430308"/>
            <a:ext cx="2944813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2" y="1"/>
            <a:ext cx="2944813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327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2775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52864" y="1"/>
            <a:ext cx="2944812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3852864" y="9430308"/>
            <a:ext cx="2944812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 eaLnBrk="0" hangingPunct="0">
              <a:defRPr/>
            </a:pPr>
            <a:r>
              <a:rPr lang="en-GB" altLang="en-US" sz="12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19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" y="9430308"/>
            <a:ext cx="2944813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2" y="1"/>
            <a:ext cx="2944813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charset="0"/>
            </a:endParaRPr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92E276-602F-4E83-860D-C3CD05978082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568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120FCD-E0D4-4131-9544-3F8167D6CBB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596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4D8B0-5B8F-4743-878A-4A9069E1F2C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347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278E0A-85C7-4B55-B4E6-76FF1D7A8B1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2560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095410-7028-4F8B-8505-9E77E4034D4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484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08BD1D-C57B-4BD4-997F-122D1E05741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028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B90DD-47F4-4B22-B059-C2D746A2453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360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1BA9B-2F55-4FC8-B0F9-78E31939689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200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11F88D-D801-4C62-91B9-BDE05D148C9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9495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7A57D8-567C-4F00-AF5B-4870D1FD5A8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118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9725E-1515-4C9F-B1B8-4713511ADFAD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368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46396-DB47-4129-BA48-83B5187A14C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5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927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4BC2F9-3C41-432E-BCC0-BB7DE181190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8027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jpeg"/><Relationship Id="rId5" Type="http://schemas.openxmlformats.org/officeDocument/2006/relationships/image" Target="../media/image34.emf"/><Relationship Id="rId4" Type="http://schemas.openxmlformats.org/officeDocument/2006/relationships/oleObject" Target="../embeddings/Microsoft_Word_97_-_2003_Document1.doc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jpeg"/><Relationship Id="rId5" Type="http://schemas.openxmlformats.org/officeDocument/2006/relationships/image" Target="../media/image36.emf"/><Relationship Id="rId4" Type="http://schemas.openxmlformats.org/officeDocument/2006/relationships/oleObject" Target="../embeddings/Microsoft_Word_97_-_2003_Document2.doc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3"/>
          <p:cNvSpPr>
            <a:spLocks noChangeArrowheads="1"/>
          </p:cNvSpPr>
          <p:nvPr/>
        </p:nvSpPr>
        <p:spPr bwMode="auto">
          <a:xfrm>
            <a:off x="424396" y="409392"/>
            <a:ext cx="828092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sz="4400" b="1" dirty="0" smtClean="0"/>
              <a:t>The Curse </a:t>
            </a:r>
            <a:r>
              <a:rPr lang="it-IT" sz="4400" b="1" dirty="0"/>
              <a:t>of </a:t>
            </a:r>
            <a:r>
              <a:rPr lang="it-IT" sz="4400" b="1" dirty="0" smtClean="0"/>
              <a:t>Wet Hands</a:t>
            </a:r>
            <a:r>
              <a:rPr lang="it-IT" sz="4400" b="1" dirty="0"/>
              <a:t>! </a:t>
            </a:r>
            <a:endParaRPr lang="it-IT" sz="4400" b="1" dirty="0" smtClean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it-IT" sz="4400" b="1" dirty="0" smtClean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it-IT" sz="4000" b="1" dirty="0" smtClean="0"/>
              <a:t> </a:t>
            </a:r>
            <a:r>
              <a:rPr lang="it-IT" sz="4000" b="1" dirty="0"/>
              <a:t>S</a:t>
            </a:r>
            <a:r>
              <a:rPr lang="it-IT" sz="4000" b="1" dirty="0" smtClean="0"/>
              <a:t>ignificance </a:t>
            </a:r>
            <a:r>
              <a:rPr lang="it-IT" sz="4000" b="1" dirty="0"/>
              <a:t>of hand drying and efficacy of </a:t>
            </a:r>
            <a:r>
              <a:rPr lang="it-IT" sz="4000" b="1" dirty="0" smtClean="0"/>
              <a:t>different methods</a:t>
            </a:r>
            <a:r>
              <a:rPr lang="en-GB" altLang="en-US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</a:t>
            </a:r>
          </a:p>
        </p:txBody>
      </p:sp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683568" y="4100879"/>
            <a:ext cx="4014788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Professor John Gammon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j.gammon@swansea.ac.uk</a:t>
            </a: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301208"/>
            <a:ext cx="9158288" cy="1593305"/>
          </a:xfrm>
          <a:prstGeom prst="rect">
            <a:avLst/>
          </a:prstGeom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73016"/>
            <a:ext cx="2555280" cy="163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3512"/>
            <a:ext cx="8712968" cy="84022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Aim  - </a:t>
            </a:r>
            <a:r>
              <a:rPr lang="en-GB" sz="4000" dirty="0" smtClean="0"/>
              <a:t>the Imperative to wash and dry hands!</a:t>
            </a:r>
            <a:endParaRPr lang="en-GB" sz="4000" dirty="0"/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998" y="764704"/>
            <a:ext cx="4378027" cy="247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94" y="692696"/>
            <a:ext cx="4737779" cy="334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54" y="5589240"/>
            <a:ext cx="9156700" cy="143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32" y="3140968"/>
            <a:ext cx="1901825" cy="281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j.gammon\AppData\Local\Microsoft\Windows\Temporary Internet Files\Content.Outlook\FY669BJU\maxresdefaul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59888"/>
            <a:ext cx="3336848" cy="18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" y="3212976"/>
            <a:ext cx="214630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457" y="3683560"/>
            <a:ext cx="2110834" cy="183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2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title"/>
          </p:nvPr>
        </p:nvSpPr>
        <p:spPr>
          <a:xfrm>
            <a:off x="449895" y="980728"/>
            <a:ext cx="8229922" cy="1935088"/>
          </a:xfrm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>
            <a:normAutofit fontScale="90000"/>
          </a:bodyPr>
          <a:lstStyle/>
          <a:p>
            <a:pPr eaLnBrk="1" hangingPunct="1"/>
            <a:r>
              <a:rPr lang="en-GB" altLang="en-US" sz="4900" b="1" dirty="0" smtClean="0">
                <a:solidFill>
                  <a:schemeClr val="tx1">
                    <a:lumMod val="50000"/>
                  </a:schemeClr>
                </a:solidFill>
              </a:rPr>
              <a:t>Hands that comfort and reassure, often become vehicles for pathogens which act as deadly weapons.</a:t>
            </a:r>
          </a:p>
        </p:txBody>
      </p:sp>
      <p:pic>
        <p:nvPicPr>
          <p:cNvPr id="922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2162175" cy="1219200"/>
          </a:xfr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92" y="2564904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73016"/>
            <a:ext cx="3954463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301208"/>
            <a:ext cx="9158288" cy="159330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 b="1" dirty="0" smtClean="0">
                <a:solidFill>
                  <a:schemeClr val="tx1">
                    <a:lumMod val="50000"/>
                  </a:schemeClr>
                </a:solidFill>
              </a:rPr>
              <a:t>The Challenge!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196752"/>
            <a:ext cx="8589640" cy="4464496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GB" altLang="en-US" dirty="0" smtClean="0">
                <a:solidFill>
                  <a:schemeClr val="tx1">
                    <a:lumMod val="50000"/>
                  </a:schemeClr>
                </a:solidFill>
              </a:rPr>
              <a:t>Research shows: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Frequency and compliance is suboptimal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Behavioural interventions have limited impact and not sustained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Hand drying is a neglected aspect of practice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A paucity of research exists both in terms of extent of drying and efficacy of different methods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Environmental contamination and microbial dispersion of drying methods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GB" altLang="en-US" sz="2000" dirty="0">
              <a:solidFill>
                <a:schemeClr val="tx1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GB" altLang="en-US" sz="2400" dirty="0" smtClean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589240"/>
            <a:ext cx="9158288" cy="1305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3534" y="188641"/>
            <a:ext cx="8424862" cy="1080120"/>
          </a:xfrm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Ctr="0">
            <a:normAutofit/>
          </a:bodyPr>
          <a:lstStyle/>
          <a:p>
            <a:pPr eaLnBrk="1" hangingPunct="1">
              <a:defRPr/>
            </a:pPr>
            <a:r>
              <a:rPr lang="en-GB" altLang="en-US" b="1" dirty="0" smtClean="0">
                <a:solidFill>
                  <a:schemeClr val="tx1">
                    <a:lumMod val="50000"/>
                  </a:schemeClr>
                </a:solidFill>
              </a:rPr>
              <a:t>Hand Hygiene Compliance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1628" y="1484784"/>
            <a:ext cx="84464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Range of compliance from 10</a:t>
            </a:r>
            <a:r>
              <a:rPr lang="en-GB" altLang="en-US" sz="3200" dirty="0">
                <a:solidFill>
                  <a:schemeClr val="tx1">
                    <a:lumMod val="50000"/>
                  </a:schemeClr>
                </a:solidFill>
              </a:rPr>
              <a:t>% -</a:t>
            </a:r>
            <a:r>
              <a:rPr lang="en-GB" altLang="en-US" sz="3200" dirty="0" smtClean="0">
                <a:solidFill>
                  <a:schemeClr val="tx1">
                    <a:lumMod val="50000"/>
                  </a:schemeClr>
                </a:solidFill>
              </a:rPr>
              <a:t>86%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/>
              <a:t>Compliance </a:t>
            </a:r>
            <a:r>
              <a:rPr lang="en-GB" sz="3200" dirty="0"/>
              <a:t>on </a:t>
            </a:r>
            <a:r>
              <a:rPr lang="en-GB" sz="3200" b="1" dirty="0"/>
              <a:t>average is 40.4</a:t>
            </a:r>
            <a:r>
              <a:rPr lang="en-GB" sz="3200" b="1" dirty="0" smtClean="0"/>
              <a:t>%.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/>
              <a:t>A </a:t>
            </a:r>
            <a:r>
              <a:rPr lang="en-GB" sz="3200" dirty="0"/>
              <a:t>systematic review WHO(2009</a:t>
            </a:r>
            <a:r>
              <a:rPr lang="en-GB" sz="3200" dirty="0" smtClean="0"/>
              <a:t>) noted compliance  on </a:t>
            </a:r>
            <a:r>
              <a:rPr lang="en-GB" sz="3200" dirty="0"/>
              <a:t>average 38.7% with a range 5-89</a:t>
            </a:r>
            <a:r>
              <a:rPr lang="en-GB" sz="3200" dirty="0" smtClean="0"/>
              <a:t>%.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3200" dirty="0" smtClean="0"/>
              <a:t>Little </a:t>
            </a:r>
            <a:r>
              <a:rPr lang="en-GB" sz="3200" dirty="0"/>
              <a:t>change from </a:t>
            </a:r>
            <a:r>
              <a:rPr lang="en-GB" sz="3200" dirty="0" smtClean="0"/>
              <a:t>1990s when average </a:t>
            </a:r>
            <a:r>
              <a:rPr lang="en-GB" sz="3200" dirty="0"/>
              <a:t>of 30</a:t>
            </a:r>
            <a:r>
              <a:rPr lang="en-GB" sz="3200" dirty="0" smtClean="0"/>
              <a:t>% was quoted</a:t>
            </a:r>
            <a:endParaRPr lang="en-GB" alt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589240"/>
            <a:ext cx="9158288" cy="130527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7544" y="188640"/>
            <a:ext cx="8424936" cy="1440160"/>
          </a:xfrm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Ctr="0">
            <a:noAutofit/>
          </a:bodyPr>
          <a:lstStyle/>
          <a:p>
            <a:pPr eaLnBrk="1" hangingPunct="1">
              <a:defRPr/>
            </a:pPr>
            <a:r>
              <a:rPr lang="en-GB" altLang="en-US" b="1" dirty="0" smtClean="0">
                <a:solidFill>
                  <a:schemeClr val="tx1">
                    <a:lumMod val="50000"/>
                  </a:schemeClr>
                </a:solidFill>
              </a:rPr>
              <a:t>Interventions to </a:t>
            </a:r>
            <a:r>
              <a:rPr lang="en-GB" altLang="en-US" b="1" dirty="0">
                <a:solidFill>
                  <a:schemeClr val="tx1">
                    <a:lumMod val="50000"/>
                  </a:schemeClr>
                </a:solidFill>
              </a:rPr>
              <a:t>i</a:t>
            </a:r>
            <a:r>
              <a:rPr lang="en-GB" altLang="en-US" b="1" dirty="0" smtClean="0">
                <a:solidFill>
                  <a:schemeClr val="tx1">
                    <a:lumMod val="50000"/>
                  </a:schemeClr>
                </a:solidFill>
              </a:rPr>
              <a:t>mprove hand hygiene</a:t>
            </a:r>
          </a:p>
        </p:txBody>
      </p:sp>
      <p:sp>
        <p:nvSpPr>
          <p:cNvPr id="32771" name="Text Box 4"/>
          <p:cNvSpPr txBox="1">
            <a:spLocks noChangeArrowheads="1"/>
          </p:cNvSpPr>
          <p:nvPr/>
        </p:nvSpPr>
        <p:spPr bwMode="auto">
          <a:xfrm>
            <a:off x="179512" y="1628800"/>
            <a:ext cx="8784976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Blip>
                <a:blip r:embed="rId3"/>
              </a:buBlip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3000" dirty="0" smtClean="0"/>
              <a:t>Positive </a:t>
            </a:r>
            <a:r>
              <a:rPr lang="en-GB" sz="3000" smtClean="0"/>
              <a:t>impact the range </a:t>
            </a:r>
            <a:r>
              <a:rPr lang="en-GB" sz="3000" dirty="0" smtClean="0"/>
              <a:t>was </a:t>
            </a:r>
            <a:r>
              <a:rPr lang="en-GB" sz="3000" dirty="0"/>
              <a:t>a 9% - 50%, with the </a:t>
            </a:r>
            <a:r>
              <a:rPr lang="en-GB" sz="3000" b="1" dirty="0"/>
              <a:t>average </a:t>
            </a:r>
            <a:r>
              <a:rPr lang="en-GB" sz="3000" b="1" dirty="0" smtClean="0"/>
              <a:t>behaviour change being </a:t>
            </a:r>
            <a:r>
              <a:rPr lang="en-GB" sz="3000" b="1" dirty="0"/>
              <a:t>26.1</a:t>
            </a:r>
            <a:r>
              <a:rPr lang="en-GB" sz="3000" b="1" dirty="0" smtClean="0"/>
              <a:t>%</a:t>
            </a:r>
            <a:r>
              <a:rPr lang="en-GB" sz="3000" dirty="0" smtClean="0"/>
              <a:t> 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3000" dirty="0" smtClean="0"/>
              <a:t>WHO (2012) note an </a:t>
            </a:r>
            <a:r>
              <a:rPr lang="en-GB" sz="3000" dirty="0"/>
              <a:t>average of 17.6% change. 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3000" dirty="0" smtClean="0"/>
              <a:t>Post </a:t>
            </a:r>
            <a:r>
              <a:rPr lang="en-GB" sz="3000" dirty="0"/>
              <a:t>intervention compliance range was 36% - 98</a:t>
            </a:r>
            <a:r>
              <a:rPr lang="en-GB" sz="3000" dirty="0" smtClean="0"/>
              <a:t>%, the </a:t>
            </a:r>
            <a:r>
              <a:rPr lang="en-GB" sz="3000" dirty="0"/>
              <a:t>average </a:t>
            </a:r>
            <a:r>
              <a:rPr lang="en-GB" sz="3000" dirty="0" smtClean="0"/>
              <a:t>being only </a:t>
            </a:r>
            <a:r>
              <a:rPr lang="en-GB" sz="3000" b="1" dirty="0" smtClean="0"/>
              <a:t>64.5% 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3000" dirty="0" smtClean="0"/>
              <a:t>Pre </a:t>
            </a:r>
            <a:r>
              <a:rPr lang="en-GB" sz="3000" dirty="0"/>
              <a:t>intervention compliance range was 11% - 89%, the average being </a:t>
            </a:r>
            <a:r>
              <a:rPr lang="en-GB" sz="3000" b="1" dirty="0"/>
              <a:t>37.6</a:t>
            </a:r>
            <a:r>
              <a:rPr lang="en-GB" sz="3000" b="1" dirty="0" smtClean="0"/>
              <a:t>%</a:t>
            </a:r>
            <a:endParaRPr lang="en-GB" altLang="en-US" sz="30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301208"/>
            <a:ext cx="9158288" cy="159330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2295128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sz="4900" b="1" dirty="0" smtClean="0"/>
              <a:t>Research evidence on the </a:t>
            </a:r>
            <a:r>
              <a:rPr lang="en-GB" sz="4900" b="1" u="sng" dirty="0" smtClean="0"/>
              <a:t>extent</a:t>
            </a:r>
            <a:r>
              <a:rPr lang="en-GB" sz="4900" b="1" dirty="0" smtClean="0"/>
              <a:t> of drying and </a:t>
            </a:r>
            <a:r>
              <a:rPr lang="en-GB" sz="4900" b="1" u="sng" dirty="0" smtClean="0"/>
              <a:t>effectiveness</a:t>
            </a:r>
            <a:r>
              <a:rPr lang="en-GB" sz="4900" b="1" dirty="0" smtClean="0"/>
              <a:t> of hand drying methods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Dry </a:t>
            </a:r>
            <a:r>
              <a:rPr lang="en-GB" b="1" dirty="0"/>
              <a:t>or Not – the curse of wet hands!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275692"/>
            <a:ext cx="9144000" cy="1583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079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8610" name="Picture 2" descr="Image result for hand drying pictures"/>
          <p:cNvPicPr>
            <a:picLocks noGrp="1" noChangeAspect="1" noChangeArrowheads="1"/>
          </p:cNvPicPr>
          <p:nvPr>
            <p:ph type="tbl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7" y="4703078"/>
            <a:ext cx="3347864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How many of us are familiar with this?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 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1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The curse of wet hands! 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3672408"/>
          </a:xfrm>
        </p:spPr>
        <p:txBody>
          <a:bodyPr>
            <a:normAutofit fontScale="77500" lnSpcReduction="20000"/>
          </a:bodyPr>
          <a:lstStyle/>
          <a:p>
            <a:r>
              <a:rPr lang="en-GB" sz="2800" dirty="0" smtClean="0"/>
              <a:t>Research suggest hands often remain wet or have residual dampness after washing </a:t>
            </a:r>
          </a:p>
          <a:p>
            <a:r>
              <a:rPr lang="en-GB" altLang="en-US" sz="2800" dirty="0" smtClean="0">
                <a:solidFill>
                  <a:schemeClr val="tx1">
                    <a:lumMod val="50000"/>
                  </a:schemeClr>
                </a:solidFill>
              </a:rPr>
              <a:t>80</a:t>
            </a:r>
            <a:r>
              <a:rPr lang="en-GB" altLang="en-US" sz="2800" dirty="0">
                <a:solidFill>
                  <a:schemeClr val="tx1">
                    <a:lumMod val="50000"/>
                  </a:schemeClr>
                </a:solidFill>
              </a:rPr>
              <a:t>% of practitioners do not dry their hands </a:t>
            </a:r>
            <a:r>
              <a:rPr lang="en-GB" altLang="en-US" sz="2800" dirty="0" smtClean="0">
                <a:solidFill>
                  <a:schemeClr val="tx1">
                    <a:lumMod val="50000"/>
                  </a:schemeClr>
                </a:solidFill>
              </a:rPr>
              <a:t>effectively</a:t>
            </a:r>
            <a:endParaRPr lang="en-GB" sz="2800" dirty="0" smtClean="0"/>
          </a:p>
          <a:p>
            <a:r>
              <a:rPr lang="en-GB" sz="2800" dirty="0" smtClean="0"/>
              <a:t>Increased risk of cross infection if hands are wet and thus HCAI’s </a:t>
            </a:r>
          </a:p>
          <a:p>
            <a:r>
              <a:rPr lang="en-GB" sz="2800" dirty="0"/>
              <a:t>‘Wet </a:t>
            </a:r>
            <a:r>
              <a:rPr lang="en-GB" sz="2800" dirty="0" smtClean="0"/>
              <a:t>Work </a:t>
            </a:r>
            <a:r>
              <a:rPr lang="en-GB" sz="2800" dirty="0"/>
              <a:t>Concept</a:t>
            </a:r>
            <a:r>
              <a:rPr lang="en-GB" sz="2800" dirty="0" smtClean="0"/>
              <a:t>’</a:t>
            </a:r>
            <a:r>
              <a:rPr lang="en-GB" sz="2800" dirty="0"/>
              <a:t> </a:t>
            </a:r>
            <a:r>
              <a:rPr lang="en-GB" sz="2800" dirty="0" smtClean="0"/>
              <a:t>- repeated </a:t>
            </a:r>
            <a:r>
              <a:rPr lang="en-GB" sz="2800" dirty="0"/>
              <a:t>exposure to water causes evaporation from skin and </a:t>
            </a:r>
            <a:r>
              <a:rPr lang="en-GB" sz="2800" dirty="0" smtClean="0"/>
              <a:t>so desiccation, leading </a:t>
            </a:r>
            <a:r>
              <a:rPr lang="en-GB" sz="2800" dirty="0"/>
              <a:t>to skin irritation and occupational hand </a:t>
            </a:r>
            <a:r>
              <a:rPr lang="en-GB" sz="2800" dirty="0" smtClean="0"/>
              <a:t>dermatitis</a:t>
            </a:r>
          </a:p>
          <a:p>
            <a:r>
              <a:rPr lang="en-GB" sz="2800" dirty="0" smtClean="0"/>
              <a:t>Occlusion effect of gloves - heat </a:t>
            </a:r>
            <a:r>
              <a:rPr lang="en-GB" sz="2800" dirty="0"/>
              <a:t>and moisture </a:t>
            </a:r>
            <a:r>
              <a:rPr lang="en-GB" sz="2800" dirty="0" smtClean="0"/>
              <a:t>collecting, </a:t>
            </a:r>
            <a:r>
              <a:rPr lang="en-GB" sz="2800" dirty="0"/>
              <a:t>facilitating the activation of other potential </a:t>
            </a:r>
            <a:r>
              <a:rPr lang="en-GB" sz="2800" dirty="0" smtClean="0"/>
              <a:t>irritants and microbial growth. </a:t>
            </a:r>
          </a:p>
          <a:p>
            <a:r>
              <a:rPr lang="en-GB" sz="2800" dirty="0" smtClean="0"/>
              <a:t>Prevalence </a:t>
            </a:r>
            <a:r>
              <a:rPr lang="en-GB" sz="2800" dirty="0"/>
              <a:t>of irritant contact dermatitis in healthcare professionals has been shown to be 10 – 45%. 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5301208"/>
            <a:ext cx="9156700" cy="157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338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34927"/>
            <a:ext cx="3200400" cy="388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01988"/>
            <a:ext cx="3727344" cy="247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" y="5301208"/>
            <a:ext cx="9156700" cy="161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2708484" cy="2609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158" y="701988"/>
            <a:ext cx="3169813" cy="3114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16632"/>
            <a:ext cx="8217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Consequences of wet hands and ineffective drying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45513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51520" y="4581128"/>
            <a:ext cx="8229600" cy="864592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Patrick et al  </a:t>
            </a:r>
            <a:r>
              <a:rPr lang="en-GB" sz="2000" b="1" dirty="0" smtClean="0"/>
              <a:t>1997: a</a:t>
            </a:r>
            <a:r>
              <a:rPr lang="en-GB" sz="2000" b="1" i="1" dirty="0" smtClean="0"/>
              <a:t> </a:t>
            </a:r>
            <a:r>
              <a:rPr lang="en-GB" sz="2000" b="1" i="1" dirty="0"/>
              <a:t>determinant of the number of micro-organisms trans-located from hands </a:t>
            </a:r>
            <a:r>
              <a:rPr lang="en-GB" sz="2000" b="1" i="1" dirty="0" smtClean="0"/>
              <a:t>is </a:t>
            </a:r>
            <a:r>
              <a:rPr lang="en-GB" sz="2000" b="1" i="1" dirty="0"/>
              <a:t>the extent of residual moisture </a:t>
            </a:r>
            <a:r>
              <a:rPr lang="en-GB" sz="2000" b="1" i="1" dirty="0" smtClean="0"/>
              <a:t>on </a:t>
            </a:r>
            <a:r>
              <a:rPr lang="en-GB" sz="2000" b="1" i="1" dirty="0"/>
              <a:t>hands </a:t>
            </a:r>
            <a:endParaRPr lang="en-GB" altLang="en-US" sz="2000" dirty="0" smtClean="0">
              <a:solidFill>
                <a:srgbClr val="990033"/>
              </a:solidFill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96838"/>
            <a:ext cx="8964488" cy="1125537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b="1" dirty="0" smtClean="0"/>
              <a:t>The Curse!.....wet hands increase risk of cross infection.</a:t>
            </a:r>
          </a:p>
        </p:txBody>
      </p:sp>
      <p:sp>
        <p:nvSpPr>
          <p:cNvPr id="2" name="Cloud 1"/>
          <p:cNvSpPr/>
          <p:nvPr/>
        </p:nvSpPr>
        <p:spPr>
          <a:xfrm>
            <a:off x="827584" y="1484784"/>
            <a:ext cx="7968416" cy="302433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 dirty="0" smtClean="0">
                <a:solidFill>
                  <a:schemeClr val="bg1"/>
                </a:solidFill>
              </a:rPr>
              <a:t>Micro-organisms </a:t>
            </a:r>
            <a:r>
              <a:rPr lang="en-GB" altLang="en-US" sz="2400" dirty="0">
                <a:solidFill>
                  <a:schemeClr val="bg1"/>
                </a:solidFill>
              </a:rPr>
              <a:t>transfer </a:t>
            </a:r>
            <a:r>
              <a:rPr lang="en-GB" altLang="en-US" sz="2400" dirty="0" smtClean="0">
                <a:solidFill>
                  <a:schemeClr val="bg1"/>
                </a:solidFill>
              </a:rPr>
              <a:t>most effectively </a:t>
            </a:r>
            <a:r>
              <a:rPr lang="en-GB" altLang="en-US" sz="2400" dirty="0">
                <a:solidFill>
                  <a:schemeClr val="bg1"/>
                </a:solidFill>
              </a:rPr>
              <a:t>from wet surfaces so always dry hands thoroughly</a:t>
            </a:r>
            <a:r>
              <a:rPr lang="en-GB" altLang="en-US" sz="2000" dirty="0">
                <a:solidFill>
                  <a:schemeClr val="bg1"/>
                </a:solidFill>
              </a:rPr>
              <a:t> </a:t>
            </a:r>
            <a:endParaRPr lang="en-GB" alt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/>
              <a:t>Research notes damp </a:t>
            </a:r>
            <a:r>
              <a:rPr lang="en-GB" sz="2400" dirty="0"/>
              <a:t>hands spread </a:t>
            </a:r>
            <a:r>
              <a:rPr lang="en-GB" sz="2400" dirty="0" smtClean="0"/>
              <a:t>germs a 1,000 </a:t>
            </a:r>
            <a:r>
              <a:rPr lang="en-GB" sz="2400" dirty="0"/>
              <a:t>times more </a:t>
            </a:r>
            <a:r>
              <a:rPr lang="en-GB" sz="2400" dirty="0" smtClean="0"/>
              <a:t>than </a:t>
            </a:r>
            <a:r>
              <a:rPr lang="en-GB" sz="2400" dirty="0"/>
              <a:t>dry</a:t>
            </a: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499636"/>
            <a:ext cx="9158288" cy="135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78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n-GB" sz="4900" b="1" dirty="0" smtClean="0"/>
              <a:t>Dry Hands are Safe Hands</a:t>
            </a:r>
            <a:r>
              <a:rPr lang="en-GB" dirty="0"/>
              <a:t/>
            </a:r>
            <a:br>
              <a:rPr lang="en-GB" dirty="0"/>
            </a:br>
            <a:endParaRPr lang="en-GB" altLang="en-US" dirty="0" smtClean="0"/>
          </a:p>
        </p:txBody>
      </p:sp>
      <p:pic>
        <p:nvPicPr>
          <p:cNvPr id="4099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445224"/>
            <a:ext cx="9158288" cy="1449289"/>
          </a:xfrm>
        </p:spPr>
      </p:pic>
      <p:sp>
        <p:nvSpPr>
          <p:cNvPr id="2" name="TextBox 1"/>
          <p:cNvSpPr txBox="1"/>
          <p:nvPr/>
        </p:nvSpPr>
        <p:spPr>
          <a:xfrm>
            <a:off x="199824" y="980728"/>
            <a:ext cx="885698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 smtClean="0"/>
              <a:t>Drying is the additional critical factor limiting the spread of infection by touch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Moisture left on hands acts as a bridge allowing alarmingly high numbers of bacteria to be transferred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/>
              <a:t>Bacterial numbers translocating on </a:t>
            </a:r>
            <a:r>
              <a:rPr lang="en-GB" sz="2600" dirty="0" smtClean="0"/>
              <a:t>touch-contact </a:t>
            </a:r>
            <a:r>
              <a:rPr lang="en-GB" sz="2600" dirty="0"/>
              <a:t>progressively </a:t>
            </a:r>
            <a:r>
              <a:rPr lang="en-GB" sz="2600" dirty="0" smtClean="0"/>
              <a:t>decrease as drying removes moisture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Drying, extent and effectiveness is </a:t>
            </a:r>
            <a:r>
              <a:rPr lang="en-GB" sz="2600" dirty="0"/>
              <a:t>a critical factor </a:t>
            </a:r>
            <a:r>
              <a:rPr lang="en-GB" sz="2600" dirty="0" smtClean="0"/>
              <a:t>in determining </a:t>
            </a:r>
            <a:r>
              <a:rPr lang="en-GB" sz="2600" dirty="0"/>
              <a:t>the </a:t>
            </a:r>
            <a:r>
              <a:rPr lang="en-GB" sz="2600" dirty="0" smtClean="0"/>
              <a:t>potential for skin irritation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Recognition that drying must inform our guidelines, clinical policies and practice.</a:t>
            </a:r>
            <a:r>
              <a:rPr lang="en-GB" sz="2400" dirty="0" smtClean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01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>
            <a:normAutofit/>
          </a:bodyPr>
          <a:lstStyle/>
          <a:p>
            <a:pPr eaLnBrk="1" hangingPunct="1">
              <a:defRPr/>
            </a:pPr>
            <a:r>
              <a:rPr lang="en-GB" altLang="en-US" b="1" dirty="0" smtClean="0">
                <a:solidFill>
                  <a:schemeClr val="tx1">
                    <a:lumMod val="50000"/>
                  </a:schemeClr>
                </a:solidFill>
              </a:rPr>
              <a:t>Hand Drying Research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301208"/>
            <a:ext cx="9158288" cy="1593305"/>
          </a:xfrm>
          <a:prstGeom prst="rect">
            <a:avLst/>
          </a:prstGeom>
        </p:spPr>
      </p:pic>
      <p:pic>
        <p:nvPicPr>
          <p:cNvPr id="59394" name="Picture 2" descr="C:\Users\j.gammon\AppData\Local\Microsoft\Windows\Temporary Internet Files\Content.Outlook\FY669BJU\zzzzz99988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472" y="1019065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43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222" y="93996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86188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966" y="3140968"/>
            <a:ext cx="1790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654" y="3437962"/>
            <a:ext cx="1673971" cy="125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50381"/>
            <a:ext cx="2697538" cy="153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17318"/>
            <a:ext cx="2906958" cy="132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319184"/>
            <a:ext cx="2876798" cy="215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252" y="942977"/>
            <a:ext cx="2795190" cy="237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868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85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b="1" dirty="0" smtClean="0">
                <a:solidFill>
                  <a:schemeClr val="tx1">
                    <a:lumMod val="50000"/>
                  </a:schemeClr>
                </a:solidFill>
                <a:effectLst/>
              </a:rPr>
              <a:t>Hand Drying Methods – the evidence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980728"/>
            <a:ext cx="8687915" cy="4392488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GB" altLang="en-US" sz="3300" dirty="0" smtClean="0">
                <a:solidFill>
                  <a:schemeClr val="tx1">
                    <a:lumMod val="50000"/>
                  </a:schemeClr>
                </a:solidFill>
              </a:rPr>
              <a:t>Limited research evidence to inform practice. </a:t>
            </a:r>
          </a:p>
          <a:p>
            <a:pPr marL="0" indent="0" algn="ctr" eaLnBrk="1" hangingPunct="1">
              <a:buNone/>
              <a:defRPr/>
            </a:pPr>
            <a:r>
              <a:rPr lang="en-GB" altLang="en-US" sz="3300" dirty="0" smtClean="0">
                <a:solidFill>
                  <a:schemeClr val="tx1">
                    <a:lumMod val="50000"/>
                  </a:schemeClr>
                </a:solidFill>
              </a:rPr>
              <a:t>Which is the most effective method? </a:t>
            </a:r>
            <a:endParaRPr lang="en-GB" altLang="en-US" sz="3300" dirty="0">
              <a:solidFill>
                <a:schemeClr val="tx1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en-GB" altLang="en-US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445224"/>
            <a:ext cx="9158288" cy="1462229"/>
          </a:xfrm>
          <a:prstGeom prst="rect">
            <a:avLst/>
          </a:prstGeom>
        </p:spPr>
      </p:pic>
      <p:sp>
        <p:nvSpPr>
          <p:cNvPr id="2" name="Horizontal Scroll 1"/>
          <p:cNvSpPr/>
          <p:nvPr/>
        </p:nvSpPr>
        <p:spPr>
          <a:xfrm>
            <a:off x="323528" y="1916832"/>
            <a:ext cx="8496944" cy="374441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S</a:t>
            </a:r>
            <a:r>
              <a:rPr lang="en-GB" sz="2800" dirty="0" smtClean="0"/>
              <a:t>tudies suggest that paper towels are the most effective method  for drying, reducing </a:t>
            </a:r>
            <a:r>
              <a:rPr lang="en-GB" sz="2800" dirty="0"/>
              <a:t>the number of </a:t>
            </a:r>
            <a:r>
              <a:rPr lang="en-GB" sz="2800" dirty="0" smtClean="0"/>
              <a:t>bacteria on the hands </a:t>
            </a:r>
            <a:r>
              <a:rPr lang="en-GB" sz="2800" dirty="0"/>
              <a:t>and </a:t>
            </a:r>
            <a:r>
              <a:rPr lang="en-GB" sz="2800" dirty="0" smtClean="0"/>
              <a:t>reducing </a:t>
            </a:r>
            <a:r>
              <a:rPr lang="en-GB" sz="2800" dirty="0"/>
              <a:t>the risk of </a:t>
            </a:r>
            <a:r>
              <a:rPr lang="en-GB" sz="2800" dirty="0" smtClean="0"/>
              <a:t>transfer.  That </a:t>
            </a:r>
            <a:r>
              <a:rPr lang="en-GB" sz="2800" dirty="0"/>
              <a:t>paper towels in terms of </a:t>
            </a:r>
            <a:r>
              <a:rPr lang="en-GB" sz="2800" dirty="0" smtClean="0"/>
              <a:t>speed and microbial </a:t>
            </a:r>
            <a:r>
              <a:rPr lang="en-GB" sz="2800" dirty="0"/>
              <a:t>environmental </a:t>
            </a:r>
            <a:r>
              <a:rPr lang="en-GB" sz="2800" dirty="0" smtClean="0"/>
              <a:t>contamination are the recommended method in clinical settings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Object 3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997426"/>
              </p:ext>
            </p:extLst>
          </p:nvPr>
        </p:nvGraphicFramePr>
        <p:xfrm>
          <a:off x="244475" y="615950"/>
          <a:ext cx="8643938" cy="659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03" name="Document" r:id="rId4" imgW="9828011" imgH="7472121" progId="Word.Document.8">
                  <p:embed/>
                </p:oleObj>
              </mc:Choice>
              <mc:Fallback>
                <p:oleObj name="Document" r:id="rId4" imgW="9828011" imgH="7472121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" y="615950"/>
                        <a:ext cx="8643938" cy="659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56" y="4953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Drying Studies – method efficacy</a:t>
            </a:r>
            <a:endParaRPr lang="en-GB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877272"/>
            <a:ext cx="9158288" cy="101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561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1" name="Object 3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222560"/>
              </p:ext>
            </p:extLst>
          </p:nvPr>
        </p:nvGraphicFramePr>
        <p:xfrm>
          <a:off x="319088" y="765175"/>
          <a:ext cx="9791700" cy="626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01" name="Document" r:id="rId4" imgW="11732790" imgH="7491197" progId="Word.Document.8">
                  <p:embed/>
                </p:oleObj>
              </mc:Choice>
              <mc:Fallback>
                <p:oleObj name="Document" r:id="rId4" imgW="11732790" imgH="7491197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8" y="765175"/>
                        <a:ext cx="9791700" cy="626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Drying Studies – microbial dispersal</a:t>
            </a:r>
            <a:endParaRPr lang="en-GB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733256"/>
            <a:ext cx="9158288" cy="116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756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55576" y="1052736"/>
            <a:ext cx="7704856" cy="338437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/>
              <a:t>The significance of dry hands and the curse of wet hands!</a:t>
            </a:r>
            <a:endParaRPr lang="en-GB" sz="4000" dirty="0"/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301208"/>
            <a:ext cx="9158288" cy="159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61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08372" y="116632"/>
            <a:ext cx="8712967" cy="77809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4800" dirty="0" smtClean="0">
                <a:solidFill>
                  <a:schemeClr val="tx1">
                    <a:lumMod val="50000"/>
                  </a:schemeClr>
                </a:solidFill>
                <a:effectLst/>
              </a:rPr>
              <a:t>CONCLUSIONS 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908720"/>
            <a:ext cx="8496944" cy="4525963"/>
          </a:xfrm>
        </p:spPr>
        <p:txBody>
          <a:bodyPr>
            <a:normAutofit/>
          </a:bodyPr>
          <a:lstStyle/>
          <a:p>
            <a:pPr>
              <a:buFontTx/>
              <a:buChar char="-"/>
              <a:defRPr/>
            </a:pPr>
            <a:r>
              <a:rPr lang="en-GB" altLang="en-US" sz="2400" dirty="0" smtClean="0"/>
              <a:t>Handwashing compliance remains suboptimal</a:t>
            </a:r>
          </a:p>
          <a:p>
            <a:pPr eaLnBrk="1" hangingPunct="1">
              <a:buFontTx/>
              <a:buChar char="-"/>
              <a:defRPr/>
            </a:pPr>
            <a:r>
              <a:rPr lang="en-GB" altLang="en-US" sz="2400" dirty="0" smtClean="0"/>
              <a:t>An imperative for hand drying to be an equal part of the hand hygiene procedure</a:t>
            </a:r>
          </a:p>
          <a:p>
            <a:pPr eaLnBrk="1" hangingPunct="1">
              <a:buFontTx/>
              <a:buChar char="-"/>
              <a:defRPr/>
            </a:pPr>
            <a:r>
              <a:rPr lang="en-GB" altLang="en-US" sz="2400" dirty="0" smtClean="0"/>
              <a:t>Lack of robust evident to inform practice </a:t>
            </a:r>
          </a:p>
          <a:p>
            <a:pPr eaLnBrk="1" hangingPunct="1">
              <a:buFontTx/>
              <a:buChar char="-"/>
              <a:defRPr/>
            </a:pPr>
            <a:r>
              <a:rPr lang="en-GB" altLang="en-US" sz="2400" dirty="0" smtClean="0"/>
              <a:t>‘Wet hands’ result in skin irritation which impacts on compliance, and also increases the translocation of organisms, and thus the risk of cross infection</a:t>
            </a:r>
          </a:p>
          <a:p>
            <a:pPr eaLnBrk="1" hangingPunct="1">
              <a:buFontTx/>
              <a:buChar char="-"/>
              <a:defRPr/>
            </a:pPr>
            <a:r>
              <a:rPr lang="en-GB" altLang="en-US" sz="2400" dirty="0" smtClean="0"/>
              <a:t>Effective hand drying not only removes residual moisture but bacterial contamination</a:t>
            </a:r>
          </a:p>
          <a:p>
            <a:pPr eaLnBrk="1" hangingPunct="1">
              <a:buFontTx/>
              <a:buChar char="-"/>
              <a:defRPr/>
            </a:pPr>
            <a:r>
              <a:rPr lang="en-GB" altLang="en-US" sz="2400" dirty="0" smtClean="0"/>
              <a:t>The efficacy of different dry methods and their environmental impact varies, each having clinical implications. </a:t>
            </a:r>
          </a:p>
          <a:p>
            <a:pPr eaLnBrk="1" hangingPunct="1">
              <a:buFontTx/>
              <a:buChar char="-"/>
              <a:defRPr/>
            </a:pPr>
            <a:endParaRPr lang="en-GB" altLang="en-US" sz="2800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GB" altLang="en-US" sz="18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GB" altLang="en-US" sz="4400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517232"/>
            <a:ext cx="9158288" cy="1377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85322"/>
            <a:ext cx="152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288" y="5301208"/>
            <a:ext cx="9158288" cy="15933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5816" y="1785522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827583" y="2154854"/>
            <a:ext cx="71826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prstClr val="black"/>
                </a:solidFill>
              </a:rPr>
              <a:t>Thank you for </a:t>
            </a:r>
            <a:r>
              <a:rPr lang="en-GB" sz="4000" b="1" dirty="0" smtClean="0">
                <a:solidFill>
                  <a:prstClr val="black"/>
                </a:solidFill>
              </a:rPr>
              <a:t>your attention</a:t>
            </a:r>
          </a:p>
          <a:p>
            <a:pPr algn="ctr"/>
            <a:endParaRPr lang="en-GB" sz="4000" b="1" dirty="0" smtClean="0">
              <a:solidFill>
                <a:prstClr val="black"/>
              </a:solidFill>
            </a:endParaRPr>
          </a:p>
          <a:p>
            <a:pPr algn="ctr"/>
            <a:endParaRPr lang="en-GB" sz="4000" b="1" dirty="0">
              <a:solidFill>
                <a:prstClr val="black"/>
              </a:solidFill>
            </a:endParaRPr>
          </a:p>
          <a:p>
            <a:pPr algn="ctr"/>
            <a:r>
              <a:rPr lang="en-GB" sz="4000" b="1" dirty="0" smtClean="0">
                <a:solidFill>
                  <a:prstClr val="black"/>
                </a:solidFill>
              </a:rPr>
              <a:t>j.gammon@swansea.ac.uk</a:t>
            </a:r>
            <a:endParaRPr lang="en-GB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5733</TotalTime>
  <Words>657</Words>
  <Application>Microsoft Office PowerPoint</Application>
  <PresentationFormat>On-screen Show (4:3)</PresentationFormat>
  <Paragraphs>81</Paragraphs>
  <Slides>19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Document</vt:lpstr>
      <vt:lpstr>PowerPoint Presentation</vt:lpstr>
      <vt:lpstr>Aim  - the Imperative to wash and dry hands!</vt:lpstr>
      <vt:lpstr>Hands that comfort and reassure, often become vehicles for pathogens which act as deadly weapons.</vt:lpstr>
      <vt:lpstr>The Challenge!</vt:lpstr>
      <vt:lpstr>Hand Hygiene Compliance </vt:lpstr>
      <vt:lpstr>Interventions to improve hand hygiene</vt:lpstr>
      <vt:lpstr>    Research evidence on the extent of drying and effectiveness of hand drying methods    Dry or Not – the curse of wet hands!</vt:lpstr>
      <vt:lpstr>PowerPoint Presentation</vt:lpstr>
      <vt:lpstr>The curse of wet hands!  </vt:lpstr>
      <vt:lpstr>PowerPoint Presentation</vt:lpstr>
      <vt:lpstr>The Curse!.....wet hands increase risk of cross infection.</vt:lpstr>
      <vt:lpstr>Dry Hands are Safe Hands </vt:lpstr>
      <vt:lpstr>Hand Drying Research</vt:lpstr>
      <vt:lpstr>Hand Drying Methods – the evidence</vt:lpstr>
      <vt:lpstr>Drying Studies – method efficacy</vt:lpstr>
      <vt:lpstr>Drying Studies – microbial dispersal</vt:lpstr>
      <vt:lpstr>PowerPoint Presentation</vt:lpstr>
      <vt:lpstr>CONCLUSIONS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Research on Handwashing.</dc:title>
  <dc:creator>Dr J Gammon</dc:creator>
  <cp:lastModifiedBy>Gammon, John</cp:lastModifiedBy>
  <cp:revision>293</cp:revision>
  <cp:lastPrinted>2016-11-16T11:41:45Z</cp:lastPrinted>
  <dcterms:created xsi:type="dcterms:W3CDTF">1997-11-10T15:11:32Z</dcterms:created>
  <dcterms:modified xsi:type="dcterms:W3CDTF">2016-11-25T12:34:32Z</dcterms:modified>
</cp:coreProperties>
</file>