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63" r:id="rId3"/>
    <p:sldId id="260" r:id="rId4"/>
    <p:sldId id="261" r:id="rId5"/>
    <p:sldId id="262" r:id="rId6"/>
    <p:sldId id="265" r:id="rId7"/>
    <p:sldId id="266" r:id="rId8"/>
    <p:sldId id="267" r:id="rId9"/>
    <p:sldId id="264" r:id="rId10"/>
    <p:sldId id="268" r:id="rId11"/>
    <p:sldId id="269" r:id="rId12"/>
    <p:sldId id="270" r:id="rId13"/>
    <p:sldId id="271" r:id="rId14"/>
    <p:sldId id="272" r:id="rId15"/>
    <p:sldId id="274" r:id="rId16"/>
    <p:sldId id="273" r:id="rId17"/>
    <p:sldId id="275" r:id="rId18"/>
    <p:sldId id="279" r:id="rId19"/>
    <p:sldId id="277" r:id="rId20"/>
    <p:sldId id="278" r:id="rId21"/>
    <p:sldId id="280" r:id="rId22"/>
    <p:sldId id="281" r:id="rId23"/>
    <p:sldId id="282" r:id="rId24"/>
    <p:sldId id="283" r:id="rId25"/>
    <p:sldId id="284" r:id="rId26"/>
    <p:sldId id="285" r:id="rId27"/>
    <p:sldId id="28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8"/>
    <a:srgbClr val="88B3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86" autoAdjust="0"/>
  </p:normalViewPr>
  <p:slideViewPr>
    <p:cSldViewPr>
      <p:cViewPr varScale="1">
        <p:scale>
          <a:sx n="101" d="100"/>
          <a:sy n="101" d="100"/>
        </p:scale>
        <p:origin x="684" y="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aalac-fs1\data\UNITS\Trend%20Data\Data%20F2011%20-%20S2013\Data%20Analysis%20F2011-F2013\Data%20Analysis%20of%20Trends%20Data%20F2011-S13_122113%20as%20of%2002271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aalac-fs1\data\UNITS\Trend%20Data\Data%20F2011%20-%20S2013\Data%20Analysis%20F2011-F2013\Data%20Analysis%20of%20Trends%20Data%20F2011-S13_122113%20as%20of%20022714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aalac-fs1\data\UNITS\Trend%20Data\Data%20F2011%20-%20S2013\Data%20Analysis%20F2011-F2013\Data%20Analysis%20of%20Trends%20Data%20F2011-S13_122113%20as%20of%20022714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aaalac-fs1\data\UNITS\Trend%20Data\Data%20F2011%20-%20S2013\Data%20Analysis%20F2011-F2013\Data%20Analysis%20of%20Trends%20Data%20F2011-S13_122113%20as%20of%200227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Accredited Units</c:v>
                </c:pt>
              </c:strCache>
            </c:strRef>
          </c:tx>
          <c:spPr>
            <a:ln w="39342"/>
          </c:spPr>
          <c:cat>
            <c:numRef>
              <c:f>Sheet1!$A$2:$A$24</c:f>
              <c:numCache>
                <c:formatCode>General</c:formatCode>
                <c:ptCount val="23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2001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</c:numCache>
            </c:num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568</c:v>
                </c:pt>
                <c:pt idx="1">
                  <c:v>589</c:v>
                </c:pt>
                <c:pt idx="2">
                  <c:v>601</c:v>
                </c:pt>
                <c:pt idx="3">
                  <c:v>607</c:v>
                </c:pt>
                <c:pt idx="4">
                  <c:v>618</c:v>
                </c:pt>
                <c:pt idx="5">
                  <c:v>616</c:v>
                </c:pt>
                <c:pt idx="6">
                  <c:v>626</c:v>
                </c:pt>
                <c:pt idx="7">
                  <c:v>636</c:v>
                </c:pt>
                <c:pt idx="8">
                  <c:v>641</c:v>
                </c:pt>
                <c:pt idx="9">
                  <c:v>649</c:v>
                </c:pt>
                <c:pt idx="10">
                  <c:v>655</c:v>
                </c:pt>
                <c:pt idx="11">
                  <c:v>666</c:v>
                </c:pt>
                <c:pt idx="12">
                  <c:v>696</c:v>
                </c:pt>
                <c:pt idx="13">
                  <c:v>710</c:v>
                </c:pt>
                <c:pt idx="14">
                  <c:v>746</c:v>
                </c:pt>
                <c:pt idx="15">
                  <c:v>772</c:v>
                </c:pt>
                <c:pt idx="16">
                  <c:v>792</c:v>
                </c:pt>
                <c:pt idx="17">
                  <c:v>823</c:v>
                </c:pt>
                <c:pt idx="18">
                  <c:v>852</c:v>
                </c:pt>
                <c:pt idx="19">
                  <c:v>875</c:v>
                </c:pt>
                <c:pt idx="20">
                  <c:v>917</c:v>
                </c:pt>
                <c:pt idx="21">
                  <c:v>933</c:v>
                </c:pt>
                <c:pt idx="22">
                  <c:v>941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8826640"/>
        <c:axId val="19261224"/>
      </c:lineChart>
      <c:catAx>
        <c:axId val="228826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4020000" vert="horz"/>
          <a:lstStyle/>
          <a:p>
            <a:pPr>
              <a:defRPr sz="1400" baseline="0"/>
            </a:pPr>
            <a:endParaRPr lang="en-US"/>
          </a:p>
        </c:txPr>
        <c:crossAx val="192612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261224"/>
        <c:scaling>
          <c:orientation val="minMax"/>
          <c:min val="5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8826640"/>
        <c:crosses val="autoZero"/>
        <c:crossBetween val="midCat"/>
        <c:majorUnit val="50"/>
      </c:valAx>
      <c:spPr>
        <a:noFill/>
        <a:ln w="25416">
          <a:noFill/>
        </a:ln>
      </c:spPr>
    </c:plotArea>
    <c:plotVisOnly val="1"/>
    <c:dispBlanksAs val="gap"/>
    <c:showDLblsOverMax val="0"/>
  </c:chart>
  <c:txPr>
    <a:bodyPr/>
    <a:lstStyle/>
    <a:p>
      <a:pPr>
        <a:defRPr sz="1859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5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8906955736224028E-2"/>
          <c:y val="0.1496881496881497"/>
          <c:w val="0.64153551726187885"/>
          <c:h val="0.83922383922383925"/>
        </c:manualLayout>
      </c:layout>
      <c:pie3DChart>
        <c:varyColors val="1"/>
        <c:ser>
          <c:idx val="0"/>
          <c:order val="0"/>
          <c:explosion val="6"/>
          <c:dLbls>
            <c:dLbl>
              <c:idx val="4"/>
              <c:layout>
                <c:manualLayout>
                  <c:x val="2.4871789400308701E-2"/>
                  <c:y val="6.03646165850890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7910789606583732E-2"/>
                  <c:y val="4.2249032800213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'Charts_Program Components'!$S$8:$S$13</c:f>
              <c:strCache>
                <c:ptCount val="6"/>
                <c:pt idx="0">
                  <c:v>Animal Environment</c:v>
                </c:pt>
                <c:pt idx="1">
                  <c:v>OHS</c:v>
                </c:pt>
                <c:pt idx="2">
                  <c:v>IACUC</c:v>
                </c:pt>
                <c:pt idx="3">
                  <c:v>Veterinary Care</c:v>
                </c:pt>
                <c:pt idx="4">
                  <c:v>Physical Plant</c:v>
                </c:pt>
                <c:pt idx="5">
                  <c:v>Institutional Administration</c:v>
                </c:pt>
              </c:strCache>
            </c:strRef>
          </c:cat>
          <c:val>
            <c:numRef>
              <c:f>'Charts_Program Components'!$T$8:$T$13</c:f>
              <c:numCache>
                <c:formatCode>0%</c:formatCode>
                <c:ptCount val="6"/>
                <c:pt idx="0">
                  <c:v>0.26</c:v>
                </c:pt>
                <c:pt idx="1">
                  <c:v>0.22</c:v>
                </c:pt>
                <c:pt idx="2">
                  <c:v>0.18</c:v>
                </c:pt>
                <c:pt idx="3">
                  <c:v>0.14000000000000001</c:v>
                </c:pt>
                <c:pt idx="4">
                  <c:v>0.1</c:v>
                </c:pt>
                <c:pt idx="5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738919830143186"/>
          <c:y val="0.16667004981965611"/>
          <c:w val="0.31261080169856814"/>
          <c:h val="0.7415037569368278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0719000342348513"/>
          <c:y val="5.0925925925925923E-2"/>
          <c:w val="0.67158541595344057"/>
          <c:h val="0.83309419655876349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Sheet1!$D$49</c:f>
              <c:strCache>
                <c:ptCount val="1"/>
                <c:pt idx="0">
                  <c:v>SFI</c:v>
                </c:pt>
              </c:strCache>
            </c:strRef>
          </c:tx>
          <c:invertIfNegative val="0"/>
          <c:cat>
            <c:strRef>
              <c:f>Sheet1!$C$50:$C$55</c:f>
              <c:strCache>
                <c:ptCount val="6"/>
                <c:pt idx="0">
                  <c:v>Committee Composition/ Participation</c:v>
                </c:pt>
                <c:pt idx="1">
                  <c:v>Oversight/ PAM</c:v>
                </c:pt>
                <c:pt idx="2">
                  <c:v>Program Review/ Facilities Inspections</c:v>
                </c:pt>
                <c:pt idx="3">
                  <c:v>Protocol review process</c:v>
                </c:pt>
                <c:pt idx="4">
                  <c:v>Policies</c:v>
                </c:pt>
                <c:pt idx="5">
                  <c:v>Protocol Review Considerations</c:v>
                </c:pt>
              </c:strCache>
            </c:strRef>
          </c:cat>
          <c:val>
            <c:numRef>
              <c:f>Sheet1!$D$50:$D$55</c:f>
              <c:numCache>
                <c:formatCode>0%</c:formatCode>
                <c:ptCount val="6"/>
                <c:pt idx="0">
                  <c:v>0.06</c:v>
                </c:pt>
                <c:pt idx="1">
                  <c:v>0.09</c:v>
                </c:pt>
                <c:pt idx="2">
                  <c:v>0.12</c:v>
                </c:pt>
                <c:pt idx="3">
                  <c:v>0.13</c:v>
                </c:pt>
                <c:pt idx="4">
                  <c:v>0.24</c:v>
                </c:pt>
                <c:pt idx="5">
                  <c:v>0.37</c:v>
                </c:pt>
              </c:numCache>
            </c:numRef>
          </c:val>
        </c:ser>
        <c:ser>
          <c:idx val="1"/>
          <c:order val="1"/>
          <c:tx>
            <c:strRef>
              <c:f>Sheet1!$E$49</c:f>
              <c:strCache>
                <c:ptCount val="1"/>
                <c:pt idx="0">
                  <c:v>Mandatory</c:v>
                </c:pt>
              </c:strCache>
            </c:strRef>
          </c:tx>
          <c:invertIfNegative val="0"/>
          <c:cat>
            <c:strRef>
              <c:f>Sheet1!$C$50:$C$55</c:f>
              <c:strCache>
                <c:ptCount val="6"/>
                <c:pt idx="0">
                  <c:v>Committee Composition/ Participation</c:v>
                </c:pt>
                <c:pt idx="1">
                  <c:v>Oversight/ PAM</c:v>
                </c:pt>
                <c:pt idx="2">
                  <c:v>Program Review/ Facilities Inspections</c:v>
                </c:pt>
                <c:pt idx="3">
                  <c:v>Protocol review process</c:v>
                </c:pt>
                <c:pt idx="4">
                  <c:v>Policies</c:v>
                </c:pt>
                <c:pt idx="5">
                  <c:v>Protocol Review Considerations</c:v>
                </c:pt>
              </c:strCache>
            </c:strRef>
          </c:cat>
          <c:val>
            <c:numRef>
              <c:f>Sheet1!$E$50:$E$55</c:f>
              <c:numCache>
                <c:formatCode>0%</c:formatCode>
                <c:ptCount val="6"/>
                <c:pt idx="0">
                  <c:v>0.17</c:v>
                </c:pt>
                <c:pt idx="1">
                  <c:v>0.13</c:v>
                </c:pt>
                <c:pt idx="2">
                  <c:v>0.15</c:v>
                </c:pt>
                <c:pt idx="3">
                  <c:v>0.09</c:v>
                </c:pt>
                <c:pt idx="4">
                  <c:v>0.24</c:v>
                </c:pt>
                <c:pt idx="5">
                  <c:v>0.21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8659000"/>
        <c:axId val="268336680"/>
        <c:axId val="0"/>
      </c:bar3DChart>
      <c:catAx>
        <c:axId val="2286590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268336680"/>
        <c:crosses val="autoZero"/>
        <c:auto val="1"/>
        <c:lblAlgn val="ctr"/>
        <c:lblOffset val="100"/>
        <c:noMultiLvlLbl val="0"/>
      </c:catAx>
      <c:valAx>
        <c:axId val="268336680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28659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616272965879276"/>
          <c:y val="0.65906379287334849"/>
          <c:w val="0.12801609038000686"/>
          <c:h val="0.16743438320209975"/>
        </c:manualLayout>
      </c:layout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619311670548224E-2"/>
          <c:y val="6.5570072734982415E-2"/>
          <c:w val="0.89594950279102437"/>
          <c:h val="0.5860169759397856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Charts_OB!$Q$187</c:f>
              <c:strCache>
                <c:ptCount val="1"/>
                <c:pt idx="0">
                  <c:v>SFI</c:v>
                </c:pt>
              </c:strCache>
            </c:strRef>
          </c:tx>
          <c:invertIfNegative val="0"/>
          <c:cat>
            <c:strRef>
              <c:f>Charts_OB!$O$188:$P$203</c:f>
              <c:strCache>
                <c:ptCount val="16"/>
                <c:pt idx="0">
                  <c:v>Description of Procedures</c:v>
                </c:pt>
                <c:pt idx="1">
                  <c:v>Non-pharmaceutical-Grade-Drugs</c:v>
                </c:pt>
                <c:pt idx="2">
                  <c:v>Pain/Distress</c:v>
                </c:pt>
                <c:pt idx="3">
                  <c:v>Experimental/ Humane Endpoints</c:v>
                </c:pt>
                <c:pt idx="4">
                  <c:v>Guidelines/ SOPs</c:v>
                </c:pt>
                <c:pt idx="5">
                  <c:v>Justification of Animal #/Species</c:v>
                </c:pt>
                <c:pt idx="6">
                  <c:v>Animal Reuse</c:v>
                </c:pt>
                <c:pt idx="7">
                  <c:v>Alternatives/ Duplication</c:v>
                </c:pt>
                <c:pt idx="8">
                  <c:v>Hazard Usage</c:v>
                </c:pt>
                <c:pt idx="9">
                  <c:v>Harm/Benefit</c:v>
                </c:pt>
                <c:pt idx="10">
                  <c:v>Food/Fluid Restriction</c:v>
                </c:pt>
                <c:pt idx="11">
                  <c:v>Expertise  (Personnel) </c:v>
                </c:pt>
                <c:pt idx="12">
                  <c:v>Physical Restraint</c:v>
                </c:pt>
                <c:pt idx="13">
                  <c:v>Surgery</c:v>
                </c:pt>
                <c:pt idx="14">
                  <c:v>Post-procedural Care</c:v>
                </c:pt>
                <c:pt idx="15">
                  <c:v>Amendments</c:v>
                </c:pt>
              </c:strCache>
            </c:strRef>
          </c:cat>
          <c:val>
            <c:numRef>
              <c:f>Charts_OB!$Q$188:$Q$203</c:f>
              <c:numCache>
                <c:formatCode>0%</c:formatCode>
                <c:ptCount val="16"/>
                <c:pt idx="0">
                  <c:v>0.1863799283154122</c:v>
                </c:pt>
                <c:pt idx="1">
                  <c:v>0.18996415770609318</c:v>
                </c:pt>
                <c:pt idx="2">
                  <c:v>0.17562724014336917</c:v>
                </c:pt>
                <c:pt idx="3">
                  <c:v>0.1111111111111111</c:v>
                </c:pt>
                <c:pt idx="4">
                  <c:v>6.4516129032258063E-2</c:v>
                </c:pt>
                <c:pt idx="5">
                  <c:v>4.3010752688172046E-2</c:v>
                </c:pt>
                <c:pt idx="6">
                  <c:v>3.2258064516129031E-2</c:v>
                </c:pt>
                <c:pt idx="7">
                  <c:v>4.3010752688172046E-2</c:v>
                </c:pt>
                <c:pt idx="8">
                  <c:v>2.8673835125448029E-2</c:v>
                </c:pt>
                <c:pt idx="9">
                  <c:v>3.2258064516129031E-2</c:v>
                </c:pt>
                <c:pt idx="10">
                  <c:v>2.5089605734767026E-2</c:v>
                </c:pt>
                <c:pt idx="11">
                  <c:v>2.8673835125448029E-2</c:v>
                </c:pt>
                <c:pt idx="12">
                  <c:v>1.7921146953405017E-2</c:v>
                </c:pt>
                <c:pt idx="13">
                  <c:v>1.0752688172043012E-2</c:v>
                </c:pt>
                <c:pt idx="14">
                  <c:v>7.1684587813620072E-3</c:v>
                </c:pt>
                <c:pt idx="15">
                  <c:v>3.5842293906810036E-3</c:v>
                </c:pt>
              </c:numCache>
            </c:numRef>
          </c:val>
        </c:ser>
        <c:ser>
          <c:idx val="1"/>
          <c:order val="1"/>
          <c:tx>
            <c:strRef>
              <c:f>Charts_OB!$R$187</c:f>
              <c:strCache>
                <c:ptCount val="1"/>
                <c:pt idx="0">
                  <c:v>Mandatory</c:v>
                </c:pt>
              </c:strCache>
            </c:strRef>
          </c:tx>
          <c:invertIfNegative val="0"/>
          <c:cat>
            <c:strRef>
              <c:f>Charts_OB!$O$188:$P$203</c:f>
              <c:strCache>
                <c:ptCount val="16"/>
                <c:pt idx="0">
                  <c:v>Description of Procedures</c:v>
                </c:pt>
                <c:pt idx="1">
                  <c:v>Non-pharmaceutical-Grade-Drugs</c:v>
                </c:pt>
                <c:pt idx="2">
                  <c:v>Pain/Distress</c:v>
                </c:pt>
                <c:pt idx="3">
                  <c:v>Experimental/ Humane Endpoints</c:v>
                </c:pt>
                <c:pt idx="4">
                  <c:v>Guidelines/ SOPs</c:v>
                </c:pt>
                <c:pt idx="5">
                  <c:v>Justification of Animal #/Species</c:v>
                </c:pt>
                <c:pt idx="6">
                  <c:v>Animal Reuse</c:v>
                </c:pt>
                <c:pt idx="7">
                  <c:v>Alternatives/ Duplication</c:v>
                </c:pt>
                <c:pt idx="8">
                  <c:v>Hazard Usage</c:v>
                </c:pt>
                <c:pt idx="9">
                  <c:v>Harm/Benefit</c:v>
                </c:pt>
                <c:pt idx="10">
                  <c:v>Food/Fluid Restriction</c:v>
                </c:pt>
                <c:pt idx="11">
                  <c:v>Expertise  (Personnel) </c:v>
                </c:pt>
                <c:pt idx="12">
                  <c:v>Physical Restraint</c:v>
                </c:pt>
                <c:pt idx="13">
                  <c:v>Surgery</c:v>
                </c:pt>
                <c:pt idx="14">
                  <c:v>Post-procedural Care</c:v>
                </c:pt>
                <c:pt idx="15">
                  <c:v>Amendments</c:v>
                </c:pt>
              </c:strCache>
            </c:strRef>
          </c:cat>
          <c:val>
            <c:numRef>
              <c:f>Charts_OB!$R$188:$R$203</c:f>
              <c:numCache>
                <c:formatCode>0%</c:formatCode>
                <c:ptCount val="16"/>
                <c:pt idx="0">
                  <c:v>0.39130434782608697</c:v>
                </c:pt>
                <c:pt idx="1">
                  <c:v>4.3478260869565216E-2</c:v>
                </c:pt>
                <c:pt idx="2">
                  <c:v>0.21739130434782608</c:v>
                </c:pt>
                <c:pt idx="3">
                  <c:v>0.13043478260869565</c:v>
                </c:pt>
                <c:pt idx="4">
                  <c:v>4.3478260869565216E-2</c:v>
                </c:pt>
                <c:pt idx="5">
                  <c:v>0</c:v>
                </c:pt>
                <c:pt idx="6">
                  <c:v>8.6956521739130432E-2</c:v>
                </c:pt>
                <c:pt idx="7">
                  <c:v>0</c:v>
                </c:pt>
                <c:pt idx="8">
                  <c:v>0</c:v>
                </c:pt>
                <c:pt idx="9">
                  <c:v>4.3478260869565216E-2</c:v>
                </c:pt>
                <c:pt idx="10">
                  <c:v>4.3478260869565216E-2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8685248"/>
        <c:axId val="268302392"/>
        <c:axId val="0"/>
      </c:bar3DChart>
      <c:catAx>
        <c:axId val="228685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268302392"/>
        <c:crosses val="autoZero"/>
        <c:auto val="1"/>
        <c:lblAlgn val="ctr"/>
        <c:lblOffset val="100"/>
        <c:noMultiLvlLbl val="0"/>
      </c:catAx>
      <c:valAx>
        <c:axId val="26830239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28685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589593530538409"/>
          <c:y val="0.3425848635719142"/>
          <c:w val="0.12663001584261427"/>
          <c:h val="0.18131709106516133"/>
        </c:manualLayout>
      </c:layout>
      <c:overlay val="0"/>
      <c:txPr>
        <a:bodyPr/>
        <a:lstStyle/>
        <a:p>
          <a:pPr>
            <a:defRPr sz="1200" b="1" i="0" baseline="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5010038218906847"/>
          <c:y val="5.0925975354775575E-2"/>
          <c:w val="0.60921916010498689"/>
          <c:h val="0.83309419655876349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Sheet1!$D$70</c:f>
              <c:strCache>
                <c:ptCount val="1"/>
                <c:pt idx="0">
                  <c:v>SFI</c:v>
                </c:pt>
              </c:strCache>
            </c:strRef>
          </c:tx>
          <c:invertIfNegative val="0"/>
          <c:cat>
            <c:strRef>
              <c:f>Sheet1!$C$71:$C$77</c:f>
              <c:strCache>
                <c:ptCount val="7"/>
                <c:pt idx="0">
                  <c:v>Procurement</c:v>
                </c:pt>
                <c:pt idx="1">
                  <c:v>Transportation</c:v>
                </c:pt>
                <c:pt idx="2">
                  <c:v>Preventive medicine/biosecurity</c:v>
                </c:pt>
                <c:pt idx="3">
                  <c:v>Surgery &amp; post op</c:v>
                </c:pt>
                <c:pt idx="4">
                  <c:v>Pain &amp; distress</c:v>
                </c:pt>
                <c:pt idx="5">
                  <c:v>Euthanasia</c:v>
                </c:pt>
                <c:pt idx="6">
                  <c:v>Veterinary Medical Care</c:v>
                </c:pt>
              </c:strCache>
            </c:strRef>
          </c:cat>
          <c:val>
            <c:numRef>
              <c:f>Sheet1!$D$71:$D$77</c:f>
              <c:numCache>
                <c:formatCode>0%</c:formatCode>
                <c:ptCount val="7"/>
                <c:pt idx="0">
                  <c:v>0.01</c:v>
                </c:pt>
                <c:pt idx="1">
                  <c:v>0.05</c:v>
                </c:pt>
                <c:pt idx="2">
                  <c:v>0.15</c:v>
                </c:pt>
                <c:pt idx="3">
                  <c:v>0.16</c:v>
                </c:pt>
                <c:pt idx="4">
                  <c:v>0.08</c:v>
                </c:pt>
                <c:pt idx="5">
                  <c:v>0.22</c:v>
                </c:pt>
                <c:pt idx="6">
                  <c:v>0.33</c:v>
                </c:pt>
              </c:numCache>
            </c:numRef>
          </c:val>
        </c:ser>
        <c:ser>
          <c:idx val="1"/>
          <c:order val="1"/>
          <c:tx>
            <c:strRef>
              <c:f>Sheet1!$E$70</c:f>
              <c:strCache>
                <c:ptCount val="1"/>
                <c:pt idx="0">
                  <c:v>Mandatory</c:v>
                </c:pt>
              </c:strCache>
            </c:strRef>
          </c:tx>
          <c:invertIfNegative val="0"/>
          <c:cat>
            <c:strRef>
              <c:f>Sheet1!$C$71:$C$77</c:f>
              <c:strCache>
                <c:ptCount val="7"/>
                <c:pt idx="0">
                  <c:v>Procurement</c:v>
                </c:pt>
                <c:pt idx="1">
                  <c:v>Transportation</c:v>
                </c:pt>
                <c:pt idx="2">
                  <c:v>Preventive medicine/biosecurity</c:v>
                </c:pt>
                <c:pt idx="3">
                  <c:v>Surgery &amp; post op</c:v>
                </c:pt>
                <c:pt idx="4">
                  <c:v>Pain &amp; distress</c:v>
                </c:pt>
                <c:pt idx="5">
                  <c:v>Euthanasia</c:v>
                </c:pt>
                <c:pt idx="6">
                  <c:v>Veterinary Medical Care</c:v>
                </c:pt>
              </c:strCache>
            </c:strRef>
          </c:cat>
          <c:val>
            <c:numRef>
              <c:f>Sheet1!$E$71:$E$77</c:f>
              <c:numCache>
                <c:formatCode>0%</c:formatCode>
                <c:ptCount val="7"/>
                <c:pt idx="0">
                  <c:v>0</c:v>
                </c:pt>
                <c:pt idx="1">
                  <c:v>0.03</c:v>
                </c:pt>
                <c:pt idx="2">
                  <c:v>0.01</c:v>
                </c:pt>
                <c:pt idx="3">
                  <c:v>7.0000000000000007E-2</c:v>
                </c:pt>
                <c:pt idx="4">
                  <c:v>0.18</c:v>
                </c:pt>
                <c:pt idx="5">
                  <c:v>0.14000000000000001</c:v>
                </c:pt>
                <c:pt idx="6">
                  <c:v>0.56000000000000005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68303176"/>
        <c:axId val="268304744"/>
        <c:axId val="0"/>
      </c:bar3DChart>
      <c:catAx>
        <c:axId val="2683031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268304744"/>
        <c:crosses val="autoZero"/>
        <c:auto val="1"/>
        <c:lblAlgn val="ctr"/>
        <c:lblOffset val="100"/>
        <c:noMultiLvlLbl val="0"/>
      </c:catAx>
      <c:valAx>
        <c:axId val="268304744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683031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454183358659115"/>
          <c:y val="0.66235931313670537"/>
          <c:w val="0.12469793249528019"/>
          <c:h val="0.16743438320209975"/>
        </c:manualLayout>
      </c:layout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6314238845144355"/>
          <c:y val="5.0925925925925923E-2"/>
          <c:w val="0.69545581802274714"/>
          <c:h val="0.83309419655876349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Sheet1!$D$112</c:f>
              <c:strCache>
                <c:ptCount val="1"/>
                <c:pt idx="0">
                  <c:v>SFI</c:v>
                </c:pt>
              </c:strCache>
            </c:strRef>
          </c:tx>
          <c:invertIfNegative val="0"/>
          <c:cat>
            <c:strRef>
              <c:f>Sheet1!$C$113:$C$117</c:f>
              <c:strCache>
                <c:ptCount val="5"/>
                <c:pt idx="0">
                  <c:v>Macroenvironment</c:v>
                </c:pt>
                <c:pt idx="1">
                  <c:v>Microenvironment</c:v>
                </c:pt>
                <c:pt idx="2">
                  <c:v>Sanitation</c:v>
                </c:pt>
                <c:pt idx="3">
                  <c:v>Husbandry</c:v>
                </c:pt>
                <c:pt idx="4">
                  <c:v>Behavioral/ Social Management</c:v>
                </c:pt>
              </c:strCache>
            </c:strRef>
          </c:cat>
          <c:val>
            <c:numRef>
              <c:f>Sheet1!$D$113:$D$117</c:f>
              <c:numCache>
                <c:formatCode>0%</c:formatCode>
                <c:ptCount val="5"/>
                <c:pt idx="0">
                  <c:v>0.06</c:v>
                </c:pt>
                <c:pt idx="1">
                  <c:v>0.11</c:v>
                </c:pt>
                <c:pt idx="2">
                  <c:v>0.28000000000000003</c:v>
                </c:pt>
                <c:pt idx="3">
                  <c:v>0.34</c:v>
                </c:pt>
                <c:pt idx="4">
                  <c:v>0.2</c:v>
                </c:pt>
              </c:numCache>
            </c:numRef>
          </c:val>
        </c:ser>
        <c:ser>
          <c:idx val="1"/>
          <c:order val="1"/>
          <c:tx>
            <c:strRef>
              <c:f>Sheet1!$E$112</c:f>
              <c:strCache>
                <c:ptCount val="1"/>
                <c:pt idx="0">
                  <c:v>Mandatory</c:v>
                </c:pt>
              </c:strCache>
            </c:strRef>
          </c:tx>
          <c:invertIfNegative val="0"/>
          <c:cat>
            <c:strRef>
              <c:f>Sheet1!$C$113:$C$117</c:f>
              <c:strCache>
                <c:ptCount val="5"/>
                <c:pt idx="0">
                  <c:v>Macroenvironment</c:v>
                </c:pt>
                <c:pt idx="1">
                  <c:v>Microenvironment</c:v>
                </c:pt>
                <c:pt idx="2">
                  <c:v>Sanitation</c:v>
                </c:pt>
                <c:pt idx="3">
                  <c:v>Husbandry</c:v>
                </c:pt>
                <c:pt idx="4">
                  <c:v>Behavioral/ Social Management</c:v>
                </c:pt>
              </c:strCache>
            </c:strRef>
          </c:cat>
          <c:val>
            <c:numRef>
              <c:f>Sheet1!$E$113:$E$117</c:f>
              <c:numCache>
                <c:formatCode>0%</c:formatCode>
                <c:ptCount val="5"/>
                <c:pt idx="0">
                  <c:v>0</c:v>
                </c:pt>
                <c:pt idx="1">
                  <c:v>0.18</c:v>
                </c:pt>
                <c:pt idx="2">
                  <c:v>0.05</c:v>
                </c:pt>
                <c:pt idx="3">
                  <c:v>0.21</c:v>
                </c:pt>
                <c:pt idx="4">
                  <c:v>0.56000000000000005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68299648"/>
        <c:axId val="268300824"/>
        <c:axId val="0"/>
      </c:bar3DChart>
      <c:catAx>
        <c:axId val="2682996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268300824"/>
        <c:crosses val="autoZero"/>
        <c:auto val="1"/>
        <c:lblAlgn val="ctr"/>
        <c:lblOffset val="100"/>
        <c:noMultiLvlLbl val="0"/>
      </c:catAx>
      <c:valAx>
        <c:axId val="268300824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682996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292605272167069"/>
          <c:y val="0.6533518870486017"/>
          <c:w val="0.17294356955380577"/>
          <c:h val="0.16743438320209975"/>
        </c:manualLayout>
      </c:layout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Charts_PP!$S$38:$S$42</c:f>
              <c:strCache>
                <c:ptCount val="5"/>
                <c:pt idx="0">
                  <c:v>HVAC</c:v>
                </c:pt>
                <c:pt idx="1">
                  <c:v>Construction/ maintenance</c:v>
                </c:pt>
                <c:pt idx="2">
                  <c:v>Special facilites</c:v>
                </c:pt>
                <c:pt idx="3">
                  <c:v>Power</c:v>
                </c:pt>
                <c:pt idx="4">
                  <c:v>Design/ layout</c:v>
                </c:pt>
              </c:strCache>
            </c:strRef>
          </c:cat>
          <c:val>
            <c:numRef>
              <c:f>Charts_PP!$T$38:$T$42</c:f>
              <c:numCache>
                <c:formatCode>0%</c:formatCode>
                <c:ptCount val="5"/>
                <c:pt idx="0">
                  <c:v>0.61</c:v>
                </c:pt>
                <c:pt idx="1">
                  <c:v>0.23</c:v>
                </c:pt>
                <c:pt idx="2">
                  <c:v>7.0000000000000007E-2</c:v>
                </c:pt>
                <c:pt idx="3">
                  <c:v>0.03</c:v>
                </c:pt>
                <c:pt idx="4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8303960"/>
        <c:axId val="268303568"/>
        <c:axId val="0"/>
      </c:bar3DChart>
      <c:catAx>
        <c:axId val="268303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68303568"/>
        <c:crosses val="autoZero"/>
        <c:auto val="1"/>
        <c:lblAlgn val="ctr"/>
        <c:lblOffset val="100"/>
        <c:noMultiLvlLbl val="0"/>
      </c:catAx>
      <c:valAx>
        <c:axId val="2683035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683039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041994750656168"/>
          <c:y val="5.1400554097404488E-2"/>
          <c:w val="0.84552537182852139"/>
          <c:h val="0.683133902444068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'Charts OHS'!$AF$30</c:f>
              <c:strCache>
                <c:ptCount val="1"/>
                <c:pt idx="0">
                  <c:v>SFI</c:v>
                </c:pt>
              </c:strCache>
            </c:strRef>
          </c:tx>
          <c:invertIfNegative val="0"/>
          <c:cat>
            <c:strRef>
              <c:f>'Charts OHS'!$AC$31:$AE$35</c:f>
              <c:strCache>
                <c:ptCount val="5"/>
                <c:pt idx="0">
                  <c:v>Personnel protection</c:v>
                </c:pt>
                <c:pt idx="1">
                  <c:v>Workplace risk/ safety assessment</c:v>
                </c:pt>
                <c:pt idx="2">
                  <c:v>Individual risk assessment</c:v>
                </c:pt>
                <c:pt idx="3">
                  <c:v>Hazard usage</c:v>
                </c:pt>
                <c:pt idx="4">
                  <c:v>Medical Service</c:v>
                </c:pt>
              </c:strCache>
            </c:strRef>
          </c:cat>
          <c:val>
            <c:numRef>
              <c:f>'Charts OHS'!$AF$31:$AF$35</c:f>
              <c:numCache>
                <c:formatCode>0%</c:formatCode>
                <c:ptCount val="5"/>
                <c:pt idx="0">
                  <c:v>0.4</c:v>
                </c:pt>
                <c:pt idx="1">
                  <c:v>0.36</c:v>
                </c:pt>
                <c:pt idx="2">
                  <c:v>0.13</c:v>
                </c:pt>
                <c:pt idx="3">
                  <c:v>0.09</c:v>
                </c:pt>
                <c:pt idx="4">
                  <c:v>0.02</c:v>
                </c:pt>
              </c:numCache>
            </c:numRef>
          </c:val>
        </c:ser>
        <c:ser>
          <c:idx val="1"/>
          <c:order val="1"/>
          <c:tx>
            <c:strRef>
              <c:f>'Charts OHS'!$AG$30</c:f>
              <c:strCache>
                <c:ptCount val="1"/>
                <c:pt idx="0">
                  <c:v>Mandatory</c:v>
                </c:pt>
              </c:strCache>
            </c:strRef>
          </c:tx>
          <c:invertIfNegative val="0"/>
          <c:cat>
            <c:strRef>
              <c:f>'Charts OHS'!$AC$31:$AE$35</c:f>
              <c:strCache>
                <c:ptCount val="5"/>
                <c:pt idx="0">
                  <c:v>Personnel protection</c:v>
                </c:pt>
                <c:pt idx="1">
                  <c:v>Workplace risk/ safety assessment</c:v>
                </c:pt>
                <c:pt idx="2">
                  <c:v>Individual risk assessment</c:v>
                </c:pt>
                <c:pt idx="3">
                  <c:v>Hazard usage</c:v>
                </c:pt>
                <c:pt idx="4">
                  <c:v>Medical Service</c:v>
                </c:pt>
              </c:strCache>
            </c:strRef>
          </c:cat>
          <c:val>
            <c:numRef>
              <c:f>'Charts OHS'!$AG$31:$AG$35</c:f>
              <c:numCache>
                <c:formatCode>0%</c:formatCode>
                <c:ptCount val="5"/>
                <c:pt idx="0">
                  <c:v>0.49</c:v>
                </c:pt>
                <c:pt idx="1">
                  <c:v>0.25</c:v>
                </c:pt>
                <c:pt idx="2">
                  <c:v>0.14000000000000001</c:v>
                </c:pt>
                <c:pt idx="3">
                  <c:v>0.06</c:v>
                </c:pt>
                <c:pt idx="4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8301216"/>
        <c:axId val="268305136"/>
        <c:axId val="0"/>
      </c:bar3DChart>
      <c:catAx>
        <c:axId val="268301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68305136"/>
        <c:crosses val="autoZero"/>
        <c:auto val="1"/>
        <c:lblAlgn val="ctr"/>
        <c:lblOffset val="100"/>
        <c:noMultiLvlLbl val="0"/>
      </c:catAx>
      <c:valAx>
        <c:axId val="26830513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683012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218467883822211"/>
          <c:y val="0.19185846788045346"/>
          <c:w val="0.12752228086873757"/>
          <c:h val="0.15045583296181197"/>
        </c:manualLayout>
      </c:layout>
      <c:overlay val="0"/>
      <c:txPr>
        <a:bodyPr/>
        <a:lstStyle/>
        <a:p>
          <a:pPr>
            <a:defRPr sz="11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F1654B-8319-4FC5-8378-67B57E6CCC3D}" type="datetimeFigureOut">
              <a:rPr lang="en-US" smtClean="0"/>
              <a:t>8/29/2015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FF667-681E-4213-8184-BD2CDC1427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25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Good welfare = ?  5 freedoms (hunger/ thirst; discomfort; pain, injury, disease; normal behavior; fear,</a:t>
            </a:r>
            <a:r>
              <a:rPr lang="en-US" baseline="0" dirty="0" smtClean="0"/>
              <a:t> distress)</a:t>
            </a:r>
            <a:r>
              <a:rPr lang="en-US" dirty="0" smtClean="0"/>
              <a:t>.</a:t>
            </a:r>
            <a:r>
              <a:rPr lang="en-US" baseline="0" dirty="0" smtClean="0"/>
              <a:t>  Adaptive homeostasis. State of health and well-being.  Psychological well-being.  The “</a:t>
            </a:r>
            <a:r>
              <a:rPr lang="en-US" baseline="0" dirty="0" err="1" smtClean="0"/>
              <a:t>Pigness</a:t>
            </a:r>
            <a:r>
              <a:rPr lang="en-US" baseline="0" dirty="0" smtClean="0"/>
              <a:t>” of a pig, “</a:t>
            </a:r>
            <a:r>
              <a:rPr lang="en-US" baseline="0" dirty="0" err="1" smtClean="0"/>
              <a:t>dogness</a:t>
            </a:r>
            <a:r>
              <a:rPr lang="en-US" baseline="0" dirty="0" smtClean="0"/>
              <a:t>” of a dog, or “</a:t>
            </a:r>
            <a:r>
              <a:rPr lang="en-US" baseline="0" dirty="0" err="1" smtClean="0"/>
              <a:t>mouseness</a:t>
            </a:r>
            <a:r>
              <a:rPr lang="en-US" baseline="0" dirty="0" smtClean="0"/>
              <a:t>” of a mouse.  (ethos of the animal).</a:t>
            </a:r>
          </a:p>
          <a:p>
            <a:r>
              <a:rPr lang="en-US" baseline="0" dirty="0" smtClean="0"/>
              <a:t>Good science – merit, likelihood of benefit, accuracy, validity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F667-681E-4213-8184-BD2CDC1427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26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There are currently 941 accredited institutions (October 2014)</a:t>
            </a:r>
          </a:p>
          <a:p>
            <a:r>
              <a:rPr lang="en-US" dirty="0" smtClean="0"/>
              <a:t>Approximately 310 site visits per year or about 100+ visits per trimester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69166B-8D6D-4712-B771-195BFF3E2FD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54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 smtClean="0"/>
              <a:t>Generate the map above at traveltip.org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0EC5DA-4927-48F6-9B81-A54DCAFC378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73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With growth in recent years in the pacific rim region, there has been a marked increase in the number of commercial institutions seeking/attaining accreditation.  Until several years ago, academic institutions represented the largest sector.  Continued growth in the pacific rim region is expected to continue.  New applications from the </a:t>
            </a:r>
            <a:r>
              <a:rPr lang="en-US" dirty="0" err="1" smtClean="0"/>
              <a:t>pac</a:t>
            </a:r>
            <a:r>
              <a:rPr lang="en-US" dirty="0" smtClean="0"/>
              <a:t> rim comprise over half of the total new applications each year.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BBD00A-1497-44E2-9323-132B99FA57D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662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12% of all findings were mandatories, 88% SFI’s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22.6%</a:t>
            </a:r>
            <a:r>
              <a:rPr lang="en-US" baseline="0" dirty="0" smtClean="0"/>
              <a:t> of the findings in Animal Environment were related to behavioral and social management.  One could argue that those findings are really IACUC-related (IACUC expectations for EE and social housing).  If one placed those finding in the IACUC component, then IACUC would increase by 25% and would comprise a total of 24% of the findings and the component most often cited (and AE would drop to 20%)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There are 34 categories within the program components and 116 subcategories</a:t>
            </a:r>
            <a:r>
              <a:rPr lang="en-US" baseline="0" dirty="0" smtClean="0"/>
              <a:t> among the categories.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C1E9E7-8FAD-4AFB-A670-5B04CFB1783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83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93% of the mandatories in behavioral and social management are due to issues with</a:t>
            </a:r>
            <a:r>
              <a:rPr lang="en-US" baseline="0" dirty="0" smtClean="0"/>
              <a:t> social housing…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F667-681E-4213-8184-BD2CDC1427F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22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Personnel p0rotection is the most often cited area</a:t>
            </a:r>
            <a:r>
              <a:rPr lang="en-US" baseline="0" dirty="0" smtClean="0"/>
              <a:t> of the program.  An issue with personnel protection is found in 2 of every 3 site visits (and this category is the 2nd most common mandatory deficiency).</a:t>
            </a:r>
          </a:p>
          <a:p>
            <a:r>
              <a:rPr lang="en-US" baseline="0" dirty="0" smtClean="0"/>
              <a:t>Workplace risk assessment issues are found in over half of all site visits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F667-681E-4213-8184-BD2CDC1427F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88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common</a:t>
            </a:r>
            <a:r>
              <a:rPr lang="en-US" baseline="0" dirty="0" smtClean="0"/>
              <a:t> issues identified (VC):</a:t>
            </a:r>
          </a:p>
          <a:p>
            <a:r>
              <a:rPr lang="en-US" baseline="0" dirty="0" smtClean="0"/>
              <a:t>NA – vet medical care</a:t>
            </a:r>
          </a:p>
          <a:p>
            <a:r>
              <a:rPr lang="en-US" baseline="0" dirty="0" smtClean="0"/>
              <a:t>EU – vet medical care and euthanasia</a:t>
            </a:r>
          </a:p>
          <a:p>
            <a:r>
              <a:rPr lang="en-US" baseline="0" dirty="0" smtClean="0"/>
              <a:t>PR – vet medical care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F667-681E-4213-8184-BD2CDC1427F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4447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common issues identified (AE):</a:t>
            </a:r>
          </a:p>
          <a:p>
            <a:r>
              <a:rPr lang="en-US" dirty="0" smtClean="0"/>
              <a:t>NA - social housing </a:t>
            </a:r>
          </a:p>
          <a:p>
            <a:r>
              <a:rPr lang="en-US" dirty="0" smtClean="0"/>
              <a:t>EU – husbandry</a:t>
            </a:r>
          </a:p>
          <a:p>
            <a:r>
              <a:rPr lang="en-US" dirty="0" smtClean="0"/>
              <a:t>PR – social housing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F667-681E-4213-8184-BD2CDC1427F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33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common issues identified (OB):</a:t>
            </a:r>
          </a:p>
          <a:p>
            <a:r>
              <a:rPr lang="en-US" dirty="0" smtClean="0"/>
              <a:t>NA – protocol</a:t>
            </a:r>
            <a:r>
              <a:rPr lang="en-US" baseline="0" dirty="0" smtClean="0"/>
              <a:t> review and </a:t>
            </a:r>
            <a:r>
              <a:rPr lang="en-US" baseline="0" dirty="0" err="1" smtClean="0"/>
              <a:t>prog</a:t>
            </a:r>
            <a:r>
              <a:rPr lang="en-US" baseline="0" dirty="0" smtClean="0"/>
              <a:t> review/ inspections</a:t>
            </a:r>
          </a:p>
          <a:p>
            <a:r>
              <a:rPr lang="en-US" baseline="0" dirty="0" smtClean="0"/>
              <a:t>EU – policies</a:t>
            </a:r>
          </a:p>
          <a:p>
            <a:r>
              <a:rPr lang="en-US" baseline="0" dirty="0" smtClean="0"/>
              <a:t>PR - Policies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F667-681E-4213-8184-BD2CDC1427F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446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common issues</a:t>
            </a:r>
            <a:r>
              <a:rPr lang="en-US" baseline="0" dirty="0" smtClean="0"/>
              <a:t> identified (PP):</a:t>
            </a:r>
          </a:p>
          <a:p>
            <a:r>
              <a:rPr lang="en-US" baseline="0" dirty="0" smtClean="0"/>
              <a:t>NA – HVAC</a:t>
            </a:r>
          </a:p>
          <a:p>
            <a:r>
              <a:rPr lang="en-US" baseline="0" dirty="0" smtClean="0"/>
              <a:t>EU – HVAC</a:t>
            </a:r>
          </a:p>
          <a:p>
            <a:r>
              <a:rPr lang="en-US" baseline="0" dirty="0" smtClean="0"/>
              <a:t>PR - HVAC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F667-681E-4213-8184-BD2CDC1427F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19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common issues identified (OHS):</a:t>
            </a:r>
          </a:p>
          <a:p>
            <a:r>
              <a:rPr lang="en-US" dirty="0" smtClean="0"/>
              <a:t>NA – personnel protection</a:t>
            </a:r>
          </a:p>
          <a:p>
            <a:r>
              <a:rPr lang="en-US" dirty="0" smtClean="0"/>
              <a:t>EU – personnel protection</a:t>
            </a:r>
          </a:p>
          <a:p>
            <a:r>
              <a:rPr lang="en-US" dirty="0" smtClean="0"/>
              <a:t>PR – Workplace risk assessment + personnel protection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FF667-681E-4213-8184-BD2CDC1427F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5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2D62EC-B0B4-43EE-BAA8-EC239B9C80AD}" type="datetimeFigureOut">
              <a:rPr lang="en-US" smtClean="0"/>
              <a:t>8/29/2015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37A51C-863C-4519-A5ED-B3E64D62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95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2D62EC-B0B4-43EE-BAA8-EC239B9C80AD}" type="datetimeFigureOut">
              <a:rPr lang="en-US" smtClean="0"/>
              <a:t>8/29/2015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37A51C-863C-4519-A5ED-B3E64D62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539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2D62EC-B0B4-43EE-BAA8-EC239B9C80AD}" type="datetimeFigureOut">
              <a:rPr lang="en-US" smtClean="0"/>
              <a:t>8/29/2015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37A51C-863C-4519-A5ED-B3E64D62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666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2D62EC-B0B4-43EE-BAA8-EC239B9C80AD}" type="datetimeFigureOut">
              <a:rPr lang="en-US" smtClean="0"/>
              <a:t>8/29/2015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37A51C-863C-4519-A5ED-B3E64D62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9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2D62EC-B0B4-43EE-BAA8-EC239B9C80AD}" type="datetimeFigureOut">
              <a:rPr lang="en-US" smtClean="0"/>
              <a:t>8/29/2015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37A51C-863C-4519-A5ED-B3E64D62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03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2D62EC-B0B4-43EE-BAA8-EC239B9C80AD}" type="datetimeFigureOut">
              <a:rPr lang="en-US" smtClean="0"/>
              <a:t>8/29/2015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37A51C-863C-4519-A5ED-B3E64D62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22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2D62EC-B0B4-43EE-BAA8-EC239B9C80AD}" type="datetimeFigureOut">
              <a:rPr lang="en-US" smtClean="0"/>
              <a:t>8/29/2015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37A51C-863C-4519-A5ED-B3E64D62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2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2D62EC-B0B4-43EE-BAA8-EC239B9C80AD}" type="datetimeFigureOut">
              <a:rPr lang="en-US" smtClean="0"/>
              <a:t>8/29/2015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37A51C-863C-4519-A5ED-B3E64D62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508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2D62EC-B0B4-43EE-BAA8-EC239B9C80AD}" type="datetimeFigureOut">
              <a:rPr lang="en-US" smtClean="0"/>
              <a:t>8/29/2015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37A51C-863C-4519-A5ED-B3E64D62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376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2D62EC-B0B4-43EE-BAA8-EC239B9C80AD}" type="datetimeFigureOut">
              <a:rPr lang="en-US" smtClean="0"/>
              <a:t>8/29/2015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37A51C-863C-4519-A5ED-B3E64D62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112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2D62EC-B0B4-43EE-BAA8-EC239B9C80AD}" type="datetimeFigureOut">
              <a:rPr lang="en-US" smtClean="0"/>
              <a:t>8/29/2015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37A51C-863C-4519-A5ED-B3E64D62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19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8276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8" name="Picture 10" descr="AAALAC_logo_SMALL.gif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6236842"/>
            <a:ext cx="1828800" cy="656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757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rgbClr val="003468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200" indent="-457200" algn="l" defTabSz="914400" rtl="0" eaLnBrk="1" latinLnBrk="0" hangingPunct="1">
        <a:spcBef>
          <a:spcPct val="20000"/>
        </a:spcBef>
        <a:buClr>
          <a:srgbClr val="88B3DA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14400" indent="-457200" algn="l" defTabSz="914400" rtl="0" eaLnBrk="1" latinLnBrk="0" hangingPunct="1">
        <a:spcBef>
          <a:spcPct val="20000"/>
        </a:spcBef>
        <a:buClr>
          <a:srgbClr val="88B3DA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257300" indent="-342900" algn="l" defTabSz="914400" rtl="0" eaLnBrk="1" latinLnBrk="0" hangingPunct="1">
        <a:spcBef>
          <a:spcPct val="20000"/>
        </a:spcBef>
        <a:buClr>
          <a:srgbClr val="88B3DA"/>
        </a:buClr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714500" indent="-342900" algn="l" defTabSz="914400" rtl="0" eaLnBrk="1" latinLnBrk="0" hangingPunct="1">
        <a:spcBef>
          <a:spcPct val="20000"/>
        </a:spcBef>
        <a:buClr>
          <a:srgbClr val="88B3DA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171700" indent="-342900" algn="l" defTabSz="914400" rtl="0" eaLnBrk="1" latinLnBrk="0" hangingPunct="1">
        <a:spcBef>
          <a:spcPct val="20000"/>
        </a:spcBef>
        <a:buClr>
          <a:srgbClr val="88B3DA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hyperlink" Target="https://www.google.com/url?sa=i&amp;rct=j&amp;q=&amp;esrc=s&amp;frm=1&amp;source=images&amp;cd=&amp;cad=rja&amp;uact=8&amp;ved=0CAcQjRxqFQoTCP6Ih-GEuMcCFcyLkgodGNoGnw&amp;url=https://prezi.com/eud8z44rzhoq/by-helen-killian/&amp;ei=Z_rVVb65LsyXygSYtJv4CQ&amp;psig=AFQjCNGiRPiyA5gCwchDRVwwkBFgQqMWTQ&amp;ust=1440172387713123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CAcQjRxqFQoTCM_705-huMcCFcSsPgodLzsE7Q&amp;url=http://libguides.acu.edu.au/legalethics&amp;ei=RxjWVY-8DsTZ-gGv9pDoDg&amp;psig=AFQjCNE-pLdZfGP9aqPZR4lYMrExvZKrFw&amp;ust=144018067395356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m/url?sa=i&amp;rct=j&amp;q=&amp;esrc=s&amp;frm=1&amp;source=images&amp;cd=&amp;cad=rja&amp;uact=8&amp;docid=qU-FYZLlYeLeKM&amp;tbnid=OD5xufX0JdyYrM:&amp;ved=0CAUQjRw&amp;url=http://www.businesscomputingworld.co.uk/the-business-impact-of-2013s-it-trends/&amp;ei=w-bfU5CJBMyOyATCrYLADg&amp;bvm=bv.72197243,d.aWw&amp;psig=AFQjCNE8ln6lSMg4lF66e31ESsiQh-1vFg&amp;ust=1407268874244190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m/url?sa=i&amp;rct=j&amp;q=&amp;esrc=s&amp;frm=1&amp;source=images&amp;cd=&amp;cad=rja&amp;uact=8&amp;ved=0CAcQjRxqFQoTCK60i_b_uscCFYE0PgodaRYOcw&amp;url=http://www.forbes.com/sites/joshbersin/2012/10/31/are-expat-programs-dead/&amp;ei=_IfXVa7GN4Hp-AHprLiYBw&amp;psig=AFQjCNH67dXG33EMCCKKMJnuU07CpJVZgg&amp;ust=1440274761262023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4.jpeg"/><Relationship Id="rId4" Type="http://schemas.openxmlformats.org/officeDocument/2006/relationships/hyperlink" Target="https://www.google.com/url?sa=i&amp;rct=j&amp;q=&amp;esrc=s&amp;frm=1&amp;source=images&amp;cd=&amp;cad=rja&amp;uact=8&amp;ved=0CAcQjRxqFQoTCP6Ih-GEuMcCFcyLkgodGNoGnw&amp;url=https://prezi.com/eud8z44rzhoq/by-helen-killian/&amp;ei=Z_rVVb65LsyXygSYtJv4CQ&amp;psig=AFQjCNGiRPiyA5gCwchDRVwwkBFgQqMWTQ&amp;ust=144017238771312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0200" y="2514600"/>
            <a:ext cx="7162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4600"/>
              </a:lnSpc>
            </a:pPr>
            <a:r>
              <a:rPr lang="en-US" sz="4000" dirty="0" smtClean="0">
                <a:solidFill>
                  <a:srgbClr val="003468"/>
                </a:solidFill>
                <a:latin typeface="Arial" pitchFamily="34" charset="0"/>
                <a:cs typeface="Arial" pitchFamily="34" charset="0"/>
              </a:rPr>
              <a:t>Research Animal Welfare &amp; Scientific Integrity: </a:t>
            </a:r>
          </a:p>
          <a:p>
            <a:pPr algn="r">
              <a:lnSpc>
                <a:spcPts val="4600"/>
              </a:lnSpc>
            </a:pPr>
            <a:r>
              <a:rPr lang="en-US" sz="2800" dirty="0" smtClean="0">
                <a:solidFill>
                  <a:srgbClr val="003468"/>
                </a:solidFill>
                <a:latin typeface="Arial" pitchFamily="34" charset="0"/>
                <a:cs typeface="Arial" pitchFamily="34" charset="0"/>
              </a:rPr>
              <a:t>An AAALAC International Perspective</a:t>
            </a:r>
            <a:endParaRPr lang="en-US" sz="2800" dirty="0">
              <a:solidFill>
                <a:srgbClr val="0034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4814557"/>
            <a:ext cx="5715000" cy="677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1600" i="1" dirty="0" smtClean="0">
                <a:solidFill>
                  <a:srgbClr val="003468"/>
                </a:solidFill>
                <a:latin typeface="Arial" pitchFamily="34" charset="0"/>
                <a:cs typeface="Arial" pitchFamily="34" charset="0"/>
              </a:rPr>
              <a:t>John F. Bradfield, DVM, PhD, DACLAM</a:t>
            </a:r>
          </a:p>
          <a:p>
            <a:pPr>
              <a:lnSpc>
                <a:spcPts val="2400"/>
              </a:lnSpc>
            </a:pPr>
            <a:r>
              <a:rPr lang="en-US" sz="1600" i="1" dirty="0" smtClean="0">
                <a:solidFill>
                  <a:srgbClr val="003468"/>
                </a:solidFill>
                <a:latin typeface="Arial" pitchFamily="34" charset="0"/>
                <a:cs typeface="Arial" pitchFamily="34" charset="0"/>
              </a:rPr>
              <a:t>Senior Director, AAALAC International</a:t>
            </a:r>
            <a:endParaRPr lang="en-US" sz="1600" i="1" dirty="0">
              <a:solidFill>
                <a:srgbClr val="00346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10" descr="AAALAC_logo_SMALL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5983319"/>
            <a:ext cx="2438400" cy="87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http://polyland.calpoly.edu/topics/agriculture/studentsites/2006b/Images/DSC01542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94" b="18179"/>
          <a:stretch/>
        </p:blipFill>
        <p:spPr bwMode="auto">
          <a:xfrm>
            <a:off x="7499683" y="1104899"/>
            <a:ext cx="1303187" cy="12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289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Welfare and Science</a:t>
            </a:r>
          </a:p>
          <a:p>
            <a:r>
              <a:rPr lang="en-US" dirty="0" smtClean="0"/>
              <a:t>Review AAALAC trend data </a:t>
            </a:r>
          </a:p>
          <a:p>
            <a:r>
              <a:rPr lang="en-US" dirty="0" smtClean="0"/>
              <a:t>Common challenges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308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9154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Why Animal Welfare in Science Matters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610600" cy="4525963"/>
          </a:xfrm>
        </p:spPr>
        <p:txBody>
          <a:bodyPr/>
          <a:lstStyle/>
          <a:p>
            <a:r>
              <a:rPr lang="en-US" dirty="0" smtClean="0"/>
              <a:t>Ethical Imperative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Society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Veterinarians</a:t>
            </a:r>
          </a:p>
          <a:p>
            <a:r>
              <a:rPr lang="en-US" dirty="0" smtClean="0"/>
              <a:t>Scientific Integrity </a:t>
            </a:r>
            <a:endParaRPr lang="en-US" dirty="0"/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Healthy, well-cared for animals + properly designed studies = better science</a:t>
            </a:r>
            <a:endParaRPr lang="en-US" dirty="0"/>
          </a:p>
        </p:txBody>
      </p:sp>
      <p:pic>
        <p:nvPicPr>
          <p:cNvPr id="2050" name="Picture 2" descr="https://www.amicus-cloud.com/wp-content/uploads/2012/07/Scale-w-Ethics-Law-Book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080284"/>
            <a:ext cx="2209800" cy="258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274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Welfare and Scientific Integrity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Animals with subclinical disease….</a:t>
            </a:r>
          </a:p>
          <a:p>
            <a:r>
              <a:rPr lang="en-US" dirty="0" smtClean="0"/>
              <a:t>Post-procedural pain relief….</a:t>
            </a:r>
          </a:p>
          <a:p>
            <a:r>
              <a:rPr lang="en-US" dirty="0" smtClean="0"/>
              <a:t>Prompt veterinary care…..</a:t>
            </a:r>
          </a:p>
          <a:p>
            <a:r>
              <a:rPr lang="en-US" dirty="0" smtClean="0"/>
              <a:t>Appropriate environment….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Space -  pens/ cages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Social housing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Enrichment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Husbandry </a:t>
            </a:r>
            <a:endParaRPr lang="en-US" dirty="0"/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Illumination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HVAC function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70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AAALAC 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32325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……enhances the quality of research, teaching, and testing by promoting humane, responsible animal care and </a:t>
            </a:r>
            <a:r>
              <a:rPr lang="en-US" i="1" dirty="0" smtClean="0"/>
              <a:t>use…..</a:t>
            </a:r>
            <a:endParaRPr lang="en-US" dirty="0" smtClean="0"/>
          </a:p>
          <a:p>
            <a:r>
              <a:rPr lang="en-US" dirty="0" smtClean="0"/>
              <a:t>Accreditation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Voluntary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Confidential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Peer-review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Site visit every 3 years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947" y="4186237"/>
            <a:ext cx="788988" cy="1066800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</p:pic>
      <p:pic>
        <p:nvPicPr>
          <p:cNvPr id="5" name="Picture 4" descr="http://static.lulu.com/product/ebook/guide-for-the-care-and-use-of-agricultural-animals-in-research-and-teaching-third-edition/12991180/thumbnail/32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178216"/>
            <a:ext cx="828675" cy="10572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4163678"/>
            <a:ext cx="825818" cy="1057275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6575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969963"/>
          </a:xfrm>
        </p:spPr>
        <p:txBody>
          <a:bodyPr/>
          <a:lstStyle/>
          <a:p>
            <a:pPr algn="ctr" eaLnBrk="1" hangingPunct="1"/>
            <a:r>
              <a:rPr lang="en-US" smtClean="0"/>
              <a:t>Number of Accredited Programs</a:t>
            </a:r>
          </a:p>
        </p:txBody>
      </p:sp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8633430"/>
              </p:ext>
            </p:extLst>
          </p:nvPr>
        </p:nvGraphicFramePr>
        <p:xfrm>
          <a:off x="1295400" y="1676400"/>
          <a:ext cx="6858000" cy="4194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388" name="Picture 5" descr="http://www.msad.state.mn.us/News/pressreleases/caesd_accreditation/accreditation_stam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5105400"/>
            <a:ext cx="11715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1909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oading...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605" y="2211971"/>
            <a:ext cx="6738461" cy="3494246"/>
          </a:xfrm>
          <a:prstGeom prst="rect">
            <a:avLst/>
          </a:prstGeom>
          <a:noFill/>
          <a:ln>
            <a:noFill/>
          </a:ln>
        </p:spPr>
      </p:pic>
      <p:sp>
        <p:nvSpPr>
          <p:cNvPr id="17411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69963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Accredited Institutions in 41 Countries/ Regions</a:t>
            </a:r>
          </a:p>
        </p:txBody>
      </p:sp>
      <p:sp>
        <p:nvSpPr>
          <p:cNvPr id="17412" name="TextBox 2"/>
          <p:cNvSpPr txBox="1">
            <a:spLocks noChangeArrowheads="1"/>
          </p:cNvSpPr>
          <p:nvPr/>
        </p:nvSpPr>
        <p:spPr bwMode="auto">
          <a:xfrm>
            <a:off x="317500" y="2945686"/>
            <a:ext cx="1752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dirty="0"/>
              <a:t>North America </a:t>
            </a:r>
            <a:r>
              <a:rPr lang="en-US" sz="1400" dirty="0" smtClean="0"/>
              <a:t>74%</a:t>
            </a:r>
            <a:endParaRPr lang="en-US" sz="1400" dirty="0"/>
          </a:p>
        </p:txBody>
      </p:sp>
      <p:sp>
        <p:nvSpPr>
          <p:cNvPr id="17413" name="TextBox 5"/>
          <p:cNvSpPr txBox="1">
            <a:spLocks noChangeArrowheads="1"/>
          </p:cNvSpPr>
          <p:nvPr/>
        </p:nvSpPr>
        <p:spPr bwMode="auto">
          <a:xfrm>
            <a:off x="3396916" y="3075679"/>
            <a:ext cx="1143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dirty="0"/>
              <a:t>Europe </a:t>
            </a:r>
            <a:r>
              <a:rPr lang="en-US" sz="1400" dirty="0" smtClean="0"/>
              <a:t>9%</a:t>
            </a:r>
            <a:endParaRPr lang="en-US" sz="1400" dirty="0"/>
          </a:p>
        </p:txBody>
      </p:sp>
      <p:sp>
        <p:nvSpPr>
          <p:cNvPr id="17414" name="TextBox 6"/>
          <p:cNvSpPr txBox="1">
            <a:spLocks noChangeArrowheads="1"/>
          </p:cNvSpPr>
          <p:nvPr/>
        </p:nvSpPr>
        <p:spPr bwMode="auto">
          <a:xfrm>
            <a:off x="76200" y="4325938"/>
            <a:ext cx="2857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dirty="0"/>
              <a:t>Latin America/ Caribbean ~1%</a:t>
            </a:r>
          </a:p>
        </p:txBody>
      </p:sp>
      <p:sp>
        <p:nvSpPr>
          <p:cNvPr id="17415" name="TextBox 7"/>
          <p:cNvSpPr txBox="1">
            <a:spLocks noChangeArrowheads="1"/>
          </p:cNvSpPr>
          <p:nvPr/>
        </p:nvSpPr>
        <p:spPr bwMode="auto">
          <a:xfrm>
            <a:off x="4397542" y="5043488"/>
            <a:ext cx="1143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dirty="0"/>
              <a:t>Africa .3%</a:t>
            </a:r>
          </a:p>
        </p:txBody>
      </p:sp>
      <p:sp>
        <p:nvSpPr>
          <p:cNvPr id="17416" name="TextBox 8"/>
          <p:cNvSpPr txBox="1">
            <a:spLocks noChangeArrowheads="1"/>
          </p:cNvSpPr>
          <p:nvPr/>
        </p:nvSpPr>
        <p:spPr bwMode="auto">
          <a:xfrm>
            <a:off x="4383254" y="2057983"/>
            <a:ext cx="23145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dirty="0"/>
              <a:t>Middle East .3%</a:t>
            </a:r>
          </a:p>
        </p:txBody>
      </p:sp>
      <p:sp>
        <p:nvSpPr>
          <p:cNvPr id="17417" name="TextBox 9"/>
          <p:cNvSpPr txBox="1">
            <a:spLocks noChangeArrowheads="1"/>
          </p:cNvSpPr>
          <p:nvPr/>
        </p:nvSpPr>
        <p:spPr bwMode="auto">
          <a:xfrm>
            <a:off x="7010400" y="3417887"/>
            <a:ext cx="167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dirty="0"/>
              <a:t>Pacific Rim </a:t>
            </a:r>
            <a:r>
              <a:rPr lang="en-US" sz="1400" dirty="0" smtClean="0"/>
              <a:t>15%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562358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98901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Demographics </a:t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en-US" sz="3600" dirty="0" smtClean="0"/>
              <a:t>proportion of accredited units by industry sector</a:t>
            </a:r>
            <a:endParaRPr lang="en-US" dirty="0" smtClean="0"/>
          </a:p>
        </p:txBody>
      </p:sp>
      <p:graphicFrame>
        <p:nvGraphicFramePr>
          <p:cNvPr id="18435" name="Object 3"/>
          <p:cNvGraphicFramePr>
            <a:graphicFrameLocks noGrp="1" noChangeAspect="1"/>
          </p:cNvGraphicFramePr>
          <p:nvPr/>
        </p:nvGraphicFramePr>
        <p:xfrm>
          <a:off x="990600" y="2286000"/>
          <a:ext cx="7296150" cy="381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r:id="rId5" imgW="7291448" imgH="3816427" progId="Excel.Chart.8">
                  <p:embed/>
                </p:oleObj>
              </mc:Choice>
              <mc:Fallback>
                <p:oleObj r:id="rId5" imgW="7291448" imgH="3816427" progId="Excel.Char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286000"/>
                        <a:ext cx="7296150" cy="3814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189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 -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2057400"/>
            <a:ext cx="3962400" cy="4251325"/>
          </a:xfrm>
        </p:spPr>
        <p:txBody>
          <a:bodyPr/>
          <a:lstStyle/>
          <a:p>
            <a:r>
              <a:rPr lang="en-US" dirty="0" smtClean="0"/>
              <a:t>671 site visits</a:t>
            </a:r>
          </a:p>
          <a:p>
            <a:r>
              <a:rPr lang="en-US" dirty="0" smtClean="0"/>
              <a:t>4815 findings – described at the exit briefing….</a:t>
            </a:r>
            <a:endParaRPr lang="en-US" dirty="0"/>
          </a:p>
        </p:txBody>
      </p:sp>
      <p:pic>
        <p:nvPicPr>
          <p:cNvPr id="5" name="Picture 4" descr="https://encrypted-tbn1.gstatic.com/images?q=tbn:ANd9GcSOQA9CHNcmknF0E1QZTNgOgxgSGkPV_OtgtOIVHZ81O8VH-2evzw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34" y="2057400"/>
            <a:ext cx="3924300" cy="313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09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Categories of Findings….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Mandatory</a:t>
            </a:r>
            <a:r>
              <a:rPr lang="en-US" dirty="0" smtClean="0"/>
              <a:t> – </a:t>
            </a:r>
            <a:r>
              <a:rPr lang="en-US" sz="2800" i="1" dirty="0" smtClean="0"/>
              <a:t>a deficiency that must be corrected in order to maintain (or attain) full accreditation</a:t>
            </a:r>
          </a:p>
          <a:p>
            <a:r>
              <a:rPr lang="en-US" b="1" dirty="0" smtClean="0"/>
              <a:t>Suggestion for Improvement (SFI) </a:t>
            </a:r>
            <a:r>
              <a:rPr lang="en-US" dirty="0" smtClean="0"/>
              <a:t>– </a:t>
            </a:r>
            <a:r>
              <a:rPr lang="en-US" sz="2800" i="1" dirty="0" smtClean="0"/>
              <a:t>a deficiency that if corrected would improve the program, but correction is not essential to maintaining full accreditation status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243554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Analysis of Findings</a:t>
            </a:r>
            <a:endParaRPr lang="en-US" sz="27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231794761"/>
              </p:ext>
            </p:extLst>
          </p:nvPr>
        </p:nvGraphicFramePr>
        <p:xfrm>
          <a:off x="990600" y="1373822"/>
          <a:ext cx="7391399" cy="4341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5725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IACUC-Related Findings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2247829"/>
              </p:ext>
            </p:extLst>
          </p:nvPr>
        </p:nvGraphicFramePr>
        <p:xfrm>
          <a:off x="152400" y="1524000"/>
          <a:ext cx="87630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307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Review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5235051"/>
              </p:ext>
            </p:extLst>
          </p:nvPr>
        </p:nvGraphicFramePr>
        <p:xfrm>
          <a:off x="381000" y="1445418"/>
          <a:ext cx="8458200" cy="4650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Down Arrow 5"/>
          <p:cNvSpPr/>
          <p:nvPr/>
        </p:nvSpPr>
        <p:spPr>
          <a:xfrm rot="1257937">
            <a:off x="1791525" y="1161196"/>
            <a:ext cx="228600" cy="685800"/>
          </a:xfrm>
          <a:prstGeom prst="downArrow">
            <a:avLst/>
          </a:prstGeom>
          <a:solidFill>
            <a:srgbClr val="C00000"/>
          </a:solidFill>
          <a:ln w="127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257937">
            <a:off x="2618872" y="1999397"/>
            <a:ext cx="228600" cy="685800"/>
          </a:xfrm>
          <a:prstGeom prst="downArrow">
            <a:avLst/>
          </a:prstGeom>
          <a:solidFill>
            <a:srgbClr val="C00000"/>
          </a:solidFill>
          <a:ln w="127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 rot="1257937">
            <a:off x="3090936" y="2649396"/>
            <a:ext cx="228600" cy="685800"/>
          </a:xfrm>
          <a:prstGeom prst="downArrow">
            <a:avLst/>
          </a:prstGeom>
          <a:solidFill>
            <a:srgbClr val="C00000"/>
          </a:solidFill>
          <a:ln w="127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 rot="1257937">
            <a:off x="4398369" y="3142397"/>
            <a:ext cx="228600" cy="685800"/>
          </a:xfrm>
          <a:prstGeom prst="downArrow">
            <a:avLst/>
          </a:prstGeom>
          <a:solidFill>
            <a:srgbClr val="C00000"/>
          </a:solidFill>
          <a:ln w="127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1257937">
            <a:off x="5721015" y="3294796"/>
            <a:ext cx="228600" cy="685800"/>
          </a:xfrm>
          <a:prstGeom prst="downArrow">
            <a:avLst/>
          </a:prstGeom>
          <a:solidFill>
            <a:srgbClr val="C00000"/>
          </a:solidFill>
          <a:ln w="127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1257937">
            <a:off x="6179866" y="3287514"/>
            <a:ext cx="228600" cy="685800"/>
          </a:xfrm>
          <a:prstGeom prst="downArrow">
            <a:avLst/>
          </a:prstGeom>
          <a:solidFill>
            <a:srgbClr val="C00000"/>
          </a:solidFill>
          <a:ln w="127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0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Vet Care Findings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7983948"/>
              </p:ext>
            </p:extLst>
          </p:nvPr>
        </p:nvGraphicFramePr>
        <p:xfrm>
          <a:off x="228600" y="1524000"/>
          <a:ext cx="8686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86400" y="2590800"/>
            <a:ext cx="350520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Clinical care……………………………41%</a:t>
            </a:r>
          </a:p>
          <a:p>
            <a:r>
              <a:rPr lang="en-US" dirty="0" smtClean="0"/>
              <a:t>Drug use/ storage………………….34%</a:t>
            </a:r>
          </a:p>
          <a:p>
            <a:r>
              <a:rPr lang="en-US" dirty="0" smtClean="0"/>
              <a:t>Vet authority/ qualifications….11%</a:t>
            </a:r>
            <a:endParaRPr lang="en-US" dirty="0"/>
          </a:p>
        </p:txBody>
      </p:sp>
      <p:sp>
        <p:nvSpPr>
          <p:cNvPr id="5" name="Up Arrow 4"/>
          <p:cNvSpPr/>
          <p:nvPr/>
        </p:nvSpPr>
        <p:spPr>
          <a:xfrm rot="19256749">
            <a:off x="6298895" y="2151625"/>
            <a:ext cx="228600" cy="483244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683067" y="2590800"/>
            <a:ext cx="227947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     Procedures….71%   </a:t>
            </a:r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 rot="604316">
            <a:off x="5354949" y="2590800"/>
            <a:ext cx="360051" cy="228600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070202" y="3344197"/>
            <a:ext cx="35052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     Analgesia/anesthetic use…..89%</a:t>
            </a:r>
            <a:endParaRPr lang="en-US" dirty="0"/>
          </a:p>
        </p:txBody>
      </p:sp>
      <p:sp>
        <p:nvSpPr>
          <p:cNvPr id="9" name="Up Arrow 8"/>
          <p:cNvSpPr/>
          <p:nvPr/>
        </p:nvSpPr>
        <p:spPr>
          <a:xfrm rot="17744164">
            <a:off x="4801186" y="3079360"/>
            <a:ext cx="228600" cy="483244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76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Animal Environment - Findings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7673477"/>
              </p:ext>
            </p:extLst>
          </p:nvPr>
        </p:nvGraphicFramePr>
        <p:xfrm>
          <a:off x="76200" y="1524000"/>
          <a:ext cx="8763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48400" y="2362200"/>
            <a:ext cx="2286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Social housing……93%</a:t>
            </a:r>
            <a:endParaRPr lang="en-US" dirty="0"/>
          </a:p>
        </p:txBody>
      </p:sp>
      <p:sp>
        <p:nvSpPr>
          <p:cNvPr id="4" name="Up Arrow 3"/>
          <p:cNvSpPr/>
          <p:nvPr/>
        </p:nvSpPr>
        <p:spPr>
          <a:xfrm rot="18455864">
            <a:off x="5891595" y="2084412"/>
            <a:ext cx="220579" cy="555574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14500" y="3276600"/>
            <a:ext cx="30485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Food/ water…………………..32%</a:t>
            </a:r>
          </a:p>
          <a:p>
            <a:r>
              <a:rPr lang="en-US" dirty="0" smtClean="0"/>
              <a:t>Husbandry procedures…..25%</a:t>
            </a:r>
          </a:p>
        </p:txBody>
      </p:sp>
      <p:sp>
        <p:nvSpPr>
          <p:cNvPr id="7" name="Up Arrow 6"/>
          <p:cNvSpPr/>
          <p:nvPr/>
        </p:nvSpPr>
        <p:spPr>
          <a:xfrm rot="18482422">
            <a:off x="5311444" y="3053217"/>
            <a:ext cx="228600" cy="609600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409702" y="4038600"/>
            <a:ext cx="320089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Monitoring effectiveness……48%</a:t>
            </a:r>
            <a:endParaRPr lang="en-US" dirty="0"/>
          </a:p>
        </p:txBody>
      </p:sp>
      <p:sp>
        <p:nvSpPr>
          <p:cNvPr id="9" name="Up Arrow 8"/>
          <p:cNvSpPr/>
          <p:nvPr/>
        </p:nvSpPr>
        <p:spPr>
          <a:xfrm rot="18455864">
            <a:off x="5028071" y="3733091"/>
            <a:ext cx="220579" cy="555574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13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Plant - Facilities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7988735"/>
              </p:ext>
            </p:extLst>
          </p:nvPr>
        </p:nvGraphicFramePr>
        <p:xfrm>
          <a:off x="1066800" y="1824037"/>
          <a:ext cx="6629400" cy="3890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352800" y="2358189"/>
            <a:ext cx="28956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HVAC report……………….25%</a:t>
            </a:r>
          </a:p>
          <a:p>
            <a:r>
              <a:rPr lang="en-US" dirty="0" smtClean="0"/>
              <a:t>Environ. monitoring……21%</a:t>
            </a:r>
          </a:p>
          <a:p>
            <a:r>
              <a:rPr lang="en-US" dirty="0" smtClean="0"/>
              <a:t>Temp./ hum. control…..20%</a:t>
            </a:r>
          </a:p>
          <a:p>
            <a:r>
              <a:rPr lang="en-US" dirty="0" smtClean="0"/>
              <a:t>Directional airflow……..18%</a:t>
            </a:r>
            <a:endParaRPr lang="en-US" dirty="0"/>
          </a:p>
        </p:txBody>
      </p:sp>
      <p:sp>
        <p:nvSpPr>
          <p:cNvPr id="6" name="Left Arrow 5"/>
          <p:cNvSpPr/>
          <p:nvPr/>
        </p:nvSpPr>
        <p:spPr>
          <a:xfrm>
            <a:off x="2743200" y="2819400"/>
            <a:ext cx="609600" cy="228600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71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Occupational Health &amp; Safety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9706474"/>
              </p:ext>
            </p:extLst>
          </p:nvPr>
        </p:nvGraphicFramePr>
        <p:xfrm>
          <a:off x="1219200" y="1902618"/>
          <a:ext cx="6934200" cy="3964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067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- Global Regions</a:t>
            </a:r>
            <a:endParaRPr lang="en-US" dirty="0"/>
          </a:p>
        </p:txBody>
      </p:sp>
      <p:pic>
        <p:nvPicPr>
          <p:cNvPr id="4" name="Picture 2" descr="http://blogs-images.forbes.com/joshbersin/files/2012/12/glob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3" y="1828800"/>
            <a:ext cx="4114800" cy="379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20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Overall Mandatory issues – by Region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b="1" u="sng" dirty="0" smtClean="0"/>
              <a:t>Region</a:t>
            </a:r>
            <a:r>
              <a:rPr lang="en-US" dirty="0" smtClean="0"/>
              <a:t>		</a:t>
            </a:r>
            <a:r>
              <a:rPr lang="en-US" b="1" u="sng" dirty="0" smtClean="0"/>
              <a:t>Prevalence</a:t>
            </a:r>
          </a:p>
          <a:p>
            <a:r>
              <a:rPr lang="en-US" dirty="0" smtClean="0"/>
              <a:t>North America…… 0.5 </a:t>
            </a:r>
            <a:r>
              <a:rPr lang="en-US" sz="2400" dirty="0" smtClean="0"/>
              <a:t>(1 in 2 site visits)</a:t>
            </a:r>
          </a:p>
          <a:p>
            <a:r>
              <a:rPr lang="en-US" dirty="0" smtClean="0"/>
              <a:t>Europe…………… 0.86 </a:t>
            </a:r>
            <a:r>
              <a:rPr lang="en-US" sz="2400" dirty="0" smtClean="0"/>
              <a:t>(8 in 10 site visits)</a:t>
            </a:r>
          </a:p>
          <a:p>
            <a:r>
              <a:rPr lang="en-US" dirty="0" smtClean="0"/>
              <a:t>Pacific Rim………. 1.13 </a:t>
            </a:r>
            <a:r>
              <a:rPr lang="en-US" sz="2400" dirty="0" smtClean="0"/>
              <a:t>(&gt; 1 each site visit)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9071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Veterinary Care Mandatory Issues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78276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b="1" u="sng" dirty="0" smtClean="0"/>
              <a:t>Region</a:t>
            </a:r>
            <a:r>
              <a:rPr lang="en-US" dirty="0" smtClean="0"/>
              <a:t>		</a:t>
            </a:r>
            <a:r>
              <a:rPr lang="en-US" b="1" u="sng" dirty="0" smtClean="0"/>
              <a:t>Prevalence</a:t>
            </a:r>
          </a:p>
          <a:p>
            <a:r>
              <a:rPr lang="en-US" dirty="0" smtClean="0"/>
              <a:t>North America…… 0.05 </a:t>
            </a:r>
            <a:r>
              <a:rPr lang="en-US" sz="2400" dirty="0" smtClean="0"/>
              <a:t>(1 in 20)</a:t>
            </a:r>
          </a:p>
          <a:p>
            <a:r>
              <a:rPr lang="en-US" dirty="0" smtClean="0"/>
              <a:t>Europe…………… 0.08 </a:t>
            </a:r>
            <a:r>
              <a:rPr lang="en-US" sz="2400" dirty="0" smtClean="0"/>
              <a:t>(1 in 13)</a:t>
            </a:r>
          </a:p>
          <a:p>
            <a:r>
              <a:rPr lang="en-US" dirty="0" smtClean="0"/>
              <a:t>Pacific Rim………. 0.22 </a:t>
            </a:r>
            <a:r>
              <a:rPr lang="en-US" sz="2400" dirty="0" smtClean="0"/>
              <a:t>(1 in 5)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344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Animal Environment - Mandatory Issues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78276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b="1" u="sng" dirty="0" smtClean="0"/>
              <a:t>Region</a:t>
            </a:r>
            <a:r>
              <a:rPr lang="en-US" dirty="0" smtClean="0"/>
              <a:t>		</a:t>
            </a:r>
            <a:r>
              <a:rPr lang="en-US" b="1" u="sng" dirty="0" smtClean="0"/>
              <a:t>Prevalence</a:t>
            </a:r>
          </a:p>
          <a:p>
            <a:r>
              <a:rPr lang="en-US" dirty="0" smtClean="0"/>
              <a:t>North America…… 0.08 </a:t>
            </a:r>
            <a:r>
              <a:rPr lang="en-US" sz="2400" dirty="0" smtClean="0"/>
              <a:t>(1 in 13)</a:t>
            </a:r>
          </a:p>
          <a:p>
            <a:r>
              <a:rPr lang="en-US" dirty="0" smtClean="0"/>
              <a:t>Europe…………… 0.13 </a:t>
            </a:r>
            <a:r>
              <a:rPr lang="en-US" sz="2400" dirty="0" smtClean="0"/>
              <a:t>(1 in 8)</a:t>
            </a:r>
          </a:p>
          <a:p>
            <a:r>
              <a:rPr lang="en-US" dirty="0" smtClean="0"/>
              <a:t>Pacific Rim………. 0.12 </a:t>
            </a:r>
            <a:r>
              <a:rPr lang="en-US" sz="2400" dirty="0" smtClean="0"/>
              <a:t>(1 in 8)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2299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IACUC/OB - Mandatory Issues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78276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b="1" u="sng" dirty="0" smtClean="0"/>
              <a:t>Region</a:t>
            </a:r>
            <a:r>
              <a:rPr lang="en-US" dirty="0" smtClean="0"/>
              <a:t>		</a:t>
            </a:r>
            <a:r>
              <a:rPr lang="en-US" b="1" u="sng" dirty="0" smtClean="0"/>
              <a:t>Prevalence</a:t>
            </a:r>
          </a:p>
          <a:p>
            <a:r>
              <a:rPr lang="en-US" dirty="0" smtClean="0"/>
              <a:t>North America…… 0.09 </a:t>
            </a:r>
            <a:r>
              <a:rPr lang="en-US" sz="2400" dirty="0" smtClean="0"/>
              <a:t>(1 in 11)</a:t>
            </a:r>
          </a:p>
          <a:p>
            <a:r>
              <a:rPr lang="en-US" dirty="0" smtClean="0"/>
              <a:t>Europe…………… 0.08 </a:t>
            </a:r>
            <a:r>
              <a:rPr lang="en-US" sz="2400" dirty="0" smtClean="0"/>
              <a:t>(1 in 13)</a:t>
            </a:r>
          </a:p>
          <a:p>
            <a:r>
              <a:rPr lang="en-US" dirty="0" smtClean="0"/>
              <a:t>Pacific Rim………. 0.29 </a:t>
            </a:r>
            <a:r>
              <a:rPr lang="en-US" sz="2400" dirty="0" smtClean="0"/>
              <a:t>(1 in 3)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196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Physical Plant - Mandatory Issues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78276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b="1" u="sng" dirty="0" smtClean="0"/>
              <a:t>Region</a:t>
            </a:r>
            <a:r>
              <a:rPr lang="en-US" dirty="0" smtClean="0"/>
              <a:t>		</a:t>
            </a:r>
            <a:r>
              <a:rPr lang="en-US" b="1" u="sng" dirty="0" smtClean="0"/>
              <a:t>Prevalence</a:t>
            </a:r>
          </a:p>
          <a:p>
            <a:r>
              <a:rPr lang="en-US" dirty="0" smtClean="0"/>
              <a:t>North America…….0.10 </a:t>
            </a:r>
            <a:r>
              <a:rPr lang="en-US" sz="2400" dirty="0" smtClean="0"/>
              <a:t>(1 in 10)</a:t>
            </a:r>
          </a:p>
          <a:p>
            <a:r>
              <a:rPr lang="en-US" dirty="0" smtClean="0"/>
              <a:t>Europe…………… 0.22 </a:t>
            </a:r>
            <a:r>
              <a:rPr lang="en-US" sz="2400" dirty="0" smtClean="0"/>
              <a:t>(1 in 5)</a:t>
            </a:r>
          </a:p>
          <a:p>
            <a:r>
              <a:rPr lang="en-US" dirty="0" smtClean="0"/>
              <a:t>Pacific Rim………. 0.07 </a:t>
            </a:r>
            <a:r>
              <a:rPr lang="en-US" sz="2400" dirty="0" smtClean="0"/>
              <a:t>(1 in 14)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762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OHSP- Mandatory Issues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78276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b="1" u="sng" dirty="0" smtClean="0"/>
              <a:t>Region</a:t>
            </a:r>
            <a:r>
              <a:rPr lang="en-US" dirty="0" smtClean="0"/>
              <a:t>		</a:t>
            </a:r>
            <a:r>
              <a:rPr lang="en-US" b="1" u="sng" dirty="0" smtClean="0"/>
              <a:t>Prevalence</a:t>
            </a:r>
          </a:p>
          <a:p>
            <a:r>
              <a:rPr lang="en-US" dirty="0" smtClean="0"/>
              <a:t>North America…….0.12 </a:t>
            </a:r>
            <a:r>
              <a:rPr lang="en-US" sz="2400" dirty="0" smtClean="0"/>
              <a:t>(1 in 8)</a:t>
            </a:r>
          </a:p>
          <a:p>
            <a:r>
              <a:rPr lang="en-US" dirty="0" smtClean="0"/>
              <a:t>Europe…………… 0.13 </a:t>
            </a:r>
            <a:r>
              <a:rPr lang="en-US" sz="2400" dirty="0" smtClean="0"/>
              <a:t>(1 in 8)</a:t>
            </a:r>
          </a:p>
          <a:p>
            <a:r>
              <a:rPr lang="en-US" dirty="0" smtClean="0"/>
              <a:t>Pacific Rim………. 0.20 </a:t>
            </a:r>
            <a:r>
              <a:rPr lang="en-US" sz="2400" dirty="0" smtClean="0"/>
              <a:t>(1 in 5)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5780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2762"/>
            <a:ext cx="8458200" cy="4525963"/>
          </a:xfrm>
        </p:spPr>
        <p:txBody>
          <a:bodyPr/>
          <a:lstStyle/>
          <a:p>
            <a:r>
              <a:rPr lang="en-US" dirty="0" smtClean="0"/>
              <a:t>Common challenges include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IACUC/ OB  - </a:t>
            </a:r>
            <a:r>
              <a:rPr lang="en-US" sz="2000" dirty="0" smtClean="0"/>
              <a:t>protocol review/ policies</a:t>
            </a:r>
            <a:endParaRPr lang="en-US" dirty="0" smtClean="0"/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Vet care – </a:t>
            </a:r>
            <a:r>
              <a:rPr lang="en-US" sz="2000" dirty="0" smtClean="0"/>
              <a:t>vet medical care/ </a:t>
            </a:r>
            <a:r>
              <a:rPr lang="en-US" sz="2000" dirty="0" err="1" smtClean="0"/>
              <a:t>euth</a:t>
            </a:r>
            <a:r>
              <a:rPr lang="en-US" sz="2000" dirty="0" smtClean="0"/>
              <a:t>./ p/d</a:t>
            </a:r>
            <a:endParaRPr lang="en-US" dirty="0" smtClean="0"/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Animal </a:t>
            </a:r>
            <a:r>
              <a:rPr lang="en-US" dirty="0" err="1" smtClean="0"/>
              <a:t>env</a:t>
            </a:r>
            <a:r>
              <a:rPr lang="en-US" dirty="0" smtClean="0"/>
              <a:t>. – </a:t>
            </a:r>
            <a:r>
              <a:rPr lang="en-US" sz="2000" dirty="0" smtClean="0"/>
              <a:t>social management/ husbandry/ sanitation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Physical plant – </a:t>
            </a:r>
            <a:r>
              <a:rPr lang="en-US" sz="2000" dirty="0" smtClean="0"/>
              <a:t>HVAC!</a:t>
            </a:r>
            <a:endParaRPr lang="en-US" dirty="0" smtClean="0"/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OHS – </a:t>
            </a:r>
            <a:r>
              <a:rPr lang="en-US" sz="2000" dirty="0" smtClean="0"/>
              <a:t>personnel protection/ workplace risk assessment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60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Issues that impact animal welfare, impact scientific integrity: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IACUC/OB review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Social housing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Pain and distress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Injury, disease, subclinical disease</a:t>
            </a:r>
          </a:p>
          <a:p>
            <a:pPr lvl="1">
              <a:buSzPct val="50000"/>
              <a:buFont typeface="Wingdings" panose="05000000000000000000" pitchFamily="2" charset="2"/>
              <a:buChar char="q"/>
            </a:pPr>
            <a:r>
              <a:rPr lang="en-US" dirty="0" smtClean="0"/>
              <a:t>Animal environment and husbandry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3044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0200" y="2514600"/>
            <a:ext cx="7162800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4600"/>
              </a:lnSpc>
            </a:pPr>
            <a:r>
              <a:rPr lang="en-US" sz="4000" i="1" dirty="0" smtClean="0">
                <a:solidFill>
                  <a:srgbClr val="003468"/>
                </a:solidFill>
                <a:latin typeface="Arial" pitchFamily="34" charset="0"/>
                <a:cs typeface="Arial" pitchFamily="34" charset="0"/>
              </a:rPr>
              <a:t>Advocate for the animal – Value the science</a:t>
            </a:r>
            <a:endParaRPr lang="en-US" sz="2800" i="1" dirty="0">
              <a:solidFill>
                <a:srgbClr val="0034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4814557"/>
            <a:ext cx="5715000" cy="369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endParaRPr lang="en-US" sz="1600" i="1" dirty="0">
              <a:solidFill>
                <a:srgbClr val="00346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10" descr="AAALAC_logo_SMALL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5983319"/>
            <a:ext cx="2438400" cy="87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http://polyland.calpoly.edu/topics/agriculture/studentsites/2006b/Images/DSC01542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94" b="18179"/>
          <a:stretch/>
        </p:blipFill>
        <p:spPr bwMode="auto">
          <a:xfrm>
            <a:off x="7499683" y="1104899"/>
            <a:ext cx="1303187" cy="12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81" y="3342597"/>
            <a:ext cx="2328672" cy="224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60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15301</TotalTime>
  <Words>898</Words>
  <Application>Microsoft Office PowerPoint</Application>
  <PresentationFormat>On-screen Show (4:3)</PresentationFormat>
  <Paragraphs>159</Paragraphs>
  <Slides>27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Wingdings</vt:lpstr>
      <vt:lpstr>Office Theme</vt:lpstr>
      <vt:lpstr>Microsoft Excel Chart</vt:lpstr>
      <vt:lpstr>PowerPoint Presentation</vt:lpstr>
      <vt:lpstr>Agenda</vt:lpstr>
      <vt:lpstr>Why Animal Welfare in Science Matters</vt:lpstr>
      <vt:lpstr>Welfare and Scientific Integrity</vt:lpstr>
      <vt:lpstr>AAALAC Mission</vt:lpstr>
      <vt:lpstr>Number of Accredited Programs</vt:lpstr>
      <vt:lpstr>Accredited Institutions in 41 Countries/ Regions</vt:lpstr>
      <vt:lpstr>Demographics  - proportion of accredited units by industry sector</vt:lpstr>
      <vt:lpstr>Findings - Trends</vt:lpstr>
      <vt:lpstr>Two Categories of Findings….</vt:lpstr>
      <vt:lpstr>Analysis of Findings</vt:lpstr>
      <vt:lpstr>IACUC-Related Findings</vt:lpstr>
      <vt:lpstr>Protocol Review</vt:lpstr>
      <vt:lpstr>Vet Care Findings</vt:lpstr>
      <vt:lpstr>Animal Environment - Findings</vt:lpstr>
      <vt:lpstr>Physical Plant - Facilities</vt:lpstr>
      <vt:lpstr>Occupational Health &amp; Safety</vt:lpstr>
      <vt:lpstr>Analysis - Global Regions</vt:lpstr>
      <vt:lpstr>Overall Mandatory issues – by Region</vt:lpstr>
      <vt:lpstr>Veterinary Care Mandatory Issues</vt:lpstr>
      <vt:lpstr>Animal Environment - Mandatory Issues</vt:lpstr>
      <vt:lpstr>IACUC/OB - Mandatory Issues</vt:lpstr>
      <vt:lpstr>Physical Plant - Mandatory Issues</vt:lpstr>
      <vt:lpstr>OHSP- Mandatory Issues</vt:lpstr>
      <vt:lpstr>Summary</vt:lpstr>
      <vt:lpstr>Summary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Lori</dc:creator>
  <cp:lastModifiedBy>john bradfield</cp:lastModifiedBy>
  <cp:revision>48</cp:revision>
  <dcterms:created xsi:type="dcterms:W3CDTF">2013-08-27T17:16:25Z</dcterms:created>
  <dcterms:modified xsi:type="dcterms:W3CDTF">2015-08-29T19:44:53Z</dcterms:modified>
</cp:coreProperties>
</file>