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4" r:id="rId4"/>
    <p:sldId id="264" r:id="rId5"/>
    <p:sldId id="265" r:id="rId6"/>
    <p:sldId id="273" r:id="rId7"/>
    <p:sldId id="270" r:id="rId8"/>
    <p:sldId id="261" r:id="rId9"/>
    <p:sldId id="263" r:id="rId10"/>
    <p:sldId id="268" r:id="rId11"/>
    <p:sldId id="258" r:id="rId12"/>
    <p:sldId id="269" r:id="rId13"/>
    <p:sldId id="266" r:id="rId14"/>
    <p:sldId id="267" r:id="rId15"/>
    <p:sldId id="284" r:id="rId16"/>
    <p:sldId id="271" r:id="rId17"/>
    <p:sldId id="272" r:id="rId18"/>
    <p:sldId id="285" r:id="rId19"/>
    <p:sldId id="275" r:id="rId20"/>
    <p:sldId id="286" r:id="rId21"/>
    <p:sldId id="277" r:id="rId22"/>
    <p:sldId id="287" r:id="rId23"/>
    <p:sldId id="278" r:id="rId24"/>
    <p:sldId id="288" r:id="rId25"/>
    <p:sldId id="279" r:id="rId26"/>
    <p:sldId id="289" r:id="rId27"/>
    <p:sldId id="280" r:id="rId28"/>
    <p:sldId id="290" r:id="rId29"/>
    <p:sldId id="282" r:id="rId30"/>
    <p:sldId id="291" r:id="rId31"/>
    <p:sldId id="283" r:id="rId32"/>
    <p:sldId id="29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9" autoAdjust="0"/>
    <p:restoredTop sz="94660"/>
  </p:normalViewPr>
  <p:slideViewPr>
    <p:cSldViewPr snapToGrid="0">
      <p:cViewPr varScale="1">
        <p:scale>
          <a:sx n="87" d="100"/>
          <a:sy n="87" d="100"/>
        </p:scale>
        <p:origin x="48" y="6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a:lstStyle/>
          <a:p>
            <a:pPr>
              <a:defRPr/>
            </a:pPr>
            <a:endParaRPr lang="en-US"/>
          </a:p>
        </c:rich>
      </c:tx>
      <c:layout>
        <c:manualLayout>
          <c:xMode val="edge"/>
          <c:yMode val="edge"/>
          <c:x val="0.13803668609220457"/>
          <c:y val="2.3121387283236993E-2"/>
        </c:manualLayout>
      </c:layout>
      <c:overlay val="0"/>
    </c:title>
    <c:autoTitleDeleted val="0"/>
    <c:plotArea>
      <c:layout>
        <c:manualLayout>
          <c:layoutTarget val="inner"/>
          <c:xMode val="edge"/>
          <c:yMode val="edge"/>
          <c:x val="5.1998533186652006E-2"/>
          <c:y val="0.18563783573296114"/>
          <c:w val="0.93333333333333335"/>
          <c:h val="0.56575425181678884"/>
        </c:manualLayout>
      </c:layout>
      <c:barChart>
        <c:barDir val="col"/>
        <c:grouping val="clustered"/>
        <c:varyColors val="0"/>
        <c:ser>
          <c:idx val="0"/>
          <c:order val="0"/>
          <c:tx>
            <c:strRef>
              <c:f>Dosages!$E$31</c:f>
              <c:strCache>
                <c:ptCount val="1"/>
                <c:pt idx="0">
                  <c:v>Prevention</c:v>
                </c:pt>
              </c:strCache>
            </c:strRef>
          </c:tx>
          <c:spPr>
            <a:solidFill>
              <a:sysClr val="windowText" lastClr="000000"/>
            </a:solidFill>
          </c:spPr>
          <c:invertIfNegative val="0"/>
          <c:dLbls>
            <c:dLbl>
              <c:idx val="1"/>
              <c:layout/>
              <c:tx>
                <c:rich>
                  <a:bodyPr/>
                  <a:lstStyle/>
                  <a:p>
                    <a:r>
                      <a:rPr lang="en-US" smtClean="0"/>
                      <a:t>25</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31</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22</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10</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Dosages!$F$30:$K$30</c:f>
              <c:strCache>
                <c:ptCount val="6"/>
                <c:pt idx="0">
                  <c:v>200</c:v>
                </c:pt>
                <c:pt idx="1">
                  <c:v>400</c:v>
                </c:pt>
                <c:pt idx="2">
                  <c:v>800</c:v>
                </c:pt>
                <c:pt idx="3">
                  <c:v>1000</c:v>
                </c:pt>
                <c:pt idx="4">
                  <c:v>&gt;1000 </c:v>
                </c:pt>
                <c:pt idx="5">
                  <c:v>Unsure</c:v>
                </c:pt>
              </c:strCache>
            </c:strRef>
          </c:cat>
          <c:val>
            <c:numRef>
              <c:f>Dosages!$F$31:$K$31</c:f>
              <c:numCache>
                <c:formatCode>General</c:formatCode>
                <c:ptCount val="6"/>
                <c:pt idx="0">
                  <c:v>2</c:v>
                </c:pt>
                <c:pt idx="1">
                  <c:v>27</c:v>
                </c:pt>
                <c:pt idx="2">
                  <c:v>34</c:v>
                </c:pt>
                <c:pt idx="3">
                  <c:v>24</c:v>
                </c:pt>
                <c:pt idx="4">
                  <c:v>11</c:v>
                </c:pt>
                <c:pt idx="5">
                  <c:v>10</c:v>
                </c:pt>
              </c:numCache>
            </c:numRef>
          </c:val>
        </c:ser>
        <c:ser>
          <c:idx val="1"/>
          <c:order val="1"/>
          <c:tx>
            <c:strRef>
              <c:f>Dosages!$E$32</c:f>
              <c:strCache>
                <c:ptCount val="1"/>
                <c:pt idx="0">
                  <c:v>Treatment</c:v>
                </c:pt>
              </c:strCache>
            </c:strRef>
          </c:tx>
          <c:spPr>
            <a:solidFill>
              <a:sysClr val="window" lastClr="FFFFFF"/>
            </a:solidFill>
            <a:ln>
              <a:solidFill>
                <a:sysClr val="windowText" lastClr="000000"/>
              </a:solidFill>
            </a:ln>
          </c:spPr>
          <c:invertIfNegative val="0"/>
          <c:dLbls>
            <c:dLbl>
              <c:idx val="2"/>
              <c:layout/>
              <c:tx>
                <c:rich>
                  <a:bodyPr/>
                  <a:lstStyle/>
                  <a:p>
                    <a:r>
                      <a:rPr lang="en-US" smtClean="0"/>
                      <a:t>12</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10</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58</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0756506958591525E-16"/>
                  <c:y val="2.3391812865497076E-3"/>
                </c:manualLayout>
              </c:layout>
              <c:tx>
                <c:rich>
                  <a:bodyPr/>
                  <a:lstStyle/>
                  <a:p>
                    <a:r>
                      <a:rPr lang="en-US" dirty="0" smtClean="0"/>
                      <a:t>16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Dosages!$F$30:$K$30</c:f>
              <c:strCache>
                <c:ptCount val="6"/>
                <c:pt idx="0">
                  <c:v>200</c:v>
                </c:pt>
                <c:pt idx="1">
                  <c:v>400</c:v>
                </c:pt>
                <c:pt idx="2">
                  <c:v>800</c:v>
                </c:pt>
                <c:pt idx="3">
                  <c:v>1000</c:v>
                </c:pt>
                <c:pt idx="4">
                  <c:v>&gt;1000 </c:v>
                </c:pt>
                <c:pt idx="5">
                  <c:v>Unsure</c:v>
                </c:pt>
              </c:strCache>
            </c:strRef>
          </c:cat>
          <c:val>
            <c:numRef>
              <c:f>Dosages!$F$32:$K$32</c:f>
              <c:numCache>
                <c:formatCode>General</c:formatCode>
                <c:ptCount val="6"/>
                <c:pt idx="0">
                  <c:v>2</c:v>
                </c:pt>
                <c:pt idx="1">
                  <c:v>2</c:v>
                </c:pt>
                <c:pt idx="2">
                  <c:v>13</c:v>
                </c:pt>
                <c:pt idx="3">
                  <c:v>11</c:v>
                </c:pt>
                <c:pt idx="4">
                  <c:v>60</c:v>
                </c:pt>
                <c:pt idx="5">
                  <c:v>17</c:v>
                </c:pt>
              </c:numCache>
            </c:numRef>
          </c:val>
        </c:ser>
        <c:dLbls>
          <c:showLegendKey val="0"/>
          <c:showVal val="1"/>
          <c:showCatName val="0"/>
          <c:showSerName val="0"/>
          <c:showPercent val="0"/>
          <c:showBubbleSize val="0"/>
        </c:dLbls>
        <c:gapWidth val="150"/>
        <c:overlap val="-25"/>
        <c:axId val="152262248"/>
        <c:axId val="152320640"/>
      </c:barChart>
      <c:catAx>
        <c:axId val="152262248"/>
        <c:scaling>
          <c:orientation val="minMax"/>
        </c:scaling>
        <c:delete val="0"/>
        <c:axPos val="b"/>
        <c:title>
          <c:tx>
            <c:rich>
              <a:bodyPr/>
              <a:lstStyle/>
              <a:p>
                <a:pPr>
                  <a:defRPr/>
                </a:pPr>
                <a:r>
                  <a:rPr lang="en-US"/>
                  <a:t>Figure 3. MD Recommended  Daily Dose Vitamin D International Units    </a:t>
                </a:r>
              </a:p>
            </c:rich>
          </c:tx>
          <c:layout>
            <c:manualLayout>
              <c:xMode val="edge"/>
              <c:yMode val="edge"/>
              <c:x val="0.12385114996218693"/>
              <c:y val="0.83063573700686244"/>
            </c:manualLayout>
          </c:layout>
          <c:overlay val="0"/>
        </c:title>
        <c:numFmt formatCode="General" sourceLinked="1"/>
        <c:majorTickMark val="none"/>
        <c:minorTickMark val="none"/>
        <c:tickLblPos val="nextTo"/>
        <c:crossAx val="152320640"/>
        <c:crosses val="autoZero"/>
        <c:auto val="1"/>
        <c:lblAlgn val="ctr"/>
        <c:lblOffset val="100"/>
        <c:noMultiLvlLbl val="0"/>
      </c:catAx>
      <c:valAx>
        <c:axId val="152320640"/>
        <c:scaling>
          <c:orientation val="minMax"/>
        </c:scaling>
        <c:delete val="1"/>
        <c:axPos val="l"/>
        <c:title>
          <c:tx>
            <c:rich>
              <a:bodyPr rot="-5400000" vert="horz"/>
              <a:lstStyle/>
              <a:p>
                <a:pPr>
                  <a:defRPr/>
                </a:pPr>
                <a:r>
                  <a:rPr lang="en-US"/>
                  <a:t> Response  (Percentage)</a:t>
                </a:r>
              </a:p>
            </c:rich>
          </c:tx>
          <c:layout>
            <c:manualLayout>
              <c:xMode val="edge"/>
              <c:yMode val="edge"/>
              <c:x val="6.8478728294556401E-3"/>
              <c:y val="0.22998558706173289"/>
            </c:manualLayout>
          </c:layout>
          <c:overlay val="0"/>
        </c:title>
        <c:numFmt formatCode="General" sourceLinked="1"/>
        <c:majorTickMark val="out"/>
        <c:minorTickMark val="none"/>
        <c:tickLblPos val="none"/>
        <c:crossAx val="152262248"/>
        <c:crosses val="autoZero"/>
        <c:crossBetween val="between"/>
      </c:valAx>
    </c:plotArea>
    <c:legend>
      <c:legendPos val="t"/>
      <c:layout>
        <c:manualLayout>
          <c:xMode val="edge"/>
          <c:yMode val="edge"/>
          <c:x val="0.16993803856709691"/>
          <c:y val="3.9006706440175988E-2"/>
          <c:w val="0.63919059622499508"/>
          <c:h val="0.13332625329348283"/>
        </c:manualLayout>
      </c:layout>
      <c:overlay val="0"/>
    </c:legend>
    <c:plotVisOnly val="1"/>
    <c:dispBlanksAs val="gap"/>
    <c:showDLblsOverMax val="0"/>
  </c:chart>
  <c:txPr>
    <a:bodyPr/>
    <a:lstStyle/>
    <a:p>
      <a:pPr>
        <a:defRPr sz="1800">
          <a:latin typeface="Times New Roman" pitchFamily="18" charset="0"/>
          <a:cs typeface="Times New Roman" pitchFamily="18" charset="0"/>
        </a:defRPr>
      </a:pPr>
      <a:endParaRPr lang="en-US"/>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87C2C9-FE2C-4BEE-9104-896D7DA6E4AB}" type="datetimeFigureOut">
              <a:rPr lang="en-US" smtClean="0"/>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2312140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87C2C9-FE2C-4BEE-9104-896D7DA6E4AB}" type="datetimeFigureOut">
              <a:rPr lang="en-US" smtClean="0"/>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413418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87C2C9-FE2C-4BEE-9104-896D7DA6E4AB}" type="datetimeFigureOut">
              <a:rPr lang="en-US" smtClean="0"/>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74445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87C2C9-FE2C-4BEE-9104-896D7DA6E4AB}" type="datetimeFigureOut">
              <a:rPr lang="en-US" smtClean="0"/>
              <a:t>6/15/2016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119529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87C2C9-FE2C-4BEE-9104-896D7DA6E4AB}" type="datetimeFigureOut">
              <a:rPr lang="en-US" smtClean="0"/>
              <a:t>6/15/2016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149737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87C2C9-FE2C-4BEE-9104-896D7DA6E4AB}" type="datetimeFigureOut">
              <a:rPr lang="en-US" smtClean="0"/>
              <a:t>6/15/2016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2039205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87C2C9-FE2C-4BEE-9104-896D7DA6E4AB}" type="datetimeFigureOut">
              <a:rPr lang="en-US" smtClean="0"/>
              <a:t>6/15/2016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1789102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87C2C9-FE2C-4BEE-9104-896D7DA6E4AB}" type="datetimeFigureOut">
              <a:rPr lang="en-US" smtClean="0"/>
              <a:t>6/15/2016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1078526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87C2C9-FE2C-4BEE-9104-896D7DA6E4AB}" type="datetimeFigureOut">
              <a:rPr lang="en-US" smtClean="0"/>
              <a:t>6/15/2016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3229869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87C2C9-FE2C-4BEE-9104-896D7DA6E4AB}" type="datetimeFigureOut">
              <a:rPr lang="en-US" smtClean="0"/>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3144447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87C2C9-FE2C-4BEE-9104-896D7DA6E4AB}" type="datetimeFigureOut">
              <a:rPr lang="en-US" smtClean="0"/>
              <a:t>6/15/2016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17D2B-ACB6-479B-A2B7-9EE59FEE5A12}" type="slidenum">
              <a:rPr lang="en-US" smtClean="0"/>
              <a:t>‹#›</a:t>
            </a:fld>
            <a:endParaRPr lang="en-US"/>
          </a:p>
        </p:txBody>
      </p:sp>
    </p:spTree>
    <p:extLst>
      <p:ext uri="{BB962C8B-B14F-4D97-AF65-F5344CB8AC3E}">
        <p14:creationId xmlns:p14="http://schemas.microsoft.com/office/powerpoint/2010/main" val="74107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87C2C9-FE2C-4BEE-9104-896D7DA6E4AB}" type="datetimeFigureOut">
              <a:rPr lang="en-US" smtClean="0"/>
              <a:t>6/15/2016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17D2B-ACB6-479B-A2B7-9EE59FEE5A12}" type="slidenum">
              <a:rPr lang="en-US" smtClean="0"/>
              <a:t>‹#›</a:t>
            </a:fld>
            <a:endParaRPr lang="en-US"/>
          </a:p>
        </p:txBody>
      </p:sp>
    </p:spTree>
    <p:extLst>
      <p:ext uri="{BB962C8B-B14F-4D97-AF65-F5344CB8AC3E}">
        <p14:creationId xmlns:p14="http://schemas.microsoft.com/office/powerpoint/2010/main" val="264828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e-spenjournal.org/issue/S2212-8263(12)X0007-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nSpc>
                <a:spcPct val="107000"/>
              </a:lnSpc>
              <a:spcBef>
                <a:spcPts val="0"/>
              </a:spcBef>
              <a:spcAft>
                <a:spcPts val="800"/>
              </a:spcAft>
            </a:pPr>
            <a:r>
              <a:rPr lang="it-IT" sz="4000" b="1" dirty="0" smtClean="0"/>
              <a:t>Fourth </a:t>
            </a:r>
            <a:r>
              <a:rPr lang="it-IT" sz="4000" b="1" dirty="0"/>
              <a:t>Year Medical Students’ Required Patient Care Reflections in Patients with Advanced Illness and Complete Functional Assessment. Are They Including Nutritional Status?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sz="3200" dirty="0">
                <a:solidFill>
                  <a:srgbClr val="C00000"/>
                </a:solidFill>
              </a:rPr>
              <a:t>John Agens, M.D. Associate Professor in </a:t>
            </a:r>
            <a:r>
              <a:rPr lang="en-US" sz="3200" dirty="0" smtClean="0">
                <a:solidFill>
                  <a:srgbClr val="C00000"/>
                </a:solidFill>
              </a:rPr>
              <a:t>Geriatrics</a:t>
            </a:r>
          </a:p>
          <a:p>
            <a:r>
              <a:rPr lang="en-US" sz="32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Florida State University College of Medicine </a:t>
            </a:r>
            <a:endParaRPr lang="en-US" sz="3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480" y="4929236"/>
            <a:ext cx="1463040" cy="1463040"/>
          </a:xfrm>
          <a:prstGeom prst="rect">
            <a:avLst/>
          </a:prstGeom>
        </p:spPr>
      </p:pic>
    </p:spTree>
    <p:extLst>
      <p:ext uri="{BB962C8B-B14F-4D97-AF65-F5344CB8AC3E}">
        <p14:creationId xmlns:p14="http://schemas.microsoft.com/office/powerpoint/2010/main" val="432157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solidFill>
                  <a:srgbClr val="C000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C0000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
            </a:r>
            <a:br>
              <a:rPr lang="en-US"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br>
            <a:r>
              <a:rPr lang="en-US" dirty="0">
                <a:solidFill>
                  <a:srgbClr val="C00000"/>
                </a:solidFill>
              </a:rPr>
              <a:t>John Agens, M.D. Associate Professor in Geriatrics</a:t>
            </a:r>
            <a:br>
              <a:rPr lang="en-US" dirty="0">
                <a:solidFill>
                  <a:srgbClr val="C00000"/>
                </a:solidFill>
              </a:rPr>
            </a:br>
            <a:r>
              <a:rPr lang="en-US" dirty="0">
                <a:solidFill>
                  <a:srgbClr val="C00000"/>
                </a:solidFill>
                <a:latin typeface="Calibri" panose="020F0502020204030204" pitchFamily="34" charset="0"/>
                <a:ea typeface="Calibri" panose="020F0502020204030204" pitchFamily="34" charset="0"/>
                <a:cs typeface="Times New Roman" panose="02020603050405020304" pitchFamily="18" charset="0"/>
              </a:rPr>
              <a:t>Florida State University College of Medicine</a:t>
            </a:r>
            <a:endParaRPr lang="en-US" dirty="0"/>
          </a:p>
        </p:txBody>
      </p:sp>
      <p:sp>
        <p:nvSpPr>
          <p:cNvPr id="3" name="Subtitle 2"/>
          <p:cNvSpPr>
            <a:spLocks noGrp="1"/>
          </p:cNvSpPr>
          <p:nvPr>
            <p:ph type="subTitle" idx="1"/>
          </p:nvPr>
        </p:nvSpPr>
        <p:spPr/>
        <p:txBody>
          <a:bodyPr>
            <a:normAutofit/>
          </a:bodyPr>
          <a:lstStyle/>
          <a:p>
            <a:r>
              <a:rPr lang="en-US" sz="4000" dirty="0" smtClean="0"/>
              <a:t>I have no conflicts of interest to disclose!</a:t>
            </a:r>
            <a:endParaRPr lang="en-US" sz="4000" dirty="0"/>
          </a:p>
        </p:txBody>
      </p:sp>
    </p:spTree>
    <p:extLst>
      <p:ext uri="{BB962C8B-B14F-4D97-AF65-F5344CB8AC3E}">
        <p14:creationId xmlns:p14="http://schemas.microsoft.com/office/powerpoint/2010/main" val="54869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dirty="0" smtClean="0"/>
              <a:t>Discuss very briefly results of a survey of awareness of vitamin D deficiency states and treatment among faculty at a medical school.</a:t>
            </a:r>
            <a:endParaRPr lang="en-US" dirty="0"/>
          </a:p>
          <a:p>
            <a:r>
              <a:rPr lang="en-US" dirty="0" smtClean="0"/>
              <a:t>Know </a:t>
            </a:r>
            <a:r>
              <a:rPr lang="en-US" dirty="0"/>
              <a:t>how often our community faculty prescribe vitamin </a:t>
            </a:r>
            <a:r>
              <a:rPr lang="en-US" dirty="0" smtClean="0"/>
              <a:t>D using the window of our 4</a:t>
            </a:r>
            <a:r>
              <a:rPr lang="en-US" baseline="30000" dirty="0" smtClean="0"/>
              <a:t>th</a:t>
            </a:r>
            <a:r>
              <a:rPr lang="en-US" dirty="0" smtClean="0"/>
              <a:t> year geriatrics medical students’ written medication review assignments on frail older patients.</a:t>
            </a:r>
          </a:p>
          <a:p>
            <a:r>
              <a:rPr lang="en-US" dirty="0" smtClean="0"/>
              <a:t>Know </a:t>
            </a:r>
            <a:r>
              <a:rPr lang="en-US" dirty="0"/>
              <a:t>how often students address nutrition u</a:t>
            </a:r>
            <a:r>
              <a:rPr lang="en-US" dirty="0" smtClean="0"/>
              <a:t>sing </a:t>
            </a:r>
            <a:r>
              <a:rPr lang="en-US" dirty="0"/>
              <a:t>the window of our 4</a:t>
            </a:r>
            <a:r>
              <a:rPr lang="en-US" baseline="30000" dirty="0"/>
              <a:t>th</a:t>
            </a:r>
            <a:r>
              <a:rPr lang="en-US" dirty="0"/>
              <a:t> year </a:t>
            </a:r>
            <a:r>
              <a:rPr lang="en-US" dirty="0" smtClean="0"/>
              <a:t>geriatrics </a:t>
            </a:r>
            <a:r>
              <a:rPr lang="en-US" dirty="0"/>
              <a:t>medical </a:t>
            </a:r>
            <a:r>
              <a:rPr lang="en-US" dirty="0" smtClean="0"/>
              <a:t>students’ written functional assessment and advanced illness </a:t>
            </a:r>
            <a:r>
              <a:rPr lang="en-US" dirty="0"/>
              <a:t>assignments </a:t>
            </a:r>
            <a:r>
              <a:rPr lang="en-US" dirty="0" smtClean="0"/>
              <a:t>on </a:t>
            </a:r>
            <a:r>
              <a:rPr lang="en-US" dirty="0"/>
              <a:t>frail older </a:t>
            </a:r>
            <a:r>
              <a:rPr lang="en-US" dirty="0" smtClean="0"/>
              <a:t>patients.</a:t>
            </a:r>
          </a:p>
          <a:p>
            <a:r>
              <a:rPr lang="en-US" dirty="0" smtClean="0"/>
              <a:t>Compare your performance on seven final exam questions with our students’ performance on those questions.</a:t>
            </a:r>
          </a:p>
          <a:p>
            <a:endParaRPr lang="en-US" dirty="0" smtClean="0"/>
          </a:p>
          <a:p>
            <a:endParaRPr lang="en-US" dirty="0" smtClean="0"/>
          </a:p>
          <a:p>
            <a:endParaRPr lang="en-US" dirty="0"/>
          </a:p>
        </p:txBody>
      </p:sp>
    </p:spTree>
    <p:extLst>
      <p:ext uri="{BB962C8B-B14F-4D97-AF65-F5344CB8AC3E}">
        <p14:creationId xmlns:p14="http://schemas.microsoft.com/office/powerpoint/2010/main" val="3314292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and Vision of our Medical School</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Florida State University College of Medicine will educate and develop exemplary physicians who practice patient-centered health care, discover and advance knowledge, and are responsive to community needs, especially through </a:t>
            </a:r>
            <a:r>
              <a:rPr lang="en-US" dirty="0">
                <a:solidFill>
                  <a:srgbClr val="C00000"/>
                </a:solidFill>
              </a:rPr>
              <a:t>service to elder, rural, minority, and underserved populations.</a:t>
            </a:r>
          </a:p>
          <a:p>
            <a:r>
              <a:rPr lang="en-US" dirty="0"/>
              <a:t>The FSU College of Medicine will lead the nation in preparing compassionate physicians to deliver the highest quality 21st Century </a:t>
            </a:r>
            <a:r>
              <a:rPr lang="en-US" dirty="0">
                <a:solidFill>
                  <a:srgbClr val="C00000"/>
                </a:solidFill>
              </a:rPr>
              <a:t>patient-centered medicine to communities of greatest need</a:t>
            </a:r>
            <a:r>
              <a:rPr lang="en-US" dirty="0" smtClean="0"/>
              <a:t>.</a:t>
            </a:r>
          </a:p>
          <a:p>
            <a:r>
              <a:rPr lang="en-US" dirty="0" smtClean="0"/>
              <a:t>Florida has the highest proportion of older persons in the US and the lowest per capita number of geriatricians. Geriatric education is mandated by law in the founding of our school.</a:t>
            </a:r>
          </a:p>
          <a:p>
            <a:r>
              <a:rPr lang="en-US" dirty="0"/>
              <a:t>A</a:t>
            </a:r>
            <a:r>
              <a:rPr lang="en-US" dirty="0" smtClean="0"/>
              <a:t>mong a handful of medical schools with a </a:t>
            </a:r>
            <a:r>
              <a:rPr lang="en-US" dirty="0" smtClean="0">
                <a:solidFill>
                  <a:srgbClr val="C00000"/>
                </a:solidFill>
              </a:rPr>
              <a:t>department of geriatrics</a:t>
            </a:r>
            <a:r>
              <a:rPr lang="en-US" dirty="0" smtClean="0"/>
              <a:t>.</a:t>
            </a:r>
            <a:endParaRPr lang="en-US" dirty="0"/>
          </a:p>
          <a:p>
            <a:endParaRPr lang="en-US" dirty="0"/>
          </a:p>
        </p:txBody>
      </p:sp>
    </p:spTree>
    <p:extLst>
      <p:ext uri="{BB962C8B-B14F-4D97-AF65-F5344CB8AC3E}">
        <p14:creationId xmlns:p14="http://schemas.microsoft.com/office/powerpoint/2010/main" val="851037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7395" y="847593"/>
            <a:ext cx="6543871" cy="5024085"/>
          </a:xfrm>
          <a:prstGeom prst="rect">
            <a:avLst/>
          </a:prstGeom>
        </p:spPr>
      </p:pic>
    </p:spTree>
    <p:extLst>
      <p:ext uri="{BB962C8B-B14F-4D97-AF65-F5344CB8AC3E}">
        <p14:creationId xmlns:p14="http://schemas.microsoft.com/office/powerpoint/2010/main" val="3536417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Fall prevention with supplemental vitamin and active forms of vitamin D: a meta-analysis of randomized controlled trials</a:t>
            </a:r>
            <a:r>
              <a:rPr lang="en-US" sz="2000" i="1" dirty="0" smtClean="0"/>
              <a:t/>
            </a:r>
            <a:br>
              <a:rPr lang="en-US" sz="2000" i="1" dirty="0" smtClean="0"/>
            </a:br>
            <a:r>
              <a:rPr lang="en-US" sz="2000" i="1" dirty="0" smtClean="0"/>
              <a:t>Bischoff-</a:t>
            </a:r>
            <a:r>
              <a:rPr lang="en-US" sz="2000" i="1" dirty="0" err="1" smtClean="0"/>
              <a:t>Ferrai</a:t>
            </a:r>
            <a:r>
              <a:rPr lang="en-US" sz="2000" i="1" dirty="0" smtClean="0"/>
              <a:t>, et al; BMJ</a:t>
            </a:r>
            <a:r>
              <a:rPr lang="en-US" sz="2000" dirty="0"/>
              <a:t> 2009;339:b3692</a:t>
            </a:r>
          </a:p>
        </p:txBody>
      </p:sp>
      <p:sp>
        <p:nvSpPr>
          <p:cNvPr id="3" name="Content Placeholder 2"/>
          <p:cNvSpPr>
            <a:spLocks noGrp="1"/>
          </p:cNvSpPr>
          <p:nvPr>
            <p:ph idx="1"/>
          </p:nvPr>
        </p:nvSpPr>
        <p:spPr/>
        <p:txBody>
          <a:bodyPr>
            <a:normAutofit lnSpcReduction="10000"/>
          </a:bodyPr>
          <a:lstStyle/>
          <a:p>
            <a:r>
              <a:rPr lang="en-US" dirty="0" smtClean="0"/>
              <a:t>A dose of 700 IU -1000 IU supplemental vitamin D a day reduced falls by 19%, and by up to 26% with vitamin D3, within 2-5 months of treatment initiation.</a:t>
            </a:r>
          </a:p>
          <a:p>
            <a:r>
              <a:rPr lang="en-US" dirty="0" smtClean="0"/>
              <a:t>Vitamin D may not reduce falls at doses of less than 700 IU per day.</a:t>
            </a:r>
          </a:p>
          <a:p>
            <a:r>
              <a:rPr lang="en-US" dirty="0" smtClean="0"/>
              <a:t>In the introduction and literature review for this study it was pointed out that vitamin D has a direct beneficial  effect on muscle, and improved strength and balance in several trials in older persons</a:t>
            </a:r>
          </a:p>
          <a:p>
            <a:pPr marL="0" indent="0" algn="r">
              <a:buNone/>
            </a:pPr>
            <a:r>
              <a:rPr lang="en-US" sz="1800" i="1" dirty="0" err="1" smtClean="0"/>
              <a:t>Bishoff</a:t>
            </a:r>
            <a:r>
              <a:rPr lang="en-US" sz="1800" i="1" dirty="0" smtClean="0"/>
              <a:t>-Ferrari, et al. J Bone Miner Res 2003:18343-51</a:t>
            </a:r>
          </a:p>
          <a:p>
            <a:pPr marL="0" indent="0" algn="r">
              <a:buNone/>
            </a:pPr>
            <a:r>
              <a:rPr lang="en-US" sz="1800" i="1" dirty="0" smtClean="0"/>
              <a:t>Pfeifer M, et. al. </a:t>
            </a:r>
            <a:r>
              <a:rPr lang="en-US" sz="1800" i="1" dirty="0" err="1" smtClean="0"/>
              <a:t>Osteporosis</a:t>
            </a:r>
            <a:r>
              <a:rPr lang="en-US" sz="1800" i="1" dirty="0" smtClean="0"/>
              <a:t> </a:t>
            </a:r>
            <a:r>
              <a:rPr lang="en-US" sz="1800" i="1" dirty="0" err="1" smtClean="0"/>
              <a:t>Int</a:t>
            </a:r>
            <a:r>
              <a:rPr lang="en-US" sz="1800" i="1" dirty="0" smtClean="0"/>
              <a:t> 2009; 20:315-22</a:t>
            </a:r>
          </a:p>
          <a:p>
            <a:pPr marL="0" indent="0" algn="r">
              <a:buNone/>
            </a:pPr>
            <a:r>
              <a:rPr lang="en-US" sz="1800" i="1" dirty="0" smtClean="0"/>
              <a:t>Pfeifer M, et. al.</a:t>
            </a:r>
            <a:r>
              <a:rPr lang="en-US" sz="1800" i="1" dirty="0"/>
              <a:t> J Bone Miner </a:t>
            </a:r>
            <a:r>
              <a:rPr lang="en-US" sz="1800" i="1" dirty="0" smtClean="0"/>
              <a:t>Res 2000; 15: 1113-8 </a:t>
            </a:r>
          </a:p>
          <a:p>
            <a:pPr marL="0" indent="0" algn="r">
              <a:buNone/>
            </a:pPr>
            <a:r>
              <a:rPr lang="en-US" sz="1800" i="1" dirty="0" smtClean="0"/>
              <a:t>   </a:t>
            </a:r>
            <a:endParaRPr lang="en-US" sz="1800" i="1" dirty="0"/>
          </a:p>
        </p:txBody>
      </p:sp>
    </p:spTree>
    <p:extLst>
      <p:ext uri="{BB962C8B-B14F-4D97-AF65-F5344CB8AC3E}">
        <p14:creationId xmlns:p14="http://schemas.microsoft.com/office/powerpoint/2010/main" val="30834720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American Geriatrics Society Consensus Statement on Vitamin D for Prevention of Falls and Their Consequences </a:t>
            </a:r>
            <a:r>
              <a:rPr lang="en-US" sz="2200" b="1" dirty="0" smtClean="0"/>
              <a:t>JAGS 2013</a:t>
            </a:r>
            <a:endParaRPr lang="en-US" sz="2200" b="1" dirty="0"/>
          </a:p>
        </p:txBody>
      </p:sp>
      <p:sp>
        <p:nvSpPr>
          <p:cNvPr id="3" name="Content Placeholder 2"/>
          <p:cNvSpPr>
            <a:spLocks noGrp="1"/>
          </p:cNvSpPr>
          <p:nvPr>
            <p:ph idx="1"/>
          </p:nvPr>
        </p:nvSpPr>
        <p:spPr/>
        <p:txBody>
          <a:bodyPr>
            <a:normAutofit lnSpcReduction="10000"/>
          </a:bodyPr>
          <a:lstStyle/>
          <a:p>
            <a:r>
              <a:rPr lang="en-US" dirty="0" smtClean="0"/>
              <a:t>Clinicians are strongly advised to recommend vitamin D supplementation of at least </a:t>
            </a:r>
            <a:r>
              <a:rPr lang="en-US" smtClean="0"/>
              <a:t>1000 IU/d </a:t>
            </a:r>
            <a:r>
              <a:rPr lang="en-US" dirty="0" smtClean="0"/>
              <a:t>with calcium to older adults residing in institutional settings to reduce the risk of fracture and falls.</a:t>
            </a:r>
          </a:p>
          <a:p>
            <a:r>
              <a:rPr lang="en-US" dirty="0" smtClean="0"/>
              <a:t>There are insufficient data at this time to support a recommendation for increased vitamin D without calcium for older persons residing in the community or institutional settings.</a:t>
            </a:r>
          </a:p>
          <a:p>
            <a:r>
              <a:rPr lang="en-US" dirty="0" smtClean="0"/>
              <a:t>Clinicians should review older adults vitamin D intake form all sources and discuss strategies to achieve a total vitamin D input associated with fall and fracture prevention.</a:t>
            </a:r>
          </a:p>
          <a:p>
            <a:r>
              <a:rPr lang="en-US" dirty="0" smtClean="0"/>
              <a:t>Routine laboratory testing for 25(OH)D serum concentrations is not necessary.</a:t>
            </a:r>
            <a:endParaRPr lang="en-US" dirty="0"/>
          </a:p>
        </p:txBody>
      </p:sp>
    </p:spTree>
    <p:extLst>
      <p:ext uri="{BB962C8B-B14F-4D97-AF65-F5344CB8AC3E}">
        <p14:creationId xmlns:p14="http://schemas.microsoft.com/office/powerpoint/2010/main" val="889704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smtClean="0"/>
              <a:t>Awareness </a:t>
            </a:r>
            <a:r>
              <a:rPr lang="en-US" sz="3600" b="1" dirty="0"/>
              <a:t>of vitamin D deficiency states and recommended supplementation doses: survey of faculty and staff at a medical </a:t>
            </a:r>
            <a:r>
              <a:rPr lang="en-US" sz="3600" b="1" dirty="0" smtClean="0"/>
              <a:t>school</a:t>
            </a:r>
            <a:r>
              <a:rPr lang="en-US" sz="3600" b="1" dirty="0"/>
              <a:t>  </a:t>
            </a:r>
            <a:r>
              <a:rPr lang="en-US" sz="2200" b="1" dirty="0" err="1"/>
              <a:t>Agens</a:t>
            </a:r>
            <a:r>
              <a:rPr lang="en-US" sz="2200" b="1" dirty="0"/>
              <a:t> JE, </a:t>
            </a:r>
            <a:r>
              <a:rPr lang="en-US" sz="2200" b="1" dirty="0" err="1"/>
              <a:t>Galasko</a:t>
            </a:r>
            <a:r>
              <a:rPr lang="en-US" sz="2200" b="1" dirty="0"/>
              <a:t> GT, </a:t>
            </a:r>
            <a:r>
              <a:rPr lang="en-US" sz="2200" b="1" dirty="0" err="1"/>
              <a:t>Purandare</a:t>
            </a:r>
            <a:r>
              <a:rPr lang="en-US" sz="2200" b="1" dirty="0"/>
              <a:t> AV, Lin </a:t>
            </a:r>
            <a:r>
              <a:rPr lang="en-US" sz="2200" b="1" dirty="0" smtClean="0"/>
              <a:t>J ESPEN </a:t>
            </a:r>
            <a:r>
              <a:rPr lang="en-US" sz="2000" dirty="0" smtClean="0">
                <a:hlinkClick r:id="rId2" action="ppaction://hlinkfile"/>
              </a:rPr>
              <a:t>December 2012</a:t>
            </a:r>
            <a:r>
              <a:rPr lang="en-US" sz="2000" dirty="0" smtClean="0"/>
              <a:t> Volume 7, Issue 6</a:t>
            </a:r>
            <a:r>
              <a:rPr lang="en-US" sz="2200" dirty="0"/>
              <a:t/>
            </a:r>
            <a:br>
              <a:rPr lang="en-US" sz="2200" dirty="0"/>
            </a:br>
            <a:endParaRPr lang="en-US" sz="2200" dirty="0"/>
          </a:p>
        </p:txBody>
      </p:sp>
      <p:sp>
        <p:nvSpPr>
          <p:cNvPr id="3" name="Content Placeholder 2"/>
          <p:cNvSpPr>
            <a:spLocks noGrp="1"/>
          </p:cNvSpPr>
          <p:nvPr>
            <p:ph idx="1"/>
          </p:nvPr>
        </p:nvSpPr>
        <p:spPr/>
        <p:txBody>
          <a:bodyPr/>
          <a:lstStyle/>
          <a:p>
            <a:r>
              <a:rPr lang="en-US" dirty="0" smtClean="0"/>
              <a:t>Anonymous </a:t>
            </a:r>
            <a:r>
              <a:rPr lang="en-US" dirty="0"/>
              <a:t>s</a:t>
            </a:r>
            <a:r>
              <a:rPr lang="en-US" dirty="0" smtClean="0"/>
              <a:t>urvey of faculty at Florida State College of Medicine</a:t>
            </a:r>
          </a:p>
          <a:p>
            <a:r>
              <a:rPr lang="en-US" dirty="0" smtClean="0"/>
              <a:t>209 respondents approximately half were physicians</a:t>
            </a:r>
          </a:p>
          <a:p>
            <a:r>
              <a:rPr lang="en-US" dirty="0" smtClean="0"/>
              <a:t>1800 faculty across six campuses across Florida, low response rate</a:t>
            </a:r>
          </a:p>
          <a:p>
            <a:r>
              <a:rPr lang="en-US" dirty="0" smtClean="0"/>
              <a:t>Geographically distributed, community based medical school model </a:t>
            </a:r>
          </a:p>
          <a:p>
            <a:r>
              <a:rPr lang="en-US" dirty="0" smtClean="0"/>
              <a:t>3</a:t>
            </a:r>
            <a:r>
              <a:rPr lang="en-US" baseline="30000" dirty="0" smtClean="0"/>
              <a:t>rd</a:t>
            </a:r>
            <a:r>
              <a:rPr lang="en-US" dirty="0" smtClean="0"/>
              <a:t> and 4</a:t>
            </a:r>
            <a:r>
              <a:rPr lang="en-US" baseline="30000" dirty="0" smtClean="0"/>
              <a:t>th</a:t>
            </a:r>
            <a:r>
              <a:rPr lang="en-US" dirty="0" smtClean="0"/>
              <a:t> year student do their clinical years in physician practices</a:t>
            </a:r>
          </a:p>
          <a:p>
            <a:r>
              <a:rPr lang="en-US" dirty="0" smtClean="0"/>
              <a:t> </a:t>
            </a:r>
            <a:r>
              <a:rPr lang="en-US" dirty="0"/>
              <a:t>P</a:t>
            </a:r>
            <a:r>
              <a:rPr lang="en-US" dirty="0" smtClean="0"/>
              <a:t>urpose </a:t>
            </a:r>
            <a:r>
              <a:rPr lang="en-US" dirty="0"/>
              <a:t>of this </a:t>
            </a:r>
            <a:r>
              <a:rPr lang="en-US" dirty="0" smtClean="0"/>
              <a:t>survey </a:t>
            </a:r>
            <a:r>
              <a:rPr lang="en-US" dirty="0"/>
              <a:t>was to </a:t>
            </a:r>
            <a:r>
              <a:rPr lang="en-US" dirty="0" smtClean="0"/>
              <a:t>determine the </a:t>
            </a:r>
            <a:r>
              <a:rPr lang="en-US" dirty="0"/>
              <a:t>level of awareness of </a:t>
            </a:r>
            <a:r>
              <a:rPr lang="en-US" dirty="0" smtClean="0"/>
              <a:t> </a:t>
            </a:r>
            <a:r>
              <a:rPr lang="en-US" dirty="0"/>
              <a:t>vitamin D </a:t>
            </a:r>
            <a:r>
              <a:rPr lang="en-US" dirty="0" smtClean="0"/>
              <a:t>deficiency states, physician awareness of their own vitamin D status, and recommendation of vitamin D supplementation and treatment for their patients</a:t>
            </a:r>
            <a:endParaRPr lang="en-US" dirty="0"/>
          </a:p>
        </p:txBody>
      </p:sp>
    </p:spTree>
    <p:extLst>
      <p:ext uri="{BB962C8B-B14F-4D97-AF65-F5344CB8AC3E}">
        <p14:creationId xmlns:p14="http://schemas.microsoft.com/office/powerpoint/2010/main" val="1937077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Survey: Vitamin D Deficiency </a:t>
            </a:r>
            <a:r>
              <a:rPr lang="en-US" dirty="0" smtClean="0"/>
              <a:t>Categorical Variables of Responders</a:t>
            </a:r>
            <a:endParaRPr lang="en-US" dirty="0"/>
          </a:p>
        </p:txBody>
      </p:sp>
      <p:sp>
        <p:nvSpPr>
          <p:cNvPr id="3" name="Content Placeholder 2"/>
          <p:cNvSpPr>
            <a:spLocks noGrp="1"/>
          </p:cNvSpPr>
          <p:nvPr>
            <p:ph idx="1"/>
          </p:nvPr>
        </p:nvSpPr>
        <p:spPr/>
        <p:txBody>
          <a:bodyPr/>
          <a:lstStyle/>
          <a:p>
            <a:r>
              <a:rPr lang="en-US" dirty="0" smtClean="0"/>
              <a:t>Are you personally taking vitamin D yourself? (yes/no)</a:t>
            </a:r>
          </a:p>
          <a:p>
            <a:r>
              <a:rPr lang="en-US" dirty="0"/>
              <a:t>Are you personally </a:t>
            </a:r>
            <a:r>
              <a:rPr lang="en-US" dirty="0" smtClean="0"/>
              <a:t>taking calcium? (yes/no)</a:t>
            </a:r>
          </a:p>
          <a:p>
            <a:r>
              <a:rPr lang="en-US" dirty="0" smtClean="0"/>
              <a:t>Your age?</a:t>
            </a:r>
          </a:p>
          <a:p>
            <a:r>
              <a:rPr lang="en-US" dirty="0" smtClean="0"/>
              <a:t>Sunlight exposure (less than 20 minutes a day?)</a:t>
            </a:r>
          </a:p>
          <a:p>
            <a:r>
              <a:rPr lang="en-US" dirty="0" smtClean="0"/>
              <a:t>Have you ever had your vitamin D level checked? (yes/no)</a:t>
            </a:r>
          </a:p>
          <a:p>
            <a:r>
              <a:rPr lang="en-US" dirty="0" smtClean="0"/>
              <a:t>If your vitamin D level has ever been checked, was it low? (yes/no)</a:t>
            </a:r>
          </a:p>
          <a:p>
            <a:r>
              <a:rPr lang="en-US" dirty="0" smtClean="0"/>
              <a:t>If you are a physician, what dose of vitamin D do you recommended for prevention of vitamin D deficiency? Treatment? </a:t>
            </a:r>
            <a:r>
              <a:rPr lang="en-US" dirty="0"/>
              <a:t>200 IU, 400 IU, 800 IU, 1000 IU, or greater than 1000 IU</a:t>
            </a:r>
            <a:endParaRPr lang="en-US" dirty="0" smtClean="0"/>
          </a:p>
        </p:txBody>
      </p:sp>
    </p:spTree>
    <p:extLst>
      <p:ext uri="{BB962C8B-B14F-4D97-AF65-F5344CB8AC3E}">
        <p14:creationId xmlns:p14="http://schemas.microsoft.com/office/powerpoint/2010/main" val="13087345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 D survey: </a:t>
            </a:r>
            <a:r>
              <a:rPr lang="en-US" dirty="0"/>
              <a:t>K</a:t>
            </a:r>
            <a:r>
              <a:rPr lang="en-US" dirty="0" smtClean="0"/>
              <a:t>ey Findings</a:t>
            </a:r>
            <a:endParaRPr lang="en-US" dirty="0"/>
          </a:p>
        </p:txBody>
      </p:sp>
      <p:sp>
        <p:nvSpPr>
          <p:cNvPr id="3" name="Content Placeholder 2"/>
          <p:cNvSpPr>
            <a:spLocks noGrp="1"/>
          </p:cNvSpPr>
          <p:nvPr>
            <p:ph idx="1"/>
          </p:nvPr>
        </p:nvSpPr>
        <p:spPr/>
        <p:txBody>
          <a:bodyPr/>
          <a:lstStyle/>
          <a:p>
            <a:r>
              <a:rPr lang="en-US" dirty="0" err="1" smtClean="0"/>
              <a:t>Osteomalacia</a:t>
            </a:r>
            <a:r>
              <a:rPr lang="en-US" dirty="0" smtClean="0"/>
              <a:t> and rickets were widely recognized as associated with vitamin D deficiency. Osteoporosis as well, but significantly less so.</a:t>
            </a:r>
          </a:p>
          <a:p>
            <a:r>
              <a:rPr lang="en-US" dirty="0" smtClean="0"/>
              <a:t>Few surveyed listed fractures or falls as associated with vitamin D deficiency. </a:t>
            </a:r>
          </a:p>
          <a:p>
            <a:r>
              <a:rPr lang="en-US" dirty="0" smtClean="0"/>
              <a:t>70% of the female physicians were taking vitamin D, 43% of males</a:t>
            </a:r>
          </a:p>
          <a:p>
            <a:r>
              <a:rPr lang="en-US" dirty="0" smtClean="0"/>
              <a:t>Only 23% of the physicians had ever had their vitamin D level checked</a:t>
            </a:r>
          </a:p>
          <a:p>
            <a:r>
              <a:rPr lang="en-US" dirty="0" smtClean="0"/>
              <a:t>Older age, less than 20 minutes of sun exposure, and taking calcium was associated with having a vitamin D level checked. </a:t>
            </a:r>
          </a:p>
          <a:p>
            <a:r>
              <a:rPr lang="en-US" dirty="0" smtClean="0"/>
              <a:t>Two thirds who knew their vitamin D level said it was low. </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2768867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2204440079"/>
              </p:ext>
            </p:extLst>
          </p:nvPr>
        </p:nvGraphicFramePr>
        <p:xfrm>
          <a:off x="1924050" y="795337"/>
          <a:ext cx="8343900" cy="5267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830230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Vitamin D survey: </a:t>
            </a:r>
            <a:r>
              <a:rPr lang="en-US" dirty="0" smtClean="0"/>
              <a:t>Additional findings</a:t>
            </a:r>
            <a:endParaRPr lang="en-US" dirty="0"/>
          </a:p>
        </p:txBody>
      </p:sp>
      <p:sp>
        <p:nvSpPr>
          <p:cNvPr id="3" name="Content Placeholder 2"/>
          <p:cNvSpPr>
            <a:spLocks noGrp="1"/>
          </p:cNvSpPr>
          <p:nvPr>
            <p:ph idx="1"/>
          </p:nvPr>
        </p:nvSpPr>
        <p:spPr/>
        <p:txBody>
          <a:bodyPr/>
          <a:lstStyle/>
          <a:p>
            <a:r>
              <a:rPr lang="en-US" dirty="0"/>
              <a:t>Physicians who had their own vitamin D level checked were 4.5 times more likely to recommend greater than or equal to 800 IU per </a:t>
            </a:r>
            <a:r>
              <a:rPr lang="en-US" dirty="0" smtClean="0"/>
              <a:t>day for supplementation for </a:t>
            </a:r>
            <a:r>
              <a:rPr lang="en-US" smtClean="0"/>
              <a:t>their patients.</a:t>
            </a:r>
            <a:endParaRPr lang="en-US" dirty="0"/>
          </a:p>
        </p:txBody>
      </p:sp>
    </p:spTree>
    <p:extLst>
      <p:ext uri="{BB962C8B-B14F-4D97-AF65-F5344CB8AC3E}">
        <p14:creationId xmlns:p14="http://schemas.microsoft.com/office/powerpoint/2010/main" val="35267346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Calibri" panose="020F0502020204030204" pitchFamily="34" charset="0"/>
                <a:ea typeface="Calibri" panose="020F0502020204030204" pitchFamily="34" charset="0"/>
                <a:cs typeface="Times New Roman" panose="02020603050405020304" pitchFamily="18" charset="0"/>
              </a:rPr>
              <a:t>Fourth Year Medical Students’ Required Written Patient Care </a:t>
            </a:r>
            <a:r>
              <a:rPr lang="en-US" dirty="0" smtClean="0">
                <a:latin typeface="Calibri" panose="020F0502020204030204" pitchFamily="34" charset="0"/>
                <a:ea typeface="Calibri" panose="020F0502020204030204" pitchFamily="34" charset="0"/>
                <a:cs typeface="Times New Roman" panose="02020603050405020304" pitchFamily="18" charset="0"/>
              </a:rPr>
              <a:t>Assignments on Geriatrics Clerkship</a:t>
            </a:r>
            <a:endParaRPr lang="en-US" dirty="0"/>
          </a:p>
        </p:txBody>
      </p:sp>
      <p:sp>
        <p:nvSpPr>
          <p:cNvPr id="3" name="Content Placeholder 2"/>
          <p:cNvSpPr>
            <a:spLocks noGrp="1"/>
          </p:cNvSpPr>
          <p:nvPr>
            <p:ph idx="1"/>
          </p:nvPr>
        </p:nvSpPr>
        <p:spPr/>
        <p:txBody>
          <a:bodyPr>
            <a:normAutofit fontScale="92500" lnSpcReduction="20000"/>
          </a:bodyPr>
          <a:lstStyle/>
          <a:p>
            <a:r>
              <a:rPr lang="en-US" dirty="0"/>
              <a:t>Perform a </a:t>
            </a:r>
            <a:r>
              <a:rPr lang="en-US" dirty="0">
                <a:solidFill>
                  <a:srgbClr val="C00000"/>
                </a:solidFill>
              </a:rPr>
              <a:t>medication review </a:t>
            </a:r>
            <a:r>
              <a:rPr lang="en-US" dirty="0"/>
              <a:t>including a patient-centered analysis of general efficacy, specific risk/benefit analysis, calculation of remaining life expectancy </a:t>
            </a:r>
            <a:r>
              <a:rPr lang="en-US" dirty="0" smtClean="0"/>
              <a:t>and </a:t>
            </a:r>
            <a:r>
              <a:rPr lang="en-US" dirty="0"/>
              <a:t>comparison with time to benefit for each medication, </a:t>
            </a:r>
            <a:r>
              <a:rPr lang="en-US" dirty="0" smtClean="0"/>
              <a:t>reasoning </a:t>
            </a:r>
            <a:r>
              <a:rPr lang="en-US" dirty="0"/>
              <a:t>out a person-centered therapeutic plan. </a:t>
            </a:r>
            <a:endParaRPr lang="en-US" dirty="0" smtClean="0"/>
          </a:p>
          <a:p>
            <a:r>
              <a:rPr lang="en-US" b="1" dirty="0"/>
              <a:t>Demonstrate </a:t>
            </a:r>
            <a:r>
              <a:rPr lang="en-US" b="1" dirty="0">
                <a:solidFill>
                  <a:srgbClr val="C00000"/>
                </a:solidFill>
              </a:rPr>
              <a:t>proficiency in detecting and describing functional impairment </a:t>
            </a:r>
            <a:r>
              <a:rPr lang="en-US" b="1" dirty="0"/>
              <a:t>detailing the patient's premorbid status, the events leading to the observed functional changes and a brief description of the functional changes, exam, and proposed plans for </a:t>
            </a:r>
            <a:r>
              <a:rPr lang="en-US" b="1" dirty="0" smtClean="0"/>
              <a:t>rehabilitation</a:t>
            </a:r>
            <a:r>
              <a:rPr lang="en-US" b="1" dirty="0">
                <a:solidFill>
                  <a:srgbClr val="FF0000"/>
                </a:solidFill>
              </a:rPr>
              <a:t> </a:t>
            </a:r>
            <a:r>
              <a:rPr lang="en-US" b="1" dirty="0" smtClean="0">
                <a:solidFill>
                  <a:srgbClr val="C00000"/>
                </a:solidFill>
              </a:rPr>
              <a:t>including nutrition</a:t>
            </a:r>
            <a:r>
              <a:rPr lang="en-US" b="1" dirty="0" smtClean="0"/>
              <a:t>. </a:t>
            </a:r>
            <a:r>
              <a:rPr lang="en-US" b="1" dirty="0"/>
              <a:t>The goals of the patient must be included</a:t>
            </a:r>
            <a:r>
              <a:rPr lang="en-US" b="1" dirty="0" smtClean="0"/>
              <a:t>.</a:t>
            </a:r>
          </a:p>
          <a:p>
            <a:r>
              <a:rPr lang="en-US" b="1" dirty="0"/>
              <a:t>Submit </a:t>
            </a:r>
            <a:r>
              <a:rPr lang="en-US" b="1" dirty="0">
                <a:solidFill>
                  <a:srgbClr val="C00000"/>
                </a:solidFill>
              </a:rPr>
              <a:t>'reflections at the end of life'  using a patient summary, patient </a:t>
            </a:r>
            <a:r>
              <a:rPr lang="en-US" b="1" dirty="0" smtClean="0">
                <a:solidFill>
                  <a:srgbClr val="C00000"/>
                </a:solidFill>
              </a:rPr>
              <a:t>goals</a:t>
            </a:r>
            <a:r>
              <a:rPr lang="en-US" b="1" dirty="0">
                <a:solidFill>
                  <a:srgbClr val="C00000"/>
                </a:solidFill>
              </a:rPr>
              <a:t>, plan of care</a:t>
            </a:r>
            <a:r>
              <a:rPr lang="en-US" b="1" dirty="0"/>
              <a:t>, efficacy of existing care plan, recommendations for proposed </a:t>
            </a:r>
            <a:r>
              <a:rPr lang="en-US" b="1" dirty="0" smtClean="0"/>
              <a:t>changes </a:t>
            </a:r>
            <a:r>
              <a:rPr lang="en-US" b="1" dirty="0" smtClean="0">
                <a:solidFill>
                  <a:srgbClr val="C00000"/>
                </a:solidFill>
              </a:rPr>
              <a:t>including nutrition</a:t>
            </a:r>
            <a:r>
              <a:rPr lang="en-US" b="1" dirty="0" smtClean="0"/>
              <a:t>, </a:t>
            </a:r>
            <a:r>
              <a:rPr lang="en-US" b="1" dirty="0"/>
              <a:t>critique of the healthcare delivery system and description of any ethical issues.</a:t>
            </a:r>
          </a:p>
        </p:txBody>
      </p:sp>
    </p:spTree>
    <p:extLst>
      <p:ext uri="{BB962C8B-B14F-4D97-AF65-F5344CB8AC3E}">
        <p14:creationId xmlns:p14="http://schemas.microsoft.com/office/powerpoint/2010/main" val="1288030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Fourth Year Medical </a:t>
            </a:r>
            <a:r>
              <a:rPr lang="en-US" dirty="0" smtClean="0">
                <a:latin typeface="Calibri" panose="020F0502020204030204" pitchFamily="34" charset="0"/>
                <a:ea typeface="Calibri" panose="020F0502020204030204" pitchFamily="34" charset="0"/>
                <a:cs typeface="Times New Roman" panose="02020603050405020304" pitchFamily="18" charset="0"/>
              </a:rPr>
              <a:t>Students’ Competencies Assessed by Observation and Case Discussion</a:t>
            </a:r>
            <a:endParaRPr lang="en-US" dirty="0"/>
          </a:p>
        </p:txBody>
      </p:sp>
      <p:sp>
        <p:nvSpPr>
          <p:cNvPr id="3" name="Content Placeholder 2"/>
          <p:cNvSpPr>
            <a:spLocks noGrp="1"/>
          </p:cNvSpPr>
          <p:nvPr>
            <p:ph idx="1"/>
          </p:nvPr>
        </p:nvSpPr>
        <p:spPr/>
        <p:txBody>
          <a:bodyPr>
            <a:normAutofit fontScale="92500"/>
          </a:bodyPr>
          <a:lstStyle/>
          <a:p>
            <a:r>
              <a:rPr lang="en-US" dirty="0"/>
              <a:t>D</a:t>
            </a:r>
            <a:r>
              <a:rPr lang="en-US" dirty="0" smtClean="0"/>
              <a:t>emonstrate </a:t>
            </a:r>
            <a:r>
              <a:rPr lang="en-US" dirty="0"/>
              <a:t>to Clerkship Director or designated faculty the ability to perform </a:t>
            </a:r>
            <a:r>
              <a:rPr lang="en-US" dirty="0">
                <a:solidFill>
                  <a:srgbClr val="C00000"/>
                </a:solidFill>
              </a:rPr>
              <a:t>fall risk assessment with correct interpretation of results, including gait assessment</a:t>
            </a:r>
            <a:r>
              <a:rPr lang="en-US" dirty="0" smtClean="0"/>
              <a:t>.</a:t>
            </a:r>
          </a:p>
          <a:p>
            <a:r>
              <a:rPr lang="en-US" dirty="0"/>
              <a:t>Demonstrate to Clerkship Director or designated faculty the ability to </a:t>
            </a:r>
            <a:r>
              <a:rPr lang="en-US" dirty="0">
                <a:solidFill>
                  <a:srgbClr val="C00000"/>
                </a:solidFill>
              </a:rPr>
              <a:t>assess for cognitive impairment </a:t>
            </a:r>
            <a:r>
              <a:rPr lang="en-US" dirty="0"/>
              <a:t>using the appropriate screening tools (CAM, </a:t>
            </a:r>
            <a:r>
              <a:rPr lang="en-US" dirty="0" err="1"/>
              <a:t>Minicog</a:t>
            </a:r>
            <a:r>
              <a:rPr lang="en-US" dirty="0"/>
              <a:t>, MMSE or </a:t>
            </a:r>
            <a:r>
              <a:rPr lang="en-US" dirty="0" err="1"/>
              <a:t>MoCA</a:t>
            </a:r>
            <a:r>
              <a:rPr lang="en-US" dirty="0"/>
              <a:t> observation) with correct interpretation of results (case discussion</a:t>
            </a:r>
            <a:r>
              <a:rPr lang="en-US" dirty="0" smtClean="0"/>
              <a:t>).</a:t>
            </a:r>
          </a:p>
          <a:p>
            <a:r>
              <a:rPr lang="en-US" dirty="0"/>
              <a:t>Demonstrate </a:t>
            </a:r>
            <a:r>
              <a:rPr lang="en-US" dirty="0">
                <a:solidFill>
                  <a:srgbClr val="C00000"/>
                </a:solidFill>
              </a:rPr>
              <a:t>knowledge and understanding of the key components of a safe and comprehensive discharge/admission plan </a:t>
            </a:r>
            <a:r>
              <a:rPr lang="en-US" dirty="0"/>
              <a:t>for an older adult. A case presentation to Clerkship Director that includes plans to assist the patient in maintaining or improving function including</a:t>
            </a:r>
            <a:r>
              <a:rPr lang="en-US" dirty="0">
                <a:solidFill>
                  <a:srgbClr val="C00000"/>
                </a:solidFill>
              </a:rPr>
              <a:t> nutrition</a:t>
            </a:r>
            <a:r>
              <a:rPr lang="en-US" dirty="0"/>
              <a:t>.</a:t>
            </a:r>
          </a:p>
        </p:txBody>
      </p:sp>
    </p:spTree>
    <p:extLst>
      <p:ext uri="{BB962C8B-B14F-4D97-AF65-F5344CB8AC3E}">
        <p14:creationId xmlns:p14="http://schemas.microsoft.com/office/powerpoint/2010/main" val="2822428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86" y="365125"/>
            <a:ext cx="10515600" cy="1325563"/>
          </a:xfrm>
        </p:spPr>
        <p:txBody>
          <a:bodyPr/>
          <a:lstStyle/>
          <a:p>
            <a:pPr algn="ctr"/>
            <a:r>
              <a:rPr lang="en-US" dirty="0">
                <a:latin typeface="Calibri" panose="020F0502020204030204" pitchFamily="34" charset="0"/>
                <a:ea typeface="Calibri" panose="020F0502020204030204" pitchFamily="34" charset="0"/>
                <a:cs typeface="Times New Roman" panose="02020603050405020304" pitchFamily="18" charset="0"/>
              </a:rPr>
              <a:t>Fourth Year Medical </a:t>
            </a:r>
            <a:r>
              <a:rPr lang="en-US" dirty="0" smtClean="0">
                <a:latin typeface="Calibri" panose="020F0502020204030204" pitchFamily="34" charset="0"/>
                <a:ea typeface="Calibri" panose="020F0502020204030204" pitchFamily="34" charset="0"/>
                <a:cs typeface="Times New Roman" panose="02020603050405020304" pitchFamily="18" charset="0"/>
              </a:rPr>
              <a:t>Students’ Competencies</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smtClean="0">
                <a:latin typeface="Calibri" panose="020F0502020204030204" pitchFamily="34" charset="0"/>
                <a:ea typeface="Calibri" panose="020F0502020204030204" pitchFamily="34" charset="0"/>
                <a:cs typeface="Times New Roman" panose="02020603050405020304" pitchFamily="18" charset="0"/>
              </a:rPr>
              <a:t>Required Procedures</a:t>
            </a:r>
            <a:endParaRPr lang="en-US" dirty="0"/>
          </a:p>
        </p:txBody>
      </p:sp>
      <p:sp>
        <p:nvSpPr>
          <p:cNvPr id="3" name="Content Placeholder 2"/>
          <p:cNvSpPr>
            <a:spLocks noGrp="1"/>
          </p:cNvSpPr>
          <p:nvPr>
            <p:ph idx="1"/>
          </p:nvPr>
        </p:nvSpPr>
        <p:spPr/>
        <p:txBody>
          <a:bodyPr>
            <a:normAutofit lnSpcReduction="10000"/>
          </a:bodyPr>
          <a:lstStyle/>
          <a:p>
            <a:r>
              <a:rPr lang="en-US" b="1" dirty="0"/>
              <a:t>Calculate Creatinine </a:t>
            </a:r>
            <a:r>
              <a:rPr lang="en-US" b="1" dirty="0" smtClean="0"/>
              <a:t>Clearance</a:t>
            </a:r>
          </a:p>
          <a:p>
            <a:r>
              <a:rPr lang="en-US" b="1" dirty="0"/>
              <a:t>Depression Screening </a:t>
            </a:r>
            <a:r>
              <a:rPr lang="en-US" b="1" dirty="0" smtClean="0"/>
              <a:t>Tool</a:t>
            </a:r>
          </a:p>
          <a:p>
            <a:r>
              <a:rPr lang="en-US" b="1" dirty="0"/>
              <a:t>Incontinence </a:t>
            </a:r>
            <a:r>
              <a:rPr lang="en-US" b="1" dirty="0" smtClean="0"/>
              <a:t>Assessment</a:t>
            </a:r>
          </a:p>
          <a:p>
            <a:r>
              <a:rPr lang="en-US" b="1" dirty="0">
                <a:solidFill>
                  <a:srgbClr val="C00000"/>
                </a:solidFill>
              </a:rPr>
              <a:t>Nutritional </a:t>
            </a:r>
            <a:r>
              <a:rPr lang="en-US" b="1" dirty="0" smtClean="0">
                <a:solidFill>
                  <a:srgbClr val="C00000"/>
                </a:solidFill>
              </a:rPr>
              <a:t>Assessment</a:t>
            </a:r>
          </a:p>
          <a:p>
            <a:r>
              <a:rPr lang="en-US" b="1" dirty="0"/>
              <a:t>Perform Therapeutic </a:t>
            </a:r>
            <a:r>
              <a:rPr lang="en-US" b="1" dirty="0" smtClean="0"/>
              <a:t>Review</a:t>
            </a:r>
          </a:p>
          <a:p>
            <a:r>
              <a:rPr lang="en-US" b="1" dirty="0"/>
              <a:t>Functional Assessment </a:t>
            </a:r>
            <a:r>
              <a:rPr lang="en-US" b="1" dirty="0" smtClean="0"/>
              <a:t>Complete</a:t>
            </a:r>
          </a:p>
          <a:p>
            <a:r>
              <a:rPr lang="en-US" b="1" dirty="0" smtClean="0"/>
              <a:t>Confusion Assessment Method</a:t>
            </a:r>
          </a:p>
          <a:p>
            <a:r>
              <a:rPr lang="en-US" b="1" dirty="0"/>
              <a:t>Cognitive Assessment with </a:t>
            </a:r>
            <a:r>
              <a:rPr lang="en-US" b="1" dirty="0" err="1"/>
              <a:t>MoCA</a:t>
            </a:r>
            <a:r>
              <a:rPr lang="en-US" b="1" dirty="0"/>
              <a:t>/ MMSE, or </a:t>
            </a:r>
            <a:r>
              <a:rPr lang="en-US" b="1" dirty="0" smtClean="0"/>
              <a:t>Mini-Cog</a:t>
            </a:r>
          </a:p>
          <a:p>
            <a:r>
              <a:rPr lang="en-US" b="1" dirty="0"/>
              <a:t>Get up and Go/ Gait Assessment</a:t>
            </a:r>
            <a:endParaRPr lang="en-US" dirty="0">
              <a:solidFill>
                <a:srgbClr val="C00000"/>
              </a:solidFill>
            </a:endParaRPr>
          </a:p>
        </p:txBody>
      </p:sp>
    </p:spTree>
    <p:extLst>
      <p:ext uri="{BB962C8B-B14F-4D97-AF65-F5344CB8AC3E}">
        <p14:creationId xmlns:p14="http://schemas.microsoft.com/office/powerpoint/2010/main" val="29768361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lumMod val="95000"/>
                    <a:lumOff val="5000"/>
                  </a:schemeClr>
                </a:solidFill>
              </a:rPr>
              <a:t>How frequently is vitamin D supplementation used in a cross section of a frail older population?</a:t>
            </a:r>
            <a:endParaRPr lang="en-US" dirty="0">
              <a:solidFill>
                <a:schemeClr val="tx1">
                  <a:lumMod val="95000"/>
                  <a:lumOff val="5000"/>
                </a:schemeClr>
              </a:solidFill>
            </a:endParaRPr>
          </a:p>
        </p:txBody>
      </p:sp>
      <p:sp>
        <p:nvSpPr>
          <p:cNvPr id="3" name="Content Placeholder 2"/>
          <p:cNvSpPr>
            <a:spLocks noGrp="1"/>
          </p:cNvSpPr>
          <p:nvPr>
            <p:ph idx="1"/>
          </p:nvPr>
        </p:nvSpPr>
        <p:spPr/>
        <p:txBody>
          <a:bodyPr>
            <a:normAutofit lnSpcReduction="10000"/>
          </a:bodyPr>
          <a:lstStyle/>
          <a:p>
            <a:r>
              <a:rPr lang="en-US" dirty="0" smtClean="0"/>
              <a:t>Subjects: consenting medical student’s medication review assignments- </a:t>
            </a:r>
            <a:r>
              <a:rPr lang="en-US" dirty="0" smtClean="0">
                <a:solidFill>
                  <a:srgbClr val="C00000"/>
                </a:solidFill>
              </a:rPr>
              <a:t>one patient per student, 82 assignments </a:t>
            </a:r>
            <a:r>
              <a:rPr lang="en-US" dirty="0" smtClean="0"/>
              <a:t>about one out of four students taking the required clerkship in geriatrics</a:t>
            </a:r>
            <a:endParaRPr lang="en-US" dirty="0" smtClean="0">
              <a:solidFill>
                <a:srgbClr val="C00000"/>
              </a:solidFill>
            </a:endParaRPr>
          </a:p>
          <a:p>
            <a:r>
              <a:rPr lang="en-US" dirty="0" smtClean="0"/>
              <a:t>Three consecutive academic years of data: </a:t>
            </a:r>
            <a:r>
              <a:rPr lang="en-US" dirty="0" smtClean="0">
                <a:solidFill>
                  <a:srgbClr val="C00000"/>
                </a:solidFill>
              </a:rPr>
              <a:t>2013, 2014, 2015</a:t>
            </a:r>
          </a:p>
          <a:p>
            <a:r>
              <a:rPr lang="en-US" dirty="0" smtClean="0"/>
              <a:t>Patient age range 55-102 years of age, average age 81 years old</a:t>
            </a:r>
          </a:p>
          <a:p>
            <a:r>
              <a:rPr lang="en-US" dirty="0" smtClean="0"/>
              <a:t>Patients </a:t>
            </a:r>
            <a:r>
              <a:rPr lang="en-US" dirty="0" smtClean="0">
                <a:solidFill>
                  <a:srgbClr val="C00000"/>
                </a:solidFill>
              </a:rPr>
              <a:t>on 6-17 medications </a:t>
            </a:r>
            <a:r>
              <a:rPr lang="en-US" dirty="0" smtClean="0"/>
              <a:t>including OTC and dietary supplements</a:t>
            </a:r>
          </a:p>
          <a:p>
            <a:r>
              <a:rPr lang="en-US" dirty="0" smtClean="0">
                <a:solidFill>
                  <a:srgbClr val="C00000"/>
                </a:solidFill>
              </a:rPr>
              <a:t>57% of the patients in rehabilitation settings, nursing homes, or ALFs</a:t>
            </a:r>
          </a:p>
          <a:p>
            <a:r>
              <a:rPr lang="en-US" dirty="0" smtClean="0"/>
              <a:t>Almost all patients had functional impairment</a:t>
            </a:r>
          </a:p>
          <a:p>
            <a:r>
              <a:rPr lang="en-US" dirty="0" smtClean="0"/>
              <a:t>Students are </a:t>
            </a:r>
            <a:r>
              <a:rPr lang="en-US" dirty="0" smtClean="0">
                <a:solidFill>
                  <a:srgbClr val="C00000"/>
                </a:solidFill>
              </a:rPr>
              <a:t>required to include all non-prescription and dietary supplements</a:t>
            </a:r>
            <a:r>
              <a:rPr lang="en-US" dirty="0" smtClean="0"/>
              <a:t> in their medication review written assignments.</a:t>
            </a:r>
            <a:endParaRPr lang="en-US" dirty="0"/>
          </a:p>
        </p:txBody>
      </p:sp>
    </p:spTree>
    <p:extLst>
      <p:ext uri="{BB962C8B-B14F-4D97-AF65-F5344CB8AC3E}">
        <p14:creationId xmlns:p14="http://schemas.microsoft.com/office/powerpoint/2010/main" val="2441507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t>Answer: Vitamin D was used in &lt; 1 of 3 frail patients</a:t>
            </a:r>
            <a:endParaRPr lang="en-US" sz="3600" b="1" dirty="0"/>
          </a:p>
        </p:txBody>
      </p:sp>
      <p:sp>
        <p:nvSpPr>
          <p:cNvPr id="3" name="Content Placeholder 2"/>
          <p:cNvSpPr>
            <a:spLocks noGrp="1"/>
          </p:cNvSpPr>
          <p:nvPr>
            <p:ph idx="1"/>
          </p:nvPr>
        </p:nvSpPr>
        <p:spPr/>
        <p:txBody>
          <a:bodyPr>
            <a:normAutofit lnSpcReduction="10000"/>
          </a:bodyPr>
          <a:lstStyle/>
          <a:p>
            <a:r>
              <a:rPr lang="en-US" dirty="0" smtClean="0"/>
              <a:t>2012-13: </a:t>
            </a:r>
            <a:r>
              <a:rPr lang="en-US" dirty="0" smtClean="0">
                <a:solidFill>
                  <a:srgbClr val="C00000"/>
                </a:solidFill>
              </a:rPr>
              <a:t>26% of patients </a:t>
            </a:r>
            <a:r>
              <a:rPr lang="en-US" dirty="0" smtClean="0"/>
              <a:t>on 800-2000 IU, one patient on &lt; 800 IU and student recommended increase, and </a:t>
            </a:r>
            <a:r>
              <a:rPr lang="en-US" dirty="0" smtClean="0">
                <a:solidFill>
                  <a:srgbClr val="C00000"/>
                </a:solidFill>
              </a:rPr>
              <a:t>in two patients student recommended vitamin D be added. </a:t>
            </a:r>
          </a:p>
          <a:p>
            <a:r>
              <a:rPr lang="en-US" dirty="0" smtClean="0"/>
              <a:t>2013-14: </a:t>
            </a:r>
            <a:r>
              <a:rPr lang="en-US" dirty="0" smtClean="0">
                <a:solidFill>
                  <a:srgbClr val="C00000"/>
                </a:solidFill>
              </a:rPr>
              <a:t>27% of patients, most on 400 IU with 1200mg calcium/ day</a:t>
            </a:r>
            <a:r>
              <a:rPr lang="en-US" dirty="0" smtClean="0"/>
              <a:t>; but two patients without dose specified, one on 50,000IU noted deficient (level 22ng/ml), one patient noted deficient but not on D, </a:t>
            </a:r>
            <a:r>
              <a:rPr lang="en-US" dirty="0" smtClean="0">
                <a:solidFill>
                  <a:srgbClr val="C00000"/>
                </a:solidFill>
              </a:rPr>
              <a:t>and in one case the student recommended D should be added.</a:t>
            </a:r>
          </a:p>
          <a:p>
            <a:r>
              <a:rPr lang="en-US" dirty="0" smtClean="0"/>
              <a:t>2014-15: </a:t>
            </a:r>
            <a:r>
              <a:rPr lang="en-US" dirty="0" smtClean="0">
                <a:solidFill>
                  <a:srgbClr val="C00000"/>
                </a:solidFill>
              </a:rPr>
              <a:t>30% of patients,  ranging 400 IU to 2000 IU/ daily, </a:t>
            </a:r>
            <a:r>
              <a:rPr lang="en-US" dirty="0" smtClean="0"/>
              <a:t>in one case student recommended a decrease from 50,000 IU weekly to 1000- 2000 IU daily after reviewing records for deficiency, </a:t>
            </a:r>
            <a:r>
              <a:rPr lang="en-US" dirty="0" smtClean="0">
                <a:solidFill>
                  <a:srgbClr val="C00000"/>
                </a:solidFill>
              </a:rPr>
              <a:t>and one student recommended starting 1000 IU of D daily. </a:t>
            </a:r>
            <a:endParaRPr lang="en-US" dirty="0" smtClean="0"/>
          </a:p>
          <a:p>
            <a:endParaRPr lang="en-US" dirty="0" smtClean="0">
              <a:solidFill>
                <a:srgbClr val="C00000"/>
              </a:solidFill>
            </a:endParaRPr>
          </a:p>
        </p:txBody>
      </p:sp>
    </p:spTree>
    <p:extLst>
      <p:ext uri="{BB962C8B-B14F-4D97-AF65-F5344CB8AC3E}">
        <p14:creationId xmlns:p14="http://schemas.microsoft.com/office/powerpoint/2010/main" val="26896175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search finds on students’ assignments representing 73 frail older persons</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Functional Assessment </a:t>
            </a:r>
            <a:r>
              <a:rPr lang="en-US" dirty="0" smtClean="0"/>
              <a:t>search</a:t>
            </a:r>
            <a:r>
              <a:rPr lang="en-US" b="1" dirty="0" smtClean="0"/>
              <a:t> ‘diet’                         nutrition</a:t>
            </a:r>
            <a:endParaRPr lang="en-US" dirty="0"/>
          </a:p>
          <a:p>
            <a:pPr marL="0" indent="0">
              <a:buNone/>
            </a:pPr>
            <a:r>
              <a:rPr lang="en-US" dirty="0" smtClean="0"/>
              <a:t>2014-15        53 %                                                             50%</a:t>
            </a:r>
            <a:endParaRPr lang="en-US" dirty="0"/>
          </a:p>
          <a:p>
            <a:pPr marL="0" indent="0">
              <a:buNone/>
            </a:pPr>
            <a:r>
              <a:rPr lang="en-US" dirty="0" smtClean="0"/>
              <a:t>2013-14        2.5%                                                             24%</a:t>
            </a:r>
          </a:p>
          <a:p>
            <a:pPr marL="0" indent="0">
              <a:buNone/>
            </a:pPr>
            <a:r>
              <a:rPr lang="en-US" dirty="0" smtClean="0"/>
              <a:t>2012-13        18%                                                              13%</a:t>
            </a:r>
          </a:p>
          <a:p>
            <a:pPr marL="0" indent="0">
              <a:buNone/>
            </a:pPr>
            <a:r>
              <a:rPr lang="en-US" b="1" dirty="0" smtClean="0"/>
              <a:t>Advanced Illness  </a:t>
            </a:r>
            <a:r>
              <a:rPr lang="en-US" dirty="0" smtClean="0"/>
              <a:t>word search </a:t>
            </a:r>
            <a:r>
              <a:rPr lang="en-US" b="1" dirty="0" smtClean="0"/>
              <a:t>‘diet’                         nutrition</a:t>
            </a:r>
            <a:endParaRPr lang="en-US" dirty="0" smtClean="0"/>
          </a:p>
          <a:p>
            <a:pPr marL="0" indent="0">
              <a:buNone/>
            </a:pPr>
            <a:r>
              <a:rPr lang="en-US" dirty="0" smtClean="0"/>
              <a:t>2014-15        57</a:t>
            </a:r>
            <a:r>
              <a:rPr lang="en-US" dirty="0"/>
              <a:t>% </a:t>
            </a:r>
            <a:r>
              <a:rPr lang="en-US" dirty="0" smtClean="0"/>
              <a:t>                                                             56%                                                     </a:t>
            </a:r>
          </a:p>
          <a:p>
            <a:pPr marL="0" indent="0">
              <a:buNone/>
            </a:pPr>
            <a:r>
              <a:rPr lang="en-US" dirty="0" smtClean="0"/>
              <a:t>2013-14</a:t>
            </a:r>
            <a:r>
              <a:rPr lang="en-US" dirty="0"/>
              <a:t> </a:t>
            </a:r>
            <a:r>
              <a:rPr lang="en-US" dirty="0" smtClean="0"/>
              <a:t>       45.8%                                                           39%</a:t>
            </a:r>
          </a:p>
          <a:p>
            <a:pPr marL="0" indent="0">
              <a:buNone/>
            </a:pPr>
            <a:r>
              <a:rPr lang="en-US" dirty="0" smtClean="0"/>
              <a:t>2012-13        46.4</a:t>
            </a:r>
            <a:r>
              <a:rPr lang="en-US" smtClean="0"/>
              <a:t>%                                                          </a:t>
            </a:r>
            <a:r>
              <a:rPr lang="en-US" smtClean="0"/>
              <a:t> 52</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32098478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A 76-yr-old male comes to the office for follow-up and medication refills. His examination is unchanged since his last visit 3 months ago, except that his weight has decreased from 99.8 kg (220 lb.) to 92.5 kg (204 lb.). </a:t>
            </a:r>
          </a:p>
        </p:txBody>
      </p:sp>
      <p:sp>
        <p:nvSpPr>
          <p:cNvPr id="3" name="Content Placeholder 2"/>
          <p:cNvSpPr>
            <a:spLocks noGrp="1"/>
          </p:cNvSpPr>
          <p:nvPr>
            <p:ph idx="1"/>
          </p:nvPr>
        </p:nvSpPr>
        <p:spPr/>
        <p:txBody>
          <a:bodyPr>
            <a:normAutofit lnSpcReduction="10000"/>
          </a:bodyPr>
          <a:lstStyle/>
          <a:p>
            <a:pPr marL="0" indent="0">
              <a:buNone/>
            </a:pPr>
            <a:r>
              <a:rPr lang="en-US" dirty="0"/>
              <a:t>He expresses surprise about the weight </a:t>
            </a:r>
            <a:r>
              <a:rPr lang="en-US" dirty="0" smtClean="0"/>
              <a:t>loss, “Since </a:t>
            </a:r>
            <a:r>
              <a:rPr lang="en-US" dirty="0"/>
              <a:t>my daughter and grandchildren moved out, all I do is sit and read with the TV </a:t>
            </a:r>
            <a:r>
              <a:rPr lang="en-US" dirty="0" smtClean="0"/>
              <a:t>on”.</a:t>
            </a:r>
          </a:p>
          <a:p>
            <a:pPr marL="0" indent="0">
              <a:buNone/>
            </a:pPr>
            <a:r>
              <a:rPr lang="en-US" dirty="0" smtClean="0"/>
              <a:t> Which </a:t>
            </a:r>
            <a:r>
              <a:rPr lang="en-US" dirty="0"/>
              <a:t>one of the following is most appropriate</a:t>
            </a:r>
            <a:r>
              <a:rPr lang="en-US" dirty="0" smtClean="0"/>
              <a:t>?</a:t>
            </a:r>
          </a:p>
          <a:p>
            <a:pPr marL="0" indent="0">
              <a:buNone/>
            </a:pPr>
            <a:r>
              <a:rPr lang="en-US" dirty="0"/>
              <a:t>a. Administer the Simplified Nutritional Assessment Questionnaire </a:t>
            </a:r>
          </a:p>
          <a:p>
            <a:pPr marL="0" indent="0">
              <a:buNone/>
            </a:pPr>
            <a:r>
              <a:rPr lang="en-US" dirty="0"/>
              <a:t>b. Conduct a motivational interview about intentional weight loss </a:t>
            </a:r>
          </a:p>
          <a:p>
            <a:pPr marL="0" indent="0">
              <a:buNone/>
            </a:pPr>
            <a:r>
              <a:rPr lang="en-US" dirty="0"/>
              <a:t>c. Discuss the weight loss and evaluate him for </a:t>
            </a:r>
            <a:r>
              <a:rPr lang="en-US" dirty="0" smtClean="0"/>
              <a:t>causes</a:t>
            </a:r>
            <a:endParaRPr lang="en-US" dirty="0"/>
          </a:p>
          <a:p>
            <a:pPr marL="0" indent="0">
              <a:buNone/>
            </a:pPr>
            <a:r>
              <a:rPr lang="en-US" dirty="0"/>
              <a:t>d. Encourage him to continue to lose weight </a:t>
            </a:r>
          </a:p>
          <a:p>
            <a:pPr marL="0" indent="0">
              <a:buNone/>
            </a:pPr>
            <a:r>
              <a:rPr lang="en-US" dirty="0"/>
              <a:t>e. Set exercise and diet goals, and schedule follow-up in 2 months </a:t>
            </a:r>
          </a:p>
          <a:p>
            <a:pPr marL="0" indent="0">
              <a:buNone/>
            </a:pPr>
            <a:r>
              <a:rPr lang="en-US" dirty="0"/>
              <a:t>f. Suggest a nutritional supplement to help him regain the lost weight </a:t>
            </a:r>
          </a:p>
          <a:p>
            <a:endParaRPr lang="en-US" dirty="0"/>
          </a:p>
          <a:p>
            <a:endParaRPr lang="en-US" sz="3600" dirty="0" smtClean="0"/>
          </a:p>
          <a:p>
            <a:endParaRPr lang="en-US" sz="3600" dirty="0"/>
          </a:p>
        </p:txBody>
      </p:sp>
    </p:spTree>
    <p:extLst>
      <p:ext uri="{BB962C8B-B14F-4D97-AF65-F5344CB8AC3E}">
        <p14:creationId xmlns:p14="http://schemas.microsoft.com/office/powerpoint/2010/main" val="35302385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dirty="0" smtClean="0"/>
              <a:t>Answer </a:t>
            </a:r>
            <a:r>
              <a:rPr lang="en-US" b="1" dirty="0" smtClean="0"/>
              <a:t>c</a:t>
            </a:r>
            <a:r>
              <a:rPr lang="en-US" dirty="0"/>
              <a:t>. Discuss the weight loss and evaluate him for causes</a:t>
            </a:r>
          </a:p>
        </p:txBody>
      </p:sp>
      <p:sp>
        <p:nvSpPr>
          <p:cNvPr id="3" name="Content Placeholder 2"/>
          <p:cNvSpPr>
            <a:spLocks noGrp="1"/>
          </p:cNvSpPr>
          <p:nvPr>
            <p:ph idx="1"/>
          </p:nvPr>
        </p:nvSpPr>
        <p:spPr/>
        <p:txBody>
          <a:bodyPr/>
          <a:lstStyle/>
          <a:p>
            <a:r>
              <a:rPr lang="en-US" dirty="0"/>
              <a:t>p-</a:t>
            </a:r>
            <a:r>
              <a:rPr lang="en-US" dirty="0" err="1"/>
              <a:t>Bis</a:t>
            </a:r>
            <a:r>
              <a:rPr lang="en-US" dirty="0"/>
              <a:t> statistic </a:t>
            </a:r>
            <a:r>
              <a:rPr lang="en-US" dirty="0" smtClean="0"/>
              <a:t>0.32 (desired value 0.20 – 0.80)</a:t>
            </a:r>
          </a:p>
          <a:p>
            <a:r>
              <a:rPr lang="en-US" dirty="0"/>
              <a:t>80% {82% high performers 74% low performers} </a:t>
            </a:r>
            <a:endParaRPr lang="en-US" dirty="0" smtClean="0"/>
          </a:p>
          <a:p>
            <a:r>
              <a:rPr lang="en-US" dirty="0" smtClean="0"/>
              <a:t>20</a:t>
            </a:r>
            <a:r>
              <a:rPr lang="en-US" dirty="0"/>
              <a:t>% choose answer </a:t>
            </a:r>
            <a:r>
              <a:rPr lang="en-US" b="1" dirty="0" smtClean="0"/>
              <a:t>a.</a:t>
            </a:r>
            <a:r>
              <a:rPr lang="en-US" dirty="0" smtClean="0"/>
              <a:t> </a:t>
            </a:r>
            <a:r>
              <a:rPr lang="en-US" dirty="0"/>
              <a:t>Administer the Simplified Nutritional Assessment Questionnaire </a:t>
            </a:r>
          </a:p>
          <a:p>
            <a:endParaRPr lang="en-US" dirty="0"/>
          </a:p>
        </p:txBody>
      </p:sp>
    </p:spTree>
    <p:extLst>
      <p:ext uri="{BB962C8B-B14F-4D97-AF65-F5344CB8AC3E}">
        <p14:creationId xmlns:p14="http://schemas.microsoft.com/office/powerpoint/2010/main" val="1766065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A 68-year-old male has severe vascular dementia and lives in a nursing home. A gastrostomy was placed 1 year ago because of severe dysphagia following a stroke. Recently, the patient has become increasingly agitated and pulled out the feeding tube several </a:t>
            </a:r>
            <a:r>
              <a:rPr lang="en-US" sz="2800" b="1" dirty="0" smtClean="0"/>
              <a:t>times. </a:t>
            </a:r>
            <a:endParaRPr lang="en-US" sz="2800" b="1" dirty="0"/>
          </a:p>
        </p:txBody>
      </p:sp>
      <p:sp>
        <p:nvSpPr>
          <p:cNvPr id="3" name="Content Placeholder 2"/>
          <p:cNvSpPr>
            <a:spLocks noGrp="1"/>
          </p:cNvSpPr>
          <p:nvPr>
            <p:ph idx="1"/>
          </p:nvPr>
        </p:nvSpPr>
        <p:spPr/>
        <p:txBody>
          <a:bodyPr>
            <a:normAutofit/>
          </a:bodyPr>
          <a:lstStyle/>
          <a:p>
            <a:pPr marL="0" indent="0">
              <a:buNone/>
            </a:pPr>
            <a:r>
              <a:rPr lang="en-US" dirty="0"/>
              <a:t>Efforts to conceal and anchor the tube have been unsuccessful. Changes in environment and judicious use of medications also have been ineffective. </a:t>
            </a:r>
            <a:r>
              <a:rPr lang="en-US" dirty="0" smtClean="0"/>
              <a:t>Which </a:t>
            </a:r>
            <a:r>
              <a:rPr lang="en-US" dirty="0"/>
              <a:t>of the following is most </a:t>
            </a:r>
            <a:r>
              <a:rPr lang="en-US" dirty="0" smtClean="0"/>
              <a:t>appropriate action?</a:t>
            </a:r>
          </a:p>
          <a:p>
            <a:pPr marL="0" indent="0">
              <a:buNone/>
            </a:pPr>
            <a:r>
              <a:rPr lang="en-US" dirty="0" smtClean="0"/>
              <a:t> </a:t>
            </a:r>
            <a:r>
              <a:rPr lang="en-US" dirty="0"/>
              <a:t>a. Increase medication dosage to sedate the patient.</a:t>
            </a:r>
          </a:p>
          <a:p>
            <a:pPr marL="0" indent="0">
              <a:buNone/>
            </a:pPr>
            <a:r>
              <a:rPr lang="en-US" dirty="0"/>
              <a:t>b. Place mitts on the patient’s hands. </a:t>
            </a:r>
          </a:p>
          <a:p>
            <a:pPr marL="0" indent="0">
              <a:buNone/>
            </a:pPr>
            <a:r>
              <a:rPr lang="en-US" dirty="0"/>
              <a:t>c. Place restraints on the patient’s wrists. </a:t>
            </a:r>
          </a:p>
          <a:p>
            <a:pPr marL="0" indent="0">
              <a:buNone/>
            </a:pPr>
            <a:r>
              <a:rPr lang="en-US" dirty="0"/>
              <a:t>d. Reevaluate the need for the gastrostomy. </a:t>
            </a:r>
            <a:endParaRPr lang="en-US" dirty="0" smtClean="0"/>
          </a:p>
          <a:p>
            <a:pPr marL="0" indent="0">
              <a:buNone/>
            </a:pPr>
            <a:r>
              <a:rPr lang="en-US" dirty="0" smtClean="0"/>
              <a:t>e</a:t>
            </a:r>
            <a:r>
              <a:rPr lang="en-US" dirty="0"/>
              <a:t>. Replace the gastrostomy with </a:t>
            </a:r>
            <a:r>
              <a:rPr lang="en-US" dirty="0" err="1"/>
              <a:t>jejunostomy</a:t>
            </a:r>
            <a:endParaRPr lang="en-US" dirty="0"/>
          </a:p>
          <a:p>
            <a:pPr marL="0" indent="0">
              <a:buNone/>
            </a:pPr>
            <a:endParaRPr lang="en-US" sz="3600" dirty="0" smtClean="0"/>
          </a:p>
          <a:p>
            <a:endParaRPr lang="en-US" sz="3600" dirty="0"/>
          </a:p>
        </p:txBody>
      </p:sp>
    </p:spTree>
    <p:extLst>
      <p:ext uri="{BB962C8B-B14F-4D97-AF65-F5344CB8AC3E}">
        <p14:creationId xmlns:p14="http://schemas.microsoft.com/office/powerpoint/2010/main" val="36842636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Answer </a:t>
            </a:r>
            <a:r>
              <a:rPr lang="en-US" b="1" dirty="0" smtClean="0"/>
              <a:t>d</a:t>
            </a:r>
            <a:r>
              <a:rPr lang="en-US" dirty="0"/>
              <a:t>. Reevaluate the need for the gastrostomy. </a:t>
            </a:r>
          </a:p>
        </p:txBody>
      </p:sp>
      <p:sp>
        <p:nvSpPr>
          <p:cNvPr id="3" name="Content Placeholder 2"/>
          <p:cNvSpPr>
            <a:spLocks noGrp="1"/>
          </p:cNvSpPr>
          <p:nvPr>
            <p:ph idx="1"/>
          </p:nvPr>
        </p:nvSpPr>
        <p:spPr/>
        <p:txBody>
          <a:bodyPr>
            <a:normAutofit/>
          </a:bodyPr>
          <a:lstStyle/>
          <a:p>
            <a:r>
              <a:rPr lang="en-US" dirty="0"/>
              <a:t>p-</a:t>
            </a:r>
            <a:r>
              <a:rPr lang="en-US" dirty="0" err="1"/>
              <a:t>Bis</a:t>
            </a:r>
            <a:r>
              <a:rPr lang="en-US" dirty="0"/>
              <a:t> statistic </a:t>
            </a:r>
            <a:r>
              <a:rPr lang="en-US" dirty="0" smtClean="0"/>
              <a:t>0.23 (</a:t>
            </a:r>
            <a:r>
              <a:rPr lang="en-US" dirty="0"/>
              <a:t>desired value 0.20 – 0.80</a:t>
            </a:r>
            <a:r>
              <a:rPr lang="en-US" dirty="0" smtClean="0"/>
              <a:t>)</a:t>
            </a:r>
          </a:p>
          <a:p>
            <a:r>
              <a:rPr lang="en-US" dirty="0"/>
              <a:t>86% {100% high performers 92% low performers} </a:t>
            </a:r>
            <a:endParaRPr lang="en-US" dirty="0" smtClean="0"/>
          </a:p>
          <a:p>
            <a:r>
              <a:rPr lang="en-US" dirty="0"/>
              <a:t>4% choose answer </a:t>
            </a:r>
            <a:r>
              <a:rPr lang="en-US" b="1" dirty="0" smtClean="0"/>
              <a:t>a</a:t>
            </a:r>
            <a:r>
              <a:rPr lang="en-US" dirty="0" smtClean="0"/>
              <a:t>. </a:t>
            </a:r>
            <a:r>
              <a:rPr lang="en-US" dirty="0"/>
              <a:t>Increase medication dosage to sedate the patient.</a:t>
            </a:r>
          </a:p>
          <a:p>
            <a:endParaRPr lang="en-US" dirty="0"/>
          </a:p>
        </p:txBody>
      </p:sp>
    </p:spTree>
    <p:extLst>
      <p:ext uri="{BB962C8B-B14F-4D97-AF65-F5344CB8AC3E}">
        <p14:creationId xmlns:p14="http://schemas.microsoft.com/office/powerpoint/2010/main" val="3891757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An 84-year-old female moved to a nursing home 6 months ago, following her husband's death. She has severe dementia and requires considerable assistance with eating. Since admission, she has lost 5 kg (11 </a:t>
            </a:r>
            <a:r>
              <a:rPr lang="en-US" sz="2800" b="1" dirty="0" err="1"/>
              <a:t>lb</a:t>
            </a:r>
            <a:r>
              <a:rPr lang="en-US" sz="2800" b="1" dirty="0"/>
              <a:t>), which is 20% below her ideal weight. </a:t>
            </a:r>
          </a:p>
        </p:txBody>
      </p:sp>
      <p:sp>
        <p:nvSpPr>
          <p:cNvPr id="3" name="Content Placeholder 2"/>
          <p:cNvSpPr>
            <a:spLocks noGrp="1"/>
          </p:cNvSpPr>
          <p:nvPr>
            <p:ph idx="1"/>
          </p:nvPr>
        </p:nvSpPr>
        <p:spPr/>
        <p:txBody>
          <a:bodyPr>
            <a:normAutofit fontScale="92500" lnSpcReduction="20000"/>
          </a:bodyPr>
          <a:lstStyle/>
          <a:p>
            <a:pPr marL="0" indent="0">
              <a:buNone/>
            </a:pPr>
            <a:r>
              <a:rPr lang="en-US" sz="3000" dirty="0"/>
              <a:t>No aspiration is noted on swallowing </a:t>
            </a:r>
            <a:r>
              <a:rPr lang="en-US" sz="3000" dirty="0" smtClean="0"/>
              <a:t>evaluation</a:t>
            </a:r>
            <a:r>
              <a:rPr lang="en-US" sz="3000" dirty="0"/>
              <a:t>.</a:t>
            </a:r>
            <a:r>
              <a:rPr lang="en-US" sz="3000" dirty="0" smtClean="0"/>
              <a:t> </a:t>
            </a:r>
            <a:r>
              <a:rPr lang="en-US" sz="3000" dirty="0"/>
              <a:t>T</a:t>
            </a:r>
            <a:r>
              <a:rPr lang="en-US" sz="3000" dirty="0" smtClean="0"/>
              <a:t>he </a:t>
            </a:r>
            <a:r>
              <a:rPr lang="en-US" sz="3000" dirty="0"/>
              <a:t>patient eats very slowly. The staff confirm that a long period of time is required to feed the patient. Her dentures fit well, and a psychiatric evaluation reveals no evidence of depression. The patient never made any statements about artificial feeding and does not have the capacity to understand that option </a:t>
            </a:r>
            <a:r>
              <a:rPr lang="en-US" sz="3000" dirty="0" smtClean="0"/>
              <a:t>now</a:t>
            </a:r>
            <a:r>
              <a:rPr lang="en-US" sz="3000" dirty="0"/>
              <a:t>.</a:t>
            </a:r>
            <a:r>
              <a:rPr lang="en-US" sz="3000" dirty="0" smtClean="0"/>
              <a:t> </a:t>
            </a:r>
            <a:r>
              <a:rPr lang="en-US" sz="3000" dirty="0"/>
              <a:t>Which of the following is the most appropriate action? </a:t>
            </a:r>
          </a:p>
          <a:p>
            <a:pPr marL="0" indent="0">
              <a:buNone/>
            </a:pPr>
            <a:r>
              <a:rPr lang="en-US" sz="3300" dirty="0" smtClean="0"/>
              <a:t>a</a:t>
            </a:r>
            <a:r>
              <a:rPr lang="en-US" dirty="0" smtClean="0"/>
              <a:t>. Arrange </a:t>
            </a:r>
            <a:r>
              <a:rPr lang="en-US" dirty="0"/>
              <a:t>for </a:t>
            </a:r>
            <a:r>
              <a:rPr lang="en-US" dirty="0" smtClean="0"/>
              <a:t>a temporary </a:t>
            </a:r>
            <a:r>
              <a:rPr lang="en-US" dirty="0"/>
              <a:t>nasogastric feeding </a:t>
            </a:r>
            <a:r>
              <a:rPr lang="en-US" dirty="0" smtClean="0"/>
              <a:t>tube</a:t>
            </a:r>
            <a:endParaRPr lang="en-US" dirty="0"/>
          </a:p>
          <a:p>
            <a:pPr marL="0" indent="0">
              <a:buNone/>
            </a:pPr>
            <a:r>
              <a:rPr lang="en-US" dirty="0"/>
              <a:t>b. Begin donepezil therapy</a:t>
            </a:r>
          </a:p>
          <a:p>
            <a:pPr marL="0" indent="0">
              <a:buNone/>
            </a:pPr>
            <a:r>
              <a:rPr lang="en-US" dirty="0"/>
              <a:t>c. Develop interdisciplinary strategies to improve </a:t>
            </a:r>
            <a:r>
              <a:rPr lang="en-US" dirty="0" smtClean="0"/>
              <a:t>feeding</a:t>
            </a:r>
          </a:p>
          <a:p>
            <a:pPr marL="0" indent="0">
              <a:buNone/>
            </a:pPr>
            <a:r>
              <a:rPr lang="en-US" dirty="0" smtClean="0"/>
              <a:t>d</a:t>
            </a:r>
            <a:r>
              <a:rPr lang="en-US" dirty="0"/>
              <a:t>. Order nutritional supplements to be placed at her bedside</a:t>
            </a:r>
          </a:p>
          <a:p>
            <a:pPr marL="0" indent="0">
              <a:buNone/>
            </a:pPr>
            <a:r>
              <a:rPr lang="en-US" dirty="0"/>
              <a:t>e. Place a percutaneous endoscopic gastrostomy</a:t>
            </a:r>
          </a:p>
          <a:p>
            <a:endParaRPr lang="en-US" sz="3600" dirty="0" smtClean="0"/>
          </a:p>
          <a:p>
            <a:endParaRPr lang="en-US" sz="3600" dirty="0"/>
          </a:p>
        </p:txBody>
      </p:sp>
    </p:spTree>
    <p:extLst>
      <p:ext uri="{BB962C8B-B14F-4D97-AF65-F5344CB8AC3E}">
        <p14:creationId xmlns:p14="http://schemas.microsoft.com/office/powerpoint/2010/main" val="11991366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Answer </a:t>
            </a:r>
            <a:r>
              <a:rPr lang="en-US" b="1" dirty="0" smtClean="0"/>
              <a:t>c</a:t>
            </a:r>
            <a:r>
              <a:rPr lang="en-US" dirty="0"/>
              <a:t>. Develop interdisciplinary strategies to improve </a:t>
            </a:r>
            <a:r>
              <a:rPr lang="en-US" dirty="0" smtClean="0"/>
              <a:t>feeding</a:t>
            </a:r>
            <a:endParaRPr lang="en-US" dirty="0"/>
          </a:p>
        </p:txBody>
      </p:sp>
      <p:sp>
        <p:nvSpPr>
          <p:cNvPr id="3" name="Content Placeholder 2"/>
          <p:cNvSpPr>
            <a:spLocks noGrp="1"/>
          </p:cNvSpPr>
          <p:nvPr>
            <p:ph idx="1"/>
          </p:nvPr>
        </p:nvSpPr>
        <p:spPr/>
        <p:txBody>
          <a:bodyPr/>
          <a:lstStyle/>
          <a:p>
            <a:r>
              <a:rPr lang="en-US" dirty="0"/>
              <a:t>p-</a:t>
            </a:r>
            <a:r>
              <a:rPr lang="en-US" dirty="0" err="1"/>
              <a:t>Bis</a:t>
            </a:r>
            <a:r>
              <a:rPr lang="en-US" dirty="0"/>
              <a:t> statistic 0.01 </a:t>
            </a:r>
            <a:endParaRPr lang="en-US" dirty="0" smtClean="0"/>
          </a:p>
          <a:p>
            <a:r>
              <a:rPr lang="en-US" dirty="0"/>
              <a:t>88% {92% high performers 85% low performers} </a:t>
            </a:r>
            <a:endParaRPr lang="en-US" dirty="0" smtClean="0"/>
          </a:p>
          <a:p>
            <a:r>
              <a:rPr lang="en-US" dirty="0"/>
              <a:t>8% choose answer </a:t>
            </a:r>
            <a:r>
              <a:rPr lang="en-US" b="1" dirty="0"/>
              <a:t>d, </a:t>
            </a:r>
            <a:r>
              <a:rPr lang="en-US" dirty="0" smtClean="0"/>
              <a:t>Order </a:t>
            </a:r>
            <a:r>
              <a:rPr lang="en-US" dirty="0"/>
              <a:t>nutritional supplements to be placed at her bedside</a:t>
            </a:r>
          </a:p>
          <a:p>
            <a:r>
              <a:rPr lang="en-US" dirty="0" smtClean="0"/>
              <a:t>4</a:t>
            </a:r>
            <a:r>
              <a:rPr lang="en-US" dirty="0"/>
              <a:t>%</a:t>
            </a:r>
            <a:r>
              <a:rPr lang="en-US" b="1" dirty="0"/>
              <a:t> </a:t>
            </a:r>
            <a:r>
              <a:rPr lang="en-US" b="1" dirty="0" smtClean="0"/>
              <a:t>e</a:t>
            </a:r>
            <a:r>
              <a:rPr lang="en-US" b="1" dirty="0"/>
              <a:t>,</a:t>
            </a:r>
            <a:r>
              <a:rPr lang="en-US" dirty="0" smtClean="0"/>
              <a:t> </a:t>
            </a:r>
            <a:r>
              <a:rPr lang="en-US" dirty="0"/>
              <a:t>Place a percutaneous endoscopic gastrostomy</a:t>
            </a:r>
          </a:p>
        </p:txBody>
      </p:sp>
    </p:spTree>
    <p:extLst>
      <p:ext uri="{BB962C8B-B14F-4D97-AF65-F5344CB8AC3E}">
        <p14:creationId xmlns:p14="http://schemas.microsoft.com/office/powerpoint/2010/main" val="4275342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A 74-year-old female who had a stroke 1 week ago is reported by her caregiver to be coughing at mealtimes, drooling intermittently, requiring a prolonged period of time to eat, and failing to finish more than half of her food.</a:t>
            </a:r>
          </a:p>
        </p:txBody>
      </p:sp>
      <p:sp>
        <p:nvSpPr>
          <p:cNvPr id="3" name="Content Placeholder 2"/>
          <p:cNvSpPr>
            <a:spLocks noGrp="1"/>
          </p:cNvSpPr>
          <p:nvPr>
            <p:ph idx="1"/>
          </p:nvPr>
        </p:nvSpPr>
        <p:spPr/>
        <p:txBody>
          <a:bodyPr>
            <a:normAutofit lnSpcReduction="10000"/>
          </a:bodyPr>
          <a:lstStyle/>
          <a:p>
            <a:pPr marL="0" indent="0">
              <a:buNone/>
            </a:pPr>
            <a:r>
              <a:rPr lang="en-US" sz="3200" dirty="0"/>
              <a:t>The patient's recent stroke was her second stroke in 1 year, and there is clinical evidence that both hemispheres are now involved</a:t>
            </a:r>
            <a:r>
              <a:rPr lang="en-US" sz="3200" dirty="0" smtClean="0"/>
              <a:t>.</a:t>
            </a:r>
            <a:r>
              <a:rPr lang="en-US" sz="3200" dirty="0"/>
              <a:t> Concerning her mealtime behavior, what is the most appropriate test for establishing a diagnosis? </a:t>
            </a:r>
            <a:endParaRPr lang="en-US" sz="3000" dirty="0"/>
          </a:p>
          <a:p>
            <a:pPr marL="0" indent="0">
              <a:buNone/>
            </a:pPr>
            <a:r>
              <a:rPr lang="en-US" sz="3000" dirty="0"/>
              <a:t>a. Esophageal manometry</a:t>
            </a:r>
          </a:p>
          <a:p>
            <a:pPr marL="0" indent="0">
              <a:buNone/>
            </a:pPr>
            <a:r>
              <a:rPr lang="en-US" sz="3000" dirty="0"/>
              <a:t>b. </a:t>
            </a:r>
            <a:r>
              <a:rPr lang="en-US" sz="3000" dirty="0" err="1"/>
              <a:t>Esophagography</a:t>
            </a:r>
            <a:r>
              <a:rPr lang="en-US" sz="3000" dirty="0"/>
              <a:t> </a:t>
            </a:r>
          </a:p>
          <a:p>
            <a:pPr marL="0" indent="0">
              <a:buNone/>
            </a:pPr>
            <a:r>
              <a:rPr lang="en-US" sz="3000" dirty="0"/>
              <a:t>c. </a:t>
            </a:r>
            <a:r>
              <a:rPr lang="en-US" sz="3000" dirty="0" err="1"/>
              <a:t>Esophagoscopy</a:t>
            </a:r>
            <a:r>
              <a:rPr lang="en-US" sz="3000" dirty="0"/>
              <a:t> </a:t>
            </a:r>
          </a:p>
          <a:p>
            <a:pPr marL="0" indent="0">
              <a:buNone/>
            </a:pPr>
            <a:r>
              <a:rPr lang="en-US" sz="3000" dirty="0"/>
              <a:t>d. Ultrasound evaluation of swallowing</a:t>
            </a:r>
          </a:p>
          <a:p>
            <a:pPr marL="0" indent="0">
              <a:buNone/>
            </a:pPr>
            <a:r>
              <a:rPr lang="en-US" sz="3000" dirty="0"/>
              <a:t>e. Video </a:t>
            </a:r>
            <a:r>
              <a:rPr lang="en-US" sz="3000" dirty="0" err="1"/>
              <a:t>fluroscopy</a:t>
            </a:r>
            <a:r>
              <a:rPr lang="en-US" sz="3000" dirty="0"/>
              <a:t> evaluation of </a:t>
            </a:r>
            <a:r>
              <a:rPr lang="en-US" sz="3000" dirty="0" smtClean="0"/>
              <a:t>swallowing </a:t>
            </a:r>
            <a:endParaRPr lang="en-US" sz="3000" dirty="0"/>
          </a:p>
          <a:p>
            <a:endParaRPr lang="en-US" sz="3600" dirty="0" smtClean="0"/>
          </a:p>
          <a:p>
            <a:endParaRPr lang="en-US" sz="3600" dirty="0"/>
          </a:p>
        </p:txBody>
      </p:sp>
    </p:spTree>
    <p:extLst>
      <p:ext uri="{BB962C8B-B14F-4D97-AF65-F5344CB8AC3E}">
        <p14:creationId xmlns:p14="http://schemas.microsoft.com/office/powerpoint/2010/main" val="492723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e</a:t>
            </a:r>
            <a:r>
              <a:rPr lang="en-US" dirty="0"/>
              <a:t>. Video </a:t>
            </a:r>
            <a:r>
              <a:rPr lang="en-US" dirty="0" smtClean="0"/>
              <a:t>evaluation </a:t>
            </a:r>
            <a:r>
              <a:rPr lang="en-US" dirty="0"/>
              <a:t>of swallowing</a:t>
            </a:r>
          </a:p>
        </p:txBody>
      </p:sp>
      <p:sp>
        <p:nvSpPr>
          <p:cNvPr id="3" name="Content Placeholder 2"/>
          <p:cNvSpPr>
            <a:spLocks noGrp="1"/>
          </p:cNvSpPr>
          <p:nvPr>
            <p:ph idx="1"/>
          </p:nvPr>
        </p:nvSpPr>
        <p:spPr/>
        <p:txBody>
          <a:bodyPr/>
          <a:lstStyle/>
          <a:p>
            <a:r>
              <a:rPr lang="en-US" dirty="0"/>
              <a:t> p-</a:t>
            </a:r>
            <a:r>
              <a:rPr lang="en-US" dirty="0" err="1"/>
              <a:t>Bis</a:t>
            </a:r>
            <a:r>
              <a:rPr lang="en-US" dirty="0"/>
              <a:t> statistic </a:t>
            </a:r>
            <a:r>
              <a:rPr lang="en-US" dirty="0" smtClean="0"/>
              <a:t>0.52 (</a:t>
            </a:r>
            <a:r>
              <a:rPr lang="en-US" dirty="0"/>
              <a:t>desired value 0.20 – 0.80</a:t>
            </a:r>
            <a:r>
              <a:rPr lang="en-US" dirty="0" smtClean="0"/>
              <a:t>)</a:t>
            </a:r>
          </a:p>
          <a:p>
            <a:r>
              <a:rPr lang="en-US" dirty="0"/>
              <a:t>79% {93% high performers 65% low performers</a:t>
            </a:r>
            <a:r>
              <a:rPr lang="en-US" dirty="0" smtClean="0"/>
              <a:t>}</a:t>
            </a:r>
          </a:p>
          <a:p>
            <a:r>
              <a:rPr lang="en-US" dirty="0"/>
              <a:t>4% choose answer </a:t>
            </a:r>
            <a:r>
              <a:rPr lang="en-US" b="1" dirty="0" smtClean="0"/>
              <a:t>c, </a:t>
            </a:r>
            <a:r>
              <a:rPr lang="en-US" dirty="0" err="1" smtClean="0"/>
              <a:t>Esophagoscopy</a:t>
            </a:r>
            <a:endParaRPr lang="en-US" dirty="0" smtClean="0"/>
          </a:p>
          <a:p>
            <a:r>
              <a:rPr lang="en-US" dirty="0"/>
              <a:t>3%</a:t>
            </a:r>
            <a:r>
              <a:rPr lang="en-US" b="1" dirty="0"/>
              <a:t> </a:t>
            </a:r>
            <a:r>
              <a:rPr lang="en-US" b="1" dirty="0" smtClean="0"/>
              <a:t>a,</a:t>
            </a:r>
            <a:r>
              <a:rPr lang="en-US" dirty="0" smtClean="0"/>
              <a:t> </a:t>
            </a:r>
            <a:r>
              <a:rPr lang="en-US" dirty="0"/>
              <a:t>Esophageal manometry</a:t>
            </a:r>
          </a:p>
        </p:txBody>
      </p:sp>
    </p:spTree>
    <p:extLst>
      <p:ext uri="{BB962C8B-B14F-4D97-AF65-F5344CB8AC3E}">
        <p14:creationId xmlns:p14="http://schemas.microsoft.com/office/powerpoint/2010/main" val="25156179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Which of the following statements regarding the use of tube feeding in patients with severe dementia is correct? </a:t>
            </a:r>
            <a:r>
              <a:rPr lang="en-US" sz="2800" dirty="0"/>
              <a:t/>
            </a:r>
            <a:br>
              <a:rPr lang="en-US" sz="2800" dirty="0"/>
            </a:br>
            <a:endParaRPr lang="en-US" sz="2800" b="1" dirty="0"/>
          </a:p>
        </p:txBody>
      </p:sp>
      <p:sp>
        <p:nvSpPr>
          <p:cNvPr id="3" name="Content Placeholder 2"/>
          <p:cNvSpPr>
            <a:spLocks noGrp="1"/>
          </p:cNvSpPr>
          <p:nvPr>
            <p:ph idx="1"/>
          </p:nvPr>
        </p:nvSpPr>
        <p:spPr/>
        <p:txBody>
          <a:bodyPr>
            <a:normAutofit/>
          </a:bodyPr>
          <a:lstStyle/>
          <a:p>
            <a:pPr marL="0" indent="0">
              <a:buNone/>
            </a:pPr>
            <a:r>
              <a:rPr lang="en-US" sz="3600" dirty="0"/>
              <a:t>a. It does not improve survival</a:t>
            </a:r>
            <a:r>
              <a:rPr lang="en-US" sz="3600" dirty="0" smtClean="0"/>
              <a:t>. </a:t>
            </a:r>
            <a:r>
              <a:rPr lang="en-US" sz="3600" dirty="0"/>
              <a:t>	</a:t>
            </a:r>
          </a:p>
          <a:p>
            <a:pPr marL="0" indent="0">
              <a:buNone/>
            </a:pPr>
            <a:r>
              <a:rPr lang="en-US" sz="3600" dirty="0"/>
              <a:t>b. It improves functional status.</a:t>
            </a:r>
          </a:p>
          <a:p>
            <a:pPr marL="0" indent="0">
              <a:buNone/>
            </a:pPr>
            <a:r>
              <a:rPr lang="en-US" sz="3600" dirty="0"/>
              <a:t>c. It improves patient comfort.</a:t>
            </a:r>
          </a:p>
          <a:p>
            <a:pPr marL="0" indent="0">
              <a:buNone/>
            </a:pPr>
            <a:r>
              <a:rPr lang="en-US" sz="3600" dirty="0"/>
              <a:t>d. It protects against aspiration pneumonia. </a:t>
            </a:r>
          </a:p>
          <a:p>
            <a:pPr marL="0" indent="0">
              <a:buNone/>
            </a:pPr>
            <a:r>
              <a:rPr lang="en-US" sz="3600" dirty="0"/>
              <a:t>e. It promotes the healing of pressure ulcers. </a:t>
            </a:r>
          </a:p>
          <a:p>
            <a:pPr marL="0" indent="0">
              <a:buNone/>
            </a:pPr>
            <a:endParaRPr lang="en-US" sz="3600" dirty="0" smtClean="0"/>
          </a:p>
          <a:p>
            <a:endParaRPr lang="en-US" sz="3600" dirty="0"/>
          </a:p>
        </p:txBody>
      </p:sp>
    </p:spTree>
    <p:extLst>
      <p:ext uri="{BB962C8B-B14F-4D97-AF65-F5344CB8AC3E}">
        <p14:creationId xmlns:p14="http://schemas.microsoft.com/office/powerpoint/2010/main" val="2094354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a:t>
            </a:r>
            <a:r>
              <a:rPr lang="en-US" dirty="0"/>
              <a:t>. It does not improve survival. 	</a:t>
            </a:r>
          </a:p>
        </p:txBody>
      </p:sp>
      <p:sp>
        <p:nvSpPr>
          <p:cNvPr id="3" name="Content Placeholder 2"/>
          <p:cNvSpPr>
            <a:spLocks noGrp="1"/>
          </p:cNvSpPr>
          <p:nvPr>
            <p:ph idx="1"/>
          </p:nvPr>
        </p:nvSpPr>
        <p:spPr/>
        <p:txBody>
          <a:bodyPr/>
          <a:lstStyle/>
          <a:p>
            <a:r>
              <a:rPr lang="en-US" dirty="0"/>
              <a:t>p-</a:t>
            </a:r>
            <a:r>
              <a:rPr lang="en-US" dirty="0" err="1"/>
              <a:t>Bis</a:t>
            </a:r>
            <a:r>
              <a:rPr lang="en-US" dirty="0"/>
              <a:t> statistic 0.41 </a:t>
            </a:r>
            <a:endParaRPr lang="en-US" dirty="0" smtClean="0"/>
          </a:p>
          <a:p>
            <a:r>
              <a:rPr lang="en-US" dirty="0"/>
              <a:t>80% {86% high performers 71% low performers</a:t>
            </a:r>
            <a:r>
              <a:rPr lang="en-US" dirty="0" smtClean="0"/>
              <a:t>}</a:t>
            </a:r>
          </a:p>
          <a:p>
            <a:r>
              <a:rPr lang="en-US" dirty="0"/>
              <a:t>13% choose answer </a:t>
            </a:r>
            <a:r>
              <a:rPr lang="en-US" b="1" dirty="0" smtClean="0"/>
              <a:t>d, </a:t>
            </a:r>
            <a:r>
              <a:rPr lang="en-US" dirty="0" smtClean="0"/>
              <a:t>It </a:t>
            </a:r>
            <a:r>
              <a:rPr lang="en-US" dirty="0"/>
              <a:t>protects against aspiration pneumonia. </a:t>
            </a:r>
            <a:r>
              <a:rPr lang="en-US" dirty="0" smtClean="0"/>
              <a:t> </a:t>
            </a:r>
          </a:p>
          <a:p>
            <a:r>
              <a:rPr lang="en-US" dirty="0"/>
              <a:t>2%</a:t>
            </a:r>
            <a:r>
              <a:rPr lang="en-US" b="1" dirty="0"/>
              <a:t> </a:t>
            </a:r>
            <a:r>
              <a:rPr lang="en-US" b="1" dirty="0" smtClean="0"/>
              <a:t>b, </a:t>
            </a:r>
            <a:r>
              <a:rPr lang="en-US" dirty="0"/>
              <a:t>It improves functional status.</a:t>
            </a:r>
            <a:endParaRPr lang="en-US" dirty="0" smtClean="0"/>
          </a:p>
          <a:p>
            <a:endParaRPr lang="en-US" dirty="0"/>
          </a:p>
        </p:txBody>
      </p:sp>
    </p:spTree>
    <p:extLst>
      <p:ext uri="{BB962C8B-B14F-4D97-AF65-F5344CB8AC3E}">
        <p14:creationId xmlns:p14="http://schemas.microsoft.com/office/powerpoint/2010/main" val="2449766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A 78-year-old female who lives alone comes for an office visit as a new patient. She has osteoarthritis, macular degeneration, hypertension, and mild hearing loss. She has no symptoms except knee pain when she walks. On examination, she is thin (body mass index [kg/m2] of 19.2</a:t>
            </a:r>
            <a:r>
              <a:rPr lang="en-US" sz="2800" b="1" dirty="0" smtClean="0"/>
              <a:t>).</a:t>
            </a:r>
            <a:r>
              <a:rPr lang="en-US" sz="2800" dirty="0"/>
              <a:t/>
            </a:r>
            <a:br>
              <a:rPr lang="en-US" sz="2800" dirty="0"/>
            </a:br>
            <a:endParaRPr lang="en-US" sz="2800" b="1" dirty="0"/>
          </a:p>
        </p:txBody>
      </p:sp>
      <p:sp>
        <p:nvSpPr>
          <p:cNvPr id="3" name="Content Placeholder 2"/>
          <p:cNvSpPr>
            <a:spLocks noGrp="1"/>
          </p:cNvSpPr>
          <p:nvPr>
            <p:ph idx="1"/>
          </p:nvPr>
        </p:nvSpPr>
        <p:spPr/>
        <p:txBody>
          <a:bodyPr>
            <a:normAutofit/>
          </a:bodyPr>
          <a:lstStyle/>
          <a:p>
            <a:pPr marL="0" indent="0">
              <a:buNone/>
            </a:pPr>
            <a:r>
              <a:rPr lang="en-US" sz="3000" dirty="0" smtClean="0"/>
              <a:t>On examination, </a:t>
            </a:r>
            <a:r>
              <a:rPr lang="en-US" sz="3000" dirty="0"/>
              <a:t>crepitus is present in both knees</a:t>
            </a:r>
            <a:r>
              <a:rPr lang="en-US" sz="3000" dirty="0" smtClean="0"/>
              <a:t>.</a:t>
            </a:r>
            <a:r>
              <a:rPr lang="en-US" sz="3000" dirty="0"/>
              <a:t> The rest of the examination is within normal limits. Hemoglobin and hematocrit are normal, as was a colonoscopy approximately 10 years ago. What is the most appropriate next step in evaluating her nutritional status</a:t>
            </a:r>
            <a:r>
              <a:rPr lang="en-US" sz="3000" dirty="0" smtClean="0"/>
              <a:t>?</a:t>
            </a:r>
          </a:p>
          <a:p>
            <a:pPr marL="0" indent="0">
              <a:buNone/>
            </a:pPr>
            <a:r>
              <a:rPr lang="en-US" dirty="0"/>
              <a:t>a. Check lymphocyte count</a:t>
            </a:r>
          </a:p>
          <a:p>
            <a:pPr marL="0" indent="0">
              <a:buNone/>
            </a:pPr>
            <a:r>
              <a:rPr lang="en-US" dirty="0"/>
              <a:t>b. Check serum albumin </a:t>
            </a:r>
          </a:p>
          <a:p>
            <a:pPr marL="0" indent="0">
              <a:buNone/>
            </a:pPr>
            <a:r>
              <a:rPr lang="en-US" dirty="0"/>
              <a:t>c. Check serum cholesterol</a:t>
            </a:r>
          </a:p>
          <a:p>
            <a:pPr marL="0" indent="0">
              <a:buNone/>
            </a:pPr>
            <a:r>
              <a:rPr lang="en-US" dirty="0"/>
              <a:t>d. Inquire about recent weight </a:t>
            </a:r>
            <a:r>
              <a:rPr lang="en-US" dirty="0" smtClean="0"/>
              <a:t>loss</a:t>
            </a:r>
            <a:endParaRPr lang="en-US" dirty="0"/>
          </a:p>
          <a:p>
            <a:pPr marL="0" indent="0">
              <a:buNone/>
            </a:pPr>
            <a:endParaRPr lang="en-US" sz="3600" dirty="0"/>
          </a:p>
        </p:txBody>
      </p:sp>
    </p:spTree>
    <p:extLst>
      <p:ext uri="{BB962C8B-B14F-4D97-AF65-F5344CB8AC3E}">
        <p14:creationId xmlns:p14="http://schemas.microsoft.com/office/powerpoint/2010/main" val="14740373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r>
              <a:rPr lang="en-US" b="1" dirty="0" smtClean="0"/>
              <a:t>d</a:t>
            </a:r>
            <a:r>
              <a:rPr lang="en-US" dirty="0" smtClean="0"/>
              <a:t>, </a:t>
            </a:r>
            <a:r>
              <a:rPr lang="en-US" dirty="0"/>
              <a:t>Inquire about recent weight loss </a:t>
            </a:r>
          </a:p>
        </p:txBody>
      </p:sp>
      <p:sp>
        <p:nvSpPr>
          <p:cNvPr id="3" name="Content Placeholder 2"/>
          <p:cNvSpPr>
            <a:spLocks noGrp="1"/>
          </p:cNvSpPr>
          <p:nvPr>
            <p:ph idx="1"/>
          </p:nvPr>
        </p:nvSpPr>
        <p:spPr/>
        <p:txBody>
          <a:bodyPr/>
          <a:lstStyle/>
          <a:p>
            <a:r>
              <a:rPr lang="en-US" dirty="0"/>
              <a:t>p-</a:t>
            </a:r>
            <a:r>
              <a:rPr lang="en-US" dirty="0" err="1"/>
              <a:t>Bis</a:t>
            </a:r>
            <a:r>
              <a:rPr lang="en-US" dirty="0"/>
              <a:t> statistic 0.52 </a:t>
            </a:r>
            <a:endParaRPr lang="en-US" dirty="0" smtClean="0"/>
          </a:p>
          <a:p>
            <a:r>
              <a:rPr lang="en-US" dirty="0"/>
              <a:t>96% {100% high performers 87% low performers} </a:t>
            </a:r>
            <a:endParaRPr lang="en-US" dirty="0" smtClean="0"/>
          </a:p>
          <a:p>
            <a:r>
              <a:rPr lang="en-US" dirty="0"/>
              <a:t>4% choose </a:t>
            </a:r>
            <a:r>
              <a:rPr lang="en-US" b="1" dirty="0" smtClean="0"/>
              <a:t>b, </a:t>
            </a:r>
            <a:r>
              <a:rPr lang="en-US" dirty="0"/>
              <a:t>Check serum </a:t>
            </a:r>
            <a:r>
              <a:rPr lang="en-US" dirty="0" smtClean="0"/>
              <a:t>albumin. </a:t>
            </a:r>
            <a:endParaRPr lang="en-US" dirty="0"/>
          </a:p>
        </p:txBody>
      </p:sp>
    </p:spTree>
    <p:extLst>
      <p:ext uri="{BB962C8B-B14F-4D97-AF65-F5344CB8AC3E}">
        <p14:creationId xmlns:p14="http://schemas.microsoft.com/office/powerpoint/2010/main" val="30744581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An 84-year-old female of Middle-Eastern descent has been in your nursing home for 3 years following a hemi-</a:t>
            </a:r>
            <a:r>
              <a:rPr lang="en-US" sz="2800" b="1" dirty="0" err="1"/>
              <a:t>plegic</a:t>
            </a:r>
            <a:r>
              <a:rPr lang="en-US" sz="2800" b="1" dirty="0"/>
              <a:t> stroke. She is tube fed due to dysphagia. She rarely leaves the facility and shares a room with another resident who has the bed by the only window.</a:t>
            </a:r>
            <a:r>
              <a:rPr lang="en-US" sz="2800" dirty="0"/>
              <a:t/>
            </a:r>
            <a:br>
              <a:rPr lang="en-US" sz="2800" dirty="0"/>
            </a:br>
            <a:endParaRPr lang="en-US" sz="2800" b="1" dirty="0"/>
          </a:p>
        </p:txBody>
      </p:sp>
      <p:sp>
        <p:nvSpPr>
          <p:cNvPr id="3" name="Content Placeholder 2"/>
          <p:cNvSpPr>
            <a:spLocks noGrp="1"/>
          </p:cNvSpPr>
          <p:nvPr>
            <p:ph idx="1"/>
          </p:nvPr>
        </p:nvSpPr>
        <p:spPr/>
        <p:txBody>
          <a:bodyPr>
            <a:normAutofit lnSpcReduction="10000"/>
          </a:bodyPr>
          <a:lstStyle/>
          <a:p>
            <a:pPr marL="0" indent="0">
              <a:buNone/>
            </a:pPr>
            <a:r>
              <a:rPr lang="en-US" dirty="0"/>
              <a:t>Nursing staff reports a general decline in her strength and balance in recent months, and report that she moans in non-specific discomfort when moved. Exam </a:t>
            </a:r>
            <a:r>
              <a:rPr lang="en-US" dirty="0" smtClean="0"/>
              <a:t>confirms the above observations. There is tenderness when putting pressure </a:t>
            </a:r>
            <a:r>
              <a:rPr lang="en-US" dirty="0" err="1" smtClean="0"/>
              <a:t>tibial</a:t>
            </a:r>
            <a:r>
              <a:rPr lang="en-US" dirty="0" smtClean="0"/>
              <a:t> bones bilaterally.</a:t>
            </a:r>
          </a:p>
          <a:p>
            <a:r>
              <a:rPr lang="en-US" dirty="0"/>
              <a:t>Which of the following tests are likely to show the problem?</a:t>
            </a:r>
          </a:p>
          <a:p>
            <a:pPr marL="0" indent="0">
              <a:buNone/>
            </a:pPr>
            <a:r>
              <a:rPr lang="en-US" dirty="0"/>
              <a:t>a. 25 </a:t>
            </a:r>
            <a:r>
              <a:rPr lang="en-US" dirty="0" err="1"/>
              <a:t>hydroxy</a:t>
            </a:r>
            <a:r>
              <a:rPr lang="en-US" dirty="0"/>
              <a:t> vitamin </a:t>
            </a:r>
            <a:r>
              <a:rPr lang="en-US" dirty="0" smtClean="0"/>
              <a:t>D</a:t>
            </a:r>
            <a:endParaRPr lang="en-US" dirty="0"/>
          </a:p>
          <a:p>
            <a:pPr marL="0" indent="0">
              <a:buNone/>
            </a:pPr>
            <a:r>
              <a:rPr lang="en-US" dirty="0"/>
              <a:t>b. CPK</a:t>
            </a:r>
          </a:p>
          <a:p>
            <a:pPr marL="0" indent="0">
              <a:buNone/>
            </a:pPr>
            <a:r>
              <a:rPr lang="en-US" dirty="0"/>
              <a:t>c. ESR </a:t>
            </a:r>
          </a:p>
          <a:p>
            <a:pPr marL="0" indent="0">
              <a:buNone/>
            </a:pPr>
            <a:r>
              <a:rPr lang="en-US" dirty="0"/>
              <a:t>d. LDH</a:t>
            </a:r>
          </a:p>
          <a:p>
            <a:pPr marL="0" indent="0">
              <a:buNone/>
            </a:pPr>
            <a:r>
              <a:rPr lang="en-US" dirty="0"/>
              <a:t>e. SGOT</a:t>
            </a:r>
          </a:p>
          <a:p>
            <a:pPr marL="0" indent="0">
              <a:buNone/>
            </a:pPr>
            <a:endParaRPr lang="en-US" b="1" dirty="0" smtClean="0"/>
          </a:p>
          <a:p>
            <a:pPr marL="0" indent="0">
              <a:buNone/>
            </a:pPr>
            <a:endParaRPr lang="en-US" sz="3600" dirty="0"/>
          </a:p>
        </p:txBody>
      </p:sp>
    </p:spTree>
    <p:extLst>
      <p:ext uri="{BB962C8B-B14F-4D97-AF65-F5344CB8AC3E}">
        <p14:creationId xmlns:p14="http://schemas.microsoft.com/office/powerpoint/2010/main" val="1250160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a:t>
            </a:r>
            <a:r>
              <a:rPr lang="en-US" b="1" dirty="0" smtClean="0"/>
              <a:t>a</a:t>
            </a:r>
            <a:r>
              <a:rPr lang="en-US" dirty="0"/>
              <a:t>. 25 </a:t>
            </a:r>
            <a:r>
              <a:rPr lang="en-US" dirty="0" err="1"/>
              <a:t>hydroxy</a:t>
            </a:r>
            <a:r>
              <a:rPr lang="en-US" dirty="0"/>
              <a:t> vitamin D</a:t>
            </a:r>
          </a:p>
        </p:txBody>
      </p:sp>
      <p:sp>
        <p:nvSpPr>
          <p:cNvPr id="3" name="Content Placeholder 2"/>
          <p:cNvSpPr>
            <a:spLocks noGrp="1"/>
          </p:cNvSpPr>
          <p:nvPr>
            <p:ph idx="1"/>
          </p:nvPr>
        </p:nvSpPr>
        <p:spPr/>
        <p:txBody>
          <a:bodyPr>
            <a:normAutofit/>
          </a:bodyPr>
          <a:lstStyle/>
          <a:p>
            <a:pPr marL="0" indent="0" algn="ctr">
              <a:buNone/>
            </a:pPr>
            <a:endParaRPr lang="en-US" sz="4000" dirty="0" smtClean="0"/>
          </a:p>
          <a:p>
            <a:pPr marL="0" indent="0" algn="ctr">
              <a:buNone/>
            </a:pPr>
            <a:endParaRPr lang="en-US" sz="4000" dirty="0"/>
          </a:p>
          <a:p>
            <a:pPr marL="0" indent="0" algn="ctr">
              <a:buNone/>
            </a:pPr>
            <a:r>
              <a:rPr lang="en-US" sz="4000" dirty="0" smtClean="0"/>
              <a:t>Thank</a:t>
            </a:r>
          </a:p>
          <a:p>
            <a:pPr marL="0" indent="0" algn="ctr">
              <a:buNone/>
            </a:pPr>
            <a:r>
              <a:rPr lang="en-US" sz="4000" dirty="0" smtClean="0"/>
              <a:t>You!</a:t>
            </a:r>
            <a:endParaRPr lang="en-US" sz="4000" dirty="0"/>
          </a:p>
        </p:txBody>
      </p:sp>
    </p:spTree>
    <p:extLst>
      <p:ext uri="{BB962C8B-B14F-4D97-AF65-F5344CB8AC3E}">
        <p14:creationId xmlns:p14="http://schemas.microsoft.com/office/powerpoint/2010/main" val="2599526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948</TotalTime>
  <Words>2578</Words>
  <Application>Microsoft Office PowerPoint</Application>
  <PresentationFormat>Widescreen</PresentationFormat>
  <Paragraphs>186</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Times New Roman</vt:lpstr>
      <vt:lpstr>Office Theme</vt:lpstr>
      <vt:lpstr>Fourth Year Medical Students’ Required Patient Care Reflections in Patients with Advanced Illness and Complete Functional Assessment. Are They Including Nutritional Status? </vt:lpstr>
      <vt:lpstr>  John Agens, M.D. Associate Professor in Geriatrics Florida State University College of Medicine</vt:lpstr>
      <vt:lpstr>Objectives</vt:lpstr>
      <vt:lpstr>Mission and Vision of our Medical School</vt:lpstr>
      <vt:lpstr>PowerPoint Presentation</vt:lpstr>
      <vt:lpstr>Fall prevention with supplemental vitamin and active forms of vitamin D: a meta-analysis of randomized controlled trials Bischoff-Ferrai, et al; BMJ 2009;339:b3692</vt:lpstr>
      <vt:lpstr>American Geriatrics Society Consensus Statement on Vitamin D for Prevention of Falls and Their Consequences JAGS 2013</vt:lpstr>
      <vt:lpstr>Awareness of vitamin D deficiency states and recommended supplementation doses: survey of faculty and staff at a medical school  Agens JE, Galasko GT, Purandare AV, Lin J ESPEN December 2012 Volume 7, Issue 6 </vt:lpstr>
      <vt:lpstr>Survey: Vitamin D Deficiency Categorical Variables of Responders</vt:lpstr>
      <vt:lpstr>Vitamin D survey: Key Findings</vt:lpstr>
      <vt:lpstr>PowerPoint Presentation</vt:lpstr>
      <vt:lpstr>Vitamin D survey: Additional findings</vt:lpstr>
      <vt:lpstr>Fourth Year Medical Students’ Required Written Patient Care Assignments on Geriatrics Clerkship</vt:lpstr>
      <vt:lpstr>Fourth Year Medical Students’ Competencies Assessed by Observation and Case Discussion</vt:lpstr>
      <vt:lpstr>Fourth Year Medical Students’ Competencies Required Procedures</vt:lpstr>
      <vt:lpstr>How frequently is vitamin D supplementation used in a cross section of a frail older population?</vt:lpstr>
      <vt:lpstr>Answer: Vitamin D was used in &lt; 1 of 3 frail patients</vt:lpstr>
      <vt:lpstr>Word search finds on students’ assignments representing 73 frail older persons</vt:lpstr>
      <vt:lpstr>A 76-yr-old male comes to the office for follow-up and medication refills. His examination is unchanged since his last visit 3 months ago, except that his weight has decreased from 99.8 kg (220 lb.) to 92.5 kg (204 lb.). </vt:lpstr>
      <vt:lpstr>Answer c. Discuss the weight loss and evaluate him for causes</vt:lpstr>
      <vt:lpstr>A 68-year-old male has severe vascular dementia and lives in a nursing home. A gastrostomy was placed 1 year ago because of severe dysphagia following a stroke. Recently, the patient has become increasingly agitated and pulled out the feeding tube several times. </vt:lpstr>
      <vt:lpstr>Answer d. Reevaluate the need for the gastrostomy. </vt:lpstr>
      <vt:lpstr>An 84-year-old female moved to a nursing home 6 months ago, following her husband's death. She has severe dementia and requires considerable assistance with eating. Since admission, she has lost 5 kg (11 lb), which is 20% below her ideal weight. </vt:lpstr>
      <vt:lpstr>Answer c. Develop interdisciplinary strategies to improve feeding</vt:lpstr>
      <vt:lpstr>A 74-year-old female who had a stroke 1 week ago is reported by her caregiver to be coughing at mealtimes, drooling intermittently, requiring a prolonged period of time to eat, and failing to finish more than half of her food.</vt:lpstr>
      <vt:lpstr>Answer e. Video evaluation of swallowing</vt:lpstr>
      <vt:lpstr>Which of the following statements regarding the use of tube feeding in patients with severe dementia is correct?  </vt:lpstr>
      <vt:lpstr>Answer a. It does not improve survival.  </vt:lpstr>
      <vt:lpstr>A 78-year-old female who lives alone comes for an office visit as a new patient. She has osteoarthritis, macular degeneration, hypertension, and mild hearing loss. She has no symptoms except knee pain when she walks. On examination, she is thin (body mass index [kg/m2] of 19.2). </vt:lpstr>
      <vt:lpstr>Answer d, Inquire about recent weight loss </vt:lpstr>
      <vt:lpstr>An 84-year-old female of Middle-Eastern descent has been in your nursing home for 3 years following a hemi-plegic stroke. She is tube fed due to dysphagia. She rarely leaves the facility and shares a room with another resident who has the bed by the only window. </vt:lpstr>
      <vt:lpstr>Answer a. 25 hydroxy vitamin D</vt:lpstr>
    </vt:vector>
  </TitlesOfParts>
  <Company>College of Medicine, Florida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Fourth Year Medical Students’ Required Written Patient Care Assignments Reflecting Awareness of Use of Vitamin D in Older Patients at Risk for Falling</dc:title>
  <dc:creator>Agens, John</dc:creator>
  <cp:lastModifiedBy>Agens, John</cp:lastModifiedBy>
  <cp:revision>85</cp:revision>
  <dcterms:created xsi:type="dcterms:W3CDTF">2015-10-10T18:10:23Z</dcterms:created>
  <dcterms:modified xsi:type="dcterms:W3CDTF">2016-06-16T01:15:03Z</dcterms:modified>
</cp:coreProperties>
</file>