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27" r:id="rId1"/>
  </p:sldMasterIdLst>
  <p:notesMasterIdLst>
    <p:notesMasterId r:id="rId57"/>
  </p:notesMasterIdLst>
  <p:sldIdLst>
    <p:sldId id="465" r:id="rId2"/>
    <p:sldId id="488" r:id="rId3"/>
    <p:sldId id="489" r:id="rId4"/>
    <p:sldId id="490" r:id="rId5"/>
    <p:sldId id="491" r:id="rId6"/>
    <p:sldId id="492" r:id="rId7"/>
    <p:sldId id="493" r:id="rId8"/>
    <p:sldId id="438" r:id="rId9"/>
    <p:sldId id="461" r:id="rId10"/>
    <p:sldId id="404" r:id="rId11"/>
    <p:sldId id="430" r:id="rId12"/>
    <p:sldId id="477" r:id="rId13"/>
    <p:sldId id="466" r:id="rId14"/>
    <p:sldId id="467" r:id="rId15"/>
    <p:sldId id="494" r:id="rId16"/>
    <p:sldId id="406" r:id="rId17"/>
    <p:sldId id="495" r:id="rId18"/>
    <p:sldId id="408" r:id="rId19"/>
    <p:sldId id="409" r:id="rId20"/>
    <p:sldId id="496" r:id="rId21"/>
    <p:sldId id="497" r:id="rId22"/>
    <p:sldId id="413" r:id="rId23"/>
    <p:sldId id="437" r:id="rId24"/>
    <p:sldId id="414" r:id="rId25"/>
    <p:sldId id="415" r:id="rId26"/>
    <p:sldId id="498" r:id="rId27"/>
    <p:sldId id="460" r:id="rId28"/>
    <p:sldId id="468" r:id="rId29"/>
    <p:sldId id="479" r:id="rId30"/>
    <p:sldId id="480" r:id="rId31"/>
    <p:sldId id="481" r:id="rId32"/>
    <p:sldId id="469" r:id="rId33"/>
    <p:sldId id="470" r:id="rId34"/>
    <p:sldId id="478" r:id="rId35"/>
    <p:sldId id="483" r:id="rId36"/>
    <p:sldId id="471" r:id="rId37"/>
    <p:sldId id="416" r:id="rId38"/>
    <p:sldId id="417" r:id="rId39"/>
    <p:sldId id="463" r:id="rId40"/>
    <p:sldId id="464" r:id="rId41"/>
    <p:sldId id="462" r:id="rId42"/>
    <p:sldId id="418" r:id="rId43"/>
    <p:sldId id="419" r:id="rId44"/>
    <p:sldId id="420" r:id="rId45"/>
    <p:sldId id="423" r:id="rId46"/>
    <p:sldId id="459" r:id="rId47"/>
    <p:sldId id="439" r:id="rId48"/>
    <p:sldId id="440" r:id="rId49"/>
    <p:sldId id="444" r:id="rId50"/>
    <p:sldId id="445" r:id="rId51"/>
    <p:sldId id="499" r:id="rId52"/>
    <p:sldId id="500" r:id="rId53"/>
    <p:sldId id="501" r:id="rId54"/>
    <p:sldId id="453" r:id="rId55"/>
    <p:sldId id="502" r:id="rId56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1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4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fld id="{E3184284-38B9-4A07-81CD-C3CC2C4C3FA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3580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5AB4B985-8430-448F-BF1D-391C3BCBF74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2807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A853A-9FAB-44D4-B15C-F3BD61C2C0A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453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2D502624-7691-452B-908A-17748400191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649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D8F80-0B60-40BF-80C3-9ED164CCB35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12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92090-E309-4FB2-A95D-78D0F07C9B4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889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F6394-516F-4F89-8621-FCF52B73212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197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126E27-4DFB-404F-A2FA-BA4CF56CCFE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8366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62516-3EF2-4C22-83FF-A27E5A9A7C0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80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/>
          <p:cNvSpPr>
            <a:spLocks/>
          </p:cNvSpPr>
          <p:nvPr/>
        </p:nvSpPr>
        <p:spPr bwMode="auto">
          <a:xfrm rot="420000" flipV="1">
            <a:off x="3165475" y="1108075"/>
            <a:ext cx="5257800" cy="4114800"/>
          </a:xfrm>
          <a:custGeom>
            <a:avLst/>
            <a:gdLst>
              <a:gd name="T0" fmla="*/ 5257800 w 5257800"/>
              <a:gd name="T1" fmla="*/ 2057400 h 4114800"/>
              <a:gd name="T2" fmla="*/ 2628900 w 5257800"/>
              <a:gd name="T3" fmla="*/ 4114800 h 4114800"/>
              <a:gd name="T4" fmla="*/ 0 w 5257800"/>
              <a:gd name="T5" fmla="*/ 2057400 h 4114800"/>
              <a:gd name="T6" fmla="*/ 2628900 w 5257800"/>
              <a:gd name="T7" fmla="*/ 0 h 41148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5257800"/>
              <a:gd name="T13" fmla="*/ 0 h 4114800"/>
              <a:gd name="T14" fmla="*/ 5182785 w 5257800"/>
              <a:gd name="T15" fmla="*/ 4114800 h 41148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257800" h="4114800">
                <a:moveTo>
                  <a:pt x="0" y="0"/>
                </a:moveTo>
                <a:lnTo>
                  <a:pt x="5107774" y="0"/>
                </a:lnTo>
                <a:lnTo>
                  <a:pt x="5257800" y="150026"/>
                </a:lnTo>
                <a:lnTo>
                  <a:pt x="5257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175" cap="rnd" cmpd="sng">
            <a:solidFill>
              <a:srgbClr val="C0C0C0"/>
            </a:solidFill>
            <a:prstDash val="solid"/>
            <a:round/>
            <a:headEnd/>
            <a:tailEnd/>
          </a:ln>
          <a:effectLst>
            <a:outerShdw dist="38500" dir="7500041" sx="98500" sy="100079" kx="99984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GB"/>
          </a:p>
        </p:txBody>
      </p:sp>
      <p:sp>
        <p:nvSpPr>
          <p:cNvPr id="6" name="Right Triangle 5"/>
          <p:cNvSpPr>
            <a:spLocks noChangeArrowheads="1"/>
          </p:cNvSpPr>
          <p:nvPr/>
        </p:nvSpPr>
        <p:spPr bwMode="auto"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>
            <a:solidFill>
              <a:srgbClr val="FFFFFF"/>
            </a:solidFill>
            <a:bevel/>
            <a:headEnd/>
            <a:tailEnd/>
          </a:ln>
          <a:effectLst>
            <a:outerShdw blurRad="63500" dist="6350" dir="12899787" algn="tl" rotWithShape="0">
              <a:srgbClr val="000000">
                <a:alpha val="46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8AEFC0-C3C7-4943-ABC6-1E7C204524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0302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31BD5-600B-4E0C-8666-7E5CE97CC57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581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44ECA-19FC-40C1-9CBA-8B6876B6BEC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288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Verdana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Verdana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844F2EC9-ACCB-483E-8B73-E8B6AC7A94D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54" r:id="rId1"/>
    <p:sldLayoutId id="2147485046" r:id="rId2"/>
    <p:sldLayoutId id="2147485055" r:id="rId3"/>
    <p:sldLayoutId id="2147485047" r:id="rId4"/>
    <p:sldLayoutId id="2147485048" r:id="rId5"/>
    <p:sldLayoutId id="2147485049" r:id="rId6"/>
    <p:sldLayoutId id="2147485050" r:id="rId7"/>
    <p:sldLayoutId id="2147485051" r:id="rId8"/>
    <p:sldLayoutId id="2147485056" r:id="rId9"/>
    <p:sldLayoutId id="2147485052" r:id="rId10"/>
    <p:sldLayoutId id="214748505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MS PGothic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MS PGothic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MS PGothic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MS PGothic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775" cy="1828800"/>
          </a:xfrm>
          <a:ln>
            <a:miter lim="800000"/>
            <a:headEnd/>
            <a:tailEnd/>
          </a:ln>
          <a:extLst>
            <a:ext uri="{FAA26D3D-D897-4be2-8F04-BA451C77F1D7}"/>
          </a:extLst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TBI + Coagulopathy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algn="ctr" eaLnBrk="1" hangingPunct="1"/>
            <a:r>
              <a:rPr lang="en-US" sz="3200" smtClean="0"/>
              <a:t>Current Concepts and Controversies</a:t>
            </a:r>
          </a:p>
          <a:p>
            <a:pPr marR="0" algn="ctr" eaLnBrk="1" hangingPunct="1"/>
            <a:r>
              <a:rPr lang="en-US" sz="3200" smtClean="0">
                <a:solidFill>
                  <a:srgbClr val="FFFF00"/>
                </a:solidFill>
              </a:rPr>
              <a:t>Mr Batchelor</a:t>
            </a:r>
          </a:p>
          <a:p>
            <a:pPr marR="0" algn="ctr" eaLnBrk="1" hangingPunct="1"/>
            <a:r>
              <a:rPr lang="en-US" sz="3200" smtClean="0">
                <a:solidFill>
                  <a:srgbClr val="FFFF00"/>
                </a:solidFill>
              </a:rPr>
              <a:t>Consultant in Emergency Medicine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775" cy="1828800"/>
          </a:xfrm>
          <a:ln>
            <a:miter lim="800000"/>
            <a:headEnd/>
            <a:tailEnd/>
          </a:ln>
          <a:extLst>
            <a:ext uri="{FAA26D3D-D897-4be2-8F04-BA451C77F1D7}"/>
          </a:extLst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TBI + Coagulopathy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algn="ctr" eaLnBrk="1" hangingPunct="1"/>
            <a:r>
              <a:rPr lang="en-US" sz="4000" smtClean="0">
                <a:solidFill>
                  <a:srgbClr val="FFFF00"/>
                </a:solidFill>
              </a:rPr>
              <a:t>DEFINITION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775" cy="1828800"/>
          </a:xfrm>
          <a:ln>
            <a:miter lim="800000"/>
            <a:headEnd/>
            <a:tailEnd/>
          </a:ln>
          <a:extLst>
            <a:ext uri="{FAA26D3D-D897-4be2-8F04-BA451C77F1D7}"/>
          </a:extLst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TBI + Coagulopathy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Subtitle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algn="ctr" eaLnBrk="1" hangingPunct="1"/>
            <a:r>
              <a:rPr lang="en-US" sz="4000" smtClean="0">
                <a:solidFill>
                  <a:srgbClr val="FFFF00"/>
                </a:solidFill>
              </a:rPr>
              <a:t>What we know about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775" cy="1828800"/>
          </a:xfrm>
          <a:ln>
            <a:miter lim="800000"/>
            <a:headEnd/>
            <a:tailEnd/>
          </a:ln>
          <a:extLst>
            <a:ext uri="{FAA26D3D-D897-4be2-8F04-BA451C77F1D7}"/>
          </a:extLst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TBI + Coagulopathy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5" name="Subtitle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algn="ctr" eaLnBrk="1" hangingPunct="1"/>
            <a:r>
              <a:rPr lang="en-US" sz="4000" smtClean="0">
                <a:solidFill>
                  <a:srgbClr val="FFFF00"/>
                </a:solidFill>
              </a:rPr>
              <a:t>INCIDENCE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775" cy="1828800"/>
          </a:xfrm>
          <a:ln>
            <a:miter lim="800000"/>
            <a:headEnd/>
            <a:tailEnd/>
          </a:ln>
          <a:extLst>
            <a:ext uri="{FAA26D3D-D897-4be2-8F04-BA451C77F1D7}"/>
          </a:extLst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TBI + Coagulopathy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algn="ctr" eaLnBrk="1" hangingPunct="1"/>
            <a:r>
              <a:rPr lang="en-US" sz="3600" b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Incidence in adults </a:t>
            </a:r>
          </a:p>
          <a:p>
            <a:pPr marR="0" algn="ctr" eaLnBrk="1" hangingPunct="1"/>
            <a:r>
              <a:rPr lang="en-US" sz="3600" b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35.2% (weighted average)  </a:t>
            </a:r>
          </a:p>
          <a:p>
            <a:pPr marR="0" algn="ctr" eaLnBrk="1" hangingPunct="1"/>
            <a:r>
              <a:rPr lang="en-US" sz="3600" b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Epstein et al. </a:t>
            </a:r>
            <a:r>
              <a:rPr lang="en-US" sz="3600" b="1" i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Injury</a:t>
            </a:r>
            <a:r>
              <a:rPr lang="en-US" sz="3600" b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45: 819. 2014 </a:t>
            </a:r>
          </a:p>
          <a:p>
            <a:pPr marR="0" algn="ctr" eaLnBrk="1" hangingPunct="1"/>
            <a:endParaRPr lang="en-US" sz="400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775" cy="1828800"/>
          </a:xfrm>
          <a:ln>
            <a:miter lim="800000"/>
            <a:headEnd/>
            <a:tailEnd/>
          </a:ln>
          <a:extLst>
            <a:ext uri="{FAA26D3D-D897-4be2-8F04-BA451C77F1D7}"/>
          </a:extLst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TBI + Coagulopathy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3" name="Subtitle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algn="ctr" eaLnBrk="1" hangingPunct="1"/>
            <a:r>
              <a:rPr lang="en-US" sz="4000" smtClean="0">
                <a:solidFill>
                  <a:srgbClr val="FFFF00"/>
                </a:solidFill>
              </a:rPr>
              <a:t>Not related to any specific type of brain injury.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775" cy="1828800"/>
          </a:xfrm>
          <a:ln>
            <a:miter lim="800000"/>
            <a:headEnd/>
            <a:tailEnd/>
          </a:ln>
          <a:extLst>
            <a:ext uri="{FAA26D3D-D897-4be2-8F04-BA451C77F1D7}"/>
          </a:extLst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TBI + Coagulopathy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Subtitle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algn="ctr" eaLnBrk="1" hangingPunct="1"/>
            <a:r>
              <a:rPr lang="en-GB" sz="40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TBI induced coagulopathy is much more common in patients with severe head trauma compared to patients with mild or moderate.</a:t>
            </a:r>
          </a:p>
          <a:p>
            <a:pPr marR="0" algn="ctr" eaLnBrk="1" hangingPunct="1"/>
            <a:endParaRPr lang="en-US" sz="400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TBI and Coagulopathy</a:t>
            </a:r>
            <a:endParaRPr lang="en-GB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GB" b="1" smtClean="0">
                <a:latin typeface="Times New Roman" pitchFamily="18" charset="0"/>
                <a:cs typeface="Times New Roman" pitchFamily="18" charset="0"/>
              </a:rPr>
              <a:t>First reports:-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400" smtClean="0">
                <a:latin typeface="Times New Roman" pitchFamily="18" charset="0"/>
                <a:cs typeface="Times New Roman" pitchFamily="18" charset="0"/>
              </a:rPr>
              <a:t>Preston FE et al, 1974. 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400" smtClean="0">
                <a:latin typeface="Times New Roman" pitchFamily="18" charset="0"/>
                <a:cs typeface="Times New Roman" pitchFamily="18" charset="0"/>
              </a:rPr>
              <a:t>Goodnight SH et al, 1974.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400" smtClean="0">
                <a:latin typeface="Times New Roman" pitchFamily="18" charset="0"/>
                <a:cs typeface="Times New Roman" pitchFamily="18" charset="0"/>
              </a:rPr>
              <a:t>Keimowitz et al, 1973.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400" smtClean="0">
                <a:latin typeface="Times New Roman" pitchFamily="18" charset="0"/>
                <a:cs typeface="Times New Roman" pitchFamily="18" charset="0"/>
              </a:rPr>
              <a:t>Druskin MS et al, 1972.</a:t>
            </a:r>
          </a:p>
          <a:p>
            <a:pPr eaLnBrk="1" hangingPunct="1">
              <a:buFont typeface="Wingdings" pitchFamily="2" charset="2"/>
              <a:buNone/>
            </a:pPr>
            <a:endParaRPr lang="en-GB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GB" sz="20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smtClean="0">
                <a:latin typeface="Times New Roman" pitchFamily="18" charset="0"/>
                <a:cs typeface="Times New Roman" pitchFamily="18" charset="0"/>
              </a:rPr>
              <a:t>Brain Tissue Factor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GB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GB" sz="2800" smtClean="0">
                <a:latin typeface="Times New Roman" pitchFamily="18" charset="0"/>
                <a:cs typeface="Times New Roman" pitchFamily="18" charset="0"/>
              </a:rPr>
              <a:t>Drake TA et al demonstrated that brain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GB" sz="2800" smtClean="0">
                <a:latin typeface="Times New Roman" pitchFamily="18" charset="0"/>
                <a:cs typeface="Times New Roman" pitchFamily="18" charset="0"/>
              </a:rPr>
              <a:t>tissue contains high levels of Tissue Factor.</a:t>
            </a:r>
          </a:p>
          <a:p>
            <a:pPr algn="ctr" eaLnBrk="1" hangingPunct="1">
              <a:buFont typeface="Wingdings" pitchFamily="2" charset="2"/>
              <a:buNone/>
            </a:pPr>
            <a:endParaRPr lang="en-GB" sz="280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GB" sz="2800" i="1" smtClean="0">
                <a:latin typeface="Times New Roman" pitchFamily="18" charset="0"/>
                <a:cs typeface="Times New Roman" pitchFamily="18" charset="0"/>
              </a:rPr>
              <a:t>Am J Pathol. </a:t>
            </a:r>
            <a:r>
              <a:rPr lang="en-GB" sz="2800" smtClean="0">
                <a:latin typeface="Times New Roman" pitchFamily="18" charset="0"/>
                <a:cs typeface="Times New Roman" pitchFamily="18" charset="0"/>
              </a:rPr>
              <a:t>134:1087-97. 1989</a:t>
            </a:r>
            <a:r>
              <a:rPr lang="en-GB" sz="2800" b="1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smtClean="0">
                <a:latin typeface="Times New Roman" pitchFamily="18" charset="0"/>
                <a:cs typeface="Times New Roman" pitchFamily="18" charset="0"/>
              </a:rPr>
              <a:t>Theory of TBI Coagulopathy 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GB" sz="2800" smtClean="0">
                <a:latin typeface="Times New Roman" pitchFamily="18" charset="0"/>
                <a:cs typeface="Times New Roman" pitchFamily="18" charset="0"/>
              </a:rPr>
              <a:t>Release of Tissue Factor from brain tissue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800" smtClean="0">
                <a:latin typeface="Times New Roman" pitchFamily="18" charset="0"/>
                <a:cs typeface="Times New Roman" pitchFamily="18" charset="0"/>
              </a:rPr>
              <a:t>Keimowitz RM et al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800" b="1" i="1" smtClean="0">
                <a:latin typeface="Times New Roman" pitchFamily="18" charset="0"/>
                <a:cs typeface="Times New Roman" pitchFamily="18" charset="0"/>
              </a:rPr>
              <a:t>J Neurosurg</a:t>
            </a:r>
            <a:r>
              <a:rPr lang="en-GB" sz="2800" smtClean="0">
                <a:latin typeface="Times New Roman" pitchFamily="18" charset="0"/>
                <a:cs typeface="Times New Roman" pitchFamily="18" charset="0"/>
              </a:rPr>
              <a:t>. 39:178-180. 1973.</a:t>
            </a:r>
          </a:p>
          <a:p>
            <a:pPr eaLnBrk="1" hangingPunct="1">
              <a:buFont typeface="Wingdings" pitchFamily="2" charset="2"/>
              <a:buNone/>
            </a:pPr>
            <a:endParaRPr lang="en-GB" sz="2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GB" sz="2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2800" smtClean="0">
                <a:latin typeface="Times New Roman" pitchFamily="18" charset="0"/>
                <a:cs typeface="Times New Roman" pitchFamily="18" charset="0"/>
              </a:rPr>
              <a:t>Activation of protein C Pathway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800" smtClean="0">
                <a:latin typeface="Times New Roman" pitchFamily="18" charset="0"/>
                <a:cs typeface="Times New Roman" pitchFamily="18" charset="0"/>
              </a:rPr>
              <a:t>Secondary to Hypotension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400" smtClean="0">
                <a:latin typeface="Times New Roman" pitchFamily="18" charset="0"/>
                <a:cs typeface="Times New Roman" pitchFamily="18" charset="0"/>
              </a:rPr>
              <a:t>Brohi K et al. 2007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mtClean="0">
                <a:latin typeface="Times New Roman" pitchFamily="18" charset="0"/>
                <a:ea typeface="+mj-ea"/>
                <a:cs typeface="Times New Roman" pitchFamily="18" charset="0"/>
              </a:rPr>
              <a:t>Facts About TBI + Coagulopathy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en-GB" dirty="0" smtClean="0">
              <a:ea typeface="+mn-ea"/>
            </a:endParaRP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GB" sz="3200" dirty="0" smtClean="0">
                <a:latin typeface="Times New Roman" pitchFamily="18" charset="0"/>
                <a:ea typeface="+mn-ea"/>
                <a:cs typeface="Times New Roman" pitchFamily="18" charset="0"/>
              </a:rPr>
              <a:t>Independent Predictor For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AutoNum type="arabicPeriod"/>
              <a:defRPr/>
            </a:pPr>
            <a:r>
              <a:rPr lang="en-GB" sz="3200" dirty="0" smtClean="0">
                <a:latin typeface="Times New Roman" pitchFamily="18" charset="0"/>
                <a:ea typeface="+mn-ea"/>
                <a:cs typeface="Times New Roman" pitchFamily="18" charset="0"/>
              </a:rPr>
              <a:t>Mortality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AutoNum type="arabicPeriod"/>
              <a:defRPr/>
            </a:pPr>
            <a:r>
              <a:rPr lang="en-GB" sz="3200" dirty="0" smtClean="0">
                <a:latin typeface="Times New Roman" pitchFamily="18" charset="0"/>
                <a:ea typeface="+mn-ea"/>
                <a:cs typeface="Times New Roman" pitchFamily="18" charset="0"/>
              </a:rPr>
              <a:t>Poor Outcome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AutoNum type="arabicPeriod"/>
              <a:defRPr/>
            </a:pPr>
            <a:r>
              <a:rPr lang="en-GB" sz="3200" dirty="0" smtClean="0">
                <a:latin typeface="Times New Roman" pitchFamily="18" charset="0"/>
                <a:ea typeface="+mn-ea"/>
                <a:cs typeface="Times New Roman" pitchFamily="18" charset="0"/>
              </a:rPr>
              <a:t>IC Haematoma Progression</a:t>
            </a:r>
            <a:endParaRPr lang="en-GB" sz="3200" dirty="0"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395288" y="549275"/>
            <a:ext cx="8229600" cy="1143000"/>
          </a:xfrm>
        </p:spPr>
        <p:txBody>
          <a:bodyPr/>
          <a:lstStyle/>
          <a:p>
            <a:pPr algn="ctr"/>
            <a:r>
              <a:rPr lang="en-GB" sz="2800" b="1" smtClean="0">
                <a:latin typeface="Constantia" pitchFamily="18" charset="0"/>
              </a:rPr>
              <a:t>Multivariate Logistic Regression: </a:t>
            </a:r>
            <a:br>
              <a:rPr lang="en-GB" sz="2800" b="1" smtClean="0">
                <a:latin typeface="Constantia" pitchFamily="18" charset="0"/>
              </a:rPr>
            </a:br>
            <a:r>
              <a:rPr lang="en-GB" sz="2800" b="1" smtClean="0">
                <a:latin typeface="Constantia" pitchFamily="18" charset="0"/>
              </a:rPr>
              <a:t>Prediction For Mortality</a:t>
            </a:r>
            <a:r>
              <a:rPr lang="en-GB" sz="2800" smtClean="0">
                <a:latin typeface="Constantia" pitchFamily="18" charset="0"/>
              </a:rPr>
              <a:t/>
            </a:r>
            <a:br>
              <a:rPr lang="en-GB" sz="2800" smtClean="0">
                <a:latin typeface="Constantia" pitchFamily="18" charset="0"/>
              </a:rPr>
            </a:br>
            <a:endParaRPr lang="en-GB" sz="2800" smtClean="0">
              <a:latin typeface="Constantia" pitchFamily="18" charset="0"/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GB" sz="2000" b="1" smtClean="0"/>
              <a:t>Manoel.  2014</a:t>
            </a:r>
            <a:endParaRPr lang="en-GB" sz="2000" smtClean="0"/>
          </a:p>
          <a:p>
            <a:pPr>
              <a:buFont typeface="Wingdings 2" pitchFamily="18" charset="2"/>
              <a:buNone/>
            </a:pPr>
            <a:r>
              <a:rPr lang="en-GB" sz="2000" smtClean="0"/>
              <a:t>Coagulopathy OR =5.61 (CI:2.65 – 11.86)</a:t>
            </a:r>
          </a:p>
          <a:p>
            <a:pPr>
              <a:buFont typeface="Wingdings 2" pitchFamily="18" charset="2"/>
              <a:buNone/>
            </a:pPr>
            <a:endParaRPr lang="en-GB" sz="2000" smtClean="0"/>
          </a:p>
          <a:p>
            <a:pPr>
              <a:buFont typeface="Wingdings 2" pitchFamily="18" charset="2"/>
              <a:buNone/>
            </a:pPr>
            <a:r>
              <a:rPr lang="en-GB" sz="2000" b="1" smtClean="0"/>
              <a:t>Greuters.  2011</a:t>
            </a:r>
            <a:endParaRPr lang="en-GB" sz="2000" smtClean="0"/>
          </a:p>
          <a:p>
            <a:pPr>
              <a:buFont typeface="Wingdings 2" pitchFamily="18" charset="2"/>
              <a:buNone/>
            </a:pPr>
            <a:r>
              <a:rPr lang="en-GB" sz="2000" smtClean="0"/>
              <a:t>Coagulopathy OR =3.75 (CI:1.07 – 13.51)</a:t>
            </a:r>
          </a:p>
          <a:p>
            <a:pPr>
              <a:buFont typeface="Wingdings 2" pitchFamily="18" charset="2"/>
              <a:buNone/>
            </a:pPr>
            <a:endParaRPr lang="en-GB" sz="2000" smtClean="0"/>
          </a:p>
          <a:p>
            <a:pPr>
              <a:buFont typeface="Wingdings 2" pitchFamily="18" charset="2"/>
              <a:buNone/>
            </a:pPr>
            <a:r>
              <a:rPr lang="en-GB" sz="2000" b="1" smtClean="0"/>
              <a:t>Franschman.  2012</a:t>
            </a:r>
            <a:endParaRPr lang="en-GB" sz="2000" smtClean="0"/>
          </a:p>
          <a:p>
            <a:pPr>
              <a:buFont typeface="Wingdings 2" pitchFamily="18" charset="2"/>
              <a:buNone/>
            </a:pPr>
            <a:r>
              <a:rPr lang="en-GB" sz="2000" smtClean="0"/>
              <a:t>Coagulopathy OR =5.3 (CI:2.1 – 13.4)</a:t>
            </a:r>
          </a:p>
          <a:p>
            <a:pPr>
              <a:buFont typeface="Wingdings 2" pitchFamily="18" charset="2"/>
              <a:buNone/>
            </a:pPr>
            <a:r>
              <a:rPr lang="en-GB" sz="2000" b="1" smtClean="0"/>
              <a:t> </a:t>
            </a:r>
            <a:endParaRPr lang="en-GB" sz="2000" smtClean="0"/>
          </a:p>
          <a:p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>
                <a:latin typeface="Times New Roman" pitchFamily="18" charset="0"/>
                <a:cs typeface="Times New Roman" pitchFamily="18" charset="0"/>
              </a:rPr>
              <a:t>Adult Cohort Studies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39750" y="2060575"/>
            <a:ext cx="8229600" cy="4389438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GB" sz="1800" b="1" u="sng" smtClean="0"/>
              <a:t>Author              Year              N=                Inclusion Criteria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Wu                     2014            84         GCS &lt; 13 and Positive Head CT scan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Joseph                2014          591         Any GCS level and Positive Head CT scan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Franschman        2012         218         Mod and Severe TBI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Greuters             2011          107         CT post Scan and Extra C (AIS &lt;3)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Lustenberger     2010          278         Severe TBI (AIS  </a:t>
            </a:r>
            <a:r>
              <a:rPr lang="en-GB" sz="1800" u="sng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3) and Extra C (AIS &lt;3)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Talving              2009           436        TBI:  AIS  </a:t>
            </a:r>
            <a:r>
              <a:rPr lang="en-GB" sz="1800" u="sng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3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Carrick              2005          184         Mod and Severe TBI and Extra C (AIS &lt;3)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Hulka                1996             91        All  TBI patients with Post CT     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Olson                1989           269        All  TBI patients with Post CT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Kumura             1987          100        GCS 14-3. All had positive CT scan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</a:t>
            </a:r>
            <a:r>
              <a:rPr lang="en-GB" sz="1400" smtClean="0">
                <a:latin typeface="Times New Roman" pitchFamily="18" charset="0"/>
                <a:cs typeface="Times New Roman" pitchFamily="18" charset="0"/>
              </a:rPr>
              <a:t>and Extra C (AIS &lt;3): extracranial injury less than AIS 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>
                <a:latin typeface="Times New Roman" pitchFamily="18" charset="0"/>
                <a:cs typeface="Times New Roman" pitchFamily="18" charset="0"/>
              </a:rPr>
              <a:t>Adult Cohort Studies</a:t>
            </a:r>
            <a:endParaRPr lang="en-US" smtClean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GB" sz="2800" u="sng" smtClean="0">
                <a:latin typeface="Times New Roman" pitchFamily="18" charset="0"/>
                <a:cs typeface="Times New Roman" pitchFamily="18" charset="0"/>
              </a:rPr>
              <a:t>Author   %Coag   %DIC    M     M+ Coag   M-Coag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Wu                      54.3%               NG          7.4%       9.1%                   5.4%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Joseph                13.4%                NG        13%         23%                   12%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Franschman        61%                  NG         32.1%     36.3%                17%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Greuters              24.3%               NG         31.8%     56%                    26%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Lustenberger      45.7%                NG        45.7%     40.9%                   5.3%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Talving               36%                   NG        22%        50.4%                   7.1%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Carrick               26%                   NG        18%        62%                     38%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Hulka                  NG                   41%      28.6%     54%                     11.1%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Olson                  NG                     7.4%     36%       100%*                 55%*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Kumura              NG                    24%       58%            7%                  12%**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200" smtClean="0">
                <a:latin typeface="Times New Roman" pitchFamily="18" charset="0"/>
                <a:cs typeface="Times New Roman" pitchFamily="18" charset="0"/>
              </a:rPr>
              <a:t>M= Mortality   %Coag= for the whole cohort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200" smtClean="0">
                <a:latin typeface="Times New Roman" pitchFamily="18" charset="0"/>
                <a:cs typeface="Times New Roman" pitchFamily="18" charset="0"/>
              </a:rPr>
              <a:t>* Subgroup analysis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200" smtClean="0"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GB" sz="12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Although DIC was less frequent in the non survival group the coagulation  parameters were statistically worse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2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 the non survival group c.f. to the survival group (PT, aPTT, PC, Fibrinogen but not FDP).</a:t>
            </a:r>
          </a:p>
          <a:p>
            <a:pPr eaLnBrk="1" hangingPunct="1">
              <a:buFont typeface="Wingdings 2" pitchFamily="18" charset="2"/>
              <a:buNone/>
            </a:pPr>
            <a:endParaRPr lang="en-GB" sz="12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775" cy="1828800"/>
          </a:xfrm>
          <a:ln>
            <a:miter lim="800000"/>
            <a:headEnd/>
            <a:tailEnd/>
          </a:ln>
          <a:extLst>
            <a:ext uri="{FAA26D3D-D897-4be2-8F04-BA451C77F1D7}"/>
          </a:extLst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TBI + Coagulopathy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9" name="Subtitle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algn="ctr" eaLnBrk="1" hangingPunct="1"/>
            <a:r>
              <a:rPr lang="en-GB" sz="3200" b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Is there a difference between general trauma </a:t>
            </a:r>
          </a:p>
          <a:p>
            <a:pPr marR="0" algn="ctr" eaLnBrk="1" hangingPunct="1"/>
            <a:r>
              <a:rPr lang="en-GB" sz="3200" b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induced coagulopathy and coagulopathy </a:t>
            </a:r>
          </a:p>
          <a:p>
            <a:pPr marR="0" algn="ctr" eaLnBrk="1" hangingPunct="1"/>
            <a:r>
              <a:rPr lang="en-GB" sz="3200" b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from isolated TBI ?</a:t>
            </a:r>
          </a:p>
          <a:p>
            <a:pPr marR="0" algn="ctr" eaLnBrk="1" hangingPunct="1"/>
            <a:endParaRPr lang="en-US" sz="400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smtClean="0">
                <a:latin typeface="Times New Roman" pitchFamily="18" charset="0"/>
                <a:cs typeface="Times New Roman" pitchFamily="18" charset="0"/>
              </a:rPr>
              <a:t>Comparative Studies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GB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b="1" smtClean="0">
                <a:latin typeface="Times New Roman" pitchFamily="18" charset="0"/>
                <a:cs typeface="Times New Roman" pitchFamily="18" charset="0"/>
              </a:rPr>
              <a:t>Genét et al. </a:t>
            </a:r>
            <a:r>
              <a:rPr lang="en-GB" sz="2000" b="1" i="1" smtClean="0">
                <a:latin typeface="Times New Roman" pitchFamily="18" charset="0"/>
                <a:cs typeface="Times New Roman" pitchFamily="18" charset="0"/>
              </a:rPr>
              <a:t>J Neurotrauma</a:t>
            </a:r>
            <a:r>
              <a:rPr lang="en-GB" sz="2000" b="1" smtClean="0">
                <a:latin typeface="Times New Roman" pitchFamily="18" charset="0"/>
                <a:cs typeface="Times New Roman" pitchFamily="18" charset="0"/>
              </a:rPr>
              <a:t>. 2013</a:t>
            </a:r>
          </a:p>
          <a:p>
            <a:pPr eaLnBrk="1" hangingPunct="1">
              <a:buFont typeface="Wingdings" pitchFamily="2" charset="2"/>
              <a:buNone/>
            </a:pPr>
            <a:endParaRPr lang="en-GB" sz="2000" b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2000" b="1" smtClean="0">
                <a:latin typeface="Times New Roman" pitchFamily="18" charset="0"/>
                <a:cs typeface="Times New Roman" pitchFamily="18" charset="0"/>
              </a:rPr>
              <a:t>Compared coagulation profiles between patients with 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000" b="1" smtClean="0">
                <a:latin typeface="Times New Roman" pitchFamily="18" charset="0"/>
                <a:cs typeface="Times New Roman" pitchFamily="18" charset="0"/>
              </a:rPr>
              <a:t>1. isolated TBI (n=23) 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000" b="1" smtClean="0">
                <a:latin typeface="Times New Roman" pitchFamily="18" charset="0"/>
                <a:cs typeface="Times New Roman" pitchFamily="18" charset="0"/>
              </a:rPr>
              <a:t>2. TBI + other injuries (n=15)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000" b="1" smtClean="0">
                <a:latin typeface="Times New Roman" pitchFamily="18" charset="0"/>
                <a:cs typeface="Times New Roman" pitchFamily="18" charset="0"/>
              </a:rPr>
              <a:t>3. non-TBI (n=42)</a:t>
            </a:r>
          </a:p>
          <a:p>
            <a:pPr eaLnBrk="1" hangingPunct="1">
              <a:buFont typeface="Wingdings" pitchFamily="2" charset="2"/>
              <a:buNone/>
            </a:pPr>
            <a:endParaRPr lang="en-GB" sz="2000" b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2000" b="1" smtClean="0">
                <a:latin typeface="Times New Roman" pitchFamily="18" charset="0"/>
                <a:cs typeface="Times New Roman" pitchFamily="18" charset="0"/>
              </a:rPr>
              <a:t>Incidence coagulopathy 13%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000" b="1" smtClean="0">
                <a:latin typeface="Times New Roman" pitchFamily="18" charset="0"/>
                <a:cs typeface="Times New Roman" pitchFamily="18" charset="0"/>
              </a:rPr>
              <a:t>Extensive Range of coagulation parameters including PC and APC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775" cy="1828800"/>
          </a:xfrm>
          <a:ln>
            <a:miter lim="800000"/>
            <a:headEnd/>
            <a:tailEnd/>
          </a:ln>
          <a:extLst>
            <a:ext uri="{FAA26D3D-D897-4be2-8F04-BA451C77F1D7}"/>
          </a:extLst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TBI + Coagulopathy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7" name="Subtitle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algn="ctr" eaLnBrk="1" hangingPunct="1"/>
            <a:r>
              <a:rPr lang="en-GB" sz="3200" b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Genét et al found no significant difference </a:t>
            </a:r>
          </a:p>
          <a:p>
            <a:pPr marR="0" algn="ctr" eaLnBrk="1" hangingPunct="1"/>
            <a:r>
              <a:rPr lang="en-GB" sz="3200" b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between the coagulation parameters </a:t>
            </a:r>
          </a:p>
          <a:p>
            <a:pPr marR="0" algn="ctr" eaLnBrk="1" hangingPunct="1"/>
            <a:r>
              <a:rPr lang="en-GB" sz="3200" b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between the three groups.</a:t>
            </a:r>
          </a:p>
          <a:p>
            <a:pPr marR="0" algn="ctr" eaLnBrk="1" hangingPunct="1"/>
            <a:endParaRPr lang="en-US" sz="400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smtClean="0">
                <a:latin typeface="Times New Roman" pitchFamily="18" charset="0"/>
                <a:cs typeface="Times New Roman" pitchFamily="18" charset="0"/>
              </a:rPr>
              <a:t>Comparative Studies</a:t>
            </a:r>
            <a:endParaRPr lang="en-GB" smtClean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GB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2800" b="1" smtClean="0">
                <a:latin typeface="Times New Roman" pitchFamily="18" charset="0"/>
                <a:cs typeface="Times New Roman" pitchFamily="18" charset="0"/>
              </a:rPr>
              <a:t>Manoel et al. </a:t>
            </a:r>
            <a:r>
              <a:rPr lang="en-GB" sz="2800" b="1" i="1" smtClean="0">
                <a:latin typeface="Times New Roman" pitchFamily="18" charset="0"/>
                <a:cs typeface="Times New Roman" pitchFamily="18" charset="0"/>
              </a:rPr>
              <a:t>Neurocrit Care. </a:t>
            </a:r>
            <a:r>
              <a:rPr lang="en-GB" sz="2800" b="1" smtClean="0">
                <a:latin typeface="Times New Roman" pitchFamily="18" charset="0"/>
                <a:cs typeface="Times New Roman" pitchFamily="18" charset="0"/>
              </a:rPr>
              <a:t>2014</a:t>
            </a:r>
          </a:p>
          <a:p>
            <a:pPr eaLnBrk="1" hangingPunct="1">
              <a:buFont typeface="Wingdings" pitchFamily="2" charset="2"/>
              <a:buNone/>
            </a:pPr>
            <a:endParaRPr lang="en-GB" sz="2800" i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2800" b="1" smtClean="0">
                <a:latin typeface="Times New Roman" pitchFamily="18" charset="0"/>
                <a:cs typeface="Times New Roman" pitchFamily="18" charset="0"/>
              </a:rPr>
              <a:t>Also compared three groups of patients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800" b="1" smtClean="0">
                <a:latin typeface="Times New Roman" pitchFamily="18" charset="0"/>
                <a:cs typeface="Times New Roman" pitchFamily="18" charset="0"/>
              </a:rPr>
              <a:t>1. isolated TBI (n=48)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800" b="1" smtClean="0">
                <a:latin typeface="Times New Roman" pitchFamily="18" charset="0"/>
                <a:cs typeface="Times New Roman" pitchFamily="18" charset="0"/>
              </a:rPr>
              <a:t>2. TBI + other injuries (n=137)     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800" b="1" smtClean="0">
                <a:latin typeface="Times New Roman" pitchFamily="18" charset="0"/>
                <a:cs typeface="Times New Roman" pitchFamily="18" charset="0"/>
              </a:rPr>
              <a:t>3. non-TBI (n=160)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smtClean="0">
                <a:latin typeface="Times New Roman" pitchFamily="18" charset="0"/>
                <a:cs typeface="Times New Roman" pitchFamily="18" charset="0"/>
              </a:rPr>
              <a:t>Comparative Studies</a:t>
            </a:r>
            <a:endParaRPr lang="en-GB" smtClean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GB" sz="2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GB" sz="2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2400" b="1" smtClean="0">
                <a:latin typeface="Times New Roman" pitchFamily="18" charset="0"/>
                <a:cs typeface="Times New Roman" pitchFamily="18" charset="0"/>
              </a:rPr>
              <a:t>Parameters Measured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400" smtClean="0">
                <a:latin typeface="Times New Roman" pitchFamily="18" charset="0"/>
                <a:cs typeface="Times New Roman" pitchFamily="18" charset="0"/>
              </a:rPr>
              <a:t>INR, aPTT, Platelet Count, 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400" smtClean="0">
                <a:latin typeface="Times New Roman" pitchFamily="18" charset="0"/>
                <a:cs typeface="Times New Roman" pitchFamily="18" charset="0"/>
              </a:rPr>
              <a:t>Fibrinogen, D-dimer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400" smtClean="0">
                <a:latin typeface="Times New Roman" pitchFamily="18" charset="0"/>
                <a:cs typeface="Times New Roman" pitchFamily="18" charset="0"/>
              </a:rPr>
              <a:t>Tissue factor, clotting factors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000" smtClean="0">
                <a:latin typeface="Times New Roman" pitchFamily="18" charset="0"/>
                <a:cs typeface="Times New Roman" pitchFamily="18" charset="0"/>
              </a:rPr>
              <a:t>TEG-R, TEG-K, TEG-Alpha, TEG-MA,TEG-Lys30%</a:t>
            </a:r>
          </a:p>
          <a:p>
            <a:pPr eaLnBrk="1" hangingPunct="1">
              <a:buFont typeface="Wingdings" pitchFamily="2" charset="2"/>
              <a:buNone/>
            </a:pPr>
            <a:endParaRPr lang="en-GB" sz="2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GB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775" cy="1828800"/>
          </a:xfrm>
          <a:ln>
            <a:miter lim="800000"/>
            <a:headEnd/>
            <a:tailEnd/>
          </a:ln>
          <a:extLst>
            <a:ext uri="{FAA26D3D-D897-4be2-8F04-BA451C77F1D7}"/>
          </a:extLst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TBI + Coagulopathy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9" name="Subtitle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algn="ctr" eaLnBrk="1" hangingPunct="1"/>
            <a:r>
              <a:rPr lang="en-GB" sz="3200" b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Again no significant difference </a:t>
            </a:r>
          </a:p>
          <a:p>
            <a:pPr marR="0" algn="ctr" eaLnBrk="1" hangingPunct="1"/>
            <a:r>
              <a:rPr lang="en-GB" sz="3200" b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between groups using the parameters measured including TEG.</a:t>
            </a:r>
          </a:p>
          <a:p>
            <a:pPr marR="0" algn="ctr" eaLnBrk="1" hangingPunct="1"/>
            <a:endParaRPr lang="en-US" sz="400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775" cy="1828800"/>
          </a:xfrm>
          <a:ln>
            <a:miter lim="800000"/>
            <a:headEnd/>
            <a:tailEnd/>
          </a:ln>
          <a:extLst>
            <a:ext uri="{FAA26D3D-D897-4be2-8F04-BA451C77F1D7}"/>
          </a:extLst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TBI + Coagulopathy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algn="ctr" eaLnBrk="1" hangingPunct="1"/>
            <a:r>
              <a:rPr lang="en-US" sz="4000" smtClean="0">
                <a:solidFill>
                  <a:srgbClr val="FFFF00"/>
                </a:solidFill>
              </a:rPr>
              <a:t>Haematoma Progression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GB" sz="23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2300" b="1" smtClean="0">
                <a:latin typeface="Times New Roman" pitchFamily="18" charset="0"/>
                <a:cs typeface="Times New Roman" pitchFamily="18" charset="0"/>
              </a:rPr>
            </a:br>
            <a:r>
              <a:rPr lang="en-GB" sz="2900" b="1" smtClean="0">
                <a:latin typeface="Times New Roman" pitchFamily="18" charset="0"/>
                <a:cs typeface="Times New Roman" pitchFamily="18" charset="0"/>
              </a:rPr>
              <a:t>The Specific Head Injury Inclusion Criteria</a:t>
            </a:r>
            <a:r>
              <a:rPr lang="en-GB" sz="2900" smtClean="0"/>
              <a:t/>
            </a:r>
            <a:br>
              <a:rPr lang="en-GB" sz="2900" smtClean="0"/>
            </a:br>
            <a:endParaRPr lang="en-GB" sz="2900" smtClean="0"/>
          </a:p>
        </p:txBody>
      </p:sp>
      <p:sp>
        <p:nvSpPr>
          <p:cNvPr id="26627" name="Rectangle 1"/>
          <p:cNvSpPr>
            <a:spLocks noGrp="1" noChangeArrowheads="1"/>
          </p:cNvSpPr>
          <p:nvPr>
            <p:ph idx="1"/>
          </p:nvPr>
        </p:nvSpPr>
        <p:spPr>
          <a:xfrm>
            <a:off x="971550" y="2549525"/>
            <a:ext cx="7554913" cy="3354388"/>
          </a:xfrm>
        </p:spPr>
        <p:txBody>
          <a:bodyPr anchor="ctr">
            <a:spAutoFit/>
          </a:bodyPr>
          <a:lstStyle/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sz="2000" b="1" u="sng" smtClean="0">
                <a:latin typeface="Times New Roman" pitchFamily="18" charset="0"/>
                <a:cs typeface="Times New Roman" pitchFamily="18" charset="0"/>
              </a:rPr>
              <a:t>      Author                           Specific Inclusion Criteria</a:t>
            </a:r>
            <a:r>
              <a:rPr lang="en-GB" sz="2000" b="1" u="sng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en-GB" sz="2000" b="1" u="sng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GB" sz="2000" b="1" u="sng" smtClean="0">
                <a:latin typeface="Calibri" pitchFamily="34" charset="0"/>
                <a:cs typeface="Times New Roman" pitchFamily="18" charset="0"/>
              </a:rPr>
              <a:t> </a:t>
            </a:r>
            <a:endParaRPr lang="en-GB" sz="2000" smtClean="0"/>
          </a:p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sz="1600" b="1" smtClean="0">
                <a:latin typeface="Times New Roman" pitchFamily="18" charset="0"/>
                <a:cs typeface="Times New Roman" pitchFamily="18" charset="0"/>
              </a:rPr>
              <a:t>     Wu et al</a:t>
            </a:r>
            <a:r>
              <a:rPr lang="en-GB" sz="1600" b="1" baseline="30000" smtClean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en-GB" sz="1600" b="1" smtClean="0">
                <a:latin typeface="Times New Roman" pitchFamily="18" charset="0"/>
                <a:cs typeface="Times New Roman" pitchFamily="18" charset="0"/>
              </a:rPr>
              <a:t>, 2014           </a:t>
            </a:r>
            <a:r>
              <a:rPr lang="en-GB" sz="1600" b="1" smtClean="0">
                <a:latin typeface="Calibri" pitchFamily="34" charset="0"/>
                <a:cs typeface="Times New Roman" pitchFamily="18" charset="0"/>
              </a:rPr>
              <a:t>          GCS &lt; 13 and Positive Head CT scan	</a:t>
            </a:r>
            <a:r>
              <a:rPr lang="en-GB" sz="1600" b="1" smtClean="0">
                <a:latin typeface="Times New Roman" pitchFamily="18" charset="0"/>
                <a:cs typeface="Times New Roman" pitchFamily="18" charset="0"/>
              </a:rPr>
              <a:t>           </a:t>
            </a:r>
            <a:endParaRPr lang="en-GB" sz="1600" smtClean="0"/>
          </a:p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sz="1600" b="1" smtClean="0">
                <a:latin typeface="Times New Roman" pitchFamily="18" charset="0"/>
                <a:cs typeface="Times New Roman" pitchFamily="18" charset="0"/>
              </a:rPr>
              <a:t>     Joseph et al</a:t>
            </a:r>
            <a:r>
              <a:rPr lang="en-GB" sz="1600" b="1" baseline="3000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GB" sz="1600" b="1" smtClean="0">
                <a:latin typeface="Times New Roman" pitchFamily="18" charset="0"/>
                <a:cs typeface="Times New Roman" pitchFamily="18" charset="0"/>
              </a:rPr>
              <a:t>, 2014    </a:t>
            </a:r>
            <a:r>
              <a:rPr lang="en-GB" sz="1600" b="1" smtClean="0">
                <a:latin typeface="Calibri" pitchFamily="34" charset="0"/>
                <a:cs typeface="Times New Roman" pitchFamily="18" charset="0"/>
              </a:rPr>
              <a:t>            Any GCS level and Positive Head CT scan</a:t>
            </a:r>
            <a:r>
              <a:rPr lang="en-GB" sz="1600" b="1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en-GB" sz="1600" smtClean="0"/>
          </a:p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sz="1600" b="1" smtClean="0">
                <a:latin typeface="Times New Roman" pitchFamily="18" charset="0"/>
                <a:cs typeface="Times New Roman" pitchFamily="18" charset="0"/>
              </a:rPr>
              <a:t>     Juratli et al</a:t>
            </a:r>
            <a:r>
              <a:rPr lang="en-GB" sz="1600" b="1" baseline="30000" smtClean="0"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en-GB" sz="1600" b="1" smtClean="0">
                <a:latin typeface="Times New Roman" pitchFamily="18" charset="0"/>
                <a:cs typeface="Times New Roman" pitchFamily="18" charset="0"/>
              </a:rPr>
              <a:t>, 2014               </a:t>
            </a:r>
            <a:r>
              <a:rPr lang="en-GB" sz="1600" b="1" smtClean="0">
                <a:latin typeface="Calibri" pitchFamily="34" charset="0"/>
                <a:cs typeface="Times New Roman" pitchFamily="18" charset="0"/>
              </a:rPr>
              <a:t>Any GCS level and Positive Head CT scan</a:t>
            </a:r>
            <a:r>
              <a:rPr lang="en-GB" sz="1600" b="1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en-GB" sz="1600" smtClean="0"/>
          </a:p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sz="1600" b="1" smtClean="0">
                <a:latin typeface="Calibri" pitchFamily="34" charset="0"/>
                <a:cs typeface="Times New Roman" pitchFamily="18" charset="0"/>
              </a:rPr>
              <a:t>      Yuan et al</a:t>
            </a:r>
            <a:r>
              <a:rPr lang="en-GB" sz="1600" b="1" baseline="30000" smtClean="0">
                <a:latin typeface="Calibri" pitchFamily="34" charset="0"/>
                <a:cs typeface="Times New Roman" pitchFamily="18" charset="0"/>
              </a:rPr>
              <a:t>13</a:t>
            </a:r>
            <a:r>
              <a:rPr lang="en-GB" sz="1600" b="1" smtClean="0">
                <a:latin typeface="Calibri" pitchFamily="34" charset="0"/>
                <a:cs typeface="Times New Roman" pitchFamily="18" charset="0"/>
              </a:rPr>
              <a:t>, 2012                    Any GCS level and Positive Head CT scan         </a:t>
            </a:r>
            <a:endParaRPr lang="en-GB" sz="1600" smtClean="0"/>
          </a:p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sz="1600" b="1" smtClean="0">
                <a:latin typeface="Calibri" pitchFamily="34" charset="0"/>
                <a:cs typeface="Times New Roman" pitchFamily="18" charset="0"/>
              </a:rPr>
              <a:t>      Allard et al</a:t>
            </a:r>
            <a:r>
              <a:rPr lang="en-GB" sz="1600" b="1" baseline="30000" smtClean="0">
                <a:latin typeface="Calibri" pitchFamily="34" charset="0"/>
                <a:cs typeface="Times New Roman" pitchFamily="18" charset="0"/>
              </a:rPr>
              <a:t>14</a:t>
            </a:r>
            <a:r>
              <a:rPr lang="en-GB" sz="1600" b="1" smtClean="0">
                <a:latin typeface="Calibri" pitchFamily="34" charset="0"/>
                <a:cs typeface="Times New Roman" pitchFamily="18" charset="0"/>
              </a:rPr>
              <a:t>, 2009                  GCS </a:t>
            </a:r>
            <a:r>
              <a:rPr lang="en-GB" sz="1600" b="1" u="sng" smtClean="0">
                <a:latin typeface="Calibri" pitchFamily="34" charset="0"/>
                <a:cs typeface="Times New Roman" pitchFamily="18" charset="0"/>
              </a:rPr>
              <a:t>&lt;</a:t>
            </a:r>
            <a:r>
              <a:rPr lang="en-GB" sz="1600" b="1" smtClean="0">
                <a:latin typeface="Calibri" pitchFamily="34" charset="0"/>
                <a:cs typeface="Times New Roman" pitchFamily="18" charset="0"/>
              </a:rPr>
              <a:t> 8 Positive Head CT scan</a:t>
            </a:r>
            <a:endParaRPr lang="en-GB" sz="1600" smtClean="0"/>
          </a:p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sz="1600" b="1" smtClean="0">
                <a:latin typeface="Calibri" pitchFamily="34" charset="0"/>
                <a:cs typeface="Times New Roman" pitchFamily="18" charset="0"/>
              </a:rPr>
              <a:t>      White et al</a:t>
            </a:r>
            <a:r>
              <a:rPr lang="en-GB" sz="1600" b="1" baseline="30000" smtClean="0">
                <a:latin typeface="Calibri" pitchFamily="34" charset="0"/>
                <a:cs typeface="Times New Roman" pitchFamily="18" charset="0"/>
              </a:rPr>
              <a:t>15</a:t>
            </a:r>
            <a:r>
              <a:rPr lang="en-GB" sz="1600" b="1" smtClean="0">
                <a:latin typeface="Calibri" pitchFamily="34" charset="0"/>
                <a:cs typeface="Times New Roman" pitchFamily="18" charset="0"/>
              </a:rPr>
              <a:t>, 2009                  Any GCS level and Positive Head CT scan                      </a:t>
            </a:r>
            <a:endParaRPr lang="en-GB" sz="1600" smtClean="0"/>
          </a:p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sz="1600" b="1" smtClean="0">
                <a:latin typeface="Calibri" pitchFamily="34" charset="0"/>
                <a:cs typeface="Times New Roman" pitchFamily="18" charset="0"/>
              </a:rPr>
              <a:t>      Yadav et al</a:t>
            </a:r>
            <a:r>
              <a:rPr lang="en-GB" sz="1600" b="1" baseline="30000" smtClean="0">
                <a:latin typeface="Calibri" pitchFamily="34" charset="0"/>
                <a:cs typeface="Times New Roman" pitchFamily="18" charset="0"/>
              </a:rPr>
              <a:t>16</a:t>
            </a:r>
            <a:r>
              <a:rPr lang="en-GB" sz="1600" b="1" smtClean="0">
                <a:latin typeface="Calibri" pitchFamily="34" charset="0"/>
                <a:cs typeface="Times New Roman" pitchFamily="18" charset="0"/>
              </a:rPr>
              <a:t>, 2008                  Any GCS level and Positive Head CT scan                      </a:t>
            </a:r>
            <a:endParaRPr lang="en-GB" sz="1600" smtClean="0"/>
          </a:p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sz="1600" b="1" smtClean="0">
                <a:latin typeface="Calibri" pitchFamily="34" charset="0"/>
                <a:cs typeface="Times New Roman" pitchFamily="18" charset="0"/>
              </a:rPr>
              <a:t>       Kaups et al</a:t>
            </a:r>
            <a:r>
              <a:rPr lang="en-GB" sz="1600" b="1" baseline="30000" smtClean="0">
                <a:latin typeface="Calibri" pitchFamily="34" charset="0"/>
                <a:cs typeface="Times New Roman" pitchFamily="18" charset="0"/>
              </a:rPr>
              <a:t>17</a:t>
            </a:r>
            <a:r>
              <a:rPr lang="en-GB" sz="1600" b="1" smtClean="0">
                <a:latin typeface="Calibri" pitchFamily="34" charset="0"/>
                <a:cs typeface="Times New Roman" pitchFamily="18" charset="0"/>
              </a:rPr>
              <a:t>, 2004                 Severe TBI (AIS &gt;3)                        </a:t>
            </a:r>
            <a:endParaRPr lang="en-GB" sz="1600" smtClean="0"/>
          </a:p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sz="1600" b="1" smtClean="0">
                <a:latin typeface="Calibri" pitchFamily="34" charset="0"/>
                <a:cs typeface="Times New Roman" pitchFamily="18" charset="0"/>
              </a:rPr>
              <a:t>       Sanus et al</a:t>
            </a:r>
            <a:r>
              <a:rPr lang="en-GB" sz="1600" b="1" baseline="30000" smtClean="0">
                <a:latin typeface="Calibri" pitchFamily="34" charset="0"/>
                <a:cs typeface="Times New Roman" pitchFamily="18" charset="0"/>
              </a:rPr>
              <a:t>18</a:t>
            </a:r>
            <a:r>
              <a:rPr lang="en-GB" sz="1600" b="1" smtClean="0">
                <a:latin typeface="Calibri" pitchFamily="34" charset="0"/>
                <a:cs typeface="Times New Roman" pitchFamily="18" charset="0"/>
              </a:rPr>
              <a:t>, 2004                 Any GCS level and Positive Head CT scan                        </a:t>
            </a:r>
            <a:endParaRPr lang="en-GB" sz="1600" smtClean="0"/>
          </a:p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sz="1600" b="1" smtClean="0">
                <a:latin typeface="Calibri" pitchFamily="34" charset="0"/>
                <a:cs typeface="Times New Roman" pitchFamily="18" charset="0"/>
              </a:rPr>
              <a:t>       Oertel et al</a:t>
            </a:r>
            <a:r>
              <a:rPr lang="en-GB" sz="1600" b="1" baseline="30000" smtClean="0">
                <a:latin typeface="Calibri" pitchFamily="34" charset="0"/>
                <a:cs typeface="Times New Roman" pitchFamily="18" charset="0"/>
              </a:rPr>
              <a:t>19</a:t>
            </a:r>
            <a:r>
              <a:rPr lang="en-GB" sz="1600" b="1" smtClean="0">
                <a:latin typeface="Calibri" pitchFamily="34" charset="0"/>
                <a:cs typeface="Times New Roman" pitchFamily="18" charset="0"/>
              </a:rPr>
              <a:t>, 2002                 Any GCS level and Positive Head CT scan                </a:t>
            </a:r>
            <a:endParaRPr lang="en-GB" sz="1600" smtClean="0"/>
          </a:p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sz="1600" b="1" smtClean="0">
                <a:latin typeface="Calibri" pitchFamily="34" charset="0"/>
                <a:cs typeface="Times New Roman" pitchFamily="18" charset="0"/>
              </a:rPr>
              <a:t>       Stein  et al</a:t>
            </a:r>
            <a:r>
              <a:rPr lang="en-GB" sz="1600" b="1" baseline="30000" smtClean="0">
                <a:latin typeface="Calibri" pitchFamily="34" charset="0"/>
                <a:cs typeface="Times New Roman" pitchFamily="18" charset="0"/>
              </a:rPr>
              <a:t>20</a:t>
            </a:r>
            <a:r>
              <a:rPr lang="en-GB" sz="1600" b="1" smtClean="0">
                <a:latin typeface="Calibri" pitchFamily="34" charset="0"/>
                <a:cs typeface="Times New Roman" pitchFamily="18" charset="0"/>
              </a:rPr>
              <a:t>, 1993                  GCS &lt; 13</a:t>
            </a:r>
            <a:endParaRPr lang="en-GB" sz="1600" smtClean="0"/>
          </a:p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sz="1600" b="1" smtClean="0">
                <a:latin typeface="Calibri" pitchFamily="34" charset="0"/>
                <a:cs typeface="Times New Roman" pitchFamily="18" charset="0"/>
              </a:rPr>
              <a:t>       Stein et al</a:t>
            </a:r>
            <a:r>
              <a:rPr lang="en-GB" sz="1600" b="1" baseline="30000" smtClean="0">
                <a:latin typeface="Calibri" pitchFamily="34" charset="0"/>
                <a:cs typeface="Times New Roman" pitchFamily="18" charset="0"/>
              </a:rPr>
              <a:t>21</a:t>
            </a:r>
            <a:r>
              <a:rPr lang="en-GB" sz="1600" b="1" smtClean="0">
                <a:latin typeface="Calibri" pitchFamily="34" charset="0"/>
                <a:cs typeface="Times New Roman" pitchFamily="18" charset="0"/>
              </a:rPr>
              <a:t>, 1992                   GCS &lt; 13</a:t>
            </a:r>
            <a:endParaRPr lang="en-GB" sz="1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1258888" y="620713"/>
            <a:ext cx="7313612" cy="1008062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GB" sz="1600" b="1" smtClean="0"/>
              <a:t/>
            </a:r>
            <a:br>
              <a:rPr lang="en-GB" sz="1600" b="1" smtClean="0"/>
            </a:br>
            <a:r>
              <a:rPr lang="en-GB" sz="1600" b="1" smtClean="0"/>
              <a:t/>
            </a:r>
            <a:br>
              <a:rPr lang="en-GB" sz="1600" b="1" smtClean="0"/>
            </a:br>
            <a:r>
              <a:rPr lang="en-GB" sz="1600" b="1" smtClean="0"/>
              <a:t/>
            </a:r>
            <a:br>
              <a:rPr lang="en-GB" sz="1600" b="1" smtClean="0"/>
            </a:br>
            <a:r>
              <a:rPr lang="en-GB" sz="1600" b="1" smtClean="0"/>
              <a:t/>
            </a:r>
            <a:br>
              <a:rPr lang="en-GB" sz="1600" b="1" smtClean="0"/>
            </a:br>
            <a:r>
              <a:rPr lang="en-GB" sz="1600" b="1" smtClean="0"/>
              <a:t/>
            </a:r>
            <a:br>
              <a:rPr lang="en-GB" sz="1600" b="1" smtClean="0"/>
            </a:br>
            <a:r>
              <a:rPr lang="en-GB" sz="1600" b="1" smtClean="0"/>
              <a:t/>
            </a:r>
            <a:br>
              <a:rPr lang="en-GB" sz="1600" b="1" smtClean="0"/>
            </a:br>
            <a:r>
              <a:rPr lang="en-GB" sz="1600" b="1" smtClean="0"/>
              <a:t/>
            </a:r>
            <a:br>
              <a:rPr lang="en-GB" sz="1600" b="1" smtClean="0"/>
            </a:br>
            <a:r>
              <a:rPr lang="en-GB" sz="1600" b="1" smtClean="0"/>
              <a:t/>
            </a:r>
            <a:br>
              <a:rPr lang="en-GB" sz="1600" b="1" smtClean="0"/>
            </a:br>
            <a:r>
              <a:rPr lang="en-GB" sz="1600" b="1" smtClean="0"/>
              <a:t/>
            </a:r>
            <a:br>
              <a:rPr lang="en-GB" sz="1600" b="1" smtClean="0"/>
            </a:br>
            <a:r>
              <a:rPr lang="en-GB" sz="1600" smtClean="0"/>
              <a:t/>
            </a:r>
            <a:br>
              <a:rPr lang="en-GB" sz="1600" smtClean="0"/>
            </a:br>
            <a:r>
              <a:rPr lang="en-GB" sz="1600" b="1" smtClean="0"/>
              <a:t> </a:t>
            </a:r>
            <a:r>
              <a:rPr lang="en-GB" sz="1600" smtClean="0"/>
              <a:t/>
            </a:r>
            <a:br>
              <a:rPr lang="en-GB" sz="1600" smtClean="0"/>
            </a:br>
            <a:r>
              <a:rPr lang="en-GB" sz="1600" smtClean="0"/>
              <a:t/>
            </a:r>
            <a:br>
              <a:rPr lang="en-GB" sz="1600" smtClean="0"/>
            </a:br>
            <a:r>
              <a:rPr lang="en-GB" sz="1600" smtClean="0"/>
              <a:t/>
            </a:r>
            <a:br>
              <a:rPr lang="en-GB" sz="1600" smtClean="0"/>
            </a:br>
            <a:r>
              <a:rPr lang="en-GB" sz="2200" b="1" smtClean="0"/>
              <a:t> </a:t>
            </a:r>
            <a:br>
              <a:rPr lang="en-GB" sz="2200" b="1" smtClean="0"/>
            </a:br>
            <a:r>
              <a:rPr lang="en-GB" sz="2200" b="1" smtClean="0"/>
              <a:t/>
            </a:r>
            <a:br>
              <a:rPr lang="en-GB" sz="2200" b="1" smtClean="0"/>
            </a:br>
            <a:r>
              <a:rPr lang="en-GB" sz="2200" smtClean="0"/>
              <a:t/>
            </a:r>
            <a:br>
              <a:rPr lang="en-GB" sz="2200" smtClean="0"/>
            </a:br>
            <a:r>
              <a:rPr lang="en-GB" sz="2200" b="1" smtClean="0"/>
              <a:t>The Mean ISS values And Also The Relative Contribution      </a:t>
            </a:r>
            <a:br>
              <a:rPr lang="en-GB" sz="2200" b="1" smtClean="0"/>
            </a:br>
            <a:r>
              <a:rPr lang="en-GB" sz="2200" b="1" smtClean="0"/>
              <a:t> For The Four Main Types Of Intracranial Bleeding.</a:t>
            </a:r>
            <a:r>
              <a:rPr lang="en-GB" sz="2200" smtClean="0"/>
              <a:t/>
            </a:r>
            <a:br>
              <a:rPr lang="en-GB" sz="2200" smtClean="0"/>
            </a:br>
            <a:endParaRPr lang="en-GB" sz="22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GB" sz="1400" b="1" u="sng" smtClean="0">
                <a:latin typeface="Times New Roman" pitchFamily="18" charset="0"/>
                <a:cs typeface="Times New Roman" pitchFamily="18" charset="0"/>
              </a:rPr>
              <a:t>Author                                  Mean ISS         SDH%       EDH%          SAH%          ICH%                      </a:t>
            </a:r>
            <a:endParaRPr lang="en-GB" sz="1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Wu et al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, 2014                       </a:t>
            </a:r>
            <a:r>
              <a:rPr lang="en-GB" sz="1400" smtClean="0">
                <a:latin typeface="Times New Roman" pitchFamily="18" charset="0"/>
                <a:cs typeface="Times New Roman" pitchFamily="18" charset="0"/>
              </a:rPr>
              <a:t>NG                   48.1            21                 53                  69.1 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                </a:t>
            </a:r>
            <a:endParaRPr lang="en-GB" sz="1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Joseph et al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, 2014            </a:t>
            </a:r>
            <a:r>
              <a:rPr lang="en-GB" sz="1400" smtClean="0">
                <a:latin typeface="Times New Roman" pitchFamily="18" charset="0"/>
                <a:cs typeface="Times New Roman" pitchFamily="18" charset="0"/>
              </a:rPr>
              <a:t>16(median)            49.4           11.4               54                  42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en-GB" sz="1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Juratli et al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, 2014                 </a:t>
            </a:r>
            <a:r>
              <a:rPr lang="en-GB" sz="1400" smtClean="0">
                <a:latin typeface="Times New Roman" pitchFamily="18" charset="0"/>
                <a:cs typeface="Times New Roman" pitchFamily="18" charset="0"/>
              </a:rPr>
              <a:t>NG                    35.7           20                 88.6               NG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Yuan et al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, 2012                    </a:t>
            </a:r>
            <a:r>
              <a:rPr lang="en-GB" sz="1400" smtClean="0">
                <a:latin typeface="Times New Roman" pitchFamily="18" charset="0"/>
                <a:cs typeface="Times New Roman" pitchFamily="18" charset="0"/>
              </a:rPr>
              <a:t>NG                     NG           NG               NG                31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en-GB" sz="1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Allard et al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, 2009               </a:t>
            </a:r>
            <a:r>
              <a:rPr lang="en-GB" sz="1400" smtClean="0">
                <a:latin typeface="Times New Roman" pitchFamily="18" charset="0"/>
                <a:cs typeface="Times New Roman" pitchFamily="18" charset="0"/>
              </a:rPr>
              <a:t>33</a:t>
            </a:r>
            <a:r>
              <a:rPr lang="en-GB" sz="1400" u="sng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GB" sz="1400" smtClean="0">
                <a:latin typeface="Times New Roman" pitchFamily="18" charset="0"/>
                <a:cs typeface="Times New Roman" pitchFamily="18" charset="0"/>
              </a:rPr>
              <a:t> 11                  33             11                 54                  68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GB" sz="1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White et al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, 2009                </a:t>
            </a:r>
            <a:r>
              <a:rPr lang="en-GB" sz="1400" smtClean="0">
                <a:latin typeface="Times New Roman" pitchFamily="18" charset="0"/>
                <a:cs typeface="Times New Roman" pitchFamily="18" charset="0"/>
              </a:rPr>
              <a:t>21                         NG           NG               NG                NG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en-GB" sz="1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Yadav et al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, 2008                  </a:t>
            </a:r>
            <a:r>
              <a:rPr lang="en-GB" sz="1400" smtClean="0">
                <a:latin typeface="Times New Roman" pitchFamily="18" charset="0"/>
                <a:cs typeface="Times New Roman" pitchFamily="18" charset="0"/>
              </a:rPr>
              <a:t>NG                    55.6             3.7              NG                17.4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         </a:t>
            </a:r>
            <a:endParaRPr lang="en-GB" sz="1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Kaups et al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, 2004               </a:t>
            </a:r>
            <a:r>
              <a:rPr lang="en-GB" sz="1400" smtClean="0">
                <a:latin typeface="Times New Roman" pitchFamily="18" charset="0"/>
                <a:cs typeface="Times New Roman" pitchFamily="18" charset="0"/>
              </a:rPr>
              <a:t>26 </a:t>
            </a:r>
            <a:r>
              <a:rPr lang="en-GB" sz="1400" u="sng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GB" sz="1400" smtClean="0">
                <a:latin typeface="Times New Roman" pitchFamily="18" charset="0"/>
                <a:cs typeface="Times New Roman" pitchFamily="18" charset="0"/>
              </a:rPr>
              <a:t>11                 64             NG               NG                NG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        </a:t>
            </a:r>
            <a:endParaRPr lang="en-GB" sz="1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Sanus et al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, 2004***          </a:t>
            </a:r>
            <a:r>
              <a:rPr lang="en-GB" sz="1400" smtClean="0">
                <a:latin typeface="Times New Roman" pitchFamily="18" charset="0"/>
                <a:cs typeface="Times New Roman" pitchFamily="18" charset="0"/>
              </a:rPr>
              <a:t>24.56                   14.2           18.3              28.5              19.3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en-GB" sz="1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Oertel et al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19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, 2002                  </a:t>
            </a:r>
            <a:r>
              <a:rPr lang="en-GB" sz="1400" smtClean="0">
                <a:latin typeface="Times New Roman" pitchFamily="18" charset="0"/>
                <a:cs typeface="Times New Roman" pitchFamily="18" charset="0"/>
              </a:rPr>
              <a:t>NG                     37             25                 58                 66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en-GB" sz="1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Stein  et al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, 1993                 </a:t>
            </a:r>
            <a:r>
              <a:rPr lang="en-GB" sz="1400" smtClean="0">
                <a:latin typeface="Times New Roman" pitchFamily="18" charset="0"/>
                <a:cs typeface="Times New Roman" pitchFamily="18" charset="0"/>
              </a:rPr>
              <a:t>29.5                     14.1             6                  5.4               61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         </a:t>
            </a:r>
            <a:endParaRPr lang="en-GB" sz="1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1400" b="1" u="sng" smtClean="0">
                <a:latin typeface="Times New Roman" pitchFamily="18" charset="0"/>
                <a:cs typeface="Times New Roman" pitchFamily="18" charset="0"/>
              </a:rPr>
              <a:t>Stein et al</a:t>
            </a:r>
            <a:r>
              <a:rPr lang="en-GB" sz="1400" b="1" u="sng" baseline="30000" smtClean="0"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en-GB" sz="1400" b="1" u="sng" smtClean="0">
                <a:latin typeface="Times New Roman" pitchFamily="18" charset="0"/>
                <a:cs typeface="Times New Roman" pitchFamily="18" charset="0"/>
              </a:rPr>
              <a:t>, 1992                   </a:t>
            </a:r>
            <a:r>
              <a:rPr lang="en-GB" sz="1400" u="sng" smtClean="0">
                <a:latin typeface="Times New Roman" pitchFamily="18" charset="0"/>
                <a:cs typeface="Times New Roman" pitchFamily="18" charset="0"/>
              </a:rPr>
              <a:t>NG                     13.8             6                 14.2              67</a:t>
            </a:r>
            <a:r>
              <a:rPr lang="en-GB" sz="1400" b="1" u="sng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en-GB" sz="1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GB" sz="14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Grp="1" noChangeArrowheads="1"/>
          </p:cNvSpPr>
          <p:nvPr>
            <p:ph type="title"/>
          </p:nvPr>
        </p:nvSpPr>
        <p:spPr>
          <a:xfrm>
            <a:off x="1928813" y="457200"/>
            <a:ext cx="6196012" cy="831850"/>
          </a:xfrm>
          <a:noFill/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GB" sz="2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Coagulation Parameters And Cut-Off Values </a:t>
            </a:r>
            <a:br>
              <a:rPr lang="en-GB" sz="2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GB" sz="2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Used For Each Study</a:t>
            </a:r>
            <a:endParaRPr lang="en-GB" sz="24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1370013" y="1827213"/>
            <a:ext cx="7523162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GB" sz="1400" b="1" u="sng" smtClean="0">
                <a:latin typeface="Times New Roman" pitchFamily="18" charset="0"/>
                <a:cs typeface="Times New Roman" pitchFamily="18" charset="0"/>
              </a:rPr>
              <a:t>Author                             INR       PT        aPTT      Platelet Count            CT           DD         </a:t>
            </a:r>
            <a:endParaRPr lang="en-GB" sz="1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Wu et al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, 2014            &gt; 1.2                 &gt; 40s       &lt; 120x10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/L                    NU            NU           </a:t>
            </a:r>
            <a:endParaRPr lang="en-GB" sz="1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Joseph et al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, 2014      </a:t>
            </a:r>
            <a:r>
              <a:rPr lang="en-GB" sz="1400" b="1" u="sng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 1.5                 </a:t>
            </a:r>
            <a:r>
              <a:rPr lang="en-GB" sz="1400" b="1" u="sng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 35s       &lt; 100 x 10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/µL                NU            NU     </a:t>
            </a:r>
            <a:endParaRPr lang="en-GB" sz="1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Juratli et al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, 2014       &gt; 1.2                 &gt; 36s       &lt; 100x10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/L                   NU  &lt; 501µg/L</a:t>
            </a:r>
            <a:endParaRPr lang="en-GB" sz="1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Yuan et al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, 2012         &gt; 1.2                 &gt; 40s       &lt; 100x10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/L                    NU  &lt; 0.3mg/L              </a:t>
            </a:r>
            <a:endParaRPr lang="en-GB" sz="1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Allard et al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, 2009        &gt; 1.2                </a:t>
            </a:r>
            <a:r>
              <a:rPr lang="en-GB" sz="1400" b="1" u="sng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 35s        &lt; 100x10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/L                   NU            NU               </a:t>
            </a:r>
            <a:endParaRPr lang="en-GB" sz="1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White et al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, 2009        &gt; 1.2                   NG                       NG                   NU             NU</a:t>
            </a:r>
            <a:endParaRPr lang="en-GB" sz="1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Yadav et al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, 2008        &gt; 1.5xc             &gt; 1.5xc                  NG                    NG            NU</a:t>
            </a:r>
            <a:endParaRPr lang="en-GB" sz="1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Kaups et al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, 2004     OAC    NG               NG          &lt; 100x10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/L              NU            NU                                       </a:t>
            </a:r>
            <a:endParaRPr lang="en-GB" sz="1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Sanus et al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, 2004           NG     </a:t>
            </a:r>
            <a:r>
              <a:rPr lang="en-GB" sz="1400" b="1" u="sng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 14s   </a:t>
            </a:r>
            <a:r>
              <a:rPr lang="en-GB" sz="1400" b="1" u="sng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 35s        &lt; 200x10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/L                   NU            NU</a:t>
            </a:r>
            <a:endParaRPr lang="en-GB" sz="1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Oertel et al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19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, 2002       </a:t>
            </a:r>
            <a:r>
              <a:rPr lang="en-GB" sz="1400" b="1" u="sng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 11.5s              &gt; 33.4s    &lt;143,000/mm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                NU            NU</a:t>
            </a:r>
            <a:endParaRPr lang="en-GB" sz="1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Stein  et al</a:t>
            </a:r>
            <a:r>
              <a:rPr lang="en-GB" sz="1400" b="1" baseline="3000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GB" sz="1400" b="1" smtClean="0">
                <a:latin typeface="Times New Roman" pitchFamily="18" charset="0"/>
                <a:cs typeface="Times New Roman" pitchFamily="18" charset="0"/>
              </a:rPr>
              <a:t>, 1993           NG                     NG                       NG                 NU            NU    </a:t>
            </a:r>
            <a:endParaRPr lang="en-GB" sz="1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1400" b="1" u="sng" smtClean="0">
                <a:latin typeface="Times New Roman" pitchFamily="18" charset="0"/>
                <a:cs typeface="Times New Roman" pitchFamily="18" charset="0"/>
              </a:rPr>
              <a:t>Stein et al</a:t>
            </a:r>
            <a:r>
              <a:rPr lang="en-GB" sz="1400" b="1" u="sng" baseline="30000" smtClean="0"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en-GB" sz="1400" b="1" u="sng" smtClean="0">
                <a:latin typeface="Times New Roman" pitchFamily="18" charset="0"/>
                <a:cs typeface="Times New Roman" pitchFamily="18" charset="0"/>
              </a:rPr>
              <a:t>, 1992            NG                     NG                       NG                 NU            NU          </a:t>
            </a:r>
            <a:endParaRPr lang="en-GB" sz="1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GB" sz="14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smtClean="0">
                <a:latin typeface="Times New Roman" pitchFamily="18" charset="0"/>
                <a:cs typeface="Times New Roman" pitchFamily="18" charset="0"/>
              </a:rPr>
              <a:t>Forest Plot For The 12 Studies</a:t>
            </a:r>
          </a:p>
        </p:txBody>
      </p:sp>
      <p:pic>
        <p:nvPicPr>
          <p:cNvPr id="29699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47825" y="1935163"/>
            <a:ext cx="5848350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775" cy="1828800"/>
          </a:xfrm>
          <a:ln>
            <a:miter lim="800000"/>
            <a:headEnd/>
            <a:tailEnd/>
          </a:ln>
          <a:extLst>
            <a:ext uri="{FAA26D3D-D897-4be2-8F04-BA451C77F1D7}"/>
          </a:extLst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TBI + Coagulopathy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3" name="Subtitle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algn="ctr" eaLnBrk="1" hangingPunct="1"/>
            <a:r>
              <a:rPr lang="en-US" sz="4000" smtClean="0">
                <a:solidFill>
                  <a:srgbClr val="FFFF00"/>
                </a:solidFill>
              </a:rPr>
              <a:t>Haematoma Progression. Which is the most important parameter</a:t>
            </a:r>
          </a:p>
          <a:p>
            <a:pPr marR="0" algn="ctr" eaLnBrk="1" hangingPunct="1"/>
            <a:r>
              <a:rPr lang="en-US" sz="4000" smtClean="0">
                <a:solidFill>
                  <a:srgbClr val="FFFF00"/>
                </a:solidFill>
              </a:rPr>
              <a:t>INR, APTT, DD,Platelet Count.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smtClean="0">
                <a:latin typeface="Times New Roman" pitchFamily="18" charset="0"/>
                <a:cs typeface="Times New Roman" pitchFamily="18" charset="0"/>
              </a:rPr>
              <a:t>TBI and Coagulopathy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GB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GB" smtClean="0">
                <a:cs typeface="Times New Roman" pitchFamily="18" charset="0"/>
              </a:rPr>
              <a:t>The percentage contributions of the three parameters is variable however the general pattern is:-</a:t>
            </a:r>
          </a:p>
          <a:p>
            <a:pPr eaLnBrk="1" hangingPunct="1">
              <a:buFont typeface="Wingdings" pitchFamily="2" charset="2"/>
              <a:buNone/>
            </a:pPr>
            <a:endParaRPr lang="en-GB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mtClean="0">
                <a:cs typeface="Times New Roman" pitchFamily="18" charset="0"/>
              </a:rPr>
              <a:t>     INR and PC appear to be  the major components.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mtClean="0">
                <a:cs typeface="Times New Roman" pitchFamily="18" charset="0"/>
              </a:rPr>
              <a:t>     aPTT is probably the least important.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mtClean="0">
                <a:cs typeface="Times New Roman" pitchFamily="18" charset="0"/>
              </a:rPr>
              <a:t>     D-dimer is frequently raised but not always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mtClean="0">
                <a:cs typeface="Times New Roman" pitchFamily="18" charset="0"/>
              </a:rPr>
              <a:t>     clinically significant or specific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mtClean="0">
                <a:latin typeface="Times New Roman" pitchFamily="18" charset="0"/>
                <a:cs typeface="Times New Roman" pitchFamily="18" charset="0"/>
              </a:rPr>
              <a:t> Percentage Contributions</a:t>
            </a:r>
            <a:endParaRPr lang="en-GB" smtClean="0"/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endParaRPr lang="en-GB" sz="800" smtClean="0"/>
          </a:p>
          <a:p>
            <a:pPr>
              <a:buFont typeface="Wingdings 2" pitchFamily="18" charset="2"/>
              <a:buNone/>
            </a:pPr>
            <a:endParaRPr lang="en-GB" sz="800" smtClean="0"/>
          </a:p>
          <a:p>
            <a:pPr>
              <a:buFont typeface="Wingdings 2" pitchFamily="18" charset="2"/>
              <a:buNone/>
            </a:pPr>
            <a:r>
              <a:rPr lang="en-GB" sz="1200" b="1" u="sng" smtClean="0"/>
              <a:t>Author                  Year        n=       %Coag                  INR           aPTT             PC           DD </a:t>
            </a:r>
            <a:endParaRPr lang="en-GB" sz="1200" smtClean="0"/>
          </a:p>
          <a:p>
            <a:pPr>
              <a:buFont typeface="Wingdings 2" pitchFamily="18" charset="2"/>
              <a:buNone/>
            </a:pPr>
            <a:r>
              <a:rPr lang="en-GB" sz="1200" smtClean="0"/>
              <a:t>Joseph                   2014       591             13.4%               6.6%         8.0%            3.6%         NG</a:t>
            </a:r>
          </a:p>
          <a:p>
            <a:pPr>
              <a:buFont typeface="Wingdings 2" pitchFamily="18" charset="2"/>
              <a:buNone/>
            </a:pPr>
            <a:r>
              <a:rPr lang="en-GB" sz="1200" smtClean="0"/>
              <a:t>Wu                        2014        82             54.3%             40.9%         9.1%          79.5%         NG</a:t>
            </a:r>
          </a:p>
          <a:p>
            <a:pPr>
              <a:buFont typeface="Wingdings 2" pitchFamily="18" charset="2"/>
              <a:buNone/>
            </a:pPr>
            <a:r>
              <a:rPr lang="en-GB" sz="1200" smtClean="0"/>
              <a:t>Yuan                      2012      466               NG                 7.5%          3.0%          3.8%            3.8%</a:t>
            </a:r>
          </a:p>
          <a:p>
            <a:pPr>
              <a:buFont typeface="Wingdings 2" pitchFamily="18" charset="2"/>
              <a:buNone/>
            </a:pPr>
            <a:r>
              <a:rPr lang="en-GB" sz="1200" smtClean="0"/>
              <a:t>Tian                       2010      194                NG                   3.1%        2.0%          6.7%          43.2%</a:t>
            </a:r>
          </a:p>
          <a:p>
            <a:pPr>
              <a:buFont typeface="Wingdings 2" pitchFamily="18" charset="2"/>
              <a:buNone/>
            </a:pPr>
            <a:r>
              <a:rPr lang="en-GB" sz="1200" smtClean="0"/>
              <a:t>Lustenberger        2010      127             45.7%             59.8%        49.6%         17.3%          NG </a:t>
            </a:r>
          </a:p>
          <a:p>
            <a:pPr>
              <a:buFont typeface="Wingdings 2" pitchFamily="18" charset="2"/>
              <a:buNone/>
            </a:pPr>
            <a:r>
              <a:rPr lang="en-GB" sz="1200" smtClean="0"/>
              <a:t>Pahatouridis         2010       61             69%                78.6%         NG              NG           83%</a:t>
            </a:r>
          </a:p>
          <a:p>
            <a:pPr>
              <a:buFont typeface="Wingdings 2" pitchFamily="18" charset="2"/>
              <a:buNone/>
            </a:pPr>
            <a:r>
              <a:rPr lang="en-GB" sz="1200" smtClean="0"/>
              <a:t>Allard                    2009       72            35%               27.7%            6.9%         15.3%          NG</a:t>
            </a:r>
          </a:p>
          <a:p>
            <a:pPr>
              <a:buFont typeface="Wingdings 2" pitchFamily="18" charset="2"/>
              <a:buNone/>
            </a:pPr>
            <a:r>
              <a:rPr lang="en-GB" sz="1200" smtClean="0"/>
              <a:t>Zehtabchi             2008     224            17%                 8.4%            2.2%          NG             NG</a:t>
            </a:r>
          </a:p>
          <a:p>
            <a:pPr>
              <a:buFont typeface="Wingdings 2" pitchFamily="18" charset="2"/>
              <a:buNone/>
            </a:pPr>
            <a:r>
              <a:rPr lang="en-GB" sz="1200" smtClean="0"/>
              <a:t>Carrick                  2005     184            26%               20%               5%            14%             NG</a:t>
            </a:r>
          </a:p>
          <a:p>
            <a:pPr>
              <a:buFont typeface="Wingdings 2" pitchFamily="18" charset="2"/>
              <a:buNone/>
            </a:pPr>
            <a:r>
              <a:rPr lang="en-GB" sz="1200" smtClean="0"/>
              <a:t>Engström</a:t>
            </a:r>
            <a:r>
              <a:rPr lang="en-GB" sz="1200" b="1" smtClean="0"/>
              <a:t>              </a:t>
            </a:r>
            <a:r>
              <a:rPr lang="en-GB" sz="1200" smtClean="0"/>
              <a:t>2005</a:t>
            </a:r>
            <a:r>
              <a:rPr lang="en-GB" sz="1200" b="1" smtClean="0"/>
              <a:t>       </a:t>
            </a:r>
            <a:r>
              <a:rPr lang="en-GB" sz="1200" smtClean="0"/>
              <a:t>27              NG                 11.1%            0%           29.6%</a:t>
            </a:r>
            <a:r>
              <a:rPr lang="en-GB" sz="1200" b="1" smtClean="0"/>
              <a:t>          </a:t>
            </a:r>
            <a:r>
              <a:rPr lang="en-GB" sz="1200" smtClean="0"/>
              <a:t>NG</a:t>
            </a:r>
            <a:r>
              <a:rPr lang="en-GB" sz="1200" b="1" smtClean="0"/>
              <a:t>                </a:t>
            </a:r>
            <a:endParaRPr lang="en-GB" sz="1200" smtClean="0"/>
          </a:p>
          <a:p>
            <a:pPr>
              <a:buFont typeface="Wingdings 2" pitchFamily="18" charset="2"/>
              <a:buNone/>
            </a:pPr>
            <a:r>
              <a:rPr lang="en-GB" sz="1200" smtClean="0"/>
              <a:t>Kuo                       2004       61            72.1%                6.6%         24.5%          3.3%          59%   </a:t>
            </a:r>
          </a:p>
          <a:p>
            <a:pPr>
              <a:buFont typeface="Wingdings 2" pitchFamily="18" charset="2"/>
              <a:buNone/>
            </a:pPr>
            <a:r>
              <a:rPr lang="en-GB" sz="1200" smtClean="0"/>
              <a:t>Oertel                   2002     142               NG                 92.9%       91.5%         75%             NG</a:t>
            </a:r>
          </a:p>
          <a:p>
            <a:pPr>
              <a:buFont typeface="Wingdings 2" pitchFamily="18" charset="2"/>
              <a:buNone/>
            </a:pPr>
            <a:r>
              <a:rPr lang="en-GB" sz="1200" smtClean="0"/>
              <a:t>Selladurai             1997     204               NG                  78%         67%            NG              79%</a:t>
            </a:r>
          </a:p>
          <a:p>
            <a:pPr>
              <a:buFont typeface="Wingdings 2" pitchFamily="18" charset="2"/>
              <a:buNone/>
            </a:pPr>
            <a:r>
              <a:rPr lang="en-GB" sz="1200" smtClean="0"/>
              <a:t>Hulka                    1996       91            41%                25%              20%            0%              70%    </a:t>
            </a:r>
          </a:p>
          <a:p>
            <a:pPr>
              <a:buFont typeface="Wingdings 2" pitchFamily="18" charset="2"/>
              <a:buNone/>
            </a:pPr>
            <a:r>
              <a:rPr lang="en-GB" sz="1200" smtClean="0"/>
              <a:t>Bredbacka             1994      20              NG                  35%           40%          50%              90%   </a:t>
            </a:r>
          </a:p>
          <a:p>
            <a:pPr>
              <a:buFont typeface="Wingdings 2" pitchFamily="18" charset="2"/>
              <a:buNone/>
            </a:pPr>
            <a:r>
              <a:rPr lang="en-GB" sz="1200" smtClean="0"/>
              <a:t>Olson                    1989     269              NG                 22.3%        26.4%       10.7%           NG</a:t>
            </a:r>
          </a:p>
          <a:p>
            <a:pPr>
              <a:buFont typeface="Wingdings 2" pitchFamily="18" charset="2"/>
              <a:buNone/>
            </a:pPr>
            <a:r>
              <a:rPr lang="en-GB" sz="1200" smtClean="0"/>
              <a:t>Cortiana                1986      60              NG                 72%           27%           33%             NG</a:t>
            </a:r>
          </a:p>
          <a:p>
            <a:pPr>
              <a:buFont typeface="Wingdings 2" pitchFamily="18" charset="2"/>
              <a:buNone/>
            </a:pPr>
            <a:endParaRPr lang="en-GB" sz="1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4400" smtClean="0"/>
              <a:t>Most Predictive For Mortality ?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GB" sz="1600" b="1" smtClean="0"/>
              <a:t>Joseph  (Univariate). 2014</a:t>
            </a:r>
            <a:endParaRPr lang="en-GB" sz="1600" smtClean="0"/>
          </a:p>
          <a:p>
            <a:pPr>
              <a:buFont typeface="Wingdings 2" pitchFamily="18" charset="2"/>
              <a:buNone/>
            </a:pPr>
            <a:r>
              <a:rPr lang="en-GB" sz="1600" smtClean="0"/>
              <a:t>INR . 1.5                     OR = 2.3 (CI: 0.9 – 5.8)</a:t>
            </a:r>
          </a:p>
          <a:p>
            <a:pPr>
              <a:buFont typeface="Wingdings 2" pitchFamily="18" charset="2"/>
              <a:buNone/>
            </a:pPr>
            <a:r>
              <a:rPr lang="en-GB" sz="1600" smtClean="0"/>
              <a:t>aPTT  &gt; 35s.               OR = 2.8 (CI:  1.6 - 4.3)</a:t>
            </a:r>
          </a:p>
          <a:p>
            <a:pPr>
              <a:buFont typeface="Wingdings 2" pitchFamily="18" charset="2"/>
              <a:buNone/>
            </a:pPr>
            <a:r>
              <a:rPr lang="en-GB" sz="1600" smtClean="0"/>
              <a:t>PC.  100 x 10</a:t>
            </a:r>
            <a:r>
              <a:rPr lang="en-GB" sz="1600" baseline="30000" smtClean="0"/>
              <a:t>3   </a:t>
            </a:r>
            <a:r>
              <a:rPr lang="en-GB" sz="1600" smtClean="0"/>
              <a:t>           OR = 5.1.  (CI: 1.4 – 8.4</a:t>
            </a:r>
          </a:p>
          <a:p>
            <a:pPr>
              <a:buFont typeface="Wingdings 2" pitchFamily="18" charset="2"/>
              <a:buNone/>
            </a:pPr>
            <a:r>
              <a:rPr lang="en-GB" sz="1600" b="1" smtClean="0"/>
              <a:t>Allard (Univariate). 2009</a:t>
            </a:r>
            <a:endParaRPr lang="en-GB" sz="1600" smtClean="0"/>
          </a:p>
          <a:p>
            <a:pPr>
              <a:buFont typeface="Wingdings 2" pitchFamily="18" charset="2"/>
              <a:buNone/>
            </a:pPr>
            <a:r>
              <a:rPr lang="en-GB" sz="1600" smtClean="0"/>
              <a:t>INR                 OR = 6.27.   (CI: 1.84 – 21.35)</a:t>
            </a:r>
          </a:p>
          <a:p>
            <a:pPr>
              <a:buFont typeface="Wingdings 2" pitchFamily="18" charset="2"/>
              <a:buNone/>
            </a:pPr>
            <a:r>
              <a:rPr lang="en-GB" sz="1600" smtClean="0"/>
              <a:t>aPTT               OR = 2.77. (CI: 0.42 – 18.31)</a:t>
            </a:r>
          </a:p>
          <a:p>
            <a:pPr>
              <a:buFont typeface="Wingdings 2" pitchFamily="18" charset="2"/>
              <a:buNone/>
            </a:pPr>
            <a:r>
              <a:rPr lang="en-GB" sz="1600" smtClean="0"/>
              <a:t>PC                   OR = 0.82. (CI: 0.16 – 4.27) </a:t>
            </a:r>
          </a:p>
          <a:p>
            <a:pPr>
              <a:buFont typeface="Wingdings 2" pitchFamily="18" charset="2"/>
              <a:buNone/>
            </a:pPr>
            <a:r>
              <a:rPr lang="en-GB" sz="1600" smtClean="0"/>
              <a:t>D-dimer          OR = 1.019 (1.006 – 1.033)</a:t>
            </a:r>
          </a:p>
          <a:p>
            <a:pPr>
              <a:buFont typeface="Wingdings 2" pitchFamily="18" charset="2"/>
              <a:buNone/>
            </a:pPr>
            <a:r>
              <a:rPr lang="en-GB" sz="1600" b="1" smtClean="0"/>
              <a:t>Schnüriger  (Univariate analysis). 2009</a:t>
            </a:r>
          </a:p>
          <a:p>
            <a:pPr>
              <a:buFont typeface="Wingdings 2" pitchFamily="18" charset="2"/>
              <a:buNone/>
            </a:pPr>
            <a:r>
              <a:rPr lang="en-GB" sz="1600" smtClean="0"/>
              <a:t>Severe TBI subgroup</a:t>
            </a:r>
          </a:p>
          <a:p>
            <a:pPr>
              <a:buFont typeface="Wingdings 2" pitchFamily="18" charset="2"/>
              <a:buNone/>
            </a:pPr>
            <a:r>
              <a:rPr lang="en-GB" sz="1600" smtClean="0"/>
              <a:t>INR             OR = 2.49.   (CI: 1.08 – 5.78)</a:t>
            </a:r>
          </a:p>
          <a:p>
            <a:pPr>
              <a:buFont typeface="Wingdings 2" pitchFamily="18" charset="2"/>
              <a:buNone/>
            </a:pPr>
            <a:r>
              <a:rPr lang="en-GB" sz="1600" smtClean="0"/>
              <a:t>aPTT           OR = 9.09.   (CI: 2.82 – 29.41)</a:t>
            </a:r>
          </a:p>
          <a:p>
            <a:pPr>
              <a:buFont typeface="Wingdings 2" pitchFamily="18" charset="2"/>
              <a:buNone/>
            </a:pPr>
            <a:r>
              <a:rPr lang="en-GB" sz="1600" smtClean="0"/>
              <a:t>PC               OR = 9.52.   (CI: 1.26 – 71.43)</a:t>
            </a:r>
          </a:p>
          <a:p>
            <a:pPr>
              <a:buFont typeface="Wingdings 2" pitchFamily="18" charset="2"/>
              <a:buNone/>
            </a:pPr>
            <a:endParaRPr lang="en-GB" sz="1600" smtClean="0"/>
          </a:p>
          <a:p>
            <a:pPr>
              <a:buFont typeface="Wingdings 2" pitchFamily="18" charset="2"/>
              <a:buNone/>
            </a:pPr>
            <a:endParaRPr lang="en-GB" sz="1600" smtClean="0"/>
          </a:p>
          <a:p>
            <a:pPr>
              <a:buFont typeface="Wingdings 2" pitchFamily="18" charset="2"/>
              <a:buNone/>
            </a:pPr>
            <a:endParaRPr lang="en-GB" sz="1600" smtClean="0"/>
          </a:p>
          <a:p>
            <a:pPr>
              <a:buFont typeface="Wingdings 2" pitchFamily="18" charset="2"/>
              <a:buNone/>
            </a:pPr>
            <a:endParaRPr lang="en-GB" sz="1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GB" sz="4400" dirty="0" smtClean="0">
                <a:latin typeface="+mn-lt"/>
                <a:ea typeface="+mj-ea"/>
              </a:rPr>
              <a:t>Most Predictive For HPI ?</a:t>
            </a:r>
            <a:endParaRPr lang="en-GB" sz="4400" dirty="0">
              <a:latin typeface="+mn-lt"/>
              <a:ea typeface="+mj-ea"/>
            </a:endParaRP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endParaRPr lang="en-GB" sz="1600" b="1" smtClean="0"/>
          </a:p>
          <a:p>
            <a:pPr>
              <a:buFont typeface="Wingdings 2" pitchFamily="18" charset="2"/>
              <a:buNone/>
            </a:pPr>
            <a:r>
              <a:rPr lang="en-GB" sz="1600" b="1" smtClean="0"/>
              <a:t>Chang EF. 2006</a:t>
            </a:r>
            <a:endParaRPr lang="en-GB" sz="1600" smtClean="0"/>
          </a:p>
          <a:p>
            <a:pPr>
              <a:buFont typeface="Wingdings 2" pitchFamily="18" charset="2"/>
              <a:buNone/>
            </a:pPr>
            <a:r>
              <a:rPr lang="en-GB" sz="1600" smtClean="0"/>
              <a:t>PC.  100 x 10</a:t>
            </a:r>
            <a:r>
              <a:rPr lang="en-GB" sz="1600" baseline="30000" smtClean="0"/>
              <a:t>3   </a:t>
            </a:r>
            <a:r>
              <a:rPr lang="en-GB" sz="1600" smtClean="0"/>
              <a:t>           OR   &lt;1      p=0.322</a:t>
            </a:r>
          </a:p>
          <a:p>
            <a:pPr>
              <a:buFont typeface="Wingdings 2" pitchFamily="18" charset="2"/>
              <a:buNone/>
            </a:pPr>
            <a:r>
              <a:rPr lang="en-GB" sz="1600" smtClean="0"/>
              <a:t>INR . 1.5                     OR = 2.1     (CI: 1.11 – 4.85)</a:t>
            </a:r>
          </a:p>
          <a:p>
            <a:pPr>
              <a:buFont typeface="Wingdings 2" pitchFamily="18" charset="2"/>
              <a:buNone/>
            </a:pPr>
            <a:r>
              <a:rPr lang="en-GB" sz="1600" smtClean="0"/>
              <a:t>aPTT  &gt; 35s.                OR = 3.19   (CI:  1.11 – 11.2)</a:t>
            </a:r>
          </a:p>
          <a:p>
            <a:pPr>
              <a:buFont typeface="Wingdings 2" pitchFamily="18" charset="2"/>
              <a:buNone/>
            </a:pPr>
            <a:endParaRPr lang="en-GB" sz="1600" b="1" smtClean="0"/>
          </a:p>
          <a:p>
            <a:pPr>
              <a:buFont typeface="Wingdings 2" pitchFamily="18" charset="2"/>
              <a:buNone/>
            </a:pPr>
            <a:r>
              <a:rPr lang="en-GB" sz="1600" b="1" smtClean="0"/>
              <a:t>Juratli  2014  (multivariate)</a:t>
            </a:r>
            <a:endParaRPr lang="en-GB" sz="1600" smtClean="0"/>
          </a:p>
          <a:p>
            <a:pPr>
              <a:buFont typeface="Wingdings 2" pitchFamily="18" charset="2"/>
              <a:buNone/>
            </a:pPr>
            <a:r>
              <a:rPr lang="en-GB" sz="1600" smtClean="0"/>
              <a:t>INR                 OR = 1.96.   (CI: 0.42 – 9.08)</a:t>
            </a:r>
          </a:p>
          <a:p>
            <a:pPr>
              <a:buFont typeface="Wingdings 2" pitchFamily="18" charset="2"/>
              <a:buNone/>
            </a:pPr>
            <a:r>
              <a:rPr lang="en-GB" sz="1600" smtClean="0"/>
              <a:t>aPTT               OR = 1.09.     (CI: 0.15 – 7.83)</a:t>
            </a:r>
          </a:p>
          <a:p>
            <a:pPr>
              <a:buFont typeface="Wingdings 2" pitchFamily="18" charset="2"/>
              <a:buNone/>
            </a:pPr>
            <a:r>
              <a:rPr lang="en-GB" sz="1600" smtClean="0"/>
              <a:t>PC                   OR = 5.78. (CI: 0.97 – 33.51) </a:t>
            </a:r>
          </a:p>
          <a:p>
            <a:pPr>
              <a:buFont typeface="Wingdings 2" pitchFamily="18" charset="2"/>
              <a:buNone/>
            </a:pPr>
            <a:r>
              <a:rPr lang="en-GB" sz="1600" smtClean="0"/>
              <a:t>D-dimer          OR = 1.12 (0.29 – 4.36)</a:t>
            </a:r>
          </a:p>
          <a:p>
            <a:pPr>
              <a:buFont typeface="Wingdings 2" pitchFamily="18" charset="2"/>
              <a:buNone/>
            </a:pPr>
            <a:endParaRPr lang="en-GB" sz="1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GB" sz="4400" dirty="0" smtClean="0">
                <a:latin typeface="+mn-lt"/>
                <a:ea typeface="+mj-ea"/>
              </a:rPr>
              <a:t>Most Predictive For HPI ?</a:t>
            </a:r>
            <a:endParaRPr lang="en-GB" sz="4400" dirty="0">
              <a:latin typeface="+mn-lt"/>
              <a:ea typeface="+mj-ea"/>
            </a:endParaRP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endParaRPr lang="en-GB" sz="1600" b="1" smtClean="0"/>
          </a:p>
          <a:p>
            <a:pPr>
              <a:buFont typeface="Wingdings 2" pitchFamily="18" charset="2"/>
              <a:buNone/>
            </a:pPr>
            <a:r>
              <a:rPr lang="en-GB" sz="1600" b="1" smtClean="0"/>
              <a:t>Yuan</a:t>
            </a:r>
            <a:r>
              <a:rPr lang="en-GB" sz="1600" smtClean="0"/>
              <a:t> </a:t>
            </a:r>
            <a:r>
              <a:rPr lang="en-GB" sz="1600" b="1" smtClean="0"/>
              <a:t>2012</a:t>
            </a:r>
            <a:r>
              <a:rPr lang="en-GB" sz="1600" smtClean="0"/>
              <a:t> </a:t>
            </a:r>
            <a:r>
              <a:rPr lang="en-GB" sz="1600" b="1" smtClean="0"/>
              <a:t>(Multivariate)</a:t>
            </a:r>
            <a:endParaRPr lang="en-GB" sz="1600" smtClean="0"/>
          </a:p>
          <a:p>
            <a:pPr>
              <a:buFont typeface="Wingdings 2" pitchFamily="18" charset="2"/>
              <a:buNone/>
            </a:pPr>
            <a:r>
              <a:rPr lang="en-GB" sz="1600" smtClean="0"/>
              <a:t>INR                 OR = 3.53.   (CI: 1.47 – 8.50)</a:t>
            </a:r>
          </a:p>
          <a:p>
            <a:pPr>
              <a:buFont typeface="Wingdings 2" pitchFamily="18" charset="2"/>
              <a:buNone/>
            </a:pPr>
            <a:r>
              <a:rPr lang="en-GB" sz="1600" smtClean="0"/>
              <a:t>PC                   OR = 6.53. (CI: 1.50 – 28.45) </a:t>
            </a:r>
          </a:p>
          <a:p>
            <a:pPr>
              <a:buFont typeface="Wingdings 2" pitchFamily="18" charset="2"/>
              <a:buNone/>
            </a:pPr>
            <a:r>
              <a:rPr lang="en-GB" sz="1600" smtClean="0"/>
              <a:t>D-dimer          OR = 9.95 (2.31 – 42.84)</a:t>
            </a:r>
          </a:p>
          <a:p>
            <a:pPr>
              <a:buFont typeface="Wingdings 2" pitchFamily="18" charset="2"/>
              <a:buNone/>
            </a:pPr>
            <a:endParaRPr lang="en-GB" sz="1600" b="1" smtClean="0"/>
          </a:p>
          <a:p>
            <a:pPr>
              <a:buFont typeface="Wingdings 2" pitchFamily="18" charset="2"/>
              <a:buNone/>
            </a:pPr>
            <a:r>
              <a:rPr lang="en-GB" sz="1600" b="1" smtClean="0"/>
              <a:t>Tian  2010 (Binary LR)</a:t>
            </a:r>
            <a:endParaRPr lang="en-GB" sz="1600" smtClean="0"/>
          </a:p>
          <a:p>
            <a:pPr>
              <a:buFont typeface="Wingdings 2" pitchFamily="18" charset="2"/>
              <a:buNone/>
            </a:pPr>
            <a:r>
              <a:rPr lang="en-GB" sz="1600" smtClean="0"/>
              <a:t>PC                   OR = 4.247. (CI: 1.095 – 37.826) </a:t>
            </a:r>
          </a:p>
          <a:p>
            <a:pPr>
              <a:buFont typeface="Wingdings 2" pitchFamily="18" charset="2"/>
              <a:buNone/>
            </a:pPr>
            <a:r>
              <a:rPr lang="en-GB" sz="1600" smtClean="0"/>
              <a:t>Fg                    OR =   3.209 (CI: 1.318 -7.811)</a:t>
            </a:r>
          </a:p>
          <a:p>
            <a:pPr>
              <a:buFont typeface="Wingdings 2" pitchFamily="18" charset="2"/>
              <a:buNone/>
            </a:pPr>
            <a:r>
              <a:rPr lang="en-GB" sz="1600" smtClean="0"/>
              <a:t>D-dimer          OR = 11.850  (5.672 – 24.758)</a:t>
            </a:r>
          </a:p>
          <a:p>
            <a:pPr>
              <a:buFont typeface="Wingdings 2" pitchFamily="18" charset="2"/>
              <a:buNone/>
            </a:pP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mtClean="0"/>
              <a:t>Temporal </a:t>
            </a:r>
            <a:r>
              <a:rPr lang="en-GB" smtClean="0">
                <a:latin typeface="Times New Roman" pitchFamily="18" charset="0"/>
                <a:cs typeface="Times New Roman" pitchFamily="18" charset="0"/>
              </a:rPr>
              <a:t>Patterns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GB" b="1" smtClean="0"/>
              <a:t>Early &lt; 12 Hours</a:t>
            </a:r>
          </a:p>
          <a:p>
            <a:r>
              <a:rPr lang="en-GB" smtClean="0"/>
              <a:t>Mild Abnormalities (1 or more clotting factors)</a:t>
            </a:r>
          </a:p>
          <a:p>
            <a:pPr>
              <a:buFont typeface="Wingdings 2" pitchFamily="18" charset="2"/>
              <a:buNone/>
            </a:pPr>
            <a:r>
              <a:rPr lang="en-GB" smtClean="0"/>
              <a:t>[</a:t>
            </a:r>
            <a:r>
              <a:rPr lang="en-GB" sz="2000" smtClean="0"/>
              <a:t>Mild abnormalities often transient (resolve 24 hours), </a:t>
            </a:r>
          </a:p>
          <a:p>
            <a:pPr>
              <a:buFont typeface="Wingdings 2" pitchFamily="18" charset="2"/>
              <a:buNone/>
            </a:pPr>
            <a:r>
              <a:rPr lang="en-GB" sz="2000" smtClean="0"/>
              <a:t>but may progress to moderate or severe]</a:t>
            </a:r>
          </a:p>
          <a:p>
            <a:r>
              <a:rPr lang="en-GB" smtClean="0"/>
              <a:t>Moderate –variable duration </a:t>
            </a:r>
          </a:p>
          <a:p>
            <a:r>
              <a:rPr lang="en-GB" smtClean="0"/>
              <a:t>Severe-often with DIC</a:t>
            </a:r>
          </a:p>
          <a:p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mtClean="0">
                <a:latin typeface="Times New Roman" pitchFamily="18" charset="0"/>
                <a:cs typeface="Times New Roman" pitchFamily="18" charset="0"/>
              </a:rPr>
              <a:t> Temporal Patterns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GB" b="1" smtClean="0"/>
              <a:t>12-24 Hours</a:t>
            </a:r>
          </a:p>
          <a:p>
            <a:r>
              <a:rPr lang="en-GB" smtClean="0"/>
              <a:t>Mild/ Moderate/severe </a:t>
            </a:r>
          </a:p>
          <a:p>
            <a:pPr>
              <a:buFont typeface="Wingdings 2" pitchFamily="18" charset="2"/>
              <a:buNone/>
            </a:pPr>
            <a:endParaRPr lang="en-GB" b="1" smtClean="0"/>
          </a:p>
          <a:p>
            <a:pPr>
              <a:buFont typeface="Wingdings 2" pitchFamily="18" charset="2"/>
              <a:buNone/>
            </a:pPr>
            <a:endParaRPr lang="en-GB" b="1" smtClean="0"/>
          </a:p>
          <a:p>
            <a:pPr>
              <a:buFont typeface="Wingdings 2" pitchFamily="18" charset="2"/>
              <a:buNone/>
            </a:pPr>
            <a:r>
              <a:rPr lang="en-GB" b="1" smtClean="0"/>
              <a:t>Delayed (1-5 Days)</a:t>
            </a:r>
          </a:p>
          <a:p>
            <a:r>
              <a:rPr lang="en-GB" smtClean="0"/>
              <a:t>Mild/ Moderate/severe </a:t>
            </a:r>
          </a:p>
          <a:p>
            <a:endParaRPr lang="en-GB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mtClean="0">
                <a:latin typeface="Times New Roman" pitchFamily="18" charset="0"/>
                <a:cs typeface="Times New Roman" pitchFamily="18" charset="0"/>
              </a:rPr>
              <a:t> Temporal Patterns</a:t>
            </a:r>
            <a:endParaRPr lang="en-GB" smtClean="0"/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GB" smtClean="0"/>
              <a:t>Franschman et al. 2012</a:t>
            </a:r>
          </a:p>
          <a:p>
            <a:pPr>
              <a:buFont typeface="Wingdings 2" pitchFamily="18" charset="2"/>
              <a:buNone/>
            </a:pPr>
            <a:endParaRPr lang="en-GB" smtClean="0"/>
          </a:p>
          <a:p>
            <a:pPr>
              <a:buFont typeface="Wingdings 2" pitchFamily="18" charset="2"/>
              <a:buNone/>
            </a:pPr>
            <a:r>
              <a:rPr lang="en-GB" smtClean="0"/>
              <a:t>41% no coagulopathy.</a:t>
            </a:r>
          </a:p>
          <a:p>
            <a:pPr>
              <a:buFont typeface="Wingdings 2" pitchFamily="18" charset="2"/>
              <a:buNone/>
            </a:pPr>
            <a:r>
              <a:rPr lang="en-GB" smtClean="0"/>
              <a:t>10% Early transient coagulation abnormalities.</a:t>
            </a:r>
          </a:p>
          <a:p>
            <a:pPr>
              <a:buFont typeface="Wingdings 2" pitchFamily="18" charset="2"/>
              <a:buNone/>
            </a:pPr>
            <a:r>
              <a:rPr lang="en-GB" smtClean="0"/>
              <a:t>20% Developed delayed coagulopathy.</a:t>
            </a:r>
          </a:p>
          <a:p>
            <a:pPr>
              <a:buFont typeface="Wingdings 2" pitchFamily="18" charset="2"/>
              <a:buNone/>
            </a:pPr>
            <a:r>
              <a:rPr lang="en-GB" smtClean="0"/>
              <a:t>29% Early sustained coagulopathy.</a:t>
            </a:r>
          </a:p>
          <a:p>
            <a:pPr>
              <a:buFont typeface="Wingdings 2" pitchFamily="18" charset="2"/>
              <a:buNone/>
            </a:pP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mtClean="0">
                <a:latin typeface="Times New Roman" pitchFamily="18" charset="0"/>
                <a:cs typeface="Times New Roman" pitchFamily="18" charset="0"/>
              </a:rPr>
              <a:t>Temporal Patterns</a:t>
            </a:r>
            <a:endParaRPr lang="en-GB" smtClean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GB" b="1" smtClean="0"/>
              <a:t>Lustenberger et al. 2010</a:t>
            </a:r>
          </a:p>
          <a:p>
            <a:pPr>
              <a:buFont typeface="Wingdings 2" pitchFamily="18" charset="2"/>
              <a:buNone/>
            </a:pPr>
            <a:endParaRPr lang="en-GB" b="1" smtClean="0"/>
          </a:p>
          <a:p>
            <a:pPr>
              <a:buFont typeface="Wingdings 2" pitchFamily="18" charset="2"/>
              <a:buNone/>
            </a:pPr>
            <a:r>
              <a:rPr lang="en-GB" sz="2400" smtClean="0"/>
              <a:t>64.6% of coagulopathic episodes last  &gt; 24 hours</a:t>
            </a:r>
          </a:p>
          <a:p>
            <a:pPr>
              <a:buFont typeface="Wingdings 2" pitchFamily="18" charset="2"/>
              <a:buNone/>
            </a:pPr>
            <a:r>
              <a:rPr lang="en-GB" sz="2400" smtClean="0"/>
              <a:t>29.9% of coagulopathic episodes last  &gt; 72 hours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mtClean="0">
                <a:latin typeface="Times New Roman" pitchFamily="18" charset="0"/>
                <a:cs typeface="Times New Roman" pitchFamily="18" charset="0"/>
              </a:rPr>
              <a:t>Temporal Patterns</a:t>
            </a:r>
            <a:endParaRPr lang="en-GB" smtClean="0"/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/>
          </a:p>
          <a:p>
            <a:pPr algn="ctr">
              <a:buFont typeface="Wingdings 2" pitchFamily="18" charset="2"/>
              <a:buNone/>
            </a:pPr>
            <a:r>
              <a:rPr lang="en-GB" sz="2800" smtClean="0"/>
              <a:t>No individual clotting factor is predictive </a:t>
            </a:r>
          </a:p>
          <a:p>
            <a:pPr algn="ctr">
              <a:buFont typeface="Wingdings 2" pitchFamily="18" charset="2"/>
              <a:buNone/>
            </a:pPr>
            <a:r>
              <a:rPr lang="en-GB" sz="2800" smtClean="0"/>
              <a:t>of progression from mild to severe disease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mtClean="0">
                <a:ea typeface="+mj-ea"/>
              </a:rPr>
              <a:t>sTBI + Coagulopathy in the Pediatric Population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Reported Incidence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15% - 87%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mtClean="0">
                <a:ea typeface="+mj-ea"/>
              </a:rPr>
              <a:t>sTBI + Coagulopathy in the Pediatric Population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Clinical Facts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1.Independent predictor of Mortality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2.Poor Outcome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3.Haematoma progression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4.DIC + sTBI significantly increases mortality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smtClean="0"/>
              <a:t> </a:t>
            </a:r>
            <a:r>
              <a:rPr lang="en-GB" smtClean="0">
                <a:latin typeface="Times New Roman" pitchFamily="18" charset="0"/>
                <a:cs typeface="Times New Roman" pitchFamily="18" charset="0"/>
              </a:rPr>
              <a:t>Paediatric Cohort Studies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GB" smtClean="0"/>
          </a:p>
          <a:p>
            <a:pPr eaLnBrk="1" hangingPunct="1">
              <a:buFont typeface="Wingdings 2" pitchFamily="18" charset="2"/>
              <a:buNone/>
            </a:pPr>
            <a:r>
              <a:rPr lang="en-GB" b="1" u="sng" smtClean="0"/>
              <a:t>Author        Year     N=    Inclusion Criteria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2000" smtClean="0">
                <a:latin typeface="Times New Roman" pitchFamily="18" charset="0"/>
                <a:cs typeface="Times New Roman" pitchFamily="18" charset="0"/>
              </a:rPr>
              <a:t>Peiniger               2012      200        severe TBI (AIS  </a:t>
            </a:r>
            <a:r>
              <a:rPr lang="en-GB" sz="2000" u="sng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en-GB" sz="2000" smtClean="0">
                <a:latin typeface="Times New Roman" pitchFamily="18" charset="0"/>
                <a:cs typeface="Times New Roman" pitchFamily="18" charset="0"/>
              </a:rPr>
              <a:t>3) OI* (AIS &lt;3)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2000" smtClean="0">
                <a:latin typeface="Times New Roman" pitchFamily="18" charset="0"/>
                <a:cs typeface="Times New Roman" pitchFamily="18" charset="0"/>
              </a:rPr>
              <a:t>Talving                2011      320        severe TBI (AIS  </a:t>
            </a:r>
            <a:r>
              <a:rPr lang="en-GB" sz="2000" u="sng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en-GB" sz="2000" smtClean="0">
                <a:latin typeface="Times New Roman" pitchFamily="18" charset="0"/>
                <a:cs typeface="Times New Roman" pitchFamily="18" charset="0"/>
              </a:rPr>
              <a:t>3) OI* (AIS &lt;3)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2000" smtClean="0">
                <a:latin typeface="Times New Roman" pitchFamily="18" charset="0"/>
                <a:cs typeface="Times New Roman" pitchFamily="18" charset="0"/>
              </a:rPr>
              <a:t>Vavilala               2001        69        Median GCS  =8 (range 3-15)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2000" smtClean="0">
                <a:latin typeface="Times New Roman" pitchFamily="18" charset="0"/>
                <a:cs typeface="Times New Roman" pitchFamily="18" charset="0"/>
              </a:rPr>
              <a:t>Chiaretti              2001        60         45% Severe head injury   46.% OI*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2000" smtClean="0">
                <a:latin typeface="Times New Roman" pitchFamily="18" charset="0"/>
                <a:cs typeface="Times New Roman" pitchFamily="18" charset="0"/>
              </a:rPr>
              <a:t>Hymel                 1997      147        Any level of injury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2000" smtClean="0">
                <a:latin typeface="Times New Roman" pitchFamily="18" charset="0"/>
                <a:cs typeface="Times New Roman" pitchFamily="18" charset="0"/>
              </a:rPr>
              <a:t>Miner et al.         1982        87        42.5% Severe head injury.   59% OI*</a:t>
            </a:r>
          </a:p>
          <a:p>
            <a:pPr eaLnBrk="1" hangingPunct="1">
              <a:buFont typeface="Wingdings 2" pitchFamily="18" charset="2"/>
              <a:buNone/>
            </a:pPr>
            <a:endParaRPr lang="en-GB" sz="2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en-GB" sz="1400" smtClean="0">
                <a:latin typeface="Times New Roman" pitchFamily="18" charset="0"/>
                <a:cs typeface="Times New Roman" pitchFamily="18" charset="0"/>
              </a:rPr>
              <a:t>OI*= Other Injuries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smtClean="0">
                <a:latin typeface="Times New Roman" pitchFamily="18" charset="0"/>
                <a:cs typeface="Times New Roman" pitchFamily="18" charset="0"/>
              </a:rPr>
              <a:t>Paediatric Cohort Studies</a:t>
            </a:r>
            <a:endParaRPr lang="en-GB" smtClean="0"/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GB" sz="2800" u="sng" smtClean="0">
                <a:latin typeface="Times New Roman" pitchFamily="18" charset="0"/>
                <a:cs typeface="Times New Roman" pitchFamily="18" charset="0"/>
              </a:rPr>
              <a:t>Author   %Coag   %DIC    M     M+ Coag   M-Coag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Talving</a:t>
            </a:r>
            <a:r>
              <a:rPr lang="en-GB" sz="280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42.8%              NG           7.8%      17.5%                 0.5%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Peiniger              28.0%              NG          13.5%     51.6%**              5%**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Vavilala                NG                 NG           NG        NG                      NG 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Chiaretti               NG                 10%*      18.3%    100%(DIC)         14.3*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Miner et al.           NG                 32%       25.0%      54%(DIC)         12%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smtClean="0">
                <a:latin typeface="Times New Roman" pitchFamily="18" charset="0"/>
                <a:cs typeface="Times New Roman" pitchFamily="18" charset="0"/>
              </a:rPr>
              <a:t>Hymel                  NG                NG          21.5%      50%                   11.2% </a:t>
            </a:r>
          </a:p>
          <a:p>
            <a:pPr eaLnBrk="1" hangingPunct="1">
              <a:buFont typeface="Wingdings 2" pitchFamily="18" charset="2"/>
              <a:buNone/>
            </a:pPr>
            <a:endParaRPr lang="en-GB" sz="12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en-GB" sz="1200" smtClean="0">
                <a:latin typeface="Times New Roman" pitchFamily="18" charset="0"/>
                <a:cs typeface="Times New Roman" pitchFamily="18" charset="0"/>
              </a:rPr>
              <a:t>M= Mortality   %Coag= for the whole cohort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200" smtClean="0">
                <a:latin typeface="Times New Roman" pitchFamily="18" charset="0"/>
                <a:cs typeface="Times New Roman" pitchFamily="18" charset="0"/>
              </a:rPr>
              <a:t>M+Coag= Mortality in patients with at least one abnormal coagulation parameters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200" smtClean="0">
                <a:latin typeface="Times New Roman" pitchFamily="18" charset="0"/>
                <a:cs typeface="Times New Roman" pitchFamily="18" charset="0"/>
              </a:rPr>
              <a:t>M-Coag= Mortality in patients with no coagulation parameters</a:t>
            </a:r>
          </a:p>
          <a:p>
            <a:pPr eaLnBrk="1" hangingPunct="1">
              <a:buFont typeface="Wingdings 2" pitchFamily="18" charset="2"/>
              <a:buNone/>
            </a:pPr>
            <a:endParaRPr lang="en-GB" sz="12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en-GB" sz="1200" smtClean="0">
                <a:latin typeface="Times New Roman" pitchFamily="18" charset="0"/>
                <a:cs typeface="Times New Roman" pitchFamily="18" charset="0"/>
              </a:rPr>
              <a:t>*22.2% of children with severe TBI had DIC.  All children with DIC (n=6) had severe TBI and all died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200" smtClean="0">
                <a:latin typeface="Times New Roman" pitchFamily="18" charset="0"/>
                <a:cs typeface="Times New Roman" pitchFamily="18" charset="0"/>
              </a:rPr>
              <a:t>**Refers to the mortality in the severe TBI group</a:t>
            </a:r>
          </a:p>
          <a:p>
            <a:pPr eaLnBrk="1" hangingPunct="1">
              <a:buFont typeface="Wingdings 2" pitchFamily="18" charset="2"/>
              <a:buNone/>
            </a:pP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smtClean="0">
                <a:latin typeface="Times New Roman" pitchFamily="18" charset="0"/>
                <a:cs typeface="Times New Roman" pitchFamily="18" charset="0"/>
              </a:rPr>
              <a:t>%Contribution PT, aPTT, PC	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GB" sz="1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1400" b="1" u="sng" smtClean="0"/>
              <a:t>Author   Year      n=     %Coag      INR       aPTT         PC           DD </a:t>
            </a:r>
            <a:endParaRPr lang="en-GB" sz="1400" smtClean="0"/>
          </a:p>
          <a:p>
            <a:pPr eaLnBrk="1" hangingPunct="1">
              <a:buFont typeface="Wingdings" pitchFamily="2" charset="2"/>
              <a:buNone/>
            </a:pPr>
            <a:r>
              <a:rPr lang="en-GB" sz="1400" smtClean="0"/>
              <a:t>Peiniger   2012     150       28%         81%       52%        24%         NG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1400" smtClean="0"/>
              <a:t>Talving    2011     320       42.8%      40.9%     20.9%      7.2%       NG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1400" smtClean="0"/>
              <a:t>Vavilala   2001       69       NG           20.2%     15.9%      4.3%       63.7%  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1400" smtClean="0"/>
              <a:t>Chiaretti  2001       60       NG           33.3%     16.7%      8.3%       16.7%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1400" smtClean="0"/>
              <a:t>Hymel     1997     101       NG            54%       24%         1%          NG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1400" smtClean="0"/>
              <a:t>Miner      1982       37       87%          50%       44%       13%          NG</a:t>
            </a:r>
          </a:p>
          <a:p>
            <a:pPr eaLnBrk="1" hangingPunct="1">
              <a:buFont typeface="Wingdings" pitchFamily="2" charset="2"/>
              <a:buNone/>
            </a:pPr>
            <a:endParaRPr lang="en-GB" sz="14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mtClean="0">
                <a:ea typeface="+mj-ea"/>
              </a:rPr>
              <a:t>sTBI + Coagulopathy in the Pediatric Population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Study by Talving et al. 2011</a:t>
            </a:r>
          </a:p>
          <a:p>
            <a:pPr eaLnBrk="1" hangingPunct="1">
              <a:buFont typeface="Wingdings" pitchFamily="2" charset="2"/>
              <a:buNone/>
            </a:pPr>
            <a:endParaRPr lang="en-US" sz="2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Retrospective Cohort 320 children  with sTBI</a:t>
            </a:r>
          </a:p>
          <a:p>
            <a:pPr eaLnBrk="1" hangingPunct="1">
              <a:buFont typeface="Wingdings" pitchFamily="2" charset="2"/>
              <a:buNone/>
            </a:pPr>
            <a:endParaRPr lang="en-US" sz="2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Mean ISS = 15</a:t>
            </a:r>
          </a:p>
          <a:p>
            <a:pPr eaLnBrk="1" hangingPunct="1">
              <a:buFont typeface="Wingdings" pitchFamily="2" charset="2"/>
              <a:buNone/>
            </a:pPr>
            <a:endParaRPr lang="en-US" sz="2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Incidence Coagulopathy 42.8%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mtClean="0">
                <a:latin typeface="Times New Roman" pitchFamily="18" charset="0"/>
                <a:ea typeface="+mj-ea"/>
                <a:cs typeface="Times New Roman" pitchFamily="18" charset="0"/>
              </a:rPr>
              <a:t>Study by Talving et al. 2011</a:t>
            </a:r>
            <a:br>
              <a:rPr lang="en-US" smtClean="0"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en-US" smtClean="0">
              <a:ea typeface="+mj-ea"/>
            </a:endParaRP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                               0-3yrs                  4-6yrs                    13-17yrs 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Coagulopathy         26%(13/50)         43.8%(14/32)      50.7%(76/150)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INR &gt;1.2                26%(13/50)         37.5%(12/32)      49.3%(74/150)      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aPTT &gt; 36s             18%(9/50)           28.1(9/32)           23.3%(35/150)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Platelets &lt; 100         2.0%(1/50)          3.1%(1/32)        10.0%(15/150) 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Incidence coagulopathy may be less in infancy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Thrombocytopenia less of a feature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Thrombocytopenia in TBI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Why does thrombocytopenia occur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in TBI Coagulopathy 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Thrombocytopenia in TBI</a:t>
            </a:r>
            <a:endParaRPr lang="en-US" smtClean="0"/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sz="2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Stein et al, 2004 - Fatal TBI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Stein et al, 2002 - Fatal TBI and Pig Model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Maeda et al, 1997 – Rat Model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Kaufman et al, 1984 - Fatal TBI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Coccheri et al, 1975 - Fatal TBI</a:t>
            </a:r>
          </a:p>
          <a:p>
            <a:pPr eaLnBrk="1" hangingPunct="1">
              <a:buFont typeface="Wingdings" pitchFamily="2" charset="2"/>
              <a:buNone/>
            </a:pPr>
            <a:endParaRPr lang="en-US" sz="2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All five groups noted cerebral intravascular thrombus.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Thrombocytopenia in TBI</a:t>
            </a:r>
            <a:endParaRPr lang="en-GB" smtClean="0"/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GB" smtClean="0">
                <a:latin typeface="Times New Roman" pitchFamily="18" charset="0"/>
                <a:cs typeface="Times New Roman" pitchFamily="18" charset="0"/>
              </a:rPr>
              <a:t>More recent work has not added much.</a:t>
            </a:r>
          </a:p>
          <a:p>
            <a:pPr eaLnBrk="1" hangingPunct="1">
              <a:buFont typeface="Wingdings" pitchFamily="2" charset="2"/>
              <a:buNone/>
            </a:pPr>
            <a:endParaRPr lang="en-GB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2400" smtClean="0">
                <a:latin typeface="Times New Roman" pitchFamily="18" charset="0"/>
                <a:cs typeface="Times New Roman" pitchFamily="18" charset="0"/>
              </a:rPr>
              <a:t>Nekludov M et al. 2014. </a:t>
            </a:r>
            <a:r>
              <a:rPr lang="en-GB" sz="2400" i="1" smtClean="0">
                <a:latin typeface="Times New Roman" pitchFamily="18" charset="0"/>
                <a:cs typeface="Times New Roman" pitchFamily="18" charset="0"/>
              </a:rPr>
              <a:t>J Neurotrauma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mtClean="0">
                <a:latin typeface="Times New Roman" pitchFamily="18" charset="0"/>
                <a:cs typeface="Times New Roman" pitchFamily="18" charset="0"/>
              </a:rPr>
              <a:t>Noted circulating microparticles within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mtClean="0">
                <a:latin typeface="Times New Roman" pitchFamily="18" charset="0"/>
                <a:cs typeface="Times New Roman" pitchFamily="18" charset="0"/>
              </a:rPr>
              <a:t>the cerebral vessels in TBI.</a:t>
            </a:r>
          </a:p>
          <a:p>
            <a:pPr algn="ctr" eaLnBrk="1" hangingPunct="1">
              <a:buFont typeface="Wingdings" pitchFamily="2" charset="2"/>
              <a:buNone/>
            </a:pPr>
            <a:endParaRPr lang="en-GB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Platelet Dysfunction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Platelet dsyfunction has been shown to occur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early in patients with isolated TBI.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(Davies PK et al, </a:t>
            </a:r>
            <a:r>
              <a:rPr lang="en-US" sz="2000" i="1" smtClean="0">
                <a:latin typeface="Times New Roman" pitchFamily="18" charset="0"/>
                <a:cs typeface="Times New Roman" pitchFamily="18" charset="0"/>
              </a:rPr>
              <a:t>Neurocritical Care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18(2): 201-8. 2012)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Platelet dysfunction occurs in the absence of hypotension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therefore is a distinctive to the platelet dysfunction which occurs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in patients with non cranial trauma major trauma.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(Castellino FJ et al. </a:t>
            </a:r>
            <a:r>
              <a:rPr lang="en-US" sz="2000" i="1" smtClean="0">
                <a:latin typeface="Times New Roman" pitchFamily="18" charset="0"/>
                <a:cs typeface="Times New Roman" pitchFamily="18" charset="0"/>
              </a:rPr>
              <a:t>J Trauma, Acute Care Surgery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.  76:1169. 2014)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755650" y="333375"/>
            <a:ext cx="7313613" cy="1143000"/>
          </a:xfrm>
        </p:spPr>
        <p:txBody>
          <a:bodyPr/>
          <a:lstStyle/>
          <a:p>
            <a:pPr algn="ctr"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Platelet Dysfunction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The degree of Platelet dysfunction does correlate 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with the degree of brain injury but not with platelet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count where the correlation appears poor.  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(Castellino FJ et al. </a:t>
            </a:r>
            <a:r>
              <a:rPr lang="en-US" sz="2000" i="1" smtClean="0">
                <a:latin typeface="Times New Roman" pitchFamily="18" charset="0"/>
                <a:cs typeface="Times New Roman" pitchFamily="18" charset="0"/>
              </a:rPr>
              <a:t>J Trauma, Acute Care Surgery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.  76:1169. 2014)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Platelet Dysfunction</a:t>
            </a:r>
            <a:endParaRPr lang="en-US" smtClean="0"/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Lippi G et al, 2013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i="1" smtClean="0">
                <a:latin typeface="Times New Roman" pitchFamily="18" charset="0"/>
                <a:cs typeface="Times New Roman" pitchFamily="18" charset="0"/>
              </a:rPr>
              <a:t>Blood Coag Fibrinolysis.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27(7): 780.2013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Compared platelet count and plated volume of 54 patients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with MTB versus 339 blood donors.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Both the platelet count and MPV (mean platelet volume) was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significantly reduced in patients with MTB and positive CT head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compared to healthy controls.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TBI and Thrombocytopenia 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Subclinical thrombocytopenia in TBI may be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more common than previously appreciated. 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775" cy="1828800"/>
          </a:xfrm>
          <a:ln>
            <a:miter lim="800000"/>
            <a:headEnd/>
            <a:tailEnd/>
          </a:ln>
          <a:extLst>
            <a:ext uri="{FAA26D3D-D897-4be2-8F04-BA451C77F1D7}"/>
          </a:extLst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TBI + Coagulopathy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323" name="Subtitle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algn="l" eaLnBrk="1" hangingPunct="1"/>
            <a:r>
              <a:rPr lang="en-US" sz="2800" b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1.Separate entity from coagulopathy of </a:t>
            </a:r>
          </a:p>
          <a:p>
            <a:pPr marR="0" algn="l" eaLnBrk="1" hangingPunct="1"/>
            <a:r>
              <a:rPr lang="en-US" sz="2800" b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extra-cranial trauma and shock.</a:t>
            </a:r>
          </a:p>
          <a:p>
            <a:pPr marR="0" algn="l" eaLnBrk="1" hangingPunct="1"/>
            <a:r>
              <a:rPr lang="en-US" sz="2800" b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2.Trigger mechanisms unclear ? TF</a:t>
            </a:r>
          </a:p>
          <a:p>
            <a:pPr marR="0" algn="l" eaLnBrk="1" hangingPunct="1"/>
            <a:endParaRPr lang="en-US" sz="2800" b="1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775" cy="1828800"/>
          </a:xfrm>
          <a:ln>
            <a:miter lim="800000"/>
            <a:headEnd/>
            <a:tailEnd/>
          </a:ln>
          <a:extLst>
            <a:ext uri="{FAA26D3D-D897-4be2-8F04-BA451C77F1D7}"/>
          </a:extLst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TBI and Coagulopathy</a:t>
            </a:r>
            <a:br>
              <a:rPr lang="en-US" dirty="0" smtClean="0"/>
            </a:br>
            <a:endParaRPr lang="en-GB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347" name="Subtitle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algn="l" eaLnBrk="1" hangingPunct="1"/>
            <a:r>
              <a:rPr lang="en-US" sz="2800" smtClean="0"/>
              <a:t>From a clinical perspective although abnormalities of clotting factors are fairly common, bleeding during neurosurgery is rarely a problem with mild derangements of INR or APTT.</a:t>
            </a:r>
            <a:endParaRPr lang="en-US" sz="2800" b="1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775" cy="1828800"/>
          </a:xfrm>
          <a:ln>
            <a:miter lim="800000"/>
            <a:headEnd/>
            <a:tailEnd/>
          </a:ln>
          <a:extLst>
            <a:ext uri="{FAA26D3D-D897-4be2-8F04-BA451C77F1D7}"/>
          </a:extLst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TBI and Coagulopathy</a:t>
            </a:r>
            <a:br>
              <a:rPr lang="en-US" dirty="0" smtClean="0"/>
            </a:br>
            <a:endParaRPr lang="en-GB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371" name="Subtitle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algn="l" eaLnBrk="1" hangingPunct="1"/>
            <a:r>
              <a:rPr lang="en-US" sz="2800" b="1" smtClean="0">
                <a:solidFill>
                  <a:srgbClr val="FFFF00"/>
                </a:solidFill>
              </a:rPr>
              <a:t>Correction of  mildly deranged  INR levels</a:t>
            </a:r>
          </a:p>
          <a:p>
            <a:pPr marR="0" algn="l" eaLnBrk="1" hangingPunct="1"/>
            <a:r>
              <a:rPr lang="en-US" sz="2800" b="1" smtClean="0">
                <a:solidFill>
                  <a:srgbClr val="FFFF00"/>
                </a:solidFill>
              </a:rPr>
              <a:t>is often ineffective when FFP is used.</a:t>
            </a:r>
          </a:p>
          <a:p>
            <a:pPr marR="0" algn="l" eaLnBrk="1" hangingPunct="1"/>
            <a:r>
              <a:rPr lang="en-US" sz="2800" b="1" smtClean="0">
                <a:solidFill>
                  <a:srgbClr val="FFFF00"/>
                </a:solidFill>
              </a:rPr>
              <a:t>Optimal management of these patients is unclear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TBI and Coagulopathy</a:t>
            </a:r>
            <a:endParaRPr lang="en-GB" smtClean="0"/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GB" sz="3200" b="1" smtClean="0">
                <a:latin typeface="Times New Roman" pitchFamily="18" charset="0"/>
                <a:cs typeface="Times New Roman" pitchFamily="18" charset="0"/>
              </a:rPr>
              <a:t>Future Research: Goal directed strategies</a:t>
            </a:r>
          </a:p>
          <a:p>
            <a:pPr eaLnBrk="1" hangingPunct="1">
              <a:buFont typeface="Wingdings" pitchFamily="2" charset="2"/>
              <a:buNone/>
            </a:pPr>
            <a:endParaRPr lang="en-GB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mtClean="0">
                <a:latin typeface="Times New Roman" pitchFamily="18" charset="0"/>
                <a:cs typeface="Times New Roman" pitchFamily="18" charset="0"/>
              </a:rPr>
              <a:t>Transfusion of platelets for platelet 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mtClean="0">
                <a:latin typeface="Times New Roman" pitchFamily="18" charset="0"/>
                <a:cs typeface="Times New Roman" pitchFamily="18" charset="0"/>
              </a:rPr>
              <a:t>counts &lt; 100,000 may to too low.</a:t>
            </a:r>
          </a:p>
          <a:p>
            <a:pPr eaLnBrk="1" hangingPunct="1">
              <a:buFont typeface="Wingdings" pitchFamily="2" charset="2"/>
              <a:buNone/>
            </a:pPr>
            <a:endParaRPr lang="en-GB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mtClean="0">
                <a:latin typeface="Times New Roman" pitchFamily="18" charset="0"/>
                <a:cs typeface="Times New Roman" pitchFamily="18" charset="0"/>
              </a:rPr>
              <a:t>Transfusion of platelets for evidence of 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mtClean="0">
                <a:latin typeface="Times New Roman" pitchFamily="18" charset="0"/>
                <a:cs typeface="Times New Roman" pitchFamily="18" charset="0"/>
              </a:rPr>
              <a:t>severe platelet dsyfunction</a:t>
            </a:r>
          </a:p>
          <a:p>
            <a:pPr eaLnBrk="1" hangingPunct="1">
              <a:buFont typeface="Wingdings" pitchFamily="2" charset="2"/>
              <a:buNone/>
            </a:pPr>
            <a:endParaRPr lang="en-GB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mtClean="0">
                <a:latin typeface="Times New Roman" pitchFamily="18" charset="0"/>
                <a:cs typeface="Times New Roman" pitchFamily="18" charset="0"/>
              </a:rPr>
              <a:t>Role of TXA unclear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775" cy="1828800"/>
          </a:xfrm>
          <a:ln>
            <a:miter lim="800000"/>
            <a:headEnd/>
            <a:tailEnd/>
          </a:ln>
          <a:extLst>
            <a:ext uri="{FAA26D3D-D897-4be2-8F04-BA451C77F1D7}"/>
          </a:extLst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TBI + Coagulopathy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419" name="Subtitle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algn="ctr" eaLnBrk="1" hangingPunct="1"/>
            <a:r>
              <a:rPr lang="en-US" sz="4000" smtClean="0">
                <a:solidFill>
                  <a:srgbClr val="FFFF00"/>
                </a:solidFill>
              </a:rPr>
              <a:t>Any Questions 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2015</TotalTime>
  <Words>2651</Words>
  <Application>Microsoft Office PowerPoint</Application>
  <PresentationFormat>On-screen Show (4:3)</PresentationFormat>
  <Paragraphs>407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4" baseType="lpstr">
      <vt:lpstr>Verdana</vt:lpstr>
      <vt:lpstr>MS PGothic</vt:lpstr>
      <vt:lpstr>Arial</vt:lpstr>
      <vt:lpstr>Calibri</vt:lpstr>
      <vt:lpstr>Constantia</vt:lpstr>
      <vt:lpstr>Wingdings 2</vt:lpstr>
      <vt:lpstr>Times New Roman</vt:lpstr>
      <vt:lpstr>Wingdings</vt:lpstr>
      <vt:lpstr>Flow</vt:lpstr>
      <vt:lpstr> TBI + Coagulopathy</vt:lpstr>
      <vt:lpstr> TBI + Coagulopathy</vt:lpstr>
      <vt:lpstr> TBI + Coagulopathy</vt:lpstr>
      <vt:lpstr> TBI + Coagulopathy</vt:lpstr>
      <vt:lpstr> TBI + Coagulopathy</vt:lpstr>
      <vt:lpstr> TBI + Coagulopathy</vt:lpstr>
      <vt:lpstr> TBI + Coagulopathy</vt:lpstr>
      <vt:lpstr>TBI and Coagulopathy</vt:lpstr>
      <vt:lpstr>Brain Tissue Factor</vt:lpstr>
      <vt:lpstr>Theory of TBI Coagulopathy </vt:lpstr>
      <vt:lpstr>Facts About TBI + Coagulopathy</vt:lpstr>
      <vt:lpstr>Multivariate Logistic Regression:  Prediction For Mortality </vt:lpstr>
      <vt:lpstr>Adult Cohort Studies</vt:lpstr>
      <vt:lpstr>Adult Cohort Studies</vt:lpstr>
      <vt:lpstr> TBI + Coagulopathy</vt:lpstr>
      <vt:lpstr>Comparative Studies</vt:lpstr>
      <vt:lpstr> TBI + Coagulopathy</vt:lpstr>
      <vt:lpstr>Comparative Studies</vt:lpstr>
      <vt:lpstr>Comparative Studies</vt:lpstr>
      <vt:lpstr> TBI + Coagulopathy</vt:lpstr>
      <vt:lpstr> TBI + Coagulopathy</vt:lpstr>
      <vt:lpstr> The Specific Head Injury Inclusion Criteria </vt:lpstr>
      <vt:lpstr>                  The Mean ISS values And Also The Relative Contribution        For The Four Main Types Of Intracranial Bleeding. </vt:lpstr>
      <vt:lpstr>Coagulation Parameters And Cut-Off Values  Used For Each Study</vt:lpstr>
      <vt:lpstr>Forest Plot For The 12 Studies</vt:lpstr>
      <vt:lpstr> TBI + Coagulopathy</vt:lpstr>
      <vt:lpstr>TBI and Coagulopathy</vt:lpstr>
      <vt:lpstr> Percentage Contributions</vt:lpstr>
      <vt:lpstr>Most Predictive For Mortality ?</vt:lpstr>
      <vt:lpstr>Most Predictive For HPI ?</vt:lpstr>
      <vt:lpstr>Most Predictive For HPI ?</vt:lpstr>
      <vt:lpstr>Temporal Patterns</vt:lpstr>
      <vt:lpstr> Temporal Patterns</vt:lpstr>
      <vt:lpstr> Temporal Patterns</vt:lpstr>
      <vt:lpstr>Temporal Patterns</vt:lpstr>
      <vt:lpstr>Temporal Patterns</vt:lpstr>
      <vt:lpstr>sTBI + Coagulopathy in the Pediatric Population</vt:lpstr>
      <vt:lpstr>sTBI + Coagulopathy in the Pediatric Population</vt:lpstr>
      <vt:lpstr> Paediatric Cohort Studies</vt:lpstr>
      <vt:lpstr>Paediatric Cohort Studies</vt:lpstr>
      <vt:lpstr>%Contribution PT, aPTT, PC </vt:lpstr>
      <vt:lpstr>sTBI + Coagulopathy in the Pediatric Population</vt:lpstr>
      <vt:lpstr>Study by Talving et al. 2011 </vt:lpstr>
      <vt:lpstr>Thrombocytopenia in TBI</vt:lpstr>
      <vt:lpstr>Thrombocytopenia in TBI</vt:lpstr>
      <vt:lpstr>Thrombocytopenia in TBI</vt:lpstr>
      <vt:lpstr>Platelet Dysfunction</vt:lpstr>
      <vt:lpstr>Platelet Dysfunction</vt:lpstr>
      <vt:lpstr>Platelet Dysfunction</vt:lpstr>
      <vt:lpstr>TBI and Thrombocytopenia </vt:lpstr>
      <vt:lpstr> TBI + Coagulopathy</vt:lpstr>
      <vt:lpstr>  TBI and Coagulopathy </vt:lpstr>
      <vt:lpstr>  TBI and Coagulopathy </vt:lpstr>
      <vt:lpstr>TBI and Coagulopathy</vt:lpstr>
      <vt:lpstr> TBI + Coagulopathy</vt:lpstr>
    </vt:vector>
  </TitlesOfParts>
  <Company>Trafford Healthcare NHS Trust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Adult MH Issues and A/E</dc:title>
  <dc:creator>JBatchelor2</dc:creator>
  <cp:lastModifiedBy>Hematology</cp:lastModifiedBy>
  <cp:revision>422</cp:revision>
  <dcterms:created xsi:type="dcterms:W3CDTF">2012-07-19T10:14:46Z</dcterms:created>
  <dcterms:modified xsi:type="dcterms:W3CDTF">2017-05-03T06:59:08Z</dcterms:modified>
</cp:coreProperties>
</file>