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2.jpeg" ContentType="image/jpeg"/>
  <Override PartName="/ppt/notesSlides/notesSlide5.xml" ContentType="application/vnd.openxmlformats-officedocument.presentationml.notesSlide+xml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notesSlides/notesSlide6.xml" ContentType="application/vnd.openxmlformats-officedocument.presentationml.notesSlide+xml"/>
  <Override PartName="/ppt/media/image9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E2CA"/>
          </a:solidFill>
        </a:fill>
      </a:tcStyle>
    </a:wholeTbl>
    <a:band2H>
      <a:tcTxStyle b="def" i="def"/>
      <a:tcStyle>
        <a:tcBdr/>
        <a:fill>
          <a:solidFill>
            <a:srgbClr val="FCF1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5D3D6"/>
          </a:solidFill>
        </a:fill>
      </a:tcStyle>
    </a:wholeTbl>
    <a:band2H>
      <a:tcTxStyle b="def" i="def"/>
      <a:tcStyle>
        <a:tcBdr/>
        <a:fill>
          <a:solidFill>
            <a:srgbClr val="FAEA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ACECE"/>
          </a:solidFill>
        </a:fill>
      </a:tcStyle>
    </a:wholeTbl>
    <a:band2H>
      <a:tcTxStyle b="def" i="def"/>
      <a:tcStyle>
        <a:tcBdr/>
        <a:fill>
          <a:solidFill>
            <a:srgbClr val="F5E8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8" name="Shape 18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 standalone="yes"?>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3.xml.rels><?xml version="1.0" encoding="UTF-8" standalone="yes"?>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4.xml.rels><?xml version="1.0" encoding="UTF-8" standalone="yes"?>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5.xml.rels><?xml version="1.0" encoding="UTF-8" standalone="yes"?>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6.xml.rels><?xml version="1.0" encoding="UTF-8" standalone="yes"?>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1" name="Shape 20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RebelBio is an innovation engine to accelerate and de-risk science, to change the world, build the future - with life itself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6" name="Shape 20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RebelBio is an innovation engine - and we add rocket fuel to that fire!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8" name="Shape 22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Steve Jobs, one of the greatest rebels, saw the revolution coming. And if we look at what's happening in biology -this is spot on!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6" name="Shape 23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Steve Jobs, one of the greatest rebels, saw the revolution coming. And if we look at what's happening in biology -this is spot on!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4" name="Shape 24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Steve Jobs, one of the greatest rebels, saw the revolution coming. And if we look at what's happening in biology -this is spot on!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71" name="Shape 27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RebelBio is the Innovation Engine. Where we pursue big dreams and have a factory to accelerate its course. </a:t>
            </a:r>
          </a:p>
          <a:p>
            <a:pPr/>
          </a:p>
          <a:p>
            <a:pPr/>
            <a:r>
              <a:t>When did we stop dreaming? Picasso – al children are artists. Dreamers, inventors, astronauts, reaching for the stars. Rebellious against the status quo, disobedience to change the world for the better. Ghandi, King, DaVinci, Tesla, Curie, Musk, Jobs.</a:t>
            </a:r>
          </a:p>
          <a:p>
            <a:pPr/>
          </a:p>
          <a:p>
            <a:pPr/>
            <a:r>
              <a:t>We’re the rebels and the dreamers and the bio-makers, we’re RebelBio.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and Content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799070" y="6560994"/>
            <a:ext cx="1656216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200"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/>
            <a:r>
              <a:t>RebelBio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" name="Shape 20"/>
          <p:cNvSpPr/>
          <p:nvPr>
            <p:ph type="body" sz="quarter" idx="13"/>
          </p:nvPr>
        </p:nvSpPr>
        <p:spPr>
          <a:xfrm>
            <a:off x="63499" y="85379"/>
            <a:ext cx="2417560" cy="372537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" name="Shape 2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9" name="Shape 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hape 3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title"/>
          </p:nvPr>
        </p:nvSpPr>
        <p:spPr>
          <a:xfrm>
            <a:off x="914400" y="1298440"/>
            <a:ext cx="10769600" cy="1673357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/>
            </a:lvl1pPr>
          </a:lstStyle>
          <a:p>
            <a:pPr/>
            <a:r>
              <a:t>Title Text</a:t>
            </a:r>
          </a:p>
        </p:txBody>
      </p:sp>
      <p:sp>
        <p:nvSpPr>
          <p:cNvPr id="38" name="Shape 38"/>
          <p:cNvSpPr/>
          <p:nvPr>
            <p:ph type="body" sz="quarter" idx="1"/>
          </p:nvPr>
        </p:nvSpPr>
        <p:spPr>
          <a:xfrm>
            <a:off x="914400" y="3132664"/>
            <a:ext cx="10769600" cy="149961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Tx/>
              <a:buSzTx/>
              <a:buFontTx/>
              <a:buNone/>
              <a:defRPr sz="2200"/>
            </a:lvl1pPr>
            <a:lvl2pPr marL="0" indent="0">
              <a:buClrTx/>
              <a:buSzTx/>
              <a:buFontTx/>
              <a:buNone/>
              <a:defRPr sz="2200"/>
            </a:lvl2pPr>
            <a:lvl3pPr marL="0" indent="0">
              <a:buClrTx/>
              <a:buSzTx/>
              <a:buFontTx/>
              <a:buNone/>
              <a:defRPr sz="2200"/>
            </a:lvl3pPr>
            <a:lvl4pPr marL="0" indent="0">
              <a:buClrTx/>
              <a:buSzTx/>
              <a:buFontTx/>
              <a:buNone/>
              <a:defRPr sz="2200"/>
            </a:lvl4pPr>
            <a:lvl5pPr marL="0" indent="0">
              <a:buClrTx/>
              <a:buSzTx/>
              <a:buFontTx/>
              <a:buNone/>
              <a:defRPr sz="2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hape 3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Start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>
            <a:off x="-2" y="-2"/>
            <a:ext cx="12192007" cy="143374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sp>
        <p:nvSpPr>
          <p:cNvPr id="47" name="Shape 47"/>
          <p:cNvSpPr/>
          <p:nvPr>
            <p:ph type="title"/>
          </p:nvPr>
        </p:nvSpPr>
        <p:spPr>
          <a:xfrm>
            <a:off x="359507" y="600962"/>
            <a:ext cx="11472986" cy="353938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pic>
        <p:nvPicPr>
          <p:cNvPr id="48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01" y="6621622"/>
            <a:ext cx="724225" cy="112176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Shape 49"/>
          <p:cNvSpPr/>
          <p:nvPr/>
        </p:nvSpPr>
        <p:spPr>
          <a:xfrm>
            <a:off x="1208777" y="6593840"/>
            <a:ext cx="1187941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800"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/>
            <a:r>
              <a:t>www.pioneers.io</a:t>
            </a:r>
          </a:p>
        </p:txBody>
      </p:sp>
      <p:sp>
        <p:nvSpPr>
          <p:cNvPr id="50" name="Shape 50"/>
          <p:cNvSpPr/>
          <p:nvPr>
            <p:ph type="body" sz="quarter" idx="1"/>
          </p:nvPr>
        </p:nvSpPr>
        <p:spPr>
          <a:xfrm>
            <a:off x="1" y="76200"/>
            <a:ext cx="2417560" cy="372534"/>
          </a:xfrm>
          <a:prstGeom prst="rect">
            <a:avLst/>
          </a:prstGeom>
        </p:spPr>
        <p:txBody>
          <a:bodyPr/>
          <a:lstStyle>
            <a:lvl1pPr marL="0" indent="146306" algn="r">
              <a:buClrTx/>
              <a:buSzTx/>
              <a:buFontTx/>
              <a:buNone/>
              <a:defRPr b="1" sz="1400">
                <a:solidFill>
                  <a:srgbClr val="8DD2C7"/>
                </a:solidFill>
              </a:defRPr>
            </a:lvl1pPr>
            <a:lvl2pPr marL="1431803" indent="-262601" algn="r">
              <a:buClrTx/>
              <a:buFontTx/>
              <a:defRPr b="1" sz="1400">
                <a:solidFill>
                  <a:srgbClr val="8DD2C7"/>
                </a:solidFill>
              </a:defRPr>
            </a:lvl2pPr>
            <a:lvl3pPr marL="1785067" indent="-225088" algn="r">
              <a:buClrTx/>
              <a:buFontTx/>
              <a:defRPr b="1" sz="1400">
                <a:solidFill>
                  <a:srgbClr val="8DD2C7"/>
                </a:solidFill>
              </a:defRPr>
            </a:lvl3pPr>
            <a:lvl4pPr marL="2183352" indent="-180070" algn="r">
              <a:buClrTx/>
              <a:buFontTx/>
              <a:defRPr b="1" sz="1400">
                <a:solidFill>
                  <a:srgbClr val="8DD2C7"/>
                </a:solidFill>
              </a:defRPr>
            </a:lvl4pPr>
            <a:lvl5pPr marL="2442204" indent="-180070" algn="r">
              <a:buClrTx/>
              <a:buFontTx/>
              <a:buChar char="­"/>
              <a:defRPr b="1" sz="1400">
                <a:solidFill>
                  <a:srgbClr val="8DD2C7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hape 51"/>
          <p:cNvSpPr/>
          <p:nvPr/>
        </p:nvSpPr>
        <p:spPr>
          <a:xfrm rot="5400000">
            <a:off x="2144565" y="6673581"/>
            <a:ext cx="297657" cy="71189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sp>
        <p:nvSpPr>
          <p:cNvPr id="52" name="Shape 52"/>
          <p:cNvSpPr/>
          <p:nvPr/>
        </p:nvSpPr>
        <p:spPr>
          <a:xfrm>
            <a:off x="-5" y="400078"/>
            <a:ext cx="2337742" cy="57837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pic>
        <p:nvPicPr>
          <p:cNvPr id="53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01" y="6621622"/>
            <a:ext cx="724225" cy="112176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Shape 54"/>
          <p:cNvSpPr/>
          <p:nvPr/>
        </p:nvSpPr>
        <p:spPr>
          <a:xfrm>
            <a:off x="1208777" y="6593840"/>
            <a:ext cx="1187941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800"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/>
            <a:r>
              <a:t>www.pioneers.io</a:t>
            </a:r>
          </a:p>
        </p:txBody>
      </p:sp>
      <p:sp>
        <p:nvSpPr>
          <p:cNvPr id="55" name="Shape 55"/>
          <p:cNvSpPr/>
          <p:nvPr/>
        </p:nvSpPr>
        <p:spPr>
          <a:xfrm rot="5400000">
            <a:off x="2144565" y="6673581"/>
            <a:ext cx="297657" cy="71189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sp>
        <p:nvSpPr>
          <p:cNvPr id="56" name="Shape 56"/>
          <p:cNvSpPr/>
          <p:nvPr/>
        </p:nvSpPr>
        <p:spPr>
          <a:xfrm>
            <a:off x="-5" y="400078"/>
            <a:ext cx="2337742" cy="57837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sp>
        <p:nvSpPr>
          <p:cNvPr id="57" name="Shape 57"/>
          <p:cNvSpPr/>
          <p:nvPr>
            <p:ph type="body" sz="quarter" idx="13"/>
          </p:nvPr>
        </p:nvSpPr>
        <p:spPr>
          <a:xfrm>
            <a:off x="411610" y="961529"/>
            <a:ext cx="11472990" cy="359275"/>
          </a:xfrm>
          <a:prstGeom prst="rect">
            <a:avLst/>
          </a:prstGeom>
        </p:spPr>
        <p:txBody>
          <a:bodyPr anchor="ctr"/>
          <a:lstStyle/>
          <a:p>
            <a:pPr marL="426436" indent="-284291" defTabSz="1091679">
              <a:spcBef>
                <a:spcPts val="1100"/>
              </a:spcBef>
              <a:defRPr sz="1746"/>
            </a:pPr>
          </a:p>
        </p:txBody>
      </p:sp>
      <p:sp>
        <p:nvSpPr>
          <p:cNvPr id="58" name="Shape 58"/>
          <p:cNvSpPr/>
          <p:nvPr>
            <p:ph type="pic" sz="quarter" idx="14"/>
          </p:nvPr>
        </p:nvSpPr>
        <p:spPr>
          <a:xfrm>
            <a:off x="9542584" y="4613804"/>
            <a:ext cx="2289913" cy="14483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9" name="Shape 5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8"/>
          <p:cNvGrpSpPr/>
          <p:nvPr/>
        </p:nvGrpSpPr>
        <p:grpSpPr>
          <a:xfrm>
            <a:off x="-887210" y="-142964"/>
            <a:ext cx="13970172" cy="1188417"/>
            <a:chOff x="0" y="-1"/>
            <a:chExt cx="13970171" cy="1188416"/>
          </a:xfrm>
        </p:grpSpPr>
        <p:sp>
          <p:nvSpPr>
            <p:cNvPr id="66" name="Shape 66"/>
            <p:cNvSpPr/>
            <p:nvPr/>
          </p:nvSpPr>
          <p:spPr>
            <a:xfrm>
              <a:off x="0" y="-1"/>
              <a:ext cx="13970171" cy="1188415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 sz="2200">
                  <a:latin typeface="Proxima Nova Rg"/>
                  <a:ea typeface="Proxima Nova Rg"/>
                  <a:cs typeface="Proxima Nova Rg"/>
                  <a:sym typeface="Proxima Nova Rg"/>
                </a:defRPr>
              </a:pPr>
            </a:p>
          </p:txBody>
        </p:sp>
        <p:pic>
          <p:nvPicPr>
            <p:cNvPr id="67" name="image1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83248"/>
            <a:stretch>
              <a:fillRect/>
            </a:stretch>
          </p:blipFill>
          <p:spPr>
            <a:xfrm>
              <a:off x="-1" y="-2"/>
              <a:ext cx="13970172" cy="11884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69" name="imag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080696" y="194669"/>
            <a:ext cx="2621870" cy="553804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hape 70"/>
          <p:cNvSpPr/>
          <p:nvPr/>
        </p:nvSpPr>
        <p:spPr>
          <a:xfrm>
            <a:off x="10217835" y="6547408"/>
            <a:ext cx="1974172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1100"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/>
            <a:r>
              <a:t>www.pioneers.io/discover</a:t>
            </a:r>
          </a:p>
        </p:txBody>
      </p:sp>
      <p:sp>
        <p:nvSpPr>
          <p:cNvPr id="71" name="Shape 71"/>
          <p:cNvSpPr/>
          <p:nvPr/>
        </p:nvSpPr>
        <p:spPr>
          <a:xfrm rot="5400000">
            <a:off x="10145838" y="6634684"/>
            <a:ext cx="297659" cy="71189"/>
          </a:xfrm>
          <a:prstGeom prst="rect">
            <a:avLst/>
          </a:prstGeom>
          <a:solidFill>
            <a:srgbClr val="5A637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sp>
        <p:nvSpPr>
          <p:cNvPr id="72" name="Shape 72"/>
          <p:cNvSpPr/>
          <p:nvPr/>
        </p:nvSpPr>
        <p:spPr>
          <a:xfrm>
            <a:off x="-5" y="1041063"/>
            <a:ext cx="12192007" cy="17009"/>
          </a:xfrm>
          <a:prstGeom prst="line">
            <a:avLst/>
          </a:prstGeom>
          <a:ln w="6350">
            <a:solidFill>
              <a:srgbClr val="5A6378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3" name="Shape 73"/>
          <p:cNvSpPr/>
          <p:nvPr>
            <p:ph type="body" sz="quarter" idx="1"/>
          </p:nvPr>
        </p:nvSpPr>
        <p:spPr>
          <a:xfrm>
            <a:off x="1" y="473014"/>
            <a:ext cx="5164017" cy="447195"/>
          </a:xfrm>
          <a:prstGeom prst="rect">
            <a:avLst/>
          </a:prstGeom>
        </p:spPr>
        <p:txBody>
          <a:bodyPr/>
          <a:lstStyle>
            <a:lvl1pPr marL="0" indent="146542">
              <a:buClrTx/>
              <a:buSzTx/>
              <a:buFontTx/>
              <a:buNone/>
              <a:defRPr b="1" sz="3400">
                <a:solidFill>
                  <a:srgbClr val="FFFFFF"/>
                </a:solidFill>
              </a:defRPr>
            </a:lvl1pPr>
            <a:lvl2pPr marL="1783121" indent="-612738">
              <a:buClrTx/>
              <a:buFontTx/>
              <a:defRPr b="1" sz="3400">
                <a:solidFill>
                  <a:srgbClr val="FFFFFF"/>
                </a:solidFill>
              </a:defRPr>
            </a:lvl2pPr>
            <a:lvl3pPr marL="2086366" indent="-525203">
              <a:buClrTx/>
              <a:buFontTx/>
              <a:defRPr b="1" sz="3400">
                <a:solidFill>
                  <a:srgbClr val="FFFFFF"/>
                </a:solidFill>
              </a:defRPr>
            </a:lvl3pPr>
            <a:lvl4pPr marL="2424625" indent="-420166">
              <a:buClrTx/>
              <a:buFontTx/>
              <a:defRPr b="1" sz="3400">
                <a:solidFill>
                  <a:srgbClr val="FFFFFF"/>
                </a:solidFill>
              </a:defRPr>
            </a:lvl4pPr>
            <a:lvl5pPr marL="2683477" indent="-420166">
              <a:buClrTx/>
              <a:buFontTx/>
              <a:buChar char="­"/>
              <a:defRPr b="1" sz="34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hape 74"/>
          <p:cNvSpPr/>
          <p:nvPr>
            <p:ph type="body" sz="quarter" idx="13"/>
          </p:nvPr>
        </p:nvSpPr>
        <p:spPr>
          <a:xfrm>
            <a:off x="50018" y="6510877"/>
            <a:ext cx="2868249" cy="267367"/>
          </a:xfrm>
          <a:prstGeom prst="rect">
            <a:avLst/>
          </a:prstGeom>
        </p:spPr>
        <p:txBody>
          <a:bodyPr/>
          <a:lstStyle/>
          <a:p>
            <a:pPr marL="298945" indent="-199297" defTabSz="765301">
              <a:spcBef>
                <a:spcPts val="800"/>
              </a:spcBef>
              <a:defRPr sz="1224"/>
            </a:pPr>
          </a:p>
        </p:txBody>
      </p:sp>
      <p:sp>
        <p:nvSpPr>
          <p:cNvPr id="75" name="Shape 75"/>
          <p:cNvSpPr/>
          <p:nvPr>
            <p:ph type="sldNum" sz="quarter" idx="2"/>
          </p:nvPr>
        </p:nvSpPr>
        <p:spPr>
          <a:xfrm>
            <a:off x="8527135" y="6140455"/>
            <a:ext cx="210469" cy="215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/>
        </p:nvSpPr>
        <p:spPr>
          <a:xfrm>
            <a:off x="-6" y="6856094"/>
            <a:ext cx="12192010" cy="1"/>
          </a:xfrm>
          <a:prstGeom prst="line">
            <a:avLst/>
          </a:prstGeom>
          <a:ln w="25400">
            <a:solidFill>
              <a:srgbClr val="174063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83" name="Shape 8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title"/>
          </p:nvPr>
        </p:nvSpPr>
        <p:spPr>
          <a:xfrm>
            <a:off x="304800" y="359904"/>
            <a:ext cx="5181604" cy="46891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1" name="Shape 91"/>
          <p:cNvSpPr/>
          <p:nvPr>
            <p:ph type="body" sz="quarter" idx="1"/>
          </p:nvPr>
        </p:nvSpPr>
        <p:spPr>
          <a:xfrm>
            <a:off x="304800" y="45718"/>
            <a:ext cx="2743202" cy="274325"/>
          </a:xfrm>
          <a:prstGeom prst="rect">
            <a:avLst/>
          </a:prstGeom>
        </p:spPr>
        <p:txBody>
          <a:bodyPr/>
          <a:lstStyle>
            <a:lvl1pPr marL="0" indent="0" defTabSz="1219190">
              <a:buClrTx/>
              <a:buSzTx/>
              <a:buFontTx/>
              <a:buNone/>
              <a:defRPr b="1" sz="1300">
                <a:latin typeface="Proxima Nova Cn Rg"/>
                <a:ea typeface="Proxima Nova Cn Rg"/>
                <a:cs typeface="Proxima Nova Cn Rg"/>
                <a:sym typeface="Proxima Nova Cn Rg"/>
              </a:defRPr>
            </a:lvl1pPr>
            <a:lvl2pPr marL="678392" indent="-240719" defTabSz="1219190">
              <a:buClrTx/>
              <a:buFontTx/>
              <a:defRPr b="1" sz="1300">
                <a:latin typeface="Proxima Nova Cn Rg"/>
                <a:ea typeface="Proxima Nova Cn Rg"/>
                <a:cs typeface="Proxima Nova Cn Rg"/>
                <a:sym typeface="Proxima Nova Cn Rg"/>
              </a:defRPr>
            </a:lvl2pPr>
            <a:lvl3pPr marL="1034781" indent="-206330" defTabSz="1219190">
              <a:buClrTx/>
              <a:buFontTx/>
              <a:defRPr b="1" sz="1300">
                <a:latin typeface="Proxima Nova Cn Rg"/>
                <a:ea typeface="Proxima Nova Cn Rg"/>
                <a:cs typeface="Proxima Nova Cn Rg"/>
                <a:sym typeface="Proxima Nova Cn Rg"/>
              </a:defRPr>
            </a:lvl3pPr>
            <a:lvl4pPr marL="1436815" indent="-165062" defTabSz="1219190">
              <a:buClrTx/>
              <a:buFontTx/>
              <a:defRPr b="1" sz="1300">
                <a:latin typeface="Proxima Nova Cn Rg"/>
                <a:ea typeface="Proxima Nova Cn Rg"/>
                <a:cs typeface="Proxima Nova Cn Rg"/>
                <a:sym typeface="Proxima Nova Cn Rg"/>
              </a:defRPr>
            </a:lvl4pPr>
            <a:lvl5pPr marL="1695667" indent="-165062" defTabSz="1219190">
              <a:buClrTx/>
              <a:buFontTx/>
              <a:buChar char="­"/>
              <a:defRPr b="1" sz="1300">
                <a:latin typeface="Proxima Nova Cn Rg"/>
                <a:ea typeface="Proxima Nova Cn Rg"/>
                <a:cs typeface="Proxima Nova Cn Rg"/>
                <a:sym typeface="Proxima Nova Cn Rg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" name="Shape 92"/>
          <p:cNvSpPr/>
          <p:nvPr>
            <p:ph type="sldNum" sz="quarter" idx="2"/>
          </p:nvPr>
        </p:nvSpPr>
        <p:spPr>
          <a:xfrm>
            <a:off x="11676733" y="6505579"/>
            <a:ext cx="210468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/>
        </p:nvSpPr>
        <p:spPr>
          <a:xfrm>
            <a:off x="-2" y="1"/>
            <a:ext cx="12192007" cy="1327356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sp>
        <p:nvSpPr>
          <p:cNvPr id="100" name="Shape 100"/>
          <p:cNvSpPr/>
          <p:nvPr/>
        </p:nvSpPr>
        <p:spPr>
          <a:xfrm>
            <a:off x="-5" y="400078"/>
            <a:ext cx="2337742" cy="57837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sp>
        <p:nvSpPr>
          <p:cNvPr id="101" name="Shape 101"/>
          <p:cNvSpPr/>
          <p:nvPr/>
        </p:nvSpPr>
        <p:spPr>
          <a:xfrm>
            <a:off x="799070" y="6560994"/>
            <a:ext cx="1656216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200"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/>
            <a:r>
              <a:t>pioneers.io/discover</a:t>
            </a:r>
          </a:p>
        </p:txBody>
      </p:sp>
      <p:sp>
        <p:nvSpPr>
          <p:cNvPr id="102" name="Shape 102"/>
          <p:cNvSpPr/>
          <p:nvPr/>
        </p:nvSpPr>
        <p:spPr>
          <a:xfrm>
            <a:off x="-5" y="400078"/>
            <a:ext cx="2337742" cy="57837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sp>
        <p:nvSpPr>
          <p:cNvPr id="103" name="Shape 103"/>
          <p:cNvSpPr/>
          <p:nvPr/>
        </p:nvSpPr>
        <p:spPr>
          <a:xfrm rot="5400000">
            <a:off x="2307367" y="6691748"/>
            <a:ext cx="239670" cy="80485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pic>
        <p:nvPicPr>
          <p:cNvPr id="104" name="image3.png" descr="&quot;Pioneers Discover_black.png&quot; wird angezeigt.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11145" y="139965"/>
            <a:ext cx="2501103" cy="7018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image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2859" y="6669185"/>
            <a:ext cx="720002" cy="111494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Shape 106"/>
          <p:cNvSpPr/>
          <p:nvPr/>
        </p:nvSpPr>
        <p:spPr>
          <a:xfrm>
            <a:off x="-2" y="1"/>
            <a:ext cx="12192007" cy="1327356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7" name="Shape 10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357174" indent="-238114"/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" name="Shape 108"/>
          <p:cNvSpPr/>
          <p:nvPr>
            <p:ph type="title"/>
          </p:nvPr>
        </p:nvSpPr>
        <p:spPr>
          <a:xfrm>
            <a:off x="359507" y="580998"/>
            <a:ext cx="11472986" cy="62167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A7A7A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09" name="Shape 109"/>
          <p:cNvSpPr/>
          <p:nvPr/>
        </p:nvSpPr>
        <p:spPr>
          <a:xfrm>
            <a:off x="-1" y="400077"/>
            <a:ext cx="2337736" cy="57837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0" name="Shape 110"/>
          <p:cNvSpPr/>
          <p:nvPr>
            <p:ph type="body" sz="quarter" idx="13"/>
          </p:nvPr>
        </p:nvSpPr>
        <p:spPr>
          <a:xfrm>
            <a:off x="0" y="76198"/>
            <a:ext cx="2417560" cy="37254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1" name="Shape 111"/>
          <p:cNvSpPr/>
          <p:nvPr/>
        </p:nvSpPr>
        <p:spPr>
          <a:xfrm>
            <a:off x="359508" y="6601337"/>
            <a:ext cx="2133933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900"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/>
            <a:r>
              <a:t>www.pioneers.io/discover</a:t>
            </a:r>
          </a:p>
        </p:txBody>
      </p:sp>
      <p:sp>
        <p:nvSpPr>
          <p:cNvPr id="112" name="Shape 112"/>
          <p:cNvSpPr/>
          <p:nvPr/>
        </p:nvSpPr>
        <p:spPr>
          <a:xfrm>
            <a:off x="-1" y="400077"/>
            <a:ext cx="2337736" cy="57837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3" name="Shape 113"/>
          <p:cNvSpPr/>
          <p:nvPr/>
        </p:nvSpPr>
        <p:spPr>
          <a:xfrm rot="5400000">
            <a:off x="2307370" y="6691751"/>
            <a:ext cx="239670" cy="80484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14" name="image5.png" descr="&quot;Pioneers Discover_black.png&quot; wird angezeigt.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318214" y="139967"/>
            <a:ext cx="2694038" cy="617532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Shape 115"/>
          <p:cNvSpPr/>
          <p:nvPr>
            <p:ph type="body" sz="quarter" idx="14"/>
          </p:nvPr>
        </p:nvSpPr>
        <p:spPr>
          <a:xfrm>
            <a:off x="2351425" y="6568519"/>
            <a:ext cx="3450495" cy="277817"/>
          </a:xfrm>
          <a:prstGeom prst="rect">
            <a:avLst/>
          </a:prstGeom>
        </p:spPr>
        <p:txBody>
          <a:bodyPr/>
          <a:lstStyle/>
          <a:p>
            <a:pPr marL="298945" indent="-199297" defTabSz="765301">
              <a:spcBef>
                <a:spcPts val="800"/>
              </a:spcBef>
              <a:defRPr sz="1224"/>
            </a:pPr>
          </a:p>
        </p:txBody>
      </p:sp>
      <p:sp>
        <p:nvSpPr>
          <p:cNvPr id="116" name="Shape 11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/>
        </p:nvSpPr>
        <p:spPr>
          <a:xfrm>
            <a:off x="-2" y="1"/>
            <a:ext cx="12192007" cy="1327356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sp>
        <p:nvSpPr>
          <p:cNvPr id="124" name="Shape 124"/>
          <p:cNvSpPr/>
          <p:nvPr/>
        </p:nvSpPr>
        <p:spPr>
          <a:xfrm>
            <a:off x="-5" y="400078"/>
            <a:ext cx="2337742" cy="57837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sp>
        <p:nvSpPr>
          <p:cNvPr id="125" name="Shape 125"/>
          <p:cNvSpPr/>
          <p:nvPr/>
        </p:nvSpPr>
        <p:spPr>
          <a:xfrm>
            <a:off x="799070" y="6560994"/>
            <a:ext cx="1656216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200"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/>
            <a:r>
              <a:t>pioneers.io/discover</a:t>
            </a:r>
          </a:p>
        </p:txBody>
      </p:sp>
      <p:sp>
        <p:nvSpPr>
          <p:cNvPr id="126" name="Shape 126"/>
          <p:cNvSpPr/>
          <p:nvPr/>
        </p:nvSpPr>
        <p:spPr>
          <a:xfrm>
            <a:off x="-5" y="400078"/>
            <a:ext cx="2337742" cy="57837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sp>
        <p:nvSpPr>
          <p:cNvPr id="127" name="Shape 127"/>
          <p:cNvSpPr/>
          <p:nvPr/>
        </p:nvSpPr>
        <p:spPr>
          <a:xfrm rot="5400000">
            <a:off x="2307367" y="6691748"/>
            <a:ext cx="239670" cy="80485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pic>
        <p:nvPicPr>
          <p:cNvPr id="128" name="image3.png" descr="&quot;Pioneers Discover_black.png&quot; wird angezeigt.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11145" y="139965"/>
            <a:ext cx="2501103" cy="7018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image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2859" y="6669185"/>
            <a:ext cx="720002" cy="111494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Shape 130"/>
          <p:cNvSpPr/>
          <p:nvPr/>
        </p:nvSpPr>
        <p:spPr>
          <a:xfrm>
            <a:off x="-2" y="1"/>
            <a:ext cx="12192007" cy="1327356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1" name="Shape 13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357174" indent="-238114"/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2" name="Shape 132"/>
          <p:cNvSpPr/>
          <p:nvPr>
            <p:ph type="title"/>
          </p:nvPr>
        </p:nvSpPr>
        <p:spPr>
          <a:xfrm>
            <a:off x="359507" y="580998"/>
            <a:ext cx="11472986" cy="62167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A7A7A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3" name="Shape 133"/>
          <p:cNvSpPr/>
          <p:nvPr/>
        </p:nvSpPr>
        <p:spPr>
          <a:xfrm>
            <a:off x="-1" y="400077"/>
            <a:ext cx="2337736" cy="57837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4" name="Shape 134"/>
          <p:cNvSpPr/>
          <p:nvPr>
            <p:ph type="body" sz="quarter" idx="13"/>
          </p:nvPr>
        </p:nvSpPr>
        <p:spPr>
          <a:xfrm>
            <a:off x="0" y="76198"/>
            <a:ext cx="2417560" cy="37254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/>
        </p:nvSpPr>
        <p:spPr>
          <a:xfrm>
            <a:off x="359508" y="6601337"/>
            <a:ext cx="2133933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900"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/>
            <a:r>
              <a:t>www.pioneers.io/discover</a:t>
            </a:r>
          </a:p>
        </p:txBody>
      </p:sp>
      <p:sp>
        <p:nvSpPr>
          <p:cNvPr id="136" name="Shape 136"/>
          <p:cNvSpPr/>
          <p:nvPr/>
        </p:nvSpPr>
        <p:spPr>
          <a:xfrm>
            <a:off x="-1" y="400077"/>
            <a:ext cx="2337736" cy="57837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7" name="Shape 137"/>
          <p:cNvSpPr/>
          <p:nvPr/>
        </p:nvSpPr>
        <p:spPr>
          <a:xfrm rot="5400000">
            <a:off x="2307370" y="6691751"/>
            <a:ext cx="239670" cy="80484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38" name="image5.png" descr="&quot;Pioneers Discover_black.png&quot; wird angezeigt.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318214" y="139967"/>
            <a:ext cx="2694038" cy="617532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/>
          <p:nvPr>
            <p:ph type="body" sz="quarter" idx="14"/>
          </p:nvPr>
        </p:nvSpPr>
        <p:spPr>
          <a:xfrm>
            <a:off x="2351425" y="6568519"/>
            <a:ext cx="3450495" cy="277817"/>
          </a:xfrm>
          <a:prstGeom prst="rect">
            <a:avLst/>
          </a:prstGeom>
        </p:spPr>
        <p:txBody>
          <a:bodyPr/>
          <a:lstStyle/>
          <a:p>
            <a:pPr marL="298945" indent="-199297" defTabSz="765301">
              <a:spcBef>
                <a:spcPts val="800"/>
              </a:spcBef>
              <a:defRPr sz="1224"/>
            </a:pPr>
          </a:p>
        </p:txBody>
      </p:sp>
      <p:sp>
        <p:nvSpPr>
          <p:cNvPr id="140" name="Shape 14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-2" y="1"/>
            <a:ext cx="12192007" cy="1327356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sp>
        <p:nvSpPr>
          <p:cNvPr id="148" name="Shape 148"/>
          <p:cNvSpPr/>
          <p:nvPr/>
        </p:nvSpPr>
        <p:spPr>
          <a:xfrm>
            <a:off x="-5" y="400078"/>
            <a:ext cx="2337742" cy="57837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sp>
        <p:nvSpPr>
          <p:cNvPr id="149" name="Shape 149"/>
          <p:cNvSpPr/>
          <p:nvPr/>
        </p:nvSpPr>
        <p:spPr>
          <a:xfrm>
            <a:off x="799070" y="6560994"/>
            <a:ext cx="1656216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200"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/>
            <a:r>
              <a:t>pioneers.io/discover</a:t>
            </a:r>
          </a:p>
        </p:txBody>
      </p:sp>
      <p:sp>
        <p:nvSpPr>
          <p:cNvPr id="150" name="Shape 150"/>
          <p:cNvSpPr/>
          <p:nvPr/>
        </p:nvSpPr>
        <p:spPr>
          <a:xfrm>
            <a:off x="-5" y="400078"/>
            <a:ext cx="2337742" cy="57837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sp>
        <p:nvSpPr>
          <p:cNvPr id="151" name="Shape 151"/>
          <p:cNvSpPr/>
          <p:nvPr/>
        </p:nvSpPr>
        <p:spPr>
          <a:xfrm rot="5400000">
            <a:off x="2307367" y="6691748"/>
            <a:ext cx="239670" cy="80485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pic>
        <p:nvPicPr>
          <p:cNvPr id="152" name="image3.png" descr="&quot;Pioneers Discover_black.png&quot; wird angezeigt.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11145" y="139965"/>
            <a:ext cx="2501103" cy="7018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image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2859" y="6669185"/>
            <a:ext cx="720002" cy="111494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hape 154"/>
          <p:cNvSpPr/>
          <p:nvPr/>
        </p:nvSpPr>
        <p:spPr>
          <a:xfrm>
            <a:off x="-2" y="1"/>
            <a:ext cx="12192007" cy="1327356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5" name="Shape 15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357174" indent="-238114"/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6" name="Shape 156"/>
          <p:cNvSpPr/>
          <p:nvPr>
            <p:ph type="title"/>
          </p:nvPr>
        </p:nvSpPr>
        <p:spPr>
          <a:xfrm>
            <a:off x="359507" y="580998"/>
            <a:ext cx="11472986" cy="62167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A7A7A7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7" name="Shape 157"/>
          <p:cNvSpPr/>
          <p:nvPr/>
        </p:nvSpPr>
        <p:spPr>
          <a:xfrm>
            <a:off x="-1" y="400077"/>
            <a:ext cx="2337736" cy="57837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8" name="Shape 158"/>
          <p:cNvSpPr/>
          <p:nvPr>
            <p:ph type="body" sz="quarter" idx="13"/>
          </p:nvPr>
        </p:nvSpPr>
        <p:spPr>
          <a:xfrm>
            <a:off x="0" y="76198"/>
            <a:ext cx="2417560" cy="37254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9" name="Shape 159"/>
          <p:cNvSpPr/>
          <p:nvPr/>
        </p:nvSpPr>
        <p:spPr>
          <a:xfrm>
            <a:off x="359508" y="6601337"/>
            <a:ext cx="2133933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900"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/>
            <a:r>
              <a:t>www.pioneers.io/discover</a:t>
            </a:r>
          </a:p>
        </p:txBody>
      </p:sp>
      <p:sp>
        <p:nvSpPr>
          <p:cNvPr id="160" name="Shape 160"/>
          <p:cNvSpPr/>
          <p:nvPr/>
        </p:nvSpPr>
        <p:spPr>
          <a:xfrm>
            <a:off x="-1" y="400077"/>
            <a:ext cx="2337736" cy="57837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1" name="Shape 161"/>
          <p:cNvSpPr/>
          <p:nvPr/>
        </p:nvSpPr>
        <p:spPr>
          <a:xfrm rot="5400000">
            <a:off x="2307370" y="6691751"/>
            <a:ext cx="239670" cy="80484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62" name="image5.png" descr="&quot;Pioneers Discover_black.png&quot; wird angezeigt.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318214" y="139967"/>
            <a:ext cx="2694038" cy="617532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Shape 163"/>
          <p:cNvSpPr/>
          <p:nvPr>
            <p:ph type="body" sz="quarter" idx="14"/>
          </p:nvPr>
        </p:nvSpPr>
        <p:spPr>
          <a:xfrm>
            <a:off x="2351425" y="6568519"/>
            <a:ext cx="3450495" cy="277817"/>
          </a:xfrm>
          <a:prstGeom prst="rect">
            <a:avLst/>
          </a:prstGeom>
        </p:spPr>
        <p:txBody>
          <a:bodyPr/>
          <a:lstStyle/>
          <a:p>
            <a:pPr marL="298945" indent="-199297" defTabSz="765301">
              <a:spcBef>
                <a:spcPts val="800"/>
              </a:spcBef>
              <a:defRPr sz="1224"/>
            </a:pPr>
          </a:p>
        </p:txBody>
      </p:sp>
      <p:sp>
        <p:nvSpPr>
          <p:cNvPr id="164" name="Shape 16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>
            <p:ph type="title"/>
          </p:nvPr>
        </p:nvSpPr>
        <p:spPr>
          <a:xfrm>
            <a:off x="2416967" y="1151929"/>
            <a:ext cx="7358066" cy="2321720"/>
          </a:xfrm>
          <a:prstGeom prst="rect">
            <a:avLst/>
          </a:prstGeom>
        </p:spPr>
        <p:txBody>
          <a:bodyPr lIns="35717" tIns="35717" rIns="35717" bIns="35717"/>
          <a:lstStyle>
            <a:lvl1pPr algn="ctr" defTabSz="410764">
              <a:defRPr b="0" sz="56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2" name="Shape 172"/>
          <p:cNvSpPr/>
          <p:nvPr>
            <p:ph type="body" sz="quarter" idx="1"/>
          </p:nvPr>
        </p:nvSpPr>
        <p:spPr>
          <a:xfrm>
            <a:off x="2416967" y="3536155"/>
            <a:ext cx="7358066" cy="794744"/>
          </a:xfrm>
          <a:prstGeom prst="rect">
            <a:avLst/>
          </a:prstGeom>
        </p:spPr>
        <p:txBody>
          <a:bodyPr lIns="35717" tIns="35717" rIns="35717" bIns="35717"/>
          <a:lstStyle>
            <a:lvl1pPr marL="0" indent="0" defTabSz="410764">
              <a:spcBef>
                <a:spcPts val="0"/>
              </a:spcBef>
              <a:buClrTx/>
              <a:buSzTx/>
              <a:buFontTx/>
              <a:buNone/>
              <a:defRPr b="1" sz="2000">
                <a:solidFill>
                  <a:srgbClr val="42424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indent="0" defTabSz="410764">
              <a:spcBef>
                <a:spcPts val="0"/>
              </a:spcBef>
              <a:buClrTx/>
              <a:buSzTx/>
              <a:buFontTx/>
              <a:buNone/>
              <a:defRPr b="1" sz="2000">
                <a:solidFill>
                  <a:srgbClr val="42424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indent="0" defTabSz="410764">
              <a:spcBef>
                <a:spcPts val="0"/>
              </a:spcBef>
              <a:buClrTx/>
              <a:buSzTx/>
              <a:buFontTx/>
              <a:buNone/>
              <a:defRPr b="1" sz="2000">
                <a:solidFill>
                  <a:srgbClr val="42424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indent="0" defTabSz="410764">
              <a:spcBef>
                <a:spcPts val="0"/>
              </a:spcBef>
              <a:buClrTx/>
              <a:buSzTx/>
              <a:buFontTx/>
              <a:buNone/>
              <a:defRPr b="1" sz="2000">
                <a:solidFill>
                  <a:srgbClr val="42424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indent="0" defTabSz="410764">
              <a:spcBef>
                <a:spcPts val="0"/>
              </a:spcBef>
              <a:buClrTx/>
              <a:buSzTx/>
              <a:buFontTx/>
              <a:buNone/>
              <a:defRPr b="1" sz="2000">
                <a:solidFill>
                  <a:srgbClr val="424242"/>
                </a:solidFill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3" name="Shape 173"/>
          <p:cNvSpPr/>
          <p:nvPr>
            <p:ph type="sldNum" sz="quarter" idx="2"/>
          </p:nvPr>
        </p:nvSpPr>
        <p:spPr>
          <a:xfrm>
            <a:off x="5964733" y="6505277"/>
            <a:ext cx="253605" cy="249237"/>
          </a:xfrm>
          <a:prstGeom prst="rect">
            <a:avLst/>
          </a:prstGeom>
        </p:spPr>
        <p:txBody>
          <a:bodyPr lIns="35717" tIns="35717" rIns="35717" bIns="35717" anchor="t"/>
          <a:lstStyle>
            <a:lvl1pPr algn="ctr" defTabSz="410764">
              <a:defRPr sz="1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/>
          <p:nvPr/>
        </p:nvSpPr>
        <p:spPr>
          <a:xfrm>
            <a:off x="-6" y="6856094"/>
            <a:ext cx="12192010" cy="1"/>
          </a:xfrm>
          <a:prstGeom prst="line">
            <a:avLst/>
          </a:prstGeom>
          <a:ln w="25400">
            <a:solidFill>
              <a:srgbClr val="174063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81" name="Shape 18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-2" y="-2"/>
            <a:ext cx="12192007" cy="143374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pic>
        <p:nvPicPr>
          <p:cNvPr id="3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01" y="6621622"/>
            <a:ext cx="724225" cy="11217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hape 4"/>
          <p:cNvSpPr/>
          <p:nvPr/>
        </p:nvSpPr>
        <p:spPr>
          <a:xfrm>
            <a:off x="1208777" y="6593840"/>
            <a:ext cx="1187941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800"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/>
            <a:r>
              <a:t>www.pioneers.io</a:t>
            </a:r>
          </a:p>
        </p:txBody>
      </p:sp>
      <p:sp>
        <p:nvSpPr>
          <p:cNvPr id="5" name="Shape 5"/>
          <p:cNvSpPr/>
          <p:nvPr/>
        </p:nvSpPr>
        <p:spPr>
          <a:xfrm rot="5400000">
            <a:off x="2144565" y="6673581"/>
            <a:ext cx="297657" cy="71189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pic>
        <p:nvPicPr>
          <p:cNvPr id="6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01" y="6621622"/>
            <a:ext cx="724225" cy="11217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/>
        </p:nvSpPr>
        <p:spPr>
          <a:xfrm>
            <a:off x="1208777" y="6593840"/>
            <a:ext cx="1187941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800"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/>
            <a:r>
              <a:t>www.pioneers.io</a:t>
            </a:r>
          </a:p>
        </p:txBody>
      </p:sp>
      <p:sp>
        <p:nvSpPr>
          <p:cNvPr id="8" name="Shape 8"/>
          <p:cNvSpPr/>
          <p:nvPr/>
        </p:nvSpPr>
        <p:spPr>
          <a:xfrm rot="5400000">
            <a:off x="2144565" y="6673581"/>
            <a:ext cx="297657" cy="71189"/>
          </a:xfrm>
          <a:prstGeom prst="rect">
            <a:avLst/>
          </a:prstGeom>
          <a:solidFill>
            <a:srgbClr val="8DD2C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200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</p:txBody>
      </p:sp>
      <p:sp>
        <p:nvSpPr>
          <p:cNvPr id="9" name="Shape 9"/>
          <p:cNvSpPr/>
          <p:nvPr>
            <p:ph type="title"/>
          </p:nvPr>
        </p:nvSpPr>
        <p:spPr>
          <a:xfrm>
            <a:off x="359507" y="152401"/>
            <a:ext cx="11472986" cy="1251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0" name="Shape 10"/>
          <p:cNvSpPr/>
          <p:nvPr>
            <p:ph type="body" idx="1"/>
          </p:nvPr>
        </p:nvSpPr>
        <p:spPr>
          <a:xfrm>
            <a:off x="359507" y="1775192"/>
            <a:ext cx="11472986" cy="4625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" name="Shape 11"/>
          <p:cNvSpPr/>
          <p:nvPr>
            <p:ph type="sldNum" sz="quarter" idx="2"/>
          </p:nvPr>
        </p:nvSpPr>
        <p:spPr>
          <a:xfrm>
            <a:off x="11707215" y="6535420"/>
            <a:ext cx="210469" cy="2159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400">
                <a:solidFill>
                  <a:srgbClr val="414141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l" defTabSz="1125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900" u="none">
          <a:ln>
            <a:noFill/>
          </a:ln>
          <a:solidFill>
            <a:srgbClr val="98A0B2"/>
          </a:solidFill>
          <a:uFillTx/>
          <a:latin typeface="Proxima Nova Rg"/>
          <a:ea typeface="Proxima Nova Rg"/>
          <a:cs typeface="Proxima Nova Rg"/>
          <a:sym typeface="Proxima Nova Rg"/>
        </a:defRPr>
      </a:lvl1pPr>
      <a:lvl2pPr marL="0" marR="0" indent="0" algn="l" defTabSz="1125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900" u="none">
          <a:ln>
            <a:noFill/>
          </a:ln>
          <a:solidFill>
            <a:srgbClr val="98A0B2"/>
          </a:solidFill>
          <a:uFillTx/>
          <a:latin typeface="Proxima Nova Rg"/>
          <a:ea typeface="Proxima Nova Rg"/>
          <a:cs typeface="Proxima Nova Rg"/>
          <a:sym typeface="Proxima Nova Rg"/>
        </a:defRPr>
      </a:lvl2pPr>
      <a:lvl3pPr marL="0" marR="0" indent="0" algn="l" defTabSz="1125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900" u="none">
          <a:ln>
            <a:noFill/>
          </a:ln>
          <a:solidFill>
            <a:srgbClr val="98A0B2"/>
          </a:solidFill>
          <a:uFillTx/>
          <a:latin typeface="Proxima Nova Rg"/>
          <a:ea typeface="Proxima Nova Rg"/>
          <a:cs typeface="Proxima Nova Rg"/>
          <a:sym typeface="Proxima Nova Rg"/>
        </a:defRPr>
      </a:lvl3pPr>
      <a:lvl4pPr marL="0" marR="0" indent="0" algn="l" defTabSz="1125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900" u="none">
          <a:ln>
            <a:noFill/>
          </a:ln>
          <a:solidFill>
            <a:srgbClr val="98A0B2"/>
          </a:solidFill>
          <a:uFillTx/>
          <a:latin typeface="Proxima Nova Rg"/>
          <a:ea typeface="Proxima Nova Rg"/>
          <a:cs typeface="Proxima Nova Rg"/>
          <a:sym typeface="Proxima Nova Rg"/>
        </a:defRPr>
      </a:lvl4pPr>
      <a:lvl5pPr marL="0" marR="0" indent="0" algn="l" defTabSz="1125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900" u="none">
          <a:ln>
            <a:noFill/>
          </a:ln>
          <a:solidFill>
            <a:srgbClr val="98A0B2"/>
          </a:solidFill>
          <a:uFillTx/>
          <a:latin typeface="Proxima Nova Rg"/>
          <a:ea typeface="Proxima Nova Rg"/>
          <a:cs typeface="Proxima Nova Rg"/>
          <a:sym typeface="Proxima Nova Rg"/>
        </a:defRPr>
      </a:lvl5pPr>
      <a:lvl6pPr marL="0" marR="0" indent="0" algn="l" defTabSz="1125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900" u="none">
          <a:ln>
            <a:noFill/>
          </a:ln>
          <a:solidFill>
            <a:srgbClr val="98A0B2"/>
          </a:solidFill>
          <a:uFillTx/>
          <a:latin typeface="Proxima Nova Rg"/>
          <a:ea typeface="Proxima Nova Rg"/>
          <a:cs typeface="Proxima Nova Rg"/>
          <a:sym typeface="Proxima Nova Rg"/>
        </a:defRPr>
      </a:lvl6pPr>
      <a:lvl7pPr marL="0" marR="0" indent="0" algn="l" defTabSz="1125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900" u="none">
          <a:ln>
            <a:noFill/>
          </a:ln>
          <a:solidFill>
            <a:srgbClr val="98A0B2"/>
          </a:solidFill>
          <a:uFillTx/>
          <a:latin typeface="Proxima Nova Rg"/>
          <a:ea typeface="Proxima Nova Rg"/>
          <a:cs typeface="Proxima Nova Rg"/>
          <a:sym typeface="Proxima Nova Rg"/>
        </a:defRPr>
      </a:lvl7pPr>
      <a:lvl8pPr marL="0" marR="0" indent="0" algn="l" defTabSz="1125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900" u="none">
          <a:ln>
            <a:noFill/>
          </a:ln>
          <a:solidFill>
            <a:srgbClr val="98A0B2"/>
          </a:solidFill>
          <a:uFillTx/>
          <a:latin typeface="Proxima Nova Rg"/>
          <a:ea typeface="Proxima Nova Rg"/>
          <a:cs typeface="Proxima Nova Rg"/>
          <a:sym typeface="Proxima Nova Rg"/>
        </a:defRPr>
      </a:lvl8pPr>
      <a:lvl9pPr marL="0" marR="0" indent="0" algn="l" defTabSz="112544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900" u="none">
          <a:ln>
            <a:noFill/>
          </a:ln>
          <a:solidFill>
            <a:srgbClr val="98A0B2"/>
          </a:solidFill>
          <a:uFillTx/>
          <a:latin typeface="Proxima Nova Rg"/>
          <a:ea typeface="Proxima Nova Rg"/>
          <a:cs typeface="Proxima Nova Rg"/>
          <a:sym typeface="Proxima Nova Rg"/>
        </a:defRPr>
      </a:lvl9pPr>
    </p:titleStyle>
    <p:bodyStyle>
      <a:lvl1pPr marL="439625" marR="0" indent="-293084" algn="l" defTabSz="1125443" rtl="0" latinLnBrk="0">
        <a:lnSpc>
          <a:spcPct val="100000"/>
        </a:lnSpc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2"/>
        <a:buChar char="◼"/>
        <a:tabLst/>
        <a:defRPr b="0" baseline="0" cap="none" i="0" spc="0" strike="noStrike" sz="1800" u="none">
          <a:ln>
            <a:noFill/>
          </a:ln>
          <a:solidFill>
            <a:srgbClr val="000000"/>
          </a:solidFill>
          <a:uFillTx/>
          <a:latin typeface="Proxima Nova Rg"/>
          <a:ea typeface="Proxima Nova Rg"/>
          <a:cs typeface="Proxima Nova Rg"/>
          <a:sym typeface="Proxima Nova Rg"/>
        </a:defRPr>
      </a:lvl1pPr>
      <a:lvl2pPr marL="765926" marR="0" indent="-328253" algn="l" defTabSz="1125443" rtl="0" latinLnBrk="0">
        <a:lnSpc>
          <a:spcPct val="100000"/>
        </a:lnSpc>
        <a:spcBef>
          <a:spcPts val="1200"/>
        </a:spcBef>
        <a:spcAft>
          <a:spcPts val="0"/>
        </a:spcAft>
        <a:buClr>
          <a:schemeClr val="accent1"/>
        </a:buClr>
        <a:buSzPct val="90000"/>
        <a:buFont typeface="Wingdings 2"/>
        <a:buChar char="▪"/>
        <a:tabLst/>
        <a:defRPr b="0" baseline="0" cap="none" i="0" spc="0" strike="noStrike" sz="1800" u="none">
          <a:ln>
            <a:noFill/>
          </a:ln>
          <a:solidFill>
            <a:srgbClr val="000000"/>
          </a:solidFill>
          <a:uFillTx/>
          <a:latin typeface="Proxima Nova Rg"/>
          <a:ea typeface="Proxima Nova Rg"/>
          <a:cs typeface="Proxima Nova Rg"/>
          <a:sym typeface="Proxima Nova Rg"/>
        </a:defRPr>
      </a:lvl2pPr>
      <a:lvl3pPr marL="1109812" marR="0" indent="-281361" algn="l" defTabSz="1125443" rtl="0" latinLnBrk="0">
        <a:lnSpc>
          <a:spcPct val="10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Wingdings 2"/>
        <a:buChar char="▪"/>
        <a:tabLst/>
        <a:defRPr b="0" baseline="0" cap="none" i="0" spc="0" strike="noStrike" sz="1800" u="none">
          <a:ln>
            <a:noFill/>
          </a:ln>
          <a:solidFill>
            <a:srgbClr val="000000"/>
          </a:solidFill>
          <a:uFillTx/>
          <a:latin typeface="Proxima Nova Rg"/>
          <a:ea typeface="Proxima Nova Rg"/>
          <a:cs typeface="Proxima Nova Rg"/>
          <a:sym typeface="Proxima Nova Rg"/>
        </a:defRPr>
      </a:lvl3pPr>
      <a:lvl4pPr marL="1496840" marR="0" indent="-225088" algn="l" defTabSz="1125443" rtl="0" latinLnBrk="0">
        <a:lnSpc>
          <a:spcPct val="10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Wingdings 2"/>
        <a:buChar char="▪"/>
        <a:tabLst/>
        <a:defRPr b="0" baseline="0" cap="none" i="0" spc="0" strike="noStrike" sz="1800" u="none">
          <a:ln>
            <a:noFill/>
          </a:ln>
          <a:solidFill>
            <a:srgbClr val="000000"/>
          </a:solidFill>
          <a:uFillTx/>
          <a:latin typeface="Proxima Nova Rg"/>
          <a:ea typeface="Proxima Nova Rg"/>
          <a:cs typeface="Proxima Nova Rg"/>
          <a:sym typeface="Proxima Nova Rg"/>
        </a:defRPr>
      </a:lvl4pPr>
      <a:lvl5pPr marL="1755691" marR="0" indent="-225088" algn="l" defTabSz="1125443" rtl="0" latinLnBrk="0">
        <a:lnSpc>
          <a:spcPct val="10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Wingdings 2"/>
        <a:buChar char="⬥"/>
        <a:tabLst/>
        <a:defRPr b="0" baseline="0" cap="none" i="0" spc="0" strike="noStrike" sz="1800" u="none">
          <a:ln>
            <a:noFill/>
          </a:ln>
          <a:solidFill>
            <a:srgbClr val="000000"/>
          </a:solidFill>
          <a:uFillTx/>
          <a:latin typeface="Proxima Nova Rg"/>
          <a:ea typeface="Proxima Nova Rg"/>
          <a:cs typeface="Proxima Nova Rg"/>
          <a:sym typeface="Proxima Nova Rg"/>
        </a:defRPr>
      </a:lvl5pPr>
      <a:lvl6pPr marL="1947017" marR="0" indent="-168817" algn="l" defTabSz="1125443" rtl="0" latinLnBrk="0">
        <a:lnSpc>
          <a:spcPct val="10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1800" u="none">
          <a:ln>
            <a:noFill/>
          </a:ln>
          <a:solidFill>
            <a:srgbClr val="000000"/>
          </a:solidFill>
          <a:uFillTx/>
          <a:latin typeface="Proxima Nova Rg"/>
          <a:ea typeface="Proxima Nova Rg"/>
          <a:cs typeface="Proxima Nova Rg"/>
          <a:sym typeface="Proxima Nova Rg"/>
        </a:defRPr>
      </a:lvl6pPr>
      <a:lvl7pPr marL="2213372" marR="0" indent="-187574" algn="l" defTabSz="1125443" rtl="0" latinLnBrk="0">
        <a:lnSpc>
          <a:spcPct val="10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1800" u="none">
          <a:ln>
            <a:noFill/>
          </a:ln>
          <a:solidFill>
            <a:srgbClr val="000000"/>
          </a:solidFill>
          <a:uFillTx/>
          <a:latin typeface="Proxima Nova Rg"/>
          <a:ea typeface="Proxima Nova Rg"/>
          <a:cs typeface="Proxima Nova Rg"/>
          <a:sym typeface="Proxima Nova Rg"/>
        </a:defRPr>
      </a:lvl7pPr>
      <a:lvl8pPr marL="2460968" marR="0" indent="-187574" algn="l" defTabSz="1125443" rtl="0" latinLnBrk="0">
        <a:lnSpc>
          <a:spcPct val="10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1800" u="none">
          <a:ln>
            <a:noFill/>
          </a:ln>
          <a:solidFill>
            <a:srgbClr val="000000"/>
          </a:solidFill>
          <a:uFillTx/>
          <a:latin typeface="Proxima Nova Rg"/>
          <a:ea typeface="Proxima Nova Rg"/>
          <a:cs typeface="Proxima Nova Rg"/>
          <a:sym typeface="Proxima Nova Rg"/>
        </a:defRPr>
      </a:lvl8pPr>
      <a:lvl9pPr marL="2708566" marR="0" indent="-187574" algn="l" defTabSz="1125443" rtl="0" latinLnBrk="0">
        <a:lnSpc>
          <a:spcPct val="10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Wingdings 2"/>
        <a:buChar char="●"/>
        <a:tabLst/>
        <a:defRPr b="0" baseline="0" cap="none" i="0" spc="0" strike="noStrike" sz="1800" u="none">
          <a:ln>
            <a:noFill/>
          </a:ln>
          <a:solidFill>
            <a:srgbClr val="000000"/>
          </a:solidFill>
          <a:uFillTx/>
          <a:latin typeface="Proxima Nova Rg"/>
          <a:ea typeface="Proxima Nova Rg"/>
          <a:cs typeface="Proxima Nova Rg"/>
          <a:sym typeface="Proxima Nova Rg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 Rg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 Rg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 Rg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 Rg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 Rg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 Rg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 Rg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 Rg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roxima Nova Rg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hyperlink" Target="mailto:john.carrigan@sosv.com?subject=" TargetMode="Externa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Relationship Id="rId11" Type="http://schemas.openxmlformats.org/officeDocument/2006/relationships/image" Target="../media/image18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2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22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eg"/><Relationship Id="rId4" Type="http://schemas.openxmlformats.org/officeDocument/2006/relationships/image" Target="../media/image7.png"/><Relationship Id="rId5" Type="http://schemas.openxmlformats.org/officeDocument/2006/relationships/hyperlink" Target="mailto:john.carrigan@sosv.com?subject=" TargetMode="External"/><Relationship Id="rId6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/>
          <p:nvPr/>
        </p:nvSpPr>
        <p:spPr>
          <a:xfrm>
            <a:off x="1712116" y="1355381"/>
            <a:ext cx="8767768" cy="57837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1" name="Shape 191"/>
          <p:cNvSpPr/>
          <p:nvPr/>
        </p:nvSpPr>
        <p:spPr>
          <a:xfrm rot="5032">
            <a:off x="4560770" y="1904453"/>
            <a:ext cx="3070461" cy="96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52400" tIns="152400" rIns="152400" bIns="152400">
            <a:spAutoFit/>
          </a:bodyPr>
          <a:lstStyle/>
          <a:p>
            <a:pPr>
              <a:defRPr sz="4000">
                <a:latin typeface="Futura Bold"/>
                <a:ea typeface="Futura Bold"/>
                <a:cs typeface="Futura Bold"/>
                <a:sym typeface="Futura Bold"/>
              </a:defRPr>
            </a:pPr>
            <a:r>
              <a:t>Rebel</a:t>
            </a:r>
            <a:r>
              <a:rPr>
                <a:solidFill>
                  <a:srgbClr val="B32835"/>
                </a:solidFill>
              </a:rPr>
              <a:t>Bio</a:t>
            </a:r>
          </a:p>
        </p:txBody>
      </p:sp>
      <p:sp>
        <p:nvSpPr>
          <p:cNvPr id="192" name="Shape 192"/>
          <p:cNvSpPr/>
          <p:nvPr/>
        </p:nvSpPr>
        <p:spPr>
          <a:xfrm>
            <a:off x="249851" y="4873728"/>
            <a:ext cx="2351597" cy="1836895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FFFFF"/>
            </a:solidFill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193" name="Shape 193"/>
          <p:cNvSpPr/>
          <p:nvPr/>
        </p:nvSpPr>
        <p:spPr>
          <a:xfrm>
            <a:off x="5559571" y="5314656"/>
            <a:ext cx="4189438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 sz="2800"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  <a:p>
            <a:pPr>
              <a:defRPr b="1" sz="2800">
                <a:latin typeface="Proxima Nova Rg"/>
                <a:ea typeface="Proxima Nova Rg"/>
                <a:cs typeface="Proxima Nova Rg"/>
                <a:sym typeface="Proxima Nova Rg"/>
              </a:defRPr>
            </a:pPr>
            <a:r>
              <a:t>RebelBio</a:t>
            </a:r>
          </a:p>
        </p:txBody>
      </p:sp>
      <p:sp>
        <p:nvSpPr>
          <p:cNvPr id="194" name="Shape 194"/>
          <p:cNvSpPr/>
          <p:nvPr/>
        </p:nvSpPr>
        <p:spPr>
          <a:xfrm>
            <a:off x="1837040" y="5759829"/>
            <a:ext cx="4330636" cy="52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2800"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/>
            <a:r>
              <a:t>@RebelBio</a:t>
            </a:r>
          </a:p>
        </p:txBody>
      </p:sp>
      <p:pic>
        <p:nvPicPr>
          <p:cNvPr id="195" name="image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5122" y="5267774"/>
            <a:ext cx="1306910" cy="1313789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Shape 196"/>
          <p:cNvSpPr/>
          <p:nvPr/>
        </p:nvSpPr>
        <p:spPr>
          <a:xfrm>
            <a:off x="4153934" y="5780985"/>
            <a:ext cx="1018543" cy="929637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FFFFF"/>
            </a:solidFill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pic>
        <p:nvPicPr>
          <p:cNvPr id="197" name="image7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073611" y="5267774"/>
            <a:ext cx="1301036" cy="1313789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Shape 198"/>
          <p:cNvSpPr/>
          <p:nvPr/>
        </p:nvSpPr>
        <p:spPr>
          <a:xfrm>
            <a:off x="7594378" y="5759829"/>
            <a:ext cx="5159017" cy="52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28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Proxima Nova Rg"/>
                <a:ea typeface="Proxima Nova Rg"/>
                <a:cs typeface="Proxima Nova Rg"/>
                <a:sym typeface="Proxima Nova Rg"/>
                <a:hlinkClick r:id="rId5" invalidUrl="" action="" tgtFrame="" tooltip="" history="1" highlightClick="0" endSnd="0"/>
              </a:defRPr>
            </a:lvl1pPr>
          </a:lstStyle>
          <a:p>
            <a:pPr/>
            <a:r>
              <a:rPr>
                <a:hlinkClick r:id="rId5" invalidUrl="" action="" tgtFrame="" tooltip="" history="1" highlightClick="0" endSnd="0"/>
              </a:rPr>
              <a:t>john.carrigan@sosv.com</a:t>
            </a:r>
          </a:p>
        </p:txBody>
      </p:sp>
      <p:sp>
        <p:nvSpPr>
          <p:cNvPr id="199" name="Shape 199"/>
          <p:cNvSpPr/>
          <p:nvPr/>
        </p:nvSpPr>
        <p:spPr>
          <a:xfrm>
            <a:off x="4739861" y="3113233"/>
            <a:ext cx="2712276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b="1" sz="2800">
                <a:uFill>
                  <a:solidFill>
                    <a:srgbClr val="0000FF"/>
                  </a:solidFill>
                </a:uFill>
                <a:latin typeface="Proxima Nova Rg"/>
                <a:ea typeface="Proxima Nova Rg"/>
                <a:cs typeface="Proxima Nova Rg"/>
                <a:sym typeface="Proxima Nova Rg"/>
              </a:defRPr>
            </a:pPr>
            <a:r>
              <a:t>John Carrigan </a:t>
            </a:r>
          </a:p>
          <a:p>
            <a:pPr>
              <a:defRPr b="1" sz="2800">
                <a:uFill>
                  <a:solidFill>
                    <a:srgbClr val="0000FF"/>
                  </a:solidFill>
                </a:uFill>
                <a:latin typeface="Proxima Nova Rg"/>
                <a:ea typeface="Proxima Nova Rg"/>
                <a:cs typeface="Proxima Nova Rg"/>
                <a:sym typeface="Proxima Nova Rg"/>
              </a:defRPr>
            </a:pPr>
            <a:r>
              <a:t>         CSO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/>
          <p:nvPr/>
        </p:nvSpPr>
        <p:spPr>
          <a:xfrm>
            <a:off x="2324277" y="4874509"/>
            <a:ext cx="7543446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b="1" sz="2800">
                <a:solidFill>
                  <a:srgbClr val="030303"/>
                </a:solidFill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  <a:p>
            <a:pPr algn="ctr">
              <a:defRPr b="1" sz="2800">
                <a:latin typeface="Proxima Nova Rg"/>
                <a:ea typeface="Proxima Nova Rg"/>
                <a:cs typeface="Proxima Nova Rg"/>
                <a:sym typeface="Proxima Nova Rg"/>
              </a:defRPr>
            </a:pPr>
            <a:r>
              <a:t>Well made business model ??</a:t>
            </a:r>
          </a:p>
        </p:txBody>
      </p:sp>
      <p:pic>
        <p:nvPicPr>
          <p:cNvPr id="204" name="image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20850" y="774700"/>
            <a:ext cx="8953500" cy="444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/>
          <p:nvPr/>
        </p:nvSpPr>
        <p:spPr>
          <a:xfrm>
            <a:off x="9300488" y="5600257"/>
            <a:ext cx="2065711" cy="115345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FFFFF"/>
            </a:solidFill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209" name="Shape 209"/>
          <p:cNvSpPr/>
          <p:nvPr/>
        </p:nvSpPr>
        <p:spPr>
          <a:xfrm>
            <a:off x="5398005" y="5635992"/>
            <a:ext cx="2065710" cy="1153461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FFFFF"/>
            </a:solidFill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210" name="Shape 210"/>
          <p:cNvSpPr/>
          <p:nvPr/>
        </p:nvSpPr>
        <p:spPr>
          <a:xfrm>
            <a:off x="8570654" y="5136186"/>
            <a:ext cx="3525383" cy="448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9709" tIns="109709" rIns="109709" bIns="109709">
            <a:spAutoFit/>
          </a:bodyPr>
          <a:lstStyle>
            <a:lvl1pPr algn="just">
              <a:defRPr b="1" sz="1500">
                <a:latin typeface="Proxima Nova"/>
                <a:ea typeface="Proxima Nova"/>
                <a:cs typeface="Proxima Nova"/>
                <a:sym typeface="Proxima Nova"/>
              </a:defRPr>
            </a:lvl1pPr>
          </a:lstStyle>
          <a:p>
            <a:pPr/>
            <a:r>
              <a:t>#1 most active life sciences investor </a:t>
            </a:r>
          </a:p>
        </p:txBody>
      </p:sp>
      <p:sp>
        <p:nvSpPr>
          <p:cNvPr id="211" name="Shape 211"/>
          <p:cNvSpPr/>
          <p:nvPr/>
        </p:nvSpPr>
        <p:spPr>
          <a:xfrm>
            <a:off x="4367703" y="4915706"/>
            <a:ext cx="4126314" cy="435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9709" tIns="109709" rIns="109709" bIns="109709">
            <a:spAutoFit/>
          </a:bodyPr>
          <a:lstStyle>
            <a:lvl1pPr algn="ctr">
              <a:defRPr b="1" sz="1400">
                <a:latin typeface="Proxima Nova"/>
                <a:ea typeface="Proxima Nova"/>
                <a:cs typeface="Proxima Nova"/>
                <a:sym typeface="Proxima Nova"/>
              </a:defRPr>
            </a:lvl1pPr>
          </a:lstStyle>
          <a:p>
            <a:pPr/>
            <a:r>
              <a:t>#1 most active investor for female founders</a:t>
            </a:r>
          </a:p>
        </p:txBody>
      </p:sp>
      <p:sp>
        <p:nvSpPr>
          <p:cNvPr id="212" name="Shape 212"/>
          <p:cNvSpPr/>
          <p:nvPr/>
        </p:nvSpPr>
        <p:spPr>
          <a:xfrm>
            <a:off x="367741" y="5146730"/>
            <a:ext cx="5686038" cy="435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9709" tIns="109709" rIns="109709" bIns="109709">
            <a:spAutoFit/>
          </a:bodyPr>
          <a:lstStyle>
            <a:lvl1pPr algn="just">
              <a:defRPr b="1" sz="1400">
                <a:latin typeface="Proxima Nova"/>
                <a:ea typeface="Proxima Nova"/>
                <a:cs typeface="Proxima Nova"/>
                <a:sym typeface="Proxima Nova"/>
              </a:defRPr>
            </a:lvl1pPr>
          </a:lstStyle>
          <a:p>
            <a:pPr/>
            <a:r>
              <a:t>#1 Most active early-stage investor globally </a:t>
            </a:r>
          </a:p>
        </p:txBody>
      </p:sp>
      <p:sp>
        <p:nvSpPr>
          <p:cNvPr id="213" name="Shape 213"/>
          <p:cNvSpPr/>
          <p:nvPr/>
        </p:nvSpPr>
        <p:spPr>
          <a:xfrm>
            <a:off x="1160867" y="5600257"/>
            <a:ext cx="2065710" cy="115345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FFFFF"/>
            </a:solidFill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pic>
        <p:nvPicPr>
          <p:cNvPr id="214" name="image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35736" y="5833852"/>
            <a:ext cx="1715973" cy="5750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image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75358" y="5857302"/>
            <a:ext cx="1715974" cy="5750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image1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26511" y="5763483"/>
            <a:ext cx="1208700" cy="8270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60150" y="1960659"/>
            <a:ext cx="1339455" cy="1339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image1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405242" y="3551609"/>
            <a:ext cx="1339455" cy="1339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image13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353253" y="2089545"/>
            <a:ext cx="1339455" cy="1339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image14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539482" y="268661"/>
            <a:ext cx="1339455" cy="1339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15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8130012" y="269142"/>
            <a:ext cx="1785939" cy="1785940"/>
          </a:xfrm>
          <a:prstGeom prst="rect">
            <a:avLst/>
          </a:prstGeom>
          <a:ln w="127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  <p:pic>
        <p:nvPicPr>
          <p:cNvPr id="222" name="image16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6091654" y="3944610"/>
            <a:ext cx="1785940" cy="10090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17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3474034" y="446875"/>
            <a:ext cx="1430474" cy="143047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18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4617442" y="1989234"/>
            <a:ext cx="2957214" cy="1282116"/>
          </a:xfrm>
          <a:prstGeom prst="rect">
            <a:avLst/>
          </a:prstGeom>
          <a:ln w="127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rebelbio2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>
            <p:ph type="body" idx="1"/>
          </p:nvPr>
        </p:nvSpPr>
        <p:spPr>
          <a:xfrm>
            <a:off x="520699" y="1519764"/>
            <a:ext cx="11150603" cy="4386041"/>
          </a:xfrm>
          <a:prstGeom prst="rect">
            <a:avLst/>
          </a:prstGeom>
        </p:spPr>
        <p:txBody>
          <a:bodyPr/>
          <a:lstStyle/>
          <a:p>
            <a:pPr marL="213613" indent="-213613" defTabSz="652755">
              <a:spcBef>
                <a:spcPts val="600"/>
              </a:spcBef>
              <a:buSzPct val="100000"/>
              <a:buChar char="•"/>
              <a:defRPr sz="4200"/>
            </a:pPr>
            <a:r>
              <a:t>A VC backed biotech accelerator</a:t>
            </a:r>
          </a:p>
          <a:p>
            <a:pPr marL="213613" indent="-213613" defTabSz="652755">
              <a:spcBef>
                <a:spcPts val="600"/>
              </a:spcBef>
              <a:buSzPct val="100000"/>
              <a:buChar char="•"/>
              <a:defRPr sz="4200"/>
            </a:pPr>
            <a:r>
              <a:t>Managed by independently successful serial entrepreneurs</a:t>
            </a:r>
          </a:p>
          <a:p>
            <a:pPr marL="213613" indent="-213613" defTabSz="652755">
              <a:spcBef>
                <a:spcPts val="600"/>
              </a:spcBef>
              <a:buSzPct val="100000"/>
              <a:buChar char="•"/>
              <a:defRPr sz="4200"/>
            </a:pPr>
            <a:r>
              <a:t>Also staffed by scientists</a:t>
            </a:r>
          </a:p>
          <a:p>
            <a:pPr marL="213613" indent="-213613" defTabSz="652755">
              <a:spcBef>
                <a:spcPts val="600"/>
              </a:spcBef>
              <a:buSzPct val="100000"/>
              <a:buChar char="•"/>
              <a:defRPr sz="4200"/>
            </a:pPr>
            <a:r>
              <a:t>A hive mind</a:t>
            </a:r>
          </a:p>
          <a:p>
            <a:pPr marL="213613" indent="-213613" defTabSz="652755">
              <a:spcBef>
                <a:spcPts val="600"/>
              </a:spcBef>
              <a:buSzPct val="100000"/>
              <a:buChar char="•"/>
              <a:defRPr sz="4200"/>
            </a:pPr>
            <a:r>
              <a:t>Founder (not just company!) friendly</a:t>
            </a:r>
          </a:p>
        </p:txBody>
      </p:sp>
      <p:sp>
        <p:nvSpPr>
          <p:cNvPr id="231" name="Shape 231"/>
          <p:cNvSpPr/>
          <p:nvPr>
            <p:ph type="title"/>
          </p:nvPr>
        </p:nvSpPr>
        <p:spPr>
          <a:xfrm>
            <a:off x="1854200" y="-263660"/>
            <a:ext cx="10769600" cy="1673357"/>
          </a:xfrm>
          <a:prstGeom prst="rect">
            <a:avLst/>
          </a:prstGeom>
        </p:spPr>
        <p:txBody>
          <a:bodyPr/>
          <a:lstStyle/>
          <a:p>
            <a:pPr defTabSz="914400">
              <a:defRPr b="0" sz="400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t>Rebel</a:t>
            </a:r>
            <a:r>
              <a:rPr>
                <a:solidFill>
                  <a:srgbClr val="B32835"/>
                </a:solidFill>
              </a:rPr>
              <a:t>Bio is….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/>
          <p:nvPr/>
        </p:nvSpPr>
        <p:spPr>
          <a:xfrm>
            <a:off x="8369671" y="2728542"/>
            <a:ext cx="2870722" cy="227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1125443">
              <a:spcBef>
                <a:spcPts val="1200"/>
              </a:spcBef>
              <a:defRPr sz="2100"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/>
            <a:r>
              <a:t>Scientists are horrible at commercialisation…Steven Blank (Commenting on the SBIR)</a:t>
            </a:r>
            <a:endParaRPr sz="3500"/>
          </a:p>
        </p:txBody>
      </p:sp>
      <p:pic>
        <p:nvPicPr>
          <p:cNvPr id="234" name="steve blan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1075" y="1287809"/>
            <a:ext cx="7170650" cy="40334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39" name="why-startups-fail-top-reasons1.png"/>
          <p:cNvPicPr>
            <a:picLocks noChangeAspect="1"/>
          </p:cNvPicPr>
          <p:nvPr/>
        </p:nvPicPr>
        <p:blipFill>
          <a:blip r:embed="rId2">
            <a:extLst/>
          </a:blip>
          <a:srcRect l="0" t="0" r="5750" b="18427"/>
          <a:stretch>
            <a:fillRect/>
          </a:stretch>
        </p:blipFill>
        <p:spPr>
          <a:xfrm>
            <a:off x="2816055" y="821467"/>
            <a:ext cx="5666791" cy="52152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/>
        </p:nvSpPr>
        <p:spPr>
          <a:xfrm>
            <a:off x="963934" y="575892"/>
            <a:ext cx="10454259" cy="688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defTabSz="1125443">
              <a:spcBef>
                <a:spcPts val="1200"/>
              </a:spcBef>
              <a:defRPr sz="3200"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  <a:p>
            <a:pPr marL="320841" indent="-320841" defTabSz="1125443">
              <a:spcBef>
                <a:spcPts val="1200"/>
              </a:spcBef>
              <a:buSzPct val="100000"/>
              <a:buChar char="•"/>
              <a:defRPr sz="3500"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  <a:p>
            <a:pPr marL="320841" indent="-320841" defTabSz="1125443">
              <a:spcBef>
                <a:spcPts val="1200"/>
              </a:spcBef>
              <a:buSzPct val="100000"/>
              <a:buChar char="•"/>
              <a:defRPr sz="3500">
                <a:latin typeface="Proxima Nova Rg"/>
                <a:ea typeface="Proxima Nova Rg"/>
                <a:cs typeface="Proxima Nova Rg"/>
                <a:sym typeface="Proxima Nova Rg"/>
              </a:defRPr>
            </a:pPr>
            <a:r>
              <a:t>For those who want to commercialise a product or an idea</a:t>
            </a:r>
          </a:p>
          <a:p>
            <a:pPr defTabSz="1125443">
              <a:spcBef>
                <a:spcPts val="1200"/>
              </a:spcBef>
              <a:defRPr sz="3500"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  <a:p>
            <a:pPr marL="320841" indent="-320841" defTabSz="1125443">
              <a:spcBef>
                <a:spcPts val="1200"/>
              </a:spcBef>
              <a:buSzPct val="100000"/>
              <a:buChar char="•"/>
              <a:defRPr sz="3500">
                <a:latin typeface="Proxima Nova Rg"/>
                <a:ea typeface="Proxima Nova Rg"/>
                <a:cs typeface="Proxima Nova Rg"/>
                <a:sym typeface="Proxima Nova Rg"/>
              </a:defRPr>
            </a:pPr>
            <a:r>
              <a:t>For those who want to become </a:t>
            </a:r>
            <a:r>
              <a:rPr u="sng"/>
              <a:t>functioning</a:t>
            </a:r>
            <a:r>
              <a:t> entrepreneurs</a:t>
            </a:r>
          </a:p>
          <a:p>
            <a:pPr defTabSz="1125443">
              <a:spcBef>
                <a:spcPts val="1200"/>
              </a:spcBef>
              <a:defRPr sz="3500">
                <a:latin typeface="Proxima Nova Rg"/>
                <a:ea typeface="Proxima Nova Rg"/>
                <a:cs typeface="Proxima Nova Rg"/>
                <a:sym typeface="Proxima Nova Rg"/>
              </a:defRPr>
            </a:pPr>
          </a:p>
          <a:p>
            <a:pPr marL="320841" indent="-320841" defTabSz="1125443">
              <a:spcBef>
                <a:spcPts val="1200"/>
              </a:spcBef>
              <a:buSzPct val="100000"/>
              <a:buChar char="•"/>
              <a:defRPr sz="3500">
                <a:latin typeface="Proxima Nova Rg"/>
                <a:ea typeface="Proxima Nova Rg"/>
                <a:cs typeface="Proxima Nova Rg"/>
                <a:sym typeface="Proxima Nova Rg"/>
              </a:defRPr>
            </a:pPr>
            <a:r>
              <a:t>For those who want to make a difference to the world</a:t>
            </a:r>
          </a:p>
        </p:txBody>
      </p:sp>
      <p:sp>
        <p:nvSpPr>
          <p:cNvPr id="242" name="Shape 242"/>
          <p:cNvSpPr/>
          <p:nvPr>
            <p:ph type="title" idx="4294967295"/>
          </p:nvPr>
        </p:nvSpPr>
        <p:spPr>
          <a:xfrm>
            <a:off x="1854200" y="-263660"/>
            <a:ext cx="10769600" cy="1673357"/>
          </a:xfrm>
          <a:prstGeom prst="rect">
            <a:avLst/>
          </a:prstGeom>
        </p:spPr>
        <p:txBody>
          <a:bodyPr lIns="0" tIns="0" rIns="0" bIns="0"/>
          <a:lstStyle/>
          <a:p>
            <a:pPr defTabSz="914400">
              <a:defRPr b="0" sz="400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t>Rebel</a:t>
            </a:r>
            <a:r>
              <a:rPr>
                <a:solidFill>
                  <a:srgbClr val="B32835"/>
                </a:solidFill>
              </a:rPr>
              <a:t>Bio is….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CyGlo-m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33994" y="2339733"/>
            <a:ext cx="3653800" cy="24727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CyGlo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16980" y="4114007"/>
            <a:ext cx="4613161" cy="2289119"/>
          </a:xfrm>
          <a:prstGeom prst="rect">
            <a:avLst/>
          </a:prstGeom>
          <a:ln w="12700">
            <a:miter lim="400000"/>
          </a:ln>
        </p:spPr>
      </p:pic>
      <p:sp>
        <p:nvSpPr>
          <p:cNvPr id="248" name="Shape 248"/>
          <p:cNvSpPr/>
          <p:nvPr>
            <p:ph type="title" idx="4294967295"/>
          </p:nvPr>
        </p:nvSpPr>
        <p:spPr>
          <a:xfrm>
            <a:off x="1854200" y="-263660"/>
            <a:ext cx="10769600" cy="1673357"/>
          </a:xfrm>
          <a:prstGeom prst="rect">
            <a:avLst/>
          </a:prstGeom>
        </p:spPr>
        <p:txBody>
          <a:bodyPr lIns="0" tIns="0" rIns="0" bIns="0"/>
          <a:lstStyle/>
          <a:p>
            <a:pPr defTabSz="914400">
              <a:defRPr b="0" sz="400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t>Rebel</a:t>
            </a:r>
            <a:r>
              <a:rPr>
                <a:solidFill>
                  <a:srgbClr val="B32835"/>
                </a:solidFill>
              </a:rPr>
              <a:t>Bio is….looking for Postdocs</a:t>
            </a:r>
          </a:p>
        </p:txBody>
      </p:sp>
      <p:pic>
        <p:nvPicPr>
          <p:cNvPr id="249" name="Cyca OncoSolutions FINAL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49012" y="1992584"/>
            <a:ext cx="4349098" cy="15385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moore_to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14894" y="3135143"/>
            <a:ext cx="2637233" cy="3506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galactica_biotech_ai_pharma_khonsu_autoimmune_therapy_drugs_biotech_sosv_rebelbio_synbio.jpg"/>
          <p:cNvPicPr>
            <a:picLocks noChangeAspect="1"/>
          </p:cNvPicPr>
          <p:nvPr/>
        </p:nvPicPr>
        <p:blipFill>
          <a:blip r:embed="rId3">
            <a:extLst/>
          </a:blip>
          <a:srcRect l="49520" t="0" r="0" b="0"/>
          <a:stretch>
            <a:fillRect/>
          </a:stretch>
        </p:blipFill>
        <p:spPr>
          <a:xfrm>
            <a:off x="2030040" y="1979527"/>
            <a:ext cx="3515159" cy="3506809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Shape 253"/>
          <p:cNvSpPr/>
          <p:nvPr>
            <p:ph type="title" idx="4294967295"/>
          </p:nvPr>
        </p:nvSpPr>
        <p:spPr>
          <a:xfrm>
            <a:off x="1727200" y="-174760"/>
            <a:ext cx="10769600" cy="1673357"/>
          </a:xfrm>
          <a:prstGeom prst="rect">
            <a:avLst/>
          </a:prstGeom>
        </p:spPr>
        <p:txBody>
          <a:bodyPr lIns="0" tIns="0" rIns="0" bIns="0"/>
          <a:lstStyle/>
          <a:p>
            <a:pPr defTabSz="914400">
              <a:defRPr b="0" sz="400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t>Rebel</a:t>
            </a:r>
            <a:r>
              <a:rPr>
                <a:solidFill>
                  <a:srgbClr val="B32835"/>
                </a:solidFill>
              </a:rPr>
              <a:t>Bio is….looking for academic teams</a:t>
            </a:r>
          </a:p>
        </p:txBody>
      </p:sp>
      <p:pic>
        <p:nvPicPr>
          <p:cNvPr id="254" name="Khonsu Therapeutics PNG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90485" y="1539469"/>
            <a:ext cx="3725830" cy="10225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/>
          <p:nvPr>
            <p:ph type="body" idx="1"/>
          </p:nvPr>
        </p:nvSpPr>
        <p:spPr>
          <a:xfrm>
            <a:off x="520699" y="1519764"/>
            <a:ext cx="11150603" cy="4386041"/>
          </a:xfrm>
          <a:prstGeom prst="rect">
            <a:avLst/>
          </a:prstGeom>
        </p:spPr>
        <p:txBody>
          <a:bodyPr/>
          <a:lstStyle/>
          <a:p>
            <a:pPr defTabSz="652755">
              <a:spcBef>
                <a:spcPts val="600"/>
              </a:spcBef>
              <a:defRPr sz="4200"/>
            </a:pPr>
          </a:p>
        </p:txBody>
      </p:sp>
      <p:sp>
        <p:nvSpPr>
          <p:cNvPr id="257" name="Shape 257"/>
          <p:cNvSpPr/>
          <p:nvPr>
            <p:ph type="title"/>
          </p:nvPr>
        </p:nvSpPr>
        <p:spPr>
          <a:xfrm>
            <a:off x="1854200" y="-263660"/>
            <a:ext cx="10769600" cy="1673357"/>
          </a:xfrm>
          <a:prstGeom prst="rect">
            <a:avLst/>
          </a:prstGeom>
        </p:spPr>
        <p:txBody>
          <a:bodyPr/>
          <a:lstStyle/>
          <a:p>
            <a:pPr defTabSz="914400">
              <a:defRPr b="0" sz="400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t>Rebel</a:t>
            </a:r>
            <a:r>
              <a:rPr>
                <a:solidFill>
                  <a:srgbClr val="B32835"/>
                </a:solidFill>
              </a:rPr>
              <a:t>Bio is….looking for PhDs </a:t>
            </a:r>
          </a:p>
        </p:txBody>
      </p:sp>
      <p:pic>
        <p:nvPicPr>
          <p:cNvPr id="258" name="TeamValanx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70050" y="1837070"/>
            <a:ext cx="3041797" cy="4055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VALANX_white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53310" y="2798043"/>
            <a:ext cx="4082780" cy="12619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image2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61992" y="527379"/>
            <a:ext cx="4956343" cy="3186221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Shape 262"/>
          <p:cNvSpPr/>
          <p:nvPr/>
        </p:nvSpPr>
        <p:spPr>
          <a:xfrm>
            <a:off x="4153934" y="5602218"/>
            <a:ext cx="1018543" cy="929637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FFFFF"/>
            </a:solidFill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pic>
        <p:nvPicPr>
          <p:cNvPr id="263" name="image7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330705" y="5731278"/>
            <a:ext cx="665001" cy="671518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Shape 264"/>
          <p:cNvSpPr/>
          <p:nvPr/>
        </p:nvSpPr>
        <p:spPr>
          <a:xfrm>
            <a:off x="5267471" y="5805418"/>
            <a:ext cx="1657059" cy="52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2800"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/>
            <a:r>
              <a:t>RebelBio</a:t>
            </a:r>
          </a:p>
        </p:txBody>
      </p:sp>
      <p:sp>
        <p:nvSpPr>
          <p:cNvPr id="265" name="Shape 265"/>
          <p:cNvSpPr/>
          <p:nvPr/>
        </p:nvSpPr>
        <p:spPr>
          <a:xfrm>
            <a:off x="249851" y="5523822"/>
            <a:ext cx="1018543" cy="929637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</p:spPr>
        <p:txBody>
          <a:bodyPr lIns="45718" tIns="45718" rIns="45718" bIns="45718" anchor="ctr"/>
          <a:lstStyle/>
          <a:p>
            <a:pPr algn="ctr">
              <a:defRPr sz="1500"/>
            </a:pPr>
          </a:p>
        </p:txBody>
      </p:sp>
      <p:sp>
        <p:nvSpPr>
          <p:cNvPr id="266" name="Shape 266"/>
          <p:cNvSpPr/>
          <p:nvPr/>
        </p:nvSpPr>
        <p:spPr>
          <a:xfrm>
            <a:off x="7408191" y="5727022"/>
            <a:ext cx="5159017" cy="1386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 sz="28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Proxima Nova Rg"/>
                <a:ea typeface="Proxima Nova Rg"/>
                <a:cs typeface="Proxima Nova Rg"/>
                <a:sym typeface="Proxima Nova Rg"/>
              </a:defRPr>
            </a:pPr>
            <a:r>
              <a:rPr>
                <a:hlinkClick r:id="rId5" invalidUrl="" action="" tgtFrame="" tooltip="" history="1" highlightClick="0" endSnd="0"/>
              </a:rPr>
              <a:t>john.carrigan@sosv.com</a:t>
            </a:r>
            <a:endParaRPr>
              <a:solidFill>
                <a:srgbClr val="FFFFFF"/>
              </a:solidFill>
            </a:endParaRPr>
          </a:p>
          <a:p>
            <a:pPr>
              <a:defRPr b="1" sz="2800">
                <a:uFill>
                  <a:solidFill>
                    <a:srgbClr val="0000FF"/>
                  </a:solidFill>
                </a:uFill>
                <a:latin typeface="Proxima Nova Rg"/>
                <a:ea typeface="Proxima Nova Rg"/>
                <a:cs typeface="Proxima Nova Rg"/>
                <a:sym typeface="Proxima Nova Rg"/>
              </a:defRPr>
            </a:pPr>
            <a:r>
              <a:t>@CarrigJB</a:t>
            </a:r>
          </a:p>
          <a:p>
            <a:pPr>
              <a:defRPr b="1" sz="2800">
                <a:solidFill>
                  <a:srgbClr val="FFFFFF"/>
                </a:solidFill>
                <a:uFill>
                  <a:solidFill>
                    <a:srgbClr val="0000FF"/>
                  </a:solidFill>
                </a:uFill>
                <a:latin typeface="Proxima Nova Rg"/>
                <a:ea typeface="Proxima Nova Rg"/>
                <a:cs typeface="Proxima Nova Rg"/>
                <a:sym typeface="Proxima Nova Rg"/>
              </a:defRPr>
            </a:pPr>
            <a:r>
              <a:t>@CarrigJB</a:t>
            </a:r>
          </a:p>
        </p:txBody>
      </p:sp>
      <p:sp>
        <p:nvSpPr>
          <p:cNvPr id="267" name="Shape 267"/>
          <p:cNvSpPr/>
          <p:nvPr/>
        </p:nvSpPr>
        <p:spPr>
          <a:xfrm>
            <a:off x="1347687" y="5805418"/>
            <a:ext cx="2152933" cy="52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2800">
                <a:latin typeface="Proxima Nova Rg"/>
                <a:ea typeface="Proxima Nova Rg"/>
                <a:cs typeface="Proxima Nova Rg"/>
                <a:sym typeface="Proxima Nova Rg"/>
              </a:defRPr>
            </a:lvl1pPr>
          </a:lstStyle>
          <a:p>
            <a:pPr/>
            <a:r>
              <a:t>@RebelBio</a:t>
            </a:r>
          </a:p>
        </p:txBody>
      </p:sp>
      <p:pic>
        <p:nvPicPr>
          <p:cNvPr id="268" name="image6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25120" y="5652882"/>
            <a:ext cx="668004" cy="671518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Shape 269"/>
          <p:cNvSpPr/>
          <p:nvPr/>
        </p:nvSpPr>
        <p:spPr>
          <a:xfrm>
            <a:off x="2992824" y="4151631"/>
            <a:ext cx="6206352" cy="497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/>
            </a:lvl1pPr>
          </a:lstStyle>
          <a:p>
            <a:pPr/>
            <a:r>
              <a:t>ITS NEVER TOO EARLY TO TALK TO US!!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Pioneers">
  <a:themeElements>
    <a:clrScheme name="Pioneers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0000FF"/>
      </a:hlink>
      <a:folHlink>
        <a:srgbClr val="FF00FF"/>
      </a:folHlink>
    </a:clrScheme>
    <a:fontScheme name="Pioneers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Pioneer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ioneers">
  <a:themeElements>
    <a:clrScheme name="Pioneers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0000FF"/>
      </a:hlink>
      <a:folHlink>
        <a:srgbClr val="FF00FF"/>
      </a:folHlink>
    </a:clrScheme>
    <a:fontScheme name="Pioneers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Pioneer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