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7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68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emf" ContentType="image/x-emf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8"/>
  </p:notesMasterIdLst>
  <p:sldIdLst>
    <p:sldId id="257" r:id="rId2"/>
    <p:sldId id="421" r:id="rId3"/>
    <p:sldId id="259" r:id="rId4"/>
    <p:sldId id="261" r:id="rId5"/>
    <p:sldId id="356" r:id="rId6"/>
    <p:sldId id="365" r:id="rId7"/>
    <p:sldId id="358" r:id="rId8"/>
    <p:sldId id="366" r:id="rId9"/>
    <p:sldId id="367" r:id="rId10"/>
    <p:sldId id="368" r:id="rId11"/>
    <p:sldId id="369" r:id="rId12"/>
    <p:sldId id="370" r:id="rId13"/>
    <p:sldId id="371" r:id="rId14"/>
    <p:sldId id="375" r:id="rId15"/>
    <p:sldId id="374" r:id="rId16"/>
    <p:sldId id="381" r:id="rId17"/>
    <p:sldId id="382" r:id="rId18"/>
    <p:sldId id="383" r:id="rId19"/>
    <p:sldId id="384" r:id="rId20"/>
    <p:sldId id="385" r:id="rId21"/>
    <p:sldId id="388" r:id="rId22"/>
    <p:sldId id="417" r:id="rId23"/>
    <p:sldId id="392" r:id="rId24"/>
    <p:sldId id="393" r:id="rId25"/>
    <p:sldId id="397" r:id="rId26"/>
    <p:sldId id="398" r:id="rId27"/>
    <p:sldId id="399" r:id="rId28"/>
    <p:sldId id="400" r:id="rId29"/>
    <p:sldId id="404" r:id="rId30"/>
    <p:sldId id="405" r:id="rId31"/>
    <p:sldId id="409" r:id="rId32"/>
    <p:sldId id="410" r:id="rId33"/>
    <p:sldId id="411" r:id="rId34"/>
    <p:sldId id="420" r:id="rId35"/>
    <p:sldId id="414" r:id="rId36"/>
    <p:sldId id="415" r:id="rId37"/>
    <p:sldId id="273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11" r:id="rId46"/>
    <p:sldId id="312" r:id="rId47"/>
    <p:sldId id="313" r:id="rId48"/>
    <p:sldId id="316" r:id="rId49"/>
    <p:sldId id="317" r:id="rId50"/>
    <p:sldId id="321" r:id="rId51"/>
    <p:sldId id="322" r:id="rId52"/>
    <p:sldId id="323" r:id="rId53"/>
    <p:sldId id="326" r:id="rId54"/>
    <p:sldId id="327" r:id="rId55"/>
    <p:sldId id="328" r:id="rId56"/>
    <p:sldId id="329" r:id="rId57"/>
    <p:sldId id="331" r:id="rId58"/>
    <p:sldId id="339" r:id="rId59"/>
    <p:sldId id="337" r:id="rId60"/>
    <p:sldId id="341" r:id="rId61"/>
    <p:sldId id="342" r:id="rId62"/>
    <p:sldId id="343" r:id="rId63"/>
    <p:sldId id="344" r:id="rId64"/>
    <p:sldId id="333" r:id="rId65"/>
    <p:sldId id="345" r:id="rId66"/>
    <p:sldId id="348" r:id="rId67"/>
    <p:sldId id="349" r:id="rId68"/>
    <p:sldId id="350" r:id="rId69"/>
    <p:sldId id="354" r:id="rId70"/>
    <p:sldId id="355" r:id="rId71"/>
    <p:sldId id="272" r:id="rId72"/>
    <p:sldId id="271" r:id="rId73"/>
    <p:sldId id="270" r:id="rId74"/>
    <p:sldId id="419" r:id="rId75"/>
    <p:sldId id="422" r:id="rId76"/>
    <p:sldId id="269" r:id="rId7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07" autoAdjust="0"/>
    <p:restoredTop sz="94660"/>
  </p:normalViewPr>
  <p:slideViewPr>
    <p:cSldViewPr>
      <p:cViewPr varScale="1">
        <p:scale>
          <a:sx n="51" d="100"/>
          <a:sy n="51" d="100"/>
        </p:scale>
        <p:origin x="-5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337916-E039-405D-85C0-C73AE9D0A365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428CB-2F58-4F5C-98D5-85F0D76903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428CB-2F58-4F5C-98D5-85F0D769031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428CB-2F58-4F5C-98D5-85F0D769031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A8375-89FA-41E7-B903-A9800CF70FD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428CB-2F58-4F5C-98D5-85F0D769031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A8375-89FA-41E7-B903-A9800CF70FD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30EC0-FE88-4024-A1CA-DC0CB3CD7B3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428CB-2F58-4F5C-98D5-85F0D7690318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428CB-2F58-4F5C-98D5-85F0D7690318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428CB-2F58-4F5C-98D5-85F0D7690318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428CB-2F58-4F5C-98D5-85F0D7690318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428CB-2F58-4F5C-98D5-85F0D7690318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428CB-2F58-4F5C-98D5-85F0D7690318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428CB-2F58-4F5C-98D5-85F0D7690318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428CB-2F58-4F5C-98D5-85F0D7690318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428CB-2F58-4F5C-98D5-85F0D7690318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428CB-2F58-4F5C-98D5-85F0D7690318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428CB-2F58-4F5C-98D5-85F0D7690318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6310-47F5-43F9-9CC5-B6CBED83888C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76B6F-BCF9-4493-AFD0-6601CF08F831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76B6F-BCF9-4493-AFD0-6601CF08F831}" type="slidenum">
              <a:rPr lang="en-US" smtClean="0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76B6F-BCF9-4493-AFD0-6601CF08F831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72</a:t>
            </a:fld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73</a:t>
            </a:fld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428CB-2F58-4F5C-98D5-85F0D7690318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428CB-2F58-4F5C-98D5-85F0D7690318}" type="slidenum">
              <a:rPr lang="en-US" smtClean="0"/>
              <a:pPr/>
              <a:t>75</a:t>
            </a:fld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D7ADD7-A61C-4752-BC4A-66528963B821}" type="slidenum">
              <a:rPr lang="en-US" smtClean="0"/>
              <a:pPr/>
              <a:t>76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0A0737-6011-419A-8303-A8ABD5444633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CC82F62-CC48-454A-852C-4836E77845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0A0737-6011-419A-8303-A8ABD5444633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C82F62-CC48-454A-852C-4836E77845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0A0737-6011-419A-8303-A8ABD5444633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C82F62-CC48-454A-852C-4836E77845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0A0737-6011-419A-8303-A8ABD5444633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C82F62-CC48-454A-852C-4836E77845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0A0737-6011-419A-8303-A8ABD5444633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C82F62-CC48-454A-852C-4836E77845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0A0737-6011-419A-8303-A8ABD5444633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C82F62-CC48-454A-852C-4836E77845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0A0737-6011-419A-8303-A8ABD5444633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C82F62-CC48-454A-852C-4836E77845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C0A0737-6011-419A-8303-A8ABD5444633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C82F62-CC48-454A-852C-4836E77845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0A0737-6011-419A-8303-A8ABD5444633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CC82F62-CC48-454A-852C-4836E77845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0A0737-6011-419A-8303-A8ABD5444633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C82F62-CC48-454A-852C-4836E77845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0A0737-6011-419A-8303-A8ABD5444633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C82F62-CC48-454A-852C-4836E77845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C0A0737-6011-419A-8303-A8ABD5444633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CC82F62-CC48-454A-852C-4836E77845C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Documents%20and%20Settings\john%20loudon\Desktop\video%20file%20talk\beatles.AVI" TargetMode="External"/><Relationship Id="rId1" Type="http://schemas.openxmlformats.org/officeDocument/2006/relationships/video" Target="file:///C:\Documents%20and%20Settings\john%20loudon\Desktop\video%20file%20talk\earth%20rotating.AVI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john%20loudon\Desktop\P1010dfdsf005.AVI" TargetMode="External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john%20loudon\Desktop\P1010005.AVI" TargetMode="External"/><Relationship Id="rId4" Type="http://schemas.openxmlformats.org/officeDocument/2006/relationships/image" Target="../media/image26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6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john%20loudon\Desktop\P1010002.AVI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880" y="1927373"/>
            <a:ext cx="8229600" cy="4525963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8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The Dental-Systemic Disease Connection Conundrum: Improved Management Through Understanding</a:t>
            </a:r>
          </a:p>
          <a:p>
            <a:pPr algn="ctr">
              <a:buNone/>
            </a:pPr>
            <a:r>
              <a:rPr lang="en-US" sz="4300" i="1" dirty="0" smtClean="0">
                <a:latin typeface="Arial" pitchFamily="34" charset="0"/>
                <a:cs typeface="Arial" pitchFamily="34" charset="0"/>
              </a:rPr>
              <a:t>John Loudon Ph.D.  - perfectly happy dentist </a:t>
            </a:r>
            <a:r>
              <a:rPr lang="en-US" sz="4300" i="1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 </a:t>
            </a:r>
            <a:endParaRPr lang="en-US" sz="4300" i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4300" i="1" dirty="0" smtClean="0">
                <a:latin typeface="Arial" pitchFamily="34" charset="0"/>
                <a:cs typeface="Arial" pitchFamily="34" charset="0"/>
              </a:rPr>
              <a:t>        Sydney NSW Australia</a:t>
            </a:r>
          </a:p>
          <a:p>
            <a:pPr algn="ctr">
              <a:buNone/>
            </a:pPr>
            <a:r>
              <a:rPr lang="en-US" sz="4300" i="1" dirty="0" smtClean="0">
                <a:latin typeface="Arial" pitchFamily="34" charset="0"/>
                <a:cs typeface="Arial" pitchFamily="34" charset="0"/>
              </a:rPr>
              <a:t>             [jon.uk1515@gmail.com] </a:t>
            </a:r>
            <a:endParaRPr lang="en-US" sz="43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848" y="404664"/>
            <a:ext cx="8229600" cy="129840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i="1" dirty="0" smtClean="0">
                <a:latin typeface="Arial" pitchFamily="34" charset="0"/>
                <a:cs typeface="Arial" pitchFamily="34" charset="0"/>
              </a:rPr>
              <a:t>Oral Pathology and Clinical Physiology – </a:t>
            </a:r>
            <a:r>
              <a:rPr lang="en-US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‘New Horizons’</a:t>
            </a:r>
            <a:endParaRPr lang="en-US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Documents and Settings\dental\My Documents\My Pictures\Sydney Opera House boa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53136"/>
            <a:ext cx="2411760" cy="19718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en-US" i="1" dirty="0" smtClean="0">
                <a:solidFill>
                  <a:srgbClr val="002060"/>
                </a:solidFill>
              </a:rPr>
              <a:t>British born and part education = </a:t>
            </a:r>
            <a:r>
              <a:rPr lang="en-US" i="1" dirty="0" err="1" smtClean="0">
                <a:solidFill>
                  <a:srgbClr val="C00000"/>
                </a:solidFill>
              </a:rPr>
              <a:t>don,t</a:t>
            </a:r>
            <a:r>
              <a:rPr lang="en-US" i="1" dirty="0" smtClean="0">
                <a:solidFill>
                  <a:srgbClr val="C00000"/>
                </a:solidFill>
              </a:rPr>
              <a:t> hold that too much against me though </a:t>
            </a:r>
            <a:r>
              <a:rPr lang="en-US" i="1" dirty="0" smtClean="0">
                <a:solidFill>
                  <a:srgbClr val="C00000"/>
                </a:solidFill>
                <a:sym typeface="Wingdings" pitchFamily="2" charset="2"/>
              </a:rPr>
              <a:t> </a:t>
            </a:r>
            <a:r>
              <a:rPr lang="en-US" i="1" dirty="0" smtClean="0">
                <a:solidFill>
                  <a:srgbClr val="002060"/>
                </a:solidFill>
              </a:rPr>
              <a:t/>
            </a:r>
            <a:br>
              <a:rPr lang="en-US" i="1" dirty="0" smtClean="0">
                <a:solidFill>
                  <a:srgbClr val="002060"/>
                </a:solidFill>
              </a:rPr>
            </a:br>
            <a:r>
              <a:rPr lang="en-US" i="1" dirty="0" smtClean="0">
                <a:solidFill>
                  <a:srgbClr val="002060"/>
                </a:solidFill>
              </a:rPr>
              <a:t>Sydney University trained – BDS</a:t>
            </a:r>
            <a:br>
              <a:rPr lang="en-US" i="1" dirty="0" smtClean="0">
                <a:solidFill>
                  <a:srgbClr val="002060"/>
                </a:solidFill>
              </a:rPr>
            </a:br>
            <a:r>
              <a:rPr lang="en-US" i="1" dirty="0" smtClean="0">
                <a:solidFill>
                  <a:srgbClr val="002060"/>
                </a:solidFill>
              </a:rPr>
              <a:t>America specialty- </a:t>
            </a:r>
            <a:br>
              <a:rPr lang="en-US" i="1" dirty="0" smtClean="0">
                <a:solidFill>
                  <a:srgbClr val="002060"/>
                </a:solidFill>
              </a:rPr>
            </a:br>
            <a:r>
              <a:rPr lang="en-US" i="1" dirty="0" smtClean="0">
                <a:solidFill>
                  <a:srgbClr val="002060"/>
                </a:solidFill>
              </a:rPr>
              <a:t>Prof Carl Allen – Oral Pathology- OSU Ohio </a:t>
            </a:r>
            <a:br>
              <a:rPr lang="en-US" i="1" dirty="0" smtClean="0">
                <a:solidFill>
                  <a:srgbClr val="002060"/>
                </a:solidFill>
              </a:rPr>
            </a:br>
            <a:r>
              <a:rPr lang="en-US" i="1" dirty="0" smtClean="0">
                <a:solidFill>
                  <a:srgbClr val="002060"/>
                </a:solidFill>
              </a:rPr>
              <a:t>HQ Sydney Australia </a:t>
            </a:r>
            <a:r>
              <a:rPr lang="en-US" i="1" dirty="0" smtClean="0">
                <a:solidFill>
                  <a:srgbClr val="002060"/>
                </a:solidFill>
                <a:sym typeface="Wingdings" pitchFamily="2" charset="2"/>
              </a:rPr>
              <a:t> (my </a:t>
            </a:r>
            <a:r>
              <a:rPr lang="en-US" i="1" dirty="0" err="1" smtClean="0">
                <a:solidFill>
                  <a:srgbClr val="002060"/>
                </a:solidFill>
                <a:sym typeface="Wingdings" pitchFamily="2" charset="2"/>
              </a:rPr>
              <a:t>favourite</a:t>
            </a:r>
            <a:r>
              <a:rPr lang="en-US" i="1" dirty="0" smtClean="0">
                <a:solidFill>
                  <a:srgbClr val="002060"/>
                </a:solidFill>
                <a:sym typeface="Wingdings" pitchFamily="2" charset="2"/>
              </a:rPr>
              <a:t> city </a:t>
            </a:r>
            <a:r>
              <a:rPr lang="en-US" i="1" dirty="0" err="1" smtClean="0">
                <a:solidFill>
                  <a:srgbClr val="002060"/>
                </a:solidFill>
                <a:sym typeface="Wingdings" pitchFamily="2" charset="2"/>
              </a:rPr>
              <a:t>favourite</a:t>
            </a:r>
            <a:r>
              <a:rPr lang="en-US" i="1" dirty="0" smtClean="0">
                <a:solidFill>
                  <a:srgbClr val="002060"/>
                </a:solidFill>
                <a:sym typeface="Wingdings" pitchFamily="2" charset="2"/>
              </a:rPr>
              <a:t> country </a:t>
            </a:r>
            <a:r>
              <a:rPr lang="en-US" dirty="0" smtClean="0">
                <a:sym typeface="Wingdings" pitchFamily="2" charset="2"/>
              </a:rPr>
              <a:t>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296" y="704088"/>
            <a:ext cx="59150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b="1" i="1" dirty="0" smtClean="0">
                <a:latin typeface="Arial" pitchFamily="34" charset="0"/>
                <a:cs typeface="Arial" pitchFamily="34" charset="0"/>
              </a:rPr>
              <a:t>Outline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- 1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30183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Introducing 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– flagship drug of my collaboration  - a </a:t>
            </a:r>
            <a:r>
              <a:rPr lang="en-US" sz="36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dental drug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Aphthous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ulcer management </a:t>
            </a: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properties</a:t>
            </a: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Related compounds: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Resveratrol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Rebamipide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Luteolin</a:t>
            </a:r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Selected current researches </a:t>
            </a:r>
          </a:p>
          <a:p>
            <a:pPr>
              <a:buNone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                 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36912"/>
            <a:ext cx="8229600" cy="396044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Australia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: Prof John Christodoulou, Genetics Unit, Children’s hospital,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Westmead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; Prof Helen Leonard, Telethon Inst. Perth. </a:t>
            </a:r>
          </a:p>
          <a:p>
            <a:r>
              <a:rPr lang="en-US" sz="2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US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: Prof Andy South, Thomas Jefferson University, Philadelphia; Prof Richard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Gatti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, UCLA; Prof Lawrence Gardner, New York University, NY;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Mr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PC’s family with CF, Palo Alto Ca.</a:t>
            </a:r>
          </a:p>
          <a:p>
            <a:r>
              <a:rPr lang="en-US" sz="1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GB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: Prof Mike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Cheetham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, UCL, London</a:t>
            </a:r>
          </a:p>
          <a:p>
            <a:r>
              <a:rPr lang="en-US" sz="1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France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: Dr Terence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Beghyn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, INSERM Lille &amp;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Apte</a:t>
            </a:r>
            <a:r>
              <a:rPr lang="en-US" sz="1600" b="1" u="sng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s</a:t>
            </a:r>
          </a:p>
          <a:p>
            <a:r>
              <a:rPr lang="en-US" sz="1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Japan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: Prof Takeshi Iwata; Tokyo Medical Center</a:t>
            </a:r>
          </a:p>
          <a:p>
            <a:r>
              <a:rPr lang="en-US" sz="1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India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: Dr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Utkarsh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Raj, Indian Institute of Information  </a:t>
            </a:r>
          </a:p>
          <a:p>
            <a:pPr>
              <a:buNone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      Technology, Allahabad, India</a:t>
            </a:r>
          </a:p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Dr Ruben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Agrelo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8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Montevideo &amp; Madrid </a:t>
            </a:r>
          </a:p>
          <a:p>
            <a:endParaRPr lang="en-US" sz="25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earth rotating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5940152" y="4250187"/>
            <a:ext cx="3477469" cy="260781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1520" y="188640"/>
            <a:ext cx="8640960" cy="2308324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i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Thank you!</a:t>
            </a:r>
            <a:br>
              <a:rPr lang="en-US" sz="3600" b="1" i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en-US" sz="3600" b="1" i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The sun never sets on the </a:t>
            </a:r>
            <a:r>
              <a:rPr lang="en-US" sz="3600" b="1" i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amlexanox</a:t>
            </a:r>
            <a:r>
              <a:rPr lang="en-US" sz="3600" b="1" i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en-US" sz="3600" b="1" i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en-US" sz="3600" b="1" i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Empire!</a:t>
            </a:r>
            <a:endParaRPr lang="en-US" sz="3600" b="1" i="1" dirty="0"/>
          </a:p>
        </p:txBody>
      </p:sp>
      <p:pic>
        <p:nvPicPr>
          <p:cNvPr id="8" name="beatles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683568" y="2351931"/>
            <a:ext cx="5852583" cy="43894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6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6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3" grpId="0" build="p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23728" y="1988840"/>
            <a:ext cx="3312368" cy="446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atin typeface="Arial" pitchFamily="34" charset="0"/>
                <a:cs typeface="Arial" pitchFamily="34" charset="0"/>
              </a:rPr>
              <a:t>Enter –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– carries the ‘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chromone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’ nucleus – a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lipophilic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compound  - synthetic 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Content Placeholder 3" descr="File:Amlexanox.sv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534444"/>
            <a:ext cx="7620000" cy="3190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475656" y="6084585"/>
            <a:ext cx="4722768" cy="5847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Chromone</a:t>
            </a:r>
            <a:r>
              <a:rPr lang="en-US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nucleus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603856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50mg dose – post meal – unchanged serum drug level 1 hr = 2.69microg/ml peak (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Cmax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 </a:t>
            </a:r>
          </a:p>
          <a:p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Cmax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= ~ 9microM – so blood levels in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microM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range *******</a:t>
            </a: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Half life = 2(1/2) hr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Metabolite – hydroxide = removal per kidney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274638"/>
            <a:ext cx="6840760" cy="1143000"/>
          </a:xfrm>
          <a:solidFill>
            <a:schemeClr val="tx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en-US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Pharmacokinetics – safety </a:t>
            </a:r>
            <a:endParaRPr lang="en-US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Translational 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readthrough</a:t>
            </a:r>
            <a:endParaRPr lang="en-US" sz="4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Mast cell targeting – like 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IntalTM</a:t>
            </a:r>
            <a:endParaRPr lang="en-US" sz="4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Targets inflammatory 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kinases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 TBK1 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Ikkepsilon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 – modulators of the key transcriptional inflammatory regulator NF-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kappaB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3250704" cy="1143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Properties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Bevel 3"/>
          <p:cNvSpPr/>
          <p:nvPr/>
        </p:nvSpPr>
        <p:spPr>
          <a:xfrm>
            <a:off x="-396552" y="404664"/>
            <a:ext cx="10009112" cy="5976664"/>
          </a:xfrm>
          <a:prstGeom prst="beve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18048"/>
            <a:ext cx="8229600" cy="114300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Readthrough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 - restoration of protein function </a:t>
            </a:r>
            <a:r>
              <a:rPr kumimoji="0" lang="en-US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via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insertion of amino acid at PTC – nonsense mutation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normal end of coding sequence stop mutations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respected;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reason = sequence context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  <a:solidFill>
            <a:schemeClr val="bg2">
              <a:lumMod val="9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Example – Cystic  Fibrosis – collaborator project  - France/Israel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9255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Trp1282stop CFTR mutation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41368"/>
            <a:ext cx="8229600" cy="468397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Arial" pitchFamily="34" charset="0"/>
                <a:cs typeface="Arial" pitchFamily="34" charset="0"/>
              </a:rPr>
              <a:t>Recovery of CFTR function ~5-10%</a:t>
            </a:r>
          </a:p>
          <a:p>
            <a:pPr algn="ctr"/>
            <a:r>
              <a:rPr lang="en-US" sz="4400" dirty="0" smtClean="0">
                <a:latin typeface="Arial" pitchFamily="34" charset="0"/>
                <a:cs typeface="Arial" pitchFamily="34" charset="0"/>
              </a:rPr>
              <a:t>Sufficient to alter phenotype – rule of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readthrough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en-US" sz="44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 little goes a </a:t>
            </a:r>
            <a:r>
              <a:rPr lang="en-US" sz="4400" b="1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looooooong</a:t>
            </a:r>
            <a:r>
              <a:rPr lang="en-US" sz="44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way!</a:t>
            </a:r>
          </a:p>
          <a:p>
            <a:pPr algn="ctr"/>
            <a:r>
              <a:rPr lang="en-US" sz="4400" dirty="0" smtClean="0">
                <a:latin typeface="Arial" pitchFamily="34" charset="0"/>
                <a:cs typeface="Arial" pitchFamily="34" charset="0"/>
              </a:rPr>
              <a:t>To clinical trials 2016 Israel 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00808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en-US" i="1" dirty="0" err="1" smtClean="0">
                <a:latin typeface="Arial" pitchFamily="34" charset="0"/>
                <a:cs typeface="Arial" pitchFamily="34" charset="0"/>
              </a:rPr>
              <a:t>EpithelixTM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MucilAirTM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Biopsy-driven system (Trp1282*) –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Structure-function relationship</a:t>
            </a:r>
            <a:endParaRPr lang="en-US" dirty="0"/>
          </a:p>
        </p:txBody>
      </p:sp>
      <p:pic>
        <p:nvPicPr>
          <p:cNvPr id="215042" name="Picture 2" descr="https://encrypted-tbn2.gstatic.com/images?q=tbn:ANd9GcSpptwKhrBNWs7h9LLvHBb3vIvB5OisQynMbtWcQwA_dcmD4Rd-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13" y="1052736"/>
            <a:ext cx="9143999" cy="5805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215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616624"/>
          </a:xfr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9600" b="1" i="1" dirty="0" smtClean="0">
                <a:latin typeface="Arial" pitchFamily="34" charset="0"/>
                <a:cs typeface="Arial" pitchFamily="34" charset="0"/>
              </a:rPr>
              <a:t>Full length proteins = (?) functionality</a:t>
            </a:r>
            <a:endParaRPr lang="en-US" sz="9600" b="1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39594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Targets the inflammation/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oncokinases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     TBK1 –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Ikkepsilon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 -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microM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range of effective inhibition (IC50 = 1-2microM)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TBK1/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ikkepsilon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– activate key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proinflammatory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transcriptional factor: NF-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kappaB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Discovered by Reilly et al. 2013 Nature Med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i="1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– inflammation targeting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556792"/>
            <a:ext cx="8172400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529408"/>
            <a:ext cx="496855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2" grpId="1" build="p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082347"/>
          </a:xfr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Reilly et al 2015 Nat 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Commun</a:t>
            </a:r>
            <a:endParaRPr lang="en-US" sz="4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Tackles human insulin resistance </a:t>
            </a:r>
          </a:p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Merged to 150mg dose per day – 12 weeks</a:t>
            </a:r>
          </a:p>
          <a:p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Amlexanox</a:t>
            </a: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Human trial = positive on target effect: TBK1 and </a:t>
            </a:r>
            <a:r>
              <a:rPr lang="en-US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ikkepsilon</a:t>
            </a: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in vivo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4" descr="D:\BABE\individual BABE files\hols10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737320"/>
            <a:ext cx="8136904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58618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600" i="1" dirty="0" smtClean="0">
                <a:latin typeface="Arial" pitchFamily="34" charset="0"/>
                <a:cs typeface="Arial" pitchFamily="34" charset="0"/>
              </a:rPr>
              <a:t>Application – with my ‘</a:t>
            </a:r>
            <a:r>
              <a:rPr lang="en-US" sz="6600" i="1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sz="6600" i="1" dirty="0" smtClean="0">
                <a:latin typeface="Arial" pitchFamily="34" charset="0"/>
                <a:cs typeface="Arial" pitchFamily="34" charset="0"/>
              </a:rPr>
              <a:t>’ collaboration </a:t>
            </a:r>
            <a:endParaRPr lang="en-US" sz="66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44016"/>
            <a:ext cx="8352928" cy="3356992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600" i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invasive ‘tongue’ /front of oral </a:t>
            </a:r>
            <a:r>
              <a:rPr lang="en-US" sz="3600" i="1" dirty="0" err="1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squamous</a:t>
            </a:r>
            <a:r>
              <a:rPr lang="en-US" sz="3600" i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600" i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 carcinoma - </a:t>
            </a:r>
            <a:r>
              <a:rPr lang="en-US" sz="3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taken by </a:t>
            </a:r>
            <a:r>
              <a:rPr lang="en-US" sz="3600" i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Celestron</a:t>
            </a:r>
            <a:r>
              <a:rPr lang="en-US" sz="3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LCD digital microscope #44340    400x   (original H and E section – courtesy The Ohio State University Dental Pathology Service )</a:t>
            </a:r>
            <a:r>
              <a:rPr lang="en-US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/>
            </a:r>
            <a:br>
              <a:rPr lang="en-US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</a:br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996952"/>
            <a:ext cx="770485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Readthrough</a:t>
            </a: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for cancer – </a:t>
            </a:r>
            <a:b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</a:br>
            <a:r>
              <a:rPr lang="en-US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Oncol</a:t>
            </a: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Res 2010 - </a:t>
            </a:r>
            <a:r>
              <a:rPr lang="en-US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jl</a:t>
            </a: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i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My initial proposal;  J Loudon </a:t>
            </a:r>
            <a:r>
              <a:rPr lang="en-US" dirty="0" err="1" smtClean="0"/>
              <a:t>Oncol</a:t>
            </a:r>
            <a:r>
              <a:rPr lang="en-US" dirty="0" smtClean="0"/>
              <a:t> Res 2010</a:t>
            </a:r>
          </a:p>
          <a:p>
            <a:r>
              <a:rPr lang="en-US" dirty="0" smtClean="0"/>
              <a:t>‘rescuing’ </a:t>
            </a:r>
            <a:r>
              <a:rPr lang="en-US" dirty="0" err="1" smtClean="0"/>
              <a:t>tumour</a:t>
            </a:r>
            <a:r>
              <a:rPr lang="en-US" dirty="0" smtClean="0"/>
              <a:t> suppressor PTC (nonsense mutations) by </a:t>
            </a:r>
            <a:r>
              <a:rPr lang="en-US" dirty="0" err="1" smtClean="0"/>
              <a:t>readthrough</a:t>
            </a:r>
            <a:endParaRPr lang="en-US" dirty="0" smtClean="0"/>
          </a:p>
          <a:p>
            <a:r>
              <a:rPr lang="en-US" dirty="0" smtClean="0"/>
              <a:t>Only available drugs were the </a:t>
            </a:r>
            <a:r>
              <a:rPr lang="en-US" dirty="0" err="1" smtClean="0"/>
              <a:t>aminoglycosides</a:t>
            </a:r>
            <a:r>
              <a:rPr lang="en-US" dirty="0" smtClean="0"/>
              <a:t> (natural  produced antibiotics) and recently discovered </a:t>
            </a:r>
            <a:r>
              <a:rPr lang="en-US" dirty="0" err="1" smtClean="0"/>
              <a:t>reafthrough</a:t>
            </a:r>
            <a:r>
              <a:rPr lang="en-US" dirty="0" smtClean="0"/>
              <a:t> agent </a:t>
            </a:r>
            <a:r>
              <a:rPr lang="en-US" dirty="0" err="1" smtClean="0"/>
              <a:t>Ataluren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smtClean="0"/>
              <a:t>`</a:t>
            </a:r>
            <a:endParaRPr lang="en-US" dirty="0"/>
          </a:p>
        </p:txBody>
      </p:sp>
      <p:pic>
        <p:nvPicPr>
          <p:cNvPr id="5" name="Content Placeholder 3" descr="File:PTC124.sv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71600" y="4509120"/>
            <a:ext cx="6972300" cy="2743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 </a:t>
            </a:r>
            <a:br>
              <a:rPr lang="en-US" dirty="0" smtClean="0"/>
            </a:b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Tp53 nonsense mutations mouth cancers total = 15 – </a:t>
            </a:r>
            <a:r>
              <a:rPr lang="en-US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eg</a:t>
            </a: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=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888192"/>
            <a:ext cx="8229600" cy="2476912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 b="1" dirty="0" smtClean="0"/>
              <a:t>Position                                          342</a:t>
            </a:r>
            <a:endParaRPr lang="en-US" dirty="0" smtClean="0"/>
          </a:p>
          <a:p>
            <a:r>
              <a:rPr lang="en-US" b="1" dirty="0" smtClean="0"/>
              <a:t>Mutation                                   </a:t>
            </a:r>
            <a:r>
              <a:rPr lang="en-US" dirty="0" smtClean="0"/>
              <a:t>c.1024C&gt;T</a:t>
            </a:r>
          </a:p>
          <a:p>
            <a:r>
              <a:rPr lang="en-US" b="1" dirty="0" smtClean="0"/>
              <a:t>Mutation (Amino Acid)                </a:t>
            </a:r>
            <a:r>
              <a:rPr lang="en-US" dirty="0" smtClean="0"/>
              <a:t> p.R342*</a:t>
            </a:r>
          </a:p>
          <a:p>
            <a:r>
              <a:rPr lang="en-US" b="1" dirty="0" smtClean="0"/>
              <a:t>Mutation Type                       </a:t>
            </a:r>
            <a:r>
              <a:rPr lang="en-US" dirty="0" smtClean="0"/>
              <a:t>Substitution </a:t>
            </a:r>
          </a:p>
          <a:p>
            <a:pPr>
              <a:buNone/>
            </a:pPr>
            <a:r>
              <a:rPr lang="en-US" dirty="0" smtClean="0"/>
              <a:t>                                                  nonsense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288" y="274638"/>
            <a:ext cx="6131024" cy="1143000"/>
          </a:xfr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THE CANCER STORY –</a:t>
            </a:r>
            <a:b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in vivo proof of concept  </a:t>
            </a:r>
            <a:endParaRPr lang="en-US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Restoration of APC gene function in colonic cancer cells by </a:t>
            </a:r>
            <a:r>
              <a:rPr lang="en-US" sz="3200" b="1" i="1" dirty="0" err="1" smtClean="0">
                <a:latin typeface="Arial" pitchFamily="34" charset="0"/>
                <a:cs typeface="Arial" pitchFamily="34" charset="0"/>
              </a:rPr>
              <a:t>aminoglycoside</a:t>
            </a:r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- and </a:t>
            </a:r>
            <a:r>
              <a:rPr lang="en-US" sz="3200" b="1" i="1" dirty="0" err="1" smtClean="0">
                <a:latin typeface="Arial" pitchFamily="34" charset="0"/>
                <a:cs typeface="Arial" pitchFamily="34" charset="0"/>
              </a:rPr>
              <a:t>macrolide</a:t>
            </a:r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-induced read-through of premature termination </a:t>
            </a:r>
            <a:r>
              <a:rPr lang="en-US" sz="3200" b="1" i="1" dirty="0" err="1" smtClean="0">
                <a:latin typeface="Arial" pitchFamily="34" charset="0"/>
                <a:cs typeface="Arial" pitchFamily="34" charset="0"/>
              </a:rPr>
              <a:t>codons</a:t>
            </a:r>
            <a:endParaRPr lang="en-US" sz="32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b="1" i="1" dirty="0" err="1" smtClean="0">
                <a:latin typeface="Arial" pitchFamily="34" charset="0"/>
                <a:cs typeface="Arial" pitchFamily="34" charset="0"/>
              </a:rPr>
              <a:t>Alona</a:t>
            </a:r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i="1" dirty="0" err="1" smtClean="0">
                <a:latin typeface="Arial" pitchFamily="34" charset="0"/>
                <a:cs typeface="Arial" pitchFamily="34" charset="0"/>
              </a:rPr>
              <a:t>Zilberberg</a:t>
            </a:r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200" b="1" i="1" dirty="0" err="1" smtClean="0">
                <a:latin typeface="Arial" pitchFamily="34" charset="0"/>
                <a:cs typeface="Arial" pitchFamily="34" charset="0"/>
              </a:rPr>
              <a:t>Lital</a:t>
            </a:r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i="1" dirty="0" err="1" smtClean="0">
                <a:latin typeface="Arial" pitchFamily="34" charset="0"/>
                <a:cs typeface="Arial" pitchFamily="34" charset="0"/>
              </a:rPr>
              <a:t>Lahav</a:t>
            </a:r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200" b="1" i="1" dirty="0" err="1" smtClean="0">
                <a:latin typeface="Arial" pitchFamily="34" charset="0"/>
                <a:cs typeface="Arial" pitchFamily="34" charset="0"/>
              </a:rPr>
              <a:t>Rina</a:t>
            </a:r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 Rosin-</a:t>
            </a:r>
            <a:r>
              <a:rPr lang="en-US" sz="3200" b="1" i="1" dirty="0" err="1" smtClean="0">
                <a:latin typeface="Arial" pitchFamily="34" charset="0"/>
                <a:cs typeface="Arial" pitchFamily="34" charset="0"/>
              </a:rPr>
              <a:t>Arbesfeld</a:t>
            </a:r>
            <a:endParaRPr lang="en-US" sz="32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Gut 2010;59:496e507. doi:10.1136/gut.2008.169805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70386"/>
          </a:xfr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i="1" dirty="0" err="1" smtClean="0">
                <a:latin typeface="Arial" pitchFamily="34" charset="0"/>
                <a:cs typeface="Arial" pitchFamily="34" charset="0"/>
              </a:rPr>
              <a:t>Gentamicin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– effective in vivo </a:t>
            </a:r>
            <a:br>
              <a:rPr lang="en-US" i="1" dirty="0" smtClean="0">
                <a:latin typeface="Arial" pitchFamily="34" charset="0"/>
                <a:cs typeface="Arial" pitchFamily="34" charset="0"/>
              </a:rPr>
            </a:br>
            <a:r>
              <a:rPr lang="en-US" i="1" dirty="0" smtClean="0">
                <a:latin typeface="Arial" pitchFamily="34" charset="0"/>
                <a:cs typeface="Arial" pitchFamily="34" charset="0"/>
              </a:rPr>
              <a:t>Red arrow = control (APC blocked – ‘red light’</a:t>
            </a:r>
            <a:br>
              <a:rPr lang="en-US" i="1" dirty="0" smtClean="0">
                <a:latin typeface="Arial" pitchFamily="34" charset="0"/>
                <a:cs typeface="Arial" pitchFamily="34" charset="0"/>
              </a:rPr>
            </a:br>
            <a:r>
              <a:rPr lang="en-US" i="1" dirty="0" smtClean="0">
                <a:latin typeface="Arial" pitchFamily="34" charset="0"/>
                <a:cs typeface="Arial" pitchFamily="34" charset="0"/>
              </a:rPr>
              <a:t>Green arrow = test – APC given the  - ‘green light ‘ –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readthrough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to full length TS – rescue to WT)  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17040" y="5301208"/>
            <a:ext cx="9361040" cy="662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own Arrow 4"/>
          <p:cNvSpPr/>
          <p:nvPr/>
        </p:nvSpPr>
        <p:spPr>
          <a:xfrm>
            <a:off x="8028384" y="3933056"/>
            <a:ext cx="216024" cy="1152128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7308304" y="3645024"/>
            <a:ext cx="720080" cy="136815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5796136" y="3861048"/>
            <a:ext cx="216024" cy="1152128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755576" y="3645024"/>
            <a:ext cx="720080" cy="136815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Precancerous skin disease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Defect Collagen VII – epidermal incoherence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High morbidity and mortality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Not infrequent nonsense mutational cause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NMD active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Thomas Jefferson introduced to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in 2014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7088" cy="1143000"/>
          </a:xfrm>
          <a:solidFill>
            <a:schemeClr val="bg2">
              <a:lumMod val="90000"/>
            </a:schemeClr>
          </a:solidFill>
          <a:ln w="76200"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RDEB recessive dystrophic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epidermolysis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bullosa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425" y="-3154660"/>
            <a:ext cx="8791575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16832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Treatment with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for 48h induces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COlVII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protein ex-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pression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in RDEB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keratinocytes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compared to non treated control (NT). The data show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to be more efficient at read through PTC as compared to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gentamicin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958852"/>
            <a:ext cx="8280920" cy="3899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eft Arrow 4"/>
          <p:cNvSpPr/>
          <p:nvPr/>
        </p:nvSpPr>
        <p:spPr>
          <a:xfrm>
            <a:off x="6588224" y="6237312"/>
            <a:ext cx="2232248" cy="6206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6660232" y="4725144"/>
            <a:ext cx="2232248" cy="620688"/>
          </a:xfrm>
          <a:prstGeom prst="lef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5580112" y="2060848"/>
            <a:ext cx="864096" cy="201622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2843808" y="2060848"/>
            <a:ext cx="864096" cy="201622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3563888" y="2060848"/>
            <a:ext cx="864096" cy="2016224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4211960" y="2060848"/>
            <a:ext cx="864096" cy="2016224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4932040" y="2060848"/>
            <a:ext cx="864096" cy="2016224"/>
          </a:xfrm>
          <a:prstGeom prst="downArrow">
            <a:avLst/>
          </a:prstGeom>
          <a:solidFill>
            <a:srgbClr val="002A1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1475656" y="2060848"/>
            <a:ext cx="864096" cy="2016224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61226" y="2060848"/>
            <a:ext cx="264687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Amlexanox</a:t>
            </a:r>
            <a:endParaRPr lang="en-US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619307" y="2276872"/>
            <a:ext cx="1184941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Gen</a:t>
            </a:r>
            <a:endParaRPr lang="en-U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25344"/>
            <a:ext cx="8229600" cy="4900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>
              <a:buNone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b="1" dirty="0" smtClean="0">
                <a:latin typeface="Arial" pitchFamily="34" charset="0"/>
                <a:cs typeface="Arial" pitchFamily="34" charset="0"/>
              </a:rPr>
              <a:t>Introduced to </a:t>
            </a:r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in 2014 -  keen to pursue as long history of acceptance </a:t>
            </a:r>
          </a:p>
          <a:p>
            <a:r>
              <a:rPr lang="en-US" sz="3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Comment: “I can see we’re on the same page for NMD inhibition/read through as cancer therapy!”</a:t>
            </a:r>
            <a:endParaRPr lang="en-US" sz="3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39154"/>
            <a:ext cx="8229600" cy="1417638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Lawrence Gardner, New York:  Gardner laboratory  - Cancer Res 2014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Li et al 2014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J Cancer</a:t>
            </a:r>
          </a:p>
          <a:p>
            <a:r>
              <a:rPr lang="en-US" sz="35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“Selective TBK1/</a:t>
            </a:r>
            <a:r>
              <a:rPr lang="en-US" sz="3500" b="1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Ikki</a:t>
            </a:r>
            <a:r>
              <a:rPr lang="en-US" sz="35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dual inhibitors with anti-cancer potency”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Three synthetic inhibitors to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kinases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oncoKinases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inhibit cancer cells: mammary carcinoma/mouth cancers.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SCC-9 human mouth cancer n nu/nu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xenograft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mouse model inhibited by dual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oncokinase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small molecular agent targeting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In vivo studies with human cancer model in mouse shows marked cancer inhibition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Novel way ahead for human cancer therapeutics 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79712" y="274638"/>
            <a:ext cx="4464496" cy="1143000"/>
          </a:xfr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Onco</a:t>
            </a:r>
            <a:r>
              <a:rPr lang="en-US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kinases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00568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n-US" sz="4400" b="1" i="1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sz="4400" b="1" i="1" dirty="0" smtClean="0">
                <a:latin typeface="Arial" pitchFamily="34" charset="0"/>
                <a:cs typeface="Arial" pitchFamily="34" charset="0"/>
              </a:rPr>
              <a:t> – a potent inhibitor of </a:t>
            </a:r>
            <a:r>
              <a:rPr lang="en-US" sz="4400" b="1" i="1" dirty="0" err="1" smtClean="0">
                <a:latin typeface="Arial" pitchFamily="34" charset="0"/>
                <a:cs typeface="Arial" pitchFamily="34" charset="0"/>
              </a:rPr>
              <a:t>oncoKinases</a:t>
            </a:r>
            <a:endParaRPr lang="en-US" sz="4400" b="1" i="1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n-US" sz="4400" b="1" i="1" dirty="0" smtClean="0">
                <a:latin typeface="Arial" pitchFamily="34" charset="0"/>
                <a:cs typeface="Arial" pitchFamily="34" charset="0"/>
              </a:rPr>
              <a:t>(from studies in immunology – </a:t>
            </a:r>
            <a:r>
              <a:rPr lang="en-US" sz="4400" b="1" i="1" dirty="0" err="1" smtClean="0">
                <a:latin typeface="Arial" pitchFamily="34" charset="0"/>
                <a:cs typeface="Arial" pitchFamily="34" charset="0"/>
              </a:rPr>
              <a:t>Everts</a:t>
            </a:r>
            <a:r>
              <a:rPr lang="en-US" sz="4400" b="1" i="1" dirty="0" smtClean="0">
                <a:latin typeface="Arial" pitchFamily="34" charset="0"/>
                <a:cs typeface="Arial" pitchFamily="34" charset="0"/>
              </a:rPr>
              <a:t> et al 2014)</a:t>
            </a:r>
            <a:endParaRPr lang="en-US" sz="4400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956392" y="-5716016"/>
            <a:ext cx="11688632" cy="871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eft Arrow 6"/>
          <p:cNvSpPr/>
          <p:nvPr/>
        </p:nvSpPr>
        <p:spPr>
          <a:xfrm>
            <a:off x="2843808" y="1196752"/>
            <a:ext cx="2448272" cy="576064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86610"/>
          </a:xfrm>
          <a:solidFill>
            <a:schemeClr val="accent1">
              <a:lumMod val="60000"/>
              <a:lumOff val="40000"/>
            </a:schemeClr>
          </a:solidFill>
          <a:ln w="762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Conclusion = </a:t>
            </a:r>
            <a:r>
              <a:rPr lang="en-US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Amlexanox</a:t>
            </a: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may be now readily repurposed as a broad </a:t>
            </a:r>
            <a:r>
              <a:rPr lang="en-US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oncoKinase</a:t>
            </a: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inhibitor thus </a:t>
            </a:r>
            <a:r>
              <a:rPr lang="en-US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controling</a:t>
            </a: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the </a:t>
            </a:r>
            <a:r>
              <a:rPr lang="en-US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dysregulated</a:t>
            </a: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inflammatory response resulting in cancer cell growth/survival</a:t>
            </a:r>
            <a:endParaRPr lang="en-US" i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769360"/>
            <a:ext cx="8686800" cy="49000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4400" i="1" dirty="0" err="1" smtClean="0">
                <a:latin typeface="Arial" pitchFamily="34" charset="0"/>
                <a:cs typeface="Arial" pitchFamily="34" charset="0"/>
              </a:rPr>
              <a:t>Readthrough</a:t>
            </a:r>
            <a:r>
              <a:rPr lang="en-US" sz="4400" i="1" dirty="0" smtClean="0">
                <a:latin typeface="Arial" pitchFamily="34" charset="0"/>
                <a:cs typeface="Arial" pitchFamily="34" charset="0"/>
              </a:rPr>
              <a:t> – genetic diseases/cancer/senses/</a:t>
            </a:r>
          </a:p>
          <a:p>
            <a:pPr>
              <a:buNone/>
            </a:pPr>
            <a:r>
              <a:rPr lang="en-US" sz="4400" i="1" dirty="0" smtClean="0">
                <a:latin typeface="Arial" pitchFamily="34" charset="0"/>
                <a:cs typeface="Arial" pitchFamily="34" charset="0"/>
              </a:rPr>
              <a:t>    intelligence </a:t>
            </a:r>
          </a:p>
          <a:p>
            <a:r>
              <a:rPr lang="en-US" sz="4400" i="1" dirty="0" err="1" smtClean="0">
                <a:latin typeface="Arial" pitchFamily="34" charset="0"/>
                <a:cs typeface="Arial" pitchFamily="34" charset="0"/>
              </a:rPr>
              <a:t>Neuroinflammation</a:t>
            </a:r>
            <a:r>
              <a:rPr lang="en-US" sz="4400" i="1" dirty="0" smtClean="0">
                <a:latin typeface="Arial" pitchFamily="34" charset="0"/>
                <a:cs typeface="Arial" pitchFamily="34" charset="0"/>
              </a:rPr>
              <a:t> – neurodegenerative diseases/intelligence/genetic diseases </a:t>
            </a:r>
            <a:endParaRPr lang="en-US" sz="44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87624" y="274638"/>
            <a:ext cx="4392488" cy="1143000"/>
          </a:xfrm>
          <a:solidFill>
            <a:schemeClr val="bg2">
              <a:lumMod val="9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Neurology </a:t>
            </a:r>
            <a:endParaRPr lang="en-US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s://encrypted-tbn0.gstatic.com/images?q=tbn:ANd9GcT2VIZFYSgjpWwZ5hzcwM-98uvfSJzu4VRjeyRMEOYRMxJGzN_Sr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0"/>
            <a:ext cx="2824455" cy="2115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287413"/>
            <a:ext cx="8229600" cy="4525963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MECP2 gene involved – methyl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CpG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binding protein – needed for correct neural development – both silences and activates coordinated genetic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programmes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– 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X linked 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In girls – mental incapacitation developing from early age – males do not survive 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Attention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behavour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speech decline </a:t>
            </a:r>
          </a:p>
          <a:p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Overtaps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with Autism in phenotype</a:t>
            </a:r>
          </a:p>
          <a:p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i="1" dirty="0" err="1" smtClean="0">
                <a:latin typeface="Arial" pitchFamily="34" charset="0"/>
                <a:cs typeface="Arial" pitchFamily="34" charset="0"/>
              </a:rPr>
              <a:t>Rett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syndrome – devastating,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neurodevelopmental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- very complex genetic disease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7667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en-US" b="1" dirty="0" err="1" smtClean="0">
                <a:latin typeface="Arial" pitchFamily="34" charset="0"/>
                <a:cs typeface="Arial" pitchFamily="34" charset="0"/>
              </a:rPr>
              <a:t>Microglial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cells rely on metabolic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glycolytic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reprogramming reflected by ECAR for activation on LPS stimulus J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Neurosci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Res 2014</a:t>
            </a:r>
          </a:p>
          <a:p>
            <a:r>
              <a:rPr lang="en-US" b="1" dirty="0" err="1" smtClean="0">
                <a:latin typeface="Arial" pitchFamily="34" charset="0"/>
                <a:cs typeface="Arial" pitchFamily="34" charset="0"/>
              </a:rPr>
              <a:t>Luteolin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– a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chromone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compound, natural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flavonol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 - Targets TBK1</a:t>
            </a:r>
          </a:p>
          <a:p>
            <a:r>
              <a:rPr lang="en-US" b="1" dirty="0" err="1" smtClean="0">
                <a:latin typeface="Arial" pitchFamily="34" charset="0"/>
                <a:cs typeface="Arial" pitchFamily="34" charset="0"/>
              </a:rPr>
              <a:t>Luteolin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improves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Rett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phenotype in mouse and improves </a:t>
            </a:r>
            <a:r>
              <a:rPr lang="en-US" sz="33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Autism spectrum disorders</a:t>
            </a:r>
            <a:r>
              <a:rPr lang="en-US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in human  -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Luteolin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concluded to block microglia and mast cell activation [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NeuroProtekTM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] J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Neuroimmunol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2015 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Pathways are coincident with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matching chemical structural features</a:t>
            </a:r>
          </a:p>
          <a:p>
            <a:r>
              <a:rPr lang="en-US" b="1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predicted to work in a similar way in vivo</a:t>
            </a:r>
          </a:p>
          <a:p>
            <a:r>
              <a:rPr lang="en-US" sz="3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Long track record of safety and pharmacokinetics place </a:t>
            </a:r>
            <a:r>
              <a:rPr lang="en-US" sz="3000" b="1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Amlexanox</a:t>
            </a:r>
            <a:r>
              <a:rPr lang="en-US" sz="3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ahead of GRAS compounds </a:t>
            </a:r>
            <a:endParaRPr lang="en-US" sz="30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Clues from Nature  - related </a:t>
            </a:r>
            <a:r>
              <a:rPr lang="en-US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flavonol</a:t>
            </a: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Luteolin</a:t>
            </a: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i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25344"/>
            <a:ext cx="8686800" cy="482799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Commenced January 8</a:t>
            </a:r>
            <a:r>
              <a:rPr lang="en-US" sz="3200" b="1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2015</a:t>
            </a:r>
          </a:p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4 year old girl with deteriorating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Rett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syndrome</a:t>
            </a:r>
          </a:p>
          <a:p>
            <a:pPr>
              <a:buNone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Dose 150mg 50mg 3 x day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SolfaTM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Tablets  -Takeda Japan </a:t>
            </a:r>
          </a:p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Increased dose to 300mg per day in July</a:t>
            </a:r>
          </a:p>
          <a:p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After 8 weeks – “blinded” team of examiners noted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imrpovements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in speech/attention at her Special School</a:t>
            </a:r>
          </a:p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At late June, condition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stabilised</a:t>
            </a: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Long term trial </a:t>
            </a:r>
          </a:p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So far, so good – all toxicology nil side effects (PSG EEG blood screening)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Clinical Trial –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Rett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– Mexico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052736"/>
            <a:ext cx="820603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323528" y="274638"/>
            <a:ext cx="8363272" cy="25062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One helps or saves one person one helps or saves the World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i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- </a:t>
            </a:r>
            <a:r>
              <a:rPr kumimoji="0" lang="en-US" sz="3300" b="1" i="1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proverb from ancient Levant</a:t>
            </a:r>
            <a:endParaRPr kumimoji="0" lang="en-US" sz="33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Cross BBB?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Dr Iwata Tokyo, examining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in mouse models of glaucoma – assess ability to cross into CNS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Label like PET FDG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radioisotopic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means ???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7484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i="1" dirty="0" err="1" smtClean="0">
                <a:latin typeface="Arial" pitchFamily="34" charset="0"/>
                <a:cs typeface="Arial" pitchFamily="34" charset="0"/>
              </a:rPr>
              <a:t>Biodistribution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?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1010dfdsf005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635896" y="3825044"/>
            <a:ext cx="5951984" cy="44639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 build="p" animBg="1"/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60648"/>
            <a:ext cx="35433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565726" y="260648"/>
            <a:ext cx="6543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412776"/>
            <a:ext cx="3552825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7817307" y="1412776"/>
            <a:ext cx="643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4077072"/>
            <a:ext cx="8229600" cy="266429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= untreated Pax6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 = treated Pax6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Postnatal pups – daily subcutaneous injections of an aqueous solution of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Gentamicin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Malformations of retina lens and cornea are </a:t>
            </a:r>
            <a:r>
              <a:rPr kumimoji="0" lang="en-US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normalised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compared to untreated controls 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9" name="Picture 2" descr="https://encrypted-tbn2.gstatic.com/images?q=tbn:ANd9GcT4s_wNxTruH40edbnseRnE06qjHdmy576f9tmPY9sx_skHqQ1PB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74527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16024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US" b="1" dirty="0" err="1" smtClean="0">
                <a:latin typeface="Arial" pitchFamily="34" charset="0"/>
                <a:cs typeface="Arial" pitchFamily="34" charset="0"/>
              </a:rPr>
              <a:t>Retimitis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pigmentosa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– complex genetic degenerative eye disease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Many cases nonsense mutational linked –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eg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RP2 gene – X-linked so males often involved  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UCL has already shown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aminoglycosides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Ataluren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rescues the defect in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iPSC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retinal derived patient cells  - cellular phenotype reversed</a:t>
            </a:r>
          </a:p>
          <a:p>
            <a:r>
              <a:rPr lang="en-US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Clinical application = VAST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43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Now – testing </a:t>
            </a:r>
            <a:r>
              <a:rPr lang="en-US" sz="4300" b="1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Amlexanox</a:t>
            </a:r>
            <a:endParaRPr lang="en-US" sz="43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err="1" smtClean="0">
                <a:latin typeface="Arial" pitchFamily="34" charset="0"/>
                <a:cs typeface="Arial" pitchFamily="34" charset="0"/>
              </a:rPr>
              <a:t>ElicsTM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– eye drops already clinically used for allergic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conjunivitis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(Japan) 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UCL London – Dr Mike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Cheetham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8661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i="1" dirty="0" smtClean="0"/>
              <a:t>Finally Werner Syndrome as a human ageing model</a:t>
            </a:r>
            <a:br>
              <a:rPr lang="en-US" i="1" dirty="0" smtClean="0"/>
            </a:b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WRN nonsense mutated protein </a:t>
            </a:r>
            <a:br>
              <a:rPr lang="en-US" i="1" dirty="0" smtClean="0"/>
            </a:br>
            <a:r>
              <a:rPr lang="en-US" i="1" dirty="0" smtClean="0"/>
              <a:t>results in ML issues – </a:t>
            </a:r>
            <a:r>
              <a:rPr lang="en-US" i="1" dirty="0" err="1" smtClean="0"/>
              <a:t>epigenetics</a:t>
            </a:r>
            <a:r>
              <a:rPr lang="en-US" i="1" dirty="0" smtClean="0"/>
              <a:t>, </a:t>
            </a:r>
            <a:r>
              <a:rPr lang="en-US" i="1" dirty="0" err="1" smtClean="0"/>
              <a:t>telomeric</a:t>
            </a:r>
            <a:r>
              <a:rPr lang="en-US" i="1" dirty="0" smtClean="0"/>
              <a:t> stability, replication</a:t>
            </a:r>
            <a:br>
              <a:rPr lang="en-US" i="1" dirty="0" smtClean="0"/>
            </a:b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Madrid trial n= 1 this yr with </a:t>
            </a:r>
            <a:r>
              <a:rPr lang="en-US" i="1" dirty="0" err="1" smtClean="0"/>
              <a:t>Amlexanox</a:t>
            </a:r>
            <a:r>
              <a:rPr lang="en-US" i="1" dirty="0" smtClean="0"/>
              <a:t> = standard dose 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13376"/>
            <a:ext cx="8229600" cy="3027792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Many aspects here</a:t>
            </a: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Direct anti-viral (University Allahabad)</a:t>
            </a: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Targets host viral activating ‘machinery’ – TBK1/</a:t>
            </a:r>
            <a:r>
              <a:rPr lang="en-US" b="1" i="1" dirty="0" err="1" smtClean="0">
                <a:latin typeface="Arial" pitchFamily="34" charset="0"/>
                <a:cs typeface="Arial" pitchFamily="34" charset="0"/>
              </a:rPr>
              <a:t>Ikkepsilon</a:t>
            </a:r>
            <a:endParaRPr lang="en-US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Targets destructive host reaction – model is </a:t>
            </a:r>
          </a:p>
          <a:p>
            <a:pPr>
              <a:buNone/>
            </a:pPr>
            <a:r>
              <a:rPr lang="en-US" b="1" i="1" dirty="0" smtClean="0">
                <a:latin typeface="Arial" pitchFamily="34" charset="0"/>
                <a:cs typeface="Arial" pitchFamily="34" charset="0"/>
              </a:rPr>
              <a:t>     GB virus C – Nature shows the ‘answer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’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Ebola - </a:t>
            </a:r>
            <a:r>
              <a:rPr lang="en-US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Amlexanox</a:t>
            </a:r>
            <a:endParaRPr lang="en-US" i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Related compounds:  target TBK1 and mast cells</a:t>
            </a:r>
          </a:p>
          <a:p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Resveratrol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– red wine  -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neuroprotective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- GRAS</a:t>
            </a:r>
          </a:p>
          <a:p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Rebamipide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– not FDA approved </a:t>
            </a:r>
          </a:p>
          <a:p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luteolin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– GRAS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– not tested for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readthrough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pPr algn="ctr"/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Other compounds - </a:t>
            </a:r>
            <a:endParaRPr lang="en-US" i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3424" y="274638"/>
            <a:ext cx="4042792" cy="1143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pPr algn="ctr"/>
            <a:r>
              <a:rPr lang="en-US" i="1" dirty="0" smtClean="0">
                <a:latin typeface="Arial" pitchFamily="34" charset="0"/>
                <a:cs typeface="Arial" pitchFamily="34" charset="0"/>
              </a:rPr>
              <a:t>Part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- 2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7200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en-US" sz="52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systemic manifestations of dental disease</a:t>
            </a:r>
          </a:p>
          <a:p>
            <a:r>
              <a:rPr lang="en-US" sz="36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The Paradox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3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inflammatory homeostatic model 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- explaining the conundrum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Cardiology and neurology - applications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Use of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to target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dysregulated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inflammatory response</a:t>
            </a: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404664"/>
            <a:ext cx="5472608" cy="616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0" y="1412776"/>
          <a:ext cx="3213100" cy="4248472"/>
        </p:xfrm>
        <a:graphic>
          <a:graphicData uri="http://schemas.openxmlformats.org/presentationml/2006/ole">
            <p:oleObj spid="_x0000_s1026" name="Acrobat Document" r:id="rId5" imgW="6858000" imgH="5143500" progId="AcroExch.Document.7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0528" y="-232016"/>
            <a:ext cx="8229600" cy="301294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Dietrich et al J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Periodontol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–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2013 – </a:t>
            </a:r>
            <a:r>
              <a:rPr lang="en-US" sz="28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The epidemiological evidence </a:t>
            </a:r>
            <a:br>
              <a:rPr lang="en-US" sz="28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behind the association between</a:t>
            </a:r>
            <a:br>
              <a:rPr lang="en-US" sz="28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periodontitis</a:t>
            </a:r>
            <a:r>
              <a:rPr lang="en-US" sz="28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and incident </a:t>
            </a:r>
            <a:br>
              <a:rPr lang="en-US" sz="28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atherosclerotic cardiovascular </a:t>
            </a:r>
            <a:br>
              <a:rPr lang="en-US" sz="28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disease</a:t>
            </a:r>
            <a:endParaRPr lang="en-US" sz="2800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407707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4000" b="1" dirty="0" smtClean="0">
                <a:latin typeface="Arial" pitchFamily="34" charset="0"/>
                <a:cs typeface="Arial" pitchFamily="34" charset="0"/>
              </a:rPr>
              <a:t>----</a:t>
            </a:r>
            <a:r>
              <a:rPr lang="en-US" sz="4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there is lacking evidence for relation between periodontal disease and incidence of secondary cardio-vascular events. </a:t>
            </a:r>
          </a:p>
          <a:p>
            <a:r>
              <a:rPr lang="en-US" sz="40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Cardiology/Neurology</a:t>
            </a:r>
            <a:endParaRPr lang="en-US" sz="40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s://encrypted-tbn2.gstatic.com/images?q=tbn:ANd9GcSuLgJpv88pPTMSvokBB83TjN7Mfmvz3N_PhUcsb2KF6_b3497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58050" y="0"/>
            <a:ext cx="1885950" cy="24193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858218"/>
          </a:xfrm>
          <a:solidFill>
            <a:schemeClr val="tx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Lockhart et al 2012 Circulation – quoted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Evid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Based Dent 2015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4104456"/>
          </a:xfr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r>
              <a:rPr lang="en-US" sz="4000" i="1" dirty="0" smtClean="0">
                <a:latin typeface="Arial" pitchFamily="34" charset="0"/>
                <a:cs typeface="Arial" pitchFamily="34" charset="0"/>
              </a:rPr>
              <a:t>“In the meantime, statements that imply a causative association between PD and specific ASVD events or claim that therapeutic interventions may be useful on the basis of that assumption are </a:t>
            </a:r>
            <a:r>
              <a:rPr lang="en-US" sz="4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unwarranted</a:t>
            </a:r>
            <a:r>
              <a:rPr lang="en-US" sz="4000" i="1" dirty="0" smtClean="0">
                <a:latin typeface="Arial" pitchFamily="34" charset="0"/>
                <a:cs typeface="Arial" pitchFamily="34" charset="0"/>
              </a:rPr>
              <a:t>” </a:t>
            </a:r>
            <a:endParaRPr lang="en-US" sz="40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Background – cause </a:t>
            </a:r>
            <a:r>
              <a:rPr lang="en-US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vs</a:t>
            </a:r>
            <a:r>
              <a:rPr lang="en-US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association</a:t>
            </a:r>
            <a:endParaRPr lang="en-US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52120" y="3068960"/>
            <a:ext cx="2808312" cy="216024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Christopher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Isosceles Triangle 4"/>
          <p:cNvSpPr/>
          <p:nvPr/>
        </p:nvSpPr>
        <p:spPr>
          <a:xfrm>
            <a:off x="1043608" y="2996952"/>
            <a:ext cx="2376264" cy="2592288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Arial" pitchFamily="34" charset="0"/>
                <a:cs typeface="Arial" pitchFamily="34" charset="0"/>
              </a:rPr>
              <a:t>Bert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419872" y="4337720"/>
            <a:ext cx="2304256" cy="25202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Arial" pitchFamily="34" charset="0"/>
                <a:cs typeface="Arial" pitchFamily="34" charset="0"/>
              </a:rPr>
              <a:t>Ann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Left-Right Arrow 6"/>
          <p:cNvSpPr/>
          <p:nvPr/>
        </p:nvSpPr>
        <p:spPr>
          <a:xfrm>
            <a:off x="2915816" y="3429000"/>
            <a:ext cx="2448272" cy="57606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526241" y="5013176"/>
            <a:ext cx="295465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Cause-effect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55576" y="5446965"/>
            <a:ext cx="295465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Cause-effect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79712" y="2492896"/>
            <a:ext cx="4140044" cy="92333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Association 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Causal </a:t>
            </a:r>
            <a:r>
              <a:rPr lang="en-US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vs</a:t>
            </a: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associations</a:t>
            </a:r>
            <a:endParaRPr lang="en-US" i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04048" y="2204864"/>
            <a:ext cx="3240360" cy="259228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Cardiac/cerebral ‘events’ 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619672" y="3933056"/>
            <a:ext cx="3888432" cy="2924944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Atheroma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Left-Right Arrow 6"/>
          <p:cNvSpPr/>
          <p:nvPr/>
        </p:nvSpPr>
        <p:spPr>
          <a:xfrm>
            <a:off x="2483768" y="1988840"/>
            <a:ext cx="2448272" cy="57606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-36512" y="2132856"/>
            <a:ext cx="4464496" cy="2592288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Periodontal inflammation 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40819" y="5746030"/>
            <a:ext cx="662361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51720" y="2636912"/>
            <a:ext cx="583814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68276" y="2132856"/>
            <a:ext cx="663964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Firstly, what is heart disease? </a:t>
            </a:r>
            <a:endParaRPr lang="en-US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CAD alone? – if so, then PD and CAD –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atheroma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– yes, causal evidence </a:t>
            </a:r>
          </a:p>
          <a:p>
            <a:endParaRPr lang="en-US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When does someone seek medical opinion?</a:t>
            </a:r>
          </a:p>
          <a:p>
            <a:pPr>
              <a:buNone/>
            </a:pPr>
            <a:endParaRPr lang="en-US" i="1" dirty="0" smtClean="0">
              <a:latin typeface="Arial" pitchFamily="34" charset="0"/>
              <a:cs typeface="Arial" pitchFamily="34" charset="0"/>
            </a:endParaRPr>
          </a:p>
          <a:p>
            <a:endParaRPr lang="en-US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Routine echocardiogram and workup not common – maybe high lipid profile with risk factor, obesity, diabetes family history (+++)….</a:t>
            </a:r>
          </a:p>
          <a:p>
            <a:endParaRPr lang="en-US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Pain/shortness of breath/other symptoms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>
          <a:xfrm>
            <a:off x="179512" y="260648"/>
            <a:ext cx="8892480" cy="54006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088" y="1340768"/>
            <a:ext cx="7668344" cy="3384376"/>
          </a:xfr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So, if PD may relate to </a:t>
            </a:r>
            <a:r>
              <a:rPr lang="en-US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atheroma</a:t>
            </a: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n-US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atheroma</a:t>
            </a: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relates to ‘events’ – but why PD does not relate to ‘events’?</a:t>
            </a:r>
            <a:b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</a:b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= somewhat of a paradox-conundrum </a:t>
            </a:r>
            <a:endParaRPr lang="en-US" i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0" y="692696"/>
            <a:ext cx="9144000" cy="489654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412776"/>
            <a:ext cx="7848872" cy="345638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Track specifics – ‘events’ – myocardial damage or CNS damage or PVD – kidney et cetera organ damage  - cell loss = a </a:t>
            </a:r>
            <a:r>
              <a:rPr lang="en-US" sz="49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failure in </a:t>
            </a:r>
            <a:r>
              <a:rPr lang="en-US" sz="4900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cytoprotection</a:t>
            </a:r>
            <a:r>
              <a:rPr lang="en-US" sz="49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4900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461216"/>
          </a:xfrm>
          <a:solidFill>
            <a:schemeClr val="bg2">
              <a:lumMod val="9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Inflammatory homeostasis model </a:t>
            </a: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J Loudon 2013 </a:t>
            </a:r>
            <a:r>
              <a:rPr lang="en-US" i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Jnl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Bioanalysis</a:t>
            </a:r>
            <a:r>
              <a:rPr lang="en-US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Medicine </a:t>
            </a: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</a:b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the design of the body to deal with inflammation – we need inflammation to target microbial ‘attack’ but side effects of inflammation/infection need to be </a:t>
            </a:r>
            <a:r>
              <a:rPr lang="en-US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countered</a:t>
            </a:r>
            <a:endParaRPr lang="en-US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0" y="-99392"/>
            <a:ext cx="9144000" cy="684076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18654"/>
            <a:ext cx="8229600" cy="531460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6600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LPS – TNF – il-6 – CRP = all products of </a:t>
            </a:r>
            <a:r>
              <a:rPr lang="en-US" sz="6600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inflammed</a:t>
            </a:r>
            <a:r>
              <a:rPr lang="en-US" sz="6600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600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periodontium</a:t>
            </a:r>
            <a:r>
              <a:rPr lang="en-US" sz="6600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– markers of systemic inflammatory burden</a:t>
            </a:r>
            <a:endParaRPr lang="en-US" sz="6600" i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44016"/>
          </a:xfr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err="1" smtClean="0">
                <a:latin typeface="Arial" pitchFamily="34" charset="0"/>
                <a:cs typeface="Arial" pitchFamily="34" charset="0"/>
              </a:rPr>
              <a:t>Sukhija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R et al Am J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Cardiol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2007</a:t>
            </a:r>
          </a:p>
          <a:p>
            <a:pPr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States: “…we hypothesized that an increase in serum markers of inflammation (hs-CRP,il-6, and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TNFalpha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) might correlate with major adverse cardiac events(MACEs).” </a:t>
            </a:r>
          </a:p>
          <a:p>
            <a:pPr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MACE = MI/mortality/interventional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revascularisation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Longitudinal prospective cohort – all patients admitted had acute chest pain c/w cardiac origin  - 6 months study </a:t>
            </a:r>
          </a:p>
          <a:p>
            <a:pPr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Adjusted for CAD risk = age/gender/diabetes/HTN/smoking/cholesterol 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38936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But – ? significance</a:t>
            </a:r>
            <a:endParaRPr lang="en-US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7951"/>
          </a:xfrm>
          <a:solidFill>
            <a:schemeClr val="accent3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“There was no significant positive association between MACEs and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hs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-CRP, il-6, TNF in adjusted and unadjusted models.”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“In conclusion, in patients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hospitalised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with chest pain, we found no association of serum levels of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hs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-CRP, il-6 or TNF with  …. MACEs at 6 months after adjustment for traditional CAD risk factors.”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2098576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Found</a:t>
            </a:r>
            <a:endParaRPr lang="en-US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31024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Examples – LPS – heart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en-US" sz="4800" i="1" dirty="0" smtClean="0">
                <a:latin typeface="Arial" pitchFamily="34" charset="0"/>
                <a:cs typeface="Arial" pitchFamily="34" charset="0"/>
              </a:rPr>
              <a:t>Yuan et al 2009  Am J </a:t>
            </a:r>
            <a:r>
              <a:rPr lang="en-US" sz="4800" i="1" dirty="0" err="1" smtClean="0">
                <a:latin typeface="Arial" pitchFamily="34" charset="0"/>
                <a:cs typeface="Arial" pitchFamily="34" charset="0"/>
              </a:rPr>
              <a:t>physiol</a:t>
            </a:r>
            <a:r>
              <a:rPr lang="en-US" sz="4800" i="1" dirty="0" smtClean="0">
                <a:latin typeface="Arial" pitchFamily="34" charset="0"/>
                <a:cs typeface="Arial" pitchFamily="34" charset="0"/>
              </a:rPr>
              <a:t> Heart Circ </a:t>
            </a:r>
            <a:r>
              <a:rPr lang="en-US" sz="4800" i="1" dirty="0" err="1" smtClean="0">
                <a:latin typeface="Arial" pitchFamily="34" charset="0"/>
                <a:cs typeface="Arial" pitchFamily="34" charset="0"/>
              </a:rPr>
              <a:t>Physiol</a:t>
            </a:r>
            <a:r>
              <a:rPr lang="en-US" sz="4800" i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4800" i="1" dirty="0" smtClean="0">
                <a:latin typeface="Arial" pitchFamily="34" charset="0"/>
                <a:cs typeface="Arial" pitchFamily="34" charset="0"/>
              </a:rPr>
              <a:t>LPS-induced </a:t>
            </a:r>
            <a:r>
              <a:rPr lang="en-US" sz="4800" i="1" dirty="0" err="1" smtClean="0">
                <a:latin typeface="Arial" pitchFamily="34" charset="0"/>
                <a:cs typeface="Arial" pitchFamily="34" charset="0"/>
              </a:rPr>
              <a:t>autophagy</a:t>
            </a:r>
            <a:r>
              <a:rPr lang="en-US" sz="4800" i="1" dirty="0" smtClean="0">
                <a:latin typeface="Arial" pitchFamily="34" charset="0"/>
                <a:cs typeface="Arial" pitchFamily="34" charset="0"/>
              </a:rPr>
              <a:t> is mediated by oxidative signaling in </a:t>
            </a:r>
            <a:r>
              <a:rPr lang="en-US" sz="4800" i="1" dirty="0" err="1" smtClean="0">
                <a:latin typeface="Arial" pitchFamily="34" charset="0"/>
                <a:cs typeface="Arial" pitchFamily="34" charset="0"/>
              </a:rPr>
              <a:t>cardiomyocytes</a:t>
            </a:r>
            <a:r>
              <a:rPr lang="en-US" sz="4800" i="1" dirty="0" smtClean="0">
                <a:latin typeface="Arial" pitchFamily="34" charset="0"/>
                <a:cs typeface="Arial" pitchFamily="34" charset="0"/>
              </a:rPr>
              <a:t> and is associated with </a:t>
            </a:r>
            <a:r>
              <a:rPr lang="en-US" sz="4800" i="1" dirty="0" err="1" smtClean="0">
                <a:latin typeface="Arial" pitchFamily="34" charset="0"/>
                <a:cs typeface="Arial" pitchFamily="34" charset="0"/>
              </a:rPr>
              <a:t>cytoprotection</a:t>
            </a:r>
            <a:r>
              <a:rPr lang="en-US" sz="4800" i="1" dirty="0" smtClean="0">
                <a:latin typeface="Arial" pitchFamily="34" charset="0"/>
                <a:cs typeface="Arial" pitchFamily="34" charset="0"/>
              </a:rPr>
              <a:t> – </a:t>
            </a:r>
          </a:p>
          <a:p>
            <a:r>
              <a:rPr lang="en-US" sz="4800" i="1" dirty="0" err="1" smtClean="0">
                <a:latin typeface="Arial" pitchFamily="34" charset="0"/>
                <a:cs typeface="Arial" pitchFamily="34" charset="0"/>
              </a:rPr>
              <a:t>autophagy</a:t>
            </a:r>
            <a:r>
              <a:rPr lang="en-US" sz="4800" i="1" dirty="0" smtClean="0">
                <a:latin typeface="Arial" pitchFamily="34" charset="0"/>
                <a:cs typeface="Arial" pitchFamily="34" charset="0"/>
              </a:rPr>
              <a:t> is increased on exposure to LPS or </a:t>
            </a:r>
            <a:r>
              <a:rPr lang="en-US" sz="4800" i="1" dirty="0" err="1" smtClean="0">
                <a:latin typeface="Arial" pitchFamily="34" charset="0"/>
                <a:cs typeface="Arial" pitchFamily="34" charset="0"/>
              </a:rPr>
              <a:t>TNFalpha</a:t>
            </a:r>
            <a:endParaRPr lang="en-US" sz="4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4800" i="1" dirty="0" smtClean="0">
                <a:latin typeface="Arial" pitchFamily="34" charset="0"/>
                <a:cs typeface="Arial" pitchFamily="34" charset="0"/>
              </a:rPr>
              <a:t>A reactive </a:t>
            </a:r>
            <a:r>
              <a:rPr lang="en-US" sz="4800" i="1" dirty="0" err="1" smtClean="0">
                <a:latin typeface="Arial" pitchFamily="34" charset="0"/>
                <a:cs typeface="Arial" pitchFamily="34" charset="0"/>
              </a:rPr>
              <a:t>cytoprotective</a:t>
            </a:r>
            <a:r>
              <a:rPr lang="en-US" sz="4800" i="1" dirty="0" smtClean="0">
                <a:latin typeface="Arial" pitchFamily="34" charset="0"/>
                <a:cs typeface="Arial" pitchFamily="34" charset="0"/>
              </a:rPr>
              <a:t> response</a:t>
            </a:r>
          </a:p>
        </p:txBody>
      </p:sp>
      <p:pic>
        <p:nvPicPr>
          <p:cNvPr id="4" name="Picture 2" descr="https://encrypted-tbn2.gstatic.com/images?q=tbn:ANd9GcSuLgJpv88pPTMSvokBB83TjN7Mfmvz3N_PhUcsb2KF6_b3497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404664"/>
            <a:ext cx="5940152" cy="7620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4395944"/>
          </a:xfrm>
          <a:solidFill>
            <a:schemeClr val="tx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Fan et al J Periodontal Res 2010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Preconditioning with 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Porphyromonas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gingivalis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LPS may confer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cardioprotection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and improve recovery of the electrically induced intracellular calcium transient during ischemia and reperfusion.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At 0.5 mg/kg in animal models P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gingivalis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LPS confers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cardioprotection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against I/R injury and improves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cardiomyocyte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contractile recovery</a:t>
            </a:r>
          </a:p>
          <a:p>
            <a:r>
              <a:rPr lang="en-US" sz="32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LPS = a therapeutic </a:t>
            </a:r>
            <a:r>
              <a:rPr lang="en-US" sz="32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 </a:t>
            </a:r>
            <a:endParaRPr lang="en-US" sz="3200" b="1" i="1" dirty="0">
              <a:solidFill>
                <a:srgbClr val="C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43808" y="332656"/>
            <a:ext cx="4464496" cy="100811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LPS – Heart cont. </a:t>
            </a:r>
            <a:endParaRPr lang="en-US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s://encrypted-tbn2.gstatic.com/images?q=tbn:ANd9GcSuLgJpv88pPTMSvokBB83TjN7Mfmvz3N_PhUcsb2KF6_b3497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404664"/>
            <a:ext cx="5940152" cy="7620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457200" y="274638"/>
            <a:ext cx="4330824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LPS – neurology </a:t>
            </a:r>
            <a:endParaRPr kumimoji="0" lang="en-US" sz="41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8840"/>
            <a:ext cx="8229600" cy="432048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LPS and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neuroprotection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– 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Xie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et al Cell Mol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Neurobiol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2015  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LPS-primed release of HMGB-1 from cortical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astrocytes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 modulated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tbrough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PI3k/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Akt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pathway. 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‘….flexible roles of 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astrocytes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in mediating LPS-primed </a:t>
            </a:r>
            <a:r>
              <a:rPr lang="en-US" sz="2800" i="1" dirty="0" err="1" smtClean="0">
                <a:latin typeface="Arial" pitchFamily="34" charset="0"/>
                <a:cs typeface="Arial" pitchFamily="34" charset="0"/>
              </a:rPr>
              <a:t>neuroprotection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…”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LPS preconditioning – </a:t>
            </a:r>
            <a:r>
              <a:rPr lang="en-US" sz="28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as a therapeutic in the context of neurology </a:t>
            </a:r>
            <a:endParaRPr lang="en-US" sz="2800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s://encrypted-tbn0.gstatic.com/images?q=tbn:ANd9GcT2VIZFYSgjpWwZ5hzcwM-98uvfSJzu4VRjeyRMEOYRMxJGzN_Sr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1042" y="0"/>
            <a:ext cx="2943606" cy="2204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274638"/>
            <a:ext cx="4330824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i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TNF – heart </a:t>
            </a:r>
            <a:r>
              <a:rPr kumimoji="0" lang="en-US" sz="41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kumimoji="0" lang="en-US" sz="41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  <a:solidFill>
            <a:schemeClr val="bg2">
              <a:lumMod val="75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TNF – classic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proinflammatory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cytokine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cytoprotective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effects of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tumour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necrosis factor are conveyed through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tumour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necrosis factor receptor-associated factor 2 in the heart. Burchfield et al 2010 Circ Heart Fail </a:t>
            </a:r>
          </a:p>
          <a:p>
            <a:r>
              <a:rPr lang="en-US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‘…these results suggest that TNF confers </a:t>
            </a:r>
            <a:r>
              <a:rPr lang="en-US" b="1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cytoprotection</a:t>
            </a:r>
            <a:r>
              <a:rPr lang="en-US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in the heart through TRAF2-mediated activation of nuclear factor-</a:t>
            </a:r>
            <a:r>
              <a:rPr lang="en-US" b="1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kappaB</a:t>
            </a:r>
            <a:r>
              <a:rPr lang="en-US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.”</a:t>
            </a:r>
          </a:p>
          <a:p>
            <a:r>
              <a:rPr lang="en-US" b="1" dirty="0" smtClean="0"/>
              <a:t>NF-</a:t>
            </a:r>
            <a:r>
              <a:rPr lang="en-US" b="1" dirty="0" err="1" smtClean="0"/>
              <a:t>kappaB</a:t>
            </a:r>
            <a:r>
              <a:rPr lang="en-US" b="1" dirty="0" smtClean="0"/>
              <a:t> = a major </a:t>
            </a:r>
            <a:r>
              <a:rPr lang="en-US" b="1" dirty="0" err="1" smtClean="0"/>
              <a:t>prosurvival</a:t>
            </a:r>
            <a:r>
              <a:rPr lang="en-US" b="1" dirty="0" smtClean="0"/>
              <a:t> cancer </a:t>
            </a:r>
            <a:r>
              <a:rPr lang="en-US" b="1" dirty="0" err="1" smtClean="0"/>
              <a:t>prosurvival</a:t>
            </a:r>
            <a:r>
              <a:rPr lang="en-US" b="1" dirty="0" smtClean="0"/>
              <a:t> path</a:t>
            </a:r>
            <a:endParaRPr lang="en-US" b="1" dirty="0"/>
          </a:p>
        </p:txBody>
      </p:sp>
      <p:pic>
        <p:nvPicPr>
          <p:cNvPr id="5" name="Picture 2" descr="https://encrypted-tbn2.gstatic.com/images?q=tbn:ANd9GcSuLgJpv88pPTMSvokBB83TjN7Mfmvz3N_PhUcsb2KF6_b3497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332656"/>
            <a:ext cx="5940152" cy="7620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4525963"/>
          </a:xfr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TNF and brain – </a:t>
            </a:r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Figiel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2008 </a:t>
            </a:r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Acta</a:t>
            </a:r>
            <a:endParaRPr lang="en-US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Neurobiol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Exp (Wars)</a:t>
            </a:r>
          </a:p>
          <a:p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TNF-alpha as a </a:t>
            </a:r>
            <a:r>
              <a:rPr lang="en-US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neuroprotective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agent in the brain.</a:t>
            </a:r>
          </a:p>
          <a:p>
            <a:endParaRPr lang="en-US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Volga et al J </a:t>
            </a:r>
            <a:r>
              <a:rPr lang="en-US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Neurochem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2008 </a:t>
            </a:r>
          </a:p>
          <a:p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TNF-alpha mediates </a:t>
            </a:r>
            <a:r>
              <a:rPr lang="en-US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neuroprotection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against glutamate-induced </a:t>
            </a:r>
            <a:r>
              <a:rPr lang="en-US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excitotoxicity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via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NF-</a:t>
            </a:r>
            <a:r>
              <a:rPr lang="en-US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kappaB</a:t>
            </a:r>
            <a:endParaRPr lang="en-US" sz="2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Again, the </a:t>
            </a:r>
            <a:r>
              <a:rPr lang="en-US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prosurvival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cancer NF-</a:t>
            </a:r>
            <a:r>
              <a:rPr lang="en-US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kappaB</a:t>
            </a:r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pathway. </a:t>
            </a:r>
            <a:endParaRPr lang="en-US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22912" cy="11430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TNF and neurology 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s://encrypted-tbn0.gstatic.com/images?q=tbn:ANd9GcT2VIZFYSgjpWwZ5hzcwM-98uvfSJzu4VRjeyRMEOYRMxJGzN_Sr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1042" y="0"/>
            <a:ext cx="2943606" cy="22048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4800" dirty="0" err="1" smtClean="0">
                <a:latin typeface="Arial" pitchFamily="34" charset="0"/>
                <a:cs typeface="Arial" pitchFamily="34" charset="0"/>
              </a:rPr>
              <a:t>Fahmi</a:t>
            </a:r>
            <a:r>
              <a:rPr lang="en-US" sz="4800" dirty="0" smtClean="0">
                <a:latin typeface="Arial" pitchFamily="34" charset="0"/>
                <a:cs typeface="Arial" pitchFamily="34" charset="0"/>
              </a:rPr>
              <a:t> et al Cell Signal. 2013</a:t>
            </a:r>
          </a:p>
          <a:p>
            <a:r>
              <a:rPr lang="en-US" sz="4800" dirty="0" smtClean="0">
                <a:latin typeface="Arial" pitchFamily="34" charset="0"/>
                <a:cs typeface="Arial" pitchFamily="34" charset="0"/>
              </a:rPr>
              <a:t>“…Erk1/2 and PI3k activation by il-6 are both necessary and sufficient for induced </a:t>
            </a:r>
            <a:r>
              <a:rPr lang="en-US" sz="4800" dirty="0" err="1" smtClean="0">
                <a:latin typeface="Arial" pitchFamily="34" charset="0"/>
                <a:cs typeface="Arial" pitchFamily="34" charset="0"/>
              </a:rPr>
              <a:t>cardioprotection</a:t>
            </a:r>
            <a:r>
              <a:rPr lang="en-US" sz="4800" dirty="0" smtClean="0">
                <a:latin typeface="Arial" pitchFamily="34" charset="0"/>
                <a:cs typeface="Arial" pitchFamily="34" charset="0"/>
              </a:rPr>
              <a:t>.”</a:t>
            </a:r>
            <a:endParaRPr lang="en-US" sz="4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2792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Il-6 and heart </a:t>
            </a:r>
            <a:endParaRPr lang="en-US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s://encrypted-tbn2.gstatic.com/images?q=tbn:ANd9GcSuLgJpv88pPTMSvokBB83TjN7Mfmvz3N_PhUcsb2KF6_b3497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0"/>
            <a:ext cx="5940152" cy="7620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72008"/>
          </a:xfrm>
          <a:solidFill>
            <a:schemeClr val="bg2">
              <a:lumMod val="75000"/>
            </a:schemeClr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Feng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et al 2015 Exp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Ther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Med</a:t>
            </a:r>
          </a:p>
          <a:p>
            <a:pPr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Il-=6 in animal model of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ischaemia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is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neuroprotective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– inhibits neural apoptosis </a:t>
            </a:r>
          </a:p>
          <a:p>
            <a:pPr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Multiple mechanisms</a:t>
            </a:r>
          </a:p>
          <a:p>
            <a:pPr>
              <a:buNone/>
            </a:pP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Prosurvival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cancer paths</a:t>
            </a:r>
          </a:p>
          <a:p>
            <a:pPr>
              <a:buNone/>
            </a:pP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Downtuning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TNF production </a:t>
            </a:r>
          </a:p>
          <a:p>
            <a:pPr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Supports BBB</a:t>
            </a:r>
          </a:p>
          <a:p>
            <a:pPr>
              <a:buNone/>
            </a:pPr>
            <a:r>
              <a:rPr lang="en-US" sz="32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Proposed use as a therapeutic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5266928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Il-6 and neurology </a:t>
            </a:r>
            <a:endParaRPr lang="en-US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s://encrypted-tbn0.gstatic.com/images?q=tbn:ANd9GcT2VIZFYSgjpWwZ5hzcwM-98uvfSJzu4VRjeyRMEOYRMxJGzN_Sr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0"/>
            <a:ext cx="2680440" cy="20077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16024"/>
          </a:xfrm>
          <a:solidFill>
            <a:schemeClr val="tx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Obesity ‘epidemic’ – diabetes related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Fat tissue produces cytokines =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adipokines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These are both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neuro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cardiocytoprotective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 example: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Visfatin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Neuroprotective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to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ischaemic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insult –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    CNS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Neurosci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Ther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2014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Cardioprotective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 J Cell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Physiol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2013 – 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US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b="1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adipocytokine</a:t>
            </a:r>
            <a:r>
              <a:rPr lang="en-US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visfatin</a:t>
            </a:r>
            <a:r>
              <a:rPr lang="en-US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protects against induced myocardial cell damage  - a missing link between obesity and cardiovascular disease</a:t>
            </a:r>
            <a:endParaRPr lang="en-US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atin typeface="Arial" pitchFamily="34" charset="0"/>
                <a:cs typeface="Arial" pitchFamily="34" charset="0"/>
              </a:rPr>
              <a:t>Other risk factors in your patients – obesity 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4048" y="2204864"/>
            <a:ext cx="3240360" cy="259228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Cardiac/cerebral ‘events’ 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619672" y="3933056"/>
            <a:ext cx="3888432" cy="2924944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Atheroma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Left-Right Arrow 6"/>
          <p:cNvSpPr/>
          <p:nvPr/>
        </p:nvSpPr>
        <p:spPr>
          <a:xfrm>
            <a:off x="2483768" y="1988840"/>
            <a:ext cx="2448272" cy="57606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-36512" y="2132856"/>
            <a:ext cx="4464496" cy="2592288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Periodontal inflammation 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40819" y="5746030"/>
            <a:ext cx="662361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51720" y="2636912"/>
            <a:ext cx="583814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68276" y="2132856"/>
            <a:ext cx="663964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22912" cy="11430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Context  - Diabetes 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Smiley Face 11"/>
          <p:cNvSpPr/>
          <p:nvPr/>
        </p:nvSpPr>
        <p:spPr>
          <a:xfrm>
            <a:off x="2843808" y="1844824"/>
            <a:ext cx="2520280" cy="2808312"/>
          </a:xfrm>
          <a:prstGeom prst="smileyFace">
            <a:avLst>
              <a:gd name="adj" fmla="val -4653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1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16024"/>
          </a:xfrm>
          <a:solidFill>
            <a:schemeClr val="bg2">
              <a:lumMod val="9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Alteration in cellular metabolism – more reliance on mitochondrial energy generation –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glycolysis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down  - fatty acid use increase -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REDOX challenge on cell physiology – damaging  </a:t>
            </a:r>
          </a:p>
          <a:p>
            <a:r>
              <a:rPr lang="en-US" sz="3200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Glycolysis</a:t>
            </a:r>
            <a:r>
              <a:rPr lang="en-US" sz="32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is a </a:t>
            </a:r>
            <a:r>
              <a:rPr lang="en-US" sz="3200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cytoprotective</a:t>
            </a:r>
            <a:r>
              <a:rPr lang="en-US" sz="32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feature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Inflammatory cytokines stimulate glucose uptake and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glycolysis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but reduce glucose oxidation (TCA cycle  -mitochondrion) is reduced. For example -  TNF appearing in the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ciruclation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on sepsis/inflammation – Circ Shock 1992 </a:t>
            </a:r>
          </a:p>
          <a:p>
            <a:r>
              <a:rPr lang="en-US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Seems to be countering (homeostasis) metabolic </a:t>
            </a:r>
            <a:r>
              <a:rPr lang="en-US" b="1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challehges</a:t>
            </a:r>
            <a:r>
              <a:rPr lang="en-US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2458616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Diabetes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4048" y="2204864"/>
            <a:ext cx="3240360" cy="259228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Cardiac/cerebral ‘events’ 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619672" y="3933056"/>
            <a:ext cx="3888432" cy="2924944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Atheroma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Left-Right Arrow 6"/>
          <p:cNvSpPr/>
          <p:nvPr/>
        </p:nvSpPr>
        <p:spPr>
          <a:xfrm>
            <a:off x="2483768" y="1988840"/>
            <a:ext cx="2448272" cy="57606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-36512" y="2132856"/>
            <a:ext cx="4464496" cy="2592288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Periodontal inflammation 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40819" y="5746030"/>
            <a:ext cx="662361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51720" y="2636912"/>
            <a:ext cx="583814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68276" y="2132856"/>
            <a:ext cx="663964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329408" y="274638"/>
            <a:ext cx="3610744" cy="142617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Inflammatory homeostasis 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Smiley Face 11"/>
          <p:cNvSpPr/>
          <p:nvPr/>
        </p:nvSpPr>
        <p:spPr>
          <a:xfrm>
            <a:off x="2843808" y="1844824"/>
            <a:ext cx="2520280" cy="2808312"/>
          </a:xfrm>
          <a:prstGeom prst="smileyFace">
            <a:avLst>
              <a:gd name="adj" fmla="val 4653"/>
            </a:avLst>
          </a:prstGeom>
          <a:solidFill>
            <a:schemeClr val="accent1">
              <a:lumMod val="20000"/>
              <a:lumOff val="8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12" grpId="0" animBg="1"/>
      <p:bldP spid="12" grpId="1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7787208" cy="2204864"/>
          </a:xfrm>
          <a:solidFill>
            <a:schemeClr val="bg2">
              <a:lumMod val="9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i="1" dirty="0" err="1" smtClean="0">
                <a:latin typeface="Arial" pitchFamily="34" charset="0"/>
                <a:cs typeface="Arial" pitchFamily="34" charset="0"/>
              </a:rPr>
              <a:t>Glycolysis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cytoprotective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– </a:t>
            </a:r>
            <a:br>
              <a:rPr lang="en-US" i="1" dirty="0" smtClean="0">
                <a:latin typeface="Arial" pitchFamily="34" charset="0"/>
                <a:cs typeface="Arial" pitchFamily="34" charset="0"/>
              </a:rPr>
            </a:br>
            <a:r>
              <a:rPr lang="en-US" i="1" dirty="0" smtClean="0">
                <a:latin typeface="Arial" pitchFamily="34" charset="0"/>
                <a:cs typeface="Arial" pitchFamily="34" charset="0"/>
              </a:rPr>
              <a:t>cross roads of pathology and physiology – J Loudon 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Oncol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Res 2011 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Content Placeholder 3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348880"/>
            <a:ext cx="6264696" cy="450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4848" y="1625344"/>
            <a:ext cx="8229600" cy="504401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Cancer pathways are </a:t>
            </a:r>
            <a:r>
              <a:rPr lang="en-US" b="1" i="1" dirty="0" err="1" smtClean="0">
                <a:latin typeface="Arial" pitchFamily="34" charset="0"/>
                <a:cs typeface="Arial" pitchFamily="34" charset="0"/>
              </a:rPr>
              <a:t>cytoprotective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 in the physiology context – as demonstrated for inflammatory cytokines</a:t>
            </a: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Biomarkers for cancer align with cardiac-neural markers of </a:t>
            </a:r>
            <a:r>
              <a:rPr lang="en-US" b="1" i="1" dirty="0" err="1" smtClean="0">
                <a:latin typeface="Arial" pitchFamily="34" charset="0"/>
                <a:cs typeface="Arial" pitchFamily="34" charset="0"/>
              </a:rPr>
              <a:t>cytoprotection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 – risk assessment </a:t>
            </a: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Both sides of the cross roads predict each other  - ‘crystal ball effect’</a:t>
            </a: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Too much of a good thing = a bad thing – excess </a:t>
            </a:r>
            <a:r>
              <a:rPr lang="en-US" b="1" i="1" dirty="0" err="1" smtClean="0">
                <a:latin typeface="Arial" pitchFamily="34" charset="0"/>
                <a:cs typeface="Arial" pitchFamily="34" charset="0"/>
              </a:rPr>
              <a:t>prosurvival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 stimulus counters normal physiological atrophy/cell death = pathology such as HTN and hypertrophic changes </a:t>
            </a:r>
            <a:endParaRPr lang="en-US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57018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Interpretation of the ‘cross roads’</a:t>
            </a:r>
            <a:br>
              <a:rPr lang="en-US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en-US" sz="27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J Loudon </a:t>
            </a:r>
            <a:r>
              <a:rPr lang="en-US" sz="2700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CardioVasc</a:t>
            </a:r>
            <a:r>
              <a:rPr lang="en-US" sz="27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Drugs </a:t>
            </a:r>
            <a:r>
              <a:rPr lang="en-US" sz="2700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Ther</a:t>
            </a:r>
            <a:r>
              <a:rPr lang="en-US" sz="27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2014</a:t>
            </a:r>
            <a:endParaRPr lang="en-US" sz="27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3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232248"/>
            <a:ext cx="8229600" cy="4797152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Mechanisms for cardiac hypertrophy in the dental chronic inflammatory disease context not understood clearly –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Heart J 2012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Dental HTN concept </a:t>
            </a:r>
          </a:p>
          <a:p>
            <a:r>
              <a:rPr lang="en-US" sz="43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Clue: 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Oceandy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et al 2009 Trends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Cardiovasc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Med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Close relation between pathways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regulqting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tumour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growth and cardiac hypertrophy</a:t>
            </a:r>
          </a:p>
          <a:p>
            <a:r>
              <a:rPr lang="en-US" b="1" dirty="0" err="1" smtClean="0">
                <a:latin typeface="Arial" pitchFamily="34" charset="0"/>
                <a:cs typeface="Arial" pitchFamily="34" charset="0"/>
              </a:rPr>
              <a:t>Oncogenes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relate to excessive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progrowth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simulus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and suppressor proteins block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progrowth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paths in the heart </a:t>
            </a:r>
          </a:p>
          <a:p>
            <a:r>
              <a:rPr lang="en-US" b="1" dirty="0" err="1" smtClean="0">
                <a:latin typeface="Arial" pitchFamily="34" charset="0"/>
                <a:cs typeface="Arial" pitchFamily="34" charset="0"/>
              </a:rPr>
              <a:t>Interpreation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c/w imbalance in cytokine levels that drive </a:t>
            </a:r>
            <a:r>
              <a:rPr lang="en-US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‘too much survival’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06084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3200" i="1" dirty="0" smtClean="0">
                <a:latin typeface="Arial" pitchFamily="34" charset="0"/>
                <a:cs typeface="Arial" pitchFamily="34" charset="0"/>
              </a:rPr>
              <a:t>Inflammatory homeostatic model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– 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dental HTN and hypertrophic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cardiomyopathy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– increases in arterial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intimal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/media thickness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168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i="1" dirty="0" smtClean="0"/>
              <a:t>Balance Act = homeostasis</a:t>
            </a:r>
            <a:endParaRPr lang="en-US" i="1" dirty="0"/>
          </a:p>
        </p:txBody>
      </p:sp>
      <p:sp>
        <p:nvSpPr>
          <p:cNvPr id="4" name="Isosceles Triangle 3"/>
          <p:cNvSpPr/>
          <p:nvPr/>
        </p:nvSpPr>
        <p:spPr>
          <a:xfrm>
            <a:off x="3131840" y="3140968"/>
            <a:ext cx="2160240" cy="2016224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1835696" y="2420888"/>
            <a:ext cx="5256584" cy="1512168"/>
          </a:xfrm>
          <a:prstGeom prst="line">
            <a:avLst/>
          </a:prstGeom>
          <a:ln w="3714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17992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Need to modulate </a:t>
            </a:r>
            <a:r>
              <a:rPr lang="en-US" sz="4000" b="1" i="1" dirty="0" smtClean="0">
                <a:latin typeface="Arial" pitchFamily="34" charset="0"/>
                <a:cs typeface="Arial" pitchFamily="34" charset="0"/>
              </a:rPr>
              <a:t>bone homeostasis – key in dentistry</a:t>
            </a:r>
          </a:p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Receptor activator of Nuclear Factor-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kappaB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 (RANKL) - 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osteoprotegerin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Regulates 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osteoclast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 formation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atin typeface="Arial" pitchFamily="34" charset="0"/>
                <a:cs typeface="Arial" pitchFamily="34" charset="0"/>
              </a:rPr>
              <a:t>Safe RANKL modulation – the ‘anti-</a:t>
            </a:r>
            <a:r>
              <a:rPr lang="en-US" i="1" dirty="0" err="1" smtClean="0">
                <a:latin typeface="Arial" pitchFamily="34" charset="0"/>
                <a:cs typeface="Arial" pitchFamily="34" charset="0"/>
              </a:rPr>
              <a:t>rankl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’ discussion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4401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9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TBK1 and RANKL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Lin et al Immunology 2014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Il-17 is a cytokine produced by T helper cells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Involved in PD and autoimmune diseases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Il-17 enhances RANKL levels and block OPG expression in human periodontal cells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en-US" sz="3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il-17 involved </a:t>
            </a:r>
            <a:r>
              <a:rPr lang="en-US" sz="3000" b="1" i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ni</a:t>
            </a:r>
            <a:r>
              <a:rPr lang="en-US" sz="3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PD </a:t>
            </a:r>
            <a:r>
              <a:rPr lang="en-US" sz="3000" b="1" i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osteoclast</a:t>
            </a:r>
            <a:r>
              <a:rPr lang="en-US" sz="3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formation </a:t>
            </a:r>
          </a:p>
          <a:p>
            <a:r>
              <a:rPr lang="en-US" sz="3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Notably, blocking NF-</a:t>
            </a:r>
            <a:r>
              <a:rPr lang="en-US" sz="3000" b="1" i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kappaB</a:t>
            </a:r>
            <a:r>
              <a:rPr lang="en-US" sz="3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blocks RANKL</a:t>
            </a:r>
          </a:p>
          <a:p>
            <a:r>
              <a:rPr lang="en-US" sz="3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TBK1 is a critical signal factor for il-17 dependent RANKL regulation in human </a:t>
            </a:r>
            <a:r>
              <a:rPr lang="en-US" sz="3000" b="1" i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periodontium</a:t>
            </a:r>
            <a:endParaRPr lang="en-US" sz="3000" b="1" i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03848" y="274638"/>
            <a:ext cx="2736304" cy="1143000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latin typeface="Arial" pitchFamily="34" charset="0"/>
                <a:cs typeface="Arial" pitchFamily="34" charset="0"/>
              </a:rPr>
              <a:t>RANKL-TBK1 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858218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TBK1 – a pivotal inflammation protein – </a:t>
            </a:r>
            <a:r>
              <a:rPr lang="en-US" sz="2700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Yu et al 2012 Mediators </a:t>
            </a:r>
            <a:r>
              <a:rPr lang="en-US" sz="2700" i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Inflamm</a:t>
            </a:r>
            <a:r>
              <a:rPr lang="en-US" sz="2700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sz="2700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72816"/>
            <a:ext cx="8424936" cy="5017994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 sz="32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Osteoclastic</a:t>
            </a:r>
            <a:r>
              <a:rPr lang="en-US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activity relates also to downstream factors from TBK1 such as:</a:t>
            </a:r>
          </a:p>
          <a:p>
            <a:r>
              <a:rPr lang="en-US" sz="3200" b="1" i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IKKbeta</a:t>
            </a:r>
            <a:r>
              <a:rPr lang="en-US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-a </a:t>
            </a:r>
            <a:r>
              <a:rPr lang="en-US" sz="32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kinase</a:t>
            </a:r>
            <a:r>
              <a:rPr lang="en-US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also –</a:t>
            </a:r>
          </a:p>
          <a:p>
            <a:r>
              <a:rPr lang="en-US" sz="32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Ikkbeta</a:t>
            </a:r>
            <a:r>
              <a:rPr lang="en-US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needed for RANKL mediated </a:t>
            </a:r>
            <a:r>
              <a:rPr lang="en-US" sz="32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osteoclastic</a:t>
            </a:r>
            <a:r>
              <a:rPr lang="en-US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formation and signal </a:t>
            </a:r>
            <a:r>
              <a:rPr lang="en-US" sz="32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transductiin</a:t>
            </a:r>
            <a:r>
              <a:rPr lang="en-US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to </a:t>
            </a:r>
            <a:r>
              <a:rPr lang="en-US" sz="32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inflammsatory</a:t>
            </a:r>
            <a:r>
              <a:rPr lang="en-US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bone loss </a:t>
            </a:r>
            <a:r>
              <a:rPr lang="en-US" sz="32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via</a:t>
            </a:r>
            <a:r>
              <a:rPr lang="en-US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NF-</a:t>
            </a:r>
            <a:r>
              <a:rPr lang="en-US" sz="32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kappaB</a:t>
            </a:r>
            <a:r>
              <a:rPr lang="en-US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activation </a:t>
            </a:r>
          </a:p>
          <a:p>
            <a:r>
              <a:rPr lang="en-US" sz="32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Ruocco</a:t>
            </a:r>
            <a:r>
              <a:rPr lang="en-US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et al J Exp Med 2005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1104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RANKL – ikkbeta-TBK1 interaction </a:t>
            </a:r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RANKL/OPG higher in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peri-implantitis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sites than healthy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impl;ant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sites 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Li and Wang Implant Dent 2014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Peri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implant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crevicular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fluid samples with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peri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imlantitis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= higher RANKL OPG thus = biomarkers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Rakic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et al 2014 J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Periodontol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06888" cy="1143000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Implantology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RANKL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1602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Common mutational basis for diseases –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addresses this aspect  - </a:t>
            </a:r>
            <a:r>
              <a:rPr lang="en-US" sz="32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nonsense!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Targeting key cellular hubs: NF-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kappaB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Inflammation the basis for many diseases –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dysregulated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homeostasis </a:t>
            </a:r>
          </a:p>
          <a:p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should re-establish physiological homeostasis </a:t>
            </a: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via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inflammatory pathways – manage bone conditions including dental diseases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In summary – novel repurposed therapy – </a:t>
            </a:r>
            <a:r>
              <a:rPr lang="en-US" i="1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Amlexanox</a:t>
            </a:r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i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299695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Sawbones no longer?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b="1" i="1" dirty="0" smtClean="0">
                <a:latin typeface="Arial" pitchFamily="34" charset="0"/>
                <a:cs typeface="Arial" pitchFamily="34" charset="0"/>
              </a:rPr>
            </a:br>
            <a:r>
              <a:rPr lang="en-US" b="1" i="1" dirty="0" smtClean="0">
                <a:latin typeface="Arial" pitchFamily="34" charset="0"/>
                <a:cs typeface="Arial" pitchFamily="34" charset="0"/>
              </a:rPr>
              <a:t>Stephen </a:t>
            </a:r>
            <a:r>
              <a:rPr lang="en-US" b="1" i="1" dirty="0" err="1" smtClean="0">
                <a:latin typeface="Arial" pitchFamily="34" charset="0"/>
                <a:cs typeface="Arial" pitchFamily="34" charset="0"/>
              </a:rPr>
              <a:t>Hancocks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, OBE,       Ed-in-Chief, British Dental J. April 2012</a:t>
            </a:r>
            <a:endParaRPr lang="en-US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3016"/>
            <a:ext cx="8229600" cy="2376264"/>
          </a:xfrm>
          <a:solidFill>
            <a:schemeClr val="bg2">
              <a:lumMod val="9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The dental physician  - into the wider World of Medicine we go! </a:t>
            </a:r>
          </a:p>
          <a:p>
            <a:r>
              <a:rPr lang="en-US" b="1" i="1" dirty="0" err="1" smtClean="0">
                <a:latin typeface="Arial" pitchFamily="34" charset="0"/>
                <a:cs typeface="Arial" pitchFamily="34" charset="0"/>
              </a:rPr>
              <a:t>Amlexanox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 – my collaboration’s flagship drug -does this – from dental to the broader medical World – the ‘bridge’ (not just dental one</a:t>
            </a:r>
            <a:r>
              <a:rPr lang="en-US" b="1" i="1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 )</a:t>
            </a:r>
            <a:endParaRPr lang="en-US" b="1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355160" cy="285293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Dental textbook – </a:t>
            </a:r>
            <a:r>
              <a:rPr lang="en-US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behavioural</a:t>
            </a:r>
            <a:r>
              <a:rPr lang="en-US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science and dental practice: </a:t>
            </a:r>
            <a:r>
              <a:rPr lang="en-US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who would have guessed a dental drug would rise to consider this level?</a:t>
            </a:r>
            <a:endParaRPr lang="en-US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38437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3600" b="1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Dr C has recently received his doctor medicine degree….the project… will take from 5 to 10 years to complete…if successful, the project will lead to a cure for a crippling disease that leaves children blind and mentally retarded. </a:t>
            </a:r>
            <a:endParaRPr lang="en-US" sz="3600" b="1" i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5698976" cy="866360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i="1" dirty="0" smtClean="0"/>
              <a:t>Sir Winston Churchill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92556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3600" i="1" dirty="0" smtClean="0">
                <a:latin typeface="Arial" pitchFamily="34" charset="0"/>
                <a:cs typeface="Arial" pitchFamily="34" charset="0"/>
              </a:rPr>
              <a:t>Now this is not the end. It is not even the beginning of the end. But it is, perhaps, the end of the beginning.</a:t>
            </a:r>
            <a:endParaRPr lang="en-US" sz="36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4005064"/>
            <a:ext cx="4250432" cy="8640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i="1" dirty="0" smtClean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rPr>
              <a:t>Albert Einstein </a:t>
            </a:r>
            <a:endParaRPr kumimoji="0" lang="en-US" sz="44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5103832"/>
            <a:ext cx="8229600" cy="120548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1010005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6372200" y="0"/>
            <a:ext cx="2771800" cy="182455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539552" y="5031824"/>
            <a:ext cx="8229600" cy="13495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>
            <a:no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Logic</a:t>
            </a:r>
            <a:r>
              <a:rPr kumimoji="0" lang="en-US" sz="36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will get you from A to B. Imagination will take you everywhere.</a:t>
            </a: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2" grpId="0" animBg="1"/>
      <p:bldP spid="3" grpId="0" build="p" animBg="1"/>
      <p:bldP spid="4" grpId="0" animBg="1"/>
      <p:bldP spid="7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70586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Please Dentists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Concept design comes first and foremost – ‘de’-train your technical background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Work smart not hard and work hard at being Smart  </a:t>
            </a:r>
            <a:br>
              <a:rPr lang="en-US" dirty="0" smtClean="0"/>
            </a:br>
            <a:r>
              <a:rPr lang="en-US" i="1" dirty="0" smtClean="0"/>
              <a:t>J Loudon 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0" y="404664"/>
            <a:ext cx="9144000" cy="61206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33264" y="1700808"/>
            <a:ext cx="7211144" cy="3456384"/>
          </a:xfrm>
          <a:solidFill>
            <a:schemeClr val="bg2">
              <a:lumMod val="90000"/>
            </a:schemeClr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rgbClr val="002060"/>
                </a:solidFill>
              </a:rPr>
              <a:t>     May God Bless you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Thank you for listening </a:t>
            </a:r>
            <a:r>
              <a:rPr lang="en-US" dirty="0" smtClean="0">
                <a:sym typeface="Wingdings" pitchFamily="2" charset="2"/>
              </a:rPr>
              <a:t>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`</a:t>
            </a:r>
            <a:endParaRPr lang="en-US" dirty="0"/>
          </a:p>
        </p:txBody>
      </p:sp>
      <p:pic>
        <p:nvPicPr>
          <p:cNvPr id="7" name="Picture 2" descr="C:\Documents and Settings\john loudon\Desktop\johns fun photos for talks\c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2656"/>
            <a:ext cx="7920880" cy="5256584"/>
          </a:xfrm>
          <a:prstGeom prst="rect">
            <a:avLst/>
          </a:prstGeom>
          <a:noFill/>
        </p:spPr>
      </p:pic>
      <p:pic>
        <p:nvPicPr>
          <p:cNvPr id="8" name="P1010002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79512" y="620688"/>
            <a:ext cx="8748464" cy="475252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486</TotalTime>
  <Words>2776</Words>
  <Application>Microsoft Office PowerPoint</Application>
  <PresentationFormat>On-screen Show (4:3)</PresentationFormat>
  <Paragraphs>408</Paragraphs>
  <Slides>76</Slides>
  <Notes>76</Notes>
  <HiddenSlides>0</HiddenSlides>
  <MMClips>5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78" baseType="lpstr">
      <vt:lpstr>Concourse</vt:lpstr>
      <vt:lpstr>Acrobat Document</vt:lpstr>
      <vt:lpstr>Oral Pathology and Clinical Physiology – ‘New Horizons’</vt:lpstr>
      <vt:lpstr>British born and part education = don,t hold that too much against me though   Sydney University trained – BDS America specialty-  Prof Carl Allen – Oral Pathology- OSU Ohio  HQ Sydney Australia  (my favourite city favourite country   </vt:lpstr>
      <vt:lpstr>Outline - 1</vt:lpstr>
      <vt:lpstr>Slide 4</vt:lpstr>
      <vt:lpstr>Enter – Amlexanox – carries the ‘chromone’ nucleus – a lipophilic compound  - synthetic </vt:lpstr>
      <vt:lpstr>Pharmacokinetics – safety </vt:lpstr>
      <vt:lpstr>Properties </vt:lpstr>
      <vt:lpstr>Slide 8</vt:lpstr>
      <vt:lpstr>Example – Cystic  Fibrosis – collaborator project  - France/Israel </vt:lpstr>
      <vt:lpstr>EpithelixTM MucilAirTM Biopsy-driven system (Trp1282*) – Amlexanox </vt:lpstr>
      <vt:lpstr>Structure-function relationship</vt:lpstr>
      <vt:lpstr>Full length proteins = (?) functionality</vt:lpstr>
      <vt:lpstr>Amlexanox – inflammation targeting</vt:lpstr>
      <vt:lpstr>Amlexanox Human trial = positive on target effect: TBK1 and ikkepsilon in vivo   </vt:lpstr>
      <vt:lpstr>Application – with my ‘Amlexanox’ collaboration </vt:lpstr>
      <vt:lpstr>invasive ‘tongue’ /front of oral squamous cell carcinoma - taken by Celestron LCD digital microscope #44340    400x   (original H and E section – courtesy The Ohio State University Dental Pathology Service ) </vt:lpstr>
      <vt:lpstr>Readthrough for cancer –  Oncol Res 2010 - jl </vt:lpstr>
      <vt:lpstr>  Tp53 nonsense mutations mouth cancers total = 15 – eg= </vt:lpstr>
      <vt:lpstr>THE CANCER STORY –  in vivo proof of concept  </vt:lpstr>
      <vt:lpstr>Gentamicin – effective in vivo  Red arrow = control (APC blocked – ‘red light’ Green arrow = test – APC given the  - ‘green light ‘ – readthrough to full length TS – rescue to WT)  </vt:lpstr>
      <vt:lpstr>RDEB recessive dystrophic epidermolysis bullosa</vt:lpstr>
      <vt:lpstr>Treatment with amlexanox for 48h induces COlVII protein ex-pression in RDEB keratinocytes compared to non treated control (NT). The data show amlexanox to be more efficient at read through PTC as compared to gentamicin</vt:lpstr>
      <vt:lpstr> Lawrence Gardner, New York:  Gardner laboratory  - Cancer Res 2014 </vt:lpstr>
      <vt:lpstr>Oncokinases </vt:lpstr>
      <vt:lpstr>Slide 25</vt:lpstr>
      <vt:lpstr>Conclusion = Amlexanox may be now readily repurposed as a broad oncoKinase inhibitor thus controling the dysregulated inflammatory response resulting in cancer cell growth/survival</vt:lpstr>
      <vt:lpstr>Neurology </vt:lpstr>
      <vt:lpstr>Rett syndrome – devastating, neurodevelopmental - very complex genetic disease</vt:lpstr>
      <vt:lpstr>Clues from Nature  - related flavonol Luteolin </vt:lpstr>
      <vt:lpstr>Clinical Trial – Amlexanox and Rett – Mexico</vt:lpstr>
      <vt:lpstr>Biodistribution?</vt:lpstr>
      <vt:lpstr>Slide 32</vt:lpstr>
      <vt:lpstr>UCL London – Dr Mike Cheetham </vt:lpstr>
      <vt:lpstr>Finally Werner Syndrome as a human ageing model  WRN nonsense mutated protein  results in ML issues – epigenetics, telomeric stability, replication  Madrid trial n= 1 this yr with Amlexanox = standard dose </vt:lpstr>
      <vt:lpstr>Ebola - Amlexanox</vt:lpstr>
      <vt:lpstr>Other compounds - </vt:lpstr>
      <vt:lpstr>Part - 2</vt:lpstr>
      <vt:lpstr>Slide 38</vt:lpstr>
      <vt:lpstr>Dietrich et al J Periodontol – 2013 – The epidemiological evidence  behind the association between  periodontitis and incident  atherosclerotic cardiovascular  disease</vt:lpstr>
      <vt:lpstr>Lockhart et al 2012 Circulation – quoted Evid Based Dent 2015</vt:lpstr>
      <vt:lpstr>Background – cause vs association</vt:lpstr>
      <vt:lpstr>Causal vs associations</vt:lpstr>
      <vt:lpstr>Firstly, what is heart disease? </vt:lpstr>
      <vt:lpstr>So, if PD may relate to atheroma and atheroma relates to ‘events’ – but why PD does not relate to ‘events’? = somewhat of a paradox-conundrum </vt:lpstr>
      <vt:lpstr>Track specifics – ‘events’ – myocardial damage or CNS damage or PVD – kidney et cetera organ damage  - cell loss = a failure in cytoprotection </vt:lpstr>
      <vt:lpstr>Inflammatory homeostasis model  - J Loudon 2013 Jnl Bioanalysis Medicine  the design of the body to deal with inflammation – we need inflammation to target microbial ‘attack’ but side effects of inflammation/infection need to be countered</vt:lpstr>
      <vt:lpstr>LPS – TNF – il-6 – CRP = all products of inflammed periodontium – markers of systemic inflammatory burden</vt:lpstr>
      <vt:lpstr>But – ? significance</vt:lpstr>
      <vt:lpstr>Found</vt:lpstr>
      <vt:lpstr>Examples – LPS – heart </vt:lpstr>
      <vt:lpstr>LPS – Heart cont. </vt:lpstr>
      <vt:lpstr>LPS and neuroprotection –  Xie et al Cell Mol Neurobiol 2015   LPS-primed release of HMGB-1 from cortical astrocytes is modulated tbrough PI3k/Akt pathway.  ‘….flexible roles of astrocytes in mediating LPS-primed neuroprotection…”  LPS preconditioning – as a therapeutic in the context of neurology </vt:lpstr>
      <vt:lpstr>  </vt:lpstr>
      <vt:lpstr>TNF and neurology </vt:lpstr>
      <vt:lpstr>Il-6 and heart </vt:lpstr>
      <vt:lpstr>Il-6 and neurology </vt:lpstr>
      <vt:lpstr>Other risk factors in your patients – obesity </vt:lpstr>
      <vt:lpstr>Context  - Diabetes </vt:lpstr>
      <vt:lpstr>Diabetes </vt:lpstr>
      <vt:lpstr>Inflammatory homeostasis </vt:lpstr>
      <vt:lpstr>Glycolysis – cytoprotective –  cross roads of pathology and physiology – J Loudon Oncol Res 2011 </vt:lpstr>
      <vt:lpstr>Interpretation of the ‘cross roads’ J Loudon CardioVasc Drugs Ther 2014</vt:lpstr>
      <vt:lpstr>Inflammatory homeostatic model –  dental HTN and hypertrophic cardiomyopathy – increases in arterial intimal/media thickness</vt:lpstr>
      <vt:lpstr>Balance Act = homeostasis</vt:lpstr>
      <vt:lpstr>Safe RANKL modulation – the ‘anti-rankl’ discussion</vt:lpstr>
      <vt:lpstr>RANKL-TBK1 </vt:lpstr>
      <vt:lpstr>TBK1 – a pivotal inflammation protein – Yu et al 2012 Mediators Inflamm. </vt:lpstr>
      <vt:lpstr>RANKL – ikkbeta-TBK1 interaction </vt:lpstr>
      <vt:lpstr>Implantology RANKL </vt:lpstr>
      <vt:lpstr>In summary – novel repurposed therapy – Amlexanox </vt:lpstr>
      <vt:lpstr>Sawbones no longer? Stephen Hancocks, OBE,       Ed-in-Chief, British Dental J. April 2012</vt:lpstr>
      <vt:lpstr>Dental textbook – behavioural science and dental practice: who would have guessed a dental drug would rise to consider this level?</vt:lpstr>
      <vt:lpstr>Sir Winston Churchill</vt:lpstr>
      <vt:lpstr>Please Dentists  Concept design comes first and foremost – ‘de’-train your technical background   Work smart not hard and work hard at being Smart   J Loudon </vt:lpstr>
      <vt:lpstr>     May God Bless you  Thank you for listening  </vt:lpstr>
      <vt:lpstr>`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Oral Pathology and Clinical Physiology – ‘New Horizons’</dc:title>
  <dc:creator>Valued Acer Customer</dc:creator>
  <cp:lastModifiedBy>Valued Acer Customer</cp:lastModifiedBy>
  <cp:revision>14</cp:revision>
  <dcterms:created xsi:type="dcterms:W3CDTF">2015-07-24T09:20:24Z</dcterms:created>
  <dcterms:modified xsi:type="dcterms:W3CDTF">2015-07-27T09:21:29Z</dcterms:modified>
</cp:coreProperties>
</file>