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52" r:id="rId2"/>
    <p:sldId id="380" r:id="rId3"/>
    <p:sldId id="358" r:id="rId4"/>
    <p:sldId id="311" r:id="rId5"/>
    <p:sldId id="307" r:id="rId6"/>
    <p:sldId id="315" r:id="rId7"/>
    <p:sldId id="370" r:id="rId8"/>
    <p:sldId id="288" r:id="rId9"/>
    <p:sldId id="287" r:id="rId10"/>
    <p:sldId id="355" r:id="rId11"/>
    <p:sldId id="356" r:id="rId12"/>
    <p:sldId id="349" r:id="rId13"/>
    <p:sldId id="357" r:id="rId14"/>
    <p:sldId id="371" r:id="rId15"/>
    <p:sldId id="300" r:id="rId16"/>
    <p:sldId id="373" r:id="rId17"/>
    <p:sldId id="368" r:id="rId18"/>
    <p:sldId id="361" r:id="rId19"/>
    <p:sldId id="366" r:id="rId20"/>
    <p:sldId id="362" r:id="rId21"/>
    <p:sldId id="363" r:id="rId22"/>
    <p:sldId id="377" r:id="rId23"/>
    <p:sldId id="309" r:id="rId24"/>
  </p:sldIdLst>
  <p:sldSz cx="9144000" cy="6858000" type="screen4x3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5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8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D8BA78-8B04-464D-958A-D6F8897A8306}" type="doc">
      <dgm:prSet loTypeId="urn:microsoft.com/office/officeart/2005/8/layout/venn1" loCatId="relationship" qsTypeId="urn:microsoft.com/office/officeart/2005/8/quickstyle/simple1" qsCatId="simple" csTypeId="urn:microsoft.com/office/officeart/2005/8/colors/accent0_1" csCatId="mainScheme" phldr="1"/>
      <dgm:spPr/>
    </dgm:pt>
    <dgm:pt modelId="{04A0B1BC-48DD-4E79-A589-86C66A3AB298}">
      <dgm:prSet phldrT="[Text]"/>
      <dgm:spPr/>
      <dgm:t>
        <a:bodyPr/>
        <a:lstStyle/>
        <a:p>
          <a:r>
            <a:rPr lang="en-US" dirty="0" smtClean="0"/>
            <a:t>T cells</a:t>
          </a:r>
          <a:endParaRPr lang="en-US" dirty="0"/>
        </a:p>
      </dgm:t>
    </dgm:pt>
    <dgm:pt modelId="{DB815CAF-D19A-4461-8561-247FFF85A526}" type="parTrans" cxnId="{3AF3E76E-9FF5-47B1-B83C-6E278509B564}">
      <dgm:prSet/>
      <dgm:spPr/>
      <dgm:t>
        <a:bodyPr/>
        <a:lstStyle/>
        <a:p>
          <a:endParaRPr lang="en-US"/>
        </a:p>
      </dgm:t>
    </dgm:pt>
    <dgm:pt modelId="{C2F62036-99A4-4ADA-B8D8-B7AC17A7086F}" type="sibTrans" cxnId="{3AF3E76E-9FF5-47B1-B83C-6E278509B564}">
      <dgm:prSet/>
      <dgm:spPr/>
      <dgm:t>
        <a:bodyPr/>
        <a:lstStyle/>
        <a:p>
          <a:endParaRPr lang="en-US"/>
        </a:p>
      </dgm:t>
    </dgm:pt>
    <dgm:pt modelId="{28882896-D053-4BFC-B271-CEDB5B732E98}">
      <dgm:prSet phldrT="[Text]"/>
      <dgm:spPr/>
      <dgm:t>
        <a:bodyPr/>
        <a:lstStyle/>
        <a:p>
          <a:r>
            <a:rPr lang="en-US" dirty="0" smtClean="0"/>
            <a:t>NK cells</a:t>
          </a:r>
          <a:endParaRPr lang="en-US" dirty="0"/>
        </a:p>
      </dgm:t>
    </dgm:pt>
    <dgm:pt modelId="{34BE6E5C-916A-479B-8EEE-D4B81DF793B1}" type="parTrans" cxnId="{766B43DD-D06B-49FE-B7F2-1E1716AFF42D}">
      <dgm:prSet/>
      <dgm:spPr/>
      <dgm:t>
        <a:bodyPr/>
        <a:lstStyle/>
        <a:p>
          <a:endParaRPr lang="en-US"/>
        </a:p>
      </dgm:t>
    </dgm:pt>
    <dgm:pt modelId="{B5D70E38-1006-4E66-943B-54ED43520AC1}" type="sibTrans" cxnId="{766B43DD-D06B-49FE-B7F2-1E1716AFF42D}">
      <dgm:prSet/>
      <dgm:spPr/>
      <dgm:t>
        <a:bodyPr/>
        <a:lstStyle/>
        <a:p>
          <a:endParaRPr lang="en-US"/>
        </a:p>
      </dgm:t>
    </dgm:pt>
    <dgm:pt modelId="{C1E67E40-1456-4446-AFBC-462CEC23097A}">
      <dgm:prSet phldrT="[Text]"/>
      <dgm:spPr/>
      <dgm:t>
        <a:bodyPr/>
        <a:lstStyle/>
        <a:p>
          <a:r>
            <a:rPr lang="en-US" dirty="0" smtClean="0"/>
            <a:t>Cytokines</a:t>
          </a:r>
          <a:endParaRPr lang="en-US" dirty="0"/>
        </a:p>
      </dgm:t>
    </dgm:pt>
    <dgm:pt modelId="{6BFF9059-3C47-4D8B-B2AE-9CBEBEEADE2F}" type="parTrans" cxnId="{3CCB42B6-4800-4C89-9803-7B76B0869BE2}">
      <dgm:prSet/>
      <dgm:spPr/>
      <dgm:t>
        <a:bodyPr/>
        <a:lstStyle/>
        <a:p>
          <a:endParaRPr lang="en-US"/>
        </a:p>
      </dgm:t>
    </dgm:pt>
    <dgm:pt modelId="{8E9D84EE-6774-4AAA-8081-43A92AF28D20}" type="sibTrans" cxnId="{3CCB42B6-4800-4C89-9803-7B76B0869BE2}">
      <dgm:prSet/>
      <dgm:spPr/>
      <dgm:t>
        <a:bodyPr/>
        <a:lstStyle/>
        <a:p>
          <a:endParaRPr lang="en-US"/>
        </a:p>
      </dgm:t>
    </dgm:pt>
    <dgm:pt modelId="{2264AA58-85A2-42AF-95EA-BBB05972BF8F}" type="pres">
      <dgm:prSet presAssocID="{8BD8BA78-8B04-464D-958A-D6F8897A8306}" presName="compositeShape" presStyleCnt="0">
        <dgm:presLayoutVars>
          <dgm:chMax val="7"/>
          <dgm:dir/>
          <dgm:resizeHandles val="exact"/>
        </dgm:presLayoutVars>
      </dgm:prSet>
      <dgm:spPr/>
    </dgm:pt>
    <dgm:pt modelId="{F0649EDC-5B7A-4F2B-836A-6A805AE80B36}" type="pres">
      <dgm:prSet presAssocID="{04A0B1BC-48DD-4E79-A589-86C66A3AB298}" presName="circ1" presStyleLbl="vennNode1" presStyleIdx="0" presStyleCnt="3"/>
      <dgm:spPr/>
      <dgm:t>
        <a:bodyPr/>
        <a:lstStyle/>
        <a:p>
          <a:endParaRPr lang="en-US"/>
        </a:p>
      </dgm:t>
    </dgm:pt>
    <dgm:pt modelId="{7EBF28DA-58F1-49CB-9270-12EA5E24DDC4}" type="pres">
      <dgm:prSet presAssocID="{04A0B1BC-48DD-4E79-A589-86C66A3AB29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5E1B8-4EF6-41DA-ABAA-514909885AB0}" type="pres">
      <dgm:prSet presAssocID="{28882896-D053-4BFC-B271-CEDB5B732E98}" presName="circ2" presStyleLbl="vennNode1" presStyleIdx="1" presStyleCnt="3"/>
      <dgm:spPr/>
      <dgm:t>
        <a:bodyPr/>
        <a:lstStyle/>
        <a:p>
          <a:endParaRPr lang="en-US"/>
        </a:p>
      </dgm:t>
    </dgm:pt>
    <dgm:pt modelId="{DCCD7F69-4D31-4265-8FE4-6EB6D556BD78}" type="pres">
      <dgm:prSet presAssocID="{28882896-D053-4BFC-B271-CEDB5B732E9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A9C12-406C-4E48-9F27-CD3690A7799B}" type="pres">
      <dgm:prSet presAssocID="{C1E67E40-1456-4446-AFBC-462CEC23097A}" presName="circ3" presStyleLbl="vennNode1" presStyleIdx="2" presStyleCnt="3"/>
      <dgm:spPr/>
      <dgm:t>
        <a:bodyPr/>
        <a:lstStyle/>
        <a:p>
          <a:endParaRPr lang="en-US"/>
        </a:p>
      </dgm:t>
    </dgm:pt>
    <dgm:pt modelId="{6B37EA0B-CD8F-47A8-8259-158FA7267375}" type="pres">
      <dgm:prSet presAssocID="{C1E67E40-1456-4446-AFBC-462CEC23097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411452-3051-4E0F-9BF9-9FE832C31A4E}" type="presOf" srcId="{04A0B1BC-48DD-4E79-A589-86C66A3AB298}" destId="{7EBF28DA-58F1-49CB-9270-12EA5E24DDC4}" srcOrd="1" destOrd="0" presId="urn:microsoft.com/office/officeart/2005/8/layout/venn1"/>
    <dgm:cxn modelId="{766B43DD-D06B-49FE-B7F2-1E1716AFF42D}" srcId="{8BD8BA78-8B04-464D-958A-D6F8897A8306}" destId="{28882896-D053-4BFC-B271-CEDB5B732E98}" srcOrd="1" destOrd="0" parTransId="{34BE6E5C-916A-479B-8EEE-D4B81DF793B1}" sibTransId="{B5D70E38-1006-4E66-943B-54ED43520AC1}"/>
    <dgm:cxn modelId="{0926784C-2657-45FC-B789-5290B5A2FCE9}" type="presOf" srcId="{C1E67E40-1456-4446-AFBC-462CEC23097A}" destId="{6B37EA0B-CD8F-47A8-8259-158FA7267375}" srcOrd="1" destOrd="0" presId="urn:microsoft.com/office/officeart/2005/8/layout/venn1"/>
    <dgm:cxn modelId="{14DDF61E-740B-4D26-8E8C-0AFBF9F46E3F}" type="presOf" srcId="{28882896-D053-4BFC-B271-CEDB5B732E98}" destId="{D105E1B8-4EF6-41DA-ABAA-514909885AB0}" srcOrd="0" destOrd="0" presId="urn:microsoft.com/office/officeart/2005/8/layout/venn1"/>
    <dgm:cxn modelId="{4697448E-0152-4EDF-A377-7603412FA50A}" type="presOf" srcId="{28882896-D053-4BFC-B271-CEDB5B732E98}" destId="{DCCD7F69-4D31-4265-8FE4-6EB6D556BD78}" srcOrd="1" destOrd="0" presId="urn:microsoft.com/office/officeart/2005/8/layout/venn1"/>
    <dgm:cxn modelId="{D776BC91-DD65-4189-BD94-BC26CC8BD695}" type="presOf" srcId="{8BD8BA78-8B04-464D-958A-D6F8897A8306}" destId="{2264AA58-85A2-42AF-95EA-BBB05972BF8F}" srcOrd="0" destOrd="0" presId="urn:microsoft.com/office/officeart/2005/8/layout/venn1"/>
    <dgm:cxn modelId="{3AF3E76E-9FF5-47B1-B83C-6E278509B564}" srcId="{8BD8BA78-8B04-464D-958A-D6F8897A8306}" destId="{04A0B1BC-48DD-4E79-A589-86C66A3AB298}" srcOrd="0" destOrd="0" parTransId="{DB815CAF-D19A-4461-8561-247FFF85A526}" sibTransId="{C2F62036-99A4-4ADA-B8D8-B7AC17A7086F}"/>
    <dgm:cxn modelId="{3CCB42B6-4800-4C89-9803-7B76B0869BE2}" srcId="{8BD8BA78-8B04-464D-958A-D6F8897A8306}" destId="{C1E67E40-1456-4446-AFBC-462CEC23097A}" srcOrd="2" destOrd="0" parTransId="{6BFF9059-3C47-4D8B-B2AE-9CBEBEEADE2F}" sibTransId="{8E9D84EE-6774-4AAA-8081-43A92AF28D20}"/>
    <dgm:cxn modelId="{7907E697-7204-4067-8105-1C9BDD147DFC}" type="presOf" srcId="{C1E67E40-1456-4446-AFBC-462CEC23097A}" destId="{D7EA9C12-406C-4E48-9F27-CD3690A7799B}" srcOrd="0" destOrd="0" presId="urn:microsoft.com/office/officeart/2005/8/layout/venn1"/>
    <dgm:cxn modelId="{D4BDD87C-F141-48F9-859A-4E32B6922DDC}" type="presOf" srcId="{04A0B1BC-48DD-4E79-A589-86C66A3AB298}" destId="{F0649EDC-5B7A-4F2B-836A-6A805AE80B36}" srcOrd="0" destOrd="0" presId="urn:microsoft.com/office/officeart/2005/8/layout/venn1"/>
    <dgm:cxn modelId="{53E34707-E5A4-4E2A-90AD-41126875FFF2}" type="presParOf" srcId="{2264AA58-85A2-42AF-95EA-BBB05972BF8F}" destId="{F0649EDC-5B7A-4F2B-836A-6A805AE80B36}" srcOrd="0" destOrd="0" presId="urn:microsoft.com/office/officeart/2005/8/layout/venn1"/>
    <dgm:cxn modelId="{FE5AA77A-B786-4844-8CB2-B7C3EEA341D9}" type="presParOf" srcId="{2264AA58-85A2-42AF-95EA-BBB05972BF8F}" destId="{7EBF28DA-58F1-49CB-9270-12EA5E24DDC4}" srcOrd="1" destOrd="0" presId="urn:microsoft.com/office/officeart/2005/8/layout/venn1"/>
    <dgm:cxn modelId="{925F94C0-7DF6-4717-B8A8-46DE4A431799}" type="presParOf" srcId="{2264AA58-85A2-42AF-95EA-BBB05972BF8F}" destId="{D105E1B8-4EF6-41DA-ABAA-514909885AB0}" srcOrd="2" destOrd="0" presId="urn:microsoft.com/office/officeart/2005/8/layout/venn1"/>
    <dgm:cxn modelId="{37154CA6-1F69-4F97-A273-389C08D215D6}" type="presParOf" srcId="{2264AA58-85A2-42AF-95EA-BBB05972BF8F}" destId="{DCCD7F69-4D31-4265-8FE4-6EB6D556BD78}" srcOrd="3" destOrd="0" presId="urn:microsoft.com/office/officeart/2005/8/layout/venn1"/>
    <dgm:cxn modelId="{73653C92-352E-426E-AA0C-02F7F5D52405}" type="presParOf" srcId="{2264AA58-85A2-42AF-95EA-BBB05972BF8F}" destId="{D7EA9C12-406C-4E48-9F27-CD3690A7799B}" srcOrd="4" destOrd="0" presId="urn:microsoft.com/office/officeart/2005/8/layout/venn1"/>
    <dgm:cxn modelId="{B9F59C4B-2965-4663-A44B-28D7E20BCC1D}" type="presParOf" srcId="{2264AA58-85A2-42AF-95EA-BBB05972BF8F}" destId="{6B37EA0B-CD8F-47A8-8259-158FA726737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49EDC-5B7A-4F2B-836A-6A805AE80B36}">
      <dsp:nvSpPr>
        <dsp:cNvPr id="0" name=""/>
        <dsp:cNvSpPr/>
      </dsp:nvSpPr>
      <dsp:spPr>
        <a:xfrm>
          <a:off x="1117265" y="21046"/>
          <a:ext cx="1010245" cy="101024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 cells</a:t>
          </a:r>
          <a:endParaRPr lang="en-US" sz="1200" kern="1200" dirty="0"/>
        </a:p>
      </dsp:txBody>
      <dsp:txXfrm>
        <a:off x="1251965" y="197839"/>
        <a:ext cx="740846" cy="454610"/>
      </dsp:txXfrm>
    </dsp:sp>
    <dsp:sp modelId="{D105E1B8-4EF6-41DA-ABAA-514909885AB0}">
      <dsp:nvSpPr>
        <dsp:cNvPr id="0" name=""/>
        <dsp:cNvSpPr/>
      </dsp:nvSpPr>
      <dsp:spPr>
        <a:xfrm>
          <a:off x="1481796" y="652450"/>
          <a:ext cx="1010245" cy="101024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NK cells</a:t>
          </a:r>
          <a:endParaRPr lang="en-US" sz="1200" kern="1200" dirty="0"/>
        </a:p>
      </dsp:txBody>
      <dsp:txXfrm>
        <a:off x="1790762" y="913430"/>
        <a:ext cx="606147" cy="555634"/>
      </dsp:txXfrm>
    </dsp:sp>
    <dsp:sp modelId="{D7EA9C12-406C-4E48-9F27-CD3690A7799B}">
      <dsp:nvSpPr>
        <dsp:cNvPr id="0" name=""/>
        <dsp:cNvSpPr/>
      </dsp:nvSpPr>
      <dsp:spPr>
        <a:xfrm>
          <a:off x="752735" y="652450"/>
          <a:ext cx="1010245" cy="101024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Cytokines</a:t>
          </a:r>
          <a:endParaRPr lang="en-US" sz="1200" kern="1200" dirty="0"/>
        </a:p>
      </dsp:txBody>
      <dsp:txXfrm>
        <a:off x="847867" y="913430"/>
        <a:ext cx="606147" cy="555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9EF0C980-61C9-43D0-953D-A15D10B90013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70B9513A-9C22-4492-A848-9750AE4ABB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3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E9532EFB-13C0-4FEC-8D16-321A1C45D9FA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0" tIns="46680" rIns="93360" bIns="466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60" tIns="46680" rIns="93360" bIns="466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1A3A689B-A691-4624-AE65-6B14B928E7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A689B-A691-4624-AE65-6B14B928E7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00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A689B-A691-4624-AE65-6B14B928E7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70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A689B-A691-4624-AE65-6B14B928E7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13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6A080-5B9D-441E-A819-DA68A631A52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68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43D57-D01A-4A2C-B32F-8AC249FDBA5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5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6A080-5B9D-441E-A819-DA68A631A52E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20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52400" y="6581001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Sensitive and Confidential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89103"/>
            <a:ext cx="495300" cy="365125"/>
          </a:xfrm>
          <a:prstGeom prst="rect">
            <a:avLst/>
          </a:prstGeom>
        </p:spPr>
        <p:txBody>
          <a:bodyPr/>
          <a:lstStyle/>
          <a:p>
            <a:fld id="{993C4190-8B9F-461A-BA0A-0375B23C8BD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479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emf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emf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1.doc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Localized Regulated Expression of IL-12 as a Gene Therapy Approach to Cancer Immunotherapy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A. Barrett Ph.D.</a:t>
            </a:r>
            <a:br>
              <a:rPr lang="en-US" dirty="0" smtClean="0"/>
            </a:br>
            <a:r>
              <a:rPr lang="en-US" dirty="0" smtClean="0"/>
              <a:t>Ziopharm Oncology, Boston MA 02129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Immuno-oncology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380868" y="1295400"/>
            <a:ext cx="483658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CTLA4:Brakes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Proportionally Dampens CD8 activation</a:t>
            </a:r>
          </a:p>
          <a:p>
            <a:endParaRPr lang="en-US" dirty="0"/>
          </a:p>
          <a:p>
            <a:r>
              <a:rPr lang="en-US" dirty="0" smtClean="0"/>
              <a:t>PD-1/PD-L1: Clutch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Regulates CD8 activity to lessen tissue damage</a:t>
            </a:r>
          </a:p>
          <a:p>
            <a:endParaRPr lang="en-US" dirty="0"/>
          </a:p>
          <a:p>
            <a:r>
              <a:rPr lang="en-US" dirty="0" smtClean="0"/>
              <a:t>Local IL-12: Gas/GPS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Activates CD8, Decreases </a:t>
            </a:r>
            <a:r>
              <a:rPr lang="en-US" dirty="0" err="1" smtClean="0"/>
              <a:t>Tregs</a:t>
            </a:r>
            <a:r>
              <a:rPr lang="en-US" dirty="0" smtClean="0"/>
              <a:t>, </a:t>
            </a:r>
            <a:r>
              <a:rPr lang="en-US" dirty="0" err="1" smtClean="0"/>
              <a:t>Tcell</a:t>
            </a:r>
            <a:r>
              <a:rPr lang="en-US" dirty="0" smtClean="0"/>
              <a:t> homing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43917" y="1606271"/>
            <a:ext cx="4270818" cy="4210801"/>
            <a:chOff x="301182" y="1667153"/>
            <a:chExt cx="4270818" cy="421080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2286000"/>
              <a:ext cx="3163765" cy="315777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01182" y="1667153"/>
              <a:ext cx="19665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Immune Activation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09036" y="5508622"/>
              <a:ext cx="2162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Immune Suppression</a:t>
              </a:r>
              <a:endParaRPr 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726339" y="3711672"/>
            <a:ext cx="3960461" cy="2765328"/>
            <a:chOff x="4726339" y="3711672"/>
            <a:chExt cx="3960461" cy="2765328"/>
          </a:xfrm>
        </p:grpSpPr>
        <p:grpSp>
          <p:nvGrpSpPr>
            <p:cNvPr id="15" name="Group 14"/>
            <p:cNvGrpSpPr/>
            <p:nvPr/>
          </p:nvGrpSpPr>
          <p:grpSpPr>
            <a:xfrm>
              <a:off x="4726339" y="3711672"/>
              <a:ext cx="3960461" cy="2765328"/>
              <a:chOff x="4726339" y="3711672"/>
              <a:chExt cx="3960461" cy="2765328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6339" y="3711672"/>
                <a:ext cx="3960461" cy="2765328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4801180" y="5447740"/>
                <a:ext cx="12698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PD-1/PD-L1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226881" y="5632406"/>
                <a:ext cx="8398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CTLA-4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7543800" y="6107668"/>
              <a:ext cx="6447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IL-12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327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55588"/>
            <a:ext cx="7373938" cy="884237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Immuno-oncology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61356" y="5305758"/>
            <a:ext cx="1066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Ad-RTS-IL-12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999961" y="4726006"/>
            <a:ext cx="581439" cy="304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 smtClean="0">
                <a:solidFill>
                  <a:srgbClr val="1F497D"/>
                </a:solidFill>
              </a:rPr>
              <a:t>CAR</a:t>
            </a:r>
            <a:endParaRPr lang="en-US" sz="900" dirty="0">
              <a:solidFill>
                <a:srgbClr val="1F497D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999960" y="5087255"/>
            <a:ext cx="581439" cy="304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 smtClean="0">
                <a:solidFill>
                  <a:srgbClr val="1F497D"/>
                </a:solidFill>
              </a:rPr>
              <a:t>TCR</a:t>
            </a:r>
            <a:endParaRPr lang="en-US" sz="900" dirty="0">
              <a:solidFill>
                <a:srgbClr val="1F497D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96904" y="1676400"/>
            <a:ext cx="9240904" cy="4578134"/>
            <a:chOff x="-36040" y="1528485"/>
            <a:chExt cx="9240904" cy="4578134"/>
          </a:xfrm>
        </p:grpSpPr>
        <p:sp>
          <p:nvSpPr>
            <p:cNvPr id="8" name="Text Placeholder 2"/>
            <p:cNvSpPr txBox="1">
              <a:spLocks/>
            </p:cNvSpPr>
            <p:nvPr/>
          </p:nvSpPr>
          <p:spPr>
            <a:xfrm>
              <a:off x="303326" y="3459535"/>
              <a:ext cx="3868340" cy="823912"/>
            </a:xfrm>
            <a:prstGeom prst="rect">
              <a:avLst/>
            </a:prstGeom>
          </p:spPr>
          <p:txBody>
            <a:bodyPr anchor="b"/>
            <a:lstStyle>
              <a:lvl1pPr marL="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35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0" i="1" dirty="0" smtClean="0"/>
                <a:t>Administer modified immune cells to provide effective anti-tumor response</a:t>
              </a:r>
              <a:endParaRPr lang="en-US" sz="1600" b="0" i="1" dirty="0"/>
            </a:p>
          </p:txBody>
        </p:sp>
        <p:sp>
          <p:nvSpPr>
            <p:cNvPr id="10" name="Text Placeholder 4"/>
            <p:cNvSpPr txBox="1">
              <a:spLocks/>
            </p:cNvSpPr>
            <p:nvPr/>
          </p:nvSpPr>
          <p:spPr>
            <a:xfrm>
              <a:off x="4923980" y="3414011"/>
              <a:ext cx="4018359" cy="823912"/>
            </a:xfrm>
            <a:prstGeom prst="rect">
              <a:avLst/>
            </a:prstGeom>
          </p:spPr>
          <p:txBody>
            <a:bodyPr anchor="b"/>
            <a:lstStyle>
              <a:lvl1pPr marL="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35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l" defTabSz="3429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0" i="1" dirty="0" smtClean="0"/>
                <a:t>Administer IL-12 via controlled gene therapy to bolster endogenous immune response</a:t>
              </a:r>
              <a:endParaRPr lang="en-US" sz="1600" b="0" i="1" dirty="0"/>
            </a:p>
          </p:txBody>
        </p:sp>
        <p:pic>
          <p:nvPicPr>
            <p:cNvPr id="11" name="Content Placeholder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09441" y="4237923"/>
              <a:ext cx="1656230" cy="175722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263502" y="3130296"/>
              <a:ext cx="45410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 smtClean="0">
                  <a:solidFill>
                    <a:srgbClr val="FF0000"/>
                  </a:solidFill>
                </a:rPr>
                <a:t>Current Clinical Approaches </a:t>
              </a:r>
              <a:endParaRPr lang="en-US" sz="1400" b="1" i="1" dirty="0">
                <a:solidFill>
                  <a:srgbClr val="FF0000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563925" y="4349400"/>
              <a:ext cx="1744126" cy="1757219"/>
              <a:chOff x="3247151" y="4237926"/>
              <a:chExt cx="1744126" cy="1757219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4543647" y="4772909"/>
                <a:ext cx="160548" cy="7442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4543647" y="5074167"/>
                <a:ext cx="160548" cy="5416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2" name="Content Placeholder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47151" y="4237926"/>
                <a:ext cx="1389709" cy="1757219"/>
              </a:xfrm>
              <a:prstGeom prst="rect">
                <a:avLst/>
              </a:prstGeom>
            </p:spPr>
          </p:pic>
          <p:sp>
            <p:nvSpPr>
              <p:cNvPr id="23" name="Flowchart: Connector 22"/>
              <p:cNvSpPr/>
              <p:nvPr/>
            </p:nvSpPr>
            <p:spPr>
              <a:xfrm>
                <a:off x="4704198" y="4614532"/>
                <a:ext cx="287079" cy="297711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lowchart: Connector 23"/>
              <p:cNvSpPr/>
              <p:nvPr/>
            </p:nvSpPr>
            <p:spPr>
              <a:xfrm>
                <a:off x="4704198" y="4969950"/>
                <a:ext cx="287079" cy="297711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-36040" y="1548160"/>
              <a:ext cx="4530818" cy="1304291"/>
            </a:xfrm>
            <a:prstGeom prst="rect">
              <a:avLst/>
            </a:prstGeom>
          </p:spPr>
          <p:txBody>
            <a:bodyPr anchor="t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35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/>
                <a:t>Tumor resistance is a hallmark of cancer: </a:t>
              </a:r>
              <a:br>
                <a:rPr lang="en-US" dirty="0" smtClean="0"/>
              </a:br>
              <a:r>
                <a:rPr lang="en-US" b="0" dirty="0" smtClean="0"/>
                <a:t>Many therapies, including combination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/>
                <a:t>approaches, with different mechanisms of </a:t>
              </a:r>
              <a:br>
                <a:rPr lang="en-US" b="0" dirty="0" smtClean="0"/>
              </a:br>
              <a:r>
                <a:rPr lang="en-US" b="0" dirty="0" smtClean="0"/>
                <a:t>action are needed to overcome tumor escape</a:t>
              </a:r>
              <a:endParaRPr lang="en-US" b="0" dirty="0"/>
            </a:p>
          </p:txBody>
        </p:sp>
        <p:sp>
          <p:nvSpPr>
            <p:cNvPr id="28" name="Text Placeholder 4"/>
            <p:cNvSpPr txBox="1">
              <a:spLocks/>
            </p:cNvSpPr>
            <p:nvPr/>
          </p:nvSpPr>
          <p:spPr>
            <a:xfrm>
              <a:off x="4404264" y="1528485"/>
              <a:ext cx="4800600" cy="1216555"/>
            </a:xfrm>
            <a:prstGeom prst="rect">
              <a:avLst/>
            </a:prstGeom>
          </p:spPr>
          <p:txBody>
            <a:bodyPr anchor="t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5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35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/>
                <a:t>Native immune response unable to treat cancer: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/>
                <a:t>Because the endogenous programming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/>
                <a:t>language within T cells and NK cells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0" dirty="0" smtClean="0"/>
                <a:t>is muted by cancer</a:t>
              </a:r>
              <a:endParaRPr lang="en-US" b="0" dirty="0"/>
            </a:p>
          </p:txBody>
        </p:sp>
        <p:graphicFrame>
          <p:nvGraphicFramePr>
            <p:cNvPr id="29" name="Diagram 28"/>
            <p:cNvGraphicFramePr/>
            <p:nvPr>
              <p:extLst>
                <p:ext uri="{D42A27DB-BD31-4B8C-83A1-F6EECF244321}">
                  <p14:modId xmlns:p14="http://schemas.microsoft.com/office/powerpoint/2010/main" val="2580971097"/>
                </p:ext>
              </p:extLst>
            </p:nvPr>
          </p:nvGraphicFramePr>
          <p:xfrm>
            <a:off x="2920173" y="4370851"/>
            <a:ext cx="3244777" cy="168374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</p:grpSp>
      <p:sp>
        <p:nvSpPr>
          <p:cNvPr id="1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02377" y="6492875"/>
            <a:ext cx="495300" cy="365125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2</a:t>
            </a:r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33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Background &amp; Rationale for Local IL-12</a:t>
            </a:r>
            <a:endParaRPr lang="en-US" sz="3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Interleukin-12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(IL-12)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Pro-inflammatory cytokine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Master regulator of cell-mediated immunity to pathogens and neoplastic transformation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Produced by innate immune cells in response to pathogens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Leads to production by T- and natural killer (NK) cells of 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Interferon gamma (INF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Tumor necrosis factor alpha (TNF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Local IL-12 results in the enhancement of immuno-regulatory activities including activation of anti-tumor natural killer (NK) cells, CD4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 cells and CD8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 cells.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3"/>
          <p:cNvSpPr txBox="1">
            <a:spLocks noChangeArrowheads="1"/>
          </p:cNvSpPr>
          <p:nvPr/>
        </p:nvSpPr>
        <p:spPr bwMode="auto">
          <a:xfrm>
            <a:off x="5611430" y="1714500"/>
            <a:ext cx="3165475" cy="310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</p:txBody>
      </p:sp>
      <p:sp>
        <p:nvSpPr>
          <p:cNvPr id="4" name="TextBox 79"/>
          <p:cNvSpPr txBox="1">
            <a:spLocks noChangeArrowheads="1"/>
          </p:cNvSpPr>
          <p:nvPr/>
        </p:nvSpPr>
        <p:spPr bwMode="auto">
          <a:xfrm>
            <a:off x="222250" y="3409455"/>
            <a:ext cx="8699500" cy="268384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The Switch Components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: The RTS® gene program includes 2 receptor protein fusions: VP16</a:t>
            </a:r>
            <a:r>
              <a:rPr lang="en-US" sz="18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-RXR and 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Gal4</a:t>
            </a:r>
            <a:r>
              <a:rPr lang="en-US" sz="18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-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EcR.  They form unstable and unproductive heterodimers in the absence of any ligand.</a:t>
            </a:r>
            <a:endParaRPr lang="en-US" sz="1800" b="1" dirty="0">
              <a:solidFill>
                <a:schemeClr val="accent5">
                  <a:lumMod val="10000"/>
                </a:schemeClr>
              </a:solidFill>
              <a:latin typeface="+mn-lt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The Inducible Promoter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: A customizable promoter to which basal </a:t>
            </a:r>
            <a:r>
              <a:rPr lang="en-US" sz="18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transcription proteins are recruited and the target gene is 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transcribed.</a:t>
            </a: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The Activator Ligand (veledimex): 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An </a:t>
            </a:r>
            <a:r>
              <a:rPr lang="en-US" sz="1800" dirty="0" err="1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ecdysone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 analog, </a:t>
            </a:r>
            <a:r>
              <a:rPr lang="en-US" sz="1800" dirty="0" err="1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diacylhydrazine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-based small molecule functions as an activator. In the presence of the ligand, the protein </a:t>
            </a:r>
            <a:r>
              <a:rPr lang="en-US" sz="1800" dirty="0" err="1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heterodimer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 changes to a stable conformation and binds to the inducible promoter.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  <a:defRPr/>
            </a:pPr>
            <a:endParaRPr lang="en-US" sz="1800" dirty="0">
              <a:solidFill>
                <a:schemeClr val="accent5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5" name="TextBox 50"/>
          <p:cNvSpPr txBox="1">
            <a:spLocks noChangeArrowheads="1"/>
          </p:cNvSpPr>
          <p:nvPr/>
        </p:nvSpPr>
        <p:spPr bwMode="auto">
          <a:xfrm>
            <a:off x="2622550" y="1328940"/>
            <a:ext cx="5905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000000"/>
                </a:solidFill>
                <a:latin typeface="+mn-lt"/>
              </a:rPr>
              <a:t>EcR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2987675"/>
            <a:ext cx="5041519" cy="0"/>
          </a:xfrm>
          <a:prstGeom prst="line">
            <a:avLst/>
          </a:prstGeom>
          <a:ln w="571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424612" y="2940050"/>
            <a:ext cx="192722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542925" y="2886075"/>
            <a:ext cx="509587" cy="2190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1063625" y="2884488"/>
            <a:ext cx="509587" cy="21907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1573212" y="2884488"/>
            <a:ext cx="511175" cy="21907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2262187" y="2882900"/>
            <a:ext cx="511175" cy="220663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ounded Rectangle 11"/>
          <p:cNvSpPr>
            <a:spLocks noChangeArrowheads="1"/>
          </p:cNvSpPr>
          <p:nvPr/>
        </p:nvSpPr>
        <p:spPr bwMode="auto">
          <a:xfrm>
            <a:off x="2784475" y="2882900"/>
            <a:ext cx="511175" cy="220663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095500" y="2919413"/>
            <a:ext cx="149225" cy="142875"/>
          </a:xfrm>
          <a:prstGeom prst="ellipse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3533977" y="2890838"/>
            <a:ext cx="436563" cy="204787"/>
          </a:xfrm>
          <a:prstGeom prst="roundRect">
            <a:avLst>
              <a:gd name="adj" fmla="val 16667"/>
            </a:avLst>
          </a:prstGeom>
          <a:solidFill>
            <a:srgbClr val="FFCC33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976890" y="2881313"/>
            <a:ext cx="890587" cy="214312"/>
          </a:xfrm>
          <a:prstGeom prst="roundRect">
            <a:avLst>
              <a:gd name="adj" fmla="val 16667"/>
            </a:avLst>
          </a:prstGeom>
          <a:solidFill>
            <a:srgbClr val="1F497D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4873827" y="2874963"/>
            <a:ext cx="311150" cy="227012"/>
          </a:xfrm>
          <a:prstGeom prst="roundRect">
            <a:avLst>
              <a:gd name="adj" fmla="val 16667"/>
            </a:avLst>
          </a:prstGeom>
          <a:solidFill>
            <a:srgbClr val="B3B3B3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7" name="Elbow Connector 16"/>
          <p:cNvCxnSpPr>
            <a:stCxn id="8" idx="0"/>
          </p:cNvCxnSpPr>
          <p:nvPr/>
        </p:nvCxnSpPr>
        <p:spPr>
          <a:xfrm rot="5400000" flipH="1" flipV="1">
            <a:off x="804863" y="2671762"/>
            <a:ext cx="207962" cy="220663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>
            <a:spLocks noChangeArrowheads="1"/>
          </p:cNvSpPr>
          <p:nvPr/>
        </p:nvSpPr>
        <p:spPr bwMode="auto">
          <a:xfrm rot="1352586">
            <a:off x="957262" y="2019300"/>
            <a:ext cx="361950" cy="550863"/>
          </a:xfrm>
          <a:prstGeom prst="ellipse">
            <a:avLst/>
          </a:prstGeom>
          <a:gradFill rotWithShape="1">
            <a:gsLst>
              <a:gs pos="0">
                <a:srgbClr val="9B2D2A"/>
              </a:gs>
              <a:gs pos="80000">
                <a:srgbClr val="CB3D3A"/>
              </a:gs>
              <a:gs pos="100000">
                <a:srgbClr val="CE3B37"/>
              </a:gs>
            </a:gsLst>
            <a:lin ang="16200000"/>
          </a:gra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 rot="5159119">
            <a:off x="1493837" y="1492250"/>
            <a:ext cx="352425" cy="568325"/>
          </a:xfrm>
          <a:prstGeom prst="ellipse">
            <a:avLst/>
          </a:prstGeom>
          <a:gradFill rotWithShape="1">
            <a:gsLst>
              <a:gs pos="0">
                <a:srgbClr val="CB6C1D"/>
              </a:gs>
              <a:gs pos="80000">
                <a:srgbClr val="FF8F2A"/>
              </a:gs>
              <a:gs pos="100000">
                <a:srgbClr val="FF8F26"/>
              </a:gs>
            </a:gsLst>
            <a:lin ang="16200000"/>
          </a:gra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206500" y="1878013"/>
            <a:ext cx="236537" cy="153987"/>
          </a:xfrm>
          <a:custGeom>
            <a:avLst/>
            <a:gdLst>
              <a:gd name="connsiteX0" fmla="*/ 71252 w 247744"/>
              <a:gd name="connsiteY0" fmla="*/ 166255 h 166255"/>
              <a:gd name="connsiteX1" fmla="*/ 35626 w 247744"/>
              <a:gd name="connsiteY1" fmla="*/ 154379 h 166255"/>
              <a:gd name="connsiteX2" fmla="*/ 0 w 247744"/>
              <a:gd name="connsiteY2" fmla="*/ 83127 h 166255"/>
              <a:gd name="connsiteX3" fmla="*/ 35626 w 247744"/>
              <a:gd name="connsiteY3" fmla="*/ 59377 h 166255"/>
              <a:gd name="connsiteX4" fmla="*/ 130629 w 247744"/>
              <a:gd name="connsiteY4" fmla="*/ 83127 h 166255"/>
              <a:gd name="connsiteX5" fmla="*/ 201881 w 247744"/>
              <a:gd name="connsiteY5" fmla="*/ 118753 h 166255"/>
              <a:gd name="connsiteX6" fmla="*/ 237507 w 247744"/>
              <a:gd name="connsiteY6" fmla="*/ 106878 h 166255"/>
              <a:gd name="connsiteX7" fmla="*/ 237507 w 247744"/>
              <a:gd name="connsiteY7" fmla="*/ 0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744" h="166255">
                <a:moveTo>
                  <a:pt x="71252" y="166255"/>
                </a:moveTo>
                <a:cubicBezTo>
                  <a:pt x="59377" y="162296"/>
                  <a:pt x="45401" y="162199"/>
                  <a:pt x="35626" y="154379"/>
                </a:cubicBezTo>
                <a:cubicBezTo>
                  <a:pt x="14700" y="137638"/>
                  <a:pt x="7823" y="106595"/>
                  <a:pt x="0" y="83127"/>
                </a:cubicBezTo>
                <a:cubicBezTo>
                  <a:pt x="11875" y="75210"/>
                  <a:pt x="21464" y="61147"/>
                  <a:pt x="35626" y="59377"/>
                </a:cubicBezTo>
                <a:cubicBezTo>
                  <a:pt x="56470" y="56772"/>
                  <a:pt x="107364" y="75372"/>
                  <a:pt x="130629" y="83127"/>
                </a:cubicBezTo>
                <a:cubicBezTo>
                  <a:pt x="148642" y="95136"/>
                  <a:pt x="177297" y="118753"/>
                  <a:pt x="201881" y="118753"/>
                </a:cubicBezTo>
                <a:cubicBezTo>
                  <a:pt x="214399" y="118753"/>
                  <a:pt x="233910" y="118868"/>
                  <a:pt x="237507" y="106878"/>
                </a:cubicBezTo>
                <a:cubicBezTo>
                  <a:pt x="247744" y="72754"/>
                  <a:pt x="237507" y="35626"/>
                  <a:pt x="237507" y="0"/>
                </a:cubicBezTo>
              </a:path>
            </a:pathLst>
          </a:cu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21" name="Flowchart: Terminator 39"/>
          <p:cNvSpPr>
            <a:spLocks noChangeArrowheads="1"/>
          </p:cNvSpPr>
          <p:nvPr/>
        </p:nvSpPr>
        <p:spPr bwMode="auto">
          <a:xfrm>
            <a:off x="2674937" y="2160588"/>
            <a:ext cx="647700" cy="296862"/>
          </a:xfrm>
          <a:prstGeom prst="flowChartTerminator">
            <a:avLst/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>
            <a:solidFill>
              <a:srgbClr val="333333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Flowchart: Terminator 40"/>
          <p:cNvSpPr>
            <a:spLocks noChangeArrowheads="1"/>
          </p:cNvSpPr>
          <p:nvPr/>
        </p:nvSpPr>
        <p:spPr bwMode="auto">
          <a:xfrm>
            <a:off x="2617787" y="1619250"/>
            <a:ext cx="511175" cy="407988"/>
          </a:xfrm>
          <a:prstGeom prst="flowChartTerminator">
            <a:avLst/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333333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2959100" y="2036763"/>
            <a:ext cx="180975" cy="111125"/>
          </a:xfrm>
          <a:custGeom>
            <a:avLst/>
            <a:gdLst>
              <a:gd name="connsiteX0" fmla="*/ 118753 w 190005"/>
              <a:gd name="connsiteY0" fmla="*/ 120949 h 120949"/>
              <a:gd name="connsiteX1" fmla="*/ 154379 w 190005"/>
              <a:gd name="connsiteY1" fmla="*/ 109074 h 120949"/>
              <a:gd name="connsiteX2" fmla="*/ 190005 w 190005"/>
              <a:gd name="connsiteY2" fmla="*/ 73448 h 120949"/>
              <a:gd name="connsiteX3" fmla="*/ 154379 w 190005"/>
              <a:gd name="connsiteY3" fmla="*/ 49697 h 120949"/>
              <a:gd name="connsiteX4" fmla="*/ 0 w 190005"/>
              <a:gd name="connsiteY4" fmla="*/ 37822 h 120949"/>
              <a:gd name="connsiteX5" fmla="*/ 35626 w 190005"/>
              <a:gd name="connsiteY5" fmla="*/ 25946 h 120949"/>
              <a:gd name="connsiteX6" fmla="*/ 83127 w 190005"/>
              <a:gd name="connsiteY6" fmla="*/ 2196 h 12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005" h="120949">
                <a:moveTo>
                  <a:pt x="118753" y="120949"/>
                </a:moveTo>
                <a:cubicBezTo>
                  <a:pt x="130628" y="116991"/>
                  <a:pt x="143964" y="116018"/>
                  <a:pt x="154379" y="109074"/>
                </a:cubicBezTo>
                <a:cubicBezTo>
                  <a:pt x="168353" y="99758"/>
                  <a:pt x="190005" y="90242"/>
                  <a:pt x="190005" y="73448"/>
                </a:cubicBezTo>
                <a:cubicBezTo>
                  <a:pt x="190005" y="59176"/>
                  <a:pt x="168407" y="52327"/>
                  <a:pt x="154379" y="49697"/>
                </a:cubicBezTo>
                <a:cubicBezTo>
                  <a:pt x="103651" y="40186"/>
                  <a:pt x="51460" y="41780"/>
                  <a:pt x="0" y="37822"/>
                </a:cubicBezTo>
                <a:cubicBezTo>
                  <a:pt x="11875" y="33863"/>
                  <a:pt x="24430" y="31544"/>
                  <a:pt x="35626" y="25946"/>
                </a:cubicBezTo>
                <a:cubicBezTo>
                  <a:pt x="87517" y="0"/>
                  <a:pt x="53382" y="2196"/>
                  <a:pt x="83127" y="2196"/>
                </a:cubicBezTo>
              </a:path>
            </a:pathLst>
          </a:cu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24" name="Flowchart: Terminator 42"/>
          <p:cNvSpPr>
            <a:spLocks noChangeArrowheads="1"/>
          </p:cNvSpPr>
          <p:nvPr/>
        </p:nvSpPr>
        <p:spPr bwMode="auto">
          <a:xfrm>
            <a:off x="3533977" y="2657475"/>
            <a:ext cx="441325" cy="214313"/>
          </a:xfrm>
          <a:prstGeom prst="flowChartTerminator">
            <a:avLst/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>
            <a:solidFill>
              <a:srgbClr val="333333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Flowchart: Terminator 43"/>
          <p:cNvSpPr>
            <a:spLocks noChangeArrowheads="1"/>
          </p:cNvSpPr>
          <p:nvPr/>
        </p:nvSpPr>
        <p:spPr bwMode="auto">
          <a:xfrm>
            <a:off x="3608590" y="2241550"/>
            <a:ext cx="350837" cy="295275"/>
          </a:xfrm>
          <a:prstGeom prst="flowChartTerminator">
            <a:avLst/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333333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723415" y="2576513"/>
            <a:ext cx="123825" cy="80962"/>
          </a:xfrm>
          <a:custGeom>
            <a:avLst/>
            <a:gdLst>
              <a:gd name="connsiteX0" fmla="*/ 118753 w 190005"/>
              <a:gd name="connsiteY0" fmla="*/ 120949 h 120949"/>
              <a:gd name="connsiteX1" fmla="*/ 154379 w 190005"/>
              <a:gd name="connsiteY1" fmla="*/ 109074 h 120949"/>
              <a:gd name="connsiteX2" fmla="*/ 190005 w 190005"/>
              <a:gd name="connsiteY2" fmla="*/ 73448 h 120949"/>
              <a:gd name="connsiteX3" fmla="*/ 154379 w 190005"/>
              <a:gd name="connsiteY3" fmla="*/ 49697 h 120949"/>
              <a:gd name="connsiteX4" fmla="*/ 0 w 190005"/>
              <a:gd name="connsiteY4" fmla="*/ 37822 h 120949"/>
              <a:gd name="connsiteX5" fmla="*/ 35626 w 190005"/>
              <a:gd name="connsiteY5" fmla="*/ 25946 h 120949"/>
              <a:gd name="connsiteX6" fmla="*/ 83127 w 190005"/>
              <a:gd name="connsiteY6" fmla="*/ 2196 h 12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005" h="120949">
                <a:moveTo>
                  <a:pt x="118753" y="120949"/>
                </a:moveTo>
                <a:cubicBezTo>
                  <a:pt x="130628" y="116991"/>
                  <a:pt x="143964" y="116018"/>
                  <a:pt x="154379" y="109074"/>
                </a:cubicBezTo>
                <a:cubicBezTo>
                  <a:pt x="168353" y="99758"/>
                  <a:pt x="190005" y="90242"/>
                  <a:pt x="190005" y="73448"/>
                </a:cubicBezTo>
                <a:cubicBezTo>
                  <a:pt x="190005" y="59176"/>
                  <a:pt x="168407" y="52327"/>
                  <a:pt x="154379" y="49697"/>
                </a:cubicBezTo>
                <a:cubicBezTo>
                  <a:pt x="103651" y="40186"/>
                  <a:pt x="51460" y="41780"/>
                  <a:pt x="0" y="37822"/>
                </a:cubicBezTo>
                <a:cubicBezTo>
                  <a:pt x="11875" y="33863"/>
                  <a:pt x="24430" y="31544"/>
                  <a:pt x="35626" y="25946"/>
                </a:cubicBezTo>
                <a:cubicBezTo>
                  <a:pt x="87517" y="0"/>
                  <a:pt x="53382" y="2196"/>
                  <a:pt x="83127" y="2196"/>
                </a:cubicBezTo>
              </a:path>
            </a:pathLst>
          </a:cu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 rot="1352586">
            <a:off x="3805440" y="1831975"/>
            <a:ext cx="260350" cy="377825"/>
          </a:xfrm>
          <a:prstGeom prst="ellipse">
            <a:avLst/>
          </a:prstGeom>
          <a:gradFill rotWithShape="1">
            <a:gsLst>
              <a:gs pos="0">
                <a:srgbClr val="9B2D2A"/>
              </a:gs>
              <a:gs pos="80000">
                <a:srgbClr val="CB3D3A"/>
              </a:gs>
              <a:gs pos="100000">
                <a:srgbClr val="CE3B37"/>
              </a:gs>
            </a:gsLst>
            <a:lin ang="16200000"/>
          </a:gra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 rot="5159119">
            <a:off x="4125321" y="1442244"/>
            <a:ext cx="241300" cy="404812"/>
          </a:xfrm>
          <a:prstGeom prst="ellipse">
            <a:avLst/>
          </a:prstGeom>
          <a:gradFill rotWithShape="1">
            <a:gsLst>
              <a:gs pos="0">
                <a:srgbClr val="CB6C1D"/>
              </a:gs>
              <a:gs pos="80000">
                <a:srgbClr val="FF8F2A"/>
              </a:gs>
              <a:gs pos="100000">
                <a:srgbClr val="FF8F26"/>
              </a:gs>
            </a:gsLst>
            <a:lin ang="16200000"/>
          </a:gra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4011516" y="1768418"/>
            <a:ext cx="169863" cy="106362"/>
          </a:xfrm>
          <a:custGeom>
            <a:avLst/>
            <a:gdLst>
              <a:gd name="connsiteX0" fmla="*/ 71252 w 247744"/>
              <a:gd name="connsiteY0" fmla="*/ 166255 h 166255"/>
              <a:gd name="connsiteX1" fmla="*/ 35626 w 247744"/>
              <a:gd name="connsiteY1" fmla="*/ 154379 h 166255"/>
              <a:gd name="connsiteX2" fmla="*/ 0 w 247744"/>
              <a:gd name="connsiteY2" fmla="*/ 83127 h 166255"/>
              <a:gd name="connsiteX3" fmla="*/ 35626 w 247744"/>
              <a:gd name="connsiteY3" fmla="*/ 59377 h 166255"/>
              <a:gd name="connsiteX4" fmla="*/ 130629 w 247744"/>
              <a:gd name="connsiteY4" fmla="*/ 83127 h 166255"/>
              <a:gd name="connsiteX5" fmla="*/ 201881 w 247744"/>
              <a:gd name="connsiteY5" fmla="*/ 118753 h 166255"/>
              <a:gd name="connsiteX6" fmla="*/ 237507 w 247744"/>
              <a:gd name="connsiteY6" fmla="*/ 106878 h 166255"/>
              <a:gd name="connsiteX7" fmla="*/ 237507 w 247744"/>
              <a:gd name="connsiteY7" fmla="*/ 0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744" h="166255">
                <a:moveTo>
                  <a:pt x="71252" y="166255"/>
                </a:moveTo>
                <a:cubicBezTo>
                  <a:pt x="59377" y="162296"/>
                  <a:pt x="45401" y="162199"/>
                  <a:pt x="35626" y="154379"/>
                </a:cubicBezTo>
                <a:cubicBezTo>
                  <a:pt x="14700" y="137638"/>
                  <a:pt x="7823" y="106595"/>
                  <a:pt x="0" y="83127"/>
                </a:cubicBezTo>
                <a:cubicBezTo>
                  <a:pt x="11875" y="75210"/>
                  <a:pt x="21464" y="61147"/>
                  <a:pt x="35626" y="59377"/>
                </a:cubicBezTo>
                <a:cubicBezTo>
                  <a:pt x="56470" y="56772"/>
                  <a:pt x="107364" y="75372"/>
                  <a:pt x="130629" y="83127"/>
                </a:cubicBezTo>
                <a:cubicBezTo>
                  <a:pt x="148642" y="95136"/>
                  <a:pt x="177297" y="118753"/>
                  <a:pt x="201881" y="118753"/>
                </a:cubicBezTo>
                <a:cubicBezTo>
                  <a:pt x="214399" y="118753"/>
                  <a:pt x="233910" y="118868"/>
                  <a:pt x="237507" y="106878"/>
                </a:cubicBezTo>
                <a:cubicBezTo>
                  <a:pt x="247744" y="72754"/>
                  <a:pt x="237507" y="35626"/>
                  <a:pt x="237507" y="0"/>
                </a:cubicBezTo>
              </a:path>
            </a:pathLst>
          </a:cu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0" name="TextBox 48"/>
          <p:cNvSpPr txBox="1">
            <a:spLocks noChangeArrowheads="1"/>
          </p:cNvSpPr>
          <p:nvPr/>
        </p:nvSpPr>
        <p:spPr bwMode="auto">
          <a:xfrm>
            <a:off x="493712" y="2073275"/>
            <a:ext cx="590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+mn-lt"/>
              </a:rPr>
              <a:t>RXR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79512" y="1371600"/>
            <a:ext cx="722313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+mn-lt"/>
                <a:ea typeface="ＭＳ Ｐゴシック" pitchFamily="-109" charset="-128"/>
                <a:cs typeface="+mn-cs"/>
              </a:rPr>
              <a:t>VP16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11388" y="2205038"/>
            <a:ext cx="59213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+mn-lt"/>
                <a:ea typeface="ＭＳ Ｐゴシック" pitchFamily="-109" charset="-128"/>
                <a:cs typeface="+mn-cs"/>
              </a:rPr>
              <a:t>Gal4</a:t>
            </a:r>
          </a:p>
        </p:txBody>
      </p:sp>
      <p:sp>
        <p:nvSpPr>
          <p:cNvPr id="33" name="Rounded Rectangle 32"/>
          <p:cNvSpPr>
            <a:spLocks noChangeArrowheads="1"/>
          </p:cNvSpPr>
          <p:nvPr/>
        </p:nvSpPr>
        <p:spPr bwMode="auto">
          <a:xfrm>
            <a:off x="6597650" y="2820988"/>
            <a:ext cx="436562" cy="203200"/>
          </a:xfrm>
          <a:prstGeom prst="roundRect">
            <a:avLst>
              <a:gd name="adj" fmla="val 16667"/>
            </a:avLst>
          </a:prstGeom>
          <a:solidFill>
            <a:srgbClr val="FFCC33"/>
          </a:solidFill>
          <a:ln w="9525">
            <a:solidFill>
              <a:srgbClr val="FFCC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Rounded Rectangle 33"/>
          <p:cNvSpPr>
            <a:spLocks noChangeArrowheads="1"/>
          </p:cNvSpPr>
          <p:nvPr/>
        </p:nvSpPr>
        <p:spPr bwMode="auto">
          <a:xfrm>
            <a:off x="7040562" y="2809875"/>
            <a:ext cx="890588" cy="214313"/>
          </a:xfrm>
          <a:prstGeom prst="roundRect">
            <a:avLst>
              <a:gd name="adj" fmla="val 16667"/>
            </a:avLst>
          </a:prstGeom>
          <a:solidFill>
            <a:srgbClr val="1F497D"/>
          </a:solidFill>
          <a:ln w="9525">
            <a:solidFill>
              <a:srgbClr val="7D60A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>
            <a:off x="7937500" y="2805113"/>
            <a:ext cx="311150" cy="225425"/>
          </a:xfrm>
          <a:prstGeom prst="roundRect">
            <a:avLst>
              <a:gd name="adj" fmla="val 16667"/>
            </a:avLst>
          </a:prstGeom>
          <a:solidFill>
            <a:srgbClr val="B3B3B3"/>
          </a:solidFill>
          <a:ln w="9525">
            <a:solidFill>
              <a:srgbClr val="002F4B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Flowchart: Terminator 61"/>
          <p:cNvSpPr>
            <a:spLocks noChangeArrowheads="1"/>
          </p:cNvSpPr>
          <p:nvPr/>
        </p:nvSpPr>
        <p:spPr bwMode="auto">
          <a:xfrm>
            <a:off x="6592887" y="2601913"/>
            <a:ext cx="441325" cy="215900"/>
          </a:xfrm>
          <a:prstGeom prst="flowChartTerminator">
            <a:avLst/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Flowchart: Terminator 62"/>
          <p:cNvSpPr>
            <a:spLocks noChangeArrowheads="1"/>
          </p:cNvSpPr>
          <p:nvPr/>
        </p:nvSpPr>
        <p:spPr bwMode="auto">
          <a:xfrm>
            <a:off x="6548437" y="2255838"/>
            <a:ext cx="347663" cy="293687"/>
          </a:xfrm>
          <a:prstGeom prst="flowChartTerminator">
            <a:avLst/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796087" y="2530475"/>
            <a:ext cx="125413" cy="79375"/>
          </a:xfrm>
          <a:custGeom>
            <a:avLst/>
            <a:gdLst>
              <a:gd name="connsiteX0" fmla="*/ 118753 w 190005"/>
              <a:gd name="connsiteY0" fmla="*/ 120949 h 120949"/>
              <a:gd name="connsiteX1" fmla="*/ 154379 w 190005"/>
              <a:gd name="connsiteY1" fmla="*/ 109074 h 120949"/>
              <a:gd name="connsiteX2" fmla="*/ 190005 w 190005"/>
              <a:gd name="connsiteY2" fmla="*/ 73448 h 120949"/>
              <a:gd name="connsiteX3" fmla="*/ 154379 w 190005"/>
              <a:gd name="connsiteY3" fmla="*/ 49697 h 120949"/>
              <a:gd name="connsiteX4" fmla="*/ 0 w 190005"/>
              <a:gd name="connsiteY4" fmla="*/ 37822 h 120949"/>
              <a:gd name="connsiteX5" fmla="*/ 35626 w 190005"/>
              <a:gd name="connsiteY5" fmla="*/ 25946 h 120949"/>
              <a:gd name="connsiteX6" fmla="*/ 83127 w 190005"/>
              <a:gd name="connsiteY6" fmla="*/ 2196 h 12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005" h="120949">
                <a:moveTo>
                  <a:pt x="118753" y="120949"/>
                </a:moveTo>
                <a:cubicBezTo>
                  <a:pt x="130628" y="116991"/>
                  <a:pt x="143964" y="116018"/>
                  <a:pt x="154379" y="109074"/>
                </a:cubicBezTo>
                <a:cubicBezTo>
                  <a:pt x="168353" y="99758"/>
                  <a:pt x="190005" y="90242"/>
                  <a:pt x="190005" y="73448"/>
                </a:cubicBezTo>
                <a:cubicBezTo>
                  <a:pt x="190005" y="59176"/>
                  <a:pt x="168407" y="52327"/>
                  <a:pt x="154379" y="49697"/>
                </a:cubicBezTo>
                <a:cubicBezTo>
                  <a:pt x="103651" y="40186"/>
                  <a:pt x="51460" y="41780"/>
                  <a:pt x="0" y="37822"/>
                </a:cubicBezTo>
                <a:cubicBezTo>
                  <a:pt x="11875" y="33863"/>
                  <a:pt x="24430" y="31544"/>
                  <a:pt x="35626" y="25946"/>
                </a:cubicBezTo>
                <a:cubicBezTo>
                  <a:pt x="87517" y="0"/>
                  <a:pt x="53382" y="2196"/>
                  <a:pt x="83127" y="2196"/>
                </a:cubicBezTo>
              </a:path>
            </a:pathLst>
          </a:cu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 rot="1352586">
            <a:off x="6742112" y="1905000"/>
            <a:ext cx="258763" cy="376238"/>
          </a:xfrm>
          <a:prstGeom prst="ellipse">
            <a:avLst/>
          </a:prstGeom>
          <a:gradFill rotWithShape="1">
            <a:gsLst>
              <a:gs pos="0">
                <a:srgbClr val="9B2D2A"/>
              </a:gs>
              <a:gs pos="80000">
                <a:srgbClr val="CB3D3A"/>
              </a:gs>
              <a:gs pos="100000">
                <a:srgbClr val="CE3B37"/>
              </a:gs>
            </a:gsLst>
            <a:lin ang="162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 rot="2742434">
            <a:off x="6605875" y="2117071"/>
            <a:ext cx="192024" cy="19202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6343650" y="1897063"/>
            <a:ext cx="300037" cy="238125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>
            <a:spLocks noChangeArrowheads="1"/>
          </p:cNvSpPr>
          <p:nvPr/>
        </p:nvSpPr>
        <p:spPr bwMode="auto">
          <a:xfrm rot="19756428">
            <a:off x="7027862" y="2043113"/>
            <a:ext cx="539750" cy="868362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Oval 42"/>
          <p:cNvSpPr>
            <a:spLocks noChangeArrowheads="1"/>
          </p:cNvSpPr>
          <p:nvPr/>
        </p:nvSpPr>
        <p:spPr bwMode="auto">
          <a:xfrm rot="6739041">
            <a:off x="7174706" y="1815306"/>
            <a:ext cx="314325" cy="455613"/>
          </a:xfrm>
          <a:prstGeom prst="ellipse">
            <a:avLst/>
          </a:prstGeom>
          <a:gradFill rotWithShape="1">
            <a:gsLst>
              <a:gs pos="0">
                <a:srgbClr val="CB6C1D"/>
              </a:gs>
              <a:gs pos="80000">
                <a:srgbClr val="FF8F2A"/>
              </a:gs>
              <a:gs pos="100000">
                <a:srgbClr val="FF8F26"/>
              </a:gs>
            </a:gsLst>
            <a:lin ang="16200000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6964362" y="1893888"/>
            <a:ext cx="169863" cy="106362"/>
          </a:xfrm>
          <a:custGeom>
            <a:avLst/>
            <a:gdLst>
              <a:gd name="connsiteX0" fmla="*/ 71252 w 247744"/>
              <a:gd name="connsiteY0" fmla="*/ 166255 h 166255"/>
              <a:gd name="connsiteX1" fmla="*/ 35626 w 247744"/>
              <a:gd name="connsiteY1" fmla="*/ 154379 h 166255"/>
              <a:gd name="connsiteX2" fmla="*/ 0 w 247744"/>
              <a:gd name="connsiteY2" fmla="*/ 83127 h 166255"/>
              <a:gd name="connsiteX3" fmla="*/ 35626 w 247744"/>
              <a:gd name="connsiteY3" fmla="*/ 59377 h 166255"/>
              <a:gd name="connsiteX4" fmla="*/ 130629 w 247744"/>
              <a:gd name="connsiteY4" fmla="*/ 83127 h 166255"/>
              <a:gd name="connsiteX5" fmla="*/ 201881 w 247744"/>
              <a:gd name="connsiteY5" fmla="*/ 118753 h 166255"/>
              <a:gd name="connsiteX6" fmla="*/ 237507 w 247744"/>
              <a:gd name="connsiteY6" fmla="*/ 106878 h 166255"/>
              <a:gd name="connsiteX7" fmla="*/ 237507 w 247744"/>
              <a:gd name="connsiteY7" fmla="*/ 0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744" h="166255">
                <a:moveTo>
                  <a:pt x="71252" y="166255"/>
                </a:moveTo>
                <a:cubicBezTo>
                  <a:pt x="59377" y="162296"/>
                  <a:pt x="45401" y="162199"/>
                  <a:pt x="35626" y="154379"/>
                </a:cubicBezTo>
                <a:cubicBezTo>
                  <a:pt x="14700" y="137638"/>
                  <a:pt x="7823" y="106595"/>
                  <a:pt x="0" y="83127"/>
                </a:cubicBezTo>
                <a:cubicBezTo>
                  <a:pt x="11875" y="75210"/>
                  <a:pt x="21464" y="61147"/>
                  <a:pt x="35626" y="59377"/>
                </a:cubicBezTo>
                <a:cubicBezTo>
                  <a:pt x="56470" y="56772"/>
                  <a:pt x="107364" y="75372"/>
                  <a:pt x="130629" y="83127"/>
                </a:cubicBezTo>
                <a:cubicBezTo>
                  <a:pt x="148642" y="95136"/>
                  <a:pt x="177297" y="118753"/>
                  <a:pt x="201881" y="118753"/>
                </a:cubicBezTo>
                <a:cubicBezTo>
                  <a:pt x="214399" y="118753"/>
                  <a:pt x="233910" y="118868"/>
                  <a:pt x="237507" y="106878"/>
                </a:cubicBezTo>
                <a:cubicBezTo>
                  <a:pt x="247744" y="72754"/>
                  <a:pt x="237507" y="35626"/>
                  <a:pt x="237507" y="0"/>
                </a:cubicBezTo>
              </a:path>
            </a:pathLst>
          </a:cu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5" name="TextBox 81"/>
          <p:cNvSpPr txBox="1">
            <a:spLocks noChangeArrowheads="1"/>
          </p:cNvSpPr>
          <p:nvPr/>
        </p:nvSpPr>
        <p:spPr bwMode="auto">
          <a:xfrm>
            <a:off x="7600950" y="2166938"/>
            <a:ext cx="10048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  <a:cs typeface="Arial" charset="0"/>
              </a:rPr>
              <a:t>Basal Transcription Proteins</a:t>
            </a:r>
          </a:p>
        </p:txBody>
      </p:sp>
      <p:sp>
        <p:nvSpPr>
          <p:cNvPr id="46" name="TextBox 59"/>
          <p:cNvSpPr txBox="1">
            <a:spLocks noChangeArrowheads="1"/>
          </p:cNvSpPr>
          <p:nvPr/>
        </p:nvSpPr>
        <p:spPr bwMode="auto">
          <a:xfrm>
            <a:off x="5562600" y="1611313"/>
            <a:ext cx="1035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+mn-lt"/>
              </a:rPr>
              <a:t>Activator Ligand</a:t>
            </a:r>
          </a:p>
        </p:txBody>
      </p:sp>
      <p:sp>
        <p:nvSpPr>
          <p:cNvPr id="47" name="TextBox 64"/>
          <p:cNvSpPr txBox="1">
            <a:spLocks noChangeArrowheads="1"/>
          </p:cNvSpPr>
          <p:nvPr/>
        </p:nvSpPr>
        <p:spPr bwMode="auto">
          <a:xfrm>
            <a:off x="1090612" y="3101975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RXR</a:t>
            </a:r>
          </a:p>
        </p:txBody>
      </p:sp>
      <p:sp>
        <p:nvSpPr>
          <p:cNvPr id="48" name="TextBox 69"/>
          <p:cNvSpPr txBox="1">
            <a:spLocks noChangeArrowheads="1"/>
          </p:cNvSpPr>
          <p:nvPr/>
        </p:nvSpPr>
        <p:spPr bwMode="auto">
          <a:xfrm>
            <a:off x="1558925" y="3108325"/>
            <a:ext cx="5074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VP16</a:t>
            </a:r>
          </a:p>
        </p:txBody>
      </p:sp>
      <p:sp>
        <p:nvSpPr>
          <p:cNvPr id="49" name="TextBox 76"/>
          <p:cNvSpPr txBox="1">
            <a:spLocks noChangeArrowheads="1"/>
          </p:cNvSpPr>
          <p:nvPr/>
        </p:nvSpPr>
        <p:spPr bwMode="auto">
          <a:xfrm>
            <a:off x="2298700" y="3097213"/>
            <a:ext cx="4687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Gal4</a:t>
            </a:r>
          </a:p>
        </p:txBody>
      </p:sp>
      <p:sp>
        <p:nvSpPr>
          <p:cNvPr id="50" name="TextBox 77"/>
          <p:cNvSpPr txBox="1">
            <a:spLocks noChangeArrowheads="1"/>
          </p:cNvSpPr>
          <p:nvPr/>
        </p:nvSpPr>
        <p:spPr bwMode="auto">
          <a:xfrm>
            <a:off x="2803525" y="3092450"/>
            <a:ext cx="415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EcR</a:t>
            </a:r>
          </a:p>
        </p:txBody>
      </p:sp>
      <p:sp>
        <p:nvSpPr>
          <p:cNvPr id="51" name="TextBox 36"/>
          <p:cNvSpPr txBox="1">
            <a:spLocks noChangeArrowheads="1"/>
          </p:cNvSpPr>
          <p:nvPr/>
        </p:nvSpPr>
        <p:spPr bwMode="auto">
          <a:xfrm>
            <a:off x="3447667" y="3108325"/>
            <a:ext cx="2159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Inducible Gene Program</a:t>
            </a:r>
          </a:p>
        </p:txBody>
      </p:sp>
      <p:sp>
        <p:nvSpPr>
          <p:cNvPr id="52" name="TextBox 54"/>
          <p:cNvSpPr txBox="1">
            <a:spLocks noChangeArrowheads="1"/>
          </p:cNvSpPr>
          <p:nvPr/>
        </p:nvSpPr>
        <p:spPr bwMode="auto">
          <a:xfrm>
            <a:off x="6481762" y="3038475"/>
            <a:ext cx="2159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Inducible Gene Program</a:t>
            </a:r>
          </a:p>
        </p:txBody>
      </p:sp>
      <p:sp>
        <p:nvSpPr>
          <p:cNvPr id="53" name="Oval 52"/>
          <p:cNvSpPr/>
          <p:nvPr/>
        </p:nvSpPr>
        <p:spPr>
          <a:xfrm rot="2742434">
            <a:off x="5355622" y="1973080"/>
            <a:ext cx="192024" cy="19202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152400" y="838200"/>
            <a:ext cx="8699500" cy="36933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b="1" dirty="0" smtClean="0">
                <a:solidFill>
                  <a:srgbClr val="002C5F"/>
                </a:solidFill>
                <a:latin typeface="+mn-lt"/>
                <a:ea typeface="ＭＳ Ｐゴシック" pitchFamily="-109" charset="-128"/>
                <a:cs typeface="+mn-cs"/>
              </a:rPr>
              <a:t>RheoSwitch Therapeutic System® (RTS®) is a 3-component transcriptional regulator</a:t>
            </a:r>
            <a:endParaRPr lang="en-US" sz="1800" b="1" dirty="0">
              <a:solidFill>
                <a:srgbClr val="002C5F"/>
              </a:solidFill>
              <a:latin typeface="+mn-lt"/>
              <a:ea typeface="ＭＳ Ｐゴシック" pitchFamily="-109" charset="-128"/>
              <a:cs typeface="+mn-cs"/>
            </a:endParaRPr>
          </a:p>
        </p:txBody>
      </p:sp>
      <p:sp>
        <p:nvSpPr>
          <p:cNvPr id="55" name="Title 4"/>
          <p:cNvSpPr txBox="1">
            <a:spLocks/>
          </p:cNvSpPr>
          <p:nvPr/>
        </p:nvSpPr>
        <p:spPr bwMode="auto">
          <a:xfrm>
            <a:off x="0" y="76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Inducible Gene Regulation: </a:t>
            </a:r>
            <a:r>
              <a:rPr lang="en-US" sz="2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RheoSwitch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Therapeutic System</a:t>
            </a:r>
            <a:r>
              <a:rPr lang="en-US" sz="2800" b="1" baseline="3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endParaRPr lang="en-US" sz="2800" b="1" baseline="3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3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IL-12 Production is Modulated by Activator Ligand in </a:t>
            </a:r>
            <a:br>
              <a:rPr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HT 1080 Cells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00BCA8CC-4E42-406A-A0E6-10F82D930E89}" type="slidenum">
              <a:rPr lang="en-US" smtClean="0">
                <a:latin typeface="Arial" charset="0"/>
                <a:cs typeface="Arial" charset="0"/>
              </a:rPr>
              <a:pPr/>
              <a:t>6</a:t>
            </a:fld>
            <a:endParaRPr lang="en-US" smtClean="0">
              <a:latin typeface="Arial" charset="0"/>
              <a:cs typeface="Arial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1838" y="1425575"/>
            <a:ext cx="7680325" cy="4846638"/>
            <a:chOff x="762000" y="1447800"/>
            <a:chExt cx="7467600" cy="5240338"/>
          </a:xfrm>
        </p:grpSpPr>
        <p:pic>
          <p:nvPicPr>
            <p:cNvPr id="1638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687" r="8061"/>
            <a:stretch>
              <a:fillRect/>
            </a:stretch>
          </p:blipFill>
          <p:spPr bwMode="auto">
            <a:xfrm>
              <a:off x="762000" y="1447800"/>
              <a:ext cx="7467600" cy="524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Straight Arrow Connector 4"/>
            <p:cNvCxnSpPr/>
            <p:nvPr/>
          </p:nvCxnSpPr>
          <p:spPr>
            <a:xfrm>
              <a:off x="1752947" y="5105566"/>
              <a:ext cx="0" cy="456577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3276411" y="1753329"/>
              <a:ext cx="0" cy="456577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5943631" y="4952801"/>
              <a:ext cx="0" cy="456577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93" name="TextBox 7"/>
            <p:cNvSpPr txBox="1">
              <a:spLocks noChangeArrowheads="1"/>
            </p:cNvSpPr>
            <p:nvPr/>
          </p:nvSpPr>
          <p:spPr bwMode="auto">
            <a:xfrm>
              <a:off x="1600200" y="4648200"/>
              <a:ext cx="4587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On</a:t>
              </a:r>
            </a:p>
          </p:txBody>
        </p:sp>
        <p:sp>
          <p:nvSpPr>
            <p:cNvPr id="16394" name="TextBox 8"/>
            <p:cNvSpPr txBox="1">
              <a:spLocks noChangeArrowheads="1"/>
            </p:cNvSpPr>
            <p:nvPr/>
          </p:nvSpPr>
          <p:spPr bwMode="auto">
            <a:xfrm>
              <a:off x="3429000" y="1752600"/>
              <a:ext cx="47625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Off</a:t>
              </a:r>
            </a:p>
          </p:txBody>
        </p:sp>
        <p:sp>
          <p:nvSpPr>
            <p:cNvPr id="16395" name="TextBox 9"/>
            <p:cNvSpPr txBox="1">
              <a:spLocks noChangeArrowheads="1"/>
            </p:cNvSpPr>
            <p:nvPr/>
          </p:nvSpPr>
          <p:spPr bwMode="auto">
            <a:xfrm>
              <a:off x="5715000" y="4572000"/>
              <a:ext cx="4587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On</a:t>
              </a:r>
            </a:p>
          </p:txBody>
        </p:sp>
        <p:sp>
          <p:nvSpPr>
            <p:cNvPr id="16396" name="TextBox 2"/>
            <p:cNvSpPr txBox="1">
              <a:spLocks noChangeArrowheads="1"/>
            </p:cNvSpPr>
            <p:nvPr/>
          </p:nvSpPr>
          <p:spPr bwMode="auto">
            <a:xfrm>
              <a:off x="5715000" y="1839913"/>
              <a:ext cx="12176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latin typeface="Arial" charset="0"/>
                </a:rPr>
                <a:t>AL=75nM</a:t>
              </a:r>
              <a:endParaRPr lang="en-US" sz="1800"/>
            </a:p>
          </p:txBody>
        </p:sp>
      </p:grpSp>
      <p:sp>
        <p:nvSpPr>
          <p:cNvPr id="13" name="Slide Number Placeholder 3"/>
          <p:cNvSpPr txBox="1">
            <a:spLocks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r" eaLnBrk="1" hangingPunct="1"/>
            <a:fld id="{97F1F49E-0B62-4A8D-9167-7A24D1F73AAE}" type="slidenum">
              <a:rPr lang="en-US" sz="1200" smtClean="0">
                <a:solidFill>
                  <a:srgbClr val="9A9A9B"/>
                </a:solidFill>
              </a:rPr>
              <a:pPr algn="r" eaLnBrk="1" hangingPunct="1"/>
              <a:t>6</a:t>
            </a:fld>
            <a:endParaRPr lang="en-US" sz="1200" dirty="0" smtClean="0">
              <a:solidFill>
                <a:srgbClr val="9A9A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013" y="1072799"/>
            <a:ext cx="8329961" cy="857250"/>
          </a:xfrm>
        </p:spPr>
        <p:txBody>
          <a:bodyPr>
            <a:noAutofit/>
          </a:bodyPr>
          <a:lstStyle/>
          <a:p>
            <a:pPr algn="l"/>
            <a:r>
              <a:rPr lang="en-US" sz="2100" dirty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Dose-Dependent Increase in  Expression of Tumor IL-12 mRNA &amp; protein in Response to Veledimex in the 4T1 Syngeneic Mouse</a:t>
            </a:r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r="30790"/>
          <a:stretch/>
        </p:blipFill>
        <p:spPr>
          <a:xfrm>
            <a:off x="3838151" y="4114800"/>
            <a:ext cx="3214679" cy="21814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r="32445"/>
          <a:stretch/>
        </p:blipFill>
        <p:spPr>
          <a:xfrm>
            <a:off x="553039" y="4114800"/>
            <a:ext cx="3085501" cy="22056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95068" y="3819310"/>
            <a:ext cx="1826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Ad-RTS-mIL-12 administered IT on Day 1.</a:t>
            </a:r>
          </a:p>
          <a:p>
            <a:r>
              <a:rPr lang="en-US" sz="1200" dirty="0"/>
              <a:t>Veledimex administrated orally QDx7 starting Day 1.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77330" y="1624750"/>
            <a:ext cx="7405886" cy="2194560"/>
            <a:chOff x="277330" y="1624750"/>
            <a:chExt cx="7405886" cy="219456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38151" y="1624750"/>
              <a:ext cx="3845065" cy="2181412"/>
            </a:xfrm>
            <a:prstGeom prst="rect">
              <a:avLst/>
            </a:prstGeom>
          </p:spPr>
        </p:pic>
        <p:pic>
          <p:nvPicPr>
            <p:cNvPr id="3" name="Picture 2"/>
            <p:cNvPicPr preferRelativeResize="0">
              <a:picLocks/>
            </p:cNvPicPr>
            <p:nvPr/>
          </p:nvPicPr>
          <p:blipFill rotWithShape="1">
            <a:blip r:embed="rId6"/>
            <a:srcRect r="30570"/>
            <a:stretch/>
          </p:blipFill>
          <p:spPr>
            <a:xfrm>
              <a:off x="277330" y="1624750"/>
              <a:ext cx="3332988" cy="2194560"/>
            </a:xfrm>
            <a:prstGeom prst="rect">
              <a:avLst/>
            </a:prstGeom>
          </p:spPr>
        </p:pic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59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907" y="228600"/>
            <a:ext cx="8734693" cy="1106488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Ad-RTS-mIL-12 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Veledimex I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ncreases 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Tumor 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CD8</a:t>
            </a:r>
            <a:r>
              <a:rPr sz="2800" b="1" baseline="30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&amp; CD4</a:t>
            </a:r>
            <a:r>
              <a:rPr lang="en-US" sz="2800" b="1" baseline="30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While Decreasing CD4</a:t>
            </a:r>
            <a:r>
              <a:rPr lang="en-US" sz="2800" b="1" baseline="30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Fox P3</a:t>
            </a:r>
            <a:r>
              <a:rPr lang="en-US" sz="2800" b="1" baseline="30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TILs </a:t>
            </a:r>
            <a:r>
              <a:rPr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4T1 Syngeneic 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Mouse</a:t>
            </a:r>
            <a:endParaRPr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34" name="TextBox 4"/>
          <p:cNvSpPr txBox="1">
            <a:spLocks noChangeArrowheads="1"/>
          </p:cNvSpPr>
          <p:nvPr/>
        </p:nvSpPr>
        <p:spPr bwMode="auto">
          <a:xfrm>
            <a:off x="304800" y="2895600"/>
            <a:ext cx="8914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600" b="1" dirty="0" smtClean="0">
                <a:latin typeface="Arial" charset="0"/>
              </a:rPr>
              <a:t>Vehicle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0" y="4648200"/>
            <a:ext cx="1752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Arial" charset="0"/>
              </a:rPr>
              <a:t>Ad-RTS-mIL-12 1 x 10</a:t>
            </a:r>
            <a:r>
              <a:rPr lang="en-US" sz="1600" b="1" baseline="30000" dirty="0" smtClean="0">
                <a:latin typeface="Arial" charset="0"/>
              </a:rPr>
              <a:t>10 </a:t>
            </a:r>
            <a:r>
              <a:rPr lang="en-US" sz="1600" b="1" dirty="0" smtClean="0">
                <a:latin typeface="Arial" charset="0"/>
              </a:rPr>
              <a:t>vp </a:t>
            </a:r>
          </a:p>
          <a:p>
            <a:r>
              <a:rPr lang="en-US" sz="1600" b="1" dirty="0" smtClean="0">
                <a:latin typeface="Arial" charset="0"/>
              </a:rPr>
              <a:t>+ Veledimex </a:t>
            </a:r>
            <a:r>
              <a:rPr lang="en-US" sz="1600" b="1" dirty="0">
                <a:latin typeface="Arial" charset="0"/>
              </a:rPr>
              <a:t>150 </a:t>
            </a:r>
            <a:r>
              <a:rPr lang="en-US" sz="1600" b="1" dirty="0" smtClean="0">
                <a:latin typeface="Arial" charset="0"/>
              </a:rPr>
              <a:t>mg/m</a:t>
            </a:r>
            <a:r>
              <a:rPr lang="en-US" sz="1600" b="1" baseline="30000" dirty="0" smtClean="0">
                <a:latin typeface="Arial" charset="0"/>
              </a:rPr>
              <a:t>2</a:t>
            </a:r>
            <a:endParaRPr lang="en-US" sz="1600" b="1" dirty="0">
              <a:latin typeface="Arial" charset="0"/>
            </a:endParaRPr>
          </a:p>
          <a:p>
            <a:pPr algn="ctr"/>
            <a:r>
              <a:rPr lang="en-US" sz="2000" b="1" dirty="0">
                <a:latin typeface="Arial" charset="0"/>
              </a:rPr>
              <a:t> </a:t>
            </a:r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05850" y="6413500"/>
            <a:ext cx="39211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3FAC4F69-FF59-4B1C-B416-0DEC0D22C9B9}" type="slidenum">
              <a:rPr lang="en-US" smtClean="0">
                <a:latin typeface="Arial" charset="0"/>
                <a:cs typeface="Arial" charset="0"/>
              </a:rPr>
              <a:pPr/>
              <a:t>8</a:t>
            </a:fld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153566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CD8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en-US" b="1" baseline="30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2" cstate="print"/>
          <a:srcRect t="2768" r="5391" b="28043"/>
          <a:stretch>
            <a:fillRect/>
          </a:stretch>
        </p:blipFill>
        <p:spPr bwMode="auto">
          <a:xfrm>
            <a:off x="1600200" y="2057400"/>
            <a:ext cx="2590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3695" t="5112" r="5774" b="2875"/>
          <a:stretch>
            <a:fillRect/>
          </a:stretch>
        </p:blipFill>
        <p:spPr bwMode="auto">
          <a:xfrm>
            <a:off x="4096595" y="2057400"/>
            <a:ext cx="2588768" cy="190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4065" y="2057400"/>
            <a:ext cx="2549935" cy="190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Group 16"/>
          <p:cNvGrpSpPr/>
          <p:nvPr/>
        </p:nvGrpSpPr>
        <p:grpSpPr>
          <a:xfrm>
            <a:off x="1676400" y="4343400"/>
            <a:ext cx="7453601" cy="1901952"/>
            <a:chOff x="1676400" y="4343400"/>
            <a:chExt cx="7453601" cy="1901952"/>
          </a:xfrm>
        </p:grpSpPr>
        <p:pic>
          <p:nvPicPr>
            <p:cNvPr id="2253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 l="2763" t="5536" r="6066" b="25926"/>
            <a:stretch>
              <a:fillRect/>
            </a:stretch>
          </p:blipFill>
          <p:spPr bwMode="auto">
            <a:xfrm>
              <a:off x="1676400" y="4343400"/>
              <a:ext cx="2514600" cy="188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l="1865" t="4984" r="4895"/>
            <a:stretch>
              <a:fillRect/>
            </a:stretch>
          </p:blipFill>
          <p:spPr bwMode="auto">
            <a:xfrm>
              <a:off x="4191000" y="4343400"/>
              <a:ext cx="2494363" cy="1901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94065" y="4343400"/>
              <a:ext cx="2535936" cy="1901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9" name="TextBox 18"/>
          <p:cNvSpPr txBox="1"/>
          <p:nvPr/>
        </p:nvSpPr>
        <p:spPr>
          <a:xfrm>
            <a:off x="4953000" y="153566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CD4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en-US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86600" y="1535668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CD4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Fox P3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en-US" b="1" baseline="30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9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00" y="1733550"/>
            <a:ext cx="8359000" cy="391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04799" y="191457"/>
            <a:ext cx="8458201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Dose-Dependent Anti-Tumor Activity of Ad-RTS-mIL-12 + Veledimex (AL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Murine 4T1 Model  </a:t>
            </a:r>
            <a:endParaRPr lang="de-DE" sz="32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314" y="4086999"/>
            <a:ext cx="0" cy="5067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3810000"/>
            <a:ext cx="1465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of treatment</a:t>
            </a:r>
            <a:endParaRPr lang="en-US" sz="1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066800" y="4953000"/>
            <a:ext cx="0" cy="5454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1579" y="5498459"/>
            <a:ext cx="2871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Tumor volume reached 100-200 mm</a:t>
            </a:r>
            <a:r>
              <a:rPr lang="en-US" sz="12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12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00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1142" y="1911540"/>
            <a:ext cx="8383314" cy="3261521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spcAft>
                <a:spcPts val="450"/>
              </a:spcAft>
              <a:buNone/>
            </a:pPr>
            <a:r>
              <a:rPr lang="en-US" dirty="0" smtClean="0">
                <a:latin typeface="+mn-lt"/>
              </a:rPr>
              <a:t>Breast </a:t>
            </a:r>
            <a:r>
              <a:rPr lang="en-US" dirty="0">
                <a:latin typeface="+mn-lt"/>
              </a:rPr>
              <a:t>Cancer: Phase 2, Recurrent/Metastatic Breast Cancer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1800" dirty="0"/>
              <a:t>12 subjects enrolled on 21 day cycle, for up to 6 cycles; </a:t>
            </a:r>
            <a:r>
              <a:rPr lang="en-US" sz="1800" dirty="0" err="1"/>
              <a:t>intratumoral</a:t>
            </a:r>
            <a:r>
              <a:rPr lang="en-US" sz="1800" dirty="0"/>
              <a:t> injection of Ad-RTS-hIL-12 occurred on Day 1 and oral veledimex (80-140 mg) daily on Days 1-7</a:t>
            </a:r>
            <a:endParaRPr lang="en-US" sz="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5334000" y="6172200"/>
            <a:ext cx="2133600" cy="365125"/>
          </a:xfrm>
        </p:spPr>
        <p:txBody>
          <a:bodyPr/>
          <a:lstStyle/>
          <a:p>
            <a:r>
              <a:rPr lang="en-US" sz="1050" i="1" dirty="0" smtClean="0">
                <a:solidFill>
                  <a:schemeClr val="bg1"/>
                </a:solidFill>
                <a:latin typeface="Georgia" pitchFamily="18" charset="0"/>
              </a:rPr>
              <a:t>99</a:t>
            </a:r>
            <a:fld id="{55DA2AF2-7786-4610-B666-BCCF783C7DB1}" type="slidenum">
              <a:rPr lang="en-US" sz="1050" i="1" smtClean="0">
                <a:solidFill>
                  <a:schemeClr val="bg1"/>
                </a:solidFill>
                <a:latin typeface="Georgia" pitchFamily="18" charset="0"/>
              </a:rPr>
              <a:pPr/>
              <a:t>10</a:t>
            </a:fld>
            <a:endParaRPr lang="en-US" sz="1050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7493" y="1131094"/>
            <a:ext cx="8077857" cy="555496"/>
          </a:xfrm>
        </p:spPr>
        <p:txBody>
          <a:bodyPr>
            <a:normAutofit/>
          </a:bodyPr>
          <a:lstStyle/>
          <a:p>
            <a:endParaRPr lang="en-US" sz="24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51491" y="5608032"/>
            <a:ext cx="18473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8515350" y="61958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47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A2AF2-7786-4610-B666-BCCF783C7DB1}" type="slidenum">
              <a:rPr lang="en-US" sz="1050" i="1">
                <a:solidFill>
                  <a:schemeClr val="bg1"/>
                </a:solidFill>
                <a:latin typeface="Georgia" pitchFamily="18" charset="0"/>
              </a:rPr>
              <a:pPr/>
              <a:t>11</a:t>
            </a:fld>
            <a:endParaRPr lang="en-US" sz="1050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0935" y="457200"/>
            <a:ext cx="7385998" cy="52359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Demographics </a:t>
            </a:r>
            <a:r>
              <a:rPr lang="en-US" sz="3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(Breast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3022435" y="5723751"/>
            <a:ext cx="18473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35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814145"/>
              </p:ext>
            </p:extLst>
          </p:nvPr>
        </p:nvGraphicFramePr>
        <p:xfrm>
          <a:off x="763732" y="1665357"/>
          <a:ext cx="6780068" cy="4811642"/>
        </p:xfrm>
        <a:graphic>
          <a:graphicData uri="http://schemas.openxmlformats.org/drawingml/2006/table">
            <a:tbl>
              <a:tblPr firstRow="1" bandRow="1"/>
              <a:tblGrid>
                <a:gridCol w="3640681"/>
                <a:gridCol w="3139387"/>
              </a:tblGrid>
              <a:tr h="5157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Patient Demographics and Baseline Characteristics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ATI001-201 Breast Cancer Study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N= 12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Age in years - Median (Min, Max)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63 (</a:t>
                      </a:r>
                      <a:r>
                        <a:rPr lang="en-US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38-88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Gender  Male : Female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1 : 11 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7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Time Since Initial Diagnosis (months)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Median (Min, Max)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111 (</a:t>
                      </a:r>
                      <a:r>
                        <a:rPr lang="en-US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8-264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3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Stage at Study Entry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IIIB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IV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Unknown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3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Classification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HER2 Breast Cancer 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HR status ER or PR Breast Cancer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Triple-Negative Breast Cancer (TNBC)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 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25% HER 2+; 67% HER 2-; 8% ND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58% HR+; 42% HR-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25% TNBC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9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ECOG Performance Status  ≤1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Patients with Visceral Metastatic Sites 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92</a:t>
                      </a:r>
                      <a:r>
                        <a:rPr lang="en-US" sz="1200" kern="1200" dirty="0">
                          <a:effectLst/>
                          <a:latin typeface="Times New Roman"/>
                          <a:ea typeface="Times New Roman"/>
                        </a:rPr>
                        <a:t>% (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11/12)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74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Prior Therapy 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Mean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523" marR="58523" marT="29262" marB="2926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05800" y="647699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118753"/>
            <a:ext cx="84582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Increase in Patient Serum Cytokine Expression</a:t>
            </a:r>
            <a:endParaRPr lang="en-US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93500"/>
            <a:ext cx="4069080" cy="354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76400"/>
            <a:ext cx="406903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7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43001" y="2108622"/>
            <a:ext cx="13499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prstClr val="black"/>
                </a:solidFill>
              </a:rPr>
              <a:t>Lesion Diameter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1" y="2144095"/>
            <a:ext cx="15965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prstClr val="black"/>
                </a:solidFill>
              </a:rPr>
              <a:t>Total Tumor Burden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5657851"/>
            <a:ext cx="5711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chemeClr val="bg1"/>
                </a:solidFill>
                <a:latin typeface="Georgia" pitchFamily="18" charset="0"/>
              </a:rPr>
              <a:t>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6002" y="4719295"/>
            <a:ext cx="87463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/>
              <a:t>Left Panel:</a:t>
            </a:r>
            <a:r>
              <a:rPr lang="en-GB" sz="1050" dirty="0"/>
              <a:t> waterfall plot of best overall response on a per lesion basis.  On average there were 2 lesions per patient (range: 1-4). Lesions were measured per RECIST 1.1 guidance approximately 10 weeks after initiation of therapy. </a:t>
            </a:r>
            <a:r>
              <a:rPr lang="en-GB" sz="1050" b="1" dirty="0"/>
              <a:t>Right Panel:</a:t>
            </a:r>
            <a:r>
              <a:rPr lang="en-GB" sz="1050" dirty="0"/>
              <a:t> best overall response in total tumor burden on a per patient basis.  In this study, total of 16 non-injected lesions in 7 breast cancer subjects were evaluated.  * New lesion C6D7.</a:t>
            </a:r>
            <a:endParaRPr lang="en-US" sz="1050" dirty="0"/>
          </a:p>
        </p:txBody>
      </p:sp>
      <p:pic>
        <p:nvPicPr>
          <p:cNvPr id="3076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4914"/>
            <a:ext cx="4632485" cy="229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228600" y="1131096"/>
            <a:ext cx="8686800" cy="640555"/>
          </a:xfrm>
          <a:solidFill>
            <a:schemeClr val="bg1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US" sz="280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Overall Response from Noninjected Lesions and Total Tumor Burden in Evaluable Breast Cancer Subjects (N=7)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515" y="2247122"/>
            <a:ext cx="4632485" cy="229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31936" y="4376035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*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5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GL-261 Orthotopic Glioma Model</a:t>
            </a: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39983" y="2466602"/>
            <a:ext cx="4018748" cy="3124341"/>
            <a:chOff x="632692" y="2179256"/>
            <a:chExt cx="5008888" cy="379302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692" y="2179256"/>
              <a:ext cx="4904958" cy="379302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836018" y="5475250"/>
              <a:ext cx="717664" cy="280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bregma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52185" y="4075770"/>
              <a:ext cx="725656" cy="448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saggital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suture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88352" y="5244417"/>
              <a:ext cx="701681" cy="448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coronal</a:t>
              </a:r>
            </a:p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suture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8117" y="3758405"/>
              <a:ext cx="913463" cy="504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Burr hole</a:t>
              </a:r>
            </a:p>
            <a:p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location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636942" y="253829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4051649" y="1933780"/>
          <a:ext cx="4685109" cy="4098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Document" r:id="rId4" imgW="5939504" imgH="5207765" progId="Word.Document.12">
                  <p:embed/>
                </p:oleObj>
              </mc:Choice>
              <mc:Fallback>
                <p:oleObj name="Document" r:id="rId4" imgW="5939504" imgH="52077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51649" y="1933780"/>
                        <a:ext cx="4685109" cy="4098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928F-D6A2-44B1-B5E7-09E94B70FC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9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81000" y="39057"/>
            <a:ext cx="8382000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Veledimex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 Normal and in GL261 Orthotopic Glioma Mouse Brains</a:t>
            </a:r>
            <a:endParaRPr lang="de-DE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838200"/>
            <a:ext cx="6503601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0" y="6248400"/>
            <a:ext cx="3927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Veledimex levels at 24 hr posttreatment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83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Increased Expression of Tumor IL-12 mRNA &amp; IL-12 Protein in Response to Veledimex in GL-261 Mouse Model</a:t>
            </a:r>
            <a:endParaRPr lang="en-US" sz="2100" dirty="0"/>
          </a:p>
        </p:txBody>
      </p:sp>
      <p:grpSp>
        <p:nvGrpSpPr>
          <p:cNvPr id="6" name="Group 5"/>
          <p:cNvGrpSpPr/>
          <p:nvPr/>
        </p:nvGrpSpPr>
        <p:grpSpPr>
          <a:xfrm>
            <a:off x="499533" y="1274275"/>
            <a:ext cx="6958088" cy="3079139"/>
            <a:chOff x="499533" y="1274275"/>
            <a:chExt cx="6958088" cy="307913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9533" y="1435534"/>
              <a:ext cx="2782134" cy="2782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24482" y="1274275"/>
              <a:ext cx="3133139" cy="3079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5" name="Group 4"/>
          <p:cNvGrpSpPr/>
          <p:nvPr/>
        </p:nvGrpSpPr>
        <p:grpSpPr>
          <a:xfrm>
            <a:off x="133349" y="4217667"/>
            <a:ext cx="7500762" cy="3043443"/>
            <a:chOff x="133349" y="4217667"/>
            <a:chExt cx="7500762" cy="304344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3349" y="4217667"/>
              <a:ext cx="2961953" cy="2832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1977" y="4217667"/>
              <a:ext cx="2782134" cy="3043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F928F-D6A2-44B1-B5E7-09E94B70FC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4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of Ad-RTS-mIL-12 + Veledimex </a:t>
            </a:r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(AL) </a:t>
            </a:r>
            <a:r>
              <a:rPr lang="en-US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Orthotopic GL261 Mouse</a:t>
            </a:r>
            <a:endParaRPr lang="en-US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Group 3 Animal 1 (brain).JPG"/>
          <p:cNvPicPr>
            <a:picLocks noChangeAspect="1"/>
          </p:cNvPicPr>
          <p:nvPr/>
        </p:nvPicPr>
        <p:blipFill>
          <a:blip r:embed="rId2" cstate="print"/>
          <a:srcRect l="4094" t="10714" r="37427" b="32143"/>
          <a:stretch>
            <a:fillRect/>
          </a:stretch>
        </p:blipFill>
        <p:spPr>
          <a:xfrm rot="16200000">
            <a:off x="2590800" y="2514600"/>
            <a:ext cx="3048000" cy="243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600200"/>
            <a:ext cx="218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Normal Mouse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541020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Vehicle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BID x 14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02426" y="5334000"/>
            <a:ext cx="36415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Ad-RTS-mIL-12 1x10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vp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+ AL 450 mg/m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/day </a:t>
            </a: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BID x14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3657600"/>
            <a:ext cx="38250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6096000" y="2276474"/>
            <a:ext cx="2286000" cy="2914650"/>
            <a:chOff x="6096000" y="2209800"/>
            <a:chExt cx="2286000" cy="2914650"/>
          </a:xfrm>
        </p:grpSpPr>
        <p:pic>
          <p:nvPicPr>
            <p:cNvPr id="7" name="Picture 2" descr="C:\Users\JABarrett\Documents\intrexon\aacr2014\poster material\DSCN1212.jpg"/>
            <p:cNvPicPr>
              <a:picLocks noChangeAspect="1" noChangeArrowheads="1"/>
            </p:cNvPicPr>
            <p:nvPr/>
          </p:nvPicPr>
          <p:blipFill>
            <a:blip r:embed="rId4" cstate="print"/>
            <a:srcRect l="41748" t="50485" r="29126"/>
            <a:stretch>
              <a:fillRect/>
            </a:stretch>
          </p:blipFill>
          <p:spPr bwMode="auto">
            <a:xfrm>
              <a:off x="6096000" y="2209800"/>
              <a:ext cx="2286000" cy="2914650"/>
            </a:xfrm>
            <a:prstGeom prst="rect">
              <a:avLst/>
            </a:prstGeom>
            <a:noFill/>
          </p:spPr>
        </p:pic>
        <p:pic>
          <p:nvPicPr>
            <p:cNvPr id="11" name="Picture 2" descr="C:\Users\JABarrett\Documents\intrexon\aacr2014\poster material\DSCN1212.jpg"/>
            <p:cNvPicPr>
              <a:picLocks noChangeAspect="1" noChangeArrowheads="1"/>
            </p:cNvPicPr>
            <p:nvPr/>
          </p:nvPicPr>
          <p:blipFill>
            <a:blip r:embed="rId4" cstate="print"/>
            <a:srcRect l="42719" t="63430" r="53398" b="28803"/>
            <a:stretch>
              <a:fillRect/>
            </a:stretch>
          </p:blipFill>
          <p:spPr bwMode="auto">
            <a:xfrm>
              <a:off x="6477000" y="2667000"/>
              <a:ext cx="228600" cy="457200"/>
            </a:xfrm>
            <a:prstGeom prst="rect">
              <a:avLst/>
            </a:prstGeom>
            <a:noFill/>
          </p:spPr>
        </p:pic>
      </p:grpSp>
      <p:grpSp>
        <p:nvGrpSpPr>
          <p:cNvPr id="14" name="Group 13"/>
          <p:cNvGrpSpPr/>
          <p:nvPr/>
        </p:nvGrpSpPr>
        <p:grpSpPr>
          <a:xfrm>
            <a:off x="152400" y="2209799"/>
            <a:ext cx="2145989" cy="3048000"/>
            <a:chOff x="152400" y="2514600"/>
            <a:chExt cx="2145989" cy="304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b="11111"/>
            <a:stretch>
              <a:fillRect/>
            </a:stretch>
          </p:blipFill>
          <p:spPr bwMode="auto">
            <a:xfrm>
              <a:off x="152400" y="2514600"/>
              <a:ext cx="2145989" cy="304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895600"/>
              <a:ext cx="317500" cy="5374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2971800"/>
              <a:ext cx="382503" cy="554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TextBox 15"/>
          <p:cNvSpPr txBox="1"/>
          <p:nvPr/>
        </p:nvSpPr>
        <p:spPr>
          <a:xfrm>
            <a:off x="5857716" y="1447800"/>
            <a:ext cx="32862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Treatment For 14 days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Day 74 (end of study)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24200" y="1600200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Control Day 20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7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Ad-RTS-mIL-12 + Veledimex Results in Increased Survival in the GL261 Orthotopic Glioma Mouse Model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430" y="2037902"/>
            <a:ext cx="5374141" cy="38351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431" y="2037902"/>
            <a:ext cx="5401139" cy="3835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431" y="2037902"/>
            <a:ext cx="5482142" cy="383514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0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55" y="533400"/>
            <a:ext cx="8128289" cy="85725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Ad-RTS-mIL-12+Veledimex Elicits </a:t>
            </a:r>
            <a:r>
              <a:rPr lang="en-US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Systemic </a:t>
            </a:r>
            <a:r>
              <a:rPr lang="en-US" sz="3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Tumor Response in the GL261 Orthotopic Glioma Mouse Model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057400"/>
            <a:ext cx="5478853" cy="3962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721" y="3653086"/>
            <a:ext cx="2474746" cy="628650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Patient Demographics </a:t>
            </a:r>
            <a:b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N=5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76368" y="4185721"/>
          <a:ext cx="3367585" cy="15764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6077"/>
                <a:gridCol w="1341508"/>
              </a:tblGrid>
              <a:tr h="252920">
                <a:tc>
                  <a:txBody>
                    <a:bodyPr/>
                    <a:lstStyle/>
                    <a:p>
                      <a:pPr lvl="0" algn="l"/>
                      <a:r>
                        <a:rPr lang="en-US" sz="1100" b="1" dirty="0" smtClean="0"/>
                        <a:t>Age</a:t>
                      </a:r>
                      <a:r>
                        <a:rPr lang="en-US" sz="1100" b="1" baseline="0" dirty="0" smtClean="0"/>
                        <a:t> in years Median (Min, Max)</a:t>
                      </a:r>
                      <a:endParaRPr lang="en-US" sz="1100" b="1" baseline="0" dirty="0" smtClean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40 (32,</a:t>
                      </a:r>
                      <a:r>
                        <a:rPr lang="en-US" sz="1100" b="1" baseline="0" dirty="0" smtClean="0"/>
                        <a:t> </a:t>
                      </a:r>
                      <a:r>
                        <a:rPr lang="en-US" sz="1100" b="1" dirty="0" smtClean="0"/>
                        <a:t>58)</a:t>
                      </a:r>
                      <a:endParaRPr lang="en-US" sz="1100" b="1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</a:tr>
              <a:tr h="230191">
                <a:tc>
                  <a:txBody>
                    <a:bodyPr/>
                    <a:lstStyle/>
                    <a:p>
                      <a:pPr lvl="0" algn="l"/>
                      <a:r>
                        <a:rPr lang="en-US" sz="1100" b="1" dirty="0" smtClean="0"/>
                        <a:t>Gender</a:t>
                      </a:r>
                      <a:r>
                        <a:rPr lang="en-US" sz="1100" b="1" baseline="0" dirty="0" smtClean="0"/>
                        <a:t>  </a:t>
                      </a:r>
                      <a:r>
                        <a:rPr lang="en-US" sz="1100" b="1" dirty="0" smtClean="0"/>
                        <a:t>Male </a:t>
                      </a:r>
                      <a:r>
                        <a:rPr lang="en-US" sz="1100" b="1" baseline="0" dirty="0" smtClean="0"/>
                        <a:t>: Female</a:t>
                      </a:r>
                      <a:endParaRPr lang="en-US" sz="1100" b="1" dirty="0" smtClean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3</a:t>
                      </a:r>
                      <a:r>
                        <a:rPr lang="en-US" sz="1100" b="1" baseline="0" dirty="0" smtClean="0"/>
                        <a:t> : </a:t>
                      </a:r>
                      <a:r>
                        <a:rPr lang="en-US" sz="1100" b="1" dirty="0" smtClean="0"/>
                        <a:t>2</a:t>
                      </a:r>
                      <a:endParaRPr lang="en-US" sz="1100" b="1" dirty="0">
                        <a:latin typeface="+mn-lt"/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lvl="0" algn="l"/>
                      <a:r>
                        <a:rPr lang="en-US" sz="1100" b="1" dirty="0" smtClean="0"/>
                        <a:t>Time Since Initial</a:t>
                      </a:r>
                      <a:r>
                        <a:rPr lang="en-US" sz="1100" b="1" baseline="0" dirty="0" smtClean="0"/>
                        <a:t> Diagnosis (months)</a:t>
                      </a:r>
                      <a:endParaRPr lang="en-US" sz="1100" b="1" baseline="0" dirty="0"/>
                    </a:p>
                    <a:p>
                      <a:pPr lvl="0" algn="l"/>
                      <a:r>
                        <a:rPr lang="en-US" sz="1100" b="1" baseline="0" dirty="0" smtClean="0"/>
                        <a:t>Median (Min, Max)</a:t>
                      </a:r>
                      <a:endParaRPr lang="en-US" sz="1100" b="1" baseline="0" dirty="0" smtClean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42</a:t>
                      </a:r>
                      <a:r>
                        <a:rPr lang="en-US" sz="1100" b="1" baseline="0" dirty="0" smtClean="0"/>
                        <a:t> Months</a:t>
                      </a:r>
                    </a:p>
                    <a:p>
                      <a:pPr algn="ctr"/>
                      <a:r>
                        <a:rPr lang="en-US" sz="1100" b="1" baseline="0" dirty="0" smtClean="0"/>
                        <a:t>(11, 66)</a:t>
                      </a:r>
                    </a:p>
                  </a:txBody>
                  <a:tcPr marL="68580" marR="68580" marT="34290" marB="34290" anchor="ctr"/>
                </a:tc>
              </a:tr>
              <a:tr h="515859">
                <a:tc>
                  <a:txBody>
                    <a:bodyPr/>
                    <a:lstStyle/>
                    <a:p>
                      <a:pPr lvl="0" algn="l"/>
                      <a:r>
                        <a:rPr lang="en-US" sz="1100" b="1" dirty="0" smtClean="0"/>
                        <a:t>Grade at Study Entry</a:t>
                      </a: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1100" b="1" dirty="0" smtClean="0"/>
                        <a:t>Grade</a:t>
                      </a:r>
                      <a:r>
                        <a:rPr lang="en-US" sz="1100" b="1" baseline="0" dirty="0" smtClean="0"/>
                        <a:t> III         2</a:t>
                      </a:r>
                    </a:p>
                    <a:p>
                      <a:pPr lvl="0" algn="l"/>
                      <a:r>
                        <a:rPr lang="en-US" sz="1100" b="1" baseline="0" dirty="0" smtClean="0"/>
                        <a:t>Grade IV         3</a:t>
                      </a:r>
                      <a:endParaRPr lang="en-US" sz="1100" b="1" dirty="0" smtClean="0"/>
                    </a:p>
                  </a:txBody>
                  <a:tcPr marL="68580" marR="68580" marT="34290" marB="34290" anchor="ctr">
                    <a:noFill/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62073" y="418548"/>
            <a:ext cx="8694549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 Dose Escalation Study of Ad-RTS-hIL-12 + Veledimex in Recurrent or Progressive Glioblastoma or Grade III Malignant Glioma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13166"/>
          <a:stretch/>
        </p:blipFill>
        <p:spPr>
          <a:xfrm>
            <a:off x="903721" y="2085618"/>
            <a:ext cx="6863167" cy="152066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409348" y="3668066"/>
            <a:ext cx="4277505" cy="2255922"/>
            <a:chOff x="4409348" y="3668066"/>
            <a:chExt cx="4277505" cy="2255922"/>
          </a:xfrm>
        </p:grpSpPr>
        <p:sp>
          <p:nvSpPr>
            <p:cNvPr id="7" name="Title 1"/>
            <p:cNvSpPr txBox="1">
              <a:spLocks/>
            </p:cNvSpPr>
            <p:nvPr/>
          </p:nvSpPr>
          <p:spPr>
            <a:xfrm>
              <a:off x="5141409" y="3668066"/>
              <a:ext cx="2998943" cy="628650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fontAlgn="base">
                <a:spcAft>
                  <a:spcPct val="0"/>
                </a:spcAft>
              </a:pPr>
              <a:r>
                <a:rPr 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Preliminary Safety Profile</a:t>
              </a:r>
            </a:p>
            <a:p>
              <a:pPr algn="ctr" fontAlgn="base">
                <a:spcAft>
                  <a:spcPct val="0"/>
                </a:spcAft>
              </a:pPr>
              <a:r>
                <a:rPr 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N=5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09348" y="4215828"/>
              <a:ext cx="4277505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Cohort 1</a:t>
              </a:r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: Ad-RTS-hIL-12 2x10</a:t>
              </a:r>
              <a:r>
                <a:rPr lang="en-US" sz="105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vp</a:t>
              </a:r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+ veledimex 20mg (10mg/m</a:t>
              </a:r>
              <a:r>
                <a:rPr lang="en-US" sz="105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/day)</a:t>
              </a:r>
              <a:endParaRPr lang="en-US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05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</a:p>
            <a:p>
              <a:r>
                <a:rPr lang="en-US" sz="105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Most Common AEs</a:t>
              </a:r>
            </a:p>
            <a:p>
              <a:pPr lvl="2"/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           Headache, Fever, Hyponatremia, Nausea/Vomiting</a:t>
              </a:r>
            </a:p>
            <a:p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	Related SAEs</a:t>
              </a:r>
            </a:p>
            <a:p>
              <a:pPr lvl="2"/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           Aseptic Meningitis </a:t>
              </a:r>
            </a:p>
            <a:p>
              <a:pPr lvl="2"/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           Neutropenia, Thrombocytopenia, Leukopenia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38105" y="1994140"/>
            <a:ext cx="960238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514929"/>
            <a:ext cx="7886700" cy="519371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en-US" sz="32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Veledimex Crosses the Blood Brain Barrier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4535" y="4646577"/>
            <a:ext cx="36520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4535" y="5602432"/>
            <a:ext cx="40807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Veledimex 20 mg (10 mg/m</a:t>
            </a:r>
            <a:r>
              <a:rPr lang="en-US" sz="1350" baseline="30000" dirty="0"/>
              <a:t>2</a:t>
            </a:r>
            <a:r>
              <a:rPr lang="en-US" sz="1350" dirty="0"/>
              <a:t>/day); Pt 004 screen failure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985" y="1521759"/>
            <a:ext cx="5549105" cy="394904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0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189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Intra-tumor Administration of </a:t>
            </a:r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Ad-RTS-IL-12 + Veledimex </a:t>
            </a:r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 in Functional IL-12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29" y="872905"/>
            <a:ext cx="3866960" cy="30597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837294"/>
            <a:ext cx="4522888" cy="30953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29" y="3793314"/>
            <a:ext cx="3794231" cy="30940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349" y="3793314"/>
            <a:ext cx="4596989" cy="305839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21CD9DC9-5104-44DD-BE50-9F0BEEAC4E3B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457200" y="166688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52400" y="972545"/>
            <a:ext cx="8839200" cy="542825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Ad-RTS-hIL-12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veledimex PO exhibits controllable systemic immune activation in human subjects with breast cancer and glioma.  </a:t>
            </a:r>
          </a:p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Veledimex exhibits dose-related increases in plasma and brain tissue exposure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with no accumulation in brain.</a:t>
            </a:r>
          </a:p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Ad-RTS-mIL-12 (1x10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vp)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veledimex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improves survival over current standards of care.</a:t>
            </a:r>
          </a:p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These findings support the utility of localized, regulatable IL-12 production as an approach for the treatment of malignant glioma in human subjects.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97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4658</TotalTime>
  <Words>1077</Words>
  <Application>Microsoft Office PowerPoint</Application>
  <PresentationFormat>On-screen Show (4:3)</PresentationFormat>
  <Paragraphs>219</Paragraphs>
  <Slides>23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ＭＳ Ｐゴシック</vt:lpstr>
      <vt:lpstr>Arial</vt:lpstr>
      <vt:lpstr>Calibri</vt:lpstr>
      <vt:lpstr>Georgia</vt:lpstr>
      <vt:lpstr>Times New Roman</vt:lpstr>
      <vt:lpstr>Office Theme</vt:lpstr>
      <vt:lpstr>Document</vt:lpstr>
      <vt:lpstr>Localized Regulated Expression of IL-12 as a Gene Therapy Approach to Cancer Immunotherapy  </vt:lpstr>
      <vt:lpstr>Immuno-oncology </vt:lpstr>
      <vt:lpstr>Immuno-oncology</vt:lpstr>
      <vt:lpstr>Background &amp; Rationale for Local IL-12</vt:lpstr>
      <vt:lpstr>PowerPoint Presentation</vt:lpstr>
      <vt:lpstr>IL-12 Production is Modulated by Activator Ligand in  HT 1080 Cells</vt:lpstr>
      <vt:lpstr>Dose-Dependent Increase in  Expression of Tumor IL-12 mRNA &amp; protein in Response to Veledimex in the 4T1 Syngeneic Mouse </vt:lpstr>
      <vt:lpstr>Ad-RTS-mIL-12 + Veledimex Increases Tumor CD8+ &amp; CD4+ While Decreasing CD4+ Fox P3+ TILs in the 4T1 Syngeneic Mouse</vt:lpstr>
      <vt:lpstr>PowerPoint Presentation</vt:lpstr>
      <vt:lpstr>PowerPoint Presentation</vt:lpstr>
      <vt:lpstr>Patient Demographics (Breast)</vt:lpstr>
      <vt:lpstr>Increase in Patient Serum Cytokine Expression</vt:lpstr>
      <vt:lpstr>Best Overall Response from Noninjected Lesions and Total Tumor Burden in Evaluable Breast Cancer Subjects (N=7)</vt:lpstr>
      <vt:lpstr>GL-261 Orthotopic Glioma Model</vt:lpstr>
      <vt:lpstr>PowerPoint Presentation</vt:lpstr>
      <vt:lpstr>Increased Expression of Tumor IL-12 mRNA &amp; IL-12 Protein in Response to Veledimex in GL-261 Mouse Model</vt:lpstr>
      <vt:lpstr>Effects of Ad-RTS-mIL-12 + Veledimex (AL) in the Orthotopic GL261 Mouse</vt:lpstr>
      <vt:lpstr>Ad-RTS-mIL-12 + Veledimex Results in Increased Survival in the GL261 Orthotopic Glioma Mouse Model</vt:lpstr>
      <vt:lpstr>Ad-RTS-mIL-12+Veledimex Elicits Systemic Tumor Response in the GL261 Orthotopic Glioma Mouse Model</vt:lpstr>
      <vt:lpstr>Patient Demographics  N=5</vt:lpstr>
      <vt:lpstr>Veledimex Crosses the Blood Brain Barrier</vt:lpstr>
      <vt:lpstr>Intra-tumor Administration of Ad-RTS-IL-12 + Veledimex Results in Functional IL-12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Barrett</dc:creator>
  <cp:lastModifiedBy>Barrett, John</cp:lastModifiedBy>
  <cp:revision>258</cp:revision>
  <cp:lastPrinted>2016-02-26T17:43:07Z</cp:lastPrinted>
  <dcterms:created xsi:type="dcterms:W3CDTF">2014-04-17T13:45:03Z</dcterms:created>
  <dcterms:modified xsi:type="dcterms:W3CDTF">2016-02-27T00:13:36Z</dcterms:modified>
</cp:coreProperties>
</file>