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256" r:id="rId2"/>
    <p:sldId id="322" r:id="rId3"/>
    <p:sldId id="317" r:id="rId4"/>
    <p:sldId id="360" r:id="rId5"/>
    <p:sldId id="318" r:id="rId6"/>
    <p:sldId id="361" r:id="rId7"/>
    <p:sldId id="382" r:id="rId8"/>
    <p:sldId id="383" r:id="rId9"/>
    <p:sldId id="384" r:id="rId10"/>
    <p:sldId id="386" r:id="rId11"/>
    <p:sldId id="388" r:id="rId12"/>
    <p:sldId id="363" r:id="rId13"/>
    <p:sldId id="375" r:id="rId14"/>
    <p:sldId id="376" r:id="rId15"/>
    <p:sldId id="377" r:id="rId16"/>
    <p:sldId id="387" r:id="rId17"/>
    <p:sldId id="364" r:id="rId18"/>
    <p:sldId id="365" r:id="rId19"/>
    <p:sldId id="366" r:id="rId20"/>
    <p:sldId id="367" r:id="rId21"/>
    <p:sldId id="368" r:id="rId22"/>
    <p:sldId id="369" r:id="rId23"/>
    <p:sldId id="378" r:id="rId24"/>
    <p:sldId id="379" r:id="rId25"/>
    <p:sldId id="380" r:id="rId26"/>
    <p:sldId id="389" r:id="rId27"/>
    <p:sldId id="381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F14C43E-8F84-407E-BC9A-AA7D4F369C76}">
          <p14:sldIdLst>
            <p14:sldId id="256"/>
            <p14:sldId id="322"/>
            <p14:sldId id="317"/>
            <p14:sldId id="360"/>
            <p14:sldId id="318"/>
            <p14:sldId id="361"/>
            <p14:sldId id="382"/>
            <p14:sldId id="383"/>
            <p14:sldId id="384"/>
            <p14:sldId id="386"/>
            <p14:sldId id="388"/>
            <p14:sldId id="363"/>
            <p14:sldId id="375"/>
            <p14:sldId id="376"/>
            <p14:sldId id="377"/>
            <p14:sldId id="387"/>
            <p14:sldId id="364"/>
            <p14:sldId id="365"/>
            <p14:sldId id="366"/>
            <p14:sldId id="367"/>
            <p14:sldId id="368"/>
            <p14:sldId id="369"/>
            <p14:sldId id="378"/>
            <p14:sldId id="379"/>
            <p14:sldId id="380"/>
            <p14:sldId id="389"/>
            <p14:sldId id="38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95" autoAdjust="0"/>
    <p:restoredTop sz="80576" autoAdjust="0"/>
  </p:normalViewPr>
  <p:slideViewPr>
    <p:cSldViewPr>
      <p:cViewPr varScale="1">
        <p:scale>
          <a:sx n="150" d="100"/>
          <a:sy n="150" d="100"/>
        </p:scale>
        <p:origin x="2016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34" y="4554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4851D6-9072-4D87-AC53-9029F235F990}" type="datetimeFigureOut">
              <a:rPr lang="en-US" smtClean="0"/>
              <a:pPr/>
              <a:t>11/8/2015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B65D23-40E5-4C07-8E9C-CC18787CEA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1990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604BC6-FAC0-4295-B0A8-5C07206573AE}" type="datetimeFigureOut">
              <a:rPr lang="en-US" smtClean="0"/>
              <a:pPr/>
              <a:t>11/8/2015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B2AE0C-BDCB-4A18-BF5F-1BF921EB00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04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2AE0C-BDCB-4A18-BF5F-1BF921EB00C6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068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2AE0C-BDCB-4A18-BF5F-1BF921EB00C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3259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2AE0C-BDCB-4A18-BF5F-1BF921EB00C6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5937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2AE0C-BDCB-4A18-BF5F-1BF921EB00C6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7975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2AE0C-BDCB-4A18-BF5F-1BF921EB00C6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2529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2AE0C-BDCB-4A18-BF5F-1BF921EB00C6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5709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2AE0C-BDCB-4A18-BF5F-1BF921EB00C6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6722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2AE0C-BDCB-4A18-BF5F-1BF921EB00C6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2955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2AE0C-BDCB-4A18-BF5F-1BF921EB00C6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0840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2AE0C-BDCB-4A18-BF5F-1BF921EB00C6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3028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2AE0C-BDCB-4A18-BF5F-1BF921EB00C6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6741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2AE0C-BDCB-4A18-BF5F-1BF921EB00C6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7878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2AE0C-BDCB-4A18-BF5F-1BF921EB00C6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788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71ABF-CE67-490E-90FA-6D38D69A3BCE}" type="datetime1">
              <a:rPr lang="en-US" smtClean="0"/>
              <a:pPr/>
              <a:t>11/8/2015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B799-FA3A-4020-AB7A-76E4127E211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32FF8-6D2D-41D2-AD23-75E4CF3355A9}" type="datetime1">
              <a:rPr lang="en-US" smtClean="0"/>
              <a:pPr/>
              <a:t>11/8/2015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B799-FA3A-4020-AB7A-76E4127E211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31B4E-CA09-48E9-9928-9E8A6C22E702}" type="datetime1">
              <a:rPr lang="en-US" smtClean="0"/>
              <a:pPr/>
              <a:t>11/8/2015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B799-FA3A-4020-AB7A-76E4127E211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51AF4-F576-4663-85E9-51DC0F3BF9DF}" type="datetime1">
              <a:rPr lang="en-US" smtClean="0"/>
              <a:pPr/>
              <a:t>11/8/2015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B799-FA3A-4020-AB7A-76E4127E211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A6886-7BEC-4F7C-B580-DC9841309E16}" type="datetime1">
              <a:rPr lang="en-US" smtClean="0"/>
              <a:pPr/>
              <a:t>11/8/2015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B799-FA3A-4020-AB7A-76E4127E211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10735-93F6-467C-AAB4-73325DC63D39}" type="datetime1">
              <a:rPr lang="en-US" smtClean="0"/>
              <a:pPr/>
              <a:t>11/8/2015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B799-FA3A-4020-AB7A-76E4127E211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22EDE-A620-4153-8C3C-520FBB5A1BBB}" type="datetime1">
              <a:rPr lang="en-US" smtClean="0"/>
              <a:pPr/>
              <a:t>11/8/2015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B799-FA3A-4020-AB7A-76E4127E211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AFFFE-31BD-46CF-A0A6-03531499AFFE}" type="datetime1">
              <a:rPr lang="en-US" smtClean="0"/>
              <a:pPr/>
              <a:t>11/8/2015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B799-FA3A-4020-AB7A-76E4127E211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55369-43A7-414A-BED5-B6AEAD761EA6}" type="datetime1">
              <a:rPr lang="en-US" smtClean="0"/>
              <a:pPr/>
              <a:t>11/8/2015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B799-FA3A-4020-AB7A-76E4127E211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AFB92-DB9F-4671-B2F0-05A241B093B4}" type="datetime1">
              <a:rPr lang="en-US" smtClean="0"/>
              <a:pPr/>
              <a:t>11/8/2015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B799-FA3A-4020-AB7A-76E4127E211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B272C-75EE-4F05-8A85-554514508389}" type="datetime1">
              <a:rPr lang="en-US" smtClean="0"/>
              <a:pPr/>
              <a:t>11/8/2015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B799-FA3A-4020-AB7A-76E4127E211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D49FD3-4022-4908-A06C-A6EA0F08ADC9}" type="datetime1">
              <a:rPr lang="en-US" smtClean="0"/>
              <a:pPr/>
              <a:t>11/8/2015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87B799-FA3A-4020-AB7A-76E4127E211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B799-FA3A-4020-AB7A-76E4127E2111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6" name="Picture 5" descr="hsc_tag_logo_V_colo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48400" y="5410200"/>
            <a:ext cx="1981200" cy="866213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A P53-Based Strategy to Reduce Hematological Toxicity of Chemotherapy: A Pilot Study</a:t>
            </a:r>
            <a:endParaRPr lang="en-US" sz="3600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000" dirty="0" smtClean="0"/>
              <a:t>Presented by Joel E Michalek PhD</a:t>
            </a:r>
          </a:p>
          <a:p>
            <a:r>
              <a:rPr lang="en-US" sz="2000" dirty="0" smtClean="0"/>
              <a:t>Department of Epidemiology and Biostatistics</a:t>
            </a:r>
          </a:p>
          <a:p>
            <a:r>
              <a:rPr lang="en-US" sz="2000" dirty="0"/>
              <a:t>5</a:t>
            </a:r>
            <a:r>
              <a:rPr lang="en-US" sz="2000" dirty="0" smtClean="0"/>
              <a:t> November 2015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      Authors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B799-FA3A-4020-AB7A-76E4127E2111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en-US" sz="5500" dirty="0" smtClean="0"/>
              <a:t>Chul Ha, UTHSCSA, CTRC</a:t>
            </a:r>
          </a:p>
          <a:p>
            <a:r>
              <a:rPr lang="en-US" sz="5500" dirty="0" smtClean="0"/>
              <a:t>Joel Michalek, UTHSCSA</a:t>
            </a:r>
          </a:p>
          <a:p>
            <a:r>
              <a:rPr lang="en-US" sz="5500" dirty="0" smtClean="0"/>
              <a:t>Richard Elledge, UTHSCSA</a:t>
            </a:r>
          </a:p>
          <a:p>
            <a:r>
              <a:rPr lang="en-US" sz="5500" dirty="0" smtClean="0"/>
              <a:t>Kevin Kelly, UTHSCSA, CTRC</a:t>
            </a:r>
          </a:p>
          <a:p>
            <a:r>
              <a:rPr lang="en-US" sz="5500" dirty="0" err="1" smtClean="0"/>
              <a:t>Suthakar</a:t>
            </a:r>
            <a:r>
              <a:rPr lang="en-US" sz="5500" dirty="0" smtClean="0"/>
              <a:t> </a:t>
            </a:r>
            <a:r>
              <a:rPr lang="en-US" sz="5500" dirty="0" err="1" smtClean="0"/>
              <a:t>Ganapathy</a:t>
            </a:r>
            <a:r>
              <a:rPr lang="en-US" sz="5500" dirty="0" smtClean="0"/>
              <a:t>, UTHSCA, CTRC</a:t>
            </a:r>
          </a:p>
          <a:p>
            <a:r>
              <a:rPr lang="en-US" sz="5500" dirty="0" smtClean="0"/>
              <a:t>Hang Su, UTHSCSA, CTRC</a:t>
            </a:r>
          </a:p>
          <a:p>
            <a:r>
              <a:rPr lang="en-US" sz="5500" dirty="0" smtClean="0"/>
              <a:t>Carol Jenkins, UTHSCSA, CTRC</a:t>
            </a:r>
          </a:p>
          <a:p>
            <a:r>
              <a:rPr lang="en-US" sz="5500" dirty="0" smtClean="0"/>
              <a:t>Athanassios Argiris, UTHSCSA</a:t>
            </a:r>
          </a:p>
          <a:p>
            <a:r>
              <a:rPr lang="en-US" sz="5500" dirty="0" smtClean="0"/>
              <a:t>Ronan Swords, UTHSCSA, CTRC</a:t>
            </a:r>
          </a:p>
          <a:p>
            <a:r>
              <a:rPr lang="en-US" sz="5500" dirty="0" smtClean="0"/>
              <a:t>Tony Eng, UTHSCSA, CTRC</a:t>
            </a:r>
          </a:p>
          <a:p>
            <a:r>
              <a:rPr lang="en-US" sz="5500" dirty="0" smtClean="0"/>
              <a:t>Anand Karnad, UTHSCSA, CTRC</a:t>
            </a:r>
          </a:p>
          <a:p>
            <a:r>
              <a:rPr lang="en-US" sz="5500" dirty="0" smtClean="0"/>
              <a:t>Richard Crownover, UTHSCSA, CTRC</a:t>
            </a:r>
          </a:p>
          <a:p>
            <a:r>
              <a:rPr lang="en-US" sz="5500" dirty="0" smtClean="0"/>
              <a:t>Gregory Swanson, UTSHCSA, CTRC</a:t>
            </a:r>
          </a:p>
          <a:p>
            <a:r>
              <a:rPr lang="en-US" sz="5500" dirty="0" smtClean="0"/>
              <a:t>Brad Pollock, UC Davis</a:t>
            </a:r>
          </a:p>
          <a:p>
            <a:r>
              <a:rPr lang="en-US" sz="5500" dirty="0" err="1" smtClean="0"/>
              <a:t>Zhi</a:t>
            </a:r>
            <a:r>
              <a:rPr lang="en-US" sz="5500" dirty="0" smtClean="0"/>
              <a:t>-Min Yuan, UTHSCSA, CTRC</a:t>
            </a:r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06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Background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P53 activation is the primary mechanism underlying pathological responses to DNA-damaging agents such as chemotherapy and radiotherapy.</a:t>
            </a:r>
          </a:p>
          <a:p>
            <a:r>
              <a:rPr lang="en-US" dirty="0" smtClean="0"/>
              <a:t>We recently showed in animal studies that low dose arsenic (LDA)-induced transient p53 inhibition selectively protected normal tissues from chemotherapy-induced toxicity.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B799-FA3A-4020-AB7A-76E4127E211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6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Objectives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Define the lowest safe dose of arsenic trioxide that blocks p53 activation in patients</a:t>
            </a:r>
          </a:p>
          <a:p>
            <a:r>
              <a:rPr lang="en-US" dirty="0" smtClean="0"/>
              <a:t>Assess the potential of LDA to decrease hematological toxicity from chemotherapy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2"/>
            <a:endParaRPr lang="en-US" dirty="0" smtClean="0"/>
          </a:p>
          <a:p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B799-FA3A-4020-AB7A-76E4127E211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01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Methods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Patients scheduled to receive a minimum of 4 cycles of </a:t>
            </a:r>
            <a:r>
              <a:rPr lang="en-US" dirty="0" err="1" smtClean="0"/>
              <a:t>myelosuppressive</a:t>
            </a:r>
            <a:r>
              <a:rPr lang="en-US" dirty="0" smtClean="0"/>
              <a:t> chemotherapy were eligible</a:t>
            </a:r>
          </a:p>
          <a:p>
            <a:r>
              <a:rPr lang="en-US" dirty="0" smtClean="0"/>
              <a:t>For objective 1, dose escalation started at 0.005 mg/kg/day for 3 days.  This dose satisfied objective 1</a:t>
            </a:r>
          </a:p>
          <a:p>
            <a:r>
              <a:rPr lang="en-US" dirty="0" smtClean="0"/>
              <a:t>Subjects received this dose of LDA prior to cycles 2, 4 and 6 and no LDA prior to 1, 3, 5. </a:t>
            </a:r>
          </a:p>
          <a:p>
            <a:pPr marL="914400" lvl="2" indent="0">
              <a:buNone/>
            </a:pPr>
            <a:endParaRPr lang="en-US" dirty="0" smtClean="0"/>
          </a:p>
          <a:p>
            <a:pPr lvl="2"/>
            <a:endParaRPr lang="en-US" dirty="0" smtClean="0"/>
          </a:p>
          <a:p>
            <a:pPr marL="914400" lvl="2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B799-FA3A-4020-AB7A-76E4127E2111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03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Methods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P53 level in peripheral lymphocytes was measured on day 1 of each cycle by ELISA.</a:t>
            </a:r>
          </a:p>
          <a:p>
            <a:r>
              <a:rPr lang="en-US" dirty="0" smtClean="0"/>
              <a:t>Cycles 1, 3, 5 served as baseline for 2, 4, 6</a:t>
            </a:r>
          </a:p>
          <a:p>
            <a:r>
              <a:rPr lang="en-US" dirty="0" smtClean="0"/>
              <a:t>If p53 activity for the subsequent cycle was lower than baseline then p53 was labelled ‘suppressed’ for the pair of cycles.</a:t>
            </a:r>
          </a:p>
          <a:p>
            <a:r>
              <a:rPr lang="en-US" dirty="0" smtClean="0"/>
              <a:t>If higher, then ‘activated’.</a:t>
            </a:r>
          </a:p>
          <a:p>
            <a:r>
              <a:rPr lang="en-US" dirty="0" smtClean="0"/>
              <a:t>p53 activity groups: suppressed, activated</a:t>
            </a:r>
          </a:p>
          <a:p>
            <a:endParaRPr lang="en-US" dirty="0" smtClean="0"/>
          </a:p>
          <a:p>
            <a:endParaRPr lang="en-US" dirty="0" smtClean="0"/>
          </a:p>
          <a:p>
            <a:pPr marL="914400" lvl="2" indent="0">
              <a:buNone/>
            </a:pPr>
            <a:endParaRPr lang="en-US" dirty="0" smtClean="0"/>
          </a:p>
          <a:p>
            <a:pPr lvl="2"/>
            <a:endParaRPr lang="en-US" dirty="0" smtClean="0"/>
          </a:p>
          <a:p>
            <a:pPr marL="914400" lvl="2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B799-FA3A-4020-AB7A-76E4127E2111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096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B799-FA3A-4020-AB7A-76E4127E2111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286000" y="2305616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>
              <a:latin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</a:endParaRPr>
          </a:p>
          <a:p>
            <a:endParaRPr lang="en-US" sz="800" dirty="0">
              <a:latin typeface="Times New Roman" panose="02020603050405020304" pitchFamily="18" charset="0"/>
            </a:endParaRPr>
          </a:p>
          <a:p>
            <a:r>
              <a:rPr lang="en-US" sz="800" dirty="0">
                <a:latin typeface="Times New Roman" panose="02020603050405020304" pitchFamily="18" charset="0"/>
              </a:rPr>
              <a:t> 	</a:t>
            </a:r>
            <a:endParaRPr lang="en-US" sz="800" baseline="30000" dirty="0">
              <a:latin typeface="Times New Roman" panose="02020603050405020304" pitchFamily="18" charset="0"/>
            </a:endParaRPr>
          </a:p>
          <a:p>
            <a:endParaRPr lang="en-US" sz="800" dirty="0">
              <a:latin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</a:endParaRPr>
          </a:p>
          <a:p>
            <a:endParaRPr lang="en-US" sz="800" dirty="0">
              <a:latin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0" y="2774975"/>
            <a:ext cx="4572000" cy="130805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1000" dirty="0">
              <a:latin typeface="Times New Roman" panose="02020603050405020304" pitchFamily="18" charset="0"/>
            </a:endParaRPr>
          </a:p>
          <a:p>
            <a:endParaRPr lang="en-US" sz="1000" dirty="0">
              <a:latin typeface="Times New Roman" panose="02020603050405020304" pitchFamily="18" charset="0"/>
            </a:endParaRPr>
          </a:p>
          <a:p>
            <a:endParaRPr lang="en-US" sz="1000" dirty="0">
              <a:latin typeface="Times New Roman" panose="02020603050405020304" pitchFamily="18" charset="0"/>
            </a:endParaRPr>
          </a:p>
          <a:p>
            <a:endParaRPr lang="en-US" sz="1000" dirty="0">
              <a:latin typeface="Times New Roman" panose="02020603050405020304" pitchFamily="18" charset="0"/>
            </a:endParaRPr>
          </a:p>
          <a:p>
            <a:endParaRPr lang="en-US" sz="400" dirty="0">
              <a:latin typeface="Times New Roman" panose="02020603050405020304" pitchFamily="18" charset="0"/>
            </a:endParaRPr>
          </a:p>
          <a:p>
            <a:r>
              <a:rPr lang="en-US" sz="600" dirty="0">
                <a:latin typeface="Times New Roman" panose="02020603050405020304" pitchFamily="18" charset="0"/>
              </a:rPr>
              <a:t> 	</a:t>
            </a:r>
            <a:endParaRPr lang="en-US" sz="600" baseline="30000" dirty="0">
              <a:latin typeface="Times New Roman" panose="02020603050405020304" pitchFamily="18" charset="0"/>
            </a:endParaRPr>
          </a:p>
          <a:p>
            <a:endParaRPr lang="en-US" sz="600" dirty="0">
              <a:latin typeface="Times New Roman" panose="02020603050405020304" pitchFamily="18" charset="0"/>
            </a:endParaRPr>
          </a:p>
          <a:p>
            <a:endParaRPr lang="en-US" sz="1000" dirty="0">
              <a:latin typeface="Times New Roman" panose="02020603050405020304" pitchFamily="18" charset="0"/>
            </a:endParaRPr>
          </a:p>
          <a:p>
            <a:endParaRPr lang="en-US" sz="300" dirty="0">
              <a:latin typeface="Times New Roman" panose="02020603050405020304" pitchFamily="18" charset="0"/>
            </a:endParaRPr>
          </a:p>
          <a:p>
            <a:endParaRPr lang="en-US" sz="1000" dirty="0">
              <a:latin typeface="Times New Roman" panose="02020603050405020304" pitchFamily="18" charset="0"/>
            </a:endParaRPr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433" y="1788010"/>
            <a:ext cx="7527301" cy="415559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2743200" y="381000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Study Diagram 1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486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B799-FA3A-4020-AB7A-76E4127E2111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286000" y="2305616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>
              <a:latin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</a:endParaRPr>
          </a:p>
          <a:p>
            <a:endParaRPr lang="en-US" sz="800" dirty="0">
              <a:latin typeface="Times New Roman" panose="02020603050405020304" pitchFamily="18" charset="0"/>
            </a:endParaRPr>
          </a:p>
          <a:p>
            <a:r>
              <a:rPr lang="en-US" sz="800" dirty="0">
                <a:latin typeface="Times New Roman" panose="02020603050405020304" pitchFamily="18" charset="0"/>
              </a:rPr>
              <a:t> 	</a:t>
            </a:r>
            <a:endParaRPr lang="en-US" sz="800" baseline="30000" dirty="0">
              <a:latin typeface="Times New Roman" panose="02020603050405020304" pitchFamily="18" charset="0"/>
            </a:endParaRPr>
          </a:p>
          <a:p>
            <a:endParaRPr lang="en-US" sz="800" dirty="0">
              <a:latin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</a:endParaRPr>
          </a:p>
          <a:p>
            <a:endParaRPr lang="en-US" sz="800" dirty="0">
              <a:latin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0" y="2774975"/>
            <a:ext cx="4572000" cy="130805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1000" dirty="0">
              <a:latin typeface="Times New Roman" panose="02020603050405020304" pitchFamily="18" charset="0"/>
            </a:endParaRPr>
          </a:p>
          <a:p>
            <a:endParaRPr lang="en-US" sz="1000" dirty="0">
              <a:latin typeface="Times New Roman" panose="02020603050405020304" pitchFamily="18" charset="0"/>
            </a:endParaRPr>
          </a:p>
          <a:p>
            <a:endParaRPr lang="en-US" sz="1000" dirty="0">
              <a:latin typeface="Times New Roman" panose="02020603050405020304" pitchFamily="18" charset="0"/>
            </a:endParaRPr>
          </a:p>
          <a:p>
            <a:endParaRPr lang="en-US" sz="1000" dirty="0">
              <a:latin typeface="Times New Roman" panose="02020603050405020304" pitchFamily="18" charset="0"/>
            </a:endParaRPr>
          </a:p>
          <a:p>
            <a:endParaRPr lang="en-US" sz="400" dirty="0">
              <a:latin typeface="Times New Roman" panose="02020603050405020304" pitchFamily="18" charset="0"/>
            </a:endParaRPr>
          </a:p>
          <a:p>
            <a:r>
              <a:rPr lang="en-US" sz="600" dirty="0">
                <a:latin typeface="Times New Roman" panose="02020603050405020304" pitchFamily="18" charset="0"/>
              </a:rPr>
              <a:t> 	</a:t>
            </a:r>
            <a:endParaRPr lang="en-US" sz="600" baseline="30000" dirty="0">
              <a:latin typeface="Times New Roman" panose="02020603050405020304" pitchFamily="18" charset="0"/>
            </a:endParaRPr>
          </a:p>
          <a:p>
            <a:endParaRPr lang="en-US" sz="600" dirty="0">
              <a:latin typeface="Times New Roman" panose="02020603050405020304" pitchFamily="18" charset="0"/>
            </a:endParaRPr>
          </a:p>
          <a:p>
            <a:endParaRPr lang="en-US" sz="1000" dirty="0">
              <a:latin typeface="Times New Roman" panose="02020603050405020304" pitchFamily="18" charset="0"/>
            </a:endParaRPr>
          </a:p>
          <a:p>
            <a:endParaRPr lang="en-US" sz="300" dirty="0">
              <a:latin typeface="Times New Roman" panose="02020603050405020304" pitchFamily="18" charset="0"/>
            </a:endParaRPr>
          </a:p>
          <a:p>
            <a:endParaRPr lang="en-US" sz="1000" dirty="0">
              <a:latin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752599"/>
            <a:ext cx="7696200" cy="473017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95600" y="375224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Study Diagram 2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489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B799-FA3A-4020-AB7A-76E4127E2111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078" y="1423684"/>
            <a:ext cx="7498522" cy="505878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95600" y="381000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Study Diagram 3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410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B799-FA3A-4020-AB7A-76E4127E2111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999136"/>
            <a:ext cx="8077200" cy="38854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43200" y="381000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Study Diagram 4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186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B799-FA3A-4020-AB7A-76E4127E2111}" type="slidenum">
              <a:rPr lang="en-US" smtClean="0"/>
              <a:pPr/>
              <a:t>11</a:t>
            </a:fld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838200" y="4343400"/>
            <a:ext cx="74676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743200" y="3905430"/>
            <a:ext cx="0" cy="10392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066800" y="4152900"/>
            <a:ext cx="0" cy="38100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676400" y="4163786"/>
            <a:ext cx="0" cy="38100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209800" y="4152900"/>
            <a:ext cx="0" cy="38100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2971800" y="4152900"/>
            <a:ext cx="0" cy="38100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505200" y="4152900"/>
            <a:ext cx="0" cy="38100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038600" y="4180115"/>
            <a:ext cx="0" cy="38100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800600" y="4158343"/>
            <a:ext cx="0" cy="38100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334000" y="4145280"/>
            <a:ext cx="0" cy="38100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867400" y="4145280"/>
            <a:ext cx="0" cy="38100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6553200" y="4152900"/>
            <a:ext cx="0" cy="38100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7162800" y="4152900"/>
            <a:ext cx="0" cy="38100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848600" y="4152900"/>
            <a:ext cx="0" cy="38100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4572000" y="3905431"/>
            <a:ext cx="0" cy="10392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6400800" y="3878217"/>
            <a:ext cx="0" cy="10392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333500" y="2441842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Cycle 1                       Cycle 2                        Cycle 3                      Cycle 4</a:t>
            </a:r>
            <a:r>
              <a:rPr lang="en-US" dirty="0" smtClean="0"/>
              <a:t>                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1143000" y="312420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No Arsenic                    </a:t>
            </a:r>
            <a:r>
              <a:rPr lang="en-US" b="1" dirty="0" err="1" smtClean="0"/>
              <a:t>Arsenic</a:t>
            </a:r>
            <a:r>
              <a:rPr lang="en-US" b="1" dirty="0" smtClean="0"/>
              <a:t>                     No Arsenic                  </a:t>
            </a:r>
            <a:r>
              <a:rPr lang="en-US" b="1" dirty="0" err="1" smtClean="0"/>
              <a:t>Arsenic</a:t>
            </a: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838200" y="5253197"/>
            <a:ext cx="7452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</a:t>
            </a:r>
            <a:r>
              <a:rPr lang="en-US" b="1" dirty="0" smtClean="0"/>
              <a:t>1          8       15           1        8       15            1        8      15           1          8         15  </a:t>
            </a:r>
            <a:endParaRPr lang="en-US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4343400" y="5791200"/>
            <a:ext cx="614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Day</a:t>
            </a:r>
            <a:endParaRPr lang="en-US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3505200" y="30480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Design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42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Methods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P53 activity groups were compared with regard to the Complete blood count (CBC) </a:t>
            </a:r>
          </a:p>
          <a:p>
            <a:pPr lvl="1"/>
            <a:r>
              <a:rPr lang="en-US" dirty="0" smtClean="0"/>
              <a:t>ANC</a:t>
            </a:r>
          </a:p>
          <a:p>
            <a:pPr lvl="1"/>
            <a:r>
              <a:rPr lang="en-US" dirty="0" smtClean="0"/>
              <a:t>Platelets</a:t>
            </a:r>
          </a:p>
          <a:p>
            <a:pPr lvl="1"/>
            <a:r>
              <a:rPr lang="en-US" dirty="0" smtClean="0"/>
              <a:t>WBC</a:t>
            </a:r>
          </a:p>
          <a:p>
            <a:pPr lvl="1"/>
            <a:r>
              <a:rPr lang="en-US" dirty="0" err="1" smtClean="0"/>
              <a:t>Hgb</a:t>
            </a:r>
            <a:endParaRPr lang="en-US" dirty="0" smtClean="0"/>
          </a:p>
          <a:p>
            <a:r>
              <a:rPr lang="en-US" dirty="0" smtClean="0"/>
              <a:t>Repeated measures linear models of CBC in terms of day, cycle, p53 activity, interactions were used.</a:t>
            </a:r>
          </a:p>
          <a:p>
            <a:pPr lvl="2"/>
            <a:endParaRPr lang="en-US" dirty="0" smtClean="0"/>
          </a:p>
          <a:p>
            <a:pPr marL="914400" lvl="2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B799-FA3A-4020-AB7A-76E4127E2111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32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B799-FA3A-4020-AB7A-76E4127E2111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429000" y="381000"/>
            <a:ext cx="16680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Results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8173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Dose Escalation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first 5 patients accrued had suppression of p53 activation on days 2 and 4 at the starting dose of 0.005 mg/kg for 3 consecutive days</a:t>
            </a:r>
          </a:p>
          <a:p>
            <a:r>
              <a:rPr lang="en-US" dirty="0" smtClean="0"/>
              <a:t>The suppression was temporary and reversed after day 4 for all 5 patients</a:t>
            </a:r>
          </a:p>
          <a:p>
            <a:r>
              <a:rPr lang="en-US" dirty="0" smtClean="0"/>
              <a:t>This dose was determined to be the lowest safe dose of LDA that suppressed p53 activity</a:t>
            </a:r>
          </a:p>
          <a:p>
            <a:r>
              <a:rPr lang="en-US" dirty="0" smtClean="0"/>
              <a:t>And was used to treat all subsequent patients</a:t>
            </a:r>
          </a:p>
          <a:p>
            <a:pPr lvl="2"/>
            <a:endParaRPr lang="en-US" dirty="0" smtClean="0"/>
          </a:p>
          <a:p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B799-FA3A-4020-AB7A-76E4127E21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91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Excluded WBC and ANC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Six patients were treated with a total of 19 doses of </a:t>
            </a:r>
            <a:r>
              <a:rPr lang="en-US" dirty="0" err="1"/>
              <a:t>filgrastim</a:t>
            </a:r>
            <a:r>
              <a:rPr lang="en-US" dirty="0"/>
              <a:t> or </a:t>
            </a:r>
            <a:r>
              <a:rPr lang="en-US" dirty="0" err="1"/>
              <a:t>pegfilgrastim</a:t>
            </a:r>
            <a:r>
              <a:rPr lang="en-US" dirty="0" smtClean="0"/>
              <a:t>. </a:t>
            </a:r>
          </a:p>
          <a:p>
            <a:r>
              <a:rPr lang="en-US" dirty="0" smtClean="0"/>
              <a:t>We excluded the </a:t>
            </a:r>
            <a:r>
              <a:rPr lang="en-US" dirty="0"/>
              <a:t>WBC counts and ANC during the cycles after the </a:t>
            </a:r>
            <a:r>
              <a:rPr lang="en-US" dirty="0" err="1"/>
              <a:t>pegfilgrastim</a:t>
            </a:r>
            <a:r>
              <a:rPr lang="en-US" dirty="0"/>
              <a:t> </a:t>
            </a:r>
            <a:r>
              <a:rPr lang="en-US" dirty="0" smtClean="0"/>
              <a:t>use.</a:t>
            </a:r>
          </a:p>
          <a:p>
            <a:r>
              <a:rPr lang="en-US" dirty="0" smtClean="0"/>
              <a:t>No </a:t>
            </a:r>
            <a:r>
              <a:rPr lang="en-US" dirty="0"/>
              <a:t>patient received packed red blood cell transfusions during the first 2 cycles of chemotherapy. </a:t>
            </a:r>
          </a:p>
          <a:p>
            <a:endParaRPr lang="en-US" dirty="0" smtClean="0"/>
          </a:p>
          <a:p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B799-FA3A-4020-AB7A-76E4127E21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15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B799-FA3A-4020-AB7A-76E4127E2111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150" y="1650054"/>
            <a:ext cx="7732450" cy="46271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43200" y="381000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Consort Diagram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9243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Demographics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B799-FA3A-4020-AB7A-76E4127E2111}" type="slidenum">
              <a:rPr lang="en-US" smtClean="0"/>
              <a:pPr/>
              <a:t>17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6318424"/>
              </p:ext>
            </p:extLst>
          </p:nvPr>
        </p:nvGraphicFramePr>
        <p:xfrm>
          <a:off x="2209800" y="1523997"/>
          <a:ext cx="4693920" cy="5265264"/>
        </p:xfrm>
        <a:graphic>
          <a:graphicData uri="http://schemas.openxmlformats.org/drawingml/2006/table">
            <a:tbl>
              <a:tblPr/>
              <a:tblGrid>
                <a:gridCol w="3037242"/>
                <a:gridCol w="1656678"/>
              </a:tblGrid>
              <a:tr h="2193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Characteristic</a:t>
                      </a:r>
                      <a:endParaRPr lang="en-US" sz="1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(N = 26)</a:t>
                      </a:r>
                      <a:endParaRPr lang="en-US" sz="1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3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sng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 (years)</a:t>
                      </a:r>
                      <a:endParaRPr lang="en-US" sz="1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93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Mean±SD</a:t>
                      </a:r>
                      <a:endParaRPr lang="en-US" sz="1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52.7±11.3</a:t>
                      </a:r>
                      <a:endParaRPr lang="en-US" sz="1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3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3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sng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Gender</a:t>
                      </a:r>
                      <a:endParaRPr lang="en-US" sz="1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3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Female</a:t>
                      </a:r>
                      <a:endParaRPr lang="en-US" sz="1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 (65.4%)</a:t>
                      </a:r>
                      <a:endParaRPr lang="en-US" sz="1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3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</a:t>
                      </a:r>
                      <a:endParaRPr lang="en-US" sz="1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 (34.6%)</a:t>
                      </a:r>
                      <a:endParaRPr lang="en-US" sz="1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3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1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3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3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sng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Current Diagnoses</a:t>
                      </a:r>
                      <a:endParaRPr lang="en-US" sz="1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3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Breast cancer</a:t>
                      </a:r>
                      <a:endParaRPr lang="en-US" sz="1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 (53.9%)</a:t>
                      </a:r>
                      <a:endParaRPr lang="en-US" sz="1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3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Diffuse large B cell lymphoma</a:t>
                      </a:r>
                      <a:endParaRPr lang="en-US" sz="1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1 (3.9 %)</a:t>
                      </a:r>
                      <a:endParaRPr lang="en-US" sz="1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3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Lung cancer</a:t>
                      </a:r>
                      <a:endParaRPr lang="en-US" sz="1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 (19.2%)</a:t>
                      </a:r>
                      <a:endParaRPr lang="en-US" sz="1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3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Multiple myeloma</a:t>
                      </a:r>
                      <a:endParaRPr lang="en-US" sz="1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1 (3.9%)</a:t>
                      </a:r>
                      <a:endParaRPr lang="en-US" sz="1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3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Prostate cancer</a:t>
                      </a:r>
                      <a:endParaRPr lang="en-US" sz="1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(15.4%)</a:t>
                      </a:r>
                      <a:endParaRPr lang="en-US" sz="1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3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Rhabdomyosarcoma</a:t>
                      </a:r>
                      <a:endParaRPr lang="en-US" sz="1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(3.9%)</a:t>
                      </a:r>
                      <a:endParaRPr lang="en-US" sz="1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3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1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3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3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sng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Previous Treatments</a:t>
                      </a:r>
                      <a:endParaRPr lang="en-US" sz="1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3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Chemotherapy alone</a:t>
                      </a:r>
                      <a:endParaRPr lang="en-US" sz="1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(7.7%)</a:t>
                      </a:r>
                      <a:endParaRPr lang="en-US" sz="1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3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Chemotherapy and radiation therapy</a:t>
                      </a:r>
                      <a:endParaRPr lang="en-US" sz="1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6 (23.1%)</a:t>
                      </a:r>
                      <a:endParaRPr lang="en-US" sz="1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3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Radiation therapy alone</a:t>
                      </a:r>
                      <a:endParaRPr lang="en-US" sz="1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4 (15.4%)</a:t>
                      </a:r>
                      <a:endParaRPr lang="en-US" sz="1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3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None</a:t>
                      </a:r>
                      <a:endParaRPr lang="en-US" sz="1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 (53.9%)</a:t>
                      </a:r>
                      <a:endParaRPr lang="en-US" sz="1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3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26 </a:t>
                      </a:r>
                      <a:endParaRPr lang="en-US" sz="14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3500" marR="635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102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</a:t>
            </a:r>
            <a:r>
              <a:rPr lang="en-US" dirty="0" smtClean="0">
                <a:solidFill>
                  <a:schemeClr val="bg1"/>
                </a:solidFill>
              </a:rPr>
              <a:t>ample sizes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B799-FA3A-4020-AB7A-76E4127E2111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488" y="2064128"/>
            <a:ext cx="7639712" cy="325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CBC by p53 activation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B799-FA3A-4020-AB7A-76E4127E2111}" type="slidenum">
              <a:rPr lang="en-US" smtClean="0"/>
              <a:pPr/>
              <a:t>19</a:t>
            </a:fld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9984988"/>
              </p:ext>
            </p:extLst>
          </p:nvPr>
        </p:nvGraphicFramePr>
        <p:xfrm>
          <a:off x="1295396" y="1752591"/>
          <a:ext cx="6477003" cy="41910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35400"/>
                <a:gridCol w="1294250"/>
                <a:gridCol w="1358963"/>
                <a:gridCol w="1531529"/>
                <a:gridCol w="1256861"/>
              </a:tblGrid>
              <a:tr h="26193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Count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b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b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Activated 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b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Suppressed 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b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Contrast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b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26193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WBC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Mean±SE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1.13±0.055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1.41±0.068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-0.28±0.088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</a:tr>
              <a:tr h="26193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95% CI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-0.454, -0.106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</a:tr>
              <a:tr h="26193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p-value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0.002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</a:tr>
              <a:tr h="26193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</a:tr>
              <a:tr h="26193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HgB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 err="1">
                          <a:effectLst/>
                        </a:rPr>
                        <a:t>Mean±SE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2.43±0.013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2.48±0.015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-0.051±0.02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</a:tr>
              <a:tr h="26193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95% CI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-0.091, -0.012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</a:tr>
              <a:tr h="26193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p-value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0.012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</a:tr>
              <a:tr h="26193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</a:tr>
              <a:tr h="26193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Platelets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Mean±SE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5.53±0.053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5.53±0.064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0.006±0.084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</a:tr>
              <a:tr h="26193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95% CI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-0.161, 0.172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</a:tr>
              <a:tr h="26193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p-value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0.945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</a:tr>
              <a:tr h="26193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</a:tr>
              <a:tr h="26193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ANC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Mean±SE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7.36±0.08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7.61±0.1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-0.26±0.13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</a:tr>
              <a:tr h="26193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95% CI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-0.512, -0.004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</a:tr>
              <a:tr h="26193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p-value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</a:rPr>
                        <a:t>0.046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96915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Chemotherapy Regimens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B799-FA3A-4020-AB7A-76E4127E2111}" type="slidenum">
              <a:rPr lang="en-US" smtClean="0"/>
              <a:pPr/>
              <a:t>20</a:t>
            </a:fld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531861"/>
              </p:ext>
            </p:extLst>
          </p:nvPr>
        </p:nvGraphicFramePr>
        <p:xfrm>
          <a:off x="609600" y="1981200"/>
          <a:ext cx="7696200" cy="30362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05061"/>
                <a:gridCol w="891139"/>
              </a:tblGrid>
              <a:tr h="457200">
                <a:tc>
                  <a:txBody>
                    <a:bodyPr/>
                    <a:lstStyle/>
                    <a:p>
                      <a:r>
                        <a:rPr lang="en-US" dirty="0" smtClean="0"/>
                        <a:t>Regimen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</a:tr>
              <a:tr h="2579077">
                <a:tc>
                  <a:txBody>
                    <a:bodyPr/>
                    <a:lstStyle/>
                    <a:p>
                      <a:r>
                        <a:rPr lang="en-US" dirty="0" smtClean="0"/>
                        <a:t>Rituximab, doxorubicin, cyclophosphamide,</a:t>
                      </a:r>
                      <a:r>
                        <a:rPr lang="en-US" baseline="0" dirty="0" smtClean="0"/>
                        <a:t> vincristine, </a:t>
                      </a:r>
                      <a:r>
                        <a:rPr lang="en-US" baseline="0" dirty="0" err="1" smtClean="0"/>
                        <a:t>predisone</a:t>
                      </a:r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Docetaxel, </a:t>
                      </a:r>
                      <a:r>
                        <a:rPr lang="en-US" baseline="0" dirty="0" err="1" smtClean="0"/>
                        <a:t>cyclophosamide</a:t>
                      </a:r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Doxorubicin, </a:t>
                      </a:r>
                      <a:r>
                        <a:rPr lang="en-US" baseline="0" dirty="0" err="1" smtClean="0"/>
                        <a:t>cyclophosamide</a:t>
                      </a:r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Carboplatin, bevacizumab, </a:t>
                      </a:r>
                      <a:r>
                        <a:rPr lang="en-US" baseline="0" dirty="0" err="1" smtClean="0"/>
                        <a:t>premetrexed</a:t>
                      </a:r>
                      <a:endParaRPr lang="en-US" baseline="0" dirty="0" smtClean="0"/>
                    </a:p>
                    <a:p>
                      <a:r>
                        <a:rPr lang="en-US" baseline="0" dirty="0" err="1" smtClean="0"/>
                        <a:t>Bortezombi</a:t>
                      </a:r>
                      <a:r>
                        <a:rPr lang="en-US" baseline="0" dirty="0" smtClean="0"/>
                        <a:t>, </a:t>
                      </a:r>
                      <a:r>
                        <a:rPr lang="en-US" baseline="0" dirty="0" err="1" smtClean="0"/>
                        <a:t>lenalidomide</a:t>
                      </a:r>
                      <a:r>
                        <a:rPr lang="en-US" baseline="0" dirty="0" smtClean="0"/>
                        <a:t>, dexamethasone</a:t>
                      </a:r>
                    </a:p>
                    <a:p>
                      <a:r>
                        <a:rPr lang="en-US" baseline="0" dirty="0" smtClean="0"/>
                        <a:t>Docetaxel, prednisone</a:t>
                      </a:r>
                    </a:p>
                    <a:p>
                      <a:r>
                        <a:rPr lang="en-US" baseline="0" dirty="0" smtClean="0"/>
                        <a:t>Doxorubicin, vincristine, etoposide, </a:t>
                      </a:r>
                      <a:r>
                        <a:rPr lang="en-US" baseline="0" dirty="0" err="1" smtClean="0"/>
                        <a:t>ifosfamide</a:t>
                      </a:r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Carboplatin, etoposide</a:t>
                      </a:r>
                    </a:p>
                    <a:p>
                      <a:r>
                        <a:rPr lang="en-US" baseline="0" dirty="0" smtClean="0"/>
                        <a:t>Cisplatin, etoposide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</a:p>
                    <a:p>
                      <a:pPr algn="ctr"/>
                      <a:r>
                        <a:rPr lang="en-US" dirty="0" smtClean="0"/>
                        <a:t>7</a:t>
                      </a:r>
                    </a:p>
                    <a:p>
                      <a:pPr algn="ctr"/>
                      <a:r>
                        <a:rPr lang="en-US" dirty="0" smtClean="0"/>
                        <a:t>5</a:t>
                      </a:r>
                    </a:p>
                    <a:p>
                      <a:pPr algn="ctr"/>
                      <a:r>
                        <a:rPr lang="en-US" dirty="0" smtClean="0"/>
                        <a:t>2</a:t>
                      </a:r>
                    </a:p>
                    <a:p>
                      <a:pPr algn="ctr"/>
                      <a:r>
                        <a:rPr lang="en-US" dirty="0" smtClean="0"/>
                        <a:t>1</a:t>
                      </a:r>
                    </a:p>
                    <a:p>
                      <a:pPr algn="ctr"/>
                      <a:r>
                        <a:rPr lang="en-US" dirty="0" smtClean="0"/>
                        <a:t>5</a:t>
                      </a:r>
                    </a:p>
                    <a:p>
                      <a:pPr algn="ctr"/>
                      <a:r>
                        <a:rPr lang="en-US" dirty="0" smtClean="0"/>
                        <a:t>1</a:t>
                      </a:r>
                    </a:p>
                    <a:p>
                      <a:pPr algn="ctr"/>
                      <a:r>
                        <a:rPr lang="en-US" dirty="0" smtClean="0"/>
                        <a:t>1</a:t>
                      </a:r>
                    </a:p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07793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Safety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adverse events attributable to arsenic</a:t>
            </a:r>
          </a:p>
          <a:p>
            <a:r>
              <a:rPr lang="en-US" dirty="0" smtClean="0"/>
              <a:t>No patient was removed due to arsenic toxicity</a:t>
            </a:r>
          </a:p>
          <a:p>
            <a:r>
              <a:rPr lang="en-US" dirty="0" smtClean="0"/>
              <a:t>No clinically significant changes in electrocardiograms, including the QT interval in any subject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B799-FA3A-4020-AB7A-76E4127E21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233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Figures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B799-FA3A-4020-AB7A-76E4127E21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28" y="1600200"/>
            <a:ext cx="6788944" cy="452596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76400" y="6400800"/>
            <a:ext cx="3886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green: activated, blue: suppressed</a:t>
            </a:r>
          </a:p>
        </p:txBody>
      </p:sp>
    </p:spTree>
    <p:extLst>
      <p:ext uri="{BB962C8B-B14F-4D97-AF65-F5344CB8AC3E}">
        <p14:creationId xmlns:p14="http://schemas.microsoft.com/office/powerpoint/2010/main" val="42229567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Figures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B799-FA3A-4020-AB7A-76E4127E21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28" y="1600200"/>
            <a:ext cx="6788944" cy="45259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76400" y="6400800"/>
            <a:ext cx="3886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green: activated, blue: suppressed</a:t>
            </a:r>
          </a:p>
        </p:txBody>
      </p:sp>
    </p:spTree>
    <p:extLst>
      <p:ext uri="{BB962C8B-B14F-4D97-AF65-F5344CB8AC3E}">
        <p14:creationId xmlns:p14="http://schemas.microsoft.com/office/powerpoint/2010/main" val="15671773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Figures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B799-FA3A-4020-AB7A-76E4127E21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Content Placeholder 6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28" y="1600200"/>
            <a:ext cx="6788944" cy="45259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76400" y="6400800"/>
            <a:ext cx="3886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green: activated, blue: suppressed</a:t>
            </a:r>
          </a:p>
        </p:txBody>
      </p:sp>
    </p:spTree>
    <p:extLst>
      <p:ext uri="{BB962C8B-B14F-4D97-AF65-F5344CB8AC3E}">
        <p14:creationId xmlns:p14="http://schemas.microsoft.com/office/powerpoint/2010/main" val="30153574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Figures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B799-FA3A-4020-AB7A-76E4127E21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Content Placeholder 7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28" y="1600200"/>
            <a:ext cx="6788944" cy="45259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76400" y="6400800"/>
            <a:ext cx="3886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green: activated, blue: suppressed</a:t>
            </a:r>
          </a:p>
        </p:txBody>
      </p:sp>
    </p:spTree>
    <p:extLst>
      <p:ext uri="{BB962C8B-B14F-4D97-AF65-F5344CB8AC3E}">
        <p14:creationId xmlns:p14="http://schemas.microsoft.com/office/powerpoint/2010/main" val="2334690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Conclusion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data support the proof of principle that suppression of p53 could lead to protection of bone marrow in patients receiving chemotherapy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B799-FA3A-4020-AB7A-76E4127E2111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7589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The End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7B799-FA3A-4020-AB7A-76E4127E2111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75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3984</TotalTime>
  <Words>873</Words>
  <Application>Microsoft Office PowerPoint</Application>
  <PresentationFormat>On-screen Show (4:3)</PresentationFormat>
  <Paragraphs>326</Paragraphs>
  <Slides>27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MS Mincho</vt:lpstr>
      <vt:lpstr>Arial</vt:lpstr>
      <vt:lpstr>Calibri</vt:lpstr>
      <vt:lpstr>Cambria</vt:lpstr>
      <vt:lpstr>Times New Roman</vt:lpstr>
      <vt:lpstr>Custom Design</vt:lpstr>
      <vt:lpstr>A P53-Based Strategy to Reduce Hematological Toxicity of Chemotherapy: A Pilot Study</vt:lpstr>
      <vt:lpstr>      Authors</vt:lpstr>
      <vt:lpstr>Background</vt:lpstr>
      <vt:lpstr>Objectives</vt:lpstr>
      <vt:lpstr>Methods</vt:lpstr>
      <vt:lpstr>Methods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Methods</vt:lpstr>
      <vt:lpstr>PowerPoint Presentation</vt:lpstr>
      <vt:lpstr>Dose Escalation</vt:lpstr>
      <vt:lpstr>Excluded WBC and ANC </vt:lpstr>
      <vt:lpstr>PowerPoint Presentation</vt:lpstr>
      <vt:lpstr>Demographics</vt:lpstr>
      <vt:lpstr>Sample sizes</vt:lpstr>
      <vt:lpstr>CBC by p53 activation</vt:lpstr>
      <vt:lpstr>Chemotherapy Regimens</vt:lpstr>
      <vt:lpstr>Safety</vt:lpstr>
      <vt:lpstr>Figures</vt:lpstr>
      <vt:lpstr>Figures</vt:lpstr>
      <vt:lpstr>Figures</vt:lpstr>
      <vt:lpstr>Figures</vt:lpstr>
      <vt:lpstr>Conclusion</vt:lpstr>
      <vt:lpstr>The End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Cancer in Veterans of Operation Ranch Hand</dc:title>
  <dc:creator>Joel Michalek</dc:creator>
  <cp:lastModifiedBy>Michalek, Joel E</cp:lastModifiedBy>
  <cp:revision>975</cp:revision>
  <dcterms:created xsi:type="dcterms:W3CDTF">2008-07-10T18:36:23Z</dcterms:created>
  <dcterms:modified xsi:type="dcterms:W3CDTF">2015-11-08T19:19:18Z</dcterms:modified>
</cp:coreProperties>
</file>