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5" r:id="rId2"/>
    <p:sldId id="257" r:id="rId3"/>
    <p:sldId id="326" r:id="rId4"/>
    <p:sldId id="327" r:id="rId5"/>
    <p:sldId id="328" r:id="rId6"/>
    <p:sldId id="329" r:id="rId7"/>
    <p:sldId id="330" r:id="rId8"/>
    <p:sldId id="351" r:id="rId9"/>
    <p:sldId id="340" r:id="rId10"/>
    <p:sldId id="341" r:id="rId11"/>
    <p:sldId id="342" r:id="rId12"/>
    <p:sldId id="343" r:id="rId13"/>
    <p:sldId id="334" r:id="rId14"/>
    <p:sldId id="346" r:id="rId15"/>
    <p:sldId id="347" r:id="rId16"/>
    <p:sldId id="348" r:id="rId17"/>
    <p:sldId id="336" r:id="rId18"/>
    <p:sldId id="335" r:id="rId19"/>
    <p:sldId id="350" r:id="rId20"/>
    <p:sldId id="333" r:id="rId21"/>
    <p:sldId id="332" r:id="rId22"/>
    <p:sldId id="344" r:id="rId23"/>
    <p:sldId id="345" r:id="rId24"/>
    <p:sldId id="337" r:id="rId25"/>
    <p:sldId id="338" r:id="rId26"/>
    <p:sldId id="339" r:id="rId27"/>
    <p:sldId id="324" r:id="rId28"/>
    <p:sldId id="349" r:id="rId29"/>
    <p:sldId id="325" r:id="rId30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4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6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A42B587-EAF8-47D8-8D6F-08A7FDD944A1}" type="datetimeFigureOut">
              <a:rPr lang="en-US" smtClean="0"/>
              <a:t>9/23/2016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BD063094-729F-4A9E-A7E1-469E7F47E1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77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F7EAED2-8AA4-4BBA-A82C-88B0C4694CB9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71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79161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B876A9-3FEC-46EC-A4CB-E2BBF25D5CC1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09608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009E0A8-F04E-4CD1-B463-59AEB41C6376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20203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425974C-F7ED-42D0-BBEA-FDF63A7AAC45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44657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481A9FD-1083-452C-BAC3-F9E39589ACF2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82267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390275C-19A3-49D5-B547-23F1D2DF7D40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94490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3C103E9-9D25-4A35-836D-CD4AAB2F1EB4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83338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8D3E5B0-3900-4223-BF12-F8C9E6078016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45545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85FB87A-285E-4A19-BA52-1FE4FB91E10B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20763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54AFD0D-8097-4E27-A839-01C072FA2221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22575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54AFD0D-8097-4E27-A839-01C072FA2221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22315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54AFD0D-8097-4E27-A839-01C072FA2221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759307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89D07E2-BF9F-475E-91D6-79AC6003B228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624655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89D07E2-BF9F-475E-91D6-79AC6003B228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624655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534787A-EB12-429E-9ACE-915DD013E6E4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925566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95A2EFE-7DE1-408E-ADE4-D2CFA10B18F8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558394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3635F7E-C025-4308-846A-4EE52F9AD14F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775401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3ED9448-54FF-4F80-BE88-575EDC59CAD1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776592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C848B1F-3B50-428A-A9F5-4890B0A35CF6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73033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8255" indent="-29163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6546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33164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9782" indent="-2333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B7745EA-A34A-4892-8A99-0AB52FA4213D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98988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9F469-28B3-42E0-892C-0052FBE319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564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30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35.w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2.wmf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34.wmf"/><Relationship Id="rId5" Type="http://schemas.openxmlformats.org/officeDocument/2006/relationships/image" Target="../media/image31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3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40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7.wmf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39.wmf"/><Relationship Id="rId5" Type="http://schemas.openxmlformats.org/officeDocument/2006/relationships/image" Target="../media/image36.wmf"/><Relationship Id="rId15" Type="http://schemas.openxmlformats.org/officeDocument/2006/relationships/image" Target="../media/image41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38.wmf"/><Relationship Id="rId14" Type="http://schemas.openxmlformats.org/officeDocument/2006/relationships/oleObject" Target="../embeddings/oleObject26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45.wmf"/><Relationship Id="rId5" Type="http://schemas.openxmlformats.org/officeDocument/2006/relationships/image" Target="../media/image42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44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audio" Target="../media/audio1.wav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48.emf"/><Relationship Id="rId4" Type="http://schemas.openxmlformats.org/officeDocument/2006/relationships/oleObject" Target="../embeddings/oleObject3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35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51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38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52.png"/><Relationship Id="rId4" Type="http://schemas.openxmlformats.org/officeDocument/2006/relationships/oleObject" Target="../embeddings/oleObject39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305800" cy="2971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Implementation of Appropriate Particle Dynamics in CFD for Wet Compression</a:t>
            </a:r>
            <a:endParaRPr lang="en-US" altLang="en-US" sz="4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48201"/>
            <a:ext cx="8229600" cy="17526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Presented by</a:t>
            </a:r>
          </a:p>
          <a:p>
            <a:pPr marL="0" indent="0" algn="ctr">
              <a:buNone/>
            </a:pPr>
            <a:r>
              <a:rPr lang="en-US" dirty="0" smtClean="0"/>
              <a:t>Jobaidur Rahman Khan, PhD</a:t>
            </a:r>
          </a:p>
          <a:p>
            <a:pPr marL="0" indent="0" algn="ctr">
              <a:buNone/>
            </a:pPr>
            <a:r>
              <a:rPr lang="en-US" dirty="0" smtClean="0"/>
              <a:t>University at Buffalo, NY, USA</a:t>
            </a:r>
          </a:p>
          <a:p>
            <a:pPr marL="0" indent="0" algn="ctr">
              <a:buNone/>
            </a:pPr>
            <a:r>
              <a:rPr lang="en-US" dirty="0" smtClean="0"/>
              <a:t>September 29th, 2016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181600" y="76200"/>
            <a:ext cx="3886200" cy="92427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</p:spPr>
        <p:txBody>
          <a:bodyPr vert="horz" wrap="square" lIns="0" tIns="44436" rIns="0" bIns="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International Conference on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Impact" panose="020B0806030902050204" pitchFamily="34" charset="0"/>
              </a:rPr>
              <a:t>Power and Energy Engineering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September 29-30, 2016 London, UK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Impact" panose="020B080603090205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6225"/>
            <a:ext cx="4231341" cy="56197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04198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83819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Outline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219200"/>
            <a:ext cx="7848600" cy="5257800"/>
          </a:xfrm>
        </p:spPr>
        <p:txBody>
          <a:bodyPr>
            <a:normAutofit fontScale="70000" lnSpcReduction="20000"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400" dirty="0" smtClean="0">
                <a:solidFill>
                  <a:schemeClr val="tx1"/>
                </a:solidFill>
              </a:rPr>
              <a:t>Introduction to Wet Compression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400" dirty="0" smtClean="0">
                <a:solidFill>
                  <a:schemeClr val="tx1"/>
                </a:solidFill>
              </a:rPr>
              <a:t>Different Droplet Dynamics (Starting with </a:t>
            </a:r>
            <a:r>
              <a:rPr lang="en-US" sz="3400" dirty="0" err="1" smtClean="0">
                <a:solidFill>
                  <a:schemeClr val="tx1"/>
                </a:solidFill>
              </a:rPr>
              <a:t>Navier</a:t>
            </a:r>
            <a:r>
              <a:rPr lang="en-US" sz="3400" dirty="0" smtClean="0">
                <a:solidFill>
                  <a:schemeClr val="tx1"/>
                </a:solidFill>
              </a:rPr>
              <a:t> Stokes </a:t>
            </a:r>
            <a:r>
              <a:rPr lang="en-US" sz="3400" dirty="0" err="1" smtClean="0">
                <a:solidFill>
                  <a:schemeClr val="tx1"/>
                </a:solidFill>
              </a:rPr>
              <a:t>Equastion</a:t>
            </a:r>
            <a:r>
              <a:rPr lang="en-US" sz="3400" dirty="0" smtClean="0">
                <a:solidFill>
                  <a:schemeClr val="tx1"/>
                </a:solidFill>
              </a:rPr>
              <a:t>)</a:t>
            </a:r>
          </a:p>
          <a:p>
            <a:pPr marL="914400" lvl="1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 smtClean="0">
                <a:solidFill>
                  <a:schemeClr val="tx1"/>
                </a:solidFill>
              </a:rPr>
              <a:t>Droplet Evaporation</a:t>
            </a:r>
          </a:p>
          <a:p>
            <a:pPr marL="914400" lvl="1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 smtClean="0">
                <a:solidFill>
                  <a:schemeClr val="tx1"/>
                </a:solidFill>
              </a:rPr>
              <a:t>Droplet Coalescence</a:t>
            </a:r>
          </a:p>
          <a:p>
            <a:pPr marL="914400" lvl="1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 smtClean="0">
                <a:solidFill>
                  <a:schemeClr val="tx1"/>
                </a:solidFill>
              </a:rPr>
              <a:t>Droplet Breakup</a:t>
            </a:r>
          </a:p>
          <a:p>
            <a:pPr marL="914400" lvl="1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 smtClean="0">
                <a:solidFill>
                  <a:schemeClr val="tx1"/>
                </a:solidFill>
              </a:rPr>
              <a:t>Droplet Heat Transfer and Mass Transfer</a:t>
            </a:r>
          </a:p>
          <a:p>
            <a:pPr marL="914400" lvl="1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 smtClean="0">
                <a:solidFill>
                  <a:schemeClr val="tx1"/>
                </a:solidFill>
              </a:rPr>
              <a:t>Droplet Drag</a:t>
            </a:r>
          </a:p>
          <a:p>
            <a:pPr marL="914400" lvl="1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000" dirty="0" smtClean="0">
                <a:solidFill>
                  <a:schemeClr val="tx1"/>
                </a:solidFill>
              </a:rPr>
              <a:t>Erosion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400" dirty="0" smtClean="0">
                <a:solidFill>
                  <a:schemeClr val="tx1"/>
                </a:solidFill>
              </a:rPr>
              <a:t>Conclusions</a:t>
            </a:r>
            <a:endParaRPr lang="en-US" sz="3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09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Motivation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848600" cy="54102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15000"/>
              </a:lnSpc>
            </a:pPr>
            <a:r>
              <a:rPr lang="en-US" altLang="en-US" sz="2200" dirty="0" smtClean="0"/>
              <a:t>Gas turbines suffer for output work in summer time. Elevated temperature makes the compressors work more, which reduces the net output work. Every 1°F raise of ambient temperature reduces gas turbine efficiency by 0.3-0.5%.</a:t>
            </a:r>
          </a:p>
          <a:p>
            <a:pPr algn="just" eaLnBrk="1" hangingPunct="1">
              <a:lnSpc>
                <a:spcPct val="115000"/>
              </a:lnSpc>
            </a:pPr>
            <a:r>
              <a:rPr lang="en-US" altLang="en-US" sz="2200" dirty="0" smtClean="0"/>
              <a:t>A several attempts are taken to recover the energy shortage, e.g. using  a standby turbine to recover the shortage, intercooling by intercooler, refrigerated cooling, mist or fog cooling.</a:t>
            </a:r>
          </a:p>
          <a:p>
            <a:pPr algn="just" eaLnBrk="1" hangingPunct="1">
              <a:lnSpc>
                <a:spcPct val="115000"/>
              </a:lnSpc>
            </a:pPr>
            <a:r>
              <a:rPr lang="en-US" altLang="en-US" sz="2200" dirty="0" smtClean="0"/>
              <a:t>The following cost analysis shows mist cooling is preferred:</a:t>
            </a:r>
          </a:p>
          <a:p>
            <a:pPr algn="just" eaLnBrk="1" hangingPunct="1">
              <a:lnSpc>
                <a:spcPct val="115000"/>
              </a:lnSpc>
              <a:buFontTx/>
              <a:buNone/>
            </a:pPr>
            <a:r>
              <a:rPr lang="en-US" altLang="en-US" sz="2200" dirty="0" smtClean="0"/>
              <a:t>		Standby Generator – 		$ 250–400 / KW </a:t>
            </a:r>
          </a:p>
          <a:p>
            <a:pPr algn="just" eaLnBrk="1" hangingPunct="1">
              <a:lnSpc>
                <a:spcPct val="115000"/>
              </a:lnSpc>
              <a:buFontTx/>
              <a:buNone/>
            </a:pPr>
            <a:r>
              <a:rPr lang="en-US" altLang="en-US" sz="2200" dirty="0" smtClean="0"/>
              <a:t>		Refrigerated cooling system – 	$ 150–250 / KW 	</a:t>
            </a:r>
          </a:p>
          <a:p>
            <a:pPr algn="just" eaLnBrk="1" hangingPunct="1">
              <a:lnSpc>
                <a:spcPct val="115000"/>
              </a:lnSpc>
              <a:buFontTx/>
              <a:buNone/>
            </a:pPr>
            <a:r>
              <a:rPr lang="en-US" altLang="en-US" sz="2200" dirty="0" smtClean="0"/>
              <a:t>		Mist Cooling – 			$   35–  50 / KW</a:t>
            </a:r>
          </a:p>
        </p:txBody>
      </p:sp>
      <p:grpSp>
        <p:nvGrpSpPr>
          <p:cNvPr id="247812" name="Group 4"/>
          <p:cNvGrpSpPr>
            <a:grpSpLocks noChangeAspect="1"/>
          </p:cNvGrpSpPr>
          <p:nvPr/>
        </p:nvGrpSpPr>
        <p:grpSpPr bwMode="auto">
          <a:xfrm>
            <a:off x="274320" y="2103120"/>
            <a:ext cx="8534400" cy="3870325"/>
            <a:chOff x="768" y="2269"/>
            <a:chExt cx="4149" cy="1882"/>
          </a:xfrm>
        </p:grpSpPr>
        <p:pic>
          <p:nvPicPr>
            <p:cNvPr id="6149" name="Picture 5" descr="meeski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2428"/>
              <a:ext cx="2617" cy="1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0" name="Picture 6" descr="nozz-array"/>
            <p:cNvPicPr>
              <a:picLocks noChangeAspect="1" noChangeArrowheads="1"/>
            </p:cNvPicPr>
            <p:nvPr/>
          </p:nvPicPr>
          <p:blipFill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5" y="2269"/>
              <a:ext cx="1532" cy="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1" name="Text Box 7"/>
            <p:cNvSpPr txBox="1">
              <a:spLocks noChangeAspect="1" noChangeArrowheads="1"/>
            </p:cNvSpPr>
            <p:nvPr/>
          </p:nvSpPr>
          <p:spPr bwMode="auto">
            <a:xfrm>
              <a:off x="3552" y="4032"/>
              <a:ext cx="1232" cy="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/>
                <a:t>Courtesy of Mee Industries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627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7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 smtClean="0">
                <a:solidFill>
                  <a:schemeClr val="accent6">
                    <a:lumMod val="75000"/>
                  </a:schemeClr>
                </a:solidFill>
              </a:rPr>
              <a:t>Wet-Compression Theory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5486400" y="838200"/>
            <a:ext cx="34290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1</a:t>
            </a:r>
            <a:r>
              <a:rPr lang="en-US" altLang="en-US" sz="2000">
                <a:solidFill>
                  <a:srgbClr val="00000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2000">
                <a:solidFill>
                  <a:srgbClr val="000000"/>
                </a:solidFill>
              </a:rPr>
              <a:t>2: Isentropic Compression</a:t>
            </a:r>
          </a:p>
          <a:p>
            <a:r>
              <a:rPr lang="en-US" altLang="en-US" sz="2000">
                <a:solidFill>
                  <a:srgbClr val="000000"/>
                </a:solidFill>
              </a:rPr>
              <a:t>2</a:t>
            </a:r>
            <a:r>
              <a:rPr lang="en-US" altLang="en-US" sz="2000">
                <a:solidFill>
                  <a:srgbClr val="00000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2000">
                <a:solidFill>
                  <a:srgbClr val="000000"/>
                </a:solidFill>
              </a:rPr>
              <a:t>3: Isobaric Heat Addition</a:t>
            </a:r>
          </a:p>
          <a:p>
            <a:r>
              <a:rPr lang="en-US" altLang="en-US" sz="2000">
                <a:solidFill>
                  <a:srgbClr val="000000"/>
                </a:solidFill>
              </a:rPr>
              <a:t>3</a:t>
            </a:r>
            <a:r>
              <a:rPr lang="en-US" altLang="en-US" sz="2000">
                <a:solidFill>
                  <a:srgbClr val="00000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2000">
                <a:solidFill>
                  <a:srgbClr val="000000"/>
                </a:solidFill>
              </a:rPr>
              <a:t>4: Isentropic Expansion</a:t>
            </a:r>
          </a:p>
          <a:p>
            <a:r>
              <a:rPr lang="en-US" altLang="en-US" sz="2000">
                <a:solidFill>
                  <a:srgbClr val="000000"/>
                </a:solidFill>
              </a:rPr>
              <a:t>4</a:t>
            </a:r>
            <a:r>
              <a:rPr lang="en-US" altLang="en-US" sz="2000">
                <a:solidFill>
                  <a:srgbClr val="000000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2000">
                <a:solidFill>
                  <a:srgbClr val="000000"/>
                </a:solidFill>
              </a:rPr>
              <a:t>1: Isobaric Heat Rejection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657600" y="44958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990600" y="5334000"/>
            <a:ext cx="304800" cy="304800"/>
          </a:xfrm>
          <a:prstGeom prst="wedgeEllipseCallout">
            <a:avLst>
              <a:gd name="adj1" fmla="val -44269"/>
              <a:gd name="adj2" fmla="val 16667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 flipH="1" flipV="1">
            <a:off x="457200" y="2667000"/>
            <a:ext cx="0" cy="3810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 flipV="1">
            <a:off x="457200" y="6477000"/>
            <a:ext cx="38100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1371600" y="4800600"/>
            <a:ext cx="0" cy="1066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 flipV="1">
            <a:off x="3733800" y="2971800"/>
            <a:ext cx="0" cy="1600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6" name="Freeform 10"/>
          <p:cNvSpPr>
            <a:spLocks/>
          </p:cNvSpPr>
          <p:nvPr/>
        </p:nvSpPr>
        <p:spPr bwMode="auto">
          <a:xfrm>
            <a:off x="1371600" y="2971800"/>
            <a:ext cx="2362200" cy="1828800"/>
          </a:xfrm>
          <a:custGeom>
            <a:avLst/>
            <a:gdLst>
              <a:gd name="T0" fmla="*/ 0 w 2016"/>
              <a:gd name="T1" fmla="*/ 1828800 h 1536"/>
              <a:gd name="T2" fmla="*/ 1068614 w 2016"/>
              <a:gd name="T3" fmla="*/ 1200150 h 1536"/>
              <a:gd name="T4" fmla="*/ 2362200 w 2016"/>
              <a:gd name="T5" fmla="*/ 0 h 153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016" h="1536">
                <a:moveTo>
                  <a:pt x="0" y="1536"/>
                </a:moveTo>
                <a:cubicBezTo>
                  <a:pt x="288" y="1400"/>
                  <a:pt x="576" y="1264"/>
                  <a:pt x="912" y="1008"/>
                </a:cubicBezTo>
                <a:cubicBezTo>
                  <a:pt x="1248" y="752"/>
                  <a:pt x="1632" y="376"/>
                  <a:pt x="2016" y="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7" name="Freeform 11"/>
          <p:cNvSpPr>
            <a:spLocks/>
          </p:cNvSpPr>
          <p:nvPr/>
        </p:nvSpPr>
        <p:spPr bwMode="auto">
          <a:xfrm>
            <a:off x="1371600" y="4572000"/>
            <a:ext cx="2362200" cy="1295400"/>
          </a:xfrm>
          <a:custGeom>
            <a:avLst/>
            <a:gdLst>
              <a:gd name="T0" fmla="*/ 0 w 2016"/>
              <a:gd name="T1" fmla="*/ 1295400 h 1536"/>
              <a:gd name="T2" fmla="*/ 1068614 w 2016"/>
              <a:gd name="T3" fmla="*/ 850106 h 1536"/>
              <a:gd name="T4" fmla="*/ 2362200 w 2016"/>
              <a:gd name="T5" fmla="*/ 0 h 153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016" h="1536">
                <a:moveTo>
                  <a:pt x="0" y="1536"/>
                </a:moveTo>
                <a:cubicBezTo>
                  <a:pt x="288" y="1400"/>
                  <a:pt x="576" y="1264"/>
                  <a:pt x="912" y="1008"/>
                </a:cubicBezTo>
                <a:cubicBezTo>
                  <a:pt x="1248" y="752"/>
                  <a:pt x="1632" y="376"/>
                  <a:pt x="2016" y="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76200" y="22860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T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114800" y="64770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59436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990600" y="45720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3733800" y="26670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4353" name="AutoShape 17"/>
          <p:cNvSpPr>
            <a:spLocks noChangeArrowheads="1"/>
          </p:cNvSpPr>
          <p:nvPr/>
        </p:nvSpPr>
        <p:spPr bwMode="auto">
          <a:xfrm>
            <a:off x="3810000" y="3581400"/>
            <a:ext cx="304800" cy="304800"/>
          </a:xfrm>
          <a:prstGeom prst="wedgeEllipseCallout">
            <a:avLst>
              <a:gd name="adj1" fmla="val 41148"/>
              <a:gd name="adj2" fmla="val 30208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14354" name="AutoShape 18"/>
          <p:cNvSpPr>
            <a:spLocks noChangeArrowheads="1"/>
          </p:cNvSpPr>
          <p:nvPr/>
        </p:nvSpPr>
        <p:spPr bwMode="auto">
          <a:xfrm>
            <a:off x="2209800" y="3733800"/>
            <a:ext cx="304800" cy="304800"/>
          </a:xfrm>
          <a:prstGeom prst="wedgeEllipseCallout">
            <a:avLst>
              <a:gd name="adj1" fmla="val -43750"/>
              <a:gd name="adj2" fmla="val 125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14355" name="AutoShape 19"/>
          <p:cNvSpPr>
            <a:spLocks noChangeArrowheads="1"/>
          </p:cNvSpPr>
          <p:nvPr/>
        </p:nvSpPr>
        <p:spPr bwMode="auto">
          <a:xfrm>
            <a:off x="2514600" y="5410200"/>
            <a:ext cx="304800" cy="304800"/>
          </a:xfrm>
          <a:prstGeom prst="wedgeEllipseCallout">
            <a:avLst>
              <a:gd name="adj1" fmla="val 45315"/>
              <a:gd name="adj2" fmla="val 3648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14356" name="Line 20"/>
          <p:cNvSpPr>
            <a:spLocks noChangeShapeType="1"/>
          </p:cNvSpPr>
          <p:nvPr/>
        </p:nvSpPr>
        <p:spPr bwMode="auto">
          <a:xfrm flipH="1">
            <a:off x="457200" y="5867400"/>
            <a:ext cx="914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7" name="Line 21"/>
          <p:cNvSpPr>
            <a:spLocks noChangeShapeType="1"/>
          </p:cNvSpPr>
          <p:nvPr/>
        </p:nvSpPr>
        <p:spPr bwMode="auto">
          <a:xfrm flipV="1">
            <a:off x="1371600" y="5257800"/>
            <a:ext cx="0" cy="381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8" name="Line 22"/>
          <p:cNvSpPr>
            <a:spLocks noChangeShapeType="1"/>
          </p:cNvSpPr>
          <p:nvPr/>
        </p:nvSpPr>
        <p:spPr bwMode="auto">
          <a:xfrm>
            <a:off x="3733800" y="3733800"/>
            <a:ext cx="0" cy="381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9" name="Line 23"/>
          <p:cNvSpPr>
            <a:spLocks noChangeShapeType="1"/>
          </p:cNvSpPr>
          <p:nvPr/>
        </p:nvSpPr>
        <p:spPr bwMode="auto">
          <a:xfrm flipV="1">
            <a:off x="2209800" y="4114800"/>
            <a:ext cx="30480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0" name="Line 24"/>
          <p:cNvSpPr>
            <a:spLocks noChangeShapeType="1"/>
          </p:cNvSpPr>
          <p:nvPr/>
        </p:nvSpPr>
        <p:spPr bwMode="auto">
          <a:xfrm>
            <a:off x="6324600" y="5791200"/>
            <a:ext cx="1676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1" name="Line 25"/>
          <p:cNvSpPr>
            <a:spLocks noChangeShapeType="1"/>
          </p:cNvSpPr>
          <p:nvPr/>
        </p:nvSpPr>
        <p:spPr bwMode="auto">
          <a:xfrm>
            <a:off x="5257800" y="3048000"/>
            <a:ext cx="990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2" name="Line 26"/>
          <p:cNvSpPr>
            <a:spLocks noChangeShapeType="1"/>
          </p:cNvSpPr>
          <p:nvPr/>
        </p:nvSpPr>
        <p:spPr bwMode="auto">
          <a:xfrm flipH="1">
            <a:off x="4724400" y="5791200"/>
            <a:ext cx="16002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3" name="Freeform 27"/>
          <p:cNvSpPr>
            <a:spLocks/>
          </p:cNvSpPr>
          <p:nvPr/>
        </p:nvSpPr>
        <p:spPr bwMode="auto">
          <a:xfrm>
            <a:off x="6248400" y="3048000"/>
            <a:ext cx="1752600" cy="2743200"/>
          </a:xfrm>
          <a:custGeom>
            <a:avLst/>
            <a:gdLst>
              <a:gd name="T0" fmla="*/ 0 w 1056"/>
              <a:gd name="T1" fmla="*/ 0 h 1392"/>
              <a:gd name="T2" fmla="*/ 557645 w 1056"/>
              <a:gd name="T3" fmla="*/ 1324303 h 1392"/>
              <a:gd name="T4" fmla="*/ 1752600 w 1056"/>
              <a:gd name="T5" fmla="*/ 2743200 h 13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56" h="1392">
                <a:moveTo>
                  <a:pt x="0" y="0"/>
                </a:moveTo>
                <a:cubicBezTo>
                  <a:pt x="80" y="220"/>
                  <a:pt x="160" y="440"/>
                  <a:pt x="336" y="672"/>
                </a:cubicBezTo>
                <a:cubicBezTo>
                  <a:pt x="512" y="904"/>
                  <a:pt x="936" y="1272"/>
                  <a:pt x="1056" y="1392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4" name="Line 28"/>
          <p:cNvSpPr>
            <a:spLocks noChangeShapeType="1"/>
          </p:cNvSpPr>
          <p:nvPr/>
        </p:nvSpPr>
        <p:spPr bwMode="auto">
          <a:xfrm rot="5400000" flipV="1">
            <a:off x="6743700" y="4381500"/>
            <a:ext cx="30480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5" name="Line 29"/>
          <p:cNvSpPr>
            <a:spLocks noChangeShapeType="1"/>
          </p:cNvSpPr>
          <p:nvPr/>
        </p:nvSpPr>
        <p:spPr bwMode="auto">
          <a:xfrm flipH="1" flipV="1">
            <a:off x="4724400" y="2667000"/>
            <a:ext cx="0" cy="3810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6" name="Line 30"/>
          <p:cNvSpPr>
            <a:spLocks noChangeShapeType="1"/>
          </p:cNvSpPr>
          <p:nvPr/>
        </p:nvSpPr>
        <p:spPr bwMode="auto">
          <a:xfrm flipV="1">
            <a:off x="4724400" y="6477000"/>
            <a:ext cx="38100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7" name="Text Box 31"/>
          <p:cNvSpPr txBox="1">
            <a:spLocks noChangeArrowheads="1"/>
          </p:cNvSpPr>
          <p:nvPr/>
        </p:nvSpPr>
        <p:spPr bwMode="auto">
          <a:xfrm>
            <a:off x="4343400" y="22860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14368" name="Text Box 32"/>
          <p:cNvSpPr txBox="1">
            <a:spLocks noChangeArrowheads="1"/>
          </p:cNvSpPr>
          <p:nvPr/>
        </p:nvSpPr>
        <p:spPr bwMode="auto">
          <a:xfrm>
            <a:off x="8229600" y="64770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i="1">
                <a:solidFill>
                  <a:srgbClr val="000000"/>
                </a:solidFill>
              </a:rPr>
              <a:t>v</a:t>
            </a:r>
          </a:p>
        </p:txBody>
      </p:sp>
      <p:sp>
        <p:nvSpPr>
          <p:cNvPr id="14369" name="Text Box 33"/>
          <p:cNvSpPr txBox="1">
            <a:spLocks noChangeArrowheads="1"/>
          </p:cNvSpPr>
          <p:nvPr/>
        </p:nvSpPr>
        <p:spPr bwMode="auto">
          <a:xfrm>
            <a:off x="6096000" y="58674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4370" name="Text Box 34"/>
          <p:cNvSpPr txBox="1">
            <a:spLocks noChangeArrowheads="1"/>
          </p:cNvSpPr>
          <p:nvPr/>
        </p:nvSpPr>
        <p:spPr bwMode="auto">
          <a:xfrm>
            <a:off x="4953000" y="25146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4371" name="Text Box 35"/>
          <p:cNvSpPr txBox="1">
            <a:spLocks noChangeArrowheads="1"/>
          </p:cNvSpPr>
          <p:nvPr/>
        </p:nvSpPr>
        <p:spPr bwMode="auto">
          <a:xfrm>
            <a:off x="6324600" y="25908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4372" name="Text Box 36"/>
          <p:cNvSpPr txBox="1">
            <a:spLocks noChangeArrowheads="1"/>
          </p:cNvSpPr>
          <p:nvPr/>
        </p:nvSpPr>
        <p:spPr bwMode="auto">
          <a:xfrm>
            <a:off x="8153400" y="57150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4373" name="Freeform 37"/>
          <p:cNvSpPr>
            <a:spLocks/>
          </p:cNvSpPr>
          <p:nvPr/>
        </p:nvSpPr>
        <p:spPr bwMode="auto">
          <a:xfrm>
            <a:off x="5562600" y="4876800"/>
            <a:ext cx="1600200" cy="1371600"/>
          </a:xfrm>
          <a:custGeom>
            <a:avLst/>
            <a:gdLst>
              <a:gd name="T0" fmla="*/ 0 w 1008"/>
              <a:gd name="T1" fmla="*/ 0 h 864"/>
              <a:gd name="T2" fmla="*/ 685800 w 1008"/>
              <a:gd name="T3" fmla="*/ 838200 h 864"/>
              <a:gd name="T4" fmla="*/ 1600200 w 1008"/>
              <a:gd name="T5" fmla="*/ 1371600 h 86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8" h="864">
                <a:moveTo>
                  <a:pt x="0" y="0"/>
                </a:moveTo>
                <a:cubicBezTo>
                  <a:pt x="132" y="192"/>
                  <a:pt x="264" y="384"/>
                  <a:pt x="432" y="528"/>
                </a:cubicBezTo>
                <a:cubicBezTo>
                  <a:pt x="600" y="672"/>
                  <a:pt x="804" y="768"/>
                  <a:pt x="1008" y="864"/>
                </a:cubicBezTo>
              </a:path>
            </a:pathLst>
          </a:custGeom>
          <a:noFill/>
          <a:ln w="9525" cap="flat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4" name="Freeform 38"/>
          <p:cNvSpPr>
            <a:spLocks/>
          </p:cNvSpPr>
          <p:nvPr/>
        </p:nvSpPr>
        <p:spPr bwMode="auto">
          <a:xfrm>
            <a:off x="5257800" y="3048000"/>
            <a:ext cx="1066800" cy="2743200"/>
          </a:xfrm>
          <a:custGeom>
            <a:avLst/>
            <a:gdLst>
              <a:gd name="T0" fmla="*/ 0 w 1056"/>
              <a:gd name="T1" fmla="*/ 0 h 1392"/>
              <a:gd name="T2" fmla="*/ 339436 w 1056"/>
              <a:gd name="T3" fmla="*/ 1324303 h 1392"/>
              <a:gd name="T4" fmla="*/ 1066800 w 1056"/>
              <a:gd name="T5" fmla="*/ 2743200 h 13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56" h="1392">
                <a:moveTo>
                  <a:pt x="0" y="0"/>
                </a:moveTo>
                <a:cubicBezTo>
                  <a:pt x="80" y="220"/>
                  <a:pt x="160" y="440"/>
                  <a:pt x="336" y="672"/>
                </a:cubicBezTo>
                <a:cubicBezTo>
                  <a:pt x="512" y="904"/>
                  <a:pt x="936" y="1272"/>
                  <a:pt x="1056" y="1392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44423" name="Group 39"/>
          <p:cNvGrpSpPr>
            <a:grpSpLocks/>
          </p:cNvGrpSpPr>
          <p:nvPr/>
        </p:nvGrpSpPr>
        <p:grpSpPr bwMode="auto">
          <a:xfrm>
            <a:off x="1676400" y="2590800"/>
            <a:ext cx="5562600" cy="3581400"/>
            <a:chOff x="1056" y="1632"/>
            <a:chExt cx="3504" cy="2256"/>
          </a:xfrm>
        </p:grpSpPr>
        <p:sp>
          <p:nvSpPr>
            <p:cNvPr id="14410" name="Line 40"/>
            <p:cNvSpPr>
              <a:spLocks noChangeShapeType="1"/>
            </p:cNvSpPr>
            <p:nvPr/>
          </p:nvSpPr>
          <p:spPr bwMode="auto">
            <a:xfrm flipV="1">
              <a:off x="1152" y="2880"/>
              <a:ext cx="0" cy="72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11" name="Text Box 41"/>
            <p:cNvSpPr txBox="1">
              <a:spLocks noChangeArrowheads="1"/>
            </p:cNvSpPr>
            <p:nvPr/>
          </p:nvSpPr>
          <p:spPr bwMode="auto">
            <a:xfrm>
              <a:off x="1152" y="3600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FF3300"/>
                  </a:solidFill>
                </a:rPr>
                <a:t>1</a:t>
              </a:r>
              <a:r>
                <a:rPr lang="en-US" altLang="en-US">
                  <a:solidFill>
                    <a:srgbClr val="FF3300"/>
                  </a:solidFill>
                  <a:sym typeface="Symbol" panose="05050102010706020507" pitchFamily="18" charset="2"/>
                </a:rPr>
                <a:t></a:t>
              </a:r>
              <a:endParaRPr lang="en-US" altLang="en-US">
                <a:solidFill>
                  <a:srgbClr val="FF3300"/>
                </a:solidFill>
              </a:endParaRPr>
            </a:p>
          </p:txBody>
        </p:sp>
        <p:sp>
          <p:nvSpPr>
            <p:cNvPr id="14412" name="Text Box 42"/>
            <p:cNvSpPr txBox="1">
              <a:spLocks noChangeArrowheads="1"/>
            </p:cNvSpPr>
            <p:nvPr/>
          </p:nvSpPr>
          <p:spPr bwMode="auto">
            <a:xfrm>
              <a:off x="1056" y="2544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FF3300"/>
                  </a:solidFill>
                </a:rPr>
                <a:t>2</a:t>
              </a:r>
              <a:r>
                <a:rPr lang="en-US" altLang="en-US">
                  <a:solidFill>
                    <a:srgbClr val="FF3300"/>
                  </a:solidFill>
                  <a:sym typeface="Symbol" panose="05050102010706020507" pitchFamily="18" charset="2"/>
                </a:rPr>
                <a:t></a:t>
              </a:r>
              <a:endParaRPr lang="en-US" altLang="en-US">
                <a:solidFill>
                  <a:srgbClr val="FF3300"/>
                </a:solidFill>
              </a:endParaRPr>
            </a:p>
          </p:txBody>
        </p:sp>
        <p:sp>
          <p:nvSpPr>
            <p:cNvPr id="14413" name="Text Box 43"/>
            <p:cNvSpPr txBox="1">
              <a:spLocks noChangeArrowheads="1"/>
            </p:cNvSpPr>
            <p:nvPr/>
          </p:nvSpPr>
          <p:spPr bwMode="auto">
            <a:xfrm>
              <a:off x="4224" y="3408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FF3300"/>
                  </a:solidFill>
                </a:rPr>
                <a:t>1</a:t>
              </a:r>
              <a:r>
                <a:rPr lang="en-US" altLang="en-US">
                  <a:solidFill>
                    <a:srgbClr val="FF3300"/>
                  </a:solidFill>
                  <a:sym typeface="Symbol" panose="05050102010706020507" pitchFamily="18" charset="2"/>
                </a:rPr>
                <a:t></a:t>
              </a:r>
              <a:endParaRPr lang="en-US" altLang="en-US">
                <a:solidFill>
                  <a:srgbClr val="FF3300"/>
                </a:solidFill>
              </a:endParaRPr>
            </a:p>
          </p:txBody>
        </p:sp>
        <p:sp>
          <p:nvSpPr>
            <p:cNvPr id="14414" name="Text Box 44"/>
            <p:cNvSpPr txBox="1">
              <a:spLocks noChangeArrowheads="1"/>
            </p:cNvSpPr>
            <p:nvPr/>
          </p:nvSpPr>
          <p:spPr bwMode="auto">
            <a:xfrm>
              <a:off x="3456" y="1632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FF3300"/>
                  </a:solidFill>
                </a:rPr>
                <a:t>2</a:t>
              </a:r>
              <a:r>
                <a:rPr lang="en-US" altLang="en-US">
                  <a:solidFill>
                    <a:srgbClr val="FF3300"/>
                  </a:solidFill>
                  <a:sym typeface="Symbol" panose="05050102010706020507" pitchFamily="18" charset="2"/>
                </a:rPr>
                <a:t></a:t>
              </a:r>
              <a:endParaRPr lang="en-US" altLang="en-US">
                <a:solidFill>
                  <a:srgbClr val="FF3300"/>
                </a:solidFill>
              </a:endParaRPr>
            </a:p>
          </p:txBody>
        </p:sp>
        <p:sp>
          <p:nvSpPr>
            <p:cNvPr id="14415" name="Freeform 45"/>
            <p:cNvSpPr>
              <a:spLocks/>
            </p:cNvSpPr>
            <p:nvPr/>
          </p:nvSpPr>
          <p:spPr bwMode="auto">
            <a:xfrm>
              <a:off x="3552" y="1920"/>
              <a:ext cx="768" cy="1728"/>
            </a:xfrm>
            <a:custGeom>
              <a:avLst/>
              <a:gdLst>
                <a:gd name="T0" fmla="*/ 0 w 1056"/>
                <a:gd name="T1" fmla="*/ 0 h 1392"/>
                <a:gd name="T2" fmla="*/ 244 w 1056"/>
                <a:gd name="T3" fmla="*/ 834 h 1392"/>
                <a:gd name="T4" fmla="*/ 768 w 1056"/>
                <a:gd name="T5" fmla="*/ 1728 h 139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56" h="1392">
                  <a:moveTo>
                    <a:pt x="0" y="0"/>
                  </a:moveTo>
                  <a:cubicBezTo>
                    <a:pt x="80" y="220"/>
                    <a:pt x="160" y="440"/>
                    <a:pt x="336" y="672"/>
                  </a:cubicBezTo>
                  <a:cubicBezTo>
                    <a:pt x="512" y="904"/>
                    <a:pt x="936" y="1272"/>
                    <a:pt x="1056" y="1392"/>
                  </a:cubicBezTo>
                </a:path>
              </a:pathLst>
            </a:custGeom>
            <a:noFill/>
            <a:ln w="952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76" name="AutoShape 46"/>
          <p:cNvSpPr>
            <a:spLocks noChangeArrowheads="1"/>
          </p:cNvSpPr>
          <p:nvPr/>
        </p:nvSpPr>
        <p:spPr bwMode="auto">
          <a:xfrm>
            <a:off x="5181600" y="4343400"/>
            <a:ext cx="304800" cy="304800"/>
          </a:xfrm>
          <a:prstGeom prst="wedgeEllipseCallout">
            <a:avLst>
              <a:gd name="adj1" fmla="val 48958"/>
              <a:gd name="adj2" fmla="val -10935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14377" name="AutoShape 47"/>
          <p:cNvSpPr>
            <a:spLocks noChangeArrowheads="1"/>
          </p:cNvSpPr>
          <p:nvPr/>
        </p:nvSpPr>
        <p:spPr bwMode="auto">
          <a:xfrm>
            <a:off x="6934200" y="4191000"/>
            <a:ext cx="304800" cy="304800"/>
          </a:xfrm>
          <a:prstGeom prst="wedgeEllipseCallout">
            <a:avLst>
              <a:gd name="adj1" fmla="val 45315"/>
              <a:gd name="adj2" fmla="val 21356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14378" name="AutoShape 48"/>
          <p:cNvSpPr>
            <a:spLocks noChangeArrowheads="1"/>
          </p:cNvSpPr>
          <p:nvPr/>
        </p:nvSpPr>
        <p:spPr bwMode="auto">
          <a:xfrm>
            <a:off x="7467600" y="5867400"/>
            <a:ext cx="304800" cy="304800"/>
          </a:xfrm>
          <a:prstGeom prst="wedgeEllipseCallout">
            <a:avLst>
              <a:gd name="adj1" fmla="val 36981"/>
              <a:gd name="adj2" fmla="val 1719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14379" name="AutoShape 49"/>
          <p:cNvSpPr>
            <a:spLocks noChangeArrowheads="1"/>
          </p:cNvSpPr>
          <p:nvPr/>
        </p:nvSpPr>
        <p:spPr bwMode="auto">
          <a:xfrm>
            <a:off x="5791200" y="3124200"/>
            <a:ext cx="304800" cy="304800"/>
          </a:xfrm>
          <a:prstGeom prst="wedgeEllipseCallout">
            <a:avLst>
              <a:gd name="adj1" fmla="val 45315"/>
              <a:gd name="adj2" fmla="val 20833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14380" name="Line 50"/>
          <p:cNvSpPr>
            <a:spLocks noChangeShapeType="1"/>
          </p:cNvSpPr>
          <p:nvPr/>
        </p:nvSpPr>
        <p:spPr bwMode="auto">
          <a:xfrm rot="-5400000">
            <a:off x="5676900" y="2857500"/>
            <a:ext cx="0" cy="381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1" name="Line 51"/>
          <p:cNvSpPr>
            <a:spLocks noChangeShapeType="1"/>
          </p:cNvSpPr>
          <p:nvPr/>
        </p:nvSpPr>
        <p:spPr bwMode="auto">
          <a:xfrm rot="5400000" flipH="1">
            <a:off x="5562600" y="4572000"/>
            <a:ext cx="30480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82" name="Line 52"/>
          <p:cNvSpPr>
            <a:spLocks noChangeShapeType="1"/>
          </p:cNvSpPr>
          <p:nvPr/>
        </p:nvSpPr>
        <p:spPr bwMode="auto">
          <a:xfrm flipH="1">
            <a:off x="4724400" y="3048000"/>
            <a:ext cx="5334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44437" name="Group 53"/>
          <p:cNvGrpSpPr>
            <a:grpSpLocks/>
          </p:cNvGrpSpPr>
          <p:nvPr/>
        </p:nvGrpSpPr>
        <p:grpSpPr bwMode="auto">
          <a:xfrm>
            <a:off x="457200" y="4876800"/>
            <a:ext cx="7315200" cy="1371600"/>
            <a:chOff x="288" y="3072"/>
            <a:chExt cx="4608" cy="864"/>
          </a:xfrm>
        </p:grpSpPr>
        <p:sp>
          <p:nvSpPr>
            <p:cNvPr id="14408" name="Line 54"/>
            <p:cNvSpPr>
              <a:spLocks noChangeShapeType="1"/>
            </p:cNvSpPr>
            <p:nvPr/>
          </p:nvSpPr>
          <p:spPr bwMode="auto">
            <a:xfrm>
              <a:off x="288" y="3600"/>
              <a:ext cx="864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09" name="Freeform 55"/>
            <p:cNvSpPr>
              <a:spLocks/>
            </p:cNvSpPr>
            <p:nvPr/>
          </p:nvSpPr>
          <p:spPr bwMode="auto">
            <a:xfrm>
              <a:off x="3696" y="3072"/>
              <a:ext cx="1200" cy="864"/>
            </a:xfrm>
            <a:custGeom>
              <a:avLst/>
              <a:gdLst>
                <a:gd name="T0" fmla="*/ 0 w 1008"/>
                <a:gd name="T1" fmla="*/ 0 h 864"/>
                <a:gd name="T2" fmla="*/ 514 w 1008"/>
                <a:gd name="T3" fmla="*/ 528 h 864"/>
                <a:gd name="T4" fmla="*/ 1200 w 1008"/>
                <a:gd name="T5" fmla="*/ 864 h 8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08" h="864">
                  <a:moveTo>
                    <a:pt x="0" y="0"/>
                  </a:moveTo>
                  <a:cubicBezTo>
                    <a:pt x="132" y="192"/>
                    <a:pt x="264" y="384"/>
                    <a:pt x="432" y="528"/>
                  </a:cubicBezTo>
                  <a:cubicBezTo>
                    <a:pt x="600" y="672"/>
                    <a:pt x="804" y="768"/>
                    <a:pt x="1008" y="864"/>
                  </a:cubicBezTo>
                </a:path>
              </a:pathLst>
            </a:custGeom>
            <a:noFill/>
            <a:ln w="9525" cap="flat">
              <a:solidFill>
                <a:srgbClr val="FF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384" name="Group 56"/>
          <p:cNvGrpSpPr>
            <a:grpSpLocks/>
          </p:cNvGrpSpPr>
          <p:nvPr/>
        </p:nvGrpSpPr>
        <p:grpSpPr bwMode="auto">
          <a:xfrm>
            <a:off x="2286000" y="1066800"/>
            <a:ext cx="2819400" cy="1414463"/>
            <a:chOff x="1728" y="240"/>
            <a:chExt cx="1776" cy="891"/>
          </a:xfrm>
        </p:grpSpPr>
        <p:sp>
          <p:nvSpPr>
            <p:cNvPr id="14385" name="Text Box 57"/>
            <p:cNvSpPr txBox="1">
              <a:spLocks noChangeArrowheads="1"/>
            </p:cNvSpPr>
            <p:nvPr/>
          </p:nvSpPr>
          <p:spPr bwMode="auto">
            <a:xfrm>
              <a:off x="1728" y="864"/>
              <a:ext cx="9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/>
              <a:r>
                <a:rPr lang="en-US" altLang="en-US" sz="120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4386" name="Text Box 58"/>
            <p:cNvSpPr txBox="1">
              <a:spLocks noChangeArrowheads="1"/>
            </p:cNvSpPr>
            <p:nvPr/>
          </p:nvSpPr>
          <p:spPr bwMode="auto">
            <a:xfrm>
              <a:off x="2016" y="336"/>
              <a:ext cx="9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/>
              <a:r>
                <a:rPr lang="en-US" altLang="en-US" sz="12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4387" name="Text Box 59"/>
            <p:cNvSpPr txBox="1">
              <a:spLocks noChangeArrowheads="1"/>
            </p:cNvSpPr>
            <p:nvPr/>
          </p:nvSpPr>
          <p:spPr bwMode="auto">
            <a:xfrm>
              <a:off x="3168" y="336"/>
              <a:ext cx="9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14388" name="Text Box 60"/>
            <p:cNvSpPr txBox="1">
              <a:spLocks noChangeArrowheads="1"/>
            </p:cNvSpPr>
            <p:nvPr/>
          </p:nvSpPr>
          <p:spPr bwMode="auto">
            <a:xfrm>
              <a:off x="3408" y="864"/>
              <a:ext cx="9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/>
              <a:r>
                <a:rPr lang="en-US" altLang="en-US" sz="1200">
                  <a:solidFill>
                    <a:srgbClr val="000000"/>
                  </a:solidFill>
                </a:rPr>
                <a:t>4</a:t>
              </a:r>
            </a:p>
          </p:txBody>
        </p:sp>
        <p:grpSp>
          <p:nvGrpSpPr>
            <p:cNvPr id="14389" name="Group 61"/>
            <p:cNvGrpSpPr>
              <a:grpSpLocks noChangeAspect="1"/>
            </p:cNvGrpSpPr>
            <p:nvPr/>
          </p:nvGrpSpPr>
          <p:grpSpPr bwMode="auto">
            <a:xfrm>
              <a:off x="1872" y="240"/>
              <a:ext cx="1536" cy="891"/>
              <a:chOff x="912" y="912"/>
              <a:chExt cx="3888" cy="2256"/>
            </a:xfrm>
          </p:grpSpPr>
          <p:sp>
            <p:nvSpPr>
              <p:cNvPr id="14393" name="Line 62"/>
              <p:cNvSpPr>
                <a:spLocks noChangeAspect="1" noChangeShapeType="1"/>
              </p:cNvSpPr>
              <p:nvPr/>
            </p:nvSpPr>
            <p:spPr bwMode="auto">
              <a:xfrm flipH="1">
                <a:off x="1680" y="1152"/>
                <a:ext cx="62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4" name="Line 63"/>
              <p:cNvSpPr>
                <a:spLocks noChangeAspect="1" noChangeShapeType="1"/>
              </p:cNvSpPr>
              <p:nvPr/>
            </p:nvSpPr>
            <p:spPr bwMode="auto">
              <a:xfrm>
                <a:off x="1680" y="1152"/>
                <a:ext cx="0" cy="91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5" name="Line 64"/>
              <p:cNvSpPr>
                <a:spLocks noChangeAspect="1" noChangeShapeType="1"/>
              </p:cNvSpPr>
              <p:nvPr/>
            </p:nvSpPr>
            <p:spPr bwMode="auto">
              <a:xfrm>
                <a:off x="3456" y="1152"/>
                <a:ext cx="576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96" name="Line 65"/>
              <p:cNvSpPr>
                <a:spLocks noChangeAspect="1" noChangeShapeType="1"/>
              </p:cNvSpPr>
              <p:nvPr/>
            </p:nvSpPr>
            <p:spPr bwMode="auto">
              <a:xfrm>
                <a:off x="4032" y="1152"/>
                <a:ext cx="0" cy="91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4397" name="Group 66"/>
              <p:cNvGrpSpPr>
                <a:grpSpLocks noChangeAspect="1"/>
              </p:cNvGrpSpPr>
              <p:nvPr/>
            </p:nvGrpSpPr>
            <p:grpSpPr bwMode="auto">
              <a:xfrm>
                <a:off x="912" y="912"/>
                <a:ext cx="3888" cy="2256"/>
                <a:chOff x="912" y="912"/>
                <a:chExt cx="3888" cy="2256"/>
              </a:xfrm>
            </p:grpSpPr>
            <p:sp>
              <p:nvSpPr>
                <p:cNvPr id="14398" name="AutoShape 67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1008" y="1920"/>
                  <a:ext cx="672" cy="672"/>
                </a:xfrm>
                <a:prstGeom prst="flowChartManualOperation">
                  <a:avLst/>
                </a:prstGeom>
                <a:noFill/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CC99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4399" name="Rectangle 68"/>
                <p:cNvSpPr>
                  <a:spLocks noChangeAspect="1" noChangeArrowheads="1"/>
                </p:cNvSpPr>
                <p:nvPr/>
              </p:nvSpPr>
              <p:spPr bwMode="auto">
                <a:xfrm>
                  <a:off x="1680" y="2208"/>
                  <a:ext cx="2352" cy="96"/>
                </a:xfrm>
                <a:prstGeom prst="rect">
                  <a:avLst/>
                </a:prstGeom>
                <a:noFill/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CC99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4400" name="Rectangle 69"/>
                <p:cNvSpPr>
                  <a:spLocks noChangeAspect="1" noChangeArrowheads="1"/>
                </p:cNvSpPr>
                <p:nvPr/>
              </p:nvSpPr>
              <p:spPr bwMode="auto">
                <a:xfrm>
                  <a:off x="2304" y="912"/>
                  <a:ext cx="1152" cy="480"/>
                </a:xfrm>
                <a:prstGeom prst="rect">
                  <a:avLst/>
                </a:prstGeom>
                <a:noFill/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CC99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4401" name="AutoShape 70"/>
                <p:cNvSpPr>
                  <a:spLocks noChangeAspect="1" noChangeArrowheads="1"/>
                </p:cNvSpPr>
                <p:nvPr/>
              </p:nvSpPr>
              <p:spPr bwMode="auto">
                <a:xfrm rot="5400000" flipH="1">
                  <a:off x="4032" y="1920"/>
                  <a:ext cx="672" cy="672"/>
                </a:xfrm>
                <a:prstGeom prst="flowChartManualOperation">
                  <a:avLst/>
                </a:prstGeom>
                <a:noFill/>
                <a:ln w="2857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CC99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4402" name="Line 71"/>
                <p:cNvSpPr>
                  <a:spLocks noChangeAspect="1" noChangeShapeType="1"/>
                </p:cNvSpPr>
                <p:nvPr/>
              </p:nvSpPr>
              <p:spPr bwMode="auto">
                <a:xfrm>
                  <a:off x="1008" y="2592"/>
                  <a:ext cx="0" cy="576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03" name="Line 72"/>
                <p:cNvSpPr>
                  <a:spLocks noChangeAspect="1" noChangeShapeType="1"/>
                </p:cNvSpPr>
                <p:nvPr/>
              </p:nvSpPr>
              <p:spPr bwMode="auto">
                <a:xfrm>
                  <a:off x="4704" y="2592"/>
                  <a:ext cx="0" cy="576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04" name="Line 73"/>
                <p:cNvSpPr>
                  <a:spLocks noChangeAspect="1" noChangeShapeType="1"/>
                </p:cNvSpPr>
                <p:nvPr/>
              </p:nvSpPr>
              <p:spPr bwMode="auto">
                <a:xfrm>
                  <a:off x="912" y="2832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05" name="Line 74"/>
                <p:cNvSpPr>
                  <a:spLocks noChangeAspect="1" noChangeShapeType="1"/>
                </p:cNvSpPr>
                <p:nvPr/>
              </p:nvSpPr>
              <p:spPr bwMode="auto">
                <a:xfrm>
                  <a:off x="1584" y="1584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06" name="Line 75"/>
                <p:cNvSpPr>
                  <a:spLocks noChangeAspect="1" noChangeShapeType="1"/>
                </p:cNvSpPr>
                <p:nvPr/>
              </p:nvSpPr>
              <p:spPr bwMode="auto">
                <a:xfrm>
                  <a:off x="3936" y="1536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07" name="Line 76"/>
                <p:cNvSpPr>
                  <a:spLocks noChangeAspect="1" noChangeShapeType="1"/>
                </p:cNvSpPr>
                <p:nvPr/>
              </p:nvSpPr>
              <p:spPr bwMode="auto">
                <a:xfrm>
                  <a:off x="4608" y="2832"/>
                  <a:ext cx="192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4390" name="Text Box 77"/>
            <p:cNvSpPr txBox="1">
              <a:spLocks noChangeArrowheads="1"/>
            </p:cNvSpPr>
            <p:nvPr/>
          </p:nvSpPr>
          <p:spPr bwMode="auto">
            <a:xfrm>
              <a:off x="1920" y="720"/>
              <a:ext cx="28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Comp</a:t>
              </a:r>
            </a:p>
          </p:txBody>
        </p:sp>
        <p:sp>
          <p:nvSpPr>
            <p:cNvPr id="14391" name="Text Box 78"/>
            <p:cNvSpPr txBox="1">
              <a:spLocks noChangeArrowheads="1"/>
            </p:cNvSpPr>
            <p:nvPr/>
          </p:nvSpPr>
          <p:spPr bwMode="auto">
            <a:xfrm>
              <a:off x="3120" y="720"/>
              <a:ext cx="28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Turb</a:t>
              </a:r>
            </a:p>
          </p:txBody>
        </p:sp>
        <p:sp>
          <p:nvSpPr>
            <p:cNvPr id="14392" name="Text Box 79"/>
            <p:cNvSpPr txBox="1">
              <a:spLocks noChangeArrowheads="1"/>
            </p:cNvSpPr>
            <p:nvPr/>
          </p:nvSpPr>
          <p:spPr bwMode="auto">
            <a:xfrm>
              <a:off x="2496" y="288"/>
              <a:ext cx="28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C.C.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893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4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Theory (Fog and Overspray)</a:t>
            </a:r>
          </a:p>
        </p:txBody>
      </p:sp>
      <p:sp>
        <p:nvSpPr>
          <p:cNvPr id="16387" name="Line 4"/>
          <p:cNvSpPr>
            <a:spLocks noChangeShapeType="1"/>
          </p:cNvSpPr>
          <p:nvPr/>
        </p:nvSpPr>
        <p:spPr bwMode="auto">
          <a:xfrm flipH="1">
            <a:off x="1143000" y="2438400"/>
            <a:ext cx="21336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8" name="Line 5"/>
          <p:cNvSpPr>
            <a:spLocks noChangeShapeType="1"/>
          </p:cNvSpPr>
          <p:nvPr/>
        </p:nvSpPr>
        <p:spPr bwMode="auto">
          <a:xfrm flipH="1">
            <a:off x="1143000" y="5562600"/>
            <a:ext cx="44958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9" name="Line 6"/>
          <p:cNvSpPr>
            <a:spLocks noChangeShapeType="1"/>
          </p:cNvSpPr>
          <p:nvPr/>
        </p:nvSpPr>
        <p:spPr bwMode="auto">
          <a:xfrm flipV="1">
            <a:off x="1143000" y="1981200"/>
            <a:ext cx="0" cy="4114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0" name="Line 7"/>
          <p:cNvSpPr>
            <a:spLocks noChangeShapeType="1"/>
          </p:cNvSpPr>
          <p:nvPr/>
        </p:nvSpPr>
        <p:spPr bwMode="auto">
          <a:xfrm rot="5400000" flipV="1">
            <a:off x="3810000" y="3429000"/>
            <a:ext cx="0" cy="5334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Text Box 8"/>
          <p:cNvSpPr txBox="1">
            <a:spLocks noChangeArrowheads="1"/>
          </p:cNvSpPr>
          <p:nvPr/>
        </p:nvSpPr>
        <p:spPr bwMode="auto">
          <a:xfrm>
            <a:off x="1143000" y="4964113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Area =  </a:t>
            </a:r>
          </a:p>
        </p:txBody>
      </p:sp>
      <p:sp>
        <p:nvSpPr>
          <p:cNvPr id="16392" name="Text Box 9"/>
          <p:cNvSpPr txBox="1">
            <a:spLocks noChangeArrowheads="1"/>
          </p:cNvSpPr>
          <p:nvPr/>
        </p:nvSpPr>
        <p:spPr bwMode="auto">
          <a:xfrm>
            <a:off x="685800" y="1752600"/>
            <a:ext cx="30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>
                <a:solidFill>
                  <a:srgbClr val="000000"/>
                </a:solidFill>
              </a:rPr>
              <a:t>P</a:t>
            </a:r>
          </a:p>
        </p:txBody>
      </p:sp>
      <p:sp>
        <p:nvSpPr>
          <p:cNvPr id="16393" name="Text Box 10"/>
          <p:cNvSpPr txBox="1">
            <a:spLocks noChangeArrowheads="1"/>
          </p:cNvSpPr>
          <p:nvPr/>
        </p:nvSpPr>
        <p:spPr bwMode="auto">
          <a:xfrm>
            <a:off x="6553200" y="5943600"/>
            <a:ext cx="30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v</a:t>
            </a:r>
          </a:p>
        </p:txBody>
      </p:sp>
      <p:sp>
        <p:nvSpPr>
          <p:cNvPr id="16394" name="Text Box 11"/>
          <p:cNvSpPr txBox="1">
            <a:spLocks noChangeArrowheads="1"/>
          </p:cNvSpPr>
          <p:nvPr/>
        </p:nvSpPr>
        <p:spPr bwMode="auto">
          <a:xfrm>
            <a:off x="838200" y="2362200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20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6395" name="Text Box 12"/>
          <p:cNvSpPr txBox="1">
            <a:spLocks noChangeArrowheads="1"/>
          </p:cNvSpPr>
          <p:nvPr/>
        </p:nvSpPr>
        <p:spPr bwMode="auto">
          <a:xfrm>
            <a:off x="762000" y="5410200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2000">
                <a:solidFill>
                  <a:srgbClr val="000000"/>
                </a:solidFill>
              </a:rPr>
              <a:t>d</a:t>
            </a:r>
          </a:p>
        </p:txBody>
      </p:sp>
      <p:grpSp>
        <p:nvGrpSpPr>
          <p:cNvPr id="16396" name="Group 13"/>
          <p:cNvGrpSpPr>
            <a:grpSpLocks/>
          </p:cNvGrpSpPr>
          <p:nvPr/>
        </p:nvGrpSpPr>
        <p:grpSpPr bwMode="auto">
          <a:xfrm>
            <a:off x="2057400" y="1752600"/>
            <a:ext cx="7086600" cy="4114800"/>
            <a:chOff x="1152" y="912"/>
            <a:chExt cx="4464" cy="2592"/>
          </a:xfrm>
        </p:grpSpPr>
        <p:grpSp>
          <p:nvGrpSpPr>
            <p:cNvPr id="16426" name="Group 14"/>
            <p:cNvGrpSpPr>
              <a:grpSpLocks/>
            </p:cNvGrpSpPr>
            <p:nvPr/>
          </p:nvGrpSpPr>
          <p:grpSpPr bwMode="auto">
            <a:xfrm>
              <a:off x="1152" y="1104"/>
              <a:ext cx="1104" cy="2400"/>
              <a:chOff x="1152" y="1104"/>
              <a:chExt cx="1104" cy="2400"/>
            </a:xfrm>
          </p:grpSpPr>
          <p:sp>
            <p:nvSpPr>
              <p:cNvPr id="16428" name="Freeform 15"/>
              <p:cNvSpPr>
                <a:spLocks/>
              </p:cNvSpPr>
              <p:nvPr/>
            </p:nvSpPr>
            <p:spPr bwMode="auto">
              <a:xfrm>
                <a:off x="1248" y="1344"/>
                <a:ext cx="960" cy="1968"/>
              </a:xfrm>
              <a:custGeom>
                <a:avLst/>
                <a:gdLst>
                  <a:gd name="T0" fmla="*/ 960 w 1872"/>
                  <a:gd name="T1" fmla="*/ 1968 h 1920"/>
                  <a:gd name="T2" fmla="*/ 345 w 1872"/>
                  <a:gd name="T3" fmla="*/ 1132 h 1920"/>
                  <a:gd name="T4" fmla="*/ 0 w 1872"/>
                  <a:gd name="T5" fmla="*/ 0 h 192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72" h="1920">
                    <a:moveTo>
                      <a:pt x="1872" y="1920"/>
                    </a:moveTo>
                    <a:cubicBezTo>
                      <a:pt x="1428" y="1672"/>
                      <a:pt x="984" y="1424"/>
                      <a:pt x="672" y="1104"/>
                    </a:cubicBezTo>
                    <a:cubicBezTo>
                      <a:pt x="360" y="784"/>
                      <a:pt x="112" y="184"/>
                      <a:pt x="0" y="0"/>
                    </a:cubicBezTo>
                  </a:path>
                </a:pathLst>
              </a:custGeom>
              <a:noFill/>
              <a:ln w="9525">
                <a:solidFill>
                  <a:srgbClr val="CC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9" name="Text Box 16"/>
              <p:cNvSpPr txBox="1">
                <a:spLocks noChangeArrowheads="1"/>
              </p:cNvSpPr>
              <p:nvPr/>
            </p:nvSpPr>
            <p:spPr bwMode="auto">
              <a:xfrm>
                <a:off x="1152" y="1104"/>
                <a:ext cx="14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2000">
                    <a:solidFill>
                      <a:srgbClr val="CC00CC"/>
                    </a:solidFill>
                  </a:rPr>
                  <a:t>2</a:t>
                </a:r>
              </a:p>
            </p:txBody>
          </p:sp>
          <p:sp>
            <p:nvSpPr>
              <p:cNvPr id="16430" name="Text Box 17"/>
              <p:cNvSpPr txBox="1">
                <a:spLocks noChangeArrowheads="1"/>
              </p:cNvSpPr>
              <p:nvPr/>
            </p:nvSpPr>
            <p:spPr bwMode="auto">
              <a:xfrm>
                <a:off x="2064" y="3312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2000">
                    <a:solidFill>
                      <a:srgbClr val="CC00CC"/>
                    </a:solidFill>
                  </a:rPr>
                  <a:t>1</a:t>
                </a:r>
              </a:p>
            </p:txBody>
          </p:sp>
          <p:sp>
            <p:nvSpPr>
              <p:cNvPr id="16431" name="Line 18"/>
              <p:cNvSpPr>
                <a:spLocks noChangeShapeType="1"/>
              </p:cNvSpPr>
              <p:nvPr/>
            </p:nvSpPr>
            <p:spPr bwMode="auto">
              <a:xfrm flipH="1" flipV="1">
                <a:off x="1536" y="2352"/>
                <a:ext cx="48" cy="96"/>
              </a:xfrm>
              <a:prstGeom prst="line">
                <a:avLst/>
              </a:prstGeom>
              <a:noFill/>
              <a:ln w="9525">
                <a:solidFill>
                  <a:srgbClr val="CC00CC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427" name="Text Box 19"/>
            <p:cNvSpPr txBox="1">
              <a:spLocks noChangeArrowheads="1"/>
            </p:cNvSpPr>
            <p:nvPr/>
          </p:nvSpPr>
          <p:spPr bwMode="auto">
            <a:xfrm>
              <a:off x="2496" y="912"/>
              <a:ext cx="31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2000">
                  <a:solidFill>
                    <a:srgbClr val="CC00CC"/>
                  </a:solidFill>
                </a:rPr>
                <a:t>1</a:t>
              </a:r>
              <a:r>
                <a:rPr lang="en-US" altLang="en-US" sz="2000">
                  <a:solidFill>
                    <a:srgbClr val="CC00CC"/>
                  </a:solidFill>
                  <a:sym typeface="Symbol" panose="05050102010706020507" pitchFamily="18" charset="2"/>
                </a:rPr>
                <a:t></a:t>
              </a:r>
              <a:r>
                <a:rPr lang="en-US" altLang="en-US" sz="2000">
                  <a:solidFill>
                    <a:srgbClr val="CC00CC"/>
                  </a:solidFill>
                </a:rPr>
                <a:t>2: Compression in ISO condition</a:t>
              </a:r>
            </a:p>
          </p:txBody>
        </p:sp>
      </p:grpSp>
      <p:grpSp>
        <p:nvGrpSpPr>
          <p:cNvPr id="146452" name="Group 20"/>
          <p:cNvGrpSpPr>
            <a:grpSpLocks/>
          </p:cNvGrpSpPr>
          <p:nvPr/>
        </p:nvGrpSpPr>
        <p:grpSpPr bwMode="auto">
          <a:xfrm>
            <a:off x="3276600" y="2117725"/>
            <a:ext cx="5867400" cy="3597275"/>
            <a:chOff x="1920" y="1142"/>
            <a:chExt cx="3696" cy="2266"/>
          </a:xfrm>
        </p:grpSpPr>
        <p:grpSp>
          <p:nvGrpSpPr>
            <p:cNvPr id="16419" name="Group 21"/>
            <p:cNvGrpSpPr>
              <a:grpSpLocks/>
            </p:cNvGrpSpPr>
            <p:nvPr/>
          </p:nvGrpSpPr>
          <p:grpSpPr bwMode="auto">
            <a:xfrm>
              <a:off x="1920" y="1152"/>
              <a:ext cx="1776" cy="2256"/>
              <a:chOff x="1920" y="1152"/>
              <a:chExt cx="1776" cy="2256"/>
            </a:xfrm>
          </p:grpSpPr>
          <p:sp>
            <p:nvSpPr>
              <p:cNvPr id="16421" name="Text Box 22"/>
              <p:cNvSpPr txBox="1">
                <a:spLocks noChangeArrowheads="1"/>
              </p:cNvSpPr>
              <p:nvPr/>
            </p:nvSpPr>
            <p:spPr bwMode="auto">
              <a:xfrm>
                <a:off x="3504" y="3216"/>
                <a:ext cx="19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/>
                <a:r>
                  <a:rPr lang="en-US" altLang="en-US" sz="2000">
                    <a:solidFill>
                      <a:srgbClr val="FF3300"/>
                    </a:solidFill>
                  </a:rPr>
                  <a:t>1</a:t>
                </a:r>
                <a:r>
                  <a:rPr lang="en-US" altLang="en-US" sz="2000">
                    <a:solidFill>
                      <a:srgbClr val="FF3300"/>
                    </a:solidFill>
                    <a:sym typeface="Symbol" panose="05050102010706020507" pitchFamily="18" charset="2"/>
                  </a:rPr>
                  <a:t></a:t>
                </a:r>
                <a:endParaRPr lang="en-US" altLang="en-US" sz="2000">
                  <a:solidFill>
                    <a:srgbClr val="FF3300"/>
                  </a:solidFill>
                </a:endParaRPr>
              </a:p>
            </p:txBody>
          </p:sp>
          <p:sp>
            <p:nvSpPr>
              <p:cNvPr id="16422" name="Text Box 23"/>
              <p:cNvSpPr txBox="1">
                <a:spLocks noChangeArrowheads="1"/>
              </p:cNvSpPr>
              <p:nvPr/>
            </p:nvSpPr>
            <p:spPr bwMode="auto">
              <a:xfrm>
                <a:off x="1968" y="1152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/>
                <a:r>
                  <a:rPr lang="en-US" altLang="en-US" sz="2000">
                    <a:solidFill>
                      <a:srgbClr val="FF3300"/>
                    </a:solidFill>
                  </a:rPr>
                  <a:t>2</a:t>
                </a:r>
                <a:r>
                  <a:rPr lang="en-US" altLang="en-US" sz="2000">
                    <a:solidFill>
                      <a:srgbClr val="FF3300"/>
                    </a:solidFill>
                    <a:sym typeface="Symbol" panose="05050102010706020507" pitchFamily="18" charset="2"/>
                  </a:rPr>
                  <a:t></a:t>
                </a:r>
                <a:endParaRPr lang="en-US" altLang="en-US" sz="2000">
                  <a:solidFill>
                    <a:srgbClr val="FF3300"/>
                  </a:solidFill>
                </a:endParaRPr>
              </a:p>
            </p:txBody>
          </p:sp>
          <p:grpSp>
            <p:nvGrpSpPr>
              <p:cNvPr id="16423" name="Group 24"/>
              <p:cNvGrpSpPr>
                <a:grpSpLocks/>
              </p:cNvGrpSpPr>
              <p:nvPr/>
            </p:nvGrpSpPr>
            <p:grpSpPr bwMode="auto">
              <a:xfrm>
                <a:off x="1920" y="1344"/>
                <a:ext cx="1536" cy="1968"/>
                <a:chOff x="1920" y="1344"/>
                <a:chExt cx="1536" cy="1968"/>
              </a:xfrm>
            </p:grpSpPr>
            <p:sp>
              <p:nvSpPr>
                <p:cNvPr id="16424" name="Freeform 25"/>
                <p:cNvSpPr>
                  <a:spLocks/>
                </p:cNvSpPr>
                <p:nvPr/>
              </p:nvSpPr>
              <p:spPr bwMode="auto">
                <a:xfrm>
                  <a:off x="1920" y="1344"/>
                  <a:ext cx="1536" cy="1968"/>
                </a:xfrm>
                <a:custGeom>
                  <a:avLst/>
                  <a:gdLst>
                    <a:gd name="T0" fmla="*/ 1536 w 1872"/>
                    <a:gd name="T1" fmla="*/ 1968 h 1920"/>
                    <a:gd name="T2" fmla="*/ 551 w 1872"/>
                    <a:gd name="T3" fmla="*/ 1132 h 1920"/>
                    <a:gd name="T4" fmla="*/ 0 w 1872"/>
                    <a:gd name="T5" fmla="*/ 0 h 192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872" h="1920">
                      <a:moveTo>
                        <a:pt x="1872" y="1920"/>
                      </a:moveTo>
                      <a:cubicBezTo>
                        <a:pt x="1428" y="1672"/>
                        <a:pt x="984" y="1424"/>
                        <a:pt x="672" y="1104"/>
                      </a:cubicBezTo>
                      <a:cubicBezTo>
                        <a:pt x="360" y="784"/>
                        <a:pt x="112" y="184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CC99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25" name="Line 26"/>
                <p:cNvSpPr>
                  <a:spLocks noChangeShapeType="1"/>
                </p:cNvSpPr>
                <p:nvPr/>
              </p:nvSpPr>
              <p:spPr bwMode="auto">
                <a:xfrm flipH="1" flipV="1">
                  <a:off x="2304" y="2208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6420" name="Text Box 27"/>
            <p:cNvSpPr txBox="1">
              <a:spLocks noChangeArrowheads="1"/>
            </p:cNvSpPr>
            <p:nvPr/>
          </p:nvSpPr>
          <p:spPr bwMode="auto">
            <a:xfrm>
              <a:off x="2496" y="1142"/>
              <a:ext cx="31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2000">
                  <a:solidFill>
                    <a:srgbClr val="FF3300"/>
                  </a:solidFill>
                </a:rPr>
                <a:t>1</a:t>
              </a:r>
              <a:r>
                <a:rPr lang="en-US" altLang="en-US" sz="2000">
                  <a:solidFill>
                    <a:srgbClr val="FF3300"/>
                  </a:solidFill>
                  <a:sym typeface="Symbol" panose="05050102010706020507" pitchFamily="18" charset="2"/>
                </a:rPr>
                <a:t></a:t>
              </a:r>
              <a:r>
                <a:rPr lang="en-US" altLang="en-US" sz="2000">
                  <a:solidFill>
                    <a:srgbClr val="FF3300"/>
                  </a:solidFill>
                </a:rPr>
                <a:t>2</a:t>
              </a:r>
              <a:r>
                <a:rPr lang="en-US" altLang="en-US" sz="2000">
                  <a:solidFill>
                    <a:srgbClr val="FF3300"/>
                  </a:solidFill>
                  <a:sym typeface="Symbol" panose="05050102010706020507" pitchFamily="18" charset="2"/>
                </a:rPr>
                <a:t></a:t>
              </a:r>
              <a:r>
                <a:rPr lang="en-US" altLang="en-US" sz="2000">
                  <a:solidFill>
                    <a:srgbClr val="FF3300"/>
                  </a:solidFill>
                </a:rPr>
                <a:t>: Compression in elevated temp.</a:t>
              </a:r>
            </a:p>
          </p:txBody>
        </p:sp>
      </p:grpSp>
      <p:grpSp>
        <p:nvGrpSpPr>
          <p:cNvPr id="146460" name="Group 28"/>
          <p:cNvGrpSpPr>
            <a:grpSpLocks/>
          </p:cNvGrpSpPr>
          <p:nvPr/>
        </p:nvGrpSpPr>
        <p:grpSpPr bwMode="auto">
          <a:xfrm>
            <a:off x="4191000" y="2498725"/>
            <a:ext cx="4953000" cy="3368675"/>
            <a:chOff x="2496" y="1382"/>
            <a:chExt cx="3120" cy="2122"/>
          </a:xfrm>
        </p:grpSpPr>
        <p:sp>
          <p:nvSpPr>
            <p:cNvPr id="16413" name="Text Box 29"/>
            <p:cNvSpPr txBox="1">
              <a:spLocks noChangeArrowheads="1"/>
            </p:cNvSpPr>
            <p:nvPr/>
          </p:nvSpPr>
          <p:spPr bwMode="auto">
            <a:xfrm>
              <a:off x="2496" y="1382"/>
              <a:ext cx="31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2000">
                  <a:solidFill>
                    <a:srgbClr val="0000FF"/>
                  </a:solidFill>
                </a:rPr>
                <a:t>1</a:t>
              </a:r>
              <a:r>
                <a:rPr lang="en-US" altLang="en-US" sz="2000">
                  <a:solidFill>
                    <a:srgbClr val="0000FF"/>
                  </a:solidFill>
                  <a:sym typeface="Symbol" panose="05050102010706020507" pitchFamily="18" charset="2"/>
                </a:rPr>
                <a:t></a:t>
              </a:r>
              <a:r>
                <a:rPr lang="en-US" altLang="en-US" sz="2000">
                  <a:solidFill>
                    <a:srgbClr val="0000FF"/>
                  </a:solidFill>
                </a:rPr>
                <a:t>1</a:t>
              </a:r>
              <a:r>
                <a:rPr lang="en-US" altLang="en-US" sz="2000">
                  <a:solidFill>
                    <a:srgbClr val="0000FF"/>
                  </a:solidFill>
                  <a:sym typeface="Symbol" panose="05050102010706020507" pitchFamily="18" charset="2"/>
                </a:rPr>
                <a:t></a:t>
              </a:r>
              <a:r>
                <a:rPr lang="en-US" altLang="en-US" sz="2000">
                  <a:solidFill>
                    <a:srgbClr val="0000FF"/>
                  </a:solidFill>
                </a:rPr>
                <a:t>: Effect of inlet fog cooling to saturation</a:t>
              </a:r>
            </a:p>
          </p:txBody>
        </p:sp>
        <p:grpSp>
          <p:nvGrpSpPr>
            <p:cNvPr id="16414" name="Group 30"/>
            <p:cNvGrpSpPr>
              <a:grpSpLocks/>
            </p:cNvGrpSpPr>
            <p:nvPr/>
          </p:nvGrpSpPr>
          <p:grpSpPr bwMode="auto">
            <a:xfrm>
              <a:off x="2880" y="3312"/>
              <a:ext cx="576" cy="192"/>
              <a:chOff x="2880" y="3312"/>
              <a:chExt cx="576" cy="192"/>
            </a:xfrm>
          </p:grpSpPr>
          <p:grpSp>
            <p:nvGrpSpPr>
              <p:cNvPr id="16415" name="Group 31"/>
              <p:cNvGrpSpPr>
                <a:grpSpLocks/>
              </p:cNvGrpSpPr>
              <p:nvPr/>
            </p:nvGrpSpPr>
            <p:grpSpPr bwMode="auto">
              <a:xfrm>
                <a:off x="2880" y="3312"/>
                <a:ext cx="576" cy="192"/>
                <a:chOff x="3552" y="3312"/>
                <a:chExt cx="576" cy="192"/>
              </a:xfrm>
            </p:grpSpPr>
            <p:sp>
              <p:nvSpPr>
                <p:cNvPr id="16417" name="Line 32"/>
                <p:cNvSpPr>
                  <a:spLocks noChangeShapeType="1"/>
                </p:cNvSpPr>
                <p:nvPr/>
              </p:nvSpPr>
              <p:spPr bwMode="auto">
                <a:xfrm>
                  <a:off x="3648" y="3312"/>
                  <a:ext cx="480" cy="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18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3552" y="3312"/>
                  <a:ext cx="19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CC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FF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/>
                  <a:r>
                    <a:rPr lang="en-US" altLang="en-US" sz="2000">
                      <a:solidFill>
                        <a:srgbClr val="00CC99"/>
                      </a:solidFill>
                    </a:rPr>
                    <a:t>1</a:t>
                  </a:r>
                  <a:r>
                    <a:rPr lang="en-US" altLang="en-US" sz="2000">
                      <a:solidFill>
                        <a:srgbClr val="00CC99"/>
                      </a:solidFill>
                      <a:sym typeface="Symbol" panose="05050102010706020507" pitchFamily="18" charset="2"/>
                    </a:rPr>
                    <a:t></a:t>
                  </a:r>
                  <a:endParaRPr lang="en-US" altLang="en-US" sz="2000">
                    <a:solidFill>
                      <a:srgbClr val="00CC99"/>
                    </a:solidFill>
                  </a:endParaRPr>
                </a:p>
              </p:txBody>
            </p:sp>
          </p:grpSp>
          <p:sp>
            <p:nvSpPr>
              <p:cNvPr id="16416" name="Line 34"/>
              <p:cNvSpPr>
                <a:spLocks noChangeShapeType="1"/>
              </p:cNvSpPr>
              <p:nvPr/>
            </p:nvSpPr>
            <p:spPr bwMode="auto">
              <a:xfrm flipH="1">
                <a:off x="3168" y="3312"/>
                <a:ext cx="96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aphicFrame>
        <p:nvGraphicFramePr>
          <p:cNvPr id="16399" name="Object 35"/>
          <p:cNvGraphicFramePr>
            <a:graphicFrameLocks noChangeAspect="1"/>
          </p:cNvGraphicFramePr>
          <p:nvPr/>
        </p:nvGraphicFramePr>
        <p:xfrm>
          <a:off x="2122488" y="4972050"/>
          <a:ext cx="63182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Equation" r:id="rId5" imgW="380835" imgH="279279" progId="Equation.3">
                  <p:embed/>
                </p:oleObj>
              </mc:Choice>
              <mc:Fallback>
                <p:oleObj name="Equation" r:id="rId5" imgW="380835" imgH="279279" progId="Equation.3">
                  <p:embed/>
                  <p:pic>
                    <p:nvPicPr>
                      <p:cNvPr id="16399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2488" y="4972050"/>
                        <a:ext cx="631825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6468" name="Group 36"/>
          <p:cNvGrpSpPr>
            <a:grpSpLocks/>
          </p:cNvGrpSpPr>
          <p:nvPr/>
        </p:nvGrpSpPr>
        <p:grpSpPr bwMode="auto">
          <a:xfrm>
            <a:off x="1524000" y="2057400"/>
            <a:ext cx="7620000" cy="3505200"/>
            <a:chOff x="816" y="1104"/>
            <a:chExt cx="4800" cy="2208"/>
          </a:xfrm>
        </p:grpSpPr>
        <p:grpSp>
          <p:nvGrpSpPr>
            <p:cNvPr id="16408" name="Group 37"/>
            <p:cNvGrpSpPr>
              <a:grpSpLocks/>
            </p:cNvGrpSpPr>
            <p:nvPr/>
          </p:nvGrpSpPr>
          <p:grpSpPr bwMode="auto">
            <a:xfrm>
              <a:off x="816" y="1104"/>
              <a:ext cx="2160" cy="2208"/>
              <a:chOff x="816" y="1104"/>
              <a:chExt cx="2160" cy="2208"/>
            </a:xfrm>
          </p:grpSpPr>
          <p:sp>
            <p:nvSpPr>
              <p:cNvPr id="16410" name="Freeform 38"/>
              <p:cNvSpPr>
                <a:spLocks/>
              </p:cNvSpPr>
              <p:nvPr/>
            </p:nvSpPr>
            <p:spPr bwMode="auto">
              <a:xfrm>
                <a:off x="1006" y="1344"/>
                <a:ext cx="1970" cy="1968"/>
              </a:xfrm>
              <a:custGeom>
                <a:avLst/>
                <a:gdLst>
                  <a:gd name="T0" fmla="*/ 1970 w 1872"/>
                  <a:gd name="T1" fmla="*/ 1968 h 1920"/>
                  <a:gd name="T2" fmla="*/ 707 w 1872"/>
                  <a:gd name="T3" fmla="*/ 1132 h 1920"/>
                  <a:gd name="T4" fmla="*/ 0 w 1872"/>
                  <a:gd name="T5" fmla="*/ 0 h 192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72" h="1920">
                    <a:moveTo>
                      <a:pt x="1872" y="1920"/>
                    </a:moveTo>
                    <a:cubicBezTo>
                      <a:pt x="1428" y="1672"/>
                      <a:pt x="984" y="1424"/>
                      <a:pt x="672" y="1104"/>
                    </a:cubicBezTo>
                    <a:cubicBezTo>
                      <a:pt x="360" y="784"/>
                      <a:pt x="112" y="184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rgbClr val="80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1" name="Text Box 39"/>
              <p:cNvSpPr txBox="1">
                <a:spLocks noChangeArrowheads="1"/>
              </p:cNvSpPr>
              <p:nvPr/>
            </p:nvSpPr>
            <p:spPr bwMode="auto">
              <a:xfrm>
                <a:off x="816" y="1104"/>
                <a:ext cx="235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sysDot"/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2000">
                    <a:solidFill>
                      <a:srgbClr val="800000"/>
                    </a:solidFill>
                  </a:rPr>
                  <a:t>2</a:t>
                </a:r>
                <a:r>
                  <a:rPr lang="en-US" altLang="en-US" sz="2000">
                    <a:solidFill>
                      <a:srgbClr val="800000"/>
                    </a:solidFill>
                    <a:sym typeface="Symbol" panose="05050102010706020507" pitchFamily="18" charset="2"/>
                  </a:rPr>
                  <a:t></a:t>
                </a:r>
                <a:endParaRPr lang="en-US" altLang="en-US" sz="2000">
                  <a:solidFill>
                    <a:srgbClr val="800000"/>
                  </a:solidFill>
                </a:endParaRPr>
              </a:p>
            </p:txBody>
          </p:sp>
          <p:sp>
            <p:nvSpPr>
              <p:cNvPr id="16412" name="Line 40"/>
              <p:cNvSpPr>
                <a:spLocks noChangeShapeType="1"/>
              </p:cNvSpPr>
              <p:nvPr/>
            </p:nvSpPr>
            <p:spPr bwMode="auto">
              <a:xfrm flipH="1" flipV="1">
                <a:off x="1728" y="2496"/>
                <a:ext cx="48" cy="48"/>
              </a:xfrm>
              <a:prstGeom prst="line">
                <a:avLst/>
              </a:prstGeom>
              <a:noFill/>
              <a:ln w="9525">
                <a:solidFill>
                  <a:srgbClr val="800000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409" name="Text Box 41"/>
            <p:cNvSpPr txBox="1">
              <a:spLocks noChangeArrowheads="1"/>
            </p:cNvSpPr>
            <p:nvPr/>
          </p:nvSpPr>
          <p:spPr bwMode="auto">
            <a:xfrm>
              <a:off x="2496" y="1862"/>
              <a:ext cx="31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2000">
                  <a:solidFill>
                    <a:srgbClr val="800000"/>
                  </a:solidFill>
                </a:rPr>
                <a:t>1</a:t>
              </a:r>
              <a:r>
                <a:rPr lang="en-US" altLang="en-US" sz="2000">
                  <a:solidFill>
                    <a:srgbClr val="800000"/>
                  </a:solidFill>
                  <a:sym typeface="Symbol" panose="05050102010706020507" pitchFamily="18" charset="2"/>
                </a:rPr>
                <a:t></a:t>
              </a:r>
              <a:r>
                <a:rPr lang="en-US" altLang="en-US" sz="2000">
                  <a:solidFill>
                    <a:srgbClr val="800000"/>
                  </a:solidFill>
                </a:rPr>
                <a:t>2</a:t>
              </a:r>
              <a:r>
                <a:rPr lang="en-US" altLang="en-US" sz="2000">
                  <a:solidFill>
                    <a:srgbClr val="800000"/>
                  </a:solidFill>
                  <a:sym typeface="Symbol" panose="05050102010706020507" pitchFamily="18" charset="2"/>
                </a:rPr>
                <a:t></a:t>
              </a:r>
              <a:r>
                <a:rPr lang="en-US" altLang="en-US" sz="2000">
                  <a:solidFill>
                    <a:srgbClr val="800000"/>
                  </a:solidFill>
                </a:rPr>
                <a:t>: Wet compression with overspray</a:t>
              </a:r>
            </a:p>
          </p:txBody>
        </p:sp>
      </p:grpSp>
      <p:grpSp>
        <p:nvGrpSpPr>
          <p:cNvPr id="146474" name="Group 42"/>
          <p:cNvGrpSpPr>
            <a:grpSpLocks/>
          </p:cNvGrpSpPr>
          <p:nvPr/>
        </p:nvGrpSpPr>
        <p:grpSpPr bwMode="auto">
          <a:xfrm>
            <a:off x="2590800" y="2057400"/>
            <a:ext cx="6553200" cy="3505200"/>
            <a:chOff x="1488" y="1104"/>
            <a:chExt cx="4128" cy="2208"/>
          </a:xfrm>
        </p:grpSpPr>
        <p:grpSp>
          <p:nvGrpSpPr>
            <p:cNvPr id="16402" name="Group 43"/>
            <p:cNvGrpSpPr>
              <a:grpSpLocks/>
            </p:cNvGrpSpPr>
            <p:nvPr/>
          </p:nvGrpSpPr>
          <p:grpSpPr bwMode="auto">
            <a:xfrm>
              <a:off x="1488" y="1104"/>
              <a:ext cx="1488" cy="2208"/>
              <a:chOff x="1488" y="1104"/>
              <a:chExt cx="1488" cy="2208"/>
            </a:xfrm>
          </p:grpSpPr>
          <p:grpSp>
            <p:nvGrpSpPr>
              <p:cNvPr id="16404" name="Group 44"/>
              <p:cNvGrpSpPr>
                <a:grpSpLocks/>
              </p:cNvGrpSpPr>
              <p:nvPr/>
            </p:nvGrpSpPr>
            <p:grpSpPr bwMode="auto">
              <a:xfrm>
                <a:off x="1488" y="1104"/>
                <a:ext cx="1488" cy="2208"/>
                <a:chOff x="1536" y="1104"/>
                <a:chExt cx="2112" cy="2208"/>
              </a:xfrm>
            </p:grpSpPr>
            <p:sp>
              <p:nvSpPr>
                <p:cNvPr id="16406" name="Freeform 45"/>
                <p:cNvSpPr>
                  <a:spLocks/>
                </p:cNvSpPr>
                <p:nvPr/>
              </p:nvSpPr>
              <p:spPr bwMode="auto">
                <a:xfrm>
                  <a:off x="1632" y="1344"/>
                  <a:ext cx="2016" cy="1968"/>
                </a:xfrm>
                <a:custGeom>
                  <a:avLst/>
                  <a:gdLst>
                    <a:gd name="T0" fmla="*/ 2016 w 1872"/>
                    <a:gd name="T1" fmla="*/ 1968 h 1920"/>
                    <a:gd name="T2" fmla="*/ 724 w 1872"/>
                    <a:gd name="T3" fmla="*/ 1132 h 1920"/>
                    <a:gd name="T4" fmla="*/ 0 w 1872"/>
                    <a:gd name="T5" fmla="*/ 0 h 192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872" h="1920">
                      <a:moveTo>
                        <a:pt x="1872" y="1920"/>
                      </a:moveTo>
                      <a:cubicBezTo>
                        <a:pt x="1428" y="1672"/>
                        <a:pt x="984" y="1424"/>
                        <a:pt x="672" y="1104"/>
                      </a:cubicBezTo>
                      <a:cubicBezTo>
                        <a:pt x="360" y="784"/>
                        <a:pt x="112" y="184"/>
                        <a:pt x="0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00CC99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CC99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07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1536" y="1104"/>
                  <a:ext cx="240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CC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CC99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en-US" altLang="en-US" sz="2000">
                      <a:solidFill>
                        <a:srgbClr val="00CC99"/>
                      </a:solidFill>
                    </a:rPr>
                    <a:t>2</a:t>
                  </a:r>
                  <a:r>
                    <a:rPr lang="en-US" altLang="en-US" sz="2000">
                      <a:solidFill>
                        <a:srgbClr val="00CC99"/>
                      </a:solidFill>
                      <a:sym typeface="Symbol" panose="05050102010706020507" pitchFamily="18" charset="2"/>
                    </a:rPr>
                    <a:t></a:t>
                  </a:r>
                  <a:endParaRPr lang="en-US" altLang="en-US" sz="2000">
                    <a:solidFill>
                      <a:srgbClr val="00CC99"/>
                    </a:solidFill>
                  </a:endParaRPr>
                </a:p>
              </p:txBody>
            </p:sp>
          </p:grpSp>
          <p:sp>
            <p:nvSpPr>
              <p:cNvPr id="16405" name="Line 47"/>
              <p:cNvSpPr>
                <a:spLocks noChangeShapeType="1"/>
              </p:cNvSpPr>
              <p:nvPr/>
            </p:nvSpPr>
            <p:spPr bwMode="auto">
              <a:xfrm flipH="1" flipV="1">
                <a:off x="1920" y="2256"/>
                <a:ext cx="48" cy="48"/>
              </a:xfrm>
              <a:prstGeom prst="line">
                <a:avLst/>
              </a:prstGeom>
              <a:noFill/>
              <a:ln w="9525">
                <a:solidFill>
                  <a:srgbClr val="00CC99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403" name="Text Box 48"/>
            <p:cNvSpPr txBox="1">
              <a:spLocks noChangeArrowheads="1"/>
            </p:cNvSpPr>
            <p:nvPr/>
          </p:nvSpPr>
          <p:spPr bwMode="auto">
            <a:xfrm>
              <a:off x="2496" y="1622"/>
              <a:ext cx="31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2000">
                  <a:solidFill>
                    <a:srgbClr val="00CC99"/>
                  </a:solidFill>
                </a:rPr>
                <a:t>1</a:t>
              </a:r>
              <a:r>
                <a:rPr lang="en-US" altLang="en-US" sz="2000">
                  <a:solidFill>
                    <a:srgbClr val="00CC99"/>
                  </a:solidFill>
                  <a:sym typeface="Symbol" panose="05050102010706020507" pitchFamily="18" charset="2"/>
                </a:rPr>
                <a:t></a:t>
              </a:r>
              <a:r>
                <a:rPr lang="en-US" altLang="en-US" sz="2000">
                  <a:solidFill>
                    <a:srgbClr val="00CC99"/>
                  </a:solidFill>
                </a:rPr>
                <a:t>2</a:t>
              </a:r>
              <a:r>
                <a:rPr lang="en-US" altLang="en-US" sz="2000">
                  <a:solidFill>
                    <a:srgbClr val="00CC99"/>
                  </a:solidFill>
                  <a:sym typeface="Symbol" panose="05050102010706020507" pitchFamily="18" charset="2"/>
                </a:rPr>
                <a:t></a:t>
              </a:r>
              <a:r>
                <a:rPr lang="en-US" altLang="en-US" sz="2000">
                  <a:solidFill>
                    <a:srgbClr val="00CC99"/>
                  </a:solidFill>
                </a:rPr>
                <a:t>: Wet compression with zero overspray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914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6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6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6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6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6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6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6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6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839200" cy="762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Turbine System (without fog cooling)</a:t>
            </a:r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1123950" y="1752600"/>
          <a:ext cx="725805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Picture" r:id="rId4" imgW="7257288" imgH="4343400" progId="Word.Picture.8">
                  <p:embed/>
                </p:oleObj>
              </mc:Choice>
              <mc:Fallback>
                <p:oleObj name="Picture" r:id="rId4" imgW="7257288" imgH="4343400" progId="Word.Picture.8">
                  <p:embed/>
                  <p:pic>
                    <p:nvPicPr>
                      <p:cNvPr id="184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3950" y="1752600"/>
                        <a:ext cx="7258050" cy="434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14950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8486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 smtClean="0">
                <a:solidFill>
                  <a:schemeClr val="accent6">
                    <a:lumMod val="75000"/>
                  </a:schemeClr>
                </a:solidFill>
              </a:rPr>
              <a:t>Turbine System (with fog cooling)</a:t>
            </a:r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2130152"/>
              </p:ext>
            </p:extLst>
          </p:nvPr>
        </p:nvGraphicFramePr>
        <p:xfrm>
          <a:off x="381000" y="952500"/>
          <a:ext cx="8458200" cy="582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Picture" r:id="rId4" imgW="8458200" imgH="5830824" progId="Word.Picture.8">
                  <p:embed/>
                </p:oleObj>
              </mc:Choice>
              <mc:Fallback>
                <p:oleObj name="Picture" r:id="rId4" imgW="8458200" imgH="5830824" progId="Word.Picture.8">
                  <p:embed/>
                  <p:pic>
                    <p:nvPicPr>
                      <p:cNvPr id="204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952500"/>
                        <a:ext cx="8458200" cy="582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27453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37958" y="304800"/>
            <a:ext cx="8425042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Turbine Blades and Droplets</a:t>
            </a:r>
          </a:p>
        </p:txBody>
      </p:sp>
      <p:pic>
        <p:nvPicPr>
          <p:cNvPr id="54275" name="Picture 3" descr="C:\Documents and Settings\Tanuz\My Documents\Intensive\Universities\USA\UNO\UNO Courses\Ph.D\Spring 08\ENAS 7050 (Dr. Wang)\Animation\Others\180px-Axial_compressor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45" y="1295400"/>
            <a:ext cx="6301143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4888" name="Group 104"/>
          <p:cNvGrpSpPr>
            <a:grpSpLocks/>
          </p:cNvGrpSpPr>
          <p:nvPr/>
        </p:nvGrpSpPr>
        <p:grpSpPr bwMode="auto">
          <a:xfrm>
            <a:off x="304800" y="2057400"/>
            <a:ext cx="3525840" cy="4419600"/>
            <a:chOff x="4352" y="1587"/>
            <a:chExt cx="1595" cy="2108"/>
          </a:xfrm>
        </p:grpSpPr>
        <p:grpSp>
          <p:nvGrpSpPr>
            <p:cNvPr id="54610" name="Group 105"/>
            <p:cNvGrpSpPr>
              <a:grpSpLocks/>
            </p:cNvGrpSpPr>
            <p:nvPr/>
          </p:nvGrpSpPr>
          <p:grpSpPr bwMode="auto">
            <a:xfrm>
              <a:off x="4352" y="2167"/>
              <a:ext cx="1595" cy="890"/>
              <a:chOff x="4165" y="1645"/>
              <a:chExt cx="1595" cy="890"/>
            </a:xfrm>
          </p:grpSpPr>
          <p:sp>
            <p:nvSpPr>
              <p:cNvPr id="54746" name="Line 107"/>
              <p:cNvSpPr>
                <a:spLocks noChangeShapeType="1"/>
              </p:cNvSpPr>
              <p:nvPr/>
            </p:nvSpPr>
            <p:spPr bwMode="auto">
              <a:xfrm flipV="1">
                <a:off x="4165" y="1645"/>
                <a:ext cx="1499" cy="128"/>
              </a:xfrm>
              <a:prstGeom prst="line">
                <a:avLst/>
              </a:prstGeom>
              <a:noFill/>
              <a:ln w="47625">
                <a:solidFill>
                  <a:srgbClr val="FF0000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47" name="Line 108"/>
              <p:cNvSpPr>
                <a:spLocks noChangeShapeType="1"/>
              </p:cNvSpPr>
              <p:nvPr/>
            </p:nvSpPr>
            <p:spPr bwMode="auto">
              <a:xfrm flipV="1">
                <a:off x="4180" y="1849"/>
                <a:ext cx="1499" cy="128"/>
              </a:xfrm>
              <a:prstGeom prst="line">
                <a:avLst/>
              </a:prstGeom>
              <a:noFill/>
              <a:ln w="47625">
                <a:solidFill>
                  <a:srgbClr val="FF0000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48" name="Line 109"/>
              <p:cNvSpPr>
                <a:spLocks noChangeShapeType="1"/>
              </p:cNvSpPr>
              <p:nvPr/>
            </p:nvSpPr>
            <p:spPr bwMode="auto">
              <a:xfrm flipV="1">
                <a:off x="4213" y="2035"/>
                <a:ext cx="1499" cy="128"/>
              </a:xfrm>
              <a:prstGeom prst="line">
                <a:avLst/>
              </a:prstGeom>
              <a:noFill/>
              <a:ln w="47625">
                <a:solidFill>
                  <a:srgbClr val="FF0000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49" name="Line 110"/>
              <p:cNvSpPr>
                <a:spLocks noChangeShapeType="1"/>
              </p:cNvSpPr>
              <p:nvPr/>
            </p:nvSpPr>
            <p:spPr bwMode="auto">
              <a:xfrm flipV="1">
                <a:off x="4228" y="2221"/>
                <a:ext cx="1499" cy="128"/>
              </a:xfrm>
              <a:prstGeom prst="line">
                <a:avLst/>
              </a:prstGeom>
              <a:noFill/>
              <a:ln w="47625">
                <a:solidFill>
                  <a:srgbClr val="FF0000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50" name="Line 111"/>
              <p:cNvSpPr>
                <a:spLocks noChangeShapeType="1"/>
              </p:cNvSpPr>
              <p:nvPr/>
            </p:nvSpPr>
            <p:spPr bwMode="auto">
              <a:xfrm flipV="1">
                <a:off x="4261" y="2407"/>
                <a:ext cx="1499" cy="128"/>
              </a:xfrm>
              <a:prstGeom prst="line">
                <a:avLst/>
              </a:prstGeom>
              <a:noFill/>
              <a:ln w="47625">
                <a:solidFill>
                  <a:srgbClr val="FF0000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4611" name="Group 112"/>
            <p:cNvGrpSpPr>
              <a:grpSpLocks/>
            </p:cNvGrpSpPr>
            <p:nvPr/>
          </p:nvGrpSpPr>
          <p:grpSpPr bwMode="auto">
            <a:xfrm rot="-546226">
              <a:off x="5531" y="1587"/>
              <a:ext cx="250" cy="2057"/>
              <a:chOff x="5328" y="2124"/>
              <a:chExt cx="250" cy="2057"/>
            </a:xfrm>
          </p:grpSpPr>
          <p:sp>
            <p:nvSpPr>
              <p:cNvPr id="54679" name="Oval 113"/>
              <p:cNvSpPr>
                <a:spLocks noChangeAspect="1" noChangeArrowheads="1"/>
              </p:cNvSpPr>
              <p:nvPr/>
            </p:nvSpPr>
            <p:spPr bwMode="auto">
              <a:xfrm>
                <a:off x="5334" y="2130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80" name="Oval 114"/>
              <p:cNvSpPr>
                <a:spLocks noChangeAspect="1" noChangeArrowheads="1"/>
              </p:cNvSpPr>
              <p:nvPr/>
            </p:nvSpPr>
            <p:spPr bwMode="auto">
              <a:xfrm>
                <a:off x="5430" y="212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81" name="Oval 115"/>
              <p:cNvSpPr>
                <a:spLocks noChangeAspect="1" noChangeArrowheads="1"/>
              </p:cNvSpPr>
              <p:nvPr/>
            </p:nvSpPr>
            <p:spPr bwMode="auto">
              <a:xfrm>
                <a:off x="5526" y="2124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82" name="Oval 116"/>
              <p:cNvSpPr>
                <a:spLocks noChangeAspect="1" noChangeArrowheads="1"/>
              </p:cNvSpPr>
              <p:nvPr/>
            </p:nvSpPr>
            <p:spPr bwMode="auto">
              <a:xfrm>
                <a:off x="5331" y="2226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83" name="Oval 117"/>
              <p:cNvSpPr>
                <a:spLocks noChangeAspect="1" noChangeArrowheads="1"/>
              </p:cNvSpPr>
              <p:nvPr/>
            </p:nvSpPr>
            <p:spPr bwMode="auto">
              <a:xfrm>
                <a:off x="5427" y="2223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84" name="Oval 118"/>
              <p:cNvSpPr>
                <a:spLocks noChangeAspect="1" noChangeArrowheads="1"/>
              </p:cNvSpPr>
              <p:nvPr/>
            </p:nvSpPr>
            <p:spPr bwMode="auto">
              <a:xfrm>
                <a:off x="5523" y="2220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85" name="Oval 119"/>
              <p:cNvSpPr>
                <a:spLocks noChangeAspect="1" noChangeArrowheads="1"/>
              </p:cNvSpPr>
              <p:nvPr/>
            </p:nvSpPr>
            <p:spPr bwMode="auto">
              <a:xfrm>
                <a:off x="5340" y="2325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86" name="Oval 120"/>
              <p:cNvSpPr>
                <a:spLocks noChangeAspect="1" noChangeArrowheads="1"/>
              </p:cNvSpPr>
              <p:nvPr/>
            </p:nvSpPr>
            <p:spPr bwMode="auto">
              <a:xfrm>
                <a:off x="5436" y="2322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87" name="Oval 121"/>
              <p:cNvSpPr>
                <a:spLocks noChangeAspect="1" noChangeArrowheads="1"/>
              </p:cNvSpPr>
              <p:nvPr/>
            </p:nvSpPr>
            <p:spPr bwMode="auto">
              <a:xfrm>
                <a:off x="5532" y="2319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88" name="Oval 122"/>
              <p:cNvSpPr>
                <a:spLocks noChangeAspect="1" noChangeArrowheads="1"/>
              </p:cNvSpPr>
              <p:nvPr/>
            </p:nvSpPr>
            <p:spPr bwMode="auto">
              <a:xfrm>
                <a:off x="5337" y="2421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89" name="Oval 123"/>
              <p:cNvSpPr>
                <a:spLocks noChangeAspect="1" noChangeArrowheads="1"/>
              </p:cNvSpPr>
              <p:nvPr/>
            </p:nvSpPr>
            <p:spPr bwMode="auto">
              <a:xfrm>
                <a:off x="5433" y="2418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90" name="Oval 124"/>
              <p:cNvSpPr>
                <a:spLocks noChangeAspect="1" noChangeArrowheads="1"/>
              </p:cNvSpPr>
              <p:nvPr/>
            </p:nvSpPr>
            <p:spPr bwMode="auto">
              <a:xfrm>
                <a:off x="5529" y="2415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91" name="Oval 125"/>
              <p:cNvSpPr>
                <a:spLocks noChangeAspect="1" noChangeArrowheads="1"/>
              </p:cNvSpPr>
              <p:nvPr/>
            </p:nvSpPr>
            <p:spPr bwMode="auto">
              <a:xfrm>
                <a:off x="5331" y="2514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92" name="Oval 126"/>
              <p:cNvSpPr>
                <a:spLocks noChangeAspect="1" noChangeArrowheads="1"/>
              </p:cNvSpPr>
              <p:nvPr/>
            </p:nvSpPr>
            <p:spPr bwMode="auto">
              <a:xfrm>
                <a:off x="5427" y="2511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93" name="Oval 127"/>
              <p:cNvSpPr>
                <a:spLocks noChangeAspect="1" noChangeArrowheads="1"/>
              </p:cNvSpPr>
              <p:nvPr/>
            </p:nvSpPr>
            <p:spPr bwMode="auto">
              <a:xfrm>
                <a:off x="5523" y="2508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94" name="Oval 128"/>
              <p:cNvSpPr>
                <a:spLocks noChangeAspect="1" noChangeArrowheads="1"/>
              </p:cNvSpPr>
              <p:nvPr/>
            </p:nvSpPr>
            <p:spPr bwMode="auto">
              <a:xfrm>
                <a:off x="5328" y="2610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95" name="Oval 129"/>
              <p:cNvSpPr>
                <a:spLocks noChangeAspect="1" noChangeArrowheads="1"/>
              </p:cNvSpPr>
              <p:nvPr/>
            </p:nvSpPr>
            <p:spPr bwMode="auto">
              <a:xfrm>
                <a:off x="5424" y="260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96" name="Oval 130"/>
              <p:cNvSpPr>
                <a:spLocks noChangeAspect="1" noChangeArrowheads="1"/>
              </p:cNvSpPr>
              <p:nvPr/>
            </p:nvSpPr>
            <p:spPr bwMode="auto">
              <a:xfrm>
                <a:off x="5520" y="2604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97" name="Oval 131"/>
              <p:cNvSpPr>
                <a:spLocks noChangeAspect="1" noChangeArrowheads="1"/>
              </p:cNvSpPr>
              <p:nvPr/>
            </p:nvSpPr>
            <p:spPr bwMode="auto">
              <a:xfrm>
                <a:off x="5337" y="2709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98" name="Oval 132"/>
              <p:cNvSpPr>
                <a:spLocks noChangeAspect="1" noChangeArrowheads="1"/>
              </p:cNvSpPr>
              <p:nvPr/>
            </p:nvSpPr>
            <p:spPr bwMode="auto">
              <a:xfrm>
                <a:off x="5433" y="2706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99" name="Oval 133"/>
              <p:cNvSpPr>
                <a:spLocks noChangeAspect="1" noChangeArrowheads="1"/>
              </p:cNvSpPr>
              <p:nvPr/>
            </p:nvSpPr>
            <p:spPr bwMode="auto">
              <a:xfrm>
                <a:off x="5529" y="2703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00" name="Oval 134"/>
              <p:cNvSpPr>
                <a:spLocks noChangeAspect="1" noChangeArrowheads="1"/>
              </p:cNvSpPr>
              <p:nvPr/>
            </p:nvSpPr>
            <p:spPr bwMode="auto">
              <a:xfrm>
                <a:off x="5334" y="2805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01" name="Oval 135"/>
              <p:cNvSpPr>
                <a:spLocks noChangeAspect="1" noChangeArrowheads="1"/>
              </p:cNvSpPr>
              <p:nvPr/>
            </p:nvSpPr>
            <p:spPr bwMode="auto">
              <a:xfrm>
                <a:off x="5430" y="2802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02" name="Oval 136"/>
              <p:cNvSpPr>
                <a:spLocks noChangeAspect="1" noChangeArrowheads="1"/>
              </p:cNvSpPr>
              <p:nvPr/>
            </p:nvSpPr>
            <p:spPr bwMode="auto">
              <a:xfrm>
                <a:off x="5526" y="2799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03" name="Oval 137"/>
              <p:cNvSpPr>
                <a:spLocks noChangeAspect="1" noChangeArrowheads="1"/>
              </p:cNvSpPr>
              <p:nvPr/>
            </p:nvSpPr>
            <p:spPr bwMode="auto">
              <a:xfrm>
                <a:off x="5340" y="2892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04" name="Oval 138"/>
              <p:cNvSpPr>
                <a:spLocks noChangeAspect="1" noChangeArrowheads="1"/>
              </p:cNvSpPr>
              <p:nvPr/>
            </p:nvSpPr>
            <p:spPr bwMode="auto">
              <a:xfrm>
                <a:off x="5436" y="2889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05" name="Oval 139"/>
              <p:cNvSpPr>
                <a:spLocks noChangeAspect="1" noChangeArrowheads="1"/>
              </p:cNvSpPr>
              <p:nvPr/>
            </p:nvSpPr>
            <p:spPr bwMode="auto">
              <a:xfrm>
                <a:off x="5532" y="2886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06" name="Oval 140"/>
              <p:cNvSpPr>
                <a:spLocks noChangeAspect="1" noChangeArrowheads="1"/>
              </p:cNvSpPr>
              <p:nvPr/>
            </p:nvSpPr>
            <p:spPr bwMode="auto">
              <a:xfrm>
                <a:off x="5337" y="2988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07" name="Oval 141"/>
              <p:cNvSpPr>
                <a:spLocks noChangeAspect="1" noChangeArrowheads="1"/>
              </p:cNvSpPr>
              <p:nvPr/>
            </p:nvSpPr>
            <p:spPr bwMode="auto">
              <a:xfrm>
                <a:off x="5433" y="2985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08" name="Oval 142"/>
              <p:cNvSpPr>
                <a:spLocks noChangeAspect="1" noChangeArrowheads="1"/>
              </p:cNvSpPr>
              <p:nvPr/>
            </p:nvSpPr>
            <p:spPr bwMode="auto">
              <a:xfrm>
                <a:off x="5529" y="2982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09" name="Oval 143"/>
              <p:cNvSpPr>
                <a:spLocks noChangeAspect="1" noChangeArrowheads="1"/>
              </p:cNvSpPr>
              <p:nvPr/>
            </p:nvSpPr>
            <p:spPr bwMode="auto">
              <a:xfrm>
                <a:off x="5346" y="308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10" name="Oval 144"/>
              <p:cNvSpPr>
                <a:spLocks noChangeAspect="1" noChangeArrowheads="1"/>
              </p:cNvSpPr>
              <p:nvPr/>
            </p:nvSpPr>
            <p:spPr bwMode="auto">
              <a:xfrm>
                <a:off x="5442" y="3084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11" name="Oval 145"/>
              <p:cNvSpPr>
                <a:spLocks noChangeAspect="1" noChangeArrowheads="1"/>
              </p:cNvSpPr>
              <p:nvPr/>
            </p:nvSpPr>
            <p:spPr bwMode="auto">
              <a:xfrm>
                <a:off x="5538" y="3081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12" name="Oval 146"/>
              <p:cNvSpPr>
                <a:spLocks noChangeAspect="1" noChangeArrowheads="1"/>
              </p:cNvSpPr>
              <p:nvPr/>
            </p:nvSpPr>
            <p:spPr bwMode="auto">
              <a:xfrm>
                <a:off x="5343" y="3183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13" name="Oval 147"/>
              <p:cNvSpPr>
                <a:spLocks noChangeAspect="1" noChangeArrowheads="1"/>
              </p:cNvSpPr>
              <p:nvPr/>
            </p:nvSpPr>
            <p:spPr bwMode="auto">
              <a:xfrm>
                <a:off x="5439" y="3180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14" name="Oval 148"/>
              <p:cNvSpPr>
                <a:spLocks noChangeAspect="1" noChangeArrowheads="1"/>
              </p:cNvSpPr>
              <p:nvPr/>
            </p:nvSpPr>
            <p:spPr bwMode="auto">
              <a:xfrm>
                <a:off x="5535" y="317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15" name="Oval 149"/>
              <p:cNvSpPr>
                <a:spLocks noChangeAspect="1" noChangeArrowheads="1"/>
              </p:cNvSpPr>
              <p:nvPr/>
            </p:nvSpPr>
            <p:spPr bwMode="auto">
              <a:xfrm>
                <a:off x="5337" y="3276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16" name="Oval 150"/>
              <p:cNvSpPr>
                <a:spLocks noChangeAspect="1" noChangeArrowheads="1"/>
              </p:cNvSpPr>
              <p:nvPr/>
            </p:nvSpPr>
            <p:spPr bwMode="auto">
              <a:xfrm>
                <a:off x="5433" y="3273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17" name="Oval 151"/>
              <p:cNvSpPr>
                <a:spLocks noChangeAspect="1" noChangeArrowheads="1"/>
              </p:cNvSpPr>
              <p:nvPr/>
            </p:nvSpPr>
            <p:spPr bwMode="auto">
              <a:xfrm>
                <a:off x="5529" y="3270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18" name="Oval 152"/>
              <p:cNvSpPr>
                <a:spLocks noChangeAspect="1" noChangeArrowheads="1"/>
              </p:cNvSpPr>
              <p:nvPr/>
            </p:nvSpPr>
            <p:spPr bwMode="auto">
              <a:xfrm>
                <a:off x="5334" y="3372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19" name="Oval 153"/>
              <p:cNvSpPr>
                <a:spLocks noChangeAspect="1" noChangeArrowheads="1"/>
              </p:cNvSpPr>
              <p:nvPr/>
            </p:nvSpPr>
            <p:spPr bwMode="auto">
              <a:xfrm>
                <a:off x="5430" y="3369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20" name="Oval 154"/>
              <p:cNvSpPr>
                <a:spLocks noChangeAspect="1" noChangeArrowheads="1"/>
              </p:cNvSpPr>
              <p:nvPr/>
            </p:nvSpPr>
            <p:spPr bwMode="auto">
              <a:xfrm>
                <a:off x="5526" y="3366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21" name="Oval 155"/>
              <p:cNvSpPr>
                <a:spLocks noChangeAspect="1" noChangeArrowheads="1"/>
              </p:cNvSpPr>
              <p:nvPr/>
            </p:nvSpPr>
            <p:spPr bwMode="auto">
              <a:xfrm>
                <a:off x="5343" y="3471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22" name="Oval 156"/>
              <p:cNvSpPr>
                <a:spLocks noChangeAspect="1" noChangeArrowheads="1"/>
              </p:cNvSpPr>
              <p:nvPr/>
            </p:nvSpPr>
            <p:spPr bwMode="auto">
              <a:xfrm>
                <a:off x="5439" y="3468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23" name="Oval 157"/>
              <p:cNvSpPr>
                <a:spLocks noChangeAspect="1" noChangeArrowheads="1"/>
              </p:cNvSpPr>
              <p:nvPr/>
            </p:nvSpPr>
            <p:spPr bwMode="auto">
              <a:xfrm>
                <a:off x="5535" y="3465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24" name="Oval 158"/>
              <p:cNvSpPr>
                <a:spLocks noChangeAspect="1" noChangeArrowheads="1"/>
              </p:cNvSpPr>
              <p:nvPr/>
            </p:nvSpPr>
            <p:spPr bwMode="auto">
              <a:xfrm>
                <a:off x="5340" y="356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25" name="Oval 159"/>
              <p:cNvSpPr>
                <a:spLocks noChangeAspect="1" noChangeArrowheads="1"/>
              </p:cNvSpPr>
              <p:nvPr/>
            </p:nvSpPr>
            <p:spPr bwMode="auto">
              <a:xfrm>
                <a:off x="5436" y="3564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26" name="Oval 160"/>
              <p:cNvSpPr>
                <a:spLocks noChangeAspect="1" noChangeArrowheads="1"/>
              </p:cNvSpPr>
              <p:nvPr/>
            </p:nvSpPr>
            <p:spPr bwMode="auto">
              <a:xfrm>
                <a:off x="5532" y="3561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27" name="Oval 161"/>
              <p:cNvSpPr>
                <a:spLocks noChangeAspect="1" noChangeArrowheads="1"/>
              </p:cNvSpPr>
              <p:nvPr/>
            </p:nvSpPr>
            <p:spPr bwMode="auto">
              <a:xfrm>
                <a:off x="5351" y="3673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28" name="Oval 162"/>
              <p:cNvSpPr>
                <a:spLocks noChangeAspect="1" noChangeArrowheads="1"/>
              </p:cNvSpPr>
              <p:nvPr/>
            </p:nvSpPr>
            <p:spPr bwMode="auto">
              <a:xfrm>
                <a:off x="5447" y="3670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29" name="Oval 163"/>
              <p:cNvSpPr>
                <a:spLocks noChangeAspect="1" noChangeArrowheads="1"/>
              </p:cNvSpPr>
              <p:nvPr/>
            </p:nvSpPr>
            <p:spPr bwMode="auto">
              <a:xfrm>
                <a:off x="5543" y="366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30" name="Oval 164"/>
              <p:cNvSpPr>
                <a:spLocks noChangeAspect="1" noChangeArrowheads="1"/>
              </p:cNvSpPr>
              <p:nvPr/>
            </p:nvSpPr>
            <p:spPr bwMode="auto">
              <a:xfrm>
                <a:off x="5348" y="3769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31" name="Oval 165"/>
              <p:cNvSpPr>
                <a:spLocks noChangeAspect="1" noChangeArrowheads="1"/>
              </p:cNvSpPr>
              <p:nvPr/>
            </p:nvSpPr>
            <p:spPr bwMode="auto">
              <a:xfrm>
                <a:off x="5444" y="3766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32" name="Oval 166"/>
              <p:cNvSpPr>
                <a:spLocks noChangeAspect="1" noChangeArrowheads="1"/>
              </p:cNvSpPr>
              <p:nvPr/>
            </p:nvSpPr>
            <p:spPr bwMode="auto">
              <a:xfrm>
                <a:off x="5540" y="3763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33" name="Oval 167"/>
              <p:cNvSpPr>
                <a:spLocks noChangeAspect="1" noChangeArrowheads="1"/>
              </p:cNvSpPr>
              <p:nvPr/>
            </p:nvSpPr>
            <p:spPr bwMode="auto">
              <a:xfrm>
                <a:off x="5342" y="3862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34" name="Oval 168"/>
              <p:cNvSpPr>
                <a:spLocks noChangeAspect="1" noChangeArrowheads="1"/>
              </p:cNvSpPr>
              <p:nvPr/>
            </p:nvSpPr>
            <p:spPr bwMode="auto">
              <a:xfrm>
                <a:off x="5438" y="3859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35" name="Oval 169"/>
              <p:cNvSpPr>
                <a:spLocks noChangeAspect="1" noChangeArrowheads="1"/>
              </p:cNvSpPr>
              <p:nvPr/>
            </p:nvSpPr>
            <p:spPr bwMode="auto">
              <a:xfrm>
                <a:off x="5534" y="3856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36" name="Oval 170"/>
              <p:cNvSpPr>
                <a:spLocks noChangeAspect="1" noChangeArrowheads="1"/>
              </p:cNvSpPr>
              <p:nvPr/>
            </p:nvSpPr>
            <p:spPr bwMode="auto">
              <a:xfrm>
                <a:off x="5339" y="3958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37" name="Oval 171"/>
              <p:cNvSpPr>
                <a:spLocks noChangeAspect="1" noChangeArrowheads="1"/>
              </p:cNvSpPr>
              <p:nvPr/>
            </p:nvSpPr>
            <p:spPr bwMode="auto">
              <a:xfrm>
                <a:off x="5435" y="3955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38" name="Oval 172"/>
              <p:cNvSpPr>
                <a:spLocks noChangeAspect="1" noChangeArrowheads="1"/>
              </p:cNvSpPr>
              <p:nvPr/>
            </p:nvSpPr>
            <p:spPr bwMode="auto">
              <a:xfrm>
                <a:off x="5531" y="3952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39" name="Oval 173"/>
              <p:cNvSpPr>
                <a:spLocks noChangeAspect="1" noChangeArrowheads="1"/>
              </p:cNvSpPr>
              <p:nvPr/>
            </p:nvSpPr>
            <p:spPr bwMode="auto">
              <a:xfrm>
                <a:off x="5348" y="405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40" name="Oval 174"/>
              <p:cNvSpPr>
                <a:spLocks noChangeAspect="1" noChangeArrowheads="1"/>
              </p:cNvSpPr>
              <p:nvPr/>
            </p:nvSpPr>
            <p:spPr bwMode="auto">
              <a:xfrm>
                <a:off x="5444" y="4054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41" name="Oval 175"/>
              <p:cNvSpPr>
                <a:spLocks noChangeAspect="1" noChangeArrowheads="1"/>
              </p:cNvSpPr>
              <p:nvPr/>
            </p:nvSpPr>
            <p:spPr bwMode="auto">
              <a:xfrm>
                <a:off x="5540" y="4051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42" name="Oval 176"/>
              <p:cNvSpPr>
                <a:spLocks noChangeAspect="1" noChangeArrowheads="1"/>
              </p:cNvSpPr>
              <p:nvPr/>
            </p:nvSpPr>
            <p:spPr bwMode="auto">
              <a:xfrm>
                <a:off x="5345" y="4153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43" name="Oval 177"/>
              <p:cNvSpPr>
                <a:spLocks noChangeAspect="1" noChangeArrowheads="1"/>
              </p:cNvSpPr>
              <p:nvPr/>
            </p:nvSpPr>
            <p:spPr bwMode="auto">
              <a:xfrm>
                <a:off x="5441" y="4150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744" name="Oval 178"/>
              <p:cNvSpPr>
                <a:spLocks noChangeAspect="1" noChangeArrowheads="1"/>
              </p:cNvSpPr>
              <p:nvPr/>
            </p:nvSpPr>
            <p:spPr bwMode="auto">
              <a:xfrm>
                <a:off x="5537" y="414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54612" name="Group 179"/>
            <p:cNvGrpSpPr>
              <a:grpSpLocks/>
            </p:cNvGrpSpPr>
            <p:nvPr/>
          </p:nvGrpSpPr>
          <p:grpSpPr bwMode="auto">
            <a:xfrm rot="-546226">
              <a:off x="5267" y="1638"/>
              <a:ext cx="250" cy="2057"/>
              <a:chOff x="5328" y="2124"/>
              <a:chExt cx="250" cy="2057"/>
            </a:xfrm>
          </p:grpSpPr>
          <p:sp>
            <p:nvSpPr>
              <p:cNvPr id="54613" name="Oval 180"/>
              <p:cNvSpPr>
                <a:spLocks noChangeAspect="1" noChangeArrowheads="1"/>
              </p:cNvSpPr>
              <p:nvPr/>
            </p:nvSpPr>
            <p:spPr bwMode="auto">
              <a:xfrm>
                <a:off x="5334" y="2130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14" name="Oval 181"/>
              <p:cNvSpPr>
                <a:spLocks noChangeAspect="1" noChangeArrowheads="1"/>
              </p:cNvSpPr>
              <p:nvPr/>
            </p:nvSpPr>
            <p:spPr bwMode="auto">
              <a:xfrm>
                <a:off x="5430" y="212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15" name="Oval 182"/>
              <p:cNvSpPr>
                <a:spLocks noChangeAspect="1" noChangeArrowheads="1"/>
              </p:cNvSpPr>
              <p:nvPr/>
            </p:nvSpPr>
            <p:spPr bwMode="auto">
              <a:xfrm>
                <a:off x="5526" y="2124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16" name="Oval 183"/>
              <p:cNvSpPr>
                <a:spLocks noChangeAspect="1" noChangeArrowheads="1"/>
              </p:cNvSpPr>
              <p:nvPr/>
            </p:nvSpPr>
            <p:spPr bwMode="auto">
              <a:xfrm>
                <a:off x="5331" y="2226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17" name="Oval 184"/>
              <p:cNvSpPr>
                <a:spLocks noChangeAspect="1" noChangeArrowheads="1"/>
              </p:cNvSpPr>
              <p:nvPr/>
            </p:nvSpPr>
            <p:spPr bwMode="auto">
              <a:xfrm>
                <a:off x="5427" y="2223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18" name="Oval 185"/>
              <p:cNvSpPr>
                <a:spLocks noChangeAspect="1" noChangeArrowheads="1"/>
              </p:cNvSpPr>
              <p:nvPr/>
            </p:nvSpPr>
            <p:spPr bwMode="auto">
              <a:xfrm>
                <a:off x="5523" y="2220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19" name="Oval 186"/>
              <p:cNvSpPr>
                <a:spLocks noChangeAspect="1" noChangeArrowheads="1"/>
              </p:cNvSpPr>
              <p:nvPr/>
            </p:nvSpPr>
            <p:spPr bwMode="auto">
              <a:xfrm>
                <a:off x="5340" y="2325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20" name="Oval 187"/>
              <p:cNvSpPr>
                <a:spLocks noChangeAspect="1" noChangeArrowheads="1"/>
              </p:cNvSpPr>
              <p:nvPr/>
            </p:nvSpPr>
            <p:spPr bwMode="auto">
              <a:xfrm>
                <a:off x="5436" y="2322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21" name="Oval 188"/>
              <p:cNvSpPr>
                <a:spLocks noChangeAspect="1" noChangeArrowheads="1"/>
              </p:cNvSpPr>
              <p:nvPr/>
            </p:nvSpPr>
            <p:spPr bwMode="auto">
              <a:xfrm>
                <a:off x="5532" y="2319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22" name="Oval 189"/>
              <p:cNvSpPr>
                <a:spLocks noChangeAspect="1" noChangeArrowheads="1"/>
              </p:cNvSpPr>
              <p:nvPr/>
            </p:nvSpPr>
            <p:spPr bwMode="auto">
              <a:xfrm>
                <a:off x="5337" y="2421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23" name="Oval 190"/>
              <p:cNvSpPr>
                <a:spLocks noChangeAspect="1" noChangeArrowheads="1"/>
              </p:cNvSpPr>
              <p:nvPr/>
            </p:nvSpPr>
            <p:spPr bwMode="auto">
              <a:xfrm>
                <a:off x="5433" y="2418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24" name="Oval 191"/>
              <p:cNvSpPr>
                <a:spLocks noChangeAspect="1" noChangeArrowheads="1"/>
              </p:cNvSpPr>
              <p:nvPr/>
            </p:nvSpPr>
            <p:spPr bwMode="auto">
              <a:xfrm>
                <a:off x="5529" y="2415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25" name="Oval 192"/>
              <p:cNvSpPr>
                <a:spLocks noChangeAspect="1" noChangeArrowheads="1"/>
              </p:cNvSpPr>
              <p:nvPr/>
            </p:nvSpPr>
            <p:spPr bwMode="auto">
              <a:xfrm>
                <a:off x="5331" y="2514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26" name="Oval 193"/>
              <p:cNvSpPr>
                <a:spLocks noChangeAspect="1" noChangeArrowheads="1"/>
              </p:cNvSpPr>
              <p:nvPr/>
            </p:nvSpPr>
            <p:spPr bwMode="auto">
              <a:xfrm>
                <a:off x="5427" y="2511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27" name="Oval 194"/>
              <p:cNvSpPr>
                <a:spLocks noChangeAspect="1" noChangeArrowheads="1"/>
              </p:cNvSpPr>
              <p:nvPr/>
            </p:nvSpPr>
            <p:spPr bwMode="auto">
              <a:xfrm>
                <a:off x="5523" y="2508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28" name="Oval 195"/>
              <p:cNvSpPr>
                <a:spLocks noChangeAspect="1" noChangeArrowheads="1"/>
              </p:cNvSpPr>
              <p:nvPr/>
            </p:nvSpPr>
            <p:spPr bwMode="auto">
              <a:xfrm>
                <a:off x="5328" y="2610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29" name="Oval 196"/>
              <p:cNvSpPr>
                <a:spLocks noChangeAspect="1" noChangeArrowheads="1"/>
              </p:cNvSpPr>
              <p:nvPr/>
            </p:nvSpPr>
            <p:spPr bwMode="auto">
              <a:xfrm>
                <a:off x="5424" y="260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30" name="Oval 197"/>
              <p:cNvSpPr>
                <a:spLocks noChangeAspect="1" noChangeArrowheads="1"/>
              </p:cNvSpPr>
              <p:nvPr/>
            </p:nvSpPr>
            <p:spPr bwMode="auto">
              <a:xfrm>
                <a:off x="5520" y="2604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31" name="Oval 198"/>
              <p:cNvSpPr>
                <a:spLocks noChangeAspect="1" noChangeArrowheads="1"/>
              </p:cNvSpPr>
              <p:nvPr/>
            </p:nvSpPr>
            <p:spPr bwMode="auto">
              <a:xfrm>
                <a:off x="5337" y="2709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32" name="Oval 199"/>
              <p:cNvSpPr>
                <a:spLocks noChangeAspect="1" noChangeArrowheads="1"/>
              </p:cNvSpPr>
              <p:nvPr/>
            </p:nvSpPr>
            <p:spPr bwMode="auto">
              <a:xfrm>
                <a:off x="5433" y="2706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33" name="Oval 200"/>
              <p:cNvSpPr>
                <a:spLocks noChangeAspect="1" noChangeArrowheads="1"/>
              </p:cNvSpPr>
              <p:nvPr/>
            </p:nvSpPr>
            <p:spPr bwMode="auto">
              <a:xfrm>
                <a:off x="5529" y="2703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34" name="Oval 201"/>
              <p:cNvSpPr>
                <a:spLocks noChangeAspect="1" noChangeArrowheads="1"/>
              </p:cNvSpPr>
              <p:nvPr/>
            </p:nvSpPr>
            <p:spPr bwMode="auto">
              <a:xfrm>
                <a:off x="5334" y="2805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35" name="Oval 202"/>
              <p:cNvSpPr>
                <a:spLocks noChangeAspect="1" noChangeArrowheads="1"/>
              </p:cNvSpPr>
              <p:nvPr/>
            </p:nvSpPr>
            <p:spPr bwMode="auto">
              <a:xfrm>
                <a:off x="5430" y="2802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36" name="Oval 203"/>
              <p:cNvSpPr>
                <a:spLocks noChangeAspect="1" noChangeArrowheads="1"/>
              </p:cNvSpPr>
              <p:nvPr/>
            </p:nvSpPr>
            <p:spPr bwMode="auto">
              <a:xfrm>
                <a:off x="5526" y="2799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37" name="Oval 204"/>
              <p:cNvSpPr>
                <a:spLocks noChangeAspect="1" noChangeArrowheads="1"/>
              </p:cNvSpPr>
              <p:nvPr/>
            </p:nvSpPr>
            <p:spPr bwMode="auto">
              <a:xfrm>
                <a:off x="5340" y="2892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38" name="Oval 205"/>
              <p:cNvSpPr>
                <a:spLocks noChangeAspect="1" noChangeArrowheads="1"/>
              </p:cNvSpPr>
              <p:nvPr/>
            </p:nvSpPr>
            <p:spPr bwMode="auto">
              <a:xfrm>
                <a:off x="5436" y="2889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39" name="Oval 206"/>
              <p:cNvSpPr>
                <a:spLocks noChangeAspect="1" noChangeArrowheads="1"/>
              </p:cNvSpPr>
              <p:nvPr/>
            </p:nvSpPr>
            <p:spPr bwMode="auto">
              <a:xfrm>
                <a:off x="5532" y="2886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40" name="Oval 207"/>
              <p:cNvSpPr>
                <a:spLocks noChangeAspect="1" noChangeArrowheads="1"/>
              </p:cNvSpPr>
              <p:nvPr/>
            </p:nvSpPr>
            <p:spPr bwMode="auto">
              <a:xfrm>
                <a:off x="5337" y="2988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41" name="Oval 208"/>
              <p:cNvSpPr>
                <a:spLocks noChangeAspect="1" noChangeArrowheads="1"/>
              </p:cNvSpPr>
              <p:nvPr/>
            </p:nvSpPr>
            <p:spPr bwMode="auto">
              <a:xfrm>
                <a:off x="5433" y="2985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42" name="Oval 209"/>
              <p:cNvSpPr>
                <a:spLocks noChangeAspect="1" noChangeArrowheads="1"/>
              </p:cNvSpPr>
              <p:nvPr/>
            </p:nvSpPr>
            <p:spPr bwMode="auto">
              <a:xfrm>
                <a:off x="5529" y="2982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43" name="Oval 210"/>
              <p:cNvSpPr>
                <a:spLocks noChangeAspect="1" noChangeArrowheads="1"/>
              </p:cNvSpPr>
              <p:nvPr/>
            </p:nvSpPr>
            <p:spPr bwMode="auto">
              <a:xfrm>
                <a:off x="5346" y="308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44" name="Oval 211"/>
              <p:cNvSpPr>
                <a:spLocks noChangeAspect="1" noChangeArrowheads="1"/>
              </p:cNvSpPr>
              <p:nvPr/>
            </p:nvSpPr>
            <p:spPr bwMode="auto">
              <a:xfrm>
                <a:off x="5442" y="3084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45" name="Oval 212"/>
              <p:cNvSpPr>
                <a:spLocks noChangeAspect="1" noChangeArrowheads="1"/>
              </p:cNvSpPr>
              <p:nvPr/>
            </p:nvSpPr>
            <p:spPr bwMode="auto">
              <a:xfrm>
                <a:off x="5538" y="3081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46" name="Oval 213"/>
              <p:cNvSpPr>
                <a:spLocks noChangeAspect="1" noChangeArrowheads="1"/>
              </p:cNvSpPr>
              <p:nvPr/>
            </p:nvSpPr>
            <p:spPr bwMode="auto">
              <a:xfrm>
                <a:off x="5343" y="3183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47" name="Oval 214"/>
              <p:cNvSpPr>
                <a:spLocks noChangeAspect="1" noChangeArrowheads="1"/>
              </p:cNvSpPr>
              <p:nvPr/>
            </p:nvSpPr>
            <p:spPr bwMode="auto">
              <a:xfrm>
                <a:off x="5439" y="3180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48" name="Oval 215"/>
              <p:cNvSpPr>
                <a:spLocks noChangeAspect="1" noChangeArrowheads="1"/>
              </p:cNvSpPr>
              <p:nvPr/>
            </p:nvSpPr>
            <p:spPr bwMode="auto">
              <a:xfrm>
                <a:off x="5535" y="317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49" name="Oval 216"/>
              <p:cNvSpPr>
                <a:spLocks noChangeAspect="1" noChangeArrowheads="1"/>
              </p:cNvSpPr>
              <p:nvPr/>
            </p:nvSpPr>
            <p:spPr bwMode="auto">
              <a:xfrm>
                <a:off x="5337" y="3276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50" name="Oval 217"/>
              <p:cNvSpPr>
                <a:spLocks noChangeAspect="1" noChangeArrowheads="1"/>
              </p:cNvSpPr>
              <p:nvPr/>
            </p:nvSpPr>
            <p:spPr bwMode="auto">
              <a:xfrm>
                <a:off x="5433" y="3273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51" name="Oval 218"/>
              <p:cNvSpPr>
                <a:spLocks noChangeAspect="1" noChangeArrowheads="1"/>
              </p:cNvSpPr>
              <p:nvPr/>
            </p:nvSpPr>
            <p:spPr bwMode="auto">
              <a:xfrm>
                <a:off x="5529" y="3270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52" name="Oval 219"/>
              <p:cNvSpPr>
                <a:spLocks noChangeAspect="1" noChangeArrowheads="1"/>
              </p:cNvSpPr>
              <p:nvPr/>
            </p:nvSpPr>
            <p:spPr bwMode="auto">
              <a:xfrm>
                <a:off x="5334" y="3372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53" name="Oval 220"/>
              <p:cNvSpPr>
                <a:spLocks noChangeAspect="1" noChangeArrowheads="1"/>
              </p:cNvSpPr>
              <p:nvPr/>
            </p:nvSpPr>
            <p:spPr bwMode="auto">
              <a:xfrm>
                <a:off x="5430" y="3369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54" name="Oval 221"/>
              <p:cNvSpPr>
                <a:spLocks noChangeAspect="1" noChangeArrowheads="1"/>
              </p:cNvSpPr>
              <p:nvPr/>
            </p:nvSpPr>
            <p:spPr bwMode="auto">
              <a:xfrm>
                <a:off x="5526" y="3366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55" name="Oval 222"/>
              <p:cNvSpPr>
                <a:spLocks noChangeAspect="1" noChangeArrowheads="1"/>
              </p:cNvSpPr>
              <p:nvPr/>
            </p:nvSpPr>
            <p:spPr bwMode="auto">
              <a:xfrm>
                <a:off x="5343" y="3471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56" name="Oval 223"/>
              <p:cNvSpPr>
                <a:spLocks noChangeAspect="1" noChangeArrowheads="1"/>
              </p:cNvSpPr>
              <p:nvPr/>
            </p:nvSpPr>
            <p:spPr bwMode="auto">
              <a:xfrm>
                <a:off x="5439" y="3468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57" name="Oval 224"/>
              <p:cNvSpPr>
                <a:spLocks noChangeAspect="1" noChangeArrowheads="1"/>
              </p:cNvSpPr>
              <p:nvPr/>
            </p:nvSpPr>
            <p:spPr bwMode="auto">
              <a:xfrm>
                <a:off x="5535" y="3465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58" name="Oval 225"/>
              <p:cNvSpPr>
                <a:spLocks noChangeAspect="1" noChangeArrowheads="1"/>
              </p:cNvSpPr>
              <p:nvPr/>
            </p:nvSpPr>
            <p:spPr bwMode="auto">
              <a:xfrm>
                <a:off x="5340" y="356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59" name="Oval 226"/>
              <p:cNvSpPr>
                <a:spLocks noChangeAspect="1" noChangeArrowheads="1"/>
              </p:cNvSpPr>
              <p:nvPr/>
            </p:nvSpPr>
            <p:spPr bwMode="auto">
              <a:xfrm>
                <a:off x="5436" y="3564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60" name="Oval 227"/>
              <p:cNvSpPr>
                <a:spLocks noChangeAspect="1" noChangeArrowheads="1"/>
              </p:cNvSpPr>
              <p:nvPr/>
            </p:nvSpPr>
            <p:spPr bwMode="auto">
              <a:xfrm>
                <a:off x="5532" y="3561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61" name="Oval 228"/>
              <p:cNvSpPr>
                <a:spLocks noChangeAspect="1" noChangeArrowheads="1"/>
              </p:cNvSpPr>
              <p:nvPr/>
            </p:nvSpPr>
            <p:spPr bwMode="auto">
              <a:xfrm>
                <a:off x="5351" y="3673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62" name="Oval 229"/>
              <p:cNvSpPr>
                <a:spLocks noChangeAspect="1" noChangeArrowheads="1"/>
              </p:cNvSpPr>
              <p:nvPr/>
            </p:nvSpPr>
            <p:spPr bwMode="auto">
              <a:xfrm>
                <a:off x="5447" y="3670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63" name="Oval 230"/>
              <p:cNvSpPr>
                <a:spLocks noChangeAspect="1" noChangeArrowheads="1"/>
              </p:cNvSpPr>
              <p:nvPr/>
            </p:nvSpPr>
            <p:spPr bwMode="auto">
              <a:xfrm>
                <a:off x="5543" y="366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64" name="Oval 231"/>
              <p:cNvSpPr>
                <a:spLocks noChangeAspect="1" noChangeArrowheads="1"/>
              </p:cNvSpPr>
              <p:nvPr/>
            </p:nvSpPr>
            <p:spPr bwMode="auto">
              <a:xfrm>
                <a:off x="5348" y="3769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65" name="Oval 232"/>
              <p:cNvSpPr>
                <a:spLocks noChangeAspect="1" noChangeArrowheads="1"/>
              </p:cNvSpPr>
              <p:nvPr/>
            </p:nvSpPr>
            <p:spPr bwMode="auto">
              <a:xfrm>
                <a:off x="5444" y="3766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66" name="Oval 233"/>
              <p:cNvSpPr>
                <a:spLocks noChangeAspect="1" noChangeArrowheads="1"/>
              </p:cNvSpPr>
              <p:nvPr/>
            </p:nvSpPr>
            <p:spPr bwMode="auto">
              <a:xfrm>
                <a:off x="5540" y="3763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67" name="Oval 234"/>
              <p:cNvSpPr>
                <a:spLocks noChangeAspect="1" noChangeArrowheads="1"/>
              </p:cNvSpPr>
              <p:nvPr/>
            </p:nvSpPr>
            <p:spPr bwMode="auto">
              <a:xfrm>
                <a:off x="5342" y="3862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68" name="Oval 235"/>
              <p:cNvSpPr>
                <a:spLocks noChangeAspect="1" noChangeArrowheads="1"/>
              </p:cNvSpPr>
              <p:nvPr/>
            </p:nvSpPr>
            <p:spPr bwMode="auto">
              <a:xfrm>
                <a:off x="5438" y="3859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69" name="Oval 236"/>
              <p:cNvSpPr>
                <a:spLocks noChangeAspect="1" noChangeArrowheads="1"/>
              </p:cNvSpPr>
              <p:nvPr/>
            </p:nvSpPr>
            <p:spPr bwMode="auto">
              <a:xfrm>
                <a:off x="5534" y="3856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70" name="Oval 237"/>
              <p:cNvSpPr>
                <a:spLocks noChangeAspect="1" noChangeArrowheads="1"/>
              </p:cNvSpPr>
              <p:nvPr/>
            </p:nvSpPr>
            <p:spPr bwMode="auto">
              <a:xfrm>
                <a:off x="5339" y="3958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71" name="Oval 238"/>
              <p:cNvSpPr>
                <a:spLocks noChangeAspect="1" noChangeArrowheads="1"/>
              </p:cNvSpPr>
              <p:nvPr/>
            </p:nvSpPr>
            <p:spPr bwMode="auto">
              <a:xfrm>
                <a:off x="5435" y="3955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72" name="Oval 239"/>
              <p:cNvSpPr>
                <a:spLocks noChangeAspect="1" noChangeArrowheads="1"/>
              </p:cNvSpPr>
              <p:nvPr/>
            </p:nvSpPr>
            <p:spPr bwMode="auto">
              <a:xfrm>
                <a:off x="5531" y="3952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73" name="Oval 240"/>
              <p:cNvSpPr>
                <a:spLocks noChangeAspect="1" noChangeArrowheads="1"/>
              </p:cNvSpPr>
              <p:nvPr/>
            </p:nvSpPr>
            <p:spPr bwMode="auto">
              <a:xfrm>
                <a:off x="5348" y="405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74" name="Oval 241"/>
              <p:cNvSpPr>
                <a:spLocks noChangeAspect="1" noChangeArrowheads="1"/>
              </p:cNvSpPr>
              <p:nvPr/>
            </p:nvSpPr>
            <p:spPr bwMode="auto">
              <a:xfrm>
                <a:off x="5444" y="4054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75" name="Oval 242"/>
              <p:cNvSpPr>
                <a:spLocks noChangeAspect="1" noChangeArrowheads="1"/>
              </p:cNvSpPr>
              <p:nvPr/>
            </p:nvSpPr>
            <p:spPr bwMode="auto">
              <a:xfrm>
                <a:off x="5540" y="4051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76" name="Oval 243"/>
              <p:cNvSpPr>
                <a:spLocks noChangeAspect="1" noChangeArrowheads="1"/>
              </p:cNvSpPr>
              <p:nvPr/>
            </p:nvSpPr>
            <p:spPr bwMode="auto">
              <a:xfrm>
                <a:off x="5345" y="4153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77" name="Oval 244"/>
              <p:cNvSpPr>
                <a:spLocks noChangeAspect="1" noChangeArrowheads="1"/>
              </p:cNvSpPr>
              <p:nvPr/>
            </p:nvSpPr>
            <p:spPr bwMode="auto">
              <a:xfrm>
                <a:off x="5441" y="4150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4678" name="Oval 245"/>
              <p:cNvSpPr>
                <a:spLocks noChangeAspect="1" noChangeArrowheads="1"/>
              </p:cNvSpPr>
              <p:nvPr/>
            </p:nvSpPr>
            <p:spPr bwMode="auto">
              <a:xfrm>
                <a:off x="5537" y="4147"/>
                <a:ext cx="35" cy="28"/>
              </a:xfrm>
              <a:prstGeom prst="ellipse">
                <a:avLst/>
              </a:prstGeom>
              <a:solidFill>
                <a:srgbClr val="3366FF"/>
              </a:solidFill>
              <a:ln w="95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117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4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 smtClean="0">
                <a:solidFill>
                  <a:srgbClr val="7030A0"/>
                </a:solidFill>
              </a:rPr>
              <a:t>CFD Simulation of rotating frame for compressor for wet compression.</a:t>
            </a:r>
          </a:p>
        </p:txBody>
      </p:sp>
      <p:sp>
        <p:nvSpPr>
          <p:cNvPr id="1290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305800" cy="1828800"/>
          </a:xfrm>
          <a:noFill/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130000"/>
              </a:lnSpc>
              <a:buFontTx/>
              <a:buNone/>
            </a:pPr>
            <a:r>
              <a:rPr lang="en-US" altLang="en-US" sz="2200" dirty="0" smtClean="0"/>
              <a:t>	</a:t>
            </a:r>
            <a:r>
              <a:rPr lang="en-US" altLang="zh-CN" sz="2200" dirty="0" smtClean="0">
                <a:ea typeface="SimSun" panose="02010600030101010101" pitchFamily="2" charset="-122"/>
                <a:cs typeface="Times New Roman" panose="02020603050405020304" pitchFamily="18" charset="0"/>
              </a:rPr>
              <a:t>The time-averaged, unsteady state </a:t>
            </a:r>
            <a:r>
              <a:rPr lang="en-US" altLang="zh-CN" sz="2200" dirty="0" err="1" smtClean="0">
                <a:ea typeface="SimSun" panose="02010600030101010101" pitchFamily="2" charset="-122"/>
                <a:cs typeface="Times New Roman" panose="02020603050405020304" pitchFamily="18" charset="0"/>
              </a:rPr>
              <a:t>Navier</a:t>
            </a:r>
            <a:r>
              <a:rPr lang="en-US" altLang="zh-CN" sz="2200" dirty="0" smtClean="0">
                <a:ea typeface="SimSun" panose="02010600030101010101" pitchFamily="2" charset="-122"/>
                <a:cs typeface="Times New Roman" panose="02020603050405020304" pitchFamily="18" charset="0"/>
              </a:rPr>
              <a:t>-Stokes equations as well as equations for mass, energy and species transport are solved.  The governing equations for conservation of mass, momentum, and energy are given as:</a:t>
            </a:r>
          </a:p>
        </p:txBody>
      </p:sp>
      <p:graphicFrame>
        <p:nvGraphicFramePr>
          <p:cNvPr id="129028" name="Object 8"/>
          <p:cNvGraphicFramePr>
            <a:graphicFrameLocks noChangeAspect="1"/>
          </p:cNvGraphicFramePr>
          <p:nvPr/>
        </p:nvGraphicFramePr>
        <p:xfrm>
          <a:off x="1524000" y="3800475"/>
          <a:ext cx="2068513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6" name="Equation" r:id="rId4" imgW="1231366" imgH="431613" progId="Equation.3">
                  <p:embed/>
                </p:oleObj>
              </mc:Choice>
              <mc:Fallback>
                <p:oleObj name="Equation" r:id="rId4" imgW="1231366" imgH="431613" progId="Equation.3">
                  <p:embed/>
                  <p:pic>
                    <p:nvPicPr>
                      <p:cNvPr id="12902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800475"/>
                        <a:ext cx="2068513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029" name="Object 10"/>
          <p:cNvGraphicFramePr>
            <a:graphicFrameLocks noChangeAspect="1"/>
          </p:cNvGraphicFramePr>
          <p:nvPr/>
        </p:nvGraphicFramePr>
        <p:xfrm>
          <a:off x="1524000" y="4645025"/>
          <a:ext cx="5583238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7" name="Equation" r:id="rId6" imgW="3390900" imgH="457200" progId="Equation.3">
                  <p:embed/>
                </p:oleObj>
              </mc:Choice>
              <mc:Fallback>
                <p:oleObj name="Equation" r:id="rId6" imgW="3390900" imgH="457200" progId="Equation.3">
                  <p:embed/>
                  <p:pic>
                    <p:nvPicPr>
                      <p:cNvPr id="12902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645025"/>
                        <a:ext cx="5583238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030" name="Object 12"/>
          <p:cNvGraphicFramePr>
            <a:graphicFrameLocks noChangeAspect="1"/>
          </p:cNvGraphicFramePr>
          <p:nvPr/>
        </p:nvGraphicFramePr>
        <p:xfrm>
          <a:off x="1531938" y="5548313"/>
          <a:ext cx="5783262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8" name="Equation" r:id="rId8" imgW="3581400" imgH="482600" progId="Equation.3">
                  <p:embed/>
                </p:oleObj>
              </mc:Choice>
              <mc:Fallback>
                <p:oleObj name="Equation" r:id="rId8" imgW="3581400" imgH="482600" progId="Equation.3">
                  <p:embed/>
                  <p:pic>
                    <p:nvPicPr>
                      <p:cNvPr id="12903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1938" y="5548313"/>
                        <a:ext cx="5783262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172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solidFill>
                  <a:srgbClr val="92D050"/>
                </a:solidFill>
              </a:rPr>
              <a:t>Conservation Equations</a:t>
            </a:r>
          </a:p>
        </p:txBody>
      </p:sp>
      <p:sp>
        <p:nvSpPr>
          <p:cNvPr id="131075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305800" cy="1881188"/>
          </a:xfrm>
          <a:noFill/>
        </p:spPr>
        <p:txBody>
          <a:bodyPr/>
          <a:lstStyle/>
          <a:p>
            <a:pPr algn="just" eaLnBrk="1" hangingPunct="1">
              <a:lnSpc>
                <a:spcPct val="130000"/>
              </a:lnSpc>
              <a:buFontTx/>
              <a:buNone/>
            </a:pPr>
            <a:r>
              <a:rPr lang="en-US" altLang="en-US" sz="2000" dirty="0" smtClean="0"/>
              <a:t>	</a:t>
            </a:r>
            <a:r>
              <a:rPr lang="en-US" altLang="zh-CN" sz="2000" dirty="0" smtClean="0">
                <a:ea typeface="SimSun" panose="02010600030101010101" pitchFamily="2" charset="-122"/>
              </a:rPr>
              <a:t>In wet compression with fog cooling, water droplets evaporate and the vapor diffuses into its surrounding flow. The flow mixture consists of three main components: water vapor (H</a:t>
            </a:r>
            <a:r>
              <a:rPr lang="en-US" altLang="zh-CN" sz="2000" baseline="-30000" dirty="0" smtClean="0">
                <a:ea typeface="SimSun" panose="02010600030101010101" pitchFamily="2" charset="-122"/>
              </a:rPr>
              <a:t>2</a:t>
            </a:r>
            <a:r>
              <a:rPr lang="en-US" altLang="zh-CN" sz="2000" dirty="0" smtClean="0">
                <a:ea typeface="SimSun" panose="02010600030101010101" pitchFamily="2" charset="-122"/>
              </a:rPr>
              <a:t>O), oxygen (O</a:t>
            </a:r>
            <a:r>
              <a:rPr lang="en-US" altLang="zh-CN" sz="2000" baseline="-30000" dirty="0" smtClean="0">
                <a:ea typeface="SimSun" panose="02010600030101010101" pitchFamily="2" charset="-122"/>
              </a:rPr>
              <a:t>2</a:t>
            </a:r>
            <a:r>
              <a:rPr lang="en-US" altLang="zh-CN" sz="2000" dirty="0" smtClean="0">
                <a:ea typeface="SimSun" panose="02010600030101010101" pitchFamily="2" charset="-122"/>
              </a:rPr>
              <a:t>) and nitrogen (N</a:t>
            </a:r>
            <a:r>
              <a:rPr lang="en-US" altLang="zh-CN" sz="2000" baseline="-30000" dirty="0" smtClean="0">
                <a:ea typeface="SimSun" panose="02010600030101010101" pitchFamily="2" charset="-122"/>
              </a:rPr>
              <a:t>2</a:t>
            </a:r>
            <a:r>
              <a:rPr lang="en-US" altLang="zh-CN" sz="2000" dirty="0" smtClean="0">
                <a:ea typeface="SimSun" panose="02010600030101010101" pitchFamily="2" charset="-122"/>
              </a:rPr>
              <a:t>).  The equation for species transport is </a:t>
            </a:r>
          </a:p>
        </p:txBody>
      </p:sp>
      <p:graphicFrame>
        <p:nvGraphicFramePr>
          <p:cNvPr id="131076" name="Object 14"/>
          <p:cNvGraphicFramePr>
            <a:graphicFrameLocks noChangeAspect="1"/>
          </p:cNvGraphicFramePr>
          <p:nvPr/>
        </p:nvGraphicFramePr>
        <p:xfrm>
          <a:off x="1600200" y="3197225"/>
          <a:ext cx="51816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2" name="Equation" r:id="rId4" imgW="3187700" imgH="482600" progId="Equation.3">
                  <p:embed/>
                </p:oleObj>
              </mc:Choice>
              <mc:Fallback>
                <p:oleObj name="Equation" r:id="rId4" imgW="3187700" imgH="482600" progId="Equation.3">
                  <p:embed/>
                  <p:pic>
                    <p:nvPicPr>
                      <p:cNvPr id="13107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197225"/>
                        <a:ext cx="5181600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77" name="Rectangle 16"/>
          <p:cNvSpPr>
            <a:spLocks noChangeArrowheads="1"/>
          </p:cNvSpPr>
          <p:nvPr/>
        </p:nvSpPr>
        <p:spPr bwMode="auto">
          <a:xfrm>
            <a:off x="533400" y="4114800"/>
            <a:ext cx="8305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30000"/>
              </a:lnSpc>
              <a:buFontTx/>
              <a:buNone/>
            </a:pPr>
            <a:r>
              <a:rPr lang="en-US" altLang="en-US" sz="2000" dirty="0"/>
              <a:t>	</a:t>
            </a:r>
            <a:r>
              <a:rPr lang="en-US" altLang="zh-CN" sz="2000" dirty="0">
                <a:ea typeface="SimSun" panose="02010600030101010101" pitchFamily="2" charset="-122"/>
              </a:rPr>
              <a:t>The standard k-</a:t>
            </a:r>
            <a:r>
              <a:rPr lang="en-US" altLang="zh-CN" sz="2000" dirty="0">
                <a:ea typeface="SimSun" panose="02010600030101010101" pitchFamily="2" charset="-122"/>
                <a:sym typeface="Symbol" panose="05050102010706020507" pitchFamily="18" charset="2"/>
              </a:rPr>
              <a:t></a:t>
            </a:r>
            <a:r>
              <a:rPr lang="en-US" altLang="zh-CN" sz="2000" dirty="0">
                <a:ea typeface="SimSun" panose="02010600030101010101" pitchFamily="2" charset="-122"/>
              </a:rPr>
              <a:t> model, which, based on the </a:t>
            </a:r>
            <a:r>
              <a:rPr lang="en-US" altLang="zh-CN" sz="2000" dirty="0" err="1">
                <a:ea typeface="SimSun" panose="02010600030101010101" pitchFamily="2" charset="-122"/>
              </a:rPr>
              <a:t>Boussinesq</a:t>
            </a:r>
            <a:r>
              <a:rPr lang="en-US" altLang="zh-CN" sz="2000" dirty="0">
                <a:ea typeface="SimSun" panose="02010600030101010101" pitchFamily="2" charset="-122"/>
              </a:rPr>
              <a:t> hypothesis, relates the Reynolds stresses to the mean velocity as </a:t>
            </a:r>
          </a:p>
        </p:txBody>
      </p:sp>
      <p:graphicFrame>
        <p:nvGraphicFramePr>
          <p:cNvPr id="131078" name="Object 17"/>
          <p:cNvGraphicFramePr>
            <a:graphicFrameLocks noChangeAspect="1"/>
          </p:cNvGraphicFramePr>
          <p:nvPr/>
        </p:nvGraphicFramePr>
        <p:xfrm>
          <a:off x="1600200" y="5181600"/>
          <a:ext cx="34258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3" name="Equation" r:id="rId6" imgW="2120900" imgH="533400" progId="Equation.3">
                  <p:embed/>
                </p:oleObj>
              </mc:Choice>
              <mc:Fallback>
                <p:oleObj name="Equation" r:id="rId6" imgW="2120900" imgH="533400" progId="Equation.3">
                  <p:embed/>
                  <p:pic>
                    <p:nvPicPr>
                      <p:cNvPr id="131078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181600"/>
                        <a:ext cx="3425825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894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solidFill>
                  <a:schemeClr val="bg2">
                    <a:lumMod val="50000"/>
                  </a:schemeClr>
                </a:solidFill>
              </a:rPr>
              <a:t>CFD Simulation (Equations)</a:t>
            </a:r>
          </a:p>
        </p:txBody>
      </p:sp>
      <p:sp>
        <p:nvSpPr>
          <p:cNvPr id="133123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305800" cy="1143000"/>
          </a:xfrm>
          <a:noFill/>
        </p:spPr>
        <p:txBody>
          <a:bodyPr/>
          <a:lstStyle/>
          <a:p>
            <a:pPr algn="just" eaLnBrk="1" hangingPunct="1">
              <a:lnSpc>
                <a:spcPct val="130000"/>
              </a:lnSpc>
              <a:buFontTx/>
              <a:buNone/>
            </a:pPr>
            <a:r>
              <a:rPr lang="en-US" altLang="en-US" sz="2400" dirty="0" smtClean="0"/>
              <a:t>	</a:t>
            </a:r>
            <a:r>
              <a:rPr lang="en-US" altLang="zh-CN" sz="2400" dirty="0" smtClean="0">
                <a:ea typeface="SimSun" panose="02010600030101010101" pitchFamily="2" charset="-122"/>
                <a:cs typeface="Times New Roman" panose="02020603050405020304" pitchFamily="18" charset="0"/>
              </a:rPr>
              <a:t>The equations for the turbulent kinetic energy (k) and the dissipation rate (</a:t>
            </a:r>
            <a:r>
              <a:rPr lang="en-US" altLang="zh-CN" sz="2400" dirty="0" smtClean="0"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en-US" altLang="zh-CN" sz="2400" dirty="0" smtClean="0">
                <a:ea typeface="SimSun" panose="02010600030101010101" pitchFamily="2" charset="-122"/>
                <a:cs typeface="Times New Roman" panose="02020603050405020304" pitchFamily="18" charset="0"/>
              </a:rPr>
              <a:t>) are:</a:t>
            </a:r>
          </a:p>
        </p:txBody>
      </p:sp>
      <p:graphicFrame>
        <p:nvGraphicFramePr>
          <p:cNvPr id="133124" name="Object 15"/>
          <p:cNvGraphicFramePr>
            <a:graphicFrameLocks noChangeAspect="1"/>
          </p:cNvGraphicFramePr>
          <p:nvPr/>
        </p:nvGraphicFramePr>
        <p:xfrm>
          <a:off x="1524000" y="2749550"/>
          <a:ext cx="5181600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6" name="Equation" r:id="rId4" imgW="3162300" imgH="508000" progId="Equation.3">
                  <p:embed/>
                </p:oleObj>
              </mc:Choice>
              <mc:Fallback>
                <p:oleObj name="Equation" r:id="rId4" imgW="3162300" imgH="508000" progId="Equation.3">
                  <p:embed/>
                  <p:pic>
                    <p:nvPicPr>
                      <p:cNvPr id="133124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749550"/>
                        <a:ext cx="5181600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25" name="Object 17"/>
          <p:cNvGraphicFramePr>
            <a:graphicFrameLocks noChangeAspect="1"/>
          </p:cNvGraphicFramePr>
          <p:nvPr/>
        </p:nvGraphicFramePr>
        <p:xfrm>
          <a:off x="1524000" y="3986213"/>
          <a:ext cx="6324600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7" name="Equation" r:id="rId6" imgW="3797300" imgH="508000" progId="Equation.3">
                  <p:embed/>
                </p:oleObj>
              </mc:Choice>
              <mc:Fallback>
                <p:oleObj name="Equation" r:id="rId6" imgW="3797300" imgH="508000" progId="Equation.3">
                  <p:embed/>
                  <p:pic>
                    <p:nvPicPr>
                      <p:cNvPr id="133125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986213"/>
                        <a:ext cx="6324600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710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46063"/>
            <a:ext cx="7772400" cy="6254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 smtClean="0">
                <a:solidFill>
                  <a:schemeClr val="accent6">
                    <a:lumMod val="75000"/>
                  </a:schemeClr>
                </a:solidFill>
              </a:rPr>
              <a:t>Equations for Discrete Phase of Droplet</a:t>
            </a:r>
          </a:p>
        </p:txBody>
      </p:sp>
      <p:grpSp>
        <p:nvGrpSpPr>
          <p:cNvPr id="135171" name="Group 1028"/>
          <p:cNvGrpSpPr>
            <a:grpSpLocks/>
          </p:cNvGrpSpPr>
          <p:nvPr/>
        </p:nvGrpSpPr>
        <p:grpSpPr bwMode="auto">
          <a:xfrm>
            <a:off x="909638" y="947738"/>
            <a:ext cx="4648200" cy="5867400"/>
            <a:chOff x="528" y="480"/>
            <a:chExt cx="2928" cy="3696"/>
          </a:xfrm>
        </p:grpSpPr>
        <p:grpSp>
          <p:nvGrpSpPr>
            <p:cNvPr id="135176" name="Group 1029"/>
            <p:cNvGrpSpPr>
              <a:grpSpLocks/>
            </p:cNvGrpSpPr>
            <p:nvPr/>
          </p:nvGrpSpPr>
          <p:grpSpPr bwMode="auto">
            <a:xfrm>
              <a:off x="528" y="480"/>
              <a:ext cx="2928" cy="2674"/>
              <a:chOff x="768" y="768"/>
              <a:chExt cx="2688" cy="2386"/>
            </a:xfrm>
          </p:grpSpPr>
          <p:pic>
            <p:nvPicPr>
              <p:cNvPr id="135180" name="Picture 1030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8" y="2064"/>
                <a:ext cx="2688" cy="5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35181" name="Picture 103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8" y="768"/>
                <a:ext cx="1872" cy="3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35182" name="Picture 103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8" y="1048"/>
                <a:ext cx="1872" cy="5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35183" name="Picture 103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8" y="1542"/>
                <a:ext cx="2688" cy="5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35184" name="Picture 1034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8" y="2591"/>
                <a:ext cx="2688" cy="5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35177" name="Group 1035"/>
            <p:cNvGrpSpPr>
              <a:grpSpLocks/>
            </p:cNvGrpSpPr>
            <p:nvPr/>
          </p:nvGrpSpPr>
          <p:grpSpPr bwMode="auto">
            <a:xfrm>
              <a:off x="528" y="3120"/>
              <a:ext cx="2208" cy="1056"/>
              <a:chOff x="768" y="3312"/>
              <a:chExt cx="1872" cy="822"/>
            </a:xfrm>
          </p:grpSpPr>
          <p:pic>
            <p:nvPicPr>
              <p:cNvPr id="135178" name="Picture 1036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8" y="3312"/>
                <a:ext cx="1872" cy="5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35179" name="Picture 1037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8" y="3840"/>
                <a:ext cx="866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35172" name="Text Box 1038"/>
          <p:cNvSpPr txBox="1">
            <a:spLocks noChangeArrowheads="1"/>
          </p:cNvSpPr>
          <p:nvPr/>
        </p:nvSpPr>
        <p:spPr bwMode="auto">
          <a:xfrm>
            <a:off x="5867400" y="923925"/>
            <a:ext cx="3124200" cy="5889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en-US" sz="3200" dirty="0">
                <a:solidFill>
                  <a:srgbClr val="0000FF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Continuity </a:t>
            </a:r>
          </a:p>
        </p:txBody>
      </p:sp>
      <p:sp>
        <p:nvSpPr>
          <p:cNvPr id="135173" name="Text Box 1039"/>
          <p:cNvSpPr txBox="1">
            <a:spLocks noChangeArrowheads="1"/>
          </p:cNvSpPr>
          <p:nvPr/>
        </p:nvSpPr>
        <p:spPr bwMode="auto">
          <a:xfrm>
            <a:off x="5867400" y="2052638"/>
            <a:ext cx="3124200" cy="588962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en-US" sz="3200" dirty="0">
                <a:solidFill>
                  <a:srgbClr val="0000FF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Mass transfer </a:t>
            </a:r>
          </a:p>
        </p:txBody>
      </p:sp>
      <p:sp>
        <p:nvSpPr>
          <p:cNvPr id="135174" name="Text Box 1040"/>
          <p:cNvSpPr txBox="1">
            <a:spLocks noChangeArrowheads="1"/>
          </p:cNvSpPr>
          <p:nvPr/>
        </p:nvSpPr>
        <p:spPr bwMode="auto">
          <a:xfrm>
            <a:off x="5943600" y="3900488"/>
            <a:ext cx="2971800" cy="588962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en-US" sz="3200" dirty="0">
                <a:solidFill>
                  <a:srgbClr val="0000FF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Heat transfer </a:t>
            </a:r>
          </a:p>
        </p:txBody>
      </p:sp>
      <p:sp>
        <p:nvSpPr>
          <p:cNvPr id="135175" name="Text Box 1041"/>
          <p:cNvSpPr txBox="1">
            <a:spLocks noChangeArrowheads="1"/>
          </p:cNvSpPr>
          <p:nvPr/>
        </p:nvSpPr>
        <p:spPr bwMode="auto">
          <a:xfrm>
            <a:off x="4953000" y="5867400"/>
            <a:ext cx="4038600" cy="5889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en-US" sz="3200" dirty="0">
                <a:solidFill>
                  <a:srgbClr val="0000FF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Stochastic method</a:t>
            </a:r>
          </a:p>
        </p:txBody>
      </p:sp>
    </p:spTree>
    <p:extLst>
      <p:ext uri="{BB962C8B-B14F-4D97-AF65-F5344CB8AC3E}">
        <p14:creationId xmlns:p14="http://schemas.microsoft.com/office/powerpoint/2010/main" val="354181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7030A0"/>
                </a:solidFill>
              </a:rPr>
              <a:t>Theory (Evaporation time)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97000"/>
            <a:ext cx="7772400" cy="609600"/>
          </a:xfrm>
          <a:noFill/>
        </p:spPr>
        <p:txBody>
          <a:bodyPr/>
          <a:lstStyle/>
          <a:p>
            <a:pPr algn="just" eaLnBrk="1" hangingPunct="1">
              <a:lnSpc>
                <a:spcPct val="130000"/>
              </a:lnSpc>
              <a:buFontTx/>
              <a:buNone/>
            </a:pPr>
            <a:r>
              <a:rPr lang="en-US" altLang="en-US" sz="2400" dirty="0" smtClean="0"/>
              <a:t>	Evaporation time,</a:t>
            </a:r>
          </a:p>
        </p:txBody>
      </p:sp>
      <p:graphicFrame>
        <p:nvGraphicFramePr>
          <p:cNvPr id="116740" name="Object 4"/>
          <p:cNvGraphicFramePr>
            <a:graphicFrameLocks noChangeAspect="1"/>
          </p:cNvGraphicFramePr>
          <p:nvPr/>
        </p:nvGraphicFramePr>
        <p:xfrm>
          <a:off x="1371600" y="2235200"/>
          <a:ext cx="2208213" cy="1192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0" name="Equation" r:id="rId4" imgW="1320227" imgH="710891" progId="Equation.3">
                  <p:embed/>
                </p:oleObj>
              </mc:Choice>
              <mc:Fallback>
                <p:oleObj name="Equation" r:id="rId4" imgW="1320227" imgH="710891" progId="Equation.3">
                  <p:embed/>
                  <p:pic>
                    <p:nvPicPr>
                      <p:cNvPr id="11674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235200"/>
                        <a:ext cx="2208213" cy="1192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741" name="Text Box 5"/>
          <p:cNvSpPr txBox="1">
            <a:spLocks noChangeArrowheads="1"/>
          </p:cNvSpPr>
          <p:nvPr/>
        </p:nvSpPr>
        <p:spPr bwMode="auto">
          <a:xfrm>
            <a:off x="4495800" y="2159000"/>
            <a:ext cx="4191000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/>
              <a:t>R = Universal Gas Constant (8.314Kj/</a:t>
            </a:r>
            <a:r>
              <a:rPr lang="en-US" altLang="en-US" sz="1600" dirty="0" err="1"/>
              <a:t>Kmole</a:t>
            </a:r>
            <a:r>
              <a:rPr lang="en-US" altLang="en-US" sz="1600" dirty="0"/>
              <a:t>-K)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ym typeface="Symbol" panose="05050102010706020507" pitchFamily="18" charset="2"/>
              </a:rPr>
              <a:t></a:t>
            </a:r>
            <a:r>
              <a:rPr lang="en-US" altLang="en-US" sz="1600" baseline="-25000" dirty="0">
                <a:sym typeface="Symbol" panose="05050102010706020507" pitchFamily="18" charset="2"/>
              </a:rPr>
              <a:t>a</a:t>
            </a:r>
            <a:r>
              <a:rPr lang="en-US" altLang="en-US" sz="1600" dirty="0">
                <a:sym typeface="Symbol" panose="05050102010706020507" pitchFamily="18" charset="2"/>
              </a:rPr>
              <a:t> = Air Density (kg/m³), </a:t>
            </a:r>
            <a:r>
              <a:rPr lang="en-US" altLang="en-US" sz="1600" dirty="0" err="1">
                <a:sym typeface="Symbol" panose="05050102010706020507" pitchFamily="18" charset="2"/>
              </a:rPr>
              <a:t>D</a:t>
            </a:r>
            <a:r>
              <a:rPr lang="en-US" altLang="en-US" sz="1600" baseline="-25000" dirty="0" err="1">
                <a:sym typeface="Symbol" panose="05050102010706020507" pitchFamily="18" charset="2"/>
              </a:rPr>
              <a:t>d</a:t>
            </a:r>
            <a:r>
              <a:rPr lang="en-US" altLang="en-US" sz="1600" dirty="0">
                <a:sym typeface="Symbol" panose="05050102010706020507" pitchFamily="18" charset="2"/>
              </a:rPr>
              <a:t> = Droplet Dia.(m)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ym typeface="Symbol" panose="05050102010706020507" pitchFamily="18" charset="2"/>
              </a:rPr>
              <a:t>P</a:t>
            </a:r>
            <a:r>
              <a:rPr lang="en-US" altLang="en-US" sz="1600" baseline="-25000" dirty="0">
                <a:sym typeface="Symbol" panose="05050102010706020507" pitchFamily="18" charset="2"/>
              </a:rPr>
              <a:t>a</a:t>
            </a:r>
            <a:r>
              <a:rPr lang="en-US" altLang="en-US" sz="1600" dirty="0">
                <a:sym typeface="Symbol" panose="05050102010706020507" pitchFamily="18" charset="2"/>
              </a:rPr>
              <a:t> = Air Press. (</a:t>
            </a:r>
            <a:r>
              <a:rPr lang="en-US" altLang="en-US" sz="1600" dirty="0" err="1">
                <a:sym typeface="Symbol" panose="05050102010706020507" pitchFamily="18" charset="2"/>
              </a:rPr>
              <a:t>kPa</a:t>
            </a:r>
            <a:r>
              <a:rPr lang="en-US" altLang="en-US" sz="1600" dirty="0">
                <a:sym typeface="Symbol" panose="05050102010706020507" pitchFamily="18" charset="2"/>
              </a:rPr>
              <a:t>), T</a:t>
            </a:r>
            <a:r>
              <a:rPr lang="en-US" altLang="en-US" sz="1600" baseline="-25000" dirty="0">
                <a:sym typeface="Symbol" panose="05050102010706020507" pitchFamily="18" charset="2"/>
              </a:rPr>
              <a:t>a</a:t>
            </a:r>
            <a:r>
              <a:rPr lang="en-US" altLang="en-US" sz="1600" dirty="0">
                <a:sym typeface="Symbol" panose="05050102010706020507" pitchFamily="18" charset="2"/>
              </a:rPr>
              <a:t> = Air Temp.(K)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ym typeface="Symbol" panose="05050102010706020507" pitchFamily="18" charset="2"/>
              </a:rPr>
              <a:t>P</a:t>
            </a:r>
            <a:r>
              <a:rPr lang="en-US" altLang="en-US" sz="1600" baseline="-25000" dirty="0">
                <a:sym typeface="Symbol" panose="05050102010706020507" pitchFamily="18" charset="2"/>
              </a:rPr>
              <a:t>s</a:t>
            </a:r>
            <a:r>
              <a:rPr lang="en-US" altLang="en-US" sz="1600" dirty="0">
                <a:sym typeface="Symbol" panose="05050102010706020507" pitchFamily="18" charset="2"/>
              </a:rPr>
              <a:t> = Sat. Press. (</a:t>
            </a:r>
            <a:r>
              <a:rPr lang="en-US" altLang="en-US" sz="1600" dirty="0" err="1">
                <a:sym typeface="Symbol" panose="05050102010706020507" pitchFamily="18" charset="2"/>
              </a:rPr>
              <a:t>kPa</a:t>
            </a:r>
            <a:r>
              <a:rPr lang="en-US" altLang="en-US" sz="1600" dirty="0">
                <a:sym typeface="Symbol" panose="05050102010706020507" pitchFamily="18" charset="2"/>
              </a:rPr>
              <a:t>), T</a:t>
            </a:r>
            <a:r>
              <a:rPr lang="en-US" altLang="en-US" sz="1600" baseline="-25000" dirty="0">
                <a:sym typeface="Symbol" panose="05050102010706020507" pitchFamily="18" charset="2"/>
              </a:rPr>
              <a:t>d</a:t>
            </a:r>
            <a:r>
              <a:rPr lang="en-US" altLang="en-US" sz="1600" dirty="0">
                <a:sym typeface="Symbol" panose="05050102010706020507" pitchFamily="18" charset="2"/>
              </a:rPr>
              <a:t> = Droplet Temp.(K)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ym typeface="Symbol" panose="05050102010706020507" pitchFamily="18" charset="2"/>
              </a:rPr>
              <a:t>M = Molecular Wt.</a:t>
            </a:r>
            <a:endParaRPr lang="en-US" altLang="en-US" sz="1600" dirty="0"/>
          </a:p>
        </p:txBody>
      </p:sp>
      <p:sp>
        <p:nvSpPr>
          <p:cNvPr id="116742" name="Text Box 8"/>
          <p:cNvSpPr txBox="1">
            <a:spLocks noChangeArrowheads="1"/>
          </p:cNvSpPr>
          <p:nvPr/>
        </p:nvSpPr>
        <p:spPr bwMode="auto">
          <a:xfrm>
            <a:off x="5181600" y="3733800"/>
            <a:ext cx="3505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sz="1600">
                <a:solidFill>
                  <a:schemeClr val="bg2"/>
                </a:solidFill>
              </a:rPr>
              <a:t>[Ref: Zheng et. al.]</a:t>
            </a:r>
          </a:p>
        </p:txBody>
      </p:sp>
      <p:sp>
        <p:nvSpPr>
          <p:cNvPr id="116743" name="Line 9"/>
          <p:cNvSpPr>
            <a:spLocks noChangeShapeType="1"/>
          </p:cNvSpPr>
          <p:nvPr/>
        </p:nvSpPr>
        <p:spPr bwMode="auto">
          <a:xfrm flipV="1">
            <a:off x="2667000" y="3124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744" name="Line 10"/>
          <p:cNvSpPr>
            <a:spLocks noChangeShapeType="1"/>
          </p:cNvSpPr>
          <p:nvPr/>
        </p:nvSpPr>
        <p:spPr bwMode="auto">
          <a:xfrm>
            <a:off x="2601686" y="27432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745" name="Line 11"/>
          <p:cNvSpPr>
            <a:spLocks noChangeShapeType="1"/>
          </p:cNvSpPr>
          <p:nvPr/>
        </p:nvSpPr>
        <p:spPr bwMode="auto">
          <a:xfrm>
            <a:off x="3276600" y="27432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746" name="Line 12"/>
          <p:cNvSpPr>
            <a:spLocks noChangeShapeType="1"/>
          </p:cNvSpPr>
          <p:nvPr/>
        </p:nvSpPr>
        <p:spPr bwMode="auto">
          <a:xfrm flipV="1">
            <a:off x="3657600" y="2209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747" name="Rectangle 13"/>
          <p:cNvSpPr>
            <a:spLocks noChangeArrowheads="1"/>
          </p:cNvSpPr>
          <p:nvPr/>
        </p:nvSpPr>
        <p:spPr bwMode="auto">
          <a:xfrm>
            <a:off x="457200" y="407035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30000"/>
              </a:lnSpc>
              <a:buFontTx/>
              <a:buNone/>
            </a:pPr>
            <a:r>
              <a:rPr lang="en-US" altLang="en-US" sz="2400" dirty="0"/>
              <a:t>	Evaporation time,</a:t>
            </a:r>
          </a:p>
        </p:txBody>
      </p:sp>
      <p:graphicFrame>
        <p:nvGraphicFramePr>
          <p:cNvPr id="116748" name="Object 14"/>
          <p:cNvGraphicFramePr>
            <a:graphicFrameLocks noChangeAspect="1"/>
          </p:cNvGraphicFramePr>
          <p:nvPr/>
        </p:nvGraphicFramePr>
        <p:xfrm>
          <a:off x="1339850" y="4876800"/>
          <a:ext cx="2271713" cy="1192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" name="Equation" r:id="rId6" imgW="1358310" imgH="710891" progId="Equation.3">
                  <p:embed/>
                </p:oleObj>
              </mc:Choice>
              <mc:Fallback>
                <p:oleObj name="Equation" r:id="rId6" imgW="1358310" imgH="710891" progId="Equation.3">
                  <p:embed/>
                  <p:pic>
                    <p:nvPicPr>
                      <p:cNvPr id="11674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850" y="4876800"/>
                        <a:ext cx="2271713" cy="1192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749" name="Text Box 15"/>
          <p:cNvSpPr txBox="1">
            <a:spLocks noChangeArrowheads="1"/>
          </p:cNvSpPr>
          <p:nvPr/>
        </p:nvSpPr>
        <p:spPr bwMode="auto">
          <a:xfrm>
            <a:off x="4495800" y="5062538"/>
            <a:ext cx="4191000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ym typeface="Symbol" panose="05050102010706020507" pitchFamily="18" charset="2"/>
              </a:rPr>
              <a:t></a:t>
            </a:r>
            <a:r>
              <a:rPr lang="en-US" altLang="en-US" sz="1600" baseline="-25000" dirty="0">
                <a:sym typeface="Symbol" panose="05050102010706020507" pitchFamily="18" charset="2"/>
              </a:rPr>
              <a:t>0</a:t>
            </a:r>
            <a:r>
              <a:rPr lang="en-US" altLang="en-US" sz="1600" dirty="0"/>
              <a:t> = Specific Humidity (kg/kg Dry Air)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ym typeface="Symbol" panose="05050102010706020507" pitchFamily="18" charset="2"/>
              </a:rPr>
              <a:t></a:t>
            </a:r>
            <a:r>
              <a:rPr lang="en-US" altLang="en-US" sz="1600" baseline="-25000" dirty="0">
                <a:sym typeface="Symbol" panose="05050102010706020507" pitchFamily="18" charset="2"/>
              </a:rPr>
              <a:t>1</a:t>
            </a:r>
            <a:r>
              <a:rPr lang="en-US" altLang="en-US" sz="1600" dirty="0"/>
              <a:t> = Specific Humidity (kg/kg Dry Air) at sat.</a:t>
            </a:r>
          </a:p>
        </p:txBody>
      </p:sp>
      <p:sp>
        <p:nvSpPr>
          <p:cNvPr id="116750" name="Text Box 16"/>
          <p:cNvSpPr txBox="1">
            <a:spLocks noChangeArrowheads="1"/>
          </p:cNvSpPr>
          <p:nvPr/>
        </p:nvSpPr>
        <p:spPr bwMode="auto">
          <a:xfrm>
            <a:off x="4953000" y="6070600"/>
            <a:ext cx="3505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sz="1600">
                <a:solidFill>
                  <a:schemeClr val="bg2"/>
                </a:solidFill>
              </a:rPr>
              <a:t>[Ref: White et. al.]</a:t>
            </a:r>
          </a:p>
        </p:txBody>
      </p:sp>
      <p:sp>
        <p:nvSpPr>
          <p:cNvPr id="116751" name="Line 17"/>
          <p:cNvSpPr>
            <a:spLocks noChangeShapeType="1"/>
          </p:cNvSpPr>
          <p:nvPr/>
        </p:nvSpPr>
        <p:spPr bwMode="auto">
          <a:xfrm flipV="1">
            <a:off x="3581400" y="538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752" name="Line 18"/>
          <p:cNvSpPr>
            <a:spLocks noChangeShapeType="1"/>
          </p:cNvSpPr>
          <p:nvPr/>
        </p:nvSpPr>
        <p:spPr bwMode="auto">
          <a:xfrm>
            <a:off x="3733800" y="49276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74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6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3" grpId="0" animBg="1"/>
      <p:bldP spid="116744" grpId="0" animBg="1"/>
      <p:bldP spid="116745" grpId="0" animBg="1"/>
      <p:bldP spid="116746" grpId="0" animBg="1"/>
      <p:bldP spid="116751" grpId="0" animBg="1"/>
      <p:bldP spid="11675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6868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 smtClean="0">
                <a:solidFill>
                  <a:srgbClr val="7030A0"/>
                </a:solidFill>
              </a:rPr>
              <a:t>Governing Parameters of Evaporation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133600"/>
          </a:xfrm>
          <a:noFill/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130000"/>
              </a:lnSpc>
              <a:buFontTx/>
              <a:buNone/>
            </a:pPr>
            <a:r>
              <a:rPr lang="en-US" altLang="en-US" sz="2400" dirty="0" smtClean="0"/>
              <a:t>Ambient temperature is in the range of 20 – 30°C. So, if there is any reduction of pressure in some points, it may get wrong temperature due to the absence of correct data. The following table can help us understand this fact.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179167"/>
              </p:ext>
            </p:extLst>
          </p:nvPr>
        </p:nvGraphicFramePr>
        <p:xfrm>
          <a:off x="762002" y="3505200"/>
          <a:ext cx="7543798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0913">
                  <a:extLst>
                    <a:ext uri="{9D8B030D-6E8A-4147-A177-3AD203B41FA5}">
                      <a16:colId xmlns="" xmlns:a16="http://schemas.microsoft.com/office/drawing/2014/main" val="2337584065"/>
                    </a:ext>
                  </a:extLst>
                </a:gridCol>
                <a:gridCol w="2121055">
                  <a:extLst>
                    <a:ext uri="{9D8B030D-6E8A-4147-A177-3AD203B41FA5}">
                      <a16:colId xmlns="" xmlns:a16="http://schemas.microsoft.com/office/drawing/2014/main" val="4094495229"/>
                    </a:ext>
                  </a:extLst>
                </a:gridCol>
                <a:gridCol w="439522">
                  <a:extLst>
                    <a:ext uri="{9D8B030D-6E8A-4147-A177-3AD203B41FA5}">
                      <a16:colId xmlns="" xmlns:a16="http://schemas.microsoft.com/office/drawing/2014/main" val="558545338"/>
                    </a:ext>
                  </a:extLst>
                </a:gridCol>
                <a:gridCol w="1470913">
                  <a:extLst>
                    <a:ext uri="{9D8B030D-6E8A-4147-A177-3AD203B41FA5}">
                      <a16:colId xmlns="" xmlns:a16="http://schemas.microsoft.com/office/drawing/2014/main" val="2843926388"/>
                    </a:ext>
                  </a:extLst>
                </a:gridCol>
                <a:gridCol w="2041395">
                  <a:extLst>
                    <a:ext uri="{9D8B030D-6E8A-4147-A177-3AD203B41FA5}">
                      <a16:colId xmlns="" xmlns:a16="http://schemas.microsoft.com/office/drawing/2014/main" val="2725742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Temperature (°C)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Saturation Pressure (</a:t>
                      </a:r>
                      <a:r>
                        <a:rPr lang="en-US" dirty="0" err="1" smtClean="0"/>
                        <a:t>kPa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Temperature (°C)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Saturation Pressure (</a:t>
                      </a:r>
                      <a:r>
                        <a:rPr lang="en-US" dirty="0" err="1" smtClean="0"/>
                        <a:t>kPa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6224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0.6117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4.2469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317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0.8725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5.6291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2678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1.2281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7.3851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8443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1.7057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9.5953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53502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2.3392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12.352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48950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3.1698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81194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88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6868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 smtClean="0">
                <a:solidFill>
                  <a:srgbClr val="7030A0"/>
                </a:solidFill>
              </a:rPr>
              <a:t>Source of Wrong Prediction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1600200"/>
            <a:ext cx="7391400" cy="460885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28" y="1600200"/>
            <a:ext cx="7391401" cy="4608858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1676400" y="3810000"/>
            <a:ext cx="1905000" cy="762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299" y="1600200"/>
            <a:ext cx="7391401" cy="4608858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V="1">
            <a:off x="3048000" y="2362200"/>
            <a:ext cx="3352800" cy="1752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35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8900"/>
            <a:ext cx="8686800" cy="762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chemeClr val="accent3">
                    <a:lumMod val="75000"/>
                  </a:schemeClr>
                </a:solidFill>
              </a:rPr>
              <a:t>Droplet Coalescence</a:t>
            </a:r>
          </a:p>
        </p:txBody>
      </p:sp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685800" y="1016000"/>
            <a:ext cx="7950200" cy="26416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05000"/>
              </a:lnSpc>
            </a:pPr>
            <a:r>
              <a:rPr lang="en-US" altLang="en-US" dirty="0">
                <a:cs typeface="Times New Roman" panose="02020603050405020304" pitchFamily="18" charset="0"/>
              </a:rPr>
              <a:t>O'Rourke’s (1981) coalescence model </a:t>
            </a:r>
            <a:r>
              <a:rPr lang="en-US" altLang="en-US" dirty="0" smtClean="0">
                <a:cs typeface="Times New Roman" panose="02020603050405020304" pitchFamily="18" charset="0"/>
              </a:rPr>
              <a:t>is one of the most renowned one in this study.</a:t>
            </a:r>
          </a:p>
          <a:p>
            <a:pPr marL="914400" indent="-684213" algn="just">
              <a:lnSpc>
                <a:spcPct val="105000"/>
              </a:lnSpc>
            </a:pPr>
            <a:r>
              <a:rPr lang="en-US" altLang="en-US" dirty="0" smtClean="0">
                <a:cs typeface="Times New Roman" panose="02020603050405020304" pitchFamily="18" charset="0"/>
              </a:rPr>
              <a:t>(a)	This model is dependent on mesh size.</a:t>
            </a:r>
          </a:p>
          <a:p>
            <a:pPr marL="914400" indent="-684213" algn="just">
              <a:lnSpc>
                <a:spcPct val="105000"/>
              </a:lnSpc>
            </a:pPr>
            <a:r>
              <a:rPr lang="en-US" altLang="en-US" dirty="0" smtClean="0">
                <a:cs typeface="Times New Roman" panose="02020603050405020304" pitchFamily="18" charset="0"/>
              </a:rPr>
              <a:t>	So, in the figure, although droplets 1 and 2 are closer than 1 and 3, but 1 and 2 are not modeled to coalesce, while 1 and 3 will coalesce.</a:t>
            </a:r>
            <a:endParaRPr lang="en-US" altLang="en-US" dirty="0">
              <a:cs typeface="Times New Roman" panose="02020603050405020304" pitchFamily="18" charset="0"/>
            </a:endParaRPr>
          </a:p>
        </p:txBody>
      </p:sp>
      <p:sp>
        <p:nvSpPr>
          <p:cNvPr id="120859" name="Rectangle 50"/>
          <p:cNvSpPr>
            <a:spLocks noChangeArrowheads="1"/>
          </p:cNvSpPr>
          <p:nvPr/>
        </p:nvSpPr>
        <p:spPr bwMode="auto">
          <a:xfrm>
            <a:off x="2578100" y="4064000"/>
            <a:ext cx="2057400" cy="165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60" name="Rectangle 51"/>
          <p:cNvSpPr>
            <a:spLocks noChangeArrowheads="1"/>
          </p:cNvSpPr>
          <p:nvPr/>
        </p:nvSpPr>
        <p:spPr bwMode="auto">
          <a:xfrm>
            <a:off x="4635500" y="4064000"/>
            <a:ext cx="2057400" cy="165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61" name="Oval 52"/>
          <p:cNvSpPr>
            <a:spLocks noChangeAspect="1" noChangeArrowheads="1"/>
          </p:cNvSpPr>
          <p:nvPr/>
        </p:nvSpPr>
        <p:spPr bwMode="auto">
          <a:xfrm>
            <a:off x="2914650" y="43688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62" name="Oval 53"/>
          <p:cNvSpPr>
            <a:spLocks noChangeAspect="1" noChangeArrowheads="1"/>
          </p:cNvSpPr>
          <p:nvPr/>
        </p:nvSpPr>
        <p:spPr bwMode="auto">
          <a:xfrm>
            <a:off x="4318000" y="45212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63" name="Oval 54"/>
          <p:cNvSpPr>
            <a:spLocks noChangeAspect="1" noChangeArrowheads="1"/>
          </p:cNvSpPr>
          <p:nvPr/>
        </p:nvSpPr>
        <p:spPr bwMode="auto">
          <a:xfrm>
            <a:off x="4165600" y="50800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65" name="Oval 56"/>
          <p:cNvSpPr>
            <a:spLocks noChangeAspect="1" noChangeArrowheads="1"/>
          </p:cNvSpPr>
          <p:nvPr/>
        </p:nvSpPr>
        <p:spPr bwMode="auto">
          <a:xfrm>
            <a:off x="3632200" y="42164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66" name="Oval 57"/>
          <p:cNvSpPr>
            <a:spLocks noChangeAspect="1" noChangeArrowheads="1"/>
          </p:cNvSpPr>
          <p:nvPr/>
        </p:nvSpPr>
        <p:spPr bwMode="auto">
          <a:xfrm>
            <a:off x="2667000" y="52324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67" name="Oval 58"/>
          <p:cNvSpPr>
            <a:spLocks noChangeAspect="1" noChangeArrowheads="1"/>
          </p:cNvSpPr>
          <p:nvPr/>
        </p:nvSpPr>
        <p:spPr bwMode="auto">
          <a:xfrm>
            <a:off x="3181350" y="48260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69" name="Oval 60"/>
          <p:cNvSpPr>
            <a:spLocks noChangeAspect="1" noChangeArrowheads="1"/>
          </p:cNvSpPr>
          <p:nvPr/>
        </p:nvSpPr>
        <p:spPr bwMode="auto">
          <a:xfrm>
            <a:off x="4775200" y="48260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70" name="Oval 61"/>
          <p:cNvSpPr>
            <a:spLocks noChangeAspect="1" noChangeArrowheads="1"/>
          </p:cNvSpPr>
          <p:nvPr/>
        </p:nvSpPr>
        <p:spPr bwMode="auto">
          <a:xfrm>
            <a:off x="6442075" y="47244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71" name="Oval 62"/>
          <p:cNvSpPr>
            <a:spLocks noChangeAspect="1" noChangeArrowheads="1"/>
          </p:cNvSpPr>
          <p:nvPr/>
        </p:nvSpPr>
        <p:spPr bwMode="auto">
          <a:xfrm>
            <a:off x="5969000" y="45720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72" name="Oval 63"/>
          <p:cNvSpPr>
            <a:spLocks noChangeAspect="1" noChangeArrowheads="1"/>
          </p:cNvSpPr>
          <p:nvPr/>
        </p:nvSpPr>
        <p:spPr bwMode="auto">
          <a:xfrm>
            <a:off x="5645150" y="52324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73" name="Oval 64"/>
          <p:cNvSpPr>
            <a:spLocks noChangeAspect="1" noChangeArrowheads="1"/>
          </p:cNvSpPr>
          <p:nvPr/>
        </p:nvSpPr>
        <p:spPr bwMode="auto">
          <a:xfrm>
            <a:off x="5680075" y="41148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75" name="Oval 66"/>
          <p:cNvSpPr>
            <a:spLocks noChangeAspect="1" noChangeArrowheads="1"/>
          </p:cNvSpPr>
          <p:nvPr/>
        </p:nvSpPr>
        <p:spPr bwMode="auto">
          <a:xfrm>
            <a:off x="5229225" y="48768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77" name="Oval 68"/>
          <p:cNvSpPr>
            <a:spLocks noChangeAspect="1" noChangeArrowheads="1"/>
          </p:cNvSpPr>
          <p:nvPr/>
        </p:nvSpPr>
        <p:spPr bwMode="auto">
          <a:xfrm>
            <a:off x="5114925" y="43434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78" name="Oval 69"/>
          <p:cNvSpPr>
            <a:spLocks noChangeAspect="1" noChangeArrowheads="1"/>
          </p:cNvSpPr>
          <p:nvPr/>
        </p:nvSpPr>
        <p:spPr bwMode="auto">
          <a:xfrm>
            <a:off x="3784600" y="48006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2673350" y="4305300"/>
            <a:ext cx="2247900" cy="857766"/>
            <a:chOff x="2673350" y="4305300"/>
            <a:chExt cx="2247900" cy="857766"/>
          </a:xfrm>
        </p:grpSpPr>
        <p:sp>
          <p:nvSpPr>
            <p:cNvPr id="120879" name="Text Box 70"/>
            <p:cNvSpPr txBox="1">
              <a:spLocks noChangeArrowheads="1"/>
            </p:cNvSpPr>
            <p:nvPr/>
          </p:nvSpPr>
          <p:spPr bwMode="auto">
            <a:xfrm>
              <a:off x="4324350" y="4305300"/>
              <a:ext cx="146050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 dirty="0"/>
                <a:t>1</a:t>
              </a:r>
              <a:endParaRPr lang="en-US" altLang="en-US" sz="1200" baseline="-25000" dirty="0"/>
            </a:p>
          </p:txBody>
        </p:sp>
        <p:sp>
          <p:nvSpPr>
            <p:cNvPr id="120880" name="Text Box 71"/>
            <p:cNvSpPr txBox="1">
              <a:spLocks noChangeArrowheads="1"/>
            </p:cNvSpPr>
            <p:nvPr/>
          </p:nvSpPr>
          <p:spPr bwMode="auto">
            <a:xfrm>
              <a:off x="4775200" y="4611688"/>
              <a:ext cx="146050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 dirty="0"/>
                <a:t>2</a:t>
              </a:r>
              <a:endParaRPr lang="en-US" altLang="en-US" sz="1200" baseline="-25000" dirty="0"/>
            </a:p>
          </p:txBody>
        </p:sp>
        <p:sp>
          <p:nvSpPr>
            <p:cNvPr id="120881" name="Text Box 72"/>
            <p:cNvSpPr txBox="1">
              <a:spLocks noChangeArrowheads="1"/>
            </p:cNvSpPr>
            <p:nvPr/>
          </p:nvSpPr>
          <p:spPr bwMode="auto">
            <a:xfrm>
              <a:off x="2673350" y="4978400"/>
              <a:ext cx="146050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 dirty="0"/>
                <a:t>3</a:t>
              </a:r>
              <a:endParaRPr lang="en-US" altLang="en-US" sz="1200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907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08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0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0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08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0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0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08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08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08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08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0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20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20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08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20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0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208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20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20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208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20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20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208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0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20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20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20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20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208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20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20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208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20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20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208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20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20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20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20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20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uiExpand="1" build="p"/>
      <p:bldP spid="120859" grpId="0" animBg="1"/>
      <p:bldP spid="120860" grpId="0" animBg="1"/>
      <p:bldP spid="120861" grpId="0" animBg="1"/>
      <p:bldP spid="120862" grpId="0" animBg="1"/>
      <p:bldP spid="120863" grpId="0" animBg="1"/>
      <p:bldP spid="120865" grpId="0" animBg="1"/>
      <p:bldP spid="120866" grpId="0" animBg="1"/>
      <p:bldP spid="120867" grpId="0" animBg="1"/>
      <p:bldP spid="120869" grpId="0" animBg="1"/>
      <p:bldP spid="120870" grpId="0" animBg="1"/>
      <p:bldP spid="120871" grpId="0" animBg="1"/>
      <p:bldP spid="120872" grpId="0" animBg="1"/>
      <p:bldP spid="120873" grpId="0" animBg="1"/>
      <p:bldP spid="120875" grpId="0" animBg="1"/>
      <p:bldP spid="120877" grpId="0" animBg="1"/>
      <p:bldP spid="12087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8900"/>
            <a:ext cx="8686800" cy="762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chemeClr val="accent3">
                    <a:lumMod val="75000"/>
                  </a:schemeClr>
                </a:solidFill>
              </a:rPr>
              <a:t>Droplet Coalescence</a:t>
            </a:r>
          </a:p>
        </p:txBody>
      </p:sp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685800" y="787400"/>
            <a:ext cx="7950200" cy="50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914400" indent="-684213" algn="just">
              <a:lnSpc>
                <a:spcPct val="105000"/>
              </a:lnSpc>
            </a:pPr>
            <a:r>
              <a:rPr lang="en-US" altLang="en-US" sz="2200" dirty="0" smtClean="0">
                <a:cs typeface="Times New Roman" panose="02020603050405020304" pitchFamily="18" charset="0"/>
              </a:rPr>
              <a:t>(b)	The probability of the collision,</a:t>
            </a:r>
            <a:endParaRPr lang="en-US" altLang="en-US" sz="2200" dirty="0">
              <a:cs typeface="Times New Roman" panose="02020603050405020304" pitchFamily="18" charset="0"/>
            </a:endParaRPr>
          </a:p>
        </p:txBody>
      </p:sp>
      <p:sp>
        <p:nvSpPr>
          <p:cNvPr id="120836" name="Oval 4"/>
          <p:cNvSpPr>
            <a:spLocks noChangeAspect="1" noChangeArrowheads="1"/>
          </p:cNvSpPr>
          <p:nvPr/>
        </p:nvSpPr>
        <p:spPr bwMode="auto">
          <a:xfrm>
            <a:off x="3797300" y="4165600"/>
            <a:ext cx="2247900" cy="22479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39" name="Line 7"/>
          <p:cNvSpPr>
            <a:spLocks noChangeShapeType="1"/>
          </p:cNvSpPr>
          <p:nvPr/>
        </p:nvSpPr>
        <p:spPr bwMode="auto">
          <a:xfrm>
            <a:off x="4927600" y="5283200"/>
            <a:ext cx="0" cy="8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0840" name="Line 8"/>
          <p:cNvSpPr>
            <a:spLocks noChangeShapeType="1"/>
          </p:cNvSpPr>
          <p:nvPr/>
        </p:nvSpPr>
        <p:spPr bwMode="auto">
          <a:xfrm>
            <a:off x="4851400" y="53340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31789" name="Group 13"/>
          <p:cNvGrpSpPr>
            <a:grpSpLocks/>
          </p:cNvGrpSpPr>
          <p:nvPr/>
        </p:nvGrpSpPr>
        <p:grpSpPr bwMode="auto">
          <a:xfrm>
            <a:off x="2819400" y="3289300"/>
            <a:ext cx="3746500" cy="3416300"/>
            <a:chOff x="1776" y="2072"/>
            <a:chExt cx="2360" cy="2152"/>
          </a:xfrm>
        </p:grpSpPr>
        <p:sp>
          <p:nvSpPr>
            <p:cNvPr id="120903" name="Rectangle 14"/>
            <p:cNvSpPr>
              <a:spLocks noChangeArrowheads="1"/>
            </p:cNvSpPr>
            <p:nvPr/>
          </p:nvSpPr>
          <p:spPr bwMode="auto">
            <a:xfrm>
              <a:off x="1776" y="2232"/>
              <a:ext cx="2360" cy="1992"/>
            </a:xfrm>
            <a:prstGeom prst="rect">
              <a:avLst/>
            </a:prstGeom>
            <a:noFill/>
            <a:ln w="50800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0904" name="Text Box 15"/>
            <p:cNvSpPr txBox="1">
              <a:spLocks noChangeArrowheads="1"/>
            </p:cNvSpPr>
            <p:nvPr/>
          </p:nvSpPr>
          <p:spPr bwMode="auto">
            <a:xfrm>
              <a:off x="3766" y="2072"/>
              <a:ext cx="196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3200" b="1" dirty="0"/>
                <a:t>V</a:t>
              </a:r>
            </a:p>
          </p:txBody>
        </p:sp>
      </p:grpSp>
      <p:sp>
        <p:nvSpPr>
          <p:cNvPr id="120846" name="Oval 16"/>
          <p:cNvSpPr>
            <a:spLocks noChangeAspect="1" noChangeArrowheads="1"/>
          </p:cNvSpPr>
          <p:nvPr/>
        </p:nvSpPr>
        <p:spPr bwMode="auto">
          <a:xfrm>
            <a:off x="1358900" y="5213350"/>
            <a:ext cx="1384300" cy="1384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0847" name="Oval 17"/>
          <p:cNvSpPr>
            <a:spLocks noChangeAspect="1" noChangeArrowheads="1"/>
          </p:cNvSpPr>
          <p:nvPr/>
        </p:nvSpPr>
        <p:spPr bwMode="auto">
          <a:xfrm>
            <a:off x="368300" y="3619500"/>
            <a:ext cx="838200" cy="8382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331794" name="Group 18"/>
          <p:cNvGrpSpPr>
            <a:grpSpLocks/>
          </p:cNvGrpSpPr>
          <p:nvPr/>
        </p:nvGrpSpPr>
        <p:grpSpPr bwMode="auto">
          <a:xfrm>
            <a:off x="0" y="3302000"/>
            <a:ext cx="2578100" cy="2968625"/>
            <a:chOff x="32" y="2120"/>
            <a:chExt cx="1624" cy="1870"/>
          </a:xfrm>
        </p:grpSpPr>
        <p:sp>
          <p:nvSpPr>
            <p:cNvPr id="120901" name="Line 19"/>
            <p:cNvSpPr>
              <a:spLocks noChangeShapeType="1"/>
            </p:cNvSpPr>
            <p:nvPr/>
          </p:nvSpPr>
          <p:spPr bwMode="auto">
            <a:xfrm flipH="1" flipV="1">
              <a:off x="736" y="2120"/>
              <a:ext cx="920" cy="1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902" name="Line 20"/>
            <p:cNvSpPr>
              <a:spLocks noChangeShapeType="1"/>
            </p:cNvSpPr>
            <p:nvPr/>
          </p:nvSpPr>
          <p:spPr bwMode="auto">
            <a:xfrm flipH="1" flipV="1">
              <a:off x="32" y="2632"/>
              <a:ext cx="920" cy="1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333750" y="3378200"/>
            <a:ext cx="1301750" cy="3035300"/>
            <a:chOff x="3333750" y="3378200"/>
            <a:chExt cx="1301750" cy="3035300"/>
          </a:xfrm>
        </p:grpSpPr>
        <p:sp>
          <p:nvSpPr>
            <p:cNvPr id="120837" name="Oval 5"/>
            <p:cNvSpPr>
              <a:spLocks noChangeAspect="1" noChangeArrowheads="1"/>
            </p:cNvSpPr>
            <p:nvPr/>
          </p:nvSpPr>
          <p:spPr bwMode="auto">
            <a:xfrm>
              <a:off x="3632200" y="4146550"/>
              <a:ext cx="838200" cy="8382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0841" name="Line 9"/>
            <p:cNvSpPr>
              <a:spLocks noChangeShapeType="1"/>
            </p:cNvSpPr>
            <p:nvPr/>
          </p:nvSpPr>
          <p:spPr bwMode="auto">
            <a:xfrm>
              <a:off x="3632200" y="3378200"/>
              <a:ext cx="419100" cy="1231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842" name="Line 10"/>
            <p:cNvSpPr>
              <a:spLocks noChangeShapeType="1"/>
            </p:cNvSpPr>
            <p:nvPr/>
          </p:nvSpPr>
          <p:spPr bwMode="auto">
            <a:xfrm>
              <a:off x="4051300" y="4610100"/>
              <a:ext cx="584200" cy="180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849" name="Text Box 21"/>
            <p:cNvSpPr txBox="1">
              <a:spLocks noChangeArrowheads="1"/>
            </p:cNvSpPr>
            <p:nvPr/>
          </p:nvSpPr>
          <p:spPr bwMode="auto">
            <a:xfrm>
              <a:off x="3333750" y="4335463"/>
              <a:ext cx="31115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800" dirty="0"/>
                <a:t>A</a:t>
              </a:r>
              <a:endParaRPr lang="en-US" altLang="en-US" sz="1800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470400" y="4984750"/>
            <a:ext cx="2374900" cy="1708150"/>
            <a:chOff x="4470400" y="4984750"/>
            <a:chExt cx="2374900" cy="1708150"/>
          </a:xfrm>
        </p:grpSpPr>
        <p:sp>
          <p:nvSpPr>
            <p:cNvPr id="120838" name="Oval 6"/>
            <p:cNvSpPr>
              <a:spLocks noChangeAspect="1" noChangeArrowheads="1"/>
            </p:cNvSpPr>
            <p:nvPr/>
          </p:nvSpPr>
          <p:spPr bwMode="auto">
            <a:xfrm>
              <a:off x="5359400" y="5575300"/>
              <a:ext cx="838200" cy="8382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0843" name="Line 11"/>
            <p:cNvSpPr>
              <a:spLocks noChangeShapeType="1"/>
            </p:cNvSpPr>
            <p:nvPr/>
          </p:nvSpPr>
          <p:spPr bwMode="auto">
            <a:xfrm flipH="1" flipV="1">
              <a:off x="5772150" y="5981700"/>
              <a:ext cx="1073150" cy="71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844" name="Line 12"/>
            <p:cNvSpPr>
              <a:spLocks noChangeShapeType="1"/>
            </p:cNvSpPr>
            <p:nvPr/>
          </p:nvSpPr>
          <p:spPr bwMode="auto">
            <a:xfrm>
              <a:off x="4470400" y="4984750"/>
              <a:ext cx="1327150" cy="1009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850" name="Text Box 22"/>
            <p:cNvSpPr txBox="1">
              <a:spLocks noChangeArrowheads="1"/>
            </p:cNvSpPr>
            <p:nvPr/>
          </p:nvSpPr>
          <p:spPr bwMode="auto">
            <a:xfrm>
              <a:off x="6134100" y="5981700"/>
              <a:ext cx="31115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800" dirty="0"/>
                <a:t>B</a:t>
              </a:r>
            </a:p>
          </p:txBody>
        </p:sp>
      </p:grpSp>
      <p:sp>
        <p:nvSpPr>
          <p:cNvPr id="120851" name="Oval 23"/>
          <p:cNvSpPr>
            <a:spLocks noChangeAspect="1" noChangeArrowheads="1"/>
          </p:cNvSpPr>
          <p:nvPr/>
        </p:nvSpPr>
        <p:spPr bwMode="auto">
          <a:xfrm>
            <a:off x="4216400" y="4610100"/>
            <a:ext cx="1384300" cy="1384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331800" name="Group 24"/>
          <p:cNvGrpSpPr>
            <a:grpSpLocks/>
          </p:cNvGrpSpPr>
          <p:nvPr/>
        </p:nvGrpSpPr>
        <p:grpSpPr bwMode="auto">
          <a:xfrm>
            <a:off x="1511300" y="3505200"/>
            <a:ext cx="6254750" cy="2828924"/>
            <a:chOff x="952" y="2208"/>
            <a:chExt cx="3940" cy="1782"/>
          </a:xfrm>
        </p:grpSpPr>
        <p:sp>
          <p:nvSpPr>
            <p:cNvPr id="120898" name="Line 25"/>
            <p:cNvSpPr>
              <a:spLocks noChangeShapeType="1"/>
            </p:cNvSpPr>
            <p:nvPr/>
          </p:nvSpPr>
          <p:spPr bwMode="auto">
            <a:xfrm flipV="1">
              <a:off x="952" y="3478"/>
              <a:ext cx="704" cy="5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899" name="Text Box 26"/>
            <p:cNvSpPr txBox="1">
              <a:spLocks noChangeArrowheads="1"/>
            </p:cNvSpPr>
            <p:nvPr/>
          </p:nvSpPr>
          <p:spPr bwMode="auto">
            <a:xfrm>
              <a:off x="1188" y="3643"/>
              <a:ext cx="19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800" dirty="0"/>
                <a:t>d</a:t>
              </a:r>
              <a:r>
                <a:rPr lang="en-US" altLang="en-US" sz="1800" baseline="-25000" dirty="0"/>
                <a:t>1</a:t>
              </a:r>
            </a:p>
          </p:txBody>
        </p:sp>
        <p:sp>
          <p:nvSpPr>
            <p:cNvPr id="120900" name="Text Box 27"/>
            <p:cNvSpPr txBox="1">
              <a:spLocks noChangeArrowheads="1"/>
            </p:cNvSpPr>
            <p:nvPr/>
          </p:nvSpPr>
          <p:spPr bwMode="auto">
            <a:xfrm>
              <a:off x="4704" y="2208"/>
              <a:ext cx="1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/>
                <a:t>d</a:t>
              </a:r>
              <a:r>
                <a:rPr lang="en-US" altLang="en-US" sz="2000" baseline="-25000" dirty="0"/>
                <a:t>1</a:t>
              </a:r>
            </a:p>
          </p:txBody>
        </p:sp>
      </p:grpSp>
      <p:sp>
        <p:nvSpPr>
          <p:cNvPr id="120895" name="Line 29"/>
          <p:cNvSpPr>
            <a:spLocks noChangeShapeType="1"/>
          </p:cNvSpPr>
          <p:nvPr/>
        </p:nvSpPr>
        <p:spPr bwMode="auto">
          <a:xfrm flipV="1">
            <a:off x="425450" y="3810000"/>
            <a:ext cx="723900" cy="433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0896" name="Text Box 30"/>
          <p:cNvSpPr txBox="1">
            <a:spLocks noChangeArrowheads="1"/>
          </p:cNvSpPr>
          <p:nvPr/>
        </p:nvSpPr>
        <p:spPr bwMode="auto">
          <a:xfrm>
            <a:off x="641350" y="3873500"/>
            <a:ext cx="311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dirty="0"/>
              <a:t>d</a:t>
            </a:r>
            <a:r>
              <a:rPr lang="en-US" altLang="en-US" sz="1800" baseline="-25000" dirty="0"/>
              <a:t>2</a:t>
            </a:r>
          </a:p>
        </p:txBody>
      </p:sp>
      <p:sp>
        <p:nvSpPr>
          <p:cNvPr id="120897" name="Text Box 31"/>
          <p:cNvSpPr txBox="1">
            <a:spLocks noChangeArrowheads="1"/>
          </p:cNvSpPr>
          <p:nvPr/>
        </p:nvSpPr>
        <p:spPr bwMode="auto">
          <a:xfrm>
            <a:off x="7848600" y="3505200"/>
            <a:ext cx="298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dirty="0"/>
              <a:t>d</a:t>
            </a:r>
            <a:r>
              <a:rPr lang="en-US" altLang="en-US" sz="2000" baseline="-25000" dirty="0"/>
              <a:t>2</a:t>
            </a:r>
          </a:p>
        </p:txBody>
      </p:sp>
      <p:grpSp>
        <p:nvGrpSpPr>
          <p:cNvPr id="331808" name="Group 32"/>
          <p:cNvGrpSpPr>
            <a:grpSpLocks/>
          </p:cNvGrpSpPr>
          <p:nvPr/>
        </p:nvGrpSpPr>
        <p:grpSpPr bwMode="auto">
          <a:xfrm>
            <a:off x="4083050" y="3505200"/>
            <a:ext cx="4283075" cy="2533650"/>
            <a:chOff x="2568" y="2208"/>
            <a:chExt cx="2698" cy="1596"/>
          </a:xfrm>
        </p:grpSpPr>
        <p:sp>
          <p:nvSpPr>
            <p:cNvPr id="120892" name="Line 33"/>
            <p:cNvSpPr>
              <a:spLocks noChangeShapeType="1"/>
            </p:cNvSpPr>
            <p:nvPr/>
          </p:nvSpPr>
          <p:spPr bwMode="auto">
            <a:xfrm flipV="1">
              <a:off x="2568" y="2928"/>
              <a:ext cx="1084" cy="8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893" name="Text Box 34"/>
            <p:cNvSpPr txBox="1">
              <a:spLocks noChangeArrowheads="1"/>
            </p:cNvSpPr>
            <p:nvPr/>
          </p:nvSpPr>
          <p:spPr bwMode="auto">
            <a:xfrm>
              <a:off x="3104" y="3140"/>
              <a:ext cx="44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800" dirty="0"/>
                <a:t>d</a:t>
              </a:r>
              <a:r>
                <a:rPr lang="en-US" altLang="en-US" sz="1800" baseline="-25000" dirty="0"/>
                <a:t>1</a:t>
              </a:r>
              <a:r>
                <a:rPr lang="en-US" altLang="en-US" sz="1800" dirty="0"/>
                <a:t> + d</a:t>
              </a:r>
              <a:r>
                <a:rPr lang="en-US" altLang="en-US" sz="1800" baseline="-25000" dirty="0"/>
                <a:t>2</a:t>
              </a:r>
            </a:p>
          </p:txBody>
        </p:sp>
        <p:sp>
          <p:nvSpPr>
            <p:cNvPr id="120894" name="Text Box 35"/>
            <p:cNvSpPr txBox="1">
              <a:spLocks noChangeArrowheads="1"/>
            </p:cNvSpPr>
            <p:nvPr/>
          </p:nvSpPr>
          <p:spPr bwMode="auto">
            <a:xfrm>
              <a:off x="4450" y="2208"/>
              <a:ext cx="8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>
                  <a:cs typeface="Times New Roman" panose="02020603050405020304" pitchFamily="18" charset="0"/>
                </a:rPr>
                <a:t>¼</a:t>
              </a:r>
              <a:r>
                <a:rPr lang="en-US" altLang="en-US" sz="2000" dirty="0">
                  <a:cs typeface="Times New Roman" panose="02020603050405020304" pitchFamily="18" charset="0"/>
                  <a:sym typeface="Symbol" panose="05050102010706020507" pitchFamily="18" charset="2"/>
                </a:rPr>
                <a:t> (   </a:t>
              </a:r>
              <a:r>
                <a:rPr lang="en-US" altLang="en-US" sz="2000" dirty="0"/>
                <a:t>+    )²</a:t>
              </a:r>
              <a:endParaRPr lang="en-US" altLang="en-US" sz="2000" baseline="-25000" dirty="0"/>
            </a:p>
          </p:txBody>
        </p:sp>
      </p:grpSp>
      <p:grpSp>
        <p:nvGrpSpPr>
          <p:cNvPr id="331812" name="Group 36"/>
          <p:cNvGrpSpPr>
            <a:grpSpLocks/>
          </p:cNvGrpSpPr>
          <p:nvPr/>
        </p:nvGrpSpPr>
        <p:grpSpPr bwMode="auto">
          <a:xfrm>
            <a:off x="1511300" y="3238500"/>
            <a:ext cx="7518400" cy="1003300"/>
            <a:chOff x="952" y="2040"/>
            <a:chExt cx="4736" cy="632"/>
          </a:xfrm>
        </p:grpSpPr>
        <p:sp>
          <p:nvSpPr>
            <p:cNvPr id="120889" name="Text Box 37"/>
            <p:cNvSpPr txBox="1">
              <a:spLocks noChangeArrowheads="1"/>
            </p:cNvSpPr>
            <p:nvPr/>
          </p:nvSpPr>
          <p:spPr bwMode="auto">
            <a:xfrm>
              <a:off x="1044" y="2080"/>
              <a:ext cx="46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dirty="0" err="1"/>
                <a:t>V</a:t>
              </a:r>
              <a:r>
                <a:rPr lang="en-US" altLang="en-US" baseline="-25000" dirty="0" err="1"/>
                <a:t>rel</a:t>
              </a:r>
              <a:endParaRPr lang="en-US" altLang="en-US" baseline="-25000" dirty="0"/>
            </a:p>
          </p:txBody>
        </p:sp>
        <p:sp>
          <p:nvSpPr>
            <p:cNvPr id="120890" name="Line 38"/>
            <p:cNvSpPr>
              <a:spLocks noChangeShapeType="1"/>
            </p:cNvSpPr>
            <p:nvPr/>
          </p:nvSpPr>
          <p:spPr bwMode="auto">
            <a:xfrm>
              <a:off x="952" y="2040"/>
              <a:ext cx="432" cy="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891" name="Text Box 39"/>
            <p:cNvSpPr txBox="1">
              <a:spLocks noChangeArrowheads="1"/>
            </p:cNvSpPr>
            <p:nvPr/>
          </p:nvSpPr>
          <p:spPr bwMode="auto">
            <a:xfrm>
              <a:off x="5220" y="2208"/>
              <a:ext cx="46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 err="1"/>
                <a:t>V</a:t>
              </a:r>
              <a:r>
                <a:rPr lang="en-US" altLang="en-US" sz="2000" baseline="-25000" dirty="0" err="1"/>
                <a:t>rel</a:t>
              </a:r>
              <a:r>
                <a:rPr lang="en-US" altLang="en-US" sz="2000" baseline="-25000" dirty="0"/>
                <a:t> </a:t>
              </a:r>
              <a:r>
                <a:rPr lang="en-US" altLang="en-US" sz="2000" dirty="0">
                  <a:sym typeface="Symbol" panose="05050102010706020507" pitchFamily="18" charset="2"/>
                </a:rPr>
                <a:t>t</a:t>
              </a:r>
            </a:p>
          </p:txBody>
        </p:sp>
      </p:grpSp>
      <p:grpSp>
        <p:nvGrpSpPr>
          <p:cNvPr id="331816" name="Group 40"/>
          <p:cNvGrpSpPr>
            <a:grpSpLocks/>
          </p:cNvGrpSpPr>
          <p:nvPr/>
        </p:nvGrpSpPr>
        <p:grpSpPr bwMode="auto">
          <a:xfrm>
            <a:off x="6604000" y="3733800"/>
            <a:ext cx="2387600" cy="508000"/>
            <a:chOff x="4160" y="2352"/>
            <a:chExt cx="1504" cy="320"/>
          </a:xfrm>
        </p:grpSpPr>
        <p:sp>
          <p:nvSpPr>
            <p:cNvPr id="120886" name="Line 41"/>
            <p:cNvSpPr>
              <a:spLocks noChangeShapeType="1"/>
            </p:cNvSpPr>
            <p:nvPr/>
          </p:nvSpPr>
          <p:spPr bwMode="auto">
            <a:xfrm flipH="1" flipV="1">
              <a:off x="4450" y="2443"/>
              <a:ext cx="12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887" name="Text Box 42"/>
            <p:cNvSpPr txBox="1">
              <a:spLocks noChangeArrowheads="1"/>
            </p:cNvSpPr>
            <p:nvPr/>
          </p:nvSpPr>
          <p:spPr bwMode="auto">
            <a:xfrm>
              <a:off x="4980" y="2480"/>
              <a:ext cx="1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/>
                <a:t>V</a:t>
              </a:r>
              <a:endParaRPr lang="en-US" altLang="en-US" sz="2000" dirty="0">
                <a:sym typeface="Symbol" panose="05050102010706020507" pitchFamily="18" charset="2"/>
              </a:endParaRPr>
            </a:p>
          </p:txBody>
        </p:sp>
        <p:sp>
          <p:nvSpPr>
            <p:cNvPr id="120888" name="Text Box 43"/>
            <p:cNvSpPr txBox="1">
              <a:spLocks noChangeArrowheads="1"/>
            </p:cNvSpPr>
            <p:nvPr/>
          </p:nvSpPr>
          <p:spPr bwMode="auto">
            <a:xfrm>
              <a:off x="4160" y="2352"/>
              <a:ext cx="31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dirty="0"/>
                <a:t>P</a:t>
              </a:r>
              <a:r>
                <a:rPr lang="en-US" altLang="en-US" sz="2000" baseline="-25000" dirty="0"/>
                <a:t>1</a:t>
              </a:r>
              <a:r>
                <a:rPr lang="en-US" altLang="en-US" sz="2000" dirty="0"/>
                <a:t>=</a:t>
              </a:r>
              <a:endParaRPr lang="en-US" altLang="en-US" sz="2000" dirty="0">
                <a:sym typeface="Symbol" panose="05050102010706020507" pitchFamily="18" charset="2"/>
              </a:endParaRPr>
            </a:p>
          </p:txBody>
        </p:sp>
      </p:grpSp>
      <p:grpSp>
        <p:nvGrpSpPr>
          <p:cNvPr id="331820" name="Group 44"/>
          <p:cNvGrpSpPr>
            <a:grpSpLocks/>
          </p:cNvGrpSpPr>
          <p:nvPr/>
        </p:nvGrpSpPr>
        <p:grpSpPr bwMode="auto">
          <a:xfrm>
            <a:off x="6759575" y="4364038"/>
            <a:ext cx="2232025" cy="990600"/>
            <a:chOff x="4258" y="2749"/>
            <a:chExt cx="1406" cy="624"/>
          </a:xfrm>
        </p:grpSpPr>
        <p:graphicFrame>
          <p:nvGraphicFramePr>
            <p:cNvPr id="120884" name="Object 45"/>
            <p:cNvGraphicFramePr>
              <a:graphicFrameLocks noChangeAspect="1"/>
            </p:cNvGraphicFramePr>
            <p:nvPr/>
          </p:nvGraphicFramePr>
          <p:xfrm>
            <a:off x="4258" y="2749"/>
            <a:ext cx="1406" cy="4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0" name="Equation" r:id="rId4" imgW="1447800" imgH="431800" progId="Equation.3">
                    <p:embed/>
                  </p:oleObj>
                </mc:Choice>
                <mc:Fallback>
                  <p:oleObj name="Equation" r:id="rId4" imgW="1447800" imgH="431800" progId="Equation.3">
                    <p:embed/>
                    <p:pic>
                      <p:nvPicPr>
                        <p:cNvPr id="120884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58" y="2749"/>
                          <a:ext cx="1406" cy="4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0885" name="Text Box 46"/>
            <p:cNvSpPr txBox="1">
              <a:spLocks noChangeArrowheads="1"/>
            </p:cNvSpPr>
            <p:nvPr/>
          </p:nvSpPr>
          <p:spPr bwMode="auto">
            <a:xfrm>
              <a:off x="4312" y="3219"/>
              <a:ext cx="130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600" dirty="0"/>
                <a:t>(Expected # of collision)</a:t>
              </a:r>
              <a:endParaRPr lang="en-US" altLang="en-US" sz="1600" dirty="0">
                <a:sym typeface="Symbol" panose="05050102010706020507" pitchFamily="18" charset="2"/>
              </a:endParaRPr>
            </a:p>
          </p:txBody>
        </p:sp>
      </p:grpSp>
      <p:grpSp>
        <p:nvGrpSpPr>
          <p:cNvPr id="331823" name="Group 47"/>
          <p:cNvGrpSpPr>
            <a:grpSpLocks/>
          </p:cNvGrpSpPr>
          <p:nvPr/>
        </p:nvGrpSpPr>
        <p:grpSpPr bwMode="auto">
          <a:xfrm>
            <a:off x="6753225" y="5673725"/>
            <a:ext cx="2238375" cy="981075"/>
            <a:chOff x="4254" y="3574"/>
            <a:chExt cx="1410" cy="618"/>
          </a:xfrm>
        </p:grpSpPr>
        <p:graphicFrame>
          <p:nvGraphicFramePr>
            <p:cNvPr id="120882" name="Object 48"/>
            <p:cNvGraphicFramePr>
              <a:graphicFrameLocks noChangeAspect="1"/>
            </p:cNvGraphicFramePr>
            <p:nvPr/>
          </p:nvGraphicFramePr>
          <p:xfrm>
            <a:off x="4527" y="3574"/>
            <a:ext cx="813" cy="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1" r:id="rId6" imgW="901309" imgH="418918" progId="Equation.3">
                    <p:embed/>
                  </p:oleObj>
                </mc:Choice>
                <mc:Fallback>
                  <p:oleObj r:id="rId6" imgW="901309" imgH="418918" progId="Equation.3">
                    <p:embed/>
                    <p:pic>
                      <p:nvPicPr>
                        <p:cNvPr id="120882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7" y="3574"/>
                          <a:ext cx="813" cy="3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0883" name="Rectangle 49"/>
            <p:cNvSpPr>
              <a:spLocks noChangeArrowheads="1"/>
            </p:cNvSpPr>
            <p:nvPr/>
          </p:nvSpPr>
          <p:spPr bwMode="auto">
            <a:xfrm>
              <a:off x="4254" y="3980"/>
              <a:ext cx="141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n = number of collisions</a:t>
              </a:r>
            </a:p>
          </p:txBody>
        </p:sp>
      </p:grp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5099733"/>
              </p:ext>
            </p:extLst>
          </p:nvPr>
        </p:nvGraphicFramePr>
        <p:xfrm>
          <a:off x="1718260" y="1284672"/>
          <a:ext cx="4324051" cy="620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2" name="Equation" r:id="rId8" imgW="3009600" imgH="431640" progId="Equation.3">
                  <p:embed/>
                </p:oleObj>
              </mc:Choice>
              <mc:Fallback>
                <p:oleObj name="Equation" r:id="rId8" imgW="30096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18260" y="1284672"/>
                        <a:ext cx="4324051" cy="6203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Text Box 3"/>
          <p:cNvSpPr txBox="1">
            <a:spLocks noChangeArrowheads="1"/>
          </p:cNvSpPr>
          <p:nvPr/>
        </p:nvSpPr>
        <p:spPr bwMode="auto">
          <a:xfrm>
            <a:off x="685800" y="1930400"/>
            <a:ext cx="7950200" cy="50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914400" indent="-684213" algn="just">
              <a:lnSpc>
                <a:spcPct val="105000"/>
              </a:lnSpc>
            </a:pPr>
            <a:r>
              <a:rPr lang="en-US" altLang="en-US" sz="2200" dirty="0" smtClean="0">
                <a:cs typeface="Times New Roman" panose="02020603050405020304" pitchFamily="18" charset="0"/>
              </a:rPr>
              <a:t>(c)	The exponential distribution is used.</a:t>
            </a:r>
            <a:endParaRPr lang="en-US" altLang="en-US" sz="2200" dirty="0">
              <a:cs typeface="Times New Roman" panose="02020603050405020304" pitchFamily="18" charset="0"/>
            </a:endParaRPr>
          </a:p>
        </p:txBody>
      </p:sp>
      <p:sp>
        <p:nvSpPr>
          <p:cNvPr id="74" name="Text Box 3"/>
          <p:cNvSpPr txBox="1">
            <a:spLocks noChangeArrowheads="1"/>
          </p:cNvSpPr>
          <p:nvPr/>
        </p:nvSpPr>
        <p:spPr bwMode="auto">
          <a:xfrm>
            <a:off x="685800" y="2387600"/>
            <a:ext cx="7950200" cy="8509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914400" indent="-684213" algn="just">
              <a:lnSpc>
                <a:spcPct val="105000"/>
              </a:lnSpc>
            </a:pPr>
            <a:r>
              <a:rPr lang="en-US" altLang="en-US" sz="2200" dirty="0" smtClean="0">
                <a:cs typeface="Times New Roman" panose="02020603050405020304" pitchFamily="18" charset="0"/>
              </a:rPr>
              <a:t>(d)	Only head to head collision ends up with coalescence. </a:t>
            </a:r>
          </a:p>
          <a:p>
            <a:pPr marL="914400" indent="-684213" algn="just">
              <a:lnSpc>
                <a:spcPct val="105000"/>
              </a:lnSpc>
            </a:pPr>
            <a:r>
              <a:rPr lang="en-US" altLang="en-US" sz="2200" dirty="0" smtClean="0">
                <a:cs typeface="Times New Roman" panose="02020603050405020304" pitchFamily="18" charset="0"/>
              </a:rPr>
              <a:t>	So, A will not have coalescence, but B will.</a:t>
            </a:r>
            <a:endParaRPr lang="en-US" altLang="en-US" sz="22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23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1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3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31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31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31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5426" cy="762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chemeClr val="accent4">
                    <a:lumMod val="75000"/>
                  </a:schemeClr>
                </a:solidFill>
              </a:rPr>
              <a:t>Break-up</a:t>
            </a:r>
          </a:p>
        </p:txBody>
      </p:sp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685800" y="1219200"/>
            <a:ext cx="7950200" cy="13398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en-US" sz="2000" dirty="0">
                <a:cs typeface="Times New Roman" panose="02020603050405020304" pitchFamily="18" charset="0"/>
              </a:rPr>
              <a:t>The Taylor Analogy Break-up model [</a:t>
            </a:r>
            <a:r>
              <a:rPr lang="en-US" altLang="en-US" sz="2000" dirty="0" err="1">
                <a:cs typeface="Times New Roman" panose="02020603050405020304" pitchFamily="18" charset="0"/>
              </a:rPr>
              <a:t>O’Rourkes</a:t>
            </a:r>
            <a:r>
              <a:rPr lang="en-US" altLang="en-US" sz="2000" dirty="0">
                <a:cs typeface="Times New Roman" panose="02020603050405020304" pitchFamily="18" charset="0"/>
              </a:rPr>
              <a:t> and </a:t>
            </a:r>
            <a:r>
              <a:rPr lang="en-US" altLang="en-US" sz="2000" dirty="0" err="1">
                <a:cs typeface="Times New Roman" panose="02020603050405020304" pitchFamily="18" charset="0"/>
              </a:rPr>
              <a:t>Amsden</a:t>
            </a:r>
            <a:r>
              <a:rPr lang="en-US" altLang="en-US" sz="2000" dirty="0">
                <a:cs typeface="Times New Roman" panose="02020603050405020304" pitchFamily="18" charset="0"/>
              </a:rPr>
              <a:t> (1987)] is used in this study. This method is based upon Taylor's analogy between an oscillating and distorting droplet and a spring mass system as,</a:t>
            </a:r>
            <a:r>
              <a:rPr lang="en-US" altLang="en-US" sz="2000" dirty="0"/>
              <a:t> </a:t>
            </a:r>
          </a:p>
        </p:txBody>
      </p:sp>
      <p:graphicFrame>
        <p:nvGraphicFramePr>
          <p:cNvPr id="118788" name="Object 4"/>
          <p:cNvGraphicFramePr>
            <a:graphicFrameLocks noChangeAspect="1"/>
          </p:cNvGraphicFramePr>
          <p:nvPr/>
        </p:nvGraphicFramePr>
        <p:xfrm>
          <a:off x="768350" y="2559050"/>
          <a:ext cx="324485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5" r:id="rId4" imgW="1739900" imgH="431800" progId="Equation.3">
                  <p:embed/>
                </p:oleObj>
              </mc:Choice>
              <mc:Fallback>
                <p:oleObj r:id="rId4" imgW="1739900" imgH="431800" progId="Equation.3">
                  <p:embed/>
                  <p:pic>
                    <p:nvPicPr>
                      <p:cNvPr id="11878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50" y="2559050"/>
                        <a:ext cx="3244850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806" name="Oval 22"/>
          <p:cNvSpPr>
            <a:spLocks noChangeArrowheads="1"/>
          </p:cNvSpPr>
          <p:nvPr/>
        </p:nvSpPr>
        <p:spPr bwMode="auto">
          <a:xfrm>
            <a:off x="7658100" y="3540125"/>
            <a:ext cx="990600" cy="14192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762000" y="2559050"/>
            <a:ext cx="8153400" cy="1627188"/>
            <a:chOff x="762000" y="2559050"/>
            <a:chExt cx="8153400" cy="1627188"/>
          </a:xfrm>
        </p:grpSpPr>
        <p:graphicFrame>
          <p:nvGraphicFramePr>
            <p:cNvPr id="118789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49232944"/>
                </p:ext>
              </p:extLst>
            </p:nvPr>
          </p:nvGraphicFramePr>
          <p:xfrm>
            <a:off x="762000" y="3429000"/>
            <a:ext cx="4773612" cy="757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26" name="Equation" r:id="rId6" imgW="2895480" imgH="457200" progId="Equation.3">
                    <p:embed/>
                  </p:oleObj>
                </mc:Choice>
                <mc:Fallback>
                  <p:oleObj name="Equation" r:id="rId6" imgW="2895480" imgH="457200" progId="Equation.3">
                    <p:embed/>
                    <p:pic>
                      <p:nvPicPr>
                        <p:cNvPr id="118789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3429000"/>
                          <a:ext cx="4773612" cy="757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29751" name="Group 23"/>
            <p:cNvGrpSpPr>
              <a:grpSpLocks/>
            </p:cNvGrpSpPr>
            <p:nvPr/>
          </p:nvGrpSpPr>
          <p:grpSpPr bwMode="auto">
            <a:xfrm>
              <a:off x="6718300" y="2559050"/>
              <a:ext cx="2197100" cy="638175"/>
              <a:chOff x="4232" y="1612"/>
              <a:chExt cx="1384" cy="402"/>
            </a:xfrm>
          </p:grpSpPr>
          <p:sp>
            <p:nvSpPr>
              <p:cNvPr id="118821" name="Line 24"/>
              <p:cNvSpPr>
                <a:spLocks noChangeShapeType="1"/>
              </p:cNvSpPr>
              <p:nvPr/>
            </p:nvSpPr>
            <p:spPr bwMode="auto">
              <a:xfrm>
                <a:off x="4232" y="1612"/>
                <a:ext cx="0" cy="402"/>
              </a:xfrm>
              <a:prstGeom prst="line">
                <a:avLst/>
              </a:prstGeom>
              <a:noFill/>
              <a:ln w="44450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822" name="Line 25"/>
              <p:cNvSpPr>
                <a:spLocks noChangeShapeType="1"/>
              </p:cNvSpPr>
              <p:nvPr/>
            </p:nvSpPr>
            <p:spPr bwMode="auto">
              <a:xfrm>
                <a:off x="5136" y="1612"/>
                <a:ext cx="0" cy="402"/>
              </a:xfrm>
              <a:prstGeom prst="line">
                <a:avLst/>
              </a:prstGeom>
              <a:noFill/>
              <a:ln w="44450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823" name="Text Box 26"/>
              <p:cNvSpPr txBox="1">
                <a:spLocks noChangeArrowheads="1"/>
              </p:cNvSpPr>
              <p:nvPr/>
            </p:nvSpPr>
            <p:spPr bwMode="auto">
              <a:xfrm>
                <a:off x="4323" y="1612"/>
                <a:ext cx="214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600" b="1">
                    <a:solidFill>
                      <a:schemeClr val="hlink"/>
                    </a:solidFill>
                  </a:rPr>
                  <a:t>F</a:t>
                </a:r>
                <a:r>
                  <a:rPr lang="en-US" altLang="en-US" sz="1600" b="1" baseline="-25000">
                    <a:solidFill>
                      <a:schemeClr val="hlink"/>
                    </a:solidFill>
                  </a:rPr>
                  <a:t>sp</a:t>
                </a:r>
              </a:p>
            </p:txBody>
          </p:sp>
          <p:sp>
            <p:nvSpPr>
              <p:cNvPr id="118824" name="Text Box 27"/>
              <p:cNvSpPr txBox="1">
                <a:spLocks noChangeArrowheads="1"/>
              </p:cNvSpPr>
              <p:nvPr/>
            </p:nvSpPr>
            <p:spPr bwMode="auto">
              <a:xfrm>
                <a:off x="5234" y="1631"/>
                <a:ext cx="382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600" b="1">
                    <a:solidFill>
                      <a:schemeClr val="hlink"/>
                    </a:solidFill>
                  </a:rPr>
                  <a:t>Drag</a:t>
                </a:r>
                <a:endParaRPr lang="en-US" altLang="en-US" sz="1600" b="1" baseline="-25000">
                  <a:solidFill>
                    <a:schemeClr val="hlink"/>
                  </a:solidFill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6244654" y="3205363"/>
            <a:ext cx="969963" cy="3181350"/>
            <a:chOff x="6244654" y="3205363"/>
            <a:chExt cx="969963" cy="3181350"/>
          </a:xfrm>
        </p:grpSpPr>
        <p:sp>
          <p:nvSpPr>
            <p:cNvPr id="118790" name="Line 6"/>
            <p:cNvSpPr>
              <a:spLocks noChangeShapeType="1"/>
            </p:cNvSpPr>
            <p:nvPr/>
          </p:nvSpPr>
          <p:spPr bwMode="auto">
            <a:xfrm>
              <a:off x="6730429" y="3548263"/>
              <a:ext cx="19050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791" name="Line 7"/>
            <p:cNvSpPr>
              <a:spLocks noChangeShapeType="1"/>
            </p:cNvSpPr>
            <p:nvPr/>
          </p:nvSpPr>
          <p:spPr bwMode="auto">
            <a:xfrm flipV="1">
              <a:off x="6578029" y="3662563"/>
              <a:ext cx="342900" cy="231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792" name="Line 8"/>
            <p:cNvSpPr>
              <a:spLocks noChangeShapeType="1"/>
            </p:cNvSpPr>
            <p:nvPr/>
          </p:nvSpPr>
          <p:spPr bwMode="auto">
            <a:xfrm>
              <a:off x="6571679" y="3894338"/>
              <a:ext cx="3429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793" name="Line 9"/>
            <p:cNvSpPr>
              <a:spLocks noChangeShapeType="1"/>
            </p:cNvSpPr>
            <p:nvPr/>
          </p:nvSpPr>
          <p:spPr bwMode="auto">
            <a:xfrm flipV="1">
              <a:off x="6571679" y="4097538"/>
              <a:ext cx="342900" cy="231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794" name="Line 10"/>
            <p:cNvSpPr>
              <a:spLocks noChangeShapeType="1"/>
            </p:cNvSpPr>
            <p:nvPr/>
          </p:nvSpPr>
          <p:spPr bwMode="auto">
            <a:xfrm>
              <a:off x="6578029" y="4329313"/>
              <a:ext cx="3429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795" name="Line 11"/>
            <p:cNvSpPr>
              <a:spLocks noChangeShapeType="1"/>
            </p:cNvSpPr>
            <p:nvPr/>
          </p:nvSpPr>
          <p:spPr bwMode="auto">
            <a:xfrm flipV="1">
              <a:off x="6578029" y="4532513"/>
              <a:ext cx="342900" cy="231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796" name="Line 12"/>
            <p:cNvSpPr>
              <a:spLocks noChangeShapeType="1"/>
            </p:cNvSpPr>
            <p:nvPr/>
          </p:nvSpPr>
          <p:spPr bwMode="auto">
            <a:xfrm>
              <a:off x="6571679" y="4764288"/>
              <a:ext cx="3429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797" name="Line 13"/>
            <p:cNvSpPr>
              <a:spLocks noChangeShapeType="1"/>
            </p:cNvSpPr>
            <p:nvPr/>
          </p:nvSpPr>
          <p:spPr bwMode="auto">
            <a:xfrm flipV="1">
              <a:off x="6730429" y="4967488"/>
              <a:ext cx="190500" cy="196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798" name="Line 14"/>
            <p:cNvSpPr>
              <a:spLocks noChangeShapeType="1"/>
            </p:cNvSpPr>
            <p:nvPr/>
          </p:nvSpPr>
          <p:spPr bwMode="auto">
            <a:xfrm>
              <a:off x="6730429" y="5164338"/>
              <a:ext cx="0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799" name="Line 15"/>
            <p:cNvSpPr>
              <a:spLocks noChangeShapeType="1"/>
            </p:cNvSpPr>
            <p:nvPr/>
          </p:nvSpPr>
          <p:spPr bwMode="auto">
            <a:xfrm>
              <a:off x="6527229" y="5402463"/>
              <a:ext cx="0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00" name="Line 16"/>
            <p:cNvSpPr>
              <a:spLocks noChangeShapeType="1"/>
            </p:cNvSpPr>
            <p:nvPr/>
          </p:nvSpPr>
          <p:spPr bwMode="auto">
            <a:xfrm>
              <a:off x="6920929" y="5402463"/>
              <a:ext cx="0" cy="47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01" name="Line 17"/>
            <p:cNvSpPr>
              <a:spLocks noChangeShapeType="1"/>
            </p:cNvSpPr>
            <p:nvPr/>
          </p:nvSpPr>
          <p:spPr bwMode="auto">
            <a:xfrm flipV="1">
              <a:off x="6578029" y="5646938"/>
              <a:ext cx="2968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02" name="Line 18"/>
            <p:cNvSpPr>
              <a:spLocks noChangeShapeType="1"/>
            </p:cNvSpPr>
            <p:nvPr/>
          </p:nvSpPr>
          <p:spPr bwMode="auto">
            <a:xfrm>
              <a:off x="6527229" y="5878713"/>
              <a:ext cx="3937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03" name="Line 19"/>
            <p:cNvSpPr>
              <a:spLocks noChangeShapeType="1"/>
            </p:cNvSpPr>
            <p:nvPr/>
          </p:nvSpPr>
          <p:spPr bwMode="auto">
            <a:xfrm>
              <a:off x="6730429" y="5878713"/>
              <a:ext cx="0" cy="4921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04" name="Line 20"/>
            <p:cNvSpPr>
              <a:spLocks noChangeShapeType="1"/>
            </p:cNvSpPr>
            <p:nvPr/>
          </p:nvSpPr>
          <p:spPr bwMode="auto">
            <a:xfrm flipH="1">
              <a:off x="6244654" y="6386713"/>
              <a:ext cx="9699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05" name="Line 21"/>
            <p:cNvSpPr>
              <a:spLocks noChangeShapeType="1"/>
            </p:cNvSpPr>
            <p:nvPr/>
          </p:nvSpPr>
          <p:spPr bwMode="auto">
            <a:xfrm>
              <a:off x="6730429" y="3205363"/>
              <a:ext cx="0" cy="342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329768" name="Object 40"/>
          <p:cNvGraphicFramePr>
            <a:graphicFrameLocks noChangeAspect="1"/>
          </p:cNvGraphicFramePr>
          <p:nvPr/>
        </p:nvGraphicFramePr>
        <p:xfrm>
          <a:off x="752475" y="5797550"/>
          <a:ext cx="5208588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7" name="Equation" r:id="rId8" imgW="2794000" imgH="457200" progId="Equation.3">
                  <p:embed/>
                </p:oleObj>
              </mc:Choice>
              <mc:Fallback>
                <p:oleObj name="Equation" r:id="rId8" imgW="2794000" imgH="457200" progId="Equation.3">
                  <p:embed/>
                  <p:pic>
                    <p:nvPicPr>
                      <p:cNvPr id="329768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" y="5797550"/>
                        <a:ext cx="5208588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762000" y="3662563"/>
            <a:ext cx="7822629" cy="1287262"/>
            <a:chOff x="762000" y="3662563"/>
            <a:chExt cx="7822629" cy="1287262"/>
          </a:xfrm>
        </p:grpSpPr>
        <p:grpSp>
          <p:nvGrpSpPr>
            <p:cNvPr id="329756" name="Group 28"/>
            <p:cNvGrpSpPr>
              <a:grpSpLocks/>
            </p:cNvGrpSpPr>
            <p:nvPr/>
          </p:nvGrpSpPr>
          <p:grpSpPr bwMode="auto">
            <a:xfrm>
              <a:off x="6920929" y="3662563"/>
              <a:ext cx="1663700" cy="1235075"/>
              <a:chOff x="4352" y="2302"/>
              <a:chExt cx="1048" cy="778"/>
            </a:xfrm>
          </p:grpSpPr>
          <p:sp>
            <p:nvSpPr>
              <p:cNvPr id="118815" name="Text Box 29"/>
              <p:cNvSpPr txBox="1">
                <a:spLocks noChangeArrowheads="1"/>
              </p:cNvSpPr>
              <p:nvPr/>
            </p:nvSpPr>
            <p:spPr bwMode="auto">
              <a:xfrm>
                <a:off x="4352" y="2645"/>
                <a:ext cx="214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600" b="1" dirty="0" err="1">
                    <a:solidFill>
                      <a:schemeClr val="hlink"/>
                    </a:solidFill>
                  </a:rPr>
                  <a:t>k</a:t>
                </a:r>
                <a:r>
                  <a:rPr lang="en-US" altLang="en-US" sz="1600" b="1" baseline="-25000" dirty="0" err="1">
                    <a:solidFill>
                      <a:schemeClr val="hlink"/>
                    </a:solidFill>
                  </a:rPr>
                  <a:t>sp</a:t>
                </a:r>
                <a:endParaRPr lang="en-US" altLang="en-US" sz="1600" b="1" baseline="-25000" dirty="0">
                  <a:solidFill>
                    <a:schemeClr val="hlink"/>
                  </a:solidFill>
                </a:endParaRPr>
              </a:p>
            </p:txBody>
          </p:sp>
          <p:sp>
            <p:nvSpPr>
              <p:cNvPr id="118816" name="Line 30"/>
              <p:cNvSpPr>
                <a:spLocks noChangeShapeType="1"/>
              </p:cNvSpPr>
              <p:nvPr/>
            </p:nvSpPr>
            <p:spPr bwMode="auto">
              <a:xfrm flipV="1">
                <a:off x="4864" y="2302"/>
                <a:ext cx="136" cy="274"/>
              </a:xfrm>
              <a:prstGeom prst="line">
                <a:avLst/>
              </a:prstGeom>
              <a:noFill/>
              <a:ln w="34925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817" name="Line 31"/>
              <p:cNvSpPr>
                <a:spLocks noChangeShapeType="1"/>
              </p:cNvSpPr>
              <p:nvPr/>
            </p:nvSpPr>
            <p:spPr bwMode="auto">
              <a:xfrm>
                <a:off x="4864" y="2778"/>
                <a:ext cx="152" cy="302"/>
              </a:xfrm>
              <a:prstGeom prst="line">
                <a:avLst/>
              </a:prstGeom>
              <a:noFill/>
              <a:ln w="34925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818" name="Line 32"/>
              <p:cNvSpPr>
                <a:spLocks noChangeShapeType="1"/>
              </p:cNvSpPr>
              <p:nvPr/>
            </p:nvSpPr>
            <p:spPr bwMode="auto">
              <a:xfrm flipH="1" flipV="1">
                <a:off x="5234" y="2302"/>
                <a:ext cx="166" cy="274"/>
              </a:xfrm>
              <a:prstGeom prst="line">
                <a:avLst/>
              </a:prstGeom>
              <a:noFill/>
              <a:ln w="34925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819" name="Line 33"/>
              <p:cNvSpPr>
                <a:spLocks noChangeShapeType="1"/>
              </p:cNvSpPr>
              <p:nvPr/>
            </p:nvSpPr>
            <p:spPr bwMode="auto">
              <a:xfrm flipH="1">
                <a:off x="5234" y="2778"/>
                <a:ext cx="166" cy="302"/>
              </a:xfrm>
              <a:prstGeom prst="line">
                <a:avLst/>
              </a:prstGeom>
              <a:noFill/>
              <a:ln w="34925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820" name="Text Box 34"/>
              <p:cNvSpPr txBox="1">
                <a:spLocks noChangeArrowheads="1"/>
              </p:cNvSpPr>
              <p:nvPr/>
            </p:nvSpPr>
            <p:spPr bwMode="auto">
              <a:xfrm>
                <a:off x="4897" y="2542"/>
                <a:ext cx="477" cy="3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600" b="1" dirty="0">
                    <a:solidFill>
                      <a:schemeClr val="hlink"/>
                    </a:solidFill>
                  </a:rPr>
                  <a:t>Surface Tension</a:t>
                </a:r>
                <a:endParaRPr lang="en-US" altLang="en-US" sz="1600" b="1" baseline="-25000" dirty="0">
                  <a:solidFill>
                    <a:schemeClr val="hlink"/>
                  </a:solidFill>
                </a:endParaRPr>
              </a:p>
            </p:txBody>
          </p:sp>
        </p:grpSp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29478792"/>
                </p:ext>
              </p:extLst>
            </p:nvPr>
          </p:nvGraphicFramePr>
          <p:xfrm>
            <a:off x="762000" y="4191000"/>
            <a:ext cx="5297488" cy="758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28" name="Equation" r:id="rId10" imgW="3213000" imgH="457200" progId="Equation.3">
                    <p:embed/>
                  </p:oleObj>
                </mc:Choice>
                <mc:Fallback>
                  <p:oleObj name="Equation" r:id="rId10" imgW="3213000" imgH="45720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4191000"/>
                          <a:ext cx="5297488" cy="758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7"/>
          <p:cNvGrpSpPr/>
          <p:nvPr/>
        </p:nvGrpSpPr>
        <p:grpSpPr>
          <a:xfrm>
            <a:off x="762000" y="4970463"/>
            <a:ext cx="7810500" cy="1652587"/>
            <a:chOff x="762000" y="4970463"/>
            <a:chExt cx="7810500" cy="1652587"/>
          </a:xfrm>
        </p:grpSpPr>
        <p:grpSp>
          <p:nvGrpSpPr>
            <p:cNvPr id="329763" name="Group 35"/>
            <p:cNvGrpSpPr>
              <a:grpSpLocks/>
            </p:cNvGrpSpPr>
            <p:nvPr/>
          </p:nvGrpSpPr>
          <p:grpSpPr bwMode="auto">
            <a:xfrm>
              <a:off x="6997700" y="5327650"/>
              <a:ext cx="1574800" cy="1295400"/>
              <a:chOff x="4408" y="3356"/>
              <a:chExt cx="992" cy="816"/>
            </a:xfrm>
          </p:grpSpPr>
          <p:sp>
            <p:nvSpPr>
              <p:cNvPr id="118811" name="Text Box 36"/>
              <p:cNvSpPr txBox="1">
                <a:spLocks noChangeArrowheads="1"/>
              </p:cNvSpPr>
              <p:nvPr/>
            </p:nvSpPr>
            <p:spPr bwMode="auto">
              <a:xfrm>
                <a:off x="4408" y="3474"/>
                <a:ext cx="214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600" b="1">
                    <a:solidFill>
                      <a:schemeClr val="hlink"/>
                    </a:solidFill>
                  </a:rPr>
                  <a:t>d</a:t>
                </a:r>
                <a:r>
                  <a:rPr lang="en-US" altLang="en-US" sz="1600" b="1" baseline="-25000">
                    <a:solidFill>
                      <a:schemeClr val="hlink"/>
                    </a:solidFill>
                  </a:rPr>
                  <a:t>sp</a:t>
                </a:r>
              </a:p>
            </p:txBody>
          </p:sp>
          <p:sp>
            <p:nvSpPr>
              <p:cNvPr id="118812" name="Line 37"/>
              <p:cNvSpPr>
                <a:spLocks noChangeShapeType="1"/>
              </p:cNvSpPr>
              <p:nvPr/>
            </p:nvSpPr>
            <p:spPr bwMode="auto">
              <a:xfrm flipV="1">
                <a:off x="5190" y="3356"/>
                <a:ext cx="136" cy="504"/>
              </a:xfrm>
              <a:prstGeom prst="line">
                <a:avLst/>
              </a:prstGeom>
              <a:noFill/>
              <a:ln w="34925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813" name="Line 38"/>
              <p:cNvSpPr>
                <a:spLocks noChangeShapeType="1"/>
              </p:cNvSpPr>
              <p:nvPr/>
            </p:nvSpPr>
            <p:spPr bwMode="auto">
              <a:xfrm flipH="1" flipV="1">
                <a:off x="4941" y="3356"/>
                <a:ext cx="166" cy="504"/>
              </a:xfrm>
              <a:prstGeom prst="line">
                <a:avLst/>
              </a:prstGeom>
              <a:noFill/>
              <a:ln w="34925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814" name="Text Box 39"/>
              <p:cNvSpPr txBox="1">
                <a:spLocks noChangeArrowheads="1"/>
              </p:cNvSpPr>
              <p:nvPr/>
            </p:nvSpPr>
            <p:spPr bwMode="auto">
              <a:xfrm>
                <a:off x="4923" y="3864"/>
                <a:ext cx="477" cy="3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600" b="1">
                    <a:solidFill>
                      <a:schemeClr val="hlink"/>
                    </a:solidFill>
                  </a:rPr>
                  <a:t>Viscous Force</a:t>
                </a:r>
                <a:endParaRPr lang="en-US" altLang="en-US" sz="1600" b="1" baseline="-25000">
                  <a:solidFill>
                    <a:schemeClr val="hlink"/>
                  </a:solidFill>
                </a:endParaRPr>
              </a:p>
            </p:txBody>
          </p:sp>
        </p:grpSp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95433170"/>
                </p:ext>
              </p:extLst>
            </p:nvPr>
          </p:nvGraphicFramePr>
          <p:xfrm>
            <a:off x="762000" y="4970463"/>
            <a:ext cx="5045075" cy="757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29" name="Equation" r:id="rId12" imgW="3060360" imgH="457200" progId="Equation.3">
                    <p:embed/>
                  </p:oleObj>
                </mc:Choice>
                <mc:Fallback>
                  <p:oleObj name="Equation" r:id="rId12" imgW="3060360" imgH="45720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4970463"/>
                          <a:ext cx="5045075" cy="7572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04830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8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29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0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46063"/>
            <a:ext cx="7772400" cy="6254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 smtClean="0">
                <a:solidFill>
                  <a:schemeClr val="accent6">
                    <a:lumMod val="75000"/>
                  </a:schemeClr>
                </a:solidFill>
              </a:rPr>
              <a:t>Heat and Mass Transfer</a:t>
            </a:r>
          </a:p>
        </p:txBody>
      </p:sp>
      <p:grpSp>
        <p:nvGrpSpPr>
          <p:cNvPr id="135176" name="Group 1029"/>
          <p:cNvGrpSpPr>
            <a:grpSpLocks/>
          </p:cNvGrpSpPr>
          <p:nvPr/>
        </p:nvGrpSpPr>
        <p:grpSpPr bwMode="auto">
          <a:xfrm>
            <a:off x="909638" y="1317625"/>
            <a:ext cx="4648200" cy="4244975"/>
            <a:chOff x="768" y="768"/>
            <a:chExt cx="2688" cy="2386"/>
          </a:xfrm>
        </p:grpSpPr>
        <p:pic>
          <p:nvPicPr>
            <p:cNvPr id="135180" name="Picture 103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2064"/>
              <a:ext cx="2688" cy="5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5181" name="Picture 103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768"/>
              <a:ext cx="1872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5182" name="Picture 103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1048"/>
              <a:ext cx="1872" cy="5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5183" name="Picture 103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1542"/>
              <a:ext cx="2688" cy="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5184" name="Picture 103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2591"/>
              <a:ext cx="2688" cy="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5172" name="Text Box 1038"/>
          <p:cNvSpPr txBox="1">
            <a:spLocks noChangeArrowheads="1"/>
          </p:cNvSpPr>
          <p:nvPr/>
        </p:nvSpPr>
        <p:spPr bwMode="auto">
          <a:xfrm>
            <a:off x="5867400" y="1316037"/>
            <a:ext cx="3124200" cy="5889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en-US" sz="3200" dirty="0">
                <a:solidFill>
                  <a:srgbClr val="0000FF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Continuity </a:t>
            </a:r>
          </a:p>
        </p:txBody>
      </p:sp>
      <p:sp>
        <p:nvSpPr>
          <p:cNvPr id="135173" name="Text Box 1039"/>
          <p:cNvSpPr txBox="1">
            <a:spLocks noChangeArrowheads="1"/>
          </p:cNvSpPr>
          <p:nvPr/>
        </p:nvSpPr>
        <p:spPr bwMode="auto">
          <a:xfrm>
            <a:off x="5867400" y="2535238"/>
            <a:ext cx="3124200" cy="588962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en-US" sz="3200" dirty="0">
                <a:solidFill>
                  <a:srgbClr val="0000FF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Mass transfer </a:t>
            </a:r>
          </a:p>
        </p:txBody>
      </p:sp>
      <p:sp>
        <p:nvSpPr>
          <p:cNvPr id="135174" name="Text Box 1040"/>
          <p:cNvSpPr txBox="1">
            <a:spLocks noChangeArrowheads="1"/>
          </p:cNvSpPr>
          <p:nvPr/>
        </p:nvSpPr>
        <p:spPr bwMode="auto">
          <a:xfrm>
            <a:off x="5943600" y="4270375"/>
            <a:ext cx="2971800" cy="588962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en-US" sz="3200" dirty="0">
                <a:solidFill>
                  <a:srgbClr val="0000FF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Heat transfer </a:t>
            </a:r>
          </a:p>
        </p:txBody>
      </p:sp>
    </p:spTree>
    <p:extLst>
      <p:ext uri="{BB962C8B-B14F-4D97-AF65-F5344CB8AC3E}">
        <p14:creationId xmlns:p14="http://schemas.microsoft.com/office/powerpoint/2010/main" val="111335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C00000"/>
                </a:solidFill>
              </a:rPr>
              <a:t>Heat Transfer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153400" cy="914400"/>
          </a:xfrm>
          <a:noFill/>
        </p:spPr>
        <p:txBody>
          <a:bodyPr/>
          <a:lstStyle/>
          <a:p>
            <a:pPr algn="just" eaLnBrk="1" hangingPunct="1">
              <a:lnSpc>
                <a:spcPct val="130000"/>
              </a:lnSpc>
              <a:buFontTx/>
              <a:buNone/>
            </a:pPr>
            <a:r>
              <a:rPr lang="en-US" altLang="en-US" sz="2000" dirty="0" smtClean="0"/>
              <a:t>	For natural convection (when the relative velocity of droplet with respect to main fluid is zero), the </a:t>
            </a:r>
            <a:r>
              <a:rPr lang="en-US" altLang="en-US" sz="2000" dirty="0" err="1" smtClean="0"/>
              <a:t>Nusselt</a:t>
            </a:r>
            <a:r>
              <a:rPr lang="en-US" altLang="en-US" sz="2000" dirty="0" smtClean="0"/>
              <a:t> Number,</a:t>
            </a:r>
          </a:p>
        </p:txBody>
      </p:sp>
      <p:graphicFrame>
        <p:nvGraphicFramePr>
          <p:cNvPr id="114692" name="Object 4"/>
          <p:cNvGraphicFramePr>
            <a:graphicFrameLocks noChangeAspect="1"/>
          </p:cNvGraphicFramePr>
          <p:nvPr/>
        </p:nvGraphicFramePr>
        <p:xfrm>
          <a:off x="1371600" y="2133600"/>
          <a:ext cx="259080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4" name="Equation" r:id="rId4" imgW="1549400" imgH="228600" progId="Equation.3">
                  <p:embed/>
                </p:oleObj>
              </mc:Choice>
              <mc:Fallback>
                <p:oleObj name="Equation" r:id="rId4" imgW="1549400" imgH="228600" progId="Equation.3">
                  <p:embed/>
                  <p:pic>
                    <p:nvPicPr>
                      <p:cNvPr id="1146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133600"/>
                        <a:ext cx="2590800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457200" y="3668713"/>
            <a:ext cx="7772400" cy="53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30000"/>
              </a:lnSpc>
              <a:buFontTx/>
              <a:buNone/>
            </a:pPr>
            <a:r>
              <a:rPr lang="en-US" altLang="en-US" sz="2000" dirty="0"/>
              <a:t>	</a:t>
            </a:r>
            <a:r>
              <a:rPr lang="en-US" altLang="en-US" sz="2000" dirty="0" err="1"/>
              <a:t>Grashof</a:t>
            </a:r>
            <a:r>
              <a:rPr lang="en-US" altLang="en-US" sz="2000" dirty="0"/>
              <a:t> number (Gr) is given by,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71600" y="4049713"/>
            <a:ext cx="7315200" cy="1436687"/>
            <a:chOff x="1371600" y="4049713"/>
            <a:chExt cx="7315200" cy="1436687"/>
          </a:xfrm>
        </p:grpSpPr>
        <p:graphicFrame>
          <p:nvGraphicFramePr>
            <p:cNvPr id="11469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0168726"/>
                </p:ext>
              </p:extLst>
            </p:nvPr>
          </p:nvGraphicFramePr>
          <p:xfrm>
            <a:off x="1371600" y="4156075"/>
            <a:ext cx="2378075" cy="808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45" name="Equation" r:id="rId6" imgW="1422400" imgH="482600" progId="Equation.3">
                    <p:embed/>
                  </p:oleObj>
                </mc:Choice>
                <mc:Fallback>
                  <p:oleObj name="Equation" r:id="rId6" imgW="1422400" imgH="482600" progId="Equation.3">
                    <p:embed/>
                    <p:pic>
                      <p:nvPicPr>
                        <p:cNvPr id="11469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71600" y="4156075"/>
                          <a:ext cx="2378075" cy="8080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4695" name="Text Box 7"/>
            <p:cNvSpPr txBox="1">
              <a:spLocks noChangeArrowheads="1"/>
            </p:cNvSpPr>
            <p:nvPr/>
          </p:nvSpPr>
          <p:spPr bwMode="auto">
            <a:xfrm>
              <a:off x="4495800" y="4049713"/>
              <a:ext cx="4191000" cy="1436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/>
                <a:t>g = </a:t>
              </a:r>
              <a:r>
                <a:rPr lang="en-US" altLang="en-US" sz="1600" dirty="0" err="1"/>
                <a:t>Grav</a:t>
              </a:r>
              <a:r>
                <a:rPr lang="en-US" altLang="en-US" sz="1600" dirty="0"/>
                <a:t>. </a:t>
              </a:r>
              <a:r>
                <a:rPr lang="en-US" altLang="en-US" sz="1600" dirty="0" err="1"/>
                <a:t>Accl</a:t>
              </a:r>
              <a:r>
                <a:rPr lang="en-US" altLang="en-US" sz="1600" dirty="0"/>
                <a:t>. = 9.81m/s²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sym typeface="Symbol" panose="05050102010706020507" pitchFamily="18" charset="2"/>
                </a:rPr>
                <a:t></a:t>
              </a:r>
              <a:r>
                <a:rPr lang="en-US" altLang="en-US" sz="1600" baseline="-25000" dirty="0">
                  <a:sym typeface="Symbol" panose="05050102010706020507" pitchFamily="18" charset="2"/>
                </a:rPr>
                <a:t>a</a:t>
              </a:r>
              <a:r>
                <a:rPr lang="en-US" altLang="en-US" sz="1600" dirty="0">
                  <a:sym typeface="Symbol" panose="05050102010706020507" pitchFamily="18" charset="2"/>
                </a:rPr>
                <a:t> = Air Density (kg/m³), </a:t>
              </a:r>
              <a:r>
                <a:rPr lang="en-US" altLang="en-US" sz="1600" dirty="0" err="1">
                  <a:sym typeface="Symbol" panose="05050102010706020507" pitchFamily="18" charset="2"/>
                </a:rPr>
                <a:t>D</a:t>
              </a:r>
              <a:r>
                <a:rPr lang="en-US" altLang="en-US" sz="1600" baseline="-25000" dirty="0" err="1">
                  <a:sym typeface="Symbol" panose="05050102010706020507" pitchFamily="18" charset="2"/>
                </a:rPr>
                <a:t>d</a:t>
              </a:r>
              <a:r>
                <a:rPr lang="en-US" altLang="en-US" sz="1600" dirty="0">
                  <a:sym typeface="Symbol" panose="05050102010706020507" pitchFamily="18" charset="2"/>
                </a:rPr>
                <a:t> = Droplet Dia.(m)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sym typeface="Symbol" panose="05050102010706020507" pitchFamily="18" charset="2"/>
                </a:rPr>
                <a:t>T</a:t>
              </a:r>
              <a:r>
                <a:rPr lang="en-US" altLang="en-US" sz="1600" baseline="-25000" dirty="0">
                  <a:sym typeface="Symbol" panose="05050102010706020507" pitchFamily="18" charset="2"/>
                </a:rPr>
                <a:t>a</a:t>
              </a:r>
              <a:r>
                <a:rPr lang="en-US" altLang="en-US" sz="1600" dirty="0">
                  <a:sym typeface="Symbol" panose="05050102010706020507" pitchFamily="18" charset="2"/>
                </a:rPr>
                <a:t> = Air Temp. (K), T</a:t>
              </a:r>
              <a:r>
                <a:rPr lang="en-US" altLang="en-US" sz="1600" baseline="-25000" dirty="0">
                  <a:sym typeface="Symbol" panose="05050102010706020507" pitchFamily="18" charset="2"/>
                </a:rPr>
                <a:t>d</a:t>
              </a:r>
              <a:r>
                <a:rPr lang="en-US" altLang="en-US" sz="1600" dirty="0">
                  <a:sym typeface="Symbol" panose="05050102010706020507" pitchFamily="18" charset="2"/>
                </a:rPr>
                <a:t> = Droplet Temp.(K)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cs typeface="Times New Roman" panose="02020603050405020304" pitchFamily="18" charset="0"/>
                  <a:sym typeface="Symbol" panose="05050102010706020507" pitchFamily="18" charset="2"/>
                </a:rPr>
                <a:t>µ</a:t>
              </a:r>
              <a:r>
                <a:rPr lang="en-US" altLang="en-US" sz="1600" baseline="-25000" dirty="0">
                  <a:sym typeface="Symbol" panose="05050102010706020507" pitchFamily="18" charset="2"/>
                </a:rPr>
                <a:t>a</a:t>
              </a:r>
              <a:r>
                <a:rPr lang="en-US" altLang="en-US" sz="1600" dirty="0">
                  <a:sym typeface="Symbol" panose="05050102010706020507" pitchFamily="18" charset="2"/>
                </a:rPr>
                <a:t> </a:t>
              </a:r>
              <a:r>
                <a:rPr lang="en-US" altLang="en-US" sz="1600" dirty="0">
                  <a:cs typeface="Times New Roman" panose="02020603050405020304" pitchFamily="18" charset="0"/>
                  <a:sym typeface="Symbol" panose="05050102010706020507" pitchFamily="18" charset="2"/>
                </a:rPr>
                <a:t>= 1.8510</a:t>
              </a:r>
              <a:r>
                <a:rPr lang="en-US" altLang="en-US" sz="1600" baseline="30000" dirty="0">
                  <a:cs typeface="Times New Roman" panose="02020603050405020304" pitchFamily="18" charset="0"/>
                  <a:sym typeface="Symbol" panose="05050102010706020507" pitchFamily="18" charset="2"/>
                </a:rPr>
                <a:t>-5</a:t>
              </a:r>
              <a:r>
                <a:rPr lang="en-US" altLang="en-US" sz="1600" dirty="0"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lang="en-US" altLang="en-US" sz="1600" dirty="0" err="1">
                  <a:cs typeface="Times New Roman" panose="02020603050405020304" pitchFamily="18" charset="0"/>
                  <a:sym typeface="Symbol" panose="05050102010706020507" pitchFamily="18" charset="2"/>
                </a:rPr>
                <a:t>pa.sec</a:t>
              </a:r>
              <a:r>
                <a:rPr lang="en-US" altLang="en-US" sz="1600" dirty="0">
                  <a:cs typeface="Times New Roman" panose="02020603050405020304" pitchFamily="18" charset="0"/>
                  <a:sym typeface="Symbol" panose="05050102010706020507" pitchFamily="18" charset="2"/>
                </a:rPr>
                <a:t>, </a:t>
              </a:r>
              <a:r>
                <a:rPr lang="en-US" altLang="en-US" sz="1600" dirty="0" err="1">
                  <a:cs typeface="Times New Roman" panose="02020603050405020304" pitchFamily="18" charset="0"/>
                  <a:sym typeface="Symbol" panose="05050102010706020507" pitchFamily="18" charset="2"/>
                </a:rPr>
                <a:t>K</a:t>
              </a:r>
              <a:r>
                <a:rPr lang="en-US" altLang="en-US" sz="1600" baseline="-25000" dirty="0" err="1">
                  <a:sym typeface="Symbol" panose="05050102010706020507" pitchFamily="18" charset="2"/>
                </a:rPr>
                <a:t>a</a:t>
              </a:r>
              <a:r>
                <a:rPr lang="en-US" altLang="en-US" sz="1600" dirty="0">
                  <a:sym typeface="Symbol" panose="05050102010706020507" pitchFamily="18" charset="2"/>
                </a:rPr>
                <a:t> </a:t>
              </a:r>
              <a:r>
                <a:rPr lang="en-US" altLang="en-US" sz="1600" dirty="0">
                  <a:cs typeface="Times New Roman" panose="02020603050405020304" pitchFamily="18" charset="0"/>
                  <a:sym typeface="Symbol" panose="05050102010706020507" pitchFamily="18" charset="2"/>
                </a:rPr>
                <a:t> = 0.024 W/</a:t>
              </a:r>
              <a:r>
                <a:rPr lang="en-US" altLang="en-US" sz="1600" dirty="0" err="1">
                  <a:cs typeface="Times New Roman" panose="02020603050405020304" pitchFamily="18" charset="0"/>
                  <a:sym typeface="Symbol" panose="05050102010706020507" pitchFamily="18" charset="2"/>
                </a:rPr>
                <a:t>m.K</a:t>
              </a:r>
              <a:endParaRPr lang="en-US" altLang="en-US" sz="1600" dirty="0"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57200" y="5257800"/>
            <a:ext cx="7772400" cy="722313"/>
            <a:chOff x="457200" y="5257800"/>
            <a:chExt cx="7772400" cy="722313"/>
          </a:xfrm>
        </p:grpSpPr>
        <p:sp>
          <p:nvSpPr>
            <p:cNvPr id="114696" name="Rectangle 8"/>
            <p:cNvSpPr>
              <a:spLocks noChangeArrowheads="1"/>
            </p:cNvSpPr>
            <p:nvPr/>
          </p:nvSpPr>
          <p:spPr bwMode="auto">
            <a:xfrm>
              <a:off x="457200" y="5257800"/>
              <a:ext cx="7772400" cy="534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 eaLnBrk="1" hangingPunct="1">
                <a:lnSpc>
                  <a:spcPct val="130000"/>
                </a:lnSpc>
                <a:buFontTx/>
                <a:buNone/>
              </a:pPr>
              <a:r>
                <a:rPr lang="en-US" altLang="en-US" sz="2000" dirty="0"/>
                <a:t>	For real gas,</a:t>
              </a:r>
            </a:p>
          </p:txBody>
        </p:sp>
        <p:graphicFrame>
          <p:nvGraphicFramePr>
            <p:cNvPr id="114697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66869786"/>
                </p:ext>
              </p:extLst>
            </p:nvPr>
          </p:nvGraphicFramePr>
          <p:xfrm>
            <a:off x="2208213" y="5257800"/>
            <a:ext cx="763587" cy="722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46" name="Equation" r:id="rId8" imgW="457200" imgH="431800" progId="Equation.3">
                    <p:embed/>
                  </p:oleObj>
                </mc:Choice>
                <mc:Fallback>
                  <p:oleObj name="Equation" r:id="rId8" imgW="457200" imgH="431800" progId="Equation.3">
                    <p:embed/>
                    <p:pic>
                      <p:nvPicPr>
                        <p:cNvPr id="114697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213" y="5257800"/>
                          <a:ext cx="763587" cy="7223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5"/>
          <p:cNvGrpSpPr/>
          <p:nvPr/>
        </p:nvGrpSpPr>
        <p:grpSpPr>
          <a:xfrm>
            <a:off x="457200" y="5907088"/>
            <a:ext cx="7772400" cy="722312"/>
            <a:chOff x="457200" y="5907088"/>
            <a:chExt cx="7772400" cy="722312"/>
          </a:xfrm>
        </p:grpSpPr>
        <p:sp>
          <p:nvSpPr>
            <p:cNvPr id="114698" name="Rectangle 10"/>
            <p:cNvSpPr>
              <a:spLocks noChangeArrowheads="1"/>
            </p:cNvSpPr>
            <p:nvPr/>
          </p:nvSpPr>
          <p:spPr bwMode="auto">
            <a:xfrm>
              <a:off x="457200" y="5943600"/>
              <a:ext cx="7772400" cy="534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 eaLnBrk="1" hangingPunct="1">
                <a:lnSpc>
                  <a:spcPct val="130000"/>
                </a:lnSpc>
                <a:buFontTx/>
                <a:buNone/>
              </a:pPr>
              <a:r>
                <a:rPr lang="en-US" altLang="en-US" sz="2000" dirty="0"/>
                <a:t>	</a:t>
              </a:r>
              <a:r>
                <a:rPr lang="en-US" altLang="en-US" sz="2000" dirty="0" err="1"/>
                <a:t>Prandtl</a:t>
              </a:r>
              <a:r>
                <a:rPr lang="en-US" altLang="en-US" sz="2000" dirty="0"/>
                <a:t> number (</a:t>
              </a:r>
              <a:r>
                <a:rPr lang="en-US" altLang="en-US" sz="2000" dirty="0" err="1"/>
                <a:t>Pr</a:t>
              </a:r>
              <a:r>
                <a:rPr lang="en-US" altLang="en-US" sz="2000" dirty="0"/>
                <a:t>) is given by,</a:t>
              </a:r>
            </a:p>
          </p:txBody>
        </p:sp>
        <p:graphicFrame>
          <p:nvGraphicFramePr>
            <p:cNvPr id="114699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28604770"/>
                </p:ext>
              </p:extLst>
            </p:nvPr>
          </p:nvGraphicFramePr>
          <p:xfrm>
            <a:off x="4268788" y="5907088"/>
            <a:ext cx="1293812" cy="722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47" name="Equation" r:id="rId10" imgW="774364" imgH="431613" progId="Equation.3">
                    <p:embed/>
                  </p:oleObj>
                </mc:Choice>
                <mc:Fallback>
                  <p:oleObj name="Equation" r:id="rId10" imgW="774364" imgH="431613" progId="Equation.3">
                    <p:embed/>
                    <p:pic>
                      <p:nvPicPr>
                        <p:cNvPr id="114699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68788" y="5907088"/>
                          <a:ext cx="1293812" cy="7223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4700" name="Text Box 13"/>
          <p:cNvSpPr txBox="1">
            <a:spLocks noChangeArrowheads="1"/>
          </p:cNvSpPr>
          <p:nvPr/>
        </p:nvSpPr>
        <p:spPr bwMode="auto">
          <a:xfrm>
            <a:off x="5181600" y="6324600"/>
            <a:ext cx="3505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sz="1600"/>
              <a:t>[Ref: Mee et. al.]</a:t>
            </a:r>
          </a:p>
        </p:txBody>
      </p:sp>
      <p:sp>
        <p:nvSpPr>
          <p:cNvPr id="114701" name="Rectangle 14"/>
          <p:cNvSpPr>
            <a:spLocks noChangeArrowheads="1"/>
          </p:cNvSpPr>
          <p:nvPr/>
        </p:nvSpPr>
        <p:spPr bwMode="auto">
          <a:xfrm>
            <a:off x="457200" y="24384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30000"/>
              </a:lnSpc>
              <a:buFontTx/>
              <a:buNone/>
            </a:pPr>
            <a:r>
              <a:rPr lang="en-US" altLang="en-US" sz="2000" dirty="0"/>
              <a:t>	For forced convection, the </a:t>
            </a:r>
            <a:r>
              <a:rPr lang="en-US" altLang="en-US" sz="2000" dirty="0" err="1"/>
              <a:t>Nusselt</a:t>
            </a:r>
            <a:r>
              <a:rPr lang="en-US" altLang="en-US" sz="2000" dirty="0"/>
              <a:t> Number,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358900" y="2968625"/>
            <a:ext cx="6261100" cy="765175"/>
            <a:chOff x="1358900" y="2968625"/>
            <a:chExt cx="6261100" cy="765175"/>
          </a:xfrm>
        </p:grpSpPr>
        <p:graphicFrame>
          <p:nvGraphicFramePr>
            <p:cNvPr id="114702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67050857"/>
                </p:ext>
              </p:extLst>
            </p:nvPr>
          </p:nvGraphicFramePr>
          <p:xfrm>
            <a:off x="1358900" y="3048000"/>
            <a:ext cx="2527300" cy="382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48" name="Equation" r:id="rId12" imgW="1511300" imgH="228600" progId="Equation.3">
                    <p:embed/>
                  </p:oleObj>
                </mc:Choice>
                <mc:Fallback>
                  <p:oleObj name="Equation" r:id="rId12" imgW="1511300" imgH="228600" progId="Equation.3">
                    <p:embed/>
                    <p:pic>
                      <p:nvPicPr>
                        <p:cNvPr id="114702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8900" y="3048000"/>
                          <a:ext cx="2527300" cy="3825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4703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68740474"/>
                </p:ext>
              </p:extLst>
            </p:nvPr>
          </p:nvGraphicFramePr>
          <p:xfrm>
            <a:off x="4497388" y="2968625"/>
            <a:ext cx="3122612" cy="765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49" name="Equation" r:id="rId14" imgW="1866900" imgH="457200" progId="Equation.3">
                    <p:embed/>
                  </p:oleObj>
                </mc:Choice>
                <mc:Fallback>
                  <p:oleObj name="Equation" r:id="rId14" imgW="1866900" imgH="457200" progId="Equation.3">
                    <p:embed/>
                    <p:pic>
                      <p:nvPicPr>
                        <p:cNvPr id="114703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7388" y="2968625"/>
                          <a:ext cx="3122612" cy="7651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Rectangle 2"/>
          <p:cNvSpPr/>
          <p:nvPr/>
        </p:nvSpPr>
        <p:spPr>
          <a:xfrm>
            <a:off x="5334000" y="2895600"/>
            <a:ext cx="19050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/>
      <p:bldP spid="114701" grpId="0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chemeClr val="bg2">
                    <a:lumMod val="50000"/>
                  </a:schemeClr>
                </a:solidFill>
              </a:rPr>
              <a:t>Drag Force</a:t>
            </a:r>
          </a:p>
        </p:txBody>
      </p:sp>
      <p:sp>
        <p:nvSpPr>
          <p:cNvPr id="112643" name="Text Box 18"/>
          <p:cNvSpPr txBox="1">
            <a:spLocks noChangeArrowheads="1"/>
          </p:cNvSpPr>
          <p:nvPr/>
        </p:nvSpPr>
        <p:spPr bwMode="auto">
          <a:xfrm>
            <a:off x="685800" y="1219200"/>
            <a:ext cx="77724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en-US" sz="2000" dirty="0"/>
              <a:t>The momentum response time relates to the time required for a particle or droplet to respond to a change in velocity. The equation of motion for a spherical particle in a gas given by,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85800" y="2895600"/>
            <a:ext cx="7772400" cy="1247775"/>
            <a:chOff x="685800" y="2895600"/>
            <a:chExt cx="7772400" cy="1247775"/>
          </a:xfrm>
        </p:grpSpPr>
        <p:sp>
          <p:nvSpPr>
            <p:cNvPr id="112645" name="Text Box 21"/>
            <p:cNvSpPr txBox="1">
              <a:spLocks noChangeArrowheads="1"/>
            </p:cNvSpPr>
            <p:nvPr/>
          </p:nvSpPr>
          <p:spPr bwMode="auto">
            <a:xfrm>
              <a:off x="685800" y="2895600"/>
              <a:ext cx="7772400" cy="5683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2000" dirty="0"/>
                <a:t>After some manipulation, we get, the response time,</a:t>
              </a:r>
            </a:p>
          </p:txBody>
        </p:sp>
        <p:graphicFrame>
          <p:nvGraphicFramePr>
            <p:cNvPr id="112646" name="Object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96755729"/>
                </p:ext>
              </p:extLst>
            </p:nvPr>
          </p:nvGraphicFramePr>
          <p:xfrm>
            <a:off x="1219200" y="3276600"/>
            <a:ext cx="2819400" cy="866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70" name="Equation" r:id="rId4" imgW="1651000" imgH="508000" progId="Equation.3">
                    <p:embed/>
                  </p:oleObj>
                </mc:Choice>
                <mc:Fallback>
                  <p:oleObj name="Equation" r:id="rId4" imgW="1651000" imgH="508000" progId="Equation.3">
                    <p:embed/>
                    <p:pic>
                      <p:nvPicPr>
                        <p:cNvPr id="112646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9200" y="3276600"/>
                          <a:ext cx="2819400" cy="866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647" name="Text Box 25"/>
            <p:cNvSpPr txBox="1">
              <a:spLocks noChangeArrowheads="1"/>
            </p:cNvSpPr>
            <p:nvPr/>
          </p:nvSpPr>
          <p:spPr bwMode="auto">
            <a:xfrm>
              <a:off x="5595938" y="3581400"/>
              <a:ext cx="2633662" cy="30480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1400" dirty="0"/>
                <a:t>[Ref: Schiller &amp; </a:t>
              </a:r>
              <a:r>
                <a:rPr lang="en-US" altLang="en-US" sz="1400" dirty="0" err="1"/>
                <a:t>Naumann</a:t>
              </a:r>
              <a:r>
                <a:rPr lang="en-US" altLang="en-US" sz="1400" dirty="0"/>
                <a:t> model]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219200" y="2209800"/>
            <a:ext cx="7010400" cy="644525"/>
            <a:chOff x="1219200" y="2209800"/>
            <a:chExt cx="7010400" cy="644525"/>
          </a:xfrm>
        </p:grpSpPr>
        <p:graphicFrame>
          <p:nvGraphicFramePr>
            <p:cNvPr id="112644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35946532"/>
                </p:ext>
              </p:extLst>
            </p:nvPr>
          </p:nvGraphicFramePr>
          <p:xfrm>
            <a:off x="1219200" y="2209800"/>
            <a:ext cx="3119438" cy="644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71" name="Equation" r:id="rId6" imgW="2070100" imgH="431800" progId="Equation.3">
                    <p:embed/>
                  </p:oleObj>
                </mc:Choice>
                <mc:Fallback>
                  <p:oleObj name="Equation" r:id="rId6" imgW="2070100" imgH="431800" progId="Equation.3">
                    <p:embed/>
                    <p:pic>
                      <p:nvPicPr>
                        <p:cNvPr id="112644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9200" y="2209800"/>
                          <a:ext cx="3119438" cy="6445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648" name="Text Box 26"/>
            <p:cNvSpPr txBox="1">
              <a:spLocks noChangeArrowheads="1"/>
            </p:cNvSpPr>
            <p:nvPr/>
          </p:nvSpPr>
          <p:spPr bwMode="auto">
            <a:xfrm>
              <a:off x="5595938" y="2362200"/>
              <a:ext cx="2633662" cy="30480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1400" dirty="0"/>
                <a:t>[Ref: </a:t>
              </a:r>
              <a:r>
                <a:rPr lang="en-US" altLang="en-US" sz="1400" dirty="0">
                  <a:cs typeface="Times New Roman" panose="02020603050405020304" pitchFamily="18" charset="0"/>
                </a:rPr>
                <a:t>Tsuji</a:t>
              </a:r>
              <a:r>
                <a:rPr lang="en-US" altLang="en-US" sz="1400" dirty="0"/>
                <a:t> et. al.]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85800" y="4191000"/>
            <a:ext cx="7772400" cy="1446213"/>
            <a:chOff x="685800" y="4191000"/>
            <a:chExt cx="7772400" cy="1446213"/>
          </a:xfrm>
        </p:grpSpPr>
        <p:grpSp>
          <p:nvGrpSpPr>
            <p:cNvPr id="4" name="Group 3"/>
            <p:cNvGrpSpPr/>
            <p:nvPr/>
          </p:nvGrpSpPr>
          <p:grpSpPr>
            <a:xfrm>
              <a:off x="685800" y="4191000"/>
              <a:ext cx="7772400" cy="1446213"/>
              <a:chOff x="685800" y="4191000"/>
              <a:chExt cx="7772400" cy="1446213"/>
            </a:xfrm>
          </p:grpSpPr>
          <p:sp>
            <p:nvSpPr>
              <p:cNvPr id="112649" name="Text Box 27"/>
              <p:cNvSpPr txBox="1">
                <a:spLocks noChangeArrowheads="1"/>
              </p:cNvSpPr>
              <p:nvPr/>
            </p:nvSpPr>
            <p:spPr bwMode="auto">
              <a:xfrm>
                <a:off x="685800" y="4191000"/>
                <a:ext cx="7772400" cy="71437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just"/>
                <a:r>
                  <a:rPr lang="en-US" altLang="en-US" sz="2000" dirty="0">
                    <a:cs typeface="Times New Roman" panose="02020603050405020304" pitchFamily="18" charset="0"/>
                  </a:rPr>
                  <a:t>The equation for particle temperature, assuming the temperature is uniform throughout the particle and radiative effects are unimportant, is</a:t>
                </a:r>
                <a:r>
                  <a:rPr lang="en-US" altLang="en-US" sz="2000" dirty="0"/>
                  <a:t> </a:t>
                </a:r>
              </a:p>
            </p:txBody>
          </p:sp>
          <p:graphicFrame>
            <p:nvGraphicFramePr>
              <p:cNvPr id="112651" name="Object 3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03689327"/>
                  </p:ext>
                </p:extLst>
              </p:nvPr>
            </p:nvGraphicFramePr>
            <p:xfrm>
              <a:off x="1295400" y="5029200"/>
              <a:ext cx="2874963" cy="6080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272" name="Equation" r:id="rId8" imgW="1879600" imgH="393700" progId="Equation.3">
                      <p:embed/>
                    </p:oleObj>
                  </mc:Choice>
                  <mc:Fallback>
                    <p:oleObj name="Equation" r:id="rId8" imgW="1879600" imgH="393700" progId="Equation.3">
                      <p:embed/>
                      <p:pic>
                        <p:nvPicPr>
                          <p:cNvPr id="112651" name="Object 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95400" y="5029200"/>
                            <a:ext cx="2874963" cy="6080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12652" name="Text Box 33"/>
            <p:cNvSpPr txBox="1">
              <a:spLocks noChangeArrowheads="1"/>
            </p:cNvSpPr>
            <p:nvPr/>
          </p:nvSpPr>
          <p:spPr bwMode="auto">
            <a:xfrm>
              <a:off x="5562600" y="5103813"/>
              <a:ext cx="2633663" cy="30480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1400" dirty="0"/>
                <a:t>[Ref: </a:t>
              </a:r>
              <a:r>
                <a:rPr lang="en-US" altLang="en-US" sz="1400" dirty="0">
                  <a:cs typeface="Times New Roman" panose="02020603050405020304" pitchFamily="18" charset="0"/>
                </a:rPr>
                <a:t>Tsuji</a:t>
              </a:r>
              <a:r>
                <a:rPr lang="en-US" altLang="en-US" sz="1400" dirty="0"/>
                <a:t> et. al.]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85800" y="5638800"/>
            <a:ext cx="7772400" cy="1150938"/>
            <a:chOff x="685800" y="5638800"/>
            <a:chExt cx="7772400" cy="1150938"/>
          </a:xfrm>
        </p:grpSpPr>
        <p:sp>
          <p:nvSpPr>
            <p:cNvPr id="112650" name="Text Box 29"/>
            <p:cNvSpPr txBox="1">
              <a:spLocks noChangeArrowheads="1"/>
            </p:cNvSpPr>
            <p:nvPr/>
          </p:nvSpPr>
          <p:spPr bwMode="auto">
            <a:xfrm>
              <a:off x="685800" y="5638800"/>
              <a:ext cx="7772400" cy="5683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US" altLang="en-US" sz="2000" dirty="0"/>
                <a:t>After some manipulation, we get, the thermal response time,</a:t>
              </a:r>
            </a:p>
          </p:txBody>
        </p:sp>
        <p:graphicFrame>
          <p:nvGraphicFramePr>
            <p:cNvPr id="112653" name="Objec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81287677"/>
                </p:ext>
              </p:extLst>
            </p:nvPr>
          </p:nvGraphicFramePr>
          <p:xfrm>
            <a:off x="1295400" y="6019800"/>
            <a:ext cx="1371600" cy="769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73" name="Equation" r:id="rId10" imgW="875920" imgH="495085" progId="Equation.3">
                    <p:embed/>
                  </p:oleObj>
                </mc:Choice>
                <mc:Fallback>
                  <p:oleObj name="Equation" r:id="rId10" imgW="875920" imgH="495085" progId="Equation.3">
                    <p:embed/>
                    <p:pic>
                      <p:nvPicPr>
                        <p:cNvPr id="112653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5400" y="6019800"/>
                          <a:ext cx="1371600" cy="7699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475102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366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Particles’ Hydrodynamic Response</a:t>
            </a:r>
          </a:p>
        </p:txBody>
      </p:sp>
      <p:pic>
        <p:nvPicPr>
          <p:cNvPr id="152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463" y="1331913"/>
            <a:ext cx="6472237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35876" name="Rectangle 4"/>
          <p:cNvSpPr>
            <a:spLocks noChangeArrowheads="1"/>
          </p:cNvSpPr>
          <p:nvPr/>
        </p:nvSpPr>
        <p:spPr bwMode="auto">
          <a:xfrm>
            <a:off x="1287463" y="1331913"/>
            <a:ext cx="1709737" cy="1271587"/>
          </a:xfrm>
          <a:prstGeom prst="rect">
            <a:avLst/>
          </a:prstGeom>
          <a:noFill/>
          <a:ln w="349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335877" name="Object 5"/>
          <p:cNvGraphicFramePr>
            <a:graphicFrameLocks noChangeAspect="1"/>
          </p:cNvGraphicFramePr>
          <p:nvPr/>
        </p:nvGraphicFramePr>
        <p:xfrm>
          <a:off x="931863" y="1041400"/>
          <a:ext cx="7319962" cy="525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0" name="Chart" r:id="rId5" imgW="4924813" imgH="3533970" progId="Excel.Chart.8">
                  <p:embed/>
                </p:oleObj>
              </mc:Choice>
              <mc:Fallback>
                <p:oleObj name="Chart" r:id="rId5" imgW="4924813" imgH="3533970" progId="Excel.Chart.8">
                  <p:embed/>
                  <p:pic>
                    <p:nvPicPr>
                      <p:cNvPr id="33587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041400"/>
                        <a:ext cx="7319962" cy="5253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78" name="Object 6"/>
          <p:cNvGraphicFramePr>
            <a:graphicFrameLocks noChangeAspect="1"/>
          </p:cNvGraphicFramePr>
          <p:nvPr/>
        </p:nvGraphicFramePr>
        <p:xfrm>
          <a:off x="2736850" y="2439988"/>
          <a:ext cx="281940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1" name="Equation" r:id="rId7" imgW="1651000" imgH="508000" progId="Equation.3">
                  <p:embed/>
                </p:oleObj>
              </mc:Choice>
              <mc:Fallback>
                <p:oleObj name="Equation" r:id="rId7" imgW="1651000" imgH="508000" progId="Equation.3">
                  <p:embed/>
                  <p:pic>
                    <p:nvPicPr>
                      <p:cNvPr id="33587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6850" y="2439988"/>
                        <a:ext cx="2819400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011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5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5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3587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848600" cy="7366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Particles’ Thermal Response</a:t>
            </a:r>
          </a:p>
        </p:txBody>
      </p:sp>
      <p:graphicFrame>
        <p:nvGraphicFramePr>
          <p:cNvPr id="153603" name="Object 3"/>
          <p:cNvGraphicFramePr>
            <a:graphicFrameLocks noChangeAspect="1"/>
          </p:cNvGraphicFramePr>
          <p:nvPr/>
        </p:nvGraphicFramePr>
        <p:xfrm>
          <a:off x="885825" y="1108075"/>
          <a:ext cx="7400925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4" name="Chart" r:id="rId4" imgW="4801005" imgH="3410341" progId="Excel.Chart.8">
                  <p:embed/>
                </p:oleObj>
              </mc:Choice>
              <mc:Fallback>
                <p:oleObj name="Chart" r:id="rId4" imgW="4801005" imgH="3410341" progId="Excel.Chart.8">
                  <p:embed/>
                  <p:pic>
                    <p:nvPicPr>
                      <p:cNvPr id="1536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25" y="1108075"/>
                        <a:ext cx="7400925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6900" name="Object 4"/>
          <p:cNvGraphicFramePr>
            <a:graphicFrameLocks noChangeAspect="1"/>
          </p:cNvGraphicFramePr>
          <p:nvPr/>
        </p:nvGraphicFramePr>
        <p:xfrm>
          <a:off x="4086225" y="2819400"/>
          <a:ext cx="147002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5" name="Equation" r:id="rId6" imgW="875920" imgH="495085" progId="Equation.3">
                  <p:embed/>
                </p:oleObj>
              </mc:Choice>
              <mc:Fallback>
                <p:oleObj name="Equation" r:id="rId6" imgW="875920" imgH="495085" progId="Equation.3">
                  <p:embed/>
                  <p:pic>
                    <p:nvPicPr>
                      <p:cNvPr id="3369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6225" y="2819400"/>
                        <a:ext cx="1470025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313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6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6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7030A0"/>
                </a:solidFill>
              </a:rPr>
              <a:t>Erosion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355600" y="1219200"/>
            <a:ext cx="8102600" cy="1193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en-US" dirty="0">
                <a:cs typeface="Times New Roman" panose="02020603050405020304" pitchFamily="18" charset="0"/>
              </a:rPr>
              <a:t>	Solid particle erosion was modeled in this study for liquid erosion by customizing the required values. This model was correlated by Haugen and </a:t>
            </a:r>
            <a:r>
              <a:rPr lang="en-US" altLang="en-US" dirty="0" err="1">
                <a:cs typeface="Times New Roman" panose="02020603050405020304" pitchFamily="18" charset="0"/>
              </a:rPr>
              <a:t>Kvernvold</a:t>
            </a:r>
            <a:r>
              <a:rPr lang="en-US" altLang="en-US" dirty="0">
                <a:cs typeface="Times New Roman" panose="02020603050405020304" pitchFamily="18" charset="0"/>
              </a:rPr>
              <a:t> et. al. (1995) as,</a:t>
            </a:r>
          </a:p>
        </p:txBody>
      </p:sp>
      <p:graphicFrame>
        <p:nvGraphicFramePr>
          <p:cNvPr id="122884" name="Object 4"/>
          <p:cNvGraphicFramePr>
            <a:graphicFrameLocks noChangeAspect="1"/>
          </p:cNvGraphicFramePr>
          <p:nvPr/>
        </p:nvGraphicFramePr>
        <p:xfrm>
          <a:off x="1624013" y="2662238"/>
          <a:ext cx="1771650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1" name="Equation" r:id="rId4" imgW="1104900" imgH="469900" progId="Equation.3">
                  <p:embed/>
                </p:oleObj>
              </mc:Choice>
              <mc:Fallback>
                <p:oleObj name="Equation" r:id="rId4" imgW="1104900" imgH="469900" progId="Equation.3">
                  <p:embed/>
                  <p:pic>
                    <p:nvPicPr>
                      <p:cNvPr id="1228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4013" y="2662238"/>
                        <a:ext cx="1771650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85" name="Text Box 5"/>
          <p:cNvSpPr txBox="1">
            <a:spLocks noChangeArrowheads="1"/>
          </p:cNvSpPr>
          <p:nvPr/>
        </p:nvSpPr>
        <p:spPr bwMode="auto">
          <a:xfrm>
            <a:off x="1003300" y="3646488"/>
            <a:ext cx="7454900" cy="138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sz="1800" dirty="0"/>
              <a:t>R = Erosion rate (kg/m²s)		</a:t>
            </a:r>
            <a:r>
              <a:rPr lang="en-US" altLang="en-US" sz="1800" dirty="0" err="1"/>
              <a:t>m</a:t>
            </a:r>
            <a:r>
              <a:rPr lang="en-US" altLang="en-US" sz="1800" baseline="-25000" dirty="0" err="1"/>
              <a:t>p</a:t>
            </a:r>
            <a:r>
              <a:rPr lang="en-US" altLang="en-US" sz="1800" dirty="0"/>
              <a:t> = Particles mass flow rate (kg/s)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sz="1800" dirty="0"/>
              <a:t>K = Diameter Function		</a:t>
            </a:r>
            <a:r>
              <a:rPr lang="en-US" altLang="en-US" sz="1800" dirty="0">
                <a:sym typeface="Symbol" panose="05050102010706020507" pitchFamily="18" charset="2"/>
              </a:rPr>
              <a:t></a:t>
            </a:r>
            <a:r>
              <a:rPr lang="en-US" altLang="en-US" sz="1800" dirty="0"/>
              <a:t> = Angle of attack		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sz="1800" dirty="0"/>
              <a:t>f(</a:t>
            </a:r>
            <a:r>
              <a:rPr lang="en-US" altLang="en-US" sz="1800" dirty="0">
                <a:sym typeface="Symbol" panose="05050102010706020507" pitchFamily="18" charset="2"/>
              </a:rPr>
              <a:t>) = Function for angle of attack	</a:t>
            </a:r>
            <a:r>
              <a:rPr lang="en-US" altLang="en-US" sz="1800" dirty="0" err="1">
                <a:sym typeface="Symbol" panose="05050102010706020507" pitchFamily="18" charset="2"/>
              </a:rPr>
              <a:t>V</a:t>
            </a:r>
            <a:r>
              <a:rPr lang="en-US" altLang="en-US" sz="1800" baseline="-25000" dirty="0" err="1">
                <a:sym typeface="Symbol" panose="05050102010706020507" pitchFamily="18" charset="2"/>
              </a:rPr>
              <a:t>rel</a:t>
            </a:r>
            <a:r>
              <a:rPr lang="en-US" altLang="en-US" sz="1800" dirty="0">
                <a:sym typeface="Symbol" panose="05050102010706020507" pitchFamily="18" charset="2"/>
              </a:rPr>
              <a:t> = Particle relative velocity (m/s)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sz="1800" dirty="0">
                <a:sym typeface="Symbol" panose="05050102010706020507" pitchFamily="18" charset="2"/>
              </a:rPr>
              <a:t>n = Velocity function		</a:t>
            </a:r>
            <a:r>
              <a:rPr lang="en-US" altLang="en-US" sz="1800" dirty="0" err="1">
                <a:sym typeface="Symbol" panose="05050102010706020507" pitchFamily="18" charset="2"/>
              </a:rPr>
              <a:t>A</a:t>
            </a:r>
            <a:r>
              <a:rPr lang="en-US" altLang="en-US" sz="1800" baseline="-25000" dirty="0" err="1">
                <a:sym typeface="Symbol" panose="05050102010706020507" pitchFamily="18" charset="2"/>
              </a:rPr>
              <a:t>face</a:t>
            </a:r>
            <a:r>
              <a:rPr lang="en-US" altLang="en-US" sz="1800" dirty="0">
                <a:sym typeface="Symbol" panose="05050102010706020507" pitchFamily="18" charset="2"/>
              </a:rPr>
              <a:t> = Erosion area (m²)</a:t>
            </a:r>
          </a:p>
        </p:txBody>
      </p:sp>
      <p:sp>
        <p:nvSpPr>
          <p:cNvPr id="122886" name="Text Box 6"/>
          <p:cNvSpPr txBox="1">
            <a:spLocks noChangeArrowheads="1"/>
          </p:cNvSpPr>
          <p:nvPr/>
        </p:nvSpPr>
        <p:spPr bwMode="auto">
          <a:xfrm>
            <a:off x="355600" y="5276850"/>
            <a:ext cx="81026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altLang="en-US" dirty="0">
                <a:cs typeface="Times New Roman" panose="02020603050405020304" pitchFamily="18" charset="0"/>
              </a:rPr>
              <a:t>	Haugen experimented a number of materials for erosion and found K and n values. The material used here is steel, for which K = 2</a:t>
            </a:r>
            <a:r>
              <a:rPr lang="en-US" altLang="en-US" dirty="0">
                <a:cs typeface="Times New Roman" panose="02020603050405020304" pitchFamily="18" charset="0"/>
                <a:sym typeface="Symbol" panose="05050102010706020507" pitchFamily="18" charset="2"/>
              </a:rPr>
              <a:t>10</a:t>
            </a:r>
            <a:r>
              <a:rPr lang="en-US" altLang="en-US" baseline="30000" dirty="0">
                <a:cs typeface="Times New Roman" panose="02020603050405020304" pitchFamily="18" charset="0"/>
                <a:sym typeface="Symbol" panose="05050102010706020507" pitchFamily="18" charset="2"/>
              </a:rPr>
              <a:t>-9</a:t>
            </a:r>
            <a:r>
              <a:rPr lang="en-US" altLang="en-US" dirty="0">
                <a:cs typeface="Times New Roman" panose="02020603050405020304" pitchFamily="18" charset="0"/>
                <a:sym typeface="Symbol" panose="05050102010706020507" pitchFamily="18" charset="2"/>
              </a:rPr>
              <a:t> and n = 2.6. </a:t>
            </a:r>
          </a:p>
        </p:txBody>
      </p:sp>
    </p:spTree>
    <p:extLst>
      <p:ext uri="{BB962C8B-B14F-4D97-AF65-F5344CB8AC3E}">
        <p14:creationId xmlns:p14="http://schemas.microsoft.com/office/powerpoint/2010/main" val="148179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762000"/>
          </a:xfrm>
        </p:spPr>
        <p:txBody>
          <a:bodyPr>
            <a:noAutofit/>
          </a:bodyPr>
          <a:lstStyle/>
          <a:p>
            <a:r>
              <a:rPr lang="en-US" altLang="en-US" sz="3200" dirty="0" smtClean="0">
                <a:solidFill>
                  <a:srgbClr val="7030A0"/>
                </a:solidFill>
              </a:rPr>
              <a:t>Erosion (Difference between solid and liquid erosion)</a:t>
            </a:r>
            <a:endParaRPr lang="en-US" altLang="en-US" sz="3200" dirty="0" smtClean="0">
              <a:solidFill>
                <a:schemeClr val="bg2"/>
              </a:solidFill>
            </a:endParaRPr>
          </a:p>
        </p:txBody>
      </p:sp>
      <p:sp>
        <p:nvSpPr>
          <p:cNvPr id="124931" name="Text Box 1027"/>
          <p:cNvSpPr txBox="1">
            <a:spLocks noChangeArrowheads="1"/>
          </p:cNvSpPr>
          <p:nvPr/>
        </p:nvSpPr>
        <p:spPr bwMode="auto">
          <a:xfrm>
            <a:off x="355600" y="4029075"/>
            <a:ext cx="81026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altLang="en-US" sz="2200" dirty="0">
                <a:cs typeface="Times New Roman" panose="02020603050405020304" pitchFamily="18" charset="0"/>
              </a:rPr>
              <a:t>	</a:t>
            </a:r>
            <a:r>
              <a:rPr lang="en-US" altLang="en-US" sz="2200" dirty="0">
                <a:cs typeface="Times New Roman" panose="02020603050405020304" pitchFamily="18" charset="0"/>
                <a:sym typeface="Symbol" panose="05050102010706020507" pitchFamily="18" charset="2"/>
              </a:rPr>
              <a:t>According to Bowden, as the liquid particle impact time is 1/100 of solid particle impact time, the K has been selected as </a:t>
            </a:r>
            <a:r>
              <a:rPr lang="en-US" altLang="en-US" sz="2200" dirty="0">
                <a:cs typeface="Times New Roman" panose="02020603050405020304" pitchFamily="18" charset="0"/>
              </a:rPr>
              <a:t>2 </a:t>
            </a:r>
            <a:r>
              <a:rPr lang="en-US" altLang="en-US" sz="2200" dirty="0">
                <a:cs typeface="Times New Roman" panose="02020603050405020304" pitchFamily="18" charset="0"/>
                <a:sym typeface="Symbol" panose="05050102010706020507" pitchFamily="18" charset="2"/>
              </a:rPr>
              <a:t> 10</a:t>
            </a:r>
            <a:r>
              <a:rPr lang="en-US" altLang="en-US" sz="2200" baseline="30000" dirty="0">
                <a:cs typeface="Times New Roman" panose="02020603050405020304" pitchFamily="18" charset="0"/>
                <a:sym typeface="Symbol" panose="05050102010706020507" pitchFamily="18" charset="2"/>
              </a:rPr>
              <a:t>-11</a:t>
            </a:r>
            <a:r>
              <a:rPr lang="en-US" altLang="en-US" sz="2200" dirty="0"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</p:txBody>
      </p:sp>
      <p:graphicFrame>
        <p:nvGraphicFramePr>
          <p:cNvPr id="339972" name="Group 10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915008"/>
              </p:ext>
            </p:extLst>
          </p:nvPr>
        </p:nvGraphicFramePr>
        <p:xfrm>
          <a:off x="928688" y="1314450"/>
          <a:ext cx="7519987" cy="2635250"/>
        </p:xfrm>
        <a:graphic>
          <a:graphicData uri="http://schemas.openxmlformats.org/drawingml/2006/table">
            <a:tbl>
              <a:tblPr/>
              <a:tblGrid>
                <a:gridCol w="1595437">
                  <a:extLst>
                    <a:ext uri="{9D8B030D-6E8A-4147-A177-3AD203B41FA5}">
                      <a16:colId xmlns="" xmlns:a16="http://schemas.microsoft.com/office/drawing/2014/main" val="3618708037"/>
                    </a:ext>
                  </a:extLst>
                </a:gridCol>
                <a:gridCol w="3044825">
                  <a:extLst>
                    <a:ext uri="{9D8B030D-6E8A-4147-A177-3AD203B41FA5}">
                      <a16:colId xmlns="" xmlns:a16="http://schemas.microsoft.com/office/drawing/2014/main" val="3617326768"/>
                    </a:ext>
                  </a:extLst>
                </a:gridCol>
                <a:gridCol w="2879725">
                  <a:extLst>
                    <a:ext uri="{9D8B030D-6E8A-4147-A177-3AD203B41FA5}">
                      <a16:colId xmlns="" xmlns:a16="http://schemas.microsoft.com/office/drawing/2014/main" val="2374507864"/>
                    </a:ext>
                  </a:extLst>
                </a:gridCol>
              </a:tblGrid>
              <a:tr h="4668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Properties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Solid Particle Erosion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Liquid Particle Erosion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55127829"/>
                  </a:ext>
                </a:extLst>
              </a:tr>
              <a:tr h="7012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Impact Time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Hundreds of  microseconds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2-3 microseconds (according to Bowden)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85879114"/>
                  </a:ext>
                </a:extLst>
              </a:tr>
              <a:tr h="7336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Responsible Velocity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Slant velocity is also responsible for erosion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Normal velocity is responsible for erosion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60976577"/>
                  </a:ext>
                </a:extLst>
              </a:tr>
              <a:tr h="7336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Critical Velocity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There is no need for critical velocity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It needs critical velocity to initiate erosion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82893544"/>
                  </a:ext>
                </a:extLst>
              </a:tr>
            </a:tbl>
          </a:graphicData>
        </a:graphic>
      </p:graphicFrame>
      <p:graphicFrame>
        <p:nvGraphicFramePr>
          <p:cNvPr id="339994" name="Object 1050"/>
          <p:cNvGraphicFramePr>
            <a:graphicFrameLocks noChangeAspect="1"/>
          </p:cNvGraphicFramePr>
          <p:nvPr/>
        </p:nvGraphicFramePr>
        <p:xfrm>
          <a:off x="3044825" y="5089525"/>
          <a:ext cx="2970213" cy="127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4" name="Equation" r:id="rId5" imgW="1104900" imgH="469900" progId="Equation.3">
                  <p:embed/>
                </p:oleObj>
              </mc:Choice>
              <mc:Fallback>
                <p:oleObj name="Equation" r:id="rId5" imgW="1104900" imgH="469900" progId="Equation.3">
                  <p:embed/>
                  <p:pic>
                    <p:nvPicPr>
                      <p:cNvPr id="339994" name="Object 10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4825" y="5089525"/>
                        <a:ext cx="2970213" cy="1274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9995" name="Object 10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8612332"/>
              </p:ext>
            </p:extLst>
          </p:nvPr>
        </p:nvGraphicFramePr>
        <p:xfrm>
          <a:off x="2514600" y="4894263"/>
          <a:ext cx="3998913" cy="132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5" name="Equation" r:id="rId7" imgW="1473200" imgH="482600" progId="Equation.3">
                  <p:embed/>
                </p:oleObj>
              </mc:Choice>
              <mc:Fallback>
                <p:oleObj name="Equation" r:id="rId7" imgW="1473200" imgH="482600" progId="Equation.3">
                  <p:embed/>
                  <p:pic>
                    <p:nvPicPr>
                      <p:cNvPr id="339995" name="Object 10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894263"/>
                        <a:ext cx="3998913" cy="1322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9996" name="Object 10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814444"/>
              </p:ext>
            </p:extLst>
          </p:nvPr>
        </p:nvGraphicFramePr>
        <p:xfrm>
          <a:off x="1219200" y="4894263"/>
          <a:ext cx="6596063" cy="157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6" name="Equation" r:id="rId9" imgW="2908300" imgH="685800" progId="Equation.3">
                  <p:embed/>
                </p:oleObj>
              </mc:Choice>
              <mc:Fallback>
                <p:oleObj name="Equation" r:id="rId9" imgW="2908300" imgH="685800" progId="Equation.3">
                  <p:embed/>
                  <p:pic>
                    <p:nvPicPr>
                      <p:cNvPr id="339996" name="Object 10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894263"/>
                        <a:ext cx="6596063" cy="157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2514600" y="1752600"/>
            <a:ext cx="3048000" cy="7620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0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78834E-6 L 0.325 4.7883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5 4.78834E-6 L 3.33333E-6 0.0999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50" y="49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9993 L 0.325 0.0999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3399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339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39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399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5 0.09993 L 3.33333E-6 0.2109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50" y="55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21096 L 0.325 0.2109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39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39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399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3399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339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/>
      <p:bldP spid="2" grpId="0" animBg="1"/>
      <p:bldP spid="2" grpId="1" animBg="1"/>
      <p:bldP spid="2" grpId="2" animBg="1"/>
      <p:bldP spid="2" grpId="3" animBg="1"/>
      <p:bldP spid="2" grpId="4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 altLang="en-US" dirty="0">
                <a:solidFill>
                  <a:srgbClr val="7030A0"/>
                </a:solidFill>
              </a:rPr>
              <a:t>Erosion</a:t>
            </a:r>
            <a:endParaRPr lang="en-US" altLang="en-US" dirty="0" smtClean="0">
              <a:solidFill>
                <a:schemeClr val="bg2"/>
              </a:solidFill>
            </a:endParaRPr>
          </a:p>
        </p:txBody>
      </p:sp>
      <p:sp>
        <p:nvSpPr>
          <p:cNvPr id="126979" name="Text Box 3"/>
          <p:cNvSpPr txBox="1">
            <a:spLocks noChangeArrowheads="1"/>
          </p:cNvSpPr>
          <p:nvPr/>
        </p:nvSpPr>
        <p:spPr bwMode="auto">
          <a:xfrm>
            <a:off x="355600" y="1066800"/>
            <a:ext cx="8369300" cy="1193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altLang="en-US" sz="2200" dirty="0">
                <a:cs typeface="Times New Roman" panose="02020603050405020304" pitchFamily="18" charset="0"/>
              </a:rPr>
              <a:t>	According to cutting action theory of Tsuji and Crowe and also shown by Bowden, the maximum erosion occurs close to 20° of angle of attack for ductile material (e.g. Steel).</a:t>
            </a:r>
          </a:p>
        </p:txBody>
      </p:sp>
      <p:graphicFrame>
        <p:nvGraphicFramePr>
          <p:cNvPr id="126980" name="Object 4"/>
          <p:cNvGraphicFramePr>
            <a:graphicFrameLocks noChangeAspect="1"/>
          </p:cNvGraphicFramePr>
          <p:nvPr/>
        </p:nvGraphicFramePr>
        <p:xfrm>
          <a:off x="1304925" y="2376488"/>
          <a:ext cx="4137025" cy="314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0" name="Bitmap Image" r:id="rId4" imgW="3104762" imgH="3172268" progId="Paint.Picture">
                  <p:embed/>
                </p:oleObj>
              </mc:Choice>
              <mc:Fallback>
                <p:oleObj name="Bitmap Image" r:id="rId4" imgW="3104762" imgH="3172268" progId="Paint.Picture">
                  <p:embed/>
                  <p:pic>
                    <p:nvPicPr>
                      <p:cNvPr id="12698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4925" y="2376488"/>
                        <a:ext cx="4137025" cy="314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5562600" y="3755933"/>
            <a:ext cx="3263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/>
              <a:t>Source: Bowden and Field (1964)</a:t>
            </a:r>
          </a:p>
        </p:txBody>
      </p:sp>
      <p:sp>
        <p:nvSpPr>
          <p:cNvPr id="126982" name="Text Box 6"/>
          <p:cNvSpPr txBox="1">
            <a:spLocks noChangeArrowheads="1"/>
          </p:cNvSpPr>
          <p:nvPr/>
        </p:nvSpPr>
        <p:spPr bwMode="auto">
          <a:xfrm>
            <a:off x="355600" y="5549900"/>
            <a:ext cx="83693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altLang="en-US" sz="2200" dirty="0">
                <a:cs typeface="Times New Roman" panose="02020603050405020304" pitchFamily="18" charset="0"/>
              </a:rPr>
              <a:t>	So, f(</a:t>
            </a:r>
            <a:r>
              <a:rPr lang="en-US" altLang="en-US" sz="2200" dirty="0"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en-US" sz="2200" dirty="0">
                <a:cs typeface="Times New Roman" panose="02020603050405020304" pitchFamily="18" charset="0"/>
              </a:rPr>
              <a:t>) is modeled by the piecewise linear approach between three data points: f(0°) = 0, f(20°) = 1.0, and f(90°) = 0.3. </a:t>
            </a:r>
          </a:p>
        </p:txBody>
      </p:sp>
      <p:grpSp>
        <p:nvGrpSpPr>
          <p:cNvPr id="342023" name="Group 7"/>
          <p:cNvGrpSpPr>
            <a:grpSpLocks/>
          </p:cNvGrpSpPr>
          <p:nvPr/>
        </p:nvGrpSpPr>
        <p:grpSpPr bwMode="auto">
          <a:xfrm>
            <a:off x="1993900" y="2844800"/>
            <a:ext cx="2933700" cy="2133600"/>
            <a:chOff x="1256" y="1792"/>
            <a:chExt cx="1848" cy="1344"/>
          </a:xfrm>
        </p:grpSpPr>
        <p:sp>
          <p:nvSpPr>
            <p:cNvPr id="126984" name="Line 8"/>
            <p:cNvSpPr>
              <a:spLocks noChangeShapeType="1"/>
            </p:cNvSpPr>
            <p:nvPr/>
          </p:nvSpPr>
          <p:spPr bwMode="auto">
            <a:xfrm flipV="1">
              <a:off x="1256" y="1792"/>
              <a:ext cx="344" cy="134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985" name="Line 9"/>
            <p:cNvSpPr>
              <a:spLocks noChangeShapeType="1"/>
            </p:cNvSpPr>
            <p:nvPr/>
          </p:nvSpPr>
          <p:spPr bwMode="auto">
            <a:xfrm flipH="1" flipV="1">
              <a:off x="1600" y="1792"/>
              <a:ext cx="1504" cy="97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660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2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838199"/>
          </a:xfrm>
        </p:spPr>
        <p:txBody>
          <a:bodyPr>
            <a:normAutofit/>
          </a:bodyPr>
          <a:lstStyle/>
          <a:p>
            <a:r>
              <a:rPr lang="en-US" b="1" dirty="0" smtClean="0"/>
              <a:t>Conclusion</a:t>
            </a:r>
            <a:endParaRPr lang="en-US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85800" y="1066800"/>
            <a:ext cx="7772400" cy="548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The mentioned model have to be used to have complete analysis.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The evaporation model is very straight forward and only changes can be made there is putting more data from steam table. 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Coalescence model can be changed, as there are a number of models in literature.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The droplet breakup model (TAB method) is very popular one and is almost un-parallel.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12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838199"/>
          </a:xfrm>
        </p:spPr>
        <p:txBody>
          <a:bodyPr>
            <a:normAutofit/>
          </a:bodyPr>
          <a:lstStyle/>
          <a:p>
            <a:r>
              <a:rPr lang="en-US" b="1" dirty="0" smtClean="0"/>
              <a:t>Conclusion (</a:t>
            </a:r>
            <a:r>
              <a:rPr lang="en-US" b="1" dirty="0" err="1" smtClean="0"/>
              <a:t>Cont</a:t>
            </a:r>
            <a:r>
              <a:rPr lang="en-US" b="1" dirty="0" smtClean="0"/>
              <a:t> ….)</a:t>
            </a:r>
            <a:endParaRPr lang="en-US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85800" y="1066800"/>
            <a:ext cx="7772400" cy="548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The Heat transfer model is also very popular, but there are few more in literature, but they are not used much.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Droplet drag model is also a popular one. 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Erosion model can be changed by the user, as there are a number of erosion model in literature.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70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04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53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</TotalTime>
  <Words>1064</Words>
  <Application>Microsoft Office PowerPoint</Application>
  <PresentationFormat>On-screen Show (4:3)</PresentationFormat>
  <Paragraphs>250</Paragraphs>
  <Slides>29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Office Theme</vt:lpstr>
      <vt:lpstr>Equation</vt:lpstr>
      <vt:lpstr>Picture</vt:lpstr>
      <vt:lpstr>Microsoft Equation 3.0</vt:lpstr>
      <vt:lpstr>Chart</vt:lpstr>
      <vt:lpstr>Bitmap Image</vt:lpstr>
      <vt:lpstr>Implementation of Appropriate Particle Dynamics in CFD for Wet Compression</vt:lpstr>
      <vt:lpstr>Outline</vt:lpstr>
      <vt:lpstr>Motivation</vt:lpstr>
      <vt:lpstr>Wet-Compression Theory</vt:lpstr>
      <vt:lpstr>Theory (Fog and Overspray)</vt:lpstr>
      <vt:lpstr>Turbine System (without fog cooling)</vt:lpstr>
      <vt:lpstr>Turbine System (with fog cooling)</vt:lpstr>
      <vt:lpstr>Turbine Blades and Droplets</vt:lpstr>
      <vt:lpstr>CFD Simulation of rotating frame for compressor for wet compression.</vt:lpstr>
      <vt:lpstr>Conservation Equations</vt:lpstr>
      <vt:lpstr>CFD Simulation (Equations)</vt:lpstr>
      <vt:lpstr>Equations for Discrete Phase of Droplet</vt:lpstr>
      <vt:lpstr>Theory (Evaporation time)</vt:lpstr>
      <vt:lpstr>Governing Parameters of Evaporation</vt:lpstr>
      <vt:lpstr>Source of Wrong Prediction</vt:lpstr>
      <vt:lpstr>Droplet Coalescence</vt:lpstr>
      <vt:lpstr>Droplet Coalescence</vt:lpstr>
      <vt:lpstr>Break-up</vt:lpstr>
      <vt:lpstr>Heat and Mass Transfer</vt:lpstr>
      <vt:lpstr>Heat Transfer</vt:lpstr>
      <vt:lpstr>Drag Force</vt:lpstr>
      <vt:lpstr>Particles’ Hydrodynamic Response</vt:lpstr>
      <vt:lpstr>Particles’ Thermal Response</vt:lpstr>
      <vt:lpstr>Erosion</vt:lpstr>
      <vt:lpstr>Erosion (Difference between solid and liquid erosion)</vt:lpstr>
      <vt:lpstr>Erosion</vt:lpstr>
      <vt:lpstr>Conclusion</vt:lpstr>
      <vt:lpstr>Conclusion (Cont ….)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Prophets Work</dc:title>
  <dc:creator>Khan, Jobaidur</dc:creator>
  <cp:lastModifiedBy>UB</cp:lastModifiedBy>
  <cp:revision>135</cp:revision>
  <cp:lastPrinted>2016-09-23T15:33:40Z</cp:lastPrinted>
  <dcterms:created xsi:type="dcterms:W3CDTF">2006-08-16T00:00:00Z</dcterms:created>
  <dcterms:modified xsi:type="dcterms:W3CDTF">2016-09-23T19:06:51Z</dcterms:modified>
</cp:coreProperties>
</file>