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1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oleObject2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75" r:id="rId3"/>
    <p:sldId id="290" r:id="rId4"/>
    <p:sldId id="292" r:id="rId5"/>
    <p:sldId id="293" r:id="rId6"/>
    <p:sldId id="258" r:id="rId7"/>
    <p:sldId id="279" r:id="rId8"/>
    <p:sldId id="281" r:id="rId9"/>
    <p:sldId id="282" r:id="rId10"/>
    <p:sldId id="283" r:id="rId11"/>
    <p:sldId id="274" r:id="rId12"/>
    <p:sldId id="286" r:id="rId13"/>
    <p:sldId id="307" r:id="rId14"/>
    <p:sldId id="308" r:id="rId15"/>
    <p:sldId id="309" r:id="rId16"/>
    <p:sldId id="296" r:id="rId17"/>
    <p:sldId id="298" r:id="rId18"/>
    <p:sldId id="299" r:id="rId19"/>
    <p:sldId id="297" r:id="rId20"/>
    <p:sldId id="300" r:id="rId21"/>
    <p:sldId id="295" r:id="rId22"/>
    <p:sldId id="306" r:id="rId23"/>
    <p:sldId id="289" r:id="rId24"/>
    <p:sldId id="265" r:id="rId25"/>
    <p:sldId id="270" r:id="rId26"/>
    <p:sldId id="264" r:id="rId27"/>
    <p:sldId id="269" r:id="rId28"/>
    <p:sldId id="268" r:id="rId29"/>
    <p:sldId id="273" r:id="rId30"/>
    <p:sldId id="272" r:id="rId31"/>
    <p:sldId id="303" r:id="rId32"/>
    <p:sldId id="302" r:id="rId33"/>
    <p:sldId id="304" r:id="rId34"/>
    <p:sldId id="305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A861C-B7CA-F343-A202-C5C369D15870}" type="datetimeFigureOut">
              <a:rPr lang="nl-NL" smtClean="0"/>
              <a:t>10-08-15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6DC60-8D23-F048-A6ED-223529961D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6419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 smtClean="0"/>
              <a:t>NLC is a sleep </a:t>
            </a:r>
            <a:r>
              <a:rPr lang="nl-NL" baseline="0" dirty="0" err="1" smtClean="0"/>
              <a:t>related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movement</a:t>
            </a:r>
            <a:r>
              <a:rPr lang="nl-NL" baseline="0" dirty="0" smtClean="0"/>
              <a:t> disorder </a:t>
            </a:r>
            <a:r>
              <a:rPr lang="nl-NL" baseline="0" dirty="0" err="1" smtClean="0"/>
              <a:t>according</a:t>
            </a:r>
            <a:r>
              <a:rPr lang="nl-NL" baseline="0" dirty="0" smtClean="0"/>
              <a:t> the International </a:t>
            </a:r>
            <a:r>
              <a:rPr lang="nl-NL" baseline="0" dirty="0" err="1" smtClean="0"/>
              <a:t>Classification</a:t>
            </a:r>
            <a:r>
              <a:rPr lang="nl-NL" baseline="0" dirty="0" smtClean="0"/>
              <a:t> of Sleep Disorders (ICSD-2)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termed</a:t>
            </a:r>
            <a:r>
              <a:rPr lang="nl-NL" baseline="0" dirty="0" smtClean="0"/>
              <a:t> as sleep-</a:t>
            </a:r>
            <a:r>
              <a:rPr lang="nl-NL" baseline="0" dirty="0" err="1" smtClean="0"/>
              <a:t>related</a:t>
            </a:r>
            <a:r>
              <a:rPr lang="nl-NL" baseline="0" dirty="0" smtClean="0"/>
              <a:t> leg </a:t>
            </a:r>
            <a:r>
              <a:rPr lang="nl-NL" baseline="0" dirty="0" err="1" smtClean="0"/>
              <a:t>cramps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149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Up </a:t>
            </a:r>
            <a:r>
              <a:rPr lang="nl-NL" dirty="0" err="1" smtClean="0"/>
              <a:t>till</a:t>
            </a:r>
            <a:r>
              <a:rPr lang="nl-NL" dirty="0" smtClean="0"/>
              <a:t> </a:t>
            </a:r>
            <a:r>
              <a:rPr lang="nl-NL" dirty="0" err="1" smtClean="0"/>
              <a:t>now</a:t>
            </a:r>
            <a:r>
              <a:rPr lang="nl-NL" dirty="0" smtClean="0"/>
              <a:t> </a:t>
            </a:r>
            <a:r>
              <a:rPr lang="nl-NL" dirty="0" err="1" smtClean="0"/>
              <a:t>it</a:t>
            </a:r>
            <a:r>
              <a:rPr lang="nl-NL" dirty="0" smtClean="0"/>
              <a:t> is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understood</a:t>
            </a:r>
            <a:r>
              <a:rPr lang="nl-NL" dirty="0" smtClean="0"/>
              <a:t> </a:t>
            </a:r>
            <a:r>
              <a:rPr lang="nl-NL" dirty="0" err="1" smtClean="0"/>
              <a:t>why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intramuscular</a:t>
            </a:r>
            <a:r>
              <a:rPr lang="nl-NL" baseline="0" dirty="0" smtClean="0"/>
              <a:t> terminal motor </a:t>
            </a:r>
            <a:r>
              <a:rPr lang="nl-NL" baseline="0" dirty="0" err="1" smtClean="0"/>
              <a:t>axons</a:t>
            </a:r>
            <a:r>
              <a:rPr lang="nl-NL" baseline="0" dirty="0" smtClean="0"/>
              <a:t> are </a:t>
            </a:r>
            <a:r>
              <a:rPr lang="nl-NL" baseline="0" dirty="0" err="1" smtClean="0"/>
              <a:t>hyperexcitable</a:t>
            </a:r>
            <a:r>
              <a:rPr lang="nl-NL" baseline="0" dirty="0" smtClean="0"/>
              <a:t>.</a:t>
            </a:r>
          </a:p>
          <a:p>
            <a:r>
              <a:rPr lang="nl-NL" baseline="0" dirty="0" err="1" smtClean="0"/>
              <a:t>Elecrolytical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imbalance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caused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diuretics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steroids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morphine</a:t>
            </a:r>
            <a:r>
              <a:rPr lang="nl-NL" baseline="0" dirty="0" smtClean="0"/>
              <a:t>, lithium. In research </a:t>
            </a:r>
            <a:r>
              <a:rPr lang="nl-NL" baseline="0" dirty="0" err="1" smtClean="0"/>
              <a:t>associatons</a:t>
            </a:r>
            <a:r>
              <a:rPr lang="nl-NL" baseline="0" dirty="0" smtClean="0"/>
              <a:t> have been found, no </a:t>
            </a:r>
            <a:r>
              <a:rPr lang="nl-NL" baseline="0" dirty="0" err="1" smtClean="0"/>
              <a:t>causal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relationship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303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 </a:t>
            </a:r>
            <a:r>
              <a:rPr lang="nl-NL" dirty="0" err="1" smtClean="0"/>
              <a:t>specific</a:t>
            </a:r>
            <a:r>
              <a:rPr lang="nl-NL" dirty="0" smtClean="0"/>
              <a:t> </a:t>
            </a:r>
            <a:r>
              <a:rPr lang="nl-NL" dirty="0" err="1" smtClean="0"/>
              <a:t>cause</a:t>
            </a:r>
            <a:r>
              <a:rPr lang="nl-NL" dirty="0" smtClean="0"/>
              <a:t> is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known</a:t>
            </a:r>
            <a:r>
              <a:rPr lang="nl-NL" dirty="0" smtClean="0"/>
              <a:t>. </a:t>
            </a:r>
            <a:r>
              <a:rPr lang="nl-NL" dirty="0" err="1" smtClean="0"/>
              <a:t>Several</a:t>
            </a:r>
            <a:r>
              <a:rPr lang="nl-NL" dirty="0" smtClean="0"/>
              <a:t> </a:t>
            </a:r>
            <a:r>
              <a:rPr lang="nl-NL" dirty="0" err="1" smtClean="0"/>
              <a:t>potential</a:t>
            </a:r>
            <a:r>
              <a:rPr lang="nl-NL" dirty="0" smtClean="0"/>
              <a:t> </a:t>
            </a:r>
            <a:r>
              <a:rPr lang="nl-NL" dirty="0" err="1" smtClean="0"/>
              <a:t>mechanisms</a:t>
            </a:r>
            <a:r>
              <a:rPr lang="nl-NL" dirty="0" smtClean="0"/>
              <a:t> are </a:t>
            </a:r>
            <a:r>
              <a:rPr lang="nl-NL" dirty="0" err="1" smtClean="0"/>
              <a:t>studied</a:t>
            </a:r>
            <a:r>
              <a:rPr lang="nl-NL" dirty="0" smtClean="0"/>
              <a:t>: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dehydration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electrolytical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imbalance</a:t>
            </a:r>
            <a:r>
              <a:rPr lang="nl-NL" baseline="0" dirty="0" smtClean="0"/>
              <a:t>,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015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clinic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it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very</a:t>
            </a:r>
            <a:r>
              <a:rPr lang="nl-NL" baseline="0" dirty="0" smtClean="0"/>
              <a:t> important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recognize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serious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pathology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if</a:t>
            </a:r>
            <a:r>
              <a:rPr lang="nl-NL" baseline="0" dirty="0" smtClean="0"/>
              <a:t> at hand. In </a:t>
            </a:r>
            <a:r>
              <a:rPr lang="nl-NL" baseline="0" dirty="0" err="1" smtClean="0"/>
              <a:t>clinical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reasoning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serious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pathology</a:t>
            </a:r>
            <a:r>
              <a:rPr lang="nl-NL" baseline="0" dirty="0" smtClean="0"/>
              <a:t> must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ruled</a:t>
            </a:r>
            <a:r>
              <a:rPr lang="nl-NL" baseline="0" dirty="0" smtClean="0"/>
              <a:t> out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include</a:t>
            </a:r>
            <a:r>
              <a:rPr lang="nl-NL" baseline="0" dirty="0" smtClean="0"/>
              <a:t> non </a:t>
            </a:r>
            <a:r>
              <a:rPr lang="nl-NL" baseline="0" dirty="0" err="1" smtClean="0"/>
              <a:t>specific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complaints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such</a:t>
            </a:r>
            <a:r>
              <a:rPr lang="nl-NL" baseline="0" dirty="0" smtClean="0"/>
              <a:t> as NLC.</a:t>
            </a:r>
          </a:p>
          <a:p>
            <a:endParaRPr lang="nl-NL" baseline="0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261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classification</a:t>
            </a:r>
            <a:r>
              <a:rPr lang="nl-NL" dirty="0" smtClean="0"/>
              <a:t> is </a:t>
            </a:r>
            <a:r>
              <a:rPr lang="nl-NL" dirty="0" err="1" smtClean="0"/>
              <a:t>proposed</a:t>
            </a:r>
            <a:r>
              <a:rPr lang="nl-NL" dirty="0" smtClean="0"/>
              <a:t>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Joekes</a:t>
            </a:r>
            <a:r>
              <a:rPr lang="nl-NL" baseline="0" dirty="0" smtClean="0"/>
              <a:t> et al in 1986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my</a:t>
            </a:r>
            <a:r>
              <a:rPr lang="nl-NL" baseline="0" dirty="0" smtClean="0"/>
              <a:t> opinion is </a:t>
            </a:r>
            <a:r>
              <a:rPr lang="nl-NL" baseline="0" dirty="0" err="1" smtClean="0"/>
              <a:t>still</a:t>
            </a:r>
            <a:r>
              <a:rPr lang="nl-NL" baseline="0" dirty="0" smtClean="0"/>
              <a:t> the best way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group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several</a:t>
            </a:r>
            <a:r>
              <a:rPr lang="nl-NL" baseline="0" dirty="0" smtClean="0"/>
              <a:t> kinds of </a:t>
            </a:r>
            <a:r>
              <a:rPr lang="nl-NL" baseline="0" dirty="0" err="1" smtClean="0"/>
              <a:t>cramps</a:t>
            </a:r>
            <a:r>
              <a:rPr lang="nl-NL" baseline="0" dirty="0" smtClean="0"/>
              <a:t>.</a:t>
            </a:r>
          </a:p>
          <a:p>
            <a:r>
              <a:rPr lang="nl-NL" baseline="0" dirty="0" smtClean="0"/>
              <a:t>For </a:t>
            </a:r>
            <a:r>
              <a:rPr lang="nl-NL" baseline="0" dirty="0" err="1" smtClean="0"/>
              <a:t>studying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cramps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particular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it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essential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have these </a:t>
            </a:r>
            <a:r>
              <a:rPr lang="nl-NL" baseline="0" dirty="0" err="1" smtClean="0"/>
              <a:t>classification</a:t>
            </a:r>
            <a:r>
              <a:rPr lang="nl-NL" baseline="0" dirty="0" smtClean="0"/>
              <a:t> in mind.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0302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Exercise-associated</a:t>
            </a:r>
            <a:r>
              <a:rPr lang="nl-NL" dirty="0" smtClean="0"/>
              <a:t> </a:t>
            </a:r>
            <a:r>
              <a:rPr lang="nl-NL" dirty="0" err="1" smtClean="0"/>
              <a:t>cramps</a:t>
            </a:r>
            <a:r>
              <a:rPr lang="nl-NL" dirty="0" smtClean="0"/>
              <a:t>. Even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one</a:t>
            </a:r>
            <a:r>
              <a:rPr lang="nl-NL" baseline="0" dirty="0" smtClean="0"/>
              <a:t> of the best </a:t>
            </a:r>
            <a:r>
              <a:rPr lang="nl-NL" baseline="0" dirty="0" err="1" smtClean="0"/>
              <a:t>midfielders</a:t>
            </a:r>
            <a:r>
              <a:rPr lang="nl-NL" baseline="0" dirty="0" smtClean="0"/>
              <a:t> in the </a:t>
            </a:r>
            <a:r>
              <a:rPr lang="nl-NL" baseline="0" dirty="0" err="1" smtClean="0"/>
              <a:t>world</a:t>
            </a:r>
            <a:r>
              <a:rPr lang="nl-NL" baseline="0" dirty="0" smtClean="0"/>
              <a:t> do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escape </a:t>
            </a:r>
            <a:r>
              <a:rPr lang="nl-NL" baseline="0" dirty="0" err="1" smtClean="0"/>
              <a:t>cramp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6848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 research </a:t>
            </a:r>
            <a:r>
              <a:rPr lang="nl-NL" dirty="0" err="1" smtClean="0"/>
              <a:t>both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pregnancy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related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cramps</a:t>
            </a:r>
            <a:r>
              <a:rPr lang="nl-NL" baseline="0" dirty="0" smtClean="0"/>
              <a:t> are </a:t>
            </a:r>
            <a:r>
              <a:rPr lang="nl-NL" baseline="0" dirty="0" err="1" smtClean="0"/>
              <a:t>often</a:t>
            </a:r>
            <a:r>
              <a:rPr lang="nl-NL" baseline="0" dirty="0" smtClean="0"/>
              <a:t> mixed up. </a:t>
            </a:r>
            <a:r>
              <a:rPr lang="nl-NL" baseline="0" dirty="0" err="1" smtClean="0"/>
              <a:t>Besides</a:t>
            </a:r>
            <a:r>
              <a:rPr lang="nl-NL" baseline="0" dirty="0" smtClean="0"/>
              <a:t>: </a:t>
            </a:r>
            <a:r>
              <a:rPr lang="nl-NL" baseline="0" dirty="0" err="1" smtClean="0"/>
              <a:t>cramping</a:t>
            </a:r>
            <a:r>
              <a:rPr lang="nl-NL" baseline="0" dirty="0" smtClean="0"/>
              <a:t> in pregnant </a:t>
            </a:r>
            <a:r>
              <a:rPr lang="nl-NL" baseline="0" dirty="0" err="1" smtClean="0"/>
              <a:t>women</a:t>
            </a:r>
            <a:r>
              <a:rPr lang="nl-NL" baseline="0" dirty="0" smtClean="0"/>
              <a:t> must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localized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teh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legs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in the abdomen.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0525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More prevalent </a:t>
            </a:r>
            <a:r>
              <a:rPr lang="nl-NL" dirty="0" err="1" smtClean="0"/>
              <a:t>among</a:t>
            </a:r>
            <a:r>
              <a:rPr lang="nl-NL" dirty="0" smtClean="0"/>
              <a:t> </a:t>
            </a:r>
            <a:r>
              <a:rPr lang="nl-NL" dirty="0" err="1" smtClean="0"/>
              <a:t>women</a:t>
            </a:r>
            <a:r>
              <a:rPr lang="nl-NL" dirty="0" smtClean="0"/>
              <a:t> </a:t>
            </a:r>
            <a:r>
              <a:rPr lang="nl-NL" dirty="0" err="1" smtClean="0"/>
              <a:t>people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comorbidities</a:t>
            </a:r>
            <a:r>
              <a:rPr lang="nl-NL" dirty="0" smtClean="0"/>
              <a:t> </a:t>
            </a:r>
            <a:r>
              <a:rPr lang="nl-NL" dirty="0" err="1" smtClean="0"/>
              <a:t>especially</a:t>
            </a:r>
            <a:r>
              <a:rPr lang="nl-NL" dirty="0" smtClean="0"/>
              <a:t> </a:t>
            </a:r>
            <a:r>
              <a:rPr lang="nl-NL" dirty="0" err="1" smtClean="0"/>
              <a:t>those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vasculair </a:t>
            </a:r>
            <a:r>
              <a:rPr lang="nl-NL" dirty="0" err="1" smtClean="0"/>
              <a:t>and</a:t>
            </a:r>
            <a:r>
              <a:rPr lang="nl-NL" dirty="0" smtClean="0"/>
              <a:t>/or </a:t>
            </a:r>
            <a:r>
              <a:rPr lang="nl-NL" dirty="0" err="1" smtClean="0"/>
              <a:t>neurological</a:t>
            </a:r>
            <a:r>
              <a:rPr lang="nl-NL" dirty="0" smtClean="0"/>
              <a:t> </a:t>
            </a:r>
            <a:r>
              <a:rPr lang="nl-NL" dirty="0" err="1" smtClean="0"/>
              <a:t>diseases</a:t>
            </a:r>
            <a:r>
              <a:rPr lang="nl-NL" dirty="0" smtClean="0"/>
              <a:t>.</a:t>
            </a:r>
          </a:p>
          <a:p>
            <a:r>
              <a:rPr lang="nl-NL" dirty="0" smtClean="0"/>
              <a:t>More </a:t>
            </a:r>
            <a:r>
              <a:rPr lang="nl-NL" dirty="0" err="1" smtClean="0"/>
              <a:t>commonly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advancing</a:t>
            </a:r>
            <a:r>
              <a:rPr lang="nl-NL" dirty="0" smtClean="0"/>
              <a:t> </a:t>
            </a:r>
            <a:r>
              <a:rPr lang="nl-NL" dirty="0" err="1" smtClean="0"/>
              <a:t>age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9944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 </a:t>
            </a:r>
            <a:r>
              <a:rPr lang="nl-NL" dirty="0" err="1" smtClean="0"/>
              <a:t>clinic</a:t>
            </a:r>
            <a:r>
              <a:rPr lang="nl-NL" dirty="0" smtClean="0"/>
              <a:t> red </a:t>
            </a:r>
            <a:r>
              <a:rPr lang="nl-NL" dirty="0" err="1" smtClean="0"/>
              <a:t>flags</a:t>
            </a:r>
            <a:r>
              <a:rPr lang="nl-NL" dirty="0" smtClean="0"/>
              <a:t>, </a:t>
            </a:r>
            <a:r>
              <a:rPr lang="nl-NL" dirty="0" err="1" smtClean="0"/>
              <a:t>serious</a:t>
            </a:r>
            <a:r>
              <a:rPr lang="nl-NL" dirty="0" smtClean="0"/>
              <a:t> </a:t>
            </a:r>
            <a:r>
              <a:rPr lang="nl-NL" dirty="0" err="1" smtClean="0"/>
              <a:t>pathology</a:t>
            </a:r>
            <a:r>
              <a:rPr lang="nl-NL" dirty="0" smtClean="0"/>
              <a:t> must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ruled</a:t>
            </a:r>
            <a:r>
              <a:rPr lang="nl-NL" dirty="0" smtClean="0"/>
              <a:t> out. NLC is a non-</a:t>
            </a:r>
            <a:r>
              <a:rPr lang="nl-NL" dirty="0" err="1" smtClean="0"/>
              <a:t>specific</a:t>
            </a:r>
            <a:r>
              <a:rPr lang="nl-NL" baseline="0" dirty="0" smtClean="0"/>
              <a:t> disorder in contrast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serious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pathology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35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These </a:t>
            </a:r>
            <a:r>
              <a:rPr lang="nl-NL" dirty="0" err="1" smtClean="0"/>
              <a:t>two</a:t>
            </a:r>
            <a:r>
              <a:rPr lang="nl-NL" dirty="0" smtClean="0"/>
              <a:t> </a:t>
            </a:r>
            <a:r>
              <a:rPr lang="nl-NL" dirty="0" err="1" smtClean="0"/>
              <a:t>other</a:t>
            </a:r>
            <a:r>
              <a:rPr lang="nl-NL" dirty="0" smtClean="0"/>
              <a:t> </a:t>
            </a:r>
            <a:r>
              <a:rPr lang="nl-NL" dirty="0" err="1" smtClean="0"/>
              <a:t>known</a:t>
            </a:r>
            <a:r>
              <a:rPr lang="nl-NL" dirty="0" smtClean="0"/>
              <a:t> sleep </a:t>
            </a:r>
            <a:r>
              <a:rPr lang="nl-NL" dirty="0" err="1" smtClean="0"/>
              <a:t>related</a:t>
            </a:r>
            <a:r>
              <a:rPr lang="nl-NL" dirty="0" smtClean="0"/>
              <a:t> </a:t>
            </a:r>
            <a:r>
              <a:rPr lang="nl-NL" dirty="0" err="1" smtClean="0"/>
              <a:t>movement</a:t>
            </a:r>
            <a:r>
              <a:rPr lang="nl-NL" baseline="0" dirty="0" smtClean="0"/>
              <a:t> disorders are </a:t>
            </a:r>
            <a:r>
              <a:rPr lang="nl-NL" baseline="0" dirty="0" err="1" smtClean="0"/>
              <a:t>usually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disordered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distinguished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clinicians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6021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Main</a:t>
            </a:r>
            <a:r>
              <a:rPr lang="nl-NL" baseline="0" dirty="0" smtClean="0"/>
              <a:t> criterium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distingiush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RLS is </a:t>
            </a:r>
            <a:r>
              <a:rPr lang="nl-NL" baseline="0" dirty="0" err="1" smtClean="0"/>
              <a:t>pain</a:t>
            </a:r>
            <a:r>
              <a:rPr lang="nl-NL" baseline="0" dirty="0" smtClean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IRLSSG study group approved the validity of a rating scale measuring intensity of RLS.</a:t>
            </a:r>
            <a:endParaRPr lang="en-US" sz="1200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2393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PLMD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RLS are in a way </a:t>
            </a:r>
            <a:r>
              <a:rPr lang="nl-NL" baseline="0" dirty="0" err="1" smtClean="0"/>
              <a:t>associated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Prevalence</a:t>
            </a:r>
            <a:r>
              <a:rPr lang="nl-NL" baseline="0" dirty="0" smtClean="0"/>
              <a:t> of PLMD in </a:t>
            </a:r>
            <a:r>
              <a:rPr lang="nl-NL" baseline="0" dirty="0" err="1" smtClean="0"/>
              <a:t>association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RLS is high.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PLMD can be classified into mild, moderate and severe, measured by the Periodic Limb Movement Index</a:t>
            </a:r>
            <a:r>
              <a:rPr lang="nl-NL" sz="1200" dirty="0" smtClean="0"/>
              <a:t> </a:t>
            </a:r>
            <a:r>
              <a:rPr lang="nl-NL" sz="1200" dirty="0" err="1" smtClean="0"/>
              <a:t>mostly</a:t>
            </a:r>
            <a:r>
              <a:rPr lang="nl-NL" sz="1200" dirty="0" smtClean="0"/>
              <a:t> the sleep is </a:t>
            </a:r>
            <a:r>
              <a:rPr lang="nl-NL" sz="1200" dirty="0" err="1" smtClean="0"/>
              <a:t>not</a:t>
            </a:r>
            <a:r>
              <a:rPr lang="nl-NL" sz="1200" dirty="0" smtClean="0"/>
              <a:t> </a:t>
            </a:r>
            <a:r>
              <a:rPr lang="nl-NL" sz="1200" dirty="0" err="1" smtClean="0"/>
              <a:t>disturbed</a:t>
            </a:r>
            <a:endParaRPr lang="en-US" sz="1200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046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Recently</a:t>
            </a:r>
            <a:r>
              <a:rPr lang="nl-NL" baseline="0" dirty="0" smtClean="0"/>
              <a:t> w</a:t>
            </a:r>
            <a:r>
              <a:rPr lang="nl-NL" dirty="0" smtClean="0"/>
              <a:t>e </a:t>
            </a:r>
            <a:r>
              <a:rPr lang="nl-NL" dirty="0" err="1" smtClean="0"/>
              <a:t>conducted</a:t>
            </a:r>
            <a:r>
              <a:rPr lang="nl-NL" dirty="0" smtClean="0"/>
              <a:t> research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emphasize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clinical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characteristics</a:t>
            </a:r>
            <a:r>
              <a:rPr lang="nl-NL" baseline="0" dirty="0" smtClean="0"/>
              <a:t> of NLC </a:t>
            </a:r>
            <a:r>
              <a:rPr lang="nl-NL" baseline="0" dirty="0" err="1" smtClean="0"/>
              <a:t>due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ambiguity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diagnosing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differentiating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two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other</a:t>
            </a:r>
            <a:r>
              <a:rPr lang="nl-NL" baseline="0" dirty="0" smtClean="0"/>
              <a:t> sleep </a:t>
            </a:r>
            <a:r>
              <a:rPr lang="nl-NL" baseline="0" dirty="0" err="1" smtClean="0"/>
              <a:t>related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movement</a:t>
            </a:r>
            <a:r>
              <a:rPr lang="nl-NL" baseline="0" dirty="0" smtClean="0"/>
              <a:t> disorders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27370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Besides</a:t>
            </a:r>
            <a:r>
              <a:rPr lang="nl-NL" dirty="0" smtClean="0"/>
              <a:t>, the American</a:t>
            </a:r>
            <a:r>
              <a:rPr lang="nl-NL" baseline="0" dirty="0" smtClean="0"/>
              <a:t> Food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Drug Administration </a:t>
            </a:r>
            <a:r>
              <a:rPr lang="nl-NL" baseline="0" dirty="0" err="1" smtClean="0"/>
              <a:t>did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not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approved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medication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use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treating</a:t>
            </a:r>
            <a:r>
              <a:rPr lang="nl-NL" baseline="0" dirty="0" smtClean="0"/>
              <a:t> leg </a:t>
            </a:r>
            <a:r>
              <a:rPr lang="nl-NL" baseline="0" dirty="0" err="1" smtClean="0"/>
              <a:t>cramps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219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(Hydro) quinine is </a:t>
            </a:r>
            <a:r>
              <a:rPr lang="nl-NL" dirty="0" err="1" smtClean="0"/>
              <a:t>moderately</a:t>
            </a:r>
            <a:r>
              <a:rPr lang="nl-NL" dirty="0" smtClean="0"/>
              <a:t> </a:t>
            </a:r>
            <a:r>
              <a:rPr lang="nl-NL" dirty="0" err="1" smtClean="0"/>
              <a:t>effective</a:t>
            </a:r>
            <a:r>
              <a:rPr lang="nl-NL" dirty="0" smtClean="0"/>
              <a:t> </a:t>
            </a:r>
            <a:r>
              <a:rPr lang="nl-NL" dirty="0" err="1" smtClean="0"/>
              <a:t>reducing</a:t>
            </a:r>
            <a:r>
              <a:rPr lang="nl-NL" dirty="0" smtClean="0"/>
              <a:t> </a:t>
            </a:r>
            <a:r>
              <a:rPr lang="nl-NL" dirty="0" err="1" smtClean="0"/>
              <a:t>frequency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severity</a:t>
            </a:r>
            <a:r>
              <a:rPr lang="nl-NL" dirty="0" smtClean="0"/>
              <a:t> of NLC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decreasing</a:t>
            </a:r>
            <a:r>
              <a:rPr lang="nl-NL" dirty="0" smtClean="0"/>
              <a:t> the </a:t>
            </a:r>
            <a:r>
              <a:rPr lang="nl-NL" dirty="0" err="1" smtClean="0"/>
              <a:t>excitability</a:t>
            </a:r>
            <a:r>
              <a:rPr lang="nl-NL" baseline="0" dirty="0" smtClean="0"/>
              <a:t> of the motor </a:t>
            </a:r>
            <a:r>
              <a:rPr lang="nl-NL" baseline="0" dirty="0" err="1" smtClean="0"/>
              <a:t>endplate</a:t>
            </a:r>
            <a:r>
              <a:rPr lang="nl-NL" baseline="0" dirty="0" smtClean="0"/>
              <a:t>. </a:t>
            </a:r>
            <a:r>
              <a:rPr lang="nl-NL" baseline="0" dirty="0" err="1" smtClean="0"/>
              <a:t>However</a:t>
            </a:r>
            <a:r>
              <a:rPr lang="nl-NL" baseline="0" dirty="0" smtClean="0"/>
              <a:t> in US quinine </a:t>
            </a:r>
            <a:r>
              <a:rPr lang="nl-NL" baseline="0" dirty="0" err="1" smtClean="0"/>
              <a:t>won’t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prescribed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anymore</a:t>
            </a:r>
            <a:r>
              <a:rPr lang="nl-NL" baseline="0" dirty="0" smtClean="0"/>
              <a:t>.</a:t>
            </a:r>
          </a:p>
          <a:p>
            <a:r>
              <a:rPr lang="nl-NL" baseline="0" dirty="0" smtClean="0"/>
              <a:t>Side </a:t>
            </a:r>
            <a:r>
              <a:rPr lang="nl-NL" baseline="0" dirty="0" err="1" smtClean="0"/>
              <a:t>effects</a:t>
            </a:r>
            <a:r>
              <a:rPr lang="nl-NL" baseline="0" dirty="0" smtClean="0"/>
              <a:t>: high </a:t>
            </a:r>
            <a:r>
              <a:rPr lang="nl-NL" baseline="0" dirty="0" err="1" smtClean="0"/>
              <a:t>blood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pressure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trombocytopenia</a:t>
            </a:r>
            <a:r>
              <a:rPr lang="nl-NL" baseline="0" dirty="0" smtClean="0"/>
              <a:t>, hepatitis, tinnitus. </a:t>
            </a:r>
            <a:r>
              <a:rPr lang="nl-NL" baseline="0" dirty="0" err="1" smtClean="0"/>
              <a:t>Therefore</a:t>
            </a:r>
            <a:r>
              <a:rPr lang="nl-NL" baseline="0" dirty="0" smtClean="0"/>
              <a:t> a trial </a:t>
            </a:r>
            <a:r>
              <a:rPr lang="nl-NL" baseline="0" dirty="0" err="1" smtClean="0"/>
              <a:t>period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monitoring of side-</a:t>
            </a:r>
            <a:r>
              <a:rPr lang="nl-NL" baseline="0" dirty="0" err="1" smtClean="0"/>
              <a:t>effects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should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executed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571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the </a:t>
            </a:r>
            <a:r>
              <a:rPr lang="nl-NL" dirty="0" err="1" smtClean="0"/>
              <a:t>positive</a:t>
            </a:r>
            <a:r>
              <a:rPr lang="nl-NL" dirty="0" smtClean="0"/>
              <a:t> effect of </a:t>
            </a:r>
            <a:r>
              <a:rPr lang="nl-NL" dirty="0" err="1" smtClean="0"/>
              <a:t>stretching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NLC </a:t>
            </a:r>
            <a:r>
              <a:rPr lang="nl-NL" baseline="0" dirty="0" err="1" smtClean="0"/>
              <a:t>occurs</a:t>
            </a:r>
            <a:r>
              <a:rPr lang="nl-NL" baseline="0" dirty="0" smtClean="0"/>
              <a:t>, we </a:t>
            </a:r>
            <a:r>
              <a:rPr lang="nl-NL" baseline="0" dirty="0" err="1" smtClean="0"/>
              <a:t>hypothesized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prohylactic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stretching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usefull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alternative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9955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At </a:t>
            </a:r>
            <a:r>
              <a:rPr lang="nl-NL" dirty="0" err="1" smtClean="0"/>
              <a:t>least</a:t>
            </a:r>
            <a:r>
              <a:rPr lang="nl-NL" dirty="0" smtClean="0"/>
              <a:t> </a:t>
            </a:r>
            <a:r>
              <a:rPr lang="nl-NL" dirty="0" err="1" smtClean="0"/>
              <a:t>once</a:t>
            </a:r>
            <a:r>
              <a:rPr lang="nl-NL" dirty="0" smtClean="0"/>
              <a:t> per week NLC. </a:t>
            </a:r>
            <a:r>
              <a:rPr lang="nl-NL" dirty="0" err="1" smtClean="0"/>
              <a:t>Participants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 err="1" smtClean="0"/>
              <a:t>healthy</a:t>
            </a:r>
            <a:r>
              <a:rPr lang="nl-NL" dirty="0" smtClean="0"/>
              <a:t> </a:t>
            </a:r>
            <a:r>
              <a:rPr lang="nl-NL" dirty="0" err="1" smtClean="0"/>
              <a:t>older</a:t>
            </a:r>
            <a:r>
              <a:rPr lang="nl-NL" dirty="0" smtClean="0"/>
              <a:t> </a:t>
            </a:r>
            <a:r>
              <a:rPr lang="nl-NL" dirty="0" err="1" smtClean="0"/>
              <a:t>adults</a:t>
            </a:r>
            <a:r>
              <a:rPr lang="nl-NL" baseline="0" dirty="0" smtClean="0"/>
              <a:t> without </a:t>
            </a:r>
            <a:r>
              <a:rPr lang="nl-NL" baseline="0" dirty="0" err="1" smtClean="0"/>
              <a:t>medical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conditions</a:t>
            </a:r>
            <a:r>
              <a:rPr lang="nl-NL" baseline="0" dirty="0" smtClean="0"/>
              <a:t> or </a:t>
            </a:r>
            <a:r>
              <a:rPr lang="nl-NL" baseline="0" dirty="0" err="1" smtClean="0"/>
              <a:t>injuries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causing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cramps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7956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80 </a:t>
            </a:r>
            <a:r>
              <a:rPr lang="nl-NL" dirty="0" err="1" smtClean="0"/>
              <a:t>adults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 err="1" smtClean="0"/>
              <a:t>included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concealed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randomization</a:t>
            </a:r>
            <a:r>
              <a:rPr lang="nl-NL" baseline="0" dirty="0" smtClean="0"/>
              <a:t> procedure </a:t>
            </a:r>
            <a:r>
              <a:rPr lang="nl-NL" baseline="0" dirty="0" err="1" smtClean="0"/>
              <a:t>divided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two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groups</a:t>
            </a:r>
            <a:r>
              <a:rPr lang="nl-NL" baseline="0" dirty="0" smtClean="0"/>
              <a:t> 40/40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2854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Outcome</a:t>
            </a:r>
            <a:r>
              <a:rPr lang="nl-NL" dirty="0" smtClean="0"/>
              <a:t> was </a:t>
            </a:r>
            <a:r>
              <a:rPr lang="nl-NL" dirty="0" err="1" smtClean="0"/>
              <a:t>measured</a:t>
            </a:r>
            <a:r>
              <a:rPr lang="nl-NL" baseline="0" dirty="0" smtClean="0"/>
              <a:t> at </a:t>
            </a:r>
            <a:r>
              <a:rPr lang="nl-NL" baseline="0" dirty="0" err="1" smtClean="0"/>
              <a:t>six</a:t>
            </a:r>
            <a:r>
              <a:rPr lang="nl-NL" baseline="0" dirty="0" smtClean="0"/>
              <a:t> weeks. At </a:t>
            </a:r>
            <a:r>
              <a:rPr lang="nl-NL" baseline="0" dirty="0" err="1" smtClean="0"/>
              <a:t>four</a:t>
            </a:r>
            <a:r>
              <a:rPr lang="nl-NL" baseline="0" dirty="0" smtClean="0"/>
              <a:t> weeks of </a:t>
            </a:r>
            <a:r>
              <a:rPr lang="nl-NL" baseline="0" dirty="0" err="1" smtClean="0"/>
              <a:t>stretching</a:t>
            </a:r>
            <a:r>
              <a:rPr lang="nl-NL" baseline="0" dirty="0" smtClean="0"/>
              <a:t> the protocol was </a:t>
            </a:r>
            <a:r>
              <a:rPr lang="nl-NL" baseline="0" dirty="0" err="1" smtClean="0"/>
              <a:t>assessed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visiting</a:t>
            </a:r>
            <a:r>
              <a:rPr lang="nl-NL" baseline="0" dirty="0" smtClean="0"/>
              <a:t> the </a:t>
            </a:r>
            <a:r>
              <a:rPr lang="nl-NL" baseline="0" dirty="0" err="1" smtClean="0"/>
              <a:t>participants</a:t>
            </a:r>
            <a:r>
              <a:rPr lang="nl-NL" baseline="0" dirty="0" smtClean="0"/>
              <a:t> at home.</a:t>
            </a:r>
          </a:p>
          <a:p>
            <a:r>
              <a:rPr lang="nl-NL" baseline="0" dirty="0" smtClean="0"/>
              <a:t>The control </a:t>
            </a:r>
            <a:r>
              <a:rPr lang="nl-NL" baseline="0" dirty="0" err="1" smtClean="0"/>
              <a:t>group</a:t>
            </a:r>
            <a:r>
              <a:rPr lang="nl-NL" baseline="0" dirty="0" smtClean="0"/>
              <a:t> was </a:t>
            </a:r>
            <a:r>
              <a:rPr lang="nl-NL" baseline="0" dirty="0" err="1" smtClean="0"/>
              <a:t>asked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continue </a:t>
            </a:r>
            <a:r>
              <a:rPr lang="nl-NL" baseline="0" dirty="0" err="1" smtClean="0"/>
              <a:t>daily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activities</a:t>
            </a:r>
            <a:r>
              <a:rPr lang="nl-NL" baseline="0" dirty="0" smtClean="0"/>
              <a:t> as </a:t>
            </a:r>
            <a:r>
              <a:rPr lang="nl-NL" baseline="0" dirty="0" err="1" smtClean="0"/>
              <a:t>usual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6078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 </a:t>
            </a:r>
            <a:r>
              <a:rPr lang="nl-NL" dirty="0" err="1" smtClean="0"/>
              <a:t>decrease</a:t>
            </a:r>
            <a:r>
              <a:rPr lang="nl-NL" dirty="0" smtClean="0"/>
              <a:t> of 1.2 attacks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each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night</a:t>
            </a:r>
            <a:r>
              <a:rPr lang="nl-NL" baseline="0" dirty="0" smtClean="0"/>
              <a:t> was found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significant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clinical</a:t>
            </a:r>
            <a:r>
              <a:rPr lang="nl-NL" baseline="0" dirty="0" smtClean="0"/>
              <a:t> relevant.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3607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3.4 </a:t>
            </a:r>
            <a:r>
              <a:rPr lang="nl-NL" dirty="0" err="1" smtClean="0"/>
              <a:t>to</a:t>
            </a:r>
            <a:r>
              <a:rPr lang="nl-NL" dirty="0" smtClean="0"/>
              <a:t> 1.4 </a:t>
            </a:r>
            <a:r>
              <a:rPr lang="nl-NL" dirty="0" err="1" smtClean="0"/>
              <a:t>decrease</a:t>
            </a:r>
            <a:r>
              <a:rPr lang="nl-NL" dirty="0" smtClean="0"/>
              <a:t> in the </a:t>
            </a:r>
            <a:r>
              <a:rPr lang="nl-NL" dirty="0" err="1" smtClean="0"/>
              <a:t>experimental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46729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7.2 </a:t>
            </a:r>
            <a:r>
              <a:rPr lang="nl-NL" dirty="0" err="1" smtClean="0"/>
              <a:t>to</a:t>
            </a:r>
            <a:r>
              <a:rPr lang="nl-NL" dirty="0" smtClean="0"/>
              <a:t> 5.9 </a:t>
            </a:r>
            <a:r>
              <a:rPr lang="nl-NL" dirty="0" err="1" smtClean="0"/>
              <a:t>decrease</a:t>
            </a:r>
            <a:r>
              <a:rPr lang="nl-NL" dirty="0" smtClean="0"/>
              <a:t> of </a:t>
            </a:r>
            <a:r>
              <a:rPr lang="nl-NL" dirty="0" err="1" smtClean="0"/>
              <a:t>severity</a:t>
            </a:r>
            <a:r>
              <a:rPr lang="nl-NL" dirty="0" smtClean="0"/>
              <a:t> in the </a:t>
            </a:r>
            <a:r>
              <a:rPr lang="nl-NL" dirty="0" err="1" smtClean="0"/>
              <a:t>experimental</a:t>
            </a:r>
            <a:r>
              <a:rPr lang="nl-NL" dirty="0" smtClean="0"/>
              <a:t> </a:t>
            </a:r>
            <a:r>
              <a:rPr lang="nl-NL" dirty="0" err="1" smtClean="0"/>
              <a:t>group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8541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 </a:t>
            </a:r>
            <a:r>
              <a:rPr lang="nl-NL" dirty="0" err="1" smtClean="0"/>
              <a:t>quick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easy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perform</a:t>
            </a:r>
            <a:r>
              <a:rPr lang="nl-NL" dirty="0" smtClean="0"/>
              <a:t> stretch protocol </a:t>
            </a:r>
            <a:r>
              <a:rPr lang="nl-NL" dirty="0" err="1" smtClean="0"/>
              <a:t>will</a:t>
            </a:r>
            <a:r>
              <a:rPr lang="nl-NL" dirty="0" smtClean="0"/>
              <a:t> help in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improving</a:t>
            </a:r>
            <a:r>
              <a:rPr lang="nl-NL" baseline="0" dirty="0" smtClean="0"/>
              <a:t> sleep </a:t>
            </a:r>
            <a:r>
              <a:rPr lang="nl-NL" baseline="0" dirty="0" err="1" smtClean="0"/>
              <a:t>quality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therefore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increase</a:t>
            </a:r>
            <a:r>
              <a:rPr lang="nl-NL" baseline="0" dirty="0" smtClean="0"/>
              <a:t> of well-</a:t>
            </a:r>
            <a:r>
              <a:rPr lang="nl-NL" baseline="0" dirty="0" err="1" smtClean="0"/>
              <a:t>being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quality</a:t>
            </a:r>
            <a:r>
              <a:rPr lang="nl-NL" baseline="0" dirty="0" smtClean="0"/>
              <a:t> of life.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36DC60-8D23-F048-A6ED-223529961D1B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760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8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7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7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0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1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6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9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02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4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8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58A61-3A18-AE42-9E73-8091A33E139F}" type="datetimeFigureOut">
              <a:rPr lang="en-US" smtClean="0"/>
              <a:t>10-08-15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FA2ED-9784-5F4A-A620-770CF54A4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89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.jpg"/><Relationship Id="rId5" Type="http://schemas.openxmlformats.org/officeDocument/2006/relationships/oleObject" Target="../embeddings/oleObject1.bin"/><Relationship Id="rId6" Type="http://schemas.openxmlformats.org/officeDocument/2006/relationships/package" Target="../embeddings/Microsoft_Word-document1.docx"/><Relationship Id="rId7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1.jpg"/><Relationship Id="rId5" Type="http://schemas.openxmlformats.org/officeDocument/2006/relationships/oleObject" Target="../embeddings/oleObject2.bin"/><Relationship Id="rId6" Type="http://schemas.openxmlformats.org/officeDocument/2006/relationships/package" Target="../embeddings/Microsoft_Word-document2.docx"/><Relationship Id="rId7" Type="http://schemas.openxmlformats.org/officeDocument/2006/relationships/image" Target="../media/image10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818" y="0"/>
            <a:ext cx="5324182" cy="1339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Nocturnal leg cramps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 </a:t>
            </a:r>
            <a:r>
              <a:rPr lang="en-US" sz="2800" b="1" dirty="0"/>
              <a:t>D</a:t>
            </a:r>
            <a:r>
              <a:rPr lang="en-US" sz="2800" b="1" dirty="0" smtClean="0"/>
              <a:t>iagnosing</a:t>
            </a:r>
            <a:r>
              <a:rPr lang="en-US" sz="2800" b="1" dirty="0"/>
              <a:t>, therapy and associations with other sleep related movement disorders.</a:t>
            </a:r>
            <a:endParaRPr lang="nl-NL" sz="28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335" y="573634"/>
            <a:ext cx="3844277" cy="651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Sleep Medicine, 11</a:t>
            </a:r>
            <a:r>
              <a:rPr lang="en-US" baseline="30000" dirty="0" smtClean="0"/>
              <a:t>th</a:t>
            </a:r>
            <a:r>
              <a:rPr lang="en-US" dirty="0" smtClean="0"/>
              <a:t> August 2015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Joannes</a:t>
            </a:r>
            <a:r>
              <a:rPr lang="en-US" dirty="0" smtClean="0"/>
              <a:t> M. Hallegraeff </a:t>
            </a:r>
            <a:endParaRPr lang="en-US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10" y="856595"/>
            <a:ext cx="437149" cy="36892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859" y="760790"/>
            <a:ext cx="1203141" cy="49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97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Muscle cramps in general</a:t>
            </a:r>
          </a:p>
          <a:p>
            <a:r>
              <a:rPr lang="en-US" sz="2400" dirty="0"/>
              <a:t>G</a:t>
            </a:r>
            <a:r>
              <a:rPr lang="en-US" sz="2400" dirty="0" smtClean="0"/>
              <a:t>rouping of cramps</a:t>
            </a:r>
          </a:p>
          <a:p>
            <a:r>
              <a:rPr lang="en-US" sz="2400" dirty="0" smtClean="0"/>
              <a:t>Diagnosing</a:t>
            </a:r>
          </a:p>
          <a:p>
            <a:r>
              <a:rPr lang="en-US" sz="2400" dirty="0" smtClean="0"/>
              <a:t>Other </a:t>
            </a:r>
            <a:r>
              <a:rPr lang="en-US" sz="2400" b="1" dirty="0" smtClean="0"/>
              <a:t>sleep related movement disorders</a:t>
            </a:r>
            <a:endParaRPr lang="en-US" sz="2400" b="1" dirty="0"/>
          </a:p>
          <a:p>
            <a:r>
              <a:rPr lang="en-US" sz="2400" dirty="0" smtClean="0"/>
              <a:t>Therapy</a:t>
            </a:r>
          </a:p>
          <a:p>
            <a:r>
              <a:rPr lang="en-US" sz="2400" dirty="0" smtClean="0"/>
              <a:t>Conclusion</a:t>
            </a:r>
          </a:p>
          <a:p>
            <a:r>
              <a:rPr lang="en-US" sz="2400" dirty="0" smtClean="0"/>
              <a:t>References</a:t>
            </a:r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287" y="-1"/>
            <a:ext cx="5889713" cy="148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40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Muscle cramps</a:t>
            </a:r>
            <a:br>
              <a:rPr lang="en-US" sz="3600" dirty="0" smtClean="0"/>
            </a:br>
            <a:r>
              <a:rPr lang="en-US" sz="2200" dirty="0" smtClean="0"/>
              <a:t>in general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>
                <a:ea typeface="ＭＳ 明朝"/>
              </a:rPr>
              <a:t>I</a:t>
            </a:r>
            <a:r>
              <a:rPr lang="en-US" sz="2400" dirty="0" smtClean="0">
                <a:ea typeface="ＭＳ 明朝"/>
              </a:rPr>
              <a:t>nvoluntary</a:t>
            </a:r>
            <a:r>
              <a:rPr lang="en-US" sz="2400" dirty="0">
                <a:ea typeface="ＭＳ 明朝"/>
              </a:rPr>
              <a:t>, painful, visible </a:t>
            </a:r>
            <a:r>
              <a:rPr lang="en-US" sz="2400" dirty="0" smtClean="0">
                <a:ea typeface="ＭＳ 明朝"/>
              </a:rPr>
              <a:t>contractions</a:t>
            </a:r>
          </a:p>
          <a:p>
            <a:pPr marL="0" indent="0">
              <a:buNone/>
            </a:pPr>
            <a:r>
              <a:rPr lang="en-US" sz="2400" dirty="0" smtClean="0">
                <a:ea typeface="ＭＳ 明朝"/>
              </a:rPr>
              <a:t>Uncontrolled repetitive </a:t>
            </a:r>
            <a:r>
              <a:rPr lang="en-US" sz="2400" dirty="0">
                <a:ea typeface="ＭＳ 明朝"/>
              </a:rPr>
              <a:t>firing of motor unit action </a:t>
            </a:r>
            <a:r>
              <a:rPr lang="en-US" sz="2400" dirty="0" smtClean="0">
                <a:ea typeface="ＭＳ 明朝"/>
              </a:rPr>
              <a:t>potentials</a:t>
            </a:r>
          </a:p>
          <a:p>
            <a:pPr marL="0" indent="0">
              <a:buNone/>
            </a:pPr>
            <a:r>
              <a:rPr lang="en-US" sz="2400" dirty="0">
                <a:ea typeface="ＭＳ 明朝"/>
              </a:rPr>
              <a:t>d</a:t>
            </a:r>
            <a:r>
              <a:rPr lang="en-US" sz="2400" dirty="0" smtClean="0">
                <a:ea typeface="ＭＳ 明朝"/>
              </a:rPr>
              <a:t>ue to </a:t>
            </a:r>
          </a:p>
          <a:p>
            <a:pPr marL="0" indent="0">
              <a:buNone/>
            </a:pPr>
            <a:r>
              <a:rPr lang="en-US" sz="2400" dirty="0" err="1">
                <a:ea typeface="ＭＳ 明朝"/>
              </a:rPr>
              <a:t>h</a:t>
            </a:r>
            <a:r>
              <a:rPr lang="en-US" sz="2400" dirty="0" err="1" smtClean="0">
                <a:ea typeface="ＭＳ 明朝"/>
              </a:rPr>
              <a:t>yperexcitability</a:t>
            </a:r>
            <a:r>
              <a:rPr lang="en-US" sz="2400" dirty="0" smtClean="0">
                <a:ea typeface="ＭＳ 明朝"/>
              </a:rPr>
              <a:t> </a:t>
            </a:r>
            <a:r>
              <a:rPr lang="en-US" sz="2400" dirty="0">
                <a:ea typeface="ＭＳ 明朝"/>
              </a:rPr>
              <a:t>of intramuscular terminal motor </a:t>
            </a:r>
            <a:r>
              <a:rPr lang="en-US" sz="2400" dirty="0" smtClean="0">
                <a:ea typeface="ＭＳ 明朝"/>
              </a:rPr>
              <a:t>axons by activation in the spinal cord</a:t>
            </a:r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46" y="0"/>
            <a:ext cx="5770654" cy="145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9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</a:t>
            </a:r>
            <a:br>
              <a:rPr lang="en-US" sz="3600" dirty="0" smtClean="0"/>
            </a:br>
            <a:r>
              <a:rPr lang="en-US" sz="2200" dirty="0" smtClean="0"/>
              <a:t>in general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>
              <a:ea typeface="ＭＳ 明朝"/>
            </a:endParaRPr>
          </a:p>
          <a:p>
            <a:pPr marL="0" indent="0">
              <a:buNone/>
            </a:pPr>
            <a:r>
              <a:rPr lang="en-US" sz="2400" dirty="0">
                <a:ea typeface="ＭＳ 明朝"/>
              </a:rPr>
              <a:t>P</a:t>
            </a:r>
            <a:r>
              <a:rPr lang="en-US" sz="2400" dirty="0" smtClean="0">
                <a:ea typeface="ＭＳ 明朝"/>
              </a:rPr>
              <a:t>harmacologic </a:t>
            </a:r>
            <a:r>
              <a:rPr lang="en-US" sz="2400" dirty="0">
                <a:ea typeface="ＭＳ 明朝"/>
              </a:rPr>
              <a:t>treatments have a moderate interest because of the potential of toxicity (quinine sulfate) </a:t>
            </a:r>
            <a:endParaRPr lang="en-US" sz="2400" dirty="0" smtClean="0">
              <a:ea typeface="ＭＳ 明朝"/>
            </a:endParaRPr>
          </a:p>
          <a:p>
            <a:pPr marL="0" indent="0">
              <a:buNone/>
            </a:pPr>
            <a:r>
              <a:rPr lang="en-US" sz="2400" dirty="0">
                <a:ea typeface="ＭＳ 明朝"/>
              </a:rPr>
              <a:t>o</a:t>
            </a:r>
            <a:r>
              <a:rPr lang="en-US" sz="2400" dirty="0" smtClean="0">
                <a:ea typeface="ＭＳ 明朝"/>
              </a:rPr>
              <a:t>r</a:t>
            </a:r>
          </a:p>
          <a:p>
            <a:pPr marL="0" indent="0">
              <a:buNone/>
            </a:pPr>
            <a:r>
              <a:rPr lang="en-US" sz="2400" dirty="0" smtClean="0">
                <a:ea typeface="ＭＳ 明朝"/>
              </a:rPr>
              <a:t>Moderate / inconsistent effectiveness</a:t>
            </a:r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8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</a:t>
            </a:r>
            <a:br>
              <a:rPr lang="en-US" sz="3600" dirty="0" smtClean="0"/>
            </a:br>
            <a:r>
              <a:rPr lang="en-US" sz="2200" dirty="0" smtClean="0"/>
              <a:t>in general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Rule in or out the </a:t>
            </a:r>
            <a:r>
              <a:rPr lang="en-US" sz="2400" dirty="0"/>
              <a:t>motor unit diseases (neuropathy, radiculopathy, </a:t>
            </a:r>
            <a:r>
              <a:rPr lang="en-US" sz="2400" dirty="0" err="1"/>
              <a:t>plexopathy</a:t>
            </a:r>
            <a:r>
              <a:rPr lang="en-US" sz="2400" dirty="0"/>
              <a:t>, </a:t>
            </a:r>
            <a:r>
              <a:rPr lang="en-US" sz="2400" dirty="0" err="1"/>
              <a:t>neuromyotonia</a:t>
            </a:r>
            <a:r>
              <a:rPr lang="en-US" sz="2400" dirty="0"/>
              <a:t>, and a cramp fasciculation syndrome which can preceded ALS)</a:t>
            </a:r>
            <a:r>
              <a:rPr lang="nl-NL" sz="2400" dirty="0"/>
              <a:t> </a:t>
            </a:r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8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 </a:t>
            </a:r>
            <a:br>
              <a:rPr lang="en-US" sz="3600" dirty="0" smtClean="0"/>
            </a:br>
            <a:r>
              <a:rPr lang="en-US" sz="2000" dirty="0" smtClean="0"/>
              <a:t>grouping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GB" sz="2400" dirty="0" smtClean="0"/>
              <a:t>Exercise-associated cramps </a:t>
            </a:r>
          </a:p>
          <a:p>
            <a:r>
              <a:rPr lang="en-GB" sz="2400" dirty="0" smtClean="0"/>
              <a:t>Cramps </a:t>
            </a:r>
            <a:r>
              <a:rPr lang="en-GB" sz="2400" dirty="0"/>
              <a:t>secondary to disease </a:t>
            </a:r>
            <a:r>
              <a:rPr lang="en-GB" sz="2400" dirty="0" smtClean="0"/>
              <a:t>						</a:t>
            </a:r>
          </a:p>
          <a:p>
            <a:r>
              <a:rPr lang="en-GB" sz="2400" dirty="0" smtClean="0"/>
              <a:t>Iatrogenic cramps</a:t>
            </a:r>
          </a:p>
          <a:p>
            <a:r>
              <a:rPr lang="en-GB" sz="2400" dirty="0"/>
              <a:t>Rest cramps: pregnancy-related </a:t>
            </a:r>
            <a:r>
              <a:rPr lang="en-GB" sz="2400" dirty="0" smtClean="0"/>
              <a:t>cramps and </a:t>
            </a:r>
            <a:r>
              <a:rPr lang="en-GB" sz="2400" dirty="0"/>
              <a:t>nocturnal leg cramps</a:t>
            </a:r>
            <a:r>
              <a:rPr lang="nl-NL" sz="2400" dirty="0"/>
              <a:t> </a:t>
            </a:r>
            <a:endParaRPr lang="en-GB" sz="2400" dirty="0"/>
          </a:p>
          <a:p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07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ercise-related cramp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59110" y="0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5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 </a:t>
            </a:r>
            <a:br>
              <a:rPr lang="en-US" sz="3600" dirty="0" smtClean="0"/>
            </a:br>
            <a:r>
              <a:rPr lang="en-US" sz="2000" dirty="0"/>
              <a:t>G</a:t>
            </a:r>
            <a:r>
              <a:rPr lang="en-US" sz="2000" dirty="0" smtClean="0"/>
              <a:t>rouping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GB" sz="2400" u="sng" dirty="0" smtClean="0"/>
              <a:t>Cramps </a:t>
            </a:r>
            <a:r>
              <a:rPr lang="en-GB" sz="2400" u="sng" dirty="0"/>
              <a:t>secondary to </a:t>
            </a:r>
            <a:r>
              <a:rPr lang="en-GB" sz="2400" u="sng" dirty="0" smtClean="0"/>
              <a:t>disease</a:t>
            </a:r>
          </a:p>
          <a:p>
            <a:pPr marL="0" indent="0">
              <a:buNone/>
            </a:pPr>
            <a:r>
              <a:rPr lang="en-GB" sz="2400" dirty="0" smtClean="0"/>
              <a:t> 						</a:t>
            </a:r>
          </a:p>
          <a:p>
            <a:pPr marL="0" indent="0">
              <a:buNone/>
            </a:pPr>
            <a:r>
              <a:rPr lang="en-US" sz="2400" dirty="0" smtClean="0"/>
              <a:t>	Renal failure, liver diseases, vascular insufficiency</a:t>
            </a:r>
          </a:p>
          <a:p>
            <a:pPr marL="0" indent="0">
              <a:buNone/>
            </a:pPr>
            <a:r>
              <a:rPr lang="en-US" sz="2400" dirty="0" smtClean="0"/>
              <a:t>	Only associations no causal relationship</a:t>
            </a:r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86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 </a:t>
            </a:r>
            <a:br>
              <a:rPr lang="en-US" sz="3600" dirty="0" smtClean="0"/>
            </a:br>
            <a:r>
              <a:rPr lang="en-US" sz="2000" dirty="0"/>
              <a:t>G</a:t>
            </a:r>
            <a:r>
              <a:rPr lang="en-US" sz="2000" dirty="0" smtClean="0"/>
              <a:t>rouping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r>
              <a:rPr lang="en-GB" sz="2400" dirty="0" smtClean="0"/>
              <a:t>					</a:t>
            </a:r>
          </a:p>
          <a:p>
            <a:r>
              <a:rPr lang="en-GB" sz="2400" u="sng" dirty="0" smtClean="0"/>
              <a:t>Iatrogenic cramps</a:t>
            </a:r>
          </a:p>
          <a:p>
            <a:pPr marL="0" indent="0">
              <a:buNone/>
            </a:pPr>
            <a:endParaRPr lang="en-GB" sz="2400" u="sng" dirty="0" smtClean="0"/>
          </a:p>
          <a:p>
            <a:pPr marL="0" indent="0">
              <a:buNone/>
            </a:pPr>
            <a:r>
              <a:rPr lang="en-GB" sz="2400" dirty="0"/>
              <a:t> </a:t>
            </a:r>
            <a:r>
              <a:rPr lang="en-GB" sz="2400" dirty="0" smtClean="0"/>
              <a:t>    	Cramps induced or associated by medication use: </a:t>
            </a:r>
            <a:r>
              <a:rPr lang="en-AU" sz="2400" dirty="0" smtClean="0"/>
              <a:t>diuretics,         	steroids, lithium, morphine and statins</a:t>
            </a:r>
            <a:r>
              <a:rPr lang="nl-NL" sz="2400" dirty="0" smtClean="0"/>
              <a:t> are most </a:t>
            </a:r>
            <a:r>
              <a:rPr lang="nl-NL" sz="2400" dirty="0" err="1" smtClean="0"/>
              <a:t>known</a:t>
            </a:r>
            <a:r>
              <a:rPr lang="nl-NL" sz="2400" dirty="0" smtClean="0"/>
              <a:t>.</a:t>
            </a:r>
          </a:p>
          <a:p>
            <a:pPr marL="0" indent="0">
              <a:buNone/>
            </a:pPr>
            <a:r>
              <a:rPr lang="nl-NL" sz="2400" dirty="0"/>
              <a:t>	</a:t>
            </a:r>
            <a:r>
              <a:rPr lang="nl-NL" sz="2400" dirty="0" err="1" smtClean="0"/>
              <a:t>Haemodialysis</a:t>
            </a:r>
            <a:r>
              <a:rPr lang="nl-NL" sz="2400" dirty="0" smtClean="0"/>
              <a:t>!</a:t>
            </a:r>
            <a:endParaRPr lang="en-GB" sz="2400" dirty="0" smtClean="0"/>
          </a:p>
          <a:p>
            <a:endParaRPr lang="en-GB" sz="2400" u="sng" dirty="0" smtClean="0"/>
          </a:p>
          <a:p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4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Cramps </a:t>
            </a:r>
            <a:br>
              <a:rPr lang="en-US" sz="3600" dirty="0" smtClean="0"/>
            </a:br>
            <a:r>
              <a:rPr lang="en-US" sz="2000" dirty="0"/>
              <a:t>G</a:t>
            </a:r>
            <a:r>
              <a:rPr lang="en-US" sz="2000" dirty="0" smtClean="0"/>
              <a:t>rouping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r>
              <a:rPr lang="en-GB" sz="2400" dirty="0" smtClean="0"/>
              <a:t>					</a:t>
            </a:r>
          </a:p>
          <a:p>
            <a:r>
              <a:rPr lang="en-GB" sz="2400" dirty="0"/>
              <a:t> </a:t>
            </a:r>
            <a:r>
              <a:rPr lang="en-GB" sz="2400" u="sng" dirty="0" smtClean="0"/>
              <a:t>Rest </a:t>
            </a:r>
            <a:r>
              <a:rPr lang="en-GB" sz="2400" u="sng" dirty="0"/>
              <a:t>cramps</a:t>
            </a:r>
            <a:r>
              <a:rPr lang="en-GB" sz="2400" dirty="0"/>
              <a:t>: pregnancy-related cramps and nocturnal leg </a:t>
            </a:r>
            <a:r>
              <a:rPr lang="en-GB" sz="2400" dirty="0" smtClean="0"/>
              <a:t>	cramps</a:t>
            </a:r>
            <a:r>
              <a:rPr lang="nl-NL" sz="2400" dirty="0" smtClean="0"/>
              <a:t> </a:t>
            </a:r>
            <a:endParaRPr lang="en-GB" sz="2400" dirty="0"/>
          </a:p>
          <a:p>
            <a:endParaRPr lang="en-GB" sz="2400" u="sng" dirty="0" smtClean="0"/>
          </a:p>
          <a:p>
            <a:endParaRPr lang="en-GB" sz="2400" u="sng" dirty="0" smtClean="0"/>
          </a:p>
          <a:p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pic>
        <p:nvPicPr>
          <p:cNvPr id="4" name="Picture 3" descr="Pregnancy related cramp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03" y="3581537"/>
            <a:ext cx="1691354" cy="239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94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</a:t>
            </a:r>
            <a:br>
              <a:rPr lang="en-US" sz="36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High prevalent (0.70%) disorder</a:t>
            </a:r>
          </a:p>
          <a:p>
            <a:r>
              <a:rPr lang="en-US" sz="2400" dirty="0" smtClean="0"/>
              <a:t>Painful</a:t>
            </a:r>
            <a:endParaRPr lang="en-US" sz="2400" dirty="0"/>
          </a:p>
          <a:p>
            <a:r>
              <a:rPr lang="en-US" sz="2400" dirty="0" smtClean="0"/>
              <a:t>Sleep disruption</a:t>
            </a:r>
          </a:p>
          <a:p>
            <a:r>
              <a:rPr lang="en-US" sz="2400" dirty="0" smtClean="0"/>
              <a:t>Decreased quality of life</a:t>
            </a:r>
            <a:endParaRPr lang="en-US" sz="2400" dirty="0"/>
          </a:p>
          <a:p>
            <a:r>
              <a:rPr lang="en-US" sz="2400" dirty="0" smtClean="0"/>
              <a:t>At night or at rest</a:t>
            </a:r>
          </a:p>
          <a:p>
            <a:r>
              <a:rPr lang="en-US" sz="2400" dirty="0" smtClean="0"/>
              <a:t>Muscle hardening</a:t>
            </a:r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66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Criteria </a:t>
            </a:r>
            <a:r>
              <a:rPr lang="en-US" sz="2400" dirty="0"/>
              <a:t>by patient history and not evidence based</a:t>
            </a:r>
          </a:p>
          <a:p>
            <a:r>
              <a:rPr lang="en-US" sz="2400" dirty="0"/>
              <a:t>Confusing with Restless Legs Syndrome and/or Periodic Limb Movement </a:t>
            </a:r>
            <a:r>
              <a:rPr lang="en-US" sz="2400" dirty="0" smtClean="0"/>
              <a:t>Disorder</a:t>
            </a:r>
          </a:p>
          <a:p>
            <a:r>
              <a:rPr lang="en-US" sz="2400" dirty="0" smtClean="0"/>
              <a:t>Mostly not recognized by clinicians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4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Restless Leg </a:t>
            </a:r>
            <a:r>
              <a:rPr lang="en-US" sz="2400" dirty="0"/>
              <a:t>S</a:t>
            </a:r>
            <a:r>
              <a:rPr lang="en-US" sz="2400" dirty="0" smtClean="0"/>
              <a:t>yndrome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Periodic Limb Movement Disorder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676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Others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Restless Leg Syndrome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/>
              <a:t>U</a:t>
            </a:r>
            <a:r>
              <a:rPr lang="en-GB" sz="2400" dirty="0" smtClean="0"/>
              <a:t>ncomfortable </a:t>
            </a:r>
            <a:r>
              <a:rPr lang="en-GB" sz="2400" dirty="0"/>
              <a:t>and unpleasant sensations in the legs associated with an urge to move; relief of symptoms by moving the legs; sensations in feet or arms and always during rest; appearance in the evening or at night. </a:t>
            </a:r>
            <a:endParaRPr lang="en-GB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8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Others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PLMD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GB" sz="2400" dirty="0"/>
              <a:t>I</a:t>
            </a:r>
            <a:r>
              <a:rPr lang="en-GB" sz="2400" dirty="0" smtClean="0"/>
              <a:t>diopathic </a:t>
            </a:r>
            <a:r>
              <a:rPr lang="en-GB" sz="2400" dirty="0"/>
              <a:t>PLMD symptoms are repetitive jerking movements of the leg for a period of approximately 20-30 seconds during sleep or wakefulness and complaints during wakefulness is more intense than during sleep. </a:t>
            </a:r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21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u="sng" dirty="0" smtClean="0"/>
              <a:t>Systematic comprehensive review</a:t>
            </a:r>
          </a:p>
          <a:p>
            <a:endParaRPr lang="en-US" sz="2400" dirty="0" smtClean="0"/>
          </a:p>
          <a:p>
            <a:r>
              <a:rPr lang="en-US" sz="2400" dirty="0" smtClean="0"/>
              <a:t>Study aims:</a:t>
            </a:r>
          </a:p>
          <a:p>
            <a:pPr marL="0" indent="0">
              <a:buNone/>
            </a:pPr>
            <a:r>
              <a:rPr lang="en-US" sz="2400" dirty="0" smtClean="0"/>
              <a:t>	To define characteristics for diagnosing NLC</a:t>
            </a:r>
          </a:p>
          <a:p>
            <a:pPr marL="0" indent="0">
              <a:buNone/>
            </a:pPr>
            <a:r>
              <a:rPr lang="en-US" sz="2400" dirty="0" smtClean="0"/>
              <a:t>	Differentiation from RLS and PLMD</a:t>
            </a:r>
          </a:p>
          <a:p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3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Inclusion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Electronically search</a:t>
            </a:r>
            <a:endParaRPr lang="en-US" sz="2000" dirty="0" smtClean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Prior 25 years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Exclusion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Non-English abstracts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0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Describing diagnostic terms or classification criteria during night </a:t>
            </a:r>
            <a:r>
              <a:rPr lang="en-US" sz="2400" dirty="0"/>
              <a:t>o</a:t>
            </a:r>
            <a:r>
              <a:rPr lang="en-US" sz="2400" dirty="0" smtClean="0"/>
              <a:t>r sleep in the randomized clinical trials and observational studies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Delphi study to examine relevance of the revealed characteristics</a:t>
            </a:r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94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No diagnostic studies found</a:t>
            </a:r>
          </a:p>
          <a:p>
            <a:pPr marL="0" indent="0">
              <a:buNone/>
            </a:pPr>
            <a:r>
              <a:rPr lang="en-US" sz="2400" dirty="0" smtClean="0"/>
              <a:t>	Systematic and narrative reviews</a:t>
            </a:r>
          </a:p>
          <a:p>
            <a:pPr marL="0" indent="0">
              <a:buNone/>
            </a:pPr>
            <a:r>
              <a:rPr lang="en-US" sz="2400" dirty="0" smtClean="0"/>
              <a:t>	Extracted randomized trials and observational studies</a:t>
            </a:r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Diagnosing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Nocturnal leg cramps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Ten criteria were identified which were used for differentiating NLC from RLS and PLMD</a:t>
            </a:r>
          </a:p>
          <a:p>
            <a:endParaRPr lang="en-US" sz="2400" dirty="0"/>
          </a:p>
          <a:p>
            <a:r>
              <a:rPr lang="en-US" sz="2400" dirty="0" smtClean="0"/>
              <a:t>Decision tree</a:t>
            </a:r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Therapy</a:t>
            </a:r>
            <a:br>
              <a:rPr lang="en-US" sz="4000" dirty="0" smtClean="0"/>
            </a:br>
            <a:r>
              <a:rPr lang="en-US" sz="2000" dirty="0" smtClean="0"/>
              <a:t>Nocturnal leg cramps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u="sng" dirty="0" smtClean="0"/>
          </a:p>
          <a:p>
            <a:pPr marL="0" indent="0">
              <a:buNone/>
            </a:pPr>
            <a:r>
              <a:rPr lang="en-US" sz="2400" dirty="0" smtClean="0"/>
              <a:t>   </a:t>
            </a:r>
            <a:r>
              <a:rPr lang="en-US" sz="2400" u="sng" dirty="0" smtClean="0"/>
              <a:t>Pharmacological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 smtClean="0"/>
              <a:t>	Many side-effects</a:t>
            </a:r>
          </a:p>
          <a:p>
            <a:pPr marL="0" indent="0">
              <a:buNone/>
            </a:pPr>
            <a:r>
              <a:rPr lang="en-US" sz="2400" dirty="0" smtClean="0"/>
              <a:t>	Medication benefits are limited</a:t>
            </a:r>
          </a:p>
          <a:p>
            <a:pPr marL="0" indent="0">
              <a:buNone/>
            </a:pPr>
            <a:r>
              <a:rPr lang="en-US" sz="2400" dirty="0" smtClean="0"/>
              <a:t>	Inconsistent evidence</a:t>
            </a:r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24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Therapy</a:t>
            </a:r>
            <a:br>
              <a:rPr lang="en-US" sz="4000" dirty="0" smtClean="0"/>
            </a:br>
            <a:r>
              <a:rPr lang="en-US" sz="2000" dirty="0" smtClean="0"/>
              <a:t>Nocturnal leg cramps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pPr marL="381000" indent="-381000">
              <a:defRPr/>
            </a:pPr>
            <a:r>
              <a:rPr lang="nl-NL" sz="2400" dirty="0"/>
              <a:t>Quinine</a:t>
            </a:r>
          </a:p>
          <a:p>
            <a:pPr marL="381000" indent="-381000">
              <a:defRPr/>
            </a:pPr>
            <a:r>
              <a:rPr lang="nl-NL" sz="2400" dirty="0"/>
              <a:t>Hydro-quinine</a:t>
            </a:r>
          </a:p>
          <a:p>
            <a:pPr marL="381000" indent="-381000">
              <a:defRPr/>
            </a:pPr>
            <a:r>
              <a:rPr lang="nl-NL" sz="2400" dirty="0" err="1" smtClean="0"/>
              <a:t>Less</a:t>
            </a:r>
            <a:r>
              <a:rPr lang="nl-NL" sz="2400" dirty="0" smtClean="0"/>
              <a:t> coffee</a:t>
            </a:r>
          </a:p>
          <a:p>
            <a:pPr marL="381000" indent="-381000">
              <a:defRPr/>
            </a:pPr>
            <a:r>
              <a:rPr lang="nl-NL" sz="2400" dirty="0" err="1" smtClean="0"/>
              <a:t>Pyramid</a:t>
            </a:r>
            <a:r>
              <a:rPr lang="nl-NL" sz="2400" dirty="0" smtClean="0"/>
              <a:t> </a:t>
            </a:r>
            <a:r>
              <a:rPr lang="nl-NL" sz="2400" dirty="0" err="1" smtClean="0"/>
              <a:t>under</a:t>
            </a:r>
            <a:r>
              <a:rPr lang="nl-NL" sz="2400" dirty="0" smtClean="0"/>
              <a:t> the bed</a:t>
            </a:r>
            <a:endParaRPr lang="nl-NL" sz="2400" dirty="0"/>
          </a:p>
          <a:p>
            <a:pPr marL="381000" indent="-381000">
              <a:defRPr/>
            </a:pPr>
            <a:r>
              <a:rPr lang="nl-NL" sz="2400" dirty="0"/>
              <a:t>Natrium – Kalium – Vitamine B/E</a:t>
            </a:r>
          </a:p>
          <a:p>
            <a:pPr marL="381000" indent="-381000">
              <a:defRPr/>
            </a:pPr>
            <a:r>
              <a:rPr lang="nl-NL" sz="2400" dirty="0" err="1" smtClean="0"/>
              <a:t>Legs</a:t>
            </a:r>
            <a:r>
              <a:rPr lang="nl-NL" sz="2400" dirty="0" smtClean="0"/>
              <a:t> </a:t>
            </a:r>
            <a:r>
              <a:rPr lang="nl-NL" sz="2400" dirty="0" err="1" smtClean="0"/>
              <a:t>higher</a:t>
            </a:r>
            <a:r>
              <a:rPr lang="nl-NL" sz="2400" dirty="0" smtClean="0"/>
              <a:t> </a:t>
            </a:r>
            <a:r>
              <a:rPr lang="nl-NL" sz="2400" dirty="0" err="1" smtClean="0"/>
              <a:t>during</a:t>
            </a:r>
            <a:r>
              <a:rPr lang="nl-NL" sz="2400" dirty="0" smtClean="0"/>
              <a:t> the </a:t>
            </a:r>
            <a:r>
              <a:rPr lang="nl-NL" sz="2400" dirty="0" err="1" smtClean="0"/>
              <a:t>night</a:t>
            </a:r>
            <a:endParaRPr lang="nl-NL" sz="2400" dirty="0"/>
          </a:p>
          <a:p>
            <a:pPr marL="381000" indent="-381000">
              <a:defRPr/>
            </a:pPr>
            <a:r>
              <a:rPr lang="nl-NL" sz="2400" dirty="0" err="1" smtClean="0"/>
              <a:t>Stretching</a:t>
            </a:r>
            <a:endParaRPr lang="nl-NL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6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dirty="0" smtClean="0"/>
              <a:t>Therapy</a:t>
            </a:r>
            <a:br>
              <a:rPr lang="en-US" sz="4000" dirty="0" smtClean="0"/>
            </a:br>
            <a:r>
              <a:rPr lang="en-US" sz="2000" dirty="0" smtClean="0"/>
              <a:t>Nocturnal leg cramps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Will a pre-sleep stretching regimen be effective in 	preventing NLC?</a:t>
            </a:r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7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Method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u="sng" dirty="0" smtClean="0"/>
              <a:t>Randomized trial </a:t>
            </a:r>
          </a:p>
          <a:p>
            <a:pPr marL="0" indent="0">
              <a:buNone/>
            </a:pPr>
            <a:r>
              <a:rPr lang="en-US" sz="2400" dirty="0" smtClean="0"/>
              <a:t>	n=80 (40-40)</a:t>
            </a:r>
          </a:p>
          <a:p>
            <a:pPr marL="0" indent="0">
              <a:buNone/>
            </a:pPr>
            <a:r>
              <a:rPr lang="en-US" sz="2400" dirty="0" smtClean="0"/>
              <a:t>	Inclusion criteria:						Exclusion criteria:</a:t>
            </a:r>
          </a:p>
          <a:p>
            <a:pPr marL="0" indent="0">
              <a:buNone/>
            </a:pPr>
            <a:r>
              <a:rPr lang="en-US" sz="2400" dirty="0" smtClean="0"/>
              <a:t>	age &gt; 55							     	medication use</a:t>
            </a:r>
          </a:p>
          <a:p>
            <a:pPr marL="0" indent="0">
              <a:buNone/>
            </a:pPr>
            <a:r>
              <a:rPr lang="en-US" sz="2400" dirty="0" smtClean="0"/>
              <a:t>	frequency at least 1 week			     	co morbidity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Method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u="sng" dirty="0" smtClean="0"/>
              <a:t>Stretching protocol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Triceps </a:t>
            </a:r>
            <a:r>
              <a:rPr lang="en-US" sz="2400" dirty="0" err="1" smtClean="0"/>
              <a:t>surae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Hamstrings</a:t>
            </a:r>
          </a:p>
          <a:p>
            <a:pPr marL="0" indent="0">
              <a:buNone/>
            </a:pPr>
            <a:r>
              <a:rPr lang="en-US" sz="2400" dirty="0" smtClean="0"/>
              <a:t>	Both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400" dirty="0" smtClean="0"/>
              <a:t>	Each stretch 10 seconds with 10 seconds interval and 	perform three times </a:t>
            </a:r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Method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pic>
        <p:nvPicPr>
          <p:cNvPr id="6" name="Picture 5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9" b="8379"/>
          <a:stretch>
            <a:fillRect/>
          </a:stretch>
        </p:blipFill>
        <p:spPr bwMode="auto">
          <a:xfrm>
            <a:off x="597238" y="1724449"/>
            <a:ext cx="2844805" cy="1795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197" y="1724449"/>
            <a:ext cx="2898420" cy="179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44" y="3746426"/>
            <a:ext cx="2834388" cy="189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9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Method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graphicFrame>
        <p:nvGraphicFramePr>
          <p:cNvPr id="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073156"/>
              </p:ext>
            </p:extLst>
          </p:nvPr>
        </p:nvGraphicFramePr>
        <p:xfrm>
          <a:off x="2682372" y="1249703"/>
          <a:ext cx="3779255" cy="5408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Document" r:id="rId6" imgW="6299200" imgH="7543800" progId="Word.Document.12">
                  <p:embed/>
                </p:oleObj>
              </mc:Choice>
              <mc:Fallback>
                <p:oleObj name="Document" r:id="rId6" imgW="6299200" imgH="7543800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372" y="1249703"/>
                        <a:ext cx="3779255" cy="54085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09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Method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800" dirty="0" smtClean="0"/>
              <a:t>Outcome measures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Frequency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Intensity of pain (severity)</a:t>
            </a:r>
            <a:endParaRPr lang="en-US" sz="24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48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176618"/>
              </p:ext>
            </p:extLst>
          </p:nvPr>
        </p:nvGraphicFramePr>
        <p:xfrm>
          <a:off x="954730" y="2450526"/>
          <a:ext cx="6904181" cy="261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Document" r:id="rId6" imgW="6057677" imgH="2412911" progId="Word.Document.12">
                  <p:embed/>
                </p:oleObj>
              </mc:Choice>
              <mc:Fallback>
                <p:oleObj name="Document" r:id="rId6" imgW="6057677" imgH="2412911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730" y="2450526"/>
                        <a:ext cx="6904181" cy="2619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1329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9" b="17139"/>
          <a:stretch>
            <a:fillRect/>
          </a:stretch>
        </p:blipFill>
        <p:spPr bwMode="auto">
          <a:xfrm>
            <a:off x="5106189" y="3869252"/>
            <a:ext cx="3580611" cy="196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142970"/>
            <a:ext cx="213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Frequency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329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3" b="16733"/>
          <a:stretch>
            <a:fillRect/>
          </a:stretch>
        </p:blipFill>
        <p:spPr bwMode="auto">
          <a:xfrm>
            <a:off x="5157330" y="3998225"/>
            <a:ext cx="3301273" cy="181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192576"/>
            <a:ext cx="3114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Intensity of pain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8983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u="sng" dirty="0" smtClean="0"/>
              <a:t>Take away message</a:t>
            </a:r>
          </a:p>
          <a:p>
            <a:pPr marL="0" indent="0">
              <a:buNone/>
            </a:pPr>
            <a:endParaRPr lang="en-US" sz="2800" u="sng" dirty="0" smtClean="0"/>
          </a:p>
          <a:p>
            <a:pPr marL="0" indent="0">
              <a:buNone/>
            </a:pPr>
            <a:r>
              <a:rPr lang="en-US" sz="2400" dirty="0" smtClean="0"/>
              <a:t>	Recognizing NLC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Rule out serious pathology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Differentiating NLC from RLS and PLMD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Physiotherapy consult might be useful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Stretching is effective, safe and without side effects</a:t>
            </a:r>
            <a:endParaRPr lang="en-US" sz="2400" dirty="0"/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479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Results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u="sng" dirty="0" smtClean="0"/>
              <a:t>Take away message</a:t>
            </a:r>
          </a:p>
          <a:p>
            <a:pPr marL="0" indent="0">
              <a:buNone/>
            </a:pPr>
            <a:endParaRPr lang="en-US" sz="2800" u="sng" dirty="0" smtClean="0"/>
          </a:p>
          <a:p>
            <a:pPr marL="0" indent="0">
              <a:buNone/>
            </a:pPr>
            <a:r>
              <a:rPr lang="en-US" sz="2400" dirty="0" smtClean="0"/>
              <a:t>	Most important: no disruption of sleep!</a:t>
            </a:r>
            <a:endParaRPr lang="en-US" sz="2400" dirty="0"/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6370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References</a:t>
            </a:r>
            <a:endParaRPr lang="en-US" sz="3600" dirty="0"/>
          </a:p>
        </p:txBody>
      </p:sp>
      <p:pic>
        <p:nvPicPr>
          <p:cNvPr id="5" name="Picture 4" descr="300dpi-ENG-Corporate-kleu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044" y="0"/>
            <a:ext cx="5926956" cy="149110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2800" dirty="0" smtClean="0"/>
          </a:p>
          <a:p>
            <a:r>
              <a:rPr lang="en-US" sz="2800" dirty="0"/>
              <a:t>Hallegraeff JM, et al. J </a:t>
            </a:r>
            <a:r>
              <a:rPr lang="en-US" sz="2800" dirty="0" err="1"/>
              <a:t>Physiother</a:t>
            </a:r>
            <a:r>
              <a:rPr lang="en-US" sz="2800" dirty="0"/>
              <a:t> 2014;60: 174-5.</a:t>
            </a:r>
          </a:p>
          <a:p>
            <a:r>
              <a:rPr lang="en-US" sz="2800" dirty="0" err="1"/>
              <a:t>Drouet</a:t>
            </a:r>
            <a:r>
              <a:rPr lang="en-US" sz="2800" dirty="0"/>
              <a:t> A. et al. Rev </a:t>
            </a:r>
            <a:r>
              <a:rPr lang="en-US" sz="2800" dirty="0" err="1"/>
              <a:t>Prat</a:t>
            </a:r>
            <a:r>
              <a:rPr lang="tr-TR" sz="2800" dirty="0"/>
              <a:t> 2013;63: 619-23.</a:t>
            </a:r>
            <a:endParaRPr lang="it-IT" sz="2800" dirty="0"/>
          </a:p>
          <a:p>
            <a:r>
              <a:rPr lang="en-US" sz="2800" dirty="0"/>
              <a:t>Hallegraeff JM, et al. J </a:t>
            </a:r>
            <a:r>
              <a:rPr lang="en-US" sz="2800" dirty="0" err="1"/>
              <a:t>Physiother</a:t>
            </a:r>
            <a:r>
              <a:rPr lang="en-US" sz="2800" dirty="0"/>
              <a:t>. 2013;59(4):279.</a:t>
            </a:r>
          </a:p>
          <a:p>
            <a:r>
              <a:rPr lang="en-US" sz="2800" dirty="0"/>
              <a:t>Hallegraeff JM et al. J </a:t>
            </a:r>
            <a:r>
              <a:rPr lang="en-US" sz="2800" dirty="0" err="1"/>
              <a:t>Physiother</a:t>
            </a:r>
            <a:r>
              <a:rPr lang="en-US" sz="2800" dirty="0"/>
              <a:t>. 2012; 58: 17–22.</a:t>
            </a:r>
          </a:p>
          <a:p>
            <a:r>
              <a:rPr lang="en-US" sz="2800" dirty="0"/>
              <a:t>Garrison SR, et al. Cochrane Database </a:t>
            </a:r>
            <a:r>
              <a:rPr lang="en-US" sz="2800" dirty="0" err="1"/>
              <a:t>Syst</a:t>
            </a:r>
            <a:r>
              <a:rPr lang="en-US" sz="2800" dirty="0"/>
              <a:t> Rev. 2012;9:CD009402.</a:t>
            </a:r>
          </a:p>
          <a:p>
            <a:r>
              <a:rPr lang="nl-NL" sz="2800" dirty="0"/>
              <a:t>Blyton F, et al. J Foot </a:t>
            </a:r>
            <a:r>
              <a:rPr lang="nl-NL" sz="2800" dirty="0" err="1"/>
              <a:t>Ankle</a:t>
            </a:r>
            <a:r>
              <a:rPr lang="nl-NL" sz="2800" dirty="0"/>
              <a:t> </a:t>
            </a:r>
            <a:r>
              <a:rPr lang="nl-NL" sz="2800" dirty="0" err="1"/>
              <a:t>Res</a:t>
            </a:r>
            <a:r>
              <a:rPr lang="nl-NL" sz="2800" dirty="0"/>
              <a:t>. 2012;5:7.</a:t>
            </a:r>
          </a:p>
          <a:p>
            <a:r>
              <a:rPr lang="it-IT" sz="2800" dirty="0"/>
              <a:t>Merlino G, Gigli GL. </a:t>
            </a:r>
            <a:r>
              <a:rPr lang="it-IT" sz="2800" dirty="0" err="1"/>
              <a:t>Neurol</a:t>
            </a:r>
            <a:r>
              <a:rPr lang="it-IT" sz="2800" dirty="0"/>
              <a:t> Sci 2011;33: 491–513</a:t>
            </a:r>
          </a:p>
          <a:p>
            <a:r>
              <a:rPr lang="it-IT" sz="2800" dirty="0" err="1"/>
              <a:t>Monderer</a:t>
            </a:r>
            <a:r>
              <a:rPr lang="it-IT" sz="2800" dirty="0"/>
              <a:t> RS et al. </a:t>
            </a:r>
            <a:r>
              <a:rPr lang="it-IT" sz="2800" dirty="0" err="1"/>
              <a:t>Curr</a:t>
            </a:r>
            <a:r>
              <a:rPr lang="it-IT" sz="2800" dirty="0"/>
              <a:t> </a:t>
            </a:r>
            <a:r>
              <a:rPr lang="it-IT" sz="2800" dirty="0" err="1"/>
              <a:t>Neurol</a:t>
            </a:r>
            <a:r>
              <a:rPr lang="it-IT" sz="2800" dirty="0"/>
              <a:t> </a:t>
            </a:r>
            <a:r>
              <a:rPr lang="it-IT" sz="2800" dirty="0" err="1"/>
              <a:t>Neurosci</a:t>
            </a:r>
            <a:r>
              <a:rPr lang="it-IT" sz="2800" dirty="0"/>
              <a:t> 2010;10: 53–59.</a:t>
            </a:r>
          </a:p>
          <a:p>
            <a:r>
              <a:rPr lang="en-US" sz="2800" dirty="0"/>
              <a:t>El-</a:t>
            </a:r>
            <a:r>
              <a:rPr lang="en-US" sz="2800" dirty="0" err="1"/>
              <a:t>Tawil</a:t>
            </a:r>
            <a:r>
              <a:rPr lang="en-US" sz="2800" dirty="0"/>
              <a:t> S, et al. Cochrane Database </a:t>
            </a:r>
            <a:r>
              <a:rPr lang="en-US" sz="2800" dirty="0" err="1"/>
              <a:t>Syst</a:t>
            </a:r>
            <a:r>
              <a:rPr lang="en-US" sz="2800" dirty="0"/>
              <a:t> Rev. 2010;12:CD005044</a:t>
            </a:r>
          </a:p>
          <a:p>
            <a:r>
              <a:rPr lang="fr-FR" sz="2800" dirty="0" err="1"/>
              <a:t>Coppin</a:t>
            </a:r>
            <a:r>
              <a:rPr lang="fr-FR" sz="2800" dirty="0"/>
              <a:t> RJ, et al. </a:t>
            </a:r>
            <a:r>
              <a:rPr lang="fr-FR" sz="2800" dirty="0" err="1"/>
              <a:t>Br</a:t>
            </a:r>
            <a:r>
              <a:rPr lang="fr-FR" sz="2800" dirty="0"/>
              <a:t> J </a:t>
            </a:r>
            <a:r>
              <a:rPr lang="fr-FR" sz="2800" dirty="0" err="1"/>
              <a:t>Gen</a:t>
            </a:r>
            <a:r>
              <a:rPr lang="fr-FR" sz="2800" dirty="0"/>
              <a:t> </a:t>
            </a:r>
            <a:r>
              <a:rPr lang="fr-FR" sz="2800" dirty="0" err="1"/>
              <a:t>Pract</a:t>
            </a:r>
            <a:r>
              <a:rPr lang="fr-FR" sz="2800" dirty="0"/>
              <a:t>. 2005;55:186–191.</a:t>
            </a:r>
          </a:p>
          <a:p>
            <a:r>
              <a:rPr lang="nb-NO" sz="2800" dirty="0"/>
              <a:t>Naylor JR, et al. Age </a:t>
            </a:r>
            <a:r>
              <a:rPr lang="nb-NO" sz="2800" dirty="0" err="1"/>
              <a:t>Ageing</a:t>
            </a:r>
            <a:r>
              <a:rPr lang="nb-NO" sz="2800" dirty="0"/>
              <a:t>. 1994;23(5):418–420.</a:t>
            </a:r>
            <a:r>
              <a:rPr lang="en-US" sz="2800" dirty="0"/>
              <a:t> </a:t>
            </a:r>
          </a:p>
          <a:p>
            <a:r>
              <a:rPr lang="en-US" sz="2800" dirty="0"/>
              <a:t>Sontag SJ, et al. Med Hypotheses. 1988;25(1):35–41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Joekes</a:t>
            </a:r>
            <a:r>
              <a:rPr lang="en-US" sz="2800" dirty="0" smtClean="0"/>
              <a:t> MA. J. R. Soc. Of Med. </a:t>
            </a:r>
            <a:r>
              <a:rPr lang="en-US" sz="2800" smtClean="0"/>
              <a:t>1982; (75).</a:t>
            </a:r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915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1207</Words>
  <Application>Microsoft Macintosh PowerPoint</Application>
  <PresentationFormat>Diavoorstelling (4:3)</PresentationFormat>
  <Paragraphs>267</Paragraphs>
  <Slides>34</Slides>
  <Notes>23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34</vt:i4>
      </vt:variant>
    </vt:vector>
  </HeadingPairs>
  <TitlesOfParts>
    <vt:vector size="36" baseType="lpstr">
      <vt:lpstr>Office Theme</vt:lpstr>
      <vt:lpstr>Document</vt:lpstr>
      <vt:lpstr>Nocturnal leg cramps</vt:lpstr>
      <vt:lpstr>Outline</vt:lpstr>
      <vt:lpstr>Muscle cramps in general</vt:lpstr>
      <vt:lpstr>Cramps in general</vt:lpstr>
      <vt:lpstr>Cramps in general</vt:lpstr>
      <vt:lpstr>Cramps  grouping</vt:lpstr>
      <vt:lpstr>PowerPoint-presentatie</vt:lpstr>
      <vt:lpstr>Cramps  Grouping</vt:lpstr>
      <vt:lpstr>Cramps  Grouping</vt:lpstr>
      <vt:lpstr>Cramps  Grouping</vt:lpstr>
      <vt:lpstr>Diagnosing Nocturnal leg cramps</vt:lpstr>
      <vt:lpstr>Diagnosing  Nocturnal leg cramps</vt:lpstr>
      <vt:lpstr>Diagnosing  Nocturnal leg cramps</vt:lpstr>
      <vt:lpstr>Others  Restless Leg Syndrome</vt:lpstr>
      <vt:lpstr>Others  PLMD</vt:lpstr>
      <vt:lpstr>Diagnosing  Nocturnal leg cramps</vt:lpstr>
      <vt:lpstr>Diagnosing  Nocturnal leg cramps</vt:lpstr>
      <vt:lpstr>Diagnosing  Nocturnal leg cramps</vt:lpstr>
      <vt:lpstr>Diagnosing  Nocturnal leg cramps</vt:lpstr>
      <vt:lpstr>Diagnosing  Nocturnal leg cramps</vt:lpstr>
      <vt:lpstr>Therapy Nocturnal leg cramps </vt:lpstr>
      <vt:lpstr>Therapy Nocturnal leg cramps </vt:lpstr>
      <vt:lpstr>Therapy Nocturnal leg cramps </vt:lpstr>
      <vt:lpstr>Method</vt:lpstr>
      <vt:lpstr>Method</vt:lpstr>
      <vt:lpstr>Method</vt:lpstr>
      <vt:lpstr>Method</vt:lpstr>
      <vt:lpstr>Method</vt:lpstr>
      <vt:lpstr>Results</vt:lpstr>
      <vt:lpstr>Results</vt:lpstr>
      <vt:lpstr>Results</vt:lpstr>
      <vt:lpstr>Results</vt:lpstr>
      <vt:lpstr>Results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Nocturnal leg cramps</dc:title>
  <dc:creator>Hank Hallegraeff</dc:creator>
  <cp:lastModifiedBy>Hank Hallegraeff</cp:lastModifiedBy>
  <cp:revision>44</cp:revision>
  <dcterms:created xsi:type="dcterms:W3CDTF">2015-07-19T16:00:44Z</dcterms:created>
  <dcterms:modified xsi:type="dcterms:W3CDTF">2015-08-10T15:42:59Z</dcterms:modified>
</cp:coreProperties>
</file>