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700" r:id="rId4"/>
    <p:sldMasterId id="2147483714" r:id="rId5"/>
  </p:sldMasterIdLst>
  <p:sldIdLst>
    <p:sldId id="269" r:id="rId6"/>
    <p:sldId id="259" r:id="rId7"/>
    <p:sldId id="260" r:id="rId8"/>
    <p:sldId id="264" r:id="rId9"/>
    <p:sldId id="265" r:id="rId10"/>
    <p:sldId id="267" r:id="rId11"/>
    <p:sldId id="270" r:id="rId12"/>
    <p:sldId id="268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WPI_2005_Lab21_dh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2" b="3307"/>
          <a:stretch>
            <a:fillRect/>
          </a:stretch>
        </p:blipFill>
        <p:spPr bwMode="auto">
          <a:xfrm>
            <a:off x="0" y="-26988"/>
            <a:ext cx="9144000" cy="46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0" y="4608513"/>
            <a:ext cx="6156325" cy="1158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6118225" y="4608513"/>
            <a:ext cx="3025775" cy="115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pic>
        <p:nvPicPr>
          <p:cNvPr id="9" name="Picture 16" descr="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676900"/>
            <a:ext cx="2466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8"/>
          <p:cNvSpPr>
            <a:spLocks noChangeArrowheads="1"/>
          </p:cNvSpPr>
          <p:nvPr userDrawn="1"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 userDrawn="1"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 userDrawn="1"/>
        </p:nvSpPr>
        <p:spPr bwMode="auto">
          <a:xfrm rot="20583954">
            <a:off x="2209800" y="21336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2400" smtClean="0">
                <a:solidFill>
                  <a:srgbClr val="D42D12"/>
                </a:solidFill>
              </a:rPr>
              <a:t>Dies ist nur ein Beispielbild!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5084763"/>
            <a:ext cx="7772400" cy="93662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932488"/>
            <a:ext cx="5184775" cy="4318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96211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2A3D9FCD-32A1-4461-9644-C372078364B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7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4ADE4F8D-93BA-4D68-8B90-7655B2BA052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25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360045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050" y="1773238"/>
            <a:ext cx="3602038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8EED9CE5-DD26-49B2-A5A8-4A178350EB8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89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7ECAEE8D-682D-4FFB-9188-B1311ED9A9C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1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AB0340A4-6657-47D8-BB3B-CDDE8A937BC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38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CB240E1B-E1A7-48D2-9D58-EF4D4F02C50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2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4C9F8B8B-BDD5-4CBF-BFAD-F2BFFD583943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12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F87675EE-42A1-4BAA-AF27-3595AA4E35E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6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E4202F34-348F-417A-9BFD-5F2F3E972221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3763" y="414338"/>
            <a:ext cx="1838325" cy="5030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4338"/>
            <a:ext cx="5364163" cy="5030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C9620AFF-0E12-4F6D-8627-6C32D62EA4B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657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6130925" cy="927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7354888" cy="36718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0FE7BF10-904E-4F1A-9B88-C6D7DBF2007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89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674EA-9EE0-4666-81CC-DD8CE34B017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37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F062F23-C1CF-406F-852F-DB35603D308B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658BB3A-6379-4C10-8E69-3812CAD9A5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547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5E755EE-73DE-4179-9E21-D116B252EBCD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57B2833-915D-4DE9-B70A-D5418D5DB30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393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9FC9385-2508-49D5-91C0-420642153C16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D99F644-48D7-4DB4-8697-7C1934DE27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48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CD86A9F-22BC-44BC-B3E4-7FDEE07CCDA0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BEF001E-FA32-4778-99C8-F830E8ED714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577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18CF303-072F-4324-B283-32357FA0BB9B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91BBD11-F341-43F2-85C0-C6ED55CCBD1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68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67BE545-C17B-47B8-9E15-404EBD946314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DBEAB4C-3305-441C-9540-92FE8FF3B4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202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CCFEBFE-2167-412E-82BB-0397B82DC0A7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D4D9816-3DA2-4B88-B726-A5C9F02568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162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3489BA1-81B8-4AAF-A8BD-924A9C3BD587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14D7E94-FA9F-4F3C-A329-C52AB6C03B5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8345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A88AB54-9EB7-434D-8F8B-644C89BE507C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B61CB2A-7150-4F2D-9703-7C344F5836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459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F393F474-CD18-430B-9426-EB8665F0AE61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3A7451A-72F4-4994-A441-B5F2A06CB1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166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AA863B1-EA39-4258-9D3C-D7643E3CC576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67AC5F7-7CBE-41AF-9F8E-54B5449C514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314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S:\Projekte\Projekte_2012\1235_Neue_Imagebilder\Ausgewaehlte_Bilder\JPG\_MG_7667_1280px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384"/>
            <a:ext cx="9143998" cy="609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/>
          <p:cNvSpPr>
            <a:spLocks noChangeArrowheads="1"/>
          </p:cNvSpPr>
          <p:nvPr userDrawn="1"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altLang="de-DE" dirty="0">
              <a:solidFill>
                <a:srgbClr val="000000"/>
              </a:solidFill>
            </a:endParaRPr>
          </a:p>
        </p:txBody>
      </p:sp>
      <p:sp>
        <p:nvSpPr>
          <p:cNvPr id="4108" name="Rectangle 12"/>
          <p:cNvSpPr>
            <a:spLocks noChangeArrowheads="1"/>
          </p:cNvSpPr>
          <p:nvPr userDrawn="1"/>
        </p:nvSpPr>
        <p:spPr bwMode="auto">
          <a:xfrm>
            <a:off x="0" y="4608513"/>
            <a:ext cx="6156325" cy="1158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9" name="Rectangle 13"/>
          <p:cNvSpPr>
            <a:spLocks noChangeArrowheads="1"/>
          </p:cNvSpPr>
          <p:nvPr userDrawn="1"/>
        </p:nvSpPr>
        <p:spPr bwMode="auto">
          <a:xfrm>
            <a:off x="6118225" y="4608513"/>
            <a:ext cx="3025775" cy="115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5084763"/>
            <a:ext cx="7772400" cy="93662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932488"/>
            <a:ext cx="5184775" cy="4318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  <a:endParaRPr lang="en-GB" altLang="de-DE" noProof="0" dirty="0" smtClean="0"/>
          </a:p>
        </p:txBody>
      </p:sp>
      <p:sp>
        <p:nvSpPr>
          <p:cNvPr id="4110" name="Rectangle 14"/>
          <p:cNvSpPr>
            <a:spLocks noChangeArrowheads="1"/>
          </p:cNvSpPr>
          <p:nvPr userDrawn="1"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14" name="Rectangle 18"/>
          <p:cNvSpPr>
            <a:spLocks noChangeArrowheads="1"/>
          </p:cNvSpPr>
          <p:nvPr userDrawn="1"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ChangeArrowheads="1"/>
          </p:cNvSpPr>
          <p:nvPr userDrawn="1"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pic>
        <p:nvPicPr>
          <p:cNvPr id="14" name="Picture 24" descr="S:\ALLGEMEIN\Organisation\Corporate Design\HZI Logos\HZI-Logo_englisch\RGB_tif_Office\HZI_LOGO_WEISS_auf_BLAU_RGB_englisch.t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680075"/>
            <a:ext cx="2357438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596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>
                <a:solidFill>
                  <a:srgbClr val="FFFFFF"/>
                </a:solidFill>
              </a:rPr>
              <a:t>Page </a:t>
            </a:r>
            <a:fld id="{80C93E33-3562-4DE1-95C5-00D7A6253761}" type="slidenum">
              <a:rPr lang="de-DE" altLang="de-DE" smtClean="0">
                <a:solidFill>
                  <a:srgbClr val="FFFFFF"/>
                </a:solidFill>
              </a:rPr>
              <a:pPr/>
              <a:t>‹Nr.›</a:t>
            </a:fld>
            <a:r>
              <a:rPr lang="de-DE" altLang="de-DE" dirty="0" smtClean="0">
                <a:solidFill>
                  <a:srgbClr val="FFFFFF"/>
                </a:solidFill>
              </a:rPr>
              <a:t> |</a:t>
            </a:r>
          </a:p>
          <a:p>
            <a:endParaRPr lang="de-DE" alt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8713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9917AE00-25A2-4B77-879F-7A52894B8CF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913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360045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10050" y="1773238"/>
            <a:ext cx="3602038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6129BC50-26A5-4BE2-A626-193E3A7BA798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37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6031A0DC-76E1-40DF-B6C0-C3C9629DE9CD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670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6B581FA1-8961-4BA5-9555-808485448503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714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C6EB6D9E-C91F-41C4-9832-3EE5F67D6E1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516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1B2716A7-EF98-4E8A-8FE7-A1163413A833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6665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8F9D701F-5CDB-4B24-80D7-FFC39B97A7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18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73763" y="414338"/>
            <a:ext cx="1838325" cy="503078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14338"/>
            <a:ext cx="5364163" cy="503078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38760661-771D-4E0A-9E78-92A5BB13300B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9837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6130925" cy="9271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7354888" cy="3671887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468313" y="6632575"/>
            <a:ext cx="503237" cy="236538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7DB07FA9-298D-449C-BCDE-A3D37B828A8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82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201F2-217A-433A-8649-3681368150A0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10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D698-C330-4BDC-9252-2ABE22E60079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759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S:\Projekte\Projekte_2012\1235_Neue_Imagebilder\Ausgewaehlte_Bilder\JPG\_MG_7667_1280px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7384"/>
            <a:ext cx="9143998" cy="609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Rectangle 8"/>
          <p:cNvSpPr>
            <a:spLocks noChangeArrowheads="1"/>
          </p:cNvSpPr>
          <p:nvPr userDrawn="1"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altLang="de-DE" dirty="0">
              <a:solidFill>
                <a:srgbClr val="000000"/>
              </a:solidFill>
            </a:endParaRPr>
          </a:p>
        </p:txBody>
      </p:sp>
      <p:sp>
        <p:nvSpPr>
          <p:cNvPr id="4108" name="Rectangle 12"/>
          <p:cNvSpPr>
            <a:spLocks noChangeArrowheads="1"/>
          </p:cNvSpPr>
          <p:nvPr userDrawn="1"/>
        </p:nvSpPr>
        <p:spPr bwMode="auto">
          <a:xfrm>
            <a:off x="0" y="4608513"/>
            <a:ext cx="6156325" cy="1158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9" name="Rectangle 13"/>
          <p:cNvSpPr>
            <a:spLocks noChangeArrowheads="1"/>
          </p:cNvSpPr>
          <p:nvPr userDrawn="1"/>
        </p:nvSpPr>
        <p:spPr bwMode="auto">
          <a:xfrm>
            <a:off x="6118225" y="4608513"/>
            <a:ext cx="3025775" cy="115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5084763"/>
            <a:ext cx="7772400" cy="93662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932488"/>
            <a:ext cx="5184775" cy="4318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  <a:endParaRPr lang="en-GB" altLang="de-DE" noProof="0" dirty="0" smtClean="0"/>
          </a:p>
        </p:txBody>
      </p:sp>
      <p:sp>
        <p:nvSpPr>
          <p:cNvPr id="4110" name="Rectangle 14"/>
          <p:cNvSpPr>
            <a:spLocks noChangeArrowheads="1"/>
          </p:cNvSpPr>
          <p:nvPr userDrawn="1"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14" name="Rectangle 18"/>
          <p:cNvSpPr>
            <a:spLocks noChangeArrowheads="1"/>
          </p:cNvSpPr>
          <p:nvPr userDrawn="1"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ChangeArrowheads="1"/>
          </p:cNvSpPr>
          <p:nvPr userDrawn="1"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pic>
        <p:nvPicPr>
          <p:cNvPr id="14" name="Picture 24" descr="S:\ALLGEMEIN\Organisation\Corporate Design\HZI Logos\HZI-Logo_englisch\RGB_tif_Office\HZI_LOGO_WEISS_auf_BLAU_RGB_englisch.t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680075"/>
            <a:ext cx="2357438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2038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 smtClean="0">
                <a:solidFill>
                  <a:srgbClr val="FFFFFF"/>
                </a:solidFill>
              </a:rPr>
              <a:t>Page </a:t>
            </a:r>
            <a:fld id="{80C93E33-3562-4DE1-95C5-00D7A6253761}" type="slidenum">
              <a:rPr lang="de-DE" altLang="de-DE" smtClean="0">
                <a:solidFill>
                  <a:srgbClr val="FFFFFF"/>
                </a:solidFill>
              </a:rPr>
              <a:pPr/>
              <a:t>‹Nr.›</a:t>
            </a:fld>
            <a:r>
              <a:rPr lang="de-DE" altLang="de-DE" dirty="0" smtClean="0">
                <a:solidFill>
                  <a:srgbClr val="FFFFFF"/>
                </a:solidFill>
              </a:rPr>
              <a:t> |</a:t>
            </a:r>
          </a:p>
          <a:p>
            <a:endParaRPr lang="de-DE" alt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0530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9917AE00-25A2-4B77-879F-7A52894B8CF6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6400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360045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10050" y="1773238"/>
            <a:ext cx="3602038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6129BC50-26A5-4BE2-A626-193E3A7BA798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802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6031A0DC-76E1-40DF-B6C0-C3C9629DE9CD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69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6B581FA1-8961-4BA5-9555-808485448503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81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C6EB6D9E-C91F-41C4-9832-3EE5F67D6E1F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212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1B2716A7-EF98-4E8A-8FE7-A1163413A833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0496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8F9D701F-5CDB-4B24-80D7-FFC39B97A7DA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749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973763" y="414338"/>
            <a:ext cx="1838325" cy="503078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414338"/>
            <a:ext cx="5364163" cy="503078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38760661-771D-4E0A-9E78-92A5BB13300B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994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6130925" cy="9271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7354888" cy="3671887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468313" y="6632575"/>
            <a:ext cx="503237" cy="236538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/>
                </a:solidFill>
              </a:rPr>
              <a:t>Seite </a:t>
            </a:r>
            <a:fld id="{7DB07FA9-298D-449C-BCDE-A3D37B828A8E}" type="slidenum">
              <a:rPr lang="de-DE" altLang="de-DE">
                <a:solidFill>
                  <a:srgbClr val="FFFFFF"/>
                </a:solidFill>
              </a:rPr>
              <a:pPr/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endParaRPr lang="de-DE" alt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674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201F2-217A-433A-8649-3681368150A0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913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D698-C330-4BDC-9252-2ABE22E60079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139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WPI_2005_Lab21_dh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2" b="3307"/>
          <a:stretch>
            <a:fillRect/>
          </a:stretch>
        </p:blipFill>
        <p:spPr bwMode="auto">
          <a:xfrm>
            <a:off x="0" y="-26988"/>
            <a:ext cx="9144000" cy="46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4724400"/>
            <a:ext cx="9144000" cy="2133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0" y="4608513"/>
            <a:ext cx="6156325" cy="1158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6118225" y="4608513"/>
            <a:ext cx="3025775" cy="115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pic>
        <p:nvPicPr>
          <p:cNvPr id="9" name="Picture 16" descr="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676900"/>
            <a:ext cx="2466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8"/>
          <p:cNvSpPr>
            <a:spLocks noChangeArrowheads="1"/>
          </p:cNvSpPr>
          <p:nvPr userDrawn="1"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 userDrawn="1"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 userDrawn="1"/>
        </p:nvSpPr>
        <p:spPr bwMode="auto">
          <a:xfrm rot="20583954">
            <a:off x="2209800" y="2133600"/>
            <a:ext cx="525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2400" smtClean="0">
                <a:solidFill>
                  <a:srgbClr val="D42D12"/>
                </a:solidFill>
              </a:rPr>
              <a:t>Dies ist nur ein Beispielbild!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5084763"/>
            <a:ext cx="7772400" cy="93662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5932488"/>
            <a:ext cx="5184775" cy="43180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476808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2A3D9FCD-32A1-4461-9644-C372078364B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7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4ADE4F8D-93BA-4D68-8B90-7655B2BA052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097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360045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0050" y="1773238"/>
            <a:ext cx="3602038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8EED9CE5-DD26-49B2-A5A8-4A178350EB87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629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7ECAEE8D-682D-4FFB-9188-B1311ED9A9CC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6689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AB0340A4-6657-47D8-BB3B-CDDE8A937BC8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171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CB240E1B-E1A7-48D2-9D58-EF4D4F02C509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5069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4C9F8B8B-BDD5-4CBF-BFAD-F2BFFD583943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676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F87675EE-42A1-4BAA-AF27-3595AA4E35EF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0665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E4202F34-348F-417A-9BFD-5F2F3E972221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913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3763" y="414338"/>
            <a:ext cx="1838325" cy="5030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4338"/>
            <a:ext cx="5364163" cy="5030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C9620AFF-0E12-4F6D-8627-6C32D62EA4B6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0242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6130925" cy="927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7354888" cy="36718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0FE7BF10-904E-4F1A-9B88-C6D7DBF20070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289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674EA-9EE0-4666-81CC-DD8CE34B017D}" type="slidenum">
              <a:rPr lang="de-DE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tiff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4.tiff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 userDrawn="1"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028" name="Rectangle 10"/>
          <p:cNvSpPr>
            <a:spLocks noChangeArrowheads="1"/>
          </p:cNvSpPr>
          <p:nvPr userDrawn="1"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4338"/>
            <a:ext cx="6130925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7354888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pic>
        <p:nvPicPr>
          <p:cNvPr id="1031" name="Picture 7" descr="logo_folie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5675313"/>
            <a:ext cx="2466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1"/>
          <p:cNvSpPr>
            <a:spLocks noChangeArrowheads="1"/>
          </p:cNvSpPr>
          <p:nvPr userDrawn="1"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38213" y="6632575"/>
            <a:ext cx="2895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632575"/>
            <a:ext cx="503237" cy="23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B889B74E-071B-4C06-A8FD-8511653F0577}" type="slidenum">
              <a:rPr 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3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74638" indent="-27305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276225" indent="638175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525463" indent="-24765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527050" indent="130175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9842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14414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18986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23558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512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796EB57-21A3-4D63-9B2A-3A2B077F6ECE}" type="datetimeFigureOut">
              <a:rPr lang="de-DE"/>
              <a:pPr>
                <a:defRPr/>
              </a:pPr>
              <a:t>15.08.2015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21A839D-CD62-49C8-898D-00D5D5F628A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715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4338"/>
            <a:ext cx="8219256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noProof="0" dirty="0" err="1" smtClean="0"/>
              <a:t>Titelmasterformat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durch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Klicken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bearbeiten</a:t>
            </a:r>
            <a:endParaRPr lang="en-GB" altLang="de-DE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19256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noProof="0" dirty="0" err="1" smtClean="0"/>
              <a:t>Textmasterformate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durch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Klicken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bearbeiten</a:t>
            </a:r>
            <a:endParaRPr lang="en-GB" altLang="de-DE" noProof="0" dirty="0" smtClean="0"/>
          </a:p>
          <a:p>
            <a:pPr lvl="1"/>
            <a:r>
              <a:rPr lang="en-GB" altLang="de-DE" noProof="0" dirty="0" err="1" smtClean="0"/>
              <a:t>Aufzählung</a:t>
            </a:r>
            <a:endParaRPr lang="en-GB" altLang="de-DE" noProof="0" dirty="0" smtClean="0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632575"/>
            <a:ext cx="503237" cy="23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FFFFFF"/>
                </a:solidFill>
              </a:rPr>
              <a:t>Seite </a:t>
            </a:r>
            <a:fld id="{128525D9-E311-48A5-A8CF-8E26D6681A10}" type="slidenum">
              <a:rPr lang="de-DE" alt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FFFFFF"/>
              </a:solidFill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49"/>
          <a:stretch/>
        </p:blipFill>
        <p:spPr>
          <a:xfrm>
            <a:off x="7380287" y="6092825"/>
            <a:ext cx="1584325" cy="63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9pPr>
    </p:titleStyle>
    <p:bodyStyle>
      <a:lvl1pPr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74638" indent="-2730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276225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525463" indent="-2476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5270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9842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14414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18986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23558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4338"/>
            <a:ext cx="8219256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noProof="0" dirty="0" err="1" smtClean="0"/>
              <a:t>Titelmasterformat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durch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Klicken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bearbeiten</a:t>
            </a:r>
            <a:endParaRPr lang="en-GB" altLang="de-DE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19256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noProof="0" dirty="0" err="1" smtClean="0"/>
              <a:t>Textmasterformate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durch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Klicken</a:t>
            </a:r>
            <a:r>
              <a:rPr lang="en-GB" altLang="de-DE" noProof="0" dirty="0" smtClean="0"/>
              <a:t> </a:t>
            </a:r>
            <a:r>
              <a:rPr lang="en-GB" altLang="de-DE" noProof="0" dirty="0" err="1" smtClean="0"/>
              <a:t>bearbeiten</a:t>
            </a:r>
            <a:endParaRPr lang="en-GB" altLang="de-DE" noProof="0" dirty="0" smtClean="0"/>
          </a:p>
          <a:p>
            <a:pPr lvl="1"/>
            <a:r>
              <a:rPr lang="en-GB" altLang="de-DE" noProof="0" dirty="0" err="1" smtClean="0"/>
              <a:t>Aufzählung</a:t>
            </a:r>
            <a:endParaRPr lang="en-GB" altLang="de-DE" noProof="0" dirty="0" smtClean="0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632575"/>
            <a:ext cx="503237" cy="23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>
                <a:solidFill>
                  <a:srgbClr val="FFFFFF"/>
                </a:solidFill>
              </a:rPr>
              <a:t>Seite </a:t>
            </a:r>
            <a:fld id="{128525D9-E311-48A5-A8CF-8E26D6681A10}" type="slidenum">
              <a:rPr lang="de-DE" alt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r>
              <a:rPr lang="de-DE" altLang="de-DE">
                <a:solidFill>
                  <a:srgbClr val="FFFFFF"/>
                </a:solidFill>
              </a:rPr>
              <a:t> |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FFFFFF"/>
              </a:solidFill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49"/>
          <a:stretch/>
        </p:blipFill>
        <p:spPr>
          <a:xfrm>
            <a:off x="7380287" y="6092825"/>
            <a:ext cx="1584325" cy="63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4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9pPr>
    </p:titleStyle>
    <p:bodyStyle>
      <a:lvl1pPr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74638" indent="-2730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276225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525463" indent="-2476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5270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9842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14414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18986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2355850" algn="l" rtl="0" eaLnBrk="1" fontAlgn="base" hangingPunct="1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2411413" y="6626225"/>
            <a:ext cx="3646487" cy="2317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 userDrawn="1"/>
        </p:nvSpPr>
        <p:spPr bwMode="auto">
          <a:xfrm>
            <a:off x="0" y="6626225"/>
            <a:ext cx="3025775" cy="1158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028" name="Rectangle 10"/>
          <p:cNvSpPr>
            <a:spLocks noChangeArrowheads="1"/>
          </p:cNvSpPr>
          <p:nvPr userDrawn="1"/>
        </p:nvSpPr>
        <p:spPr bwMode="auto">
          <a:xfrm>
            <a:off x="2771775" y="6742113"/>
            <a:ext cx="6372225" cy="1158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4338"/>
            <a:ext cx="6130925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7354888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pic>
        <p:nvPicPr>
          <p:cNvPr id="1031" name="Picture 7" descr="logo_folie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5675313"/>
            <a:ext cx="24669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1"/>
          <p:cNvSpPr>
            <a:spLocks noChangeArrowheads="1"/>
          </p:cNvSpPr>
          <p:nvPr userDrawn="1"/>
        </p:nvSpPr>
        <p:spPr bwMode="auto">
          <a:xfrm>
            <a:off x="0" y="6742113"/>
            <a:ext cx="3025775" cy="1158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de-DE" smtClean="0">
              <a:solidFill>
                <a:srgbClr val="000000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38213" y="6632575"/>
            <a:ext cx="2895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</a:rPr>
              <a:t>Titel der Präsentation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8313" y="6632575"/>
            <a:ext cx="503237" cy="23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700">
                <a:solidFill>
                  <a:schemeClr val="bg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/>
                </a:solidFill>
              </a:rPr>
              <a:t>Seite </a:t>
            </a:r>
            <a:fld id="{B889B74E-071B-4C06-A8FD-8511653F0577}" type="slidenum">
              <a:rPr lang="de-DE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r>
              <a:rPr lang="de-DE">
                <a:solidFill>
                  <a:srgbClr val="FFFFFF"/>
                </a:solidFill>
              </a:rPr>
              <a:t> |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03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74638" indent="-27305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276225" indent="638175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525463" indent="-24765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527050" indent="1301750" algn="l" rtl="0" eaLnBrk="0" fontAlgn="base" hangingPunct="0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9842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14414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18986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2355850" algn="l" rtl="0" fontAlgn="base">
        <a:lnSpc>
          <a:spcPts val="24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el 1"/>
          <p:cNvSpPr>
            <a:spLocks noGrp="1"/>
          </p:cNvSpPr>
          <p:nvPr>
            <p:ph type="ctrTitle" idx="4294967295"/>
          </p:nvPr>
        </p:nvSpPr>
        <p:spPr>
          <a:xfrm>
            <a:off x="827088" y="2708275"/>
            <a:ext cx="7772400" cy="936625"/>
          </a:xfrm>
        </p:spPr>
        <p:txBody>
          <a:bodyPr/>
          <a:lstStyle/>
          <a:p>
            <a:pPr algn="ctr"/>
            <a:r>
              <a:rPr lang="en-US" altLang="de-DE" dirty="0" smtClean="0"/>
              <a:t>Do we need and can we</a:t>
            </a:r>
            <a:br>
              <a:rPr lang="en-US" altLang="de-DE" dirty="0" smtClean="0"/>
            </a:br>
            <a:r>
              <a:rPr lang="en-US" altLang="de-DE" dirty="0" smtClean="0"/>
              <a:t>find novel antibiotics from</a:t>
            </a:r>
            <a:br>
              <a:rPr lang="en-US" altLang="de-DE" dirty="0" smtClean="0"/>
            </a:br>
            <a:r>
              <a:rPr lang="en-US" altLang="de-DE" dirty="0" smtClean="0"/>
              <a:t>microorganisms?</a:t>
            </a:r>
            <a:br>
              <a:rPr lang="en-US" altLang="de-DE" dirty="0" smtClean="0"/>
            </a:b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smtClean="0"/>
              <a:t/>
            </a:r>
            <a:br>
              <a:rPr lang="en-US" altLang="de-DE" dirty="0" smtClean="0"/>
            </a:br>
            <a:endParaRPr lang="de-DE" altLang="de-DE" dirty="0" smtClean="0"/>
          </a:p>
        </p:txBody>
      </p:sp>
      <p:sp>
        <p:nvSpPr>
          <p:cNvPr id="50179" name="Textplatzhalter 2"/>
          <p:cNvSpPr>
            <a:spLocks noGrp="1"/>
          </p:cNvSpPr>
          <p:nvPr>
            <p:ph type="subTitle" idx="4294967295"/>
          </p:nvPr>
        </p:nvSpPr>
        <p:spPr>
          <a:xfrm>
            <a:off x="0" y="5932488"/>
            <a:ext cx="5184775" cy="431800"/>
          </a:xfrm>
        </p:spPr>
        <p:txBody>
          <a:bodyPr/>
          <a:lstStyle/>
          <a:p>
            <a:pPr marL="0" indent="0"/>
            <a:r>
              <a:rPr lang="de-DE" altLang="de-DE" smtClean="0">
                <a:solidFill>
                  <a:schemeClr val="bg1"/>
                </a:solidFill>
              </a:rPr>
              <a:t>ISBA 17</a:t>
            </a:r>
          </a:p>
          <a:p>
            <a:pPr marL="0" indent="0"/>
            <a:r>
              <a:rPr lang="de-DE" altLang="de-DE" smtClean="0">
                <a:solidFill>
                  <a:schemeClr val="bg1"/>
                </a:solidFill>
              </a:rPr>
              <a:t>Joachim Wink</a:t>
            </a:r>
          </a:p>
          <a:p>
            <a:pPr marL="0" indent="0"/>
            <a:endParaRPr lang="de-DE" altLang="de-DE" smtClean="0"/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60350"/>
            <a:ext cx="3170238" cy="209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2579688" cy="209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88" y="260350"/>
            <a:ext cx="3095625" cy="209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3" name="Rechteck 1"/>
          <p:cNvSpPr>
            <a:spLocks noChangeArrowheads="1"/>
          </p:cNvSpPr>
          <p:nvPr/>
        </p:nvSpPr>
        <p:spPr bwMode="auto">
          <a:xfrm>
            <a:off x="250825" y="260350"/>
            <a:ext cx="8713788" cy="2090738"/>
          </a:xfrm>
          <a:prstGeom prst="rect">
            <a:avLst/>
          </a:prstGeom>
          <a:noFill/>
          <a:ln w="57150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</a:endParaRPr>
          </a:p>
        </p:txBody>
      </p:sp>
      <p:sp>
        <p:nvSpPr>
          <p:cNvPr id="50184" name="Textfeld 1"/>
          <p:cNvSpPr txBox="1">
            <a:spLocks noChangeArrowheads="1"/>
          </p:cNvSpPr>
          <p:nvPr/>
        </p:nvSpPr>
        <p:spPr bwMode="auto">
          <a:xfrm>
            <a:off x="718364" y="5588000"/>
            <a:ext cx="2582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 dirty="0">
                <a:solidFill>
                  <a:srgbClr val="000000"/>
                </a:solidFill>
              </a:rPr>
              <a:t>PD Dr. Joachim Wink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 dirty="0" smtClean="0">
                <a:solidFill>
                  <a:srgbClr val="000000"/>
                </a:solidFill>
              </a:rPr>
              <a:t>Frankfurt, August  </a:t>
            </a:r>
            <a:r>
              <a:rPr lang="de-DE" altLang="de-DE" sz="1800" dirty="0">
                <a:solidFill>
                  <a:srgbClr val="000000"/>
                </a:solidFill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7652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hteck 7"/>
          <p:cNvSpPr>
            <a:spLocks noChangeArrowheads="1"/>
          </p:cNvSpPr>
          <p:nvPr/>
        </p:nvSpPr>
        <p:spPr bwMode="auto">
          <a:xfrm>
            <a:off x="5867400" y="188913"/>
            <a:ext cx="3097213" cy="5976937"/>
          </a:xfrm>
          <a:prstGeom prst="rect">
            <a:avLst/>
          </a:prstGeom>
          <a:solidFill>
            <a:srgbClr val="F3FC84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8371" name="Rechteck 6"/>
          <p:cNvSpPr>
            <a:spLocks noChangeArrowheads="1"/>
          </p:cNvSpPr>
          <p:nvPr/>
        </p:nvSpPr>
        <p:spPr bwMode="auto">
          <a:xfrm>
            <a:off x="2974975" y="188913"/>
            <a:ext cx="2820988" cy="6440487"/>
          </a:xfrm>
          <a:prstGeom prst="rect">
            <a:avLst/>
          </a:prstGeom>
          <a:solidFill>
            <a:srgbClr val="C9FD95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6" name="Rechteck 5"/>
          <p:cNvSpPr/>
          <p:nvPr/>
        </p:nvSpPr>
        <p:spPr bwMode="auto">
          <a:xfrm>
            <a:off x="250825" y="188913"/>
            <a:ext cx="2582863" cy="62642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8373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de-DE" altLang="de-DE" sz="700" smtClean="0">
                <a:solidFill>
                  <a:srgbClr val="FFFFFF"/>
                </a:solidFill>
                <a:ea typeface="ＭＳ Ｐゴシック" pitchFamily="34" charset="-128"/>
              </a:rPr>
              <a:t>Seite </a:t>
            </a:r>
            <a:fld id="{C70D2CC1-7AA5-4877-B8E4-F36780331990}" type="slidenum">
              <a:rPr lang="de-DE" altLang="de-DE" sz="700" smtClean="0">
                <a:solidFill>
                  <a:srgbClr val="FFFFFF"/>
                </a:solidFill>
                <a:ea typeface="ＭＳ Ｐゴシック" pitchFamily="34" charset="-128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2</a:t>
            </a:fld>
            <a:r>
              <a:rPr lang="de-DE" altLang="de-DE" sz="700" smtClean="0">
                <a:solidFill>
                  <a:srgbClr val="FFFFFF"/>
                </a:solidFill>
                <a:ea typeface="ＭＳ Ｐゴシック" pitchFamily="34" charset="-128"/>
              </a:rPr>
              <a:t> |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de-DE" altLang="de-DE" sz="7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583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379662" cy="241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268288"/>
            <a:ext cx="2616200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2444750"/>
            <a:ext cx="2592388" cy="413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7" name="Textfeld 2"/>
          <p:cNvSpPr txBox="1">
            <a:spLocks noChangeArrowheads="1"/>
          </p:cNvSpPr>
          <p:nvPr/>
        </p:nvSpPr>
        <p:spPr bwMode="auto">
          <a:xfrm>
            <a:off x="427038" y="4340225"/>
            <a:ext cx="2317750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>
                <a:solidFill>
                  <a:srgbClr val="000000"/>
                </a:solidFill>
                <a:ea typeface="ＭＳ Ｐゴシック" pitchFamily="34" charset="-128"/>
              </a:rPr>
              <a:t>Tetracyclines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Mode of action: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Binding to the 30S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subunit of the ribosoms and inhibition of t-RNA binding to the ribosomal complex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8378" name="Textfeld 3"/>
          <p:cNvSpPr txBox="1">
            <a:spLocks noChangeArrowheads="1"/>
          </p:cNvSpPr>
          <p:nvPr/>
        </p:nvSpPr>
        <p:spPr bwMode="auto">
          <a:xfrm>
            <a:off x="6011863" y="3722688"/>
            <a:ext cx="2952750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>
                <a:solidFill>
                  <a:srgbClr val="000000"/>
                </a:solidFill>
                <a:ea typeface="ＭＳ Ｐゴシック" pitchFamily="34" charset="-128"/>
              </a:rPr>
              <a:t>Aminoglycosides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Mode of action: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Interruption of formylmethionin-tRNA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binding to ribosom, inhibition of correct initiation of proteinsynthesis by binding to protein S12 in the 30S subunit</a:t>
            </a:r>
          </a:p>
        </p:txBody>
      </p:sp>
      <p:sp>
        <p:nvSpPr>
          <p:cNvPr id="58379" name="Textfeld 4"/>
          <p:cNvSpPr txBox="1">
            <a:spLocks noChangeArrowheads="1"/>
          </p:cNvSpPr>
          <p:nvPr/>
        </p:nvSpPr>
        <p:spPr bwMode="auto">
          <a:xfrm>
            <a:off x="2974975" y="268288"/>
            <a:ext cx="2667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>
                <a:solidFill>
                  <a:srgbClr val="000000"/>
                </a:solidFill>
                <a:ea typeface="ＭＳ Ｐゴシック" pitchFamily="34" charset="-128"/>
              </a:rPr>
              <a:t>Macrolides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Mode of action: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Macrolides bind to the 23S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Ribosomal RNA in the 50S 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subunit of the ribosom and 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inhibit the translocation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in the proeteinsynthesis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5838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728788"/>
            <a:ext cx="1404937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82988"/>
            <a:ext cx="1871663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2684463"/>
            <a:ext cx="1536700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57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hteck 7"/>
          <p:cNvSpPr>
            <a:spLocks noChangeArrowheads="1"/>
          </p:cNvSpPr>
          <p:nvPr/>
        </p:nvSpPr>
        <p:spPr bwMode="auto">
          <a:xfrm>
            <a:off x="5607050" y="184150"/>
            <a:ext cx="2997200" cy="6281738"/>
          </a:xfrm>
          <a:prstGeom prst="rect">
            <a:avLst/>
          </a:prstGeom>
          <a:solidFill>
            <a:srgbClr val="F3FC84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9395" name="Rechteck 6"/>
          <p:cNvSpPr>
            <a:spLocks noChangeArrowheads="1"/>
          </p:cNvSpPr>
          <p:nvPr/>
        </p:nvSpPr>
        <p:spPr bwMode="auto">
          <a:xfrm>
            <a:off x="2867025" y="184150"/>
            <a:ext cx="2533650" cy="5908675"/>
          </a:xfrm>
          <a:prstGeom prst="rect">
            <a:avLst/>
          </a:prstGeom>
          <a:solidFill>
            <a:srgbClr val="C9FD95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6" name="Rechteck 5"/>
          <p:cNvSpPr/>
          <p:nvPr/>
        </p:nvSpPr>
        <p:spPr bwMode="auto">
          <a:xfrm>
            <a:off x="107950" y="184150"/>
            <a:ext cx="2663825" cy="64135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939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de-DE" altLang="de-DE" sz="700" smtClean="0">
                <a:solidFill>
                  <a:srgbClr val="FFFFFF"/>
                </a:solidFill>
                <a:ea typeface="ＭＳ Ｐゴシック" pitchFamily="34" charset="-128"/>
              </a:rPr>
              <a:t>Seite </a:t>
            </a:r>
            <a:fld id="{9140D6EE-5483-423D-AA03-3B7EB8741584}" type="slidenum">
              <a:rPr lang="de-DE" altLang="de-DE" sz="700" smtClean="0">
                <a:solidFill>
                  <a:srgbClr val="FFFFFF"/>
                </a:solidFill>
                <a:ea typeface="ＭＳ Ｐゴシック" pitchFamily="34" charset="-128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</a:t>
            </a:fld>
            <a:r>
              <a:rPr lang="de-DE" altLang="de-DE" sz="700" smtClean="0">
                <a:solidFill>
                  <a:srgbClr val="FFFFFF"/>
                </a:solidFill>
                <a:ea typeface="ＭＳ Ｐゴシック" pitchFamily="34" charset="-128"/>
              </a:rPr>
              <a:t> |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de-DE" altLang="de-DE" sz="7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593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2024063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0" y="323850"/>
            <a:ext cx="2786063" cy="3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400" name="Textfeld 2"/>
          <p:cNvSpPr txBox="1">
            <a:spLocks noChangeArrowheads="1"/>
          </p:cNvSpPr>
          <p:nvPr/>
        </p:nvSpPr>
        <p:spPr bwMode="auto">
          <a:xfrm>
            <a:off x="0" y="4949825"/>
            <a:ext cx="2808288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>
                <a:solidFill>
                  <a:srgbClr val="000000"/>
                </a:solidFill>
                <a:ea typeface="ＭＳ Ｐゴシック" pitchFamily="34" charset="-128"/>
              </a:rPr>
              <a:t>Glycopeptides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Mode of action: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Inhibition of cell wall 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biosynthesis by blocking of 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glycopeptidpolymerisation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9401" name="Textfeld 3"/>
          <p:cNvSpPr txBox="1">
            <a:spLocks noChangeArrowheads="1"/>
          </p:cNvSpPr>
          <p:nvPr/>
        </p:nvSpPr>
        <p:spPr bwMode="auto">
          <a:xfrm>
            <a:off x="5607050" y="3716338"/>
            <a:ext cx="291941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>
                <a:solidFill>
                  <a:srgbClr val="000000"/>
                </a:solidFill>
                <a:ea typeface="ＭＳ Ｐゴシック" pitchFamily="34" charset="-128"/>
              </a:rPr>
              <a:t>Cephalosporins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Mode of action: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Binding to PBP (Penicillin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Binding Proteins) and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inhibition of cell wall formation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5940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430713"/>
            <a:ext cx="2087562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3" name="Picture 6" descr="https://encrypted-tbn3.gstatic.com/images?q=tbn:ANd9GcQ4BpcYJYWT5-tVSO9ZAUXUPRcxFWHvOz5VP0peOWWgJZcPh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2881313"/>
            <a:ext cx="2139950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5084763"/>
            <a:ext cx="203200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5" name="Textfeld 4"/>
          <p:cNvSpPr txBox="1">
            <a:spLocks noChangeArrowheads="1"/>
          </p:cNvSpPr>
          <p:nvPr/>
        </p:nvSpPr>
        <p:spPr bwMode="auto">
          <a:xfrm>
            <a:off x="3051175" y="620713"/>
            <a:ext cx="2349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800">
                <a:solidFill>
                  <a:srgbClr val="000000"/>
                </a:solidFill>
                <a:ea typeface="ＭＳ Ｐゴシック" pitchFamily="34" charset="-128"/>
              </a:rPr>
              <a:t>Rifampicin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Mode of action: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Binding to the ß-subunit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of the RNA polymerase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and specific inhibition 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of the initiation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600">
                <a:solidFill>
                  <a:srgbClr val="000000"/>
                </a:solidFill>
                <a:ea typeface="ＭＳ Ｐゴシック" pitchFamily="34" charset="-128"/>
              </a:rPr>
              <a:t>of the RNA synthesis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sz="18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5940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860800"/>
            <a:ext cx="8016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345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74676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" y="304800"/>
            <a:ext cx="8629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b="1" u="sng">
                <a:solidFill>
                  <a:srgbClr val="FFFFFF"/>
                </a:solidFill>
                <a:latin typeface="Arial" pitchFamily="34" charset="0"/>
              </a:rPr>
              <a:t>Eternal competition between pathogens and antibacterials</a:t>
            </a:r>
            <a:endParaRPr lang="en-GB" altLang="de-DE" b="1" u="sng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>
            <a:off x="152400" y="274320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1928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Penicilin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838200" y="1828800"/>
            <a:ext cx="12192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1936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Sulphonamides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1752600" y="2743200"/>
            <a:ext cx="990600" cy="4572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1949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Tetracylines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67" name="AutoShape 7"/>
          <p:cNvSpPr>
            <a:spLocks noChangeArrowheads="1"/>
          </p:cNvSpPr>
          <p:nvPr/>
        </p:nvSpPr>
        <p:spPr bwMode="auto">
          <a:xfrm>
            <a:off x="2590800" y="11430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1950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Aminoclycosides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68" name="AutoShape 8"/>
          <p:cNvSpPr>
            <a:spLocks noChangeArrowheads="1"/>
          </p:cNvSpPr>
          <p:nvPr/>
        </p:nvSpPr>
        <p:spPr bwMode="auto">
          <a:xfrm>
            <a:off x="2590800" y="15240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1952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Macrolides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69" name="AutoShape 9"/>
          <p:cNvSpPr>
            <a:spLocks noChangeArrowheads="1"/>
          </p:cNvSpPr>
          <p:nvPr/>
        </p:nvSpPr>
        <p:spPr bwMode="auto">
          <a:xfrm>
            <a:off x="2590800" y="19050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1958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Glycopeptides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0" name="AutoShape 10"/>
          <p:cNvSpPr>
            <a:spLocks noChangeArrowheads="1"/>
          </p:cNvSpPr>
          <p:nvPr/>
        </p:nvSpPr>
        <p:spPr bwMode="auto">
          <a:xfrm>
            <a:off x="3657600" y="2438400"/>
            <a:ext cx="1219200" cy="381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1962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Ansamycine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1" name="AutoShape 11"/>
          <p:cNvSpPr>
            <a:spLocks noChangeArrowheads="1"/>
          </p:cNvSpPr>
          <p:nvPr/>
        </p:nvSpPr>
        <p:spPr bwMode="auto">
          <a:xfrm>
            <a:off x="3657600" y="2819400"/>
            <a:ext cx="1219200" cy="381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1964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Cephalosporins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10668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2286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28956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19812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38100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48006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66294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5715000" y="3733800"/>
            <a:ext cx="609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4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80" name="AutoShape 20"/>
          <p:cNvSpPr>
            <a:spLocks noChangeArrowheads="1"/>
          </p:cNvSpPr>
          <p:nvPr/>
        </p:nvSpPr>
        <p:spPr bwMode="auto">
          <a:xfrm>
            <a:off x="5257800" y="1143000"/>
            <a:ext cx="13716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1987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Fluoroquinolones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81" name="AutoShape 21"/>
          <p:cNvSpPr>
            <a:spLocks noChangeArrowheads="1"/>
          </p:cNvSpPr>
          <p:nvPr/>
        </p:nvSpPr>
        <p:spPr bwMode="auto">
          <a:xfrm>
            <a:off x="6324600" y="2819400"/>
            <a:ext cx="12192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1999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Oxazolidinones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82" name="AutoShape 22"/>
          <p:cNvSpPr>
            <a:spLocks noChangeArrowheads="1"/>
          </p:cNvSpPr>
          <p:nvPr/>
        </p:nvSpPr>
        <p:spPr bwMode="auto">
          <a:xfrm>
            <a:off x="6324600" y="2438400"/>
            <a:ext cx="12192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1996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Cabapenems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83" name="AutoShape 23"/>
          <p:cNvSpPr>
            <a:spLocks noChangeArrowheads="1"/>
          </p:cNvSpPr>
          <p:nvPr/>
        </p:nvSpPr>
        <p:spPr bwMode="auto">
          <a:xfrm>
            <a:off x="7620000" y="2819400"/>
            <a:ext cx="1219200" cy="3810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>
                <a:solidFill>
                  <a:srgbClr val="000000"/>
                </a:solidFill>
                <a:latin typeface="Arial Unicode MS" pitchFamily="34" charset="-128"/>
              </a:rPr>
              <a:t>2001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Arial Unicode MS" pitchFamily="34" charset="-128"/>
              </a:rPr>
              <a:t>Ketolides</a:t>
            </a:r>
            <a:endParaRPr lang="en-GB" altLang="de-DE" sz="12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33400" y="3200400"/>
            <a:ext cx="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1371600" y="2286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2286000" y="3200400"/>
            <a:ext cx="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7" name="Line 27"/>
          <p:cNvSpPr>
            <a:spLocks noChangeShapeType="1"/>
          </p:cNvSpPr>
          <p:nvPr/>
        </p:nvSpPr>
        <p:spPr bwMode="auto">
          <a:xfrm>
            <a:off x="3200400" y="2286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4191000" y="3200400"/>
            <a:ext cx="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>
            <a:off x="5943600" y="1524000"/>
            <a:ext cx="0" cy="2057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0" name="Line 30"/>
          <p:cNvSpPr>
            <a:spLocks noChangeShapeType="1"/>
          </p:cNvSpPr>
          <p:nvPr/>
        </p:nvSpPr>
        <p:spPr bwMode="auto">
          <a:xfrm>
            <a:off x="6934200" y="3200400"/>
            <a:ext cx="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91" name="AutoShape 31"/>
          <p:cNvSpPr>
            <a:spLocks noChangeArrowheads="1"/>
          </p:cNvSpPr>
          <p:nvPr/>
        </p:nvSpPr>
        <p:spPr bwMode="auto">
          <a:xfrm rot="-5400000">
            <a:off x="1524000" y="4648200"/>
            <a:ext cx="1600200" cy="685800"/>
          </a:xfrm>
          <a:prstGeom prst="homePlate">
            <a:avLst>
              <a:gd name="adj" fmla="val 58333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893888" y="4670425"/>
            <a:ext cx="8080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1942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Sulphon-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amide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resistance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emerges</a:t>
            </a:r>
            <a:endParaRPr lang="en-GB" altLang="de-DE" sz="1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0993" name="AutoShape 33"/>
          <p:cNvSpPr>
            <a:spLocks noChangeArrowheads="1"/>
          </p:cNvSpPr>
          <p:nvPr/>
        </p:nvSpPr>
        <p:spPr bwMode="auto">
          <a:xfrm rot="-5400000">
            <a:off x="2171700" y="4838700"/>
            <a:ext cx="2133600" cy="838200"/>
          </a:xfrm>
          <a:prstGeom prst="homePlate">
            <a:avLst>
              <a:gd name="adj" fmla="val 63636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94" name="Text Box 34"/>
          <p:cNvSpPr txBox="1">
            <a:spLocks noChangeArrowheads="1"/>
          </p:cNvSpPr>
          <p:nvPr/>
        </p:nvSpPr>
        <p:spPr bwMode="auto">
          <a:xfrm>
            <a:off x="2755900" y="4670425"/>
            <a:ext cx="9017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1950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Increasing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Beta-lactam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resistance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000" b="1">
              <a:solidFill>
                <a:srgbClr val="0000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1958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Penicillin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resistance</a:t>
            </a:r>
            <a:endParaRPr lang="en-GB" altLang="de-DE" sz="1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0995" name="AutoShape 35"/>
          <p:cNvSpPr>
            <a:spLocks noChangeArrowheads="1"/>
          </p:cNvSpPr>
          <p:nvPr/>
        </p:nvSpPr>
        <p:spPr bwMode="auto">
          <a:xfrm rot="-5400000">
            <a:off x="3086100" y="4838700"/>
            <a:ext cx="2133600" cy="838200"/>
          </a:xfrm>
          <a:prstGeom prst="homePlate">
            <a:avLst>
              <a:gd name="adj" fmla="val 63636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0996" name="Text Box 36"/>
          <p:cNvSpPr txBox="1">
            <a:spLocks noChangeArrowheads="1"/>
          </p:cNvSpPr>
          <p:nvPr/>
        </p:nvSpPr>
        <p:spPr bwMode="auto">
          <a:xfrm>
            <a:off x="3662363" y="4670425"/>
            <a:ext cx="920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1960s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MRSA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emerges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000" b="1">
              <a:solidFill>
                <a:srgbClr val="0000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1968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Tetracycline</a:t>
            </a:r>
            <a:endParaRPr lang="en-GB" altLang="de-DE" sz="1000" b="1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40997" name="Group 37"/>
          <p:cNvGrpSpPr>
            <a:grpSpLocks/>
          </p:cNvGrpSpPr>
          <p:nvPr/>
        </p:nvGrpSpPr>
        <p:grpSpPr bwMode="auto">
          <a:xfrm>
            <a:off x="152400" y="3276600"/>
            <a:ext cx="8991600" cy="1066800"/>
            <a:chOff x="144" y="1680"/>
            <a:chExt cx="5040" cy="672"/>
          </a:xfrm>
        </p:grpSpPr>
        <p:sp>
          <p:nvSpPr>
            <p:cNvPr id="41012" name="Rectangle 38"/>
            <p:cNvSpPr>
              <a:spLocks noChangeArrowheads="1"/>
            </p:cNvSpPr>
            <p:nvPr/>
          </p:nvSpPr>
          <p:spPr bwMode="auto">
            <a:xfrm>
              <a:off x="144" y="1872"/>
              <a:ext cx="4464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41013" name="AutoShape 39"/>
            <p:cNvSpPr>
              <a:spLocks noChangeArrowheads="1"/>
            </p:cNvSpPr>
            <p:nvPr/>
          </p:nvSpPr>
          <p:spPr bwMode="auto">
            <a:xfrm rot="5400000">
              <a:off x="4560" y="1728"/>
              <a:ext cx="672" cy="57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</p:grpSp>
      <p:sp>
        <p:nvSpPr>
          <p:cNvPr id="40998" name="Text Box 40"/>
          <p:cNvSpPr txBox="1">
            <a:spLocks noChangeArrowheads="1"/>
          </p:cNvSpPr>
          <p:nvPr/>
        </p:nvSpPr>
        <p:spPr bwMode="auto">
          <a:xfrm>
            <a:off x="136525" y="3694113"/>
            <a:ext cx="7970838" cy="274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rgbClr val="000000"/>
                </a:solidFill>
                <a:latin typeface="Arial Unicode MS" pitchFamily="34" charset="-128"/>
              </a:rPr>
              <a:t>1920s            1930s            1940s            1950s            1960s            1970s            1980s            1990s           2000s</a:t>
            </a:r>
            <a:endParaRPr lang="en-GB" altLang="de-DE" sz="12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0999" name="AutoShape 41"/>
          <p:cNvSpPr>
            <a:spLocks noChangeArrowheads="1"/>
          </p:cNvSpPr>
          <p:nvPr/>
        </p:nvSpPr>
        <p:spPr bwMode="auto">
          <a:xfrm rot="-5400000">
            <a:off x="4381500" y="4533900"/>
            <a:ext cx="1371600" cy="685800"/>
          </a:xfrm>
          <a:prstGeom prst="homePlate">
            <a:avLst>
              <a:gd name="adj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1000" name="Text Box 42"/>
          <p:cNvSpPr txBox="1">
            <a:spLocks noChangeArrowheads="1"/>
          </p:cNvSpPr>
          <p:nvPr/>
        </p:nvSpPr>
        <p:spPr bwMode="auto">
          <a:xfrm>
            <a:off x="4630738" y="4670425"/>
            <a:ext cx="8080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1972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Multidrug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resistance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 i="1">
                <a:solidFill>
                  <a:srgbClr val="000000"/>
                </a:solidFill>
                <a:latin typeface="Arial" pitchFamily="34" charset="0"/>
              </a:rPr>
              <a:t>S.typhi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de-DE" sz="1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1001" name="AutoShape 43"/>
          <p:cNvSpPr>
            <a:spLocks noChangeArrowheads="1"/>
          </p:cNvSpPr>
          <p:nvPr/>
        </p:nvSpPr>
        <p:spPr bwMode="auto">
          <a:xfrm rot="-5400000">
            <a:off x="5715000" y="4953000"/>
            <a:ext cx="2362200" cy="838200"/>
          </a:xfrm>
          <a:prstGeom prst="homePlate">
            <a:avLst>
              <a:gd name="adj" fmla="val 70455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1002" name="Text Box 44"/>
          <p:cNvSpPr txBox="1">
            <a:spLocks noChangeArrowheads="1"/>
          </p:cNvSpPr>
          <p:nvPr/>
        </p:nvSpPr>
        <p:spPr bwMode="auto">
          <a:xfrm>
            <a:off x="6407150" y="4670425"/>
            <a:ext cx="91757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1990s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E.coli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Resistance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to Fluoro-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quinolones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 sz="1000" b="1">
              <a:solidFill>
                <a:srgbClr val="000000"/>
              </a:solidFill>
              <a:latin typeface="Arial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Recognition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of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VISA</a:t>
            </a:r>
            <a:endParaRPr lang="en-GB" altLang="de-DE" sz="1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1003" name="AutoShape 45"/>
          <p:cNvSpPr>
            <a:spLocks noChangeArrowheads="1"/>
          </p:cNvSpPr>
          <p:nvPr/>
        </p:nvSpPr>
        <p:spPr bwMode="auto">
          <a:xfrm rot="-5400000">
            <a:off x="7010400" y="4572000"/>
            <a:ext cx="1600200" cy="838200"/>
          </a:xfrm>
          <a:prstGeom prst="homePlate">
            <a:avLst>
              <a:gd name="adj" fmla="val 47727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1004" name="Text Box 46"/>
          <p:cNvSpPr txBox="1">
            <a:spLocks noChangeArrowheads="1"/>
          </p:cNvSpPr>
          <p:nvPr/>
        </p:nvSpPr>
        <p:spPr bwMode="auto">
          <a:xfrm>
            <a:off x="7396163" y="4670425"/>
            <a:ext cx="760412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" pitchFamily="34" charset="0"/>
              </a:rPr>
              <a:t>2001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" pitchFamily="34" charset="0"/>
              </a:rPr>
              <a:t>first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" pitchFamily="34" charset="0"/>
              </a:rPr>
              <a:t>resistance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" pitchFamily="34" charset="0"/>
              </a:rPr>
              <a:t>to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" pitchFamily="34" charset="0"/>
              </a:rPr>
              <a:t>Linezolid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altLang="de-DE" sz="1200">
              <a:solidFill>
                <a:srgbClr val="000000"/>
              </a:solidFill>
            </a:endParaRPr>
          </a:p>
        </p:txBody>
      </p:sp>
      <p:sp>
        <p:nvSpPr>
          <p:cNvPr id="41005" name="AutoShape 47"/>
          <p:cNvSpPr>
            <a:spLocks noChangeArrowheads="1"/>
          </p:cNvSpPr>
          <p:nvPr/>
        </p:nvSpPr>
        <p:spPr bwMode="auto">
          <a:xfrm rot="-5400000">
            <a:off x="5257800" y="4495800"/>
            <a:ext cx="1371600" cy="762000"/>
          </a:xfrm>
          <a:prstGeom prst="homePlate">
            <a:avLst>
              <a:gd name="adj" fmla="val 4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1006" name="Text Box 48"/>
          <p:cNvSpPr txBox="1">
            <a:spLocks noChangeArrowheads="1"/>
          </p:cNvSpPr>
          <p:nvPr/>
        </p:nvSpPr>
        <p:spPr bwMode="auto">
          <a:xfrm>
            <a:off x="5537200" y="4670425"/>
            <a:ext cx="8286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Late 1980s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VRE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 b="1">
                <a:solidFill>
                  <a:srgbClr val="000000"/>
                </a:solidFill>
                <a:latin typeface="Arial" pitchFamily="34" charset="0"/>
              </a:rPr>
              <a:t>emerges</a:t>
            </a:r>
            <a:endParaRPr lang="en-GB" altLang="de-DE" sz="1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1007" name="Text Box 49"/>
          <p:cNvSpPr txBox="1">
            <a:spLocks noChangeArrowheads="1"/>
          </p:cNvSpPr>
          <p:nvPr/>
        </p:nvSpPr>
        <p:spPr bwMode="auto">
          <a:xfrm>
            <a:off x="8229600" y="3505200"/>
            <a:ext cx="411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3200" b="1">
                <a:solidFill>
                  <a:srgbClr val="000000"/>
                </a:solidFill>
                <a:latin typeface="Arial Unicode MS" pitchFamily="34" charset="-128"/>
              </a:rPr>
              <a:t>?</a:t>
            </a:r>
            <a:endParaRPr lang="en-GB" altLang="de-DE" sz="32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1008" name="Text Box 50"/>
          <p:cNvSpPr txBox="1">
            <a:spLocks noChangeArrowheads="1"/>
          </p:cNvSpPr>
          <p:nvPr/>
        </p:nvSpPr>
        <p:spPr bwMode="auto">
          <a:xfrm>
            <a:off x="228600" y="966788"/>
            <a:ext cx="13049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600" b="1" dirty="0">
                <a:solidFill>
                  <a:srgbClr val="000000"/>
                </a:solidFill>
                <a:latin typeface="Arial Unicode MS" pitchFamily="34" charset="-128"/>
              </a:rPr>
              <a:t>Discovery </a:t>
            </a:r>
            <a:r>
              <a:rPr lang="de-DE" altLang="de-DE" sz="1600" b="1" dirty="0" err="1">
                <a:solidFill>
                  <a:srgbClr val="000000"/>
                </a:solidFill>
                <a:latin typeface="Arial Unicode MS" pitchFamily="34" charset="-128"/>
              </a:rPr>
              <a:t>of</a:t>
            </a:r>
            <a:endParaRPr lang="de-DE" altLang="de-DE" sz="1600" b="1" dirty="0">
              <a:solidFill>
                <a:srgbClr val="000000"/>
              </a:solidFill>
              <a:latin typeface="Arial Unicode MS" pitchFamily="34" charset="-128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600" b="1" dirty="0" err="1">
                <a:solidFill>
                  <a:srgbClr val="000000"/>
                </a:solidFill>
                <a:latin typeface="Arial Unicode MS" pitchFamily="34" charset="-128"/>
              </a:rPr>
              <a:t>Antibacterial</a:t>
            </a:r>
            <a:endParaRPr lang="de-DE" altLang="de-DE" sz="1600" b="1" dirty="0">
              <a:solidFill>
                <a:srgbClr val="000000"/>
              </a:solidFill>
              <a:latin typeface="Arial Unicode MS" pitchFamily="34" charset="-128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600" b="1" dirty="0" err="1">
                <a:solidFill>
                  <a:srgbClr val="000000"/>
                </a:solidFill>
                <a:latin typeface="Arial Unicode MS" pitchFamily="34" charset="-128"/>
              </a:rPr>
              <a:t>classes</a:t>
            </a:r>
            <a:endParaRPr lang="en-GB" altLang="de-DE" sz="16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1009" name="Text Box 51"/>
          <p:cNvSpPr txBox="1">
            <a:spLocks noChangeArrowheads="1"/>
          </p:cNvSpPr>
          <p:nvPr/>
        </p:nvSpPr>
        <p:spPr bwMode="auto">
          <a:xfrm>
            <a:off x="304800" y="4318000"/>
            <a:ext cx="16097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0000"/>
                </a:solidFill>
                <a:latin typeface="Arial Unicode MS" pitchFamily="34" charset="-128"/>
              </a:rPr>
              <a:t>Development of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0000"/>
                </a:solidFill>
                <a:latin typeface="Arial Unicode MS" pitchFamily="34" charset="-128"/>
              </a:rPr>
              <a:t>Bacterial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0000"/>
                </a:solidFill>
                <a:latin typeface="Arial Unicode MS" pitchFamily="34" charset="-128"/>
              </a:rPr>
              <a:t>resistance</a:t>
            </a:r>
            <a:endParaRPr lang="en-GB" altLang="de-DE" sz="1600" b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1010" name="Text Box 52"/>
          <p:cNvSpPr txBox="1">
            <a:spLocks noChangeArrowheads="1"/>
          </p:cNvSpPr>
          <p:nvPr/>
        </p:nvSpPr>
        <p:spPr bwMode="auto">
          <a:xfrm>
            <a:off x="152400" y="5969000"/>
            <a:ext cx="31384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 Unicode MS" pitchFamily="34" charset="-128"/>
              </a:rPr>
              <a:t>Key: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 Unicode MS" pitchFamily="34" charset="-128"/>
              </a:rPr>
              <a:t>MRSA – Methicillin resistant </a:t>
            </a:r>
            <a:r>
              <a:rPr lang="de-DE" altLang="de-DE" sz="1000" i="1">
                <a:solidFill>
                  <a:srgbClr val="000000"/>
                </a:solidFill>
                <a:latin typeface="Arial Unicode MS" pitchFamily="34" charset="-128"/>
              </a:rPr>
              <a:t>S.aureus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 Unicode MS" pitchFamily="34" charset="-128"/>
              </a:rPr>
              <a:t>VRE – Vancomycin resistant Enterococcus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1000">
                <a:solidFill>
                  <a:srgbClr val="000000"/>
                </a:solidFill>
                <a:latin typeface="Arial Unicode MS" pitchFamily="34" charset="-128"/>
              </a:rPr>
              <a:t>VISA – Vancomycin intermediant resistant </a:t>
            </a:r>
            <a:r>
              <a:rPr lang="de-DE" altLang="de-DE" sz="1000" i="1">
                <a:solidFill>
                  <a:srgbClr val="000000"/>
                </a:solidFill>
                <a:latin typeface="Arial Unicode MS" pitchFamily="34" charset="-128"/>
              </a:rPr>
              <a:t>S. aureus</a:t>
            </a:r>
            <a:endParaRPr lang="en-GB" altLang="de-DE" sz="1000" i="1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41011" name="Line 53"/>
          <p:cNvSpPr>
            <a:spLocks noChangeShapeType="1"/>
          </p:cNvSpPr>
          <p:nvPr/>
        </p:nvSpPr>
        <p:spPr bwMode="auto">
          <a:xfrm>
            <a:off x="7848600" y="3200400"/>
            <a:ext cx="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7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914400" y="332656"/>
            <a:ext cx="746760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4400" b="1" dirty="0">
                <a:solidFill>
                  <a:srgbClr val="000000"/>
                </a:solidFill>
                <a:latin typeface="Arial" pitchFamily="34" charset="0"/>
              </a:rPr>
              <a:t>Quo </a:t>
            </a:r>
            <a:r>
              <a:rPr lang="de-DE" altLang="de-DE" sz="4400" b="1" dirty="0" err="1">
                <a:solidFill>
                  <a:srgbClr val="000000"/>
                </a:solidFill>
                <a:latin typeface="Arial" pitchFamily="34" charset="0"/>
              </a:rPr>
              <a:t>vadis</a:t>
            </a:r>
            <a:r>
              <a:rPr lang="de-DE" altLang="de-DE" sz="4400" b="1" dirty="0" smtClean="0">
                <a:solidFill>
                  <a:srgbClr val="000000"/>
                </a:solidFill>
                <a:latin typeface="Arial" pitchFamily="34" charset="0"/>
              </a:rPr>
              <a:t>?</a:t>
            </a:r>
            <a:endParaRPr lang="de-DE" altLang="de-DE" sz="4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Increase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of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resistance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from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i="1" dirty="0">
                <a:solidFill>
                  <a:srgbClr val="000000"/>
                </a:solidFill>
                <a:latin typeface="Arial" pitchFamily="34" charset="0"/>
              </a:rPr>
              <a:t>S. </a:t>
            </a:r>
            <a:r>
              <a:rPr lang="de-DE" altLang="de-DE" sz="2800" i="1" dirty="0" err="1">
                <a:solidFill>
                  <a:srgbClr val="000000"/>
                </a:solidFill>
                <a:latin typeface="Arial" pitchFamily="34" charset="0"/>
              </a:rPr>
              <a:t>pneumoniae</a:t>
            </a:r>
            <a:endParaRPr lang="de-DE" altLang="de-DE" sz="2800" i="1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i="1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against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Penicillin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and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>
                <a:solidFill>
                  <a:srgbClr val="000000"/>
                </a:solidFill>
                <a:latin typeface="Arial" pitchFamily="34" charset="0"/>
              </a:rPr>
              <a:t>Erythromycin</a:t>
            </a:r>
            <a:endParaRPr lang="de-DE" altLang="de-DE" sz="2800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Increase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of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resistance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from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i="1" dirty="0" smtClean="0">
                <a:solidFill>
                  <a:srgbClr val="000000"/>
                </a:solidFill>
                <a:latin typeface="Arial" pitchFamily="34" charset="0"/>
              </a:rPr>
              <a:t>S</a:t>
            </a:r>
            <a:r>
              <a:rPr lang="de-DE" altLang="de-DE" sz="2800" i="1" dirty="0">
                <a:solidFill>
                  <a:srgbClr val="000000"/>
                </a:solidFill>
                <a:latin typeface="Arial" pitchFamily="34" charset="0"/>
              </a:rPr>
              <a:t>. </a:t>
            </a:r>
            <a:r>
              <a:rPr lang="de-DE" altLang="de-DE" sz="2800" i="1" dirty="0" err="1">
                <a:solidFill>
                  <a:srgbClr val="000000"/>
                </a:solidFill>
                <a:latin typeface="Arial" pitchFamily="34" charset="0"/>
              </a:rPr>
              <a:t>aureus</a:t>
            </a:r>
            <a:endParaRPr lang="de-DE" altLang="de-DE" sz="2800" i="1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i="1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against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>
                <a:solidFill>
                  <a:srgbClr val="000000"/>
                </a:solidFill>
                <a:latin typeface="Arial" pitchFamily="34" charset="0"/>
              </a:rPr>
              <a:t>Methicillin</a:t>
            </a:r>
            <a:endParaRPr lang="de-DE" altLang="de-DE" sz="2800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Increase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of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„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Multidrug</a:t>
            </a: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“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resistance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by</a:t>
            </a:r>
            <a:endParaRPr lang="de-DE" altLang="de-DE" sz="2800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de-DE" altLang="de-DE" sz="2800" i="1" dirty="0" err="1">
                <a:solidFill>
                  <a:srgbClr val="000000"/>
                </a:solidFill>
                <a:latin typeface="Arial" pitchFamily="34" charset="0"/>
              </a:rPr>
              <a:t>Pseudomonas</a:t>
            </a:r>
            <a:r>
              <a:rPr lang="de-DE" altLang="de-DE" sz="2800" i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i="1" dirty="0" err="1">
                <a:solidFill>
                  <a:srgbClr val="000000"/>
                </a:solidFill>
                <a:latin typeface="Arial" pitchFamily="34" charset="0"/>
              </a:rPr>
              <a:t>aeruginosa</a:t>
            </a:r>
            <a:endParaRPr lang="de-DE" altLang="de-DE" sz="2800" i="1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Increase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of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Vancomycin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resistance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by</a:t>
            </a:r>
            <a:endParaRPr lang="de-DE" altLang="de-DE" sz="2800" dirty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e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nterococci</a:t>
            </a:r>
            <a:endParaRPr lang="de-DE" altLang="de-DE" sz="28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- Comeback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of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classical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infection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diseases</a:t>
            </a:r>
            <a:endParaRPr lang="de-DE" altLang="de-DE" sz="28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 like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tuberculosis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- Import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of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tropical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infections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by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globalization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 </a:t>
            </a:r>
            <a:endParaRPr lang="de-DE" altLang="de-DE" sz="2800" dirty="0" smtClean="0">
              <a:solidFill>
                <a:srgbClr val="000000"/>
              </a:solidFill>
              <a:latin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altLang="de-DE" sz="2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 (e.g. </a:t>
            </a:r>
            <a:r>
              <a:rPr lang="de-DE" altLang="de-DE" sz="2800" dirty="0" err="1" smtClean="0">
                <a:solidFill>
                  <a:srgbClr val="000000"/>
                </a:solidFill>
                <a:latin typeface="Arial" pitchFamily="34" charset="0"/>
              </a:rPr>
              <a:t>nocardiosis</a:t>
            </a:r>
            <a:r>
              <a:rPr lang="de-DE" altLang="de-DE" sz="2800" dirty="0" smtClean="0">
                <a:solidFill>
                  <a:srgbClr val="000000"/>
                </a:solidFill>
                <a:latin typeface="Arial" pitchFamily="34" charset="0"/>
              </a:rPr>
              <a:t>)</a:t>
            </a:r>
            <a:endParaRPr lang="de-DE" altLang="de-DE" sz="28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47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3779838" y="1412875"/>
            <a:ext cx="1465262" cy="141763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2339975" y="2060575"/>
            <a:ext cx="2087563" cy="20161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400" b="1" dirty="0" err="1">
                <a:solidFill>
                  <a:prstClr val="white"/>
                </a:solidFill>
              </a:rPr>
              <a:t>Microscopic</a:t>
            </a:r>
            <a:endParaRPr lang="de-DE" sz="1400" b="1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de-DE" sz="1400" b="1" dirty="0" err="1">
                <a:solidFill>
                  <a:prstClr val="white"/>
                </a:solidFill>
              </a:rPr>
              <a:t>fungi</a:t>
            </a:r>
            <a:endParaRPr lang="de-DE" sz="1400" b="1" dirty="0">
              <a:solidFill>
                <a:prstClr val="white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227513" y="2401888"/>
            <a:ext cx="1655762" cy="15843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5508625" y="765175"/>
            <a:ext cx="914400" cy="9144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6804025" y="620713"/>
            <a:ext cx="1081088" cy="1058862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5651500" y="2420938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5435600" y="3548063"/>
            <a:ext cx="1208088" cy="117633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3576638" y="3860800"/>
            <a:ext cx="1463675" cy="143986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2124075" y="3716338"/>
            <a:ext cx="1095375" cy="10810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2030413" y="2878138"/>
            <a:ext cx="287337" cy="2667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944688" y="3259138"/>
            <a:ext cx="457200" cy="4572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5108575" y="3908425"/>
            <a:ext cx="4318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937125" y="4267200"/>
            <a:ext cx="603250" cy="6270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635500" y="5124450"/>
            <a:ext cx="569913" cy="601663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6450013" y="4365625"/>
            <a:ext cx="354012" cy="35877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6577" name="Textfeld 18"/>
          <p:cNvSpPr txBox="1">
            <a:spLocks noChangeArrowheads="1"/>
          </p:cNvSpPr>
          <p:nvPr/>
        </p:nvSpPr>
        <p:spPr bwMode="auto">
          <a:xfrm>
            <a:off x="1384300" y="2678113"/>
            <a:ext cx="6461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Yeasts</a:t>
            </a:r>
          </a:p>
        </p:txBody>
      </p:sp>
      <p:sp>
        <p:nvSpPr>
          <p:cNvPr id="66578" name="Textfeld 19"/>
          <p:cNvSpPr txBox="1">
            <a:spLocks noChangeArrowheads="1"/>
          </p:cNvSpPr>
          <p:nvPr/>
        </p:nvSpPr>
        <p:spPr bwMode="auto">
          <a:xfrm>
            <a:off x="1227138" y="3213100"/>
            <a:ext cx="736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Slime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moulds</a:t>
            </a:r>
          </a:p>
        </p:txBody>
      </p:sp>
      <p:sp>
        <p:nvSpPr>
          <p:cNvPr id="66579" name="Textfeld 20"/>
          <p:cNvSpPr txBox="1">
            <a:spLocks noChangeArrowheads="1"/>
          </p:cNvSpPr>
          <p:nvPr/>
        </p:nvSpPr>
        <p:spPr bwMode="auto">
          <a:xfrm>
            <a:off x="1227138" y="4211638"/>
            <a:ext cx="1190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Basidiomyces</a:t>
            </a:r>
          </a:p>
        </p:txBody>
      </p:sp>
      <p:sp>
        <p:nvSpPr>
          <p:cNvPr id="66580" name="Textfeld 21"/>
          <p:cNvSpPr txBox="1">
            <a:spLocks noChangeArrowheads="1"/>
          </p:cNvSpPr>
          <p:nvPr/>
        </p:nvSpPr>
        <p:spPr bwMode="auto">
          <a:xfrm>
            <a:off x="5883275" y="2703513"/>
            <a:ext cx="1216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„rare“ actinos</a:t>
            </a:r>
          </a:p>
        </p:txBody>
      </p:sp>
      <p:sp>
        <p:nvSpPr>
          <p:cNvPr id="66581" name="Textfeld 22"/>
          <p:cNvSpPr txBox="1">
            <a:spLocks noChangeArrowheads="1"/>
          </p:cNvSpPr>
          <p:nvPr/>
        </p:nvSpPr>
        <p:spPr bwMode="auto">
          <a:xfrm>
            <a:off x="5867400" y="3638550"/>
            <a:ext cx="118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Eubacteriales</a:t>
            </a:r>
          </a:p>
        </p:txBody>
      </p:sp>
      <p:sp>
        <p:nvSpPr>
          <p:cNvPr id="66582" name="Textfeld 23"/>
          <p:cNvSpPr txBox="1">
            <a:spLocks noChangeArrowheads="1"/>
          </p:cNvSpPr>
          <p:nvPr/>
        </p:nvSpPr>
        <p:spPr bwMode="auto">
          <a:xfrm>
            <a:off x="6643688" y="4513263"/>
            <a:ext cx="1208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Myxobacteria</a:t>
            </a:r>
          </a:p>
        </p:txBody>
      </p:sp>
      <p:sp>
        <p:nvSpPr>
          <p:cNvPr id="66583" name="Textfeld 24"/>
          <p:cNvSpPr txBox="1">
            <a:spLocks noChangeArrowheads="1"/>
          </p:cNvSpPr>
          <p:nvPr/>
        </p:nvSpPr>
        <p:spPr bwMode="auto">
          <a:xfrm>
            <a:off x="3578225" y="4464050"/>
            <a:ext cx="1254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Higher (green)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plants</a:t>
            </a:r>
          </a:p>
        </p:txBody>
      </p:sp>
      <p:sp>
        <p:nvSpPr>
          <p:cNvPr id="66584" name="Textfeld 25"/>
          <p:cNvSpPr txBox="1">
            <a:spLocks noChangeArrowheads="1"/>
          </p:cNvSpPr>
          <p:nvPr/>
        </p:nvSpPr>
        <p:spPr bwMode="auto">
          <a:xfrm>
            <a:off x="4970463" y="5332413"/>
            <a:ext cx="11398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Lower plants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(Bryophyta)</a:t>
            </a:r>
          </a:p>
        </p:txBody>
      </p:sp>
      <p:sp>
        <p:nvSpPr>
          <p:cNvPr id="66585" name="Textfeld 26"/>
          <p:cNvSpPr txBox="1">
            <a:spLocks noChangeArrowheads="1"/>
          </p:cNvSpPr>
          <p:nvPr/>
        </p:nvSpPr>
        <p:spPr bwMode="auto">
          <a:xfrm>
            <a:off x="4932363" y="4437063"/>
            <a:ext cx="5984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Algae</a:t>
            </a:r>
          </a:p>
        </p:txBody>
      </p:sp>
      <p:sp>
        <p:nvSpPr>
          <p:cNvPr id="66586" name="Textfeld 27"/>
          <p:cNvSpPr txBox="1">
            <a:spLocks noChangeArrowheads="1"/>
          </p:cNvSpPr>
          <p:nvPr/>
        </p:nvSpPr>
        <p:spPr bwMode="auto">
          <a:xfrm>
            <a:off x="5156200" y="3943350"/>
            <a:ext cx="1247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Cyanobacteria</a:t>
            </a:r>
          </a:p>
        </p:txBody>
      </p:sp>
      <p:sp>
        <p:nvSpPr>
          <p:cNvPr id="66587" name="Textfeld 28"/>
          <p:cNvSpPr txBox="1">
            <a:spLocks noChangeArrowheads="1"/>
          </p:cNvSpPr>
          <p:nvPr/>
        </p:nvSpPr>
        <p:spPr bwMode="auto">
          <a:xfrm>
            <a:off x="3846513" y="1692275"/>
            <a:ext cx="13446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Marine animals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and plants</a:t>
            </a:r>
          </a:p>
        </p:txBody>
      </p:sp>
      <p:sp>
        <p:nvSpPr>
          <p:cNvPr id="66588" name="Textfeld 29"/>
          <p:cNvSpPr txBox="1">
            <a:spLocks noChangeArrowheads="1"/>
          </p:cNvSpPr>
          <p:nvPr/>
        </p:nvSpPr>
        <p:spPr bwMode="auto">
          <a:xfrm>
            <a:off x="5376863" y="898525"/>
            <a:ext cx="1177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Invertebrates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(Insects)</a:t>
            </a:r>
          </a:p>
        </p:txBody>
      </p:sp>
      <p:sp>
        <p:nvSpPr>
          <p:cNvPr id="66589" name="Textfeld 30"/>
          <p:cNvSpPr txBox="1">
            <a:spLocks noChangeArrowheads="1"/>
          </p:cNvSpPr>
          <p:nvPr/>
        </p:nvSpPr>
        <p:spPr bwMode="auto">
          <a:xfrm>
            <a:off x="6819900" y="876300"/>
            <a:ext cx="10493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Vertebrates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(Mammals)</a:t>
            </a:r>
          </a:p>
        </p:txBody>
      </p:sp>
      <p:cxnSp>
        <p:nvCxnSpPr>
          <p:cNvPr id="33" name="Gerade Verbindung 32"/>
          <p:cNvCxnSpPr/>
          <p:nvPr/>
        </p:nvCxnSpPr>
        <p:spPr>
          <a:xfrm>
            <a:off x="827088" y="1989138"/>
            <a:ext cx="7777162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91" name="Textfeld 33"/>
          <p:cNvSpPr txBox="1">
            <a:spLocks noChangeArrowheads="1"/>
          </p:cNvSpPr>
          <p:nvPr/>
        </p:nvSpPr>
        <p:spPr bwMode="auto">
          <a:xfrm>
            <a:off x="4511675" y="2990850"/>
            <a:ext cx="1187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 i="1">
                <a:solidFill>
                  <a:srgbClr val="000000"/>
                </a:solidFill>
              </a:rPr>
              <a:t>Streptomyces</a:t>
            </a:r>
          </a:p>
        </p:txBody>
      </p:sp>
      <p:sp>
        <p:nvSpPr>
          <p:cNvPr id="35" name="Ellipse 34"/>
          <p:cNvSpPr/>
          <p:nvPr/>
        </p:nvSpPr>
        <p:spPr>
          <a:xfrm>
            <a:off x="3678238" y="3594100"/>
            <a:ext cx="649287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6593" name="Textfeld 35"/>
          <p:cNvSpPr txBox="1">
            <a:spLocks noChangeArrowheads="1"/>
          </p:cNvSpPr>
          <p:nvPr/>
        </p:nvSpPr>
        <p:spPr bwMode="auto">
          <a:xfrm>
            <a:off x="3635375" y="3768725"/>
            <a:ext cx="735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Lichens</a:t>
            </a:r>
          </a:p>
        </p:txBody>
      </p:sp>
      <p:sp>
        <p:nvSpPr>
          <p:cNvPr id="37" name="Ellipse 36"/>
          <p:cNvSpPr/>
          <p:nvPr/>
        </p:nvSpPr>
        <p:spPr>
          <a:xfrm>
            <a:off x="3721100" y="3438525"/>
            <a:ext cx="914400" cy="914400"/>
          </a:xfrm>
          <a:prstGeom prst="ellips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6595" name="Textfeld 37"/>
          <p:cNvSpPr txBox="1">
            <a:spLocks noChangeArrowheads="1"/>
          </p:cNvSpPr>
          <p:nvPr/>
        </p:nvSpPr>
        <p:spPr bwMode="auto">
          <a:xfrm>
            <a:off x="684213" y="1052513"/>
            <a:ext cx="1014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800">
                <a:solidFill>
                  <a:srgbClr val="000000"/>
                </a:solidFill>
              </a:rPr>
              <a:t>Animal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800">
                <a:solidFill>
                  <a:srgbClr val="000000"/>
                </a:solidFill>
              </a:rPr>
              <a:t>Kingdom</a:t>
            </a:r>
          </a:p>
        </p:txBody>
      </p:sp>
      <p:sp>
        <p:nvSpPr>
          <p:cNvPr id="66596" name="Textfeld 38"/>
          <p:cNvSpPr txBox="1">
            <a:spLocks noChangeArrowheads="1"/>
          </p:cNvSpPr>
          <p:nvPr/>
        </p:nvSpPr>
        <p:spPr bwMode="auto">
          <a:xfrm>
            <a:off x="684213" y="4891088"/>
            <a:ext cx="1014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800">
                <a:solidFill>
                  <a:srgbClr val="000000"/>
                </a:solidFill>
              </a:rPr>
              <a:t>Plant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800">
                <a:solidFill>
                  <a:srgbClr val="000000"/>
                </a:solidFill>
              </a:rPr>
              <a:t>Kingdom</a:t>
            </a:r>
          </a:p>
        </p:txBody>
      </p:sp>
      <p:sp>
        <p:nvSpPr>
          <p:cNvPr id="66597" name="Textfeld 39"/>
          <p:cNvSpPr txBox="1">
            <a:spLocks noChangeArrowheads="1"/>
          </p:cNvSpPr>
          <p:nvPr/>
        </p:nvSpPr>
        <p:spPr bwMode="auto">
          <a:xfrm>
            <a:off x="3316288" y="3492500"/>
            <a:ext cx="1058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Endophytes</a:t>
            </a:r>
          </a:p>
        </p:txBody>
      </p:sp>
      <p:sp>
        <p:nvSpPr>
          <p:cNvPr id="66598" name="Textfeld 40"/>
          <p:cNvSpPr txBox="1">
            <a:spLocks noChangeArrowheads="1"/>
          </p:cNvSpPr>
          <p:nvPr/>
        </p:nvSpPr>
        <p:spPr bwMode="auto">
          <a:xfrm>
            <a:off x="3937000" y="2444750"/>
            <a:ext cx="965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400" b="1">
                <a:solidFill>
                  <a:srgbClr val="000000"/>
                </a:solidFill>
              </a:rPr>
              <a:t>Symbionts</a:t>
            </a:r>
          </a:p>
        </p:txBody>
      </p:sp>
      <p:sp>
        <p:nvSpPr>
          <p:cNvPr id="66599" name="Textfeld 41"/>
          <p:cNvSpPr txBox="1">
            <a:spLocks noChangeArrowheads="1"/>
          </p:cNvSpPr>
          <p:nvPr/>
        </p:nvSpPr>
        <p:spPr bwMode="auto">
          <a:xfrm>
            <a:off x="1331913" y="107950"/>
            <a:ext cx="6357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2400" b="1">
                <a:solidFill>
                  <a:srgbClr val="4F81BD"/>
                </a:solidFill>
                <a:latin typeface="Arial" pitchFamily="34" charset="0"/>
                <a:cs typeface="Arial" pitchFamily="34" charset="0"/>
              </a:rPr>
              <a:t>Bioactive secondary metabolites in nature</a:t>
            </a:r>
          </a:p>
        </p:txBody>
      </p:sp>
      <p:sp>
        <p:nvSpPr>
          <p:cNvPr id="66600" name="Textfeld 42"/>
          <p:cNvSpPr txBox="1">
            <a:spLocks noChangeArrowheads="1"/>
          </p:cNvSpPr>
          <p:nvPr/>
        </p:nvSpPr>
        <p:spPr bwMode="auto">
          <a:xfrm>
            <a:off x="1338263" y="6164263"/>
            <a:ext cx="6359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200">
                <a:solidFill>
                  <a:srgbClr val="000000"/>
                </a:solidFill>
              </a:rPr>
              <a:t>János Bérdy, Microorganisms Producing Antibiotics, in Antibiotics ed. by S. Sánchez and A.L. Demain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de-DE" altLang="de-DE" sz="1200">
                <a:solidFill>
                  <a:srgbClr val="000000"/>
                </a:solidFill>
              </a:rPr>
              <a:t>Caister Academic Press, Norfolk, 2015</a:t>
            </a:r>
          </a:p>
        </p:txBody>
      </p:sp>
    </p:spTree>
    <p:extLst>
      <p:ext uri="{BB962C8B-B14F-4D97-AF65-F5344CB8AC3E}">
        <p14:creationId xmlns:p14="http://schemas.microsoft.com/office/powerpoint/2010/main" val="2783953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el 1"/>
          <p:cNvSpPr>
            <a:spLocks noGrp="1"/>
          </p:cNvSpPr>
          <p:nvPr>
            <p:ph type="title" idx="4294967295"/>
          </p:nvPr>
        </p:nvSpPr>
        <p:spPr>
          <a:xfrm>
            <a:off x="611188" y="404813"/>
            <a:ext cx="8229600" cy="1143000"/>
          </a:xfrm>
        </p:spPr>
        <p:txBody>
          <a:bodyPr/>
          <a:lstStyle/>
          <a:p>
            <a:pPr eaLnBrk="1" hangingPunct="1"/>
            <a:r>
              <a:rPr lang="de-DE" altLang="de-DE" smtClean="0">
                <a:solidFill>
                  <a:schemeClr val="tx2"/>
                </a:solidFill>
              </a:rPr>
              <a:t>The advantages of natural products</a:t>
            </a:r>
          </a:p>
        </p:txBody>
      </p:sp>
      <p:sp>
        <p:nvSpPr>
          <p:cNvPr id="70659" name="Inhaltsplatzhalter 2"/>
          <p:cNvSpPr>
            <a:spLocks noGrp="1"/>
          </p:cNvSpPr>
          <p:nvPr>
            <p:ph idx="4294967295"/>
          </p:nvPr>
        </p:nvSpPr>
        <p:spPr>
          <a:xfrm>
            <a:off x="460375" y="1844675"/>
            <a:ext cx="8229600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2400" dirty="0" smtClean="0">
                <a:latin typeface="+mj-lt"/>
              </a:rPr>
              <a:t>Higher </a:t>
            </a:r>
            <a:r>
              <a:rPr lang="de-DE" altLang="de-DE" sz="2400" dirty="0" err="1" smtClean="0">
                <a:latin typeface="+mj-lt"/>
              </a:rPr>
              <a:t>structural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diversity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and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many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chiral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centres</a:t>
            </a:r>
            <a:endParaRPr lang="de-DE" altLang="de-DE" sz="2400" dirty="0" smtClean="0">
              <a:latin typeface="+mj-lt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2400" dirty="0" smtClean="0">
                <a:latin typeface="+mj-lt"/>
              </a:rPr>
              <a:t>Action on different </a:t>
            </a:r>
            <a:r>
              <a:rPr lang="de-DE" altLang="de-DE" sz="2400" dirty="0" err="1" smtClean="0">
                <a:latin typeface="+mj-lt"/>
              </a:rPr>
              <a:t>targets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and</a:t>
            </a:r>
            <a:r>
              <a:rPr lang="de-DE" altLang="de-DE" sz="2400" dirty="0" smtClean="0">
                <a:latin typeface="+mj-lt"/>
              </a:rPr>
              <a:t> on </a:t>
            </a:r>
            <a:r>
              <a:rPr lang="de-DE" altLang="de-DE" sz="2400" dirty="0" err="1" smtClean="0">
                <a:latin typeface="+mj-lt"/>
              </a:rPr>
              <a:t>whole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enzyme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families</a:t>
            </a:r>
            <a:endParaRPr lang="de-DE" altLang="de-DE" sz="2400" dirty="0" smtClean="0">
              <a:latin typeface="+mj-lt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2400" dirty="0" smtClean="0">
                <a:latin typeface="+mj-lt"/>
              </a:rPr>
              <a:t>Host </a:t>
            </a:r>
            <a:r>
              <a:rPr lang="de-DE" altLang="de-DE" sz="2400" dirty="0" err="1" smtClean="0">
                <a:latin typeface="+mj-lt"/>
              </a:rPr>
              <a:t>compatibility</a:t>
            </a:r>
            <a:endParaRPr lang="de-DE" altLang="de-DE" sz="2400" dirty="0" smtClean="0">
              <a:latin typeface="+mj-lt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2400" dirty="0" err="1" smtClean="0">
                <a:latin typeface="+mj-lt"/>
              </a:rPr>
              <a:t>Lower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risk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factor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for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toxicity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to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the</a:t>
            </a:r>
            <a:r>
              <a:rPr lang="de-DE" altLang="de-DE" sz="2400" dirty="0" smtClean="0">
                <a:latin typeface="+mj-lt"/>
              </a:rPr>
              <a:t> </a:t>
            </a:r>
            <a:r>
              <a:rPr lang="de-DE" altLang="de-DE" sz="2400" dirty="0" err="1" smtClean="0">
                <a:latin typeface="+mj-lt"/>
              </a:rPr>
              <a:t>environment</a:t>
            </a:r>
            <a:endParaRPr lang="de-DE" altLang="de-DE" sz="2400" dirty="0" smtClean="0">
              <a:latin typeface="+mj-lt"/>
            </a:endParaRPr>
          </a:p>
        </p:txBody>
      </p:sp>
      <p:sp>
        <p:nvSpPr>
          <p:cNvPr id="65540" name="Textfeld 3"/>
          <p:cNvSpPr txBox="1">
            <a:spLocks noChangeArrowheads="1"/>
          </p:cNvSpPr>
          <p:nvPr/>
        </p:nvSpPr>
        <p:spPr bwMode="auto">
          <a:xfrm>
            <a:off x="827088" y="4508500"/>
            <a:ext cx="74961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800" b="1">
                <a:solidFill>
                  <a:srgbClr val="1F497D"/>
                </a:solidFill>
                <a:latin typeface="Calibri" pitchFamily="34" charset="0"/>
              </a:rPr>
              <a:t>„Nature is the best, most sophisticated, versatile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800" b="1">
                <a:solidFill>
                  <a:srgbClr val="1F497D"/>
                </a:solidFill>
                <a:latin typeface="Calibri" pitchFamily="34" charset="0"/>
              </a:rPr>
              <a:t>and energetic combinatorial chemist“</a:t>
            </a:r>
          </a:p>
        </p:txBody>
      </p:sp>
      <p:sp>
        <p:nvSpPr>
          <p:cNvPr id="65541" name="Textfeld 4"/>
          <p:cNvSpPr txBox="1">
            <a:spLocks noChangeArrowheads="1"/>
          </p:cNvSpPr>
          <p:nvPr/>
        </p:nvSpPr>
        <p:spPr bwMode="auto">
          <a:xfrm>
            <a:off x="395288" y="5949950"/>
            <a:ext cx="6397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ts val="2400"/>
              </a:lnSpc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ts val="2400"/>
              </a:lnSpc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Calibri" pitchFamily="34" charset="0"/>
              </a:rPr>
              <a:t>János Bérdy, Microorganisms Producing Antibiotics, in Antibiotics ed. by S. Sánchez and A.L. Demain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200">
                <a:solidFill>
                  <a:srgbClr val="000000"/>
                </a:solidFill>
                <a:latin typeface="Calibri" pitchFamily="34" charset="0"/>
              </a:rPr>
              <a:t>Caister Academic Press, Norfolk, 2015</a:t>
            </a:r>
          </a:p>
        </p:txBody>
      </p:sp>
    </p:spTree>
    <p:extLst>
      <p:ext uri="{BB962C8B-B14F-4D97-AF65-F5344CB8AC3E}">
        <p14:creationId xmlns:p14="http://schemas.microsoft.com/office/powerpoint/2010/main" val="2737052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81075"/>
            <a:ext cx="9002713" cy="5249863"/>
          </a:xfrm>
          <a:ln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7270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What should we screen?</a:t>
            </a:r>
          </a:p>
        </p:txBody>
      </p:sp>
    </p:spTree>
    <p:extLst>
      <p:ext uri="{BB962C8B-B14F-4D97-AF65-F5344CB8AC3E}">
        <p14:creationId xmlns:p14="http://schemas.microsoft.com/office/powerpoint/2010/main" val="167107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3">
      <a:dk1>
        <a:srgbClr val="000000"/>
      </a:dk1>
      <a:lt1>
        <a:srgbClr val="FFFFFF"/>
      </a:lt1>
      <a:dk2>
        <a:srgbClr val="003E6E"/>
      </a:dk2>
      <a:lt2>
        <a:srgbClr val="00589C"/>
      </a:lt2>
      <a:accent1>
        <a:srgbClr val="515151"/>
      </a:accent1>
      <a:accent2>
        <a:srgbClr val="9C9C9C"/>
      </a:accent2>
      <a:accent3>
        <a:srgbClr val="FFFFFF"/>
      </a:accent3>
      <a:accent4>
        <a:srgbClr val="000000"/>
      </a:accent4>
      <a:accent5>
        <a:srgbClr val="B3B3B3"/>
      </a:accent5>
      <a:accent6>
        <a:srgbClr val="8D8D8D"/>
      </a:accent6>
      <a:hlink>
        <a:srgbClr val="B9B9B9"/>
      </a:hlink>
      <a:folHlink>
        <a:srgbClr val="D42D1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3E6E"/>
        </a:dk2>
        <a:lt2>
          <a:srgbClr val="00589C"/>
        </a:lt2>
        <a:accent1>
          <a:srgbClr val="515151"/>
        </a:accent1>
        <a:accent2>
          <a:srgbClr val="9C9C9C"/>
        </a:accent2>
        <a:accent3>
          <a:srgbClr val="FFFFFF"/>
        </a:accent3>
        <a:accent4>
          <a:srgbClr val="000000"/>
        </a:accent4>
        <a:accent5>
          <a:srgbClr val="B3B3B3"/>
        </a:accent5>
        <a:accent6>
          <a:srgbClr val="8D8D8D"/>
        </a:accent6>
        <a:hlink>
          <a:srgbClr val="B9B9B9"/>
        </a:hlink>
        <a:folHlink>
          <a:srgbClr val="D42D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owerPoint_HZI_template_english">
  <a:themeElements>
    <a:clrScheme name="Standarddesign 13">
      <a:dk1>
        <a:srgbClr val="000000"/>
      </a:dk1>
      <a:lt1>
        <a:srgbClr val="FFFFFF"/>
      </a:lt1>
      <a:dk2>
        <a:srgbClr val="003E6E"/>
      </a:dk2>
      <a:lt2>
        <a:srgbClr val="00589C"/>
      </a:lt2>
      <a:accent1>
        <a:srgbClr val="515151"/>
      </a:accent1>
      <a:accent2>
        <a:srgbClr val="9C9C9C"/>
      </a:accent2>
      <a:accent3>
        <a:srgbClr val="FFFFFF"/>
      </a:accent3>
      <a:accent4>
        <a:srgbClr val="000000"/>
      </a:accent4>
      <a:accent5>
        <a:srgbClr val="B3B3B3"/>
      </a:accent5>
      <a:accent6>
        <a:srgbClr val="8D8D8D"/>
      </a:accent6>
      <a:hlink>
        <a:srgbClr val="B9B9B9"/>
      </a:hlink>
      <a:folHlink>
        <a:srgbClr val="D42D1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3E6E"/>
        </a:dk2>
        <a:lt2>
          <a:srgbClr val="00589C"/>
        </a:lt2>
        <a:accent1>
          <a:srgbClr val="515151"/>
        </a:accent1>
        <a:accent2>
          <a:srgbClr val="9C9C9C"/>
        </a:accent2>
        <a:accent3>
          <a:srgbClr val="FFFFFF"/>
        </a:accent3>
        <a:accent4>
          <a:srgbClr val="000000"/>
        </a:accent4>
        <a:accent5>
          <a:srgbClr val="B3B3B3"/>
        </a:accent5>
        <a:accent6>
          <a:srgbClr val="8D8D8D"/>
        </a:accent6>
        <a:hlink>
          <a:srgbClr val="B9B9B9"/>
        </a:hlink>
        <a:folHlink>
          <a:srgbClr val="D42D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PowerPoint_HZI_template_english">
  <a:themeElements>
    <a:clrScheme name="Standarddesign 13">
      <a:dk1>
        <a:srgbClr val="000000"/>
      </a:dk1>
      <a:lt1>
        <a:srgbClr val="FFFFFF"/>
      </a:lt1>
      <a:dk2>
        <a:srgbClr val="003E6E"/>
      </a:dk2>
      <a:lt2>
        <a:srgbClr val="00589C"/>
      </a:lt2>
      <a:accent1>
        <a:srgbClr val="515151"/>
      </a:accent1>
      <a:accent2>
        <a:srgbClr val="9C9C9C"/>
      </a:accent2>
      <a:accent3>
        <a:srgbClr val="FFFFFF"/>
      </a:accent3>
      <a:accent4>
        <a:srgbClr val="000000"/>
      </a:accent4>
      <a:accent5>
        <a:srgbClr val="B3B3B3"/>
      </a:accent5>
      <a:accent6>
        <a:srgbClr val="8D8D8D"/>
      </a:accent6>
      <a:hlink>
        <a:srgbClr val="B9B9B9"/>
      </a:hlink>
      <a:folHlink>
        <a:srgbClr val="D42D1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3E6E"/>
        </a:dk2>
        <a:lt2>
          <a:srgbClr val="00589C"/>
        </a:lt2>
        <a:accent1>
          <a:srgbClr val="515151"/>
        </a:accent1>
        <a:accent2>
          <a:srgbClr val="9C9C9C"/>
        </a:accent2>
        <a:accent3>
          <a:srgbClr val="FFFFFF"/>
        </a:accent3>
        <a:accent4>
          <a:srgbClr val="000000"/>
        </a:accent4>
        <a:accent5>
          <a:srgbClr val="B3B3B3"/>
        </a:accent5>
        <a:accent6>
          <a:srgbClr val="8D8D8D"/>
        </a:accent6>
        <a:hlink>
          <a:srgbClr val="B9B9B9"/>
        </a:hlink>
        <a:folHlink>
          <a:srgbClr val="D42D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Standarddesign">
  <a:themeElements>
    <a:clrScheme name="Standarddesign 13">
      <a:dk1>
        <a:srgbClr val="000000"/>
      </a:dk1>
      <a:lt1>
        <a:srgbClr val="FFFFFF"/>
      </a:lt1>
      <a:dk2>
        <a:srgbClr val="003E6E"/>
      </a:dk2>
      <a:lt2>
        <a:srgbClr val="00589C"/>
      </a:lt2>
      <a:accent1>
        <a:srgbClr val="515151"/>
      </a:accent1>
      <a:accent2>
        <a:srgbClr val="9C9C9C"/>
      </a:accent2>
      <a:accent3>
        <a:srgbClr val="FFFFFF"/>
      </a:accent3>
      <a:accent4>
        <a:srgbClr val="000000"/>
      </a:accent4>
      <a:accent5>
        <a:srgbClr val="B3B3B3"/>
      </a:accent5>
      <a:accent6>
        <a:srgbClr val="8D8D8D"/>
      </a:accent6>
      <a:hlink>
        <a:srgbClr val="B9B9B9"/>
      </a:hlink>
      <a:folHlink>
        <a:srgbClr val="D42D1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3E6E"/>
        </a:dk2>
        <a:lt2>
          <a:srgbClr val="00589C"/>
        </a:lt2>
        <a:accent1>
          <a:srgbClr val="515151"/>
        </a:accent1>
        <a:accent2>
          <a:srgbClr val="9C9C9C"/>
        </a:accent2>
        <a:accent3>
          <a:srgbClr val="FFFFFF"/>
        </a:accent3>
        <a:accent4>
          <a:srgbClr val="000000"/>
        </a:accent4>
        <a:accent5>
          <a:srgbClr val="B3B3B3"/>
        </a:accent5>
        <a:accent6>
          <a:srgbClr val="8D8D8D"/>
        </a:accent6>
        <a:hlink>
          <a:srgbClr val="B9B9B9"/>
        </a:hlink>
        <a:folHlink>
          <a:srgbClr val="D42D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Bildschirmpräsentation (4:3)</PresentationFormat>
  <Paragraphs>176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5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Standarddesign</vt:lpstr>
      <vt:lpstr>1_Larissa</vt:lpstr>
      <vt:lpstr>PowerPoint_HZI_template_english</vt:lpstr>
      <vt:lpstr>1_PowerPoint_HZI_template_english</vt:lpstr>
      <vt:lpstr>1_Standarddesign</vt:lpstr>
      <vt:lpstr>Do we need and can we find novel antibiotics from microorganisms? 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The advantages of natural products</vt:lpstr>
      <vt:lpstr>What should we screen?</vt:lpstr>
    </vt:vector>
  </TitlesOfParts>
  <Company>Helmholtz-Zentrum für Infektionsforschung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we need and can we find novel antibiotics from microorganisms?</dc:title>
  <dc:creator>Joachim Wink</dc:creator>
  <cp:lastModifiedBy>Joachim Wink</cp:lastModifiedBy>
  <cp:revision>4</cp:revision>
  <dcterms:created xsi:type="dcterms:W3CDTF">2015-08-13T14:40:23Z</dcterms:created>
  <dcterms:modified xsi:type="dcterms:W3CDTF">2015-08-15T14:21:05Z</dcterms:modified>
</cp:coreProperties>
</file>