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307" r:id="rId3"/>
    <p:sldId id="266" r:id="rId4"/>
    <p:sldId id="265" r:id="rId5"/>
    <p:sldId id="336" r:id="rId6"/>
    <p:sldId id="337" r:id="rId7"/>
    <p:sldId id="359" r:id="rId8"/>
    <p:sldId id="360" r:id="rId9"/>
    <p:sldId id="340" r:id="rId10"/>
    <p:sldId id="342" r:id="rId11"/>
    <p:sldId id="341" r:id="rId12"/>
    <p:sldId id="343" r:id="rId13"/>
    <p:sldId id="30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46" r:id="rId22"/>
    <p:sldId id="349" r:id="rId23"/>
    <p:sldId id="276" r:id="rId24"/>
    <p:sldId id="347" r:id="rId25"/>
    <p:sldId id="277" r:id="rId26"/>
    <p:sldId id="309" r:id="rId27"/>
    <p:sldId id="310" r:id="rId28"/>
    <p:sldId id="311" r:id="rId29"/>
    <p:sldId id="312" r:id="rId30"/>
    <p:sldId id="313" r:id="rId31"/>
    <p:sldId id="355" r:id="rId32"/>
    <p:sldId id="317" r:id="rId33"/>
    <p:sldId id="324" r:id="rId34"/>
    <p:sldId id="325" r:id="rId35"/>
    <p:sldId id="326" r:id="rId36"/>
    <p:sldId id="330" r:id="rId37"/>
    <p:sldId id="331" r:id="rId3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7"/>
    <a:srgbClr val="FFA7A7"/>
    <a:srgbClr val="FFFF66"/>
    <a:srgbClr val="93CDDD"/>
    <a:srgbClr val="00FF00"/>
    <a:srgbClr val="CC3300"/>
    <a:srgbClr val="FFCC99"/>
    <a:srgbClr val="FBE9C1"/>
    <a:srgbClr val="F4B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3" autoAdjust="0"/>
    <p:restoredTop sz="94603" autoAdjust="0"/>
  </p:normalViewPr>
  <p:slideViewPr>
    <p:cSldViewPr>
      <p:cViewPr varScale="1">
        <p:scale>
          <a:sx n="55" d="100"/>
          <a:sy n="55" d="100"/>
        </p:scale>
        <p:origin x="-1768" y="-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21553-BF8A-4C9B-A41A-E2B424D9D1B6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92A64-760D-47B0-BA4E-9FCFF2449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35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Zástupný symbol pro poznámky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Times New Roman" pitchFamily="18" charset="0"/>
            </a:endParaRPr>
          </a:p>
        </p:txBody>
      </p:sp>
      <p:sp>
        <p:nvSpPr>
          <p:cNvPr id="20484" name="Zástupný symbol pro číslo snímku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CB13715D-1AED-4570-9746-7D6020294E05}" type="slidenum">
              <a:rPr lang="en-GB" altLang="cs-CZ" sz="1200" smtClean="0">
                <a:solidFill>
                  <a:srgbClr val="000000"/>
                </a:solidFill>
              </a:rPr>
              <a:pPr/>
              <a:t>31</a:t>
            </a:fld>
            <a:endParaRPr lang="en-GB" altLang="cs-CZ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7249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453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108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0672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1288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9177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0614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65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815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728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2940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3050"/>
            <a:ext cx="8228013" cy="58562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2606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FEAF0-18FE-499E-B074-26F101C61E84}" type="datetimeFigureOut">
              <a:rPr lang="cs-CZ" smtClean="0"/>
              <a:t>01.11.2016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A6004-3C23-4DEB-BE05-610E6E9856A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52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4CHDYGvuvo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3.png"/><Relationship Id="rId16" Type="http://schemas.openxmlformats.org/officeDocument/2006/relationships/image" Target="../media/image67.jpeg"/><Relationship Id="rId20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gif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jpe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vCc7_U93cA" TargetMode="External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image" Target="../media/image87.jpeg"/><Relationship Id="rId18" Type="http://schemas.openxmlformats.org/officeDocument/2006/relationships/image" Target="../media/image92.png"/><Relationship Id="rId3" Type="http://schemas.openxmlformats.org/officeDocument/2006/relationships/image" Target="../media/image77.png"/><Relationship Id="rId21" Type="http://schemas.openxmlformats.org/officeDocument/2006/relationships/image" Target="../media/image95.jpeg"/><Relationship Id="rId7" Type="http://schemas.openxmlformats.org/officeDocument/2006/relationships/image" Target="../media/image81.png"/><Relationship Id="rId12" Type="http://schemas.openxmlformats.org/officeDocument/2006/relationships/image" Target="../media/image86.jpeg"/><Relationship Id="rId17" Type="http://schemas.openxmlformats.org/officeDocument/2006/relationships/image" Target="../media/image91.png"/><Relationship Id="rId2" Type="http://schemas.openxmlformats.org/officeDocument/2006/relationships/image" Target="../media/image76.jpeg"/><Relationship Id="rId16" Type="http://schemas.openxmlformats.org/officeDocument/2006/relationships/image" Target="../media/image90.wmf"/><Relationship Id="rId20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jpeg"/><Relationship Id="rId15" Type="http://schemas.openxmlformats.org/officeDocument/2006/relationships/image" Target="../media/image89.png"/><Relationship Id="rId23" Type="http://schemas.openxmlformats.org/officeDocument/2006/relationships/image" Target="../media/image97.jpeg"/><Relationship Id="rId10" Type="http://schemas.openxmlformats.org/officeDocument/2006/relationships/image" Target="../media/image84.jpeg"/><Relationship Id="rId19" Type="http://schemas.openxmlformats.org/officeDocument/2006/relationships/image" Target="../media/image93.png"/><Relationship Id="rId4" Type="http://schemas.openxmlformats.org/officeDocument/2006/relationships/image" Target="../media/image78.jpeg"/><Relationship Id="rId9" Type="http://schemas.openxmlformats.org/officeDocument/2006/relationships/image" Target="../media/image83.png"/><Relationship Id="rId14" Type="http://schemas.openxmlformats.org/officeDocument/2006/relationships/image" Target="../media/image88.jpeg"/><Relationship Id="rId22" Type="http://schemas.openxmlformats.org/officeDocument/2006/relationships/image" Target="../media/image9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uyM7zkKFkQ" TargetMode="Externa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Ri6u9Wo0xk" TargetMode="External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CGd9I5d6nc" TargetMode="External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81000" y="1905001"/>
            <a:ext cx="8591791" cy="1676399"/>
          </a:xfrm>
        </p:spPr>
        <p:txBody>
          <a:bodyPr>
            <a:normAutofit fontScale="90000"/>
          </a:bodyPr>
          <a:lstStyle/>
          <a:p>
            <a:r>
              <a:rPr lang="cs-CZ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Cyber</a:t>
            </a:r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cs-CZ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performances</a:t>
            </a:r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, </a:t>
            </a:r>
            <a:b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r>
              <a:rPr lang="cs-CZ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technical</a:t>
            </a:r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and </a:t>
            </a:r>
            <a:r>
              <a:rPr lang="cs-CZ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artistic</a:t>
            </a:r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cs-CZ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collaboration</a:t>
            </a:r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cs-CZ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acro</a:t>
            </a:r>
            <a:r>
              <a:rPr lang="en-GB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ss</a:t>
            </a:r>
            <a:r>
              <a:rPr lang="en-GB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Internet</a:t>
            </a:r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r>
              <a:rPr lang="en-GB" dirty="0"/>
              <a:t> 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1865371" y="5294293"/>
            <a:ext cx="62118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 err="1" smtClean="0"/>
              <a:t>Computer</a:t>
            </a:r>
            <a:r>
              <a:rPr lang="cs-CZ" sz="2800" dirty="0" smtClean="0"/>
              <a:t> </a:t>
            </a:r>
            <a:r>
              <a:rPr lang="cs-CZ" sz="2800" dirty="0" err="1" smtClean="0"/>
              <a:t>Graphics</a:t>
            </a:r>
            <a:r>
              <a:rPr lang="cs-CZ" sz="2800" dirty="0" smtClean="0"/>
              <a:t> and </a:t>
            </a:r>
            <a:r>
              <a:rPr lang="cs-CZ" sz="2800" dirty="0" err="1" smtClean="0"/>
              <a:t>Animation</a:t>
            </a:r>
            <a:r>
              <a:rPr lang="en-US" sz="2800" dirty="0" smtClean="0"/>
              <a:t> 201</a:t>
            </a:r>
            <a:r>
              <a:rPr lang="cs-CZ" sz="2800" dirty="0" smtClean="0"/>
              <a:t>6</a:t>
            </a:r>
            <a:r>
              <a:rPr lang="en-US" sz="2800" dirty="0" smtClean="0"/>
              <a:t>, </a:t>
            </a:r>
          </a:p>
          <a:p>
            <a:pPr algn="ctr"/>
            <a:r>
              <a:rPr lang="cs-CZ" sz="2800" dirty="0" err="1" smtClean="0"/>
              <a:t>November</a:t>
            </a:r>
            <a:r>
              <a:rPr lang="cs-CZ" sz="2800" dirty="0" smtClean="0"/>
              <a:t> 7</a:t>
            </a:r>
            <a:r>
              <a:rPr lang="en-US" sz="2800" baseline="30000" dirty="0" err="1" smtClean="0"/>
              <a:t>th</a:t>
            </a:r>
            <a:r>
              <a:rPr lang="en-US" sz="2800" dirty="0" smtClean="0"/>
              <a:t>, </a:t>
            </a:r>
            <a:r>
              <a:rPr lang="cs-CZ" sz="2800" dirty="0" smtClean="0"/>
              <a:t>Las Vegas</a:t>
            </a:r>
            <a:r>
              <a:rPr lang="en-US" sz="2800" dirty="0" smtClean="0"/>
              <a:t>, </a:t>
            </a:r>
            <a:r>
              <a:rPr lang="cs-CZ" sz="2800" dirty="0" smtClean="0"/>
              <a:t> US</a:t>
            </a:r>
            <a:endParaRPr lang="cs-CZ" sz="2800" dirty="0"/>
          </a:p>
        </p:txBody>
      </p:sp>
      <p:sp>
        <p:nvSpPr>
          <p:cNvPr id="5" name="Podnadpis 2"/>
          <p:cNvSpPr txBox="1">
            <a:spLocks/>
          </p:cNvSpPr>
          <p:nvPr/>
        </p:nvSpPr>
        <p:spPr>
          <a:xfrm>
            <a:off x="609600" y="3048000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Jiri </a:t>
            </a:r>
            <a:r>
              <a:rPr lang="en-GB" sz="2400" dirty="0" err="1" smtClean="0"/>
              <a:t>Navratil</a:t>
            </a:r>
            <a:r>
              <a:rPr lang="cs-CZ" sz="2400" baseline="30000" dirty="0" smtClean="0"/>
              <a:t>1</a:t>
            </a:r>
            <a:r>
              <a:rPr lang="en-GB" sz="2400" dirty="0" smtClean="0"/>
              <a:t>, Sven </a:t>
            </a:r>
            <a:r>
              <a:rPr lang="en-GB" sz="2400" dirty="0" err="1" smtClean="0"/>
              <a:t>Ubik</a:t>
            </a:r>
            <a:r>
              <a:rPr lang="cs-CZ" sz="2400" baseline="30000" dirty="0" smtClean="0"/>
              <a:t> 1</a:t>
            </a:r>
            <a:r>
              <a:rPr lang="en-US" sz="2400" dirty="0" smtClean="0"/>
              <a:t>, </a:t>
            </a:r>
            <a:r>
              <a:rPr lang="en-GB" sz="2400" dirty="0" smtClean="0"/>
              <a:t>Jiri </a:t>
            </a:r>
            <a:r>
              <a:rPr lang="en-GB" sz="2400" dirty="0" err="1" smtClean="0"/>
              <a:t>Melnikov</a:t>
            </a:r>
            <a:r>
              <a:rPr lang="cs-CZ" sz="2400" baseline="30000" dirty="0" smtClean="0"/>
              <a:t> 1</a:t>
            </a:r>
            <a:r>
              <a:rPr lang="cs-CZ" sz="2400" dirty="0" smtClean="0"/>
              <a:t>, </a:t>
            </a:r>
            <a:endParaRPr lang="en-US" sz="2400" dirty="0" smtClean="0"/>
          </a:p>
        </p:txBody>
      </p:sp>
      <p:sp>
        <p:nvSpPr>
          <p:cNvPr id="7" name="Podnadpis 6"/>
          <p:cNvSpPr>
            <a:spLocks noGrp="1"/>
          </p:cNvSpPr>
          <p:nvPr>
            <p:ph type="subTitle" idx="1"/>
          </p:nvPr>
        </p:nvSpPr>
        <p:spPr>
          <a:xfrm>
            <a:off x="3352800" y="3810000"/>
            <a:ext cx="3276600" cy="533400"/>
          </a:xfrm>
        </p:spPr>
        <p:txBody>
          <a:bodyPr>
            <a:normAutofit fontScale="77500" lnSpcReduction="20000"/>
          </a:bodyPr>
          <a:lstStyle/>
          <a:p>
            <a:r>
              <a:rPr lang="cs-CZ" dirty="0" smtClean="0"/>
              <a:t>CESNET</a:t>
            </a:r>
            <a:r>
              <a:rPr lang="en-US" dirty="0" smtClean="0"/>
              <a:t> Czech Republic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3511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973558" y="1769983"/>
            <a:ext cx="66647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Digital Performance</a:t>
            </a:r>
            <a:r>
              <a:rPr lang="en-US" sz="1600" dirty="0" smtClean="0"/>
              <a:t> is a very wide category filled with a range of productions.</a:t>
            </a:r>
          </a:p>
          <a:p>
            <a:pPr algn="ctr"/>
            <a:r>
              <a:rPr lang="en-US" sz="1600" dirty="0" smtClean="0"/>
              <a:t>It is a generic performance  with an extra elements </a:t>
            </a:r>
          </a:p>
          <a:p>
            <a:pPr algn="ctr"/>
            <a:r>
              <a:rPr lang="en-US" sz="1600" dirty="0" smtClean="0"/>
              <a:t>incorporating and integrating computer technologies and techniques.</a:t>
            </a:r>
          </a:p>
          <a:p>
            <a:pPr algn="ctr"/>
            <a:r>
              <a:rPr lang="en-US" sz="1600" dirty="0" smtClean="0"/>
              <a:t>Usually its incorporate  multimedia  into any type of performance </a:t>
            </a:r>
          </a:p>
          <a:p>
            <a:pPr algn="ctr"/>
            <a:r>
              <a:rPr lang="en-US" sz="1600" dirty="0" smtClean="0"/>
              <a:t>whether it is live on a theatre stage or in the street. </a:t>
            </a:r>
            <a:endParaRPr lang="en-US" sz="16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666836" y="1066800"/>
            <a:ext cx="77913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Live Digital Performance</a:t>
            </a:r>
            <a:endParaRPr lang="cs-CZ" sz="44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1197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914400" y="5181600"/>
            <a:ext cx="7735386" cy="1231106"/>
          </a:xfrm>
          <a:prstGeom prst="rect">
            <a:avLst/>
          </a:prstGeom>
          <a:solidFill>
            <a:srgbClr val="FFFFA7">
              <a:alpha val="43922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cs-CZ" sz="2000" b="1" dirty="0" err="1" smtClean="0"/>
              <a:t>The</a:t>
            </a:r>
            <a:r>
              <a:rPr lang="cs-CZ" sz="2000" b="1" dirty="0" smtClean="0"/>
              <a:t> performance </a:t>
            </a:r>
            <a:r>
              <a:rPr lang="cs-CZ" sz="2000" b="1" dirty="0" err="1" smtClean="0"/>
              <a:t>became</a:t>
            </a:r>
            <a:r>
              <a:rPr lang="cs-CZ" sz="2000" b="1" dirty="0" smtClean="0"/>
              <a:t> a live </a:t>
            </a:r>
            <a:r>
              <a:rPr lang="cs-CZ" sz="2000" b="1" dirty="0" err="1" smtClean="0"/>
              <a:t>demonstartion</a:t>
            </a:r>
            <a:r>
              <a:rPr lang="cs-CZ" sz="2000" b="1" dirty="0" smtClean="0"/>
              <a:t> </a:t>
            </a:r>
          </a:p>
          <a:p>
            <a:pPr algn="ctr"/>
            <a:r>
              <a:rPr lang="cs-CZ" dirty="0" err="1" smtClean="0"/>
              <a:t>using</a:t>
            </a:r>
            <a:r>
              <a:rPr lang="cs-CZ" dirty="0" smtClean="0"/>
              <a:t> </a:t>
            </a:r>
            <a:r>
              <a:rPr lang="cs-CZ" dirty="0" err="1" smtClean="0"/>
              <a:t>advanced</a:t>
            </a:r>
            <a:r>
              <a:rPr lang="cs-CZ" dirty="0" smtClean="0"/>
              <a:t> </a:t>
            </a:r>
            <a:r>
              <a:rPr lang="cs-CZ" dirty="0" err="1" smtClean="0"/>
              <a:t>conference</a:t>
            </a:r>
            <a:r>
              <a:rPr lang="cs-CZ" dirty="0" smtClean="0"/>
              <a:t> </a:t>
            </a:r>
            <a:r>
              <a:rPr lang="cs-CZ" dirty="0" err="1" smtClean="0"/>
              <a:t>systems</a:t>
            </a:r>
            <a:r>
              <a:rPr lang="cs-CZ" dirty="0" smtClean="0"/>
              <a:t>, </a:t>
            </a:r>
            <a:r>
              <a:rPr lang="cs-CZ" dirty="0" err="1" smtClean="0"/>
              <a:t>streaming</a:t>
            </a:r>
            <a:r>
              <a:rPr lang="cs-CZ" dirty="0" smtClean="0"/>
              <a:t> media and </a:t>
            </a:r>
            <a:r>
              <a:rPr lang="cs-CZ" dirty="0" err="1" smtClean="0"/>
              <a:t>high</a:t>
            </a:r>
            <a:r>
              <a:rPr lang="cs-CZ" dirty="0" smtClean="0"/>
              <a:t> speed </a:t>
            </a:r>
            <a:r>
              <a:rPr lang="cs-CZ" dirty="0" err="1" smtClean="0"/>
              <a:t>networks</a:t>
            </a:r>
            <a:r>
              <a:rPr lang="cs-CZ" dirty="0" smtClean="0"/>
              <a:t>. </a:t>
            </a:r>
          </a:p>
          <a:p>
            <a:pPr algn="ctr"/>
            <a:r>
              <a:rPr lang="cs-CZ" b="1" dirty="0" err="1" smtClean="0"/>
              <a:t>Distributed</a:t>
            </a:r>
            <a:r>
              <a:rPr lang="cs-CZ" b="1" dirty="0" smtClean="0"/>
              <a:t> </a:t>
            </a:r>
            <a:r>
              <a:rPr lang="cs-CZ" b="1" dirty="0" err="1" smtClean="0"/>
              <a:t>environment</a:t>
            </a:r>
            <a:r>
              <a:rPr lang="cs-CZ" b="1" dirty="0" smtClean="0"/>
              <a:t>  </a:t>
            </a:r>
          </a:p>
          <a:p>
            <a:pPr algn="ctr"/>
            <a:r>
              <a:rPr lang="cs-CZ" dirty="0" err="1" smtClean="0"/>
              <a:t>can</a:t>
            </a:r>
            <a:r>
              <a:rPr lang="cs-CZ" dirty="0" smtClean="0"/>
              <a:t> support </a:t>
            </a:r>
            <a:r>
              <a:rPr lang="cs-CZ" dirty="0" err="1" smtClean="0"/>
              <a:t>creativity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scenic</a:t>
            </a:r>
            <a:r>
              <a:rPr lang="cs-CZ" dirty="0" smtClean="0"/>
              <a:t> </a:t>
            </a:r>
            <a:r>
              <a:rPr lang="cs-CZ" dirty="0" err="1" smtClean="0"/>
              <a:t>arts</a:t>
            </a:r>
            <a:r>
              <a:rPr lang="cs-CZ" dirty="0" smtClean="0"/>
              <a:t>, </a:t>
            </a:r>
            <a:r>
              <a:rPr lang="cs-CZ" dirty="0" err="1" smtClean="0"/>
              <a:t>especially</a:t>
            </a:r>
            <a:r>
              <a:rPr lang="cs-CZ" dirty="0" smtClean="0"/>
              <a:t>  </a:t>
            </a:r>
            <a:r>
              <a:rPr lang="cs-CZ" dirty="0" err="1" smtClean="0"/>
              <a:t>theatre</a:t>
            </a:r>
            <a:r>
              <a:rPr lang="cs-CZ" dirty="0" smtClean="0"/>
              <a:t>, </a:t>
            </a:r>
            <a:r>
              <a:rPr lang="cs-CZ" dirty="0" err="1" smtClean="0"/>
              <a:t>dance</a:t>
            </a:r>
            <a:r>
              <a:rPr lang="cs-CZ" dirty="0" smtClean="0"/>
              <a:t> and performance</a:t>
            </a:r>
            <a:endParaRPr lang="en-US" dirty="0"/>
          </a:p>
        </p:txBody>
      </p:sp>
      <p:pic>
        <p:nvPicPr>
          <p:cNvPr id="9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00400"/>
            <a:ext cx="2652889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D:\CESNET\Aktivity\prednasky\APAN\APAN-TW-2014\cultural\Sven-foto\vlcsnap-2014-08-12-23h03m43s1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900" y="3200400"/>
            <a:ext cx="2757300" cy="184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07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850" y="28575"/>
            <a:ext cx="10309225" cy="688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5" name="TextovéPole 5"/>
          <p:cNvSpPr txBox="1">
            <a:spLocks noChangeArrowheads="1"/>
          </p:cNvSpPr>
          <p:nvPr/>
        </p:nvSpPr>
        <p:spPr bwMode="auto">
          <a:xfrm>
            <a:off x="1500188" y="517525"/>
            <a:ext cx="6713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FFFF00"/>
                </a:solidFill>
              </a:rPr>
              <a:t>Concert </a:t>
            </a:r>
            <a:r>
              <a:rPr lang="en-US" altLang="cs-CZ" sz="2400" b="1" dirty="0">
                <a:solidFill>
                  <a:srgbClr val="FFFF00"/>
                </a:solidFill>
              </a:rPr>
              <a:t>in HAMU </a:t>
            </a:r>
            <a:r>
              <a:rPr lang="cs-CZ" altLang="cs-CZ" sz="2400" b="1" dirty="0" err="1">
                <a:solidFill>
                  <a:srgbClr val="FFFF00"/>
                </a:solidFill>
              </a:rPr>
              <a:t>recording</a:t>
            </a:r>
            <a:r>
              <a:rPr lang="cs-CZ" altLang="cs-CZ" sz="2400" b="1" dirty="0">
                <a:solidFill>
                  <a:srgbClr val="FFFF00"/>
                </a:solidFill>
              </a:rPr>
              <a:t> </a:t>
            </a:r>
            <a:r>
              <a:rPr lang="en-US" altLang="cs-CZ" sz="2400" b="1" dirty="0">
                <a:solidFill>
                  <a:srgbClr val="FFFF00"/>
                </a:solidFill>
              </a:rPr>
              <a:t>studio at Prague</a:t>
            </a:r>
            <a:endParaRPr lang="cs-CZ" altLang="cs-CZ" sz="2400" b="1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352800"/>
            <a:ext cx="5555906" cy="3008706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 descr="D:\CESNET\Aktivity\prednasky\CESNET\2013\3DFF\FOTOubik\foto_3D_prenosy_CESNET\kulturni\Hawaii2013\dscn2669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4846796"/>
            <a:ext cx="2209799" cy="1762347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4" name="TextovéPole 1"/>
          <p:cNvSpPr txBox="1">
            <a:spLocks noChangeArrowheads="1"/>
          </p:cNvSpPr>
          <p:nvPr/>
        </p:nvSpPr>
        <p:spPr bwMode="auto">
          <a:xfrm>
            <a:off x="3657600" y="5943600"/>
            <a:ext cx="3603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2000" b="1" dirty="0">
                <a:solidFill>
                  <a:schemeClr val="bg1"/>
                </a:solidFill>
              </a:rPr>
              <a:t>Presented in 3D in Honolulu</a:t>
            </a:r>
            <a:endParaRPr lang="cs-CZ" altLang="cs-CZ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50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Obrázek 4" descr="apan2013-HAMU-sche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1533525"/>
            <a:ext cx="9077325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ovéPole 6"/>
          <p:cNvSpPr txBox="1">
            <a:spLocks noChangeArrowheads="1"/>
          </p:cNvSpPr>
          <p:nvPr/>
        </p:nvSpPr>
        <p:spPr bwMode="auto">
          <a:xfrm>
            <a:off x="26988" y="1695450"/>
            <a:ext cx="38147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cs-CZ" sz="1800" dirty="0" smtClean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Network V</a:t>
            </a:r>
            <a:r>
              <a:rPr lang="cs-CZ" altLang="cs-CZ" sz="1800" dirty="0" smtClean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LAN </a:t>
            </a:r>
            <a:r>
              <a:rPr lang="en-US" altLang="cs-CZ" sz="1800" dirty="0" smtClean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in several </a:t>
            </a:r>
            <a:r>
              <a:rPr lang="en-US" altLang="cs-CZ" sz="1800" dirty="0" err="1" smtClean="0">
                <a:solidFill>
                  <a:schemeClr val="bg1">
                    <a:lumMod val="50000"/>
                  </a:schemeClr>
                </a:solidFill>
                <a:latin typeface="Helvetica" pitchFamily="34" charset="0"/>
              </a:rPr>
              <a:t>domaines</a:t>
            </a:r>
            <a:endParaRPr lang="en-GB" altLang="cs-CZ" sz="1800" dirty="0" smtClean="0">
              <a:solidFill>
                <a:schemeClr val="bg1">
                  <a:lumMod val="50000"/>
                </a:schemeClr>
              </a:solidFill>
              <a:latin typeface="Helvetic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cs-CZ" altLang="cs-CZ" sz="1800" dirty="0" smtClean="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Distance </a:t>
            </a:r>
            <a:r>
              <a:rPr lang="cs-CZ" altLang="cs-CZ" sz="1800" dirty="0" err="1" smtClean="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approx</a:t>
            </a:r>
            <a:r>
              <a:rPr lang="cs-CZ" altLang="cs-CZ" sz="1800" dirty="0" smtClean="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. </a:t>
            </a:r>
            <a:endParaRPr lang="en-US" altLang="cs-CZ" sz="1800" dirty="0" smtClean="0">
              <a:solidFill>
                <a:srgbClr val="000000"/>
              </a:solidFill>
              <a:latin typeface="Helvetica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cs-CZ" sz="1800" dirty="0" smtClean="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16000 km (10000 miles)</a:t>
            </a:r>
            <a:endParaRPr lang="cs-CZ" altLang="cs-CZ" sz="1800" dirty="0" smtClean="0">
              <a:solidFill>
                <a:srgbClr val="000000"/>
              </a:solidFill>
              <a:latin typeface="Helvetica" pitchFamily="34" charset="0"/>
              <a:cs typeface="Arial" pitchFamily="34" charset="0"/>
            </a:endParaRPr>
          </a:p>
        </p:txBody>
      </p:sp>
      <p:pic>
        <p:nvPicPr>
          <p:cNvPr id="45060" name="Picture 2" descr="http://www.cermusa.francis.edu/holidaycon/images/internet2_logo_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5605463"/>
            <a:ext cx="1081087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4" descr="http://www.cesnet.cz/provoz/img/geant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5654675"/>
            <a:ext cx="1370012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8" descr="http://upload.wikimedia.org/wikipedia/en/8/8e/University_of_Hawaii_sea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3" y="5567363"/>
            <a:ext cx="89535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Obrázek 9" descr="pasnet_log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8" y="5862638"/>
            <a:ext cx="154781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Obdélník 11"/>
          <p:cNvSpPr>
            <a:spLocks noChangeArrowheads="1"/>
          </p:cNvSpPr>
          <p:nvPr/>
        </p:nvSpPr>
        <p:spPr bwMode="auto">
          <a:xfrm>
            <a:off x="354013" y="381000"/>
            <a:ext cx="818038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333399"/>
              </a:buClr>
              <a:buFontTx/>
              <a:buNone/>
              <a:defRPr/>
            </a:pPr>
            <a:r>
              <a:rPr lang="cs-CZ" altLang="cs-CZ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</a:rPr>
              <a:t> </a:t>
            </a:r>
            <a:r>
              <a:rPr lang="en-US" altLang="cs-CZ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</a:rPr>
              <a:t>The Chamber Concert in</a:t>
            </a:r>
            <a:r>
              <a:rPr lang="cs-CZ" altLang="cs-CZ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</a:rPr>
              <a:t> </a:t>
            </a:r>
            <a:r>
              <a:rPr lang="en-US" altLang="cs-CZ" b="1" dirty="0" smtClean="0">
                <a:solidFill>
                  <a:schemeClr val="accent1">
                    <a:lumMod val="50000"/>
                  </a:schemeClr>
                </a:solidFill>
                <a:latin typeface="Helvetica" pitchFamily="34" charset="0"/>
              </a:rPr>
              <a:t>3D</a:t>
            </a:r>
            <a:endParaRPr lang="cs-CZ" altLang="cs-CZ" b="1" dirty="0" smtClean="0">
              <a:solidFill>
                <a:schemeClr val="accent1">
                  <a:lumMod val="50000"/>
                </a:schemeClr>
              </a:solidFill>
              <a:latin typeface="Helvetica" pitchFamily="34" charset="0"/>
            </a:endParaRPr>
          </a:p>
          <a:p>
            <a:pPr algn="ctr" eaLnBrk="1" hangingPunct="1">
              <a:spcBef>
                <a:spcPct val="0"/>
              </a:spcBef>
              <a:buClr>
                <a:srgbClr val="333399"/>
              </a:buClr>
              <a:buFontTx/>
              <a:buNone/>
              <a:defRPr/>
            </a:pPr>
            <a:r>
              <a:rPr lang="cs-CZ" altLang="cs-CZ" sz="1800" dirty="0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</a:rPr>
              <a:t>(</a:t>
            </a:r>
            <a:r>
              <a:rPr lang="cs-CZ" altLang="cs-CZ" sz="1800" dirty="0" err="1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</a:rPr>
              <a:t>from</a:t>
            </a:r>
            <a:r>
              <a:rPr lang="cs-CZ" altLang="cs-CZ" sz="1800" dirty="0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</a:rPr>
              <a:t> HAMU Prague to  </a:t>
            </a:r>
            <a:r>
              <a:rPr lang="cs-CZ" altLang="cs-CZ" sz="1800" dirty="0" err="1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</a:rPr>
              <a:t>Hawaii</a:t>
            </a:r>
            <a:r>
              <a:rPr lang="cs-CZ" altLang="cs-CZ" sz="1800" dirty="0" smtClean="0">
                <a:solidFill>
                  <a:schemeClr val="bg1">
                    <a:lumMod val="65000"/>
                  </a:schemeClr>
                </a:solidFill>
                <a:latin typeface="Helvetica" pitchFamily="34" charset="0"/>
              </a:rPr>
              <a:t> University Honolulu)</a:t>
            </a:r>
            <a:endParaRPr lang="en-US" altLang="cs-CZ" sz="2000" dirty="0" smtClean="0">
              <a:solidFill>
                <a:schemeClr val="bg1">
                  <a:lumMod val="65000"/>
                </a:schemeClr>
              </a:solidFill>
              <a:latin typeface="Helvetica" pitchFamily="34" charset="0"/>
            </a:endParaRPr>
          </a:p>
          <a:p>
            <a:pPr algn="ctr" eaLnBrk="1" hangingPunct="1">
              <a:spcBef>
                <a:spcPct val="0"/>
              </a:spcBef>
              <a:buClr>
                <a:srgbClr val="333399"/>
              </a:buClr>
              <a:buFontTx/>
              <a:buNone/>
              <a:defRPr/>
            </a:pPr>
            <a:r>
              <a:rPr lang="en-US" altLang="cs-CZ" sz="2400" b="1" dirty="0" smtClean="0">
                <a:latin typeface="Helvetica" pitchFamily="34" charset="0"/>
              </a:rPr>
              <a:t>TIP2013 </a:t>
            </a:r>
            <a:r>
              <a:rPr lang="cs-CZ" altLang="cs-CZ" sz="2400" b="1" dirty="0" smtClean="0">
                <a:latin typeface="Helvetica" pitchFamily="34" charset="0"/>
              </a:rPr>
              <a:t>– APAN35</a:t>
            </a:r>
          </a:p>
        </p:txBody>
      </p:sp>
      <p:sp>
        <p:nvSpPr>
          <p:cNvPr id="13" name="TextovéPole 7"/>
          <p:cNvSpPr txBox="1">
            <a:spLocks noChangeArrowheads="1"/>
          </p:cNvSpPr>
          <p:nvPr/>
        </p:nvSpPr>
        <p:spPr bwMode="auto">
          <a:xfrm>
            <a:off x="3927475" y="6359525"/>
            <a:ext cx="2478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Networking partners</a:t>
            </a:r>
            <a:endParaRPr lang="cs-CZ" sz="2000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TextovéPole 8"/>
          <p:cNvSpPr txBox="1">
            <a:spLocks noChangeArrowheads="1"/>
          </p:cNvSpPr>
          <p:nvPr/>
        </p:nvSpPr>
        <p:spPr bwMode="auto">
          <a:xfrm>
            <a:off x="2374900" y="4541838"/>
            <a:ext cx="4244975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cs-CZ" b="1" dirty="0" smtClean="0">
                <a:solidFill>
                  <a:schemeClr val="bg1">
                    <a:lumMod val="65000"/>
                  </a:schemeClr>
                </a:solidFill>
              </a:rPr>
              <a:t>35</a:t>
            </a:r>
            <a:r>
              <a:rPr lang="cs-CZ" sz="1100" b="1" dirty="0" smtClean="0">
                <a:solidFill>
                  <a:schemeClr val="bg1">
                    <a:lumMod val="65000"/>
                  </a:schemeClr>
                </a:solidFill>
              </a:rPr>
              <a:t>th </a:t>
            </a:r>
            <a:r>
              <a:rPr lang="cs-CZ" b="1" dirty="0" smtClean="0">
                <a:solidFill>
                  <a:schemeClr val="bg1">
                    <a:lumMod val="65000"/>
                  </a:schemeClr>
                </a:solidFill>
              </a:rPr>
              <a:t>APAN </a:t>
            </a:r>
          </a:p>
          <a:p>
            <a:pPr algn="ctr" eaLnBrk="1" hangingPunct="1">
              <a:defRPr/>
            </a:pP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Culture working group session</a:t>
            </a:r>
          </a:p>
          <a:p>
            <a:pPr algn="ctr" eaLnBrk="1" hangingPunct="1">
              <a:defRPr/>
            </a:pPr>
            <a:r>
              <a:rPr lang="cs-CZ" sz="1600" dirty="0">
                <a:solidFill>
                  <a:schemeClr val="bg1">
                    <a:lumMod val="65000"/>
                  </a:schemeClr>
                </a:solidFill>
              </a:rPr>
              <a:t>http://meetings.internet2.edu/2013-01-jt</a:t>
            </a:r>
            <a:r>
              <a:rPr lang="cs-CZ" sz="1600" dirty="0" smtClean="0">
                <a:solidFill>
                  <a:schemeClr val="bg1">
                    <a:lumMod val="65000"/>
                  </a:schemeClr>
                </a:solidFill>
              </a:rPr>
              <a:t>/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 </a:t>
            </a:r>
            <a:endParaRPr lang="cs-CZ" sz="1600" i="1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5067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2420938"/>
            <a:ext cx="700087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8" name="TextovéPole 1"/>
          <p:cNvSpPr txBox="1">
            <a:spLocks noChangeArrowheads="1"/>
          </p:cNvSpPr>
          <p:nvPr/>
        </p:nvSpPr>
        <p:spPr bwMode="auto">
          <a:xfrm>
            <a:off x="6718300" y="4862513"/>
            <a:ext cx="922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HD video</a:t>
            </a:r>
            <a:endParaRPr lang="cs-CZ" altLang="cs-CZ" sz="1400"/>
          </a:p>
        </p:txBody>
      </p:sp>
      <p:pic>
        <p:nvPicPr>
          <p:cNvPr id="45069" name="Picture 54" descr="cesnet-logo-20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3" y="5791200"/>
            <a:ext cx="14636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52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819400"/>
            <a:ext cx="7685856" cy="939208"/>
          </a:xfrm>
          <a:solidFill>
            <a:srgbClr val="FFE0C1">
              <a:alpha val="42745"/>
            </a:srgbClr>
          </a:solidFill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Interactive DEMO </a:t>
            </a: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cs-CZ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is based on several interdisciplinary</a:t>
            </a:r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fundaments:</a:t>
            </a:r>
            <a:endParaRPr lang="cs-CZ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33664"/>
            <a:ext cx="8229600" cy="2519536"/>
          </a:xfrm>
          <a:solidFill>
            <a:schemeClr val="accent6">
              <a:lumMod val="20000"/>
              <a:lumOff val="80000"/>
              <a:alpha val="43137"/>
            </a:schemeClr>
          </a:solidFill>
        </p:spPr>
        <p:txBody>
          <a:bodyPr>
            <a:normAutofit/>
          </a:bodyPr>
          <a:lstStyle/>
          <a:p>
            <a:r>
              <a:rPr lang="en-US" sz="2400" dirty="0" err="1" smtClean="0"/>
              <a:t>Langwei</a:t>
            </a:r>
            <a:r>
              <a:rPr lang="cs-CZ" sz="2400" dirty="0" smtClean="0"/>
              <a:t>l</a:t>
            </a:r>
            <a:r>
              <a:rPr lang="en-US" sz="2400" dirty="0" smtClean="0"/>
              <a:t>l historical model of old Prague</a:t>
            </a:r>
          </a:p>
          <a:p>
            <a:r>
              <a:rPr lang="en-US" sz="2400" dirty="0" smtClean="0"/>
              <a:t>Advanced IT - Virtual Reality tools as CAVE and the applications for modeling of architectural objects</a:t>
            </a:r>
          </a:p>
          <a:p>
            <a:r>
              <a:rPr lang="en-US" sz="2400" dirty="0" smtClean="0"/>
              <a:t>Extreme fast networks and tools for to transporting huge volume of data in real time </a:t>
            </a:r>
          </a:p>
          <a:p>
            <a:r>
              <a:rPr lang="en-US" sz="2400" dirty="0" smtClean="0"/>
              <a:t>3D </a:t>
            </a:r>
            <a:r>
              <a:rPr lang="en-US" sz="2400" dirty="0" err="1" smtClean="0"/>
              <a:t>visualiz</a:t>
            </a:r>
            <a:r>
              <a:rPr lang="cs-CZ" sz="2400" dirty="0" smtClean="0"/>
              <a:t>a</a:t>
            </a:r>
            <a:r>
              <a:rPr lang="en-US" sz="2400" dirty="0" err="1" smtClean="0"/>
              <a:t>tion</a:t>
            </a:r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-228600" y="533400"/>
            <a:ext cx="87953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cs-CZ" sz="3200" dirty="0" smtClean="0">
                <a:solidFill>
                  <a:schemeClr val="tx2">
                    <a:lumMod val="75000"/>
                  </a:schemeClr>
                </a:solidFill>
              </a:rPr>
              <a:t>Project</a:t>
            </a:r>
          </a:p>
          <a:p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cs-CZ" sz="4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Virtual</a:t>
            </a:r>
            <a:r>
              <a:rPr lang="cs-C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cs-CZ" sz="4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Walking</a:t>
            </a:r>
            <a:r>
              <a:rPr lang="cs-C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in </a:t>
            </a:r>
            <a:r>
              <a:rPr lang="cs-CZ" sz="4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Historical</a:t>
            </a:r>
            <a:r>
              <a:rPr lang="cs-CZ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Prague</a:t>
            </a:r>
            <a:endParaRPr lang="cs-CZ" sz="3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cs-CZ" sz="3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one of the examples how </a:t>
            </a:r>
          </a:p>
          <a:p>
            <a:r>
              <a:rPr lang="cs-CZ" sz="3200" dirty="0" smtClean="0">
                <a:solidFill>
                  <a:schemeClr val="tx2">
                    <a:lumMod val="75000"/>
                  </a:schemeClr>
                </a:solidFill>
              </a:rPr>
              <a:t>w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e can present preserved cultural </a:t>
            </a:r>
            <a:r>
              <a:rPr lang="cs-CZ" sz="3200" dirty="0" err="1" smtClean="0">
                <a:solidFill>
                  <a:schemeClr val="tx2">
                    <a:lumMod val="75000"/>
                  </a:schemeClr>
                </a:solidFill>
              </a:rPr>
              <a:t>exhibits</a:t>
            </a:r>
            <a:endParaRPr lang="cs-CZ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8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30" y="1295400"/>
            <a:ext cx="714267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371600" y="381000"/>
            <a:ext cx="6647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 err="1" smtClean="0"/>
              <a:t>Langweill</a:t>
            </a:r>
            <a:r>
              <a:rPr lang="cs-CZ" sz="4400" b="1" dirty="0" smtClean="0"/>
              <a:t> model </a:t>
            </a:r>
            <a:r>
              <a:rPr lang="cs-CZ" sz="4400" b="1" dirty="0" err="1" smtClean="0"/>
              <a:t>of</a:t>
            </a:r>
            <a:r>
              <a:rPr lang="cs-CZ" sz="4400" b="1" dirty="0" smtClean="0"/>
              <a:t> Prague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01828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62000" y="297359"/>
            <a:ext cx="80473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400" b="1" dirty="0" err="1" smtClean="0">
                <a:cs typeface="Times New Roman" pitchFamily="18" charset="0"/>
              </a:rPr>
              <a:t>Few</a:t>
            </a:r>
            <a:r>
              <a:rPr lang="cs-CZ" sz="4400" b="1" dirty="0" smtClean="0">
                <a:cs typeface="Times New Roman" pitchFamily="18" charset="0"/>
              </a:rPr>
              <a:t> </a:t>
            </a:r>
            <a:r>
              <a:rPr lang="cs-CZ" sz="4400" b="1" dirty="0" err="1" smtClean="0">
                <a:cs typeface="Times New Roman" pitchFamily="18" charset="0"/>
              </a:rPr>
              <a:t>details</a:t>
            </a:r>
            <a:r>
              <a:rPr lang="cs-CZ" sz="4400" b="1" dirty="0" smtClean="0">
                <a:cs typeface="Times New Roman" pitchFamily="18" charset="0"/>
              </a:rPr>
              <a:t> </a:t>
            </a:r>
            <a:r>
              <a:rPr lang="cs-CZ" sz="4400" b="1" dirty="0" err="1" smtClean="0">
                <a:cs typeface="Times New Roman" pitchFamily="18" charset="0"/>
              </a:rPr>
              <a:t>of</a:t>
            </a:r>
            <a:r>
              <a:rPr lang="cs-CZ" sz="4400" b="1" dirty="0" smtClean="0">
                <a:cs typeface="Times New Roman" pitchFamily="18" charset="0"/>
              </a:rPr>
              <a:t> </a:t>
            </a:r>
            <a:r>
              <a:rPr lang="cs-CZ" sz="4400" b="1" dirty="0" err="1" smtClean="0">
                <a:cs typeface="Times New Roman" pitchFamily="18" charset="0"/>
              </a:rPr>
              <a:t>paperboard</a:t>
            </a:r>
            <a:r>
              <a:rPr lang="en-US" sz="4400" b="1" dirty="0" smtClean="0">
                <a:cs typeface="Times New Roman" pitchFamily="18" charset="0"/>
              </a:rPr>
              <a:t> model </a:t>
            </a:r>
            <a:endParaRPr lang="cs-CZ" sz="4400" b="1" dirty="0">
              <a:cs typeface="Times New Roman" pitchFamily="18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3763543"/>
            <a:ext cx="5867400" cy="275473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2703512" cy="1811584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764" y="1671400"/>
            <a:ext cx="4254036" cy="3053000"/>
          </a:xfrm>
          <a:prstGeom prst="rect">
            <a:avLst/>
          </a:prstGeom>
          <a:noFill/>
          <a:ln w="2857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771" y="2402931"/>
            <a:ext cx="1692891" cy="1711869"/>
          </a:xfrm>
          <a:prstGeom prst="rect">
            <a:avLst/>
          </a:prstGeom>
          <a:ln w="38100"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892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4192382" cy="275048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678" y="2222249"/>
            <a:ext cx="4194003" cy="271891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012" y="4077072"/>
            <a:ext cx="4209929" cy="271891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37112"/>
            <a:ext cx="1915465" cy="179915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437112"/>
            <a:ext cx="1891591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5371731" y="97468"/>
            <a:ext cx="2595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Digital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model</a:t>
            </a:r>
            <a:endParaRPr lang="cs-CZ" sz="3200" b="1" dirty="0">
              <a:solidFill>
                <a:srgbClr val="FF0000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25338" y="2942272"/>
            <a:ext cx="34933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result of the </a:t>
            </a:r>
            <a:r>
              <a:rPr lang="en-US" dirty="0" smtClean="0"/>
              <a:t>photography process  </a:t>
            </a:r>
            <a:r>
              <a:rPr lang="en-US" dirty="0"/>
              <a:t>was </a:t>
            </a:r>
            <a:r>
              <a:rPr lang="en-US" dirty="0" smtClean="0"/>
              <a:t>approx.  250,000 photos  with</a:t>
            </a:r>
            <a:r>
              <a:rPr lang="en-US" dirty="0"/>
              <a:t> </a:t>
            </a:r>
            <a:r>
              <a:rPr lang="en-US" dirty="0" smtClean="0"/>
              <a:t>16 </a:t>
            </a:r>
            <a:r>
              <a:rPr lang="en-US" dirty="0" err="1"/>
              <a:t>Mpix</a:t>
            </a:r>
            <a:r>
              <a:rPr lang="en-US" dirty="0"/>
              <a:t> </a:t>
            </a:r>
            <a:r>
              <a:rPr lang="en-US" dirty="0" smtClean="0"/>
              <a:t> resolution. </a:t>
            </a:r>
          </a:p>
          <a:p>
            <a:r>
              <a:rPr lang="en-US" dirty="0" smtClean="0"/>
              <a:t>The </a:t>
            </a:r>
            <a:r>
              <a:rPr lang="en-US" dirty="0"/>
              <a:t>total capacity </a:t>
            </a:r>
            <a:r>
              <a:rPr lang="en-US" dirty="0" smtClean="0"/>
              <a:t>of </a:t>
            </a:r>
            <a:r>
              <a:rPr lang="en-US" dirty="0"/>
              <a:t>the stored  </a:t>
            </a:r>
            <a:endParaRPr lang="en-US" dirty="0" smtClean="0"/>
          </a:p>
          <a:p>
            <a:r>
              <a:rPr lang="en-US" dirty="0" smtClean="0"/>
              <a:t>rough data  exceeded </a:t>
            </a:r>
            <a:r>
              <a:rPr lang="en-US" dirty="0"/>
              <a:t>6 TB. 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35496" y="6239634"/>
            <a:ext cx="50405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details can be found:</a:t>
            </a:r>
          </a:p>
          <a:p>
            <a:r>
              <a:rPr lang="en-US" sz="1400" dirty="0" smtClean="0"/>
              <a:t>http://cipa.icomos.org/fileadmin/template/doc/PRAGUE/030.pdf</a:t>
            </a:r>
          </a:p>
          <a:p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867961" y="857071"/>
            <a:ext cx="3514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Digital model was created by</a:t>
            </a:r>
          </a:p>
          <a:p>
            <a:r>
              <a:rPr lang="en-US" dirty="0" smtClean="0"/>
              <a:t> KIT digital Czech </a:t>
            </a:r>
            <a:r>
              <a:rPr lang="en-US" dirty="0" err="1" smtClean="0"/>
              <a:t>a.s</a:t>
            </a:r>
            <a:r>
              <a:rPr lang="en-US" dirty="0" smtClean="0"/>
              <a:t>.  </a:t>
            </a:r>
          </a:p>
          <a:p>
            <a:r>
              <a:rPr lang="en-US" dirty="0"/>
              <a:t>w</a:t>
            </a:r>
            <a:r>
              <a:rPr lang="en-US" dirty="0" smtClean="0"/>
              <a:t>ith collaboration of CTU at Prague</a:t>
            </a:r>
          </a:p>
          <a:p>
            <a:r>
              <a:rPr lang="en-US" dirty="0" smtClean="0"/>
              <a:t>Faculty of Electro Engineering</a:t>
            </a:r>
          </a:p>
        </p:txBody>
      </p:sp>
    </p:spTree>
    <p:extLst>
      <p:ext uri="{BB962C8B-B14F-4D97-AF65-F5344CB8AC3E}">
        <p14:creationId xmlns:p14="http://schemas.microsoft.com/office/powerpoint/2010/main" val="411614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/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86868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764704"/>
            <a:ext cx="9144000" cy="4450524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212360" y="2267580"/>
            <a:ext cx="1191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Rtt</a:t>
            </a:r>
            <a:r>
              <a:rPr lang="en-US" dirty="0" smtClean="0"/>
              <a:t> 217 </a:t>
            </a:r>
            <a:r>
              <a:rPr lang="en-US" dirty="0" err="1" smtClean="0"/>
              <a:t>ms</a:t>
            </a:r>
            <a:endParaRPr lang="cs-CZ" dirty="0"/>
          </a:p>
        </p:txBody>
      </p:sp>
      <p:pic>
        <p:nvPicPr>
          <p:cNvPr id="1026" name="Picture 2" descr="http://www.cermusa.francis.edu/holidaycon/images/internet2_logo_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22" y="5330417"/>
            <a:ext cx="1080120" cy="85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esnet.cz/provoz/img/geant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668" y="5427114"/>
            <a:ext cx="1369872" cy="56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upload.wikimedia.org/wikipedia/en/8/8e/University_of_Hawaii_sea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66" y="5347381"/>
            <a:ext cx="896171" cy="90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data:image/jpeg;base64,/9j/4AAQSkZJRgABAQAAAQABAAD/2wCEAAkGBhQSEBUUEhQVFBUVGBQWGRgYGBQVFhUVFxUVFxcYFBYZHiYeHRojHBQcIC8gIycpLC8vGB4yNTAqNSYrLCkBCQoKDgwOGg8PGC0cHyQsKSw0LiopLywpKik1NS8sKSw0Li8sLCwsLCw0NSkpKTUsKSwpKSwsKSkuKSwsLCwsLP/AABEIAHcBDgMBIgACEQEDEQH/xAAcAAEAAgIDAQAAAAAAAAAAAAAABgcFCAEDBAL/xABQEAABAwICBAYLCwoFBQEAAAABAAIDBBEFEgYHITETIjJBUVQIFBcYYXGBkZKT0hUjNVVydHWxstHTM0JSU2Khs7TCwxZzgoPhQ0Wio8E0/8QAGQEBAAMBAQAAAAAAAAAAAAAAAAIDBAEF/8QAKhEBAAEDAgQFBAMAAAAAAAAAAAECAxEhYTFRofAEEhMjQRQigdFCccH/2gAMAwEAAhEDEQA/ALxREQEREBV9qgOzE/pKq+pisFV5qfOzEvpKq/oQWGi4ul0HKIiAiIgIiICIiAiIgIiICIiAiIgIiICIiAiIgIiICIiAviaUNaXOIAAJJJsABtJJO4WX2VVWtnH2vl7Ve4imgi7bqmtdldKM4ZBT5ubO8i/gIPMgymK644WMe+lpqirjj2OmY3JADcNsJXbzdw2AHeuvDtcsZYJKqjqaWIuczhXN4SJj2uyObI5ozMcHAixbfYqx0Vr5J8To5JXA5ZWBkTQBBAy9skUe5tunfcXuTtXs1iVL4cXqZYH8G7iA2A4OVpiZxZmWyvad1iDe6v8Ap6842yp9anGfw2ApaxsrGvjc17HAOa5pBa4HcQRvCpPRHSGvp5K9tHSidhrqpznZJHWfmAy3a4DcAfKslqqx8R1EUUfEpa5ksjIr3FNVwm1RFHc34Mgh4HQ5vPe8dwOla6auJhxCQ9u1O2lcRGONuds5f/whRtRHmxLt2ZinRMv8b4z8Xj1c34ikmD6Q1LKd9TifAUsTRfLZ4ePC8ueQL7g0Ak388V0ZwGOWqYHQYpGG3feeQiIltiGu3XuebwKAa8tL31Ne6mBIhpjlDeZ0tuO8+EXyjwA9JVl6aY+2KYjv+1dnzTrMzKY432R8LXFtLTPlH6cj+DB8IYA4keMhYNnZIVQdxqWAt6A6QHz3I/cpTqe1ZUzKOKqqI2yzTDOA8ZmxMPJDWuFsxG0k9ItuVk4hgcE0fBywxyM3ZXMa4AW5hbZ5FmaUE0Q16UlY9sUzTSyOsBncHROJ3ASWFj8oDxqyHP2XVF6RdjvI+pe6jmijhdYtZIZC5hI2tuGm7b7ueytrRehqIKGOKqeyWaNpYXtzEOAuGE5gDmy2B8SCoO+Tm6nF61/sp3yk3U4vWv8AZVPUhHCMva2Zt77rXF7+BbTe7GB/rMO81P8AcgrnvlJupxetf7KmmrDWtJis8sb4GRCNgeC17nXu4NsQR4VkvdnA/wBZhvmp/uWc0eNE8OkohTuF8jnQCPeADlc5g/aBselBkqyuZFG6SVzWMYLuc42aB0klVbjvZE0sTi2mhkqLfnFwhYfFcOd/4hd3ZCxzHDYzHfghM0y26LEMLvBmPnIVZapcWwyCWT3Sja5xy8G97OEjZyswczbYnZtsd3NzhMYOyW28eh2fsz3I8hjF/OFYGhmtKjxJ2SEujlAJ4KQBriBvLCCQ63gN/AvI6HBMQj4JpoX5wQMnAxyjZvZazwQoBheoaupqlk8NVA3g5A9h99DrB2y4DLbRsI3bSgvHEqrgoZJALljHvtuBytJtfyKkIuyTkzDNRsy3F7Suvbntdtrq59IP/wAlR/kzfw3LTnDcOfUStiibmkebNaLAuNr2F+fYg3JwbGYqqBk8Ls8cgu0/uIPQQQQRzEFdWkeLGmo6ioa0OMMUkgaSQCWMLrE+Ra6ap9Y7sMqDDOT2rK7jjbeKTdwgHks4dHhFjfWnjw7CKxzSHA0s5BFiCDE4ggjmKCDaDa7pa/EIaV1NHGJeE4wkc4jJE9+wEbeRbyqwNN9IzQUE1S1gkMQYQ0ktBzSMZvHylrlqX+HaXxz/AMtMr11zfAlX8mL+PEgrnvk5upxetf7Kd8pN1OL1r/ZUD1WzwMxandVGMQjhc3C5eD2wSgZs2zlEeWy2B92cD/WYd5qf7kFdd8pN1OL1r/ZViaDawn1+GzVbomxuidM0NDiQeDiY/a4jZfPbyLn3ZwP9Zh3mp/uUnwqCnMINO2LgZBmHBtYGPDha9mixBCCku+Um6nF6x/srnvk5upxetf7Kub/CtJ1Wn9TF7K181+UMcWJsbExkbe14jZjWsFzJNc2aALoM73yc3U4vWv8AZXHfKTdTi9a/2VI9ROCQS4Vmlhikdw0ou+ON5taPZdwJVif4VpOq0/qYvZQZQqvNNNL+1qqaLtKGdzaYVLS8jNKxr8sjR72drAC7edjeZWIovpvoiaxkckLxFV07i+CQi4BI4zJBzscBYj/kIKgxbGW4tUU7IoIacuyx3F3B2c7MxAbxB0WuLnxLrv7lVU8UjI5XCJ0eZvEMZkjPGhc4G1s9jdu7dbceJomYdVx1M8E1I+KRr3U2UvppXA8Y0dSDxRtzCN2wWtmtuV1VDitbJURRVFSXvAbSRsc1pDOK19VUnYxrsty1o3EC43rZF+mIxjTHVlmxVnOdcsholSOqp6RgkqInVDaiW7ZGZ4oYzkZITwI5bg4DaOT4V94XXt4SpYZcVBiqJYrwESNfkIGd5axtnnnG3ZbaVY+gWhj6XPUVJa6rmDQ7ILRwxNAyQQjmY0AeOw6LqqMMxZsVRXNdWVVNetqTlhZma7j2zE5hxtlvIFG1XVVVh27RTTTlYegVaztotEmJPLmO2VTSIhYg7DblbPrVGaz6Mx4vWNdfbK5wvzh9nA+YqyKHS2OORj/dKuflcCWvhDmuAO1rhwm4i48qyGn2hkWOQtrcPe0zsGRzHWaXtF7Nf+jIL7L7CDv3Ll+3MTksXImMJ7q6xBs2FUb2WsIY2G3M5jQxw87SpItXcB0uxPAnGJ8TmxkkmKdjshdzujcLbfC0kHwqR1nZH1DmWipImPtynPe8A9IbZv7z51maVp6T6z6GgmENRK4SFofZrHPsCTbMRuOy9uix51kNHtJ4a+nM9OXmO7mXc1zLloF7A7xttfwFa44NoLiOL1Jmex4Ersz6iUFjLHnbe2awFgGjoGwLZXBMDjo6SOniFmRMyjpJ3uc7wkkk+NBpvBHme1u7MWjp32CvEdjWzrz/AFLfxFRsUmV7Xb7Fp8drFXAOySn6nF6x/wByDJd7Uzrz/Ut/EVg6vNBhhVO+BspmzymXMWhlrsYy1gT+hfyqre+Tn6pF6x/3KVat9cMmJ1va76eOIcG+TM17nG7S0WsR+0gnOPY/RRgw1c0DBI3ayVzBnYSW8l28GxHkKrus1HYbWt4ahqHRtcTbI5s8VwSDYHjbDstmWW1yau34jBHLTgGogzWabDhI3WJZc7MwIuL7N451UWi2ndfgjnQuiIY45nQzNeyztxdGdhBIA27QbDxoJBi3Y6VTATT1EU1uZzXROPi5Tf3qK4BptX4RUmJzn2idlkp3uLo9h2gDblPOHN/epnV9kjKWER0cbX/pPldI30Axv2lDMF0Qr8aq3SlriJXl0k7mlsbemx3EgbA1t+bxoNlK6vbPh0krNrZKaR7emzoiRfzrWHVf8MUX+cz6itnq3D2wYa+FnJipnsHibERt8y1h1YfDFF/nM+ooLH13as+ViFK3w1DAP/cP6vS/SUa0P1lFmGVeH1LuK6mqBTvP5rjE/wB5PgP5vQdnOLbKOZcWO4ixB5+m61r1was/c+Y1FO09qynd+pebks+QfzT5OYXDGalvh2l8c/8ALTK9Nc3wJV/Ji/mIVRepX4cpPHP/AC0yvTXL8CVfyYv48SDXDQfRoV9dFSl5j4XPxg0OIyxvk5JIvyLb+dWz3tTOvP8AUt/EVRaIaSOw+tiqmsbIYs/FJIBzRvj3jb+ffyKzO+Tn6pF6x/3IMj3tbOvP9S38RWzo1g/alJDTh2cQsbHmIy5suy9rmypXvkp+pxesf9ysPVbrCfisc73xMi4JzGjK5zs2ZrjtuPAgnS1u7If4WZ83i/iTLZFa3dkP8Ks+bxfxJ0Fi9j58Ef7831RqzFWfY+/BH+/N9UasxBX3dBxH4kqPXM9lYfEdd08D8k2FTRu6HSgEjpF2bR4QrYXhxfBoamMxzxtkaeY8x6WneD4QpU4zqjVnGiqzr+d8XSeub9WRcN1+uAsMOk9c32Fi9OdXD6K8sOaSnvtJ2vjvuz8xb+35/DC16NHhbdceampgr8VconFUQsru/u+LpPXN9hRPRDSxl6xzsKFYXTz1TnFzLwxuLbtJLTsaecdO5YBZrVpyMU+a1P1xqFzw0W9YmU7fiJuROYhJRppF8QN/JcPyo/yP6fI5K9WH6xTA4GHBDG58JmuyRjS6EXJfsZtbxT5l0t5/oY/1Ls/Ph+hpvszqFVrnMpRd14QyA1v1D8o9yZXCSN0rRwzCHRNvmdYs3Cy81HrPfmjMWCkOla6Rha+IFzG3zOB4PcLL4wrlUX0XVf3F8aPDj4Z8xrPrkUPQjXvml686d8mQptctRJwQZhUruGDzH783jhnLI4nMuafXLUScFkwqV3DZ+D9+b75k5WXicyxuig42DfIrvrK+dEeVgvysQ+tdqsRHX/f05F+eXejvg1mOfwWXBL8MXtjs6HjuZyg33vmXEOtEv4PLgt+Fe6NlnQ8Z7bXaPe94uF16O/8AaPnFf9py8mj27DPn9T9cafTx3+T16uT3x6zy7JlwW+eQwt40O2Ub2D3vftXbBrXkZZzMGc28ppwWyRNPDbPe7iPftC8OFRktorAm2LSnZttZzNp8CyFJo7UPYy0EnFxV8xuMlohk98Ga127DtF/Ak2aYnWXYvVTwh2DXTUEfBcv5UQflmflTuZyN6+Zdcs1n5sKksyQQuvMywldezCMlrmxXtptAaktIcGNPuiKra694RboB42zcvadW73CcOmYOFq2VIs0us1hdxXbtpzb1DyW+acV3J/ijUuszIXudggaY5BG85obtkNyGk8He+wr2z6554xJmwqUcC5rH+/M4jnXyg8TfsPmUlrNXEcoqA6WQCeobUGwYC1zcwyi4NxxvHsXqqdAKeQ1GcyOFTIyV4zBtnMvlDcoBtxtxJ5lDFvmlmvkiNVrkqGiUPwqUCLKJLzM4mfkh3E57rzu1oviLz7jFhhDHPOeEFgfbIdkey+YbulT+fQqleZi9hd2wYzIC91nGPk2F9m7mXZU6IUshlL4geHaxsm1/GbHlyDfstlG7oXPs3d+/ZXA7IF3xc/1zfYXXNr5LwQ7DXuB3gysIPjBjsp33MMO6sPSk9pO5fh3Vh6UntKfs79EM3duqv4ddrGODm4VlI3EPjBF+giNd02vovGV2GucDvBlYQfGDGp13L8O6sPSk9pO5fh3Vh6UntJ7O/Qze26q87tEfxQPTi/DTu0R/FA9OL8JWH3L8O6sPSk9pO5fh3Vh6UntJ7O/Qze26q87s8fxQPTi/CXdT69RHfJhZbffllY2/jtGp73L8O6sPSk9pO5fh3Vh6UntJ7O/Qze26oR3wLvi5/rm+wvPPrwa83fhWY2td0kbjbouY921T/uX4d1YelJ7Sdy/DurD0pPaT2d+hm9t1QGDXw5gszDC0dDZmAX8QiXb3wMnxa714/DU57l+HdWHpSe0ncvw7qw9KT2k9nfoZvbdUrREVC91TxBzS1wDmkEEGxBB3gg81lQmsPQ3tGe7AeAluY/2CNpjJ8G8E7x4itgFhtLNH21lLJCbXIuw/oyDku8+/wEq/w92bVWfhRftRcp3a2LM6tORivzWp+1GsTPA5ji14yuaS0jnDmmxB8oWW1acjFfmtT9qNen4j4l5/h4x5kpbz/Qx/qXZ+fB9DTfZnXW3n+hj/AFLsHLh+hpvszqipbS+8L5VF9F1X9xfOjvLwz5jWf3F7NH8NkldRZGEt9zp2F1jka57pA0OduF/vUn0e0B4JtK6Z95KeCSHK08Q8IXFxuRfYDbmVdVymM696rKKKpx3yQvRPlYN8iv8Ar/5WU0R0WqMuFvdEWCDtwyB9mubwh4nFO0k71YmGYNFTxsjhY1jWAtbzkAm52nbtO1ezKqa78zw74/tbTYiOPfBDsD1fcE2k4SUudSvqJBlADXGZxNjfbsvzWWXw7Q2lhbGGRA8E98jC4lzmvfynAnnNlm7LlUzcqq4yui3THCHVBTtYLNaGi5NmgAXO82HOu1EUExERAREQEREBERAREQEREBERAREQEREBERAXBC5XCCi9bmCcDXcI0WbUNz+DO2wf9bT/AKlgdWnIxX5rU/ajVr64cK4Sg4QDbA9rv9LuI77QPkCqrVhGXNxMAEk01QABvJLogAB0r0Ka/Nbpz8MM0eWupKYIy52VoLnHB7AAXJJzWAHOfvUxwPQm/a8lRcFtEKV8Xys+fM6/Q+1gslorow2FkMsjbVDaeKB224aG7SBbZe52+JSQBUXb2dIW27WIiZdVNSMjY1kbQxjRZrWgAAdAAXaAuUWZpEREBERAREQEREBERAREQEREBERAREQEREBERAREQEREBERB4Mew4T0s0J/6kb2jxlpsfPYqpex+wh2erqCbNzuhA5812PffotZvpHoV0qvNTjAG4kBsAxGqAHgAYpRVMRhGaYmcrCAXKIopCIiAiIgIiICIiAiIgIiICIiAiIgIiICIiAiIgIiICIiAiIgIiICr7VBuxP6Sq/6ERBYKIiAiIgIiICIiAiIgIiICIiAiIgIiICIiAiIgIiICIiAiI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" name="AutoShape 12" descr="data:image/jpeg;base64,/9j/4AAQSkZJRgABAQAAAQABAAD/2wCEAAkGBhQSEBUUEhQVFBUVGBQWGRgYGBQVFhUVFxUVFxcYFBYZHiYeHRojHBQcIC8gIycpLC8vGB4yNTAqNSYrLCkBCQoKDgwOGg8PGC0cHyQsKSw0LiopLywpKik1NS8sKSw0Li8sLCwsLCw0NSkpKTUsKSwpKSwsKSkuKSwsLCwsLP/AABEIAHcBDgMBIgACEQEDEQH/xAAcAAEAAgIDAQAAAAAAAAAAAAAABgcFCAEDBAL/xABQEAABAwICBAYLCwoFBQEAAAABAAIDBBEFEgYHITETIjJBUVQIFBcYYXGBkZKT0hUjNVVydHWxstHTM0JSU2Khs7TCwxZzgoPhQ0Wio8E0/8QAGQEBAAMBAQAAAAAAAAAAAAAAAAIDBAEF/8QAKhEBAAEDAgQFBAMAAAAAAAAAAAECAxEhYTFRofAEEhMjQRQigdFCccH/2gAMAwEAAhEDEQA/ALxREQEREBV9qgOzE/pKq+pisFV5qfOzEvpKq/oQWGi4ul0HKIiAiIgIiICIiAiIgIiICIiAiIgIiICIiAiIgIiICIiAviaUNaXOIAAJJJsABtJJO4WX2VVWtnH2vl7Ve4imgi7bqmtdldKM4ZBT5ubO8i/gIPMgymK644WMe+lpqirjj2OmY3JADcNsJXbzdw2AHeuvDtcsZYJKqjqaWIuczhXN4SJj2uyObI5ozMcHAixbfYqx0Vr5J8To5JXA5ZWBkTQBBAy9skUe5tunfcXuTtXs1iVL4cXqZYH8G7iA2A4OVpiZxZmWyvad1iDe6v8Ap6842yp9anGfw2ApaxsrGvjc17HAOa5pBa4HcQRvCpPRHSGvp5K9tHSidhrqpznZJHWfmAy3a4DcAfKslqqx8R1EUUfEpa5ksjIr3FNVwm1RFHc34Mgh4HQ5vPe8dwOla6auJhxCQ9u1O2lcRGONuds5f/whRtRHmxLt2ZinRMv8b4z8Xj1c34ikmD6Q1LKd9TifAUsTRfLZ4ePC8ueQL7g0Ak388V0ZwGOWqYHQYpGG3feeQiIltiGu3XuebwKAa8tL31Ne6mBIhpjlDeZ0tuO8+EXyjwA9JVl6aY+2KYjv+1dnzTrMzKY432R8LXFtLTPlH6cj+DB8IYA4keMhYNnZIVQdxqWAt6A6QHz3I/cpTqe1ZUzKOKqqI2yzTDOA8ZmxMPJDWuFsxG0k9ItuVk4hgcE0fBywxyM3ZXMa4AW5hbZ5FmaUE0Q16UlY9sUzTSyOsBncHROJ3ASWFj8oDxqyHP2XVF6RdjvI+pe6jmijhdYtZIZC5hI2tuGm7b7ueytrRehqIKGOKqeyWaNpYXtzEOAuGE5gDmy2B8SCoO+Tm6nF61/sp3yk3U4vWv8AZVPUhHCMva2Zt77rXF7+BbTe7GB/rMO81P8AcgrnvlJupxetf7KmmrDWtJis8sb4GRCNgeC17nXu4NsQR4VkvdnA/wBZhvmp/uWc0eNE8OkohTuF8jnQCPeADlc5g/aBselBkqyuZFG6SVzWMYLuc42aB0klVbjvZE0sTi2mhkqLfnFwhYfFcOd/4hd3ZCxzHDYzHfghM0y26LEMLvBmPnIVZapcWwyCWT3Sja5xy8G97OEjZyswczbYnZtsd3NzhMYOyW28eh2fsz3I8hjF/OFYGhmtKjxJ2SEujlAJ4KQBriBvLCCQ63gN/AvI6HBMQj4JpoX5wQMnAxyjZvZazwQoBheoaupqlk8NVA3g5A9h99DrB2y4DLbRsI3bSgvHEqrgoZJALljHvtuBytJtfyKkIuyTkzDNRsy3F7Suvbntdtrq59IP/wAlR/kzfw3LTnDcOfUStiibmkebNaLAuNr2F+fYg3JwbGYqqBk8Ls8cgu0/uIPQQQQRzEFdWkeLGmo6ioa0OMMUkgaSQCWMLrE+Ra6ap9Y7sMqDDOT2rK7jjbeKTdwgHks4dHhFjfWnjw7CKxzSHA0s5BFiCDE4ggjmKCDaDa7pa/EIaV1NHGJeE4wkc4jJE9+wEbeRbyqwNN9IzQUE1S1gkMQYQ0ktBzSMZvHylrlqX+HaXxz/AMtMr11zfAlX8mL+PEgrnvk5upxetf7Kd8pN1OL1r/ZUD1WzwMxandVGMQjhc3C5eD2wSgZs2zlEeWy2B92cD/WYd5qf7kFdd8pN1OL1r/ZViaDawn1+GzVbomxuidM0NDiQeDiY/a4jZfPbyLn3ZwP9Zh3mp/uUnwqCnMINO2LgZBmHBtYGPDha9mixBCCku+Um6nF6x/srnvk5upxetf7Kub/CtJ1Wn9TF7K181+UMcWJsbExkbe14jZjWsFzJNc2aALoM73yc3U4vWv8AZXHfKTdTi9a/2VI9ROCQS4Vmlhikdw0ou+ON5taPZdwJVif4VpOq0/qYvZQZQqvNNNL+1qqaLtKGdzaYVLS8jNKxr8sjR72drAC7edjeZWIovpvoiaxkckLxFV07i+CQi4BI4zJBzscBYj/kIKgxbGW4tUU7IoIacuyx3F3B2c7MxAbxB0WuLnxLrv7lVU8UjI5XCJ0eZvEMZkjPGhc4G1s9jdu7dbceJomYdVx1M8E1I+KRr3U2UvppXA8Y0dSDxRtzCN2wWtmtuV1VDitbJURRVFSXvAbSRsc1pDOK19VUnYxrsty1o3EC43rZF+mIxjTHVlmxVnOdcsholSOqp6RgkqInVDaiW7ZGZ4oYzkZITwI5bg4DaOT4V94XXt4SpYZcVBiqJYrwESNfkIGd5axtnnnG3ZbaVY+gWhj6XPUVJa6rmDQ7ILRwxNAyQQjmY0AeOw6LqqMMxZsVRXNdWVVNetqTlhZma7j2zE5hxtlvIFG1XVVVh27RTTTlYegVaztotEmJPLmO2VTSIhYg7DblbPrVGaz6Mx4vWNdfbK5wvzh9nA+YqyKHS2OORj/dKuflcCWvhDmuAO1rhwm4i48qyGn2hkWOQtrcPe0zsGRzHWaXtF7Nf+jIL7L7CDv3Ll+3MTksXImMJ7q6xBs2FUb2WsIY2G3M5jQxw87SpItXcB0uxPAnGJ8TmxkkmKdjshdzujcLbfC0kHwqR1nZH1DmWipImPtynPe8A9IbZv7z51maVp6T6z6GgmENRK4SFofZrHPsCTbMRuOy9uix51kNHtJ4a+nM9OXmO7mXc1zLloF7A7xttfwFa44NoLiOL1Jmex4Ersz6iUFjLHnbe2awFgGjoGwLZXBMDjo6SOniFmRMyjpJ3uc7wkkk+NBpvBHme1u7MWjp32CvEdjWzrz/AFLfxFRsUmV7Xb7Fp8drFXAOySn6nF6x/wByDJd7Uzrz/Ut/EVg6vNBhhVO+BspmzymXMWhlrsYy1gT+hfyqre+Tn6pF6x/3KVat9cMmJ1va76eOIcG+TM17nG7S0WsR+0gnOPY/RRgw1c0DBI3ayVzBnYSW8l28GxHkKrus1HYbWt4ahqHRtcTbI5s8VwSDYHjbDstmWW1yau34jBHLTgGogzWabDhI3WJZc7MwIuL7N451UWi2ndfgjnQuiIY45nQzNeyztxdGdhBIA27QbDxoJBi3Y6VTATT1EU1uZzXROPi5Tf3qK4BptX4RUmJzn2idlkp3uLo9h2gDblPOHN/epnV9kjKWER0cbX/pPldI30Axv2lDMF0Qr8aq3SlriJXl0k7mlsbemx3EgbA1t+bxoNlK6vbPh0krNrZKaR7emzoiRfzrWHVf8MUX+cz6itnq3D2wYa+FnJipnsHibERt8y1h1YfDFF/nM+ooLH13as+ViFK3w1DAP/cP6vS/SUa0P1lFmGVeH1LuK6mqBTvP5rjE/wB5PgP5vQdnOLbKOZcWO4ixB5+m61r1was/c+Y1FO09qynd+pebks+QfzT5OYXDGalvh2l8c/8ALTK9Nc3wJV/Ji/mIVRepX4cpPHP/AC0yvTXL8CVfyYv48SDXDQfRoV9dFSl5j4XPxg0OIyxvk5JIvyLb+dWz3tTOvP8AUt/EVRaIaSOw+tiqmsbIYs/FJIBzRvj3jb+ffyKzO+Tn6pF6x/3IMj3tbOvP9S38RWzo1g/alJDTh2cQsbHmIy5suy9rmypXvkp+pxesf9ysPVbrCfisc73xMi4JzGjK5zs2ZrjtuPAgnS1u7If4WZ83i/iTLZFa3dkP8Ks+bxfxJ0Fi9j58Ef7831RqzFWfY+/BH+/N9UasxBX3dBxH4kqPXM9lYfEdd08D8k2FTRu6HSgEjpF2bR4QrYXhxfBoamMxzxtkaeY8x6WneD4QpU4zqjVnGiqzr+d8XSeub9WRcN1+uAsMOk9c32Fi9OdXD6K8sOaSnvtJ2vjvuz8xb+35/DC16NHhbdceampgr8VconFUQsru/u+LpPXN9hRPRDSxl6xzsKFYXTz1TnFzLwxuLbtJLTsaecdO5YBZrVpyMU+a1P1xqFzw0W9YmU7fiJuROYhJRppF8QN/JcPyo/yP6fI5K9WH6xTA4GHBDG58JmuyRjS6EXJfsZtbxT5l0t5/oY/1Ls/Ph+hpvszqFVrnMpRd14QyA1v1D8o9yZXCSN0rRwzCHRNvmdYs3Cy81HrPfmjMWCkOla6Rha+IFzG3zOB4PcLL4wrlUX0XVf3F8aPDj4Z8xrPrkUPQjXvml686d8mQptctRJwQZhUruGDzH783jhnLI4nMuafXLUScFkwqV3DZ+D9+b75k5WXicyxuig42DfIrvrK+dEeVgvysQ+tdqsRHX/f05F+eXejvg1mOfwWXBL8MXtjs6HjuZyg33vmXEOtEv4PLgt+Fe6NlnQ8Z7bXaPe94uF16O/8AaPnFf9py8mj27DPn9T9cafTx3+T16uT3x6zy7JlwW+eQwt40O2Ub2D3vftXbBrXkZZzMGc28ppwWyRNPDbPe7iPftC8OFRktorAm2LSnZttZzNp8CyFJo7UPYy0EnFxV8xuMlohk98Ga127DtF/Ak2aYnWXYvVTwh2DXTUEfBcv5UQflmflTuZyN6+Zdcs1n5sKksyQQuvMywldezCMlrmxXtptAaktIcGNPuiKra694RboB42zcvadW73CcOmYOFq2VIs0us1hdxXbtpzb1DyW+acV3J/ijUuszIXudggaY5BG85obtkNyGk8He+wr2z6554xJmwqUcC5rH+/M4jnXyg8TfsPmUlrNXEcoqA6WQCeobUGwYC1zcwyi4NxxvHsXqqdAKeQ1GcyOFTIyV4zBtnMvlDcoBtxtxJ5lDFvmlmvkiNVrkqGiUPwqUCLKJLzM4mfkh3E57rzu1oviLz7jFhhDHPOeEFgfbIdkey+YbulT+fQqleZi9hd2wYzIC91nGPk2F9m7mXZU6IUshlL4geHaxsm1/GbHlyDfstlG7oXPs3d+/ZXA7IF3xc/1zfYXXNr5LwQ7DXuB3gysIPjBjsp33MMO6sPSk9pO5fh3Vh6UntKfs79EM3duqv4ddrGODm4VlI3EPjBF+giNd02vovGV2GucDvBlYQfGDGp13L8O6sPSk9pO5fh3Vh6UntJ7O/Qze26q87tEfxQPTi/DTu0R/FA9OL8JWH3L8O6sPSk9pO5fh3Vh6UntJ7O/Qze26q87s8fxQPTi/CXdT69RHfJhZbffllY2/jtGp73L8O6sPSk9pO5fh3Vh6UntJ7O/Qze26oR3wLvi5/rm+wvPPrwa83fhWY2td0kbjbouY921T/uX4d1YelJ7Sdy/DurD0pPaT2d+hm9t1QGDXw5gszDC0dDZmAX8QiXb3wMnxa714/DU57l+HdWHpSe0ncvw7qw9KT2k9nfoZvbdUrREVC91TxBzS1wDmkEEGxBB3gg81lQmsPQ3tGe7AeAluY/2CNpjJ8G8E7x4itgFhtLNH21lLJCbXIuw/oyDku8+/wEq/w92bVWfhRftRcp3a2LM6tORivzWp+1GsTPA5ji14yuaS0jnDmmxB8oWW1acjFfmtT9qNen4j4l5/h4x5kpbz/Qx/qXZ+fB9DTfZnXW3n+hj/AFLsHLh+hpvszqipbS+8L5VF9F1X9xfOjvLwz5jWf3F7NH8NkldRZGEt9zp2F1jka57pA0OduF/vUn0e0B4JtK6Z95KeCSHK08Q8IXFxuRfYDbmVdVymM696rKKKpx3yQvRPlYN8iv8Ar/5WU0R0WqMuFvdEWCDtwyB9mubwh4nFO0k71YmGYNFTxsjhY1jWAtbzkAm52nbtO1ezKqa78zw74/tbTYiOPfBDsD1fcE2k4SUudSvqJBlADXGZxNjfbsvzWWXw7Q2lhbGGRA8E98jC4lzmvfynAnnNlm7LlUzcqq4yui3THCHVBTtYLNaGi5NmgAXO82HOu1EUExERAREQEREBERAREQEREBERAREQEREBERAXBC5XCCi9bmCcDXcI0WbUNz+DO2wf9bT/AKlgdWnIxX5rU/ajVr64cK4Sg4QDbA9rv9LuI77QPkCqrVhGXNxMAEk01QABvJLogAB0r0Ka/Nbpz8MM0eWupKYIy52VoLnHB7AAXJJzWAHOfvUxwPQm/a8lRcFtEKV8Xys+fM6/Q+1gslorow2FkMsjbVDaeKB224aG7SBbZe52+JSQBUXb2dIW27WIiZdVNSMjY1kbQxjRZrWgAAdAAXaAuUWZpEREBERAREQEREBERAREQEREBERAREQEREBERAREQEREBERB4Mew4T0s0J/6kb2jxlpsfPYqpex+wh2erqCbNzuhA5812PffotZvpHoV0qvNTjAG4kBsAxGqAHgAYpRVMRhGaYmcrCAXKIopCIiAiIgIiICIiAiIgIiICIiAiIgIiICIiAiIgIiICIiAiIgIiICr7VBuxP6Sq/6ERBYKIiAiIgIiICIiAiIgIiICIiAiIgIiICIiAiIgIiICIiAiIg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AutoShape 14" descr="data:image/jpeg;base64,/9j/4AAQSkZJRgABAQAAAQABAAD/2wCEAAkGBhQSEBUUEhQVFBUVGBQWGRgYGBQVFhUVFxUVFxcYFBYZHiYeHRojHBQcIC8gIycpLC8vGB4yNTAqNSYrLCkBCQoKDgwOGg8PGC0cHyQsKSw0LiopLywpKik1NS8sKSw0Li8sLCwsLCw0NSkpKTUsKSwpKSwsKSkuKSwsLCwsLP/AABEIAHcBDgMBIgACEQEDEQH/xAAcAAEAAgIDAQAAAAAAAAAAAAAABgcFCAEDBAL/xABQEAABAwICBAYLCwoFBQEAAAABAAIDBBEFEgYHITETIjJBUVQIFBcYYXGBkZKT0hUjNVVydHWxstHTM0JSU2Khs7TCwxZzgoPhQ0Wio8E0/8QAGQEBAAMBAQAAAAAAAAAAAAAAAAIDBAEF/8QAKhEBAAEDAgQFBAMAAAAAAAAAAAECAxEhYTFRofAEEhMjQRQigdFCccH/2gAMAwEAAhEDEQA/ALxREQEREBV9qgOzE/pKq+pisFV5qfOzEvpKq/oQWGi4ul0HKIiAiIgIiICIiAiIgIiICIiAiIgIiICIiAiIgIiICIiAviaUNaXOIAAJJJsABtJJO4WX2VVWtnH2vl7Ve4imgi7bqmtdldKM4ZBT5ubO8i/gIPMgymK644WMe+lpqirjj2OmY3JADcNsJXbzdw2AHeuvDtcsZYJKqjqaWIuczhXN4SJj2uyObI5ozMcHAixbfYqx0Vr5J8To5JXA5ZWBkTQBBAy9skUe5tunfcXuTtXs1iVL4cXqZYH8G7iA2A4OVpiZxZmWyvad1iDe6v8Ap6842yp9anGfw2ApaxsrGvjc17HAOa5pBa4HcQRvCpPRHSGvp5K9tHSidhrqpznZJHWfmAy3a4DcAfKslqqx8R1EUUfEpa5ksjIr3FNVwm1RFHc34Mgh4HQ5vPe8dwOla6auJhxCQ9u1O2lcRGONuds5f/whRtRHmxLt2ZinRMv8b4z8Xj1c34ikmD6Q1LKd9TifAUsTRfLZ4ePC8ueQL7g0Ak388V0ZwGOWqYHQYpGG3feeQiIltiGu3XuebwKAa8tL31Ne6mBIhpjlDeZ0tuO8+EXyjwA9JVl6aY+2KYjv+1dnzTrMzKY432R8LXFtLTPlH6cj+DB8IYA4keMhYNnZIVQdxqWAt6A6QHz3I/cpTqe1ZUzKOKqqI2yzTDOA8ZmxMPJDWuFsxG0k9ItuVk4hgcE0fBywxyM3ZXMa4AW5hbZ5FmaUE0Q16UlY9sUzTSyOsBncHROJ3ASWFj8oDxqyHP2XVF6RdjvI+pe6jmijhdYtZIZC5hI2tuGm7b7ueytrRehqIKGOKqeyWaNpYXtzEOAuGE5gDmy2B8SCoO+Tm6nF61/sp3yk3U4vWv8AZVPUhHCMva2Zt77rXF7+BbTe7GB/rMO81P8AcgrnvlJupxetf7KmmrDWtJis8sb4GRCNgeC17nXu4NsQR4VkvdnA/wBZhvmp/uWc0eNE8OkohTuF8jnQCPeADlc5g/aBselBkqyuZFG6SVzWMYLuc42aB0klVbjvZE0sTi2mhkqLfnFwhYfFcOd/4hd3ZCxzHDYzHfghM0y26LEMLvBmPnIVZapcWwyCWT3Sja5xy8G97OEjZyswczbYnZtsd3NzhMYOyW28eh2fsz3I8hjF/OFYGhmtKjxJ2SEujlAJ4KQBriBvLCCQ63gN/AvI6HBMQj4JpoX5wQMnAxyjZvZazwQoBheoaupqlk8NVA3g5A9h99DrB2y4DLbRsI3bSgvHEqrgoZJALljHvtuBytJtfyKkIuyTkzDNRsy3F7Suvbntdtrq59IP/wAlR/kzfw3LTnDcOfUStiibmkebNaLAuNr2F+fYg3JwbGYqqBk8Ls8cgu0/uIPQQQQRzEFdWkeLGmo6ioa0OMMUkgaSQCWMLrE+Ra6ap9Y7sMqDDOT2rK7jjbeKTdwgHks4dHhFjfWnjw7CKxzSHA0s5BFiCDE4ggjmKCDaDa7pa/EIaV1NHGJeE4wkc4jJE9+wEbeRbyqwNN9IzQUE1S1gkMQYQ0ktBzSMZvHylrlqX+HaXxz/AMtMr11zfAlX8mL+PEgrnvk5upxetf7Kd8pN1OL1r/ZUD1WzwMxandVGMQjhc3C5eD2wSgZs2zlEeWy2B92cD/WYd5qf7kFdd8pN1OL1r/ZViaDawn1+GzVbomxuidM0NDiQeDiY/a4jZfPbyLn3ZwP9Zh3mp/uUnwqCnMINO2LgZBmHBtYGPDha9mixBCCku+Um6nF6x/srnvk5upxetf7Kub/CtJ1Wn9TF7K181+UMcWJsbExkbe14jZjWsFzJNc2aALoM73yc3U4vWv8AZXHfKTdTi9a/2VI9ROCQS4Vmlhikdw0ou+ON5taPZdwJVif4VpOq0/qYvZQZQqvNNNL+1qqaLtKGdzaYVLS8jNKxr8sjR72drAC7edjeZWIovpvoiaxkckLxFV07i+CQi4BI4zJBzscBYj/kIKgxbGW4tUU7IoIacuyx3F3B2c7MxAbxB0WuLnxLrv7lVU8UjI5XCJ0eZvEMZkjPGhc4G1s9jdu7dbceJomYdVx1M8E1I+KRr3U2UvppXA8Y0dSDxRtzCN2wWtmtuV1VDitbJURRVFSXvAbSRsc1pDOK19VUnYxrsty1o3EC43rZF+mIxjTHVlmxVnOdcsholSOqp6RgkqInVDaiW7ZGZ4oYzkZITwI5bg4DaOT4V94XXt4SpYZcVBiqJYrwESNfkIGd5axtnnnG3ZbaVY+gWhj6XPUVJa6rmDQ7ILRwxNAyQQjmY0AeOw6LqqMMxZsVRXNdWVVNetqTlhZma7j2zE5hxtlvIFG1XVVVh27RTTTlYegVaztotEmJPLmO2VTSIhYg7DblbPrVGaz6Mx4vWNdfbK5wvzh9nA+YqyKHS2OORj/dKuflcCWvhDmuAO1rhwm4i48qyGn2hkWOQtrcPe0zsGRzHWaXtF7Nf+jIL7L7CDv3Ll+3MTksXImMJ7q6xBs2FUb2WsIY2G3M5jQxw87SpItXcB0uxPAnGJ8TmxkkmKdjshdzujcLbfC0kHwqR1nZH1DmWipImPtynPe8A9IbZv7z51maVp6T6z6GgmENRK4SFofZrHPsCTbMRuOy9uix51kNHtJ4a+nM9OXmO7mXc1zLloF7A7xttfwFa44NoLiOL1Jmex4Ersz6iUFjLHnbe2awFgGjoGwLZXBMDjo6SOniFmRMyjpJ3uc7wkkk+NBpvBHme1u7MWjp32CvEdjWzrz/AFLfxFRsUmV7Xb7Fp8drFXAOySn6nF6x/wByDJd7Uzrz/Ut/EVg6vNBhhVO+BspmzymXMWhlrsYy1gT+hfyqre+Tn6pF6x/3KVat9cMmJ1va76eOIcG+TM17nG7S0WsR+0gnOPY/RRgw1c0DBI3ayVzBnYSW8l28GxHkKrus1HYbWt4ahqHRtcTbI5s8VwSDYHjbDstmWW1yau34jBHLTgGogzWabDhI3WJZc7MwIuL7N451UWi2ndfgjnQuiIY45nQzNeyztxdGdhBIA27QbDxoJBi3Y6VTATT1EU1uZzXROPi5Tf3qK4BptX4RUmJzn2idlkp3uLo9h2gDblPOHN/epnV9kjKWER0cbX/pPldI30Axv2lDMF0Qr8aq3SlriJXl0k7mlsbemx3EgbA1t+bxoNlK6vbPh0krNrZKaR7emzoiRfzrWHVf8MUX+cz6itnq3D2wYa+FnJipnsHibERt8y1h1YfDFF/nM+ooLH13as+ViFK3w1DAP/cP6vS/SUa0P1lFmGVeH1LuK6mqBTvP5rjE/wB5PgP5vQdnOLbKOZcWO4ixB5+m61r1was/c+Y1FO09qynd+pebks+QfzT5OYXDGalvh2l8c/8ALTK9Nc3wJV/Ji/mIVRepX4cpPHP/AC0yvTXL8CVfyYv48SDXDQfRoV9dFSl5j4XPxg0OIyxvk5JIvyLb+dWz3tTOvP8AUt/EVRaIaSOw+tiqmsbIYs/FJIBzRvj3jb+ffyKzO+Tn6pF6x/3IMj3tbOvP9S38RWzo1g/alJDTh2cQsbHmIy5suy9rmypXvkp+pxesf9ysPVbrCfisc73xMi4JzGjK5zs2ZrjtuPAgnS1u7If4WZ83i/iTLZFa3dkP8Ks+bxfxJ0Fi9j58Ef7831RqzFWfY+/BH+/N9UasxBX3dBxH4kqPXM9lYfEdd08D8k2FTRu6HSgEjpF2bR4QrYXhxfBoamMxzxtkaeY8x6WneD4QpU4zqjVnGiqzr+d8XSeub9WRcN1+uAsMOk9c32Fi9OdXD6K8sOaSnvtJ2vjvuz8xb+35/DC16NHhbdceampgr8VconFUQsru/u+LpPXN9hRPRDSxl6xzsKFYXTz1TnFzLwxuLbtJLTsaecdO5YBZrVpyMU+a1P1xqFzw0W9YmU7fiJuROYhJRppF8QN/JcPyo/yP6fI5K9WH6xTA4GHBDG58JmuyRjS6EXJfsZtbxT5l0t5/oY/1Ls/Ph+hpvszqFVrnMpRd14QyA1v1D8o9yZXCSN0rRwzCHRNvmdYs3Cy81HrPfmjMWCkOla6Rha+IFzG3zOB4PcLL4wrlUX0XVf3F8aPDj4Z8xrPrkUPQjXvml686d8mQptctRJwQZhUruGDzH783jhnLI4nMuafXLUScFkwqV3DZ+D9+b75k5WXicyxuig42DfIrvrK+dEeVgvysQ+tdqsRHX/f05F+eXejvg1mOfwWXBL8MXtjs6HjuZyg33vmXEOtEv4PLgt+Fe6NlnQ8Z7bXaPe94uF16O/8AaPnFf9py8mj27DPn9T9cafTx3+T16uT3x6zy7JlwW+eQwt40O2Ub2D3vftXbBrXkZZzMGc28ppwWyRNPDbPe7iPftC8OFRktorAm2LSnZttZzNp8CyFJo7UPYy0EnFxV8xuMlohk98Ga127DtF/Ak2aYnWXYvVTwh2DXTUEfBcv5UQflmflTuZyN6+Zdcs1n5sKksyQQuvMywldezCMlrmxXtptAaktIcGNPuiKra694RboB42zcvadW73CcOmYOFq2VIs0us1hdxXbtpzb1DyW+acV3J/ijUuszIXudggaY5BG85obtkNyGk8He+wr2z6554xJmwqUcC5rH+/M4jnXyg8TfsPmUlrNXEcoqA6WQCeobUGwYC1zcwyi4NxxvHsXqqdAKeQ1GcyOFTIyV4zBtnMvlDcoBtxtxJ5lDFvmlmvkiNVrkqGiUPwqUCLKJLzM4mfkh3E57rzu1oviLz7jFhhDHPOeEFgfbIdkey+YbulT+fQqleZi9hd2wYzIC91nGPk2F9m7mXZU6IUshlL4geHaxsm1/GbHlyDfstlG7oXPs3d+/ZXA7IF3xc/1zfYXXNr5LwQ7DXuB3gysIPjBjsp33MMO6sPSk9pO5fh3Vh6UntKfs79EM3duqv4ddrGODm4VlI3EPjBF+giNd02vovGV2GucDvBlYQfGDGp13L8O6sPSk9pO5fh3Vh6UntJ7O/Qze26q87tEfxQPTi/DTu0R/FA9OL8JWH3L8O6sPSk9pO5fh3Vh6UntJ7O/Qze26q87s8fxQPTi/CXdT69RHfJhZbffllY2/jtGp73L8O6sPSk9pO5fh3Vh6UntJ7O/Qze26oR3wLvi5/rm+wvPPrwa83fhWY2td0kbjbouY921T/uX4d1YelJ7Sdy/DurD0pPaT2d+hm9t1QGDXw5gszDC0dDZmAX8QiXb3wMnxa714/DU57l+HdWHpSe0ncvw7qw9KT2k9nfoZvbdUrREVC91TxBzS1wDmkEEGxBB3gg81lQmsPQ3tGe7AeAluY/2CNpjJ8G8E7x4itgFhtLNH21lLJCbXIuw/oyDku8+/wEq/w92bVWfhRftRcp3a2LM6tORivzWp+1GsTPA5ji14yuaS0jnDmmxB8oWW1acjFfmtT9qNen4j4l5/h4x5kpbz/Qx/qXZ+fB9DTfZnXW3n+hj/AFLsHLh+hpvszqipbS+8L5VF9F1X9xfOjvLwz5jWf3F7NH8NkldRZGEt9zp2F1jka57pA0OduF/vUn0e0B4JtK6Z95KeCSHK08Q8IXFxuRfYDbmVdVymM696rKKKpx3yQvRPlYN8iv8Ar/5WU0R0WqMuFvdEWCDtwyB9mubwh4nFO0k71YmGYNFTxsjhY1jWAtbzkAm52nbtO1ezKqa78zw74/tbTYiOPfBDsD1fcE2k4SUudSvqJBlADXGZxNjfbsvzWWXw7Q2lhbGGRA8E98jC4lzmvfynAnnNlm7LlUzcqq4yui3THCHVBTtYLNaGi5NmgAXO82HOu1EUExERAREQEREBERAREQEREBERAREQEREBERAXBC5XCCi9bmCcDXcI0WbUNz+DO2wf9bT/AKlgdWnIxX5rU/ajVr64cK4Sg4QDbA9rv9LuI77QPkCqrVhGXNxMAEk01QABvJLogAB0r0Ka/Nbpz8MM0eWupKYIy52VoLnHB7AAXJJzWAHOfvUxwPQm/a8lRcFtEKV8Xys+fM6/Q+1gslorow2FkMsjbVDaeKB224aG7SBbZe52+JSQBUXb2dIW27WIiZdVNSMjY1kbQxjRZrWgAAdAAXaAuUWZpEREBERAREQEREBERAREQEREBERAREQEREBERAREQEREBERB4Mew4T0s0J/6kb2jxlpsfPYqpex+wh2erqCbNzuhA5812PffotZvpHoV0qvNTjAG4kBsAxGqAHgAYpRVMRhGaYmcrCAXKIopCIiAiIgIiICIiAiIgIiICIiAiIgIiICIiAiIgIiICIiAiIgIiICr7VBuxP6Sq/6ERBYKIiAiIgIiICIiAiIgIiICIiAiIgIiICIiAiIgIiICIiAiIg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680" y="5427114"/>
            <a:ext cx="1163714" cy="605340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4536830" y="4869160"/>
            <a:ext cx="2123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Networking partners</a:t>
            </a:r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1835696" y="260648"/>
            <a:ext cx="5652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DEMO on IP network  with 2,5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</a:rPr>
              <a:t>Gbps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 traffic </a:t>
            </a:r>
            <a:endParaRPr lang="cs-CZ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11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CESNET\Aktivity\prednasky\APAN\APAN-HNL-2013\foto\DEMO1\DSC018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7" y="0"/>
            <a:ext cx="93472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94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CESNET\Aktivity\prednasky\APAN\APAN-HNL-2013\foto\DEMO1\DSC018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200" y="-115186"/>
            <a:ext cx="93472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84663" y="5181600"/>
            <a:ext cx="82696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400" dirty="0" err="1" smtClean="0">
                <a:solidFill>
                  <a:schemeClr val="bg1"/>
                </a:solidFill>
              </a:rPr>
              <a:t>Presentation</a:t>
            </a:r>
            <a:r>
              <a:rPr lang="cs-CZ" sz="2400" dirty="0" smtClean="0">
                <a:solidFill>
                  <a:schemeClr val="bg1"/>
                </a:solidFill>
              </a:rPr>
              <a:t> on  APAN meeting in Honolulu </a:t>
            </a:r>
          </a:p>
          <a:p>
            <a:pPr algn="ctr"/>
            <a:r>
              <a:rPr lang="cs-CZ" sz="2400" dirty="0" smtClean="0">
                <a:solidFill>
                  <a:schemeClr val="bg1"/>
                </a:solidFill>
              </a:rPr>
              <a:t>in </a:t>
            </a:r>
            <a:r>
              <a:rPr lang="cs-CZ" sz="2400" dirty="0" err="1" smtClean="0">
                <a:solidFill>
                  <a:schemeClr val="bg1"/>
                </a:solidFill>
              </a:rPr>
              <a:t>cultural</a:t>
            </a:r>
            <a:r>
              <a:rPr lang="cs-CZ" sz="2400" dirty="0" smtClean="0">
                <a:solidFill>
                  <a:schemeClr val="bg1"/>
                </a:solidFill>
              </a:rPr>
              <a:t> </a:t>
            </a:r>
            <a:r>
              <a:rPr lang="cs-CZ" sz="2400" dirty="0" err="1" smtClean="0">
                <a:solidFill>
                  <a:schemeClr val="bg1"/>
                </a:solidFill>
              </a:rPr>
              <a:t>section</a:t>
            </a:r>
            <a:r>
              <a:rPr lang="cs-CZ" sz="2400" dirty="0" smtClean="0">
                <a:solidFill>
                  <a:schemeClr val="bg1"/>
                </a:solidFill>
              </a:rPr>
              <a:t> </a:t>
            </a:r>
            <a:r>
              <a:rPr lang="cs-CZ" sz="2400" dirty="0" err="1" smtClean="0">
                <a:solidFill>
                  <a:schemeClr val="bg1"/>
                </a:solidFill>
              </a:rPr>
              <a:t>dedicated</a:t>
            </a:r>
            <a:r>
              <a:rPr lang="cs-CZ" sz="2400" dirty="0" smtClean="0">
                <a:solidFill>
                  <a:schemeClr val="bg1"/>
                </a:solidFill>
              </a:rPr>
              <a:t> to </a:t>
            </a:r>
            <a:r>
              <a:rPr lang="cs-CZ" sz="2400" dirty="0" err="1">
                <a:solidFill>
                  <a:schemeClr val="bg1"/>
                </a:solidFill>
              </a:rPr>
              <a:t>P</a:t>
            </a:r>
            <a:r>
              <a:rPr lang="cs-CZ" sz="2400" dirty="0" err="1" smtClean="0">
                <a:solidFill>
                  <a:schemeClr val="bg1"/>
                </a:solidFill>
              </a:rPr>
              <a:t>reservation</a:t>
            </a:r>
            <a:r>
              <a:rPr lang="cs-CZ" sz="2400" dirty="0" smtClean="0">
                <a:solidFill>
                  <a:schemeClr val="bg1"/>
                </a:solidFill>
              </a:rPr>
              <a:t> </a:t>
            </a:r>
            <a:r>
              <a:rPr lang="cs-CZ" sz="2400" dirty="0" err="1" smtClean="0">
                <a:solidFill>
                  <a:schemeClr val="bg1"/>
                </a:solidFill>
              </a:rPr>
              <a:t>of</a:t>
            </a:r>
            <a:r>
              <a:rPr lang="cs-CZ" sz="2400" dirty="0" smtClean="0">
                <a:solidFill>
                  <a:schemeClr val="bg1"/>
                </a:solidFill>
              </a:rPr>
              <a:t> </a:t>
            </a:r>
            <a:r>
              <a:rPr lang="cs-CZ" sz="2400" dirty="0" err="1" smtClean="0">
                <a:solidFill>
                  <a:schemeClr val="bg1"/>
                </a:solidFill>
              </a:rPr>
              <a:t>National</a:t>
            </a:r>
            <a:r>
              <a:rPr lang="cs-CZ" sz="2400" dirty="0" smtClean="0">
                <a:solidFill>
                  <a:schemeClr val="bg1"/>
                </a:solidFill>
              </a:rPr>
              <a:t> </a:t>
            </a:r>
            <a:r>
              <a:rPr lang="cs-CZ" sz="2400" dirty="0" err="1">
                <a:solidFill>
                  <a:schemeClr val="bg1"/>
                </a:solidFill>
              </a:rPr>
              <a:t>H</a:t>
            </a:r>
            <a:r>
              <a:rPr lang="cs-CZ" sz="2400" dirty="0" err="1" smtClean="0">
                <a:solidFill>
                  <a:schemeClr val="bg1"/>
                </a:solidFill>
              </a:rPr>
              <a:t>eritage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60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3638550"/>
            <a:ext cx="3116262" cy="20272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8131" name="Picture 5" descr="Výsledek obrázku pro kin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75" y="3789363"/>
            <a:ext cx="5005388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12" descr="Výsledek obrázku pro kine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0" y="128428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1349375"/>
            <a:ext cx="358140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575" y="2755900"/>
            <a:ext cx="5276850" cy="695325"/>
          </a:xfrm>
          <a:prstGeom prst="rect">
            <a:avLst/>
          </a:prstGeom>
          <a:solidFill>
            <a:schemeClr val="accent1"/>
          </a:solidFill>
          <a:ln w="38100" algn="ctr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extovéPole 1"/>
          <p:cNvSpPr txBox="1"/>
          <p:nvPr/>
        </p:nvSpPr>
        <p:spPr>
          <a:xfrm>
            <a:off x="2270599" y="57150"/>
            <a:ext cx="4498026" cy="1261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i="1" dirty="0"/>
              <a:t>Popularity of Xbox </a:t>
            </a:r>
          </a:p>
          <a:p>
            <a:pPr algn="ctr">
              <a:defRPr/>
            </a:pPr>
            <a:r>
              <a:rPr lang="en-US" sz="2400" b="1" i="1" dirty="0"/>
              <a:t>Inspiration for </a:t>
            </a:r>
            <a:r>
              <a:rPr lang="en-US" sz="2400" b="1" i="1" dirty="0" err="1" smtClean="0"/>
              <a:t>Cyberperformance</a:t>
            </a:r>
            <a:r>
              <a:rPr lang="en-US" sz="2400" b="1" i="1" dirty="0" smtClean="0"/>
              <a:t> </a:t>
            </a:r>
            <a:endParaRPr lang="cs-CZ" sz="2400" b="1" i="1" dirty="0"/>
          </a:p>
          <a:p>
            <a:pPr algn="ctr">
              <a:defRPr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Dance of AVATARS”</a:t>
            </a:r>
            <a:endParaRPr lang="cs-CZ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8136" name="Obdélník 2"/>
          <p:cNvSpPr>
            <a:spLocks noChangeArrowheads="1"/>
          </p:cNvSpPr>
          <p:nvPr/>
        </p:nvSpPr>
        <p:spPr bwMode="auto">
          <a:xfrm>
            <a:off x="1917700" y="2746375"/>
            <a:ext cx="5276850" cy="695325"/>
          </a:xfrm>
          <a:prstGeom prst="rect">
            <a:avLst/>
          </a:prstGeom>
          <a:solidFill>
            <a:srgbClr val="CCFFFF">
              <a:alpha val="3098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48137" name="TextovéPole 3"/>
          <p:cNvSpPr txBox="1">
            <a:spLocks noChangeArrowheads="1"/>
          </p:cNvSpPr>
          <p:nvPr/>
        </p:nvSpPr>
        <p:spPr bwMode="auto">
          <a:xfrm>
            <a:off x="639763" y="5791200"/>
            <a:ext cx="3032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/>
              <a:t>Motion sensing input device</a:t>
            </a:r>
            <a:endParaRPr lang="cs-CZ" altLang="cs-CZ" sz="1800"/>
          </a:p>
        </p:txBody>
      </p:sp>
    </p:spTree>
    <p:extLst>
      <p:ext uri="{BB962C8B-B14F-4D97-AF65-F5344CB8AC3E}">
        <p14:creationId xmlns:p14="http://schemas.microsoft.com/office/powerpoint/2010/main" val="85105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078038" y="479425"/>
            <a:ext cx="48101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cs-CZ" sz="28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Dance of AVATARs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cs-CZ" altLang="cs-CZ" sz="2000" i="1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Original</a:t>
            </a:r>
            <a:r>
              <a:rPr lang="cs-CZ" altLang="cs-CZ" sz="2000" i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Idea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GB" altLang="cs-CZ" sz="2800" b="1" i="1" dirty="0" smtClean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3"/>
          <p:cNvSpPr/>
          <p:nvPr/>
        </p:nvSpPr>
        <p:spPr>
          <a:xfrm>
            <a:off x="3641725" y="1671638"/>
            <a:ext cx="2049463" cy="677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4915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1905000"/>
            <a:ext cx="3254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3070225"/>
            <a:ext cx="3302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738" y="1816100"/>
            <a:ext cx="3619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1852613"/>
            <a:ext cx="576262" cy="69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0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3024188"/>
            <a:ext cx="59848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0" y="1755775"/>
            <a:ext cx="5365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88" y="4956175"/>
            <a:ext cx="3254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863" y="4891088"/>
            <a:ext cx="3302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725" y="4878388"/>
            <a:ext cx="3619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165" name="Skupina 2"/>
          <p:cNvGrpSpPr>
            <a:grpSpLocks/>
          </p:cNvGrpSpPr>
          <p:nvPr/>
        </p:nvGrpSpPr>
        <p:grpSpPr bwMode="auto">
          <a:xfrm>
            <a:off x="1425575" y="4410075"/>
            <a:ext cx="2203450" cy="1895475"/>
            <a:chOff x="1438106" y="3103671"/>
            <a:chExt cx="3829094" cy="2849454"/>
          </a:xfrm>
        </p:grpSpPr>
        <p:pic>
          <p:nvPicPr>
            <p:cNvPr id="49191" name="그림 3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8106" y="3103671"/>
              <a:ext cx="3829094" cy="27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92" name="Ovál 1"/>
            <p:cNvSpPr>
              <a:spLocks noChangeArrowheads="1"/>
            </p:cNvSpPr>
            <p:nvPr/>
          </p:nvSpPr>
          <p:spPr bwMode="auto">
            <a:xfrm>
              <a:off x="2789706" y="4171950"/>
              <a:ext cx="591522" cy="1581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cs-CZ" altLang="cs-CZ" sz="1800"/>
            </a:p>
          </p:txBody>
        </p:sp>
        <p:sp>
          <p:nvSpPr>
            <p:cNvPr id="49193" name="Ovál 22"/>
            <p:cNvSpPr>
              <a:spLocks noChangeArrowheads="1"/>
            </p:cNvSpPr>
            <p:nvPr/>
          </p:nvSpPr>
          <p:spPr bwMode="auto">
            <a:xfrm>
              <a:off x="2761131" y="4171950"/>
              <a:ext cx="591522" cy="1581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cs-CZ" altLang="cs-CZ" sz="1800"/>
            </a:p>
          </p:txBody>
        </p:sp>
        <p:sp>
          <p:nvSpPr>
            <p:cNvPr id="49194" name="Ovál 23"/>
            <p:cNvSpPr>
              <a:spLocks noChangeArrowheads="1"/>
            </p:cNvSpPr>
            <p:nvPr/>
          </p:nvSpPr>
          <p:spPr bwMode="auto">
            <a:xfrm>
              <a:off x="3475506" y="4371975"/>
              <a:ext cx="591522" cy="1581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cs-CZ" altLang="cs-CZ" sz="1800"/>
            </a:p>
          </p:txBody>
        </p:sp>
      </p:grpSp>
      <p:cxnSp>
        <p:nvCxnSpPr>
          <p:cNvPr id="49166" name="Přímá spojnice se šipkou 24"/>
          <p:cNvCxnSpPr>
            <a:cxnSpLocks noChangeShapeType="1"/>
            <a:stCxn id="49191" idx="0"/>
          </p:cNvCxnSpPr>
          <p:nvPr/>
        </p:nvCxnSpPr>
        <p:spPr bwMode="auto">
          <a:xfrm flipH="1" flipV="1">
            <a:off x="2187575" y="2754313"/>
            <a:ext cx="339725" cy="165576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67" name="Přímá spojnice se šipkou 30"/>
          <p:cNvCxnSpPr>
            <a:cxnSpLocks noChangeShapeType="1"/>
            <a:stCxn id="49191" idx="0"/>
          </p:cNvCxnSpPr>
          <p:nvPr/>
        </p:nvCxnSpPr>
        <p:spPr bwMode="auto">
          <a:xfrm flipV="1">
            <a:off x="2527300" y="2659063"/>
            <a:ext cx="2139950" cy="175101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168" name="Přímá spojnice se šipkou 33"/>
          <p:cNvCxnSpPr>
            <a:cxnSpLocks noChangeShapeType="1"/>
            <a:stCxn id="49191" idx="0"/>
          </p:cNvCxnSpPr>
          <p:nvPr/>
        </p:nvCxnSpPr>
        <p:spPr bwMode="auto">
          <a:xfrm flipV="1">
            <a:off x="2527300" y="3382963"/>
            <a:ext cx="4411663" cy="102711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Přímá spojnice se šipkou 38"/>
          <p:cNvCxnSpPr/>
          <p:nvPr/>
        </p:nvCxnSpPr>
        <p:spPr bwMode="auto">
          <a:xfrm>
            <a:off x="3292475" y="2384425"/>
            <a:ext cx="2843213" cy="2360613"/>
          </a:xfrm>
          <a:prstGeom prst="straightConnector1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42" name="Přímá spojnice se šipkou 41"/>
          <p:cNvCxnSpPr/>
          <p:nvPr/>
        </p:nvCxnSpPr>
        <p:spPr bwMode="auto">
          <a:xfrm flipH="1">
            <a:off x="7445375" y="3703638"/>
            <a:ext cx="1057275" cy="909637"/>
          </a:xfrm>
          <a:prstGeom prst="straightConnector1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43" name="Přímá spojnice se šipkou 42"/>
          <p:cNvCxnSpPr/>
          <p:nvPr/>
        </p:nvCxnSpPr>
        <p:spPr bwMode="auto">
          <a:xfrm>
            <a:off x="6040438" y="2528888"/>
            <a:ext cx="808037" cy="2066925"/>
          </a:xfrm>
          <a:prstGeom prst="straightConnector1">
            <a:avLst/>
          </a:prstGeom>
          <a:noFill/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49172" name="Šipka doprava 50"/>
          <p:cNvSpPr>
            <a:spLocks noChangeArrowheads="1"/>
          </p:cNvSpPr>
          <p:nvPr/>
        </p:nvSpPr>
        <p:spPr bwMode="auto">
          <a:xfrm>
            <a:off x="2535238" y="2095500"/>
            <a:ext cx="393700" cy="103188"/>
          </a:xfrm>
          <a:prstGeom prst="rightArrow">
            <a:avLst>
              <a:gd name="adj1" fmla="val 50000"/>
              <a:gd name="adj2" fmla="val 49882"/>
            </a:avLst>
          </a:prstGeom>
          <a:solidFill>
            <a:srgbClr val="00B9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49173" name="Šipka doprava 53"/>
          <p:cNvSpPr>
            <a:spLocks noChangeArrowheads="1"/>
          </p:cNvSpPr>
          <p:nvPr/>
        </p:nvSpPr>
        <p:spPr bwMode="auto">
          <a:xfrm>
            <a:off x="7840663" y="3343275"/>
            <a:ext cx="393700" cy="103188"/>
          </a:xfrm>
          <a:prstGeom prst="rightArrow">
            <a:avLst>
              <a:gd name="adj1" fmla="val 50000"/>
              <a:gd name="adj2" fmla="val 49882"/>
            </a:avLst>
          </a:prstGeom>
          <a:solidFill>
            <a:srgbClr val="00B9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49174" name="Šipka doprava 54"/>
          <p:cNvSpPr>
            <a:spLocks noChangeArrowheads="1"/>
          </p:cNvSpPr>
          <p:nvPr/>
        </p:nvSpPr>
        <p:spPr bwMode="auto">
          <a:xfrm>
            <a:off x="5211763" y="2044700"/>
            <a:ext cx="393700" cy="103188"/>
          </a:xfrm>
          <a:prstGeom prst="rightArrow">
            <a:avLst>
              <a:gd name="adj1" fmla="val 50000"/>
              <a:gd name="adj2" fmla="val 49882"/>
            </a:avLst>
          </a:prstGeom>
          <a:solidFill>
            <a:srgbClr val="00B9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49175" name="TextovéPole 51"/>
          <p:cNvSpPr txBox="1">
            <a:spLocks noChangeArrowheads="1"/>
          </p:cNvSpPr>
          <p:nvPr/>
        </p:nvSpPr>
        <p:spPr bwMode="auto">
          <a:xfrm>
            <a:off x="6129338" y="4365625"/>
            <a:ext cx="1479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AVATAR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/>
              <a:t>performance</a:t>
            </a:r>
            <a:endParaRPr lang="cs-CZ" altLang="cs-CZ" sz="1800"/>
          </a:p>
        </p:txBody>
      </p:sp>
      <p:sp>
        <p:nvSpPr>
          <p:cNvPr id="49176" name="TextovéPole 56"/>
          <p:cNvSpPr txBox="1">
            <a:spLocks noChangeArrowheads="1"/>
          </p:cNvSpPr>
          <p:nvPr/>
        </p:nvSpPr>
        <p:spPr bwMode="auto">
          <a:xfrm>
            <a:off x="2135188" y="5273675"/>
            <a:ext cx="7874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/>
              <a:t>music</a:t>
            </a:r>
            <a:endParaRPr lang="cs-CZ" altLang="cs-CZ" sz="1800"/>
          </a:p>
        </p:txBody>
      </p:sp>
      <p:sp>
        <p:nvSpPr>
          <p:cNvPr id="49177" name="TextovéPole 52"/>
          <p:cNvSpPr txBox="1">
            <a:spLocks noChangeArrowheads="1"/>
          </p:cNvSpPr>
          <p:nvPr/>
        </p:nvSpPr>
        <p:spPr bwMode="auto">
          <a:xfrm>
            <a:off x="2141538" y="1358900"/>
            <a:ext cx="1235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remote site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A</a:t>
            </a:r>
            <a:endParaRPr lang="cs-CZ" altLang="cs-CZ" sz="1400"/>
          </a:p>
        </p:txBody>
      </p:sp>
      <p:sp>
        <p:nvSpPr>
          <p:cNvPr id="49178" name="TextovéPole 58"/>
          <p:cNvSpPr txBox="1">
            <a:spLocks noChangeArrowheads="1"/>
          </p:cNvSpPr>
          <p:nvPr/>
        </p:nvSpPr>
        <p:spPr bwMode="auto">
          <a:xfrm>
            <a:off x="4800600" y="1325563"/>
            <a:ext cx="12350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remote site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B</a:t>
            </a:r>
            <a:endParaRPr lang="cs-CZ" altLang="cs-CZ" sz="1400"/>
          </a:p>
        </p:txBody>
      </p:sp>
      <p:sp>
        <p:nvSpPr>
          <p:cNvPr id="49179" name="TextovéPole 59"/>
          <p:cNvSpPr txBox="1">
            <a:spLocks noChangeArrowheads="1"/>
          </p:cNvSpPr>
          <p:nvPr/>
        </p:nvSpPr>
        <p:spPr bwMode="auto">
          <a:xfrm>
            <a:off x="7416800" y="2511425"/>
            <a:ext cx="12350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remote site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C</a:t>
            </a:r>
            <a:endParaRPr lang="cs-CZ" altLang="cs-CZ" sz="1400"/>
          </a:p>
        </p:txBody>
      </p:sp>
      <p:sp>
        <p:nvSpPr>
          <p:cNvPr id="56" name="TextovéPole 55"/>
          <p:cNvSpPr txBox="1"/>
          <p:nvPr/>
        </p:nvSpPr>
        <p:spPr>
          <a:xfrm>
            <a:off x="3594100" y="2678113"/>
            <a:ext cx="434975" cy="307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SD</a:t>
            </a:r>
            <a:endParaRPr lang="cs-CZ" sz="1400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62" name="TextovéPole 61"/>
          <p:cNvSpPr txBox="1"/>
          <p:nvPr/>
        </p:nvSpPr>
        <p:spPr>
          <a:xfrm>
            <a:off x="5992813" y="2678113"/>
            <a:ext cx="434975" cy="307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SD</a:t>
            </a:r>
            <a:endParaRPr lang="cs-CZ" sz="1400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63" name="TextovéPole 62"/>
          <p:cNvSpPr txBox="1"/>
          <p:nvPr/>
        </p:nvSpPr>
        <p:spPr>
          <a:xfrm>
            <a:off x="7829550" y="3979863"/>
            <a:ext cx="433388" cy="307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SD</a:t>
            </a:r>
            <a:endParaRPr lang="cs-CZ" sz="1400" dirty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49183" name="Ovál 57"/>
          <p:cNvSpPr>
            <a:spLocks noChangeArrowheads="1"/>
          </p:cNvSpPr>
          <p:nvPr/>
        </p:nvSpPr>
        <p:spPr bwMode="auto">
          <a:xfrm>
            <a:off x="1028700" y="1239838"/>
            <a:ext cx="2924175" cy="1622425"/>
          </a:xfrm>
          <a:prstGeom prst="ellipse">
            <a:avLst/>
          </a:prstGeom>
          <a:solidFill>
            <a:srgbClr val="99FFCC">
              <a:alpha val="1764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/>
          </a:p>
        </p:txBody>
      </p:sp>
      <p:sp>
        <p:nvSpPr>
          <p:cNvPr id="49184" name="Ovál 64"/>
          <p:cNvSpPr>
            <a:spLocks noChangeArrowheads="1"/>
          </p:cNvSpPr>
          <p:nvPr/>
        </p:nvSpPr>
        <p:spPr bwMode="auto">
          <a:xfrm>
            <a:off x="4013200" y="1217613"/>
            <a:ext cx="2925763" cy="1624012"/>
          </a:xfrm>
          <a:prstGeom prst="ellipse">
            <a:avLst/>
          </a:prstGeom>
          <a:solidFill>
            <a:srgbClr val="FFFF99">
              <a:alpha val="1764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/>
          </a:p>
        </p:txBody>
      </p:sp>
      <p:sp>
        <p:nvSpPr>
          <p:cNvPr id="49185" name="Ovál 65"/>
          <p:cNvSpPr>
            <a:spLocks noChangeArrowheads="1"/>
          </p:cNvSpPr>
          <p:nvPr/>
        </p:nvSpPr>
        <p:spPr bwMode="auto">
          <a:xfrm>
            <a:off x="6623050" y="2400300"/>
            <a:ext cx="2484438" cy="1622425"/>
          </a:xfrm>
          <a:prstGeom prst="ellipse">
            <a:avLst/>
          </a:prstGeom>
          <a:solidFill>
            <a:srgbClr val="66FFFF">
              <a:alpha val="1764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/>
          </a:p>
        </p:txBody>
      </p:sp>
      <p:sp>
        <p:nvSpPr>
          <p:cNvPr id="49186" name="Ovál 66"/>
          <p:cNvSpPr>
            <a:spLocks noChangeArrowheads="1"/>
          </p:cNvSpPr>
          <p:nvPr/>
        </p:nvSpPr>
        <p:spPr bwMode="auto">
          <a:xfrm>
            <a:off x="1028700" y="4470400"/>
            <a:ext cx="2924175" cy="1622425"/>
          </a:xfrm>
          <a:prstGeom prst="ellipse">
            <a:avLst/>
          </a:prstGeom>
          <a:solidFill>
            <a:srgbClr val="FF5050">
              <a:alpha val="1764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/>
          </a:p>
        </p:txBody>
      </p:sp>
      <p:sp>
        <p:nvSpPr>
          <p:cNvPr id="49187" name="Ovál 67"/>
          <p:cNvSpPr>
            <a:spLocks noChangeArrowheads="1"/>
          </p:cNvSpPr>
          <p:nvPr/>
        </p:nvSpPr>
        <p:spPr bwMode="auto">
          <a:xfrm>
            <a:off x="5429250" y="4284663"/>
            <a:ext cx="2924175" cy="1298575"/>
          </a:xfrm>
          <a:prstGeom prst="ellipse">
            <a:avLst/>
          </a:prstGeom>
          <a:solidFill>
            <a:srgbClr val="C0C0C0">
              <a:alpha val="1725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400"/>
          </a:p>
        </p:txBody>
      </p:sp>
      <p:sp>
        <p:nvSpPr>
          <p:cNvPr id="2" name="TextovéPole 1"/>
          <p:cNvSpPr txBox="1"/>
          <p:nvPr/>
        </p:nvSpPr>
        <p:spPr>
          <a:xfrm>
            <a:off x="2409825" y="2282825"/>
            <a:ext cx="61118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200" dirty="0" err="1">
                <a:solidFill>
                  <a:schemeClr val="accent1">
                    <a:lumMod val="90000"/>
                  </a:schemeClr>
                </a:solidFill>
                <a:latin typeface="Arial" charset="0"/>
              </a:rPr>
              <a:t>Kinect</a:t>
            </a:r>
            <a:endParaRPr lang="cs-CZ" sz="1200" dirty="0">
              <a:solidFill>
                <a:schemeClr val="accent1">
                  <a:lumMod val="90000"/>
                </a:schemeClr>
              </a:solidFill>
              <a:latin typeface="Arial" charset="0"/>
            </a:endParaRPr>
          </a:p>
        </p:txBody>
      </p:sp>
      <p:sp>
        <p:nvSpPr>
          <p:cNvPr id="41" name="TextovéPole 40"/>
          <p:cNvSpPr txBox="1"/>
          <p:nvPr/>
        </p:nvSpPr>
        <p:spPr>
          <a:xfrm>
            <a:off x="7715250" y="3519488"/>
            <a:ext cx="611188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200" dirty="0" err="1">
                <a:solidFill>
                  <a:schemeClr val="accent1">
                    <a:lumMod val="90000"/>
                  </a:schemeClr>
                </a:solidFill>
                <a:latin typeface="Arial" charset="0"/>
              </a:rPr>
              <a:t>Kinect</a:t>
            </a:r>
            <a:endParaRPr lang="cs-CZ" sz="1200" dirty="0">
              <a:solidFill>
                <a:schemeClr val="accent1">
                  <a:lumMod val="90000"/>
                </a:schemeClr>
              </a:solidFill>
              <a:latin typeface="Arial" charset="0"/>
            </a:endParaRPr>
          </a:p>
        </p:txBody>
      </p:sp>
      <p:sp>
        <p:nvSpPr>
          <p:cNvPr id="44" name="TextovéPole 43"/>
          <p:cNvSpPr txBox="1"/>
          <p:nvPr/>
        </p:nvSpPr>
        <p:spPr>
          <a:xfrm>
            <a:off x="5054600" y="2314575"/>
            <a:ext cx="611188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200" dirty="0" err="1">
                <a:solidFill>
                  <a:schemeClr val="accent1">
                    <a:lumMod val="90000"/>
                  </a:schemeClr>
                </a:solidFill>
                <a:latin typeface="Arial" charset="0"/>
              </a:rPr>
              <a:t>Kinect</a:t>
            </a:r>
            <a:endParaRPr lang="cs-CZ" sz="1200" dirty="0">
              <a:solidFill>
                <a:schemeClr val="accent1">
                  <a:lumMod val="9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34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312863"/>
            <a:ext cx="8890000" cy="54483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타원 5"/>
          <p:cNvSpPr/>
          <p:nvPr/>
        </p:nvSpPr>
        <p:spPr>
          <a:xfrm>
            <a:off x="849313" y="3502025"/>
            <a:ext cx="142875" cy="1428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타원 6"/>
          <p:cNvSpPr/>
          <p:nvPr/>
        </p:nvSpPr>
        <p:spPr>
          <a:xfrm>
            <a:off x="5983288" y="5151438"/>
            <a:ext cx="142875" cy="1428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타원 7"/>
          <p:cNvSpPr/>
          <p:nvPr/>
        </p:nvSpPr>
        <p:spPr>
          <a:xfrm>
            <a:off x="7094538" y="3430588"/>
            <a:ext cx="142875" cy="1428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타원 7"/>
          <p:cNvSpPr/>
          <p:nvPr/>
        </p:nvSpPr>
        <p:spPr>
          <a:xfrm>
            <a:off x="7478713" y="3005138"/>
            <a:ext cx="142875" cy="1428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01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2241550"/>
            <a:ext cx="992188" cy="627063"/>
          </a:xfrm>
          <a:prstGeom prst="rect">
            <a:avLst/>
          </a:prstGeom>
          <a:noFill/>
          <a:ln w="28575" algn="ctr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506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" y="3897313"/>
            <a:ext cx="528637" cy="669925"/>
          </a:xfrm>
          <a:prstGeom prst="rect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5065" name="Picture 2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0775" y="5113338"/>
            <a:ext cx="663575" cy="747712"/>
          </a:xfrm>
          <a:prstGeom prst="rect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6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99325" y="3422650"/>
            <a:ext cx="600075" cy="720725"/>
          </a:xfrm>
          <a:prstGeom prst="rect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7" name="TextovéPole 13"/>
          <p:cNvSpPr txBox="1">
            <a:spLocks noChangeArrowheads="1"/>
          </p:cNvSpPr>
          <p:nvPr/>
        </p:nvSpPr>
        <p:spPr bwMode="auto">
          <a:xfrm>
            <a:off x="5640388" y="4559300"/>
            <a:ext cx="8921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 b="1"/>
              <a:t>BR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Salvador</a:t>
            </a:r>
            <a:endParaRPr lang="cs-CZ" altLang="cs-CZ" sz="1400"/>
          </a:p>
        </p:txBody>
      </p:sp>
      <p:sp>
        <p:nvSpPr>
          <p:cNvPr id="50188" name="TextovéPole 18"/>
          <p:cNvSpPr txBox="1">
            <a:spLocks noChangeArrowheads="1"/>
          </p:cNvSpPr>
          <p:nvPr/>
        </p:nvSpPr>
        <p:spPr bwMode="auto">
          <a:xfrm>
            <a:off x="7486650" y="2851150"/>
            <a:ext cx="762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 b="1"/>
              <a:t>CZ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Prague</a:t>
            </a:r>
            <a:endParaRPr lang="cs-CZ" altLang="cs-CZ" sz="1400"/>
          </a:p>
        </p:txBody>
      </p:sp>
      <p:sp>
        <p:nvSpPr>
          <p:cNvPr id="50189" name="TextovéPole 19"/>
          <p:cNvSpPr txBox="1">
            <a:spLocks noChangeArrowheads="1"/>
          </p:cNvSpPr>
          <p:nvPr/>
        </p:nvSpPr>
        <p:spPr bwMode="auto">
          <a:xfrm>
            <a:off x="6402388" y="3509963"/>
            <a:ext cx="990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 b="1"/>
              <a:t>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400"/>
              <a:t>Barcelona</a:t>
            </a:r>
            <a:endParaRPr lang="cs-CZ" altLang="cs-CZ" sz="1400"/>
          </a:p>
        </p:txBody>
      </p:sp>
      <p:pic>
        <p:nvPicPr>
          <p:cNvPr id="45070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2209800"/>
            <a:ext cx="1487226" cy="1047240"/>
          </a:xfrm>
          <a:prstGeom prst="rect">
            <a:avLst/>
          </a:prstGeom>
          <a:noFill/>
          <a:ln w="38100" algn="ctr">
            <a:solidFill>
              <a:schemeClr val="accent5">
                <a:lumMod val="9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191" name="TextovéPole 22"/>
          <p:cNvSpPr txBox="1">
            <a:spLocks noChangeArrowheads="1"/>
          </p:cNvSpPr>
          <p:nvPr/>
        </p:nvSpPr>
        <p:spPr bwMode="auto">
          <a:xfrm>
            <a:off x="482600" y="2373312"/>
            <a:ext cx="8215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dirty="0" smtClean="0">
                <a:solidFill>
                  <a:srgbClr val="FFFF00"/>
                </a:solidFill>
              </a:rPr>
              <a:t>APAN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b="1" dirty="0" smtClean="0">
                <a:solidFill>
                  <a:srgbClr val="FFFF00"/>
                </a:solidFill>
              </a:rPr>
              <a:t>stage</a:t>
            </a:r>
            <a:endParaRPr lang="cs-CZ" altLang="cs-CZ" sz="1800" b="1" dirty="0">
              <a:solidFill>
                <a:srgbClr val="FFFF00"/>
              </a:solidFill>
            </a:endParaRPr>
          </a:p>
        </p:txBody>
      </p:sp>
      <p:sp>
        <p:nvSpPr>
          <p:cNvPr id="6" name="사각형 설명선 11"/>
          <p:cNvSpPr/>
          <p:nvPr/>
        </p:nvSpPr>
        <p:spPr>
          <a:xfrm>
            <a:off x="1715826" y="3502558"/>
            <a:ext cx="1408374" cy="468312"/>
          </a:xfrm>
          <a:prstGeom prst="wedgeRectCallout">
            <a:avLst>
              <a:gd name="adj1" fmla="val -113633"/>
              <a:gd name="adj2" fmla="val -39587"/>
            </a:avLst>
          </a:prstGeom>
          <a:solidFill>
            <a:srgbClr val="CCEC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b="1" dirty="0"/>
              <a:t>APAN 36</a:t>
            </a:r>
            <a:r>
              <a:rPr lang="en-US" altLang="ko-KR" b="1" baseline="30000" dirty="0"/>
              <a:t>TH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08025" y="95250"/>
            <a:ext cx="77708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cs-CZ" altLang="ko-KR" sz="36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APAN-36 </a:t>
            </a:r>
            <a:r>
              <a:rPr lang="en-US" altLang="ko-KR" sz="36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Global Cyber Performance</a:t>
            </a:r>
            <a:endParaRPr lang="ko-KR" altLang="en-US" sz="3600" b="1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ea typeface="굴림" pitchFamily="34" charset="-127"/>
              <a:cs typeface="Times New Roman" pitchFamily="18" charset="0"/>
            </a:endParaRPr>
          </a:p>
        </p:txBody>
      </p:sp>
      <p:sp>
        <p:nvSpPr>
          <p:cNvPr id="50195" name="TextovéPole 22"/>
          <p:cNvSpPr txBox="1">
            <a:spLocks noChangeArrowheads="1"/>
          </p:cNvSpPr>
          <p:nvPr/>
        </p:nvSpPr>
        <p:spPr bwMode="auto">
          <a:xfrm>
            <a:off x="168275" y="3257550"/>
            <a:ext cx="94615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 b="1"/>
              <a:t>KR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600"/>
              <a:t>Daejeon</a:t>
            </a:r>
            <a:endParaRPr lang="cs-CZ" altLang="cs-CZ" sz="1600"/>
          </a:p>
        </p:txBody>
      </p:sp>
      <p:sp>
        <p:nvSpPr>
          <p:cNvPr id="50196" name="TextBox 6"/>
          <p:cNvSpPr txBox="1">
            <a:spLocks noChangeArrowheads="1"/>
          </p:cNvSpPr>
          <p:nvPr/>
        </p:nvSpPr>
        <p:spPr bwMode="auto">
          <a:xfrm>
            <a:off x="1546225" y="795338"/>
            <a:ext cx="62372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2000">
                <a:latin typeface="Times New Roman" pitchFamily="18" charset="0"/>
                <a:cs typeface="Times New Roman" pitchFamily="18" charset="0"/>
              </a:rPr>
              <a:t>Three continents networked music and dance performance </a:t>
            </a:r>
            <a:endParaRPr lang="ko-KR" altLang="en-US" sz="1800">
              <a:latin typeface="Times New Roman" pitchFamily="18" charset="0"/>
              <a:ea typeface="굴림" pitchFamily="34" charset="-127"/>
              <a:cs typeface="Times New Roman" pitchFamily="18" charset="0"/>
            </a:endParaRPr>
          </a:p>
        </p:txBody>
      </p:sp>
      <p:sp>
        <p:nvSpPr>
          <p:cNvPr id="50197" name="Volný tvar 7"/>
          <p:cNvSpPr>
            <a:spLocks/>
          </p:cNvSpPr>
          <p:nvPr/>
        </p:nvSpPr>
        <p:spPr bwMode="auto">
          <a:xfrm>
            <a:off x="4895850" y="3030538"/>
            <a:ext cx="2660650" cy="2128837"/>
          </a:xfrm>
          <a:custGeom>
            <a:avLst/>
            <a:gdLst>
              <a:gd name="T0" fmla="*/ 2664602 w 2659334"/>
              <a:gd name="T1" fmla="*/ 39369 h 2127987"/>
              <a:gd name="T2" fmla="*/ 60633 w 2659334"/>
              <a:gd name="T3" fmla="*/ 280385 h 2127987"/>
              <a:gd name="T4" fmla="*/ 1082931 w 2659334"/>
              <a:gd name="T5" fmla="*/ 2131389 h 21279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9334" h="2127987">
                <a:moveTo>
                  <a:pt x="2659334" y="39305"/>
                </a:moveTo>
                <a:cubicBezTo>
                  <a:pt x="1491469" y="-14436"/>
                  <a:pt x="323604" y="-68177"/>
                  <a:pt x="60513" y="279937"/>
                </a:cubicBezTo>
                <a:cubicBezTo>
                  <a:pt x="-202578" y="628051"/>
                  <a:pt x="439106" y="1378019"/>
                  <a:pt x="1080790" y="2127987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cs-CZ"/>
          </a:p>
        </p:txBody>
      </p:sp>
      <p:sp>
        <p:nvSpPr>
          <p:cNvPr id="50198" name="Volný tvar 8"/>
          <p:cNvSpPr>
            <a:spLocks/>
          </p:cNvSpPr>
          <p:nvPr/>
        </p:nvSpPr>
        <p:spPr bwMode="auto">
          <a:xfrm>
            <a:off x="6246813" y="3079750"/>
            <a:ext cx="1309687" cy="376238"/>
          </a:xfrm>
          <a:custGeom>
            <a:avLst/>
            <a:gdLst>
              <a:gd name="T0" fmla="*/ 1311152 w 1309199"/>
              <a:gd name="T1" fmla="*/ 0 h 375385"/>
              <a:gd name="T2" fmla="*/ 9804 w 1309199"/>
              <a:gd name="T3" fmla="*/ 97131 h 375385"/>
              <a:gd name="T4" fmla="*/ 819530 w 1309199"/>
              <a:gd name="T5" fmla="*/ 378809 h 3753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09199" h="375385">
                <a:moveTo>
                  <a:pt x="1309199" y="0"/>
                </a:moveTo>
                <a:cubicBezTo>
                  <a:pt x="700401" y="16844"/>
                  <a:pt x="91603" y="33689"/>
                  <a:pt x="9788" y="96253"/>
                </a:cubicBezTo>
                <a:cubicBezTo>
                  <a:pt x="-72027" y="158817"/>
                  <a:pt x="373141" y="267101"/>
                  <a:pt x="818310" y="375385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cs-CZ"/>
          </a:p>
        </p:txBody>
      </p:sp>
      <p:sp>
        <p:nvSpPr>
          <p:cNvPr id="50199" name="Volný tvar 10"/>
          <p:cNvSpPr>
            <a:spLocks/>
          </p:cNvSpPr>
          <p:nvPr/>
        </p:nvSpPr>
        <p:spPr bwMode="auto">
          <a:xfrm>
            <a:off x="942975" y="2708275"/>
            <a:ext cx="6613525" cy="823913"/>
          </a:xfrm>
          <a:custGeom>
            <a:avLst/>
            <a:gdLst>
              <a:gd name="T0" fmla="*/ 6616432 w 6612556"/>
              <a:gd name="T1" fmla="*/ 371561 h 823869"/>
              <a:gd name="T2" fmla="*/ 2523299 w 6612556"/>
              <a:gd name="T3" fmla="*/ 15350 h 823869"/>
              <a:gd name="T4" fmla="*/ 0 w 6612556"/>
              <a:gd name="T5" fmla="*/ 824045 h 82386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612556" h="823869">
                <a:moveTo>
                  <a:pt x="6612556" y="371481"/>
                </a:moveTo>
                <a:cubicBezTo>
                  <a:pt x="5118234" y="155714"/>
                  <a:pt x="3623912" y="-60052"/>
                  <a:pt x="2521819" y="15346"/>
                </a:cubicBezTo>
                <a:cubicBezTo>
                  <a:pt x="1419726" y="90744"/>
                  <a:pt x="709863" y="457306"/>
                  <a:pt x="0" y="823869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cs-CZ"/>
          </a:p>
        </p:txBody>
      </p:sp>
      <p:sp>
        <p:nvSpPr>
          <p:cNvPr id="14" name="Volný tvar 13"/>
          <p:cNvSpPr/>
          <p:nvPr/>
        </p:nvSpPr>
        <p:spPr bwMode="auto">
          <a:xfrm>
            <a:off x="971550" y="2906713"/>
            <a:ext cx="6132513" cy="615950"/>
          </a:xfrm>
          <a:custGeom>
            <a:avLst/>
            <a:gdLst>
              <a:gd name="connsiteX0" fmla="*/ 6131292 w 6131292"/>
              <a:gd name="connsiteY0" fmla="*/ 596792 h 616042"/>
              <a:gd name="connsiteX1" fmla="*/ 3224463 w 6131292"/>
              <a:gd name="connsiteY1" fmla="*/ 25 h 616042"/>
              <a:gd name="connsiteX2" fmla="*/ 0 w 6131292"/>
              <a:gd name="connsiteY2" fmla="*/ 616042 h 61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1292" h="616042">
                <a:moveTo>
                  <a:pt x="6131292" y="596792"/>
                </a:moveTo>
                <a:cubicBezTo>
                  <a:pt x="5188818" y="296804"/>
                  <a:pt x="4246345" y="-3183"/>
                  <a:pt x="3224463" y="25"/>
                </a:cubicBezTo>
                <a:cubicBezTo>
                  <a:pt x="2202581" y="3233"/>
                  <a:pt x="1101290" y="309637"/>
                  <a:pt x="0" y="616042"/>
                </a:cubicBezTo>
              </a:path>
            </a:pathLst>
          </a:custGeom>
          <a:noFill/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16" name="Volný tvar 15"/>
          <p:cNvSpPr/>
          <p:nvPr/>
        </p:nvSpPr>
        <p:spPr bwMode="auto">
          <a:xfrm>
            <a:off x="904875" y="3128963"/>
            <a:ext cx="5130800" cy="2087562"/>
          </a:xfrm>
          <a:custGeom>
            <a:avLst/>
            <a:gdLst>
              <a:gd name="connsiteX0" fmla="*/ 5130265 w 5130265"/>
              <a:gd name="connsiteY0" fmla="*/ 2087812 h 2087812"/>
              <a:gd name="connsiteX1" fmla="*/ 3185962 w 5130265"/>
              <a:gd name="connsiteY1" fmla="*/ 105007 h 2087812"/>
              <a:gd name="connsiteX2" fmla="*/ 0 w 5130265"/>
              <a:gd name="connsiteY2" fmla="*/ 451517 h 208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30265" h="2087812">
                <a:moveTo>
                  <a:pt x="5130265" y="2087812"/>
                </a:moveTo>
                <a:cubicBezTo>
                  <a:pt x="4585635" y="1232767"/>
                  <a:pt x="4041006" y="377723"/>
                  <a:pt x="3185962" y="105007"/>
                </a:cubicBezTo>
                <a:cubicBezTo>
                  <a:pt x="2330918" y="-167709"/>
                  <a:pt x="1165459" y="141904"/>
                  <a:pt x="0" y="451517"/>
                </a:cubicBezTo>
              </a:path>
            </a:pathLst>
          </a:custGeom>
          <a:noFill/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50202" name="TextovéPole 16"/>
          <p:cNvSpPr txBox="1">
            <a:spLocks noChangeArrowheads="1"/>
          </p:cNvSpPr>
          <p:nvPr/>
        </p:nvSpPr>
        <p:spPr bwMode="auto">
          <a:xfrm>
            <a:off x="7508875" y="1865313"/>
            <a:ext cx="719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600" dirty="0"/>
              <a:t>music</a:t>
            </a:r>
            <a:endParaRPr lang="cs-CZ" altLang="cs-CZ" sz="1600" dirty="0"/>
          </a:p>
        </p:txBody>
      </p:sp>
      <p:sp>
        <p:nvSpPr>
          <p:cNvPr id="50203" name="TextovéPole 30"/>
          <p:cNvSpPr txBox="1">
            <a:spLocks noChangeArrowheads="1"/>
          </p:cNvSpPr>
          <p:nvPr/>
        </p:nvSpPr>
        <p:spPr bwMode="auto">
          <a:xfrm>
            <a:off x="7239000" y="4191000"/>
            <a:ext cx="8112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600" dirty="0"/>
              <a:t>dancer</a:t>
            </a:r>
            <a:endParaRPr lang="cs-CZ" altLang="cs-CZ" sz="1600" dirty="0"/>
          </a:p>
        </p:txBody>
      </p:sp>
      <p:sp>
        <p:nvSpPr>
          <p:cNvPr id="50204" name="TextovéPole 31"/>
          <p:cNvSpPr txBox="1">
            <a:spLocks noChangeArrowheads="1"/>
          </p:cNvSpPr>
          <p:nvPr/>
        </p:nvSpPr>
        <p:spPr bwMode="auto">
          <a:xfrm>
            <a:off x="6172200" y="5943600"/>
            <a:ext cx="812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600" dirty="0"/>
              <a:t>dancer</a:t>
            </a:r>
            <a:endParaRPr lang="cs-CZ" altLang="cs-CZ" sz="1600" dirty="0"/>
          </a:p>
        </p:txBody>
      </p:sp>
      <p:sp>
        <p:nvSpPr>
          <p:cNvPr id="50205" name="TextovéPole 32"/>
          <p:cNvSpPr txBox="1">
            <a:spLocks noChangeArrowheads="1"/>
          </p:cNvSpPr>
          <p:nvPr/>
        </p:nvSpPr>
        <p:spPr bwMode="auto">
          <a:xfrm>
            <a:off x="457200" y="4648200"/>
            <a:ext cx="8112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600" dirty="0"/>
              <a:t>dancer</a:t>
            </a:r>
            <a:endParaRPr lang="cs-CZ" altLang="cs-CZ" sz="1600" dirty="0"/>
          </a:p>
        </p:txBody>
      </p:sp>
      <p:sp>
        <p:nvSpPr>
          <p:cNvPr id="18" name="Volný tvar 17"/>
          <p:cNvSpPr/>
          <p:nvPr/>
        </p:nvSpPr>
        <p:spPr bwMode="auto">
          <a:xfrm>
            <a:off x="962025" y="3648075"/>
            <a:ext cx="5024438" cy="1989138"/>
          </a:xfrm>
          <a:custGeom>
            <a:avLst/>
            <a:gdLst>
              <a:gd name="connsiteX0" fmla="*/ 0 w 5024388"/>
              <a:gd name="connsiteY0" fmla="*/ 0 h 1989546"/>
              <a:gd name="connsiteX1" fmla="*/ 2175310 w 5024388"/>
              <a:gd name="connsiteY1" fmla="*/ 1915427 h 1989546"/>
              <a:gd name="connsiteX2" fmla="*/ 5024388 w 5024388"/>
              <a:gd name="connsiteY2" fmla="*/ 1626669 h 1989546"/>
              <a:gd name="connsiteX3" fmla="*/ 5024388 w 5024388"/>
              <a:gd name="connsiteY3" fmla="*/ 1626669 h 1989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24388" h="1989546">
                <a:moveTo>
                  <a:pt x="0" y="0"/>
                </a:moveTo>
                <a:cubicBezTo>
                  <a:pt x="668956" y="822157"/>
                  <a:pt x="1337912" y="1644315"/>
                  <a:pt x="2175310" y="1915427"/>
                </a:cubicBezTo>
                <a:cubicBezTo>
                  <a:pt x="3012708" y="2186539"/>
                  <a:pt x="5024388" y="1626669"/>
                  <a:pt x="5024388" y="1626669"/>
                </a:cubicBezTo>
                <a:lnTo>
                  <a:pt x="5024388" y="1626669"/>
                </a:lnTo>
              </a:path>
            </a:pathLst>
          </a:cu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19" name="Volný tvar 18"/>
          <p:cNvSpPr/>
          <p:nvPr/>
        </p:nvSpPr>
        <p:spPr bwMode="auto">
          <a:xfrm>
            <a:off x="942975" y="3570288"/>
            <a:ext cx="6246813" cy="1146175"/>
          </a:xfrm>
          <a:custGeom>
            <a:avLst/>
            <a:gdLst>
              <a:gd name="connsiteX0" fmla="*/ 0 w 6246796"/>
              <a:gd name="connsiteY0" fmla="*/ 48126 h 1145492"/>
              <a:gd name="connsiteX1" fmla="*/ 3647975 w 6246796"/>
              <a:gd name="connsiteY1" fmla="*/ 1145406 h 1145492"/>
              <a:gd name="connsiteX2" fmla="*/ 6246796 w 6246796"/>
              <a:gd name="connsiteY2" fmla="*/ 0 h 1145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46796" h="1145492">
                <a:moveTo>
                  <a:pt x="0" y="48126"/>
                </a:moveTo>
                <a:cubicBezTo>
                  <a:pt x="1303421" y="600776"/>
                  <a:pt x="2606842" y="1153427"/>
                  <a:pt x="3647975" y="1145406"/>
                </a:cubicBezTo>
                <a:cubicBezTo>
                  <a:pt x="4689108" y="1137385"/>
                  <a:pt x="5467952" y="568692"/>
                  <a:pt x="6246796" y="0"/>
                </a:cubicBezTo>
              </a:path>
            </a:pathLst>
          </a:cu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21" name="Volný tvar 20"/>
          <p:cNvSpPr/>
          <p:nvPr/>
        </p:nvSpPr>
        <p:spPr bwMode="auto">
          <a:xfrm>
            <a:off x="933450" y="1763713"/>
            <a:ext cx="6583363" cy="1827212"/>
          </a:xfrm>
          <a:custGeom>
            <a:avLst/>
            <a:gdLst>
              <a:gd name="connsiteX0" fmla="*/ 0 w 6583680"/>
              <a:gd name="connsiteY0" fmla="*/ 1827144 h 1827144"/>
              <a:gd name="connsiteX1" fmla="*/ 3532471 w 6583680"/>
              <a:gd name="connsiteY1" fmla="*/ 7969 h 1827144"/>
              <a:gd name="connsiteX2" fmla="*/ 6583680 w 6583680"/>
              <a:gd name="connsiteY2" fmla="*/ 1288129 h 182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83680" h="1827144">
                <a:moveTo>
                  <a:pt x="0" y="1827144"/>
                </a:moveTo>
                <a:cubicBezTo>
                  <a:pt x="1217595" y="962474"/>
                  <a:pt x="2435191" y="97805"/>
                  <a:pt x="3532471" y="7969"/>
                </a:cubicBezTo>
                <a:cubicBezTo>
                  <a:pt x="4629751" y="-81867"/>
                  <a:pt x="5606715" y="603131"/>
                  <a:pt x="6583680" y="1288129"/>
                </a:cubicBezTo>
              </a:path>
            </a:pathLst>
          </a:cu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39" name="TextovéPole 38"/>
          <p:cNvSpPr txBox="1"/>
          <p:nvPr/>
        </p:nvSpPr>
        <p:spPr>
          <a:xfrm>
            <a:off x="2400300" y="5286375"/>
            <a:ext cx="1416350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Stage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video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 BR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0212" name="TextovéPole 40"/>
          <p:cNvSpPr txBox="1">
            <a:spLocks noChangeArrowheads="1"/>
          </p:cNvSpPr>
          <p:nvPr/>
        </p:nvSpPr>
        <p:spPr bwMode="auto">
          <a:xfrm>
            <a:off x="4646286" y="2573913"/>
            <a:ext cx="1885453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600" dirty="0" smtClean="0">
                <a:solidFill>
                  <a:srgbClr val="FF0000"/>
                </a:solidFill>
              </a:rPr>
              <a:t>Music</a:t>
            </a:r>
            <a:r>
              <a:rPr lang="cs-CZ" altLang="cs-CZ" sz="1600" dirty="0" smtClean="0">
                <a:solidFill>
                  <a:srgbClr val="FF0000"/>
                </a:solidFill>
              </a:rPr>
              <a:t> in 4K </a:t>
            </a:r>
            <a:r>
              <a:rPr lang="cs-CZ" altLang="cs-CZ" sz="1600" dirty="0" err="1" smtClean="0">
                <a:solidFill>
                  <a:srgbClr val="FF0000"/>
                </a:solidFill>
              </a:rPr>
              <a:t>format</a:t>
            </a:r>
            <a:endParaRPr lang="cs-CZ" altLang="cs-CZ" sz="1600" dirty="0">
              <a:solidFill>
                <a:srgbClr val="FF0000"/>
              </a:solidFill>
            </a:endParaRPr>
          </a:p>
        </p:txBody>
      </p:sp>
      <p:sp>
        <p:nvSpPr>
          <p:cNvPr id="36" name="TextovéPole 35"/>
          <p:cNvSpPr txBox="1"/>
          <p:nvPr/>
        </p:nvSpPr>
        <p:spPr>
          <a:xfrm>
            <a:off x="3035089" y="1804987"/>
            <a:ext cx="1266825" cy="33813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Stage video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7" name="TextovéPole 36"/>
          <p:cNvSpPr txBox="1"/>
          <p:nvPr/>
        </p:nvSpPr>
        <p:spPr>
          <a:xfrm>
            <a:off x="2840831" y="4232275"/>
            <a:ext cx="1385507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Stage </a:t>
            </a:r>
            <a:r>
              <a:rPr lang="en-US" sz="1600" dirty="0" smtClean="0">
                <a:solidFill>
                  <a:schemeClr val="accent5">
                    <a:lumMod val="75000"/>
                  </a:schemeClr>
                </a:solidFill>
              </a:rPr>
              <a:t>video</a:t>
            </a:r>
            <a:r>
              <a:rPr lang="cs-CZ" sz="1600" dirty="0" smtClean="0">
                <a:solidFill>
                  <a:schemeClr val="accent5">
                    <a:lumMod val="75000"/>
                  </a:schemeClr>
                </a:solidFill>
              </a:rPr>
              <a:t> ES</a:t>
            </a:r>
            <a:endParaRPr lang="cs-CZ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8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pic>
        <p:nvPicPr>
          <p:cNvPr id="51203" name="Picture 2" descr="D:\CESNET\Aktivity\prednasky\APAN\APAN-Daejeon\fotky-Havel\_MG_2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412750"/>
            <a:ext cx="9012238" cy="600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ovéPole 3"/>
          <p:cNvSpPr txBox="1">
            <a:spLocks noChangeArrowheads="1"/>
          </p:cNvSpPr>
          <p:nvPr/>
        </p:nvSpPr>
        <p:spPr bwMode="auto">
          <a:xfrm>
            <a:off x="3922713" y="292100"/>
            <a:ext cx="24161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3600" b="1">
                <a:solidFill>
                  <a:srgbClr val="FFFF00"/>
                </a:solidFill>
              </a:rPr>
              <a:t>Musicians</a:t>
            </a:r>
            <a:endParaRPr lang="cs-CZ" altLang="cs-CZ" sz="3600" b="1">
              <a:solidFill>
                <a:srgbClr val="FFFF00"/>
              </a:solidFill>
            </a:endParaRPr>
          </a:p>
        </p:txBody>
      </p:sp>
      <p:sp>
        <p:nvSpPr>
          <p:cNvPr id="51205" name="TextovéPole 4"/>
          <p:cNvSpPr txBox="1">
            <a:spLocks noChangeArrowheads="1"/>
          </p:cNvSpPr>
          <p:nvPr/>
        </p:nvSpPr>
        <p:spPr bwMode="auto">
          <a:xfrm>
            <a:off x="4378325" y="790575"/>
            <a:ext cx="1504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2400" i="1">
                <a:solidFill>
                  <a:srgbClr val="FFFF00"/>
                </a:solidFill>
              </a:rPr>
              <a:t>in Prague</a:t>
            </a:r>
            <a:endParaRPr lang="cs-CZ" altLang="cs-CZ" sz="2400" i="1">
              <a:solidFill>
                <a:srgbClr val="FFFF00"/>
              </a:solidFill>
            </a:endParaRPr>
          </a:p>
        </p:txBody>
      </p:sp>
      <p:sp>
        <p:nvSpPr>
          <p:cNvPr id="51206" name="TextovéPole 5"/>
          <p:cNvSpPr txBox="1">
            <a:spLocks noChangeArrowheads="1"/>
          </p:cNvSpPr>
          <p:nvPr/>
        </p:nvSpPr>
        <p:spPr bwMode="auto">
          <a:xfrm>
            <a:off x="4856163" y="2705100"/>
            <a:ext cx="11763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600" i="1">
                <a:solidFill>
                  <a:srgbClr val="FFFF00"/>
                </a:solidFill>
              </a:rPr>
              <a:t>4K camera</a:t>
            </a:r>
            <a:endParaRPr lang="cs-CZ" altLang="cs-CZ" sz="1600" i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8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 bwMode="auto">
          <a:xfrm>
            <a:off x="0" y="9525"/>
            <a:ext cx="9144000" cy="6858000"/>
          </a:xfrm>
          <a:prstGeom prst="rect">
            <a:avLst/>
          </a:prstGeom>
          <a:solidFill>
            <a:schemeClr val="accent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5" name="Zaoblený obdélník 4"/>
          <p:cNvSpPr/>
          <p:nvPr/>
        </p:nvSpPr>
        <p:spPr bwMode="auto">
          <a:xfrm>
            <a:off x="0" y="115888"/>
            <a:ext cx="9144000" cy="6534150"/>
          </a:xfrm>
          <a:prstGeom prst="roundRect">
            <a:avLst/>
          </a:prstGeom>
          <a:solidFill>
            <a:schemeClr val="accent2">
              <a:lumMod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pic>
        <p:nvPicPr>
          <p:cNvPr id="52228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425450"/>
            <a:ext cx="3941763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25" y="430213"/>
            <a:ext cx="3662363" cy="56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671888" y="3994150"/>
            <a:ext cx="2005012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chemeClr val="accent1">
                    <a:lumMod val="90000"/>
                  </a:schemeClr>
                </a:solidFill>
                <a:latin typeface="Arial" charset="0"/>
              </a:rPr>
              <a:t>Dancers</a:t>
            </a:r>
          </a:p>
        </p:txBody>
      </p:sp>
      <p:sp>
        <p:nvSpPr>
          <p:cNvPr id="3" name="Šipka dolů 2"/>
          <p:cNvSpPr/>
          <p:nvPr/>
        </p:nvSpPr>
        <p:spPr bwMode="auto">
          <a:xfrm rot="10800000" flipH="1">
            <a:off x="2789238" y="2978150"/>
            <a:ext cx="225425" cy="885825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9" name="Šipka dolů 8"/>
          <p:cNvSpPr/>
          <p:nvPr/>
        </p:nvSpPr>
        <p:spPr bwMode="auto">
          <a:xfrm rot="10800000" flipH="1">
            <a:off x="6740525" y="2962275"/>
            <a:ext cx="225425" cy="884238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cs-CZ">
              <a:latin typeface="Arial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106488" y="4562475"/>
            <a:ext cx="6931025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i="1" dirty="0">
                <a:solidFill>
                  <a:schemeClr val="accent1">
                    <a:lumMod val="90000"/>
                  </a:schemeClr>
                </a:solidFill>
                <a:latin typeface="Arial" charset="0"/>
              </a:rPr>
              <a:t>in</a:t>
            </a:r>
          </a:p>
          <a:p>
            <a:pPr algn="ctr">
              <a:defRPr/>
            </a:pPr>
            <a:r>
              <a:rPr lang="en-US" sz="2400" i="1" dirty="0">
                <a:solidFill>
                  <a:schemeClr val="accent1">
                    <a:lumMod val="90000"/>
                  </a:schemeClr>
                </a:solidFill>
                <a:latin typeface="Arial" charset="0"/>
              </a:rPr>
              <a:t>Barcelona (ES), Salvador (BR) and Daejeon (KR)</a:t>
            </a:r>
            <a:endParaRPr lang="cs-CZ" sz="2400" i="1" dirty="0">
              <a:solidFill>
                <a:schemeClr val="accent1">
                  <a:lumMod val="90000"/>
                </a:schemeClr>
              </a:solidFill>
              <a:latin typeface="Arial" charset="0"/>
            </a:endParaRPr>
          </a:p>
        </p:txBody>
      </p:sp>
      <p:sp>
        <p:nvSpPr>
          <p:cNvPr id="52234" name="TextovéPole 5"/>
          <p:cNvSpPr txBox="1">
            <a:spLocks noChangeArrowheads="1"/>
          </p:cNvSpPr>
          <p:nvPr/>
        </p:nvSpPr>
        <p:spPr bwMode="auto">
          <a:xfrm>
            <a:off x="5508625" y="2486025"/>
            <a:ext cx="251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/>
              <a:t>Converted into Avatars</a:t>
            </a:r>
          </a:p>
        </p:txBody>
      </p:sp>
      <p:sp>
        <p:nvSpPr>
          <p:cNvPr id="52235" name="TextovéPole 5"/>
          <p:cNvSpPr txBox="1">
            <a:spLocks noChangeArrowheads="1"/>
          </p:cNvSpPr>
          <p:nvPr/>
        </p:nvSpPr>
        <p:spPr bwMode="auto">
          <a:xfrm>
            <a:off x="1644650" y="2524125"/>
            <a:ext cx="251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/>
              <a:t>Converted into Avatars</a:t>
            </a:r>
          </a:p>
        </p:txBody>
      </p:sp>
    </p:spTree>
    <p:extLst>
      <p:ext uri="{BB962C8B-B14F-4D97-AF65-F5344CB8AC3E}">
        <p14:creationId xmlns:p14="http://schemas.microsoft.com/office/powerpoint/2010/main" val="120384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 descr="E:\CT대학원\Networked Performance\APAN_36th_Daejeon\CP\06_Dancing beyond TIME\venue(S)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100"/>
            <a:ext cx="9156700" cy="614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/>
          <p:cNvSpPr/>
          <p:nvPr/>
        </p:nvSpPr>
        <p:spPr>
          <a:xfrm>
            <a:off x="177800" y="1978025"/>
            <a:ext cx="7789863" cy="4581525"/>
          </a:xfrm>
          <a:custGeom>
            <a:avLst/>
            <a:gdLst>
              <a:gd name="connsiteX0" fmla="*/ 0 w 7791061"/>
              <a:gd name="connsiteY0" fmla="*/ 55983 h 4581330"/>
              <a:gd name="connsiteX1" fmla="*/ 7791061 w 7791061"/>
              <a:gd name="connsiteY1" fmla="*/ 0 h 4581330"/>
              <a:gd name="connsiteX2" fmla="*/ 7707085 w 7791061"/>
              <a:gd name="connsiteY2" fmla="*/ 2435290 h 4581330"/>
              <a:gd name="connsiteX3" fmla="*/ 307910 w 7791061"/>
              <a:gd name="connsiteY3" fmla="*/ 4581330 h 4581330"/>
              <a:gd name="connsiteX4" fmla="*/ 0 w 7791061"/>
              <a:gd name="connsiteY4" fmla="*/ 55983 h 458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91061" h="4581330">
                <a:moveTo>
                  <a:pt x="0" y="55983"/>
                </a:moveTo>
                <a:lnTo>
                  <a:pt x="7791061" y="0"/>
                </a:lnTo>
                <a:lnTo>
                  <a:pt x="7707085" y="2435290"/>
                </a:lnTo>
                <a:lnTo>
                  <a:pt x="307910" y="4581330"/>
                </a:lnTo>
                <a:lnTo>
                  <a:pt x="0" y="5598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3252" name="TextBox 3"/>
          <p:cNvSpPr txBox="1">
            <a:spLocks noChangeArrowheads="1"/>
          </p:cNvSpPr>
          <p:nvPr/>
        </p:nvSpPr>
        <p:spPr bwMode="auto">
          <a:xfrm>
            <a:off x="4202113" y="2117725"/>
            <a:ext cx="744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400" b="1">
                <a:ea typeface="굴림" pitchFamily="34" charset="-127"/>
              </a:rPr>
              <a:t>16m</a:t>
            </a:r>
            <a:endParaRPr lang="ko-KR" altLang="en-US" sz="2400" b="1">
              <a:ea typeface="굴림" pitchFamily="34" charset="-127"/>
            </a:endParaRPr>
          </a:p>
        </p:txBody>
      </p:sp>
      <p:sp>
        <p:nvSpPr>
          <p:cNvPr id="53253" name="TextBox 4"/>
          <p:cNvSpPr txBox="1">
            <a:spLocks noChangeArrowheads="1"/>
          </p:cNvSpPr>
          <p:nvPr/>
        </p:nvSpPr>
        <p:spPr bwMode="auto">
          <a:xfrm>
            <a:off x="7094538" y="3051175"/>
            <a:ext cx="827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400" b="1">
                <a:ea typeface="굴림" pitchFamily="34" charset="-127"/>
              </a:rPr>
              <a:t>6.5m</a:t>
            </a:r>
            <a:endParaRPr lang="ko-KR" altLang="en-US" sz="2400" b="1">
              <a:ea typeface="굴림" pitchFamily="34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3013" y="271463"/>
            <a:ext cx="1620837" cy="8302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4800" b="1" dirty="0">
                <a:latin typeface="Times New Roman" pitchFamily="18" charset="0"/>
                <a:cs typeface="Times New Roman" pitchFamily="18" charset="0"/>
              </a:rPr>
              <a:t>Stage</a:t>
            </a:r>
            <a:endParaRPr lang="ko-KR" alt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13650" y="5891213"/>
            <a:ext cx="1004888" cy="3381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Audience</a:t>
            </a:r>
            <a:endParaRPr lang="ko-KR" alt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0288" y="1639888"/>
            <a:ext cx="1087437" cy="3381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600" b="1" dirty="0">
                <a:latin typeface="Times New Roman" pitchFamily="18" charset="0"/>
                <a:cs typeface="Times New Roman" pitchFamily="18" charset="0"/>
              </a:rPr>
              <a:t>Big screen</a:t>
            </a:r>
            <a:endParaRPr lang="ko-KR" alt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7" name="TextBox 8"/>
          <p:cNvSpPr txBox="1">
            <a:spLocks noChangeArrowheads="1"/>
          </p:cNvSpPr>
          <p:nvPr/>
        </p:nvSpPr>
        <p:spPr bwMode="auto">
          <a:xfrm>
            <a:off x="2216150" y="1077913"/>
            <a:ext cx="5037138" cy="4619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2400" dirty="0" smtClean="0"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Daejeon (KR) the APAN venue (lobby)</a:t>
            </a:r>
            <a:endParaRPr lang="ko-KR" altLang="en-US" sz="2400" dirty="0" smtClean="0">
              <a:latin typeface="Times New Roman" pitchFamily="18" charset="0"/>
              <a:ea typeface="굴림" pitchFamily="34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71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05050" y="1431925"/>
            <a:ext cx="4514850" cy="180022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4" name="Rectangle 23"/>
          <p:cNvSpPr/>
          <p:nvPr/>
        </p:nvSpPr>
        <p:spPr>
          <a:xfrm>
            <a:off x="4656138" y="1555750"/>
            <a:ext cx="2049462" cy="677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ectangle 2"/>
          <p:cNvSpPr/>
          <p:nvPr/>
        </p:nvSpPr>
        <p:spPr>
          <a:xfrm>
            <a:off x="3294063" y="5327650"/>
            <a:ext cx="279400" cy="4667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Rectangle 9"/>
          <p:cNvSpPr/>
          <p:nvPr/>
        </p:nvSpPr>
        <p:spPr>
          <a:xfrm>
            <a:off x="3313113" y="3297238"/>
            <a:ext cx="2500312" cy="803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Rectangle 12"/>
          <p:cNvSpPr/>
          <p:nvPr/>
        </p:nvSpPr>
        <p:spPr>
          <a:xfrm>
            <a:off x="5281613" y="5327650"/>
            <a:ext cx="214312" cy="40163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Rectangle 13"/>
          <p:cNvSpPr/>
          <p:nvPr/>
        </p:nvSpPr>
        <p:spPr>
          <a:xfrm>
            <a:off x="5599113" y="5327650"/>
            <a:ext cx="139700" cy="3365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Rectangle 14"/>
          <p:cNvSpPr/>
          <p:nvPr/>
        </p:nvSpPr>
        <p:spPr>
          <a:xfrm>
            <a:off x="5813425" y="5327650"/>
            <a:ext cx="139700" cy="3365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6" name="Rectangle 15"/>
          <p:cNvSpPr/>
          <p:nvPr/>
        </p:nvSpPr>
        <p:spPr>
          <a:xfrm>
            <a:off x="6018213" y="5327650"/>
            <a:ext cx="139700" cy="3365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282" name="TextBox 17"/>
          <p:cNvSpPr txBox="1">
            <a:spLocks noChangeArrowheads="1"/>
          </p:cNvSpPr>
          <p:nvPr/>
        </p:nvSpPr>
        <p:spPr bwMode="auto">
          <a:xfrm>
            <a:off x="4192588" y="993775"/>
            <a:ext cx="7445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400" b="1">
                <a:ea typeface="굴림" pitchFamily="34" charset="-127"/>
              </a:rPr>
              <a:t>16m</a:t>
            </a:r>
            <a:endParaRPr lang="ko-KR" altLang="en-US" sz="2400" b="1">
              <a:ea typeface="굴림" pitchFamily="34" charset="-127"/>
            </a:endParaRPr>
          </a:p>
        </p:txBody>
      </p:sp>
      <p:sp>
        <p:nvSpPr>
          <p:cNvPr id="54283" name="TextBox 18"/>
          <p:cNvSpPr txBox="1">
            <a:spLocks noChangeArrowheads="1"/>
          </p:cNvSpPr>
          <p:nvPr/>
        </p:nvSpPr>
        <p:spPr bwMode="auto">
          <a:xfrm>
            <a:off x="6783388" y="2066925"/>
            <a:ext cx="8270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400" b="1">
                <a:ea typeface="굴림" pitchFamily="34" charset="-127"/>
              </a:rPr>
              <a:t>6.5m</a:t>
            </a:r>
            <a:endParaRPr lang="ko-KR" altLang="en-US" sz="2400" b="1">
              <a:ea typeface="굴림" pitchFamily="34" charset="-127"/>
            </a:endParaRPr>
          </a:p>
        </p:txBody>
      </p:sp>
      <p:sp>
        <p:nvSpPr>
          <p:cNvPr id="54284" name="TextBox 19"/>
          <p:cNvSpPr txBox="1">
            <a:spLocks noChangeArrowheads="1"/>
          </p:cNvSpPr>
          <p:nvPr/>
        </p:nvSpPr>
        <p:spPr bwMode="auto">
          <a:xfrm>
            <a:off x="4318000" y="3763963"/>
            <a:ext cx="488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800" b="1">
                <a:ea typeface="굴림" pitchFamily="34" charset="-127"/>
              </a:rPr>
              <a:t>9m</a:t>
            </a:r>
            <a:endParaRPr lang="ko-KR" altLang="en-US" sz="1800" b="1">
              <a:ea typeface="굴림" pitchFamily="34" charset="-127"/>
            </a:endParaRPr>
          </a:p>
        </p:txBody>
      </p:sp>
      <p:sp>
        <p:nvSpPr>
          <p:cNvPr id="54285" name="TextBox 20"/>
          <p:cNvSpPr txBox="1">
            <a:spLocks noChangeArrowheads="1"/>
          </p:cNvSpPr>
          <p:nvPr/>
        </p:nvSpPr>
        <p:spPr bwMode="auto">
          <a:xfrm>
            <a:off x="5332413" y="3514725"/>
            <a:ext cx="488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800" b="1">
                <a:ea typeface="굴림" pitchFamily="34" charset="-127"/>
              </a:rPr>
              <a:t>3m</a:t>
            </a:r>
            <a:endParaRPr lang="ko-KR" altLang="en-US" sz="1800" b="1">
              <a:ea typeface="굴림" pitchFamily="34" charset="-127"/>
            </a:endParaRPr>
          </a:p>
        </p:txBody>
      </p:sp>
      <p:sp>
        <p:nvSpPr>
          <p:cNvPr id="54286" name="TextBox 21"/>
          <p:cNvSpPr txBox="1">
            <a:spLocks noChangeArrowheads="1"/>
          </p:cNvSpPr>
          <p:nvPr/>
        </p:nvSpPr>
        <p:spPr bwMode="auto">
          <a:xfrm>
            <a:off x="2951163" y="3457575"/>
            <a:ext cx="706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800" b="1">
                <a:ea typeface="굴림" pitchFamily="34" charset="-127"/>
              </a:rPr>
              <a:t>Stage</a:t>
            </a:r>
            <a:endParaRPr lang="ko-KR" altLang="en-US" sz="1800" b="1">
              <a:ea typeface="굴림" pitchFamily="34" charset="-127"/>
            </a:endParaRPr>
          </a:p>
        </p:txBody>
      </p:sp>
      <p:sp>
        <p:nvSpPr>
          <p:cNvPr id="54287" name="TextBox 22"/>
          <p:cNvSpPr txBox="1">
            <a:spLocks noChangeArrowheads="1"/>
          </p:cNvSpPr>
          <p:nvPr/>
        </p:nvSpPr>
        <p:spPr bwMode="auto">
          <a:xfrm>
            <a:off x="3219450" y="5761038"/>
            <a:ext cx="428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800" b="1">
                <a:ea typeface="굴림" pitchFamily="34" charset="-127"/>
              </a:rPr>
              <a:t>4K</a:t>
            </a:r>
            <a:endParaRPr lang="ko-KR" altLang="en-US" sz="1800" b="1">
              <a:ea typeface="굴림" pitchFamily="34" charset="-127"/>
            </a:endParaRPr>
          </a:p>
        </p:txBody>
      </p:sp>
      <p:pic>
        <p:nvPicPr>
          <p:cNvPr id="542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5" y="2921000"/>
            <a:ext cx="642938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65300"/>
            <a:ext cx="3254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1671638"/>
            <a:ext cx="3302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38" y="1639888"/>
            <a:ext cx="3619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2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2346325"/>
            <a:ext cx="576263" cy="69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93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25" y="2360613"/>
            <a:ext cx="59848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63" y="2349500"/>
            <a:ext cx="53657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3792538" y="5327650"/>
            <a:ext cx="127635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296" name="TextBox 34"/>
          <p:cNvSpPr txBox="1">
            <a:spLocks noChangeArrowheads="1"/>
          </p:cNvSpPr>
          <p:nvPr/>
        </p:nvSpPr>
        <p:spPr bwMode="auto">
          <a:xfrm>
            <a:off x="3868738" y="5410200"/>
            <a:ext cx="1136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 b="1">
                <a:ea typeface="굴림" pitchFamily="34" charset="-127"/>
              </a:rPr>
              <a:t>Control Desk</a:t>
            </a:r>
            <a:endParaRPr lang="ko-KR" altLang="en-US" sz="1400" b="1">
              <a:ea typeface="굴림" pitchFamily="34" charset="-127"/>
            </a:endParaRPr>
          </a:p>
        </p:txBody>
      </p:sp>
      <p:sp>
        <p:nvSpPr>
          <p:cNvPr id="54297" name="TextBox 35"/>
          <p:cNvSpPr txBox="1">
            <a:spLocks noChangeArrowheads="1"/>
          </p:cNvSpPr>
          <p:nvPr/>
        </p:nvSpPr>
        <p:spPr bwMode="auto">
          <a:xfrm>
            <a:off x="5191125" y="5905500"/>
            <a:ext cx="1649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 b="1">
                <a:ea typeface="굴림" pitchFamily="34" charset="-127"/>
              </a:rPr>
              <a:t>15,000 Ansi(Avatar)</a:t>
            </a:r>
            <a:endParaRPr lang="ko-KR" altLang="en-US" sz="1400" b="1">
              <a:ea typeface="굴림" pitchFamily="34" charset="-127"/>
            </a:endParaRPr>
          </a:p>
        </p:txBody>
      </p:sp>
      <p:sp>
        <p:nvSpPr>
          <p:cNvPr id="54298" name="TextBox 36"/>
          <p:cNvSpPr txBox="1">
            <a:spLocks noChangeArrowheads="1"/>
          </p:cNvSpPr>
          <p:nvPr/>
        </p:nvSpPr>
        <p:spPr bwMode="auto">
          <a:xfrm>
            <a:off x="4910138" y="2994025"/>
            <a:ext cx="3317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ea typeface="굴림" pitchFamily="34" charset="-127"/>
              </a:rPr>
              <a:t>ES</a:t>
            </a:r>
            <a:endParaRPr lang="ko-KR" altLang="en-US" sz="1200" b="1">
              <a:ea typeface="굴림" pitchFamily="34" charset="-127"/>
            </a:endParaRPr>
          </a:p>
        </p:txBody>
      </p:sp>
      <p:sp>
        <p:nvSpPr>
          <p:cNvPr id="54299" name="TextBox 37"/>
          <p:cNvSpPr txBox="1">
            <a:spLocks noChangeArrowheads="1"/>
          </p:cNvSpPr>
          <p:nvPr/>
        </p:nvSpPr>
        <p:spPr bwMode="auto">
          <a:xfrm>
            <a:off x="5513388" y="2965450"/>
            <a:ext cx="355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ea typeface="굴림" pitchFamily="34" charset="-127"/>
              </a:rPr>
              <a:t>KR</a:t>
            </a:r>
            <a:endParaRPr lang="ko-KR" altLang="en-US" sz="1200" b="1">
              <a:ea typeface="굴림" pitchFamily="34" charset="-127"/>
            </a:endParaRPr>
          </a:p>
        </p:txBody>
      </p:sp>
      <p:sp>
        <p:nvSpPr>
          <p:cNvPr id="54300" name="TextBox 38"/>
          <p:cNvSpPr txBox="1">
            <a:spLocks noChangeArrowheads="1"/>
          </p:cNvSpPr>
          <p:nvPr/>
        </p:nvSpPr>
        <p:spPr bwMode="auto">
          <a:xfrm>
            <a:off x="6169025" y="2987675"/>
            <a:ext cx="3571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200" b="1">
                <a:ea typeface="굴림" pitchFamily="34" charset="-127"/>
              </a:rPr>
              <a:t>BR</a:t>
            </a:r>
            <a:endParaRPr lang="ko-KR" altLang="en-US" sz="1200" b="1">
              <a:ea typeface="굴림" pitchFamily="34" charset="-127"/>
            </a:endParaRPr>
          </a:p>
        </p:txBody>
      </p:sp>
      <p:sp>
        <p:nvSpPr>
          <p:cNvPr id="54301" name="TextBox 39"/>
          <p:cNvSpPr txBox="1">
            <a:spLocks noChangeArrowheads="1"/>
          </p:cNvSpPr>
          <p:nvPr/>
        </p:nvSpPr>
        <p:spPr bwMode="auto">
          <a:xfrm>
            <a:off x="2305050" y="1069975"/>
            <a:ext cx="822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800" b="1">
                <a:ea typeface="굴림" pitchFamily="34" charset="-127"/>
              </a:rPr>
              <a:t>Screen</a:t>
            </a:r>
            <a:endParaRPr lang="ko-KR" altLang="en-US" sz="1800" b="1">
              <a:ea typeface="굴림" pitchFamily="34" charset="-127"/>
            </a:endParaRPr>
          </a:p>
        </p:txBody>
      </p:sp>
      <p:sp>
        <p:nvSpPr>
          <p:cNvPr id="27" name="Isosceles Triangle 26"/>
          <p:cNvSpPr/>
          <p:nvPr/>
        </p:nvSpPr>
        <p:spPr>
          <a:xfrm flipV="1">
            <a:off x="3282950" y="4518025"/>
            <a:ext cx="325438" cy="809625"/>
          </a:xfrm>
          <a:prstGeom prst="triangl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2" name="Isosceles Triangle 41"/>
          <p:cNvSpPr/>
          <p:nvPr/>
        </p:nvSpPr>
        <p:spPr>
          <a:xfrm flipV="1">
            <a:off x="5226050" y="4600575"/>
            <a:ext cx="325438" cy="809625"/>
          </a:xfrm>
          <a:prstGeom prst="triangl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3" name="Isosceles Triangle 42"/>
          <p:cNvSpPr/>
          <p:nvPr/>
        </p:nvSpPr>
        <p:spPr>
          <a:xfrm flipV="1">
            <a:off x="5495925" y="4600575"/>
            <a:ext cx="325438" cy="809625"/>
          </a:xfrm>
          <a:prstGeom prst="triangl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4" name="Isosceles Triangle 43"/>
          <p:cNvSpPr/>
          <p:nvPr/>
        </p:nvSpPr>
        <p:spPr>
          <a:xfrm flipV="1">
            <a:off x="5719763" y="4600575"/>
            <a:ext cx="325437" cy="809625"/>
          </a:xfrm>
          <a:prstGeom prst="triangl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5" name="Isosceles Triangle 44"/>
          <p:cNvSpPr/>
          <p:nvPr/>
        </p:nvSpPr>
        <p:spPr>
          <a:xfrm flipV="1">
            <a:off x="5915025" y="4600575"/>
            <a:ext cx="325438" cy="809625"/>
          </a:xfrm>
          <a:prstGeom prst="triangl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29" name="Straight Arrow Connector 28"/>
          <p:cNvCxnSpPr>
            <a:endCxn id="13" idx="2"/>
          </p:cNvCxnSpPr>
          <p:nvPr/>
        </p:nvCxnSpPr>
        <p:spPr>
          <a:xfrm flipH="1" flipV="1">
            <a:off x="5387975" y="5729288"/>
            <a:ext cx="26988" cy="21590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308" name="TextBox 48"/>
          <p:cNvSpPr txBox="1">
            <a:spLocks noChangeArrowheads="1"/>
          </p:cNvSpPr>
          <p:nvPr/>
        </p:nvSpPr>
        <p:spPr bwMode="auto">
          <a:xfrm>
            <a:off x="5584825" y="5638800"/>
            <a:ext cx="9588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 b="1">
                <a:ea typeface="굴림" pitchFamily="34" charset="-127"/>
              </a:rPr>
              <a:t>4,000 Ansi</a:t>
            </a:r>
            <a:endParaRPr lang="ko-KR" altLang="en-US" sz="1400" b="1">
              <a:ea typeface="굴림" pitchFamily="34" charset="-127"/>
            </a:endParaRPr>
          </a:p>
        </p:txBody>
      </p:sp>
      <p:pic>
        <p:nvPicPr>
          <p:cNvPr id="5430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208463"/>
            <a:ext cx="390525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10" name="TextBox 50"/>
          <p:cNvSpPr txBox="1">
            <a:spLocks noChangeArrowheads="1"/>
          </p:cNvSpPr>
          <p:nvPr/>
        </p:nvSpPr>
        <p:spPr bwMode="auto">
          <a:xfrm>
            <a:off x="4240213" y="4289425"/>
            <a:ext cx="650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 b="1">
                <a:ea typeface="굴림" pitchFamily="34" charset="-127"/>
              </a:rPr>
              <a:t>Kinect</a:t>
            </a:r>
            <a:endParaRPr lang="ko-KR" altLang="en-US" sz="1400" b="1">
              <a:ea typeface="굴림" pitchFamily="34" charset="-127"/>
            </a:endParaRPr>
          </a:p>
        </p:txBody>
      </p:sp>
      <p:pic>
        <p:nvPicPr>
          <p:cNvPr id="54311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24745">
            <a:off x="1377950" y="5516563"/>
            <a:ext cx="709613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31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6385" flipH="1">
            <a:off x="7251700" y="5500688"/>
            <a:ext cx="717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Isosceles Triangle 53"/>
          <p:cNvSpPr/>
          <p:nvPr/>
        </p:nvSpPr>
        <p:spPr>
          <a:xfrm rot="3064801" flipV="1">
            <a:off x="2093913" y="5018088"/>
            <a:ext cx="250825" cy="638175"/>
          </a:xfrm>
          <a:prstGeom prst="triangl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Isosceles Triangle 54"/>
          <p:cNvSpPr/>
          <p:nvPr/>
        </p:nvSpPr>
        <p:spPr>
          <a:xfrm rot="18378909" flipV="1">
            <a:off x="6973094" y="5010944"/>
            <a:ext cx="249237" cy="638175"/>
          </a:xfrm>
          <a:prstGeom prst="triangl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315" name="TextBox 55"/>
          <p:cNvSpPr txBox="1">
            <a:spLocks noChangeArrowheads="1"/>
          </p:cNvSpPr>
          <p:nvPr/>
        </p:nvSpPr>
        <p:spPr bwMode="auto">
          <a:xfrm>
            <a:off x="1806575" y="5640388"/>
            <a:ext cx="771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 b="1">
                <a:ea typeface="굴림" pitchFamily="34" charset="-127"/>
              </a:rPr>
              <a:t>Lighting</a:t>
            </a:r>
            <a:endParaRPr lang="ko-KR" altLang="en-US" sz="1400" b="1">
              <a:ea typeface="굴림" pitchFamily="34" charset="-127"/>
            </a:endParaRPr>
          </a:p>
        </p:txBody>
      </p:sp>
      <p:sp>
        <p:nvSpPr>
          <p:cNvPr id="54316" name="TextBox 56"/>
          <p:cNvSpPr txBox="1">
            <a:spLocks noChangeArrowheads="1"/>
          </p:cNvSpPr>
          <p:nvPr/>
        </p:nvSpPr>
        <p:spPr bwMode="auto">
          <a:xfrm>
            <a:off x="6781800" y="5654675"/>
            <a:ext cx="773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 b="1">
                <a:ea typeface="굴림" pitchFamily="34" charset="-127"/>
              </a:rPr>
              <a:t>Lighting</a:t>
            </a:r>
            <a:endParaRPr lang="ko-KR" altLang="en-US" sz="1400" b="1">
              <a:ea typeface="굴림" pitchFamily="34" charset="-127"/>
            </a:endParaRPr>
          </a:p>
        </p:txBody>
      </p:sp>
      <p:sp>
        <p:nvSpPr>
          <p:cNvPr id="54317" name="TextBox 59"/>
          <p:cNvSpPr txBox="1">
            <a:spLocks noChangeArrowheads="1"/>
          </p:cNvSpPr>
          <p:nvPr/>
        </p:nvSpPr>
        <p:spPr bwMode="auto">
          <a:xfrm>
            <a:off x="4518025" y="3413125"/>
            <a:ext cx="7112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 b="1">
                <a:ea typeface="굴림" pitchFamily="34" charset="-127"/>
              </a:rPr>
              <a:t>Dancer</a:t>
            </a:r>
            <a:endParaRPr lang="ko-KR" altLang="en-US" sz="1400" b="1">
              <a:ea typeface="굴림" pitchFamily="34" charset="-127"/>
            </a:endParaRPr>
          </a:p>
        </p:txBody>
      </p:sp>
      <p:cxnSp>
        <p:nvCxnSpPr>
          <p:cNvPr id="2058" name="Straight Connector 2057"/>
          <p:cNvCxnSpPr/>
          <p:nvPr/>
        </p:nvCxnSpPr>
        <p:spPr>
          <a:xfrm>
            <a:off x="735013" y="4803775"/>
            <a:ext cx="7788275" cy="0"/>
          </a:xfrm>
          <a:prstGeom prst="line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319" name="TextBox 62"/>
          <p:cNvSpPr txBox="1">
            <a:spLocks noChangeArrowheads="1"/>
          </p:cNvSpPr>
          <p:nvPr/>
        </p:nvSpPr>
        <p:spPr bwMode="auto">
          <a:xfrm>
            <a:off x="758825" y="3462338"/>
            <a:ext cx="1168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 b="1" u="sng">
                <a:ea typeface="굴림" pitchFamily="34" charset="-127"/>
              </a:rPr>
              <a:t>Ground Floor</a:t>
            </a:r>
            <a:endParaRPr lang="ko-KR" altLang="en-US" sz="1400" b="1" u="sng">
              <a:ea typeface="굴림" pitchFamily="34" charset="-127"/>
            </a:endParaRPr>
          </a:p>
        </p:txBody>
      </p:sp>
      <p:sp>
        <p:nvSpPr>
          <p:cNvPr id="54320" name="TextBox 63"/>
          <p:cNvSpPr txBox="1">
            <a:spLocks noChangeArrowheads="1"/>
          </p:cNvSpPr>
          <p:nvPr/>
        </p:nvSpPr>
        <p:spPr bwMode="auto">
          <a:xfrm>
            <a:off x="841375" y="5005388"/>
            <a:ext cx="892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400" b="1" u="sng">
                <a:ea typeface="굴림" pitchFamily="34" charset="-127"/>
              </a:rPr>
              <a:t>2nd Floor</a:t>
            </a:r>
            <a:endParaRPr lang="ko-KR" altLang="en-US" sz="1400" b="1" u="sng">
              <a:ea typeface="굴림" pitchFamily="34" charset="-127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820988" y="3232150"/>
            <a:ext cx="0" cy="217805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322" name="TextBox 51"/>
          <p:cNvSpPr txBox="1">
            <a:spLocks noChangeArrowheads="1"/>
          </p:cNvSpPr>
          <p:nvPr/>
        </p:nvSpPr>
        <p:spPr bwMode="auto">
          <a:xfrm>
            <a:off x="2225675" y="4164013"/>
            <a:ext cx="606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800" b="1">
                <a:ea typeface="굴림" pitchFamily="34" charset="-127"/>
              </a:rPr>
              <a:t>10m</a:t>
            </a:r>
            <a:endParaRPr lang="ko-KR" altLang="en-US" sz="1800" b="1">
              <a:ea typeface="굴림" pitchFamily="34" charset="-127"/>
            </a:endParaRPr>
          </a:p>
        </p:txBody>
      </p:sp>
      <p:pic>
        <p:nvPicPr>
          <p:cNvPr id="54323" name="Picture 5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238" y="1579563"/>
            <a:ext cx="2044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TextBox 12"/>
          <p:cNvSpPr txBox="1">
            <a:spLocks noChangeArrowheads="1"/>
          </p:cNvSpPr>
          <p:nvPr/>
        </p:nvSpPr>
        <p:spPr bwMode="auto">
          <a:xfrm>
            <a:off x="2617788" y="238125"/>
            <a:ext cx="36845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36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Composition plan</a:t>
            </a:r>
            <a:endParaRPr lang="ko-KR" altLang="en-US" sz="3600" b="1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ea typeface="굴림" pitchFamily="34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14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50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E:\CT대학원\Networked Performance\APAN_36th_Daejeon\CP\06_\dQ13_logo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95800"/>
            <a:ext cx="2142909" cy="131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7"/>
          <p:cNvSpPr txBox="1"/>
          <p:nvPr/>
        </p:nvSpPr>
        <p:spPr>
          <a:xfrm>
            <a:off x="533400" y="5726668"/>
            <a:ext cx="21429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Times New Roman" pitchFamily="18" charset="0"/>
                <a:cs typeface="Times New Roman" pitchFamily="18" charset="0"/>
              </a:rPr>
              <a:t>Aug. 21</a:t>
            </a:r>
            <a:r>
              <a:rPr lang="en-US" altLang="ko-KR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ko-KR" dirty="0" smtClean="0">
                <a:latin typeface="Times New Roman" pitchFamily="18" charset="0"/>
                <a:cs typeface="Times New Roman" pitchFamily="18" charset="0"/>
              </a:rPr>
              <a:t>, 2013</a:t>
            </a:r>
            <a:endParaRPr lang="ko-KR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4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50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4"/>
          <p:cNvSpPr txBox="1">
            <a:spLocks noChangeArrowheads="1"/>
          </p:cNvSpPr>
          <p:nvPr/>
        </p:nvSpPr>
        <p:spPr bwMode="auto">
          <a:xfrm>
            <a:off x="5562600" y="3592512"/>
            <a:ext cx="1223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FFFF00"/>
                </a:solidFill>
              </a:rPr>
              <a:t>Barcelona</a:t>
            </a:r>
          </a:p>
        </p:txBody>
      </p:sp>
      <p:sp>
        <p:nvSpPr>
          <p:cNvPr id="4" name="TextovéPole 4"/>
          <p:cNvSpPr txBox="1">
            <a:spLocks noChangeArrowheads="1"/>
          </p:cNvSpPr>
          <p:nvPr/>
        </p:nvSpPr>
        <p:spPr bwMode="auto">
          <a:xfrm>
            <a:off x="2286000" y="609600"/>
            <a:ext cx="9284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dirty="0" smtClean="0">
                <a:solidFill>
                  <a:srgbClr val="FFFF00"/>
                </a:solidFill>
              </a:rPr>
              <a:t>Prague</a:t>
            </a:r>
            <a:endParaRPr lang="cs-CZ" altLang="cs-CZ" sz="1800" dirty="0">
              <a:solidFill>
                <a:srgbClr val="FFFF00"/>
              </a:solidFill>
            </a:endParaRPr>
          </a:p>
        </p:txBody>
      </p:sp>
      <p:sp>
        <p:nvSpPr>
          <p:cNvPr id="5" name="TextovéPole 4"/>
          <p:cNvSpPr txBox="1">
            <a:spLocks noChangeArrowheads="1"/>
          </p:cNvSpPr>
          <p:nvPr/>
        </p:nvSpPr>
        <p:spPr bwMode="auto">
          <a:xfrm>
            <a:off x="4943597" y="4953000"/>
            <a:ext cx="10438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 dirty="0" smtClean="0">
                <a:solidFill>
                  <a:srgbClr val="FFFF00"/>
                </a:solidFill>
              </a:rPr>
              <a:t>Daejeon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1800" dirty="0" smtClean="0">
                <a:solidFill>
                  <a:schemeClr val="bg1"/>
                </a:solidFill>
              </a:rPr>
              <a:t>real</a:t>
            </a:r>
            <a:endParaRPr lang="cs-CZ" altLang="cs-CZ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ovéPole 4"/>
          <p:cNvSpPr txBox="1">
            <a:spLocks noChangeArrowheads="1"/>
          </p:cNvSpPr>
          <p:nvPr/>
        </p:nvSpPr>
        <p:spPr bwMode="auto">
          <a:xfrm>
            <a:off x="7696200" y="3352800"/>
            <a:ext cx="1095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dirty="0" smtClean="0">
                <a:solidFill>
                  <a:srgbClr val="FFFF00"/>
                </a:solidFill>
              </a:rPr>
              <a:t>Santiago</a:t>
            </a:r>
            <a:endParaRPr lang="cs-CZ" altLang="cs-CZ" sz="1800" dirty="0">
              <a:solidFill>
                <a:srgbClr val="FFFF00"/>
              </a:solidFill>
            </a:endParaRPr>
          </a:p>
        </p:txBody>
      </p:sp>
      <p:sp>
        <p:nvSpPr>
          <p:cNvPr id="7" name="TextovéPole 4"/>
          <p:cNvSpPr txBox="1">
            <a:spLocks noChangeArrowheads="1"/>
          </p:cNvSpPr>
          <p:nvPr/>
        </p:nvSpPr>
        <p:spPr bwMode="auto">
          <a:xfrm rot="21359354">
            <a:off x="6583976" y="2057400"/>
            <a:ext cx="15398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dirty="0" smtClean="0">
                <a:solidFill>
                  <a:schemeClr val="bg2">
                    <a:lumMod val="50000"/>
                  </a:schemeClr>
                </a:solidFill>
              </a:rPr>
              <a:t>Avatar dance</a:t>
            </a:r>
            <a:endParaRPr lang="cs-CZ" altLang="cs-CZ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ovéPole 4"/>
          <p:cNvSpPr txBox="1">
            <a:spLocks noChangeArrowheads="1"/>
          </p:cNvSpPr>
          <p:nvPr/>
        </p:nvSpPr>
        <p:spPr bwMode="auto">
          <a:xfrm>
            <a:off x="6553200" y="3048000"/>
            <a:ext cx="12961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dirty="0" smtClean="0">
                <a:solidFill>
                  <a:schemeClr val="bg1"/>
                </a:solidFill>
              </a:rPr>
              <a:t>Video from</a:t>
            </a:r>
            <a:endParaRPr lang="cs-CZ" altLang="cs-CZ" sz="1800" dirty="0">
              <a:solidFill>
                <a:schemeClr val="bg1"/>
              </a:solidFill>
            </a:endParaRPr>
          </a:p>
        </p:txBody>
      </p:sp>
      <p:sp>
        <p:nvSpPr>
          <p:cNvPr id="13" name="Obdélník 10"/>
          <p:cNvSpPr>
            <a:spLocks noChangeArrowheads="1"/>
          </p:cNvSpPr>
          <p:nvPr/>
        </p:nvSpPr>
        <p:spPr bwMode="auto">
          <a:xfrm>
            <a:off x="152400" y="5449669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3600" b="1" dirty="0" smtClean="0">
                <a:solidFill>
                  <a:schemeClr val="bg1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APAN-36 </a:t>
            </a:r>
            <a:r>
              <a:rPr lang="en-US" altLang="ko-KR" sz="3600" b="1" dirty="0">
                <a:solidFill>
                  <a:schemeClr val="bg1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 </a:t>
            </a:r>
            <a:r>
              <a:rPr lang="en-US" altLang="ko-KR" sz="3600" b="1" dirty="0" smtClean="0">
                <a:solidFill>
                  <a:schemeClr val="bg1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 Performance across continents</a:t>
            </a:r>
            <a:endParaRPr lang="ko-KR" altLang="en-US" sz="3600" b="1" dirty="0">
              <a:solidFill>
                <a:schemeClr val="bg1"/>
              </a:solidFill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2617502" y="6172200"/>
            <a:ext cx="50786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cs-CZ" dirty="0" smtClean="0">
                <a:hlinkClick r:id="rId3"/>
              </a:rPr>
              <a:t>https</a:t>
            </a:r>
            <a:r>
              <a:rPr lang="cs-CZ" dirty="0">
                <a:hlinkClick r:id="rId3"/>
              </a:rPr>
              <a:t>://www.youtube.com/watch?v=H4CHDYGvuvo</a:t>
            </a:r>
            <a:r>
              <a:rPr lang="cs-CZ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94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486400" y="5994343"/>
            <a:ext cx="2971967" cy="461665"/>
          </a:xfrm>
          <a:prstGeom prst="rect">
            <a:avLst/>
          </a:prstGeom>
          <a:solidFill>
            <a:srgbClr val="FFFFA7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APAN e-Culture WG</a:t>
            </a:r>
            <a:endParaRPr lang="ko-KR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924" y="1214237"/>
            <a:ext cx="2803876" cy="33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18" descr="hpdmn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5897185"/>
            <a:ext cx="1448054" cy="604405"/>
          </a:xfrm>
          <a:prstGeom prst="rect">
            <a:avLst/>
          </a:prstGeom>
        </p:spPr>
      </p:pic>
      <p:pic>
        <p:nvPicPr>
          <p:cNvPr id="12" name="Picture 7" descr="krl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112608"/>
            <a:ext cx="1264652" cy="737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8" descr="KREONET BI_0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1187673"/>
            <a:ext cx="1145792" cy="36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2" descr="newswire_logo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" y="1706185"/>
            <a:ext cx="1395729" cy="2941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254" y="1877099"/>
            <a:ext cx="1067546" cy="48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644" y="5352377"/>
            <a:ext cx="989169" cy="74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973385"/>
            <a:ext cx="1105102" cy="73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188" y="4259937"/>
            <a:ext cx="1070024" cy="1027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199" y="5439985"/>
            <a:ext cx="1160826" cy="86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891" y="3418527"/>
            <a:ext cx="818245" cy="734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04" y="3857425"/>
            <a:ext cx="1389296" cy="59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01585"/>
            <a:ext cx="1222781" cy="59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m 21" descr="Marca IHAC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086600" y="939823"/>
            <a:ext cx="836704" cy="1117577"/>
          </a:xfrm>
          <a:prstGeom prst="rect">
            <a:avLst/>
          </a:prstGeom>
        </p:spPr>
      </p:pic>
      <p:pic>
        <p:nvPicPr>
          <p:cNvPr id="23" name="Imagem 22" descr="marca UFBA - Universidade Nova.jpg"/>
          <p:cNvPicPr>
            <a:picLocks noChangeAspect="1"/>
          </p:cNvPicPr>
          <p:nvPr/>
        </p:nvPicPr>
        <p:blipFill>
          <a:blip r:embed="rId16" cstate="print"/>
          <a:srcRect l="21247" t="7509" r="21721" b="7605"/>
          <a:stretch>
            <a:fillRect/>
          </a:stretch>
        </p:blipFill>
        <p:spPr>
          <a:xfrm>
            <a:off x="7377844" y="3094451"/>
            <a:ext cx="699356" cy="852400"/>
          </a:xfrm>
          <a:prstGeom prst="rect">
            <a:avLst/>
          </a:prstGeom>
        </p:spPr>
      </p:pic>
      <p:pic>
        <p:nvPicPr>
          <p:cNvPr id="24" name="Imagem 23" descr="Marca_GPPOETICA2012.png"/>
          <p:cNvPicPr>
            <a:picLocks noChangeAspect="1"/>
          </p:cNvPicPr>
          <p:nvPr/>
        </p:nvPicPr>
        <p:blipFill>
          <a:blip r:embed="rId17" cstate="print"/>
          <a:srcRect l="25862" t="30464" r="25977" b="36718"/>
          <a:stretch>
            <a:fillRect/>
          </a:stretch>
        </p:blipFill>
        <p:spPr>
          <a:xfrm>
            <a:off x="7365512" y="2364591"/>
            <a:ext cx="1321288" cy="636994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62104" y="4619205"/>
            <a:ext cx="1267052" cy="66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2039948" y="162580"/>
            <a:ext cx="2978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 err="1" smtClean="0"/>
              <a:t>The</a:t>
            </a:r>
            <a:r>
              <a:rPr lang="cs-CZ" sz="3200" b="1" dirty="0" smtClean="0"/>
              <a:t> </a:t>
            </a:r>
            <a:r>
              <a:rPr lang="cs-CZ" sz="3200" b="1" dirty="0" err="1" smtClean="0"/>
              <a:t>partners</a:t>
            </a:r>
            <a:r>
              <a:rPr lang="cs-CZ" sz="3200" b="1" dirty="0" smtClean="0"/>
              <a:t> </a:t>
            </a:r>
            <a:r>
              <a:rPr lang="cs-CZ" sz="3200" b="1" dirty="0" err="1" smtClean="0"/>
              <a:t>of</a:t>
            </a:r>
            <a:r>
              <a:rPr lang="cs-CZ" sz="3200" b="1" dirty="0" smtClean="0"/>
              <a:t>  </a:t>
            </a:r>
            <a:endParaRPr lang="en-US" sz="32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6509"/>
            <a:ext cx="5396644" cy="401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 descr="E:\CT대학원\Networked Performance\APAN_36th_Daejeon\CP\06_\dQ13_logo2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1600200" cy="98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2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32"/>
          <p:cNvSpPr txBox="1">
            <a:spLocks noChangeArrowheads="1"/>
          </p:cNvSpPr>
          <p:nvPr/>
        </p:nvSpPr>
        <p:spPr bwMode="auto">
          <a:xfrm rot="-879853">
            <a:off x="3946525" y="3221038"/>
            <a:ext cx="1244600" cy="3683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800">
                <a:solidFill>
                  <a:srgbClr val="FF0000"/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To be filled</a:t>
            </a:r>
            <a:endParaRPr lang="ko-KR" altLang="en-US" sz="1800">
              <a:solidFill>
                <a:srgbClr val="FF0000"/>
              </a:solidFill>
              <a:latin typeface="Times New Roman" pitchFamily="18" charset="0"/>
              <a:ea typeface="굴림" pitchFamily="34" charset="-127"/>
              <a:cs typeface="Times New Roman" pitchFamily="18" charset="0"/>
            </a:endParaRPr>
          </a:p>
        </p:txBody>
      </p:sp>
      <p:pic>
        <p:nvPicPr>
          <p:cNvPr id="56323" name="內容版面配置區 3" descr="miller_ame_o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96" b="10773"/>
          <a:stretch>
            <a:fillRect/>
          </a:stretch>
        </p:blipFill>
        <p:spPr bwMode="auto">
          <a:xfrm>
            <a:off x="0" y="2184400"/>
            <a:ext cx="9144000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橢圓 8"/>
          <p:cNvSpPr/>
          <p:nvPr/>
        </p:nvSpPr>
        <p:spPr>
          <a:xfrm flipH="1" flipV="1">
            <a:off x="715963" y="4129088"/>
            <a:ext cx="144462" cy="14446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 sz="2400">
              <a:solidFill>
                <a:prstClr val="black"/>
              </a:solidFill>
            </a:endParaRPr>
          </a:p>
        </p:txBody>
      </p:sp>
      <p:sp>
        <p:nvSpPr>
          <p:cNvPr id="36" name="橢圓 9"/>
          <p:cNvSpPr/>
          <p:nvPr/>
        </p:nvSpPr>
        <p:spPr>
          <a:xfrm>
            <a:off x="4562475" y="3524250"/>
            <a:ext cx="142875" cy="14287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 sz="2400">
              <a:solidFill>
                <a:prstClr val="black"/>
              </a:solidFill>
            </a:endParaRPr>
          </a:p>
        </p:txBody>
      </p:sp>
      <p:sp>
        <p:nvSpPr>
          <p:cNvPr id="37" name="橢圓 10"/>
          <p:cNvSpPr/>
          <p:nvPr/>
        </p:nvSpPr>
        <p:spPr>
          <a:xfrm>
            <a:off x="6896100" y="3163888"/>
            <a:ext cx="144463" cy="14446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 sz="2400">
              <a:solidFill>
                <a:prstClr val="black"/>
              </a:solidFill>
            </a:endParaRPr>
          </a:p>
        </p:txBody>
      </p:sp>
      <p:sp>
        <p:nvSpPr>
          <p:cNvPr id="39" name="橢圓 12"/>
          <p:cNvSpPr/>
          <p:nvPr/>
        </p:nvSpPr>
        <p:spPr>
          <a:xfrm>
            <a:off x="6832600" y="3575050"/>
            <a:ext cx="144463" cy="14446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 sz="2400">
              <a:solidFill>
                <a:prstClr val="black"/>
              </a:solidFill>
            </a:endParaRPr>
          </a:p>
        </p:txBody>
      </p:sp>
      <p:sp>
        <p:nvSpPr>
          <p:cNvPr id="56328" name="文字方塊 50"/>
          <p:cNvSpPr txBox="1">
            <a:spLocks noChangeArrowheads="1"/>
          </p:cNvSpPr>
          <p:nvPr/>
        </p:nvSpPr>
        <p:spPr bwMode="auto">
          <a:xfrm>
            <a:off x="4137025" y="3279775"/>
            <a:ext cx="1008063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400" b="1">
                <a:solidFill>
                  <a:srgbClr val="3333FF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Chicago</a:t>
            </a:r>
            <a:endParaRPr lang="zh-TW" altLang="en-US" sz="1400" b="1">
              <a:solidFill>
                <a:srgbClr val="3333FF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29" name="文字方塊 51"/>
          <p:cNvSpPr txBox="1">
            <a:spLocks noChangeArrowheads="1"/>
          </p:cNvSpPr>
          <p:nvPr/>
        </p:nvSpPr>
        <p:spPr bwMode="auto">
          <a:xfrm>
            <a:off x="238125" y="3671888"/>
            <a:ext cx="10668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400" b="1">
                <a:solidFill>
                  <a:srgbClr val="3333FF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APAN38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400" b="1">
                <a:solidFill>
                  <a:srgbClr val="3333FF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NanTou</a:t>
            </a:r>
          </a:p>
        </p:txBody>
      </p:sp>
      <p:sp>
        <p:nvSpPr>
          <p:cNvPr id="56330" name="文字方塊 53"/>
          <p:cNvSpPr txBox="1">
            <a:spLocks noChangeArrowheads="1"/>
          </p:cNvSpPr>
          <p:nvPr/>
        </p:nvSpPr>
        <p:spPr bwMode="auto">
          <a:xfrm>
            <a:off x="6315075" y="2855913"/>
            <a:ext cx="12954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3333FF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Amsterdam</a:t>
            </a:r>
            <a:endParaRPr lang="zh-TW" altLang="en-US" sz="1600" b="1">
              <a:solidFill>
                <a:srgbClr val="3333FF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31" name="文字方塊 54"/>
          <p:cNvSpPr txBox="1">
            <a:spLocks noChangeArrowheads="1"/>
          </p:cNvSpPr>
          <p:nvPr/>
        </p:nvSpPr>
        <p:spPr bwMode="auto">
          <a:xfrm>
            <a:off x="6365875" y="3709988"/>
            <a:ext cx="110648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3333FF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Barcelona</a:t>
            </a:r>
            <a:endParaRPr lang="zh-TW" altLang="en-US" sz="1600" b="1">
              <a:solidFill>
                <a:srgbClr val="3333FF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32" name="Line 28"/>
          <p:cNvSpPr>
            <a:spLocks noChangeShapeType="1"/>
          </p:cNvSpPr>
          <p:nvPr/>
        </p:nvSpPr>
        <p:spPr bwMode="auto">
          <a:xfrm>
            <a:off x="827088" y="40862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5" name="橢圓 36"/>
          <p:cNvSpPr/>
          <p:nvPr/>
        </p:nvSpPr>
        <p:spPr>
          <a:xfrm>
            <a:off x="4711700" y="4068763"/>
            <a:ext cx="144463" cy="14446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 sz="2400">
              <a:solidFill>
                <a:prstClr val="black"/>
              </a:solidFill>
            </a:endParaRPr>
          </a:p>
        </p:txBody>
      </p:sp>
      <p:sp>
        <p:nvSpPr>
          <p:cNvPr id="56334" name="文字方塊 59"/>
          <p:cNvSpPr txBox="1">
            <a:spLocks noChangeArrowheads="1"/>
          </p:cNvSpPr>
          <p:nvPr/>
        </p:nvSpPr>
        <p:spPr bwMode="auto">
          <a:xfrm>
            <a:off x="4808538" y="4022725"/>
            <a:ext cx="6969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400" b="1">
                <a:solidFill>
                  <a:srgbClr val="3333FF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Miami</a:t>
            </a:r>
            <a:endParaRPr lang="zh-TW" altLang="en-US" sz="1400" b="1">
              <a:solidFill>
                <a:srgbClr val="3333FF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8" name="橢圓 67"/>
          <p:cNvSpPr/>
          <p:nvPr/>
        </p:nvSpPr>
        <p:spPr>
          <a:xfrm>
            <a:off x="7173913" y="3257550"/>
            <a:ext cx="144462" cy="14446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 sz="2400">
              <a:solidFill>
                <a:prstClr val="black"/>
              </a:solidFill>
            </a:endParaRPr>
          </a:p>
        </p:txBody>
      </p:sp>
      <p:sp>
        <p:nvSpPr>
          <p:cNvPr id="56336" name="文字方塊 54"/>
          <p:cNvSpPr txBox="1">
            <a:spLocks noChangeArrowheads="1"/>
          </p:cNvSpPr>
          <p:nvPr/>
        </p:nvSpPr>
        <p:spPr bwMode="auto">
          <a:xfrm>
            <a:off x="6896100" y="3375025"/>
            <a:ext cx="942975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3333FF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Prague</a:t>
            </a:r>
            <a:endParaRPr lang="zh-TW" altLang="en-US" sz="1600" b="1">
              <a:solidFill>
                <a:srgbClr val="3333FF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37" name="文字方塊 79"/>
          <p:cNvSpPr txBox="1">
            <a:spLocks noChangeArrowheads="1"/>
          </p:cNvSpPr>
          <p:nvPr/>
        </p:nvSpPr>
        <p:spPr bwMode="auto">
          <a:xfrm>
            <a:off x="2911475" y="4354513"/>
            <a:ext cx="158591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∙ ASGCNet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∙ CESTNET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∙ GEANT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∙ Internet2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∙ KREONet2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∙ TWAREN</a:t>
            </a:r>
          </a:p>
        </p:txBody>
      </p:sp>
      <p:sp>
        <p:nvSpPr>
          <p:cNvPr id="56338" name="TextBox 103"/>
          <p:cNvSpPr txBox="1">
            <a:spLocks noChangeArrowheads="1"/>
          </p:cNvSpPr>
          <p:nvPr/>
        </p:nvSpPr>
        <p:spPr bwMode="auto">
          <a:xfrm>
            <a:off x="2452688" y="2308225"/>
            <a:ext cx="39258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ko-KR" sz="2400" b="1"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APAN-38 </a:t>
            </a:r>
            <a:r>
              <a:rPr lang="en-US" altLang="ko-KR" sz="2400" b="1"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Network Topology</a:t>
            </a:r>
            <a:endParaRPr lang="ko-KR" altLang="en-US" sz="2400" b="1">
              <a:latin typeface="Times New Roman" pitchFamily="18" charset="0"/>
              <a:ea typeface="굴림" pitchFamily="34" charset="-127"/>
              <a:cs typeface="Times New Roman" pitchFamily="18" charset="0"/>
            </a:endParaRPr>
          </a:p>
        </p:txBody>
      </p:sp>
      <p:cxnSp>
        <p:nvCxnSpPr>
          <p:cNvPr id="10" name="직선 연결선 9"/>
          <p:cNvCxnSpPr>
            <a:stCxn id="35" idx="2"/>
            <a:endCxn id="36" idx="2"/>
          </p:cNvCxnSpPr>
          <p:nvPr/>
        </p:nvCxnSpPr>
        <p:spPr>
          <a:xfrm flipV="1">
            <a:off x="860425" y="3595688"/>
            <a:ext cx="3702050" cy="60642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>
            <a:stCxn id="36" idx="4"/>
            <a:endCxn id="55" idx="0"/>
          </p:cNvCxnSpPr>
          <p:nvPr/>
        </p:nvCxnSpPr>
        <p:spPr>
          <a:xfrm>
            <a:off x="4633913" y="3667125"/>
            <a:ext cx="150812" cy="40163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>
            <a:stCxn id="36" idx="6"/>
            <a:endCxn id="37" idx="2"/>
          </p:cNvCxnSpPr>
          <p:nvPr/>
        </p:nvCxnSpPr>
        <p:spPr>
          <a:xfrm flipV="1">
            <a:off x="4705350" y="3236913"/>
            <a:ext cx="2190750" cy="3587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>
            <a:stCxn id="37" idx="4"/>
            <a:endCxn id="39" idx="0"/>
          </p:cNvCxnSpPr>
          <p:nvPr/>
        </p:nvCxnSpPr>
        <p:spPr>
          <a:xfrm flipH="1">
            <a:off x="6904038" y="3308350"/>
            <a:ext cx="65087" cy="2667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>
            <a:stCxn id="37" idx="6"/>
            <a:endCxn id="58" idx="1"/>
          </p:cNvCxnSpPr>
          <p:nvPr/>
        </p:nvCxnSpPr>
        <p:spPr>
          <a:xfrm>
            <a:off x="7040563" y="3236913"/>
            <a:ext cx="153987" cy="4286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타원형 설명선 1"/>
          <p:cNvSpPr/>
          <p:nvPr/>
        </p:nvSpPr>
        <p:spPr>
          <a:xfrm rot="5400000">
            <a:off x="945356" y="4439444"/>
            <a:ext cx="1528763" cy="1273175"/>
          </a:xfrm>
          <a:prstGeom prst="wedgeEllipseCallout">
            <a:avLst>
              <a:gd name="adj1" fmla="val -58207"/>
              <a:gd name="adj2" fmla="val 72759"/>
            </a:avLst>
          </a:prstGeom>
          <a:solidFill>
            <a:schemeClr val="bg1"/>
          </a:solidFill>
          <a:ln w="12700">
            <a:solidFill>
              <a:srgbClr val="3333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634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9" r="16522"/>
          <a:stretch>
            <a:fillRect/>
          </a:stretch>
        </p:blipFill>
        <p:spPr bwMode="auto">
          <a:xfrm>
            <a:off x="1370013" y="4529138"/>
            <a:ext cx="700087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橢圓 39"/>
          <p:cNvSpPr/>
          <p:nvPr/>
        </p:nvSpPr>
        <p:spPr>
          <a:xfrm flipH="1" flipV="1">
            <a:off x="1808163" y="4583113"/>
            <a:ext cx="144462" cy="14446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 sz="2400">
              <a:solidFill>
                <a:prstClr val="black"/>
              </a:solidFill>
            </a:endParaRPr>
          </a:p>
        </p:txBody>
      </p:sp>
      <p:sp>
        <p:nvSpPr>
          <p:cNvPr id="66" name="橢圓 40"/>
          <p:cNvSpPr/>
          <p:nvPr/>
        </p:nvSpPr>
        <p:spPr>
          <a:xfrm flipH="1" flipV="1">
            <a:off x="1616075" y="4914900"/>
            <a:ext cx="144463" cy="14446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 sz="2400">
              <a:solidFill>
                <a:prstClr val="black"/>
              </a:solidFill>
            </a:endParaRPr>
          </a:p>
        </p:txBody>
      </p:sp>
      <p:cxnSp>
        <p:nvCxnSpPr>
          <p:cNvPr id="3" name="직선 연결선 2"/>
          <p:cNvCxnSpPr>
            <a:stCxn id="66" idx="3"/>
            <a:endCxn id="65" idx="7"/>
          </p:cNvCxnSpPr>
          <p:nvPr/>
        </p:nvCxnSpPr>
        <p:spPr>
          <a:xfrm flipV="1">
            <a:off x="1739900" y="4706938"/>
            <a:ext cx="90488" cy="2286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>
            <a:stCxn id="65" idx="3"/>
          </p:cNvCxnSpPr>
          <p:nvPr/>
        </p:nvCxnSpPr>
        <p:spPr>
          <a:xfrm flipV="1">
            <a:off x="1931988" y="4529138"/>
            <a:ext cx="414337" cy="762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50" name="文字方塊 51"/>
          <p:cNvSpPr txBox="1">
            <a:spLocks noChangeArrowheads="1"/>
          </p:cNvSpPr>
          <p:nvPr/>
        </p:nvSpPr>
        <p:spPr bwMode="auto">
          <a:xfrm>
            <a:off x="1344613" y="5078413"/>
            <a:ext cx="79216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400" b="1">
                <a:solidFill>
                  <a:srgbClr val="3333FF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NanTou</a:t>
            </a:r>
          </a:p>
        </p:txBody>
      </p:sp>
      <p:sp>
        <p:nvSpPr>
          <p:cNvPr id="56351" name="文字方塊 51"/>
          <p:cNvSpPr txBox="1">
            <a:spLocks noChangeArrowheads="1"/>
          </p:cNvSpPr>
          <p:nvPr/>
        </p:nvSpPr>
        <p:spPr bwMode="auto">
          <a:xfrm>
            <a:off x="1363663" y="4354513"/>
            <a:ext cx="79216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400" b="1">
                <a:solidFill>
                  <a:srgbClr val="3333FF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Taipei</a:t>
            </a:r>
          </a:p>
        </p:txBody>
      </p:sp>
      <p:sp>
        <p:nvSpPr>
          <p:cNvPr id="56352" name="文字方塊 48"/>
          <p:cNvSpPr txBox="1">
            <a:spLocks noChangeArrowheads="1"/>
          </p:cNvSpPr>
          <p:nvPr/>
        </p:nvSpPr>
        <p:spPr bwMode="auto">
          <a:xfrm>
            <a:off x="1235075" y="4657725"/>
            <a:ext cx="650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C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10G</a:t>
            </a:r>
            <a:endParaRPr lang="zh-TW" altLang="en-US" sz="1600" b="1">
              <a:solidFill>
                <a:srgbClr val="C00000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53" name="文字方塊 48"/>
          <p:cNvSpPr txBox="1">
            <a:spLocks noChangeArrowheads="1"/>
          </p:cNvSpPr>
          <p:nvPr/>
        </p:nvSpPr>
        <p:spPr bwMode="auto">
          <a:xfrm>
            <a:off x="1916113" y="4573588"/>
            <a:ext cx="650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C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20G</a:t>
            </a:r>
            <a:endParaRPr lang="zh-TW" altLang="en-US" sz="1600" b="1">
              <a:solidFill>
                <a:srgbClr val="C00000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54" name="文字方塊 48"/>
          <p:cNvSpPr txBox="1">
            <a:spLocks noChangeArrowheads="1"/>
          </p:cNvSpPr>
          <p:nvPr/>
        </p:nvSpPr>
        <p:spPr bwMode="auto">
          <a:xfrm>
            <a:off x="2155825" y="3659188"/>
            <a:ext cx="650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C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20G</a:t>
            </a:r>
            <a:endParaRPr lang="zh-TW" altLang="en-US" sz="1600" b="1">
              <a:solidFill>
                <a:srgbClr val="C00000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55" name="文字方塊 48"/>
          <p:cNvSpPr txBox="1">
            <a:spLocks noChangeArrowheads="1"/>
          </p:cNvSpPr>
          <p:nvPr/>
        </p:nvSpPr>
        <p:spPr bwMode="auto">
          <a:xfrm>
            <a:off x="5534025" y="3119438"/>
            <a:ext cx="650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C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20G</a:t>
            </a:r>
            <a:endParaRPr lang="zh-TW" altLang="en-US" sz="1600" b="1">
              <a:solidFill>
                <a:srgbClr val="C00000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56" name="文字方塊 48"/>
          <p:cNvSpPr txBox="1">
            <a:spLocks noChangeArrowheads="1"/>
          </p:cNvSpPr>
          <p:nvPr/>
        </p:nvSpPr>
        <p:spPr bwMode="auto">
          <a:xfrm>
            <a:off x="4154488" y="3778250"/>
            <a:ext cx="650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C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10G</a:t>
            </a:r>
            <a:endParaRPr lang="zh-TW" altLang="en-US" sz="1600" b="1">
              <a:solidFill>
                <a:srgbClr val="C00000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57" name="文字方塊 48"/>
          <p:cNvSpPr txBox="1">
            <a:spLocks noChangeArrowheads="1"/>
          </p:cNvSpPr>
          <p:nvPr/>
        </p:nvSpPr>
        <p:spPr bwMode="auto">
          <a:xfrm>
            <a:off x="7002463" y="3022600"/>
            <a:ext cx="650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C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10G</a:t>
            </a:r>
            <a:endParaRPr lang="zh-TW" altLang="en-US" sz="1600" b="1">
              <a:solidFill>
                <a:srgbClr val="C00000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6358" name="文字方塊 48"/>
          <p:cNvSpPr txBox="1">
            <a:spLocks noChangeArrowheads="1"/>
          </p:cNvSpPr>
          <p:nvPr/>
        </p:nvSpPr>
        <p:spPr bwMode="auto">
          <a:xfrm>
            <a:off x="6370638" y="3325813"/>
            <a:ext cx="6508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TW" sz="1600" b="1">
                <a:solidFill>
                  <a:srgbClr val="C00000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10G</a:t>
            </a:r>
            <a:endParaRPr lang="zh-TW" altLang="en-US" sz="1600" b="1">
              <a:solidFill>
                <a:srgbClr val="C00000"/>
              </a:solidFill>
              <a:latin typeface="Times New Roman" pitchFamily="18" charset="0"/>
              <a:ea typeface="PMingLiU" pitchFamily="18" charset="-120"/>
              <a:cs typeface="Times New Roman" pitchFamily="18" charset="0"/>
            </a:endParaRPr>
          </a:p>
        </p:txBody>
      </p:sp>
      <p:pic>
        <p:nvPicPr>
          <p:cNvPr id="56359" name="그림 2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387350"/>
            <a:ext cx="3490913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ovéPole 1"/>
          <p:cNvSpPr txBox="1">
            <a:spLocks noChangeArrowheads="1"/>
          </p:cNvSpPr>
          <p:nvPr/>
        </p:nvSpPr>
        <p:spPr bwMode="auto">
          <a:xfrm>
            <a:off x="1644650" y="1614488"/>
            <a:ext cx="6196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cs-CZ" sz="2800" b="1" dirty="0" smtClean="0">
                <a:solidFill>
                  <a:schemeClr val="accent5">
                    <a:lumMod val="90000"/>
                  </a:schemeClr>
                </a:solidFill>
              </a:rPr>
              <a:t>Dancing with synchronized music</a:t>
            </a:r>
            <a:endParaRPr lang="cs-CZ" altLang="cs-CZ" sz="2800" b="1" dirty="0" smtClean="0">
              <a:solidFill>
                <a:schemeClr val="accent5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85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6019800"/>
            <a:ext cx="9152021" cy="838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372" name="Picture 4" descr="D:\CESNET\Aktivity\prednasky\APAN\APAN-TW-2014\cultural\Sven-foto\vlcsnap-2014-08-12-23h03m43s1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TextovéPole 1"/>
          <p:cNvSpPr txBox="1">
            <a:spLocks noChangeArrowheads="1"/>
          </p:cNvSpPr>
          <p:nvPr/>
        </p:nvSpPr>
        <p:spPr bwMode="auto">
          <a:xfrm>
            <a:off x="1826418" y="2754312"/>
            <a:ext cx="80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FFFF00"/>
                </a:solidFill>
              </a:rPr>
              <a:t>Miami</a:t>
            </a:r>
          </a:p>
        </p:txBody>
      </p:sp>
      <p:sp>
        <p:nvSpPr>
          <p:cNvPr id="58374" name="TextovéPole 4"/>
          <p:cNvSpPr txBox="1">
            <a:spLocks noChangeArrowheads="1"/>
          </p:cNvSpPr>
          <p:nvPr/>
        </p:nvSpPr>
        <p:spPr bwMode="auto">
          <a:xfrm>
            <a:off x="2626518" y="4603624"/>
            <a:ext cx="1223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FFFF00"/>
                </a:solidFill>
              </a:rPr>
              <a:t>Barcelona</a:t>
            </a:r>
          </a:p>
        </p:txBody>
      </p:sp>
      <p:sp>
        <p:nvSpPr>
          <p:cNvPr id="58375" name="TextovéPole 5"/>
          <p:cNvSpPr txBox="1">
            <a:spLocks noChangeArrowheads="1"/>
          </p:cNvSpPr>
          <p:nvPr/>
        </p:nvSpPr>
        <p:spPr bwMode="auto">
          <a:xfrm>
            <a:off x="5410200" y="2584450"/>
            <a:ext cx="928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FFFF00"/>
                </a:solidFill>
              </a:rPr>
              <a:t>Pra</a:t>
            </a:r>
            <a:r>
              <a:rPr lang="en-US" altLang="cs-CZ" sz="1800" dirty="0" err="1">
                <a:solidFill>
                  <a:srgbClr val="FFFF00"/>
                </a:solidFill>
              </a:rPr>
              <a:t>gue</a:t>
            </a:r>
            <a:endParaRPr lang="cs-CZ" altLang="cs-CZ" sz="1800" dirty="0">
              <a:solidFill>
                <a:srgbClr val="FFFF00"/>
              </a:solidFill>
            </a:endParaRPr>
          </a:p>
        </p:txBody>
      </p:sp>
      <p:sp>
        <p:nvSpPr>
          <p:cNvPr id="58376" name="TextovéPole 6"/>
          <p:cNvSpPr txBox="1">
            <a:spLocks noChangeArrowheads="1"/>
          </p:cNvSpPr>
          <p:nvPr/>
        </p:nvSpPr>
        <p:spPr bwMode="auto">
          <a:xfrm>
            <a:off x="5570537" y="4038600"/>
            <a:ext cx="928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dirty="0" err="1">
                <a:solidFill>
                  <a:srgbClr val="FFFF00"/>
                </a:solidFill>
              </a:rPr>
              <a:t>Nantou</a:t>
            </a:r>
            <a:endParaRPr lang="cs-CZ" altLang="cs-CZ" sz="1800" dirty="0">
              <a:solidFill>
                <a:srgbClr val="FFFF00"/>
              </a:solidFill>
            </a:endParaRPr>
          </a:p>
        </p:txBody>
      </p:sp>
      <p:sp>
        <p:nvSpPr>
          <p:cNvPr id="58377" name="TextovéPole 1"/>
          <p:cNvSpPr txBox="1">
            <a:spLocks noChangeArrowheads="1"/>
          </p:cNvSpPr>
          <p:nvPr/>
        </p:nvSpPr>
        <p:spPr bwMode="auto">
          <a:xfrm>
            <a:off x="1731963" y="574675"/>
            <a:ext cx="6196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2800" b="1">
                <a:solidFill>
                  <a:srgbClr val="FFC000"/>
                </a:solidFill>
              </a:rPr>
              <a:t> Dancing with synchronized music</a:t>
            </a:r>
            <a:endParaRPr lang="cs-CZ" altLang="cs-CZ" sz="2800" b="1">
              <a:solidFill>
                <a:srgbClr val="FFC000"/>
              </a:solidFill>
            </a:endParaRPr>
          </a:p>
        </p:txBody>
      </p:sp>
      <p:sp>
        <p:nvSpPr>
          <p:cNvPr id="58379" name="TextovéPole 1"/>
          <p:cNvSpPr txBox="1">
            <a:spLocks noChangeArrowheads="1"/>
          </p:cNvSpPr>
          <p:nvPr/>
        </p:nvSpPr>
        <p:spPr bwMode="auto">
          <a:xfrm>
            <a:off x="3141663" y="1109663"/>
            <a:ext cx="3121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>
                <a:solidFill>
                  <a:schemeClr val="bg1"/>
                </a:solidFill>
              </a:rPr>
              <a:t>Result:  illusion of one scene</a:t>
            </a:r>
            <a:endParaRPr lang="cs-CZ" altLang="cs-CZ" sz="1800">
              <a:solidFill>
                <a:schemeClr val="bg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0" y="5715000"/>
            <a:ext cx="9152021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800" dirty="0" smtClean="0">
                <a:solidFill>
                  <a:schemeClr val="bg1"/>
                </a:solidFill>
              </a:rPr>
              <a:t>APAN 38 </a:t>
            </a:r>
            <a:r>
              <a:rPr lang="cs-CZ" sz="2800" dirty="0" err="1" smtClean="0">
                <a:solidFill>
                  <a:schemeClr val="bg1"/>
                </a:solidFill>
              </a:rPr>
              <a:t>Nantou</a:t>
            </a:r>
            <a:r>
              <a:rPr lang="cs-CZ" sz="2800" dirty="0" smtClean="0">
                <a:solidFill>
                  <a:schemeClr val="bg1"/>
                </a:solidFill>
              </a:rPr>
              <a:t> </a:t>
            </a:r>
            <a:r>
              <a:rPr lang="cs-CZ" sz="2800" dirty="0" err="1" smtClean="0">
                <a:solidFill>
                  <a:schemeClr val="bg1"/>
                </a:solidFill>
              </a:rPr>
              <a:t>Taiwan</a:t>
            </a:r>
            <a:r>
              <a:rPr lang="cs-CZ" sz="2800" dirty="0" smtClean="0">
                <a:solidFill>
                  <a:schemeClr val="bg1"/>
                </a:solidFill>
              </a:rPr>
              <a:t>  - </a:t>
            </a:r>
            <a:r>
              <a:rPr lang="cs-CZ" sz="2800" dirty="0" err="1" smtClean="0">
                <a:solidFill>
                  <a:schemeClr val="bg1"/>
                </a:solidFill>
              </a:rPr>
              <a:t>Closing</a:t>
            </a:r>
            <a:r>
              <a:rPr lang="cs-CZ" sz="2800" dirty="0" smtClean="0">
                <a:solidFill>
                  <a:schemeClr val="bg1"/>
                </a:solidFill>
              </a:rPr>
              <a:t> </a:t>
            </a:r>
            <a:r>
              <a:rPr lang="cs-CZ" sz="2800" dirty="0" err="1">
                <a:solidFill>
                  <a:schemeClr val="bg1"/>
                </a:solidFill>
              </a:rPr>
              <a:t>C</a:t>
            </a:r>
            <a:r>
              <a:rPr lang="cs-CZ" sz="2800" dirty="0" err="1" smtClean="0">
                <a:solidFill>
                  <a:schemeClr val="bg1"/>
                </a:solidFill>
              </a:rPr>
              <a:t>eremony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2191833" y="6248400"/>
            <a:ext cx="5275768" cy="3485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>
                <a:hlinkClick r:id="rId3"/>
              </a:rPr>
              <a:t>https</a:t>
            </a:r>
            <a:r>
              <a:rPr lang="cs-CZ" dirty="0">
                <a:hlinkClick r:id="rId3"/>
              </a:rPr>
              <a:t>://www.youtube.com/watch?v=mvCc7_U93cA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0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타원 136"/>
          <p:cNvSpPr/>
          <p:nvPr/>
        </p:nvSpPr>
        <p:spPr>
          <a:xfrm>
            <a:off x="4476750" y="3097213"/>
            <a:ext cx="3292475" cy="329088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>
              <a:defRPr/>
            </a:pPr>
            <a:endParaRPr kumimoji="0" lang="ko-KR" altLang="en-US" smtClean="0">
              <a:solidFill>
                <a:srgbClr val="FFFFFF"/>
              </a:solidFill>
              <a:latin typeface="Calibri" pitchFamily="34" charset="0"/>
              <a:ea typeface="맑은 고딕" pitchFamily="34" charset="-127"/>
            </a:endParaRPr>
          </a:p>
        </p:txBody>
      </p:sp>
      <p:sp>
        <p:nvSpPr>
          <p:cNvPr id="138" name="타원 137"/>
          <p:cNvSpPr/>
          <p:nvPr/>
        </p:nvSpPr>
        <p:spPr>
          <a:xfrm>
            <a:off x="311150" y="4205288"/>
            <a:ext cx="1839913" cy="18383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>
              <a:defRPr/>
            </a:pPr>
            <a:endParaRPr kumimoji="0" lang="ko-KR" altLang="en-US" smtClean="0">
              <a:solidFill>
                <a:srgbClr val="FFFFFF"/>
              </a:solidFill>
              <a:latin typeface="Calibri" pitchFamily="34" charset="0"/>
              <a:ea typeface="맑은 고딕" pitchFamily="34" charset="-127"/>
            </a:endParaRPr>
          </a:p>
        </p:txBody>
      </p:sp>
      <p:sp>
        <p:nvSpPr>
          <p:cNvPr id="139" name="타원 138"/>
          <p:cNvSpPr/>
          <p:nvPr/>
        </p:nvSpPr>
        <p:spPr>
          <a:xfrm>
            <a:off x="6905625" y="1439863"/>
            <a:ext cx="1838325" cy="18399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>
              <a:defRPr/>
            </a:pPr>
            <a:endParaRPr kumimoji="0" lang="ko-KR" altLang="en-US" smtClean="0">
              <a:solidFill>
                <a:srgbClr val="FFFFFF"/>
              </a:solidFill>
              <a:latin typeface="Calibri" pitchFamily="34" charset="0"/>
              <a:ea typeface="맑은 고딕" pitchFamily="34" charset="-127"/>
            </a:endParaRPr>
          </a:p>
        </p:txBody>
      </p:sp>
      <p:sp>
        <p:nvSpPr>
          <p:cNvPr id="140" name="타원 139"/>
          <p:cNvSpPr/>
          <p:nvPr/>
        </p:nvSpPr>
        <p:spPr>
          <a:xfrm>
            <a:off x="1465263" y="1581150"/>
            <a:ext cx="1839912" cy="18383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>
              <a:defRPr/>
            </a:pPr>
            <a:endParaRPr kumimoji="0" lang="ko-KR" altLang="en-US" smtClean="0">
              <a:solidFill>
                <a:srgbClr val="FFFFFF"/>
              </a:solidFill>
              <a:latin typeface="Calibri" pitchFamily="34" charset="0"/>
              <a:ea typeface="맑은 고딕" pitchFamily="34" charset="-127"/>
            </a:endParaRPr>
          </a:p>
        </p:txBody>
      </p:sp>
      <p:sp>
        <p:nvSpPr>
          <p:cNvPr id="141" name="자유형 140"/>
          <p:cNvSpPr/>
          <p:nvPr/>
        </p:nvSpPr>
        <p:spPr>
          <a:xfrm>
            <a:off x="5233988" y="4614863"/>
            <a:ext cx="1843087" cy="604837"/>
          </a:xfrm>
          <a:custGeom>
            <a:avLst/>
            <a:gdLst>
              <a:gd name="connsiteX0" fmla="*/ 0 w 1843088"/>
              <a:gd name="connsiteY0" fmla="*/ 4763 h 604838"/>
              <a:gd name="connsiteX1" fmla="*/ 909638 w 1843088"/>
              <a:gd name="connsiteY1" fmla="*/ 604838 h 604838"/>
              <a:gd name="connsiteX2" fmla="*/ 1843088 w 1843088"/>
              <a:gd name="connsiteY2" fmla="*/ 0 h 604838"/>
              <a:gd name="connsiteX3" fmla="*/ 0 w 1843088"/>
              <a:gd name="connsiteY3" fmla="*/ 4763 h 60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3088" h="604838">
                <a:moveTo>
                  <a:pt x="0" y="4763"/>
                </a:moveTo>
                <a:lnTo>
                  <a:pt x="909638" y="604838"/>
                </a:lnTo>
                <a:lnTo>
                  <a:pt x="1843088" y="0"/>
                </a:lnTo>
                <a:lnTo>
                  <a:pt x="0" y="4763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42" name="자유형 141"/>
          <p:cNvSpPr/>
          <p:nvPr/>
        </p:nvSpPr>
        <p:spPr>
          <a:xfrm>
            <a:off x="5238750" y="4619625"/>
            <a:ext cx="1838325" cy="428625"/>
          </a:xfrm>
          <a:custGeom>
            <a:avLst/>
            <a:gdLst>
              <a:gd name="connsiteX0" fmla="*/ 0 w 1838325"/>
              <a:gd name="connsiteY0" fmla="*/ 0 h 428625"/>
              <a:gd name="connsiteX1" fmla="*/ 1352550 w 1838325"/>
              <a:gd name="connsiteY1" fmla="*/ 428625 h 428625"/>
              <a:gd name="connsiteX2" fmla="*/ 1838325 w 1838325"/>
              <a:gd name="connsiteY2" fmla="*/ 0 h 428625"/>
              <a:gd name="connsiteX3" fmla="*/ 0 w 1838325"/>
              <a:gd name="connsiteY3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8325" h="428625">
                <a:moveTo>
                  <a:pt x="0" y="0"/>
                </a:moveTo>
                <a:lnTo>
                  <a:pt x="1352550" y="428625"/>
                </a:lnTo>
                <a:lnTo>
                  <a:pt x="1838325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43" name="자유형 142"/>
          <p:cNvSpPr/>
          <p:nvPr/>
        </p:nvSpPr>
        <p:spPr>
          <a:xfrm>
            <a:off x="5229225" y="4614863"/>
            <a:ext cx="1847850" cy="461962"/>
          </a:xfrm>
          <a:custGeom>
            <a:avLst/>
            <a:gdLst>
              <a:gd name="connsiteX0" fmla="*/ 0 w 1847850"/>
              <a:gd name="connsiteY0" fmla="*/ 0 h 461963"/>
              <a:gd name="connsiteX1" fmla="*/ 542925 w 1847850"/>
              <a:gd name="connsiteY1" fmla="*/ 461963 h 461963"/>
              <a:gd name="connsiteX2" fmla="*/ 1847850 w 1847850"/>
              <a:gd name="connsiteY2" fmla="*/ 4763 h 461963"/>
              <a:gd name="connsiteX3" fmla="*/ 0 w 1847850"/>
              <a:gd name="connsiteY3" fmla="*/ 0 h 461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850" h="461963">
                <a:moveTo>
                  <a:pt x="0" y="0"/>
                </a:moveTo>
                <a:lnTo>
                  <a:pt x="542925" y="461963"/>
                </a:lnTo>
                <a:lnTo>
                  <a:pt x="1847850" y="476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5735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2917825"/>
            <a:ext cx="8175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4" name="Picture 6" descr="C:\Documents and Settings\MG.MG-MAIN\Local Settings\Temporary Internet Files\Content.IE5\U237RZ08\MC900432637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05231">
            <a:off x="2109788" y="2325688"/>
            <a:ext cx="481012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5" name="Picture 7" descr="C:\Documents and Settings\MG.MG-MAIN\Local Settings\Temporary Internet Files\Content.IE5\SNJEJPCZ\MP900314272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374900"/>
            <a:ext cx="244475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6" name="TextBox 147"/>
          <p:cNvSpPr txBox="1">
            <a:spLocks noChangeArrowheads="1"/>
          </p:cNvSpPr>
          <p:nvPr/>
        </p:nvSpPr>
        <p:spPr bwMode="auto">
          <a:xfrm>
            <a:off x="1857375" y="1420813"/>
            <a:ext cx="990600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Piano Trio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pic>
        <p:nvPicPr>
          <p:cNvPr id="5735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325" y="5245100"/>
            <a:ext cx="8159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8" y="2409825"/>
            <a:ext cx="4381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9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163" y="4587875"/>
            <a:ext cx="4365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2090738"/>
            <a:ext cx="5175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61" name="computr3"/>
          <p:cNvSpPr>
            <a:spLocks noEditPoints="1" noChangeArrowheads="1"/>
          </p:cNvSpPr>
          <p:nvPr/>
        </p:nvSpPr>
        <p:spPr bwMode="auto">
          <a:xfrm>
            <a:off x="788988" y="6005513"/>
            <a:ext cx="565150" cy="365125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7811 w 21600"/>
              <a:gd name="T13" fmla="*/ 2584 h 21600"/>
              <a:gd name="T14" fmla="*/ 16359 w 21600"/>
              <a:gd name="T15" fmla="*/ 117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lnTo>
                  <a:pt x="16402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lnTo>
                  <a:pt x="4043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57362" name="computr3"/>
          <p:cNvSpPr>
            <a:spLocks noEditPoints="1" noChangeArrowheads="1"/>
          </p:cNvSpPr>
          <p:nvPr/>
        </p:nvSpPr>
        <p:spPr bwMode="auto">
          <a:xfrm>
            <a:off x="7881938" y="2776538"/>
            <a:ext cx="563562" cy="363537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7811 w 21600"/>
              <a:gd name="T13" fmla="*/ 2584 h 21600"/>
              <a:gd name="T14" fmla="*/ 16359 w 21600"/>
              <a:gd name="T15" fmla="*/ 117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lnTo>
                  <a:pt x="16402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lnTo>
                  <a:pt x="4043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57363" name="computr3"/>
          <p:cNvSpPr>
            <a:spLocks noEditPoints="1" noChangeArrowheads="1"/>
          </p:cNvSpPr>
          <p:nvPr/>
        </p:nvSpPr>
        <p:spPr bwMode="auto">
          <a:xfrm>
            <a:off x="5497513" y="6038850"/>
            <a:ext cx="565150" cy="365125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7811 w 21600"/>
              <a:gd name="T13" fmla="*/ 2584 h 21600"/>
              <a:gd name="T14" fmla="*/ 16359 w 21600"/>
              <a:gd name="T15" fmla="*/ 117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lnTo>
                  <a:pt x="16402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lnTo>
                  <a:pt x="4043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57364" name="computr3"/>
          <p:cNvSpPr>
            <a:spLocks noEditPoints="1" noChangeArrowheads="1"/>
          </p:cNvSpPr>
          <p:nvPr/>
        </p:nvSpPr>
        <p:spPr bwMode="auto">
          <a:xfrm>
            <a:off x="6302375" y="6030913"/>
            <a:ext cx="565150" cy="365125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7811 w 21600"/>
              <a:gd name="T13" fmla="*/ 2584 h 21600"/>
              <a:gd name="T14" fmla="*/ 16359 w 21600"/>
              <a:gd name="T15" fmla="*/ 1176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lnTo>
                  <a:pt x="16402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lnTo>
                  <a:pt x="4043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cs-CZ"/>
          </a:p>
        </p:txBody>
      </p:sp>
      <p:pic>
        <p:nvPicPr>
          <p:cNvPr id="57365" name="Picture 8" descr="C:\Documents and Settings\MG.MG-MAIN\Local Settings\Temporary Internet Files\Content.IE5\D13L8Q1O\MC900290278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3992563"/>
            <a:ext cx="484188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6" name="Picture 8" descr="C:\Documents and Settings\MG.MG-MAIN\Local Settings\Temporary Internet Files\Content.IE5\D13L8Q1O\MC900290278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81138" y="3998913"/>
            <a:ext cx="468312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7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2022">
            <a:off x="990600" y="4721226"/>
            <a:ext cx="3968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2022">
            <a:off x="7978775" y="2363788"/>
            <a:ext cx="398463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9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138" y="2289175"/>
            <a:ext cx="192087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70" name="Obrázek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63" y="5213350"/>
            <a:ext cx="4873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71" name="Picture 4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3" y="5478463"/>
            <a:ext cx="45402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72" name="Obrázek 2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0" y="5494338"/>
            <a:ext cx="406400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73" name="Picture 7" descr="C:\Users\Boncheol\AppData\Local\Microsoft\Windows\Temporary Internet Files\Content.IE5\OHS22RJX\MC900440404[1]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288" y="1312863"/>
            <a:ext cx="3270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8" name="Straight Arrow Connector 31"/>
          <p:cNvCxnSpPr/>
          <p:nvPr/>
        </p:nvCxnSpPr>
        <p:spPr>
          <a:xfrm>
            <a:off x="2352675" y="2782888"/>
            <a:ext cx="0" cy="134937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31"/>
          <p:cNvCxnSpPr/>
          <p:nvPr/>
        </p:nvCxnSpPr>
        <p:spPr>
          <a:xfrm>
            <a:off x="1174750" y="5030788"/>
            <a:ext cx="0" cy="21431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31"/>
          <p:cNvCxnSpPr>
            <a:endCxn id="57362" idx="1"/>
          </p:cNvCxnSpPr>
          <p:nvPr/>
        </p:nvCxnSpPr>
        <p:spPr>
          <a:xfrm flipH="1">
            <a:off x="8164513" y="2673350"/>
            <a:ext cx="0" cy="10318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89"/>
          <p:cNvCxnSpPr/>
          <p:nvPr/>
        </p:nvCxnSpPr>
        <p:spPr>
          <a:xfrm>
            <a:off x="2809875" y="2579688"/>
            <a:ext cx="304800" cy="41275"/>
          </a:xfrm>
          <a:prstGeom prst="straightConnector1">
            <a:avLst/>
          </a:prstGeom>
          <a:ln w="19050">
            <a:solidFill>
              <a:srgbClr val="3333FF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89"/>
          <p:cNvCxnSpPr/>
          <p:nvPr/>
        </p:nvCxnSpPr>
        <p:spPr>
          <a:xfrm>
            <a:off x="2489200" y="2730500"/>
            <a:ext cx="0" cy="193675"/>
          </a:xfrm>
          <a:prstGeom prst="straightConnector1">
            <a:avLst/>
          </a:prstGeom>
          <a:ln w="19050">
            <a:solidFill>
              <a:srgbClr val="3333FF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89"/>
          <p:cNvCxnSpPr/>
          <p:nvPr/>
        </p:nvCxnSpPr>
        <p:spPr>
          <a:xfrm flipH="1">
            <a:off x="8302625" y="2516188"/>
            <a:ext cx="123825" cy="260350"/>
          </a:xfrm>
          <a:prstGeom prst="straightConnector1">
            <a:avLst/>
          </a:prstGeom>
          <a:ln w="19050">
            <a:solidFill>
              <a:srgbClr val="3333FF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자유형 173"/>
          <p:cNvSpPr/>
          <p:nvPr/>
        </p:nvSpPr>
        <p:spPr>
          <a:xfrm>
            <a:off x="7615238" y="1519238"/>
            <a:ext cx="395287" cy="801687"/>
          </a:xfrm>
          <a:custGeom>
            <a:avLst/>
            <a:gdLst>
              <a:gd name="connsiteX0" fmla="*/ 0 w 395288"/>
              <a:gd name="connsiteY0" fmla="*/ 947738 h 947738"/>
              <a:gd name="connsiteX1" fmla="*/ 0 w 395288"/>
              <a:gd name="connsiteY1" fmla="*/ 0 h 947738"/>
              <a:gd name="connsiteX2" fmla="*/ 395288 w 395288"/>
              <a:gd name="connsiteY2" fmla="*/ 0 h 94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5288" h="947738">
                <a:moveTo>
                  <a:pt x="0" y="947738"/>
                </a:moveTo>
                <a:lnTo>
                  <a:pt x="0" y="0"/>
                </a:lnTo>
                <a:lnTo>
                  <a:pt x="395288" y="0"/>
                </a:lnTo>
              </a:path>
            </a:pathLst>
          </a:custGeom>
          <a:noFill/>
          <a:ln w="19050">
            <a:solidFill>
              <a:srgbClr val="3333FF"/>
            </a:solidFill>
            <a:tailEnd type="triangle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cxnSp>
        <p:nvCxnSpPr>
          <p:cNvPr id="175" name="Straight Arrow Connector 89"/>
          <p:cNvCxnSpPr/>
          <p:nvPr/>
        </p:nvCxnSpPr>
        <p:spPr>
          <a:xfrm flipV="1">
            <a:off x="1716088" y="4457700"/>
            <a:ext cx="0" cy="374650"/>
          </a:xfrm>
          <a:prstGeom prst="straightConnector1">
            <a:avLst/>
          </a:prstGeom>
          <a:ln w="19050">
            <a:solidFill>
              <a:srgbClr val="3333FF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자유형 175"/>
          <p:cNvSpPr/>
          <p:nvPr/>
        </p:nvSpPr>
        <p:spPr>
          <a:xfrm>
            <a:off x="628650" y="4438650"/>
            <a:ext cx="1081088" cy="138113"/>
          </a:xfrm>
          <a:custGeom>
            <a:avLst/>
            <a:gdLst>
              <a:gd name="connsiteX0" fmla="*/ 1081087 w 1081087"/>
              <a:gd name="connsiteY0" fmla="*/ 138112 h 138112"/>
              <a:gd name="connsiteX1" fmla="*/ 0 w 1081087"/>
              <a:gd name="connsiteY1" fmla="*/ 138112 h 138112"/>
              <a:gd name="connsiteX2" fmla="*/ 0 w 1081087"/>
              <a:gd name="connsiteY2" fmla="*/ 0 h 13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1087" h="138112">
                <a:moveTo>
                  <a:pt x="1081087" y="138112"/>
                </a:moveTo>
                <a:lnTo>
                  <a:pt x="0" y="13811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3333FF"/>
            </a:solidFill>
            <a:tailEnd type="triangle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cxnSp>
        <p:nvCxnSpPr>
          <p:cNvPr id="177" name="Straight Arrow Connector 89"/>
          <p:cNvCxnSpPr/>
          <p:nvPr/>
        </p:nvCxnSpPr>
        <p:spPr>
          <a:xfrm flipV="1">
            <a:off x="5086350" y="5670550"/>
            <a:ext cx="1928813" cy="1588"/>
          </a:xfrm>
          <a:prstGeom prst="straightConnector1">
            <a:avLst/>
          </a:prstGeom>
          <a:ln w="19050">
            <a:solidFill>
              <a:srgbClr val="3333FF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89"/>
          <p:cNvCxnSpPr/>
          <p:nvPr/>
        </p:nvCxnSpPr>
        <p:spPr>
          <a:xfrm flipH="1" flipV="1">
            <a:off x="7165975" y="4745038"/>
            <a:ext cx="0" cy="733425"/>
          </a:xfrm>
          <a:prstGeom prst="straightConnector1">
            <a:avLst/>
          </a:prstGeom>
          <a:ln w="19050">
            <a:solidFill>
              <a:srgbClr val="3333FF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89"/>
          <p:cNvCxnSpPr/>
          <p:nvPr/>
        </p:nvCxnSpPr>
        <p:spPr>
          <a:xfrm>
            <a:off x="4887913" y="5457825"/>
            <a:ext cx="0" cy="104775"/>
          </a:xfrm>
          <a:prstGeom prst="straightConnector1">
            <a:avLst/>
          </a:prstGeom>
          <a:ln w="19050">
            <a:solidFill>
              <a:srgbClr val="3333FF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88"/>
          <p:cNvCxnSpPr/>
          <p:nvPr/>
        </p:nvCxnSpPr>
        <p:spPr>
          <a:xfrm>
            <a:off x="2352675" y="3162300"/>
            <a:ext cx="2120900" cy="2082800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88"/>
          <p:cNvCxnSpPr/>
          <p:nvPr/>
        </p:nvCxnSpPr>
        <p:spPr>
          <a:xfrm flipH="1">
            <a:off x="1990725" y="2860675"/>
            <a:ext cx="1182688" cy="1952625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Cloud 75"/>
          <p:cNvSpPr/>
          <p:nvPr/>
        </p:nvSpPr>
        <p:spPr>
          <a:xfrm>
            <a:off x="2087563" y="3851275"/>
            <a:ext cx="738187" cy="449263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7389" name="TextBox 182"/>
          <p:cNvSpPr txBox="1">
            <a:spLocks noChangeArrowheads="1"/>
          </p:cNvSpPr>
          <p:nvPr/>
        </p:nvSpPr>
        <p:spPr bwMode="auto">
          <a:xfrm>
            <a:off x="1652588" y="3213100"/>
            <a:ext cx="7778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4K GW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390" name="TextBox 183"/>
          <p:cNvSpPr txBox="1">
            <a:spLocks noChangeArrowheads="1"/>
          </p:cNvSpPr>
          <p:nvPr/>
        </p:nvSpPr>
        <p:spPr bwMode="auto">
          <a:xfrm>
            <a:off x="3905250" y="5526088"/>
            <a:ext cx="77787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4K GW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391" name="TextBox 184"/>
          <p:cNvSpPr txBox="1">
            <a:spLocks noChangeArrowheads="1"/>
          </p:cNvSpPr>
          <p:nvPr/>
        </p:nvSpPr>
        <p:spPr bwMode="auto">
          <a:xfrm>
            <a:off x="4567238" y="5834063"/>
            <a:ext cx="652462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HDP2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cxnSp>
        <p:nvCxnSpPr>
          <p:cNvPr id="186" name="Straight Arrow Connector 88"/>
          <p:cNvCxnSpPr/>
          <p:nvPr/>
        </p:nvCxnSpPr>
        <p:spPr>
          <a:xfrm flipV="1">
            <a:off x="3392488" y="2316163"/>
            <a:ext cx="3856037" cy="319087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Cloud 75"/>
          <p:cNvSpPr/>
          <p:nvPr/>
        </p:nvSpPr>
        <p:spPr>
          <a:xfrm>
            <a:off x="4875213" y="2271713"/>
            <a:ext cx="738187" cy="447675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7394" name="TextBox 187"/>
          <p:cNvSpPr txBox="1">
            <a:spLocks noChangeArrowheads="1"/>
          </p:cNvSpPr>
          <p:nvPr/>
        </p:nvSpPr>
        <p:spPr bwMode="auto">
          <a:xfrm>
            <a:off x="2836863" y="2189163"/>
            <a:ext cx="87947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JackTrip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395" name="TextBox 188"/>
          <p:cNvSpPr txBox="1">
            <a:spLocks noChangeArrowheads="1"/>
          </p:cNvSpPr>
          <p:nvPr/>
        </p:nvSpPr>
        <p:spPr bwMode="auto">
          <a:xfrm>
            <a:off x="1354138" y="5038725"/>
            <a:ext cx="87947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JackTrip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396" name="TextBox 189"/>
          <p:cNvSpPr txBox="1">
            <a:spLocks noChangeArrowheads="1"/>
          </p:cNvSpPr>
          <p:nvPr/>
        </p:nvSpPr>
        <p:spPr bwMode="auto">
          <a:xfrm>
            <a:off x="7116763" y="2522538"/>
            <a:ext cx="87947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JackTrip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191" name="자유형 190"/>
          <p:cNvSpPr/>
          <p:nvPr/>
        </p:nvSpPr>
        <p:spPr>
          <a:xfrm>
            <a:off x="6819900" y="3146425"/>
            <a:ext cx="1355725" cy="3036888"/>
          </a:xfrm>
          <a:custGeom>
            <a:avLst/>
            <a:gdLst>
              <a:gd name="connsiteX0" fmla="*/ 1328058 w 1328058"/>
              <a:gd name="connsiteY0" fmla="*/ 0 h 3004457"/>
              <a:gd name="connsiteX1" fmla="*/ 1328058 w 1328058"/>
              <a:gd name="connsiteY1" fmla="*/ 3004457 h 3004457"/>
              <a:gd name="connsiteX2" fmla="*/ 0 w 1328058"/>
              <a:gd name="connsiteY2" fmla="*/ 3004457 h 300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8058" h="3004457">
                <a:moveTo>
                  <a:pt x="1328058" y="0"/>
                </a:moveTo>
                <a:lnTo>
                  <a:pt x="1328058" y="3004457"/>
                </a:lnTo>
                <a:lnTo>
                  <a:pt x="0" y="3004457"/>
                </a:lnTo>
              </a:path>
            </a:pathLst>
          </a:custGeom>
          <a:noFill/>
          <a:ln w="19050">
            <a:solidFill>
              <a:schemeClr val="accent4">
                <a:lumMod val="75000"/>
              </a:schemeClr>
            </a:solidFill>
            <a:tailEnd type="triangle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192" name="자유형 191"/>
          <p:cNvSpPr/>
          <p:nvPr/>
        </p:nvSpPr>
        <p:spPr>
          <a:xfrm>
            <a:off x="6738938" y="5759450"/>
            <a:ext cx="276225" cy="263525"/>
          </a:xfrm>
          <a:custGeom>
            <a:avLst/>
            <a:gdLst>
              <a:gd name="connsiteX0" fmla="*/ 0 w 272143"/>
              <a:gd name="connsiteY0" fmla="*/ 87085 h 87085"/>
              <a:gd name="connsiteX1" fmla="*/ 0 w 272143"/>
              <a:gd name="connsiteY1" fmla="*/ 0 h 87085"/>
              <a:gd name="connsiteX2" fmla="*/ 272143 w 272143"/>
              <a:gd name="connsiteY2" fmla="*/ 0 h 8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2143" h="87085">
                <a:moveTo>
                  <a:pt x="0" y="87085"/>
                </a:moveTo>
                <a:lnTo>
                  <a:pt x="0" y="0"/>
                </a:lnTo>
                <a:lnTo>
                  <a:pt x="272143" y="0"/>
                </a:lnTo>
              </a:path>
            </a:pathLst>
          </a:custGeom>
          <a:noFill/>
          <a:ln w="19050">
            <a:solidFill>
              <a:srgbClr val="3333FF"/>
            </a:solidFill>
            <a:tailEnd type="triangle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cxnSp>
        <p:nvCxnSpPr>
          <p:cNvPr id="193" name="Straight Arrow Connector 31"/>
          <p:cNvCxnSpPr/>
          <p:nvPr/>
        </p:nvCxnSpPr>
        <p:spPr>
          <a:xfrm>
            <a:off x="5067300" y="5421313"/>
            <a:ext cx="842963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400" name="Picture 4" descr="MCj00790880000[1]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07113">
            <a:off x="5576888" y="5035550"/>
            <a:ext cx="2921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401" name="Picture 4" descr="MCj00790880000[1]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07113">
            <a:off x="6435725" y="5024438"/>
            <a:ext cx="2921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6" name="Straight Arrow Connector 31"/>
          <p:cNvCxnSpPr>
            <a:stCxn id="57363" idx="1"/>
          </p:cNvCxnSpPr>
          <p:nvPr/>
        </p:nvCxnSpPr>
        <p:spPr>
          <a:xfrm flipH="1" flipV="1">
            <a:off x="5776913" y="5281613"/>
            <a:ext cx="3175" cy="757237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31"/>
          <p:cNvCxnSpPr/>
          <p:nvPr/>
        </p:nvCxnSpPr>
        <p:spPr>
          <a:xfrm flipH="1" flipV="1">
            <a:off x="6596063" y="5281613"/>
            <a:ext cx="3175" cy="741362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404" name="TextBox 198"/>
          <p:cNvSpPr txBox="1">
            <a:spLocks noChangeArrowheads="1"/>
          </p:cNvSpPr>
          <p:nvPr/>
        </p:nvSpPr>
        <p:spPr bwMode="auto">
          <a:xfrm>
            <a:off x="5345113" y="3128963"/>
            <a:ext cx="1352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800" b="1">
                <a:solidFill>
                  <a:srgbClr val="3333FF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Nantou TW</a:t>
            </a:r>
            <a:endParaRPr lang="ko-KR" altLang="en-US" sz="1800" b="1">
              <a:solidFill>
                <a:srgbClr val="3333FF"/>
              </a:solidFill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405" name="TextBox 199"/>
          <p:cNvSpPr txBox="1">
            <a:spLocks noChangeArrowheads="1"/>
          </p:cNvSpPr>
          <p:nvPr/>
        </p:nvSpPr>
        <p:spPr bwMode="auto">
          <a:xfrm>
            <a:off x="6819900" y="5873750"/>
            <a:ext cx="116681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Audio Mixer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201" name="Rectangle 87"/>
          <p:cNvSpPr/>
          <p:nvPr/>
        </p:nvSpPr>
        <p:spPr>
          <a:xfrm>
            <a:off x="3657600" y="1520825"/>
            <a:ext cx="1811338" cy="5984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 eaLnBrk="1" hangingPunct="1">
              <a:defRPr/>
            </a:pPr>
            <a:endParaRPr kumimoji="0" lang="ko-KR" altLang="en-US" smtClean="0">
              <a:solidFill>
                <a:srgbClr val="FFFFFF"/>
              </a:solidFill>
              <a:latin typeface="Calibri" pitchFamily="34" charset="0"/>
              <a:ea typeface="맑은 고딕" pitchFamily="34" charset="-127"/>
            </a:endParaRPr>
          </a:p>
        </p:txBody>
      </p:sp>
      <p:cxnSp>
        <p:nvCxnSpPr>
          <p:cNvPr id="202" name="Straight Arrow Connector 88"/>
          <p:cNvCxnSpPr/>
          <p:nvPr/>
        </p:nvCxnSpPr>
        <p:spPr>
          <a:xfrm>
            <a:off x="3879850" y="1670050"/>
            <a:ext cx="644525" cy="0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89"/>
          <p:cNvCxnSpPr/>
          <p:nvPr/>
        </p:nvCxnSpPr>
        <p:spPr>
          <a:xfrm>
            <a:off x="3879850" y="1817688"/>
            <a:ext cx="644525" cy="0"/>
          </a:xfrm>
          <a:prstGeom prst="straightConnector1">
            <a:avLst/>
          </a:prstGeom>
          <a:ln w="19050">
            <a:solidFill>
              <a:srgbClr val="3333FF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90"/>
          <p:cNvCxnSpPr/>
          <p:nvPr/>
        </p:nvCxnSpPr>
        <p:spPr>
          <a:xfrm>
            <a:off x="3879850" y="1965325"/>
            <a:ext cx="64452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410" name="TextBox 204"/>
          <p:cNvSpPr txBox="1">
            <a:spLocks noChangeArrowheads="1"/>
          </p:cNvSpPr>
          <p:nvPr/>
        </p:nvSpPr>
        <p:spPr bwMode="auto">
          <a:xfrm>
            <a:off x="4524375" y="1574800"/>
            <a:ext cx="8223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network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411" name="TextBox 205"/>
          <p:cNvSpPr txBox="1">
            <a:spLocks noChangeArrowheads="1"/>
          </p:cNvSpPr>
          <p:nvPr/>
        </p:nvSpPr>
        <p:spPr bwMode="auto">
          <a:xfrm>
            <a:off x="4525963" y="1739900"/>
            <a:ext cx="6127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audio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412" name="TextBox 206"/>
          <p:cNvSpPr txBox="1">
            <a:spLocks noChangeArrowheads="1"/>
          </p:cNvSpPr>
          <p:nvPr/>
        </p:nvSpPr>
        <p:spPr bwMode="auto">
          <a:xfrm>
            <a:off x="4524375" y="1892300"/>
            <a:ext cx="5937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video</a:t>
            </a:r>
            <a:endParaRPr lang="ko-KR" altLang="en-US" sz="1400" b="1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413" name="TextBox 207"/>
          <p:cNvSpPr txBox="1">
            <a:spLocks noChangeArrowheads="1"/>
          </p:cNvSpPr>
          <p:nvPr/>
        </p:nvSpPr>
        <p:spPr bwMode="auto">
          <a:xfrm>
            <a:off x="6975475" y="2822575"/>
            <a:ext cx="962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UltraGrid</a:t>
            </a:r>
          </a:p>
        </p:txBody>
      </p:sp>
      <p:sp>
        <p:nvSpPr>
          <p:cNvPr id="57414" name="TextBox 208"/>
          <p:cNvSpPr txBox="1">
            <a:spLocks noChangeArrowheads="1"/>
          </p:cNvSpPr>
          <p:nvPr/>
        </p:nvSpPr>
        <p:spPr bwMode="auto">
          <a:xfrm>
            <a:off x="590550" y="6396038"/>
            <a:ext cx="962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UltraGrid</a:t>
            </a:r>
          </a:p>
        </p:txBody>
      </p:sp>
      <p:pic>
        <p:nvPicPr>
          <p:cNvPr id="57415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5222875"/>
            <a:ext cx="4381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41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50" y="3776663"/>
            <a:ext cx="774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" name="자유형 211"/>
          <p:cNvSpPr/>
          <p:nvPr/>
        </p:nvSpPr>
        <p:spPr>
          <a:xfrm>
            <a:off x="5224463" y="4767263"/>
            <a:ext cx="1941512" cy="152400"/>
          </a:xfrm>
          <a:custGeom>
            <a:avLst/>
            <a:gdLst>
              <a:gd name="connsiteX0" fmla="*/ 1992086 w 1992086"/>
              <a:gd name="connsiteY0" fmla="*/ 152400 h 152400"/>
              <a:gd name="connsiteX1" fmla="*/ 0 w 1992086"/>
              <a:gd name="connsiteY1" fmla="*/ 152400 h 152400"/>
              <a:gd name="connsiteX2" fmla="*/ 0 w 1992086"/>
              <a:gd name="connsiteY2" fmla="*/ 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2086" h="152400">
                <a:moveTo>
                  <a:pt x="1992086" y="152400"/>
                </a:moveTo>
                <a:lnTo>
                  <a:pt x="0" y="15240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3333FF"/>
            </a:solidFill>
            <a:tailEnd type="triangle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57418" name="Picture 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2022">
            <a:off x="4606131" y="4555332"/>
            <a:ext cx="398463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4" name="자유형 213"/>
          <p:cNvSpPr/>
          <p:nvPr/>
        </p:nvSpPr>
        <p:spPr>
          <a:xfrm>
            <a:off x="1219200" y="5627688"/>
            <a:ext cx="4249738" cy="555625"/>
          </a:xfrm>
          <a:custGeom>
            <a:avLst/>
            <a:gdLst>
              <a:gd name="connsiteX0" fmla="*/ 4288971 w 4288971"/>
              <a:gd name="connsiteY0" fmla="*/ 468086 h 468086"/>
              <a:gd name="connsiteX1" fmla="*/ 468086 w 4288971"/>
              <a:gd name="connsiteY1" fmla="*/ 468086 h 468086"/>
              <a:gd name="connsiteX2" fmla="*/ 0 w 4288971"/>
              <a:gd name="connsiteY2" fmla="*/ 0 h 46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8971" h="468086">
                <a:moveTo>
                  <a:pt x="4288971" y="468086"/>
                </a:moveTo>
                <a:lnTo>
                  <a:pt x="468086" y="46808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4">
                <a:lumMod val="75000"/>
              </a:schemeClr>
            </a:solidFill>
            <a:tailEnd type="triangle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cxnSp>
        <p:nvCxnSpPr>
          <p:cNvPr id="215" name="Straight Arrow Connector 31"/>
          <p:cNvCxnSpPr>
            <a:endCxn id="57361" idx="1"/>
          </p:cNvCxnSpPr>
          <p:nvPr/>
        </p:nvCxnSpPr>
        <p:spPr>
          <a:xfrm>
            <a:off x="1063625" y="5673725"/>
            <a:ext cx="7938" cy="331788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직선 화살표 연결선 215"/>
          <p:cNvCxnSpPr/>
          <p:nvPr/>
        </p:nvCxnSpPr>
        <p:spPr>
          <a:xfrm>
            <a:off x="1354138" y="6272213"/>
            <a:ext cx="4154487" cy="0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자유형 216"/>
          <p:cNvSpPr/>
          <p:nvPr/>
        </p:nvSpPr>
        <p:spPr>
          <a:xfrm>
            <a:off x="6819900" y="3178175"/>
            <a:ext cx="1463675" cy="3106738"/>
          </a:xfrm>
          <a:custGeom>
            <a:avLst/>
            <a:gdLst>
              <a:gd name="connsiteX0" fmla="*/ 0 w 1404258"/>
              <a:gd name="connsiteY0" fmla="*/ 3004458 h 3004458"/>
              <a:gd name="connsiteX1" fmla="*/ 1404258 w 1404258"/>
              <a:gd name="connsiteY1" fmla="*/ 3004458 h 3004458"/>
              <a:gd name="connsiteX2" fmla="*/ 1404258 w 1404258"/>
              <a:gd name="connsiteY2" fmla="*/ 0 h 300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4258" h="3004458">
                <a:moveTo>
                  <a:pt x="0" y="3004458"/>
                </a:moveTo>
                <a:lnTo>
                  <a:pt x="1404258" y="3004458"/>
                </a:lnTo>
                <a:lnTo>
                  <a:pt x="1404258" y="0"/>
                </a:lnTo>
              </a:path>
            </a:pathLst>
          </a:custGeom>
          <a:noFill/>
          <a:ln w="19050">
            <a:solidFill>
              <a:schemeClr val="accent4">
                <a:lumMod val="75000"/>
              </a:schemeClr>
            </a:solidFill>
            <a:prstDash val="solid"/>
            <a:tailEnd type="triangle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18" name="Cloud 75"/>
          <p:cNvSpPr/>
          <p:nvPr/>
        </p:nvSpPr>
        <p:spPr>
          <a:xfrm>
            <a:off x="7854950" y="4581525"/>
            <a:ext cx="739775" cy="449263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57424" name="Picture 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2022">
            <a:off x="6661943" y="5253832"/>
            <a:ext cx="398463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" name="자유형 219"/>
          <p:cNvSpPr/>
          <p:nvPr/>
        </p:nvSpPr>
        <p:spPr>
          <a:xfrm>
            <a:off x="6672263" y="5507038"/>
            <a:ext cx="96837" cy="523875"/>
          </a:xfrm>
          <a:custGeom>
            <a:avLst/>
            <a:gdLst>
              <a:gd name="connsiteX0" fmla="*/ 108857 w 108857"/>
              <a:gd name="connsiteY0" fmla="*/ 0 h 359228"/>
              <a:gd name="connsiteX1" fmla="*/ 0 w 108857"/>
              <a:gd name="connsiteY1" fmla="*/ 0 h 359228"/>
              <a:gd name="connsiteX2" fmla="*/ 0 w 108857"/>
              <a:gd name="connsiteY2" fmla="*/ 359228 h 35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857" h="359228">
                <a:moveTo>
                  <a:pt x="108857" y="0"/>
                </a:moveTo>
                <a:lnTo>
                  <a:pt x="0" y="0"/>
                </a:lnTo>
                <a:lnTo>
                  <a:pt x="0" y="359228"/>
                </a:lnTo>
              </a:path>
            </a:pathLst>
          </a:custGeom>
          <a:noFill/>
          <a:ln w="19050">
            <a:solidFill>
              <a:srgbClr val="FF0000"/>
            </a:solidFill>
            <a:tailEnd type="triangle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cxnSp>
        <p:nvCxnSpPr>
          <p:cNvPr id="221" name="Straight Arrow Connector 88"/>
          <p:cNvCxnSpPr/>
          <p:nvPr/>
        </p:nvCxnSpPr>
        <p:spPr>
          <a:xfrm>
            <a:off x="2468563" y="3151188"/>
            <a:ext cx="2120900" cy="2082800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prstDash val="dash"/>
            <a:headEnd type="triangl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Cloud 75"/>
          <p:cNvSpPr/>
          <p:nvPr/>
        </p:nvSpPr>
        <p:spPr>
          <a:xfrm>
            <a:off x="3271838" y="4160838"/>
            <a:ext cx="739775" cy="44926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223" name="자유형 222"/>
          <p:cNvSpPr/>
          <p:nvPr/>
        </p:nvSpPr>
        <p:spPr>
          <a:xfrm>
            <a:off x="4789488" y="4833938"/>
            <a:ext cx="784225" cy="1076325"/>
          </a:xfrm>
          <a:custGeom>
            <a:avLst/>
            <a:gdLst>
              <a:gd name="connsiteX0" fmla="*/ 0 w 783772"/>
              <a:gd name="connsiteY0" fmla="*/ 0 h 1077686"/>
              <a:gd name="connsiteX1" fmla="*/ 0 w 783772"/>
              <a:gd name="connsiteY1" fmla="*/ 261257 h 1077686"/>
              <a:gd name="connsiteX2" fmla="*/ 544286 w 783772"/>
              <a:gd name="connsiteY2" fmla="*/ 261257 h 1077686"/>
              <a:gd name="connsiteX3" fmla="*/ 783772 w 783772"/>
              <a:gd name="connsiteY3" fmla="*/ 1077686 h 1077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3772" h="1077686">
                <a:moveTo>
                  <a:pt x="0" y="0"/>
                </a:moveTo>
                <a:lnTo>
                  <a:pt x="0" y="261257"/>
                </a:lnTo>
                <a:lnTo>
                  <a:pt x="544286" y="261257"/>
                </a:lnTo>
                <a:lnTo>
                  <a:pt x="783772" y="1077686"/>
                </a:lnTo>
              </a:path>
            </a:pathLst>
          </a:custGeom>
          <a:noFill/>
          <a:ln w="19050">
            <a:solidFill>
              <a:srgbClr val="FF0000"/>
            </a:solidFill>
            <a:tailEnd type="triangle" w="med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57429" name="TextBox 223"/>
          <p:cNvSpPr txBox="1">
            <a:spLocks noChangeArrowheads="1"/>
          </p:cNvSpPr>
          <p:nvPr/>
        </p:nvSpPr>
        <p:spPr bwMode="auto">
          <a:xfrm>
            <a:off x="5710238" y="6430963"/>
            <a:ext cx="962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UltraGrid</a:t>
            </a:r>
          </a:p>
        </p:txBody>
      </p:sp>
      <p:pic>
        <p:nvPicPr>
          <p:cNvPr id="57430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3948113"/>
            <a:ext cx="739775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9" name="Cloud 75"/>
          <p:cNvSpPr/>
          <p:nvPr/>
        </p:nvSpPr>
        <p:spPr>
          <a:xfrm>
            <a:off x="2917825" y="5986463"/>
            <a:ext cx="739775" cy="447675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pic>
        <p:nvPicPr>
          <p:cNvPr id="57432" name="그림 23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5294313"/>
            <a:ext cx="3667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433" name="TextBox 233"/>
          <p:cNvSpPr txBox="1">
            <a:spLocks noChangeArrowheads="1"/>
          </p:cNvSpPr>
          <p:nvPr/>
        </p:nvSpPr>
        <p:spPr bwMode="auto">
          <a:xfrm>
            <a:off x="2132013" y="3962400"/>
            <a:ext cx="5842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srgbClr val="FF0000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30ms</a:t>
            </a:r>
            <a:endParaRPr lang="ko-KR" altLang="en-US" sz="1400" b="1">
              <a:solidFill>
                <a:srgbClr val="FF0000"/>
              </a:solidFill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434" name="TextBox 234"/>
          <p:cNvSpPr txBox="1">
            <a:spLocks noChangeArrowheads="1"/>
          </p:cNvSpPr>
          <p:nvPr/>
        </p:nvSpPr>
        <p:spPr bwMode="auto">
          <a:xfrm>
            <a:off x="2935288" y="6100763"/>
            <a:ext cx="673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srgbClr val="FF0000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330ms</a:t>
            </a:r>
            <a:endParaRPr lang="ko-KR" altLang="en-US" sz="1400" b="1">
              <a:solidFill>
                <a:srgbClr val="FF0000"/>
              </a:solidFill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435" name="TextBox 235"/>
          <p:cNvSpPr txBox="1">
            <a:spLocks noChangeArrowheads="1"/>
          </p:cNvSpPr>
          <p:nvPr/>
        </p:nvSpPr>
        <p:spPr bwMode="auto">
          <a:xfrm>
            <a:off x="4878388" y="2387600"/>
            <a:ext cx="673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srgbClr val="FF0000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140ms</a:t>
            </a:r>
            <a:endParaRPr lang="ko-KR" altLang="en-US" sz="1400" b="1">
              <a:solidFill>
                <a:srgbClr val="FF0000"/>
              </a:solidFill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436" name="TextBox 236"/>
          <p:cNvSpPr txBox="1">
            <a:spLocks noChangeArrowheads="1"/>
          </p:cNvSpPr>
          <p:nvPr/>
        </p:nvSpPr>
        <p:spPr bwMode="auto">
          <a:xfrm>
            <a:off x="7858125" y="4700588"/>
            <a:ext cx="6746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srgbClr val="FF0000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220ms</a:t>
            </a:r>
            <a:endParaRPr lang="ko-KR" altLang="en-US" sz="1400" b="1">
              <a:solidFill>
                <a:srgbClr val="FF0000"/>
              </a:solidFill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sp>
        <p:nvSpPr>
          <p:cNvPr id="57437" name="TextBox 104"/>
          <p:cNvSpPr txBox="1">
            <a:spLocks noChangeArrowheads="1"/>
          </p:cNvSpPr>
          <p:nvPr/>
        </p:nvSpPr>
        <p:spPr bwMode="auto">
          <a:xfrm>
            <a:off x="3281363" y="4284663"/>
            <a:ext cx="6731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solidFill>
                  <a:srgbClr val="FF0000"/>
                </a:solidFill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320ms</a:t>
            </a:r>
            <a:endParaRPr lang="ko-KR" altLang="en-US" sz="1400" b="1">
              <a:solidFill>
                <a:srgbClr val="FF0000"/>
              </a:solidFill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</p:txBody>
      </p:sp>
      <p:pic>
        <p:nvPicPr>
          <p:cNvPr id="57438" name="Picture 2" descr="E:\CT대학원\Networked Performance\APAN_38th_Nantou\02_PPT\trio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50" y="1676400"/>
            <a:ext cx="846138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439" name="Picture 3" descr="E:\CT대학원\Networked Performance\APAN_38th_Nantou\02_PPT\N_dancer3+4+5_2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3586163"/>
            <a:ext cx="1812925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440" name="Picture 8" descr="C:\Documents and Settings\MG.MG-MAIN\Local Settings\Temporary Internet Files\Content.IE5\D13L8Q1O\MC900290278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67525" y="4284663"/>
            <a:ext cx="4683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441" name="Picture 8" descr="C:\Documents and Settings\MG.MG-MAIN\Local Settings\Temporary Internet Files\Content.IE5\D13L8Q1O\MC900290278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113" y="4308475"/>
            <a:ext cx="4841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442" name="Picture 4" descr="E:\CT대학원\Networked Performance\APAN_38th_Nantou\02_PPT\cellist_3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649413"/>
            <a:ext cx="781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443" name="TextBox 101"/>
          <p:cNvSpPr txBox="1">
            <a:spLocks noChangeArrowheads="1"/>
          </p:cNvSpPr>
          <p:nvPr/>
        </p:nvSpPr>
        <p:spPr bwMode="auto">
          <a:xfrm>
            <a:off x="5783263" y="5676900"/>
            <a:ext cx="779462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Sync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ko-KR" sz="1400" b="1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Control</a:t>
            </a:r>
          </a:p>
        </p:txBody>
      </p:sp>
      <p:sp>
        <p:nvSpPr>
          <p:cNvPr id="57444" name="TextovéPole 4"/>
          <p:cNvSpPr txBox="1">
            <a:spLocks noChangeArrowheads="1"/>
          </p:cNvSpPr>
          <p:nvPr/>
        </p:nvSpPr>
        <p:spPr bwMode="auto">
          <a:xfrm>
            <a:off x="87313" y="82550"/>
            <a:ext cx="8966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2800" b="1">
                <a:latin typeface="Times New Roman" pitchFamily="18" charset="0"/>
                <a:ea typeface="Tahoma" pitchFamily="34" charset="0"/>
                <a:cs typeface="Times New Roman" pitchFamily="18" charset="0"/>
              </a:rPr>
              <a:t>dQ14 - CESNET video transporting tools used on all sites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2400" b="1">
                <a:solidFill>
                  <a:srgbClr val="C000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4KGateway and Ultragrid for video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200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JackTrip for audio</a:t>
            </a:r>
          </a:p>
        </p:txBody>
      </p:sp>
      <p:sp>
        <p:nvSpPr>
          <p:cNvPr id="57445" name="Zaoblený obdélník 1"/>
          <p:cNvSpPr>
            <a:spLocks noChangeArrowheads="1"/>
          </p:cNvSpPr>
          <p:nvPr/>
        </p:nvSpPr>
        <p:spPr bwMode="auto">
          <a:xfrm>
            <a:off x="4011613" y="3132138"/>
            <a:ext cx="3987800" cy="3514725"/>
          </a:xfrm>
          <a:prstGeom prst="roundRect">
            <a:avLst>
              <a:gd name="adj" fmla="val 16667"/>
            </a:avLst>
          </a:prstGeom>
          <a:solidFill>
            <a:srgbClr val="FFFF66">
              <a:alpha val="2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7446" name="Ovál 2"/>
          <p:cNvSpPr>
            <a:spLocks noChangeArrowheads="1"/>
          </p:cNvSpPr>
          <p:nvPr/>
        </p:nvSpPr>
        <p:spPr bwMode="auto">
          <a:xfrm>
            <a:off x="-47625" y="3738563"/>
            <a:ext cx="2528888" cy="2949575"/>
          </a:xfrm>
          <a:prstGeom prst="ellipse">
            <a:avLst/>
          </a:prstGeom>
          <a:solidFill>
            <a:srgbClr val="FFCC99">
              <a:alpha val="3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7447" name="Ovál 105"/>
          <p:cNvSpPr>
            <a:spLocks noChangeArrowheads="1"/>
          </p:cNvSpPr>
          <p:nvPr/>
        </p:nvSpPr>
        <p:spPr bwMode="auto">
          <a:xfrm>
            <a:off x="6769100" y="1039813"/>
            <a:ext cx="2263775" cy="2311400"/>
          </a:xfrm>
          <a:prstGeom prst="ellipse">
            <a:avLst/>
          </a:prstGeom>
          <a:solidFill>
            <a:srgbClr val="9FFF9F">
              <a:alpha val="3764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7448" name="Ovál 3"/>
          <p:cNvSpPr>
            <a:spLocks noChangeArrowheads="1"/>
          </p:cNvSpPr>
          <p:nvPr/>
        </p:nvSpPr>
        <p:spPr bwMode="auto">
          <a:xfrm>
            <a:off x="1169988" y="1203325"/>
            <a:ext cx="2463800" cy="2554288"/>
          </a:xfrm>
          <a:prstGeom prst="ellipse">
            <a:avLst/>
          </a:prstGeom>
          <a:solidFill>
            <a:srgbClr val="93E3FF">
              <a:alpha val="3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57449" name="TextovéPole 4"/>
          <p:cNvSpPr txBox="1">
            <a:spLocks noChangeArrowheads="1"/>
          </p:cNvSpPr>
          <p:nvPr/>
        </p:nvSpPr>
        <p:spPr bwMode="auto">
          <a:xfrm>
            <a:off x="6832600" y="1722438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b="1"/>
              <a:t>Miami</a:t>
            </a:r>
            <a:endParaRPr lang="cs-CZ" altLang="cs-CZ" sz="1800" b="1"/>
          </a:p>
        </p:txBody>
      </p:sp>
      <p:sp>
        <p:nvSpPr>
          <p:cNvPr id="57450" name="TextovéPole 5"/>
          <p:cNvSpPr txBox="1">
            <a:spLocks noChangeArrowheads="1"/>
          </p:cNvSpPr>
          <p:nvPr/>
        </p:nvSpPr>
        <p:spPr bwMode="auto">
          <a:xfrm>
            <a:off x="1189038" y="2336800"/>
            <a:ext cx="966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b="1"/>
              <a:t>Prague</a:t>
            </a:r>
            <a:endParaRPr lang="cs-CZ" altLang="cs-CZ" sz="1800" b="1"/>
          </a:p>
        </p:txBody>
      </p:sp>
      <p:sp>
        <p:nvSpPr>
          <p:cNvPr id="57451" name="TextovéPole 6"/>
          <p:cNvSpPr txBox="1">
            <a:spLocks noChangeArrowheads="1"/>
          </p:cNvSpPr>
          <p:nvPr/>
        </p:nvSpPr>
        <p:spPr bwMode="auto">
          <a:xfrm>
            <a:off x="-22225" y="4903788"/>
            <a:ext cx="1301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cs-CZ" sz="1800" b="1"/>
              <a:t>Barcelona</a:t>
            </a:r>
            <a:endParaRPr lang="cs-CZ" altLang="cs-CZ" sz="1800" b="1"/>
          </a:p>
        </p:txBody>
      </p:sp>
    </p:spTree>
    <p:extLst>
      <p:ext uri="{BB962C8B-B14F-4D97-AF65-F5344CB8AC3E}">
        <p14:creationId xmlns:p14="http://schemas.microsoft.com/office/powerpoint/2010/main" val="401097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14179" y="560963"/>
            <a:ext cx="8571770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/>
              <a:t>The newest events</a:t>
            </a:r>
            <a:endParaRPr lang="cs-CZ" sz="4400" b="1" dirty="0" smtClean="0"/>
          </a:p>
          <a:p>
            <a:pPr algn="ctr"/>
            <a:endParaRPr lang="en-US" sz="4400" b="1" dirty="0" smtClean="0">
              <a:solidFill>
                <a:srgbClr val="0070C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NPAP - Network </a:t>
            </a:r>
            <a:r>
              <a:rPr lang="en-US" sz="2800" b="1" dirty="0" err="1" smtClean="0">
                <a:solidFill>
                  <a:srgbClr val="0070C0"/>
                </a:solidFill>
              </a:rPr>
              <a:t>Prerforming</a:t>
            </a:r>
            <a:r>
              <a:rPr lang="en-US" sz="2800" b="1" dirty="0" smtClean="0">
                <a:solidFill>
                  <a:srgbClr val="0070C0"/>
                </a:solidFill>
              </a:rPr>
              <a:t> Arts Production Workshops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1676400" y="5486400"/>
            <a:ext cx="5955476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2015   Violin from Prague and piano in London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 2016   Organ in Brno and trumpet in Miami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830201" y="2438400"/>
            <a:ext cx="7789697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000" b="1" dirty="0" err="1" smtClean="0"/>
              <a:t>Regular</a:t>
            </a:r>
            <a:r>
              <a:rPr lang="cs-CZ" sz="2000" b="1" dirty="0" smtClean="0"/>
              <a:t> m</a:t>
            </a:r>
            <a:r>
              <a:rPr lang="en-US" sz="2000" b="1" dirty="0" err="1" smtClean="0"/>
              <a:t>eeting</a:t>
            </a:r>
            <a:r>
              <a:rPr lang="cs-CZ" sz="2000" b="1" dirty="0" smtClean="0"/>
              <a:t>s</a:t>
            </a:r>
            <a:r>
              <a:rPr lang="en-US" sz="2000" b="1" dirty="0" smtClean="0"/>
              <a:t> of  technical specialists and artists</a:t>
            </a:r>
            <a:r>
              <a:rPr lang="en-US" sz="2000" dirty="0" smtClean="0"/>
              <a:t>. 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Workshop  </a:t>
            </a:r>
            <a:r>
              <a:rPr lang="en-US" dirty="0"/>
              <a:t>focus on the technology </a:t>
            </a:r>
            <a:endParaRPr lang="en-US" dirty="0" smtClean="0"/>
          </a:p>
          <a:p>
            <a:pPr algn="ctr"/>
            <a:r>
              <a:rPr lang="en-US" dirty="0" smtClean="0"/>
              <a:t>requirements </a:t>
            </a:r>
            <a:r>
              <a:rPr lang="en-US" dirty="0"/>
              <a:t>for performing arts education,  </a:t>
            </a:r>
            <a:r>
              <a:rPr lang="en-US" dirty="0" smtClean="0"/>
              <a:t>multi-site </a:t>
            </a:r>
            <a:r>
              <a:rPr lang="en-US" dirty="0"/>
              <a:t>performance </a:t>
            </a:r>
            <a:r>
              <a:rPr lang="en-US" dirty="0" smtClean="0"/>
              <a:t>events </a:t>
            </a:r>
            <a:r>
              <a:rPr lang="en-US" dirty="0"/>
              <a:t>and </a:t>
            </a:r>
            <a:endParaRPr lang="en-US" dirty="0" smtClean="0"/>
          </a:p>
          <a:p>
            <a:pPr algn="ctr"/>
            <a:r>
              <a:rPr lang="en-US" dirty="0" smtClean="0"/>
              <a:t>high </a:t>
            </a:r>
            <a:r>
              <a:rPr lang="en-US" dirty="0"/>
              <a:t>quality </a:t>
            </a:r>
            <a:r>
              <a:rPr lang="en-US" dirty="0" err="1"/>
              <a:t>netcasting</a:t>
            </a:r>
            <a:r>
              <a:rPr lang="en-US" dirty="0"/>
              <a:t> over advanced </a:t>
            </a:r>
            <a:r>
              <a:rPr lang="en-US" dirty="0" smtClean="0"/>
              <a:t>research </a:t>
            </a:r>
            <a:r>
              <a:rPr lang="en-US" dirty="0"/>
              <a:t>networks. </a:t>
            </a:r>
            <a:endParaRPr lang="en-US" dirty="0" smtClean="0"/>
          </a:p>
          <a:p>
            <a:pPr algn="ctr"/>
            <a:endParaRPr lang="en-US" dirty="0" smtClean="0"/>
          </a:p>
          <a:p>
            <a:r>
              <a:rPr lang="en-US" dirty="0" smtClean="0"/>
              <a:t>CESNET regularly participate on this workshop with technical lessons  </a:t>
            </a:r>
          </a:p>
          <a:p>
            <a:r>
              <a:rPr lang="en-US" dirty="0" smtClean="0"/>
              <a:t>about developed tools for video transmission </a:t>
            </a:r>
            <a:r>
              <a:rPr lang="en-US" dirty="0" err="1" smtClean="0"/>
              <a:t>Ultragrid</a:t>
            </a:r>
            <a:r>
              <a:rPr lang="en-US" dirty="0" smtClean="0"/>
              <a:t> and MVTP4K which </a:t>
            </a:r>
          </a:p>
          <a:p>
            <a:r>
              <a:rPr lang="en-US" dirty="0" smtClean="0"/>
              <a:t>are frequently used by this community and demonstrate life 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7131050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31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1049338" y="2360613"/>
            <a:ext cx="7207250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800" b="1" i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Thank you for attention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22698"/>
            <a:ext cx="9776071" cy="6835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752600" y="4888468"/>
            <a:ext cx="5704447" cy="369332"/>
          </a:xfrm>
          <a:prstGeom prst="rect">
            <a:avLst/>
          </a:prstGeom>
          <a:solidFill>
            <a:schemeClr val="tx1">
              <a:alpha val="41961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</a:rPr>
              <a:t>Matou</a:t>
            </a:r>
            <a:r>
              <a:rPr lang="cs-CZ" b="1" dirty="0">
                <a:solidFill>
                  <a:schemeClr val="bg1"/>
                </a:solidFill>
              </a:rPr>
              <a:t>š</a:t>
            </a:r>
            <a:r>
              <a:rPr lang="en-US" b="1" dirty="0" smtClean="0">
                <a:solidFill>
                  <a:schemeClr val="bg1"/>
                </a:solidFill>
              </a:rPr>
              <a:t> P</a:t>
            </a:r>
            <a:r>
              <a:rPr lang="cs-CZ" b="1" dirty="0" err="1" smtClean="0">
                <a:solidFill>
                  <a:schemeClr val="bg1"/>
                </a:solidFill>
              </a:rPr>
              <a:t>ěruška</a:t>
            </a:r>
            <a:r>
              <a:rPr lang="cs-CZ" b="1" dirty="0" smtClean="0">
                <a:solidFill>
                  <a:schemeClr val="bg1"/>
                </a:solidFill>
              </a:rPr>
              <a:t>  </a:t>
            </a:r>
            <a:r>
              <a:rPr lang="en-US" b="1" dirty="0" smtClean="0">
                <a:solidFill>
                  <a:schemeClr val="bg1"/>
                </a:solidFill>
              </a:rPr>
              <a:t>(</a:t>
            </a:r>
            <a:r>
              <a:rPr lang="cs-CZ" b="1" dirty="0" smtClean="0">
                <a:solidFill>
                  <a:schemeClr val="bg1"/>
                </a:solidFill>
              </a:rPr>
              <a:t>HAMU</a:t>
            </a:r>
            <a:r>
              <a:rPr lang="en-US" b="1" dirty="0" smtClean="0">
                <a:solidFill>
                  <a:schemeClr val="bg1"/>
                </a:solidFill>
              </a:rPr>
              <a:t> student </a:t>
            </a:r>
            <a:r>
              <a:rPr lang="cs-CZ" b="1" dirty="0" smtClean="0">
                <a:solidFill>
                  <a:schemeClr val="bg1"/>
                </a:solidFill>
              </a:rPr>
              <a:t>)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cs-CZ" b="1" dirty="0" smtClean="0">
                <a:solidFill>
                  <a:schemeClr val="bg1"/>
                </a:solidFill>
              </a:rPr>
              <a:t>in CESNET </a:t>
            </a:r>
            <a:r>
              <a:rPr lang="cs-CZ" b="1" dirty="0" err="1" smtClean="0">
                <a:solidFill>
                  <a:schemeClr val="bg1"/>
                </a:solidFill>
              </a:rPr>
              <a:t>lab</a:t>
            </a:r>
            <a:r>
              <a:rPr lang="cs-CZ" b="1" dirty="0" smtClean="0">
                <a:solidFill>
                  <a:schemeClr val="bg1"/>
                </a:solidFill>
              </a:rPr>
              <a:t> </a:t>
            </a:r>
            <a:r>
              <a:rPr lang="cs-CZ" b="1" dirty="0" err="1" smtClean="0">
                <a:solidFill>
                  <a:schemeClr val="bg1"/>
                </a:solidFill>
              </a:rPr>
              <a:t>at</a:t>
            </a:r>
            <a:r>
              <a:rPr lang="cs-CZ" b="1" dirty="0" smtClean="0">
                <a:solidFill>
                  <a:schemeClr val="bg1"/>
                </a:solidFill>
              </a:rPr>
              <a:t> Prague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0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90" y="533400"/>
            <a:ext cx="9291299" cy="5562600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</p:pic>
      <p:sp>
        <p:nvSpPr>
          <p:cNvPr id="2" name="TextovéPole 1"/>
          <p:cNvSpPr txBox="1"/>
          <p:nvPr/>
        </p:nvSpPr>
        <p:spPr>
          <a:xfrm>
            <a:off x="1747607" y="6096000"/>
            <a:ext cx="6405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Recording is on YouTube and on JISC web pages of NPAP workshop</a:t>
            </a:r>
            <a:r>
              <a:rPr lang="cs-CZ" dirty="0"/>
              <a:t/>
            </a:r>
            <a:br>
              <a:rPr lang="cs-CZ" dirty="0"/>
            </a:br>
            <a:r>
              <a:rPr lang="cs-CZ" dirty="0">
                <a:hlinkClick r:id="rId3"/>
              </a:rPr>
              <a:t>https://www.youtube.com/watch?v=euyM7zkKFkQ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5029200" y="5486400"/>
            <a:ext cx="3886201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 err="1" smtClean="0">
                <a:solidFill>
                  <a:schemeClr val="bg1"/>
                </a:solidFill>
              </a:rPr>
              <a:t>Alison</a:t>
            </a:r>
            <a:r>
              <a:rPr lang="cs-CZ" sz="2000" b="1" dirty="0" smtClean="0">
                <a:solidFill>
                  <a:schemeClr val="bg1"/>
                </a:solidFill>
              </a:rPr>
              <a:t> </a:t>
            </a:r>
            <a:r>
              <a:rPr lang="cs-CZ" sz="2000" b="1" dirty="0" err="1" smtClean="0">
                <a:solidFill>
                  <a:schemeClr val="bg1"/>
                </a:solidFill>
              </a:rPr>
              <a:t>Rhind</a:t>
            </a:r>
            <a:r>
              <a:rPr lang="cs-CZ" sz="2000" b="1" dirty="0" smtClean="0">
                <a:solidFill>
                  <a:schemeClr val="bg1"/>
                </a:solidFill>
              </a:rPr>
              <a:t>, piano</a:t>
            </a:r>
            <a:r>
              <a:rPr lang="en-US" sz="2000" b="1" dirty="0" smtClean="0">
                <a:solidFill>
                  <a:schemeClr val="bg1"/>
                </a:solidFill>
              </a:rPr>
              <a:t>, </a:t>
            </a:r>
            <a:r>
              <a:rPr lang="cs-CZ" sz="2000" b="1" dirty="0" smtClean="0">
                <a:solidFill>
                  <a:schemeClr val="bg1"/>
                </a:solidFill>
              </a:rPr>
              <a:t>London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914400" y="3200400"/>
            <a:ext cx="3255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Matou</a:t>
            </a:r>
            <a:r>
              <a:rPr lang="cs-CZ" b="1" dirty="0">
                <a:solidFill>
                  <a:schemeClr val="bg1"/>
                </a:solidFill>
              </a:rPr>
              <a:t>š</a:t>
            </a:r>
            <a:r>
              <a:rPr lang="en-US" b="1" dirty="0">
                <a:solidFill>
                  <a:schemeClr val="bg1"/>
                </a:solidFill>
              </a:rPr>
              <a:t> P</a:t>
            </a:r>
            <a:r>
              <a:rPr lang="cs-CZ" b="1" dirty="0" err="1" smtClean="0">
                <a:solidFill>
                  <a:schemeClr val="bg1"/>
                </a:solidFill>
              </a:rPr>
              <a:t>ěruška</a:t>
            </a:r>
            <a:r>
              <a:rPr lang="en-US" b="1" dirty="0" smtClean="0">
                <a:solidFill>
                  <a:schemeClr val="bg1"/>
                </a:solidFill>
              </a:rPr>
              <a:t>, violin, Prague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4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645400" cy="573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1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3195638" y="152400"/>
            <a:ext cx="294005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ko-KR" sz="3200" b="1" dirty="0">
                <a:solidFill>
                  <a:srgbClr val="333399"/>
                </a:solidFill>
                <a:latin typeface="Arial" charset="0"/>
                <a:ea typeface="Gulim" pitchFamily="34" charset="-127"/>
              </a:rPr>
              <a:t>Organ in </a:t>
            </a:r>
            <a:r>
              <a:rPr lang="cs-CZ" altLang="ko-KR" sz="3200" b="1" dirty="0">
                <a:solidFill>
                  <a:srgbClr val="333399"/>
                </a:solidFill>
                <a:latin typeface="Arial" charset="0"/>
                <a:ea typeface="Gulim" pitchFamily="34" charset="-127"/>
              </a:rPr>
              <a:t>Brno</a:t>
            </a:r>
            <a:endParaRPr lang="ko-KR" altLang="en-US" sz="3200" b="1" dirty="0">
              <a:solidFill>
                <a:srgbClr val="333399"/>
              </a:solidFill>
              <a:latin typeface="Arial" charset="0"/>
              <a:ea typeface="Gulim" pitchFamily="34" charset="-127"/>
            </a:endParaRP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0" y="838200"/>
            <a:ext cx="91440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1pPr>
            <a:lvl2pPr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2pPr>
            <a:lvl3pPr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3pPr>
            <a:lvl4pPr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4pPr>
            <a:lvl5pPr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ts val="900"/>
              </a:spcBef>
              <a:buFont typeface="Arial" charset="0"/>
              <a:buChar char="•"/>
            </a:pPr>
            <a:r>
              <a:rPr lang="en-US" altLang="cs-CZ" sz="2200" dirty="0">
                <a:solidFill>
                  <a:schemeClr val="tx1"/>
                </a:solidFill>
                <a:latin typeface="Arial" charset="0"/>
              </a:rPr>
              <a:t>The </a:t>
            </a:r>
            <a:r>
              <a:rPr lang="cs-CZ" altLang="cs-CZ" sz="2200" dirty="0" err="1">
                <a:solidFill>
                  <a:schemeClr val="tx1"/>
                </a:solidFill>
                <a:latin typeface="Arial" charset="0"/>
              </a:rPr>
              <a:t>Church</a:t>
            </a: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2200" dirty="0" err="1">
                <a:solidFill>
                  <a:schemeClr val="tx1"/>
                </a:solidFill>
                <a:latin typeface="Arial" charset="0"/>
              </a:rPr>
              <a:t>of</a:t>
            </a: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2200" dirty="0" err="1">
                <a:solidFill>
                  <a:schemeClr val="tx1"/>
                </a:solidFill>
                <a:latin typeface="Arial" charset="0"/>
              </a:rPr>
              <a:t>the</a:t>
            </a: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2200" dirty="0" err="1">
                <a:solidFill>
                  <a:schemeClr val="tx1"/>
                </a:solidFill>
                <a:latin typeface="Arial" charset="0"/>
              </a:rPr>
              <a:t>Assumption</a:t>
            </a: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2200" dirty="0" err="1">
                <a:solidFill>
                  <a:schemeClr val="tx1"/>
                </a:solidFill>
                <a:latin typeface="Arial" charset="0"/>
              </a:rPr>
              <a:t>of</a:t>
            </a: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2200" dirty="0" err="1">
                <a:solidFill>
                  <a:schemeClr val="tx1"/>
                </a:solidFill>
                <a:latin typeface="Arial" charset="0"/>
              </a:rPr>
              <a:t>Virgin</a:t>
            </a: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 Mary </a:t>
            </a:r>
            <a:r>
              <a:rPr lang="cs-CZ" altLang="cs-CZ" sz="2200" dirty="0" err="1">
                <a:solidFill>
                  <a:schemeClr val="tx1"/>
                </a:solidFill>
                <a:latin typeface="Arial" charset="0"/>
              </a:rPr>
              <a:t>built</a:t>
            </a: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 in 1602</a:t>
            </a:r>
            <a:endParaRPr lang="en-US" altLang="cs-CZ" sz="2200" dirty="0">
              <a:solidFill>
                <a:schemeClr val="tx1"/>
              </a:solidFill>
              <a:latin typeface="Arial" charset="0"/>
            </a:endParaRPr>
          </a:p>
          <a:p>
            <a:pPr>
              <a:spcBef>
                <a:spcPts val="900"/>
              </a:spcBef>
              <a:buFont typeface="Arial" charset="0"/>
              <a:buChar char="•"/>
            </a:pP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O</a:t>
            </a:r>
            <a:r>
              <a:rPr lang="en-US" altLang="cs-CZ" sz="2200" dirty="0" err="1">
                <a:solidFill>
                  <a:schemeClr val="tx1"/>
                </a:solidFill>
                <a:latin typeface="Arial" charset="0"/>
              </a:rPr>
              <a:t>rgan</a:t>
            </a:r>
            <a:r>
              <a:rPr lang="en-US" altLang="cs-CZ" sz="2200" dirty="0">
                <a:solidFill>
                  <a:schemeClr val="tx1"/>
                </a:solidFill>
                <a:latin typeface="Arial" charset="0"/>
              </a:rPr>
              <a:t> from Mathis</a:t>
            </a: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2200" dirty="0" err="1">
                <a:solidFill>
                  <a:schemeClr val="tx1"/>
                </a:solidFill>
                <a:latin typeface="Arial" charset="0"/>
              </a:rPr>
              <a:t>installed</a:t>
            </a:r>
            <a:r>
              <a:rPr lang="cs-CZ" altLang="cs-CZ" sz="2200" dirty="0">
                <a:solidFill>
                  <a:schemeClr val="tx1"/>
                </a:solidFill>
                <a:latin typeface="Arial" charset="0"/>
              </a:rPr>
              <a:t> in 2014</a:t>
            </a:r>
            <a:r>
              <a:rPr lang="en-US" altLang="cs-CZ" sz="2200" dirty="0">
                <a:solidFill>
                  <a:schemeClr val="tx1"/>
                </a:solidFill>
                <a:latin typeface="Arial" charset="0"/>
              </a:rPr>
              <a:t>          </a:t>
            </a:r>
          </a:p>
        </p:txBody>
      </p:sp>
      <p:pic>
        <p:nvPicPr>
          <p:cNvPr id="5124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43100"/>
            <a:ext cx="22860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2247900"/>
            <a:ext cx="223837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1" descr="IMG_8007am"/>
          <p:cNvPicPr>
            <a:picLocks noGrp="1" noChangeAspect="1"/>
          </p:cNvPicPr>
          <p:nvPr isPhoto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2676484"/>
            <a:ext cx="2057400" cy="2962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1" descr="_DSC8759am"/>
          <p:cNvPicPr>
            <a:picLocks noGrp="1" noChangeAspect="1"/>
          </p:cNvPicPr>
          <p:nvPr isPhoto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528968"/>
            <a:ext cx="1828800" cy="162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59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Obrázek 1" descr="IMG_7252m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209800" y="5486400"/>
            <a:ext cx="5736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>
                <a:solidFill>
                  <a:schemeClr val="bg1"/>
                </a:solidFill>
              </a:rPr>
              <a:t>New </a:t>
            </a:r>
            <a:r>
              <a:rPr lang="cs-CZ" sz="2800" dirty="0" err="1" smtClean="0">
                <a:solidFill>
                  <a:schemeClr val="bg1"/>
                </a:solidFill>
              </a:rPr>
              <a:t>World</a:t>
            </a:r>
            <a:r>
              <a:rPr lang="cs-CZ" sz="2800" dirty="0" smtClean="0">
                <a:solidFill>
                  <a:schemeClr val="bg1"/>
                </a:solidFill>
              </a:rPr>
              <a:t> </a:t>
            </a:r>
            <a:r>
              <a:rPr lang="cs-CZ" sz="2800" dirty="0" err="1" smtClean="0">
                <a:solidFill>
                  <a:schemeClr val="bg1"/>
                </a:solidFill>
              </a:rPr>
              <a:t>Symphony</a:t>
            </a:r>
            <a:r>
              <a:rPr lang="cs-CZ" sz="2800" dirty="0" smtClean="0">
                <a:solidFill>
                  <a:schemeClr val="bg1"/>
                </a:solidFill>
              </a:rPr>
              <a:t>  </a:t>
            </a:r>
            <a:r>
              <a:rPr lang="cs-CZ" sz="2800" dirty="0" err="1" smtClean="0">
                <a:solidFill>
                  <a:schemeClr val="bg1"/>
                </a:solidFill>
              </a:rPr>
              <a:t>stage</a:t>
            </a:r>
            <a:r>
              <a:rPr lang="cs-CZ" sz="2800" dirty="0" smtClean="0">
                <a:solidFill>
                  <a:schemeClr val="bg1"/>
                </a:solidFill>
              </a:rPr>
              <a:t> </a:t>
            </a:r>
            <a:r>
              <a:rPr lang="cs-CZ" sz="2800" dirty="0" err="1" smtClean="0">
                <a:solidFill>
                  <a:schemeClr val="bg1"/>
                </a:solidFill>
              </a:rPr>
              <a:t>at</a:t>
            </a:r>
            <a:r>
              <a:rPr lang="cs-CZ" sz="2800" dirty="0" smtClean="0">
                <a:solidFill>
                  <a:schemeClr val="bg1"/>
                </a:solidFill>
              </a:rPr>
              <a:t> Miami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114800" y="2057400"/>
            <a:ext cx="26710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>
                <a:solidFill>
                  <a:schemeClr val="bg1"/>
                </a:solidFill>
              </a:rPr>
              <a:t>Video </a:t>
            </a:r>
            <a:r>
              <a:rPr lang="cs-CZ" sz="2000" dirty="0" err="1" smtClean="0">
                <a:solidFill>
                  <a:schemeClr val="bg1"/>
                </a:solidFill>
              </a:rPr>
              <a:t>from</a:t>
            </a:r>
            <a:r>
              <a:rPr lang="cs-CZ" sz="2000" dirty="0" smtClean="0">
                <a:solidFill>
                  <a:schemeClr val="bg1"/>
                </a:solidFill>
              </a:rPr>
              <a:t> Brno </a:t>
            </a:r>
            <a:r>
              <a:rPr lang="cs-CZ" sz="2000" dirty="0" err="1">
                <a:solidFill>
                  <a:schemeClr val="bg1"/>
                </a:solidFill>
              </a:rPr>
              <a:t>c</a:t>
            </a:r>
            <a:r>
              <a:rPr lang="cs-CZ" sz="2000" dirty="0" err="1" smtClean="0">
                <a:solidFill>
                  <a:schemeClr val="bg1"/>
                </a:solidFill>
              </a:rPr>
              <a:t>hurch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442866" y="6019800"/>
            <a:ext cx="4948534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es-ES" dirty="0">
                <a:solidFill>
                  <a:schemeClr val="bg1"/>
                </a:solidFill>
                <a:hlinkClick r:id="rId3"/>
              </a:rPr>
              <a:t>://www.youtube.com/watch?v=eRi6u9Wo0xk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7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8490527" cy="292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09" y="2971800"/>
            <a:ext cx="8492191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2438400" y="848380"/>
            <a:ext cx="279608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37A0D5"/>
                </a:solidFill>
              </a:rPr>
              <a:t>TNC16 </a:t>
            </a:r>
            <a:r>
              <a:rPr lang="cs-CZ" sz="2800" b="1" dirty="0" smtClean="0">
                <a:solidFill>
                  <a:srgbClr val="37A0D5"/>
                </a:solidFill>
              </a:rPr>
              <a:t> </a:t>
            </a:r>
            <a:r>
              <a:rPr lang="en-US" sz="2800" b="1" dirty="0" smtClean="0">
                <a:solidFill>
                  <a:srgbClr val="37A0D5"/>
                </a:solidFill>
              </a:rPr>
              <a:t>in </a:t>
            </a:r>
            <a:r>
              <a:rPr lang="cs-CZ" sz="2800" b="1" dirty="0" smtClean="0">
                <a:solidFill>
                  <a:srgbClr val="37A0D5"/>
                </a:solidFill>
              </a:rPr>
              <a:t> </a:t>
            </a:r>
            <a:r>
              <a:rPr lang="en-US" sz="2800" b="1" dirty="0" smtClean="0">
                <a:solidFill>
                  <a:srgbClr val="37A0D5"/>
                </a:solidFill>
              </a:rPr>
              <a:t>Pragu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Zaoblený obdélník 3"/>
          <p:cNvSpPr/>
          <p:nvPr/>
        </p:nvSpPr>
        <p:spPr>
          <a:xfrm>
            <a:off x="347009" y="2971800"/>
            <a:ext cx="8187391" cy="1447800"/>
          </a:xfrm>
          <a:prstGeom prst="roundRect">
            <a:avLst/>
          </a:prstGeom>
          <a:solidFill>
            <a:srgbClr val="9FD2EB">
              <a:alpha val="34902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Přímá spojnice 4"/>
          <p:cNvCxnSpPr/>
          <p:nvPr/>
        </p:nvCxnSpPr>
        <p:spPr>
          <a:xfrm>
            <a:off x="1600200" y="3276600"/>
            <a:ext cx="2514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4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geant3.archive.geant.net/Network/NetworkTopology/PublishingImages/topolgy_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744538"/>
            <a:ext cx="6689725" cy="599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5357813"/>
            <a:ext cx="150812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616325" y="849313"/>
            <a:ext cx="437356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cs-CZ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Geant</a:t>
            </a:r>
            <a:r>
              <a:rPr lang="en-US" altLang="cs-CZ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cs-CZ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cs-CZ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cademic Network</a:t>
            </a:r>
            <a:endParaRPr lang="en-GB" altLang="cs-CZ" sz="28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5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5428"/>
            <a:ext cx="7772400" cy="609397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橢圓 9"/>
          <p:cNvSpPr/>
          <p:nvPr/>
        </p:nvSpPr>
        <p:spPr>
          <a:xfrm>
            <a:off x="6962775" y="6310313"/>
            <a:ext cx="142875" cy="14287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221" name="Line 28"/>
          <p:cNvSpPr>
            <a:spLocks noChangeShapeType="1"/>
          </p:cNvSpPr>
          <p:nvPr/>
        </p:nvSpPr>
        <p:spPr bwMode="auto">
          <a:xfrm>
            <a:off x="827088" y="40862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2" name="직선 연결선 11"/>
          <p:cNvCxnSpPr>
            <a:endCxn id="36" idx="1"/>
          </p:cNvCxnSpPr>
          <p:nvPr/>
        </p:nvCxnSpPr>
        <p:spPr>
          <a:xfrm>
            <a:off x="6539995" y="6099175"/>
            <a:ext cx="443704" cy="232062"/>
          </a:xfrm>
          <a:prstGeom prst="line">
            <a:avLst/>
          </a:prstGeom>
          <a:ln w="28575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/>
          <p:cNvCxnSpPr/>
          <p:nvPr/>
        </p:nvCxnSpPr>
        <p:spPr>
          <a:xfrm flipH="1" flipV="1">
            <a:off x="5508625" y="741931"/>
            <a:ext cx="286544" cy="1620269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>
            <a:stCxn id="19" idx="3"/>
          </p:cNvCxnSpPr>
          <p:nvPr/>
        </p:nvCxnSpPr>
        <p:spPr>
          <a:xfrm flipV="1">
            <a:off x="3504681" y="2506663"/>
            <a:ext cx="2223019" cy="285643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TextBox 43"/>
          <p:cNvSpPr txBox="1">
            <a:spLocks noChangeArrowheads="1"/>
          </p:cNvSpPr>
          <p:nvPr/>
        </p:nvSpPr>
        <p:spPr bwMode="auto">
          <a:xfrm>
            <a:off x="1371600" y="1132582"/>
            <a:ext cx="32982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cs-CZ" altLang="ko-KR" sz="3200" b="1" dirty="0" err="1" smtClean="0">
                <a:solidFill>
                  <a:srgbClr val="333399"/>
                </a:solidFill>
                <a:latin typeface="Arial" charset="0"/>
                <a:ea typeface="Gulim" pitchFamily="34" charset="-127"/>
              </a:rPr>
              <a:t>Virtual</a:t>
            </a:r>
            <a:r>
              <a:rPr lang="cs-CZ" altLang="ko-KR" sz="3200" b="1" dirty="0" smtClean="0">
                <a:solidFill>
                  <a:srgbClr val="333399"/>
                </a:solidFill>
                <a:latin typeface="Arial" charset="0"/>
                <a:ea typeface="Gulim" pitchFamily="34" charset="-127"/>
              </a:rPr>
              <a:t> </a:t>
            </a:r>
            <a:r>
              <a:rPr lang="en-US" altLang="ko-KR" sz="3200" b="1" dirty="0" smtClean="0">
                <a:solidFill>
                  <a:srgbClr val="333399"/>
                </a:solidFill>
                <a:latin typeface="Arial" charset="0"/>
                <a:ea typeface="Gulim" pitchFamily="34" charset="-127"/>
              </a:rPr>
              <a:t>Network</a:t>
            </a:r>
            <a:r>
              <a:rPr lang="cs-CZ" altLang="ko-KR" sz="3200" b="1" dirty="0" smtClean="0">
                <a:solidFill>
                  <a:srgbClr val="333399"/>
                </a:solidFill>
                <a:latin typeface="Arial" charset="0"/>
                <a:ea typeface="Gulim" pitchFamily="34" charset="-127"/>
              </a:rPr>
              <a:t> </a:t>
            </a:r>
            <a:endParaRPr lang="en-US" altLang="ko-KR" sz="3200" b="1" dirty="0" smtClean="0">
              <a:solidFill>
                <a:srgbClr val="333399"/>
              </a:solidFill>
              <a:latin typeface="Arial" charset="0"/>
              <a:ea typeface="Gulim" pitchFamily="34" charset="-127"/>
            </a:endParaRPr>
          </a:p>
          <a:p>
            <a:r>
              <a:rPr lang="cs-CZ" altLang="ko-KR" sz="3200" b="1" dirty="0" err="1" smtClean="0">
                <a:solidFill>
                  <a:srgbClr val="333399"/>
                </a:solidFill>
                <a:latin typeface="Arial" charset="0"/>
                <a:ea typeface="Gulim" pitchFamily="34" charset="-127"/>
              </a:rPr>
              <a:t>for</a:t>
            </a:r>
            <a:r>
              <a:rPr lang="cs-CZ" altLang="ko-KR" sz="3200" b="1" dirty="0" smtClean="0">
                <a:solidFill>
                  <a:srgbClr val="333399"/>
                </a:solidFill>
                <a:latin typeface="Arial" charset="0"/>
                <a:ea typeface="Gulim" pitchFamily="34" charset="-127"/>
              </a:rPr>
              <a:t> concert</a:t>
            </a:r>
            <a:endParaRPr lang="ko-KR" altLang="en-US" sz="3200" b="1" dirty="0">
              <a:solidFill>
                <a:srgbClr val="333399"/>
              </a:solidFill>
              <a:latin typeface="Arial" charset="0"/>
              <a:ea typeface="Gulim" pitchFamily="34" charset="-127"/>
            </a:endParaRPr>
          </a:p>
        </p:txBody>
      </p:sp>
      <p:sp>
        <p:nvSpPr>
          <p:cNvPr id="9226" name="文字方塊 51"/>
          <p:cNvSpPr txBox="1">
            <a:spLocks noChangeArrowheads="1"/>
          </p:cNvSpPr>
          <p:nvPr/>
        </p:nvSpPr>
        <p:spPr bwMode="auto">
          <a:xfrm>
            <a:off x="4381500" y="6208713"/>
            <a:ext cx="1774825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TW" b="1" dirty="0">
                <a:solidFill>
                  <a:srgbClr val="37A0D5"/>
                </a:solidFill>
                <a:latin typeface="Arial" charset="0"/>
                <a:ea typeface="PMingLiU" pitchFamily="18" charset="-120"/>
              </a:rPr>
              <a:t>Frankfurt</a:t>
            </a:r>
          </a:p>
        </p:txBody>
      </p:sp>
      <p:sp>
        <p:nvSpPr>
          <p:cNvPr id="9227" name="文字方塊 51"/>
          <p:cNvSpPr txBox="1">
            <a:spLocks noChangeArrowheads="1"/>
          </p:cNvSpPr>
          <p:nvPr/>
        </p:nvSpPr>
        <p:spPr bwMode="auto">
          <a:xfrm>
            <a:off x="3741738" y="4975225"/>
            <a:ext cx="213995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TW" b="1" dirty="0">
                <a:solidFill>
                  <a:srgbClr val="37A0D5"/>
                </a:solidFill>
                <a:latin typeface="Arial" charset="0"/>
                <a:ea typeface="PMingLiU" pitchFamily="18" charset="-120"/>
              </a:rPr>
              <a:t>Amsterdam</a:t>
            </a:r>
          </a:p>
        </p:txBody>
      </p:sp>
      <p:sp>
        <p:nvSpPr>
          <p:cNvPr id="19" name="橢圓 8"/>
          <p:cNvSpPr/>
          <p:nvPr/>
        </p:nvSpPr>
        <p:spPr>
          <a:xfrm flipH="1" flipV="1">
            <a:off x="3381375" y="5341938"/>
            <a:ext cx="144462" cy="144462"/>
          </a:xfrm>
          <a:prstGeom prst="ellipse">
            <a:avLst/>
          </a:prstGeom>
          <a:solidFill>
            <a:schemeClr val="accent1"/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00B050"/>
              </a:solidFill>
            </a:endParaRPr>
          </a:p>
        </p:txBody>
      </p:sp>
      <p:cxnSp>
        <p:nvCxnSpPr>
          <p:cNvPr id="24" name="직선 연결선 2"/>
          <p:cNvCxnSpPr>
            <a:endCxn id="19" idx="2"/>
          </p:cNvCxnSpPr>
          <p:nvPr/>
        </p:nvCxnSpPr>
        <p:spPr>
          <a:xfrm flipH="1">
            <a:off x="3525837" y="5272088"/>
            <a:ext cx="865188" cy="14287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"/>
          <p:cNvCxnSpPr>
            <a:endCxn id="29" idx="5"/>
          </p:cNvCxnSpPr>
          <p:nvPr/>
        </p:nvCxnSpPr>
        <p:spPr>
          <a:xfrm>
            <a:off x="4437307" y="5269707"/>
            <a:ext cx="803549" cy="69981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2"/>
          <p:cNvCxnSpPr>
            <a:endCxn id="30" idx="2"/>
          </p:cNvCxnSpPr>
          <p:nvPr/>
        </p:nvCxnSpPr>
        <p:spPr>
          <a:xfrm>
            <a:off x="5364163" y="6032500"/>
            <a:ext cx="1008062" cy="60325"/>
          </a:xfrm>
          <a:prstGeom prst="line">
            <a:avLst/>
          </a:prstGeom>
          <a:ln w="28575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3" name="文字方塊 51"/>
          <p:cNvSpPr txBox="1">
            <a:spLocks noChangeArrowheads="1"/>
          </p:cNvSpPr>
          <p:nvPr/>
        </p:nvSpPr>
        <p:spPr bwMode="auto">
          <a:xfrm>
            <a:off x="2871788" y="5743575"/>
            <a:ext cx="1382712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TW" b="1" dirty="0">
                <a:solidFill>
                  <a:srgbClr val="37A0D5"/>
                </a:solidFill>
                <a:latin typeface="Arial" charset="0"/>
                <a:ea typeface="PMingLiU" pitchFamily="18" charset="-120"/>
              </a:rPr>
              <a:t>London</a:t>
            </a:r>
          </a:p>
        </p:txBody>
      </p:sp>
      <p:sp>
        <p:nvSpPr>
          <p:cNvPr id="9234" name="文字方塊 51"/>
          <p:cNvSpPr txBox="1">
            <a:spLocks noChangeArrowheads="1"/>
          </p:cNvSpPr>
          <p:nvPr/>
        </p:nvSpPr>
        <p:spPr bwMode="auto">
          <a:xfrm>
            <a:off x="5486400" y="2277465"/>
            <a:ext cx="138271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TW" b="1" dirty="0">
                <a:solidFill>
                  <a:srgbClr val="37A0D5"/>
                </a:solidFill>
                <a:latin typeface="Arial" charset="0"/>
                <a:ea typeface="PMingLiU" pitchFamily="18" charset="-120"/>
              </a:rPr>
              <a:t>Oslo</a:t>
            </a:r>
          </a:p>
        </p:txBody>
      </p:sp>
      <p:sp>
        <p:nvSpPr>
          <p:cNvPr id="9236" name="文字方塊 51"/>
          <p:cNvSpPr txBox="1">
            <a:spLocks noChangeArrowheads="1"/>
          </p:cNvSpPr>
          <p:nvPr/>
        </p:nvSpPr>
        <p:spPr bwMode="auto">
          <a:xfrm>
            <a:off x="838200" y="2971800"/>
            <a:ext cx="4225925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TW" dirty="0">
                <a:latin typeface="Arial" charset="0"/>
                <a:ea typeface="PMingLiU" pitchFamily="18" charset="-120"/>
              </a:rPr>
              <a:t>Network delay ~27 </a:t>
            </a:r>
            <a:r>
              <a:rPr lang="en-US" altLang="zh-TW" dirty="0" err="1">
                <a:latin typeface="Arial" charset="0"/>
                <a:ea typeface="PMingLiU" pitchFamily="18" charset="-120"/>
              </a:rPr>
              <a:t>ms</a:t>
            </a:r>
            <a:endParaRPr lang="en-US" altLang="zh-TW" dirty="0">
              <a:latin typeface="Arial" charset="0"/>
              <a:ea typeface="PMingLiU" pitchFamily="18" charset="-120"/>
            </a:endParaRPr>
          </a:p>
          <a:p>
            <a:pPr>
              <a:lnSpc>
                <a:spcPct val="80000"/>
              </a:lnSpc>
            </a:pPr>
            <a:endParaRPr lang="en-US" altLang="zh-TW" dirty="0">
              <a:latin typeface="Arial" charset="0"/>
              <a:ea typeface="PMingLiU" pitchFamily="18" charset="-120"/>
            </a:endParaRPr>
          </a:p>
          <a:p>
            <a:pPr>
              <a:lnSpc>
                <a:spcPct val="80000"/>
              </a:lnSpc>
            </a:pPr>
            <a:r>
              <a:rPr lang="en-US" altLang="zh-TW" dirty="0">
                <a:latin typeface="Arial" charset="0"/>
                <a:ea typeface="PMingLiU" pitchFamily="18" charset="-120"/>
              </a:rPr>
              <a:t>Total </a:t>
            </a:r>
            <a:r>
              <a:rPr lang="cs-CZ" altLang="zh-TW" dirty="0">
                <a:latin typeface="Arial" charset="0"/>
                <a:ea typeface="PMingLiU" pitchFamily="18" charset="-120"/>
              </a:rPr>
              <a:t>audio </a:t>
            </a:r>
            <a:r>
              <a:rPr lang="en-US" altLang="zh-TW" dirty="0">
                <a:latin typeface="Arial" charset="0"/>
                <a:ea typeface="PMingLiU" pitchFamily="18" charset="-120"/>
              </a:rPr>
              <a:t>delay ~40 </a:t>
            </a:r>
            <a:r>
              <a:rPr lang="en-US" altLang="zh-TW" dirty="0" err="1">
                <a:latin typeface="Arial" charset="0"/>
                <a:ea typeface="PMingLiU" pitchFamily="18" charset="-120"/>
              </a:rPr>
              <a:t>ms</a:t>
            </a:r>
            <a:endParaRPr lang="cs-CZ" altLang="zh-TW" dirty="0">
              <a:latin typeface="Arial" charset="0"/>
              <a:ea typeface="PMingLiU" pitchFamily="18" charset="-120"/>
            </a:endParaRPr>
          </a:p>
          <a:p>
            <a:pPr>
              <a:lnSpc>
                <a:spcPct val="80000"/>
              </a:lnSpc>
            </a:pPr>
            <a:r>
              <a:rPr lang="cs-CZ" altLang="zh-TW" dirty="0">
                <a:latin typeface="Arial" charset="0"/>
                <a:ea typeface="PMingLiU" pitchFamily="18" charset="-120"/>
              </a:rPr>
              <a:t>(</a:t>
            </a:r>
            <a:r>
              <a:rPr lang="cs-CZ" altLang="zh-TW" dirty="0" err="1">
                <a:latin typeface="Arial" charset="0"/>
                <a:ea typeface="PMingLiU" pitchFamily="18" charset="-120"/>
              </a:rPr>
              <a:t>all</a:t>
            </a:r>
            <a:r>
              <a:rPr lang="cs-CZ" altLang="zh-TW" dirty="0">
                <a:latin typeface="Arial" charset="0"/>
                <a:ea typeface="PMingLiU" pitchFamily="18" charset="-120"/>
              </a:rPr>
              <a:t> </a:t>
            </a:r>
            <a:r>
              <a:rPr lang="cs-CZ" altLang="zh-TW" dirty="0" err="1">
                <a:latin typeface="Arial" charset="0"/>
                <a:ea typeface="PMingLiU" pitchFamily="18" charset="-120"/>
              </a:rPr>
              <a:t>equipment</a:t>
            </a:r>
            <a:r>
              <a:rPr lang="cs-CZ" altLang="zh-TW" dirty="0">
                <a:latin typeface="Arial" charset="0"/>
                <a:ea typeface="PMingLiU" pitchFamily="18" charset="-120"/>
              </a:rPr>
              <a:t>)</a:t>
            </a:r>
            <a:endParaRPr lang="en-US" altLang="zh-TW" dirty="0">
              <a:latin typeface="Arial" charset="0"/>
              <a:ea typeface="PMingLiU" pitchFamily="18" charset="-120"/>
            </a:endParaRPr>
          </a:p>
        </p:txBody>
      </p:sp>
      <p:sp>
        <p:nvSpPr>
          <p:cNvPr id="26" name="橢圓 8"/>
          <p:cNvSpPr/>
          <p:nvPr/>
        </p:nvSpPr>
        <p:spPr>
          <a:xfrm flipH="1" flipV="1">
            <a:off x="5722938" y="2362200"/>
            <a:ext cx="144462" cy="144462"/>
          </a:xfrm>
          <a:prstGeom prst="ellipse">
            <a:avLst/>
          </a:prstGeom>
          <a:solidFill>
            <a:schemeClr val="accent1"/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00B050"/>
              </a:solidFill>
            </a:endParaRPr>
          </a:p>
        </p:txBody>
      </p:sp>
      <p:sp>
        <p:nvSpPr>
          <p:cNvPr id="28" name="橢圓 8"/>
          <p:cNvSpPr/>
          <p:nvPr/>
        </p:nvSpPr>
        <p:spPr>
          <a:xfrm flipH="1" flipV="1">
            <a:off x="4356101" y="5197476"/>
            <a:ext cx="144462" cy="144462"/>
          </a:xfrm>
          <a:prstGeom prst="ellipse">
            <a:avLst/>
          </a:prstGeom>
          <a:solidFill>
            <a:schemeClr val="accent1"/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00B050"/>
              </a:solidFill>
            </a:endParaRPr>
          </a:p>
        </p:txBody>
      </p:sp>
      <p:sp>
        <p:nvSpPr>
          <p:cNvPr id="29" name="橢圓 8"/>
          <p:cNvSpPr/>
          <p:nvPr/>
        </p:nvSpPr>
        <p:spPr>
          <a:xfrm flipH="1" flipV="1">
            <a:off x="5219700" y="5948363"/>
            <a:ext cx="144463" cy="144462"/>
          </a:xfrm>
          <a:prstGeom prst="ellipse">
            <a:avLst/>
          </a:prstGeom>
          <a:solidFill>
            <a:schemeClr val="accent1"/>
          </a:solidFill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rgbClr val="00B050"/>
              </a:solidFill>
            </a:endParaRPr>
          </a:p>
        </p:txBody>
      </p:sp>
      <p:sp>
        <p:nvSpPr>
          <p:cNvPr id="30" name="橢圓 9"/>
          <p:cNvSpPr/>
          <p:nvPr/>
        </p:nvSpPr>
        <p:spPr>
          <a:xfrm>
            <a:off x="6372225" y="6021388"/>
            <a:ext cx="142875" cy="14287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34" name="橢圓 9"/>
          <p:cNvSpPr/>
          <p:nvPr/>
        </p:nvSpPr>
        <p:spPr>
          <a:xfrm>
            <a:off x="5419725" y="685800"/>
            <a:ext cx="142875" cy="142875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32" name="Picture 2" descr="http://www.clarioncongresshotelprague.com/files/cms/sized/files/hotel/meetings/meridian-zenit-nadir-theatre-1500x10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519954"/>
            <a:ext cx="2837775" cy="189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文字方塊 51"/>
          <p:cNvSpPr txBox="1">
            <a:spLocks noChangeArrowheads="1"/>
          </p:cNvSpPr>
          <p:nvPr/>
        </p:nvSpPr>
        <p:spPr bwMode="auto">
          <a:xfrm>
            <a:off x="5584825" y="4495800"/>
            <a:ext cx="2492375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cs-CZ" altLang="zh-TW" b="1" dirty="0" err="1" smtClean="0">
                <a:solidFill>
                  <a:schemeClr val="bg1"/>
                </a:solidFill>
                <a:latin typeface="Arial" charset="0"/>
                <a:ea typeface="PMingLiU" pitchFamily="18" charset="-120"/>
              </a:rPr>
              <a:t>Conference</a:t>
            </a:r>
            <a:r>
              <a:rPr lang="cs-CZ" altLang="zh-TW" b="1" dirty="0" smtClean="0">
                <a:solidFill>
                  <a:schemeClr val="bg1"/>
                </a:solidFill>
                <a:latin typeface="Arial" charset="0"/>
                <a:ea typeface="PMingLiU" pitchFamily="18" charset="-120"/>
              </a:rPr>
              <a:t> </a:t>
            </a:r>
            <a:r>
              <a:rPr lang="cs-CZ" altLang="zh-TW" b="1" dirty="0" err="1" smtClean="0">
                <a:solidFill>
                  <a:schemeClr val="bg1"/>
                </a:solidFill>
                <a:latin typeface="Arial" charset="0"/>
                <a:ea typeface="PMingLiU" pitchFamily="18" charset="-120"/>
              </a:rPr>
              <a:t>Hall</a:t>
            </a:r>
            <a:endParaRPr lang="cs-CZ" altLang="zh-TW" b="1" dirty="0" smtClean="0">
              <a:solidFill>
                <a:schemeClr val="bg1"/>
              </a:solidFill>
              <a:latin typeface="Arial" charset="0"/>
              <a:ea typeface="PMingLiU" pitchFamily="18" charset="-120"/>
            </a:endParaRPr>
          </a:p>
          <a:p>
            <a:pPr algn="ctr">
              <a:lnSpc>
                <a:spcPct val="80000"/>
              </a:lnSpc>
            </a:pPr>
            <a:r>
              <a:rPr lang="cs-CZ" altLang="zh-TW" b="1" dirty="0" smtClean="0">
                <a:solidFill>
                  <a:schemeClr val="bg1"/>
                </a:solidFill>
                <a:latin typeface="Arial" charset="0"/>
                <a:ea typeface="PMingLiU" pitchFamily="18" charset="-120"/>
              </a:rPr>
              <a:t>In </a:t>
            </a:r>
            <a:r>
              <a:rPr lang="cs-CZ" altLang="zh-TW" sz="2400" b="1" dirty="0" smtClean="0">
                <a:solidFill>
                  <a:schemeClr val="bg1"/>
                </a:solidFill>
                <a:latin typeface="Arial" charset="0"/>
                <a:ea typeface="PMingLiU" pitchFamily="18" charset="-120"/>
              </a:rPr>
              <a:t>Prague</a:t>
            </a:r>
          </a:p>
        </p:txBody>
      </p:sp>
      <p:pic>
        <p:nvPicPr>
          <p:cNvPr id="3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609600"/>
            <a:ext cx="1259174" cy="1131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Obrázek 1" descr="IMG_8007am"/>
          <p:cNvPicPr>
            <a:picLocks noGrp="1" noChangeAspect="1"/>
          </p:cNvPicPr>
          <p:nvPr isPhoto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486400"/>
            <a:ext cx="1128713" cy="121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文字方塊 51"/>
          <p:cNvSpPr txBox="1">
            <a:spLocks noChangeArrowheads="1"/>
          </p:cNvSpPr>
          <p:nvPr/>
        </p:nvSpPr>
        <p:spPr bwMode="auto">
          <a:xfrm>
            <a:off x="7051675" y="5943600"/>
            <a:ext cx="1406525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cs-CZ" altLang="zh-TW" b="1" dirty="0">
                <a:solidFill>
                  <a:schemeClr val="bg1"/>
                </a:solidFill>
                <a:latin typeface="Arial" charset="0"/>
                <a:ea typeface="PMingLiU" pitchFamily="18" charset="-120"/>
              </a:rPr>
              <a:t>Brno</a:t>
            </a:r>
            <a:r>
              <a:rPr lang="cs-CZ" altLang="zh-TW" b="1" dirty="0">
                <a:solidFill>
                  <a:srgbClr val="FFFF00"/>
                </a:solidFill>
                <a:latin typeface="Arial" charset="0"/>
                <a:ea typeface="PMingLiU" pitchFamily="18" charset="-120"/>
              </a:rPr>
              <a:t> </a:t>
            </a:r>
            <a:r>
              <a:rPr lang="cs-CZ" altLang="zh-TW" b="1" dirty="0" smtClean="0">
                <a:solidFill>
                  <a:srgbClr val="FFFF00"/>
                </a:solidFill>
                <a:latin typeface="Arial" charset="0"/>
                <a:ea typeface="PMingLiU" pitchFamily="18" charset="-120"/>
              </a:rPr>
              <a:t>  </a:t>
            </a:r>
            <a:endParaRPr lang="en-US" altLang="zh-TW" b="1" dirty="0">
              <a:solidFill>
                <a:srgbClr val="FFFF00"/>
              </a:solidFill>
              <a:latin typeface="Arial" charset="0"/>
              <a:ea typeface="PMingLiU" pitchFamily="18" charset="-120"/>
            </a:endParaRPr>
          </a:p>
        </p:txBody>
      </p:sp>
      <p:sp>
        <p:nvSpPr>
          <p:cNvPr id="38" name="文字方塊 51"/>
          <p:cNvSpPr txBox="1">
            <a:spLocks noChangeArrowheads="1"/>
          </p:cNvSpPr>
          <p:nvPr/>
        </p:nvSpPr>
        <p:spPr bwMode="auto">
          <a:xfrm>
            <a:off x="5562600" y="5705868"/>
            <a:ext cx="1774825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TW" b="1" dirty="0" smtClean="0">
                <a:solidFill>
                  <a:srgbClr val="37A0D5"/>
                </a:solidFill>
                <a:latin typeface="Arial" charset="0"/>
                <a:ea typeface="PMingLiU" pitchFamily="18" charset="-120"/>
              </a:rPr>
              <a:t>Prague</a:t>
            </a:r>
            <a:endParaRPr lang="en-US" altLang="zh-TW" b="1" dirty="0">
              <a:solidFill>
                <a:srgbClr val="37A0D5"/>
              </a:solidFill>
              <a:latin typeface="Arial" charset="0"/>
              <a:ea typeface="PMingLiU" pitchFamily="18" charset="-120"/>
            </a:endParaRPr>
          </a:p>
        </p:txBody>
      </p:sp>
      <p:sp>
        <p:nvSpPr>
          <p:cNvPr id="9235" name="文字方塊 51"/>
          <p:cNvSpPr txBox="1">
            <a:spLocks noChangeArrowheads="1"/>
          </p:cNvSpPr>
          <p:nvPr/>
        </p:nvSpPr>
        <p:spPr bwMode="auto">
          <a:xfrm>
            <a:off x="5390357" y="685800"/>
            <a:ext cx="200104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TW" b="1" dirty="0">
                <a:solidFill>
                  <a:schemeClr val="bg1"/>
                </a:solidFill>
                <a:latin typeface="Arial" charset="0"/>
                <a:ea typeface="PMingLiU" pitchFamily="18" charset="-120"/>
              </a:rPr>
              <a:t>Trondheim</a:t>
            </a:r>
            <a:r>
              <a:rPr lang="cs-CZ" altLang="zh-TW" b="1" dirty="0">
                <a:solidFill>
                  <a:schemeClr val="bg1"/>
                </a:solidFill>
                <a:latin typeface="Arial" charset="0"/>
                <a:ea typeface="PMingLiU" pitchFamily="18" charset="-120"/>
              </a:rPr>
              <a:t> </a:t>
            </a:r>
            <a:endParaRPr lang="en-US" altLang="zh-TW" b="1" dirty="0">
              <a:solidFill>
                <a:schemeClr val="bg1"/>
              </a:solidFill>
              <a:latin typeface="Arial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544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838200"/>
            <a:ext cx="688975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143000" y="5334000"/>
            <a:ext cx="713067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www.youtube.com/watch?v=6CGd9I5d6nc</a:t>
            </a:r>
            <a:endParaRPr lang="en-US" dirty="0" smtClean="0"/>
          </a:p>
          <a:p>
            <a:r>
              <a:rPr lang="en-US" dirty="0" smtClean="0"/>
              <a:t>https</a:t>
            </a:r>
            <a:r>
              <a:rPr lang="en-US" dirty="0"/>
              <a:t>://www.cesnet.cz/sdruzeni/akce/distribuovany-koncert-pro-varhany/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447800" y="228600"/>
            <a:ext cx="5231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Concert transmitted by Czech radio on Internet</a:t>
            </a:r>
          </a:p>
          <a:p>
            <a:r>
              <a:rPr lang="en-US" dirty="0" smtClean="0"/>
              <a:t>Recording is available on YouTube or on CESNET web</a:t>
            </a:r>
          </a:p>
        </p:txBody>
      </p:sp>
    </p:spTree>
    <p:extLst>
      <p:ext uri="{BB962C8B-B14F-4D97-AF65-F5344CB8AC3E}">
        <p14:creationId xmlns:p14="http://schemas.microsoft.com/office/powerpoint/2010/main" val="23506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ovéPole 2"/>
          <p:cNvSpPr txBox="1">
            <a:spLocks noChangeArrowheads="1"/>
          </p:cNvSpPr>
          <p:nvPr/>
        </p:nvSpPr>
        <p:spPr bwMode="auto">
          <a:xfrm>
            <a:off x="2812075" y="2293938"/>
            <a:ext cx="368177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Thank you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cs-CZ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for your </a:t>
            </a:r>
            <a:r>
              <a:rPr lang="en-US" altLang="cs-CZ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attention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cs-CZ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95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859</Words>
  <Application>Microsoft Office PowerPoint</Application>
  <PresentationFormat>Předvádění na obrazovce (4:3)</PresentationFormat>
  <Paragraphs>254</Paragraphs>
  <Slides>37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38" baseType="lpstr">
      <vt:lpstr>Motiv systému Office</vt:lpstr>
      <vt:lpstr>Cyber performances,  technical and artistic collaboration across Internet     </vt:lpstr>
      <vt:lpstr>Prezentace aplikace PowerPoint</vt:lpstr>
      <vt:lpstr>Prezentace aplikace PowerPoint</vt:lpstr>
      <vt:lpstr>Prezentace aplikace PowerPoint</vt:lpstr>
      <vt:lpstr>Interactive DEMO  is based on several interdisciplinary fundaments: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Performing Arts Across Continents Our Way to Digital Humanities and Arts</dc:title>
  <dc:creator>jiri</dc:creator>
  <cp:lastModifiedBy>jiri</cp:lastModifiedBy>
  <cp:revision>74</cp:revision>
  <dcterms:created xsi:type="dcterms:W3CDTF">2015-07-29T12:24:22Z</dcterms:created>
  <dcterms:modified xsi:type="dcterms:W3CDTF">2016-11-01T11:51:01Z</dcterms:modified>
</cp:coreProperties>
</file>