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1"/>
  </p:notesMasterIdLst>
  <p:handoutMasterIdLst>
    <p:handoutMasterId r:id="rId32"/>
  </p:handoutMasterIdLst>
  <p:sldIdLst>
    <p:sldId id="256" r:id="rId2"/>
    <p:sldId id="332" r:id="rId3"/>
    <p:sldId id="268" r:id="rId4"/>
    <p:sldId id="258" r:id="rId5"/>
    <p:sldId id="337" r:id="rId6"/>
    <p:sldId id="269" r:id="rId7"/>
    <p:sldId id="262" r:id="rId8"/>
    <p:sldId id="285" r:id="rId9"/>
    <p:sldId id="336" r:id="rId10"/>
    <p:sldId id="261" r:id="rId11"/>
    <p:sldId id="325" r:id="rId12"/>
    <p:sldId id="289" r:id="rId13"/>
    <p:sldId id="335" r:id="rId14"/>
    <p:sldId id="309" r:id="rId15"/>
    <p:sldId id="312" r:id="rId16"/>
    <p:sldId id="302" r:id="rId17"/>
    <p:sldId id="291" r:id="rId18"/>
    <p:sldId id="292" r:id="rId19"/>
    <p:sldId id="293" r:id="rId20"/>
    <p:sldId id="294" r:id="rId21"/>
    <p:sldId id="313" r:id="rId22"/>
    <p:sldId id="296" r:id="rId23"/>
    <p:sldId id="338" r:id="rId24"/>
    <p:sldId id="339" r:id="rId25"/>
    <p:sldId id="340" r:id="rId26"/>
    <p:sldId id="342" r:id="rId27"/>
    <p:sldId id="343" r:id="rId28"/>
    <p:sldId id="344" r:id="rId29"/>
    <p:sldId id="299" r:id="rId30"/>
  </p:sldIdLst>
  <p:sldSz cx="9144000" cy="6858000" type="screen4x3"/>
  <p:notesSz cx="6797675" cy="9926638"/>
  <p:custDataLst>
    <p:tags r:id="rId3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5968" autoAdjust="0"/>
  </p:normalViewPr>
  <p:slideViewPr>
    <p:cSldViewPr>
      <p:cViewPr>
        <p:scale>
          <a:sx n="80" d="100"/>
          <a:sy n="80" d="100"/>
        </p:scale>
        <p:origin x="-108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ollaboration%20with%20Wim%20Van%20den%20Ende\General%20references\Rain%20fall%20and%20wheat%20produc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Jingjuan\Post%20Dr\Merredin%20MEF\Merredin%20rainfall\Merredin%20rain%20fall%202010-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Jingjuan\Post%20Dr\Merredin%20MEF\Merredin%20rainfall\Merredin%20rain%20fall%202010-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AU">
                <a:latin typeface="Times New Roman" pitchFamily="18" charset="0"/>
                <a:cs typeface="Times New Roman" pitchFamily="18" charset="0"/>
              </a:rPr>
              <a:t>Wheat production in WA</a:t>
            </a:r>
          </a:p>
        </c:rich>
      </c:tx>
      <c:layout>
        <c:manualLayout>
          <c:xMode val="edge"/>
          <c:yMode val="edge"/>
          <c:x val="0.20868708121684112"/>
          <c:y val="2.549394518801784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73092097589879E-2"/>
          <c:y val="0.15074004783344641"/>
          <c:w val="0.63334651683948218"/>
          <c:h val="0.76204792938741661"/>
        </c:manualLayout>
      </c:layout>
      <c:barChart>
        <c:barDir val="col"/>
        <c:grouping val="clustered"/>
        <c:varyColors val="0"/>
        <c:ser>
          <c:idx val="0"/>
          <c:order val="0"/>
          <c:tx>
            <c:v>Area (m ha)</c:v>
          </c:tx>
          <c:spPr>
            <a:noFill/>
            <a:ln>
              <a:solidFill>
                <a:schemeClr val="tx1"/>
              </a:solidFill>
            </a:ln>
          </c:spPr>
          <c:invertIfNegative val="0"/>
          <c:cat>
            <c:numRef>
              <c:f>Sheet2!$K$26:$K$41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Sheet2!$M$26:$M$41</c:f>
              <c:numCache>
                <c:formatCode>#\ ##0</c:formatCode>
                <c:ptCount val="16"/>
                <c:pt idx="0">
                  <c:v>7.1953264500000005</c:v>
                </c:pt>
                <c:pt idx="1">
                  <c:v>7.0389111</c:v>
                </c:pt>
                <c:pt idx="2">
                  <c:v>7.056</c:v>
                </c:pt>
                <c:pt idx="3">
                  <c:v>7.5640000000000001</c:v>
                </c:pt>
                <c:pt idx="4">
                  <c:v>7.7789999999999999</c:v>
                </c:pt>
                <c:pt idx="5">
                  <c:v>7.3730000000000002</c:v>
                </c:pt>
                <c:pt idx="6">
                  <c:v>6.0621999999999998</c:v>
                </c:pt>
                <c:pt idx="7">
                  <c:v>7.1771680000000009</c:v>
                </c:pt>
                <c:pt idx="8">
                  <c:v>7.7598500000000001</c:v>
                </c:pt>
                <c:pt idx="9">
                  <c:v>8.1705348699999991</c:v>
                </c:pt>
                <c:pt idx="10">
                  <c:v>7.5746700000000002</c:v>
                </c:pt>
                <c:pt idx="11" formatCode="General">
                  <c:v>8.1599120000000003</c:v>
                </c:pt>
                <c:pt idx="12" formatCode="General">
                  <c:v>8.0045999999999999</c:v>
                </c:pt>
                <c:pt idx="13" formatCode="General">
                  <c:v>8.1859999999999999</c:v>
                </c:pt>
                <c:pt idx="14" formatCode="General">
                  <c:v>8.2210000000000001</c:v>
                </c:pt>
                <c:pt idx="15" formatCode="General">
                  <c:v>7.452</c:v>
                </c:pt>
              </c:numCache>
            </c:numRef>
          </c:val>
        </c:ser>
        <c:ser>
          <c:idx val="2"/>
          <c:order val="1"/>
          <c:tx>
            <c:v>Total production (mt)</c:v>
          </c:tx>
          <c:spPr>
            <a:solidFill>
              <a:schemeClr val="tx1"/>
            </a:solidFill>
          </c:spPr>
          <c:invertIfNegative val="0"/>
          <c:cat>
            <c:numRef>
              <c:f>Sheet2!$K$26:$K$41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Sheet2!$Q$26:$Q$41</c:f>
              <c:numCache>
                <c:formatCode>#\ ##0</c:formatCode>
                <c:ptCount val="16"/>
                <c:pt idx="0">
                  <c:v>8.6245498999999999</c:v>
                </c:pt>
                <c:pt idx="1">
                  <c:v>11.802656499999999</c:v>
                </c:pt>
                <c:pt idx="2">
                  <c:v>6.7590000000000003</c:v>
                </c:pt>
                <c:pt idx="3">
                  <c:v>16.488</c:v>
                </c:pt>
                <c:pt idx="4">
                  <c:v>12.638</c:v>
                </c:pt>
                <c:pt idx="5">
                  <c:v>13.978999999999999</c:v>
                </c:pt>
                <c:pt idx="6">
                  <c:v>7.6240800000000002</c:v>
                </c:pt>
                <c:pt idx="7">
                  <c:v>10.664128</c:v>
                </c:pt>
                <c:pt idx="8">
                  <c:v>13.624589</c:v>
                </c:pt>
                <c:pt idx="9">
                  <c:v>12.823423529999999</c:v>
                </c:pt>
                <c:pt idx="10">
                  <c:v>7.9494049999999996</c:v>
                </c:pt>
                <c:pt idx="11" formatCode="General">
                  <c:v>16.481776</c:v>
                </c:pt>
                <c:pt idx="12" formatCode="General">
                  <c:v>11.157200000000001</c:v>
                </c:pt>
                <c:pt idx="13" formatCode="General">
                  <c:v>16.431999999999999</c:v>
                </c:pt>
                <c:pt idx="14" formatCode="General">
                  <c:v>14.481999999999999</c:v>
                </c:pt>
                <c:pt idx="15" formatCode="General">
                  <c:v>14.146000000000001</c:v>
                </c:pt>
              </c:numCache>
            </c:numRef>
          </c:val>
        </c:ser>
        <c:ser>
          <c:idx val="1"/>
          <c:order val="2"/>
          <c:tx>
            <c:v>average Yield (t/ha)</c:v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Sheet2!$K$26:$K$41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Sheet2!$O$26:$O$41</c:f>
              <c:numCache>
                <c:formatCode>General</c:formatCode>
                <c:ptCount val="16"/>
                <c:pt idx="0">
                  <c:v>1.1986321899265597</c:v>
                </c:pt>
                <c:pt idx="1">
                  <c:v>1.6767730594011905</c:v>
                </c:pt>
                <c:pt idx="2">
                  <c:v>0.95790816326530615</c:v>
                </c:pt>
                <c:pt idx="3">
                  <c:v>2.1797990481226863</c:v>
                </c:pt>
                <c:pt idx="4">
                  <c:v>1.6246304152204654</c:v>
                </c:pt>
                <c:pt idx="5">
                  <c:v>1.8959717889597179</c:v>
                </c:pt>
                <c:pt idx="6">
                  <c:v>1.25764244003827</c:v>
                </c:pt>
                <c:pt idx="7">
                  <c:v>1.4858406546983434</c:v>
                </c:pt>
                <c:pt idx="8">
                  <c:v>1.7557799441999522</c:v>
                </c:pt>
                <c:pt idx="9">
                  <c:v>1.5694717339845341</c:v>
                </c:pt>
                <c:pt idx="10">
                  <c:v>1.0494721222178656</c:v>
                </c:pt>
                <c:pt idx="11">
                  <c:v>2.0198472728627466</c:v>
                </c:pt>
                <c:pt idx="12">
                  <c:v>1.3938485370911726</c:v>
                </c:pt>
                <c:pt idx="13">
                  <c:v>2.0073295870999268</c:v>
                </c:pt>
                <c:pt idx="14">
                  <c:v>1.7615861817297165</c:v>
                </c:pt>
                <c:pt idx="15">
                  <c:v>1.8982823403113258</c:v>
                </c:pt>
              </c:numCache>
            </c:numRef>
          </c:val>
        </c:ser>
        <c:ser>
          <c:idx val="3"/>
          <c:order val="3"/>
          <c:tx>
            <c:v>May to Oct Rain fall merredin '00mm</c:v>
          </c:tx>
          <c:spPr>
            <a:solidFill>
              <a:srgbClr val="92D050"/>
            </a:solidFill>
            <a:ln>
              <a:solidFill>
                <a:prstClr val="black"/>
              </a:solidFill>
            </a:ln>
          </c:spPr>
          <c:invertIfNegative val="0"/>
          <c:cat>
            <c:numRef>
              <c:f>Sheet2!$K$26:$K$41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Sheet2!$U$26:$U$41</c:f>
              <c:numCache>
                <c:formatCode>General</c:formatCode>
                <c:ptCount val="16"/>
                <c:pt idx="0">
                  <c:v>1.29</c:v>
                </c:pt>
                <c:pt idx="1">
                  <c:v>1.94</c:v>
                </c:pt>
                <c:pt idx="2">
                  <c:v>0.93</c:v>
                </c:pt>
                <c:pt idx="3">
                  <c:v>2.4900000000000002</c:v>
                </c:pt>
                <c:pt idx="4">
                  <c:v>2.1</c:v>
                </c:pt>
                <c:pt idx="5">
                  <c:v>2.37</c:v>
                </c:pt>
                <c:pt idx="6">
                  <c:v>1.94</c:v>
                </c:pt>
                <c:pt idx="7">
                  <c:v>1.61</c:v>
                </c:pt>
                <c:pt idx="8">
                  <c:v>2.33</c:v>
                </c:pt>
                <c:pt idx="9">
                  <c:v>1.95</c:v>
                </c:pt>
                <c:pt idx="10">
                  <c:v>1.39</c:v>
                </c:pt>
                <c:pt idx="11">
                  <c:v>2.5299999999999998</c:v>
                </c:pt>
                <c:pt idx="12">
                  <c:v>1.64</c:v>
                </c:pt>
                <c:pt idx="13">
                  <c:v>2.06</c:v>
                </c:pt>
                <c:pt idx="14">
                  <c:v>2.13</c:v>
                </c:pt>
                <c:pt idx="15">
                  <c:v>2.11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670208"/>
        <c:axId val="59225728"/>
      </c:barChart>
      <c:catAx>
        <c:axId val="9667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3900000"/>
          <a:lstStyle/>
          <a:p>
            <a:pPr>
              <a:defRPr/>
            </a:pPr>
            <a:endParaRPr lang="en-US"/>
          </a:p>
        </c:txPr>
        <c:crossAx val="59225728"/>
        <c:crosses val="autoZero"/>
        <c:auto val="1"/>
        <c:lblAlgn val="ctr"/>
        <c:lblOffset val="100"/>
        <c:noMultiLvlLbl val="0"/>
      </c:catAx>
      <c:valAx>
        <c:axId val="59225728"/>
        <c:scaling>
          <c:orientation val="minMax"/>
        </c:scaling>
        <c:delete val="0"/>
        <c:axPos val="l"/>
        <c:majorGridlines>
          <c:spPr>
            <a:ln>
              <a:solidFill>
                <a:prstClr val="black"/>
              </a:solidFill>
              <a:prstDash val="dash"/>
            </a:ln>
          </c:spPr>
        </c:majorGridlines>
        <c:numFmt formatCode="#\ ##0" sourceLinked="1"/>
        <c:majorTickMark val="none"/>
        <c:minorTickMark val="none"/>
        <c:tickLblPos val="nextTo"/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96670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104718921204957"/>
          <c:y val="0.44005419972599025"/>
          <c:w val="0.26058345462869836"/>
          <c:h val="0.48601330838867074"/>
        </c:manualLayout>
      </c:layout>
      <c:overlay val="0"/>
      <c:txPr>
        <a:bodyPr/>
        <a:lstStyle/>
        <a:p>
          <a:pPr>
            <a:defRPr sz="1200" b="1" i="0" baseline="0"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Rainfall</a:t>
            </a:r>
            <a:r>
              <a:rPr lang="en-US" baseline="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baseline="0" dirty="0" err="1">
                <a:latin typeface="Times New Roman" pitchFamily="18" charset="0"/>
                <a:cs typeface="Times New Roman" pitchFamily="18" charset="0"/>
              </a:rPr>
              <a:t>Merredin</a:t>
            </a:r>
            <a:r>
              <a:rPr lang="en-US" baseline="0" dirty="0">
                <a:latin typeface="Times New Roman" pitchFamily="18" charset="0"/>
                <a:cs typeface="Times New Roman" pitchFamily="18" charset="0"/>
              </a:rPr>
              <a:t> May to Oct (mm)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  <a:ln w="25400">
              <a:solidFill>
                <a:schemeClr val="tx1"/>
              </a:solidFill>
            </a:ln>
          </c:spPr>
          <c:invertIfNegative val="0"/>
          <c:cat>
            <c:strRef>
              <c:f>'Merredin rain fall 2010-2012'!$O$135:$O$138</c:f>
              <c:strCache>
                <c:ptCount val="4"/>
                <c:pt idx="0">
                  <c:v>27 yr average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'Merredin rain fall 2010-2012'!$P$135:$P$138</c:f>
              <c:numCache>
                <c:formatCode>General</c:formatCode>
                <c:ptCount val="4"/>
                <c:pt idx="0">
                  <c:v>190</c:v>
                </c:pt>
                <c:pt idx="1">
                  <c:v>139.19999999999999</c:v>
                </c:pt>
                <c:pt idx="2">
                  <c:v>255</c:v>
                </c:pt>
                <c:pt idx="3">
                  <c:v>141.4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580480"/>
        <c:axId val="96755712"/>
      </c:barChart>
      <c:catAx>
        <c:axId val="9058048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en-US"/>
          </a:p>
        </c:txPr>
        <c:crossAx val="96755712"/>
        <c:crosses val="autoZero"/>
        <c:auto val="1"/>
        <c:lblAlgn val="ctr"/>
        <c:lblOffset val="100"/>
        <c:noMultiLvlLbl val="0"/>
      </c:catAx>
      <c:valAx>
        <c:axId val="96755712"/>
        <c:scaling>
          <c:orientation val="minMax"/>
          <c:max val="40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en-US"/>
          </a:p>
        </c:txPr>
        <c:crossAx val="90580480"/>
        <c:crosses val="autoZero"/>
        <c:crossBetween val="between"/>
        <c:majorUnit val="10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Rainfall</a:t>
            </a:r>
            <a:r>
              <a:rPr lang="en-US" baseline="0" dirty="0">
                <a:latin typeface="Times New Roman" pitchFamily="18" charset="0"/>
                <a:cs typeface="Times New Roman" pitchFamily="18" charset="0"/>
              </a:rPr>
              <a:t> in York May to Oct (mm)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v>rainfall</c:v>
          </c:tx>
          <c:spPr>
            <a:solidFill>
              <a:schemeClr val="bg2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York!$C$10:$C$13</c:f>
              <c:strCache>
                <c:ptCount val="4"/>
                <c:pt idx="0">
                  <c:v>16 yr average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</c:strCache>
            </c:strRef>
          </c:cat>
          <c:val>
            <c:numRef>
              <c:f>York!$D$10:$D$13</c:f>
              <c:numCache>
                <c:formatCode>General</c:formatCode>
                <c:ptCount val="4"/>
                <c:pt idx="0">
                  <c:v>278</c:v>
                </c:pt>
                <c:pt idx="1">
                  <c:v>154.4</c:v>
                </c:pt>
                <c:pt idx="2">
                  <c:v>364</c:v>
                </c:pt>
                <c:pt idx="3">
                  <c:v>237.1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580992"/>
        <c:axId val="96757440"/>
      </c:barChart>
      <c:catAx>
        <c:axId val="9058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en-US"/>
          </a:p>
        </c:txPr>
        <c:crossAx val="96757440"/>
        <c:crosses val="autoZero"/>
        <c:auto val="1"/>
        <c:lblAlgn val="ctr"/>
        <c:lblOffset val="100"/>
        <c:noMultiLvlLbl val="0"/>
      </c:catAx>
      <c:valAx>
        <c:axId val="96757440"/>
        <c:scaling>
          <c:orientation val="minMax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 i="0" baseline="0">
                <a:latin typeface="Times New Roman" pitchFamily="18" charset="0"/>
              </a:defRPr>
            </a:pPr>
            <a:endParaRPr lang="en-US"/>
          </a:p>
        </c:txPr>
        <c:crossAx val="90580992"/>
        <c:crosses val="autoZero"/>
        <c:crossBetween val="between"/>
        <c:majorUnit val="100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6C8B70-C594-4E4F-A28C-C75DD2B880B1}" type="datetimeFigureOut">
              <a:rPr lang="en-AU" smtClean="0"/>
              <a:t>8/08/2016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9BDE0-CB9E-421B-B936-15B235DC4A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8198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B112F524-E039-47F2-A8E6-48920A1AA517}" type="datetimeFigureOut">
              <a:rPr lang="en-US"/>
              <a:pPr/>
              <a:t>8/8/2016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14A2C6DB-2477-42CD-AEDE-292DF44BC49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28708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AU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EAD47C5-8B0B-4137-94E2-57CA90B8FC5A}" type="slidenum">
              <a:rPr lang="en-AU"/>
              <a:pPr/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A2C6DB-2477-42CD-AEDE-292DF44BC495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272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A2C6DB-2477-42CD-AEDE-292DF44BC495}" type="slidenum">
              <a:rPr lang="en-AU" smtClean="0"/>
              <a:pPr/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AU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FD2AA6-387B-4D58-AE44-59D544331319}" type="slidenum">
              <a:rPr lang="en-AU"/>
              <a:pPr/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A2C6DB-2477-42CD-AEDE-292DF44BC495}" type="slidenum">
              <a:rPr lang="en-AU" smtClean="0"/>
              <a:pPr/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A2C6DB-2477-42CD-AEDE-292DF44BC495}" type="slidenum">
              <a:rPr lang="en-AU" smtClean="0"/>
              <a:pPr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39013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6522-Powerpoint Template-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68426"/>
            <a:ext cx="7772400" cy="1470025"/>
          </a:xfrm>
        </p:spPr>
        <p:txBody>
          <a:bodyPr>
            <a:normAutofit/>
          </a:bodyPr>
          <a:lstStyle>
            <a:lvl1pPr>
              <a:defRPr sz="42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7600" y="3124200"/>
            <a:ext cx="7772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6705600" cy="808038"/>
          </a:xfrm>
        </p:spPr>
        <p:txBody>
          <a:bodyPr>
            <a:normAutofit/>
          </a:bodyPr>
          <a:lstStyle>
            <a:lvl1pPr algn="l">
              <a:defRPr sz="3200">
                <a:latin typeface="Verdana"/>
                <a:cs typeface="Verdana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 marL="457200" indent="-457200">
              <a:buFont typeface="Arial"/>
              <a:buChar char="•"/>
              <a:defRPr sz="24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3545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3790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3790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3790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73790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882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5373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log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2286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5308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A13D147-6E14-46EF-AC38-D673D72E9327}" type="datetimeFigureOut">
              <a:rPr lang="en-US"/>
              <a:pPr/>
              <a:t>8/8/2016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0ADBACA0-D629-4613-BABB-9FB0B923188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2" r:id="rId5"/>
    <p:sldLayoutId id="2147483664" r:id="rId6"/>
    <p:sldLayoutId id="2147483665" r:id="rId7"/>
    <p:sldLayoutId id="2147483666" r:id="rId8"/>
    <p:sldLayoutId id="2147483667" r:id="rId9"/>
    <p:sldLayoutId id="2147483669" r:id="rId10"/>
    <p:sldLayoutId id="2147483672" r:id="rId11"/>
    <p:sldLayoutId id="2147483675" r:id="rId12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WSC.pptx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7" Type="http://schemas.openxmlformats.org/officeDocument/2006/relationships/image" Target="../media/image23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179512" y="1879685"/>
            <a:ext cx="8568952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50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Verdana"/>
                <a:ea typeface="+mj-ea"/>
                <a:cs typeface="Verdana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WSC remobilization to grain under drought in wheat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10"/>
          <p:cNvSpPr txBox="1">
            <a:spLocks/>
          </p:cNvSpPr>
          <p:nvPr/>
        </p:nvSpPr>
        <p:spPr bwMode="auto">
          <a:xfrm>
            <a:off x="667909" y="3142353"/>
            <a:ext cx="7772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defRPr/>
            </a:pPr>
            <a:r>
              <a:rPr lang="en-AU" sz="1600" b="1" dirty="0" smtClean="0">
                <a:latin typeface="Times New Roman" pitchFamily="18" charset="0"/>
                <a:cs typeface="Times New Roman" pitchFamily="18" charset="0"/>
              </a:rPr>
              <a:t>Colleagues involved at Murdoch University:</a:t>
            </a:r>
          </a:p>
          <a:p>
            <a:pPr marL="457200" indent="-457200">
              <a:defRPr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Jingjuan Zhang,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Bernard Dell,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Xinmin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Zhang, Nusrat Khan, Hao Luo, Rudi Appels</a:t>
            </a:r>
          </a:p>
          <a:p>
            <a:pPr marL="457200" indent="-457200">
              <a:defRPr/>
            </a:pPr>
            <a:endParaRPr lang="en-A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defRPr/>
            </a:pPr>
            <a:r>
              <a:rPr lang="en-AU" sz="1600" b="1" dirty="0" smtClean="0">
                <a:latin typeface="Times New Roman" pitchFamily="18" charset="0"/>
                <a:cs typeface="Times New Roman" pitchFamily="18" charset="0"/>
              </a:rPr>
              <a:t>Colleagues involved in collaboration:</a:t>
            </a:r>
          </a:p>
          <a:p>
            <a:pPr marL="457200" indent="-457200">
              <a:defRPr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KU Leuven: 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Wim Van den Ende, Rudy Vergauwen,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Mr. Timmy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Reijnders</a:t>
            </a:r>
            <a:endParaRPr lang="en-A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defRPr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North West Agricultural &amp; Forest University: 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Wei Chen</a:t>
            </a:r>
          </a:p>
          <a:p>
            <a:pPr marL="457200" indent="-457200">
              <a:defRPr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Yangzhou University: </a:t>
            </a:r>
            <a:r>
              <a:rPr lang="en-AU" sz="1400" dirty="0" err="1" smtClean="0">
                <a:latin typeface="Times New Roman" pitchFamily="18" charset="0"/>
                <a:cs typeface="Times New Roman" pitchFamily="18" charset="0"/>
              </a:rPr>
              <a:t>Yunji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 Xu</a:t>
            </a:r>
          </a:p>
          <a:p>
            <a:pPr marL="457200" indent="-457200">
              <a:defRPr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DAFWA: 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Michelle Murfit, Ben Biddulph, Adrian Cox, David Allen, Grantley Stainer</a:t>
            </a:r>
          </a:p>
          <a:p>
            <a:pPr marL="457200" indent="-457200">
              <a:defRPr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defRPr/>
            </a:pPr>
            <a:endParaRPr lang="en-A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3789040"/>
            <a:ext cx="10081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10" t="18142" r="38153" b="66505"/>
          <a:stretch/>
        </p:blipFill>
        <p:spPr bwMode="auto">
          <a:xfrm>
            <a:off x="5724128" y="5805264"/>
            <a:ext cx="1440160" cy="55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20" y="4550629"/>
            <a:ext cx="609189" cy="68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5251" y="980728"/>
            <a:ext cx="777686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latin typeface="Times New Roman" pitchFamily="18" charset="0"/>
                <a:cs typeface="Times New Roman" pitchFamily="18" charset="0"/>
              </a:rPr>
              <a:t>Contents</a:t>
            </a:r>
          </a:p>
          <a:p>
            <a:endParaRPr lang="en-A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sz="2800" dirty="0" smtClean="0">
                <a:latin typeface="Times New Roman" pitchFamily="18" charset="0"/>
                <a:cs typeface="Times New Roman" pitchFamily="18" charset="0"/>
              </a:rPr>
              <a:t>Background of drought</a:t>
            </a:r>
          </a:p>
          <a:p>
            <a:pPr marL="457200" indent="-457200">
              <a:buFont typeface="Arial" pitchFamily="34" charset="0"/>
              <a:buChar char="•"/>
            </a:pPr>
            <a:endParaRPr lang="en-A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sz="2800" dirty="0" smtClean="0">
                <a:latin typeface="Times New Roman" pitchFamily="18" charset="0"/>
                <a:cs typeface="Times New Roman" pitchFamily="18" charset="0"/>
              </a:rPr>
              <a:t>Stem WSC remobilization</a:t>
            </a:r>
          </a:p>
          <a:p>
            <a:pPr marL="457200" indent="-457200">
              <a:buFont typeface="Arial" pitchFamily="34" charset="0"/>
              <a:buChar char="•"/>
            </a:pPr>
            <a:endParaRPr lang="en-A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sz="2800" dirty="0" smtClean="0">
                <a:latin typeface="Times New Roman" pitchFamily="18" charset="0"/>
                <a:cs typeface="Times New Roman" pitchFamily="18" charset="0"/>
              </a:rPr>
              <a:t>Molecular tools for wheat drought tolerant breeding</a:t>
            </a:r>
          </a:p>
          <a:p>
            <a:pPr marL="457200" indent="-457200">
              <a:buFont typeface="Arial" pitchFamily="34" charset="0"/>
              <a:buChar char="•"/>
            </a:pPr>
            <a:endParaRPr lang="en-A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sz="2800" dirty="0">
                <a:latin typeface="Times New Roman" pitchFamily="18" charset="0"/>
                <a:cs typeface="Times New Roman" pitchFamily="18" charset="0"/>
              </a:rPr>
              <a:t>WSC remobilization in different </a:t>
            </a:r>
            <a:r>
              <a:rPr lang="en-AU" sz="2800" dirty="0" smtClean="0">
                <a:latin typeface="Times New Roman" pitchFamily="18" charset="0"/>
                <a:cs typeface="Times New Roman" pitchFamily="18" charset="0"/>
              </a:rPr>
              <a:t>stem segments</a:t>
            </a:r>
            <a:endParaRPr lang="en-A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AU" sz="28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AU" sz="2800" dirty="0">
                <a:latin typeface="Times New Roman" pitchFamily="18" charset="0"/>
                <a:cs typeface="Times New Roman" pitchFamily="18" charset="0"/>
              </a:rPr>
              <a:t>WSC contribution in </a:t>
            </a:r>
            <a:r>
              <a:rPr lang="en-AU" sz="2800" dirty="0" smtClean="0">
                <a:latin typeface="Times New Roman" pitchFamily="18" charset="0"/>
                <a:cs typeface="Times New Roman" pitchFamily="18" charset="0"/>
              </a:rPr>
              <a:t>roots</a:t>
            </a:r>
          </a:p>
          <a:p>
            <a:pPr marL="457200" indent="-457200">
              <a:buFont typeface="Arial" pitchFamily="34" charset="0"/>
              <a:buChar char="•"/>
            </a:pPr>
            <a:endParaRPr lang="en-A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26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nual Rainf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5" y="1052737"/>
            <a:ext cx="6466625" cy="4680519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4919">
            <a:off x="1527928" y="1331665"/>
            <a:ext cx="3250757" cy="3760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51720" y="36401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2204864" y="364015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latin typeface="Times New Roman" pitchFamily="18" charset="0"/>
                <a:cs typeface="Times New Roman" pitchFamily="18" charset="0"/>
              </a:rPr>
              <a:t>Drought in Australia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2054167"/>
            <a:ext cx="1800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35%</a:t>
            </a:r>
          </a:p>
          <a:p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3.2% , 13%</a:t>
            </a:r>
          </a:p>
          <a:p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80%</a:t>
            </a:r>
          </a:p>
          <a:p>
            <a:endParaRPr lang="en-A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AU" sz="2400" dirty="0" smtClean="0">
                <a:latin typeface="Times New Roman" pitchFamily="18" charset="0"/>
                <a:cs typeface="Times New Roman" pitchFamily="18" charset="0"/>
              </a:rPr>
              <a:t>50%</a:t>
            </a:r>
            <a:endParaRPr lang="en-A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12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9010231"/>
              </p:ext>
            </p:extLst>
          </p:nvPr>
        </p:nvGraphicFramePr>
        <p:xfrm>
          <a:off x="251521" y="1211296"/>
          <a:ext cx="8784976" cy="498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39552" y="548681"/>
            <a:ext cx="6662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b="1" dirty="0" smtClean="0">
                <a:latin typeface="Times New Roman" pitchFamily="18" charset="0"/>
                <a:cs typeface="Times New Roman" pitchFamily="18" charset="0"/>
              </a:rPr>
              <a:t>Wheat production  in WA associated with rainfall</a:t>
            </a:r>
            <a:endParaRPr lang="en-A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4601" y="5240233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0.9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4641" y="4880193"/>
            <a:ext cx="37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2.2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7" y="6192871"/>
            <a:ext cx="7105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cost of drought (2002/03) in terms of lost production was approximately $ 1.0 billion (AUD) in WA (Setter &amp; Waters, 2003).</a:t>
            </a:r>
            <a:r>
              <a:rPr lang="en-AU" altLang="zh-CN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4418095" y="5200948"/>
            <a:ext cx="117913" cy="196730"/>
          </a:xfrm>
          <a:prstGeom prst="downArrow">
            <a:avLst/>
          </a:prstGeom>
          <a:solidFill>
            <a:srgbClr val="0070C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7167"/>
            <a:ext cx="4501400" cy="337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8" y="3500439"/>
            <a:ext cx="382565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" y="3484448"/>
            <a:ext cx="4498975" cy="337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714877" y="1714489"/>
            <a:ext cx="3935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anaged 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nvironment 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acilities (MEF)</a:t>
            </a:r>
          </a:p>
          <a:p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Merredin, 2010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14480" y="3500438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With irrigation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43572" y="3143248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Without irrigation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5786" y="2214555"/>
            <a:ext cx="1500199" cy="714380"/>
          </a:xfrm>
          <a:prstGeom prst="ellipse">
            <a:avLst/>
          </a:prstGeom>
          <a:solidFill>
            <a:srgbClr val="92D050">
              <a:alpha val="1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714480" y="1571613"/>
            <a:ext cx="785819" cy="142876"/>
          </a:xfrm>
          <a:prstGeom prst="ellipse">
            <a:avLst/>
          </a:prstGeom>
          <a:solidFill>
            <a:srgbClr val="92D050">
              <a:alpha val="10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785786" y="3571876"/>
            <a:ext cx="1071570" cy="71439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428860" y="1785926"/>
            <a:ext cx="2571768" cy="18573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3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:\DCIM\101MSDCF\DSC03144.JPG"/>
          <p:cNvPicPr>
            <a:picLocks noChangeAspect="1" noChangeArrowheads="1"/>
          </p:cNvPicPr>
          <p:nvPr/>
        </p:nvPicPr>
        <p:blipFill>
          <a:blip r:embed="rId2" cstate="print"/>
          <a:srcRect b="12595"/>
          <a:stretch>
            <a:fillRect/>
          </a:stretch>
        </p:blipFill>
        <p:spPr bwMode="auto">
          <a:xfrm>
            <a:off x="144017" y="1124745"/>
            <a:ext cx="4503659" cy="3010384"/>
          </a:xfrm>
          <a:prstGeom prst="rect">
            <a:avLst/>
          </a:prstGeom>
          <a:noFill/>
        </p:spPr>
      </p:pic>
      <p:pic>
        <p:nvPicPr>
          <p:cNvPr id="4" name="Picture 3" descr="J:\DCIM\101MSDCF\DSC03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24744"/>
            <a:ext cx="4248472" cy="29969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43608" y="1196752"/>
            <a:ext cx="2499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Merredin (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31.5° S, 118.3° E</a:t>
            </a:r>
            <a:r>
              <a:rPr lang="en-US" dirty="0" smtClean="0"/>
              <a:t>)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80112" y="1268760"/>
            <a:ext cx="2091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York (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31.9° S, 116.8° E</a:t>
            </a:r>
            <a:r>
              <a:rPr lang="en-AU" dirty="0" smtClean="0"/>
              <a:t>)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044958302"/>
              </p:ext>
            </p:extLst>
          </p:nvPr>
        </p:nvGraphicFramePr>
        <p:xfrm>
          <a:off x="-52251" y="4156494"/>
          <a:ext cx="489654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119977306"/>
              </p:ext>
            </p:extLst>
          </p:nvPr>
        </p:nvGraphicFramePr>
        <p:xfrm>
          <a:off x="4673802" y="418311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4018" y="250196"/>
            <a:ext cx="55435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Effect of drought in wheat growth (2012)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 rot="5400000">
            <a:off x="3418828" y="5772445"/>
            <a:ext cx="1500199" cy="714380"/>
          </a:xfrm>
          <a:prstGeom prst="ellipse">
            <a:avLst/>
          </a:prstGeom>
          <a:solidFill>
            <a:srgbClr val="92D050">
              <a:alpha val="10000"/>
            </a:srgbClr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5400000">
            <a:off x="7686614" y="5692581"/>
            <a:ext cx="1815241" cy="714380"/>
          </a:xfrm>
          <a:prstGeom prst="ellipse">
            <a:avLst/>
          </a:prstGeom>
          <a:solidFill>
            <a:srgbClr val="92D050">
              <a:alpha val="10000"/>
            </a:srgbClr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3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3568" y="2636913"/>
            <a:ext cx="7848872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Provide an efficient screening approach (markers) of drought tolerant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lines</a:t>
            </a:r>
          </a:p>
          <a:p>
            <a:pPr marL="457200" lvl="0" indent="-457200">
              <a:spcBef>
                <a:spcPct val="20000"/>
              </a:spcBef>
              <a:buFont typeface="+mj-lt"/>
              <a:buAutoNum type="arabicPeriod"/>
              <a:defRPr/>
            </a:pP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Develop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drought tolerant lines for wheat breeding.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7" y="1412777"/>
            <a:ext cx="4083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latin typeface="Times New Roman" pitchFamily="18" charset="0"/>
                <a:cs typeface="Times New Roman" pitchFamily="18" charset="0"/>
              </a:rPr>
              <a:t>Aim of the research: </a:t>
            </a:r>
            <a:endParaRPr lang="en-A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836712"/>
            <a:ext cx="2292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Plants under drought</a:t>
            </a:r>
            <a:endParaRPr lang="en-A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519" y="1662969"/>
            <a:ext cx="248376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064026" y="4355812"/>
            <a:ext cx="19615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Water deficit plant: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3092967" y="4987119"/>
            <a:ext cx="5439473" cy="7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Stem </a:t>
            </a:r>
            <a:r>
              <a:rPr lang="en-A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reserves (</a:t>
            </a: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  <a:hlinkClick r:id="rId3" action="ppaction://hlinkpres?slideindex=1&amp;slidetitle="/>
              </a:rPr>
              <a:t>WSC</a:t>
            </a: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, 50% of </a:t>
            </a:r>
            <a:r>
              <a:rPr lang="en-AU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drywt</a:t>
            </a: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A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becomes the important </a:t>
            </a: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carbon </a:t>
            </a:r>
            <a:r>
              <a:rPr lang="en-A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source for grain filling and small solutes </a:t>
            </a: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for maintaining </a:t>
            </a: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turgor.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AU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70</a:t>
            </a:r>
            <a:r>
              <a:rPr lang="en-A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% of stem WSC is </a:t>
            </a:r>
            <a:r>
              <a:rPr lang="en-AU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Fructan</a:t>
            </a:r>
            <a:endParaRPr lang="en-AU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69476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  <a:endParaRPr lang="en-A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07651" y="882625"/>
            <a:ext cx="29406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/>
              <a:t>Average rain fall in Merredin</a:t>
            </a:r>
            <a:endParaRPr lang="en-AU" sz="1600" b="1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782" y="1183069"/>
            <a:ext cx="5075714" cy="2355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366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69476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  <a:endParaRPr lang="en-A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35"/>
          <a:stretch/>
        </p:blipFill>
        <p:spPr bwMode="auto">
          <a:xfrm>
            <a:off x="899593" y="2774132"/>
            <a:ext cx="3450338" cy="300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43608" y="5949280"/>
            <a:ext cx="66247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The non-metric multi-dimensional scaling of 225 </a:t>
            </a: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DH lines </a:t>
            </a:r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of Westonia and </a:t>
            </a:r>
            <a:r>
              <a:rPr lang="en-AU" sz="1400" b="1" dirty="0" err="1">
                <a:latin typeface="Times New Roman" pitchFamily="18" charset="0"/>
                <a:cs typeface="Times New Roman" pitchFamily="18" charset="0"/>
              </a:rPr>
              <a:t>Kauz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2720" y="1700808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Using materials: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Westonia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Kauz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and the derived 24 DH lines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4" t="27670" r="23577" b="13193"/>
          <a:stretch/>
        </p:blipFill>
        <p:spPr bwMode="auto">
          <a:xfrm>
            <a:off x="4860032" y="3140968"/>
            <a:ext cx="1043078" cy="1776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03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556793"/>
            <a:ext cx="5088565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265965" y="2132856"/>
            <a:ext cx="1014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Drought</a:t>
            </a:r>
            <a:endParaRPr lang="en-A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4725144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Rainfall and irrigated</a:t>
            </a:r>
            <a:endParaRPr lang="en-A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4275114" y="2871083"/>
            <a:ext cx="494764" cy="4500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5" idx="0"/>
          </p:cNvCxnSpPr>
          <p:nvPr/>
        </p:nvCxnSpPr>
        <p:spPr>
          <a:xfrm flipH="1" flipV="1">
            <a:off x="1907705" y="4293098"/>
            <a:ext cx="377462" cy="43204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4788025" y="2780928"/>
            <a:ext cx="504056" cy="21602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556793"/>
            <a:ext cx="248376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Arrow Connector 10"/>
          <p:cNvCxnSpPr/>
          <p:nvPr/>
        </p:nvCxnSpPr>
        <p:spPr>
          <a:xfrm>
            <a:off x="4644008" y="3501009"/>
            <a:ext cx="2016224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44209" y="2852936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Inside the shelter</a:t>
            </a:r>
            <a:endParaRPr lang="en-A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5066" y="1124744"/>
            <a:ext cx="26062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latin typeface="Times New Roman" pitchFamily="18" charset="0"/>
                <a:cs typeface="Times New Roman" pitchFamily="18" charset="0"/>
              </a:rPr>
              <a:t>Drought experiment set up:</a:t>
            </a:r>
            <a:endParaRPr lang="en-A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169476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  <a:endParaRPr lang="en-A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6552728" cy="5172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55576" y="434282"/>
            <a:ext cx="2631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400" b="1" dirty="0" smtClean="0">
                <a:latin typeface="Times New Roman" pitchFamily="18" charset="0"/>
                <a:cs typeface="Times New Roman" pitchFamily="18" charset="0"/>
              </a:rPr>
              <a:t>Soil water content </a:t>
            </a:r>
            <a:endParaRPr lang="en-A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795931" y="2974039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 smtClean="0">
                <a:latin typeface="Times New Roman" pitchFamily="18" charset="0"/>
                <a:cs typeface="Times New Roman" pitchFamily="18" charset="0"/>
              </a:rPr>
              <a:t>Soil water content reduced significantly at 10 cm depth</a:t>
            </a:r>
            <a:endParaRPr lang="en-A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60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365" y="1141568"/>
            <a:ext cx="4189675" cy="2066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365" y="4920882"/>
            <a:ext cx="4189675" cy="204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425" y="3078221"/>
            <a:ext cx="4163615" cy="203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69160"/>
            <a:ext cx="4248472" cy="209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112462"/>
            <a:ext cx="4181999" cy="2044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9" y="1124744"/>
            <a:ext cx="4359251" cy="209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 rot="16200000">
            <a:off x="526869" y="375038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Glucose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653621" y="527438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Fructose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974331" y="1021389"/>
            <a:ext cx="69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Sucrose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323083" y="1021389"/>
            <a:ext cx="756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err="1" smtClean="0">
                <a:latin typeface="Times New Roman" pitchFamily="18" charset="0"/>
                <a:cs typeface="Times New Roman" pitchFamily="18" charset="0"/>
              </a:rPr>
              <a:t>Rafinose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1508651" y="976290"/>
            <a:ext cx="817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1-Kestose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779979" y="1023110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Maltose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2004082" y="644041"/>
            <a:ext cx="997389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6-Kestose</a:t>
            </a:r>
          </a:p>
          <a:p>
            <a:pPr>
              <a:lnSpc>
                <a:spcPts val="1000"/>
              </a:lnSpc>
            </a:pPr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Neo-</a:t>
            </a:r>
            <a:r>
              <a:rPr lang="en-AU" sz="1200" b="1" dirty="0" err="1" smtClean="0">
                <a:latin typeface="Times New Roman" pitchFamily="18" charset="0"/>
                <a:cs typeface="Times New Roman" pitchFamily="18" charset="0"/>
              </a:rPr>
              <a:t>Kestose</a:t>
            </a:r>
            <a:endParaRPr lang="en-A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000"/>
              </a:lnSpc>
            </a:pPr>
            <a:r>
              <a:rPr lang="en-AU" sz="1200" b="1" dirty="0" err="1">
                <a:latin typeface="Times New Roman" pitchFamily="18" charset="0"/>
                <a:cs typeface="Times New Roman" pitchFamily="18" charset="0"/>
              </a:rPr>
              <a:t>Nystose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ts val="1000"/>
              </a:lnSpc>
            </a:pPr>
            <a:r>
              <a:rPr lang="en-AU" sz="1200" b="1" dirty="0" err="1" smtClean="0">
                <a:latin typeface="Times New Roman" pitchFamily="18" charset="0"/>
                <a:cs typeface="Times New Roman" pitchFamily="18" charset="0"/>
              </a:rPr>
              <a:t>bifurcose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26601" y="988893"/>
            <a:ext cx="460179" cy="639908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/>
          <p:cNvSpPr/>
          <p:nvPr/>
        </p:nvSpPr>
        <p:spPr>
          <a:xfrm>
            <a:off x="5148065" y="988893"/>
            <a:ext cx="460179" cy="639908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/>
          <p:cNvSpPr/>
          <p:nvPr/>
        </p:nvSpPr>
        <p:spPr>
          <a:xfrm>
            <a:off x="3491881" y="1420941"/>
            <a:ext cx="460179" cy="639908"/>
          </a:xfrm>
          <a:prstGeom prst="ellipse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TextBox 17"/>
          <p:cNvSpPr txBox="1"/>
          <p:nvPr/>
        </p:nvSpPr>
        <p:spPr>
          <a:xfrm rot="19560000">
            <a:off x="3618858" y="723456"/>
            <a:ext cx="1882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err="1" smtClean="0">
                <a:latin typeface="Times New Roman" pitchFamily="18" charset="0"/>
                <a:cs typeface="Times New Roman" pitchFamily="18" charset="0"/>
              </a:rPr>
              <a:t>Fructan</a:t>
            </a: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 accumulation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9560000">
            <a:off x="5405921" y="499074"/>
            <a:ext cx="1773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err="1" smtClean="0">
                <a:latin typeface="Times New Roman" pitchFamily="18" charset="0"/>
                <a:cs typeface="Times New Roman" pitchFamily="18" charset="0"/>
              </a:rPr>
              <a:t>Fructan</a:t>
            </a: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 degradation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392373" y="3499266"/>
            <a:ext cx="235411" cy="1153870"/>
          </a:xfrm>
          <a:prstGeom prst="ellipse">
            <a:avLst/>
          </a:prstGeom>
          <a:noFill/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/>
          <p:cNvSpPr/>
          <p:nvPr/>
        </p:nvSpPr>
        <p:spPr>
          <a:xfrm>
            <a:off x="2392373" y="5301209"/>
            <a:ext cx="235411" cy="1153870"/>
          </a:xfrm>
          <a:prstGeom prst="ellipse">
            <a:avLst/>
          </a:prstGeom>
          <a:noFill/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/>
          <p:cNvSpPr/>
          <p:nvPr/>
        </p:nvSpPr>
        <p:spPr>
          <a:xfrm>
            <a:off x="8008997" y="5443482"/>
            <a:ext cx="235411" cy="115387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TextBox 22"/>
          <p:cNvSpPr txBox="1"/>
          <p:nvPr/>
        </p:nvSpPr>
        <p:spPr>
          <a:xfrm rot="10800000" flipV="1">
            <a:off x="2055291" y="3121224"/>
            <a:ext cx="2306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Bifurcose</a:t>
            </a:r>
            <a:r>
              <a:rPr lang="en-AU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less accumulation</a:t>
            </a:r>
            <a:endParaRPr lang="en-A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0800000" flipV="1">
            <a:off x="5872700" y="5065439"/>
            <a:ext cx="34129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Fructan</a:t>
            </a:r>
            <a:r>
              <a:rPr lang="en-A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degradation faster under drought</a:t>
            </a:r>
            <a:endParaRPr lang="en-A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6815005" y="1524519"/>
            <a:ext cx="235411" cy="1153870"/>
          </a:xfrm>
          <a:prstGeom prst="ellipse">
            <a:avLst/>
          </a:prstGeom>
          <a:noFill/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Rectangle 25"/>
          <p:cNvSpPr/>
          <p:nvPr/>
        </p:nvSpPr>
        <p:spPr>
          <a:xfrm>
            <a:off x="1318361" y="-27383"/>
            <a:ext cx="3685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400" b="1" dirty="0">
                <a:latin typeface="Times New Roman" pitchFamily="18" charset="0"/>
                <a:cs typeface="Times New Roman" pitchFamily="18" charset="0"/>
              </a:rPr>
              <a:t>Stem WSC remobilization </a:t>
            </a:r>
            <a:endParaRPr lang="en-AU" sz="2400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2510078" y="1420941"/>
            <a:ext cx="117706" cy="117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272101" y="1396429"/>
            <a:ext cx="0" cy="11497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70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0241" y="203449"/>
            <a:ext cx="3685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2400" b="1" dirty="0">
                <a:latin typeface="Times New Roman" pitchFamily="18" charset="0"/>
                <a:cs typeface="Times New Roman" pitchFamily="18" charset="0"/>
              </a:rPr>
              <a:t>Stem WSC remobilization </a:t>
            </a:r>
            <a:endParaRPr lang="en-AU" sz="2400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4191124" y="4149080"/>
            <a:ext cx="45472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AU" dirty="0">
                <a:latin typeface="Times New Roman" pitchFamily="18" charset="0"/>
                <a:cs typeface="Times New Roman" pitchFamily="18" charset="0"/>
              </a:rPr>
              <a:t>WSC 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remobilization </a:t>
            </a:r>
            <a:r>
              <a:rPr lang="en-AU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A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AU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-FEH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6-FEH</a:t>
            </a:r>
            <a:endParaRPr lang="en-AU" altLang="zh-CN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124" y="1495202"/>
            <a:ext cx="3302000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244" y="2924944"/>
            <a:ext cx="3937564" cy="741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996" y="4869160"/>
            <a:ext cx="5143500" cy="110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3541"/>
            <a:ext cx="3792537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764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340767"/>
            <a:ext cx="5761039" cy="433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5535" y="332656"/>
            <a:ext cx="62848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1-FEH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genes isolated from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6A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, 6B and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6D</a:t>
            </a:r>
            <a:endParaRPr lang="en-A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80435" y="596229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2008</a:t>
            </a:r>
          </a:p>
        </p:txBody>
      </p:sp>
      <p:pic>
        <p:nvPicPr>
          <p:cNvPr id="5" name="Picture 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08499"/>
            <a:ext cx="2939872" cy="1972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737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52" y="1268760"/>
            <a:ext cx="4501994" cy="440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017" y="1262390"/>
            <a:ext cx="4840004" cy="440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4925" y="6157913"/>
            <a:ext cx="79373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Transcript levels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1-FEH w3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were consistent with a key role in WSC mobilization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55252" y="331327"/>
            <a:ext cx="4084700" cy="63266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1-FEH and stem WSC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86710" y="6524625"/>
            <a:ext cx="13805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latin typeface="Times New Roman" pitchFamily="18" charset="0"/>
                <a:cs typeface="Times New Roman" pitchFamily="18" charset="0"/>
              </a:rPr>
              <a:t>Zhang  et al., 2009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1811946" y="3717032"/>
            <a:ext cx="189898" cy="288032"/>
          </a:xfrm>
          <a:prstGeom prst="downArrow">
            <a:avLst/>
          </a:prstGeom>
          <a:solidFill>
            <a:srgbClr val="0070C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Down Arrow 7"/>
          <p:cNvSpPr/>
          <p:nvPr/>
        </p:nvSpPr>
        <p:spPr>
          <a:xfrm>
            <a:off x="2221862" y="3717032"/>
            <a:ext cx="189898" cy="288032"/>
          </a:xfrm>
          <a:prstGeom prst="downArrow">
            <a:avLst/>
          </a:prstGeom>
          <a:solidFill>
            <a:srgbClr val="0070C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090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80" y="1196753"/>
            <a:ext cx="5814837" cy="5453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4853" y="485954"/>
            <a:ext cx="5060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1-FEH genes contribute to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fructan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remobilization</a:t>
            </a: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2364379" cy="120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 rot="10800000" flipV="1">
            <a:off x="6869826" y="1552436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1-FEH</a:t>
            </a:r>
            <a:endParaRPr lang="en-A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00192" y="2978369"/>
            <a:ext cx="26693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1-FEH enzyme activity: high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1-FEHw3 expression: high, </a:t>
            </a:r>
          </a:p>
          <a:p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              especially in Westonia</a:t>
            </a:r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4003496"/>
            <a:ext cx="3144380" cy="2427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401144" y="651547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2009</a:t>
            </a:r>
          </a:p>
        </p:txBody>
      </p:sp>
      <p:sp>
        <p:nvSpPr>
          <p:cNvPr id="4" name="Oval 3"/>
          <p:cNvSpPr/>
          <p:nvPr/>
        </p:nvSpPr>
        <p:spPr>
          <a:xfrm>
            <a:off x="1907704" y="2276872"/>
            <a:ext cx="216024" cy="50405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/>
          <p:cNvSpPr/>
          <p:nvPr/>
        </p:nvSpPr>
        <p:spPr>
          <a:xfrm>
            <a:off x="1787439" y="3356992"/>
            <a:ext cx="216024" cy="50405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/>
          <p:cNvSpPr/>
          <p:nvPr/>
        </p:nvSpPr>
        <p:spPr>
          <a:xfrm>
            <a:off x="1907704" y="4293097"/>
            <a:ext cx="216024" cy="50405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Oval 22"/>
          <p:cNvSpPr/>
          <p:nvPr/>
        </p:nvSpPr>
        <p:spPr>
          <a:xfrm>
            <a:off x="1787439" y="5517232"/>
            <a:ext cx="216024" cy="50405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Oval 23"/>
          <p:cNvSpPr/>
          <p:nvPr/>
        </p:nvSpPr>
        <p:spPr>
          <a:xfrm>
            <a:off x="4416109" y="1618642"/>
            <a:ext cx="216024" cy="50405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Oval 24"/>
          <p:cNvSpPr/>
          <p:nvPr/>
        </p:nvSpPr>
        <p:spPr>
          <a:xfrm>
            <a:off x="4283968" y="2838079"/>
            <a:ext cx="216024" cy="50405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Oval 25"/>
          <p:cNvSpPr/>
          <p:nvPr/>
        </p:nvSpPr>
        <p:spPr>
          <a:xfrm>
            <a:off x="4116203" y="3984447"/>
            <a:ext cx="216024" cy="553882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Oval 26"/>
          <p:cNvSpPr/>
          <p:nvPr/>
        </p:nvSpPr>
        <p:spPr>
          <a:xfrm>
            <a:off x="3995936" y="5564857"/>
            <a:ext cx="216024" cy="50405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Oval 27"/>
          <p:cNvSpPr/>
          <p:nvPr/>
        </p:nvSpPr>
        <p:spPr>
          <a:xfrm>
            <a:off x="7764103" y="4293096"/>
            <a:ext cx="216024" cy="576064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Oval 28"/>
          <p:cNvSpPr/>
          <p:nvPr/>
        </p:nvSpPr>
        <p:spPr>
          <a:xfrm>
            <a:off x="7596336" y="5593432"/>
            <a:ext cx="216024" cy="50405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xtBox 18"/>
          <p:cNvSpPr txBox="1"/>
          <p:nvPr/>
        </p:nvSpPr>
        <p:spPr>
          <a:xfrm>
            <a:off x="4901753" y="6500015"/>
            <a:ext cx="1521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2015a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0800000" flipV="1">
            <a:off x="6403318" y="2383664"/>
            <a:ext cx="807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Bifurcose</a:t>
            </a:r>
            <a:endParaRPr lang="en-A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0800000" flipV="1">
            <a:off x="7329311" y="2384422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6-kestose</a:t>
            </a:r>
            <a:endParaRPr lang="en-A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 flipV="1">
            <a:off x="8181678" y="2372630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Fructose</a:t>
            </a:r>
            <a:endParaRPr lang="en-A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13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836713"/>
            <a:ext cx="565910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730" y="446549"/>
            <a:ext cx="4564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One SNP in 1-FEH w3 gene promoter region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4260219" y="21328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211962" y="2276873"/>
            <a:ext cx="19335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 smtClean="0">
                <a:latin typeface="Times New Roman" pitchFamily="18" charset="0"/>
                <a:cs typeface="Times New Roman" pitchFamily="18" charset="0"/>
              </a:rPr>
              <a:t>Enzyme cutting site BsoB1</a:t>
            </a:r>
            <a:endParaRPr lang="en-A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5" y="5157192"/>
            <a:ext cx="8678851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One SNP found in the promoter region</a:t>
            </a:r>
          </a:p>
          <a:p>
            <a:pPr marL="285750" indent="-285750">
              <a:buFont typeface="Wingdings" pitchFamily="2" charset="2"/>
              <a:buChar char="§"/>
            </a:pPr>
            <a:endParaRPr lang="en-A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TGTCTC (</a:t>
            </a:r>
            <a:r>
              <a:rPr lang="en-AU" sz="1400" b="1" dirty="0" err="1">
                <a:latin typeface="Times New Roman" pitchFamily="18" charset="0"/>
                <a:cs typeface="Times New Roman" pitchFamily="18" charset="0"/>
              </a:rPr>
              <a:t>Kauz</a:t>
            </a:r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 allele) was an </a:t>
            </a:r>
            <a:r>
              <a:rPr lang="en-AU" sz="1400" b="1" dirty="0" err="1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 response element (</a:t>
            </a:r>
            <a:r>
              <a:rPr lang="en-AU" sz="1400" b="1" dirty="0" err="1">
                <a:latin typeface="Times New Roman" pitchFamily="18" charset="0"/>
                <a:cs typeface="Times New Roman" pitchFamily="18" charset="0"/>
              </a:rPr>
              <a:t>AuxRE</a:t>
            </a:r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) bound by </a:t>
            </a:r>
            <a:r>
              <a:rPr lang="en-AU" sz="1400" b="1" dirty="0" err="1">
                <a:latin typeface="Times New Roman" pitchFamily="18" charset="0"/>
                <a:cs typeface="Times New Roman" pitchFamily="18" charset="0"/>
              </a:rPr>
              <a:t>auxin</a:t>
            </a:r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 response factors (ARFs)</a:t>
            </a:r>
          </a:p>
          <a:p>
            <a:pPr lvl="1"/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AU" sz="1400" b="1" dirty="0">
                <a:latin typeface="Times New Roman" pitchFamily="18" charset="0"/>
                <a:cs typeface="Times New Roman" pitchFamily="18" charset="0"/>
              </a:rPr>
              <a:t>TGTCCC (Westonia allele</a:t>
            </a: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indent="-285750">
              <a:buFont typeface="Wingdings" pitchFamily="2" charset="2"/>
              <a:buChar char="§"/>
            </a:pP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A CAP marker generated</a:t>
            </a:r>
          </a:p>
        </p:txBody>
      </p:sp>
      <p:sp>
        <p:nvSpPr>
          <p:cNvPr id="2" name="Rectangle 1"/>
          <p:cNvSpPr/>
          <p:nvPr/>
        </p:nvSpPr>
        <p:spPr>
          <a:xfrm>
            <a:off x="3419872" y="1772817"/>
            <a:ext cx="1008112" cy="36004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/>
          <p:cNvSpPr txBox="1"/>
          <p:nvPr/>
        </p:nvSpPr>
        <p:spPr>
          <a:xfrm>
            <a:off x="4901753" y="6500015"/>
            <a:ext cx="1521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2015a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5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135296"/>
            <a:ext cx="7050775" cy="285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46311" y="1721232"/>
            <a:ext cx="1407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Westonia alleles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96452" y="2935496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err="1" smtClean="0">
                <a:latin typeface="Times New Roman" pitchFamily="18" charset="0"/>
                <a:cs typeface="Times New Roman" pitchFamily="18" charset="0"/>
              </a:rPr>
              <a:t>Kauz</a:t>
            </a: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 alleles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307925" y="1875119"/>
            <a:ext cx="216403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308305" y="3098561"/>
            <a:ext cx="216403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2662" y="418012"/>
            <a:ext cx="74075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1-FEH w3 gene expression and associated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fructan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degradation in DH lines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5537" y="4005065"/>
            <a:ext cx="7239913" cy="2725753"/>
            <a:chOff x="395536" y="4005064"/>
            <a:chExt cx="7239913" cy="2725753"/>
          </a:xfrm>
        </p:grpSpPr>
        <p:pic>
          <p:nvPicPr>
            <p:cNvPr id="11264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005064"/>
              <a:ext cx="7239913" cy="2725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Oval 10"/>
            <p:cNvSpPr/>
            <p:nvPr/>
          </p:nvSpPr>
          <p:spPr>
            <a:xfrm>
              <a:off x="4250060" y="4159631"/>
              <a:ext cx="216024" cy="648072"/>
            </a:xfrm>
            <a:prstGeom prst="ellipse">
              <a:avLst/>
            </a:prstGeom>
            <a:solidFill>
              <a:srgbClr val="92D050">
                <a:alpha val="21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2" name="Oval 11"/>
            <p:cNvSpPr/>
            <p:nvPr/>
          </p:nvSpPr>
          <p:spPr>
            <a:xfrm>
              <a:off x="4221485" y="5258801"/>
              <a:ext cx="216024" cy="648072"/>
            </a:xfrm>
            <a:prstGeom prst="ellipse">
              <a:avLst/>
            </a:prstGeom>
            <a:solidFill>
              <a:srgbClr val="92D050">
                <a:alpha val="21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3" name="Oval 12"/>
            <p:cNvSpPr/>
            <p:nvPr/>
          </p:nvSpPr>
          <p:spPr>
            <a:xfrm>
              <a:off x="6631657" y="4597012"/>
              <a:ext cx="216024" cy="648072"/>
            </a:xfrm>
            <a:prstGeom prst="ellipse">
              <a:avLst/>
            </a:prstGeom>
            <a:solidFill>
              <a:srgbClr val="92D050">
                <a:alpha val="21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4" name="Oval 13"/>
            <p:cNvSpPr/>
            <p:nvPr/>
          </p:nvSpPr>
          <p:spPr>
            <a:xfrm>
              <a:off x="6588224" y="5671799"/>
              <a:ext cx="216024" cy="648072"/>
            </a:xfrm>
            <a:prstGeom prst="ellipse">
              <a:avLst/>
            </a:prstGeom>
            <a:solidFill>
              <a:srgbClr val="92D050">
                <a:alpha val="21000"/>
              </a:srgb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5" name="Oval 14"/>
          <p:cNvSpPr/>
          <p:nvPr/>
        </p:nvSpPr>
        <p:spPr>
          <a:xfrm>
            <a:off x="1816647" y="1811942"/>
            <a:ext cx="216024" cy="648072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Oval 15"/>
          <p:cNvSpPr/>
          <p:nvPr/>
        </p:nvSpPr>
        <p:spPr>
          <a:xfrm>
            <a:off x="1763688" y="3079511"/>
            <a:ext cx="216024" cy="648072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/>
          <p:cNvSpPr txBox="1"/>
          <p:nvPr/>
        </p:nvSpPr>
        <p:spPr>
          <a:xfrm>
            <a:off x="7377065" y="3397987"/>
            <a:ext cx="153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2015b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067944" y="1964342"/>
            <a:ext cx="216024" cy="648072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Oval 19"/>
          <p:cNvSpPr/>
          <p:nvPr/>
        </p:nvSpPr>
        <p:spPr>
          <a:xfrm>
            <a:off x="4159003" y="3068960"/>
            <a:ext cx="216024" cy="648072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Oval 20"/>
          <p:cNvSpPr/>
          <p:nvPr/>
        </p:nvSpPr>
        <p:spPr>
          <a:xfrm>
            <a:off x="5724128" y="1964342"/>
            <a:ext cx="216024" cy="648072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Oval 21"/>
          <p:cNvSpPr/>
          <p:nvPr/>
        </p:nvSpPr>
        <p:spPr>
          <a:xfrm>
            <a:off x="5786611" y="3140968"/>
            <a:ext cx="216024" cy="648072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68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3327400" cy="593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E:\Jingjuan\Post Dr\Gel ppt\Yunji\fehw3\fehw3-2.JPG"/>
          <p:cNvPicPr>
            <a:picLocks noChangeAspect="1" noChangeArrowheads="1"/>
          </p:cNvPicPr>
          <p:nvPr/>
        </p:nvPicPr>
        <p:blipFill>
          <a:blip r:embed="rId3" cstate="print"/>
          <a:srcRect t="32857" b="51332"/>
          <a:stretch>
            <a:fillRect/>
          </a:stretch>
        </p:blipFill>
        <p:spPr bwMode="auto">
          <a:xfrm>
            <a:off x="3948063" y="3698449"/>
            <a:ext cx="4105151" cy="667863"/>
          </a:xfrm>
          <a:prstGeom prst="rect">
            <a:avLst/>
          </a:prstGeom>
          <a:noFill/>
          <a:ln w="1905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/>
        </p:spPr>
      </p:pic>
      <p:sp>
        <p:nvSpPr>
          <p:cNvPr id="4" name="Rectangle 3"/>
          <p:cNvSpPr/>
          <p:nvPr/>
        </p:nvSpPr>
        <p:spPr>
          <a:xfrm>
            <a:off x="3491880" y="1782265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1-FEH w3 gene location and associated QTL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49440" y="1782473"/>
            <a:ext cx="357065" cy="100953"/>
          </a:xfrm>
          <a:prstGeom prst="rect">
            <a:avLst/>
          </a:prstGeom>
          <a:solidFill>
            <a:srgbClr val="00B0F0">
              <a:alpha val="23000"/>
            </a:srgbClr>
          </a:solidFill>
          <a:ln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/>
          <p:cNvSpPr/>
          <p:nvPr/>
        </p:nvSpPr>
        <p:spPr>
          <a:xfrm>
            <a:off x="4816659" y="3188080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DH line polymorphism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1345" y="5354633"/>
            <a:ext cx="365196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1-FEH w3 mapped to the short arm of 6B</a:t>
            </a:r>
          </a:p>
          <a:p>
            <a:pPr marL="285750" indent="-285750">
              <a:buFont typeface="Wingdings" pitchFamily="2" charset="2"/>
              <a:buChar char="§"/>
            </a:pP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Associated with the QTL of TGW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227" y="635961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2015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89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74" y="933226"/>
            <a:ext cx="5222769" cy="490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44208" y="3121804"/>
            <a:ext cx="2335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: 1-FEH w3 Westonia allele</a:t>
            </a:r>
          </a:p>
          <a:p>
            <a:r>
              <a:rPr lang="en-A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K: 1-FEH w3 </a:t>
            </a:r>
            <a:r>
              <a:rPr lang="en-AU" sz="1400" dirty="0" err="1" smtClean="0">
                <a:latin typeface="Times New Roman" pitchFamily="18" charset="0"/>
                <a:cs typeface="Times New Roman" pitchFamily="18" charset="0"/>
              </a:rPr>
              <a:t>Kauz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 allele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62480" y="2517481"/>
            <a:ext cx="966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: Irrigated</a:t>
            </a:r>
          </a:p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D: drought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4691" y="332656"/>
            <a:ext cx="526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SNP marker is associated with core phenotypes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655" y="5787261"/>
            <a:ext cx="64967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GW and TGW higher in Westonia allele in both treatments.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GW was significantly higher in W allele under drought 2011.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TGW was significantly higher in W allele under drought 2011 and 2012 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KN reduced under drought in 2011 and 2012, no difference between genotypes.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21021" y="6430208"/>
            <a:ext cx="1531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2015b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22538" y="2899174"/>
            <a:ext cx="412387" cy="1186013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2737194" y="2993456"/>
            <a:ext cx="383371" cy="1099342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4100763" y="2682794"/>
            <a:ext cx="412998" cy="1416536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5004048" y="2787621"/>
            <a:ext cx="432048" cy="1309440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1835696" y="1448523"/>
            <a:ext cx="374897" cy="1232366"/>
          </a:xfrm>
          <a:prstGeom prst="rect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0" name="Rectangle 19"/>
          <p:cNvSpPr/>
          <p:nvPr/>
        </p:nvSpPr>
        <p:spPr>
          <a:xfrm>
            <a:off x="2737194" y="1628029"/>
            <a:ext cx="383371" cy="1054765"/>
          </a:xfrm>
          <a:prstGeom prst="rect">
            <a:avLst/>
          </a:prstGeom>
          <a:solidFill>
            <a:schemeClr val="accent1">
              <a:lumMod val="40000"/>
              <a:lumOff val="60000"/>
              <a:alpha val="10000"/>
            </a:schemeClr>
          </a:solidFill>
          <a:ln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903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4208463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71800" y="1209993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6.0%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2212430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5.2%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5696" y="1529101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2.5%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3263" y="1359457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1.4%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5896" y="2048709"/>
            <a:ext cx="647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-2.2%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8266" y="224136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1.7%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3431" y="286444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3.8%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97568" y="3113284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1.3%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32103" y="3267172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3.0%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3164418"/>
            <a:ext cx="5886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2.7%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35896" y="3494759"/>
            <a:ext cx="647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-1.0%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18610" y="3117709"/>
            <a:ext cx="647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-0.6%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685105" y="3120617"/>
            <a:ext cx="1051784" cy="1631540"/>
          </a:xfrm>
          <a:prstGeom prst="rect">
            <a:avLst/>
          </a:prstGeom>
          <a:solidFill>
            <a:schemeClr val="accent1">
              <a:alpha val="22000"/>
            </a:scheme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4901444" y="3936387"/>
            <a:ext cx="1556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latin typeface="Times New Roman" pitchFamily="18" charset="0"/>
                <a:cs typeface="Times New Roman" pitchFamily="18" charset="0"/>
              </a:rPr>
              <a:t>High rainfall area</a:t>
            </a:r>
            <a:endParaRPr lang="en-A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651297" y="4134037"/>
            <a:ext cx="315722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3578" y="6021288"/>
            <a:ext cx="47850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latin typeface="Times New Roman" pitchFamily="18" charset="0"/>
                <a:cs typeface="Times New Roman" pitchFamily="18" charset="0"/>
              </a:rPr>
              <a:t>Note: 21 commercial varieties in NVT trial in 2014 </a:t>
            </a:r>
          </a:p>
          <a:p>
            <a:r>
              <a:rPr lang="en-AU" sz="1600" dirty="0" smtClean="0">
                <a:latin typeface="Times New Roman" pitchFamily="18" charset="0"/>
                <a:cs typeface="Times New Roman" pitchFamily="18" charset="0"/>
              </a:rPr>
              <a:t>Westonia (11) and </a:t>
            </a:r>
            <a:r>
              <a:rPr lang="en-AU" sz="1600" dirty="0" err="1" smtClean="0">
                <a:latin typeface="Times New Roman" pitchFamily="18" charset="0"/>
                <a:cs typeface="Times New Roman" pitchFamily="18" charset="0"/>
              </a:rPr>
              <a:t>Kauz</a:t>
            </a:r>
            <a:r>
              <a:rPr lang="en-AU" sz="1600" dirty="0" smtClean="0">
                <a:latin typeface="Times New Roman" pitchFamily="18" charset="0"/>
                <a:cs typeface="Times New Roman" pitchFamily="18" charset="0"/>
              </a:rPr>
              <a:t> (10).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6093" y="260648"/>
            <a:ext cx="5261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SNP marker is associated with core phenotypes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43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957" y="980728"/>
            <a:ext cx="8136903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AU" sz="2400" b="1" dirty="0" smtClean="0">
                <a:latin typeface="Times New Roman" pitchFamily="18" charset="0"/>
                <a:cs typeface="Times New Roman" pitchFamily="18" charset="0"/>
              </a:rPr>
              <a:t>ummary: marker for WSC remobilization</a:t>
            </a:r>
          </a:p>
          <a:p>
            <a:endParaRPr lang="en-AU" b="1" dirty="0">
              <a:latin typeface="Times New Roman" pitchFamily="18" charset="0"/>
              <a:cs typeface="Times New Roman" pitchFamily="18" charset="0"/>
            </a:endParaRPr>
          </a:p>
          <a:p>
            <a:endParaRPr lang="en-A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1-FEH w3, degrades </a:t>
            </a:r>
            <a:r>
              <a:rPr lang="en-AU" b="1" dirty="0">
                <a:latin typeface="Times New Roman" pitchFamily="18" charset="0"/>
                <a:cs typeface="Times New Roman" pitchFamily="18" charset="0"/>
              </a:rPr>
              <a:t>2-1 linkage </a:t>
            </a:r>
            <a:r>
              <a:rPr lang="en-AU" b="1" dirty="0" err="1" smtClean="0">
                <a:latin typeface="Times New Roman" pitchFamily="18" charset="0"/>
                <a:cs typeface="Times New Roman" pitchFamily="18" charset="0"/>
              </a:rPr>
              <a:t>fructan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AU" b="1" dirty="0">
                <a:latin typeface="Times New Roman" pitchFamily="18" charset="0"/>
                <a:cs typeface="Times New Roman" pitchFamily="18" charset="0"/>
              </a:rPr>
              <a:t>is important in the remobilization of WSC to the grain. </a:t>
            </a:r>
            <a:endParaRPr lang="en-A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50000"/>
              </a:spcBef>
              <a:buFont typeface="+mj-lt"/>
              <a:buAutoNum type="arabicPeriod"/>
              <a:defRPr/>
            </a:pPr>
            <a:endParaRPr lang="en-A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b="1" dirty="0">
                <a:latin typeface="Times New Roman" pitchFamily="18" charset="0"/>
                <a:cs typeface="Times New Roman" pitchFamily="18" charset="0"/>
              </a:rPr>
              <a:t>A marker generated </a:t>
            </a:r>
            <a:r>
              <a:rPr lang="en-AU" b="1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AU" b="1" dirty="0">
                <a:latin typeface="Times New Roman" pitchFamily="18" charset="0"/>
                <a:cs typeface="Times New Roman" pitchFamily="18" charset="0"/>
              </a:rPr>
              <a:t>associated with high grain weight under drought </a:t>
            </a:r>
            <a:endParaRPr lang="en-A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4921" y="5229200"/>
            <a:ext cx="8136903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1-FEH w3 gene have the contribution to remobilization efficiency under salt stress and reduce </a:t>
            </a:r>
            <a:r>
              <a:rPr lang="en-AU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negative impact </a:t>
            </a:r>
            <a:r>
              <a:rPr lang="en-AU" dirty="0">
                <a:latin typeface="Times New Roman" pitchFamily="18" charset="0"/>
                <a:cs typeface="Times New Roman" pitchFamily="18" charset="0"/>
              </a:rPr>
              <a:t>of salinity on grain 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yield (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Sharbatkhari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et al. 2016, </a:t>
            </a:r>
            <a:r>
              <a:rPr lang="en-AU" dirty="0" err="1" smtClean="0">
                <a:latin typeface="Times New Roman" pitchFamily="18" charset="0"/>
                <a:cs typeface="Times New Roman" pitchFamily="18" charset="0"/>
              </a:rPr>
              <a:t>Planta</a:t>
            </a:r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 244:191-202)</a:t>
            </a:r>
            <a:endParaRPr lang="en-A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32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757899" cy="4404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6093" y="260648"/>
            <a:ext cx="3925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WSC remobilization-segment analysis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21021" y="6430208"/>
            <a:ext cx="1521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2015c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26550" y="6060876"/>
            <a:ext cx="4791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GW assimilated faster in the flower earlier line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4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16" y="1096169"/>
            <a:ext cx="4456191" cy="463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239" y="1096169"/>
            <a:ext cx="4432300" cy="463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6093" y="260648"/>
            <a:ext cx="3925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WSC remobilization-segment analysis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21021" y="6430208"/>
            <a:ext cx="1521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2015c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209195" y="3425098"/>
            <a:ext cx="237626" cy="633670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/>
          <p:cNvSpPr/>
          <p:nvPr/>
        </p:nvSpPr>
        <p:spPr>
          <a:xfrm>
            <a:off x="3236667" y="3447005"/>
            <a:ext cx="216024" cy="576064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6086430" y="3354081"/>
            <a:ext cx="237626" cy="927759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/>
          <p:cNvSpPr/>
          <p:nvPr/>
        </p:nvSpPr>
        <p:spPr>
          <a:xfrm>
            <a:off x="7812360" y="3753958"/>
            <a:ext cx="216024" cy="476086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/>
          <p:cNvSpPr/>
          <p:nvPr/>
        </p:nvSpPr>
        <p:spPr>
          <a:xfrm>
            <a:off x="683568" y="5949280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Fructan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degraded earlier in stem lower parts in the flower earlier line, associated with large fructose concentration under drought.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54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764703"/>
            <a:ext cx="758071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>
                <a:latin typeface="Arial" pitchFamily="34" charset="0"/>
                <a:cs typeface="Arial" pitchFamily="34" charset="0"/>
              </a:rPr>
              <a:t>Summary: </a:t>
            </a:r>
            <a:r>
              <a:rPr lang="en-AU" sz="2400" b="1" dirty="0" smtClean="0">
                <a:latin typeface="Arial" pitchFamily="34" charset="0"/>
                <a:cs typeface="Arial" pitchFamily="34" charset="0"/>
              </a:rPr>
              <a:t>WSC remobilization in segments</a:t>
            </a:r>
          </a:p>
          <a:p>
            <a:endParaRPr lang="en-AU" b="1" dirty="0">
              <a:latin typeface="Times New Roman" pitchFamily="18" charset="0"/>
              <a:cs typeface="Times New Roman" pitchFamily="18" charset="0"/>
            </a:endParaRPr>
          </a:p>
          <a:p>
            <a:endParaRPr lang="en-AU" b="1" dirty="0">
              <a:latin typeface="Times New Roman" pitchFamily="18" charset="0"/>
              <a:cs typeface="Times New Roman" pitchFamily="18" charset="0"/>
            </a:endParaRPr>
          </a:p>
          <a:p>
            <a:endParaRPr lang="en-A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AU" b="1" dirty="0" smtClean="0">
                <a:latin typeface="Arial" pitchFamily="34" charset="0"/>
                <a:cs typeface="Arial" pitchFamily="34" charset="0"/>
              </a:rPr>
              <a:t>Genetic variation: Under </a:t>
            </a:r>
            <a:r>
              <a:rPr lang="en-AU" b="1" dirty="0">
                <a:latin typeface="Arial" pitchFamily="34" charset="0"/>
                <a:cs typeface="Arial" pitchFamily="34" charset="0"/>
              </a:rPr>
              <a:t>drought, WSC degraded faster in </a:t>
            </a:r>
            <a:r>
              <a:rPr lang="en-AU" b="1" dirty="0" smtClean="0">
                <a:latin typeface="Arial" pitchFamily="34" charset="0"/>
                <a:cs typeface="Arial" pitchFamily="34" charset="0"/>
              </a:rPr>
              <a:t>early flower line - DH 307.</a:t>
            </a:r>
            <a:endParaRPr lang="en-AU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AU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AU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AU" b="1" dirty="0">
                <a:latin typeface="Arial" pitchFamily="34" charset="0"/>
                <a:cs typeface="Arial" pitchFamily="34" charset="0"/>
              </a:rPr>
              <a:t>The high amount of Fructose in the </a:t>
            </a:r>
            <a:r>
              <a:rPr lang="en-AU" b="1" dirty="0" smtClean="0">
                <a:latin typeface="Arial" pitchFamily="34" charset="0"/>
                <a:cs typeface="Arial" pitchFamily="34" charset="0"/>
              </a:rPr>
              <a:t>stem may contribute </a:t>
            </a:r>
            <a:r>
              <a:rPr lang="en-AU" b="1" dirty="0">
                <a:latin typeface="Arial" pitchFamily="34" charset="0"/>
                <a:cs typeface="Arial" pitchFamily="34" charset="0"/>
              </a:rPr>
              <a:t>to drought tolerance. </a:t>
            </a:r>
          </a:p>
          <a:p>
            <a:pPr marL="342900" indent="-342900">
              <a:buFont typeface="+mj-lt"/>
              <a:buAutoNum type="arabicPeriod"/>
            </a:pPr>
            <a:endParaRPr lang="en-AU" dirty="0">
              <a:latin typeface="Times New Roman" pitchFamily="18" charset="0"/>
              <a:cs typeface="Times New Roman" pitchFamily="18" charset="0"/>
            </a:endParaRPr>
          </a:p>
          <a:p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8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50814"/>
            <a:ext cx="6264696" cy="611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6093" y="260648"/>
            <a:ext cx="25721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WSC contribution-roots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44957" y="6430208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2016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54681" y="1772816"/>
            <a:ext cx="216024" cy="576064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Oval 5"/>
          <p:cNvSpPr/>
          <p:nvPr/>
        </p:nvSpPr>
        <p:spPr>
          <a:xfrm>
            <a:off x="2182673" y="3055897"/>
            <a:ext cx="216024" cy="576064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Oval 6"/>
          <p:cNvSpPr/>
          <p:nvPr/>
        </p:nvSpPr>
        <p:spPr>
          <a:xfrm>
            <a:off x="2254681" y="4042220"/>
            <a:ext cx="216024" cy="766741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Oval 7"/>
          <p:cNvSpPr/>
          <p:nvPr/>
        </p:nvSpPr>
        <p:spPr>
          <a:xfrm>
            <a:off x="2195736" y="5229200"/>
            <a:ext cx="216024" cy="766741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Oval 8"/>
          <p:cNvSpPr/>
          <p:nvPr/>
        </p:nvSpPr>
        <p:spPr>
          <a:xfrm>
            <a:off x="4022062" y="3861048"/>
            <a:ext cx="216024" cy="766741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Oval 9"/>
          <p:cNvSpPr/>
          <p:nvPr/>
        </p:nvSpPr>
        <p:spPr>
          <a:xfrm>
            <a:off x="3969810" y="5254547"/>
            <a:ext cx="216024" cy="766741"/>
          </a:xfrm>
          <a:prstGeom prst="ellipse">
            <a:avLst/>
          </a:prstGeom>
          <a:solidFill>
            <a:srgbClr val="92D05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Oval 10"/>
          <p:cNvSpPr/>
          <p:nvPr/>
        </p:nvSpPr>
        <p:spPr>
          <a:xfrm>
            <a:off x="5639057" y="1846135"/>
            <a:ext cx="162302" cy="476086"/>
          </a:xfrm>
          <a:prstGeom prst="ellipse">
            <a:avLst/>
          </a:prstGeom>
          <a:solidFill>
            <a:srgbClr val="FFFF0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/>
          <p:cNvSpPr/>
          <p:nvPr/>
        </p:nvSpPr>
        <p:spPr>
          <a:xfrm>
            <a:off x="5724128" y="3018229"/>
            <a:ext cx="162302" cy="476086"/>
          </a:xfrm>
          <a:prstGeom prst="ellipse">
            <a:avLst/>
          </a:prstGeom>
          <a:solidFill>
            <a:srgbClr val="FFFF0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/>
          <p:cNvSpPr/>
          <p:nvPr/>
        </p:nvSpPr>
        <p:spPr>
          <a:xfrm>
            <a:off x="5633834" y="4065320"/>
            <a:ext cx="162302" cy="476086"/>
          </a:xfrm>
          <a:prstGeom prst="ellipse">
            <a:avLst/>
          </a:prstGeom>
          <a:solidFill>
            <a:srgbClr val="FFFF0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Oval 13"/>
          <p:cNvSpPr/>
          <p:nvPr/>
        </p:nvSpPr>
        <p:spPr>
          <a:xfrm>
            <a:off x="5718905" y="5237414"/>
            <a:ext cx="162302" cy="476086"/>
          </a:xfrm>
          <a:prstGeom prst="ellipse">
            <a:avLst/>
          </a:prstGeom>
          <a:solidFill>
            <a:srgbClr val="FFFF00">
              <a:alpha val="21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6737480" y="2851936"/>
            <a:ext cx="2395527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1/3 of stem</a:t>
            </a:r>
          </a:p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Patterns similar</a:t>
            </a:r>
          </a:p>
          <a:p>
            <a:pPr marL="342900" lvl="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Fructan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degradation parallel with GW assimilation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96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81906"/>
            <a:ext cx="6135578" cy="607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6093" y="260648"/>
            <a:ext cx="2773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WSC remobilization-roots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6430208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>
                <a:latin typeface="Times New Roman" pitchFamily="18" charset="0"/>
                <a:cs typeface="Times New Roman" pitchFamily="18" charset="0"/>
              </a:rPr>
              <a:t>Zhang et al. 2016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6948264" y="3819121"/>
            <a:ext cx="144016" cy="18594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948264" y="2708920"/>
            <a:ext cx="2395527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1800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Significant correlations with GW.</a:t>
            </a:r>
          </a:p>
          <a:p>
            <a:pPr marL="342900" lvl="0" indent="-1800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Under irrigated, stem WSC may not contribute to grain too much.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71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276534" y="1310926"/>
            <a:ext cx="8255906" cy="1752600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AU" sz="2400" b="1" dirty="0" smtClean="0"/>
              <a:t>Summary</a:t>
            </a:r>
            <a:r>
              <a:rPr kumimoji="0" lang="en-A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WSC contributions in roots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A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lvl="0" indent="-457200" fontAlgn="auto"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r>
              <a:rPr lang="en-AU" sz="2000" b="1" noProof="0" dirty="0" smtClean="0"/>
              <a:t>Root </a:t>
            </a:r>
            <a:r>
              <a:rPr lang="en-AU" sz="2000" b="1" noProof="0" dirty="0" err="1" smtClean="0"/>
              <a:t>fructan</a:t>
            </a:r>
            <a:r>
              <a:rPr lang="en-AU" sz="2000" b="1" noProof="0" dirty="0" smtClean="0"/>
              <a:t> is </a:t>
            </a:r>
            <a:r>
              <a:rPr lang="en-AU" sz="2000" b="1" dirty="0"/>
              <a:t>1/3 </a:t>
            </a:r>
            <a:r>
              <a:rPr lang="en-AU" sz="2000" b="1" dirty="0" smtClean="0"/>
              <a:t>of </a:t>
            </a:r>
            <a:r>
              <a:rPr lang="en-AU" sz="2000" b="1" noProof="0" dirty="0" smtClean="0"/>
              <a:t>stem.</a:t>
            </a:r>
          </a:p>
          <a:p>
            <a:pPr marL="457200" lvl="0" indent="-457200" fontAlgn="auto">
              <a:spcBef>
                <a:spcPct val="20000"/>
              </a:spcBef>
              <a:spcAft>
                <a:spcPts val="0"/>
              </a:spcAft>
              <a:buAutoNum type="arabicPeriod"/>
              <a:defRPr/>
            </a:pPr>
            <a:endParaRPr lang="en-AU" sz="2000" b="1" noProof="0" dirty="0" smtClean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AU" sz="2000" b="1" noProof="0" dirty="0" smtClean="0"/>
              <a:t>The degradation of </a:t>
            </a:r>
            <a:r>
              <a:rPr lang="en-AU" sz="2000" b="1" noProof="0" dirty="0" err="1" smtClean="0"/>
              <a:t>fructan</a:t>
            </a:r>
            <a:r>
              <a:rPr lang="en-AU" sz="2000" b="1" noProof="0" dirty="0" smtClean="0"/>
              <a:t> in roots were similar to stem.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AU" sz="2000" b="1" dirty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en-AU" sz="2000" b="1" noProof="0" dirty="0" smtClean="0"/>
              <a:t>WSC contributions in roots most likely to grain filling under terminal drought.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endParaRPr lang="en-AU" sz="2000" b="1" noProof="0" dirty="0" smtClean="0"/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56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76200" y="76200"/>
            <a:ext cx="8991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Acknowledgement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68312" y="2435102"/>
            <a:ext cx="3382963" cy="3082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DAFWA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Mrs.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Michelle Murfit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Mr.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Glen Riethmuller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GB" sz="2000" dirty="0" err="1" smtClean="0">
                <a:latin typeface="Times New Roman" pitchFamily="18" charset="0"/>
                <a:cs typeface="Times New Roman" pitchFamily="18" charset="0"/>
              </a:rPr>
              <a:t>Mr.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Matthew Mills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Mr.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Glenn McDonald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AU" sz="2000" dirty="0" err="1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 Ben Biddulph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Mr.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Adrian Cox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Mr.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 David Allen, </a:t>
            </a:r>
            <a:endParaRPr lang="en-A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Mr.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Grantley 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Stainer </a:t>
            </a:r>
            <a:endParaRPr lang="en-A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Mr.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Mike Baker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Dr.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Bob French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887541" y="1340768"/>
            <a:ext cx="36449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Murdoch University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PhD student: 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Nusrat Khan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Dr.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Xinmin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Zhang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Dr.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Hao Luo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Dr.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Damian Laid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Mr.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Andrew Foreman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Mrs.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Tina Oteri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455702" y="865166"/>
            <a:ext cx="343074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Management team:</a:t>
            </a:r>
          </a:p>
          <a:p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                     Prof. Rudi Appels</a:t>
            </a:r>
          </a:p>
          <a:p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                     Prof. Bernard 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Dell</a:t>
            </a:r>
          </a:p>
          <a:p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Prof.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Wujun Ma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873386" y="5012756"/>
            <a:ext cx="3644900" cy="648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Yangzhou 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University: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PhD student: </a:t>
            </a: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Yunji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Xu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887914" y="5732836"/>
            <a:ext cx="3644900" cy="648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North West Agricultural &amp; Forest  </a:t>
            </a:r>
            <a:r>
              <a:rPr lang="en-AU" sz="2000" dirty="0">
                <a:latin typeface="Times New Roman" pitchFamily="18" charset="0"/>
                <a:cs typeface="Times New Roman" pitchFamily="18" charset="0"/>
              </a:rPr>
              <a:t>University: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PhD student: Wei Chen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887541" y="3572596"/>
            <a:ext cx="3644900" cy="648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KU Leuven (Belgium):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Prof. Wim Van den Ende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Dr. Rudy Vergauwen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Mr. Timmy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Reijnders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457648" y="5949281"/>
            <a:ext cx="2759199" cy="648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AGT:</a:t>
            </a:r>
            <a:endParaRPr lang="en-A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sz="2000" dirty="0" err="1" smtClean="0">
                <a:latin typeface="Times New Roman" pitchFamily="18" charset="0"/>
                <a:cs typeface="Times New Roman" pitchFamily="18" charset="0"/>
              </a:rPr>
              <a:t>Dr.</a:t>
            </a:r>
            <a:r>
              <a:rPr lang="en-AU" sz="2000" dirty="0" smtClean="0">
                <a:latin typeface="Times New Roman" pitchFamily="18" charset="0"/>
                <a:cs typeface="Times New Roman" pitchFamily="18" charset="0"/>
              </a:rPr>
              <a:t> Dion Bennett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10" t="18142" r="38153" b="66505"/>
          <a:stretch/>
        </p:blipFill>
        <p:spPr bwMode="auto">
          <a:xfrm>
            <a:off x="5933459" y="692696"/>
            <a:ext cx="1440160" cy="559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219" y="1499957"/>
            <a:ext cx="609189" cy="688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6808" y="692697"/>
            <a:ext cx="1008112" cy="55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878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026&quot;&gt;&lt;object type=&quot;3&quot; unique_id=&quot;10027&quot;&gt;&lt;property id=&quot;20148&quot; value=&quot;5&quot;/&gt;&lt;property id=&quot;20300&quot; value=&quot;Slide 1&quot;/&gt;&lt;property id=&quot;20307&quot; value=&quot;256&quot;/&gt;&lt;/object&gt;&lt;object type=&quot;3&quot; unique_id=&quot;10028&quot;&gt;&lt;property id=&quot;20148&quot; value=&quot;5&quot;/&gt;&lt;property id=&quot;20300&quot; value=&quot;Slide 2&quot;/&gt;&lt;property id=&quot;20307&quot; value=&quot;257&quot;/&gt;&lt;/object&gt;&lt;/object&gt;&lt;object type=&quot;8&quot; unique_id=&quot;10032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MURDOCH">
  <a:themeElements>
    <a:clrScheme name="Curtin Universit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63366"/>
      </a:accent1>
      <a:accent2>
        <a:srgbClr val="B58C0A"/>
      </a:accent2>
      <a:accent3>
        <a:srgbClr val="FFFFFF"/>
      </a:accent3>
      <a:accent4>
        <a:srgbClr val="000000"/>
      </a:accent4>
      <a:accent5>
        <a:srgbClr val="B8ADB8"/>
      </a:accent5>
      <a:accent6>
        <a:srgbClr val="A47E08"/>
      </a:accent6>
      <a:hlink>
        <a:srgbClr val="005B85"/>
      </a:hlink>
      <a:folHlink>
        <a:srgbClr val="66336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MURDOCH</Template>
  <TotalTime>4947</TotalTime>
  <Words>1004</Words>
  <Application>Microsoft Office PowerPoint</Application>
  <PresentationFormat>On-screen Show (4:3)</PresentationFormat>
  <Paragraphs>217</Paragraphs>
  <Slides>29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MURDOCH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Murdoch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Jingjuan Zhang</dc:creator>
  <cp:lastModifiedBy>human genetics</cp:lastModifiedBy>
  <cp:revision>153</cp:revision>
  <cp:lastPrinted>2016-06-24T10:43:30Z</cp:lastPrinted>
  <dcterms:created xsi:type="dcterms:W3CDTF">2011-07-08T05:31:24Z</dcterms:created>
  <dcterms:modified xsi:type="dcterms:W3CDTF">2016-08-08T10:18:54Z</dcterms:modified>
</cp:coreProperties>
</file>