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0"/>
  </p:notesMasterIdLst>
  <p:sldIdLst>
    <p:sldId id="256" r:id="rId2"/>
    <p:sldId id="272" r:id="rId3"/>
    <p:sldId id="273" r:id="rId4"/>
    <p:sldId id="259" r:id="rId5"/>
    <p:sldId id="258" r:id="rId6"/>
    <p:sldId id="263" r:id="rId7"/>
    <p:sldId id="264" r:id="rId8"/>
    <p:sldId id="274" r:id="rId9"/>
    <p:sldId id="268" r:id="rId10"/>
    <p:sldId id="265" r:id="rId11"/>
    <p:sldId id="266" r:id="rId12"/>
    <p:sldId id="275" r:id="rId13"/>
    <p:sldId id="267" r:id="rId14"/>
    <p:sldId id="276" r:id="rId15"/>
    <p:sldId id="278" r:id="rId16"/>
    <p:sldId id="270" r:id="rId17"/>
    <p:sldId id="260" r:id="rId18"/>
    <p:sldId id="261" r:id="rId19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2868" autoAdjust="0"/>
  </p:normalViewPr>
  <p:slideViewPr>
    <p:cSldViewPr>
      <p:cViewPr varScale="1">
        <p:scale>
          <a:sx n="35" d="100"/>
          <a:sy n="35" d="100"/>
        </p:scale>
        <p:origin x="-20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6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C331C2AE-A2DE-44C6-9777-D9149411C5B0}" type="datetimeFigureOut">
              <a:rPr lang="zh-CN" altLang="en-US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0B4054A-EA4B-46F1-9004-29616374999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6473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229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516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296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590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520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584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9236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019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2149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088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589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576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194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2181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194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663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20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B4054A-EA4B-46F1-9004-296163749992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179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779AF2-F299-4D1F-957C-967E1A33F671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9B471F-F391-4D07-A5DD-7504CB8F0DAE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886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FF00"/>
                </a:solidFill>
                <a:latin typeface="Comic Sans MS" pitchFamily="66" charset="0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DEE77E-D5CD-44F9-A571-E3BF813AA930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10FDD1-86E3-48A2-BCA8-5B84286ED810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50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4FEAD5-54A6-4D29-A0A3-46C755EE0DB6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69BB4F-E4F5-4359-A203-015841578445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515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A54B98-EC2D-49E6-9C24-FB4081D3D331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C89C3-8B9E-4F01-9339-B93FFE455AB1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3634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EEEAC9-0201-4685-AD86-9C04B7711EA5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A78749-DAA5-488C-A8EA-D62BE7A6F688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941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43C906-F83F-4120-8ED3-80FA99F0399B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1737A-6BD3-473B-AA68-5E2AAE53270C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002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3F7566-0E2E-4B78-A367-D04BF9381BBE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557A44-C49E-4FD0-9FAF-DD2E306DDA00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433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E6E0C0-B7C6-4051-BB92-DB0A9C03FBB4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FF3DEE-0BB0-45B4-BEE9-74344972ABA7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009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AEEE94-1966-44D4-8C3C-2254FA932B51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C04787-CA43-4217-959C-3E6D750D2BDC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0150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8A33EBF-D465-476A-9917-324B15F582E4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964D1-6241-45F9-BD42-AE6856345F92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965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402FC1-1876-4BC7-B968-15430636D943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54571C-EF8E-41B3-B531-4C7ADB02654B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869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89000">
              <a:srgbClr val="181CC7"/>
            </a:gs>
            <a:gs pos="95000">
              <a:srgbClr val="7005D4"/>
            </a:gs>
            <a:gs pos="100000">
              <a:srgbClr val="8C3D9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63F7566-0E2E-4B78-A367-D04BF9381BBE}" type="datetimeFigureOut">
              <a:rPr lang="zh-CN" altLang="en-US" smtClean="0"/>
              <a:pPr>
                <a:defRPr/>
              </a:pPr>
              <a:t>2014-10-16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1557A44-C49E-4FD0-9FAF-DD2E306DDA00}" type="slidenum">
              <a:rPr lang="zh-CN" altLang="en-US" smtClean="0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731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FFFF00"/>
          </a:solidFill>
          <a:latin typeface="Comic Sans MS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 1"/>
          <p:cNvSpPr>
            <a:spLocks noGrp="1"/>
          </p:cNvSpPr>
          <p:nvPr>
            <p:ph type="ctrTitle"/>
          </p:nvPr>
        </p:nvSpPr>
        <p:spPr>
          <a:xfrm>
            <a:off x="899592" y="1268760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4500"/>
              </a:lnSpc>
            </a:pPr>
            <a:r>
              <a:rPr lang="en-US" altLang="zh-CN" sz="4000" b="1" dirty="0" err="1" smtClean="0">
                <a:solidFill>
                  <a:srgbClr val="FFFF00"/>
                </a:solidFill>
              </a:rPr>
              <a:t>Cyclosporin</a:t>
            </a:r>
            <a:r>
              <a:rPr lang="en-US" altLang="zh-CN" sz="4000" b="1" dirty="0" smtClean="0">
                <a:solidFill>
                  <a:srgbClr val="FFFF00"/>
                </a:solidFill>
              </a:rPr>
              <a:t> </a:t>
            </a:r>
            <a:r>
              <a:rPr lang="en-US" altLang="zh-CN" sz="4000" b="1" dirty="0">
                <a:solidFill>
                  <a:srgbClr val="FFFF00"/>
                </a:solidFill>
              </a:rPr>
              <a:t>A restricts rotavirus infection by enhancing type 1 interferon response in infected epithelial </a:t>
            </a:r>
            <a:r>
              <a:rPr lang="en-US" altLang="zh-CN" sz="4000" b="1" dirty="0" smtClean="0">
                <a:solidFill>
                  <a:srgbClr val="FFFF00"/>
                </a:solidFill>
              </a:rPr>
              <a:t>cells in vitro and in vivo</a:t>
            </a:r>
            <a:endParaRPr lang="zh-CN" altLang="en-US" sz="4000" b="1" dirty="0" smtClean="0">
              <a:solidFill>
                <a:srgbClr val="FFFF00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1640" y="4077072"/>
            <a:ext cx="6400800" cy="1752600"/>
          </a:xfrm>
        </p:spPr>
        <p:txBody>
          <a:bodyPr rtlCol="0">
            <a:noAutofit/>
          </a:bodyPr>
          <a:lstStyle/>
          <a:p>
            <a:pPr fontAlgn="auto">
              <a:lnSpc>
                <a:spcPts val="26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400" b="1" dirty="0" smtClean="0">
                <a:solidFill>
                  <a:schemeClr val="tx1"/>
                </a:solidFill>
              </a:rPr>
              <a:t>Jintao Li</a:t>
            </a:r>
          </a:p>
          <a:p>
            <a:pPr fontAlgn="auto">
              <a:lnSpc>
                <a:spcPts val="26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400" b="1" dirty="0" smtClean="0">
                <a:solidFill>
                  <a:schemeClr val="tx1"/>
                </a:solidFill>
              </a:rPr>
              <a:t>Institute of Tropical Medicine</a:t>
            </a:r>
          </a:p>
          <a:p>
            <a:pPr fontAlgn="auto">
              <a:lnSpc>
                <a:spcPts val="26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400" b="1" dirty="0" smtClean="0">
                <a:solidFill>
                  <a:schemeClr val="tx1"/>
                </a:solidFill>
              </a:rPr>
              <a:t>Third Military Medical University</a:t>
            </a:r>
          </a:p>
          <a:p>
            <a:pPr fontAlgn="auto">
              <a:lnSpc>
                <a:spcPts val="26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400" b="1" dirty="0" smtClean="0">
                <a:solidFill>
                  <a:schemeClr val="tx1"/>
                </a:solidFill>
              </a:rPr>
              <a:t>Chongqing, </a:t>
            </a:r>
            <a:r>
              <a:rPr lang="en-US" altLang="zh-CN" sz="2400" b="1" dirty="0" err="1" smtClean="0">
                <a:solidFill>
                  <a:schemeClr val="tx1"/>
                </a:solidFill>
              </a:rPr>
              <a:t>P.R.China</a:t>
            </a:r>
            <a:endParaRPr lang="en-US" altLang="zh-CN" sz="2400" b="1" dirty="0" smtClean="0">
              <a:solidFill>
                <a:schemeClr val="tx1"/>
              </a:solidFill>
            </a:endParaRPr>
          </a:p>
          <a:p>
            <a:pPr fontAlgn="auto">
              <a:lnSpc>
                <a:spcPts val="26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400" b="1" dirty="0" smtClean="0">
                <a:solidFill>
                  <a:schemeClr val="tx1"/>
                </a:solidFill>
              </a:rPr>
              <a:t>2014-9-26</a:t>
            </a:r>
            <a:endParaRPr lang="zh-CN" alt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4"/>
    </mc:Choice>
    <mc:Fallback xmlns="">
      <p:transition spd="slow" advTm="193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altLang="zh-CN" sz="3600" b="1" dirty="0" smtClean="0">
                <a:solidFill>
                  <a:srgbClr val="FFFF00"/>
                </a:solidFill>
              </a:rPr>
              <a:t>Introduction</a:t>
            </a:r>
            <a:endParaRPr lang="zh-CN" alt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3445" y="1412776"/>
            <a:ext cx="8450562" cy="2836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en-US" altLang="zh-CN" sz="2400" dirty="0">
                <a:solidFill>
                  <a:schemeClr val="tx1"/>
                </a:solidFill>
              </a:rPr>
              <a:t>Rotavirus infection is the major cause of deadly </a:t>
            </a:r>
            <a:r>
              <a:rPr lang="en-US" altLang="zh-CN" sz="2400" dirty="0" smtClean="0">
                <a:solidFill>
                  <a:schemeClr val="tx1"/>
                </a:solidFill>
              </a:rPr>
              <a:t>diarrhea </a:t>
            </a:r>
            <a:r>
              <a:rPr lang="en-US" altLang="zh-CN" sz="2400" dirty="0">
                <a:solidFill>
                  <a:schemeClr val="tx1"/>
                </a:solidFill>
              </a:rPr>
              <a:t>of infants below 5 years old all over the </a:t>
            </a:r>
            <a:r>
              <a:rPr lang="en-US" altLang="zh-CN" sz="2400" dirty="0" smtClean="0">
                <a:solidFill>
                  <a:schemeClr val="tx1"/>
                </a:solidFill>
              </a:rPr>
              <a:t>world</a:t>
            </a: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en-US" altLang="zh-CN" sz="2400" dirty="0" smtClean="0"/>
              <a:t>RV vaccines </a:t>
            </a:r>
            <a:r>
              <a:rPr lang="en-US" altLang="zh-CN" sz="2400" dirty="0"/>
              <a:t>are neither globally distributed nor highly effective in some developing countries</a:t>
            </a: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en-US" altLang="zh-CN" sz="2400" dirty="0" smtClean="0">
                <a:solidFill>
                  <a:schemeClr val="tx1"/>
                </a:solidFill>
              </a:rPr>
              <a:t>To </a:t>
            </a:r>
            <a:r>
              <a:rPr lang="en-US" altLang="zh-CN" sz="2400" dirty="0">
                <a:solidFill>
                  <a:schemeClr val="tx1"/>
                </a:solidFill>
              </a:rPr>
              <a:t>date, no specific anti-rotavirus drug is </a:t>
            </a:r>
            <a:r>
              <a:rPr lang="en-US" altLang="zh-CN" sz="2400" dirty="0" smtClean="0">
                <a:solidFill>
                  <a:schemeClr val="tx1"/>
                </a:solidFill>
              </a:rPr>
              <a:t>available</a:t>
            </a: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en-US" altLang="zh-CN" sz="2400" dirty="0" err="1" smtClean="0">
                <a:solidFill>
                  <a:schemeClr val="tx1"/>
                </a:solidFill>
              </a:rPr>
              <a:t>Cyclosporin</a:t>
            </a:r>
            <a:r>
              <a:rPr lang="en-US" altLang="zh-CN" sz="2400" dirty="0" smtClean="0">
                <a:solidFill>
                  <a:schemeClr val="tx1"/>
                </a:solidFill>
              </a:rPr>
              <a:t> </a:t>
            </a:r>
            <a:r>
              <a:rPr lang="en-US" altLang="zh-CN" sz="2400" dirty="0">
                <a:solidFill>
                  <a:schemeClr val="tx1"/>
                </a:solidFill>
              </a:rPr>
              <a:t>A (</a:t>
            </a:r>
            <a:r>
              <a:rPr lang="en-US" altLang="zh-CN" sz="2400" dirty="0" err="1">
                <a:solidFill>
                  <a:schemeClr val="tx1"/>
                </a:solidFill>
              </a:rPr>
              <a:t>CsA</a:t>
            </a:r>
            <a:r>
              <a:rPr lang="en-US" altLang="zh-CN" sz="2400" dirty="0">
                <a:solidFill>
                  <a:schemeClr val="tx1"/>
                </a:solidFill>
              </a:rPr>
              <a:t>) has long been known to be a powerful immunosuppressive </a:t>
            </a:r>
            <a:r>
              <a:rPr lang="en-US" altLang="zh-CN" sz="2400" dirty="0" smtClean="0">
                <a:solidFill>
                  <a:schemeClr val="tx1"/>
                </a:solidFill>
              </a:rPr>
              <a:t>agent</a:t>
            </a: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r>
              <a:rPr lang="en-US" altLang="zh-CN" sz="2400" dirty="0" err="1" smtClean="0">
                <a:solidFill>
                  <a:schemeClr val="tx1"/>
                </a:solidFill>
              </a:rPr>
              <a:t>CsA</a:t>
            </a:r>
            <a:r>
              <a:rPr lang="en-US" altLang="zh-CN" sz="2400" dirty="0" smtClean="0">
                <a:solidFill>
                  <a:schemeClr val="tx1"/>
                </a:solidFill>
              </a:rPr>
              <a:t>  can inhibit virus replication such HCV  through </a:t>
            </a:r>
            <a:r>
              <a:rPr lang="en-US" altLang="zh-CN" sz="2400" dirty="0" smtClean="0"/>
              <a:t>a </a:t>
            </a:r>
            <a:r>
              <a:rPr lang="en-US" altLang="zh-CN" sz="2400" dirty="0" err="1"/>
              <a:t>Cyclosphilin</a:t>
            </a:r>
            <a:r>
              <a:rPr lang="en-US" altLang="zh-CN" sz="2400" dirty="0"/>
              <a:t> A dependent </a:t>
            </a:r>
            <a:r>
              <a:rPr lang="en-US" altLang="zh-CN" sz="2400" dirty="0" smtClean="0"/>
              <a:t>way</a:t>
            </a:r>
            <a:endParaRPr lang="en-US" altLang="zh-CN" sz="2400" dirty="0"/>
          </a:p>
          <a:p>
            <a:pPr>
              <a:spcBef>
                <a:spcPts val="0"/>
              </a:spcBef>
            </a:pPr>
            <a:endParaRPr lang="en-US" altLang="zh-CN" sz="2400" dirty="0"/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endParaRPr lang="en-US" altLang="zh-CN" sz="2400" dirty="0" smtClean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Font typeface="Wingdings" pitchFamily="2" charset="2"/>
              <a:buChar char="Ø"/>
            </a:pP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21" descr="news080411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376" y="4869160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3" descr="13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360" y="4869160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7" descr="图4sumo好"/>
          <p:cNvPicPr preferRelativeResize="0">
            <a:picLocks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24" t="3933" r="1844" b="55755"/>
          <a:stretch/>
        </p:blipFill>
        <p:spPr bwMode="auto">
          <a:xfrm>
            <a:off x="3728726" y="4869160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20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10445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/>
              <a:t>Our previous </a:t>
            </a:r>
            <a:r>
              <a:rPr lang="en-US" altLang="zh-CN" sz="2400" dirty="0" smtClean="0"/>
              <a:t>studies </a:t>
            </a:r>
            <a:r>
              <a:rPr lang="en-US" altLang="zh-CN" sz="2400" dirty="0"/>
              <a:t>showed that </a:t>
            </a:r>
            <a:r>
              <a:rPr lang="en-US" altLang="zh-CN" sz="2400" dirty="0" smtClean="0"/>
              <a:t> </a:t>
            </a:r>
            <a:r>
              <a:rPr lang="en-US" altLang="zh-CN" sz="2400" dirty="0" err="1" smtClean="0"/>
              <a:t>cyclophilin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A (CYPA) </a:t>
            </a:r>
            <a:r>
              <a:rPr lang="en-US" altLang="zh-CN" sz="2400" dirty="0" smtClean="0"/>
              <a:t>play a critical role for rotavirus in subverting host cells IFN-β </a:t>
            </a:r>
            <a:r>
              <a:rPr lang="en-US" altLang="zh-CN" sz="2400" dirty="0"/>
              <a:t>production </a:t>
            </a:r>
            <a:endParaRPr lang="en-US" altLang="zh-CN" sz="2400" dirty="0" smtClean="0"/>
          </a:p>
          <a:p>
            <a:pPr>
              <a:buFont typeface="Wingdings" pitchFamily="2" charset="2"/>
              <a:buChar char="Ø"/>
            </a:pPr>
            <a:r>
              <a:rPr lang="en-US" altLang="zh-CN" sz="2400" dirty="0" err="1" smtClean="0"/>
              <a:t>CsA</a:t>
            </a:r>
            <a:r>
              <a:rPr lang="en-US" altLang="zh-CN" sz="2400" dirty="0"/>
              <a:t>, the CYPA </a:t>
            </a:r>
            <a:r>
              <a:rPr lang="en-US" altLang="zh-CN" sz="2400" dirty="0" err="1"/>
              <a:t>Prolyl</a:t>
            </a:r>
            <a:r>
              <a:rPr lang="en-US" altLang="zh-CN" sz="2400" dirty="0"/>
              <a:t> </a:t>
            </a:r>
            <a:r>
              <a:rPr lang="en-US" altLang="zh-CN" sz="2400" dirty="0" err="1" smtClean="0"/>
              <a:t>isomerase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inhibitor, can </a:t>
            </a:r>
            <a:r>
              <a:rPr lang="en-US" altLang="zh-CN" sz="2400" dirty="0" smtClean="0"/>
              <a:t>interact with CYPA through inhibiting CYPA </a:t>
            </a:r>
            <a:r>
              <a:rPr lang="en-US" altLang="zh-CN" sz="2400" dirty="0" err="1" smtClean="0"/>
              <a:t>PPIase</a:t>
            </a:r>
            <a:r>
              <a:rPr lang="en-US" altLang="zh-CN" sz="2400" dirty="0" smtClean="0"/>
              <a:t> activity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 dirty="0" smtClean="0"/>
              <a:t>Thus </a:t>
            </a:r>
            <a:r>
              <a:rPr lang="en-US" altLang="zh-CN" sz="2400" dirty="0"/>
              <a:t>we hypothesized that </a:t>
            </a:r>
            <a:r>
              <a:rPr lang="en-US" altLang="zh-CN" sz="2400" dirty="0" err="1"/>
              <a:t>CsA</a:t>
            </a:r>
            <a:r>
              <a:rPr lang="en-US" altLang="zh-CN" sz="2400" dirty="0"/>
              <a:t> may be able to suppress rotavirus replication through IFN-β signaling pathway, and therefore reduce diarrhea</a:t>
            </a:r>
            <a:endParaRPr lang="zh-CN" altLang="en-US" sz="2400" dirty="0"/>
          </a:p>
        </p:txBody>
      </p:sp>
      <p:pic>
        <p:nvPicPr>
          <p:cNvPr id="3076" name="Picture 4" descr="Firu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17365"/>
            <a:ext cx="2804245" cy="21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831651" y="6239053"/>
            <a:ext cx="32362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 He, HY, et al. 2012, BBRC</a:t>
            </a:r>
            <a:endParaRPr lang="zh-CN" alt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590968"/>
            <a:ext cx="459105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5076056" y="5930696"/>
            <a:ext cx="3450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prstClr val="white"/>
                </a:solidFill>
              </a:rPr>
              <a:t>He, HY, et al. 2013 Proteomics</a:t>
            </a:r>
            <a:r>
              <a:rPr lang="en-US" altLang="zh-CN" dirty="0">
                <a:solidFill>
                  <a:prstClr val="white"/>
                </a:solidFill>
              </a:rPr>
              <a:t>,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678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40768"/>
            <a:ext cx="6217827" cy="5412071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altLang="zh-CN" sz="3200" b="1" dirty="0" err="1" smtClean="0">
                <a:solidFill>
                  <a:srgbClr val="FFFF00"/>
                </a:solidFill>
              </a:rPr>
              <a:t>Cyclosporin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 </a:t>
            </a:r>
            <a:r>
              <a:rPr lang="en-US" altLang="zh-CN" sz="3200" b="1" dirty="0">
                <a:solidFill>
                  <a:srgbClr val="FFFF00"/>
                </a:solidFill>
              </a:rPr>
              <a:t>A (</a:t>
            </a:r>
            <a:r>
              <a:rPr lang="en-US" altLang="zh-CN" sz="3200" b="1" dirty="0" err="1">
                <a:solidFill>
                  <a:srgbClr val="FFFF00"/>
                </a:solidFill>
              </a:rPr>
              <a:t>CsA</a:t>
            </a:r>
            <a:r>
              <a:rPr lang="en-US" altLang="zh-CN" sz="3200" b="1" dirty="0">
                <a:solidFill>
                  <a:srgbClr val="FFFF00"/>
                </a:solidFill>
              </a:rPr>
              <a:t>) </a:t>
            </a:r>
            <a:r>
              <a:rPr lang="en-US" altLang="zh-CN" sz="3200" b="1" dirty="0" smtClean="0">
                <a:solidFill>
                  <a:srgbClr val="FFFF00"/>
                </a:solidFill>
              </a:rPr>
              <a:t>can efficiently inhibit </a:t>
            </a:r>
            <a:r>
              <a:rPr lang="en-US" altLang="zh-CN" sz="3200" b="1" dirty="0" err="1">
                <a:solidFill>
                  <a:srgbClr val="FFFF00"/>
                </a:solidFill>
              </a:rPr>
              <a:t>Wa</a:t>
            </a:r>
            <a:r>
              <a:rPr lang="en-US" altLang="zh-CN" sz="3200" b="1" dirty="0">
                <a:solidFill>
                  <a:srgbClr val="FFFF00"/>
                </a:solidFill>
              </a:rPr>
              <a:t> rotavirus replication in vitro</a:t>
            </a:r>
            <a:endParaRPr lang="zh-CN" alt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92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653" y="1484784"/>
            <a:ext cx="4312603" cy="5100824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349696" y="116632"/>
            <a:ext cx="8470776" cy="1143000"/>
          </a:xfrm>
          <a:ln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r>
              <a:rPr lang="en-US" altLang="zh-CN" sz="3200" dirty="0" err="1" smtClean="0"/>
              <a:t>Cyclosporin</a:t>
            </a:r>
            <a:r>
              <a:rPr lang="en-US" altLang="zh-CN" sz="3200" dirty="0" smtClean="0"/>
              <a:t> </a:t>
            </a:r>
            <a:r>
              <a:rPr lang="en-US" altLang="zh-CN" sz="3200" dirty="0"/>
              <a:t>A (</a:t>
            </a:r>
            <a:r>
              <a:rPr lang="en-US" altLang="zh-CN" sz="3200" dirty="0" err="1"/>
              <a:t>CsA</a:t>
            </a:r>
            <a:r>
              <a:rPr lang="en-US" altLang="zh-CN" sz="3200" dirty="0"/>
              <a:t>) </a:t>
            </a:r>
            <a:r>
              <a:rPr lang="en-US" altLang="zh-CN" sz="3200" dirty="0" smtClean="0"/>
              <a:t>can inhibit </a:t>
            </a:r>
            <a:r>
              <a:rPr lang="en-US" altLang="zh-CN" sz="3200" dirty="0" err="1"/>
              <a:t>Wa</a:t>
            </a:r>
            <a:r>
              <a:rPr lang="en-US" altLang="zh-CN" sz="3200" dirty="0"/>
              <a:t> rotavirus replication </a:t>
            </a:r>
            <a:r>
              <a:rPr lang="en-US" altLang="zh-CN" sz="3200" dirty="0" smtClean="0"/>
              <a:t>under various conditions</a:t>
            </a:r>
            <a:endParaRPr lang="zh-CN" alt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96516" y="332656"/>
            <a:ext cx="7239000" cy="1143000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altLang="zh-CN" sz="3200" dirty="0" err="1"/>
              <a:t>cyclosporin</a:t>
            </a:r>
            <a:r>
              <a:rPr lang="en-US" altLang="zh-CN" sz="3200" dirty="0"/>
              <a:t> A (</a:t>
            </a:r>
            <a:r>
              <a:rPr lang="en-US" altLang="zh-CN" sz="3200" dirty="0" err="1"/>
              <a:t>CsA</a:t>
            </a:r>
            <a:r>
              <a:rPr lang="en-US" altLang="zh-CN" sz="3200" dirty="0"/>
              <a:t>) </a:t>
            </a:r>
            <a:r>
              <a:rPr lang="en-US" altLang="zh-CN" sz="3200" dirty="0" smtClean="0"/>
              <a:t>can promote IFN-β but not IFN-α expression</a:t>
            </a:r>
            <a:endParaRPr lang="zh-CN" altLang="en-US" sz="32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6"/>
          <a:stretch/>
        </p:blipFill>
        <p:spPr>
          <a:xfrm>
            <a:off x="2699792" y="1614106"/>
            <a:ext cx="4032448" cy="522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4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  <a:ln>
            <a:solidFill>
              <a:srgbClr val="C00000"/>
            </a:solidFill>
          </a:ln>
        </p:spPr>
        <p:txBody>
          <a:bodyPr/>
          <a:lstStyle/>
          <a:p>
            <a:r>
              <a:rPr lang="en-US" altLang="zh-CN" sz="2800" b="1" dirty="0"/>
              <a:t>Effect of </a:t>
            </a:r>
            <a:r>
              <a:rPr lang="en-US" altLang="zh-CN" sz="2800" b="1" dirty="0" err="1"/>
              <a:t>cyclosporin</a:t>
            </a:r>
            <a:r>
              <a:rPr lang="en-US" altLang="zh-CN" sz="2800" b="1" dirty="0"/>
              <a:t> A (</a:t>
            </a:r>
            <a:r>
              <a:rPr lang="en-US" altLang="zh-CN" sz="2800" b="1" dirty="0" err="1"/>
              <a:t>CsA</a:t>
            </a:r>
            <a:r>
              <a:rPr lang="en-US" altLang="zh-CN" sz="2800" b="1" dirty="0"/>
              <a:t>) on the expression of the </a:t>
            </a:r>
            <a:r>
              <a:rPr lang="en-US" altLang="zh-CN" sz="2800" b="1" dirty="0" err="1"/>
              <a:t>typeⅠinterferon</a:t>
            </a:r>
            <a:r>
              <a:rPr lang="en-US" altLang="zh-CN" sz="2800" b="1" dirty="0"/>
              <a:t> (IFN) signaling pathway regulators</a:t>
            </a:r>
            <a:endParaRPr lang="zh-CN" altLang="en-US" sz="28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130544"/>
            <a:ext cx="6122531" cy="416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4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7" t="5087" r="11336" b="54906"/>
          <a:stretch/>
        </p:blipFill>
        <p:spPr>
          <a:xfrm>
            <a:off x="3775929" y="4293096"/>
            <a:ext cx="4114800" cy="22778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94"/>
          <a:stretch/>
        </p:blipFill>
        <p:spPr>
          <a:xfrm>
            <a:off x="467544" y="2204864"/>
            <a:ext cx="5365785" cy="3019335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  <a:ln>
            <a:solidFill>
              <a:srgbClr val="C00000"/>
            </a:solidFill>
          </a:ln>
        </p:spPr>
        <p:txBody>
          <a:bodyPr/>
          <a:lstStyle/>
          <a:p>
            <a:r>
              <a:rPr lang="en-US" altLang="zh-CN" sz="2800" b="1" dirty="0"/>
              <a:t>Effect of </a:t>
            </a:r>
            <a:r>
              <a:rPr lang="en-US" altLang="zh-CN" sz="2800" b="1" dirty="0" err="1"/>
              <a:t>cyclosporin</a:t>
            </a:r>
            <a:r>
              <a:rPr lang="en-US" altLang="zh-CN" sz="2800" b="1" dirty="0"/>
              <a:t> A (</a:t>
            </a:r>
            <a:r>
              <a:rPr lang="en-US" altLang="zh-CN" sz="2800" b="1" dirty="0" err="1"/>
              <a:t>CsA</a:t>
            </a:r>
            <a:r>
              <a:rPr lang="en-US" altLang="zh-CN" sz="2800" b="1" dirty="0"/>
              <a:t>) on the expression of the </a:t>
            </a:r>
            <a:r>
              <a:rPr lang="en-US" altLang="zh-CN" sz="2800" b="1" dirty="0" err="1"/>
              <a:t>typeⅠinterferon</a:t>
            </a:r>
            <a:r>
              <a:rPr lang="en-US" altLang="zh-CN" sz="2800" b="1" dirty="0"/>
              <a:t> (IFN) signaling pathway regulators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0773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36268" y="188640"/>
            <a:ext cx="7239000" cy="1143000"/>
          </a:xfrm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en-US" altLang="zh-CN" sz="2400" dirty="0" smtClean="0"/>
              <a:t>Expression </a:t>
            </a:r>
            <a:r>
              <a:rPr lang="en-US" altLang="zh-CN" sz="2400" dirty="0"/>
              <a:t>patterns of CYPA in </a:t>
            </a:r>
            <a:r>
              <a:rPr lang="en-US" altLang="zh-CN" sz="2400" dirty="0" err="1"/>
              <a:t>Wa</a:t>
            </a:r>
            <a:r>
              <a:rPr lang="en-US" altLang="zh-CN" sz="2400" dirty="0"/>
              <a:t> rotavirus infected HT-29 cells with treated with </a:t>
            </a:r>
            <a:r>
              <a:rPr lang="en-US" altLang="zh-CN" sz="2400" dirty="0" err="1"/>
              <a:t>CsA</a:t>
            </a:r>
            <a:endParaRPr lang="zh-CN" alt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348880"/>
            <a:ext cx="6900759" cy="3236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654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239000" cy="1143000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altLang="zh-CN" sz="3200" dirty="0"/>
              <a:t>Effect of </a:t>
            </a:r>
            <a:r>
              <a:rPr lang="en-US" altLang="zh-CN" sz="3200" dirty="0" err="1"/>
              <a:t>CsA</a:t>
            </a:r>
            <a:r>
              <a:rPr lang="en-US" altLang="zh-CN" sz="3200" dirty="0"/>
              <a:t> on SA11 rotavirus-infected neonatal mouse model</a:t>
            </a:r>
            <a:endParaRPr lang="zh-CN" altLang="en-US" sz="32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5" r="12519" b="48220"/>
          <a:stretch/>
        </p:blipFill>
        <p:spPr>
          <a:xfrm>
            <a:off x="251520" y="2168915"/>
            <a:ext cx="3815328" cy="34203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>
          <a:xfrm>
            <a:off x="4355976" y="2168915"/>
            <a:ext cx="4179449" cy="342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54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6451" y="332656"/>
            <a:ext cx="7239000" cy="1143000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altLang="zh-CN" sz="3200" dirty="0"/>
              <a:t>Jejunum changes as assessed by histology using a light microscope</a:t>
            </a:r>
            <a:endParaRPr lang="zh-CN" altLang="en-US" sz="32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41520"/>
            <a:ext cx="6696654" cy="491980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19672" y="3645024"/>
            <a:ext cx="25202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/>
              <a:t>(A) RV+PBS group</a:t>
            </a:r>
            <a:endParaRPr lang="zh-CN" alt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148064" y="3645024"/>
            <a:ext cx="252028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(B) </a:t>
            </a:r>
            <a:r>
              <a:rPr lang="en-US" altLang="zh-CN" sz="1600" b="1" dirty="0" err="1"/>
              <a:t>RV+Ribavirin</a:t>
            </a:r>
            <a:r>
              <a:rPr lang="en-US" altLang="zh-CN" sz="1600" b="1" dirty="0"/>
              <a:t> group</a:t>
            </a:r>
            <a:endParaRPr lang="zh-CN" altLang="en-US" sz="1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619672" y="6021288"/>
            <a:ext cx="25202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/>
              <a:t>(C) </a:t>
            </a:r>
            <a:r>
              <a:rPr lang="en-US" altLang="zh-CN" b="1" dirty="0" err="1"/>
              <a:t>RV+CsA</a:t>
            </a:r>
            <a:r>
              <a:rPr lang="en-US" altLang="zh-CN" b="1" dirty="0"/>
              <a:t> group</a:t>
            </a:r>
            <a:endParaRPr lang="zh-CN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26380" y="6021288"/>
            <a:ext cx="25202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/>
              <a:t>(D) PBS group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76654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 descr="F:\E盘\科研\课题组\申子刚\paper\2nd paper\plos one\修改文章最终版\final\figures\Supplementary Table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5" r="12565" b="10772"/>
          <a:stretch/>
        </p:blipFill>
        <p:spPr bwMode="auto">
          <a:xfrm>
            <a:off x="20508" y="1628798"/>
            <a:ext cx="9304020" cy="491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824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0" r="42401" b="50000"/>
          <a:stretch/>
        </p:blipFill>
        <p:spPr>
          <a:xfrm>
            <a:off x="2034073" y="1340768"/>
            <a:ext cx="5262466" cy="53307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188640"/>
            <a:ext cx="8280920" cy="9361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324000" tIns="216000" rtlCol="0">
            <a:noAutofit/>
          </a:bodyPr>
          <a:lstStyle/>
          <a:p>
            <a:pPr algn="ctr"/>
            <a:r>
              <a:rPr lang="en-US" altLang="zh-CN" sz="2800" b="1" dirty="0" err="1" smtClean="0">
                <a:solidFill>
                  <a:srgbClr val="FFFF00"/>
                </a:solidFill>
                <a:latin typeface="Comic Sans MS" pitchFamily="66" charset="0"/>
              </a:rPr>
              <a:t>CsA</a:t>
            </a:r>
            <a:r>
              <a:rPr lang="en-US" altLang="zh-CN" sz="28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altLang="zh-CN" sz="2800" b="1" dirty="0">
                <a:solidFill>
                  <a:srgbClr val="FFFF00"/>
                </a:solidFill>
                <a:latin typeface="Comic Sans MS" pitchFamily="66" charset="0"/>
              </a:rPr>
              <a:t>toxicity analysis in the animal </a:t>
            </a:r>
            <a:r>
              <a:rPr lang="en-US" altLang="zh-CN" sz="2800" b="1" dirty="0" smtClean="0">
                <a:solidFill>
                  <a:srgbClr val="FFFF00"/>
                </a:solidFill>
                <a:latin typeface="Comic Sans MS" pitchFamily="66" charset="0"/>
              </a:rPr>
              <a:t>model</a:t>
            </a:r>
            <a:endParaRPr lang="zh-CN" altLang="en-US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54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0" r="1938" b="46786"/>
          <a:stretch/>
        </p:blipFill>
        <p:spPr bwMode="auto">
          <a:xfrm>
            <a:off x="329395" y="2241594"/>
            <a:ext cx="8358355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标题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324000" tIns="216000" rtlCol="0">
            <a:noAutofit/>
          </a:bodyPr>
          <a:lstStyle/>
          <a:p>
            <a:pPr algn="ctr"/>
            <a:r>
              <a:rPr lang="en-US" altLang="zh-CN" sz="2800" b="1" dirty="0" err="1" smtClean="0">
                <a:solidFill>
                  <a:srgbClr val="FFFF00"/>
                </a:solidFill>
                <a:latin typeface="Comic Sans MS" pitchFamily="66" charset="0"/>
              </a:rPr>
              <a:t>CsA</a:t>
            </a:r>
            <a:r>
              <a:rPr lang="en-US" altLang="zh-CN" sz="28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altLang="zh-CN" sz="2800" b="1" dirty="0">
                <a:solidFill>
                  <a:srgbClr val="FFFF00"/>
                </a:solidFill>
                <a:latin typeface="Comic Sans MS" pitchFamily="66" charset="0"/>
              </a:rPr>
              <a:t>toxicity analysis in the animal </a:t>
            </a:r>
            <a:r>
              <a:rPr lang="en-US" altLang="zh-CN" sz="2800" b="1" dirty="0" smtClean="0">
                <a:solidFill>
                  <a:srgbClr val="FFFF00"/>
                </a:solidFill>
                <a:latin typeface="Comic Sans MS" pitchFamily="66" charset="0"/>
              </a:rPr>
              <a:t>model</a:t>
            </a:r>
            <a:endParaRPr lang="zh-CN" altLang="en-US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01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30" t="1300" r="7076" b="72874"/>
          <a:stretch/>
        </p:blipFill>
        <p:spPr>
          <a:xfrm>
            <a:off x="4910439" y="1442269"/>
            <a:ext cx="2613889" cy="231227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66" t="53790" r="8345" b="19766"/>
          <a:stretch/>
        </p:blipFill>
        <p:spPr>
          <a:xfrm>
            <a:off x="4910439" y="3970567"/>
            <a:ext cx="2613889" cy="23655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59" t="27126" r="7476" b="45749"/>
          <a:stretch/>
        </p:blipFill>
        <p:spPr>
          <a:xfrm>
            <a:off x="1437655" y="3988878"/>
            <a:ext cx="2824711" cy="2331777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656" y="1412776"/>
            <a:ext cx="2824711" cy="2341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7544" y="188640"/>
            <a:ext cx="8280920" cy="93610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lIns="324000" tIns="216000" rtlCol="0">
            <a:noAutofit/>
          </a:bodyPr>
          <a:lstStyle/>
          <a:p>
            <a:pPr algn="ctr"/>
            <a:r>
              <a:rPr lang="en-US" altLang="zh-CN" sz="2800" b="1" dirty="0" err="1" smtClean="0">
                <a:solidFill>
                  <a:srgbClr val="FFFF00"/>
                </a:solidFill>
                <a:latin typeface="Comic Sans MS" pitchFamily="66" charset="0"/>
              </a:rPr>
              <a:t>CsA</a:t>
            </a:r>
            <a:r>
              <a:rPr lang="en-US" altLang="zh-CN" sz="28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altLang="zh-CN" sz="2800" b="1" dirty="0">
                <a:solidFill>
                  <a:srgbClr val="FFFF00"/>
                </a:solidFill>
                <a:latin typeface="Comic Sans MS" pitchFamily="66" charset="0"/>
              </a:rPr>
              <a:t>toxicity analysis in the animal </a:t>
            </a:r>
            <a:r>
              <a:rPr lang="en-US" altLang="zh-CN" sz="2800" b="1" dirty="0" smtClean="0">
                <a:solidFill>
                  <a:srgbClr val="FFFF00"/>
                </a:solidFill>
                <a:latin typeface="Comic Sans MS" pitchFamily="66" charset="0"/>
              </a:rPr>
              <a:t>model</a:t>
            </a:r>
            <a:endParaRPr lang="zh-CN" altLang="en-US" sz="28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63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3608" y="212656"/>
            <a:ext cx="7239000" cy="1143000"/>
          </a:xfrm>
        </p:spPr>
        <p:txBody>
          <a:bodyPr/>
          <a:lstStyle/>
          <a:p>
            <a:r>
              <a:rPr lang="en-US" altLang="zh-CN" dirty="0" smtClean="0"/>
              <a:t>Conclusions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1340768"/>
            <a:ext cx="8208912" cy="4170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200"/>
              </a:lnSpc>
              <a:buFont typeface="Wingdings" pitchFamily="2" charset="2"/>
              <a:buChar char="Ø"/>
            </a:pPr>
            <a:r>
              <a:rPr lang="en-US" altLang="zh-CN" sz="2400" dirty="0" err="1">
                <a:latin typeface="Comic Sans MS" pitchFamily="66" charset="0"/>
              </a:rPr>
              <a:t>CsA</a:t>
            </a:r>
            <a:r>
              <a:rPr lang="en-US" altLang="zh-CN" sz="2400" dirty="0">
                <a:latin typeface="Comic Sans MS" pitchFamily="66" charset="0"/>
              </a:rPr>
              <a:t> treatment of HT-29 cells in vitro suppresses </a:t>
            </a:r>
            <a:r>
              <a:rPr lang="en-US" altLang="zh-CN" sz="2400" dirty="0" err="1">
                <a:latin typeface="Comic Sans MS" pitchFamily="66" charset="0"/>
              </a:rPr>
              <a:t>Wa</a:t>
            </a:r>
            <a:r>
              <a:rPr lang="en-US" altLang="zh-CN" sz="2400" dirty="0">
                <a:latin typeface="Comic Sans MS" pitchFamily="66" charset="0"/>
              </a:rPr>
              <a:t> rotavirus </a:t>
            </a:r>
            <a:r>
              <a:rPr lang="en-US" altLang="zh-CN" sz="2400" dirty="0" smtClean="0">
                <a:latin typeface="Comic Sans MS" pitchFamily="66" charset="0"/>
              </a:rPr>
              <a:t>infection. </a:t>
            </a:r>
            <a:r>
              <a:rPr lang="en-US" altLang="zh-CN" sz="2400" dirty="0">
                <a:latin typeface="Comic Sans MS" pitchFamily="66" charset="0"/>
              </a:rPr>
              <a:t>Furthermore, </a:t>
            </a:r>
            <a:r>
              <a:rPr lang="en-US" altLang="zh-CN" sz="2400" dirty="0" err="1">
                <a:latin typeface="Comic Sans MS" pitchFamily="66" charset="0"/>
              </a:rPr>
              <a:t>CsA</a:t>
            </a:r>
            <a:r>
              <a:rPr lang="en-US" altLang="zh-CN" sz="2400" dirty="0">
                <a:latin typeface="Comic Sans MS" pitchFamily="66" charset="0"/>
              </a:rPr>
              <a:t> inhibited </a:t>
            </a:r>
            <a:r>
              <a:rPr lang="en-US" altLang="zh-CN" sz="2400" dirty="0" err="1">
                <a:latin typeface="Comic Sans MS" pitchFamily="66" charset="0"/>
              </a:rPr>
              <a:t>Wa</a:t>
            </a:r>
            <a:r>
              <a:rPr lang="en-US" altLang="zh-CN" sz="2400" dirty="0">
                <a:latin typeface="Comic Sans MS" pitchFamily="66" charset="0"/>
              </a:rPr>
              <a:t> rotavirus </a:t>
            </a:r>
            <a:r>
              <a:rPr lang="en-US" altLang="zh-CN" sz="2400" dirty="0" smtClean="0">
                <a:latin typeface="Comic Sans MS" pitchFamily="66" charset="0"/>
              </a:rPr>
              <a:t>replication</a:t>
            </a:r>
          </a:p>
          <a:p>
            <a:pPr marL="342900" indent="-342900">
              <a:lnSpc>
                <a:spcPts val="3200"/>
              </a:lnSpc>
              <a:buFont typeface="Wingdings" pitchFamily="2" charset="2"/>
              <a:buChar char="Ø"/>
            </a:pPr>
            <a:r>
              <a:rPr lang="en-US" altLang="zh-CN" sz="2400" dirty="0" err="1">
                <a:latin typeface="Comic Sans MS" pitchFamily="66" charset="0"/>
              </a:rPr>
              <a:t>CsA</a:t>
            </a:r>
            <a:r>
              <a:rPr lang="en-US" altLang="zh-CN" sz="2400" dirty="0">
                <a:latin typeface="Comic Sans MS" pitchFamily="66" charset="0"/>
              </a:rPr>
              <a:t> treatment restores IFN-β expression through suppressing </a:t>
            </a:r>
            <a:r>
              <a:rPr lang="en-US" altLang="zh-CN" sz="2400" dirty="0" err="1">
                <a:latin typeface="Comic Sans MS" pitchFamily="66" charset="0"/>
              </a:rPr>
              <a:t>Wa</a:t>
            </a:r>
            <a:r>
              <a:rPr lang="en-US" altLang="zh-CN" sz="2400" dirty="0">
                <a:latin typeface="Comic Sans MS" pitchFamily="66" charset="0"/>
              </a:rPr>
              <a:t> rotavirus and its proteins, not IFN-α and/or IFN-β regulatory </a:t>
            </a:r>
            <a:r>
              <a:rPr lang="en-US" altLang="zh-CN" sz="2400" dirty="0" smtClean="0">
                <a:latin typeface="Comic Sans MS" pitchFamily="66" charset="0"/>
              </a:rPr>
              <a:t>genes</a:t>
            </a:r>
          </a:p>
          <a:p>
            <a:pPr marL="342900" indent="-342900">
              <a:lnSpc>
                <a:spcPts val="3200"/>
              </a:lnSpc>
              <a:buFont typeface="Wingdings" pitchFamily="2" charset="2"/>
              <a:buChar char="Ø"/>
            </a:pPr>
            <a:r>
              <a:rPr lang="en-US" altLang="zh-CN" sz="2400" dirty="0" err="1">
                <a:latin typeface="Comic Sans MS" pitchFamily="66" charset="0"/>
              </a:rPr>
              <a:t>CsA</a:t>
            </a:r>
            <a:r>
              <a:rPr lang="en-US" altLang="zh-CN" sz="2400" dirty="0">
                <a:latin typeface="Comic Sans MS" pitchFamily="66" charset="0"/>
              </a:rPr>
              <a:t> promoted Interferon Regulatory Factor-5 (IRF-5) </a:t>
            </a:r>
            <a:r>
              <a:rPr lang="en-US" altLang="zh-CN" sz="2400" dirty="0" smtClean="0">
                <a:latin typeface="Comic Sans MS" pitchFamily="66" charset="0"/>
              </a:rPr>
              <a:t>expression, </a:t>
            </a:r>
            <a:r>
              <a:rPr lang="en-US" altLang="zh-CN" sz="2400" dirty="0">
                <a:latin typeface="Comic Sans MS" pitchFamily="66" charset="0"/>
              </a:rPr>
              <a:t>but not IRF-1, IRF-3, or IRF-7.  Additionally, </a:t>
            </a:r>
            <a:r>
              <a:rPr lang="en-US" altLang="zh-CN" sz="2400" dirty="0" err="1">
                <a:latin typeface="Comic Sans MS" pitchFamily="66" charset="0"/>
              </a:rPr>
              <a:t>CsA</a:t>
            </a:r>
            <a:r>
              <a:rPr lang="en-US" altLang="zh-CN" sz="2400" dirty="0">
                <a:latin typeface="Comic Sans MS" pitchFamily="66" charset="0"/>
              </a:rPr>
              <a:t> inhibited SOCS-1 </a:t>
            </a:r>
            <a:r>
              <a:rPr lang="en-US" altLang="zh-CN" sz="2400" dirty="0" smtClean="0">
                <a:latin typeface="Comic Sans MS" pitchFamily="66" charset="0"/>
              </a:rPr>
              <a:t>expression, </a:t>
            </a:r>
            <a:r>
              <a:rPr lang="en-US" altLang="zh-CN" sz="2400" dirty="0">
                <a:latin typeface="Comic Sans MS" pitchFamily="66" charset="0"/>
              </a:rPr>
              <a:t>but not SOCS-2 </a:t>
            </a:r>
            <a:r>
              <a:rPr lang="en-US" altLang="zh-CN" sz="2400" dirty="0" smtClean="0">
                <a:latin typeface="Comic Sans MS" pitchFamily="66" charset="0"/>
              </a:rPr>
              <a:t>or SOCS-3</a:t>
            </a:r>
            <a:endParaRPr lang="zh-CN" altLang="en-US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54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25658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altLang="zh-CN" sz="2400" dirty="0">
                <a:latin typeface="Comic Sans MS" pitchFamily="66" charset="0"/>
              </a:rPr>
              <a:t>The antiviral effect of </a:t>
            </a:r>
            <a:r>
              <a:rPr lang="en-US" altLang="zh-CN" sz="2400" dirty="0" err="1">
                <a:latin typeface="Comic Sans MS" pitchFamily="66" charset="0"/>
              </a:rPr>
              <a:t>CsA</a:t>
            </a:r>
            <a:r>
              <a:rPr lang="en-US" altLang="zh-CN" sz="2400" dirty="0">
                <a:latin typeface="Comic Sans MS" pitchFamily="66" charset="0"/>
              </a:rPr>
              <a:t> was confirmed in an RV-infected neonatal mouse model by evaluation of antigen clearance and assessment of changes in intestinal tissue </a:t>
            </a:r>
            <a:r>
              <a:rPr lang="en-US" altLang="zh-CN" sz="2400" dirty="0" smtClean="0">
                <a:latin typeface="Comic Sans MS" pitchFamily="66" charset="0"/>
              </a:rPr>
              <a:t>pathology</a:t>
            </a:r>
          </a:p>
          <a:p>
            <a:pPr>
              <a:buFont typeface="Wingdings" pitchFamily="2" charset="2"/>
              <a:buChar char="Ø"/>
            </a:pPr>
            <a:r>
              <a:rPr lang="en-US" altLang="zh-CN" sz="2400" dirty="0">
                <a:latin typeface="Comic Sans MS" pitchFamily="66" charset="0"/>
              </a:rPr>
              <a:t>Also, </a:t>
            </a:r>
            <a:r>
              <a:rPr lang="en-US" altLang="zh-CN" sz="2400" dirty="0" smtClean="0">
                <a:latin typeface="Comic Sans MS" pitchFamily="66" charset="0"/>
              </a:rPr>
              <a:t>there was no significant toxicity in the dose range we used in the experiments both in vitro and in vivo.  Such as no </a:t>
            </a:r>
            <a:r>
              <a:rPr lang="en-US" altLang="zh-CN" sz="2400" dirty="0">
                <a:latin typeface="Comic Sans MS" pitchFamily="66" charset="0"/>
              </a:rPr>
              <a:t>differences in T cell frequency or proliferation between the </a:t>
            </a:r>
            <a:r>
              <a:rPr lang="en-US" altLang="zh-CN" sz="2400" dirty="0" err="1">
                <a:latin typeface="Comic Sans MS" pitchFamily="66" charset="0"/>
              </a:rPr>
              <a:t>CsA</a:t>
            </a:r>
            <a:r>
              <a:rPr lang="en-US" altLang="zh-CN" sz="2400" dirty="0">
                <a:latin typeface="Comic Sans MS" pitchFamily="66" charset="0"/>
              </a:rPr>
              <a:t>- and vehicle-treated groups were observed, </a:t>
            </a:r>
            <a:endParaRPr lang="en-US" altLang="zh-CN" sz="24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altLang="zh-CN" sz="2400" dirty="0" err="1" smtClean="0">
                <a:latin typeface="Comic Sans MS" pitchFamily="66" charset="0"/>
              </a:rPr>
              <a:t>CsA</a:t>
            </a:r>
            <a:r>
              <a:rPr lang="en-US" altLang="zh-CN" sz="2400" dirty="0" smtClean="0">
                <a:latin typeface="Comic Sans MS" pitchFamily="66" charset="0"/>
              </a:rPr>
              <a:t> </a:t>
            </a:r>
            <a:r>
              <a:rPr lang="en-US" altLang="zh-CN" sz="2400" dirty="0">
                <a:latin typeface="Comic Sans MS" pitchFamily="66" charset="0"/>
              </a:rPr>
              <a:t>may be a useful candidate to develop a new anti-RV strategy, although further evaluation and characterization of </a:t>
            </a:r>
            <a:r>
              <a:rPr lang="en-US" altLang="zh-CN" sz="2400" dirty="0" err="1">
                <a:latin typeface="Comic Sans MS" pitchFamily="66" charset="0"/>
              </a:rPr>
              <a:t>CsA</a:t>
            </a:r>
            <a:r>
              <a:rPr lang="en-US" altLang="zh-CN" sz="2400" dirty="0">
                <a:latin typeface="Comic Sans MS" pitchFamily="66" charset="0"/>
              </a:rPr>
              <a:t> on RV-induced diarrhea are warranted.</a:t>
            </a:r>
            <a:endParaRPr lang="zh-CN" altLang="en-US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24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WordArt 3"/>
          <p:cNvSpPr>
            <a:spLocks noChangeArrowheads="1" noChangeShapeType="1"/>
          </p:cNvSpPr>
          <p:nvPr/>
        </p:nvSpPr>
        <p:spPr bwMode="auto">
          <a:xfrm>
            <a:off x="5715000" y="1371600"/>
            <a:ext cx="2743200" cy="15859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694"/>
              </a:avLst>
            </a:prstTxWarp>
            <a:scene3d>
              <a:camera prst="legacyPerspectiveBottom"/>
              <a:lightRig rig="legacyFlat3" dir="t"/>
            </a:scene3d>
            <a:sp3d extrusionH="887400" prstMaterial="legacyMatte">
              <a:extrusionClr>
                <a:srgbClr val="FF3300"/>
              </a:extrusionClr>
            </a:sp3d>
          </a:bodyPr>
          <a:lstStyle/>
          <a:p>
            <a:r>
              <a:rPr lang="en-US" altLang="zh-CN" sz="3600" b="1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atin typeface="宋体"/>
                <a:ea typeface="宋体"/>
              </a:rPr>
              <a:t>Thank You!</a:t>
            </a:r>
            <a:endParaRPr lang="zh-CN" altLang="en-US" sz="3600" b="1" kern="1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3300"/>
                  </a:gs>
                  <a:gs pos="100000">
                    <a:schemeClr val="accent2"/>
                  </a:gs>
                </a:gsLst>
                <a:lin ang="5400000" scaled="1"/>
              </a:gradFill>
              <a:latin typeface="宋体"/>
              <a:ea typeface="宋体"/>
            </a:endParaRPr>
          </a:p>
        </p:txBody>
      </p:sp>
      <p:pic>
        <p:nvPicPr>
          <p:cNvPr id="6" name="Picture 4" descr="FLOWERS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44" y="3786188"/>
            <a:ext cx="358140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290764" y="4318724"/>
            <a:ext cx="4572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1" lang="en-US" altLang="zh-CN" sz="3600" b="1" dirty="0" smtClean="0">
                <a:latin typeface="Tahoma" pitchFamily="34" charset="0"/>
                <a:ea typeface="楷体_GB2312" pitchFamily="49" charset="-122"/>
              </a:rPr>
              <a:t>Jintao Li</a:t>
            </a:r>
            <a:endParaRPr kumimoji="1" lang="zh-CN" altLang="en-US" sz="3600" b="1" dirty="0">
              <a:latin typeface="Tahoma" pitchFamily="34" charset="0"/>
              <a:ea typeface="楷体_GB2312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kumimoji="1" lang="en-US" altLang="zh-CN" sz="2400" b="1" dirty="0" smtClean="0">
                <a:latin typeface="Tahoma" pitchFamily="34" charset="0"/>
              </a:rPr>
              <a:t>1307342953@qq.com</a:t>
            </a:r>
            <a:endParaRPr kumimoji="1" lang="en-US" altLang="zh-CN" sz="2400" b="1" dirty="0">
              <a:latin typeface="Tahoma" pitchFamily="34" charset="0"/>
            </a:endParaRPr>
          </a:p>
        </p:txBody>
      </p:sp>
      <p:sp>
        <p:nvSpPr>
          <p:cNvPr id="8" name="Rectangle 6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621084" y="1268760"/>
            <a:ext cx="459898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76250" indent="-476250"/>
            <a:r>
              <a:rPr lang="en-US" altLang="zh-CN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You are always welcome to ask me any questions once you have</a:t>
            </a:r>
          </a:p>
          <a:p>
            <a:pPr marL="476250" indent="-476250"/>
            <a:endParaRPr lang="en-US" altLang="zh-CN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6403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1409</TotalTime>
  <Words>535</Words>
  <Application>Microsoft Office PowerPoint</Application>
  <PresentationFormat>全屏显示(4:3)</PresentationFormat>
  <Paragraphs>62</Paragraphs>
  <Slides>18</Slides>
  <Notes>18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主题​​</vt:lpstr>
      <vt:lpstr>Cyclosporin A restricts rotavirus infection by enhancing type 1 interferon response in infected epithelial cells in vitro and in vivo</vt:lpstr>
      <vt:lpstr>Introduction</vt:lpstr>
      <vt:lpstr>PowerPoint 演示文稿</vt:lpstr>
      <vt:lpstr>Cyclosporin A (CsA) can efficiently inhibit Wa rotavirus replication in vitro</vt:lpstr>
      <vt:lpstr>Cyclosporin A (CsA) can inhibit Wa rotavirus replication under various conditions</vt:lpstr>
      <vt:lpstr>cyclosporin A (CsA) can promote IFN-β but not IFN-α expression</vt:lpstr>
      <vt:lpstr>Effect of cyclosporin A (CsA) on the expression of the typeⅠinterferon (IFN) signaling pathway regulators</vt:lpstr>
      <vt:lpstr>Effect of cyclosporin A (CsA) on the expression of the typeⅠinterferon (IFN) signaling pathway regulators</vt:lpstr>
      <vt:lpstr>Expression patterns of CYPA in Wa rotavirus infected HT-29 cells with treated with CsA</vt:lpstr>
      <vt:lpstr>Effect of CsA on SA11 rotavirus-infected neonatal mouse model</vt:lpstr>
      <vt:lpstr>Jejunum changes as assessed by histology using a light microscope</vt:lpstr>
      <vt:lpstr>PowerPoint 演示文稿</vt:lpstr>
      <vt:lpstr>PowerPoint 演示文稿</vt:lpstr>
      <vt:lpstr>CsA toxicity analysis in the animal model</vt:lpstr>
      <vt:lpstr>PowerPoint 演示文稿</vt:lpstr>
      <vt:lpstr>Conclusions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cp:lastModifiedBy>雨林木风</cp:lastModifiedBy>
  <cp:revision>74</cp:revision>
  <dcterms:modified xsi:type="dcterms:W3CDTF">2014-10-16T14:28:39Z</dcterms:modified>
</cp:coreProperties>
</file>