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1" r:id="rId6"/>
    <p:sldId id="260" r:id="rId7"/>
    <p:sldId id="262" r:id="rId8"/>
    <p:sldId id="263" r:id="rId9"/>
    <p:sldId id="267" r:id="rId10"/>
    <p:sldId id="264" r:id="rId11"/>
    <p:sldId id="265" r:id="rId12"/>
    <p:sldId id="266"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3848" autoAdjust="0"/>
  </p:normalViewPr>
  <p:slideViewPr>
    <p:cSldViewPr>
      <p:cViewPr varScale="1">
        <p:scale>
          <a:sx n="85" d="100"/>
          <a:sy n="85" d="100"/>
        </p:scale>
        <p:origin x="-1987" y="-77"/>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A3CB0D-2CD7-445E-9742-0A6FF7854D4A}" type="datetimeFigureOut">
              <a:rPr lang="en-US" smtClean="0"/>
              <a:t>8/17/2014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345AE7-2963-4212-8A5A-2680DC1B978B}" type="slidenum">
              <a:rPr lang="en-US" smtClean="0"/>
              <a:t>‹#›</a:t>
            </a:fld>
            <a:endParaRPr lang="en-US"/>
          </a:p>
        </p:txBody>
      </p:sp>
    </p:spTree>
    <p:extLst>
      <p:ext uri="{BB962C8B-B14F-4D97-AF65-F5344CB8AC3E}">
        <p14:creationId xmlns:p14="http://schemas.microsoft.com/office/powerpoint/2010/main" val="4256668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As computers and processors have become more powerful, faster, and smaller over the years, their applications in engineering, manufacturing, and industrial environments have proliferated dramatically in recent years. These characteristics allow many complex processes to be controlled via embedded digital code. Cleverly-designed interfaces allow multiple processors to be used, and these capabilities also provide output that can be monitored and adaptively modified in real-time to produce desired system performance.  As the computational capabilities of computers and processors have increased dramatically, the capabilities of modeling, simulation, analysis, and design software applications have also increased in like manner. Many large-scale design and development programs now rely more and more on Modeling and Simulation (M&amp;S) efforts, and less and less on Test and Evaluation (T&amp;E) efforts due to the prohibitive time and cost factors associated with T&amp;E efforts. This treatise discusses the important aspects of this trending change in many industries.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As an introduction to the problem, a short discussion of the evolution of various computing systems, simulation processes and toolsets, and their capabilities and limitations, is presented to give the reader a top-level understanding and appreciation of the uses of various computing systems as they are applied to supporting T&amp;E and M&amp;S activities.  The </a:t>
            </a:r>
            <a:r>
              <a:rPr lang="en-US" sz="1200" kern="1200" dirty="0" err="1" smtClean="0">
                <a:solidFill>
                  <a:schemeClr val="tx1"/>
                </a:solidFill>
                <a:effectLst/>
                <a:latin typeface="+mn-lt"/>
                <a:ea typeface="+mn-ea"/>
                <a:cs typeface="+mn-cs"/>
              </a:rPr>
              <a:t>Matlab</a:t>
            </a:r>
            <a:r>
              <a:rPr lang="en-US" sz="1200" kern="1200" dirty="0" smtClean="0">
                <a:solidFill>
                  <a:schemeClr val="tx1"/>
                </a:solidFill>
                <a:effectLst/>
                <a:latin typeface="+mn-lt"/>
                <a:ea typeface="+mn-ea"/>
                <a:cs typeface="+mn-cs"/>
              </a:rPr>
              <a:t> computational environment is presented as the de facto standard for scientific computing across a breadth of industries and academic disciplines.  A discussion of the uses of </a:t>
            </a:r>
            <a:r>
              <a:rPr lang="en-US" sz="1200" kern="1200" dirty="0" err="1" smtClean="0">
                <a:solidFill>
                  <a:schemeClr val="tx1"/>
                </a:solidFill>
                <a:effectLst/>
                <a:latin typeface="+mn-lt"/>
                <a:ea typeface="+mn-ea"/>
                <a:cs typeface="+mn-cs"/>
              </a:rPr>
              <a:t>Matlab</a:t>
            </a:r>
            <a:r>
              <a:rPr lang="en-US" sz="1200" kern="1200" dirty="0" smtClean="0">
                <a:solidFill>
                  <a:schemeClr val="tx1"/>
                </a:solidFill>
                <a:effectLst/>
                <a:latin typeface="+mn-lt"/>
                <a:ea typeface="+mn-ea"/>
                <a:cs typeface="+mn-cs"/>
              </a:rPr>
              <a:t>, Simulink, and various toolboxes and </a:t>
            </a:r>
            <a:r>
              <a:rPr lang="en-US" sz="1200" kern="1200" dirty="0" err="1" smtClean="0">
                <a:solidFill>
                  <a:schemeClr val="tx1"/>
                </a:solidFill>
                <a:effectLst/>
                <a:latin typeface="+mn-lt"/>
                <a:ea typeface="+mn-ea"/>
                <a:cs typeface="+mn-cs"/>
              </a:rPr>
              <a:t>blocksets</a:t>
            </a:r>
            <a:r>
              <a:rPr lang="en-US" sz="1200" kern="1200" dirty="0" smtClean="0">
                <a:solidFill>
                  <a:schemeClr val="tx1"/>
                </a:solidFill>
                <a:effectLst/>
                <a:latin typeface="+mn-lt"/>
                <a:ea typeface="+mn-ea"/>
                <a:cs typeface="+mn-cs"/>
              </a:rPr>
              <a:t> as applied to the solution of T&amp;E and M&amp;S technical approaches is presented.</a:t>
            </a:r>
          </a:p>
          <a:p>
            <a:endParaRPr lang="en-US" dirty="0"/>
          </a:p>
        </p:txBody>
      </p:sp>
      <p:sp>
        <p:nvSpPr>
          <p:cNvPr id="4" name="Slide Number Placeholder 3"/>
          <p:cNvSpPr>
            <a:spLocks noGrp="1"/>
          </p:cNvSpPr>
          <p:nvPr>
            <p:ph type="sldNum" sz="quarter" idx="10"/>
          </p:nvPr>
        </p:nvSpPr>
        <p:spPr/>
        <p:txBody>
          <a:bodyPr/>
          <a:lstStyle/>
          <a:p>
            <a:fld id="{D7345AE7-2963-4212-8A5A-2680DC1B978B}" type="slidenum">
              <a:rPr lang="en-US" smtClean="0"/>
              <a:t>1</a:t>
            </a:fld>
            <a:endParaRPr lang="en-US"/>
          </a:p>
        </p:txBody>
      </p:sp>
    </p:spTree>
    <p:extLst>
      <p:ext uri="{BB962C8B-B14F-4D97-AF65-F5344CB8AC3E}">
        <p14:creationId xmlns:p14="http://schemas.microsoft.com/office/powerpoint/2010/main" val="357151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When I was in engineering school in the 1970s, we had the following computing facilities for student and faculty use: an IBM 370 mainframe computer hosting the FORTRAN computing language and accessed by keypunched cards submitted via a batch station,</a:t>
            </a:r>
            <a:r>
              <a:rPr lang="en-US" sz="1200" kern="1200" baseline="0" dirty="0" smtClean="0">
                <a:solidFill>
                  <a:schemeClr val="tx1"/>
                </a:solidFill>
                <a:effectLst/>
                <a:latin typeface="+mn-lt"/>
                <a:ea typeface="+mn-ea"/>
                <a:cs typeface="+mn-cs"/>
              </a:rPr>
              <a:t> and</a:t>
            </a:r>
            <a:endParaRPr lang="en-US" dirty="0"/>
          </a:p>
        </p:txBody>
      </p:sp>
      <p:sp>
        <p:nvSpPr>
          <p:cNvPr id="4" name="Slide Number Placeholder 3"/>
          <p:cNvSpPr>
            <a:spLocks noGrp="1"/>
          </p:cNvSpPr>
          <p:nvPr>
            <p:ph type="sldNum" sz="quarter" idx="10"/>
          </p:nvPr>
        </p:nvSpPr>
        <p:spPr/>
        <p:txBody>
          <a:bodyPr/>
          <a:lstStyle/>
          <a:p>
            <a:fld id="{D7345AE7-2963-4212-8A5A-2680DC1B978B}" type="slidenum">
              <a:rPr lang="en-US" smtClean="0"/>
              <a:t>2</a:t>
            </a:fld>
            <a:endParaRPr lang="en-US"/>
          </a:p>
        </p:txBody>
      </p:sp>
    </p:spTree>
    <p:extLst>
      <p:ext uri="{BB962C8B-B14F-4D97-AF65-F5344CB8AC3E}">
        <p14:creationId xmlns:p14="http://schemas.microsoft.com/office/powerpoint/2010/main" val="4162533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machine hosting the BASIC computing language and using time-share terminals available on a first-come, first-served basis, and analog/hybrid computers such as the EAI 580 using patch panels to access operational amplifiers built into the unit. </a:t>
            </a:r>
            <a:endParaRPr lang="en-US" dirty="0"/>
          </a:p>
        </p:txBody>
      </p:sp>
      <p:sp>
        <p:nvSpPr>
          <p:cNvPr id="4" name="Slide Number Placeholder 3"/>
          <p:cNvSpPr>
            <a:spLocks noGrp="1"/>
          </p:cNvSpPr>
          <p:nvPr>
            <p:ph type="sldNum" sz="quarter" idx="10"/>
          </p:nvPr>
        </p:nvSpPr>
        <p:spPr/>
        <p:txBody>
          <a:bodyPr/>
          <a:lstStyle/>
          <a:p>
            <a:fld id="{D7345AE7-2963-4212-8A5A-2680DC1B978B}" type="slidenum">
              <a:rPr lang="en-US" smtClean="0"/>
              <a:t>3</a:t>
            </a:fld>
            <a:endParaRPr lang="en-US"/>
          </a:p>
        </p:txBody>
      </p:sp>
    </p:spTree>
    <p:extLst>
      <p:ext uri="{BB962C8B-B14F-4D97-AF65-F5344CB8AC3E}">
        <p14:creationId xmlns:p14="http://schemas.microsoft.com/office/powerpoint/2010/main" val="593276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“better way” to do M&amp;S activities is for the industry needing such support on a frequent basis to acquire and implement “canned” modeling, simulation, and analysis programs which have already perfected and validated the data input/output (I/O) methods, the numerical integration routines, and the simulation output display and plotting capabilities.</a:t>
            </a:r>
            <a:endParaRPr lang="en-US" dirty="0"/>
          </a:p>
        </p:txBody>
      </p:sp>
      <p:sp>
        <p:nvSpPr>
          <p:cNvPr id="4" name="Slide Number Placeholder 3"/>
          <p:cNvSpPr>
            <a:spLocks noGrp="1"/>
          </p:cNvSpPr>
          <p:nvPr>
            <p:ph type="sldNum" sz="quarter" idx="10"/>
          </p:nvPr>
        </p:nvSpPr>
        <p:spPr/>
        <p:txBody>
          <a:bodyPr/>
          <a:lstStyle/>
          <a:p>
            <a:fld id="{D7345AE7-2963-4212-8A5A-2680DC1B978B}" type="slidenum">
              <a:rPr lang="en-US" smtClean="0"/>
              <a:t>4</a:t>
            </a:fld>
            <a:endParaRPr lang="en-US"/>
          </a:p>
        </p:txBody>
      </p:sp>
    </p:spTree>
    <p:extLst>
      <p:ext uri="{BB962C8B-B14F-4D97-AF65-F5344CB8AC3E}">
        <p14:creationId xmlns:p14="http://schemas.microsoft.com/office/powerpoint/2010/main" val="2947566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use </a:t>
            </a:r>
            <a:r>
              <a:rPr lang="en-US" dirty="0" err="1" smtClean="0"/>
              <a:t>Matlab</a:t>
            </a:r>
            <a:r>
              <a:rPr lang="en-US" dirty="0" smtClean="0"/>
              <a:t> and Simulink together whenever possible</a:t>
            </a:r>
            <a:r>
              <a:rPr lang="en-US" baseline="0" dirty="0" smtClean="0"/>
              <a:t> to set up simulation structures that employ the best features of both tools to maximize the capabilities of my model and simulation development.</a:t>
            </a:r>
            <a:endParaRPr lang="en-US" dirty="0"/>
          </a:p>
        </p:txBody>
      </p:sp>
      <p:sp>
        <p:nvSpPr>
          <p:cNvPr id="4" name="Slide Number Placeholder 3"/>
          <p:cNvSpPr>
            <a:spLocks noGrp="1"/>
          </p:cNvSpPr>
          <p:nvPr>
            <p:ph type="sldNum" sz="quarter" idx="10"/>
          </p:nvPr>
        </p:nvSpPr>
        <p:spPr/>
        <p:txBody>
          <a:bodyPr/>
          <a:lstStyle/>
          <a:p>
            <a:fld id="{D7345AE7-2963-4212-8A5A-2680DC1B978B}" type="slidenum">
              <a:rPr lang="en-US" smtClean="0"/>
              <a:t>5</a:t>
            </a:fld>
            <a:endParaRPr lang="en-US"/>
          </a:p>
        </p:txBody>
      </p:sp>
    </p:spTree>
    <p:extLst>
      <p:ext uri="{BB962C8B-B14F-4D97-AF65-F5344CB8AC3E}">
        <p14:creationId xmlns:p14="http://schemas.microsoft.com/office/powerpoint/2010/main" val="26397935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Mainstays for electronics</a:t>
            </a:r>
            <a:r>
              <a:rPr lang="en-US" baseline="0" dirty="0" smtClean="0"/>
              <a:t> and mechanical design and analysis, as well as drafting.</a:t>
            </a:r>
            <a:endParaRPr lang="en-US" dirty="0"/>
          </a:p>
        </p:txBody>
      </p:sp>
      <p:sp>
        <p:nvSpPr>
          <p:cNvPr id="4" name="Slide Number Placeholder 3"/>
          <p:cNvSpPr>
            <a:spLocks noGrp="1"/>
          </p:cNvSpPr>
          <p:nvPr>
            <p:ph type="sldNum" sz="quarter" idx="10"/>
          </p:nvPr>
        </p:nvSpPr>
        <p:spPr/>
        <p:txBody>
          <a:bodyPr/>
          <a:lstStyle/>
          <a:p>
            <a:fld id="{D7345AE7-2963-4212-8A5A-2680DC1B978B}" type="slidenum">
              <a:rPr lang="en-US" smtClean="0"/>
              <a:t>6</a:t>
            </a:fld>
            <a:endParaRPr lang="en-US"/>
          </a:p>
        </p:txBody>
      </p:sp>
    </p:spTree>
    <p:extLst>
      <p:ext uri="{BB962C8B-B14F-4D97-AF65-F5344CB8AC3E}">
        <p14:creationId xmlns:p14="http://schemas.microsoft.com/office/powerpoint/2010/main" val="15604135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21C442C-6899-4AAA-AD2E-159F32BC579A}" type="datetimeFigureOut">
              <a:rPr lang="en-US" smtClean="0"/>
              <a:t>8/17/2014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DF9E9F-8977-4FFC-B2B5-878B13FC28E2}" type="slidenum">
              <a:rPr lang="en-US" smtClean="0"/>
              <a:t>‹#›</a:t>
            </a:fld>
            <a:endParaRPr lang="en-US"/>
          </a:p>
        </p:txBody>
      </p:sp>
    </p:spTree>
    <p:extLst>
      <p:ext uri="{BB962C8B-B14F-4D97-AF65-F5344CB8AC3E}">
        <p14:creationId xmlns:p14="http://schemas.microsoft.com/office/powerpoint/2010/main" val="1974738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1C442C-6899-4AAA-AD2E-159F32BC579A}" type="datetimeFigureOut">
              <a:rPr lang="en-US" smtClean="0"/>
              <a:t>8/17/2014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DF9E9F-8977-4FFC-B2B5-878B13FC28E2}" type="slidenum">
              <a:rPr lang="en-US" smtClean="0"/>
              <a:t>‹#›</a:t>
            </a:fld>
            <a:endParaRPr lang="en-US"/>
          </a:p>
        </p:txBody>
      </p:sp>
    </p:spTree>
    <p:extLst>
      <p:ext uri="{BB962C8B-B14F-4D97-AF65-F5344CB8AC3E}">
        <p14:creationId xmlns:p14="http://schemas.microsoft.com/office/powerpoint/2010/main" val="3810041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21C442C-6899-4AAA-AD2E-159F32BC579A}" type="datetimeFigureOut">
              <a:rPr lang="en-US" smtClean="0"/>
              <a:t>8/17/2014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DF9E9F-8977-4FFC-B2B5-878B13FC28E2}" type="slidenum">
              <a:rPr lang="en-US" smtClean="0"/>
              <a:t>‹#›</a:t>
            </a:fld>
            <a:endParaRPr lang="en-US"/>
          </a:p>
        </p:txBody>
      </p:sp>
    </p:spTree>
    <p:extLst>
      <p:ext uri="{BB962C8B-B14F-4D97-AF65-F5344CB8AC3E}">
        <p14:creationId xmlns:p14="http://schemas.microsoft.com/office/powerpoint/2010/main" val="411536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21C442C-6899-4AAA-AD2E-159F32BC579A}" type="datetimeFigureOut">
              <a:rPr lang="en-US" smtClean="0"/>
              <a:t>8/17/2014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DF9E9F-8977-4FFC-B2B5-878B13FC28E2}" type="slidenum">
              <a:rPr lang="en-US" smtClean="0"/>
              <a:t>‹#›</a:t>
            </a:fld>
            <a:endParaRPr lang="en-US"/>
          </a:p>
        </p:txBody>
      </p:sp>
    </p:spTree>
    <p:extLst>
      <p:ext uri="{BB962C8B-B14F-4D97-AF65-F5344CB8AC3E}">
        <p14:creationId xmlns:p14="http://schemas.microsoft.com/office/powerpoint/2010/main" val="2449391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21C442C-6899-4AAA-AD2E-159F32BC579A}" type="datetimeFigureOut">
              <a:rPr lang="en-US" smtClean="0"/>
              <a:t>8/17/2014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DF9E9F-8977-4FFC-B2B5-878B13FC28E2}" type="slidenum">
              <a:rPr lang="en-US" smtClean="0"/>
              <a:t>‹#›</a:t>
            </a:fld>
            <a:endParaRPr lang="en-US"/>
          </a:p>
        </p:txBody>
      </p:sp>
    </p:spTree>
    <p:extLst>
      <p:ext uri="{BB962C8B-B14F-4D97-AF65-F5344CB8AC3E}">
        <p14:creationId xmlns:p14="http://schemas.microsoft.com/office/powerpoint/2010/main" val="2201212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21C442C-6899-4AAA-AD2E-159F32BC579A}" type="datetimeFigureOut">
              <a:rPr lang="en-US" smtClean="0"/>
              <a:t>8/17/2014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DF9E9F-8977-4FFC-B2B5-878B13FC28E2}" type="slidenum">
              <a:rPr lang="en-US" smtClean="0"/>
              <a:t>‹#›</a:t>
            </a:fld>
            <a:endParaRPr lang="en-US"/>
          </a:p>
        </p:txBody>
      </p:sp>
    </p:spTree>
    <p:extLst>
      <p:ext uri="{BB962C8B-B14F-4D97-AF65-F5344CB8AC3E}">
        <p14:creationId xmlns:p14="http://schemas.microsoft.com/office/powerpoint/2010/main" val="4047957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1C442C-6899-4AAA-AD2E-159F32BC579A}" type="datetimeFigureOut">
              <a:rPr lang="en-US" smtClean="0"/>
              <a:t>8/17/2014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DF9E9F-8977-4FFC-B2B5-878B13FC28E2}" type="slidenum">
              <a:rPr lang="en-US" smtClean="0"/>
              <a:t>‹#›</a:t>
            </a:fld>
            <a:endParaRPr lang="en-US"/>
          </a:p>
        </p:txBody>
      </p:sp>
    </p:spTree>
    <p:extLst>
      <p:ext uri="{BB962C8B-B14F-4D97-AF65-F5344CB8AC3E}">
        <p14:creationId xmlns:p14="http://schemas.microsoft.com/office/powerpoint/2010/main" val="2528109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1C442C-6899-4AAA-AD2E-159F32BC579A}" type="datetimeFigureOut">
              <a:rPr lang="en-US" smtClean="0"/>
              <a:t>8/17/2014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DF9E9F-8977-4FFC-B2B5-878B13FC28E2}" type="slidenum">
              <a:rPr lang="en-US" smtClean="0"/>
              <a:t>‹#›</a:t>
            </a:fld>
            <a:endParaRPr lang="en-US"/>
          </a:p>
        </p:txBody>
      </p:sp>
    </p:spTree>
    <p:extLst>
      <p:ext uri="{BB962C8B-B14F-4D97-AF65-F5344CB8AC3E}">
        <p14:creationId xmlns:p14="http://schemas.microsoft.com/office/powerpoint/2010/main" val="865187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1C442C-6899-4AAA-AD2E-159F32BC579A}" type="datetimeFigureOut">
              <a:rPr lang="en-US" smtClean="0"/>
              <a:t>8/17/2014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DF9E9F-8977-4FFC-B2B5-878B13FC28E2}" type="slidenum">
              <a:rPr lang="en-US" smtClean="0"/>
              <a:t>‹#›</a:t>
            </a:fld>
            <a:endParaRPr lang="en-US"/>
          </a:p>
        </p:txBody>
      </p:sp>
    </p:spTree>
    <p:extLst>
      <p:ext uri="{BB962C8B-B14F-4D97-AF65-F5344CB8AC3E}">
        <p14:creationId xmlns:p14="http://schemas.microsoft.com/office/powerpoint/2010/main" val="1088827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1C442C-6899-4AAA-AD2E-159F32BC579A}" type="datetimeFigureOut">
              <a:rPr lang="en-US" smtClean="0"/>
              <a:t>8/17/2014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DF9E9F-8977-4FFC-B2B5-878B13FC28E2}" type="slidenum">
              <a:rPr lang="en-US" smtClean="0"/>
              <a:t>‹#›</a:t>
            </a:fld>
            <a:endParaRPr lang="en-US"/>
          </a:p>
        </p:txBody>
      </p:sp>
    </p:spTree>
    <p:extLst>
      <p:ext uri="{BB962C8B-B14F-4D97-AF65-F5344CB8AC3E}">
        <p14:creationId xmlns:p14="http://schemas.microsoft.com/office/powerpoint/2010/main" val="4210196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1C442C-6899-4AAA-AD2E-159F32BC579A}" type="datetimeFigureOut">
              <a:rPr lang="en-US" smtClean="0"/>
              <a:t>8/17/2014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DF9E9F-8977-4FFC-B2B5-878B13FC28E2}" type="slidenum">
              <a:rPr lang="en-US" smtClean="0"/>
              <a:t>‹#›</a:t>
            </a:fld>
            <a:endParaRPr lang="en-US"/>
          </a:p>
        </p:txBody>
      </p:sp>
    </p:spTree>
    <p:extLst>
      <p:ext uri="{BB962C8B-B14F-4D97-AF65-F5344CB8AC3E}">
        <p14:creationId xmlns:p14="http://schemas.microsoft.com/office/powerpoint/2010/main" val="672633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1C442C-6899-4AAA-AD2E-159F32BC579A}" type="datetimeFigureOut">
              <a:rPr lang="en-US" smtClean="0"/>
              <a:t>8/17/2014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DF9E9F-8977-4FFC-B2B5-878B13FC28E2}" type="slidenum">
              <a:rPr lang="en-US" smtClean="0"/>
              <a:t>‹#›</a:t>
            </a:fld>
            <a:endParaRPr lang="en-US"/>
          </a:p>
        </p:txBody>
      </p:sp>
    </p:spTree>
    <p:extLst>
      <p:ext uri="{BB962C8B-B14F-4D97-AF65-F5344CB8AC3E}">
        <p14:creationId xmlns:p14="http://schemas.microsoft.com/office/powerpoint/2010/main" val="11721091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linkedin.com/pub/jim-sellers-msee-bsee/20/55/8a8/"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incoseonline.org.uk/Documents/zGuides/Z9_model_based_WEB.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447800"/>
            <a:ext cx="7772400" cy="1470025"/>
          </a:xfrm>
        </p:spPr>
        <p:txBody>
          <a:bodyPr>
            <a:normAutofit fontScale="90000"/>
          </a:bodyPr>
          <a:lstStyle/>
          <a:p>
            <a:r>
              <a:rPr lang="en-US" b="1" dirty="0"/>
              <a:t>Iterative Use of Modeling &amp; Simulation (M&amp;S) and Test &amp; Evaluation (T&amp;E) in Engineering and Manufacturing Environments</a:t>
            </a:r>
            <a:r>
              <a:rPr lang="en-US" dirty="0"/>
              <a:t/>
            </a:r>
            <a:br>
              <a:rPr lang="en-US" dirty="0"/>
            </a:br>
            <a:endParaRPr lang="en-US" dirty="0"/>
          </a:p>
        </p:txBody>
      </p:sp>
      <p:sp>
        <p:nvSpPr>
          <p:cNvPr id="3" name="Subtitle 2"/>
          <p:cNvSpPr>
            <a:spLocks noGrp="1"/>
          </p:cNvSpPr>
          <p:nvPr>
            <p:ph type="subTitle" idx="1"/>
          </p:nvPr>
        </p:nvSpPr>
        <p:spPr>
          <a:xfrm>
            <a:off x="0" y="3886200"/>
            <a:ext cx="9144000" cy="1752600"/>
          </a:xfrm>
        </p:spPr>
        <p:txBody>
          <a:bodyPr>
            <a:normAutofit/>
          </a:bodyPr>
          <a:lstStyle/>
          <a:p>
            <a:r>
              <a:rPr lang="en-US" sz="2000" b="1" dirty="0"/>
              <a:t>Jim Sellers, IEEE Senior Member</a:t>
            </a:r>
            <a:endParaRPr lang="en-US" sz="2000" dirty="0"/>
          </a:p>
          <a:p>
            <a:r>
              <a:rPr lang="en-US" sz="2000" b="1" dirty="0"/>
              <a:t>Independent Mechatronics Systems Engineering Consultant</a:t>
            </a:r>
            <a:endParaRPr lang="en-US" sz="2000" dirty="0"/>
          </a:p>
          <a:p>
            <a:r>
              <a:rPr lang="en-US" sz="2000" b="1" dirty="0"/>
              <a:t>Black Mountain, NC USA 28711</a:t>
            </a:r>
            <a:endParaRPr lang="en-US" sz="2000" dirty="0"/>
          </a:p>
          <a:p>
            <a:pPr fontAlgn="t"/>
            <a:r>
              <a:rPr lang="en-US" sz="2000" b="1" u="sng" dirty="0">
                <a:hlinkClick r:id="rId3"/>
              </a:rPr>
              <a:t>www.linkedin.com/pub/jim-sellers-msee-bsee/20/55/8a8/</a:t>
            </a:r>
            <a:endParaRPr lang="en-US" sz="2000" dirty="0"/>
          </a:p>
          <a:p>
            <a:endParaRPr lang="en-US" dirty="0"/>
          </a:p>
        </p:txBody>
      </p:sp>
    </p:spTree>
    <p:extLst>
      <p:ext uri="{BB962C8B-B14F-4D97-AF65-F5344CB8AC3E}">
        <p14:creationId xmlns:p14="http://schemas.microsoft.com/office/powerpoint/2010/main" val="11739001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33196"/>
            <a:ext cx="9144000" cy="1143000"/>
          </a:xfrm>
        </p:spPr>
        <p:txBody>
          <a:bodyPr>
            <a:normAutofit/>
          </a:bodyPr>
          <a:lstStyle/>
          <a:p>
            <a:r>
              <a:rPr lang="en-US" sz="3200" b="1" dirty="0" smtClean="0"/>
              <a:t>Early Computing Technologies</a:t>
            </a:r>
            <a:endParaRPr lang="en-US" sz="3200" b="1" dirty="0"/>
          </a:p>
        </p:txBody>
      </p:sp>
      <p:pic>
        <p:nvPicPr>
          <p:cNvPr id="6" name="Content Placeholder 5"/>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a:xfrm>
            <a:off x="457200" y="1219200"/>
            <a:ext cx="1971675" cy="1971675"/>
          </a:xfrm>
          <a:prstGeom prst="rect">
            <a:avLst/>
          </a:prstGeom>
        </p:spPr>
      </p:pic>
      <p:pic>
        <p:nvPicPr>
          <p:cNvPr id="7" name="Picture 6"/>
          <p:cNvPicPr/>
          <p:nvPr/>
        </p:nvPicPr>
        <p:blipFill>
          <a:blip r:embed="rId4">
            <a:extLst>
              <a:ext uri="{28A0092B-C50C-407E-A947-70E740481C1C}">
                <a14:useLocalDpi xmlns:a14="http://schemas.microsoft.com/office/drawing/2010/main" val="0"/>
              </a:ext>
            </a:extLst>
          </a:blip>
          <a:stretch>
            <a:fillRect/>
          </a:stretch>
        </p:blipFill>
        <p:spPr>
          <a:xfrm>
            <a:off x="3429000" y="1219200"/>
            <a:ext cx="2164080" cy="1981200"/>
          </a:xfrm>
          <a:prstGeom prst="rect">
            <a:avLst/>
          </a:prstGeom>
        </p:spPr>
      </p:pic>
      <p:pic>
        <p:nvPicPr>
          <p:cNvPr id="8" name="Picture 7"/>
          <p:cNvPicPr/>
          <p:nvPr/>
        </p:nvPicPr>
        <p:blipFill>
          <a:blip r:embed="rId5">
            <a:extLst>
              <a:ext uri="{28A0092B-C50C-407E-A947-70E740481C1C}">
                <a14:useLocalDpi xmlns:a14="http://schemas.microsoft.com/office/drawing/2010/main" val="0"/>
              </a:ext>
            </a:extLst>
          </a:blip>
          <a:stretch>
            <a:fillRect/>
          </a:stretch>
        </p:blipFill>
        <p:spPr>
          <a:xfrm>
            <a:off x="6629400" y="1232026"/>
            <a:ext cx="2095500" cy="1981200"/>
          </a:xfrm>
          <a:prstGeom prst="rect">
            <a:avLst/>
          </a:prstGeom>
        </p:spPr>
      </p:pic>
      <p:sp>
        <p:nvSpPr>
          <p:cNvPr id="10" name="Rectangle 9"/>
          <p:cNvSpPr/>
          <p:nvPr/>
        </p:nvSpPr>
        <p:spPr>
          <a:xfrm>
            <a:off x="0" y="3200400"/>
            <a:ext cx="9144000" cy="369332"/>
          </a:xfrm>
          <a:prstGeom prst="rect">
            <a:avLst/>
          </a:prstGeom>
        </p:spPr>
        <p:txBody>
          <a:bodyPr wrap="square">
            <a:spAutoFit/>
          </a:bodyPr>
          <a:lstStyle/>
          <a:p>
            <a:pPr algn="ctr"/>
            <a:r>
              <a:rPr lang="en-US" dirty="0"/>
              <a:t>Typical IBM 370 Mainframe Components (</a:t>
            </a:r>
            <a:r>
              <a:rPr lang="en-US" i="1" dirty="0"/>
              <a:t>Courtesy IBM</a:t>
            </a:r>
            <a:r>
              <a:rPr lang="en-US" dirty="0"/>
              <a:t>)</a:t>
            </a:r>
          </a:p>
        </p:txBody>
      </p:sp>
      <p:pic>
        <p:nvPicPr>
          <p:cNvPr id="11" name="Picture 10"/>
          <p:cNvPicPr/>
          <p:nvPr/>
        </p:nvPicPr>
        <p:blipFill>
          <a:blip r:embed="rId6">
            <a:extLst>
              <a:ext uri="{28A0092B-C50C-407E-A947-70E740481C1C}">
                <a14:useLocalDpi xmlns:a14="http://schemas.microsoft.com/office/drawing/2010/main" val="0"/>
              </a:ext>
            </a:extLst>
          </a:blip>
          <a:stretch>
            <a:fillRect/>
          </a:stretch>
        </p:blipFill>
        <p:spPr>
          <a:xfrm>
            <a:off x="1524000" y="3961646"/>
            <a:ext cx="2857500" cy="1943100"/>
          </a:xfrm>
          <a:prstGeom prst="rect">
            <a:avLst/>
          </a:prstGeom>
        </p:spPr>
      </p:pic>
      <p:pic>
        <p:nvPicPr>
          <p:cNvPr id="12" name="Picture 11"/>
          <p:cNvPicPr/>
          <p:nvPr/>
        </p:nvPicPr>
        <p:blipFill>
          <a:blip r:embed="rId7">
            <a:extLst>
              <a:ext uri="{28A0092B-C50C-407E-A947-70E740481C1C}">
                <a14:useLocalDpi xmlns:a14="http://schemas.microsoft.com/office/drawing/2010/main" val="0"/>
              </a:ext>
            </a:extLst>
          </a:blip>
          <a:stretch>
            <a:fillRect/>
          </a:stretch>
        </p:blipFill>
        <p:spPr>
          <a:xfrm>
            <a:off x="4648200" y="3961646"/>
            <a:ext cx="2857500" cy="1933575"/>
          </a:xfrm>
          <a:prstGeom prst="rect">
            <a:avLst/>
          </a:prstGeom>
        </p:spPr>
      </p:pic>
      <p:sp>
        <p:nvSpPr>
          <p:cNvPr id="13" name="Rectangle 12"/>
          <p:cNvSpPr/>
          <p:nvPr/>
        </p:nvSpPr>
        <p:spPr>
          <a:xfrm>
            <a:off x="19616" y="5895221"/>
            <a:ext cx="9144000" cy="369332"/>
          </a:xfrm>
          <a:prstGeom prst="rect">
            <a:avLst/>
          </a:prstGeom>
        </p:spPr>
        <p:txBody>
          <a:bodyPr wrap="square">
            <a:spAutoFit/>
          </a:bodyPr>
          <a:lstStyle/>
          <a:p>
            <a:pPr algn="ctr"/>
            <a:r>
              <a:rPr lang="en-US" dirty="0"/>
              <a:t>Keypunch Machine and Keypunch Card (</a:t>
            </a:r>
            <a:r>
              <a:rPr lang="en-US" i="1" dirty="0"/>
              <a:t>Courtesy Bing)</a:t>
            </a:r>
            <a:endParaRPr lang="en-US" dirty="0"/>
          </a:p>
        </p:txBody>
      </p:sp>
    </p:spTree>
    <p:extLst>
      <p:ext uri="{BB962C8B-B14F-4D97-AF65-F5344CB8AC3E}">
        <p14:creationId xmlns:p14="http://schemas.microsoft.com/office/powerpoint/2010/main" val="24096227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3200" b="1" dirty="0" smtClean="0"/>
              <a:t>Early Computing Technologies</a:t>
            </a:r>
            <a:endParaRPr lang="en-US" sz="3200" b="1" dirty="0"/>
          </a:p>
        </p:txBody>
      </p:sp>
      <p:pic>
        <p:nvPicPr>
          <p:cNvPr id="4" name="Content Placeholder 3"/>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a:xfrm>
            <a:off x="2057400" y="1066800"/>
            <a:ext cx="2143125" cy="2133600"/>
          </a:xfrm>
          <a:prstGeom prst="rect">
            <a:avLst/>
          </a:prstGeom>
        </p:spPr>
      </p:pic>
      <p:pic>
        <p:nvPicPr>
          <p:cNvPr id="5" name="Picture 4"/>
          <p:cNvPicPr/>
          <p:nvPr/>
        </p:nvPicPr>
        <p:blipFill>
          <a:blip r:embed="rId4">
            <a:extLst>
              <a:ext uri="{28A0092B-C50C-407E-A947-70E740481C1C}">
                <a14:useLocalDpi xmlns:a14="http://schemas.microsoft.com/office/drawing/2010/main" val="0"/>
              </a:ext>
            </a:extLst>
          </a:blip>
          <a:stretch>
            <a:fillRect/>
          </a:stretch>
        </p:blipFill>
        <p:spPr>
          <a:xfrm>
            <a:off x="4876798" y="1066800"/>
            <a:ext cx="2143125" cy="2133600"/>
          </a:xfrm>
          <a:prstGeom prst="rect">
            <a:avLst/>
          </a:prstGeom>
        </p:spPr>
      </p:pic>
      <p:sp>
        <p:nvSpPr>
          <p:cNvPr id="6" name="Rectangle 5"/>
          <p:cNvSpPr/>
          <p:nvPr/>
        </p:nvSpPr>
        <p:spPr>
          <a:xfrm>
            <a:off x="0" y="3318737"/>
            <a:ext cx="9144000" cy="369332"/>
          </a:xfrm>
          <a:prstGeom prst="rect">
            <a:avLst/>
          </a:prstGeom>
        </p:spPr>
        <p:txBody>
          <a:bodyPr wrap="square">
            <a:spAutoFit/>
          </a:bodyPr>
          <a:lstStyle/>
          <a:p>
            <a:pPr algn="ctr"/>
            <a:r>
              <a:rPr lang="en-US" dirty="0"/>
              <a:t>BASIC Terminal and Paper Tape Punch</a:t>
            </a:r>
            <a:r>
              <a:rPr lang="en-US" i="1" dirty="0"/>
              <a:t>  (Courtesy Bing)</a:t>
            </a:r>
            <a:endParaRPr lang="en-US" dirty="0"/>
          </a:p>
        </p:txBody>
      </p:sp>
      <p:pic>
        <p:nvPicPr>
          <p:cNvPr id="7" name="Picture 6"/>
          <p:cNvPicPr/>
          <p:nvPr/>
        </p:nvPicPr>
        <p:blipFill>
          <a:blip r:embed="rId5">
            <a:extLst>
              <a:ext uri="{28A0092B-C50C-407E-A947-70E740481C1C}">
                <a14:useLocalDpi xmlns:a14="http://schemas.microsoft.com/office/drawing/2010/main" val="0"/>
              </a:ext>
            </a:extLst>
          </a:blip>
          <a:stretch>
            <a:fillRect/>
          </a:stretch>
        </p:blipFill>
        <p:spPr>
          <a:xfrm>
            <a:off x="2227907" y="3810000"/>
            <a:ext cx="4572000" cy="2255520"/>
          </a:xfrm>
          <a:prstGeom prst="rect">
            <a:avLst/>
          </a:prstGeom>
        </p:spPr>
      </p:pic>
      <p:sp>
        <p:nvSpPr>
          <p:cNvPr id="8" name="Rectangle 7"/>
          <p:cNvSpPr/>
          <p:nvPr/>
        </p:nvSpPr>
        <p:spPr>
          <a:xfrm>
            <a:off x="-15552" y="6083790"/>
            <a:ext cx="9122121" cy="369332"/>
          </a:xfrm>
          <a:prstGeom prst="rect">
            <a:avLst/>
          </a:prstGeom>
        </p:spPr>
        <p:txBody>
          <a:bodyPr wrap="square">
            <a:spAutoFit/>
          </a:bodyPr>
          <a:lstStyle/>
          <a:p>
            <a:pPr algn="ctr"/>
            <a:r>
              <a:rPr lang="en-US" dirty="0"/>
              <a:t>Electronic Associates Incorporated (EAI) Hybrid Computer  </a:t>
            </a:r>
            <a:r>
              <a:rPr lang="en-US" i="1" dirty="0"/>
              <a:t>(Courtesy Bing)</a:t>
            </a:r>
            <a:endParaRPr lang="en-US" dirty="0"/>
          </a:p>
        </p:txBody>
      </p:sp>
    </p:spTree>
    <p:extLst>
      <p:ext uri="{BB962C8B-B14F-4D97-AF65-F5344CB8AC3E}">
        <p14:creationId xmlns:p14="http://schemas.microsoft.com/office/powerpoint/2010/main" val="20721055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7" y="0"/>
            <a:ext cx="9144000" cy="1066800"/>
          </a:xfrm>
        </p:spPr>
        <p:txBody>
          <a:bodyPr>
            <a:normAutofit/>
          </a:bodyPr>
          <a:lstStyle/>
          <a:p>
            <a:r>
              <a:rPr lang="en-US" sz="3200" b="1" dirty="0" smtClean="0"/>
              <a:t>Historical Chronology of Modeling and Simulation</a:t>
            </a:r>
            <a:endParaRPr lang="en-US" sz="3200" b="1" dirty="0"/>
          </a:p>
        </p:txBody>
      </p:sp>
      <p:sp>
        <p:nvSpPr>
          <p:cNvPr id="3" name="Content Placeholder 2"/>
          <p:cNvSpPr>
            <a:spLocks noGrp="1"/>
          </p:cNvSpPr>
          <p:nvPr>
            <p:ph idx="1"/>
          </p:nvPr>
        </p:nvSpPr>
        <p:spPr>
          <a:xfrm>
            <a:off x="685800" y="1371600"/>
            <a:ext cx="8458200" cy="5486400"/>
          </a:xfrm>
        </p:spPr>
        <p:txBody>
          <a:bodyPr/>
          <a:lstStyle/>
          <a:p>
            <a:r>
              <a:rPr lang="en-US" sz="2800" dirty="0" smtClean="0"/>
              <a:t>Custom FORTRAN and BASIC Code</a:t>
            </a:r>
          </a:p>
          <a:p>
            <a:r>
              <a:rPr lang="en-US" sz="2800" dirty="0" smtClean="0"/>
              <a:t>Continuous Systems Modeling Program (CSMP)</a:t>
            </a:r>
          </a:p>
          <a:p>
            <a:r>
              <a:rPr lang="en-US" sz="2800" dirty="0"/>
              <a:t>Advanced Continuous Systems </a:t>
            </a:r>
            <a:r>
              <a:rPr lang="en-US" sz="2800" dirty="0" smtClean="0"/>
              <a:t>Language (ACSL)</a:t>
            </a:r>
          </a:p>
          <a:p>
            <a:r>
              <a:rPr lang="en-US" sz="2800" dirty="0"/>
              <a:t>Engineering Analysis System (EASY5</a:t>
            </a:r>
            <a:r>
              <a:rPr lang="en-US" sz="2800" dirty="0" smtClean="0"/>
              <a:t>)</a:t>
            </a:r>
          </a:p>
          <a:p>
            <a:r>
              <a:rPr lang="en-US" sz="2800" dirty="0" err="1" smtClean="0"/>
              <a:t>Matrix</a:t>
            </a:r>
            <a:r>
              <a:rPr lang="en-US" sz="2800" baseline="-25000" dirty="0" err="1" smtClean="0"/>
              <a:t>x</a:t>
            </a:r>
            <a:r>
              <a:rPr lang="en-US" sz="2800" baseline="-25000" dirty="0" smtClean="0"/>
              <a:t> </a:t>
            </a:r>
            <a:r>
              <a:rPr lang="en-US" sz="2800" dirty="0" smtClean="0"/>
              <a:t>and </a:t>
            </a:r>
            <a:r>
              <a:rPr lang="en-US" sz="2800" dirty="0" err="1" smtClean="0"/>
              <a:t>Xmath</a:t>
            </a:r>
            <a:endParaRPr lang="en-US" sz="2800" baseline="-25000" dirty="0" smtClean="0"/>
          </a:p>
          <a:p>
            <a:r>
              <a:rPr lang="en-US" sz="2800" dirty="0" err="1" smtClean="0"/>
              <a:t>Matlab</a:t>
            </a:r>
            <a:r>
              <a:rPr lang="en-US" sz="2800" dirty="0" smtClean="0"/>
              <a:t> and Simulink – de facto standards now</a:t>
            </a:r>
          </a:p>
          <a:p>
            <a:r>
              <a:rPr lang="en-US" sz="2800" dirty="0" smtClean="0"/>
              <a:t>Maple and Mathcad</a:t>
            </a:r>
          </a:p>
          <a:p>
            <a:r>
              <a:rPr lang="en-US" sz="2800" dirty="0" smtClean="0"/>
              <a:t>Mathematica</a:t>
            </a:r>
          </a:p>
          <a:p>
            <a:r>
              <a:rPr lang="en-US" sz="2800" dirty="0" smtClean="0"/>
              <a:t>Minitab statistical analysis toolset</a:t>
            </a:r>
          </a:p>
          <a:p>
            <a:pPr marL="0" indent="0">
              <a:buNone/>
            </a:pPr>
            <a:endParaRPr lang="en-US" dirty="0" smtClean="0"/>
          </a:p>
        </p:txBody>
      </p:sp>
    </p:spTree>
    <p:extLst>
      <p:ext uri="{BB962C8B-B14F-4D97-AF65-F5344CB8AC3E}">
        <p14:creationId xmlns:p14="http://schemas.microsoft.com/office/powerpoint/2010/main" val="4279450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rmAutofit/>
          </a:bodyPr>
          <a:lstStyle/>
          <a:p>
            <a:r>
              <a:rPr lang="en-US" sz="3200" b="1" dirty="0" err="1" smtClean="0"/>
              <a:t>Matlab</a:t>
            </a:r>
            <a:r>
              <a:rPr lang="en-US" sz="3200" b="1" dirty="0" smtClean="0"/>
              <a:t> Workspace</a:t>
            </a:r>
            <a:endParaRPr lang="en-US" sz="3200" dirty="0"/>
          </a:p>
        </p:txBody>
      </p:sp>
      <p:pic>
        <p:nvPicPr>
          <p:cNvPr id="4" name="Content Placeholder 3"/>
          <p:cNvPicPr>
            <a:picLocks noGrp="1"/>
          </p:cNvPicPr>
          <p:nvPr>
            <p:ph idx="1"/>
          </p:nvPr>
        </p:nvPicPr>
        <p:blipFill>
          <a:blip r:embed="rId3"/>
          <a:stretch>
            <a:fillRect/>
          </a:stretch>
        </p:blipFill>
        <p:spPr>
          <a:xfrm>
            <a:off x="609600" y="1600200"/>
            <a:ext cx="8046156" cy="4525963"/>
          </a:xfrm>
          <a:prstGeom prst="rect">
            <a:avLst/>
          </a:prstGeom>
        </p:spPr>
      </p:pic>
    </p:spTree>
    <p:extLst>
      <p:ext uri="{BB962C8B-B14F-4D97-AF65-F5344CB8AC3E}">
        <p14:creationId xmlns:p14="http://schemas.microsoft.com/office/powerpoint/2010/main" val="7227758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3200" b="1" dirty="0" smtClean="0"/>
              <a:t>Modeling and Simulation Toolsets</a:t>
            </a:r>
            <a:endParaRPr lang="en-US" sz="3200" b="1" dirty="0"/>
          </a:p>
        </p:txBody>
      </p:sp>
      <p:sp>
        <p:nvSpPr>
          <p:cNvPr id="3" name="Content Placeholder 2"/>
          <p:cNvSpPr>
            <a:spLocks noGrp="1"/>
          </p:cNvSpPr>
          <p:nvPr>
            <p:ph idx="1"/>
          </p:nvPr>
        </p:nvSpPr>
        <p:spPr>
          <a:xfrm>
            <a:off x="685799" y="1066800"/>
            <a:ext cx="8467725" cy="5562600"/>
          </a:xfrm>
        </p:spPr>
        <p:txBody>
          <a:bodyPr>
            <a:noAutofit/>
          </a:bodyPr>
          <a:lstStyle/>
          <a:p>
            <a:r>
              <a:rPr lang="en-US" sz="2800" dirty="0" smtClean="0"/>
              <a:t>Electronics</a:t>
            </a:r>
          </a:p>
          <a:p>
            <a:pPr lvl="1"/>
            <a:r>
              <a:rPr lang="en-US" sz="2400" dirty="0" err="1" smtClean="0"/>
              <a:t>PSpice</a:t>
            </a:r>
            <a:endParaRPr lang="en-US" sz="2400" dirty="0" smtClean="0"/>
          </a:p>
          <a:p>
            <a:pPr lvl="1"/>
            <a:r>
              <a:rPr lang="en-US" sz="2400" dirty="0" err="1" smtClean="0"/>
              <a:t>OrCAD</a:t>
            </a:r>
            <a:endParaRPr lang="en-US" sz="2400" dirty="0" smtClean="0"/>
          </a:p>
          <a:p>
            <a:pPr lvl="1"/>
            <a:r>
              <a:rPr lang="en-US" sz="2400" dirty="0" err="1" smtClean="0"/>
              <a:t>Labview</a:t>
            </a:r>
            <a:endParaRPr lang="en-US" sz="2400" dirty="0" smtClean="0"/>
          </a:p>
          <a:p>
            <a:pPr lvl="1"/>
            <a:r>
              <a:rPr lang="en-US" sz="2400" dirty="0" err="1" smtClean="0"/>
              <a:t>Multisim</a:t>
            </a:r>
            <a:endParaRPr lang="en-US" sz="2400" dirty="0" smtClean="0"/>
          </a:p>
          <a:p>
            <a:r>
              <a:rPr lang="en-US" sz="2800" dirty="0" smtClean="0"/>
              <a:t>Mechanical</a:t>
            </a:r>
          </a:p>
          <a:p>
            <a:pPr lvl="1"/>
            <a:r>
              <a:rPr lang="en-US" sz="2400" dirty="0" err="1" smtClean="0"/>
              <a:t>ProENGINEER</a:t>
            </a:r>
            <a:endParaRPr lang="en-US" sz="2400" dirty="0" smtClean="0"/>
          </a:p>
          <a:p>
            <a:pPr lvl="1"/>
            <a:r>
              <a:rPr lang="en-US" sz="2400" dirty="0" err="1" smtClean="0"/>
              <a:t>Solidworks</a:t>
            </a:r>
            <a:endParaRPr lang="en-US" sz="2400" dirty="0" smtClean="0"/>
          </a:p>
          <a:p>
            <a:r>
              <a:rPr lang="en-US" sz="2800" dirty="0" smtClean="0"/>
              <a:t>Drafting</a:t>
            </a:r>
          </a:p>
          <a:p>
            <a:pPr lvl="1"/>
            <a:r>
              <a:rPr lang="en-US" sz="2400" dirty="0" smtClean="0"/>
              <a:t>I-DEAS</a:t>
            </a:r>
          </a:p>
          <a:p>
            <a:pPr lvl="1"/>
            <a:r>
              <a:rPr lang="en-US" sz="2400" dirty="0" smtClean="0"/>
              <a:t>AutoCAD</a:t>
            </a:r>
            <a:endParaRPr lang="en-US" sz="2400" dirty="0"/>
          </a:p>
        </p:txBody>
      </p:sp>
    </p:spTree>
    <p:extLst>
      <p:ext uri="{BB962C8B-B14F-4D97-AF65-F5344CB8AC3E}">
        <p14:creationId xmlns:p14="http://schemas.microsoft.com/office/powerpoint/2010/main" val="24974650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p:spPr>
        <p:txBody>
          <a:bodyPr>
            <a:normAutofit/>
          </a:bodyPr>
          <a:lstStyle/>
          <a:p>
            <a:r>
              <a:rPr lang="en-US" sz="3200" b="1" dirty="0" smtClean="0"/>
              <a:t>Integration Of Modeling, Simulation, Design Toolsets</a:t>
            </a:r>
            <a:endParaRPr lang="en-US" sz="3200" b="1" dirty="0"/>
          </a:p>
        </p:txBody>
      </p:sp>
      <p:sp>
        <p:nvSpPr>
          <p:cNvPr id="3" name="Content Placeholder 2"/>
          <p:cNvSpPr>
            <a:spLocks noGrp="1"/>
          </p:cNvSpPr>
          <p:nvPr>
            <p:ph idx="1"/>
          </p:nvPr>
        </p:nvSpPr>
        <p:spPr>
          <a:xfrm>
            <a:off x="685800" y="914400"/>
            <a:ext cx="8458200" cy="5943600"/>
          </a:xfrm>
        </p:spPr>
        <p:txBody>
          <a:bodyPr/>
          <a:lstStyle/>
          <a:p>
            <a:r>
              <a:rPr lang="en-US" sz="2800" dirty="0"/>
              <a:t>Leuven Measurement </a:t>
            </a:r>
            <a:r>
              <a:rPr lang="en-US" sz="2800" dirty="0" smtClean="0"/>
              <a:t>Systems (LMS) International (Belgium)</a:t>
            </a:r>
          </a:p>
          <a:p>
            <a:pPr lvl="1"/>
            <a:r>
              <a:rPr lang="en-US" sz="2400" dirty="0" smtClean="0"/>
              <a:t>Developed Dynamic Analysis and Design System (DADS)</a:t>
            </a:r>
          </a:p>
          <a:p>
            <a:pPr lvl="1"/>
            <a:r>
              <a:rPr lang="en-US" sz="2400" dirty="0" smtClean="0"/>
              <a:t>Morphed Into Virtual Lab</a:t>
            </a:r>
          </a:p>
          <a:p>
            <a:pPr lvl="1"/>
            <a:r>
              <a:rPr lang="en-US" sz="2400" dirty="0" smtClean="0"/>
              <a:t>Interfaces With Simulink To Create Rapid Prototyping Environment</a:t>
            </a:r>
          </a:p>
          <a:p>
            <a:pPr lvl="1"/>
            <a:r>
              <a:rPr lang="en-US" sz="2400" dirty="0" smtClean="0"/>
              <a:t>Bought By Siemens in 2012</a:t>
            </a:r>
          </a:p>
          <a:p>
            <a:r>
              <a:rPr lang="en-US" sz="2800" dirty="0" err="1" smtClean="0"/>
              <a:t>Simscape</a:t>
            </a:r>
            <a:r>
              <a:rPr lang="en-US" sz="2800" dirty="0" smtClean="0"/>
              <a:t> family Of Products Developed By </a:t>
            </a:r>
            <a:r>
              <a:rPr lang="en-US" sz="2800" dirty="0" err="1" smtClean="0"/>
              <a:t>Matlab</a:t>
            </a:r>
            <a:r>
              <a:rPr lang="en-US" sz="2800" dirty="0" smtClean="0"/>
              <a:t> To Compete With This Technology Advances</a:t>
            </a:r>
          </a:p>
          <a:p>
            <a:pPr lvl="1"/>
            <a:r>
              <a:rPr lang="en-US" sz="2400" dirty="0" err="1" smtClean="0"/>
              <a:t>SimMechanics</a:t>
            </a:r>
            <a:endParaRPr lang="en-US" sz="2400" dirty="0" smtClean="0"/>
          </a:p>
          <a:p>
            <a:pPr lvl="1"/>
            <a:r>
              <a:rPr lang="en-US" sz="2400" dirty="0" err="1" smtClean="0"/>
              <a:t>SimElectronics</a:t>
            </a:r>
            <a:endParaRPr lang="en-US" sz="2400" dirty="0" smtClean="0"/>
          </a:p>
          <a:p>
            <a:pPr lvl="1"/>
            <a:r>
              <a:rPr lang="en-US" sz="2400" dirty="0" err="1" smtClean="0"/>
              <a:t>SimPowerSystems</a:t>
            </a:r>
            <a:endParaRPr lang="en-US" sz="2400" dirty="0" smtClean="0"/>
          </a:p>
          <a:p>
            <a:pPr lvl="1"/>
            <a:r>
              <a:rPr lang="en-US" sz="2400" dirty="0" err="1" smtClean="0"/>
              <a:t>SimDriveline</a:t>
            </a:r>
            <a:endParaRPr lang="en-US" sz="2400" dirty="0"/>
          </a:p>
        </p:txBody>
      </p:sp>
    </p:spTree>
    <p:extLst>
      <p:ext uri="{BB962C8B-B14F-4D97-AF65-F5344CB8AC3E}">
        <p14:creationId xmlns:p14="http://schemas.microsoft.com/office/powerpoint/2010/main" val="35665387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417"/>
            <a:ext cx="9144000" cy="1143000"/>
          </a:xfrm>
        </p:spPr>
        <p:txBody>
          <a:bodyPr>
            <a:normAutofit/>
          </a:bodyPr>
          <a:lstStyle/>
          <a:p>
            <a:r>
              <a:rPr lang="en-US" sz="3200" b="1" dirty="0" smtClean="0"/>
              <a:t>Model-Based Systems Engineering</a:t>
            </a:r>
            <a:endParaRPr lang="en-US" sz="3200" b="1" dirty="0"/>
          </a:p>
        </p:txBody>
      </p:sp>
      <p:sp>
        <p:nvSpPr>
          <p:cNvPr id="3" name="Content Placeholder 2"/>
          <p:cNvSpPr>
            <a:spLocks noGrp="1"/>
          </p:cNvSpPr>
          <p:nvPr>
            <p:ph idx="1"/>
          </p:nvPr>
        </p:nvSpPr>
        <p:spPr>
          <a:xfrm>
            <a:off x="457200" y="990600"/>
            <a:ext cx="8686800" cy="5867400"/>
          </a:xfrm>
        </p:spPr>
        <p:txBody>
          <a:bodyPr>
            <a:normAutofit/>
          </a:bodyPr>
          <a:lstStyle/>
          <a:p>
            <a:r>
              <a:rPr lang="en-US" sz="2800" dirty="0" smtClean="0"/>
              <a:t>MBSE is a term that predicates the use of modelling to analyze and document key aspects of the Systems Engineering Lifecycle. It is broad in scope, spanning the SE lifecycle and covering levels from System of Systems to individual components. MBSE is a model-centric approach providing a single point of truth which is reflected in a set of living artifacts (Courtesy of </a:t>
            </a:r>
            <a:r>
              <a:rPr lang="en-US" sz="2800" i="1" dirty="0" smtClean="0"/>
              <a:t>INCOSE</a:t>
            </a:r>
            <a:r>
              <a:rPr lang="en-US" sz="2800" dirty="0" smtClean="0"/>
              <a:t>).</a:t>
            </a:r>
          </a:p>
          <a:p>
            <a:endParaRPr lang="en-US" sz="2800" dirty="0"/>
          </a:p>
          <a:p>
            <a:pPr marL="0" indent="0" algn="ctr">
              <a:buNone/>
            </a:pPr>
            <a:r>
              <a:rPr lang="en-US" sz="2000" dirty="0" smtClean="0">
                <a:hlinkClick r:id="rId2"/>
              </a:rPr>
              <a:t>http://www.incoseonline.org.uk/Documents/zGuides/Z9_model_based_WEB.pdf</a:t>
            </a:r>
            <a:endParaRPr lang="en-US" sz="2000" dirty="0" smtClean="0"/>
          </a:p>
          <a:p>
            <a:pPr marL="0" indent="0" algn="ctr">
              <a:buNone/>
            </a:pPr>
            <a:endParaRPr lang="en-US" sz="2000" dirty="0"/>
          </a:p>
        </p:txBody>
      </p:sp>
    </p:spTree>
    <p:extLst>
      <p:ext uri="{BB962C8B-B14F-4D97-AF65-F5344CB8AC3E}">
        <p14:creationId xmlns:p14="http://schemas.microsoft.com/office/powerpoint/2010/main" val="4185779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3200" b="1" dirty="0"/>
              <a:t>AGM-88: High-Speed Anti-Radiation Missile (HARM)</a:t>
            </a:r>
            <a:endParaRPr lang="en-US" sz="32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5400" y="1371600"/>
            <a:ext cx="6553200" cy="4648200"/>
          </a:xfrm>
        </p:spPr>
      </p:pic>
    </p:spTree>
    <p:extLst>
      <p:ext uri="{BB962C8B-B14F-4D97-AF65-F5344CB8AC3E}">
        <p14:creationId xmlns:p14="http://schemas.microsoft.com/office/powerpoint/2010/main" val="1238003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3200" b="1" dirty="0" smtClean="0"/>
              <a:t>AGM-88: High-Speed Anti-Radiation Missile (HARM)</a:t>
            </a:r>
            <a:endParaRPr lang="en-US" sz="3200" b="1"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482" y="1447800"/>
            <a:ext cx="9136781" cy="4419600"/>
          </a:xfrm>
        </p:spPr>
      </p:pic>
    </p:spTree>
    <p:extLst>
      <p:ext uri="{BB962C8B-B14F-4D97-AF65-F5344CB8AC3E}">
        <p14:creationId xmlns:p14="http://schemas.microsoft.com/office/powerpoint/2010/main" val="37526694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3200" b="1" dirty="0" smtClean="0"/>
              <a:t>AGM-88: High-Speed Anti-Radiation Missile (HARM)</a:t>
            </a:r>
            <a:endParaRPr lang="en-US" sz="3200" dirty="0"/>
          </a:p>
        </p:txBody>
      </p:sp>
      <p:sp>
        <p:nvSpPr>
          <p:cNvPr id="3" name="Content Placeholder 2"/>
          <p:cNvSpPr>
            <a:spLocks noGrp="1"/>
          </p:cNvSpPr>
          <p:nvPr>
            <p:ph idx="1"/>
          </p:nvPr>
        </p:nvSpPr>
        <p:spPr>
          <a:xfrm>
            <a:off x="457200" y="1143000"/>
            <a:ext cx="8686800" cy="5715000"/>
          </a:xfrm>
        </p:spPr>
        <p:txBody>
          <a:bodyPr>
            <a:normAutofit/>
          </a:bodyPr>
          <a:lstStyle/>
          <a:p>
            <a:r>
              <a:rPr lang="en-US" sz="2800" dirty="0" smtClean="0"/>
              <a:t>Problem</a:t>
            </a:r>
          </a:p>
          <a:p>
            <a:pPr lvl="1"/>
            <a:r>
              <a:rPr lang="en-US" sz="2400" dirty="0" smtClean="0"/>
              <a:t>SAM sites power down if HARM is known to be in area</a:t>
            </a:r>
          </a:p>
          <a:p>
            <a:pPr lvl="1"/>
            <a:r>
              <a:rPr lang="en-US" sz="2400" dirty="0" smtClean="0"/>
              <a:t>Have to be able to prosecute all SAM sites at all times</a:t>
            </a:r>
          </a:p>
          <a:p>
            <a:r>
              <a:rPr lang="en-US" sz="2800" dirty="0" smtClean="0"/>
              <a:t>Solution</a:t>
            </a:r>
          </a:p>
          <a:p>
            <a:pPr lvl="1"/>
            <a:r>
              <a:rPr lang="en-US" sz="2400" dirty="0" smtClean="0"/>
              <a:t>Add GPS receiver and Inertial Measurement Unit (IMU) to missile control section</a:t>
            </a:r>
          </a:p>
          <a:p>
            <a:pPr lvl="1"/>
            <a:r>
              <a:rPr lang="en-US" sz="2400" dirty="0" smtClean="0"/>
              <a:t>Improve flight code and </a:t>
            </a:r>
            <a:r>
              <a:rPr lang="en-US" sz="2400" dirty="0" err="1" smtClean="0"/>
              <a:t>nav</a:t>
            </a:r>
            <a:r>
              <a:rPr lang="en-US" sz="2400" dirty="0" smtClean="0"/>
              <a:t> software to accommodate lack of GPS information and other abnormalities</a:t>
            </a:r>
            <a:r>
              <a:rPr lang="en-US" sz="2400" dirty="0" smtClean="0"/>
              <a:t>.</a:t>
            </a:r>
          </a:p>
          <a:p>
            <a:r>
              <a:rPr lang="en-US" sz="2800" dirty="0" smtClean="0"/>
              <a:t>Concerns</a:t>
            </a:r>
          </a:p>
          <a:p>
            <a:pPr lvl="1"/>
            <a:r>
              <a:rPr lang="en-US" sz="2400" dirty="0" smtClean="0"/>
              <a:t>Range time for test and evaluation is expensive</a:t>
            </a:r>
          </a:p>
          <a:p>
            <a:pPr lvl="1"/>
            <a:r>
              <a:rPr lang="en-US" sz="2400" dirty="0" smtClean="0"/>
              <a:t>Assess effects of any changes in mass properties</a:t>
            </a:r>
          </a:p>
          <a:p>
            <a:pPr lvl="1"/>
            <a:endParaRPr lang="en-US" sz="2400" dirty="0"/>
          </a:p>
        </p:txBody>
      </p:sp>
    </p:spTree>
    <p:extLst>
      <p:ext uri="{BB962C8B-B14F-4D97-AF65-F5344CB8AC3E}">
        <p14:creationId xmlns:p14="http://schemas.microsoft.com/office/powerpoint/2010/main" val="11633080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p:spPr>
        <p:txBody>
          <a:bodyPr>
            <a:normAutofit/>
          </a:bodyPr>
          <a:lstStyle/>
          <a:p>
            <a:r>
              <a:rPr lang="en-US" sz="3200" b="1" dirty="0"/>
              <a:t>AGM-88: High-Speed Anti-Radiation Missile (HARM)</a:t>
            </a:r>
            <a:endParaRPr lang="en-US" sz="3200" dirty="0"/>
          </a:p>
        </p:txBody>
      </p:sp>
      <p:sp>
        <p:nvSpPr>
          <p:cNvPr id="3" name="Content Placeholder 2"/>
          <p:cNvSpPr>
            <a:spLocks noGrp="1"/>
          </p:cNvSpPr>
          <p:nvPr>
            <p:ph idx="1"/>
          </p:nvPr>
        </p:nvSpPr>
        <p:spPr>
          <a:xfrm>
            <a:off x="457200" y="838200"/>
            <a:ext cx="8153400" cy="5791200"/>
          </a:xfrm>
        </p:spPr>
        <p:txBody>
          <a:bodyPr/>
          <a:lstStyle/>
          <a:p>
            <a:r>
              <a:rPr lang="en-US" dirty="0" smtClean="0"/>
              <a:t>Approach</a:t>
            </a:r>
          </a:p>
          <a:p>
            <a:pPr lvl="1"/>
            <a:r>
              <a:rPr lang="en-US" dirty="0" smtClean="0"/>
              <a:t>Use all data from old testing and lab evaluations as a starting point</a:t>
            </a:r>
          </a:p>
          <a:p>
            <a:pPr lvl="1"/>
            <a:r>
              <a:rPr lang="en-US" dirty="0" smtClean="0"/>
              <a:t>Use present navigation and flight control software as baseline</a:t>
            </a:r>
          </a:p>
          <a:p>
            <a:pPr lvl="1"/>
            <a:r>
              <a:rPr lang="en-US" dirty="0" smtClean="0"/>
              <a:t>Determine new mass properties, etc.</a:t>
            </a:r>
          </a:p>
          <a:p>
            <a:pPr lvl="1"/>
            <a:r>
              <a:rPr lang="en-US" dirty="0" smtClean="0"/>
              <a:t>Set up 6DOF simulation to assess benchmark cases</a:t>
            </a:r>
          </a:p>
          <a:p>
            <a:pPr lvl="1"/>
            <a:r>
              <a:rPr lang="en-US" dirty="0" smtClean="0"/>
              <a:t>Refine simulation with data from lab testing and flight tests at Edwards AFB</a:t>
            </a:r>
          </a:p>
          <a:p>
            <a:pPr lvl="1"/>
            <a:r>
              <a:rPr lang="en-US" dirty="0" smtClean="0"/>
              <a:t>Iterate the uses of M&amp;S and T&amp;E to refine model and simulation until its results match test results</a:t>
            </a:r>
            <a:endParaRPr lang="en-US" dirty="0"/>
          </a:p>
        </p:txBody>
      </p:sp>
    </p:spTree>
    <p:extLst>
      <p:ext uri="{BB962C8B-B14F-4D97-AF65-F5344CB8AC3E}">
        <p14:creationId xmlns:p14="http://schemas.microsoft.com/office/powerpoint/2010/main" val="648246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p:spPr>
        <p:txBody>
          <a:bodyPr>
            <a:normAutofit/>
          </a:bodyPr>
          <a:lstStyle/>
          <a:p>
            <a:r>
              <a:rPr lang="en-US" sz="3200" b="1" dirty="0" smtClean="0"/>
              <a:t>Conclusions</a:t>
            </a:r>
            <a:endParaRPr lang="en-US" sz="3200" b="1" dirty="0"/>
          </a:p>
        </p:txBody>
      </p:sp>
      <p:sp>
        <p:nvSpPr>
          <p:cNvPr id="3" name="Content Placeholder 2"/>
          <p:cNvSpPr>
            <a:spLocks noGrp="1"/>
          </p:cNvSpPr>
          <p:nvPr>
            <p:ph idx="1"/>
          </p:nvPr>
        </p:nvSpPr>
        <p:spPr>
          <a:xfrm>
            <a:off x="457200" y="914400"/>
            <a:ext cx="8686800" cy="5943600"/>
          </a:xfrm>
        </p:spPr>
        <p:txBody>
          <a:bodyPr>
            <a:normAutofit/>
          </a:bodyPr>
          <a:lstStyle/>
          <a:p>
            <a:r>
              <a:rPr lang="en-US" sz="2800" dirty="0" smtClean="0"/>
              <a:t>In the early part of my career, T&amp;E was dominant with respect to M&amp;S activities due to simulation capabilities, limitations, and turn-around times</a:t>
            </a:r>
          </a:p>
          <a:p>
            <a:r>
              <a:rPr lang="en-US" sz="2800" dirty="0" smtClean="0"/>
              <a:t>As computers improved in capabilities and speed and accuracy and ease of access, M&amp;S activities gained importance to the point that they were more advantageous at time that was T&amp;E</a:t>
            </a:r>
          </a:p>
          <a:p>
            <a:pPr lvl="1"/>
            <a:r>
              <a:rPr lang="en-US" sz="2400" dirty="0" smtClean="0"/>
              <a:t>T&amp;E efforts took a lot of long-range planning and coordination with lab access and range flight schedules</a:t>
            </a:r>
          </a:p>
          <a:p>
            <a:r>
              <a:rPr lang="en-US" sz="2800" dirty="0" smtClean="0"/>
              <a:t>Model-Based Systems Engineering (MBSE) is the best approach that is used now</a:t>
            </a:r>
          </a:p>
          <a:p>
            <a:r>
              <a:rPr lang="en-US" sz="2800" dirty="0" smtClean="0"/>
              <a:t>December 2006: HARM scores direct hit on simulated emitter at Edwards AFB </a:t>
            </a:r>
            <a:r>
              <a:rPr lang="en-US" sz="2800" dirty="0" smtClean="0">
                <a:sym typeface="Wingdings" panose="05000000000000000000" pitchFamily="2" charset="2"/>
              </a:rPr>
              <a:t> Team of the Quarter</a:t>
            </a:r>
            <a:endParaRPr lang="en-US" sz="2800" dirty="0"/>
          </a:p>
        </p:txBody>
      </p:sp>
    </p:spTree>
    <p:extLst>
      <p:ext uri="{BB962C8B-B14F-4D97-AF65-F5344CB8AC3E}">
        <p14:creationId xmlns:p14="http://schemas.microsoft.com/office/powerpoint/2010/main" val="40655176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569</TotalTime>
  <Words>935</Words>
  <Application>Microsoft Office PowerPoint</Application>
  <PresentationFormat>On-screen Show (4:3)</PresentationFormat>
  <Paragraphs>89</Paragraphs>
  <Slides>13</Slides>
  <Notes>6</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Iterative Use of Modeling &amp; Simulation (M&amp;S) and Test &amp; Evaluation (T&amp;E) in Engineering and Manufacturing Environments </vt:lpstr>
      <vt:lpstr>Early Computing Technologies</vt:lpstr>
      <vt:lpstr>Early Computing Technologies</vt:lpstr>
      <vt:lpstr>Historical Chronology of Modeling and Simulation</vt:lpstr>
      <vt:lpstr>Matlab Workspace</vt:lpstr>
      <vt:lpstr>Modeling and Simulation Toolsets</vt:lpstr>
      <vt:lpstr>Integration Of Modeling, Simulation, Design Toolsets</vt:lpstr>
      <vt:lpstr>Model-Based Systems Engineering</vt:lpstr>
      <vt:lpstr>AGM-88: High-Speed Anti-Radiation Missile (HARM)</vt:lpstr>
      <vt:lpstr>AGM-88: High-Speed Anti-Radiation Missile (HARM)</vt:lpstr>
      <vt:lpstr>AGM-88: High-Speed Anti-Radiation Missile (HARM)</vt:lpstr>
      <vt:lpstr>AGM-88: High-Speed Anti-Radiation Missile (HARM)</vt:lpstr>
      <vt:lpstr>Conclusions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Iterative Use of Modeling &amp; Simulation (M&amp;S) and Test &amp; Evaluation (T&amp;E) in Engineering and Manufacturing Environments </dc:title>
  <dc:creator>Jim Sellers</dc:creator>
  <cp:lastModifiedBy>Jim Sellers</cp:lastModifiedBy>
  <cp:revision>48</cp:revision>
  <dcterms:created xsi:type="dcterms:W3CDTF">2014-08-16T18:36:21Z</dcterms:created>
  <dcterms:modified xsi:type="dcterms:W3CDTF">2014-08-18T05:45:41Z</dcterms:modified>
</cp:coreProperties>
</file>