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emf" ContentType="image/x-emf"/>
  <Default Extension="xls" ContentType="application/vnd.ms-excel"/>
  <Default Extension="rels" ContentType="application/vnd.openxmlformats-package.relationships+xml"/>
  <Default Extension="xml" ContentType="application/xml"/>
  <Default Extension="vml" ContentType="application/vnd.openxmlformats-officedocument.vmlDrawing"/>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 id="2147483744" r:id="rId5"/>
    <p:sldMasterId id="2147483758" r:id="rId6"/>
  </p:sldMasterIdLst>
  <p:notesMasterIdLst>
    <p:notesMasterId r:id="rId53"/>
  </p:notesMasterIdLst>
  <p:sldIdLst>
    <p:sldId id="399" r:id="rId7"/>
    <p:sldId id="400" r:id="rId8"/>
    <p:sldId id="262" r:id="rId9"/>
    <p:sldId id="263" r:id="rId10"/>
    <p:sldId id="333" r:id="rId11"/>
    <p:sldId id="334" r:id="rId12"/>
    <p:sldId id="335" r:id="rId13"/>
    <p:sldId id="336" r:id="rId14"/>
    <p:sldId id="338" r:id="rId15"/>
    <p:sldId id="339" r:id="rId16"/>
    <p:sldId id="340" r:id="rId17"/>
    <p:sldId id="341" r:id="rId18"/>
    <p:sldId id="342" r:id="rId19"/>
    <p:sldId id="343" r:id="rId20"/>
    <p:sldId id="344" r:id="rId21"/>
    <p:sldId id="345" r:id="rId22"/>
    <p:sldId id="346" r:id="rId23"/>
    <p:sldId id="347" r:id="rId24"/>
    <p:sldId id="348" r:id="rId25"/>
    <p:sldId id="349" r:id="rId26"/>
    <p:sldId id="350" r:id="rId27"/>
    <p:sldId id="351" r:id="rId28"/>
    <p:sldId id="352" r:id="rId29"/>
    <p:sldId id="353" r:id="rId30"/>
    <p:sldId id="354" r:id="rId31"/>
    <p:sldId id="355" r:id="rId32"/>
    <p:sldId id="358" r:id="rId33"/>
    <p:sldId id="359" r:id="rId34"/>
    <p:sldId id="360" r:id="rId35"/>
    <p:sldId id="361" r:id="rId36"/>
    <p:sldId id="362" r:id="rId37"/>
    <p:sldId id="397" r:id="rId38"/>
    <p:sldId id="364" r:id="rId39"/>
    <p:sldId id="371" r:id="rId40"/>
    <p:sldId id="376" r:id="rId41"/>
    <p:sldId id="384" r:id="rId42"/>
    <p:sldId id="385" r:id="rId43"/>
    <p:sldId id="386" r:id="rId44"/>
    <p:sldId id="387" r:id="rId45"/>
    <p:sldId id="388" r:id="rId46"/>
    <p:sldId id="389" r:id="rId47"/>
    <p:sldId id="390" r:id="rId48"/>
    <p:sldId id="391" r:id="rId49"/>
    <p:sldId id="326" r:id="rId50"/>
    <p:sldId id="398" r:id="rId51"/>
    <p:sldId id="401" r:id="rId52"/>
  </p:sldIdLst>
  <p:sldSz cx="9144000" cy="5143500" type="screen16x9"/>
  <p:notesSz cx="6858000" cy="9144000"/>
  <p:defaultTex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20"/>
    <p:restoredTop sz="89681" autoAdjust="0"/>
  </p:normalViewPr>
  <p:slideViewPr>
    <p:cSldViewPr snapToGrid="0">
      <p:cViewPr>
        <p:scale>
          <a:sx n="80" d="100"/>
          <a:sy n="80" d="100"/>
        </p:scale>
        <p:origin x="-1086" y="-378"/>
      </p:cViewPr>
      <p:guideLst>
        <p:guide orient="horz" pos="1620"/>
        <p:guide pos="2880"/>
      </p:guideLst>
    </p:cSldViewPr>
  </p:slideViewPr>
  <p:notesTextViewPr>
    <p:cViewPr>
      <p:scale>
        <a:sx n="100" d="100"/>
        <a:sy n="100" d="100"/>
      </p:scale>
      <p:origin x="0" y="0"/>
    </p:cViewPr>
  </p:notesTextViewPr>
  <p:sorterViewPr>
    <p:cViewPr>
      <p:scale>
        <a:sx n="30" d="100"/>
        <a:sy n="30" d="100"/>
      </p:scale>
      <p:origin x="0" y="0"/>
    </p:cViewPr>
  </p:sorterViewPr>
  <p:notesViewPr>
    <p:cSldViewPr snapToGrid="0">
      <p:cViewPr varScale="1">
        <p:scale>
          <a:sx n="62" d="100"/>
          <a:sy n="62" d="100"/>
        </p:scale>
        <p:origin x="-3139" y="-82"/>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9" Type="http://schemas.openxmlformats.org/officeDocument/2006/relationships/slide" Target="slides/slide33.xml"/><Relationship Id="rId21" Type="http://schemas.openxmlformats.org/officeDocument/2006/relationships/slide" Target="slides/slide15.xml"/><Relationship Id="rId34" Type="http://schemas.openxmlformats.org/officeDocument/2006/relationships/slide" Target="slides/slide28.xml"/><Relationship Id="rId42" Type="http://schemas.openxmlformats.org/officeDocument/2006/relationships/slide" Target="slides/slide36.xml"/><Relationship Id="rId47" Type="http://schemas.openxmlformats.org/officeDocument/2006/relationships/slide" Target="slides/slide41.xml"/><Relationship Id="rId50" Type="http://schemas.openxmlformats.org/officeDocument/2006/relationships/slide" Target="slides/slide44.xml"/><Relationship Id="rId55" Type="http://schemas.openxmlformats.org/officeDocument/2006/relationships/viewProps" Target="viewProps.xml"/><Relationship Id="rId7" Type="http://schemas.openxmlformats.org/officeDocument/2006/relationships/slide" Target="slides/slide1.xml"/><Relationship Id="rId2" Type="http://schemas.openxmlformats.org/officeDocument/2006/relationships/customXml" Target="../customXml/item2.xml"/><Relationship Id="rId16" Type="http://schemas.openxmlformats.org/officeDocument/2006/relationships/slide" Target="slides/slide10.xml"/><Relationship Id="rId29" Type="http://schemas.openxmlformats.org/officeDocument/2006/relationships/slide" Target="slides/slide23.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slide" Target="slides/slide26.xml"/><Relationship Id="rId37" Type="http://schemas.openxmlformats.org/officeDocument/2006/relationships/slide" Target="slides/slide31.xml"/><Relationship Id="rId40" Type="http://schemas.openxmlformats.org/officeDocument/2006/relationships/slide" Target="slides/slide34.xml"/><Relationship Id="rId45" Type="http://schemas.openxmlformats.org/officeDocument/2006/relationships/slide" Target="slides/slide39.xml"/><Relationship Id="rId53" Type="http://schemas.openxmlformats.org/officeDocument/2006/relationships/notesMaster" Target="notesMasters/notesMaster1.xml"/><Relationship Id="rId5" Type="http://schemas.openxmlformats.org/officeDocument/2006/relationships/slideMaster" Target="slideMasters/slideMaster2.xml"/><Relationship Id="rId19" Type="http://schemas.openxmlformats.org/officeDocument/2006/relationships/slide" Target="slides/slide13.xml"/><Relationship Id="rId4" Type="http://schemas.openxmlformats.org/officeDocument/2006/relationships/slideMaster" Target="slideMasters/slideMaster1.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slide" Target="slides/slide29.xml"/><Relationship Id="rId43" Type="http://schemas.openxmlformats.org/officeDocument/2006/relationships/slide" Target="slides/slide37.xml"/><Relationship Id="rId48" Type="http://schemas.openxmlformats.org/officeDocument/2006/relationships/slide" Target="slides/slide42.xml"/><Relationship Id="rId56" Type="http://schemas.openxmlformats.org/officeDocument/2006/relationships/theme" Target="theme/theme1.xml"/><Relationship Id="rId8" Type="http://schemas.openxmlformats.org/officeDocument/2006/relationships/slide" Target="slides/slide2.xml"/><Relationship Id="rId51" Type="http://schemas.openxmlformats.org/officeDocument/2006/relationships/slide" Target="slides/slide45.xml"/><Relationship Id="rId3" Type="http://schemas.openxmlformats.org/officeDocument/2006/relationships/customXml" Target="../customXml/item3.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slide" Target="slides/slide27.xml"/><Relationship Id="rId38" Type="http://schemas.openxmlformats.org/officeDocument/2006/relationships/slide" Target="slides/slide32.xml"/><Relationship Id="rId46" Type="http://schemas.openxmlformats.org/officeDocument/2006/relationships/slide" Target="slides/slide40.xml"/><Relationship Id="rId20" Type="http://schemas.openxmlformats.org/officeDocument/2006/relationships/slide" Target="slides/slide14.xml"/><Relationship Id="rId41" Type="http://schemas.openxmlformats.org/officeDocument/2006/relationships/slide" Target="slides/slide35.xml"/><Relationship Id="rId54"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Master" Target="slideMasters/slideMaster3.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slide" Target="slides/slide30.xml"/><Relationship Id="rId49" Type="http://schemas.openxmlformats.org/officeDocument/2006/relationships/slide" Target="slides/slide43.xml"/><Relationship Id="rId57" Type="http://schemas.openxmlformats.org/officeDocument/2006/relationships/tableStyles" Target="tableStyles.xml"/><Relationship Id="rId10" Type="http://schemas.openxmlformats.org/officeDocument/2006/relationships/slide" Target="slides/slide4.xml"/><Relationship Id="rId31" Type="http://schemas.openxmlformats.org/officeDocument/2006/relationships/slide" Target="slides/slide25.xml"/><Relationship Id="rId44" Type="http://schemas.openxmlformats.org/officeDocument/2006/relationships/slide" Target="slides/slide38.xml"/><Relationship Id="rId52" Type="http://schemas.openxmlformats.org/officeDocument/2006/relationships/slide" Target="slides/slide46.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20.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21.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22.png"/></Relationships>
</file>

<file path=ppt/drawings/_rels/vmlDrawing4.vml.rels><?xml version="1.0" encoding="UTF-8" standalone="yes"?>
<Relationships xmlns="http://schemas.openxmlformats.org/package/2006/relationships"><Relationship Id="rId1" Type="http://schemas.openxmlformats.org/officeDocument/2006/relationships/image" Target="../media/image27.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F9F78D1F-67DA-4A87-A70F-FE2312CE08D6}" type="datetimeFigureOut">
              <a:rPr lang="en-US" smtClean="0"/>
              <a:pPr/>
              <a:t>9/22/2015</a:t>
            </a:fld>
            <a:endParaRPr lang="en-US"/>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109B2E5-0906-4AD0-9C63-EB42E7C84841}" type="slidenum">
              <a:rPr lang="en-US" smtClean="0"/>
              <a:pPr/>
              <a:t>‹#›</a:t>
            </a:fld>
            <a:endParaRPr lang="en-US"/>
          </a:p>
        </p:txBody>
      </p:sp>
    </p:spTree>
    <p:extLst>
      <p:ext uri="{BB962C8B-B14F-4D97-AF65-F5344CB8AC3E}">
        <p14:creationId xmlns:p14="http://schemas.microsoft.com/office/powerpoint/2010/main" val="143444182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Slide Image Placeholder 1"/>
          <p:cNvSpPr>
            <a:spLocks noGrp="1" noRot="1" noChangeAspect="1" noTextEdit="1"/>
          </p:cNvSpPr>
          <p:nvPr>
            <p:ph type="sldImg"/>
          </p:nvPr>
        </p:nvSpPr>
        <p:spPr>
          <a:xfrm>
            <a:off x="381000" y="685800"/>
            <a:ext cx="6096000" cy="3429000"/>
          </a:xfrm>
          <a:ln/>
        </p:spPr>
      </p:sp>
      <p:sp>
        <p:nvSpPr>
          <p:cNvPr id="68611" name="Notes Placeholder 2"/>
          <p:cNvSpPr>
            <a:spLocks noGrp="1"/>
          </p:cNvSpPr>
          <p:nvPr>
            <p:ph type="body" idx="1"/>
          </p:nvPr>
        </p:nvSpPr>
        <p:spPr>
          <a:noFill/>
        </p:spPr>
        <p:txBody>
          <a:bodyPr/>
          <a:lstStyle/>
          <a:p>
            <a:endParaRPr lang="en-US" smtClean="0">
              <a:latin typeface="Arial" pitchFamily="34" charset="0"/>
            </a:endParaRPr>
          </a:p>
        </p:txBody>
      </p:sp>
      <p:sp>
        <p:nvSpPr>
          <p:cNvPr id="68612" name="Slide Number Placeholder 3"/>
          <p:cNvSpPr>
            <a:spLocks noGrp="1"/>
          </p:cNvSpPr>
          <p:nvPr>
            <p:ph type="sldNum" sz="quarter" idx="5"/>
          </p:nvPr>
        </p:nvSpPr>
        <p:spPr>
          <a:noFill/>
          <a:ln>
            <a:miter lim="800000"/>
            <a:headEnd/>
            <a:tailEnd/>
          </a:ln>
        </p:spPr>
        <p:txBody>
          <a:bodyPr/>
          <a:lstStyle/>
          <a:p>
            <a:fld id="{067F05C0-A0AF-4637-901F-F68D8500A94E}" type="slidenum">
              <a:rPr lang="en-US" smtClean="0">
                <a:latin typeface="Arial" pitchFamily="34" charset="0"/>
              </a:rPr>
              <a:pPr/>
              <a:t>6</a:t>
            </a:fld>
            <a:endParaRPr lang="en-US" smtClean="0">
              <a:latin typeface="Arial" pitchFamily="34"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7"/>
          <p:cNvSpPr>
            <a:spLocks noGrp="1" noChangeArrowheads="1"/>
          </p:cNvSpPr>
          <p:nvPr>
            <p:ph type="sldNum" sz="quarter" idx="5"/>
          </p:nvPr>
        </p:nvSpPr>
        <p:spPr>
          <a:noFill/>
          <a:ln>
            <a:miter lim="800000"/>
            <a:headEnd/>
            <a:tailEnd/>
          </a:ln>
        </p:spPr>
        <p:txBody>
          <a:bodyPr/>
          <a:lstStyle/>
          <a:p>
            <a:fld id="{7A487AF0-062F-43F3-A5AD-1431CB578DA3}" type="slidenum">
              <a:rPr lang="en-US" smtClean="0">
                <a:latin typeface="Arial" pitchFamily="34" charset="0"/>
                <a:cs typeface="Arial" pitchFamily="34" charset="0"/>
              </a:rPr>
              <a:pPr/>
              <a:t>24</a:t>
            </a:fld>
            <a:endParaRPr lang="en-US" smtClean="0">
              <a:latin typeface="Arial" pitchFamily="34" charset="0"/>
              <a:cs typeface="Arial" pitchFamily="34" charset="0"/>
            </a:endParaRPr>
          </a:p>
        </p:txBody>
      </p:sp>
      <p:sp>
        <p:nvSpPr>
          <p:cNvPr id="69635" name="Rectangle 2"/>
          <p:cNvSpPr>
            <a:spLocks noGrp="1" noRot="1" noChangeAspect="1" noChangeArrowheads="1" noTextEdit="1"/>
          </p:cNvSpPr>
          <p:nvPr>
            <p:ph type="sldImg"/>
          </p:nvPr>
        </p:nvSpPr>
        <p:spPr>
          <a:xfrm>
            <a:off x="312738" y="615950"/>
            <a:ext cx="6307137" cy="3548063"/>
          </a:xfrm>
          <a:ln cap="flat">
            <a:solidFill>
              <a:schemeClr val="tx1"/>
            </a:solidFill>
          </a:ln>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Slide Image Placeholder 1"/>
          <p:cNvSpPr>
            <a:spLocks noGrp="1" noRot="1" noChangeAspect="1" noTextEdit="1"/>
          </p:cNvSpPr>
          <p:nvPr>
            <p:ph type="sldImg"/>
          </p:nvPr>
        </p:nvSpPr>
        <p:spPr>
          <a:xfrm>
            <a:off x="381000" y="685800"/>
            <a:ext cx="6096000" cy="3429000"/>
          </a:xfrm>
          <a:ln/>
        </p:spPr>
      </p:sp>
      <p:sp>
        <p:nvSpPr>
          <p:cNvPr id="70659" name="Notes Placeholder 2"/>
          <p:cNvSpPr>
            <a:spLocks noGrp="1"/>
          </p:cNvSpPr>
          <p:nvPr>
            <p:ph type="body" idx="1"/>
          </p:nvPr>
        </p:nvSpPr>
        <p:spPr>
          <a:noFill/>
        </p:spPr>
        <p:txBody>
          <a:bodyPr/>
          <a:lstStyle/>
          <a:p>
            <a:endParaRPr lang="en-US" i="1" smtClean="0">
              <a:latin typeface="Arial" pitchFamily="34" charset="0"/>
            </a:endParaRPr>
          </a:p>
        </p:txBody>
      </p:sp>
      <p:sp>
        <p:nvSpPr>
          <p:cNvPr id="70660" name="Slide Number Placeholder 3"/>
          <p:cNvSpPr>
            <a:spLocks noGrp="1"/>
          </p:cNvSpPr>
          <p:nvPr>
            <p:ph type="sldNum" sz="quarter" idx="5"/>
          </p:nvPr>
        </p:nvSpPr>
        <p:spPr>
          <a:noFill/>
          <a:ln>
            <a:miter lim="800000"/>
            <a:headEnd/>
            <a:tailEnd/>
          </a:ln>
        </p:spPr>
        <p:txBody>
          <a:bodyPr/>
          <a:lstStyle/>
          <a:p>
            <a:fld id="{00FF2E8A-02AB-4D30-8951-EEBADEA86E2C}" type="slidenum">
              <a:rPr lang="en-US" smtClean="0">
                <a:latin typeface="Arial" pitchFamily="34" charset="0"/>
              </a:rPr>
              <a:pPr/>
              <a:t>28</a:t>
            </a:fld>
            <a:endParaRPr lang="en-US" smtClean="0">
              <a:latin typeface="Arial"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jpeg"/><Relationship Id="rId1" Type="http://schemas.openxmlformats.org/officeDocument/2006/relationships/slideMaster" Target="../slideMasters/slideMaster1.xml"/><Relationship Id="rId4" Type="http://schemas.openxmlformats.org/officeDocument/2006/relationships/image" Target="../media/image4.jpe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5" name="Rectangle 4"/>
          <p:cNvSpPr txBox="1">
            <a:spLocks noChangeArrowheads="1"/>
          </p:cNvSpPr>
          <p:nvPr userDrawn="1"/>
        </p:nvSpPr>
        <p:spPr>
          <a:xfrm>
            <a:off x="1200153" y="4872039"/>
            <a:ext cx="6581775" cy="150019"/>
          </a:xfrm>
          <a:prstGeom prst="rect">
            <a:avLst/>
          </a:prstGeom>
        </p:spPr>
        <p:txBody>
          <a:bodyPr/>
          <a:lstStyle/>
          <a:p>
            <a:pPr fontAlgn="auto">
              <a:spcBef>
                <a:spcPts val="0"/>
              </a:spcBef>
              <a:spcAft>
                <a:spcPts val="0"/>
              </a:spcAft>
              <a:defRPr/>
            </a:pPr>
            <a:r>
              <a:rPr lang="en-US" sz="900" dirty="0">
                <a:latin typeface="+mn-lt"/>
                <a:cs typeface="+mn-cs"/>
              </a:rPr>
              <a:t>Copyright © </a:t>
            </a:r>
            <a:r>
              <a:rPr lang="en-US" sz="900" dirty="0" smtClean="0">
                <a:latin typeface="+mn-lt"/>
                <a:cs typeface="+mn-cs"/>
              </a:rPr>
              <a:t>2014 </a:t>
            </a:r>
            <a:r>
              <a:rPr lang="en-US" sz="900" dirty="0">
                <a:latin typeface="+mn-lt"/>
                <a:cs typeface="+mn-cs"/>
              </a:rPr>
              <a:t>STERIS Corporation. All Rights Reserved. CONFIDENTIAL and PROPRIETARY to STERIS Corporation.</a:t>
            </a:r>
          </a:p>
        </p:txBody>
      </p:sp>
      <p:sp>
        <p:nvSpPr>
          <p:cNvPr id="8" name="Slide Number Placeholder 5"/>
          <p:cNvSpPr>
            <a:spLocks noGrp="1"/>
          </p:cNvSpPr>
          <p:nvPr>
            <p:ph type="sldNum" sz="quarter" idx="12"/>
          </p:nvPr>
        </p:nvSpPr>
        <p:spPr/>
        <p:txBody>
          <a:bodyPr/>
          <a:lstStyle>
            <a:lvl1pPr>
              <a:defRPr/>
            </a:lvl1pPr>
          </a:lstStyle>
          <a:p>
            <a:pPr>
              <a:defRPr/>
            </a:pPr>
            <a:fld id="{022CF310-06D4-4294-AFB3-2CE32C2888C8}" type="slidenum">
              <a:rPr lang="en-US"/>
              <a:pPr>
                <a:defRPr/>
              </a:pPr>
              <a:t>‹#›</a:t>
            </a:fld>
            <a:endParaRPr lang="en-US" dirty="0"/>
          </a:p>
        </p:txBody>
      </p:sp>
      <p:pic>
        <p:nvPicPr>
          <p:cNvPr id="10" name="Picture 9" descr="STERIS-Life-Sciences.jpg"/>
          <p:cNvPicPr>
            <a:picLocks noChangeAspect="1"/>
          </p:cNvPicPr>
          <p:nvPr userDrawn="1"/>
        </p:nvPicPr>
        <p:blipFill>
          <a:blip r:embed="rId2" cstate="print"/>
          <a:stretch>
            <a:fillRect/>
          </a:stretch>
        </p:blipFill>
        <p:spPr>
          <a:xfrm>
            <a:off x="7208521" y="229822"/>
            <a:ext cx="1645065" cy="524558"/>
          </a:xfrm>
          <a:prstGeom prst="rect">
            <a:avLst/>
          </a:prstGeom>
        </p:spPr>
      </p:pic>
      <p:pic>
        <p:nvPicPr>
          <p:cNvPr id="14" name="Picture 13" descr="SSL_Integrated_FIN_RGB.png"/>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874372" y="4233033"/>
            <a:ext cx="2952750" cy="292100"/>
          </a:xfrm>
          <a:prstGeom prst="rect">
            <a:avLst/>
          </a:prstGeom>
        </p:spPr>
      </p:pic>
      <p:pic>
        <p:nvPicPr>
          <p:cNvPr id="16" name="Picture 15" descr="iS_10353204L_flip-crop_PPT.jpg"/>
          <p:cNvPicPr>
            <a:picLocks noChangeAspect="1"/>
          </p:cNvPicPr>
          <p:nvPr userDrawn="1"/>
        </p:nvPicPr>
        <p:blipFill rotWithShape="1">
          <a:blip r:embed="rId4" cstate="print">
            <a:extLst>
              <a:ext uri="{28A0092B-C50C-407E-A947-70E740481C1C}">
                <a14:useLocalDpi xmlns:a14="http://schemas.microsoft.com/office/drawing/2010/main" val="0"/>
              </a:ext>
            </a:extLst>
          </a:blip>
          <a:srcRect l="9531"/>
          <a:stretch/>
        </p:blipFill>
        <p:spPr>
          <a:xfrm>
            <a:off x="0" y="1308942"/>
            <a:ext cx="6929920" cy="2282617"/>
          </a:xfrm>
          <a:prstGeom prst="rect">
            <a:avLst/>
          </a:prstGeom>
        </p:spPr>
      </p:pic>
      <p:sp>
        <p:nvSpPr>
          <p:cNvPr id="17" name="Rectangle 16"/>
          <p:cNvSpPr/>
          <p:nvPr userDrawn="1"/>
        </p:nvSpPr>
        <p:spPr>
          <a:xfrm>
            <a:off x="6929920" y="1308940"/>
            <a:ext cx="2214080" cy="2283714"/>
          </a:xfrm>
          <a:prstGeom prst="rect">
            <a:avLst/>
          </a:prstGeom>
          <a:solidFill>
            <a:srgbClr val="3F6B9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8" name="TextBox 17"/>
          <p:cNvSpPr txBox="1"/>
          <p:nvPr userDrawn="1"/>
        </p:nvSpPr>
        <p:spPr>
          <a:xfrm>
            <a:off x="6943726" y="1458687"/>
            <a:ext cx="2200275" cy="1217839"/>
          </a:xfrm>
          <a:prstGeom prst="rect">
            <a:avLst/>
          </a:prstGeom>
          <a:noFill/>
        </p:spPr>
        <p:txBody>
          <a:bodyPr wrap="square" lIns="0" bIns="0" rtlCol="0" anchor="ctr">
            <a:noAutofit/>
          </a:bodyPr>
          <a:lstStyle/>
          <a:p>
            <a:pPr algn="ctr"/>
            <a:r>
              <a:rPr lang="en-US" dirty="0" smtClean="0">
                <a:solidFill>
                  <a:schemeClr val="bg1"/>
                </a:solidFill>
                <a:latin typeface="Arial"/>
                <a:cs typeface="Arial"/>
              </a:rPr>
              <a:t>Annual Sales Meeting 2014</a:t>
            </a:r>
          </a:p>
        </p:txBody>
      </p:sp>
      <p:sp>
        <p:nvSpPr>
          <p:cNvPr id="19" name="Title 1"/>
          <p:cNvSpPr>
            <a:spLocks noGrp="1"/>
          </p:cNvSpPr>
          <p:nvPr>
            <p:ph type="title" hasCustomPrompt="1"/>
          </p:nvPr>
        </p:nvSpPr>
        <p:spPr>
          <a:xfrm>
            <a:off x="333375" y="205980"/>
            <a:ext cx="6724650" cy="784621"/>
          </a:xfrm>
        </p:spPr>
        <p:txBody>
          <a:bodyPr/>
          <a:lstStyle>
            <a:lvl1pPr>
              <a:defRPr lang="en-US" sz="2500" kern="1200" dirty="0">
                <a:solidFill>
                  <a:srgbClr val="3F6B9E"/>
                </a:solidFill>
                <a:latin typeface="Arial"/>
                <a:ea typeface="+mn-ea"/>
                <a:cs typeface="Arial"/>
              </a:defRPr>
            </a:lvl1pPr>
          </a:lstStyle>
          <a:p>
            <a:r>
              <a:rPr lang="en-US" dirty="0" smtClean="0"/>
              <a:t>Presentation Title</a:t>
            </a:r>
            <a:br>
              <a:rPr lang="en-US" dirty="0" smtClean="0"/>
            </a:br>
            <a:r>
              <a:rPr lang="en-US" dirty="0" smtClean="0"/>
              <a:t>Presenter’s Name</a:t>
            </a:r>
            <a:endParaRPr lang="en-US" dirty="0"/>
          </a:p>
        </p:txBody>
      </p:sp>
      <p:sp>
        <p:nvSpPr>
          <p:cNvPr id="26" name="Text Placeholder 2"/>
          <p:cNvSpPr>
            <a:spLocks noGrp="1"/>
          </p:cNvSpPr>
          <p:nvPr>
            <p:ph type="body" idx="1" hasCustomPrompt="1"/>
          </p:nvPr>
        </p:nvSpPr>
        <p:spPr>
          <a:xfrm>
            <a:off x="6932615" y="2809874"/>
            <a:ext cx="2211387" cy="428625"/>
          </a:xfrm>
        </p:spPr>
        <p:txBody>
          <a:bodyPr anchor="b"/>
          <a:lstStyle>
            <a:lvl1pPr marL="0" indent="0" algn="ctr">
              <a:buNone/>
              <a:defRPr sz="1800" baseline="0">
                <a:solidFill>
                  <a:schemeClr val="bg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smtClean="0"/>
              <a:t>May X, XXXX</a:t>
            </a: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lang="en-US" sz="2500" kern="1200" dirty="0">
                <a:solidFill>
                  <a:srgbClr val="3F6B9E"/>
                </a:solidFill>
                <a:latin typeface="Arial"/>
                <a:ea typeface="+mn-ea"/>
                <a:cs typeface="Arial"/>
              </a:defRPr>
            </a:lvl1pPr>
          </a:lstStyle>
          <a:p>
            <a:r>
              <a:rPr lang="en-US" dirty="0" smtClean="0"/>
              <a:t>Click to edit Master title style</a:t>
            </a:r>
            <a:endParaRPr lang="en-US" dirty="0"/>
          </a:p>
        </p:txBody>
      </p:sp>
      <p:sp>
        <p:nvSpPr>
          <p:cNvPr id="3" name="Content Placeholder 2"/>
          <p:cNvSpPr>
            <a:spLocks noGrp="1"/>
          </p:cNvSpPr>
          <p:nvPr>
            <p:ph idx="1"/>
          </p:nvPr>
        </p:nvSpPr>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2F6C302E-3C3C-4CDE-994D-2B83239F3C23}" type="slidenum">
              <a:rPr lang="en-US"/>
              <a:pPr>
                <a:defRPr/>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6613" y="3305176"/>
            <a:ext cx="7772400" cy="1021556"/>
          </a:xfrm>
        </p:spPr>
        <p:txBody>
          <a:bodyPr anchor="t"/>
          <a:lstStyle>
            <a:lvl1pPr algn="l">
              <a:defRPr sz="2500" b="1" cap="all" baseline="0"/>
            </a:lvl1pPr>
          </a:lstStyle>
          <a:p>
            <a:r>
              <a:rPr lang="en-US" dirty="0" smtClean="0"/>
              <a:t>Click to edit Master title style</a:t>
            </a:r>
            <a:endParaRPr lang="en-US" dirty="0"/>
          </a:p>
        </p:txBody>
      </p:sp>
      <p:sp>
        <p:nvSpPr>
          <p:cNvPr id="3" name="Text Placeholder 2"/>
          <p:cNvSpPr>
            <a:spLocks noGrp="1"/>
          </p:cNvSpPr>
          <p:nvPr>
            <p:ph type="body" idx="1"/>
          </p:nvPr>
        </p:nvSpPr>
        <p:spPr>
          <a:xfrm>
            <a:off x="8366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6" name="Slide Number Placeholder 5"/>
          <p:cNvSpPr>
            <a:spLocks noGrp="1"/>
          </p:cNvSpPr>
          <p:nvPr>
            <p:ph type="sldNum" sz="quarter" idx="12"/>
          </p:nvPr>
        </p:nvSpPr>
        <p:spPr/>
        <p:txBody>
          <a:bodyPr/>
          <a:lstStyle>
            <a:lvl1pPr>
              <a:defRPr/>
            </a:lvl1pPr>
          </a:lstStyle>
          <a:p>
            <a:pPr>
              <a:defRPr/>
            </a:pPr>
            <a:fld id="{8A24E018-9F40-4FC1-9C5B-A026CA32E3A7}" type="slidenum">
              <a:rPr lang="en-US"/>
              <a:pPr>
                <a:defRPr/>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 style</a:t>
            </a:r>
            <a:endParaRPr lang="en-US" dirty="0"/>
          </a:p>
        </p:txBody>
      </p:sp>
      <p:sp>
        <p:nvSpPr>
          <p:cNvPr id="3" name="Content Placeholder 2"/>
          <p:cNvSpPr>
            <a:spLocks noGrp="1"/>
          </p:cNvSpPr>
          <p:nvPr>
            <p:ph sz="half" idx="1"/>
          </p:nvPr>
        </p:nvSpPr>
        <p:spPr>
          <a:xfrm>
            <a:off x="838200" y="1200151"/>
            <a:ext cx="4038600" cy="3394472"/>
          </a:xfrm>
        </p:spPr>
        <p:txBody>
          <a:bodyPr/>
          <a:lstStyle>
            <a:lvl1pPr>
              <a:defRPr sz="2400"/>
            </a:lvl1pPr>
            <a:lvl2pPr>
              <a:defRPr sz="2000"/>
            </a:lvl2pPr>
            <a:lvl3pPr>
              <a:defRPr sz="1800"/>
            </a:lvl3pPr>
            <a:lvl4pPr>
              <a:defRPr sz="1600"/>
            </a:lvl4pPr>
            <a:lvl5pPr>
              <a:defRPr sz="16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Content Placeholder 3"/>
          <p:cNvSpPr>
            <a:spLocks noGrp="1"/>
          </p:cNvSpPr>
          <p:nvPr>
            <p:ph sz="half" idx="2"/>
          </p:nvPr>
        </p:nvSpPr>
        <p:spPr>
          <a:xfrm>
            <a:off x="5029200" y="1200151"/>
            <a:ext cx="4038600" cy="3394472"/>
          </a:xfrm>
        </p:spPr>
        <p:txBody>
          <a:bodyPr/>
          <a:lstStyle>
            <a:lvl1pPr>
              <a:defRPr sz="2400"/>
            </a:lvl1pPr>
            <a:lvl2pPr>
              <a:defRPr sz="2000"/>
            </a:lvl2pPr>
            <a:lvl3pPr>
              <a:defRPr sz="1800"/>
            </a:lvl3pPr>
            <a:lvl4pPr>
              <a:defRPr sz="1600"/>
            </a:lvl4pPr>
            <a:lvl5pPr>
              <a:defRPr sz="16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7" name="Slide Number Placeholder 5"/>
          <p:cNvSpPr>
            <a:spLocks noGrp="1"/>
          </p:cNvSpPr>
          <p:nvPr>
            <p:ph type="sldNum" sz="quarter" idx="12"/>
          </p:nvPr>
        </p:nvSpPr>
        <p:spPr/>
        <p:txBody>
          <a:bodyPr/>
          <a:lstStyle>
            <a:lvl1pPr>
              <a:defRPr/>
            </a:lvl1pPr>
          </a:lstStyle>
          <a:p>
            <a:pPr>
              <a:defRPr/>
            </a:pPr>
            <a:fld id="{F90AACDC-013B-4257-847B-1E67A721AB99}" type="slidenum">
              <a:rPr lang="en-US"/>
              <a:pPr>
                <a:defRPr/>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828675" y="1151335"/>
            <a:ext cx="4040188" cy="479822"/>
          </a:xfrm>
        </p:spPr>
        <p:txBody>
          <a:bodyPr anchor="b">
            <a:normAutofit/>
          </a:bodyPr>
          <a:lstStyle>
            <a:lvl1pPr marL="0" indent="0">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 styles</a:t>
            </a:r>
          </a:p>
        </p:txBody>
      </p:sp>
      <p:sp>
        <p:nvSpPr>
          <p:cNvPr id="4" name="Content Placeholder 3"/>
          <p:cNvSpPr>
            <a:spLocks noGrp="1"/>
          </p:cNvSpPr>
          <p:nvPr>
            <p:ph sz="half" idx="2"/>
          </p:nvPr>
        </p:nvSpPr>
        <p:spPr>
          <a:xfrm>
            <a:off x="828675" y="1631156"/>
            <a:ext cx="4040188" cy="2963466"/>
          </a:xfrm>
        </p:spPr>
        <p:txBody>
          <a:bodyPr>
            <a:normAutofit/>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 name="Text Placeholder 4"/>
          <p:cNvSpPr>
            <a:spLocks noGrp="1"/>
          </p:cNvSpPr>
          <p:nvPr>
            <p:ph type="body" sz="quarter" idx="3"/>
          </p:nvPr>
        </p:nvSpPr>
        <p:spPr>
          <a:xfrm>
            <a:off x="5016503" y="1151335"/>
            <a:ext cx="4041775" cy="479822"/>
          </a:xfrm>
        </p:spPr>
        <p:txBody>
          <a:bodyPr anchor="b">
            <a:normAutofit/>
          </a:bodyPr>
          <a:lstStyle>
            <a:lvl1pPr marL="0" indent="0">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16503" y="1631156"/>
            <a:ext cx="4041775" cy="2963466"/>
          </a:xfrm>
        </p:spPr>
        <p:txBody>
          <a:bodyPr>
            <a:normAutofit/>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9" name="Slide Number Placeholder 5"/>
          <p:cNvSpPr>
            <a:spLocks noGrp="1"/>
          </p:cNvSpPr>
          <p:nvPr>
            <p:ph type="sldNum" sz="quarter" idx="12"/>
          </p:nvPr>
        </p:nvSpPr>
        <p:spPr/>
        <p:txBody>
          <a:bodyPr/>
          <a:lstStyle>
            <a:lvl1pPr>
              <a:defRPr/>
            </a:lvl1pPr>
          </a:lstStyle>
          <a:p>
            <a:pPr>
              <a:defRPr/>
            </a:pPr>
            <a:fld id="{5AACF15B-369E-4EB6-8795-BEE4A580F6C8}" type="slidenum">
              <a:rPr lang="en-US"/>
              <a:pPr>
                <a:defRPr/>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5" name="Slide Number Placeholder 5"/>
          <p:cNvSpPr>
            <a:spLocks noGrp="1"/>
          </p:cNvSpPr>
          <p:nvPr>
            <p:ph type="sldNum" sz="quarter" idx="12"/>
          </p:nvPr>
        </p:nvSpPr>
        <p:spPr/>
        <p:txBody>
          <a:bodyPr/>
          <a:lstStyle>
            <a:lvl1pPr>
              <a:defRPr/>
            </a:lvl1pPr>
          </a:lstStyle>
          <a:p>
            <a:pPr>
              <a:defRPr/>
            </a:pPr>
            <a:fld id="{505CB38C-7F25-4468-A016-A0F20E735F48}" type="slidenum">
              <a:rPr lang="en-US"/>
              <a:pPr>
                <a:defRPr/>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4" name="Slide Number Placeholder 5"/>
          <p:cNvSpPr>
            <a:spLocks noGrp="1"/>
          </p:cNvSpPr>
          <p:nvPr>
            <p:ph type="sldNum" sz="quarter" idx="12"/>
          </p:nvPr>
        </p:nvSpPr>
        <p:spPr/>
        <p:txBody>
          <a:bodyPr/>
          <a:lstStyle>
            <a:lvl1pPr>
              <a:defRPr/>
            </a:lvl1pPr>
          </a:lstStyle>
          <a:p>
            <a:pPr>
              <a:defRPr/>
            </a:pPr>
            <a:fld id="{302E32E2-F2FB-4B4D-89DC-1E8F44E503B1}" type="slidenum">
              <a:rPr lang="en-US"/>
              <a:pPr>
                <a:defRPr/>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
        <p:nvSpPr>
          <p:cNvPr id="7" name="Rectangle 6"/>
          <p:cNvSpPr/>
          <p:nvPr userDrawn="1"/>
        </p:nvSpPr>
        <p:spPr>
          <a:xfrm>
            <a:off x="0" y="0"/>
            <a:ext cx="837644" cy="5143500"/>
          </a:xfrm>
          <a:prstGeom prst="rect">
            <a:avLst/>
          </a:prstGeom>
          <a:solidFill>
            <a:srgbClr val="3F6B9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 name="TextBox 10"/>
          <p:cNvSpPr txBox="1"/>
          <p:nvPr userDrawn="1"/>
        </p:nvSpPr>
        <p:spPr>
          <a:xfrm>
            <a:off x="1055759" y="4884869"/>
            <a:ext cx="4613381" cy="176972"/>
          </a:xfrm>
          <a:prstGeom prst="rect">
            <a:avLst/>
          </a:prstGeom>
          <a:noFill/>
        </p:spPr>
        <p:txBody>
          <a:bodyPr wrap="square" rtlCol="0">
            <a:spAutoFit/>
          </a:bodyPr>
          <a:lstStyle/>
          <a:p>
            <a:r>
              <a:rPr lang="en-US" sz="550" dirty="0" smtClean="0">
                <a:latin typeface="Arial"/>
                <a:cs typeface="Arial"/>
              </a:rPr>
              <a:t>Copyright © 2014 STERIS Corporations. All Rights Reserved. CONFIDENTIAL and PROPRIETARY to STERIS Corporation</a:t>
            </a:r>
            <a:endParaRPr lang="en-US" sz="550" dirty="0">
              <a:latin typeface="Arial"/>
              <a:cs typeface="Arial"/>
            </a:endParaRPr>
          </a:p>
        </p:txBody>
      </p:sp>
      <p:pic>
        <p:nvPicPr>
          <p:cNvPr id="13" name="Picture 12" descr="SSL_Mark-only_RGB.png"/>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73415" y="4559767"/>
            <a:ext cx="508860" cy="502075"/>
          </a:xfrm>
          <a:prstGeom prst="rect">
            <a:avLst/>
          </a:prstGeom>
        </p:spPr>
      </p:pic>
      <p:sp>
        <p:nvSpPr>
          <p:cNvPr id="15" name="Slide Number Placeholder 5"/>
          <p:cNvSpPr>
            <a:spLocks noGrp="1"/>
          </p:cNvSpPr>
          <p:nvPr>
            <p:ph type="sldNum" sz="quarter" idx="12"/>
          </p:nvPr>
        </p:nvSpPr>
        <p:spPr>
          <a:xfrm>
            <a:off x="8013700" y="4767264"/>
            <a:ext cx="762000" cy="294577"/>
          </a:xfrm>
        </p:spPr>
        <p:txBody>
          <a:bodyPr/>
          <a:lstStyle/>
          <a:p>
            <a:fld id="{D85AD2C7-6DC9-BC4A-8B95-CCAFF3BEACE7}" type="slidenum">
              <a:rPr lang="en-US" smtClean="0"/>
              <a:pPr/>
              <a:t>‹#›</a:t>
            </a:fld>
            <a:endParaRPr lang="en-US"/>
          </a:p>
        </p:txBody>
      </p:sp>
    </p:spTree>
    <p:extLst>
      <p:ext uri="{BB962C8B-B14F-4D97-AF65-F5344CB8AC3E}">
        <p14:creationId xmlns:p14="http://schemas.microsoft.com/office/powerpoint/2010/main" val="122957542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userDrawn="1">
  <p:cSld name="58_Title and Content">
    <p:spTree>
      <p:nvGrpSpPr>
        <p:cNvPr id="1" name=""/>
        <p:cNvGrpSpPr/>
        <p:nvPr/>
      </p:nvGrpSpPr>
      <p:grpSpPr>
        <a:xfrm>
          <a:off x="0" y="0"/>
          <a:ext cx="0" cy="0"/>
          <a:chOff x="0" y="0"/>
          <a:chExt cx="0" cy="0"/>
        </a:xfrm>
      </p:grpSpPr>
      <p:sp>
        <p:nvSpPr>
          <p:cNvPr id="7" name="Rectangle 6"/>
          <p:cNvSpPr/>
          <p:nvPr userDrawn="1"/>
        </p:nvSpPr>
        <p:spPr>
          <a:xfrm>
            <a:off x="0" y="0"/>
            <a:ext cx="837644" cy="5143500"/>
          </a:xfrm>
          <a:prstGeom prst="rect">
            <a:avLst/>
          </a:prstGeom>
          <a:solidFill>
            <a:srgbClr val="3F6B9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 name="TextBox 10"/>
          <p:cNvSpPr txBox="1"/>
          <p:nvPr userDrawn="1"/>
        </p:nvSpPr>
        <p:spPr>
          <a:xfrm>
            <a:off x="1055759" y="4884869"/>
            <a:ext cx="4613381" cy="176972"/>
          </a:xfrm>
          <a:prstGeom prst="rect">
            <a:avLst/>
          </a:prstGeom>
          <a:noFill/>
        </p:spPr>
        <p:txBody>
          <a:bodyPr wrap="square" rtlCol="0">
            <a:spAutoFit/>
          </a:bodyPr>
          <a:lstStyle/>
          <a:p>
            <a:r>
              <a:rPr lang="en-US" sz="550" dirty="0" smtClean="0">
                <a:latin typeface="Arial"/>
                <a:cs typeface="Arial"/>
              </a:rPr>
              <a:t>Copyright © 2014 STERIS Corporations. All Rights Reserved. CONFIDENTIAL and PROPRIETARY to STERIS Corporation</a:t>
            </a:r>
            <a:endParaRPr lang="en-US" sz="550" dirty="0">
              <a:latin typeface="Arial"/>
              <a:cs typeface="Arial"/>
            </a:endParaRPr>
          </a:p>
        </p:txBody>
      </p:sp>
      <p:pic>
        <p:nvPicPr>
          <p:cNvPr id="13" name="Picture 12" descr="SSL_Mark-only_RGB.png"/>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73415" y="4559767"/>
            <a:ext cx="508860" cy="502075"/>
          </a:xfrm>
          <a:prstGeom prst="rect">
            <a:avLst/>
          </a:prstGeom>
        </p:spPr>
      </p:pic>
      <p:sp>
        <p:nvSpPr>
          <p:cNvPr id="15" name="Slide Number Placeholder 5"/>
          <p:cNvSpPr>
            <a:spLocks noGrp="1"/>
          </p:cNvSpPr>
          <p:nvPr>
            <p:ph type="sldNum" sz="quarter" idx="12"/>
          </p:nvPr>
        </p:nvSpPr>
        <p:spPr>
          <a:xfrm>
            <a:off x="8013700" y="4767264"/>
            <a:ext cx="762000" cy="294577"/>
          </a:xfrm>
        </p:spPr>
        <p:txBody>
          <a:bodyPr/>
          <a:lstStyle/>
          <a:p>
            <a:fld id="{D85AD2C7-6DC9-BC4A-8B95-CCAFF3BEACE7}" type="slidenum">
              <a:rPr lang="en-US" smtClean="0"/>
              <a:pPr/>
              <a:t>‹#›</a:t>
            </a:fld>
            <a:endParaRPr lang="en-US"/>
          </a:p>
        </p:txBody>
      </p:sp>
    </p:spTree>
    <p:extLst>
      <p:ext uri="{BB962C8B-B14F-4D97-AF65-F5344CB8AC3E}">
        <p14:creationId xmlns:p14="http://schemas.microsoft.com/office/powerpoint/2010/main" val="12295754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userDrawn="1">
  <p:cSld name="9_Title and Content">
    <p:spTree>
      <p:nvGrpSpPr>
        <p:cNvPr id="1" name=""/>
        <p:cNvGrpSpPr/>
        <p:nvPr/>
      </p:nvGrpSpPr>
      <p:grpSpPr>
        <a:xfrm>
          <a:off x="0" y="0"/>
          <a:ext cx="0" cy="0"/>
          <a:chOff x="0" y="0"/>
          <a:chExt cx="0" cy="0"/>
        </a:xfrm>
      </p:grpSpPr>
      <p:sp>
        <p:nvSpPr>
          <p:cNvPr id="7" name="Rectangle 6"/>
          <p:cNvSpPr/>
          <p:nvPr userDrawn="1"/>
        </p:nvSpPr>
        <p:spPr>
          <a:xfrm>
            <a:off x="0" y="0"/>
            <a:ext cx="837644" cy="5143500"/>
          </a:xfrm>
          <a:prstGeom prst="rect">
            <a:avLst/>
          </a:prstGeom>
          <a:solidFill>
            <a:srgbClr val="3F6B9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 name="TextBox 10"/>
          <p:cNvSpPr txBox="1"/>
          <p:nvPr userDrawn="1"/>
        </p:nvSpPr>
        <p:spPr>
          <a:xfrm>
            <a:off x="1055759" y="4884869"/>
            <a:ext cx="4613381" cy="176972"/>
          </a:xfrm>
          <a:prstGeom prst="rect">
            <a:avLst/>
          </a:prstGeom>
          <a:noFill/>
        </p:spPr>
        <p:txBody>
          <a:bodyPr wrap="square" rtlCol="0">
            <a:spAutoFit/>
          </a:bodyPr>
          <a:lstStyle/>
          <a:p>
            <a:r>
              <a:rPr lang="en-US" sz="550" dirty="0" smtClean="0">
                <a:latin typeface="Arial"/>
                <a:cs typeface="Arial"/>
              </a:rPr>
              <a:t>Copyright © 2014 STERIS Corporations. All Rights Reserved. CONFIDENTIAL and PROPRIETARY to STERIS Corporation</a:t>
            </a:r>
            <a:endParaRPr lang="en-US" sz="550" dirty="0">
              <a:latin typeface="Arial"/>
              <a:cs typeface="Arial"/>
            </a:endParaRPr>
          </a:p>
        </p:txBody>
      </p:sp>
      <p:pic>
        <p:nvPicPr>
          <p:cNvPr id="13" name="Picture 12" descr="SSL_Mark-only_RGB.png"/>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73415" y="4559767"/>
            <a:ext cx="508860" cy="502075"/>
          </a:xfrm>
          <a:prstGeom prst="rect">
            <a:avLst/>
          </a:prstGeom>
        </p:spPr>
      </p:pic>
      <p:sp>
        <p:nvSpPr>
          <p:cNvPr id="15" name="Slide Number Placeholder 5"/>
          <p:cNvSpPr>
            <a:spLocks noGrp="1"/>
          </p:cNvSpPr>
          <p:nvPr>
            <p:ph type="sldNum" sz="quarter" idx="12"/>
          </p:nvPr>
        </p:nvSpPr>
        <p:spPr>
          <a:xfrm>
            <a:off x="8013700" y="4767264"/>
            <a:ext cx="762000" cy="294577"/>
          </a:xfrm>
        </p:spPr>
        <p:txBody>
          <a:bodyPr/>
          <a:lstStyle/>
          <a:p>
            <a:fld id="{D85AD2C7-6DC9-BC4A-8B95-CCAFF3BEACE7}" type="slidenum">
              <a:rPr lang="en-US" smtClean="0"/>
              <a:pPr/>
              <a:t>‹#›</a:t>
            </a:fld>
            <a:endParaRPr lang="en-US"/>
          </a:p>
        </p:txBody>
      </p:sp>
    </p:spTree>
    <p:extLst>
      <p:ext uri="{BB962C8B-B14F-4D97-AF65-F5344CB8AC3E}">
        <p14:creationId xmlns:p14="http://schemas.microsoft.com/office/powerpoint/2010/main" val="122957542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841772"/>
            <a:ext cx="6858000" cy="17907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143000" y="2701528"/>
            <a:ext cx="6858000" cy="124182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80311B7-EF11-457E-8FDD-7ACB9AEA53A5}" type="datetimeFigureOut">
              <a:rPr lang="en-US" smtClean="0">
                <a:solidFill>
                  <a:prstClr val="black">
                    <a:tint val="75000"/>
                  </a:prstClr>
                </a:solidFill>
              </a:rPr>
              <a:pPr/>
              <a:t>9/22/2015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C4E3F97-B710-4DE4-9331-CE0EFBD3716F}"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14949927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80311B7-EF11-457E-8FDD-7ACB9AEA53A5}" type="datetimeFigureOut">
              <a:rPr lang="en-US" smtClean="0">
                <a:solidFill>
                  <a:prstClr val="black">
                    <a:tint val="75000"/>
                  </a:prstClr>
                </a:solidFill>
              </a:rPr>
              <a:pPr/>
              <a:t>9/22/2015</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CC4E3F97-B710-4DE4-9331-CE0EFBD3716F}"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92565801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Only" preserve="1">
  <p:cSld name="1_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 style</a:t>
            </a:r>
            <a:endParaRPr lang="en-US" dirty="0"/>
          </a:p>
        </p:txBody>
      </p:sp>
      <p:sp>
        <p:nvSpPr>
          <p:cNvPr id="3" name="Date Placeholder 2"/>
          <p:cNvSpPr>
            <a:spLocks noGrp="1"/>
          </p:cNvSpPr>
          <p:nvPr>
            <p:ph type="dt" sz="half" idx="10"/>
          </p:nvPr>
        </p:nvSpPr>
        <p:spPr/>
        <p:txBody>
          <a:bodyPr/>
          <a:lstStyle>
            <a:lvl1pPr eaLnBrk="0" fontAlgn="base" hangingPunct="0">
              <a:spcBef>
                <a:spcPct val="0"/>
              </a:spcBef>
              <a:spcAft>
                <a:spcPct val="0"/>
              </a:spcAft>
              <a:defRPr>
                <a:latin typeface="Arial" panose="020B0604020202020204" pitchFamily="34" charset="0"/>
                <a:ea typeface="MS PGothic" panose="020B0600070205080204" pitchFamily="34" charset="-128"/>
              </a:defRPr>
            </a:lvl1pPr>
          </a:lstStyle>
          <a:p>
            <a:pPr>
              <a:defRPr/>
            </a:pPr>
            <a:fld id="{BEAF80B8-9749-42EC-8D25-15AB70878DE3}" type="datetimeFigureOut">
              <a:rPr lang="en-US">
                <a:solidFill>
                  <a:prstClr val="black">
                    <a:tint val="75000"/>
                  </a:prstClr>
                </a:solidFill>
              </a:rPr>
              <a:pPr>
                <a:defRPr/>
              </a:pPr>
              <a:t>9/22/2015</a:t>
            </a:fld>
            <a:endParaRPr lang="en-US" dirty="0">
              <a:solidFill>
                <a:prstClr val="black">
                  <a:tint val="75000"/>
                </a:prstClr>
              </a:solidFill>
            </a:endParaRPr>
          </a:p>
        </p:txBody>
      </p:sp>
      <p:sp>
        <p:nvSpPr>
          <p:cNvPr id="4" name="Footer Placeholder 3"/>
          <p:cNvSpPr>
            <a:spLocks noGrp="1"/>
          </p:cNvSpPr>
          <p:nvPr>
            <p:ph type="ftr" sz="quarter" idx="11"/>
          </p:nvPr>
        </p:nvSpPr>
        <p:spPr/>
        <p:txBody>
          <a:bodyPr/>
          <a:lstStyle>
            <a:lvl1pPr eaLnBrk="0" fontAlgn="base" hangingPunct="0">
              <a:spcBef>
                <a:spcPct val="0"/>
              </a:spcBef>
              <a:spcAft>
                <a:spcPct val="0"/>
              </a:spcAft>
              <a:defRPr>
                <a:latin typeface="Arial" panose="020B0604020202020204" pitchFamily="34" charset="0"/>
                <a:ea typeface="MS PGothic" panose="020B0600070205080204" pitchFamily="34" charset="-128"/>
              </a:defRPr>
            </a:lvl1pPr>
          </a:lstStyle>
          <a:p>
            <a:pPr>
              <a:defRPr/>
            </a:pPr>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lvl1pPr eaLnBrk="0" fontAlgn="base" hangingPunct="0">
              <a:spcBef>
                <a:spcPct val="0"/>
              </a:spcBef>
              <a:spcAft>
                <a:spcPct val="0"/>
              </a:spcAft>
              <a:defRPr>
                <a:latin typeface="Arial" panose="020B0604020202020204" pitchFamily="34" charset="0"/>
                <a:ea typeface="MS PGothic" panose="020B0600070205080204" pitchFamily="34" charset="-128"/>
              </a:defRPr>
            </a:lvl1pPr>
          </a:lstStyle>
          <a:p>
            <a:pPr>
              <a:defRPr/>
            </a:pPr>
            <a:fld id="{846218A4-F375-47BF-A4DA-02081A22769D}" type="slidenum">
              <a:rPr lang="en-US">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285931986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80311B7-EF11-457E-8FDD-7ACB9AEA53A5}" type="datetimeFigureOut">
              <a:rPr lang="en-US" smtClean="0">
                <a:solidFill>
                  <a:prstClr val="black">
                    <a:tint val="75000"/>
                  </a:prstClr>
                </a:solidFill>
              </a:rPr>
              <a:pPr/>
              <a:t>9/22/2015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C4E3F97-B710-4DE4-9331-CE0EFBD3716F}"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12438295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282306"/>
            <a:ext cx="7886700" cy="2139553"/>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623888" y="3442099"/>
            <a:ext cx="7886700" cy="1125140"/>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80311B7-EF11-457E-8FDD-7ACB9AEA53A5}" type="datetimeFigureOut">
              <a:rPr lang="en-US" smtClean="0">
                <a:solidFill>
                  <a:prstClr val="black">
                    <a:tint val="75000"/>
                  </a:prstClr>
                </a:solidFill>
              </a:rPr>
              <a:pPr/>
              <a:t>9/22/2015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C4E3F97-B710-4DE4-9331-CE0EFBD3716F}"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35325488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28650" y="1369219"/>
            <a:ext cx="3886200" cy="3263504"/>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29150" y="1369219"/>
            <a:ext cx="3886200" cy="3263504"/>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80311B7-EF11-457E-8FDD-7ACB9AEA53A5}" type="datetimeFigureOut">
              <a:rPr lang="en-US" smtClean="0">
                <a:solidFill>
                  <a:prstClr val="black">
                    <a:tint val="75000"/>
                  </a:prstClr>
                </a:solidFill>
              </a:rPr>
              <a:pPr/>
              <a:t>9/22/2015</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CC4E3F97-B710-4DE4-9331-CE0EFBD3716F}"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64075853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273846"/>
            <a:ext cx="7886700" cy="994172"/>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629842" y="1260872"/>
            <a:ext cx="3868340" cy="617934"/>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29842" y="1878806"/>
            <a:ext cx="3868340" cy="2763441"/>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29153" y="1260872"/>
            <a:ext cx="3887391" cy="617934"/>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29153" y="1878806"/>
            <a:ext cx="3887391" cy="2763441"/>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80311B7-EF11-457E-8FDD-7ACB9AEA53A5}" type="datetimeFigureOut">
              <a:rPr lang="en-US" smtClean="0">
                <a:solidFill>
                  <a:prstClr val="black">
                    <a:tint val="75000"/>
                  </a:prstClr>
                </a:solidFill>
              </a:rPr>
              <a:pPr/>
              <a:t>9/22/2015</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CC4E3F97-B710-4DE4-9331-CE0EFBD3716F}"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62662099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80311B7-EF11-457E-8FDD-7ACB9AEA53A5}" type="datetimeFigureOut">
              <a:rPr lang="en-US" smtClean="0">
                <a:solidFill>
                  <a:prstClr val="black">
                    <a:tint val="75000"/>
                  </a:prstClr>
                </a:solidFill>
              </a:rPr>
              <a:pPr/>
              <a:t>9/22/2015</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CC4E3F97-B710-4DE4-9331-CE0EFBD3716F}"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5112841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30493205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342900"/>
            <a:ext cx="2949178" cy="120015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3887391" y="740571"/>
            <a:ext cx="4629150" cy="3655219"/>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29841" y="1543051"/>
            <a:ext cx="2949178" cy="2858691"/>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80311B7-EF11-457E-8FDD-7ACB9AEA53A5}" type="datetimeFigureOut">
              <a:rPr lang="en-US" smtClean="0">
                <a:solidFill>
                  <a:prstClr val="black">
                    <a:tint val="75000"/>
                  </a:prstClr>
                </a:solidFill>
              </a:rPr>
              <a:pPr/>
              <a:t>9/22/2015</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CC4E3F97-B710-4DE4-9331-CE0EFBD3716F}"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64673380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342900"/>
            <a:ext cx="2949178" cy="120015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3887391" y="740571"/>
            <a:ext cx="4629150" cy="3655219"/>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629841" y="1543051"/>
            <a:ext cx="2949178" cy="2858691"/>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80311B7-EF11-457E-8FDD-7ACB9AEA53A5}" type="datetimeFigureOut">
              <a:rPr lang="en-US" smtClean="0">
                <a:solidFill>
                  <a:prstClr val="black">
                    <a:tint val="75000"/>
                  </a:prstClr>
                </a:solidFill>
              </a:rPr>
              <a:pPr/>
              <a:t>9/22/2015</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CC4E3F97-B710-4DE4-9331-CE0EFBD3716F}"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57250021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80311B7-EF11-457E-8FDD-7ACB9AEA53A5}" type="datetimeFigureOut">
              <a:rPr lang="en-US" smtClean="0">
                <a:solidFill>
                  <a:prstClr val="black">
                    <a:tint val="75000"/>
                  </a:prstClr>
                </a:solidFill>
              </a:rPr>
              <a:pPr/>
              <a:t>9/22/2015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C4E3F97-B710-4DE4-9331-CE0EFBD3716F}"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44255552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6" y="273845"/>
            <a:ext cx="1971675" cy="4358879"/>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28653" y="273845"/>
            <a:ext cx="5800725" cy="4358879"/>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80311B7-EF11-457E-8FDD-7ACB9AEA53A5}" type="datetimeFigureOut">
              <a:rPr lang="en-US" smtClean="0">
                <a:solidFill>
                  <a:prstClr val="black">
                    <a:tint val="75000"/>
                  </a:prstClr>
                </a:solidFill>
              </a:rPr>
              <a:pPr/>
              <a:t>9/22/2015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C4E3F97-B710-4DE4-9331-CE0EFBD3716F}"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62999567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841772"/>
            <a:ext cx="6858000" cy="17907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143000" y="2701528"/>
            <a:ext cx="6858000" cy="124182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80311B7-EF11-457E-8FDD-7ACB9AEA53A5}" type="datetimeFigureOut">
              <a:rPr lang="en-US" smtClean="0">
                <a:solidFill>
                  <a:prstClr val="black">
                    <a:tint val="75000"/>
                  </a:prstClr>
                </a:solidFill>
              </a:rPr>
              <a:pPr/>
              <a:t>9/22/2015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C4E3F97-B710-4DE4-9331-CE0EFBD3716F}"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32377417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80311B7-EF11-457E-8FDD-7ACB9AEA53A5}" type="datetimeFigureOut">
              <a:rPr lang="en-US" smtClean="0">
                <a:solidFill>
                  <a:prstClr val="black">
                    <a:tint val="75000"/>
                  </a:prstClr>
                </a:solidFill>
              </a:rPr>
              <a:pPr/>
              <a:t>9/22/2015</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CC4E3F97-B710-4DE4-9331-CE0EFBD3716F}"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047857402"/>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itleOnly" preserve="1">
  <p:cSld name="1_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 style</a:t>
            </a:r>
            <a:endParaRPr lang="en-US" dirty="0"/>
          </a:p>
        </p:txBody>
      </p:sp>
      <p:sp>
        <p:nvSpPr>
          <p:cNvPr id="3" name="Date Placeholder 2"/>
          <p:cNvSpPr>
            <a:spLocks noGrp="1"/>
          </p:cNvSpPr>
          <p:nvPr>
            <p:ph type="dt" sz="half" idx="10"/>
          </p:nvPr>
        </p:nvSpPr>
        <p:spPr/>
        <p:txBody>
          <a:bodyPr/>
          <a:lstStyle>
            <a:lvl1pPr eaLnBrk="0" fontAlgn="base" hangingPunct="0">
              <a:spcBef>
                <a:spcPct val="0"/>
              </a:spcBef>
              <a:spcAft>
                <a:spcPct val="0"/>
              </a:spcAft>
              <a:defRPr>
                <a:latin typeface="Arial" panose="020B0604020202020204" pitchFamily="34" charset="0"/>
                <a:ea typeface="MS PGothic" panose="020B0600070205080204" pitchFamily="34" charset="-128"/>
              </a:defRPr>
            </a:lvl1pPr>
          </a:lstStyle>
          <a:p>
            <a:pPr>
              <a:defRPr/>
            </a:pPr>
            <a:fld id="{BEAF80B8-9749-42EC-8D25-15AB70878DE3}" type="datetimeFigureOut">
              <a:rPr lang="en-US">
                <a:solidFill>
                  <a:prstClr val="black">
                    <a:tint val="75000"/>
                  </a:prstClr>
                </a:solidFill>
              </a:rPr>
              <a:pPr>
                <a:defRPr/>
              </a:pPr>
              <a:t>9/22/2015</a:t>
            </a:fld>
            <a:endParaRPr lang="en-US" dirty="0">
              <a:solidFill>
                <a:prstClr val="black">
                  <a:tint val="75000"/>
                </a:prstClr>
              </a:solidFill>
            </a:endParaRPr>
          </a:p>
        </p:txBody>
      </p:sp>
      <p:sp>
        <p:nvSpPr>
          <p:cNvPr id="4" name="Footer Placeholder 3"/>
          <p:cNvSpPr>
            <a:spLocks noGrp="1"/>
          </p:cNvSpPr>
          <p:nvPr>
            <p:ph type="ftr" sz="quarter" idx="11"/>
          </p:nvPr>
        </p:nvSpPr>
        <p:spPr/>
        <p:txBody>
          <a:bodyPr/>
          <a:lstStyle>
            <a:lvl1pPr eaLnBrk="0" fontAlgn="base" hangingPunct="0">
              <a:spcBef>
                <a:spcPct val="0"/>
              </a:spcBef>
              <a:spcAft>
                <a:spcPct val="0"/>
              </a:spcAft>
              <a:defRPr>
                <a:latin typeface="Arial" panose="020B0604020202020204" pitchFamily="34" charset="0"/>
                <a:ea typeface="MS PGothic" panose="020B0600070205080204" pitchFamily="34" charset="-128"/>
              </a:defRPr>
            </a:lvl1pPr>
          </a:lstStyle>
          <a:p>
            <a:pPr>
              <a:defRPr/>
            </a:pPr>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lvl1pPr eaLnBrk="0" fontAlgn="base" hangingPunct="0">
              <a:spcBef>
                <a:spcPct val="0"/>
              </a:spcBef>
              <a:spcAft>
                <a:spcPct val="0"/>
              </a:spcAft>
              <a:defRPr>
                <a:latin typeface="Arial" panose="020B0604020202020204" pitchFamily="34" charset="0"/>
                <a:ea typeface="MS PGothic" panose="020B0600070205080204" pitchFamily="34" charset="-128"/>
              </a:defRPr>
            </a:lvl1pPr>
          </a:lstStyle>
          <a:p>
            <a:pPr>
              <a:defRPr/>
            </a:pPr>
            <a:fld id="{846218A4-F375-47BF-A4DA-02081A22769D}" type="slidenum">
              <a:rPr lang="en-US">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3256179472"/>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80311B7-EF11-457E-8FDD-7ACB9AEA53A5}" type="datetimeFigureOut">
              <a:rPr lang="en-US" smtClean="0">
                <a:solidFill>
                  <a:prstClr val="black">
                    <a:tint val="75000"/>
                  </a:prstClr>
                </a:solidFill>
              </a:rPr>
              <a:pPr/>
              <a:t>9/22/2015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C4E3F97-B710-4DE4-9331-CE0EFBD3716F}"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129089491"/>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282305"/>
            <a:ext cx="7886700" cy="2139553"/>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623888" y="3442099"/>
            <a:ext cx="7886700" cy="1125140"/>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80311B7-EF11-457E-8FDD-7ACB9AEA53A5}" type="datetimeFigureOut">
              <a:rPr lang="en-US" smtClean="0">
                <a:solidFill>
                  <a:prstClr val="black">
                    <a:tint val="75000"/>
                  </a:prstClr>
                </a:solidFill>
              </a:rPr>
              <a:pPr/>
              <a:t>9/22/2015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C4E3F97-B710-4DE4-9331-CE0EFBD3716F}"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758406149"/>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28650" y="1369219"/>
            <a:ext cx="3886200" cy="3263504"/>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29150" y="1369219"/>
            <a:ext cx="3886200" cy="3263504"/>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80311B7-EF11-457E-8FDD-7ACB9AEA53A5}" type="datetimeFigureOut">
              <a:rPr lang="en-US" smtClean="0">
                <a:solidFill>
                  <a:prstClr val="black">
                    <a:tint val="75000"/>
                  </a:prstClr>
                </a:solidFill>
              </a:rPr>
              <a:pPr/>
              <a:t>9/22/2015</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CC4E3F97-B710-4DE4-9331-CE0EFBD3716F}"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170658825"/>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273845"/>
            <a:ext cx="7886700" cy="994172"/>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629842" y="1260872"/>
            <a:ext cx="3868340" cy="617934"/>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29842" y="1878806"/>
            <a:ext cx="3868340" cy="2763441"/>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29151" y="1260872"/>
            <a:ext cx="3887391" cy="617934"/>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29151" y="1878806"/>
            <a:ext cx="3887391" cy="2763441"/>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80311B7-EF11-457E-8FDD-7ACB9AEA53A5}" type="datetimeFigureOut">
              <a:rPr lang="en-US" smtClean="0">
                <a:solidFill>
                  <a:prstClr val="black">
                    <a:tint val="75000"/>
                  </a:prstClr>
                </a:solidFill>
              </a:rPr>
              <a:pPr/>
              <a:t>9/22/2015</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CC4E3F97-B710-4DE4-9331-CE0EFBD3716F}"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024689719"/>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80311B7-EF11-457E-8FDD-7ACB9AEA53A5}" type="datetimeFigureOut">
              <a:rPr lang="en-US" smtClean="0">
                <a:solidFill>
                  <a:prstClr val="black">
                    <a:tint val="75000"/>
                  </a:prstClr>
                </a:solidFill>
              </a:rPr>
              <a:pPr/>
              <a:t>9/22/2015</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CC4E3F97-B710-4DE4-9331-CE0EFBD3716F}"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002544196"/>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32778893"/>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342900"/>
            <a:ext cx="2949178" cy="120015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3887391" y="740570"/>
            <a:ext cx="4629150" cy="3655219"/>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29841" y="1543050"/>
            <a:ext cx="2949178" cy="2858691"/>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80311B7-EF11-457E-8FDD-7ACB9AEA53A5}" type="datetimeFigureOut">
              <a:rPr lang="en-US" smtClean="0">
                <a:solidFill>
                  <a:prstClr val="black">
                    <a:tint val="75000"/>
                  </a:prstClr>
                </a:solidFill>
              </a:rPr>
              <a:pPr/>
              <a:t>9/22/2015</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CC4E3F97-B710-4DE4-9331-CE0EFBD3716F}"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944984016"/>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342900"/>
            <a:ext cx="2949178" cy="120015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3887391" y="740570"/>
            <a:ext cx="4629150" cy="3655219"/>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629841" y="1543050"/>
            <a:ext cx="2949178" cy="2858691"/>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80311B7-EF11-457E-8FDD-7ACB9AEA53A5}" type="datetimeFigureOut">
              <a:rPr lang="en-US" smtClean="0">
                <a:solidFill>
                  <a:prstClr val="black">
                    <a:tint val="75000"/>
                  </a:prstClr>
                </a:solidFill>
              </a:rPr>
              <a:pPr/>
              <a:t>9/22/2015</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CC4E3F97-B710-4DE4-9331-CE0EFBD3716F}"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509299967"/>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80311B7-EF11-457E-8FDD-7ACB9AEA53A5}" type="datetimeFigureOut">
              <a:rPr lang="en-US" smtClean="0">
                <a:solidFill>
                  <a:prstClr val="black">
                    <a:tint val="75000"/>
                  </a:prstClr>
                </a:solidFill>
              </a:rPr>
              <a:pPr/>
              <a:t>9/22/2015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C4E3F97-B710-4DE4-9331-CE0EFBD3716F}"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694670782"/>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6" y="273844"/>
            <a:ext cx="1971675" cy="4358879"/>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28651" y="273844"/>
            <a:ext cx="5800725" cy="4358879"/>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80311B7-EF11-457E-8FDD-7ACB9AEA53A5}" type="datetimeFigureOut">
              <a:rPr lang="en-US" smtClean="0">
                <a:solidFill>
                  <a:prstClr val="black">
                    <a:tint val="75000"/>
                  </a:prstClr>
                </a:solidFill>
              </a:rPr>
              <a:pPr/>
              <a:t>9/22/2015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C4E3F97-B710-4DE4-9331-CE0EFBD3716F}"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10622781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1.jpe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8.xml"/><Relationship Id="rId13" Type="http://schemas.openxmlformats.org/officeDocument/2006/relationships/slideLayout" Target="../slideLayouts/slideLayout23.xml"/><Relationship Id="rId3" Type="http://schemas.openxmlformats.org/officeDocument/2006/relationships/slideLayout" Target="../slideLayouts/slideLayout13.xml"/><Relationship Id="rId7" Type="http://schemas.openxmlformats.org/officeDocument/2006/relationships/slideLayout" Target="../slideLayouts/slideLayout17.xml"/><Relationship Id="rId12" Type="http://schemas.openxmlformats.org/officeDocument/2006/relationships/slideLayout" Target="../slideLayouts/slideLayout22.xml"/><Relationship Id="rId2" Type="http://schemas.openxmlformats.org/officeDocument/2006/relationships/slideLayout" Target="../slideLayouts/slideLayout12.xml"/><Relationship Id="rId1" Type="http://schemas.openxmlformats.org/officeDocument/2006/relationships/slideLayout" Target="../slideLayouts/slideLayout11.xml"/><Relationship Id="rId6" Type="http://schemas.openxmlformats.org/officeDocument/2006/relationships/slideLayout" Target="../slideLayouts/slideLayout16.xml"/><Relationship Id="rId11" Type="http://schemas.openxmlformats.org/officeDocument/2006/relationships/slideLayout" Target="../slideLayouts/slideLayout21.xml"/><Relationship Id="rId5" Type="http://schemas.openxmlformats.org/officeDocument/2006/relationships/slideLayout" Target="../slideLayouts/slideLayout15.xml"/><Relationship Id="rId10" Type="http://schemas.openxmlformats.org/officeDocument/2006/relationships/slideLayout" Target="../slideLayouts/slideLayout20.xml"/><Relationship Id="rId4" Type="http://schemas.openxmlformats.org/officeDocument/2006/relationships/slideLayout" Target="../slideLayouts/slideLayout14.xml"/><Relationship Id="rId9" Type="http://schemas.openxmlformats.org/officeDocument/2006/relationships/slideLayout" Target="../slideLayouts/slideLayout19.xml"/><Relationship Id="rId14"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1.xml"/><Relationship Id="rId13" Type="http://schemas.openxmlformats.org/officeDocument/2006/relationships/slideLayout" Target="../slideLayouts/slideLayout36.xml"/><Relationship Id="rId3" Type="http://schemas.openxmlformats.org/officeDocument/2006/relationships/slideLayout" Target="../slideLayouts/slideLayout26.xml"/><Relationship Id="rId7" Type="http://schemas.openxmlformats.org/officeDocument/2006/relationships/slideLayout" Target="../slideLayouts/slideLayout30.xml"/><Relationship Id="rId12" Type="http://schemas.openxmlformats.org/officeDocument/2006/relationships/slideLayout" Target="../slideLayouts/slideLayout35.xml"/><Relationship Id="rId2" Type="http://schemas.openxmlformats.org/officeDocument/2006/relationships/slideLayout" Target="../slideLayouts/slideLayout25.xml"/><Relationship Id="rId1" Type="http://schemas.openxmlformats.org/officeDocument/2006/relationships/slideLayout" Target="../slideLayouts/slideLayout24.xml"/><Relationship Id="rId6" Type="http://schemas.openxmlformats.org/officeDocument/2006/relationships/slideLayout" Target="../slideLayouts/slideLayout29.xml"/><Relationship Id="rId11" Type="http://schemas.openxmlformats.org/officeDocument/2006/relationships/slideLayout" Target="../slideLayouts/slideLayout34.xml"/><Relationship Id="rId5" Type="http://schemas.openxmlformats.org/officeDocument/2006/relationships/slideLayout" Target="../slideLayouts/slideLayout28.xml"/><Relationship Id="rId10" Type="http://schemas.openxmlformats.org/officeDocument/2006/relationships/slideLayout" Target="../slideLayouts/slideLayout33.xml"/><Relationship Id="rId4" Type="http://schemas.openxmlformats.org/officeDocument/2006/relationships/slideLayout" Target="../slideLayouts/slideLayout27.xml"/><Relationship Id="rId9" Type="http://schemas.openxmlformats.org/officeDocument/2006/relationships/slideLayout" Target="../slideLayouts/slideLayout32.xml"/><Relationship Id="rId14" Type="http://schemas.openxmlformats.org/officeDocument/2006/relationships/theme" Target="../theme/theme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838200" y="205979"/>
            <a:ext cx="6324600" cy="85725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dirty="0" smtClean="0"/>
              <a:t>Slide Title</a:t>
            </a:r>
          </a:p>
        </p:txBody>
      </p:sp>
      <p:sp>
        <p:nvSpPr>
          <p:cNvPr id="1027" name="Text Placeholder 2"/>
          <p:cNvSpPr>
            <a:spLocks noGrp="1"/>
          </p:cNvSpPr>
          <p:nvPr>
            <p:ph type="body" idx="1"/>
          </p:nvPr>
        </p:nvSpPr>
        <p:spPr bwMode="auto">
          <a:xfrm>
            <a:off x="838200" y="1200151"/>
            <a:ext cx="8229600" cy="339447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p:txBody>
      </p:sp>
      <p:sp>
        <p:nvSpPr>
          <p:cNvPr id="6" name="Slide Number Placeholder 5"/>
          <p:cNvSpPr>
            <a:spLocks noGrp="1"/>
          </p:cNvSpPr>
          <p:nvPr>
            <p:ph type="sldNum" sz="quarter" idx="4"/>
          </p:nvPr>
        </p:nvSpPr>
        <p:spPr>
          <a:xfrm>
            <a:off x="6553200" y="4767264"/>
            <a:ext cx="2133600" cy="273844"/>
          </a:xfrm>
          <a:prstGeom prst="rect">
            <a:avLst/>
          </a:prstGeom>
        </p:spPr>
        <p:txBody>
          <a:bodyPr vert="horz" lIns="91440" tIns="45720" rIns="91440" bIns="45720" rtlCol="0" anchor="ctr"/>
          <a:lstStyle>
            <a:lvl1pPr algn="r" fontAlgn="auto">
              <a:spcBef>
                <a:spcPts val="0"/>
              </a:spcBef>
              <a:spcAft>
                <a:spcPts val="0"/>
              </a:spcAft>
              <a:defRPr sz="1200">
                <a:solidFill>
                  <a:schemeClr val="tx1">
                    <a:tint val="75000"/>
                  </a:schemeClr>
                </a:solidFill>
                <a:latin typeface="+mn-lt"/>
                <a:cs typeface="+mn-cs"/>
              </a:defRPr>
            </a:lvl1pPr>
          </a:lstStyle>
          <a:p>
            <a:pPr>
              <a:defRPr/>
            </a:pPr>
            <a:fld id="{914B6BE1-E8D3-4CA0-9FFA-11568AF9371F}" type="slidenum">
              <a:rPr lang="en-US"/>
              <a:pPr>
                <a:defRPr/>
              </a:pPr>
              <a:t>‹#›</a:t>
            </a:fld>
            <a:endParaRPr lang="en-US" dirty="0"/>
          </a:p>
        </p:txBody>
      </p:sp>
      <p:pic>
        <p:nvPicPr>
          <p:cNvPr id="9" name="Picture 8" descr="STERIS-Life-Sciences.jpg"/>
          <p:cNvPicPr>
            <a:picLocks noChangeAspect="1"/>
          </p:cNvPicPr>
          <p:nvPr userDrawn="1"/>
        </p:nvPicPr>
        <p:blipFill>
          <a:blip r:embed="rId12" cstate="print"/>
          <a:stretch>
            <a:fillRect/>
          </a:stretch>
        </p:blipFill>
        <p:spPr>
          <a:xfrm>
            <a:off x="7208521" y="229822"/>
            <a:ext cx="1645065" cy="524558"/>
          </a:xfrm>
          <a:prstGeom prst="rect">
            <a:avLst/>
          </a:prstGeom>
        </p:spPr>
      </p:pic>
      <p:sp>
        <p:nvSpPr>
          <p:cNvPr id="10" name="Rectangle 9"/>
          <p:cNvSpPr/>
          <p:nvPr userDrawn="1"/>
        </p:nvSpPr>
        <p:spPr>
          <a:xfrm>
            <a:off x="0" y="0"/>
            <a:ext cx="837644" cy="5143500"/>
          </a:xfrm>
          <a:prstGeom prst="rect">
            <a:avLst/>
          </a:prstGeom>
          <a:solidFill>
            <a:srgbClr val="3F6B9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11" name="Picture 10" descr="SSL_Mark-only_RGB.png"/>
          <p:cNvPicPr>
            <a:picLocks noChangeAspect="1"/>
          </p:cNvPicPr>
          <p:nvPr userDrawn="1"/>
        </p:nvPicPr>
        <p:blipFill>
          <a:blip r:embed="rId13" cstate="print">
            <a:extLst>
              <a:ext uri="{28A0092B-C50C-407E-A947-70E740481C1C}">
                <a14:useLocalDpi xmlns:a14="http://schemas.microsoft.com/office/drawing/2010/main" val="0"/>
              </a:ext>
            </a:extLst>
          </a:blip>
          <a:stretch>
            <a:fillRect/>
          </a:stretch>
        </p:blipFill>
        <p:spPr>
          <a:xfrm>
            <a:off x="173415" y="4559767"/>
            <a:ext cx="508860" cy="502075"/>
          </a:xfrm>
          <a:prstGeom prst="rect">
            <a:avLst/>
          </a:prstGeom>
        </p:spPr>
      </p:pic>
      <p:sp>
        <p:nvSpPr>
          <p:cNvPr id="12" name="TextBox 11"/>
          <p:cNvSpPr txBox="1"/>
          <p:nvPr userDrawn="1"/>
        </p:nvSpPr>
        <p:spPr>
          <a:xfrm>
            <a:off x="1055759" y="4884869"/>
            <a:ext cx="4613381" cy="176972"/>
          </a:xfrm>
          <a:prstGeom prst="rect">
            <a:avLst/>
          </a:prstGeom>
          <a:noFill/>
        </p:spPr>
        <p:txBody>
          <a:bodyPr wrap="square" rtlCol="0">
            <a:spAutoFit/>
          </a:bodyPr>
          <a:lstStyle/>
          <a:p>
            <a:r>
              <a:rPr lang="en-US" sz="550" dirty="0" smtClean="0">
                <a:latin typeface="Arial"/>
                <a:cs typeface="Arial"/>
              </a:rPr>
              <a:t>Copyright © 2014 STERIS Corporations. All Rights Reserved. CONFIDENTIAL and PROPRIETARY to STERIS Corporation</a:t>
            </a:r>
            <a:endParaRPr lang="en-US" sz="550" dirty="0">
              <a:latin typeface="Arial"/>
              <a:cs typeface="Arial"/>
            </a:endParaRPr>
          </a:p>
        </p:txBody>
      </p:sp>
    </p:spTree>
  </p:cSld>
  <p:clrMap bg1="lt1" tx1="dk1" bg2="lt2" tx2="dk2" accent1="accent1" accent2="accent2" accent3="accent3" accent4="accent4" accent5="accent5" accent6="accent6" hlink="hlink" folHlink="folHlink"/>
  <p:sldLayoutIdLst>
    <p:sldLayoutId id="2147483683" r:id="rId1"/>
    <p:sldLayoutId id="2147483673" r:id="rId2"/>
    <p:sldLayoutId id="2147483674" r:id="rId3"/>
    <p:sldLayoutId id="2147483675" r:id="rId4"/>
    <p:sldLayoutId id="2147483676" r:id="rId5"/>
    <p:sldLayoutId id="2147483677" r:id="rId6"/>
    <p:sldLayoutId id="2147483678" r:id="rId7"/>
    <p:sldLayoutId id="2147483684" r:id="rId8"/>
    <p:sldLayoutId id="2147483741" r:id="rId9"/>
    <p:sldLayoutId id="2147483743" r:id="rId10"/>
  </p:sldLayoutIdLst>
  <p:txStyles>
    <p:titleStyle>
      <a:lvl1pPr algn="l" rtl="0" eaLnBrk="0" fontAlgn="base" hangingPunct="0">
        <a:spcBef>
          <a:spcPct val="0"/>
        </a:spcBef>
        <a:spcAft>
          <a:spcPct val="0"/>
        </a:spcAft>
        <a:defRPr lang="en-US" sz="2500" kern="1200" dirty="0" smtClean="0">
          <a:solidFill>
            <a:srgbClr val="3F6B9E"/>
          </a:solidFill>
          <a:latin typeface="Arial"/>
          <a:ea typeface="+mn-ea"/>
          <a:cs typeface="Arial"/>
        </a:defRPr>
      </a:lvl1pPr>
      <a:lvl2pPr algn="l" rtl="0" eaLnBrk="0" fontAlgn="base" hangingPunct="0">
        <a:spcBef>
          <a:spcPct val="0"/>
        </a:spcBef>
        <a:spcAft>
          <a:spcPct val="0"/>
        </a:spcAft>
        <a:defRPr sz="3600">
          <a:solidFill>
            <a:schemeClr val="accent1"/>
          </a:solidFill>
          <a:latin typeface="Arial" charset="0"/>
          <a:cs typeface="Arial" charset="0"/>
        </a:defRPr>
      </a:lvl2pPr>
      <a:lvl3pPr algn="l" rtl="0" eaLnBrk="0" fontAlgn="base" hangingPunct="0">
        <a:spcBef>
          <a:spcPct val="0"/>
        </a:spcBef>
        <a:spcAft>
          <a:spcPct val="0"/>
        </a:spcAft>
        <a:defRPr sz="3600">
          <a:solidFill>
            <a:schemeClr val="accent1"/>
          </a:solidFill>
          <a:latin typeface="Arial" charset="0"/>
          <a:cs typeface="Arial" charset="0"/>
        </a:defRPr>
      </a:lvl3pPr>
      <a:lvl4pPr algn="l" rtl="0" eaLnBrk="0" fontAlgn="base" hangingPunct="0">
        <a:spcBef>
          <a:spcPct val="0"/>
        </a:spcBef>
        <a:spcAft>
          <a:spcPct val="0"/>
        </a:spcAft>
        <a:defRPr sz="3600">
          <a:solidFill>
            <a:schemeClr val="accent1"/>
          </a:solidFill>
          <a:latin typeface="Arial" charset="0"/>
          <a:cs typeface="Arial" charset="0"/>
        </a:defRPr>
      </a:lvl4pPr>
      <a:lvl5pPr algn="l" rtl="0" eaLnBrk="0" fontAlgn="base" hangingPunct="0">
        <a:spcBef>
          <a:spcPct val="0"/>
        </a:spcBef>
        <a:spcAft>
          <a:spcPct val="0"/>
        </a:spcAft>
        <a:defRPr sz="3600">
          <a:solidFill>
            <a:schemeClr val="accent1"/>
          </a:solidFill>
          <a:latin typeface="Arial" charset="0"/>
          <a:cs typeface="Arial" charset="0"/>
        </a:defRPr>
      </a:lvl5pPr>
      <a:lvl6pPr marL="457200" algn="l" rtl="0" fontAlgn="base">
        <a:spcBef>
          <a:spcPct val="0"/>
        </a:spcBef>
        <a:spcAft>
          <a:spcPct val="0"/>
        </a:spcAft>
        <a:defRPr sz="3600">
          <a:solidFill>
            <a:schemeClr val="accent1"/>
          </a:solidFill>
          <a:latin typeface="Arial" charset="0"/>
          <a:cs typeface="Arial" charset="0"/>
        </a:defRPr>
      </a:lvl6pPr>
      <a:lvl7pPr marL="914400" algn="l" rtl="0" fontAlgn="base">
        <a:spcBef>
          <a:spcPct val="0"/>
        </a:spcBef>
        <a:spcAft>
          <a:spcPct val="0"/>
        </a:spcAft>
        <a:defRPr sz="3600">
          <a:solidFill>
            <a:schemeClr val="accent1"/>
          </a:solidFill>
          <a:latin typeface="Arial" charset="0"/>
          <a:cs typeface="Arial" charset="0"/>
        </a:defRPr>
      </a:lvl7pPr>
      <a:lvl8pPr marL="1371600" algn="l" rtl="0" fontAlgn="base">
        <a:spcBef>
          <a:spcPct val="0"/>
        </a:spcBef>
        <a:spcAft>
          <a:spcPct val="0"/>
        </a:spcAft>
        <a:defRPr sz="3600">
          <a:solidFill>
            <a:schemeClr val="accent1"/>
          </a:solidFill>
          <a:latin typeface="Arial" charset="0"/>
          <a:cs typeface="Arial" charset="0"/>
        </a:defRPr>
      </a:lvl8pPr>
      <a:lvl9pPr marL="1828800" algn="l" rtl="0" fontAlgn="base">
        <a:spcBef>
          <a:spcPct val="0"/>
        </a:spcBef>
        <a:spcAft>
          <a:spcPct val="0"/>
        </a:spcAft>
        <a:defRPr sz="3600">
          <a:solidFill>
            <a:schemeClr val="accent1"/>
          </a:solidFill>
          <a:latin typeface="Arial" charset="0"/>
          <a:cs typeface="Arial" charset="0"/>
        </a:defRPr>
      </a:lvl9pPr>
    </p:titleStyle>
    <p:bodyStyle>
      <a:lvl1pPr marL="342900" indent="-342900" algn="l" rtl="0" eaLnBrk="0" fontAlgn="base" hangingPunct="0">
        <a:spcBef>
          <a:spcPct val="20000"/>
        </a:spcBef>
        <a:spcAft>
          <a:spcPct val="0"/>
        </a:spcAft>
        <a:buFont typeface="Arial" charset="0"/>
        <a:buChar char="•"/>
        <a:defRPr sz="2400" kern="1200">
          <a:solidFill>
            <a:schemeClr val="tx1"/>
          </a:solidFill>
          <a:latin typeface="Arial" pitchFamily="34" charset="0"/>
          <a:ea typeface="+mn-ea"/>
          <a:cs typeface="Arial" pitchFamily="34" charset="0"/>
        </a:defRPr>
      </a:lvl1pPr>
      <a:lvl2pPr marL="742950" indent="-285750" algn="l" rtl="0" eaLnBrk="0" fontAlgn="base" hangingPunct="0">
        <a:spcBef>
          <a:spcPct val="20000"/>
        </a:spcBef>
        <a:spcAft>
          <a:spcPct val="0"/>
        </a:spcAft>
        <a:buFont typeface="Arial" charset="0"/>
        <a:buChar char="–"/>
        <a:defRPr sz="2000" kern="1200">
          <a:solidFill>
            <a:schemeClr val="tx1"/>
          </a:solidFill>
          <a:latin typeface="Arial" pitchFamily="34" charset="0"/>
          <a:ea typeface="+mn-ea"/>
          <a:cs typeface="Arial" pitchFamily="34" charset="0"/>
        </a:defRPr>
      </a:lvl2pPr>
      <a:lvl3pPr marL="1143000" indent="-228600" algn="l" rtl="0" eaLnBrk="0" fontAlgn="base" hangingPunct="0">
        <a:spcBef>
          <a:spcPct val="20000"/>
        </a:spcBef>
        <a:spcAft>
          <a:spcPct val="0"/>
        </a:spcAft>
        <a:buFont typeface="Arial" charset="0"/>
        <a:buChar char="•"/>
        <a:defRPr sz="1800" kern="1200">
          <a:solidFill>
            <a:schemeClr val="tx1"/>
          </a:solidFill>
          <a:latin typeface="Arial" pitchFamily="34" charset="0"/>
          <a:ea typeface="+mn-ea"/>
          <a:cs typeface="Arial" pitchFamily="34" charset="0"/>
        </a:defRPr>
      </a:lvl3pPr>
      <a:lvl4pPr marL="1600200" indent="-228600" algn="l" rtl="0" eaLnBrk="0" fontAlgn="base" hangingPunct="0">
        <a:spcBef>
          <a:spcPct val="20000"/>
        </a:spcBef>
        <a:spcAft>
          <a:spcPct val="0"/>
        </a:spcAft>
        <a:buFont typeface="Arial" charset="0"/>
        <a:buChar char="–"/>
        <a:defRPr sz="1600" kern="1200">
          <a:solidFill>
            <a:schemeClr val="tx1"/>
          </a:solidFill>
          <a:latin typeface="Arial" pitchFamily="34" charset="0"/>
          <a:ea typeface="+mn-ea"/>
          <a:cs typeface="Arial" pitchFamily="34" charset="0"/>
        </a:defRPr>
      </a:lvl4pPr>
      <a:lvl5pPr marL="2057400" indent="-228600" algn="l" rtl="0" eaLnBrk="0" fontAlgn="base" hangingPunct="0">
        <a:spcBef>
          <a:spcPct val="20000"/>
        </a:spcBef>
        <a:spcAft>
          <a:spcPct val="0"/>
        </a:spcAft>
        <a:buFont typeface="Arial" charset="0"/>
        <a:buChar char="»"/>
        <a:defRPr sz="16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273846"/>
            <a:ext cx="7886700" cy="994172"/>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628650" y="1369219"/>
            <a:ext cx="7886700" cy="3263504"/>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628650" y="4767264"/>
            <a:ext cx="20574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pPr fontAlgn="auto">
              <a:spcBef>
                <a:spcPts val="0"/>
              </a:spcBef>
              <a:spcAft>
                <a:spcPts val="0"/>
              </a:spcAft>
            </a:pPr>
            <a:fld id="{180311B7-EF11-457E-8FDD-7ACB9AEA53A5}" type="datetimeFigureOut">
              <a:rPr lang="en-US" smtClean="0">
                <a:solidFill>
                  <a:prstClr val="black">
                    <a:tint val="75000"/>
                  </a:prstClr>
                </a:solidFill>
                <a:latin typeface="Calibri"/>
                <a:cs typeface="+mn-cs"/>
              </a:rPr>
              <a:pPr fontAlgn="auto">
                <a:spcBef>
                  <a:spcPts val="0"/>
                </a:spcBef>
                <a:spcAft>
                  <a:spcPts val="0"/>
                </a:spcAft>
              </a:pPr>
              <a:t>9/22/2015</a:t>
            </a:fld>
            <a:endParaRPr lang="en-US">
              <a:solidFill>
                <a:prstClr val="black">
                  <a:tint val="75000"/>
                </a:prstClr>
              </a:solidFill>
              <a:latin typeface="Calibri"/>
              <a:cs typeface="+mn-cs"/>
            </a:endParaRPr>
          </a:p>
        </p:txBody>
      </p:sp>
      <p:sp>
        <p:nvSpPr>
          <p:cNvPr id="5" name="Footer Placeholder 4"/>
          <p:cNvSpPr>
            <a:spLocks noGrp="1"/>
          </p:cNvSpPr>
          <p:nvPr>
            <p:ph type="ftr" sz="quarter" idx="3"/>
          </p:nvPr>
        </p:nvSpPr>
        <p:spPr>
          <a:xfrm>
            <a:off x="3028950" y="4767264"/>
            <a:ext cx="30861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pPr fontAlgn="auto">
              <a:spcBef>
                <a:spcPts val="0"/>
              </a:spcBef>
              <a:spcAft>
                <a:spcPts val="0"/>
              </a:spcAft>
            </a:pPr>
            <a:endParaRPr lang="en-US">
              <a:solidFill>
                <a:prstClr val="black">
                  <a:tint val="75000"/>
                </a:prstClr>
              </a:solidFill>
              <a:latin typeface="Calibri"/>
              <a:cs typeface="+mn-cs"/>
            </a:endParaRPr>
          </a:p>
        </p:txBody>
      </p:sp>
      <p:sp>
        <p:nvSpPr>
          <p:cNvPr id="6" name="Slide Number Placeholder 5"/>
          <p:cNvSpPr>
            <a:spLocks noGrp="1"/>
          </p:cNvSpPr>
          <p:nvPr>
            <p:ph type="sldNum" sz="quarter" idx="4"/>
          </p:nvPr>
        </p:nvSpPr>
        <p:spPr>
          <a:xfrm>
            <a:off x="6457950" y="4767264"/>
            <a:ext cx="20574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pPr fontAlgn="auto">
              <a:spcBef>
                <a:spcPts val="0"/>
              </a:spcBef>
              <a:spcAft>
                <a:spcPts val="0"/>
              </a:spcAft>
            </a:pPr>
            <a:fld id="{CC4E3F97-B710-4DE4-9331-CE0EFBD3716F}" type="slidenum">
              <a:rPr lang="en-US" smtClean="0">
                <a:solidFill>
                  <a:prstClr val="black">
                    <a:tint val="75000"/>
                  </a:prstClr>
                </a:solidFill>
                <a:latin typeface="Calibri"/>
                <a:cs typeface="+mn-cs"/>
              </a:rPr>
              <a:pPr fontAlgn="auto">
                <a:spcBef>
                  <a:spcPts val="0"/>
                </a:spcBef>
                <a:spcAft>
                  <a:spcPts val="0"/>
                </a:spcAft>
              </a:pPr>
              <a:t>‹#›</a:t>
            </a:fld>
            <a:endParaRPr lang="en-US">
              <a:solidFill>
                <a:prstClr val="black">
                  <a:tint val="75000"/>
                </a:prstClr>
              </a:solidFill>
              <a:latin typeface="Calibri"/>
              <a:cs typeface="+mn-cs"/>
            </a:endParaRPr>
          </a:p>
        </p:txBody>
      </p:sp>
    </p:spTree>
    <p:extLst>
      <p:ext uri="{BB962C8B-B14F-4D97-AF65-F5344CB8AC3E}">
        <p14:creationId xmlns:p14="http://schemas.microsoft.com/office/powerpoint/2010/main" val="4000700259"/>
      </p:ext>
    </p:extLst>
  </p:cSld>
  <p:clrMap bg1="lt1" tx1="dk1" bg2="lt2" tx2="dk2" accent1="accent1" accent2="accent2" accent3="accent3" accent4="accent4" accent5="accent5" accent6="accent6" hlink="hlink" folHlink="folHlink"/>
  <p:sldLayoutIdLst>
    <p:sldLayoutId id="2147483745" r:id="rId1"/>
    <p:sldLayoutId id="2147483746" r:id="rId2"/>
    <p:sldLayoutId id="2147483747" r:id="rId3"/>
    <p:sldLayoutId id="2147483748" r:id="rId4"/>
    <p:sldLayoutId id="2147483749" r:id="rId5"/>
    <p:sldLayoutId id="2147483750" r:id="rId6"/>
    <p:sldLayoutId id="2147483751" r:id="rId7"/>
    <p:sldLayoutId id="2147483752" r:id="rId8"/>
    <p:sldLayoutId id="2147483753" r:id="rId9"/>
    <p:sldLayoutId id="2147483754" r:id="rId10"/>
    <p:sldLayoutId id="2147483755" r:id="rId11"/>
    <p:sldLayoutId id="2147483756" r:id="rId12"/>
    <p:sldLayoutId id="2147483757" r:id="rId1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273845"/>
            <a:ext cx="7886700" cy="994172"/>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628650" y="1369219"/>
            <a:ext cx="7886700" cy="3263504"/>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628650" y="4767264"/>
            <a:ext cx="20574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pPr fontAlgn="auto">
              <a:spcBef>
                <a:spcPts val="0"/>
              </a:spcBef>
              <a:spcAft>
                <a:spcPts val="0"/>
              </a:spcAft>
            </a:pPr>
            <a:fld id="{180311B7-EF11-457E-8FDD-7ACB9AEA53A5}" type="datetimeFigureOut">
              <a:rPr lang="en-US" smtClean="0">
                <a:solidFill>
                  <a:prstClr val="black">
                    <a:tint val="75000"/>
                  </a:prstClr>
                </a:solidFill>
                <a:latin typeface="Calibri"/>
                <a:cs typeface="+mn-cs"/>
              </a:rPr>
              <a:pPr fontAlgn="auto">
                <a:spcBef>
                  <a:spcPts val="0"/>
                </a:spcBef>
                <a:spcAft>
                  <a:spcPts val="0"/>
                </a:spcAft>
              </a:pPr>
              <a:t>9/22/2015</a:t>
            </a:fld>
            <a:endParaRPr lang="en-US">
              <a:solidFill>
                <a:prstClr val="black">
                  <a:tint val="75000"/>
                </a:prstClr>
              </a:solidFill>
              <a:latin typeface="Calibri"/>
              <a:cs typeface="+mn-cs"/>
            </a:endParaRPr>
          </a:p>
        </p:txBody>
      </p:sp>
      <p:sp>
        <p:nvSpPr>
          <p:cNvPr id="5" name="Footer Placeholder 4"/>
          <p:cNvSpPr>
            <a:spLocks noGrp="1"/>
          </p:cNvSpPr>
          <p:nvPr>
            <p:ph type="ftr" sz="quarter" idx="3"/>
          </p:nvPr>
        </p:nvSpPr>
        <p:spPr>
          <a:xfrm>
            <a:off x="3028950" y="4767264"/>
            <a:ext cx="30861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pPr fontAlgn="auto">
              <a:spcBef>
                <a:spcPts val="0"/>
              </a:spcBef>
              <a:spcAft>
                <a:spcPts val="0"/>
              </a:spcAft>
            </a:pPr>
            <a:endParaRPr lang="en-US">
              <a:solidFill>
                <a:prstClr val="black">
                  <a:tint val="75000"/>
                </a:prstClr>
              </a:solidFill>
              <a:latin typeface="Calibri"/>
              <a:cs typeface="+mn-cs"/>
            </a:endParaRPr>
          </a:p>
        </p:txBody>
      </p:sp>
      <p:sp>
        <p:nvSpPr>
          <p:cNvPr id="6" name="Slide Number Placeholder 5"/>
          <p:cNvSpPr>
            <a:spLocks noGrp="1"/>
          </p:cNvSpPr>
          <p:nvPr>
            <p:ph type="sldNum" sz="quarter" idx="4"/>
          </p:nvPr>
        </p:nvSpPr>
        <p:spPr>
          <a:xfrm>
            <a:off x="6457950" y="4767264"/>
            <a:ext cx="20574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pPr fontAlgn="auto">
              <a:spcBef>
                <a:spcPts val="0"/>
              </a:spcBef>
              <a:spcAft>
                <a:spcPts val="0"/>
              </a:spcAft>
            </a:pPr>
            <a:fld id="{CC4E3F97-B710-4DE4-9331-CE0EFBD3716F}" type="slidenum">
              <a:rPr lang="en-US" smtClean="0">
                <a:solidFill>
                  <a:prstClr val="black">
                    <a:tint val="75000"/>
                  </a:prstClr>
                </a:solidFill>
                <a:latin typeface="Calibri"/>
                <a:cs typeface="+mn-cs"/>
              </a:rPr>
              <a:pPr fontAlgn="auto">
                <a:spcBef>
                  <a:spcPts val="0"/>
                </a:spcBef>
                <a:spcAft>
                  <a:spcPts val="0"/>
                </a:spcAft>
              </a:pPr>
              <a:t>‹#›</a:t>
            </a:fld>
            <a:endParaRPr lang="en-US">
              <a:solidFill>
                <a:prstClr val="black">
                  <a:tint val="75000"/>
                </a:prstClr>
              </a:solidFill>
              <a:latin typeface="Calibri"/>
              <a:cs typeface="+mn-cs"/>
            </a:endParaRPr>
          </a:p>
        </p:txBody>
      </p:sp>
    </p:spTree>
    <p:extLst>
      <p:ext uri="{BB962C8B-B14F-4D97-AF65-F5344CB8AC3E}">
        <p14:creationId xmlns:p14="http://schemas.microsoft.com/office/powerpoint/2010/main" val="2377858369"/>
      </p:ext>
    </p:extLst>
  </p:cSld>
  <p:clrMap bg1="lt1" tx1="dk1" bg2="lt2" tx2="dk2" accent1="accent1" accent2="accent2" accent3="accent3" accent4="accent4" accent5="accent5" accent6="accent6" hlink="hlink" folHlink="folHlink"/>
  <p:sldLayoutIdLst>
    <p:sldLayoutId id="2147483759" r:id="rId1"/>
    <p:sldLayoutId id="2147483760" r:id="rId2"/>
    <p:sldLayoutId id="2147483761" r:id="rId3"/>
    <p:sldLayoutId id="2147483762" r:id="rId4"/>
    <p:sldLayoutId id="2147483763" r:id="rId5"/>
    <p:sldLayoutId id="2147483764" r:id="rId6"/>
    <p:sldLayoutId id="2147483765" r:id="rId7"/>
    <p:sldLayoutId id="2147483766" r:id="rId8"/>
    <p:sldLayoutId id="2147483767" r:id="rId9"/>
    <p:sldLayoutId id="2147483768" r:id="rId10"/>
    <p:sldLayoutId id="2147483769" r:id="rId11"/>
    <p:sldLayoutId id="2147483770" r:id="rId12"/>
    <p:sldLayoutId id="2147483771" r:id="rId1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www.omicsonline.org/open-access-publication.php" TargetMode="External"/><Relationship Id="rId2" Type="http://schemas.openxmlformats.org/officeDocument/2006/relationships/image" Target="../media/image5.jpg"/><Relationship Id="rId1" Type="http://schemas.openxmlformats.org/officeDocument/2006/relationships/slideLayout" Target="../slideLayouts/slideLayout14.xml"/><Relationship Id="rId5" Type="http://schemas.openxmlformats.org/officeDocument/2006/relationships/hyperlink" Target="http://www.omicsonline.org/international-scientific-conferences/" TargetMode="External"/><Relationship Id="rId4" Type="http://schemas.openxmlformats.org/officeDocument/2006/relationships/hyperlink" Target="http://www.omicsonline.org/scholarly-journals.php" TargetMode="External"/></Relationships>
</file>

<file path=ppt/slides/_rels/slide2.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14.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jpe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2.xml"/><Relationship Id="rId4" Type="http://schemas.openxmlformats.org/officeDocument/2006/relationships/image" Target="../media/image12.jpe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jpeg"/><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jpeg"/><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2.xml"/><Relationship Id="rId1" Type="http://schemas.openxmlformats.org/officeDocument/2006/relationships/vmlDrawing" Target="../drawings/vmlDrawing1.vml"/><Relationship Id="rId5" Type="http://schemas.openxmlformats.org/officeDocument/2006/relationships/image" Target="../media/image20.emf"/><Relationship Id="rId4" Type="http://schemas.openxmlformats.org/officeDocument/2006/relationships/oleObject" Target="../embeddings/Microsoft_Excel_97-2003_Worksheet1.xls"/></Relationships>
</file>

<file path=ppt/slides/_rels/slide26.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Layout" Target="../slideLayouts/slideLayout2.xml"/><Relationship Id="rId1" Type="http://schemas.openxmlformats.org/officeDocument/2006/relationships/vmlDrawing" Target="../drawings/vmlDrawing2.vml"/><Relationship Id="rId5" Type="http://schemas.openxmlformats.org/officeDocument/2006/relationships/image" Target="../media/image21.emf"/><Relationship Id="rId4" Type="http://schemas.openxmlformats.org/officeDocument/2006/relationships/oleObject" Target="../embeddings/Microsoft_Excel_97-2003_Worksheet2.xls"/></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Layout" Target="../slideLayouts/slideLayout2.xml"/><Relationship Id="rId1" Type="http://schemas.openxmlformats.org/officeDocument/2006/relationships/vmlDrawing" Target="../drawings/vmlDrawing3.vml"/><Relationship Id="rId5" Type="http://schemas.openxmlformats.org/officeDocument/2006/relationships/image" Target="../media/image23.jpeg"/><Relationship Id="rId4" Type="http://schemas.openxmlformats.org/officeDocument/2006/relationships/image" Target="../media/image22.png"/></Relationships>
</file>

<file path=ppt/slides/_rels/slide30.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10.xml"/></Relationships>
</file>

<file path=ppt/slides/_rels/slide33.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oleObject" Target="../embeddings/oleObject4.bin"/><Relationship Id="rId2" Type="http://schemas.openxmlformats.org/officeDocument/2006/relationships/slideLayout" Target="../slideLayouts/slideLayout2.xml"/><Relationship Id="rId1" Type="http://schemas.openxmlformats.org/officeDocument/2006/relationships/vmlDrawing" Target="../drawings/vmlDrawing4.vml"/><Relationship Id="rId5" Type="http://schemas.openxmlformats.org/officeDocument/2006/relationships/image" Target="../media/image27.emf"/><Relationship Id="rId4" Type="http://schemas.openxmlformats.org/officeDocument/2006/relationships/oleObject" Target="../embeddings/Microsoft_Excel_97-2003_Worksheet3.xls"/></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6.xml"/></Relationships>
</file>

<file path=ppt/slides/_rels/slide39.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6.xml"/></Relationships>
</file>

<file path=ppt/slides/_rels/slide40.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6.xml"/></Relationships>
</file>

<file path=ppt/slides/_rels/slide41.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6.xml"/></Relationships>
</file>

<file path=ppt/slides/_rels/slide42.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6.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46.xml.rels><?xml version="1.0" encoding="UTF-8" standalone="yes"?>
<Relationships xmlns="http://schemas.openxmlformats.org/package/2006/relationships"><Relationship Id="rId3" Type="http://schemas.openxmlformats.org/officeDocument/2006/relationships/hyperlink" Target="http://parenterals-injectables.pharmaceuticalconferences.com/" TargetMode="External"/><Relationship Id="rId2" Type="http://schemas.openxmlformats.org/officeDocument/2006/relationships/image" Target="../media/image5.jpg"/><Relationship Id="rId1" Type="http://schemas.openxmlformats.org/officeDocument/2006/relationships/slideLayout" Target="../slideLayouts/slideLayout27.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55000"/>
            <a:lum/>
          </a:blip>
          <a:srcRect/>
          <a:stretch>
            <a:fillRect t="-39000" b="-39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a:t>About OMICS Group</a:t>
            </a:r>
          </a:p>
        </p:txBody>
      </p:sp>
      <p:sp>
        <p:nvSpPr>
          <p:cNvPr id="3" name="Content Placeholder 2"/>
          <p:cNvSpPr>
            <a:spLocks noGrp="1"/>
          </p:cNvSpPr>
          <p:nvPr>
            <p:ph idx="1"/>
          </p:nvPr>
        </p:nvSpPr>
        <p:spPr/>
        <p:txBody>
          <a:bodyPr>
            <a:normAutofit fontScale="70000" lnSpcReduction="20000"/>
          </a:bodyPr>
          <a:lstStyle/>
          <a:p>
            <a:pPr marL="0" indent="0">
              <a:buNone/>
            </a:pPr>
            <a:r>
              <a:rPr lang="en-US" dirty="0"/>
              <a:t>OMICS Group is an amalgamation of </a:t>
            </a:r>
            <a:r>
              <a:rPr lang="en-US" dirty="0">
                <a:hlinkClick r:id="rId3"/>
              </a:rPr>
              <a:t>Open Access Publications</a:t>
            </a:r>
            <a:r>
              <a:rPr lang="en-US" dirty="0"/>
              <a:t> and worldwide international science conferences and events. Established in the year 2007 with the sole aim of making the information on Sciences and technology ‘Open Access’, OMICS Group publishes 700+ online open access </a:t>
            </a:r>
            <a:r>
              <a:rPr lang="en-US" dirty="0">
                <a:hlinkClick r:id="rId4"/>
              </a:rPr>
              <a:t>scholarly journals </a:t>
            </a:r>
            <a:r>
              <a:rPr lang="en-US" dirty="0"/>
              <a:t>in all aspects of Science, Engineering, Management and Technology journals. OMICS Group has been instrumental in taking the knowledge on Science &amp; technology to the doorsteps of ordinary men and women. Research Scholars, Students, Libraries, Educational Institutions, Research centers and the industry are main stakeholders that benefitted greatly from this knowledge dissemination. OMICS Group also organizes 1000+ </a:t>
            </a:r>
            <a:r>
              <a:rPr lang="en-US" dirty="0">
                <a:hlinkClick r:id="rId5"/>
              </a:rPr>
              <a:t>International conferences</a:t>
            </a:r>
            <a:r>
              <a:rPr lang="en-US" dirty="0"/>
              <a:t> annually across the globe, where knowledge transfer takes place through debates, round table discussions, poster presentations, workshops, symposia and exhibitions.</a:t>
            </a:r>
          </a:p>
          <a:p>
            <a:pPr marL="0" indent="0">
              <a:buNone/>
            </a:pPr>
            <a:endParaRPr lang="en-US" dirty="0"/>
          </a:p>
        </p:txBody>
      </p:sp>
    </p:spTree>
    <p:extLst>
      <p:ext uri="{BB962C8B-B14F-4D97-AF65-F5344CB8AC3E}">
        <p14:creationId xmlns:p14="http://schemas.microsoft.com/office/powerpoint/2010/main" val="256161326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36000"/>
            <a:lum/>
          </a:blip>
          <a:srcRect/>
          <a:stretch>
            <a:fillRect t="-9000" b="-9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a:t>OMICS International Conferences</a:t>
            </a:r>
          </a:p>
        </p:txBody>
      </p:sp>
      <p:sp>
        <p:nvSpPr>
          <p:cNvPr id="3" name="Content Placeholder 2"/>
          <p:cNvSpPr>
            <a:spLocks noGrp="1"/>
          </p:cNvSpPr>
          <p:nvPr>
            <p:ph idx="1"/>
          </p:nvPr>
        </p:nvSpPr>
        <p:spPr/>
        <p:txBody>
          <a:bodyPr>
            <a:normAutofit fontScale="77500" lnSpcReduction="20000"/>
          </a:bodyPr>
          <a:lstStyle/>
          <a:p>
            <a:pPr marL="0" indent="0" algn="just">
              <a:buNone/>
            </a:pPr>
            <a:r>
              <a:rPr lang="en-US" dirty="0"/>
              <a:t>OMICS International is a pioneer and leading science event organizer, which publishes around 700+ open access journals and conducts over 500 Medical, Clinical, Engineering, Life Sciences, </a:t>
            </a:r>
            <a:r>
              <a:rPr lang="en-US" dirty="0" err="1"/>
              <a:t>Pharma</a:t>
            </a:r>
            <a:r>
              <a:rPr lang="en-US" dirty="0"/>
              <a:t> scientific conferences all over the globe annually with the support of more than 1000 scientific associations and 30,000 editorial board members and 3.5 million followers to its credit.</a:t>
            </a:r>
          </a:p>
          <a:p>
            <a:pPr marL="0" indent="0" algn="just">
              <a:buNone/>
            </a:pPr>
            <a:endParaRPr lang="en-US" dirty="0"/>
          </a:p>
          <a:p>
            <a:pPr marL="0" indent="0" algn="just">
              <a:buNone/>
            </a:pPr>
            <a:r>
              <a:rPr lang="en-US" dirty="0"/>
              <a:t>OMICS Group has organized 1000+ conferences, workshops and national symposiums across the major cities including San Francisco, Las Vegas, San Antonio, Omaha, Orlando, Raleigh, Santa Clara, Chicago, Philadelphia, Baltimore, United Kingdom, Valencia, Dubai, Beijing, Hyderabad, Bengaluru and Mumbai.</a:t>
            </a:r>
          </a:p>
          <a:p>
            <a:endParaRPr lang="en-US" dirty="0"/>
          </a:p>
        </p:txBody>
      </p:sp>
    </p:spTree>
    <p:extLst>
      <p:ext uri="{BB962C8B-B14F-4D97-AF65-F5344CB8AC3E}">
        <p14:creationId xmlns:p14="http://schemas.microsoft.com/office/powerpoint/2010/main" val="165954213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descr="iS_10353204L_flip-crop_PPT.jpg"/>
          <p:cNvPicPr>
            <a:picLocks noChangeAspect="1"/>
          </p:cNvPicPr>
          <p:nvPr/>
        </p:nvPicPr>
        <p:blipFill rotWithShape="1">
          <a:blip r:embed="rId2" cstate="print">
            <a:extLst>
              <a:ext uri="{28A0092B-C50C-407E-A947-70E740481C1C}">
                <a14:useLocalDpi xmlns:a14="http://schemas.microsoft.com/office/drawing/2010/main" val="0"/>
              </a:ext>
            </a:extLst>
          </a:blip>
          <a:srcRect l="9531"/>
          <a:stretch/>
        </p:blipFill>
        <p:spPr>
          <a:xfrm>
            <a:off x="0" y="1308942"/>
            <a:ext cx="6929920" cy="2282617"/>
          </a:xfrm>
          <a:prstGeom prst="rect">
            <a:avLst/>
          </a:prstGeom>
        </p:spPr>
      </p:pic>
      <p:sp>
        <p:nvSpPr>
          <p:cNvPr id="7" name="Rectangle 6"/>
          <p:cNvSpPr/>
          <p:nvPr/>
        </p:nvSpPr>
        <p:spPr>
          <a:xfrm>
            <a:off x="6929920" y="1308940"/>
            <a:ext cx="2214080" cy="2283714"/>
          </a:xfrm>
          <a:prstGeom prst="rect">
            <a:avLst/>
          </a:prstGeom>
          <a:solidFill>
            <a:srgbClr val="3F6B9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5" name="TextBox 4"/>
          <p:cNvSpPr txBox="1"/>
          <p:nvPr/>
        </p:nvSpPr>
        <p:spPr>
          <a:xfrm>
            <a:off x="7282543" y="1458687"/>
            <a:ext cx="2208298" cy="2133968"/>
          </a:xfrm>
          <a:prstGeom prst="rect">
            <a:avLst/>
          </a:prstGeom>
          <a:noFill/>
        </p:spPr>
        <p:txBody>
          <a:bodyPr wrap="square" lIns="0" bIns="0" rtlCol="0" anchor="ctr">
            <a:noAutofit/>
          </a:bodyPr>
          <a:lstStyle/>
          <a:p>
            <a:r>
              <a:rPr lang="en-US" dirty="0" smtClean="0">
                <a:solidFill>
                  <a:schemeClr val="bg1"/>
                </a:solidFill>
                <a:latin typeface="Arial"/>
                <a:cs typeface="Arial"/>
              </a:rPr>
              <a:t>Jim Polarine MA.</a:t>
            </a:r>
          </a:p>
          <a:p>
            <a:pPr>
              <a:lnSpc>
                <a:spcPct val="220000"/>
              </a:lnSpc>
            </a:pPr>
            <a:r>
              <a:rPr lang="en-US" dirty="0" smtClean="0">
                <a:solidFill>
                  <a:schemeClr val="bg1"/>
                </a:solidFill>
                <a:latin typeface="Arial"/>
                <a:cs typeface="Arial"/>
              </a:rPr>
              <a:t>August 17, 2015</a:t>
            </a:r>
            <a:endParaRPr lang="en-US" dirty="0">
              <a:solidFill>
                <a:schemeClr val="bg1"/>
              </a:solidFill>
              <a:latin typeface="Arial"/>
              <a:cs typeface="Arial"/>
            </a:endParaRPr>
          </a:p>
        </p:txBody>
      </p:sp>
      <p:sp>
        <p:nvSpPr>
          <p:cNvPr id="18" name="TextBox 17"/>
          <p:cNvSpPr txBox="1"/>
          <p:nvPr/>
        </p:nvSpPr>
        <p:spPr>
          <a:xfrm>
            <a:off x="874373" y="270995"/>
            <a:ext cx="6055549" cy="1037945"/>
          </a:xfrm>
          <a:prstGeom prst="rect">
            <a:avLst/>
          </a:prstGeom>
          <a:noFill/>
          <a:ln>
            <a:noFill/>
          </a:ln>
        </p:spPr>
        <p:txBody>
          <a:bodyPr wrap="square" lIns="0" rIns="0" bIns="0" rtlCol="0">
            <a:noAutofit/>
          </a:bodyPr>
          <a:lstStyle/>
          <a:p>
            <a:r>
              <a:rPr lang="en-US" sz="2500" dirty="0" smtClean="0">
                <a:solidFill>
                  <a:srgbClr val="3F6B9E"/>
                </a:solidFill>
                <a:latin typeface="Arial"/>
                <a:cs typeface="Arial"/>
              </a:rPr>
              <a:t>Case Studies of Human Flora and Spore Contamination in </a:t>
            </a:r>
            <a:r>
              <a:rPr lang="en-US" sz="2500" dirty="0" err="1" smtClean="0">
                <a:solidFill>
                  <a:srgbClr val="3F6B9E"/>
                </a:solidFill>
                <a:latin typeface="Arial"/>
                <a:cs typeface="Arial"/>
              </a:rPr>
              <a:t>Cleanrooms</a:t>
            </a:r>
            <a:endParaRPr lang="en-US" sz="2500" dirty="0" smtClean="0">
              <a:solidFill>
                <a:srgbClr val="3F6B9E"/>
              </a:solidFill>
              <a:latin typeface="Arial"/>
              <a:cs typeface="Arial"/>
            </a:endParaRPr>
          </a:p>
        </p:txBody>
      </p:sp>
      <p:pic>
        <p:nvPicPr>
          <p:cNvPr id="19" name="Picture 18" descr="SSL_Integrated_FIN_RGB.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74372" y="4233033"/>
            <a:ext cx="2952750" cy="292100"/>
          </a:xfrm>
          <a:prstGeom prst="rect">
            <a:avLst/>
          </a:prstGeom>
        </p:spPr>
      </p:pic>
    </p:spTree>
    <p:extLst>
      <p:ext uri="{BB962C8B-B14F-4D97-AF65-F5344CB8AC3E}">
        <p14:creationId xmlns:p14="http://schemas.microsoft.com/office/powerpoint/2010/main" val="269860075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D85AD2C7-6DC9-BC4A-8B95-CCAFF3BEACE7}" type="slidenum">
              <a:rPr lang="en-US" smtClean="0"/>
              <a:pPr/>
              <a:t>4</a:t>
            </a:fld>
            <a:endParaRPr lang="en-US" dirty="0"/>
          </a:p>
        </p:txBody>
      </p:sp>
      <p:sp>
        <p:nvSpPr>
          <p:cNvPr id="4" name="TextBox 3"/>
          <p:cNvSpPr txBox="1"/>
          <p:nvPr/>
        </p:nvSpPr>
        <p:spPr>
          <a:xfrm>
            <a:off x="988054" y="1172530"/>
            <a:ext cx="7719409" cy="1077218"/>
          </a:xfrm>
          <a:prstGeom prst="rect">
            <a:avLst/>
          </a:prstGeom>
          <a:noFill/>
        </p:spPr>
        <p:txBody>
          <a:bodyPr wrap="square" rtlCol="0">
            <a:spAutoFit/>
          </a:bodyPr>
          <a:lstStyle/>
          <a:p>
            <a:pPr>
              <a:buFont typeface="Wingdings" pitchFamily="2" charset="2"/>
              <a:buChar char="ü"/>
            </a:pPr>
            <a:r>
              <a:rPr lang="en-US" sz="3200" dirty="0" smtClean="0">
                <a:solidFill>
                  <a:srgbClr val="FF0000"/>
                </a:solidFill>
                <a:latin typeface="Arial" pitchFamily="34" charset="0"/>
                <a:cs typeface="Arial" pitchFamily="34" charset="0"/>
              </a:rPr>
              <a:t>Case Studies in </a:t>
            </a:r>
            <a:r>
              <a:rPr lang="en-US" sz="3200" dirty="0" err="1" smtClean="0">
                <a:solidFill>
                  <a:srgbClr val="FF0000"/>
                </a:solidFill>
                <a:latin typeface="Arial" pitchFamily="34" charset="0"/>
                <a:cs typeface="Arial" pitchFamily="34" charset="0"/>
              </a:rPr>
              <a:t>Bioburden</a:t>
            </a:r>
            <a:r>
              <a:rPr lang="en-US" sz="3200" dirty="0" smtClean="0">
                <a:solidFill>
                  <a:srgbClr val="FF0000"/>
                </a:solidFill>
                <a:latin typeface="Arial" pitchFamily="34" charset="0"/>
                <a:cs typeface="Arial" pitchFamily="34" charset="0"/>
              </a:rPr>
              <a:t> Control</a:t>
            </a:r>
          </a:p>
          <a:p>
            <a:pPr>
              <a:buFont typeface="Wingdings" pitchFamily="2" charset="2"/>
              <a:buChar char="ü"/>
            </a:pPr>
            <a:r>
              <a:rPr lang="en-US" sz="3200" dirty="0" smtClean="0">
                <a:latin typeface="Arial" pitchFamily="34" charset="0"/>
                <a:cs typeface="Arial" pitchFamily="34" charset="0"/>
              </a:rPr>
              <a:t>Starting Up a New </a:t>
            </a:r>
            <a:r>
              <a:rPr lang="en-US" sz="3200" dirty="0" err="1" smtClean="0">
                <a:latin typeface="Arial" pitchFamily="34" charset="0"/>
                <a:cs typeface="Arial" pitchFamily="34" charset="0"/>
              </a:rPr>
              <a:t>Cleanroom</a:t>
            </a:r>
            <a:endParaRPr lang="en-US" sz="3200" dirty="0" smtClean="0">
              <a:latin typeface="Arial" pitchFamily="34" charset="0"/>
              <a:cs typeface="Arial" pitchFamily="34" charset="0"/>
            </a:endParaRPr>
          </a:p>
        </p:txBody>
      </p:sp>
      <p:sp>
        <p:nvSpPr>
          <p:cNvPr id="5" name="Rectangle 4"/>
          <p:cNvSpPr/>
          <p:nvPr/>
        </p:nvSpPr>
        <p:spPr>
          <a:xfrm>
            <a:off x="1078909" y="291585"/>
            <a:ext cx="1774845" cy="646331"/>
          </a:xfrm>
          <a:prstGeom prst="rect">
            <a:avLst/>
          </a:prstGeom>
        </p:spPr>
        <p:txBody>
          <a:bodyPr wrap="none">
            <a:spAutoFit/>
          </a:bodyPr>
          <a:lstStyle/>
          <a:p>
            <a:r>
              <a:rPr lang="en-US" sz="3600" dirty="0" smtClean="0">
                <a:solidFill>
                  <a:schemeClr val="tx2"/>
                </a:solidFill>
              </a:rPr>
              <a:t>Agenda</a:t>
            </a:r>
            <a:endParaRPr lang="en-US" sz="3600" dirty="0">
              <a:solidFill>
                <a:schemeClr val="tx2"/>
              </a:solidFill>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1"/>
          <p:cNvSpPr>
            <a:spLocks noGrp="1"/>
          </p:cNvSpPr>
          <p:nvPr>
            <p:ph type="title"/>
          </p:nvPr>
        </p:nvSpPr>
        <p:spPr/>
        <p:txBody>
          <a:bodyPr/>
          <a:lstStyle/>
          <a:p>
            <a:r>
              <a:rPr lang="en-US" dirty="0" err="1" smtClean="0"/>
              <a:t>Bioburden</a:t>
            </a:r>
            <a:r>
              <a:rPr lang="en-US" dirty="0" smtClean="0"/>
              <a:t> Agenda</a:t>
            </a:r>
          </a:p>
        </p:txBody>
      </p:sp>
      <p:sp>
        <p:nvSpPr>
          <p:cNvPr id="16387" name="Content Placeholder 2"/>
          <p:cNvSpPr>
            <a:spLocks noGrp="1"/>
          </p:cNvSpPr>
          <p:nvPr>
            <p:ph idx="1"/>
          </p:nvPr>
        </p:nvSpPr>
        <p:spPr/>
        <p:txBody>
          <a:bodyPr/>
          <a:lstStyle/>
          <a:p>
            <a:pPr>
              <a:buFont typeface="Wingdings" pitchFamily="2" charset="2"/>
              <a:buChar char="ü"/>
            </a:pPr>
            <a:r>
              <a:rPr lang="en-US" dirty="0" smtClean="0"/>
              <a:t>Operator Contamination</a:t>
            </a:r>
          </a:p>
          <a:p>
            <a:r>
              <a:rPr lang="en-US" dirty="0" smtClean="0"/>
              <a:t>Fungal Spore Contamination</a:t>
            </a:r>
          </a:p>
          <a:p>
            <a:r>
              <a:rPr lang="en-US" dirty="0" smtClean="0"/>
              <a:t>Bacterial Spore Contamination</a:t>
            </a: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itle 1"/>
          <p:cNvSpPr>
            <a:spLocks noGrp="1"/>
          </p:cNvSpPr>
          <p:nvPr>
            <p:ph type="title"/>
          </p:nvPr>
        </p:nvSpPr>
        <p:spPr/>
        <p:txBody>
          <a:bodyPr/>
          <a:lstStyle/>
          <a:p>
            <a:r>
              <a:rPr lang="en-US" dirty="0" smtClean="0"/>
              <a:t>Operator contamination</a:t>
            </a:r>
          </a:p>
        </p:txBody>
      </p:sp>
      <p:sp>
        <p:nvSpPr>
          <p:cNvPr id="17411" name="Content Placeholder 2"/>
          <p:cNvSpPr>
            <a:spLocks noGrp="1"/>
          </p:cNvSpPr>
          <p:nvPr>
            <p:ph idx="1"/>
          </p:nvPr>
        </p:nvSpPr>
        <p:spPr/>
        <p:txBody>
          <a:bodyPr/>
          <a:lstStyle/>
          <a:p>
            <a:r>
              <a:rPr lang="en-US" i="1" dirty="0" smtClean="0"/>
              <a:t>Staphylococcus</a:t>
            </a:r>
          </a:p>
          <a:p>
            <a:r>
              <a:rPr lang="en-US" i="1" dirty="0" err="1" smtClean="0"/>
              <a:t>Propionibacterium</a:t>
            </a:r>
            <a:r>
              <a:rPr lang="en-US" i="1" dirty="0" smtClean="0"/>
              <a:t> acnes</a:t>
            </a:r>
          </a:p>
          <a:p>
            <a:pPr>
              <a:buNone/>
            </a:pPr>
            <a:endParaRPr lang="en-US" i="1" dirty="0" smtClean="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itle 1"/>
          <p:cNvSpPr>
            <a:spLocks noGrp="1"/>
          </p:cNvSpPr>
          <p:nvPr>
            <p:ph type="title"/>
          </p:nvPr>
        </p:nvSpPr>
        <p:spPr/>
        <p:txBody>
          <a:bodyPr/>
          <a:lstStyle/>
          <a:p>
            <a:r>
              <a:rPr lang="en-US" smtClean="0"/>
              <a:t>Human Skin Flora</a:t>
            </a:r>
          </a:p>
        </p:txBody>
      </p:sp>
      <p:sp>
        <p:nvSpPr>
          <p:cNvPr id="18435" name="Content Placeholder 2"/>
          <p:cNvSpPr>
            <a:spLocks noGrp="1"/>
          </p:cNvSpPr>
          <p:nvPr>
            <p:ph idx="1"/>
          </p:nvPr>
        </p:nvSpPr>
        <p:spPr/>
        <p:txBody>
          <a:bodyPr/>
          <a:lstStyle/>
          <a:p>
            <a:r>
              <a:rPr lang="en-US" i="1" smtClean="0"/>
              <a:t>Staphylococcus </a:t>
            </a:r>
            <a:r>
              <a:rPr lang="en-US" smtClean="0"/>
              <a:t>cleanroom outbreak</a:t>
            </a:r>
          </a:p>
          <a:p>
            <a:pPr lvl="1"/>
            <a:r>
              <a:rPr lang="en-US" smtClean="0"/>
              <a:t>Source</a:t>
            </a:r>
          </a:p>
          <a:p>
            <a:pPr lvl="2"/>
            <a:r>
              <a:rPr lang="en-US" smtClean="0"/>
              <a:t>Gowning Material</a:t>
            </a:r>
          </a:p>
          <a:p>
            <a:pPr lvl="2"/>
            <a:r>
              <a:rPr lang="en-US" smtClean="0"/>
              <a:t>Traced back to one operator</a:t>
            </a:r>
          </a:p>
          <a:p>
            <a:pPr lvl="2"/>
            <a:r>
              <a:rPr lang="en-US" smtClean="0"/>
              <a:t>Skin infection</a:t>
            </a:r>
          </a:p>
          <a:p>
            <a:pPr lvl="2"/>
            <a:r>
              <a:rPr lang="en-US" smtClean="0"/>
              <a:t>Another case was from a Tongue Stud</a:t>
            </a:r>
          </a:p>
          <a:p>
            <a:pPr lvl="2"/>
            <a:r>
              <a:rPr lang="en-US" smtClean="0"/>
              <a:t>Non-sterile drug product</a:t>
            </a:r>
          </a:p>
        </p:txBody>
      </p:sp>
      <p:pic>
        <p:nvPicPr>
          <p:cNvPr id="18436" name="Picture 1" descr="C:\Users\jpolarin\Pictures\Clip Art\Staphylococcus.jpg"/>
          <p:cNvPicPr>
            <a:picLocks noChangeAspect="1" noChangeArrowheads="1"/>
          </p:cNvPicPr>
          <p:nvPr/>
        </p:nvPicPr>
        <p:blipFill>
          <a:blip r:embed="rId2" cstate="print"/>
          <a:srcRect/>
          <a:stretch>
            <a:fillRect/>
          </a:stretch>
        </p:blipFill>
        <p:spPr bwMode="auto">
          <a:xfrm>
            <a:off x="5008566" y="3018236"/>
            <a:ext cx="3303587" cy="1882378"/>
          </a:xfrm>
          <a:prstGeom prst="rect">
            <a:avLst/>
          </a:prstGeom>
          <a:noFill/>
          <a:ln w="9525">
            <a:noFill/>
            <a:miter lim="800000"/>
            <a:headEnd/>
            <a:tailEnd/>
          </a:ln>
        </p:spPr>
      </p:pic>
      <p:sp>
        <p:nvSpPr>
          <p:cNvPr id="18437" name="TextBox 4"/>
          <p:cNvSpPr txBox="1">
            <a:spLocks noChangeArrowheads="1"/>
          </p:cNvSpPr>
          <p:nvPr/>
        </p:nvSpPr>
        <p:spPr bwMode="auto">
          <a:xfrm>
            <a:off x="3098803" y="4636295"/>
            <a:ext cx="1916113" cy="276999"/>
          </a:xfrm>
          <a:prstGeom prst="rect">
            <a:avLst/>
          </a:prstGeom>
          <a:noFill/>
          <a:ln w="9525">
            <a:noFill/>
            <a:miter lim="800000"/>
            <a:headEnd/>
            <a:tailEnd/>
          </a:ln>
        </p:spPr>
        <p:txBody>
          <a:bodyPr>
            <a:spAutoFit/>
          </a:bodyPr>
          <a:lstStyle/>
          <a:p>
            <a:r>
              <a:rPr lang="en-US" sz="1200"/>
              <a:t>Courtesy Ann Larson</a:t>
            </a: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p:txBody>
          <a:bodyPr/>
          <a:lstStyle/>
          <a:p>
            <a:r>
              <a:rPr lang="en-US" i="1" smtClean="0"/>
              <a:t>Propionibacterium acnes</a:t>
            </a:r>
            <a:br>
              <a:rPr lang="en-US" i="1" smtClean="0"/>
            </a:br>
            <a:endParaRPr lang="en-US" i="1" smtClean="0"/>
          </a:p>
        </p:txBody>
      </p:sp>
      <p:sp>
        <p:nvSpPr>
          <p:cNvPr id="19459" name="Content Placeholder 2"/>
          <p:cNvSpPr>
            <a:spLocks noGrp="1"/>
          </p:cNvSpPr>
          <p:nvPr>
            <p:ph idx="1"/>
          </p:nvPr>
        </p:nvSpPr>
        <p:spPr/>
        <p:txBody>
          <a:bodyPr/>
          <a:lstStyle/>
          <a:p>
            <a:r>
              <a:rPr lang="en-US" smtClean="0"/>
              <a:t>Gowning room </a:t>
            </a:r>
          </a:p>
          <a:p>
            <a:pPr lvl="1"/>
            <a:r>
              <a:rPr lang="en-US" smtClean="0"/>
              <a:t>BSL Hood</a:t>
            </a:r>
          </a:p>
          <a:p>
            <a:pPr lvl="1"/>
            <a:r>
              <a:rPr lang="en-US" smtClean="0"/>
              <a:t>Sources </a:t>
            </a:r>
          </a:p>
          <a:p>
            <a:pPr lvl="2"/>
            <a:r>
              <a:rPr lang="en-US" smtClean="0"/>
              <a:t>Operator with acne</a:t>
            </a:r>
          </a:p>
          <a:p>
            <a:pPr lvl="3"/>
            <a:r>
              <a:rPr lang="en-US" smtClean="0"/>
              <a:t>Solution</a:t>
            </a:r>
          </a:p>
          <a:p>
            <a:pPr lvl="4"/>
            <a:r>
              <a:rPr lang="en-US" smtClean="0"/>
              <a:t>Antimicrobial Handwash</a:t>
            </a:r>
          </a:p>
          <a:p>
            <a:pPr lvl="4"/>
            <a:r>
              <a:rPr lang="en-US" smtClean="0"/>
              <a:t>Antimicrobial Bodywash</a:t>
            </a:r>
          </a:p>
        </p:txBody>
      </p:sp>
      <p:pic>
        <p:nvPicPr>
          <p:cNvPr id="19460" name="Picture 1" descr="C:\Users\jpolarin\Pictures\Clip Art\imagesCAQFN0Y8.jpg"/>
          <p:cNvPicPr>
            <a:picLocks noChangeAspect="1" noChangeArrowheads="1"/>
          </p:cNvPicPr>
          <p:nvPr/>
        </p:nvPicPr>
        <p:blipFill>
          <a:blip r:embed="rId2" cstate="print"/>
          <a:srcRect/>
          <a:stretch>
            <a:fillRect/>
          </a:stretch>
        </p:blipFill>
        <p:spPr bwMode="auto">
          <a:xfrm>
            <a:off x="5975353" y="2975374"/>
            <a:ext cx="1914525" cy="1793081"/>
          </a:xfrm>
          <a:prstGeom prst="rect">
            <a:avLst/>
          </a:prstGeom>
          <a:noFill/>
          <a:ln w="9525">
            <a:noFill/>
            <a:miter lim="800000"/>
            <a:headEnd/>
            <a:tailEnd/>
          </a:ln>
        </p:spPr>
      </p:pic>
      <p:sp>
        <p:nvSpPr>
          <p:cNvPr id="19461" name="TextBox 4"/>
          <p:cNvSpPr txBox="1">
            <a:spLocks noChangeArrowheads="1"/>
          </p:cNvSpPr>
          <p:nvPr/>
        </p:nvSpPr>
        <p:spPr bwMode="auto">
          <a:xfrm>
            <a:off x="4367213" y="4257675"/>
            <a:ext cx="2284412" cy="261610"/>
          </a:xfrm>
          <a:prstGeom prst="rect">
            <a:avLst/>
          </a:prstGeom>
          <a:noFill/>
          <a:ln w="9525">
            <a:noFill/>
            <a:miter lim="800000"/>
            <a:headEnd/>
            <a:tailEnd/>
          </a:ln>
        </p:spPr>
        <p:txBody>
          <a:bodyPr>
            <a:spAutoFit/>
          </a:bodyPr>
          <a:lstStyle/>
          <a:p>
            <a:r>
              <a:rPr lang="en-US" sz="1100"/>
              <a:t>Courtesy Ann Larson</a:t>
            </a: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itle 1"/>
          <p:cNvSpPr>
            <a:spLocks noGrp="1"/>
          </p:cNvSpPr>
          <p:nvPr>
            <p:ph type="title"/>
          </p:nvPr>
        </p:nvSpPr>
        <p:spPr/>
        <p:txBody>
          <a:bodyPr/>
          <a:lstStyle/>
          <a:p>
            <a:r>
              <a:rPr lang="en-US" smtClean="0"/>
              <a:t>Agenda</a:t>
            </a:r>
          </a:p>
        </p:txBody>
      </p:sp>
      <p:sp>
        <p:nvSpPr>
          <p:cNvPr id="21507" name="Content Placeholder 2"/>
          <p:cNvSpPr>
            <a:spLocks noGrp="1"/>
          </p:cNvSpPr>
          <p:nvPr>
            <p:ph idx="1"/>
          </p:nvPr>
        </p:nvSpPr>
        <p:spPr/>
        <p:txBody>
          <a:bodyPr/>
          <a:lstStyle/>
          <a:p>
            <a:pPr>
              <a:buFont typeface="Wingdings" pitchFamily="2" charset="2"/>
              <a:buChar char="ü"/>
            </a:pPr>
            <a:r>
              <a:rPr lang="en-US" smtClean="0"/>
              <a:t>Operator Contamination</a:t>
            </a:r>
          </a:p>
          <a:p>
            <a:pPr>
              <a:buFont typeface="Wingdings" pitchFamily="2" charset="2"/>
              <a:buChar char="ü"/>
            </a:pPr>
            <a:r>
              <a:rPr lang="en-US" smtClean="0"/>
              <a:t>Fungal Spore Contamination</a:t>
            </a:r>
          </a:p>
          <a:p>
            <a:r>
              <a:rPr lang="en-US" smtClean="0"/>
              <a:t>Bacterial Spore Contamination</a:t>
            </a: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a:xfrm>
            <a:off x="950026" y="192913"/>
            <a:ext cx="9144000" cy="800100"/>
          </a:xfrm>
        </p:spPr>
        <p:txBody>
          <a:bodyPr/>
          <a:lstStyle/>
          <a:p>
            <a:r>
              <a:rPr lang="en-US" dirty="0" smtClean="0"/>
              <a:t>VALIDATION – Microorganism Selection</a:t>
            </a:r>
          </a:p>
        </p:txBody>
      </p:sp>
      <p:pic>
        <p:nvPicPr>
          <p:cNvPr id="22531" name="Picture 4" descr="orderofresistance"/>
          <p:cNvPicPr>
            <a:picLocks noGrp="1" noChangeAspect="1" noChangeArrowheads="1"/>
          </p:cNvPicPr>
          <p:nvPr>
            <p:ph type="body" idx="1"/>
          </p:nvPr>
        </p:nvPicPr>
        <p:blipFill>
          <a:blip r:embed="rId2" cstate="print"/>
          <a:srcRect/>
          <a:stretch>
            <a:fillRect/>
          </a:stretch>
        </p:blipFill>
        <p:spPr>
          <a:xfrm>
            <a:off x="1010949" y="938151"/>
            <a:ext cx="7288212" cy="3665966"/>
          </a:xfrm>
        </p:spPr>
      </p:pic>
      <p:sp>
        <p:nvSpPr>
          <p:cNvPr id="22532" name="Text Box 5"/>
          <p:cNvSpPr txBox="1">
            <a:spLocks noChangeArrowheads="1"/>
          </p:cNvSpPr>
          <p:nvPr/>
        </p:nvSpPr>
        <p:spPr bwMode="auto">
          <a:xfrm>
            <a:off x="1432299" y="4454026"/>
            <a:ext cx="6564313" cy="523220"/>
          </a:xfrm>
          <a:prstGeom prst="rect">
            <a:avLst/>
          </a:prstGeom>
          <a:noFill/>
          <a:ln w="9525">
            <a:noFill/>
            <a:miter lim="800000"/>
            <a:headEnd/>
            <a:tailEnd/>
          </a:ln>
        </p:spPr>
        <p:txBody>
          <a:bodyPr>
            <a:spAutoFit/>
          </a:bodyPr>
          <a:lstStyle/>
          <a:p>
            <a:pPr>
              <a:spcBef>
                <a:spcPct val="50000"/>
              </a:spcBef>
            </a:pPr>
            <a:r>
              <a:rPr lang="en-US" sz="1400" dirty="0"/>
              <a:t>From McDonnell, “Antisepsis, Disinfection, and Sterilization: Types, Action, and Resistance”  2007, ASM Press</a:t>
            </a:r>
          </a:p>
        </p:txBody>
      </p:sp>
      <p:sp>
        <p:nvSpPr>
          <p:cNvPr id="808976" name="Rectangle 16"/>
          <p:cNvSpPr>
            <a:spLocks noChangeArrowheads="1"/>
          </p:cNvSpPr>
          <p:nvPr/>
        </p:nvSpPr>
        <p:spPr bwMode="auto">
          <a:xfrm>
            <a:off x="1843088" y="3240882"/>
            <a:ext cx="5664200" cy="265510"/>
          </a:xfrm>
          <a:prstGeom prst="rect">
            <a:avLst/>
          </a:prstGeom>
          <a:solidFill>
            <a:srgbClr val="FF00FF">
              <a:alpha val="21960"/>
            </a:srgbClr>
          </a:solidFill>
          <a:ln w="9525">
            <a:solidFill>
              <a:schemeClr val="tx1"/>
            </a:solidFill>
            <a:miter lim="800000"/>
            <a:headEnd/>
            <a:tailEnd/>
          </a:ln>
        </p:spPr>
        <p:txBody>
          <a:bodyPr wrap="none" anchor="ctr"/>
          <a:lstStyle/>
          <a:p>
            <a:endParaRPr lang="en-US"/>
          </a:p>
        </p:txBody>
      </p:sp>
      <p:sp>
        <p:nvSpPr>
          <p:cNvPr id="808977" name="Rectangle 17"/>
          <p:cNvSpPr>
            <a:spLocks noChangeArrowheads="1"/>
          </p:cNvSpPr>
          <p:nvPr/>
        </p:nvSpPr>
        <p:spPr bwMode="auto">
          <a:xfrm>
            <a:off x="1828802" y="2864644"/>
            <a:ext cx="5662613" cy="177404"/>
          </a:xfrm>
          <a:prstGeom prst="rect">
            <a:avLst/>
          </a:prstGeom>
          <a:solidFill>
            <a:srgbClr val="FF00FF">
              <a:alpha val="21960"/>
            </a:srgbClr>
          </a:solidFill>
          <a:ln w="9525">
            <a:solidFill>
              <a:schemeClr val="tx1"/>
            </a:solidFill>
            <a:miter lim="800000"/>
            <a:headEnd/>
            <a:tailEnd/>
          </a:ln>
        </p:spPr>
        <p:txBody>
          <a:bodyPr wrap="none" anchor="ctr"/>
          <a:lstStyle/>
          <a:p>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0897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80897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08976" grpId="0" animBg="1"/>
      <p:bldP spid="808977"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Title 1"/>
          <p:cNvSpPr>
            <a:spLocks noGrp="1"/>
          </p:cNvSpPr>
          <p:nvPr>
            <p:ph type="title"/>
          </p:nvPr>
        </p:nvSpPr>
        <p:spPr/>
        <p:txBody>
          <a:bodyPr/>
          <a:lstStyle/>
          <a:p>
            <a:r>
              <a:rPr lang="en-US" smtClean="0"/>
              <a:t>Fungal Spores</a:t>
            </a:r>
          </a:p>
        </p:txBody>
      </p:sp>
      <p:sp>
        <p:nvSpPr>
          <p:cNvPr id="23555" name="Content Placeholder 2"/>
          <p:cNvSpPr>
            <a:spLocks noGrp="1"/>
          </p:cNvSpPr>
          <p:nvPr>
            <p:ph idx="1"/>
          </p:nvPr>
        </p:nvSpPr>
        <p:spPr/>
        <p:txBody>
          <a:bodyPr/>
          <a:lstStyle/>
          <a:p>
            <a:r>
              <a:rPr lang="en-US" i="1" smtClean="0"/>
              <a:t>Penicillium</a:t>
            </a:r>
          </a:p>
          <a:p>
            <a:r>
              <a:rPr lang="en-US" i="1" smtClean="0"/>
              <a:t>Aspergillus</a:t>
            </a:r>
          </a:p>
          <a:p>
            <a:r>
              <a:rPr lang="en-US" i="1" smtClean="0"/>
              <a:t>Cladosporium</a:t>
            </a: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itle 1"/>
          <p:cNvSpPr>
            <a:spLocks noGrp="1"/>
          </p:cNvSpPr>
          <p:nvPr>
            <p:ph type="title"/>
          </p:nvPr>
        </p:nvSpPr>
        <p:spPr/>
        <p:txBody>
          <a:bodyPr/>
          <a:lstStyle/>
          <a:p>
            <a:r>
              <a:rPr lang="en-US" smtClean="0"/>
              <a:t>Common sources of Spores</a:t>
            </a:r>
          </a:p>
        </p:txBody>
      </p:sp>
      <p:sp>
        <p:nvSpPr>
          <p:cNvPr id="24579" name="Content Placeholder 2"/>
          <p:cNvSpPr>
            <a:spLocks noGrp="1"/>
          </p:cNvSpPr>
          <p:nvPr>
            <p:ph idx="1"/>
          </p:nvPr>
        </p:nvSpPr>
        <p:spPr/>
        <p:txBody>
          <a:bodyPr/>
          <a:lstStyle/>
          <a:p>
            <a:r>
              <a:rPr lang="en-US" smtClean="0"/>
              <a:t>Items brought into the Cleanroom</a:t>
            </a:r>
          </a:p>
          <a:p>
            <a:pPr lvl="1"/>
            <a:r>
              <a:rPr lang="en-US" smtClean="0"/>
              <a:t>Bags, Boxes, Intervention Equipment, Pallets, Pallet Jacks, Scrubbers, Cart Wheels, Shoes, Shoe Covers</a:t>
            </a:r>
          </a:p>
          <a:p>
            <a:pPr lvl="1"/>
            <a:r>
              <a:rPr lang="en-US" smtClean="0"/>
              <a:t>Raw Materials</a:t>
            </a:r>
          </a:p>
          <a:p>
            <a:pPr lvl="1"/>
            <a:endParaRPr lang="en-US" smtClean="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Title 1"/>
          <p:cNvSpPr>
            <a:spLocks noGrp="1"/>
          </p:cNvSpPr>
          <p:nvPr>
            <p:ph type="title"/>
          </p:nvPr>
        </p:nvSpPr>
        <p:spPr/>
        <p:txBody>
          <a:bodyPr/>
          <a:lstStyle/>
          <a:p>
            <a:r>
              <a:rPr lang="en-US" i="1" smtClean="0"/>
              <a:t>Penicillium</a:t>
            </a:r>
          </a:p>
        </p:txBody>
      </p:sp>
      <p:sp>
        <p:nvSpPr>
          <p:cNvPr id="25603" name="Content Placeholder 2"/>
          <p:cNvSpPr>
            <a:spLocks noGrp="1"/>
          </p:cNvSpPr>
          <p:nvPr>
            <p:ph idx="1"/>
          </p:nvPr>
        </p:nvSpPr>
        <p:spPr/>
        <p:txBody>
          <a:bodyPr/>
          <a:lstStyle/>
          <a:p>
            <a:r>
              <a:rPr lang="en-US" smtClean="0"/>
              <a:t>ISO-7 Cleanrooms</a:t>
            </a:r>
          </a:p>
          <a:p>
            <a:r>
              <a:rPr lang="en-US" smtClean="0"/>
              <a:t>Action Levels of 10 and picking up &gt;100</a:t>
            </a:r>
          </a:p>
          <a:p>
            <a:pPr lvl="1"/>
            <a:r>
              <a:rPr lang="en-US" smtClean="0"/>
              <a:t>Engineering Investigating</a:t>
            </a:r>
          </a:p>
          <a:p>
            <a:pPr lvl="1"/>
            <a:r>
              <a:rPr lang="en-US" smtClean="0"/>
              <a:t>HVAC</a:t>
            </a:r>
          </a:p>
          <a:p>
            <a:pPr lvl="1"/>
            <a:r>
              <a:rPr lang="en-US" smtClean="0"/>
              <a:t>Duct Work</a:t>
            </a:r>
          </a:p>
          <a:p>
            <a:pPr lvl="1"/>
            <a:r>
              <a:rPr lang="en-US" smtClean="0"/>
              <a:t>HEPA Filters</a:t>
            </a:r>
          </a:p>
          <a:p>
            <a:pPr lvl="1"/>
            <a:r>
              <a:rPr lang="en-US" smtClean="0"/>
              <a:t>Cooling Coils</a:t>
            </a:r>
          </a:p>
          <a:p>
            <a:pPr lvl="1"/>
            <a:r>
              <a:rPr lang="en-US" smtClean="0"/>
              <a:t>Wall Coverings</a:t>
            </a:r>
          </a:p>
          <a:p>
            <a:pPr lvl="1"/>
            <a:r>
              <a:rPr lang="en-US" smtClean="0"/>
              <a:t>Airflow Vents</a:t>
            </a: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itle 1"/>
          <p:cNvSpPr>
            <a:spLocks noGrp="1"/>
          </p:cNvSpPr>
          <p:nvPr>
            <p:ph type="title"/>
          </p:nvPr>
        </p:nvSpPr>
        <p:spPr/>
        <p:txBody>
          <a:bodyPr/>
          <a:lstStyle/>
          <a:p>
            <a:r>
              <a:rPr lang="en-US" i="1" smtClean="0"/>
              <a:t>Penicillium</a:t>
            </a:r>
            <a:r>
              <a:rPr lang="en-US" smtClean="0"/>
              <a:t> Investigation</a:t>
            </a:r>
          </a:p>
        </p:txBody>
      </p:sp>
      <p:sp>
        <p:nvSpPr>
          <p:cNvPr id="26627" name="Content Placeholder 2"/>
          <p:cNvSpPr>
            <a:spLocks noGrp="1"/>
          </p:cNvSpPr>
          <p:nvPr>
            <p:ph idx="1"/>
          </p:nvPr>
        </p:nvSpPr>
        <p:spPr>
          <a:xfrm>
            <a:off x="1045031" y="897052"/>
            <a:ext cx="7896225" cy="2680097"/>
          </a:xfrm>
        </p:spPr>
        <p:txBody>
          <a:bodyPr/>
          <a:lstStyle/>
          <a:p>
            <a:r>
              <a:rPr lang="en-US" dirty="0" smtClean="0"/>
              <a:t>Entry and Exit Procedures</a:t>
            </a:r>
          </a:p>
          <a:p>
            <a:r>
              <a:rPr lang="en-US" dirty="0" smtClean="0"/>
              <a:t>Gowning Procedure</a:t>
            </a:r>
          </a:p>
          <a:p>
            <a:r>
              <a:rPr lang="en-US" dirty="0" smtClean="0"/>
              <a:t>Cart Wheels</a:t>
            </a:r>
          </a:p>
          <a:p>
            <a:r>
              <a:rPr lang="en-US" dirty="0" smtClean="0"/>
              <a:t>Construction</a:t>
            </a:r>
          </a:p>
          <a:p>
            <a:pPr lvl="1"/>
            <a:r>
              <a:rPr lang="en-US" dirty="0" smtClean="0"/>
              <a:t>Further Investigation</a:t>
            </a:r>
          </a:p>
          <a:p>
            <a:pPr lvl="1"/>
            <a:r>
              <a:rPr lang="en-US" dirty="0" smtClean="0"/>
              <a:t>Use of </a:t>
            </a:r>
            <a:r>
              <a:rPr lang="en-US" dirty="0" err="1" smtClean="0"/>
              <a:t>Sporicides</a:t>
            </a:r>
            <a:endParaRPr lang="en-US" dirty="0" smtClean="0"/>
          </a:p>
          <a:p>
            <a:pPr lvl="1"/>
            <a:r>
              <a:rPr lang="en-US" dirty="0" smtClean="0"/>
              <a:t>Containers in the </a:t>
            </a:r>
            <a:r>
              <a:rPr lang="en-US" dirty="0" err="1" smtClean="0"/>
              <a:t>Cleanroom</a:t>
            </a:r>
            <a:endParaRPr lang="en-US" dirty="0" smtClean="0"/>
          </a:p>
          <a:p>
            <a:pPr lvl="1"/>
            <a:r>
              <a:rPr lang="en-US" dirty="0" err="1" smtClean="0"/>
              <a:t>Coldroom</a:t>
            </a:r>
            <a:r>
              <a:rPr lang="en-US" dirty="0" smtClean="0"/>
              <a:t> Cleaning Procedures</a:t>
            </a:r>
          </a:p>
          <a:p>
            <a:pPr lvl="1"/>
            <a:r>
              <a:rPr lang="en-US" dirty="0" smtClean="0"/>
              <a:t>Documentation</a:t>
            </a:r>
          </a:p>
          <a:p>
            <a:pPr lvl="1"/>
            <a:r>
              <a:rPr lang="en-US" dirty="0" smtClean="0"/>
              <a:t>Assignable Cause</a:t>
            </a: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Title 1"/>
          <p:cNvSpPr>
            <a:spLocks noGrp="1"/>
          </p:cNvSpPr>
          <p:nvPr>
            <p:ph type="title"/>
          </p:nvPr>
        </p:nvSpPr>
        <p:spPr/>
        <p:txBody>
          <a:bodyPr/>
          <a:lstStyle/>
          <a:p>
            <a:r>
              <a:rPr lang="en-US" i="1" smtClean="0"/>
              <a:t>Penicillium</a:t>
            </a:r>
          </a:p>
        </p:txBody>
      </p:sp>
      <p:pic>
        <p:nvPicPr>
          <p:cNvPr id="27651" name="Picture 2" descr="C:\Users\jpolarin\Pictures\Clip Art\Penicillium_notatum.jpg"/>
          <p:cNvPicPr>
            <a:picLocks noChangeAspect="1" noChangeArrowheads="1"/>
          </p:cNvPicPr>
          <p:nvPr/>
        </p:nvPicPr>
        <p:blipFill>
          <a:blip r:embed="rId2" cstate="print"/>
          <a:srcRect/>
          <a:stretch>
            <a:fillRect/>
          </a:stretch>
        </p:blipFill>
        <p:spPr bwMode="auto">
          <a:xfrm>
            <a:off x="2363788" y="2712245"/>
            <a:ext cx="1428750" cy="804863"/>
          </a:xfrm>
          <a:prstGeom prst="rect">
            <a:avLst/>
          </a:prstGeom>
          <a:noFill/>
          <a:ln w="9525">
            <a:noFill/>
            <a:miter lim="800000"/>
            <a:headEnd/>
            <a:tailEnd/>
          </a:ln>
        </p:spPr>
      </p:pic>
      <p:pic>
        <p:nvPicPr>
          <p:cNvPr id="27652" name="Picture 3" descr="C:\Users\jpolarin\Pictures\Clip Art\penicillium_colonies.jpg"/>
          <p:cNvPicPr>
            <a:picLocks noChangeAspect="1" noChangeArrowheads="1"/>
          </p:cNvPicPr>
          <p:nvPr/>
        </p:nvPicPr>
        <p:blipFill>
          <a:blip r:embed="rId3" cstate="print"/>
          <a:srcRect/>
          <a:stretch>
            <a:fillRect/>
          </a:stretch>
        </p:blipFill>
        <p:spPr bwMode="auto">
          <a:xfrm>
            <a:off x="976603" y="1327069"/>
            <a:ext cx="4224635" cy="2294906"/>
          </a:xfrm>
          <a:prstGeom prst="rect">
            <a:avLst/>
          </a:prstGeom>
          <a:noFill/>
          <a:ln w="9525">
            <a:noFill/>
            <a:miter lim="800000"/>
            <a:headEnd/>
            <a:tailEnd/>
          </a:ln>
        </p:spPr>
      </p:pic>
      <p:pic>
        <p:nvPicPr>
          <p:cNvPr id="27653" name="Picture 4" descr="C:\Users\jpolarin\Pictures\Clip Art\Penicillium_notatum.jpg"/>
          <p:cNvPicPr>
            <a:picLocks noGrp="1" noChangeAspect="1" noChangeArrowheads="1"/>
          </p:cNvPicPr>
          <p:nvPr>
            <p:ph idx="1"/>
          </p:nvPr>
        </p:nvPicPr>
        <p:blipFill>
          <a:blip r:embed="rId4" cstate="print"/>
          <a:srcRect/>
          <a:stretch>
            <a:fillRect/>
          </a:stretch>
        </p:blipFill>
        <p:spPr>
          <a:xfrm>
            <a:off x="4732341" y="1778795"/>
            <a:ext cx="4179887" cy="2352675"/>
          </a:xfrm>
        </p:spPr>
      </p:pic>
      <p:sp>
        <p:nvSpPr>
          <p:cNvPr id="27654" name="TextBox 6"/>
          <p:cNvSpPr txBox="1">
            <a:spLocks noChangeArrowheads="1"/>
          </p:cNvSpPr>
          <p:nvPr/>
        </p:nvSpPr>
        <p:spPr bwMode="auto">
          <a:xfrm>
            <a:off x="692171" y="3557682"/>
            <a:ext cx="1617302" cy="276999"/>
          </a:xfrm>
          <a:prstGeom prst="rect">
            <a:avLst/>
          </a:prstGeom>
          <a:noFill/>
          <a:ln w="9525">
            <a:noFill/>
            <a:miter lim="800000"/>
            <a:headEnd/>
            <a:tailEnd/>
          </a:ln>
        </p:spPr>
        <p:txBody>
          <a:bodyPr wrap="none">
            <a:spAutoFit/>
          </a:bodyPr>
          <a:lstStyle/>
          <a:p>
            <a:r>
              <a:rPr lang="en-US" sz="1200" dirty="0"/>
              <a:t>Courtesy Ann Larson</a:t>
            </a: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Title 1"/>
          <p:cNvSpPr>
            <a:spLocks noGrp="1"/>
          </p:cNvSpPr>
          <p:nvPr>
            <p:ph type="title"/>
          </p:nvPr>
        </p:nvSpPr>
        <p:spPr/>
        <p:txBody>
          <a:bodyPr/>
          <a:lstStyle/>
          <a:p>
            <a:r>
              <a:rPr lang="en-US" i="1" smtClean="0"/>
              <a:t>Aspergillus</a:t>
            </a:r>
          </a:p>
        </p:txBody>
      </p:sp>
      <p:sp>
        <p:nvSpPr>
          <p:cNvPr id="28675" name="Content Placeholder 2"/>
          <p:cNvSpPr>
            <a:spLocks noGrp="1"/>
          </p:cNvSpPr>
          <p:nvPr>
            <p:ph idx="1"/>
          </p:nvPr>
        </p:nvSpPr>
        <p:spPr/>
        <p:txBody>
          <a:bodyPr/>
          <a:lstStyle/>
          <a:p>
            <a:r>
              <a:rPr lang="en-US" smtClean="0"/>
              <a:t>ISO-5 Cleanroom</a:t>
            </a:r>
          </a:p>
          <a:p>
            <a:pPr lvl="1"/>
            <a:r>
              <a:rPr lang="en-US" smtClean="0"/>
              <a:t>Source</a:t>
            </a:r>
          </a:p>
          <a:p>
            <a:pPr lvl="2"/>
            <a:r>
              <a:rPr lang="en-US" smtClean="0"/>
              <a:t>Door Kick Plate</a:t>
            </a:r>
          </a:p>
          <a:p>
            <a:pPr lvl="2"/>
            <a:r>
              <a:rPr lang="en-US" smtClean="0"/>
              <a:t>High Impingement Spraying Device</a:t>
            </a:r>
          </a:p>
          <a:p>
            <a:r>
              <a:rPr lang="en-US" smtClean="0"/>
              <a:t>Exceeding Limits in ISO-7 areas</a:t>
            </a:r>
          </a:p>
          <a:p>
            <a:pPr lvl="1"/>
            <a:r>
              <a:rPr lang="en-US" smtClean="0"/>
              <a:t>Dock Doors proximal to ISO-7 cleanroom</a:t>
            </a:r>
          </a:p>
          <a:p>
            <a:pPr lvl="1"/>
            <a:r>
              <a:rPr lang="en-US" smtClean="0"/>
              <a:t>Storage room with limited control</a:t>
            </a:r>
          </a:p>
          <a:p>
            <a:pPr lvl="1"/>
            <a:r>
              <a:rPr lang="en-US" smtClean="0"/>
              <a:t>No limits for mold spores</a:t>
            </a:r>
          </a:p>
          <a:p>
            <a:pPr lvl="1"/>
            <a:r>
              <a:rPr lang="en-US" smtClean="0"/>
              <a:t>Limited control for incoming and outgoing items</a:t>
            </a:r>
          </a:p>
          <a:p>
            <a:pPr lvl="1"/>
            <a:endParaRPr lang="en-US" smtClean="0"/>
          </a:p>
          <a:p>
            <a:pPr lvl="1">
              <a:buFontTx/>
              <a:buNone/>
            </a:pPr>
            <a:r>
              <a:rPr lang="en-US" smtClean="0"/>
              <a:t>	</a:t>
            </a: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Title 1"/>
          <p:cNvSpPr>
            <a:spLocks noGrp="1"/>
          </p:cNvSpPr>
          <p:nvPr>
            <p:ph type="title"/>
          </p:nvPr>
        </p:nvSpPr>
        <p:spPr/>
        <p:txBody>
          <a:bodyPr/>
          <a:lstStyle/>
          <a:p>
            <a:r>
              <a:rPr lang="en-US" i="1" smtClean="0"/>
              <a:t>Aspergillus </a:t>
            </a:r>
            <a:r>
              <a:rPr lang="en-US" smtClean="0"/>
              <a:t>Investigation</a:t>
            </a:r>
          </a:p>
        </p:txBody>
      </p:sp>
      <p:sp>
        <p:nvSpPr>
          <p:cNvPr id="29699" name="Content Placeholder 2"/>
          <p:cNvSpPr>
            <a:spLocks noGrp="1"/>
          </p:cNvSpPr>
          <p:nvPr>
            <p:ph idx="1"/>
          </p:nvPr>
        </p:nvSpPr>
        <p:spPr/>
        <p:txBody>
          <a:bodyPr/>
          <a:lstStyle/>
          <a:p>
            <a:r>
              <a:rPr lang="en-US" smtClean="0"/>
              <a:t>Sporicidal usage in pass thru</a:t>
            </a:r>
          </a:p>
          <a:p>
            <a:r>
              <a:rPr lang="en-US" smtClean="0"/>
              <a:t>Clean and dirty area on the Dock</a:t>
            </a:r>
          </a:p>
          <a:p>
            <a:r>
              <a:rPr lang="en-US" smtClean="0"/>
              <a:t>Better control of gowning area</a:t>
            </a:r>
          </a:p>
          <a:p>
            <a:r>
              <a:rPr lang="en-US" smtClean="0"/>
              <a:t>Cart Wheel control</a:t>
            </a:r>
          </a:p>
          <a:p>
            <a:r>
              <a:rPr lang="en-US" smtClean="0"/>
              <a:t>Better gowning control</a:t>
            </a: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Text Box 3"/>
          <p:cNvSpPr txBox="1">
            <a:spLocks noChangeArrowheads="1"/>
          </p:cNvSpPr>
          <p:nvPr/>
        </p:nvSpPr>
        <p:spPr bwMode="auto">
          <a:xfrm>
            <a:off x="238127" y="223838"/>
            <a:ext cx="8647113" cy="600164"/>
          </a:xfrm>
          <a:prstGeom prst="rect">
            <a:avLst/>
          </a:prstGeom>
          <a:noFill/>
          <a:ln w="9525">
            <a:noFill/>
            <a:miter lim="800000"/>
            <a:headEnd/>
            <a:tailEnd/>
          </a:ln>
        </p:spPr>
        <p:txBody>
          <a:bodyPr>
            <a:spAutoFit/>
          </a:bodyPr>
          <a:lstStyle/>
          <a:p>
            <a:pPr algn="ctr"/>
            <a:r>
              <a:rPr lang="en-US" sz="3300" b="1">
                <a:latin typeface="Calibri" pitchFamily="34" charset="0"/>
                <a:ea typeface="Calibri" pitchFamily="34" charset="0"/>
                <a:cs typeface="Calibri" pitchFamily="34" charset="0"/>
              </a:rPr>
              <a:t>Fungi</a:t>
            </a:r>
          </a:p>
        </p:txBody>
      </p:sp>
      <p:pic>
        <p:nvPicPr>
          <p:cNvPr id="30723" name="Picture 2" descr="E:\EKS\IMG_0711.JPG"/>
          <p:cNvPicPr>
            <a:picLocks noGrp="1" noChangeAspect="1" noChangeArrowheads="1"/>
          </p:cNvPicPr>
          <p:nvPr>
            <p:ph sz="quarter" idx="1"/>
          </p:nvPr>
        </p:nvPicPr>
        <p:blipFill>
          <a:blip r:embed="rId2" cstate="print"/>
          <a:srcRect/>
          <a:stretch>
            <a:fillRect/>
          </a:stretch>
        </p:blipFill>
        <p:spPr>
          <a:xfrm>
            <a:off x="1743075" y="1096567"/>
            <a:ext cx="5729288" cy="3223022"/>
          </a:xfrm>
        </p:spPr>
      </p:pic>
      <p:sp>
        <p:nvSpPr>
          <p:cNvPr id="30724" name="TextBox 3"/>
          <p:cNvSpPr txBox="1">
            <a:spLocks noChangeArrowheads="1"/>
          </p:cNvSpPr>
          <p:nvPr/>
        </p:nvSpPr>
        <p:spPr bwMode="auto">
          <a:xfrm>
            <a:off x="1524003" y="4339830"/>
            <a:ext cx="1361655" cy="276999"/>
          </a:xfrm>
          <a:prstGeom prst="rect">
            <a:avLst/>
          </a:prstGeom>
          <a:noFill/>
          <a:ln w="9525">
            <a:noFill/>
            <a:miter lim="800000"/>
            <a:headEnd/>
            <a:tailEnd/>
          </a:ln>
        </p:spPr>
        <p:txBody>
          <a:bodyPr wrap="none">
            <a:spAutoFit/>
          </a:bodyPr>
          <a:lstStyle/>
          <a:p>
            <a:r>
              <a:rPr lang="en-US" sz="1200">
                <a:latin typeface="Calibri" pitchFamily="34" charset="0"/>
                <a:ea typeface="Calibri" pitchFamily="34" charset="0"/>
                <a:cs typeface="Calibri" pitchFamily="34" charset="0"/>
              </a:rPr>
              <a:t>Courtesy Dan Klein</a:t>
            </a: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Text Box 3"/>
          <p:cNvSpPr txBox="1">
            <a:spLocks noChangeArrowheads="1"/>
          </p:cNvSpPr>
          <p:nvPr/>
        </p:nvSpPr>
        <p:spPr bwMode="auto">
          <a:xfrm>
            <a:off x="268288" y="232173"/>
            <a:ext cx="8577262" cy="600164"/>
          </a:xfrm>
          <a:prstGeom prst="rect">
            <a:avLst/>
          </a:prstGeom>
          <a:noFill/>
          <a:ln w="9525">
            <a:noFill/>
            <a:miter lim="800000"/>
            <a:headEnd/>
            <a:tailEnd/>
          </a:ln>
        </p:spPr>
        <p:txBody>
          <a:bodyPr>
            <a:spAutoFit/>
          </a:bodyPr>
          <a:lstStyle/>
          <a:p>
            <a:pPr algn="ctr"/>
            <a:r>
              <a:rPr lang="en-US" sz="3300" b="1">
                <a:latin typeface="Calibri" pitchFamily="34" charset="0"/>
                <a:ea typeface="Calibri" pitchFamily="34" charset="0"/>
                <a:cs typeface="Calibri" pitchFamily="34" charset="0"/>
              </a:rPr>
              <a:t>Cleanroom Fungi</a:t>
            </a:r>
          </a:p>
        </p:txBody>
      </p:sp>
      <p:pic>
        <p:nvPicPr>
          <p:cNvPr id="31747" name="Picture 2" descr="E:\EKS\photo.jpg"/>
          <p:cNvPicPr>
            <a:picLocks noGrp="1" noChangeAspect="1" noChangeArrowheads="1"/>
          </p:cNvPicPr>
          <p:nvPr>
            <p:ph sz="quarter" idx="1"/>
          </p:nvPr>
        </p:nvPicPr>
        <p:blipFill>
          <a:blip r:embed="rId2" cstate="print"/>
          <a:srcRect/>
          <a:stretch>
            <a:fillRect/>
          </a:stretch>
        </p:blipFill>
        <p:spPr>
          <a:xfrm>
            <a:off x="1733550" y="1047752"/>
            <a:ext cx="5678488" cy="3194447"/>
          </a:xfrm>
        </p:spPr>
      </p:pic>
      <p:sp>
        <p:nvSpPr>
          <p:cNvPr id="31748" name="TextBox 3"/>
          <p:cNvSpPr txBox="1">
            <a:spLocks noChangeArrowheads="1"/>
          </p:cNvSpPr>
          <p:nvPr/>
        </p:nvSpPr>
        <p:spPr bwMode="auto">
          <a:xfrm>
            <a:off x="1431927" y="4313636"/>
            <a:ext cx="1361655" cy="276999"/>
          </a:xfrm>
          <a:prstGeom prst="rect">
            <a:avLst/>
          </a:prstGeom>
          <a:noFill/>
          <a:ln w="9525">
            <a:noFill/>
            <a:miter lim="800000"/>
            <a:headEnd/>
            <a:tailEnd/>
          </a:ln>
        </p:spPr>
        <p:txBody>
          <a:bodyPr wrap="none">
            <a:spAutoFit/>
          </a:bodyPr>
          <a:lstStyle/>
          <a:p>
            <a:r>
              <a:rPr lang="en-US" sz="1200">
                <a:latin typeface="Calibri" pitchFamily="34" charset="0"/>
                <a:ea typeface="Calibri" pitchFamily="34" charset="0"/>
                <a:cs typeface="Calibri" pitchFamily="34" charset="0"/>
              </a:rPr>
              <a:t>Courtesy Dan Klein</a:t>
            </a: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Title 1"/>
          <p:cNvSpPr>
            <a:spLocks noGrp="1"/>
          </p:cNvSpPr>
          <p:nvPr>
            <p:ph type="title"/>
          </p:nvPr>
        </p:nvSpPr>
        <p:spPr/>
        <p:txBody>
          <a:bodyPr/>
          <a:lstStyle/>
          <a:p>
            <a:r>
              <a:rPr lang="en-US" sz="3200" smtClean="0"/>
              <a:t>Inoculum Preparation—Fungal Spores </a:t>
            </a:r>
          </a:p>
        </p:txBody>
      </p:sp>
      <p:sp>
        <p:nvSpPr>
          <p:cNvPr id="32771" name="Content Placeholder 5"/>
          <p:cNvSpPr>
            <a:spLocks noGrp="1"/>
          </p:cNvSpPr>
          <p:nvPr>
            <p:ph sz="half" idx="1"/>
          </p:nvPr>
        </p:nvSpPr>
        <p:spPr>
          <a:xfrm>
            <a:off x="295275" y="1493045"/>
            <a:ext cx="4286250" cy="1493044"/>
          </a:xfrm>
        </p:spPr>
        <p:txBody>
          <a:bodyPr/>
          <a:lstStyle/>
          <a:p>
            <a:r>
              <a:rPr lang="en-US" sz="2000" smtClean="0"/>
              <a:t>Cultures need to be incubated for a sufficient length of time before harvesting spores</a:t>
            </a:r>
          </a:p>
          <a:p>
            <a:pPr>
              <a:buFontTx/>
              <a:buNone/>
            </a:pPr>
            <a:endParaRPr lang="en-US" smtClean="0"/>
          </a:p>
        </p:txBody>
      </p:sp>
      <p:pic>
        <p:nvPicPr>
          <p:cNvPr id="32772" name="Picture 2" descr="E:\EKS\IMG_0711.JPG"/>
          <p:cNvPicPr>
            <a:picLocks noGrp="1" noChangeAspect="1" noChangeArrowheads="1"/>
          </p:cNvPicPr>
          <p:nvPr>
            <p:ph sz="half" idx="2"/>
          </p:nvPr>
        </p:nvPicPr>
        <p:blipFill>
          <a:blip r:embed="rId2" cstate="print"/>
          <a:srcRect/>
          <a:stretch>
            <a:fillRect/>
          </a:stretch>
        </p:blipFill>
        <p:spPr>
          <a:xfrm>
            <a:off x="5105400" y="800101"/>
            <a:ext cx="3581400" cy="1529954"/>
          </a:xfrm>
        </p:spPr>
      </p:pic>
      <p:pic>
        <p:nvPicPr>
          <p:cNvPr id="32773" name="Content Placeholder 4" descr="A niger on agar.jpg"/>
          <p:cNvPicPr>
            <a:picLocks noChangeAspect="1"/>
          </p:cNvPicPr>
          <p:nvPr/>
        </p:nvPicPr>
        <p:blipFill>
          <a:blip r:embed="rId3" cstate="print"/>
          <a:srcRect/>
          <a:stretch>
            <a:fillRect/>
          </a:stretch>
        </p:blipFill>
        <p:spPr bwMode="auto">
          <a:xfrm>
            <a:off x="914400" y="2571750"/>
            <a:ext cx="7696200" cy="1714500"/>
          </a:xfrm>
          <a:prstGeom prst="rect">
            <a:avLst/>
          </a:prstGeom>
          <a:noFill/>
          <a:ln w="9525">
            <a:noFill/>
            <a:miter lim="800000"/>
            <a:headEnd/>
            <a:tailEnd/>
          </a:ln>
        </p:spPr>
      </p:pic>
      <p:sp>
        <p:nvSpPr>
          <p:cNvPr id="32774" name="TextBox 5"/>
          <p:cNvSpPr txBox="1">
            <a:spLocks noChangeArrowheads="1"/>
          </p:cNvSpPr>
          <p:nvPr/>
        </p:nvSpPr>
        <p:spPr bwMode="auto">
          <a:xfrm>
            <a:off x="900113" y="4339830"/>
            <a:ext cx="1897062" cy="276999"/>
          </a:xfrm>
          <a:prstGeom prst="rect">
            <a:avLst/>
          </a:prstGeom>
          <a:noFill/>
          <a:ln w="9525">
            <a:noFill/>
            <a:miter lim="800000"/>
            <a:headEnd/>
            <a:tailEnd/>
          </a:ln>
        </p:spPr>
        <p:txBody>
          <a:bodyPr>
            <a:spAutoFit/>
          </a:bodyPr>
          <a:lstStyle/>
          <a:p>
            <a:r>
              <a:rPr lang="en-US" sz="1200"/>
              <a:t>Courtesy Dan Klein</a:t>
            </a: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Title 1"/>
          <p:cNvSpPr>
            <a:spLocks noGrp="1"/>
          </p:cNvSpPr>
          <p:nvPr>
            <p:ph type="title"/>
          </p:nvPr>
        </p:nvSpPr>
        <p:spPr>
          <a:xfrm>
            <a:off x="1673228" y="486967"/>
            <a:ext cx="8081963" cy="432197"/>
          </a:xfrm>
        </p:spPr>
        <p:txBody>
          <a:bodyPr/>
          <a:lstStyle/>
          <a:p>
            <a:r>
              <a:rPr lang="en-US" sz="3200" smtClean="0"/>
              <a:t>Surface Preparation</a:t>
            </a:r>
          </a:p>
        </p:txBody>
      </p:sp>
      <p:sp>
        <p:nvSpPr>
          <p:cNvPr id="33795" name="Content Placeholder 3"/>
          <p:cNvSpPr>
            <a:spLocks noGrp="1"/>
          </p:cNvSpPr>
          <p:nvPr>
            <p:ph sz="half" idx="1"/>
          </p:nvPr>
        </p:nvSpPr>
        <p:spPr>
          <a:xfrm>
            <a:off x="1181100" y="1085850"/>
            <a:ext cx="7048500" cy="628650"/>
          </a:xfrm>
        </p:spPr>
        <p:txBody>
          <a:bodyPr/>
          <a:lstStyle/>
          <a:p>
            <a:r>
              <a:rPr lang="en-US" smtClean="0"/>
              <a:t>Autoclaving may not be acceptable for some surfaces  (Saniflex)</a:t>
            </a:r>
          </a:p>
          <a:p>
            <a:endParaRPr lang="en-US" smtClean="0"/>
          </a:p>
        </p:txBody>
      </p:sp>
      <p:pic>
        <p:nvPicPr>
          <p:cNvPr id="33796" name="Content Placeholder 6" descr="DSC01362.jpg"/>
          <p:cNvPicPr>
            <a:picLocks noGrp="1" noChangeAspect="1"/>
          </p:cNvPicPr>
          <p:nvPr>
            <p:ph sz="half" idx="2"/>
          </p:nvPr>
        </p:nvPicPr>
        <p:blipFill>
          <a:blip r:embed="rId2" cstate="print"/>
          <a:srcRect/>
          <a:stretch>
            <a:fillRect/>
          </a:stretch>
        </p:blipFill>
        <p:spPr>
          <a:xfrm>
            <a:off x="1426029" y="2044783"/>
            <a:ext cx="6705600" cy="2286000"/>
          </a:xfrm>
        </p:spPr>
      </p:pic>
      <p:sp>
        <p:nvSpPr>
          <p:cNvPr id="33797" name="TextBox 4"/>
          <p:cNvSpPr txBox="1">
            <a:spLocks noChangeArrowheads="1"/>
          </p:cNvSpPr>
          <p:nvPr/>
        </p:nvSpPr>
        <p:spPr bwMode="auto">
          <a:xfrm>
            <a:off x="1309688" y="4114801"/>
            <a:ext cx="1789272" cy="276999"/>
          </a:xfrm>
          <a:prstGeom prst="rect">
            <a:avLst/>
          </a:prstGeom>
          <a:noFill/>
          <a:ln w="9525">
            <a:noFill/>
            <a:miter lim="800000"/>
            <a:headEnd/>
            <a:tailEnd/>
          </a:ln>
        </p:spPr>
        <p:txBody>
          <a:bodyPr wrap="none">
            <a:spAutoFit/>
          </a:bodyPr>
          <a:lstStyle/>
          <a:p>
            <a:r>
              <a:rPr lang="en-US" sz="1200"/>
              <a:t>Courtesy Carol Bartnett</a:t>
            </a: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Title 1"/>
          <p:cNvSpPr>
            <a:spLocks noGrp="1"/>
          </p:cNvSpPr>
          <p:nvPr>
            <p:ph type="title"/>
          </p:nvPr>
        </p:nvSpPr>
        <p:spPr>
          <a:xfrm>
            <a:off x="2066928" y="158355"/>
            <a:ext cx="4625975" cy="820340"/>
          </a:xfrm>
        </p:spPr>
        <p:txBody>
          <a:bodyPr/>
          <a:lstStyle/>
          <a:p>
            <a:r>
              <a:rPr lang="en-US" smtClean="0"/>
              <a:t>Surface Tension Issue</a:t>
            </a:r>
          </a:p>
        </p:txBody>
      </p:sp>
      <p:pic>
        <p:nvPicPr>
          <p:cNvPr id="34819" name="Content Placeholder 6" descr="DSC01365.jpg"/>
          <p:cNvPicPr>
            <a:picLocks noGrp="1" noChangeAspect="1"/>
          </p:cNvPicPr>
          <p:nvPr>
            <p:ph sz="half" idx="1"/>
          </p:nvPr>
        </p:nvPicPr>
        <p:blipFill>
          <a:blip r:embed="rId2" cstate="print"/>
          <a:srcRect/>
          <a:stretch>
            <a:fillRect/>
          </a:stretch>
        </p:blipFill>
        <p:spPr>
          <a:xfrm>
            <a:off x="595910" y="1264228"/>
            <a:ext cx="4546600" cy="3533775"/>
          </a:xfrm>
        </p:spPr>
      </p:pic>
      <p:pic>
        <p:nvPicPr>
          <p:cNvPr id="34820" name="Content Placeholder 9" descr="DSC01370.jpg"/>
          <p:cNvPicPr>
            <a:picLocks noGrp="1" noChangeAspect="1"/>
          </p:cNvPicPr>
          <p:nvPr>
            <p:ph sz="half" idx="2"/>
          </p:nvPr>
        </p:nvPicPr>
        <p:blipFill>
          <a:blip r:embed="rId3" cstate="print"/>
          <a:srcRect/>
          <a:stretch>
            <a:fillRect/>
          </a:stretch>
        </p:blipFill>
        <p:spPr>
          <a:xfrm>
            <a:off x="4162136" y="1126424"/>
            <a:ext cx="4483100" cy="3552825"/>
          </a:xfrm>
        </p:spPr>
      </p:pic>
      <p:sp>
        <p:nvSpPr>
          <p:cNvPr id="5" name="Rectangle 4"/>
          <p:cNvSpPr/>
          <p:nvPr/>
        </p:nvSpPr>
        <p:spPr>
          <a:xfrm>
            <a:off x="0" y="3771901"/>
            <a:ext cx="9144000" cy="103822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Title 1"/>
          <p:cNvSpPr>
            <a:spLocks noGrp="1"/>
          </p:cNvSpPr>
          <p:nvPr>
            <p:ph type="title"/>
          </p:nvPr>
        </p:nvSpPr>
        <p:spPr>
          <a:xfrm>
            <a:off x="1473203" y="451248"/>
            <a:ext cx="8081963" cy="432197"/>
          </a:xfrm>
        </p:spPr>
        <p:txBody>
          <a:bodyPr/>
          <a:lstStyle/>
          <a:p>
            <a:r>
              <a:rPr lang="en-US" i="1" smtClean="0"/>
              <a:t>Cladosporium</a:t>
            </a:r>
          </a:p>
        </p:txBody>
      </p:sp>
      <p:sp>
        <p:nvSpPr>
          <p:cNvPr id="35843" name="Content Placeholder 2"/>
          <p:cNvSpPr>
            <a:spLocks noGrp="1"/>
          </p:cNvSpPr>
          <p:nvPr>
            <p:ph sz="half" idx="1"/>
          </p:nvPr>
        </p:nvSpPr>
        <p:spPr>
          <a:xfrm>
            <a:off x="857253" y="1407319"/>
            <a:ext cx="8081963" cy="3187304"/>
          </a:xfrm>
        </p:spPr>
        <p:txBody>
          <a:bodyPr/>
          <a:lstStyle/>
          <a:p>
            <a:r>
              <a:rPr lang="en-US" smtClean="0"/>
              <a:t>Elevated levels in Puerto Rico</a:t>
            </a:r>
          </a:p>
          <a:p>
            <a:r>
              <a:rPr lang="en-US" smtClean="0"/>
              <a:t>Common in Southern CA</a:t>
            </a:r>
          </a:p>
          <a:p>
            <a:pPr lvl="1"/>
            <a:r>
              <a:rPr lang="en-US" smtClean="0"/>
              <a:t>Increase Sporicide Usage</a:t>
            </a:r>
          </a:p>
          <a:p>
            <a:pPr lvl="1"/>
            <a:r>
              <a:rPr lang="en-US" smtClean="0"/>
              <a:t>Sources</a:t>
            </a:r>
          </a:p>
          <a:p>
            <a:pPr lvl="2"/>
            <a:r>
              <a:rPr lang="en-US" smtClean="0"/>
              <a:t>Humidity and temperature</a:t>
            </a:r>
          </a:p>
          <a:p>
            <a:pPr lvl="2"/>
            <a:r>
              <a:rPr lang="en-US" smtClean="0"/>
              <a:t>Burning of Sugar Cane fields</a:t>
            </a: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2"/>
          <p:cNvSpPr>
            <a:spLocks noGrp="1" noChangeArrowheads="1"/>
          </p:cNvSpPr>
          <p:nvPr>
            <p:ph type="title"/>
          </p:nvPr>
        </p:nvSpPr>
        <p:spPr>
          <a:xfrm>
            <a:off x="1571625" y="404814"/>
            <a:ext cx="8229600" cy="355997"/>
          </a:xfrm>
        </p:spPr>
        <p:txBody>
          <a:bodyPr lIns="90488" tIns="44450" rIns="90488" bIns="44450"/>
          <a:lstStyle/>
          <a:p>
            <a:pPr eaLnBrk="1" hangingPunct="1">
              <a:defRPr/>
            </a:pPr>
            <a:r>
              <a:rPr lang="en-US" dirty="0" smtClean="0">
                <a:latin typeface="+mn-lt"/>
                <a:ea typeface="Calibri" pitchFamily="34" charset="0"/>
                <a:cs typeface="Calibri" pitchFamily="34" charset="0"/>
              </a:rPr>
              <a:t>Case Study on Substrates</a:t>
            </a:r>
          </a:p>
        </p:txBody>
      </p:sp>
      <p:graphicFrame>
        <p:nvGraphicFramePr>
          <p:cNvPr id="5" name="Group 2"/>
          <p:cNvGraphicFramePr>
            <a:graphicFrameLocks/>
          </p:cNvGraphicFramePr>
          <p:nvPr/>
        </p:nvGraphicFramePr>
        <p:xfrm>
          <a:off x="852076" y="931163"/>
          <a:ext cx="7975318" cy="4064423"/>
        </p:xfrm>
        <a:graphic>
          <a:graphicData uri="http://schemas.openxmlformats.org/drawingml/2006/table">
            <a:tbl>
              <a:tblPr/>
              <a:tblGrid>
                <a:gridCol w="1489218"/>
                <a:gridCol w="1081530"/>
                <a:gridCol w="1081529"/>
                <a:gridCol w="1079991"/>
                <a:gridCol w="1081530"/>
                <a:gridCol w="1079991"/>
                <a:gridCol w="1081529"/>
              </a:tblGrid>
              <a:tr h="320040">
                <a:tc gridSpan="7">
                  <a:txBody>
                    <a:bodyPr/>
                    <a:lstStyle/>
                    <a:p>
                      <a:pPr marL="0" marR="0" lvl="0" indent="0" algn="ctr" defTabSz="914400" rtl="0" eaLnBrk="0" fontAlgn="t" latinLnBrk="0" hangingPunct="0">
                        <a:lnSpc>
                          <a:spcPct val="100000"/>
                        </a:lnSpc>
                        <a:spcBef>
                          <a:spcPct val="0"/>
                        </a:spcBef>
                        <a:spcAft>
                          <a:spcPct val="0"/>
                        </a:spcAft>
                        <a:buClrTx/>
                        <a:buSzTx/>
                        <a:buFontTx/>
                        <a:buNone/>
                        <a:tabLst/>
                      </a:pPr>
                      <a:r>
                        <a:rPr kumimoji="0" lang="en-US" sz="800" b="0" i="0" u="none" strike="noStrike" cap="none" normalizeH="0" baseline="0" dirty="0" smtClean="0">
                          <a:ln>
                            <a:noFill/>
                          </a:ln>
                          <a:solidFill>
                            <a:schemeClr val="tx1"/>
                          </a:solidFill>
                          <a:effectLst/>
                          <a:latin typeface="CG Omega" charset="0"/>
                        </a:rPr>
                        <a:t>Efficacy (log reduction) of Low pH </a:t>
                      </a:r>
                      <a:r>
                        <a:rPr kumimoji="0" lang="en-US" sz="800" b="0" i="0" u="none" strike="noStrike" cap="none" normalizeH="0" baseline="0" dirty="0" err="1" smtClean="0">
                          <a:ln>
                            <a:noFill/>
                          </a:ln>
                          <a:solidFill>
                            <a:schemeClr val="tx1"/>
                          </a:solidFill>
                          <a:effectLst/>
                          <a:latin typeface="CG Omega" charset="0"/>
                        </a:rPr>
                        <a:t>phenolic</a:t>
                      </a:r>
                      <a:r>
                        <a:rPr kumimoji="0" lang="en-US" sz="800" b="0" i="0" u="none" strike="noStrike" cap="none" normalizeH="0" baseline="0" dirty="0" smtClean="0">
                          <a:ln>
                            <a:noFill/>
                          </a:ln>
                          <a:solidFill>
                            <a:schemeClr val="tx1"/>
                          </a:solidFill>
                          <a:effectLst/>
                          <a:latin typeface="CG Omega" charset="0"/>
                        </a:rPr>
                        <a:t> (Environ </a:t>
                      </a:r>
                      <a:r>
                        <a:rPr kumimoji="0" lang="en-US" sz="800" b="0" i="0" u="none" strike="noStrike" cap="none" normalizeH="0" baseline="0" dirty="0" err="1" smtClean="0">
                          <a:ln>
                            <a:noFill/>
                          </a:ln>
                          <a:solidFill>
                            <a:schemeClr val="tx1"/>
                          </a:solidFill>
                          <a:effectLst/>
                          <a:latin typeface="CG Omega" charset="0"/>
                        </a:rPr>
                        <a:t>LpH</a:t>
                      </a:r>
                      <a:r>
                        <a:rPr kumimoji="0" lang="en-US" sz="800" b="0" i="0" u="none" strike="noStrike" cap="none" normalizeH="0" baseline="0" dirty="0" smtClean="0">
                          <a:ln>
                            <a:noFill/>
                          </a:ln>
                          <a:solidFill>
                            <a:schemeClr val="tx1"/>
                          </a:solidFill>
                          <a:effectLst/>
                          <a:latin typeface="CG Omega" charset="0"/>
                        </a:rPr>
                        <a:t> se) : (1:256 Dilution) against test microorganisms on representative surfaces</a:t>
                      </a:r>
                      <a:endParaRPr kumimoji="0" lang="en-US" sz="1800" b="0" i="0" u="none" strike="noStrike" cap="none" normalizeH="0" baseline="0" dirty="0" smtClean="0">
                        <a:ln>
                          <a:noFill/>
                        </a:ln>
                        <a:solidFill>
                          <a:schemeClr val="tx1"/>
                        </a:solidFill>
                        <a:effectLst/>
                        <a:latin typeface="Times" pitchFamily="18" charset="0"/>
                      </a:endParaRPr>
                    </a:p>
                  </a:txBody>
                  <a:tcPr marT="34290" marB="34290" horzOverflow="overflow">
                    <a:lnL cap="flat">
                      <a:noFill/>
                    </a:lnL>
                    <a:lnR cap="flat">
                      <a:noFill/>
                    </a:lnR>
                    <a:lnT cap="flat">
                      <a:noFill/>
                    </a:lnT>
                    <a:lnB w="1270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454407">
                <a:tc>
                  <a:txBody>
                    <a:bodyPr/>
                    <a:lstStyle/>
                    <a:p>
                      <a:pPr marL="0" marR="0" lvl="0" indent="0" algn="ctr" defTabSz="914400" rtl="0" eaLnBrk="0" fontAlgn="b" latinLnBrk="0" hangingPunct="0">
                        <a:lnSpc>
                          <a:spcPct val="100000"/>
                        </a:lnSpc>
                        <a:spcBef>
                          <a:spcPct val="0"/>
                        </a:spcBef>
                        <a:spcAft>
                          <a:spcPct val="0"/>
                        </a:spcAft>
                        <a:buClrTx/>
                        <a:buSzTx/>
                        <a:buFontTx/>
                        <a:buNone/>
                        <a:tabLst/>
                      </a:pPr>
                      <a:r>
                        <a:rPr kumimoji="0" lang="en-US" sz="800" b="0" i="0" u="none" strike="noStrike" cap="none" normalizeH="0" baseline="0" dirty="0" smtClean="0">
                          <a:ln>
                            <a:noFill/>
                          </a:ln>
                          <a:solidFill>
                            <a:schemeClr val="tx1"/>
                          </a:solidFill>
                          <a:effectLst/>
                          <a:latin typeface="CG Omega" charset="0"/>
                        </a:rPr>
                        <a:t>Surface</a:t>
                      </a:r>
                      <a:endParaRPr kumimoji="0" lang="en-US" sz="1800" b="0" i="0" u="none" strike="noStrike" cap="none" normalizeH="0" baseline="0" dirty="0" smtClean="0">
                        <a:ln>
                          <a:noFill/>
                        </a:ln>
                        <a:solidFill>
                          <a:schemeClr val="tx1"/>
                        </a:solidFill>
                        <a:effectLst/>
                        <a:latin typeface="Times" pitchFamily="18" charset="0"/>
                      </a:endParaRPr>
                    </a:p>
                  </a:txBody>
                  <a:tcPr marT="34290" marB="3429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C0C0C0"/>
                    </a:solidFill>
                  </a:tcPr>
                </a:tc>
                <a:tc>
                  <a:txBody>
                    <a:bodyPr/>
                    <a:lstStyle/>
                    <a:p>
                      <a:pPr marL="0" marR="0" lvl="0" indent="0" algn="ctr" defTabSz="914400" rtl="0" eaLnBrk="0" fontAlgn="b" latinLnBrk="0" hangingPunct="0">
                        <a:lnSpc>
                          <a:spcPct val="100000"/>
                        </a:lnSpc>
                        <a:spcBef>
                          <a:spcPct val="0"/>
                        </a:spcBef>
                        <a:spcAft>
                          <a:spcPct val="0"/>
                        </a:spcAft>
                        <a:buClrTx/>
                        <a:buSzTx/>
                        <a:buFontTx/>
                        <a:buNone/>
                        <a:tabLst/>
                      </a:pPr>
                      <a:r>
                        <a:rPr kumimoji="0" lang="en-US" sz="800" b="0" i="1" u="none" strike="noStrike" cap="none" normalizeH="0" baseline="0" dirty="0" smtClean="0">
                          <a:ln>
                            <a:noFill/>
                          </a:ln>
                          <a:solidFill>
                            <a:schemeClr val="tx1"/>
                          </a:solidFill>
                          <a:effectLst/>
                          <a:latin typeface="CG Omega" charset="0"/>
                        </a:rPr>
                        <a:t>Staphylococcus epidermidis</a:t>
                      </a:r>
                      <a:endParaRPr kumimoji="0" lang="en-US" sz="1800" b="0" i="0" u="none" strike="noStrike" cap="none" normalizeH="0" baseline="0" dirty="0" smtClean="0">
                        <a:ln>
                          <a:noFill/>
                        </a:ln>
                        <a:solidFill>
                          <a:schemeClr val="tx1"/>
                        </a:solidFill>
                        <a:effectLst/>
                        <a:latin typeface="Times" pitchFamily="18" charset="0"/>
                      </a:endParaRPr>
                    </a:p>
                  </a:txBody>
                  <a:tcPr marT="34290" marB="3429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C0C0C0"/>
                    </a:solidFill>
                  </a:tcPr>
                </a:tc>
                <a:tc>
                  <a:txBody>
                    <a:bodyPr/>
                    <a:lstStyle/>
                    <a:p>
                      <a:pPr marL="0" marR="0" lvl="0" indent="0" algn="ctr" defTabSz="914400" rtl="0" eaLnBrk="0" fontAlgn="b" latinLnBrk="0" hangingPunct="0">
                        <a:lnSpc>
                          <a:spcPct val="100000"/>
                        </a:lnSpc>
                        <a:spcBef>
                          <a:spcPct val="0"/>
                        </a:spcBef>
                        <a:spcAft>
                          <a:spcPct val="0"/>
                        </a:spcAft>
                        <a:buClrTx/>
                        <a:buSzTx/>
                        <a:buFontTx/>
                        <a:buNone/>
                        <a:tabLst/>
                      </a:pPr>
                      <a:r>
                        <a:rPr kumimoji="0" lang="en-US" sz="800" b="0" i="1" u="none" strike="noStrike" cap="none" normalizeH="0" baseline="0" dirty="0" smtClean="0">
                          <a:ln>
                            <a:noFill/>
                          </a:ln>
                          <a:solidFill>
                            <a:schemeClr val="tx1"/>
                          </a:solidFill>
                          <a:effectLst/>
                          <a:latin typeface="CG Omega" charset="0"/>
                        </a:rPr>
                        <a:t>Pseudomonas aeruginosa</a:t>
                      </a:r>
                      <a:endParaRPr kumimoji="0" lang="en-US" sz="1800" b="0" i="0" u="none" strike="noStrike" cap="none" normalizeH="0" baseline="0" dirty="0" smtClean="0">
                        <a:ln>
                          <a:noFill/>
                        </a:ln>
                        <a:solidFill>
                          <a:schemeClr val="tx1"/>
                        </a:solidFill>
                        <a:effectLst/>
                        <a:latin typeface="Times" pitchFamily="18" charset="0"/>
                      </a:endParaRPr>
                    </a:p>
                  </a:txBody>
                  <a:tcPr marT="34290" marB="3429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C0C0C0"/>
                    </a:solidFill>
                  </a:tcPr>
                </a:tc>
                <a:tc>
                  <a:txBody>
                    <a:bodyPr/>
                    <a:lstStyle/>
                    <a:p>
                      <a:pPr marL="0" marR="0" lvl="0" indent="0" algn="ctr" defTabSz="914400" rtl="0" eaLnBrk="0" fontAlgn="b" latinLnBrk="0" hangingPunct="0">
                        <a:lnSpc>
                          <a:spcPct val="100000"/>
                        </a:lnSpc>
                        <a:spcBef>
                          <a:spcPct val="0"/>
                        </a:spcBef>
                        <a:spcAft>
                          <a:spcPct val="0"/>
                        </a:spcAft>
                        <a:buClrTx/>
                        <a:buSzTx/>
                        <a:buFontTx/>
                        <a:buNone/>
                        <a:tabLst/>
                      </a:pPr>
                      <a:r>
                        <a:rPr kumimoji="0" lang="en-US" sz="800" b="0" i="1" u="none" strike="noStrike" cap="none" normalizeH="0" baseline="0" dirty="0" smtClean="0">
                          <a:ln>
                            <a:noFill/>
                          </a:ln>
                          <a:solidFill>
                            <a:schemeClr val="tx1"/>
                          </a:solidFill>
                          <a:effectLst/>
                          <a:latin typeface="CG Omega" charset="0"/>
                        </a:rPr>
                        <a:t>Corynebacterium glutamicum</a:t>
                      </a:r>
                      <a:endParaRPr kumimoji="0" lang="en-US" sz="1800" b="0" i="0" u="none" strike="noStrike" cap="none" normalizeH="0" baseline="0" dirty="0" smtClean="0">
                        <a:ln>
                          <a:noFill/>
                        </a:ln>
                        <a:solidFill>
                          <a:schemeClr val="tx1"/>
                        </a:solidFill>
                        <a:effectLst/>
                        <a:latin typeface="Times" pitchFamily="18" charset="0"/>
                      </a:endParaRPr>
                    </a:p>
                  </a:txBody>
                  <a:tcPr marT="34290" marB="3429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C0C0C0"/>
                    </a:solidFill>
                  </a:tcPr>
                </a:tc>
                <a:tc>
                  <a:txBody>
                    <a:bodyPr/>
                    <a:lstStyle/>
                    <a:p>
                      <a:pPr marL="0" marR="0" lvl="0" indent="0" algn="ctr" defTabSz="914400" rtl="0" eaLnBrk="0" fontAlgn="b" latinLnBrk="0" hangingPunct="0">
                        <a:lnSpc>
                          <a:spcPct val="100000"/>
                        </a:lnSpc>
                        <a:spcBef>
                          <a:spcPct val="0"/>
                        </a:spcBef>
                        <a:spcAft>
                          <a:spcPct val="0"/>
                        </a:spcAft>
                        <a:buClrTx/>
                        <a:buSzTx/>
                        <a:buFontTx/>
                        <a:buNone/>
                        <a:tabLst/>
                      </a:pPr>
                      <a:r>
                        <a:rPr kumimoji="0" lang="en-US" sz="800" b="0" i="1" u="none" strike="noStrike" cap="none" normalizeH="0" baseline="0" dirty="0" smtClean="0">
                          <a:ln>
                            <a:noFill/>
                          </a:ln>
                          <a:solidFill>
                            <a:schemeClr val="tx1"/>
                          </a:solidFill>
                          <a:effectLst/>
                          <a:latin typeface="CG Omega" charset="0"/>
                        </a:rPr>
                        <a:t>Candida albicans</a:t>
                      </a:r>
                      <a:endParaRPr kumimoji="0" lang="en-US" sz="1800" b="0" i="0" u="none" strike="noStrike" cap="none" normalizeH="0" baseline="0" dirty="0" smtClean="0">
                        <a:ln>
                          <a:noFill/>
                        </a:ln>
                        <a:solidFill>
                          <a:schemeClr val="tx1"/>
                        </a:solidFill>
                        <a:effectLst/>
                        <a:latin typeface="Times" pitchFamily="18" charset="0"/>
                      </a:endParaRPr>
                    </a:p>
                  </a:txBody>
                  <a:tcPr marT="34290" marB="3429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C0C0C0"/>
                    </a:solidFill>
                  </a:tcPr>
                </a:tc>
                <a:tc>
                  <a:txBody>
                    <a:bodyPr/>
                    <a:lstStyle/>
                    <a:p>
                      <a:pPr marL="0" marR="0" lvl="0" indent="0" algn="ctr" defTabSz="914400" rtl="0" eaLnBrk="0" fontAlgn="b" latinLnBrk="0" hangingPunct="0">
                        <a:lnSpc>
                          <a:spcPct val="100000"/>
                        </a:lnSpc>
                        <a:spcBef>
                          <a:spcPct val="0"/>
                        </a:spcBef>
                        <a:spcAft>
                          <a:spcPct val="0"/>
                        </a:spcAft>
                        <a:buClrTx/>
                        <a:buSzTx/>
                        <a:buFontTx/>
                        <a:buNone/>
                        <a:tabLst/>
                      </a:pPr>
                      <a:r>
                        <a:rPr kumimoji="0" lang="en-US" sz="800" b="0" i="1" u="none" strike="noStrike" cap="none" normalizeH="0" baseline="0" dirty="0" smtClean="0">
                          <a:ln>
                            <a:noFill/>
                          </a:ln>
                          <a:solidFill>
                            <a:schemeClr val="tx1"/>
                          </a:solidFill>
                          <a:effectLst/>
                          <a:latin typeface="CG Omega" charset="0"/>
                        </a:rPr>
                        <a:t>Aspergillus niger</a:t>
                      </a:r>
                      <a:endParaRPr kumimoji="0" lang="en-US" sz="1800" b="0" i="0" u="none" strike="noStrike" cap="none" normalizeH="0" baseline="0" dirty="0" smtClean="0">
                        <a:ln>
                          <a:noFill/>
                        </a:ln>
                        <a:solidFill>
                          <a:schemeClr val="tx1"/>
                        </a:solidFill>
                        <a:effectLst/>
                        <a:latin typeface="Times" pitchFamily="18" charset="0"/>
                      </a:endParaRPr>
                    </a:p>
                  </a:txBody>
                  <a:tcPr marT="34290" marB="3429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C0C0C0"/>
                    </a:solidFill>
                  </a:tcPr>
                </a:tc>
                <a:tc>
                  <a:txBody>
                    <a:bodyPr/>
                    <a:lstStyle/>
                    <a:p>
                      <a:pPr marL="0" marR="0" lvl="0" indent="0" algn="ctr" defTabSz="914400" rtl="0" eaLnBrk="0" fontAlgn="b" latinLnBrk="0" hangingPunct="0">
                        <a:lnSpc>
                          <a:spcPct val="100000"/>
                        </a:lnSpc>
                        <a:spcBef>
                          <a:spcPct val="0"/>
                        </a:spcBef>
                        <a:spcAft>
                          <a:spcPct val="0"/>
                        </a:spcAft>
                        <a:buClrTx/>
                        <a:buSzTx/>
                        <a:buFontTx/>
                        <a:buNone/>
                        <a:tabLst/>
                      </a:pPr>
                      <a:r>
                        <a:rPr kumimoji="0" lang="en-US" sz="800" b="0" i="1" u="none" strike="noStrike" cap="none" normalizeH="0" baseline="0" dirty="0" smtClean="0">
                          <a:ln>
                            <a:noFill/>
                          </a:ln>
                          <a:solidFill>
                            <a:schemeClr val="tx1"/>
                          </a:solidFill>
                          <a:effectLst/>
                          <a:latin typeface="CG Omega" charset="0"/>
                        </a:rPr>
                        <a:t>Penicillium chrysogenum</a:t>
                      </a:r>
                      <a:endParaRPr kumimoji="0" lang="en-US" sz="1800" b="0" i="0" u="none" strike="noStrike" cap="none" normalizeH="0" baseline="0" dirty="0" smtClean="0">
                        <a:ln>
                          <a:noFill/>
                        </a:ln>
                        <a:solidFill>
                          <a:schemeClr val="tx1"/>
                        </a:solidFill>
                        <a:effectLst/>
                        <a:latin typeface="Times" pitchFamily="18" charset="0"/>
                      </a:endParaRPr>
                    </a:p>
                  </a:txBody>
                  <a:tcPr marT="34290" marB="3429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C0C0C0"/>
                    </a:solidFill>
                  </a:tcPr>
                </a:tc>
              </a:tr>
              <a:tr h="201959">
                <a:tc>
                  <a:txBody>
                    <a:bodyPr/>
                    <a:lstStyle/>
                    <a:p>
                      <a:pPr marL="0" marR="0" lvl="0" indent="0" algn="l" defTabSz="914400" rtl="0" eaLnBrk="0" fontAlgn="b" latinLnBrk="0" hangingPunct="0">
                        <a:lnSpc>
                          <a:spcPct val="100000"/>
                        </a:lnSpc>
                        <a:spcBef>
                          <a:spcPct val="0"/>
                        </a:spcBef>
                        <a:spcAft>
                          <a:spcPct val="0"/>
                        </a:spcAft>
                        <a:buClrTx/>
                        <a:buSzTx/>
                        <a:buFontTx/>
                        <a:buNone/>
                        <a:tabLst/>
                      </a:pPr>
                      <a:r>
                        <a:rPr kumimoji="0" lang="en-US" sz="800" b="0" i="0" u="none" strike="noStrike" cap="none" normalizeH="0" baseline="0" dirty="0" smtClean="0">
                          <a:ln>
                            <a:noFill/>
                          </a:ln>
                          <a:solidFill>
                            <a:schemeClr val="tx1"/>
                          </a:solidFill>
                          <a:effectLst/>
                          <a:latin typeface="CG Omega" charset="0"/>
                        </a:rPr>
                        <a:t>Stainless Steel</a:t>
                      </a:r>
                      <a:endParaRPr kumimoji="0" lang="en-US" sz="1800" b="0" i="0" u="none" strike="noStrike" cap="none" normalizeH="0" baseline="0" dirty="0" smtClean="0">
                        <a:ln>
                          <a:noFill/>
                        </a:ln>
                        <a:solidFill>
                          <a:schemeClr val="tx1"/>
                        </a:solidFill>
                        <a:effectLst/>
                        <a:latin typeface="Times" pitchFamily="18" charset="0"/>
                      </a:endParaRPr>
                    </a:p>
                  </a:txBody>
                  <a:tcPr marT="34290" marB="3429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 latinLnBrk="0" hangingPunct="0">
                        <a:lnSpc>
                          <a:spcPct val="100000"/>
                        </a:lnSpc>
                        <a:spcBef>
                          <a:spcPct val="0"/>
                        </a:spcBef>
                        <a:spcAft>
                          <a:spcPct val="0"/>
                        </a:spcAft>
                        <a:buClrTx/>
                        <a:buSzTx/>
                        <a:buFontTx/>
                        <a:buNone/>
                        <a:tabLst/>
                      </a:pPr>
                      <a:r>
                        <a:rPr kumimoji="0" lang="en-US" sz="800" b="0" i="0" u="none" strike="noStrike" cap="none" normalizeH="0" baseline="0" dirty="0" smtClean="0">
                          <a:ln>
                            <a:noFill/>
                          </a:ln>
                          <a:solidFill>
                            <a:schemeClr val="tx1"/>
                          </a:solidFill>
                          <a:effectLst/>
                          <a:latin typeface="CG Omega" charset="0"/>
                        </a:rPr>
                        <a:t>6.62</a:t>
                      </a:r>
                      <a:endParaRPr kumimoji="0" lang="en-US" sz="1800" b="0" i="0" u="none" strike="noStrike" cap="none" normalizeH="0" baseline="0" dirty="0" smtClean="0">
                        <a:ln>
                          <a:noFill/>
                        </a:ln>
                        <a:solidFill>
                          <a:schemeClr val="tx1"/>
                        </a:solidFill>
                        <a:effectLst/>
                        <a:latin typeface="Times" pitchFamily="18" charset="0"/>
                      </a:endParaRPr>
                    </a:p>
                  </a:txBody>
                  <a:tcPr marT="34290" marB="3429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 latinLnBrk="0" hangingPunct="0">
                        <a:lnSpc>
                          <a:spcPct val="100000"/>
                        </a:lnSpc>
                        <a:spcBef>
                          <a:spcPct val="0"/>
                        </a:spcBef>
                        <a:spcAft>
                          <a:spcPct val="0"/>
                        </a:spcAft>
                        <a:buClrTx/>
                        <a:buSzTx/>
                        <a:buFontTx/>
                        <a:buNone/>
                        <a:tabLst/>
                      </a:pPr>
                      <a:r>
                        <a:rPr kumimoji="0" lang="en-US" sz="800" b="0" i="0" u="none" strike="noStrike" cap="none" normalizeH="0" baseline="0" dirty="0" smtClean="0">
                          <a:ln>
                            <a:noFill/>
                          </a:ln>
                          <a:solidFill>
                            <a:schemeClr val="tx1"/>
                          </a:solidFill>
                          <a:effectLst/>
                          <a:latin typeface="CG Omega" charset="0"/>
                        </a:rPr>
                        <a:t>&gt;6.10</a:t>
                      </a:r>
                      <a:r>
                        <a:rPr kumimoji="0" lang="en-US" sz="800" b="0" i="1" u="none" strike="noStrike" cap="none" normalizeH="0" baseline="30000" dirty="0" smtClean="0">
                          <a:ln>
                            <a:noFill/>
                          </a:ln>
                          <a:solidFill>
                            <a:schemeClr val="tx1"/>
                          </a:solidFill>
                          <a:effectLst/>
                          <a:latin typeface="CG Omega" charset="0"/>
                        </a:rPr>
                        <a:t> b</a:t>
                      </a:r>
                      <a:endParaRPr kumimoji="0" lang="en-US" sz="1800" b="0" i="0" u="none" strike="noStrike" cap="none" normalizeH="0" baseline="0" dirty="0" smtClean="0">
                        <a:ln>
                          <a:noFill/>
                        </a:ln>
                        <a:solidFill>
                          <a:schemeClr val="tx1"/>
                        </a:solidFill>
                        <a:effectLst/>
                        <a:latin typeface="Times" pitchFamily="18" charset="0"/>
                      </a:endParaRPr>
                    </a:p>
                  </a:txBody>
                  <a:tcPr marT="34290" marB="3429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 latinLnBrk="0" hangingPunct="0">
                        <a:lnSpc>
                          <a:spcPct val="100000"/>
                        </a:lnSpc>
                        <a:spcBef>
                          <a:spcPct val="0"/>
                        </a:spcBef>
                        <a:spcAft>
                          <a:spcPct val="0"/>
                        </a:spcAft>
                        <a:buClrTx/>
                        <a:buSzTx/>
                        <a:buFontTx/>
                        <a:buNone/>
                        <a:tabLst/>
                      </a:pPr>
                      <a:r>
                        <a:rPr kumimoji="0" lang="en-US" sz="800" b="0" i="0" u="none" strike="noStrike" cap="none" normalizeH="0" baseline="0" dirty="0" smtClean="0">
                          <a:ln>
                            <a:noFill/>
                          </a:ln>
                          <a:solidFill>
                            <a:schemeClr val="tx1"/>
                          </a:solidFill>
                          <a:effectLst/>
                          <a:latin typeface="CG Omega" charset="0"/>
                        </a:rPr>
                        <a:t>4.18</a:t>
                      </a:r>
                      <a:endParaRPr kumimoji="0" lang="en-US" sz="1800" b="0" i="0" u="none" strike="noStrike" cap="none" normalizeH="0" baseline="0" dirty="0" smtClean="0">
                        <a:ln>
                          <a:noFill/>
                        </a:ln>
                        <a:solidFill>
                          <a:schemeClr val="tx1"/>
                        </a:solidFill>
                        <a:effectLst/>
                        <a:latin typeface="Times" pitchFamily="18" charset="0"/>
                      </a:endParaRPr>
                    </a:p>
                  </a:txBody>
                  <a:tcPr marT="34290" marB="3429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 latinLnBrk="0" hangingPunct="0">
                        <a:lnSpc>
                          <a:spcPct val="100000"/>
                        </a:lnSpc>
                        <a:spcBef>
                          <a:spcPct val="0"/>
                        </a:spcBef>
                        <a:spcAft>
                          <a:spcPct val="0"/>
                        </a:spcAft>
                        <a:buClrTx/>
                        <a:buSzTx/>
                        <a:buFontTx/>
                        <a:buNone/>
                        <a:tabLst/>
                      </a:pPr>
                      <a:r>
                        <a:rPr kumimoji="0" lang="en-US" sz="800" b="0" i="0" u="none" strike="noStrike" cap="none" normalizeH="0" baseline="0" dirty="0" smtClean="0">
                          <a:ln>
                            <a:noFill/>
                          </a:ln>
                          <a:solidFill>
                            <a:schemeClr val="tx1"/>
                          </a:solidFill>
                          <a:effectLst/>
                          <a:latin typeface="CG Omega" charset="0"/>
                        </a:rPr>
                        <a:t>&gt;4.31</a:t>
                      </a:r>
                      <a:r>
                        <a:rPr kumimoji="0" lang="en-US" sz="800" b="0" i="1" u="none" strike="noStrike" cap="none" normalizeH="0" baseline="30000" dirty="0" smtClean="0">
                          <a:ln>
                            <a:noFill/>
                          </a:ln>
                          <a:solidFill>
                            <a:schemeClr val="tx1"/>
                          </a:solidFill>
                          <a:effectLst/>
                          <a:latin typeface="CG Omega" charset="0"/>
                        </a:rPr>
                        <a:t> b</a:t>
                      </a:r>
                      <a:endParaRPr kumimoji="0" lang="en-US" sz="1800" b="0" i="0" u="none" strike="noStrike" cap="none" normalizeH="0" baseline="0" dirty="0" smtClean="0">
                        <a:ln>
                          <a:noFill/>
                        </a:ln>
                        <a:solidFill>
                          <a:schemeClr val="tx1"/>
                        </a:solidFill>
                        <a:effectLst/>
                        <a:latin typeface="Times" pitchFamily="18" charset="0"/>
                      </a:endParaRPr>
                    </a:p>
                  </a:txBody>
                  <a:tcPr marT="34290" marB="3429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 latinLnBrk="0" hangingPunct="0">
                        <a:lnSpc>
                          <a:spcPct val="100000"/>
                        </a:lnSpc>
                        <a:spcBef>
                          <a:spcPct val="0"/>
                        </a:spcBef>
                        <a:spcAft>
                          <a:spcPct val="0"/>
                        </a:spcAft>
                        <a:buClrTx/>
                        <a:buSzTx/>
                        <a:buFontTx/>
                        <a:buNone/>
                        <a:tabLst/>
                      </a:pPr>
                      <a:r>
                        <a:rPr kumimoji="0" lang="en-US" sz="800" b="0" i="0" u="none" strike="noStrike" cap="none" normalizeH="0" baseline="0" dirty="0" smtClean="0">
                          <a:ln>
                            <a:noFill/>
                          </a:ln>
                          <a:solidFill>
                            <a:schemeClr val="tx1"/>
                          </a:solidFill>
                          <a:effectLst/>
                          <a:latin typeface="CG Omega" charset="0"/>
                        </a:rPr>
                        <a:t>&lt;3.00</a:t>
                      </a:r>
                      <a:r>
                        <a:rPr kumimoji="0" lang="en-US" sz="800" b="0" i="1" u="none" strike="noStrike" cap="none" normalizeH="0" baseline="30000" dirty="0" smtClean="0">
                          <a:ln>
                            <a:noFill/>
                          </a:ln>
                          <a:solidFill>
                            <a:schemeClr val="tx1"/>
                          </a:solidFill>
                          <a:effectLst/>
                          <a:latin typeface="CG Omega" charset="0"/>
                        </a:rPr>
                        <a:t>c</a:t>
                      </a:r>
                      <a:endParaRPr kumimoji="0" lang="en-US" sz="1800" b="0" i="0" u="none" strike="noStrike" cap="none" normalizeH="0" baseline="0" dirty="0" smtClean="0">
                        <a:ln>
                          <a:noFill/>
                        </a:ln>
                        <a:solidFill>
                          <a:schemeClr val="tx1"/>
                        </a:solidFill>
                        <a:effectLst/>
                        <a:latin typeface="Times" pitchFamily="18" charset="0"/>
                      </a:endParaRPr>
                    </a:p>
                  </a:txBody>
                  <a:tcPr marT="34290" marB="3429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CCFFCC"/>
                    </a:solidFill>
                  </a:tcPr>
                </a:tc>
                <a:tc>
                  <a:txBody>
                    <a:bodyPr/>
                    <a:lstStyle/>
                    <a:p>
                      <a:pPr marL="0" marR="0" lvl="0" indent="0" algn="ctr" defTabSz="914400" rtl="0" eaLnBrk="0" fontAlgn="b" latinLnBrk="0" hangingPunct="0">
                        <a:lnSpc>
                          <a:spcPct val="100000"/>
                        </a:lnSpc>
                        <a:spcBef>
                          <a:spcPct val="0"/>
                        </a:spcBef>
                        <a:spcAft>
                          <a:spcPct val="0"/>
                        </a:spcAft>
                        <a:buClrTx/>
                        <a:buSzTx/>
                        <a:buFontTx/>
                        <a:buNone/>
                        <a:tabLst/>
                      </a:pPr>
                      <a:r>
                        <a:rPr kumimoji="0" lang="en-US" sz="800" b="0" i="0" u="none" strike="noStrike" cap="none" normalizeH="0" baseline="0" dirty="0" smtClean="0">
                          <a:ln>
                            <a:noFill/>
                          </a:ln>
                          <a:solidFill>
                            <a:schemeClr val="tx1"/>
                          </a:solidFill>
                          <a:effectLst/>
                          <a:latin typeface="CG Omega" charset="0"/>
                        </a:rPr>
                        <a:t>4.95</a:t>
                      </a:r>
                      <a:endParaRPr kumimoji="0" lang="en-US" sz="1800" b="0" i="0" u="none" strike="noStrike" cap="none" normalizeH="0" baseline="0" dirty="0" smtClean="0">
                        <a:ln>
                          <a:noFill/>
                        </a:ln>
                        <a:solidFill>
                          <a:schemeClr val="tx1"/>
                        </a:solidFill>
                        <a:effectLst/>
                        <a:latin typeface="Times" pitchFamily="18" charset="0"/>
                      </a:endParaRPr>
                    </a:p>
                  </a:txBody>
                  <a:tcPr marT="34290" marB="3429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01959">
                <a:tc>
                  <a:txBody>
                    <a:bodyPr/>
                    <a:lstStyle/>
                    <a:p>
                      <a:pPr marL="0" marR="0" lvl="0" indent="0" algn="l" defTabSz="914400" rtl="0" eaLnBrk="0" fontAlgn="b" latinLnBrk="0" hangingPunct="0">
                        <a:lnSpc>
                          <a:spcPct val="100000"/>
                        </a:lnSpc>
                        <a:spcBef>
                          <a:spcPct val="0"/>
                        </a:spcBef>
                        <a:spcAft>
                          <a:spcPct val="0"/>
                        </a:spcAft>
                        <a:buClrTx/>
                        <a:buSzTx/>
                        <a:buFontTx/>
                        <a:buNone/>
                        <a:tabLst/>
                      </a:pPr>
                      <a:r>
                        <a:rPr kumimoji="0" lang="en-US" sz="800" b="0" i="0" u="none" strike="noStrike" cap="none" normalizeH="0" baseline="0" dirty="0" smtClean="0">
                          <a:ln>
                            <a:noFill/>
                          </a:ln>
                          <a:solidFill>
                            <a:schemeClr val="tx1"/>
                          </a:solidFill>
                          <a:effectLst/>
                          <a:latin typeface="CG Omega" charset="0"/>
                        </a:rPr>
                        <a:t>Glass</a:t>
                      </a:r>
                      <a:endParaRPr kumimoji="0" lang="en-US" sz="1800" b="0" i="0" u="none" strike="noStrike" cap="none" normalizeH="0" baseline="0" dirty="0" smtClean="0">
                        <a:ln>
                          <a:noFill/>
                        </a:ln>
                        <a:solidFill>
                          <a:schemeClr val="tx1"/>
                        </a:solidFill>
                        <a:effectLst/>
                        <a:latin typeface="Times" pitchFamily="18" charset="0"/>
                      </a:endParaRPr>
                    </a:p>
                  </a:txBody>
                  <a:tcPr marT="34290" marB="3429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 latinLnBrk="0" hangingPunct="0">
                        <a:lnSpc>
                          <a:spcPct val="100000"/>
                        </a:lnSpc>
                        <a:spcBef>
                          <a:spcPct val="0"/>
                        </a:spcBef>
                        <a:spcAft>
                          <a:spcPct val="0"/>
                        </a:spcAft>
                        <a:buClrTx/>
                        <a:buSzTx/>
                        <a:buFontTx/>
                        <a:buNone/>
                        <a:tabLst/>
                      </a:pPr>
                      <a:r>
                        <a:rPr kumimoji="0" lang="en-US" sz="800" b="0" i="0" u="none" strike="noStrike" cap="none" normalizeH="0" baseline="0" dirty="0" smtClean="0">
                          <a:ln>
                            <a:noFill/>
                          </a:ln>
                          <a:solidFill>
                            <a:schemeClr val="tx1"/>
                          </a:solidFill>
                          <a:effectLst/>
                          <a:latin typeface="CG Omega" charset="0"/>
                        </a:rPr>
                        <a:t>6.85</a:t>
                      </a:r>
                      <a:endParaRPr kumimoji="0" lang="en-US" sz="1800" b="0" i="0" u="none" strike="noStrike" cap="none" normalizeH="0" baseline="0" dirty="0" smtClean="0">
                        <a:ln>
                          <a:noFill/>
                        </a:ln>
                        <a:solidFill>
                          <a:schemeClr val="tx1"/>
                        </a:solidFill>
                        <a:effectLst/>
                        <a:latin typeface="Times" pitchFamily="18" charset="0"/>
                      </a:endParaRPr>
                    </a:p>
                  </a:txBody>
                  <a:tcPr marT="34290" marB="3429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 latinLnBrk="0" hangingPunct="0">
                        <a:lnSpc>
                          <a:spcPct val="100000"/>
                        </a:lnSpc>
                        <a:spcBef>
                          <a:spcPct val="0"/>
                        </a:spcBef>
                        <a:spcAft>
                          <a:spcPct val="0"/>
                        </a:spcAft>
                        <a:buClrTx/>
                        <a:buSzTx/>
                        <a:buFontTx/>
                        <a:buNone/>
                        <a:tabLst/>
                      </a:pPr>
                      <a:r>
                        <a:rPr kumimoji="0" lang="en-US" sz="800" b="0" i="0" u="none" strike="noStrike" cap="none" normalizeH="0" baseline="0" dirty="0" smtClean="0">
                          <a:ln>
                            <a:noFill/>
                          </a:ln>
                          <a:solidFill>
                            <a:schemeClr val="tx1"/>
                          </a:solidFill>
                          <a:effectLst/>
                          <a:latin typeface="CG Omega" charset="0"/>
                        </a:rPr>
                        <a:t>6.42</a:t>
                      </a:r>
                      <a:endParaRPr kumimoji="0" lang="en-US" sz="1800" b="0" i="0" u="none" strike="noStrike" cap="none" normalizeH="0" baseline="0" dirty="0" smtClean="0">
                        <a:ln>
                          <a:noFill/>
                        </a:ln>
                        <a:solidFill>
                          <a:schemeClr val="tx1"/>
                        </a:solidFill>
                        <a:effectLst/>
                        <a:latin typeface="Times" pitchFamily="18" charset="0"/>
                      </a:endParaRPr>
                    </a:p>
                  </a:txBody>
                  <a:tcPr marT="34290" marB="3429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 latinLnBrk="0" hangingPunct="0">
                        <a:lnSpc>
                          <a:spcPct val="100000"/>
                        </a:lnSpc>
                        <a:spcBef>
                          <a:spcPct val="0"/>
                        </a:spcBef>
                        <a:spcAft>
                          <a:spcPct val="0"/>
                        </a:spcAft>
                        <a:buClrTx/>
                        <a:buSzTx/>
                        <a:buFontTx/>
                        <a:buNone/>
                        <a:tabLst/>
                      </a:pPr>
                      <a:r>
                        <a:rPr kumimoji="0" lang="en-US" sz="800" b="0" i="0" u="none" strike="noStrike" cap="none" normalizeH="0" baseline="0" dirty="0" smtClean="0">
                          <a:ln>
                            <a:noFill/>
                          </a:ln>
                          <a:solidFill>
                            <a:schemeClr val="tx1"/>
                          </a:solidFill>
                          <a:effectLst/>
                          <a:latin typeface="CG Omega" charset="0"/>
                        </a:rPr>
                        <a:t>5.26</a:t>
                      </a:r>
                      <a:endParaRPr kumimoji="0" lang="en-US" sz="1800" b="0" i="0" u="none" strike="noStrike" cap="none" normalizeH="0" baseline="0" dirty="0" smtClean="0">
                        <a:ln>
                          <a:noFill/>
                        </a:ln>
                        <a:solidFill>
                          <a:schemeClr val="tx1"/>
                        </a:solidFill>
                        <a:effectLst/>
                        <a:latin typeface="Times" pitchFamily="18" charset="0"/>
                      </a:endParaRPr>
                    </a:p>
                  </a:txBody>
                  <a:tcPr marT="34290" marB="3429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 latinLnBrk="0" hangingPunct="0">
                        <a:lnSpc>
                          <a:spcPct val="100000"/>
                        </a:lnSpc>
                        <a:spcBef>
                          <a:spcPct val="0"/>
                        </a:spcBef>
                        <a:spcAft>
                          <a:spcPct val="0"/>
                        </a:spcAft>
                        <a:buClrTx/>
                        <a:buSzTx/>
                        <a:buFontTx/>
                        <a:buNone/>
                        <a:tabLst/>
                      </a:pPr>
                      <a:r>
                        <a:rPr kumimoji="0" lang="en-US" sz="800" b="0" i="0" u="none" strike="noStrike" cap="none" normalizeH="0" baseline="0" dirty="0" smtClean="0">
                          <a:ln>
                            <a:noFill/>
                          </a:ln>
                          <a:solidFill>
                            <a:schemeClr val="tx1"/>
                          </a:solidFill>
                          <a:effectLst/>
                          <a:latin typeface="CG Omega" charset="0"/>
                        </a:rPr>
                        <a:t>&gt;5.80</a:t>
                      </a:r>
                      <a:r>
                        <a:rPr kumimoji="0" lang="en-US" sz="800" b="0" i="1" u="none" strike="noStrike" cap="none" normalizeH="0" baseline="30000" dirty="0" smtClean="0">
                          <a:ln>
                            <a:noFill/>
                          </a:ln>
                          <a:solidFill>
                            <a:schemeClr val="tx1"/>
                          </a:solidFill>
                          <a:effectLst/>
                          <a:latin typeface="CG Omega" charset="0"/>
                        </a:rPr>
                        <a:t> b</a:t>
                      </a:r>
                      <a:endParaRPr kumimoji="0" lang="en-US" sz="1800" b="0" i="0" u="none" strike="noStrike" cap="none" normalizeH="0" baseline="0" dirty="0" smtClean="0">
                        <a:ln>
                          <a:noFill/>
                        </a:ln>
                        <a:solidFill>
                          <a:schemeClr val="tx1"/>
                        </a:solidFill>
                        <a:effectLst/>
                        <a:latin typeface="Times" pitchFamily="18" charset="0"/>
                      </a:endParaRPr>
                    </a:p>
                  </a:txBody>
                  <a:tcPr marT="34290" marB="3429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 latinLnBrk="0" hangingPunct="0">
                        <a:lnSpc>
                          <a:spcPct val="100000"/>
                        </a:lnSpc>
                        <a:spcBef>
                          <a:spcPct val="0"/>
                        </a:spcBef>
                        <a:spcAft>
                          <a:spcPct val="0"/>
                        </a:spcAft>
                        <a:buClrTx/>
                        <a:buSzTx/>
                        <a:buFontTx/>
                        <a:buNone/>
                        <a:tabLst/>
                      </a:pPr>
                      <a:r>
                        <a:rPr kumimoji="0" lang="en-US" sz="800" b="0" i="0" u="none" strike="noStrike" cap="none" normalizeH="0" baseline="0" dirty="0" smtClean="0">
                          <a:ln>
                            <a:noFill/>
                          </a:ln>
                          <a:solidFill>
                            <a:schemeClr val="tx1"/>
                          </a:solidFill>
                          <a:effectLst/>
                          <a:latin typeface="CG Omega" charset="0"/>
                        </a:rPr>
                        <a:t>2.98</a:t>
                      </a:r>
                      <a:endParaRPr kumimoji="0" lang="en-US" sz="1800" b="0" i="0" u="none" strike="noStrike" cap="none" normalizeH="0" baseline="0" dirty="0" smtClean="0">
                        <a:ln>
                          <a:noFill/>
                        </a:ln>
                        <a:solidFill>
                          <a:schemeClr val="tx1"/>
                        </a:solidFill>
                        <a:effectLst/>
                        <a:latin typeface="Times" pitchFamily="18" charset="0"/>
                      </a:endParaRPr>
                    </a:p>
                  </a:txBody>
                  <a:tcPr marT="34290" marB="3429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CCFFCC"/>
                    </a:solidFill>
                  </a:tcPr>
                </a:tc>
                <a:tc>
                  <a:txBody>
                    <a:bodyPr/>
                    <a:lstStyle/>
                    <a:p>
                      <a:pPr marL="0" marR="0" lvl="0" indent="0" algn="ctr" defTabSz="914400" rtl="0" eaLnBrk="0" fontAlgn="b" latinLnBrk="0" hangingPunct="0">
                        <a:lnSpc>
                          <a:spcPct val="100000"/>
                        </a:lnSpc>
                        <a:spcBef>
                          <a:spcPct val="0"/>
                        </a:spcBef>
                        <a:spcAft>
                          <a:spcPct val="0"/>
                        </a:spcAft>
                        <a:buClrTx/>
                        <a:buSzTx/>
                        <a:buFontTx/>
                        <a:buNone/>
                        <a:tabLst/>
                      </a:pPr>
                      <a:r>
                        <a:rPr kumimoji="0" lang="en-US" sz="800" b="0" i="0" u="none" strike="noStrike" cap="none" normalizeH="0" baseline="0" dirty="0" smtClean="0">
                          <a:ln>
                            <a:noFill/>
                          </a:ln>
                          <a:solidFill>
                            <a:schemeClr val="tx1"/>
                          </a:solidFill>
                          <a:effectLst/>
                          <a:latin typeface="CG Omega" charset="0"/>
                        </a:rPr>
                        <a:t>5.11</a:t>
                      </a:r>
                      <a:endParaRPr kumimoji="0" lang="en-US" sz="1800" b="0" i="0" u="none" strike="noStrike" cap="none" normalizeH="0" baseline="0" dirty="0" smtClean="0">
                        <a:ln>
                          <a:noFill/>
                        </a:ln>
                        <a:solidFill>
                          <a:schemeClr val="tx1"/>
                        </a:solidFill>
                        <a:effectLst/>
                        <a:latin typeface="Times" pitchFamily="18" charset="0"/>
                      </a:endParaRPr>
                    </a:p>
                  </a:txBody>
                  <a:tcPr marT="34290" marB="3429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01959">
                <a:tc>
                  <a:txBody>
                    <a:bodyPr/>
                    <a:lstStyle/>
                    <a:p>
                      <a:pPr marL="0" marR="0" lvl="0" indent="0" algn="l" defTabSz="914400" rtl="0" eaLnBrk="0" fontAlgn="b" latinLnBrk="0" hangingPunct="0">
                        <a:lnSpc>
                          <a:spcPct val="100000"/>
                        </a:lnSpc>
                        <a:spcBef>
                          <a:spcPct val="0"/>
                        </a:spcBef>
                        <a:spcAft>
                          <a:spcPct val="0"/>
                        </a:spcAft>
                        <a:buClrTx/>
                        <a:buSzTx/>
                        <a:buFontTx/>
                        <a:buNone/>
                        <a:tabLst/>
                      </a:pPr>
                      <a:r>
                        <a:rPr kumimoji="0" lang="en-US" sz="800" b="0" i="0" u="none" strike="noStrike" cap="none" normalizeH="0" baseline="0" dirty="0" smtClean="0">
                          <a:ln>
                            <a:noFill/>
                          </a:ln>
                          <a:solidFill>
                            <a:schemeClr val="tx1"/>
                          </a:solidFill>
                          <a:effectLst/>
                          <a:latin typeface="CG Omega" charset="0"/>
                        </a:rPr>
                        <a:t>Aluminum</a:t>
                      </a:r>
                      <a:endParaRPr kumimoji="0" lang="en-US" sz="1800" b="0" i="0" u="none" strike="noStrike" cap="none" normalizeH="0" baseline="0" dirty="0" smtClean="0">
                        <a:ln>
                          <a:noFill/>
                        </a:ln>
                        <a:solidFill>
                          <a:schemeClr val="tx1"/>
                        </a:solidFill>
                        <a:effectLst/>
                        <a:latin typeface="Times" pitchFamily="18" charset="0"/>
                      </a:endParaRPr>
                    </a:p>
                  </a:txBody>
                  <a:tcPr marT="34290" marB="3429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 latinLnBrk="0" hangingPunct="0">
                        <a:lnSpc>
                          <a:spcPct val="100000"/>
                        </a:lnSpc>
                        <a:spcBef>
                          <a:spcPct val="0"/>
                        </a:spcBef>
                        <a:spcAft>
                          <a:spcPct val="0"/>
                        </a:spcAft>
                        <a:buClrTx/>
                        <a:buSzTx/>
                        <a:buFontTx/>
                        <a:buNone/>
                        <a:tabLst/>
                      </a:pPr>
                      <a:r>
                        <a:rPr kumimoji="0" lang="en-US" sz="800" b="0" i="0" u="none" strike="noStrike" cap="none" normalizeH="0" baseline="0" dirty="0" smtClean="0">
                          <a:ln>
                            <a:noFill/>
                          </a:ln>
                          <a:solidFill>
                            <a:schemeClr val="tx1"/>
                          </a:solidFill>
                          <a:effectLst/>
                          <a:latin typeface="CG Omega" charset="0"/>
                        </a:rPr>
                        <a:t>6.35</a:t>
                      </a:r>
                      <a:endParaRPr kumimoji="0" lang="en-US" sz="1800" b="0" i="0" u="none" strike="noStrike" cap="none" normalizeH="0" baseline="0" dirty="0" smtClean="0">
                        <a:ln>
                          <a:noFill/>
                        </a:ln>
                        <a:solidFill>
                          <a:schemeClr val="tx1"/>
                        </a:solidFill>
                        <a:effectLst/>
                        <a:latin typeface="Times" pitchFamily="18" charset="0"/>
                      </a:endParaRPr>
                    </a:p>
                  </a:txBody>
                  <a:tcPr marT="34290" marB="3429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 latinLnBrk="0" hangingPunct="0">
                        <a:lnSpc>
                          <a:spcPct val="100000"/>
                        </a:lnSpc>
                        <a:spcBef>
                          <a:spcPct val="0"/>
                        </a:spcBef>
                        <a:spcAft>
                          <a:spcPct val="0"/>
                        </a:spcAft>
                        <a:buClrTx/>
                        <a:buSzTx/>
                        <a:buFontTx/>
                        <a:buNone/>
                        <a:tabLst/>
                      </a:pPr>
                      <a:r>
                        <a:rPr kumimoji="0" lang="en-US" sz="800" b="0" i="0" u="none" strike="noStrike" cap="none" normalizeH="0" baseline="0" dirty="0" smtClean="0">
                          <a:ln>
                            <a:noFill/>
                          </a:ln>
                          <a:solidFill>
                            <a:schemeClr val="tx1"/>
                          </a:solidFill>
                          <a:effectLst/>
                          <a:latin typeface="CG Omega" charset="0"/>
                        </a:rPr>
                        <a:t>5.69</a:t>
                      </a:r>
                      <a:endParaRPr kumimoji="0" lang="en-US" sz="1800" b="0" i="0" u="none" strike="noStrike" cap="none" normalizeH="0" baseline="0" dirty="0" smtClean="0">
                        <a:ln>
                          <a:noFill/>
                        </a:ln>
                        <a:solidFill>
                          <a:schemeClr val="tx1"/>
                        </a:solidFill>
                        <a:effectLst/>
                        <a:latin typeface="Times" pitchFamily="18" charset="0"/>
                      </a:endParaRPr>
                    </a:p>
                  </a:txBody>
                  <a:tcPr marT="34290" marB="3429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 latinLnBrk="0" hangingPunct="0">
                        <a:lnSpc>
                          <a:spcPct val="100000"/>
                        </a:lnSpc>
                        <a:spcBef>
                          <a:spcPct val="0"/>
                        </a:spcBef>
                        <a:spcAft>
                          <a:spcPct val="0"/>
                        </a:spcAft>
                        <a:buClrTx/>
                        <a:buSzTx/>
                        <a:buFontTx/>
                        <a:buNone/>
                        <a:tabLst/>
                      </a:pPr>
                      <a:r>
                        <a:rPr kumimoji="0" lang="en-US" sz="800" b="0" i="0" u="none" strike="noStrike" cap="none" normalizeH="0" baseline="0" dirty="0" smtClean="0">
                          <a:ln>
                            <a:noFill/>
                          </a:ln>
                          <a:solidFill>
                            <a:schemeClr val="tx1"/>
                          </a:solidFill>
                          <a:effectLst/>
                          <a:latin typeface="CG Omega" charset="0"/>
                        </a:rPr>
                        <a:t>5.14</a:t>
                      </a:r>
                      <a:endParaRPr kumimoji="0" lang="en-US" sz="1800" b="0" i="0" u="none" strike="noStrike" cap="none" normalizeH="0" baseline="0" dirty="0" smtClean="0">
                        <a:ln>
                          <a:noFill/>
                        </a:ln>
                        <a:solidFill>
                          <a:schemeClr val="tx1"/>
                        </a:solidFill>
                        <a:effectLst/>
                        <a:latin typeface="Times" pitchFamily="18" charset="0"/>
                      </a:endParaRPr>
                    </a:p>
                  </a:txBody>
                  <a:tcPr marT="34290" marB="3429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 latinLnBrk="0" hangingPunct="0">
                        <a:lnSpc>
                          <a:spcPct val="100000"/>
                        </a:lnSpc>
                        <a:spcBef>
                          <a:spcPct val="0"/>
                        </a:spcBef>
                        <a:spcAft>
                          <a:spcPct val="0"/>
                        </a:spcAft>
                        <a:buClrTx/>
                        <a:buSzTx/>
                        <a:buFontTx/>
                        <a:buNone/>
                        <a:tabLst/>
                      </a:pPr>
                      <a:r>
                        <a:rPr kumimoji="0" lang="en-US" sz="800" b="0" i="0" u="none" strike="noStrike" cap="none" normalizeH="0" baseline="0" dirty="0" smtClean="0">
                          <a:ln>
                            <a:noFill/>
                          </a:ln>
                          <a:solidFill>
                            <a:schemeClr val="tx1"/>
                          </a:solidFill>
                          <a:effectLst/>
                          <a:latin typeface="CG Omega" charset="0"/>
                        </a:rPr>
                        <a:t>&gt;3.93</a:t>
                      </a:r>
                      <a:r>
                        <a:rPr kumimoji="0" lang="en-US" sz="800" b="0" i="1" u="none" strike="noStrike" cap="none" normalizeH="0" baseline="30000" dirty="0" smtClean="0">
                          <a:ln>
                            <a:noFill/>
                          </a:ln>
                          <a:solidFill>
                            <a:schemeClr val="tx1"/>
                          </a:solidFill>
                          <a:effectLst/>
                          <a:latin typeface="CG Omega" charset="0"/>
                        </a:rPr>
                        <a:t> b</a:t>
                      </a:r>
                      <a:endParaRPr kumimoji="0" lang="en-US" sz="1800" b="0" i="0" u="none" strike="noStrike" cap="none" normalizeH="0" baseline="0" dirty="0" smtClean="0">
                        <a:ln>
                          <a:noFill/>
                        </a:ln>
                        <a:solidFill>
                          <a:schemeClr val="tx1"/>
                        </a:solidFill>
                        <a:effectLst/>
                        <a:latin typeface="Times" pitchFamily="18" charset="0"/>
                      </a:endParaRPr>
                    </a:p>
                  </a:txBody>
                  <a:tcPr marT="34290" marB="3429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 latinLnBrk="0" hangingPunct="0">
                        <a:lnSpc>
                          <a:spcPct val="100000"/>
                        </a:lnSpc>
                        <a:spcBef>
                          <a:spcPct val="0"/>
                        </a:spcBef>
                        <a:spcAft>
                          <a:spcPct val="0"/>
                        </a:spcAft>
                        <a:buClrTx/>
                        <a:buSzTx/>
                        <a:buFontTx/>
                        <a:buNone/>
                        <a:tabLst/>
                      </a:pPr>
                      <a:r>
                        <a:rPr kumimoji="0" lang="en-US" sz="800" b="0" i="0" u="none" strike="noStrike" cap="none" normalizeH="0" baseline="0" dirty="0" smtClean="0">
                          <a:ln>
                            <a:noFill/>
                          </a:ln>
                          <a:solidFill>
                            <a:schemeClr val="tx1"/>
                          </a:solidFill>
                          <a:effectLst/>
                          <a:latin typeface="CG Omega" charset="0"/>
                        </a:rPr>
                        <a:t>&lt;3.00</a:t>
                      </a:r>
                      <a:r>
                        <a:rPr kumimoji="0" lang="en-US" sz="800" b="0" i="1" u="none" strike="noStrike" cap="none" normalizeH="0" baseline="30000" dirty="0" smtClean="0">
                          <a:ln>
                            <a:noFill/>
                          </a:ln>
                          <a:solidFill>
                            <a:schemeClr val="tx1"/>
                          </a:solidFill>
                          <a:effectLst/>
                          <a:latin typeface="CG Omega" charset="0"/>
                        </a:rPr>
                        <a:t>c</a:t>
                      </a:r>
                      <a:endParaRPr kumimoji="0" lang="en-US" sz="1800" b="0" i="0" u="none" strike="noStrike" cap="none" normalizeH="0" baseline="0" dirty="0" smtClean="0">
                        <a:ln>
                          <a:noFill/>
                        </a:ln>
                        <a:solidFill>
                          <a:schemeClr val="tx1"/>
                        </a:solidFill>
                        <a:effectLst/>
                        <a:latin typeface="Times" pitchFamily="18" charset="0"/>
                      </a:endParaRPr>
                    </a:p>
                  </a:txBody>
                  <a:tcPr marT="34290" marB="3429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CCFFCC"/>
                    </a:solidFill>
                  </a:tcPr>
                </a:tc>
                <a:tc>
                  <a:txBody>
                    <a:bodyPr/>
                    <a:lstStyle/>
                    <a:p>
                      <a:pPr marL="0" marR="0" lvl="0" indent="0" algn="ctr" defTabSz="914400" rtl="0" eaLnBrk="0" fontAlgn="b" latinLnBrk="0" hangingPunct="0">
                        <a:lnSpc>
                          <a:spcPct val="100000"/>
                        </a:lnSpc>
                        <a:spcBef>
                          <a:spcPct val="0"/>
                        </a:spcBef>
                        <a:spcAft>
                          <a:spcPct val="0"/>
                        </a:spcAft>
                        <a:buClrTx/>
                        <a:buSzTx/>
                        <a:buFontTx/>
                        <a:buNone/>
                        <a:tabLst/>
                      </a:pPr>
                      <a:r>
                        <a:rPr kumimoji="0" lang="en-US" sz="800" b="0" i="0" u="none" strike="noStrike" cap="none" normalizeH="0" baseline="0" dirty="0" smtClean="0">
                          <a:ln>
                            <a:noFill/>
                          </a:ln>
                          <a:solidFill>
                            <a:schemeClr val="tx1"/>
                          </a:solidFill>
                          <a:effectLst/>
                          <a:latin typeface="CG Omega" charset="0"/>
                        </a:rPr>
                        <a:t>3.48</a:t>
                      </a:r>
                      <a:endParaRPr kumimoji="0" lang="en-US" sz="1800" b="0" i="0" u="none" strike="noStrike" cap="none" normalizeH="0" baseline="0" dirty="0" smtClean="0">
                        <a:ln>
                          <a:noFill/>
                        </a:ln>
                        <a:solidFill>
                          <a:schemeClr val="tx1"/>
                        </a:solidFill>
                        <a:effectLst/>
                        <a:latin typeface="Times" pitchFamily="18" charset="0"/>
                      </a:endParaRPr>
                    </a:p>
                  </a:txBody>
                  <a:tcPr marT="34290" marB="3429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01959">
                <a:tc>
                  <a:txBody>
                    <a:bodyPr/>
                    <a:lstStyle/>
                    <a:p>
                      <a:pPr marL="0" marR="0" lvl="0" indent="0" algn="l" defTabSz="914400" rtl="0" eaLnBrk="0" fontAlgn="b" latinLnBrk="0" hangingPunct="0">
                        <a:lnSpc>
                          <a:spcPct val="100000"/>
                        </a:lnSpc>
                        <a:spcBef>
                          <a:spcPct val="0"/>
                        </a:spcBef>
                        <a:spcAft>
                          <a:spcPct val="0"/>
                        </a:spcAft>
                        <a:buClrTx/>
                        <a:buSzTx/>
                        <a:buFontTx/>
                        <a:buNone/>
                        <a:tabLst/>
                      </a:pPr>
                      <a:r>
                        <a:rPr kumimoji="0" lang="en-US" sz="800" b="0" i="0" u="none" strike="noStrike" cap="none" normalizeH="0" baseline="0" dirty="0" smtClean="0">
                          <a:ln>
                            <a:noFill/>
                          </a:ln>
                          <a:solidFill>
                            <a:schemeClr val="tx1"/>
                          </a:solidFill>
                          <a:effectLst/>
                          <a:latin typeface="CG Omega" charset="0"/>
                        </a:rPr>
                        <a:t>Epoxy </a:t>
                      </a:r>
                      <a:endParaRPr kumimoji="0" lang="en-US" sz="1800" b="0" i="0" u="none" strike="noStrike" cap="none" normalizeH="0" baseline="0" dirty="0" smtClean="0">
                        <a:ln>
                          <a:noFill/>
                        </a:ln>
                        <a:solidFill>
                          <a:schemeClr val="tx1"/>
                        </a:solidFill>
                        <a:effectLst/>
                        <a:latin typeface="Times" pitchFamily="18" charset="0"/>
                      </a:endParaRPr>
                    </a:p>
                  </a:txBody>
                  <a:tcPr marT="34290" marB="3429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 latinLnBrk="0" hangingPunct="0">
                        <a:lnSpc>
                          <a:spcPct val="100000"/>
                        </a:lnSpc>
                        <a:spcBef>
                          <a:spcPct val="0"/>
                        </a:spcBef>
                        <a:spcAft>
                          <a:spcPct val="0"/>
                        </a:spcAft>
                        <a:buClrTx/>
                        <a:buSzTx/>
                        <a:buFontTx/>
                        <a:buNone/>
                        <a:tabLst/>
                      </a:pPr>
                      <a:r>
                        <a:rPr kumimoji="0" lang="en-US" sz="800" b="0" i="0" u="none" strike="noStrike" cap="none" normalizeH="0" baseline="0" dirty="0" smtClean="0">
                          <a:ln>
                            <a:noFill/>
                          </a:ln>
                          <a:solidFill>
                            <a:schemeClr val="tx1"/>
                          </a:solidFill>
                          <a:effectLst/>
                          <a:latin typeface="CG Omega" charset="0"/>
                        </a:rPr>
                        <a:t>4.36</a:t>
                      </a:r>
                      <a:endParaRPr kumimoji="0" lang="en-US" sz="1800" b="0" i="0" u="none" strike="noStrike" cap="none" normalizeH="0" baseline="0" dirty="0" smtClean="0">
                        <a:ln>
                          <a:noFill/>
                        </a:ln>
                        <a:solidFill>
                          <a:schemeClr val="tx1"/>
                        </a:solidFill>
                        <a:effectLst/>
                        <a:latin typeface="Times" pitchFamily="18" charset="0"/>
                      </a:endParaRPr>
                    </a:p>
                  </a:txBody>
                  <a:tcPr marT="34290" marB="3429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 latinLnBrk="0" hangingPunct="0">
                        <a:lnSpc>
                          <a:spcPct val="100000"/>
                        </a:lnSpc>
                        <a:spcBef>
                          <a:spcPct val="0"/>
                        </a:spcBef>
                        <a:spcAft>
                          <a:spcPct val="0"/>
                        </a:spcAft>
                        <a:buClrTx/>
                        <a:buSzTx/>
                        <a:buFontTx/>
                        <a:buNone/>
                        <a:tabLst/>
                      </a:pPr>
                      <a:r>
                        <a:rPr kumimoji="0" lang="en-US" sz="800" b="0" i="0" u="none" strike="noStrike" cap="none" normalizeH="0" baseline="0" dirty="0" smtClean="0">
                          <a:ln>
                            <a:noFill/>
                          </a:ln>
                          <a:solidFill>
                            <a:schemeClr val="tx1"/>
                          </a:solidFill>
                          <a:effectLst/>
                          <a:latin typeface="CG Omega" charset="0"/>
                        </a:rPr>
                        <a:t>4.45</a:t>
                      </a:r>
                      <a:endParaRPr kumimoji="0" lang="en-US" sz="1800" b="0" i="0" u="none" strike="noStrike" cap="none" normalizeH="0" baseline="0" dirty="0" smtClean="0">
                        <a:ln>
                          <a:noFill/>
                        </a:ln>
                        <a:solidFill>
                          <a:schemeClr val="tx1"/>
                        </a:solidFill>
                        <a:effectLst/>
                        <a:latin typeface="Times" pitchFamily="18" charset="0"/>
                      </a:endParaRPr>
                    </a:p>
                  </a:txBody>
                  <a:tcPr marT="34290" marB="3429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 latinLnBrk="0" hangingPunct="0">
                        <a:lnSpc>
                          <a:spcPct val="100000"/>
                        </a:lnSpc>
                        <a:spcBef>
                          <a:spcPct val="0"/>
                        </a:spcBef>
                        <a:spcAft>
                          <a:spcPct val="0"/>
                        </a:spcAft>
                        <a:buClrTx/>
                        <a:buSzTx/>
                        <a:buFontTx/>
                        <a:buNone/>
                        <a:tabLst/>
                      </a:pPr>
                      <a:r>
                        <a:rPr kumimoji="0" lang="en-US" sz="800" b="0" i="0" u="none" strike="noStrike" cap="none" normalizeH="0" baseline="0" dirty="0" smtClean="0">
                          <a:ln>
                            <a:noFill/>
                          </a:ln>
                          <a:solidFill>
                            <a:schemeClr val="tx1"/>
                          </a:solidFill>
                          <a:effectLst/>
                          <a:latin typeface="CG Omega" charset="0"/>
                        </a:rPr>
                        <a:t>4.48</a:t>
                      </a:r>
                      <a:endParaRPr kumimoji="0" lang="en-US" sz="1800" b="0" i="0" u="none" strike="noStrike" cap="none" normalizeH="0" baseline="0" dirty="0" smtClean="0">
                        <a:ln>
                          <a:noFill/>
                        </a:ln>
                        <a:solidFill>
                          <a:schemeClr val="tx1"/>
                        </a:solidFill>
                        <a:effectLst/>
                        <a:latin typeface="Times" pitchFamily="18" charset="0"/>
                      </a:endParaRPr>
                    </a:p>
                  </a:txBody>
                  <a:tcPr marT="34290" marB="3429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 latinLnBrk="0" hangingPunct="0">
                        <a:lnSpc>
                          <a:spcPct val="100000"/>
                        </a:lnSpc>
                        <a:spcBef>
                          <a:spcPct val="0"/>
                        </a:spcBef>
                        <a:spcAft>
                          <a:spcPct val="0"/>
                        </a:spcAft>
                        <a:buClrTx/>
                        <a:buSzTx/>
                        <a:buFontTx/>
                        <a:buNone/>
                        <a:tabLst/>
                      </a:pPr>
                      <a:r>
                        <a:rPr kumimoji="0" lang="en-US" sz="800" b="0" i="0" u="none" strike="noStrike" cap="none" normalizeH="0" baseline="0" dirty="0" smtClean="0">
                          <a:ln>
                            <a:noFill/>
                          </a:ln>
                          <a:solidFill>
                            <a:schemeClr val="tx1"/>
                          </a:solidFill>
                          <a:effectLst/>
                          <a:latin typeface="CG Omega" charset="0"/>
                        </a:rPr>
                        <a:t>3.19</a:t>
                      </a:r>
                      <a:endParaRPr kumimoji="0" lang="en-US" sz="1800" b="0" i="0" u="none" strike="noStrike" cap="none" normalizeH="0" baseline="0" dirty="0" smtClean="0">
                        <a:ln>
                          <a:noFill/>
                        </a:ln>
                        <a:solidFill>
                          <a:schemeClr val="tx1"/>
                        </a:solidFill>
                        <a:effectLst/>
                        <a:latin typeface="Times" pitchFamily="18" charset="0"/>
                      </a:endParaRPr>
                    </a:p>
                  </a:txBody>
                  <a:tcPr marT="34290" marB="3429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 latinLnBrk="0" hangingPunct="0">
                        <a:lnSpc>
                          <a:spcPct val="100000"/>
                        </a:lnSpc>
                        <a:spcBef>
                          <a:spcPct val="0"/>
                        </a:spcBef>
                        <a:spcAft>
                          <a:spcPct val="0"/>
                        </a:spcAft>
                        <a:buClrTx/>
                        <a:buSzTx/>
                        <a:buFontTx/>
                        <a:buNone/>
                        <a:tabLst/>
                      </a:pPr>
                      <a:r>
                        <a:rPr kumimoji="0" lang="en-US" sz="800" b="0" i="0" u="none" strike="noStrike" cap="none" normalizeH="0" baseline="0" dirty="0" smtClean="0">
                          <a:ln>
                            <a:noFill/>
                          </a:ln>
                          <a:solidFill>
                            <a:schemeClr val="tx1"/>
                          </a:solidFill>
                          <a:effectLst/>
                          <a:latin typeface="CG Omega" charset="0"/>
                        </a:rPr>
                        <a:t>&lt;3.00</a:t>
                      </a:r>
                      <a:r>
                        <a:rPr kumimoji="0" lang="en-US" sz="800" b="0" i="1" u="none" strike="noStrike" cap="none" normalizeH="0" baseline="30000" dirty="0" smtClean="0">
                          <a:ln>
                            <a:noFill/>
                          </a:ln>
                          <a:solidFill>
                            <a:schemeClr val="tx1"/>
                          </a:solidFill>
                          <a:effectLst/>
                          <a:latin typeface="CG Omega" charset="0"/>
                        </a:rPr>
                        <a:t>c</a:t>
                      </a:r>
                      <a:endParaRPr kumimoji="0" lang="en-US" sz="1800" b="0" i="0" u="none" strike="noStrike" cap="none" normalizeH="0" baseline="0" dirty="0" smtClean="0">
                        <a:ln>
                          <a:noFill/>
                        </a:ln>
                        <a:solidFill>
                          <a:schemeClr val="tx1"/>
                        </a:solidFill>
                        <a:effectLst/>
                        <a:latin typeface="Times" pitchFamily="18" charset="0"/>
                      </a:endParaRPr>
                    </a:p>
                  </a:txBody>
                  <a:tcPr marT="34290" marB="3429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CCFFCC"/>
                    </a:solidFill>
                  </a:tcPr>
                </a:tc>
                <a:tc>
                  <a:txBody>
                    <a:bodyPr/>
                    <a:lstStyle/>
                    <a:p>
                      <a:pPr marL="0" marR="0" lvl="0" indent="0" algn="ctr" defTabSz="914400" rtl="0" eaLnBrk="0" fontAlgn="b" latinLnBrk="0" hangingPunct="0">
                        <a:lnSpc>
                          <a:spcPct val="100000"/>
                        </a:lnSpc>
                        <a:spcBef>
                          <a:spcPct val="0"/>
                        </a:spcBef>
                        <a:spcAft>
                          <a:spcPct val="0"/>
                        </a:spcAft>
                        <a:buClrTx/>
                        <a:buSzTx/>
                        <a:buFontTx/>
                        <a:buNone/>
                        <a:tabLst/>
                      </a:pPr>
                      <a:r>
                        <a:rPr kumimoji="0" lang="en-US" sz="800" b="0" i="0" u="none" strike="noStrike" cap="none" normalizeH="0" baseline="0" dirty="0" smtClean="0">
                          <a:ln>
                            <a:noFill/>
                          </a:ln>
                          <a:solidFill>
                            <a:schemeClr val="tx1"/>
                          </a:solidFill>
                          <a:effectLst/>
                          <a:latin typeface="CG Omega" charset="0"/>
                        </a:rPr>
                        <a:t>&lt;3.00</a:t>
                      </a:r>
                      <a:r>
                        <a:rPr kumimoji="0" lang="en-US" sz="800" b="0" i="1" u="none" strike="noStrike" cap="none" normalizeH="0" baseline="30000" dirty="0" smtClean="0">
                          <a:ln>
                            <a:noFill/>
                          </a:ln>
                          <a:solidFill>
                            <a:schemeClr val="tx1"/>
                          </a:solidFill>
                          <a:effectLst/>
                          <a:latin typeface="CG Omega" charset="0"/>
                        </a:rPr>
                        <a:t>c</a:t>
                      </a:r>
                      <a:endParaRPr kumimoji="0" lang="en-US" sz="1800" b="0" i="0" u="none" strike="noStrike" cap="none" normalizeH="0" baseline="0" dirty="0" smtClean="0">
                        <a:ln>
                          <a:noFill/>
                        </a:ln>
                        <a:solidFill>
                          <a:schemeClr val="tx1"/>
                        </a:solidFill>
                        <a:effectLst/>
                        <a:latin typeface="Times" pitchFamily="18" charset="0"/>
                      </a:endParaRPr>
                    </a:p>
                  </a:txBody>
                  <a:tcPr marT="34290" marB="3429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CCFFCC"/>
                    </a:solidFill>
                  </a:tcPr>
                </a:tc>
              </a:tr>
              <a:tr h="201959">
                <a:tc>
                  <a:txBody>
                    <a:bodyPr/>
                    <a:lstStyle/>
                    <a:p>
                      <a:pPr marL="0" marR="0" lvl="0" indent="0" algn="l" defTabSz="914400" rtl="0" eaLnBrk="0" fontAlgn="b" latinLnBrk="0" hangingPunct="0">
                        <a:lnSpc>
                          <a:spcPct val="100000"/>
                        </a:lnSpc>
                        <a:spcBef>
                          <a:spcPct val="0"/>
                        </a:spcBef>
                        <a:spcAft>
                          <a:spcPct val="0"/>
                        </a:spcAft>
                        <a:buClrTx/>
                        <a:buSzTx/>
                        <a:buFontTx/>
                        <a:buNone/>
                        <a:tabLst/>
                      </a:pPr>
                      <a:r>
                        <a:rPr kumimoji="0" lang="en-US" sz="800" b="0" i="0" u="none" strike="noStrike" cap="none" normalizeH="0" baseline="0" dirty="0" smtClean="0">
                          <a:ln>
                            <a:noFill/>
                          </a:ln>
                          <a:solidFill>
                            <a:schemeClr val="tx1"/>
                          </a:solidFill>
                          <a:effectLst/>
                          <a:latin typeface="CG Omega" charset="0"/>
                        </a:rPr>
                        <a:t>Enamel </a:t>
                      </a:r>
                      <a:endParaRPr kumimoji="0" lang="en-US" sz="1800" b="0" i="0" u="none" strike="noStrike" cap="none" normalizeH="0" baseline="0" dirty="0" smtClean="0">
                        <a:ln>
                          <a:noFill/>
                        </a:ln>
                        <a:solidFill>
                          <a:schemeClr val="tx1"/>
                        </a:solidFill>
                        <a:effectLst/>
                        <a:latin typeface="Times" pitchFamily="18" charset="0"/>
                      </a:endParaRPr>
                    </a:p>
                  </a:txBody>
                  <a:tcPr marT="34290" marB="3429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 latinLnBrk="0" hangingPunct="0">
                        <a:lnSpc>
                          <a:spcPct val="100000"/>
                        </a:lnSpc>
                        <a:spcBef>
                          <a:spcPct val="0"/>
                        </a:spcBef>
                        <a:spcAft>
                          <a:spcPct val="0"/>
                        </a:spcAft>
                        <a:buClrTx/>
                        <a:buSzTx/>
                        <a:buFontTx/>
                        <a:buNone/>
                        <a:tabLst/>
                      </a:pPr>
                      <a:r>
                        <a:rPr kumimoji="0" lang="en-US" sz="800" b="0" i="0" u="none" strike="noStrike" cap="none" normalizeH="0" baseline="0" dirty="0" smtClean="0">
                          <a:ln>
                            <a:noFill/>
                          </a:ln>
                          <a:solidFill>
                            <a:schemeClr val="tx1"/>
                          </a:solidFill>
                          <a:effectLst/>
                          <a:latin typeface="CG Omega" charset="0"/>
                        </a:rPr>
                        <a:t>&gt;6.05</a:t>
                      </a:r>
                      <a:r>
                        <a:rPr kumimoji="0" lang="en-US" sz="800" b="0" i="1" u="none" strike="noStrike" cap="none" normalizeH="0" baseline="30000" dirty="0" smtClean="0">
                          <a:ln>
                            <a:noFill/>
                          </a:ln>
                          <a:solidFill>
                            <a:schemeClr val="tx1"/>
                          </a:solidFill>
                          <a:effectLst/>
                          <a:latin typeface="CG Omega" charset="0"/>
                        </a:rPr>
                        <a:t>b</a:t>
                      </a:r>
                      <a:endParaRPr kumimoji="0" lang="en-US" sz="1800" b="0" i="0" u="none" strike="noStrike" cap="none" normalizeH="0" baseline="0" dirty="0" smtClean="0">
                        <a:ln>
                          <a:noFill/>
                        </a:ln>
                        <a:solidFill>
                          <a:schemeClr val="tx1"/>
                        </a:solidFill>
                        <a:effectLst/>
                        <a:latin typeface="Times" pitchFamily="18" charset="0"/>
                      </a:endParaRPr>
                    </a:p>
                  </a:txBody>
                  <a:tcPr marT="34290" marB="3429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 latinLnBrk="0" hangingPunct="0">
                        <a:lnSpc>
                          <a:spcPct val="100000"/>
                        </a:lnSpc>
                        <a:spcBef>
                          <a:spcPct val="0"/>
                        </a:spcBef>
                        <a:spcAft>
                          <a:spcPct val="0"/>
                        </a:spcAft>
                        <a:buClrTx/>
                        <a:buSzTx/>
                        <a:buFontTx/>
                        <a:buNone/>
                        <a:tabLst/>
                      </a:pPr>
                      <a:r>
                        <a:rPr kumimoji="0" lang="en-US" sz="800" b="0" i="0" u="none" strike="noStrike" cap="none" normalizeH="0" baseline="0" dirty="0" smtClean="0">
                          <a:ln>
                            <a:noFill/>
                          </a:ln>
                          <a:solidFill>
                            <a:schemeClr val="tx1"/>
                          </a:solidFill>
                          <a:effectLst/>
                          <a:latin typeface="CG Omega" charset="0"/>
                        </a:rPr>
                        <a:t>&gt;5.72</a:t>
                      </a:r>
                      <a:r>
                        <a:rPr kumimoji="0" lang="en-US" sz="800" b="0" i="1" u="none" strike="noStrike" cap="none" normalizeH="0" baseline="30000" dirty="0" smtClean="0">
                          <a:ln>
                            <a:noFill/>
                          </a:ln>
                          <a:solidFill>
                            <a:schemeClr val="tx1"/>
                          </a:solidFill>
                          <a:effectLst/>
                          <a:latin typeface="CG Omega" charset="0"/>
                        </a:rPr>
                        <a:t> b</a:t>
                      </a:r>
                      <a:endParaRPr kumimoji="0" lang="en-US" sz="1800" b="0" i="0" u="none" strike="noStrike" cap="none" normalizeH="0" baseline="0" dirty="0" smtClean="0">
                        <a:ln>
                          <a:noFill/>
                        </a:ln>
                        <a:solidFill>
                          <a:schemeClr val="tx1"/>
                        </a:solidFill>
                        <a:effectLst/>
                        <a:latin typeface="Times" pitchFamily="18" charset="0"/>
                      </a:endParaRPr>
                    </a:p>
                  </a:txBody>
                  <a:tcPr marT="34290" marB="3429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 latinLnBrk="0" hangingPunct="0">
                        <a:lnSpc>
                          <a:spcPct val="100000"/>
                        </a:lnSpc>
                        <a:spcBef>
                          <a:spcPct val="0"/>
                        </a:spcBef>
                        <a:spcAft>
                          <a:spcPct val="0"/>
                        </a:spcAft>
                        <a:buClrTx/>
                        <a:buSzTx/>
                        <a:buFontTx/>
                        <a:buNone/>
                        <a:tabLst/>
                      </a:pPr>
                      <a:r>
                        <a:rPr kumimoji="0" lang="en-US" sz="800" b="0" i="0" u="none" strike="noStrike" cap="none" normalizeH="0" baseline="0" dirty="0" smtClean="0">
                          <a:ln>
                            <a:noFill/>
                          </a:ln>
                          <a:solidFill>
                            <a:schemeClr val="tx1"/>
                          </a:solidFill>
                          <a:effectLst/>
                          <a:latin typeface="CG Omega" charset="0"/>
                        </a:rPr>
                        <a:t>5.45</a:t>
                      </a:r>
                      <a:endParaRPr kumimoji="0" lang="en-US" sz="1800" b="0" i="0" u="none" strike="noStrike" cap="none" normalizeH="0" baseline="0" dirty="0" smtClean="0">
                        <a:ln>
                          <a:noFill/>
                        </a:ln>
                        <a:solidFill>
                          <a:schemeClr val="tx1"/>
                        </a:solidFill>
                        <a:effectLst/>
                        <a:latin typeface="Times" pitchFamily="18" charset="0"/>
                      </a:endParaRPr>
                    </a:p>
                  </a:txBody>
                  <a:tcPr marT="34290" marB="3429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 latinLnBrk="0" hangingPunct="0">
                        <a:lnSpc>
                          <a:spcPct val="100000"/>
                        </a:lnSpc>
                        <a:spcBef>
                          <a:spcPct val="0"/>
                        </a:spcBef>
                        <a:spcAft>
                          <a:spcPct val="0"/>
                        </a:spcAft>
                        <a:buClrTx/>
                        <a:buSzTx/>
                        <a:buFontTx/>
                        <a:buNone/>
                        <a:tabLst/>
                      </a:pPr>
                      <a:r>
                        <a:rPr kumimoji="0" lang="en-US" sz="800" b="0" i="0" u="none" strike="noStrike" cap="none" normalizeH="0" baseline="0" dirty="0" smtClean="0">
                          <a:ln>
                            <a:noFill/>
                          </a:ln>
                          <a:solidFill>
                            <a:schemeClr val="tx1"/>
                          </a:solidFill>
                          <a:effectLst/>
                          <a:latin typeface="CG Omega" charset="0"/>
                        </a:rPr>
                        <a:t>&gt;3.92</a:t>
                      </a:r>
                      <a:r>
                        <a:rPr kumimoji="0" lang="en-US" sz="800" b="0" i="1" u="none" strike="noStrike" cap="none" normalizeH="0" baseline="30000" dirty="0" smtClean="0">
                          <a:ln>
                            <a:noFill/>
                          </a:ln>
                          <a:solidFill>
                            <a:schemeClr val="tx1"/>
                          </a:solidFill>
                          <a:effectLst/>
                          <a:latin typeface="CG Omega" charset="0"/>
                        </a:rPr>
                        <a:t> b</a:t>
                      </a:r>
                      <a:endParaRPr kumimoji="0" lang="en-US" sz="1800" b="0" i="0" u="none" strike="noStrike" cap="none" normalizeH="0" baseline="0" dirty="0" smtClean="0">
                        <a:ln>
                          <a:noFill/>
                        </a:ln>
                        <a:solidFill>
                          <a:schemeClr val="tx1"/>
                        </a:solidFill>
                        <a:effectLst/>
                        <a:latin typeface="Times" pitchFamily="18" charset="0"/>
                      </a:endParaRPr>
                    </a:p>
                  </a:txBody>
                  <a:tcPr marT="34290" marB="3429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 latinLnBrk="0" hangingPunct="0">
                        <a:lnSpc>
                          <a:spcPct val="100000"/>
                        </a:lnSpc>
                        <a:spcBef>
                          <a:spcPct val="0"/>
                        </a:spcBef>
                        <a:spcAft>
                          <a:spcPct val="0"/>
                        </a:spcAft>
                        <a:buClrTx/>
                        <a:buSzTx/>
                        <a:buFontTx/>
                        <a:buNone/>
                        <a:tabLst/>
                      </a:pPr>
                      <a:r>
                        <a:rPr kumimoji="0" lang="en-US" sz="800" b="0" i="0" u="none" strike="noStrike" cap="none" normalizeH="0" baseline="0" dirty="0" smtClean="0">
                          <a:ln>
                            <a:noFill/>
                          </a:ln>
                          <a:solidFill>
                            <a:schemeClr val="tx1"/>
                          </a:solidFill>
                          <a:effectLst/>
                          <a:latin typeface="CG Omega" charset="0"/>
                        </a:rPr>
                        <a:t>&lt;3.00</a:t>
                      </a:r>
                      <a:r>
                        <a:rPr kumimoji="0" lang="en-US" sz="800" b="0" i="1" u="none" strike="noStrike" cap="none" normalizeH="0" baseline="30000" dirty="0" smtClean="0">
                          <a:ln>
                            <a:noFill/>
                          </a:ln>
                          <a:solidFill>
                            <a:schemeClr val="tx1"/>
                          </a:solidFill>
                          <a:effectLst/>
                          <a:latin typeface="CG Omega" charset="0"/>
                        </a:rPr>
                        <a:t>c</a:t>
                      </a:r>
                      <a:endParaRPr kumimoji="0" lang="en-US" sz="1800" b="0" i="0" u="none" strike="noStrike" cap="none" normalizeH="0" baseline="0" dirty="0" smtClean="0">
                        <a:ln>
                          <a:noFill/>
                        </a:ln>
                        <a:solidFill>
                          <a:schemeClr val="tx1"/>
                        </a:solidFill>
                        <a:effectLst/>
                        <a:latin typeface="Times" pitchFamily="18" charset="0"/>
                      </a:endParaRPr>
                    </a:p>
                  </a:txBody>
                  <a:tcPr marT="34290" marB="3429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CCFFCC"/>
                    </a:solidFill>
                  </a:tcPr>
                </a:tc>
                <a:tc>
                  <a:txBody>
                    <a:bodyPr/>
                    <a:lstStyle/>
                    <a:p>
                      <a:pPr marL="0" marR="0" lvl="0" indent="0" algn="ctr" defTabSz="914400" rtl="0" eaLnBrk="0" fontAlgn="b" latinLnBrk="0" hangingPunct="0">
                        <a:lnSpc>
                          <a:spcPct val="100000"/>
                        </a:lnSpc>
                        <a:spcBef>
                          <a:spcPct val="0"/>
                        </a:spcBef>
                        <a:spcAft>
                          <a:spcPct val="0"/>
                        </a:spcAft>
                        <a:buClrTx/>
                        <a:buSzTx/>
                        <a:buFontTx/>
                        <a:buNone/>
                        <a:tabLst/>
                      </a:pPr>
                      <a:r>
                        <a:rPr kumimoji="0" lang="en-US" sz="800" b="0" i="0" u="none" strike="noStrike" cap="none" normalizeH="0" baseline="0" dirty="0" smtClean="0">
                          <a:ln>
                            <a:noFill/>
                          </a:ln>
                          <a:solidFill>
                            <a:schemeClr val="tx1"/>
                          </a:solidFill>
                          <a:effectLst/>
                          <a:latin typeface="CG Omega" charset="0"/>
                        </a:rPr>
                        <a:t>2.83</a:t>
                      </a:r>
                      <a:endParaRPr kumimoji="0" lang="en-US" sz="1800" b="0" i="0" u="none" strike="noStrike" cap="none" normalizeH="0" baseline="0" dirty="0" smtClean="0">
                        <a:ln>
                          <a:noFill/>
                        </a:ln>
                        <a:solidFill>
                          <a:schemeClr val="tx1"/>
                        </a:solidFill>
                        <a:effectLst/>
                        <a:latin typeface="Times" pitchFamily="18" charset="0"/>
                      </a:endParaRPr>
                    </a:p>
                  </a:txBody>
                  <a:tcPr marT="34290" marB="3429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CCFFCC"/>
                    </a:solidFill>
                  </a:tcPr>
                </a:tc>
              </a:tr>
              <a:tr h="201959">
                <a:tc>
                  <a:txBody>
                    <a:bodyPr/>
                    <a:lstStyle/>
                    <a:p>
                      <a:pPr marL="0" marR="0" lvl="0" indent="0" algn="l" defTabSz="914400" rtl="0" eaLnBrk="0" fontAlgn="b" latinLnBrk="0" hangingPunct="0">
                        <a:lnSpc>
                          <a:spcPct val="100000"/>
                        </a:lnSpc>
                        <a:spcBef>
                          <a:spcPct val="0"/>
                        </a:spcBef>
                        <a:spcAft>
                          <a:spcPct val="0"/>
                        </a:spcAft>
                        <a:buClrTx/>
                        <a:buSzTx/>
                        <a:buFontTx/>
                        <a:buNone/>
                        <a:tabLst/>
                      </a:pPr>
                      <a:r>
                        <a:rPr kumimoji="0" lang="en-US" sz="800" b="0" i="0" u="none" strike="noStrike" cap="none" normalizeH="0" baseline="0" dirty="0" smtClean="0">
                          <a:ln>
                            <a:noFill/>
                          </a:ln>
                          <a:solidFill>
                            <a:schemeClr val="tx1"/>
                          </a:solidFill>
                          <a:effectLst/>
                          <a:latin typeface="CG Omega" charset="0"/>
                        </a:rPr>
                        <a:t>Acrylic</a:t>
                      </a:r>
                      <a:endParaRPr kumimoji="0" lang="en-US" sz="1800" b="0" i="0" u="none" strike="noStrike" cap="none" normalizeH="0" baseline="0" dirty="0" smtClean="0">
                        <a:ln>
                          <a:noFill/>
                        </a:ln>
                        <a:solidFill>
                          <a:schemeClr val="tx1"/>
                        </a:solidFill>
                        <a:effectLst/>
                        <a:latin typeface="Times" pitchFamily="18" charset="0"/>
                      </a:endParaRPr>
                    </a:p>
                  </a:txBody>
                  <a:tcPr marT="34290" marB="3429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 latinLnBrk="0" hangingPunct="0">
                        <a:lnSpc>
                          <a:spcPct val="100000"/>
                        </a:lnSpc>
                        <a:spcBef>
                          <a:spcPct val="0"/>
                        </a:spcBef>
                        <a:spcAft>
                          <a:spcPct val="0"/>
                        </a:spcAft>
                        <a:buClrTx/>
                        <a:buSzTx/>
                        <a:buFontTx/>
                        <a:buNone/>
                        <a:tabLst/>
                      </a:pPr>
                      <a:r>
                        <a:rPr kumimoji="0" lang="en-US" sz="800" b="0" i="0" u="none" strike="noStrike" cap="none" normalizeH="0" baseline="0" dirty="0" smtClean="0">
                          <a:ln>
                            <a:noFill/>
                          </a:ln>
                          <a:solidFill>
                            <a:schemeClr val="tx1"/>
                          </a:solidFill>
                          <a:effectLst/>
                          <a:latin typeface="CG Omega" charset="0"/>
                        </a:rPr>
                        <a:t>4.53</a:t>
                      </a:r>
                      <a:endParaRPr kumimoji="0" lang="en-US" sz="1800" b="0" i="0" u="none" strike="noStrike" cap="none" normalizeH="0" baseline="0" dirty="0" smtClean="0">
                        <a:ln>
                          <a:noFill/>
                        </a:ln>
                        <a:solidFill>
                          <a:schemeClr val="tx1"/>
                        </a:solidFill>
                        <a:effectLst/>
                        <a:latin typeface="Times" pitchFamily="18" charset="0"/>
                      </a:endParaRPr>
                    </a:p>
                  </a:txBody>
                  <a:tcPr marT="34290" marB="3429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 latinLnBrk="0" hangingPunct="0">
                        <a:lnSpc>
                          <a:spcPct val="100000"/>
                        </a:lnSpc>
                        <a:spcBef>
                          <a:spcPct val="0"/>
                        </a:spcBef>
                        <a:spcAft>
                          <a:spcPct val="0"/>
                        </a:spcAft>
                        <a:buClrTx/>
                        <a:buSzTx/>
                        <a:buFontTx/>
                        <a:buNone/>
                        <a:tabLst/>
                      </a:pPr>
                      <a:r>
                        <a:rPr kumimoji="0" lang="en-US" sz="800" b="0" i="0" u="none" strike="noStrike" cap="none" normalizeH="0" baseline="0" dirty="0" smtClean="0">
                          <a:ln>
                            <a:noFill/>
                          </a:ln>
                          <a:solidFill>
                            <a:schemeClr val="tx1"/>
                          </a:solidFill>
                          <a:effectLst/>
                          <a:latin typeface="CG Omega" charset="0"/>
                        </a:rPr>
                        <a:t>6.06</a:t>
                      </a:r>
                      <a:endParaRPr kumimoji="0" lang="en-US" sz="1800" b="0" i="0" u="none" strike="noStrike" cap="none" normalizeH="0" baseline="0" dirty="0" smtClean="0">
                        <a:ln>
                          <a:noFill/>
                        </a:ln>
                        <a:solidFill>
                          <a:schemeClr val="tx1"/>
                        </a:solidFill>
                        <a:effectLst/>
                        <a:latin typeface="Times" pitchFamily="18" charset="0"/>
                      </a:endParaRPr>
                    </a:p>
                  </a:txBody>
                  <a:tcPr marT="34290" marB="3429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 latinLnBrk="0" hangingPunct="0">
                        <a:lnSpc>
                          <a:spcPct val="100000"/>
                        </a:lnSpc>
                        <a:spcBef>
                          <a:spcPct val="0"/>
                        </a:spcBef>
                        <a:spcAft>
                          <a:spcPct val="0"/>
                        </a:spcAft>
                        <a:buClrTx/>
                        <a:buSzTx/>
                        <a:buFontTx/>
                        <a:buNone/>
                        <a:tabLst/>
                      </a:pPr>
                      <a:r>
                        <a:rPr kumimoji="0" lang="en-US" sz="800" b="0" i="0" u="none" strike="noStrike" cap="none" normalizeH="0" baseline="0" dirty="0" smtClean="0">
                          <a:ln>
                            <a:noFill/>
                          </a:ln>
                          <a:solidFill>
                            <a:schemeClr val="tx1"/>
                          </a:solidFill>
                          <a:effectLst/>
                          <a:latin typeface="CG Omega" charset="0"/>
                        </a:rPr>
                        <a:t>4.49</a:t>
                      </a:r>
                      <a:endParaRPr kumimoji="0" lang="en-US" sz="1800" b="0" i="0" u="none" strike="noStrike" cap="none" normalizeH="0" baseline="0" dirty="0" smtClean="0">
                        <a:ln>
                          <a:noFill/>
                        </a:ln>
                        <a:solidFill>
                          <a:schemeClr val="tx1"/>
                        </a:solidFill>
                        <a:effectLst/>
                        <a:latin typeface="Times" pitchFamily="18" charset="0"/>
                      </a:endParaRPr>
                    </a:p>
                  </a:txBody>
                  <a:tcPr marT="34290" marB="3429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 latinLnBrk="0" hangingPunct="0">
                        <a:lnSpc>
                          <a:spcPct val="100000"/>
                        </a:lnSpc>
                        <a:spcBef>
                          <a:spcPct val="0"/>
                        </a:spcBef>
                        <a:spcAft>
                          <a:spcPct val="0"/>
                        </a:spcAft>
                        <a:buClrTx/>
                        <a:buSzTx/>
                        <a:buFontTx/>
                        <a:buNone/>
                        <a:tabLst/>
                      </a:pPr>
                      <a:r>
                        <a:rPr kumimoji="0" lang="en-US" sz="800" b="0" i="0" u="none" strike="noStrike" cap="none" normalizeH="0" baseline="0" dirty="0" smtClean="0">
                          <a:ln>
                            <a:noFill/>
                          </a:ln>
                          <a:solidFill>
                            <a:schemeClr val="tx1"/>
                          </a:solidFill>
                          <a:effectLst/>
                          <a:latin typeface="CG Omega" charset="0"/>
                        </a:rPr>
                        <a:t>2.92</a:t>
                      </a:r>
                      <a:endParaRPr kumimoji="0" lang="en-US" sz="1800" b="0" i="0" u="none" strike="noStrike" cap="none" normalizeH="0" baseline="0" dirty="0" smtClean="0">
                        <a:ln>
                          <a:noFill/>
                        </a:ln>
                        <a:solidFill>
                          <a:schemeClr val="tx1"/>
                        </a:solidFill>
                        <a:effectLst/>
                        <a:latin typeface="Times" pitchFamily="18" charset="0"/>
                      </a:endParaRPr>
                    </a:p>
                  </a:txBody>
                  <a:tcPr marT="34290" marB="3429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CCFFCC"/>
                    </a:solidFill>
                  </a:tcPr>
                </a:tc>
                <a:tc>
                  <a:txBody>
                    <a:bodyPr/>
                    <a:lstStyle/>
                    <a:p>
                      <a:pPr marL="0" marR="0" lvl="0" indent="0" algn="ctr" defTabSz="914400" rtl="0" eaLnBrk="0" fontAlgn="b" latinLnBrk="0" hangingPunct="0">
                        <a:lnSpc>
                          <a:spcPct val="100000"/>
                        </a:lnSpc>
                        <a:spcBef>
                          <a:spcPct val="0"/>
                        </a:spcBef>
                        <a:spcAft>
                          <a:spcPct val="0"/>
                        </a:spcAft>
                        <a:buClrTx/>
                        <a:buSzTx/>
                        <a:buFontTx/>
                        <a:buNone/>
                        <a:tabLst/>
                      </a:pPr>
                      <a:r>
                        <a:rPr kumimoji="0" lang="en-US" sz="800" b="0" i="0" u="none" strike="noStrike" cap="none" normalizeH="0" baseline="0" dirty="0" smtClean="0">
                          <a:ln>
                            <a:noFill/>
                          </a:ln>
                          <a:solidFill>
                            <a:schemeClr val="tx1"/>
                          </a:solidFill>
                          <a:effectLst/>
                          <a:latin typeface="CG Omega" charset="0"/>
                        </a:rPr>
                        <a:t>&lt;3.00</a:t>
                      </a:r>
                      <a:r>
                        <a:rPr kumimoji="0" lang="en-US" sz="800" b="0" i="1" u="none" strike="noStrike" cap="none" normalizeH="0" baseline="30000" dirty="0" smtClean="0">
                          <a:ln>
                            <a:noFill/>
                          </a:ln>
                          <a:solidFill>
                            <a:schemeClr val="tx1"/>
                          </a:solidFill>
                          <a:effectLst/>
                          <a:latin typeface="CG Omega" charset="0"/>
                        </a:rPr>
                        <a:t>c</a:t>
                      </a:r>
                      <a:endParaRPr kumimoji="0" lang="en-US" sz="1800" b="0" i="0" u="none" strike="noStrike" cap="none" normalizeH="0" baseline="0" dirty="0" smtClean="0">
                        <a:ln>
                          <a:noFill/>
                        </a:ln>
                        <a:solidFill>
                          <a:schemeClr val="tx1"/>
                        </a:solidFill>
                        <a:effectLst/>
                        <a:latin typeface="Times" pitchFamily="18" charset="0"/>
                      </a:endParaRPr>
                    </a:p>
                  </a:txBody>
                  <a:tcPr marT="34290" marB="3429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CCFFCC"/>
                    </a:solidFill>
                  </a:tcPr>
                </a:tc>
                <a:tc>
                  <a:txBody>
                    <a:bodyPr/>
                    <a:lstStyle/>
                    <a:p>
                      <a:pPr marL="0" marR="0" lvl="0" indent="0" algn="ctr" defTabSz="914400" rtl="0" eaLnBrk="0" fontAlgn="b" latinLnBrk="0" hangingPunct="0">
                        <a:lnSpc>
                          <a:spcPct val="100000"/>
                        </a:lnSpc>
                        <a:spcBef>
                          <a:spcPct val="0"/>
                        </a:spcBef>
                        <a:spcAft>
                          <a:spcPct val="0"/>
                        </a:spcAft>
                        <a:buClrTx/>
                        <a:buSzTx/>
                        <a:buFontTx/>
                        <a:buNone/>
                        <a:tabLst/>
                      </a:pPr>
                      <a:r>
                        <a:rPr kumimoji="0" lang="en-US" sz="800" b="0" i="0" u="none" strike="noStrike" cap="none" normalizeH="0" baseline="0" dirty="0" smtClean="0">
                          <a:ln>
                            <a:noFill/>
                          </a:ln>
                          <a:solidFill>
                            <a:schemeClr val="tx1"/>
                          </a:solidFill>
                          <a:effectLst/>
                          <a:latin typeface="CG Omega" charset="0"/>
                        </a:rPr>
                        <a:t>&lt;3.0</a:t>
                      </a:r>
                      <a:r>
                        <a:rPr kumimoji="0" lang="en-US" sz="800" b="0" i="1" u="none" strike="noStrike" cap="none" normalizeH="0" baseline="30000" dirty="0" smtClean="0">
                          <a:ln>
                            <a:noFill/>
                          </a:ln>
                          <a:solidFill>
                            <a:schemeClr val="tx1"/>
                          </a:solidFill>
                          <a:effectLst/>
                          <a:latin typeface="CG Omega" charset="0"/>
                        </a:rPr>
                        <a:t> c</a:t>
                      </a:r>
                      <a:endParaRPr kumimoji="0" lang="en-US" sz="1800" b="0" i="0" u="none" strike="noStrike" cap="none" normalizeH="0" baseline="0" dirty="0" smtClean="0">
                        <a:ln>
                          <a:noFill/>
                        </a:ln>
                        <a:solidFill>
                          <a:schemeClr val="tx1"/>
                        </a:solidFill>
                        <a:effectLst/>
                        <a:latin typeface="Times" pitchFamily="18" charset="0"/>
                      </a:endParaRPr>
                    </a:p>
                  </a:txBody>
                  <a:tcPr marT="34290" marB="3429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CCFFCC"/>
                    </a:solidFill>
                  </a:tcPr>
                </a:tc>
              </a:tr>
              <a:tr h="201959">
                <a:tc>
                  <a:txBody>
                    <a:bodyPr/>
                    <a:lstStyle/>
                    <a:p>
                      <a:pPr marL="0" marR="0" lvl="0" indent="0" algn="l" defTabSz="914400" rtl="0" eaLnBrk="0" fontAlgn="b" latinLnBrk="0" hangingPunct="0">
                        <a:lnSpc>
                          <a:spcPct val="100000"/>
                        </a:lnSpc>
                        <a:spcBef>
                          <a:spcPct val="0"/>
                        </a:spcBef>
                        <a:spcAft>
                          <a:spcPct val="0"/>
                        </a:spcAft>
                        <a:buClrTx/>
                        <a:buSzTx/>
                        <a:buFontTx/>
                        <a:buNone/>
                        <a:tabLst/>
                      </a:pPr>
                      <a:r>
                        <a:rPr kumimoji="0" lang="en-US" sz="800" b="0" i="0" u="none" strike="noStrike" cap="none" normalizeH="0" baseline="0" dirty="0" smtClean="0">
                          <a:ln>
                            <a:noFill/>
                          </a:ln>
                          <a:solidFill>
                            <a:schemeClr val="tx1"/>
                          </a:solidFill>
                          <a:effectLst/>
                          <a:latin typeface="CG Omega" charset="0"/>
                        </a:rPr>
                        <a:t>Mipolam</a:t>
                      </a:r>
                      <a:endParaRPr kumimoji="0" lang="en-US" sz="1800" b="0" i="0" u="none" strike="noStrike" cap="none" normalizeH="0" baseline="0" dirty="0" smtClean="0">
                        <a:ln>
                          <a:noFill/>
                        </a:ln>
                        <a:solidFill>
                          <a:schemeClr val="tx1"/>
                        </a:solidFill>
                        <a:effectLst/>
                        <a:latin typeface="Times" pitchFamily="18" charset="0"/>
                      </a:endParaRPr>
                    </a:p>
                  </a:txBody>
                  <a:tcPr marT="34290" marB="3429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 latinLnBrk="0" hangingPunct="0">
                        <a:lnSpc>
                          <a:spcPct val="100000"/>
                        </a:lnSpc>
                        <a:spcBef>
                          <a:spcPct val="0"/>
                        </a:spcBef>
                        <a:spcAft>
                          <a:spcPct val="0"/>
                        </a:spcAft>
                        <a:buClrTx/>
                        <a:buSzTx/>
                        <a:buFontTx/>
                        <a:buNone/>
                        <a:tabLst/>
                      </a:pPr>
                      <a:r>
                        <a:rPr kumimoji="0" lang="en-US" sz="800" b="0" i="0" u="none" strike="noStrike" cap="none" normalizeH="0" baseline="0" dirty="0" smtClean="0">
                          <a:ln>
                            <a:noFill/>
                          </a:ln>
                          <a:solidFill>
                            <a:schemeClr val="tx1"/>
                          </a:solidFill>
                          <a:effectLst/>
                          <a:latin typeface="CG Omega" charset="0"/>
                        </a:rPr>
                        <a:t>4.36</a:t>
                      </a:r>
                      <a:endParaRPr kumimoji="0" lang="en-US" sz="1800" b="0" i="0" u="none" strike="noStrike" cap="none" normalizeH="0" baseline="0" dirty="0" smtClean="0">
                        <a:ln>
                          <a:noFill/>
                        </a:ln>
                        <a:solidFill>
                          <a:schemeClr val="tx1"/>
                        </a:solidFill>
                        <a:effectLst/>
                        <a:latin typeface="Times" pitchFamily="18" charset="0"/>
                      </a:endParaRPr>
                    </a:p>
                  </a:txBody>
                  <a:tcPr marT="34290" marB="3429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 latinLnBrk="0" hangingPunct="0">
                        <a:lnSpc>
                          <a:spcPct val="100000"/>
                        </a:lnSpc>
                        <a:spcBef>
                          <a:spcPct val="0"/>
                        </a:spcBef>
                        <a:spcAft>
                          <a:spcPct val="0"/>
                        </a:spcAft>
                        <a:buClrTx/>
                        <a:buSzTx/>
                        <a:buFontTx/>
                        <a:buNone/>
                        <a:tabLst/>
                      </a:pPr>
                      <a:r>
                        <a:rPr kumimoji="0" lang="en-US" sz="800" b="0" i="0" u="none" strike="noStrike" cap="none" normalizeH="0" baseline="0" dirty="0" smtClean="0">
                          <a:ln>
                            <a:noFill/>
                          </a:ln>
                          <a:solidFill>
                            <a:schemeClr val="tx1"/>
                          </a:solidFill>
                          <a:effectLst/>
                          <a:latin typeface="CG Omega" charset="0"/>
                        </a:rPr>
                        <a:t>3.87</a:t>
                      </a:r>
                      <a:endParaRPr kumimoji="0" lang="en-US" sz="1800" b="0" i="0" u="none" strike="noStrike" cap="none" normalizeH="0" baseline="0" dirty="0" smtClean="0">
                        <a:ln>
                          <a:noFill/>
                        </a:ln>
                        <a:solidFill>
                          <a:schemeClr val="tx1"/>
                        </a:solidFill>
                        <a:effectLst/>
                        <a:latin typeface="Times" pitchFamily="18" charset="0"/>
                      </a:endParaRPr>
                    </a:p>
                  </a:txBody>
                  <a:tcPr marT="34290" marB="3429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 latinLnBrk="0" hangingPunct="0">
                        <a:lnSpc>
                          <a:spcPct val="100000"/>
                        </a:lnSpc>
                        <a:spcBef>
                          <a:spcPct val="0"/>
                        </a:spcBef>
                        <a:spcAft>
                          <a:spcPct val="0"/>
                        </a:spcAft>
                        <a:buClrTx/>
                        <a:buSzTx/>
                        <a:buFontTx/>
                        <a:buNone/>
                        <a:tabLst/>
                      </a:pPr>
                      <a:r>
                        <a:rPr kumimoji="0" lang="en-US" sz="800" b="0" i="0" u="none" strike="noStrike" cap="none" normalizeH="0" baseline="0" dirty="0" smtClean="0">
                          <a:ln>
                            <a:noFill/>
                          </a:ln>
                          <a:solidFill>
                            <a:schemeClr val="tx1"/>
                          </a:solidFill>
                          <a:effectLst/>
                          <a:latin typeface="CG Omega" charset="0"/>
                        </a:rPr>
                        <a:t>4.29</a:t>
                      </a:r>
                      <a:endParaRPr kumimoji="0" lang="en-US" sz="1800" b="0" i="0" u="none" strike="noStrike" cap="none" normalizeH="0" baseline="0" dirty="0" smtClean="0">
                        <a:ln>
                          <a:noFill/>
                        </a:ln>
                        <a:solidFill>
                          <a:schemeClr val="tx1"/>
                        </a:solidFill>
                        <a:effectLst/>
                        <a:latin typeface="Times" pitchFamily="18" charset="0"/>
                      </a:endParaRPr>
                    </a:p>
                  </a:txBody>
                  <a:tcPr marT="34290" marB="3429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 latinLnBrk="0" hangingPunct="0">
                        <a:lnSpc>
                          <a:spcPct val="100000"/>
                        </a:lnSpc>
                        <a:spcBef>
                          <a:spcPct val="0"/>
                        </a:spcBef>
                        <a:spcAft>
                          <a:spcPct val="0"/>
                        </a:spcAft>
                        <a:buClrTx/>
                        <a:buSzTx/>
                        <a:buFontTx/>
                        <a:buNone/>
                        <a:tabLst/>
                      </a:pPr>
                      <a:r>
                        <a:rPr kumimoji="0" lang="en-US" sz="800" b="0" i="0" u="none" strike="noStrike" cap="none" normalizeH="0" baseline="0" dirty="0" smtClean="0">
                          <a:ln>
                            <a:noFill/>
                          </a:ln>
                          <a:solidFill>
                            <a:schemeClr val="tx1"/>
                          </a:solidFill>
                          <a:effectLst/>
                          <a:latin typeface="CG Omega" charset="0"/>
                        </a:rPr>
                        <a:t>4.37</a:t>
                      </a:r>
                      <a:endParaRPr kumimoji="0" lang="en-US" sz="1800" b="0" i="0" u="none" strike="noStrike" cap="none" normalizeH="0" baseline="0" dirty="0" smtClean="0">
                        <a:ln>
                          <a:noFill/>
                        </a:ln>
                        <a:solidFill>
                          <a:schemeClr val="tx1"/>
                        </a:solidFill>
                        <a:effectLst/>
                        <a:latin typeface="Times" pitchFamily="18" charset="0"/>
                      </a:endParaRPr>
                    </a:p>
                  </a:txBody>
                  <a:tcPr marT="34290" marB="3429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 latinLnBrk="0" hangingPunct="0">
                        <a:lnSpc>
                          <a:spcPct val="100000"/>
                        </a:lnSpc>
                        <a:spcBef>
                          <a:spcPct val="0"/>
                        </a:spcBef>
                        <a:spcAft>
                          <a:spcPct val="0"/>
                        </a:spcAft>
                        <a:buClrTx/>
                        <a:buSzTx/>
                        <a:buFontTx/>
                        <a:buNone/>
                        <a:tabLst/>
                      </a:pPr>
                      <a:r>
                        <a:rPr kumimoji="0" lang="en-US" sz="800" b="0" i="0" u="none" strike="noStrike" cap="none" normalizeH="0" baseline="0" dirty="0" smtClean="0">
                          <a:ln>
                            <a:noFill/>
                          </a:ln>
                          <a:solidFill>
                            <a:schemeClr val="tx1"/>
                          </a:solidFill>
                          <a:effectLst/>
                          <a:latin typeface="CG Omega" charset="0"/>
                        </a:rPr>
                        <a:t>&lt;3.00</a:t>
                      </a:r>
                      <a:r>
                        <a:rPr kumimoji="0" lang="en-US" sz="800" b="0" i="1" u="none" strike="noStrike" cap="none" normalizeH="0" baseline="30000" dirty="0" smtClean="0">
                          <a:ln>
                            <a:noFill/>
                          </a:ln>
                          <a:solidFill>
                            <a:schemeClr val="tx1"/>
                          </a:solidFill>
                          <a:effectLst/>
                          <a:latin typeface="CG Omega" charset="0"/>
                        </a:rPr>
                        <a:t>c</a:t>
                      </a:r>
                      <a:endParaRPr kumimoji="0" lang="en-US" sz="1800" b="0" i="0" u="none" strike="noStrike" cap="none" normalizeH="0" baseline="0" dirty="0" smtClean="0">
                        <a:ln>
                          <a:noFill/>
                        </a:ln>
                        <a:solidFill>
                          <a:schemeClr val="tx1"/>
                        </a:solidFill>
                        <a:effectLst/>
                        <a:latin typeface="Times" pitchFamily="18" charset="0"/>
                      </a:endParaRPr>
                    </a:p>
                  </a:txBody>
                  <a:tcPr marT="34290" marB="3429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CCFFCC"/>
                    </a:solidFill>
                  </a:tcPr>
                </a:tc>
                <a:tc>
                  <a:txBody>
                    <a:bodyPr/>
                    <a:lstStyle/>
                    <a:p>
                      <a:pPr marL="0" marR="0" lvl="0" indent="0" algn="ctr" defTabSz="914400" rtl="0" eaLnBrk="0" fontAlgn="b" latinLnBrk="0" hangingPunct="0">
                        <a:lnSpc>
                          <a:spcPct val="100000"/>
                        </a:lnSpc>
                        <a:spcBef>
                          <a:spcPct val="0"/>
                        </a:spcBef>
                        <a:spcAft>
                          <a:spcPct val="0"/>
                        </a:spcAft>
                        <a:buClrTx/>
                        <a:buSzTx/>
                        <a:buFontTx/>
                        <a:buNone/>
                        <a:tabLst/>
                      </a:pPr>
                      <a:r>
                        <a:rPr kumimoji="0" lang="en-US" sz="800" b="0" i="0" u="none" strike="noStrike" cap="none" normalizeH="0" baseline="0" dirty="0" smtClean="0">
                          <a:ln>
                            <a:noFill/>
                          </a:ln>
                          <a:solidFill>
                            <a:schemeClr val="tx1"/>
                          </a:solidFill>
                          <a:effectLst/>
                          <a:latin typeface="CG Omega" charset="0"/>
                        </a:rPr>
                        <a:t>3.25</a:t>
                      </a:r>
                      <a:endParaRPr kumimoji="0" lang="en-US" sz="1800" b="0" i="0" u="none" strike="noStrike" cap="none" normalizeH="0" baseline="0" dirty="0" smtClean="0">
                        <a:ln>
                          <a:noFill/>
                        </a:ln>
                        <a:solidFill>
                          <a:schemeClr val="tx1"/>
                        </a:solidFill>
                        <a:effectLst/>
                        <a:latin typeface="Times" pitchFamily="18" charset="0"/>
                      </a:endParaRPr>
                    </a:p>
                  </a:txBody>
                  <a:tcPr marT="34290" marB="3429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01959">
                <a:tc>
                  <a:txBody>
                    <a:bodyPr/>
                    <a:lstStyle/>
                    <a:p>
                      <a:pPr marL="0" marR="0" lvl="0" indent="0" algn="l" defTabSz="914400" rtl="0" eaLnBrk="0" fontAlgn="b" latinLnBrk="0" hangingPunct="0">
                        <a:lnSpc>
                          <a:spcPct val="100000"/>
                        </a:lnSpc>
                        <a:spcBef>
                          <a:spcPct val="0"/>
                        </a:spcBef>
                        <a:spcAft>
                          <a:spcPct val="0"/>
                        </a:spcAft>
                        <a:buClrTx/>
                        <a:buSzTx/>
                        <a:buFontTx/>
                        <a:buNone/>
                        <a:tabLst/>
                      </a:pPr>
                      <a:r>
                        <a:rPr kumimoji="0" lang="en-US" sz="800" b="0" i="0" u="none" strike="noStrike" cap="none" normalizeH="0" baseline="0" dirty="0" smtClean="0">
                          <a:ln>
                            <a:noFill/>
                          </a:ln>
                          <a:solidFill>
                            <a:schemeClr val="tx1"/>
                          </a:solidFill>
                          <a:effectLst/>
                          <a:latin typeface="CG Omega" charset="0"/>
                        </a:rPr>
                        <a:t>Vinyl</a:t>
                      </a:r>
                      <a:endParaRPr kumimoji="0" lang="en-US" sz="1800" b="0" i="0" u="none" strike="noStrike" cap="none" normalizeH="0" baseline="0" dirty="0" smtClean="0">
                        <a:ln>
                          <a:noFill/>
                        </a:ln>
                        <a:solidFill>
                          <a:schemeClr val="tx1"/>
                        </a:solidFill>
                        <a:effectLst/>
                        <a:latin typeface="Times" pitchFamily="18" charset="0"/>
                      </a:endParaRPr>
                    </a:p>
                  </a:txBody>
                  <a:tcPr marT="34290" marB="3429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 latinLnBrk="0" hangingPunct="0">
                        <a:lnSpc>
                          <a:spcPct val="100000"/>
                        </a:lnSpc>
                        <a:spcBef>
                          <a:spcPct val="0"/>
                        </a:spcBef>
                        <a:spcAft>
                          <a:spcPct val="0"/>
                        </a:spcAft>
                        <a:buClrTx/>
                        <a:buSzTx/>
                        <a:buFontTx/>
                        <a:buNone/>
                        <a:tabLst/>
                      </a:pPr>
                      <a:r>
                        <a:rPr kumimoji="0" lang="en-US" sz="800" b="0" i="0" u="none" strike="noStrike" cap="none" normalizeH="0" baseline="0" dirty="0" smtClean="0">
                          <a:ln>
                            <a:noFill/>
                          </a:ln>
                          <a:solidFill>
                            <a:schemeClr val="tx1"/>
                          </a:solidFill>
                          <a:effectLst/>
                          <a:latin typeface="CG Omega" charset="0"/>
                        </a:rPr>
                        <a:t>4.08</a:t>
                      </a:r>
                      <a:endParaRPr kumimoji="0" lang="en-US" sz="1800" b="0" i="0" u="none" strike="noStrike" cap="none" normalizeH="0" baseline="0" dirty="0" smtClean="0">
                        <a:ln>
                          <a:noFill/>
                        </a:ln>
                        <a:solidFill>
                          <a:schemeClr val="tx1"/>
                        </a:solidFill>
                        <a:effectLst/>
                        <a:latin typeface="Times" pitchFamily="18" charset="0"/>
                      </a:endParaRPr>
                    </a:p>
                  </a:txBody>
                  <a:tcPr marT="34290" marB="3429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 latinLnBrk="0" hangingPunct="0">
                        <a:lnSpc>
                          <a:spcPct val="100000"/>
                        </a:lnSpc>
                        <a:spcBef>
                          <a:spcPct val="0"/>
                        </a:spcBef>
                        <a:spcAft>
                          <a:spcPct val="0"/>
                        </a:spcAft>
                        <a:buClrTx/>
                        <a:buSzTx/>
                        <a:buFontTx/>
                        <a:buNone/>
                        <a:tabLst/>
                      </a:pPr>
                      <a:r>
                        <a:rPr kumimoji="0" lang="en-US" sz="800" b="0" i="0" u="none" strike="noStrike" cap="none" normalizeH="0" baseline="0" dirty="0" smtClean="0">
                          <a:ln>
                            <a:noFill/>
                          </a:ln>
                          <a:solidFill>
                            <a:schemeClr val="tx1"/>
                          </a:solidFill>
                          <a:effectLst/>
                          <a:latin typeface="CG Omega" charset="0"/>
                        </a:rPr>
                        <a:t>3.68</a:t>
                      </a:r>
                      <a:endParaRPr kumimoji="0" lang="en-US" sz="1800" b="0" i="0" u="none" strike="noStrike" cap="none" normalizeH="0" baseline="0" dirty="0" smtClean="0">
                        <a:ln>
                          <a:noFill/>
                        </a:ln>
                        <a:solidFill>
                          <a:schemeClr val="tx1"/>
                        </a:solidFill>
                        <a:effectLst/>
                        <a:latin typeface="Times" pitchFamily="18" charset="0"/>
                      </a:endParaRPr>
                    </a:p>
                  </a:txBody>
                  <a:tcPr marT="34290" marB="3429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 latinLnBrk="0" hangingPunct="0">
                        <a:lnSpc>
                          <a:spcPct val="100000"/>
                        </a:lnSpc>
                        <a:spcBef>
                          <a:spcPct val="0"/>
                        </a:spcBef>
                        <a:spcAft>
                          <a:spcPct val="0"/>
                        </a:spcAft>
                        <a:buClrTx/>
                        <a:buSzTx/>
                        <a:buFontTx/>
                        <a:buNone/>
                        <a:tabLst/>
                      </a:pPr>
                      <a:r>
                        <a:rPr kumimoji="0" lang="en-US" sz="800" b="0" i="0" u="none" strike="noStrike" cap="none" normalizeH="0" baseline="0" dirty="0" smtClean="0">
                          <a:ln>
                            <a:noFill/>
                          </a:ln>
                          <a:solidFill>
                            <a:schemeClr val="tx1"/>
                          </a:solidFill>
                          <a:effectLst/>
                          <a:latin typeface="CG Omega" charset="0"/>
                        </a:rPr>
                        <a:t>3.93</a:t>
                      </a:r>
                      <a:endParaRPr kumimoji="0" lang="en-US" sz="1800" b="0" i="0" u="none" strike="noStrike" cap="none" normalizeH="0" baseline="0" dirty="0" smtClean="0">
                        <a:ln>
                          <a:noFill/>
                        </a:ln>
                        <a:solidFill>
                          <a:schemeClr val="tx1"/>
                        </a:solidFill>
                        <a:effectLst/>
                        <a:latin typeface="Times" pitchFamily="18" charset="0"/>
                      </a:endParaRPr>
                    </a:p>
                  </a:txBody>
                  <a:tcPr marT="34290" marB="3429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 latinLnBrk="0" hangingPunct="0">
                        <a:lnSpc>
                          <a:spcPct val="100000"/>
                        </a:lnSpc>
                        <a:spcBef>
                          <a:spcPct val="0"/>
                        </a:spcBef>
                        <a:spcAft>
                          <a:spcPct val="0"/>
                        </a:spcAft>
                        <a:buClrTx/>
                        <a:buSzTx/>
                        <a:buFontTx/>
                        <a:buNone/>
                        <a:tabLst/>
                      </a:pPr>
                      <a:r>
                        <a:rPr kumimoji="0" lang="en-US" sz="800" b="0" i="0" u="none" strike="noStrike" cap="none" normalizeH="0" baseline="0" dirty="0" smtClean="0">
                          <a:ln>
                            <a:noFill/>
                          </a:ln>
                          <a:solidFill>
                            <a:schemeClr val="tx1"/>
                          </a:solidFill>
                          <a:effectLst/>
                          <a:latin typeface="CG Omega" charset="0"/>
                        </a:rPr>
                        <a:t>2.61</a:t>
                      </a:r>
                      <a:endParaRPr kumimoji="0" lang="en-US" sz="1800" b="0" i="0" u="none" strike="noStrike" cap="none" normalizeH="0" baseline="0" dirty="0" smtClean="0">
                        <a:ln>
                          <a:noFill/>
                        </a:ln>
                        <a:solidFill>
                          <a:schemeClr val="tx1"/>
                        </a:solidFill>
                        <a:effectLst/>
                        <a:latin typeface="Times" pitchFamily="18" charset="0"/>
                      </a:endParaRPr>
                    </a:p>
                  </a:txBody>
                  <a:tcPr marT="34290" marB="3429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CCFFCC"/>
                    </a:solidFill>
                  </a:tcPr>
                </a:tc>
                <a:tc>
                  <a:txBody>
                    <a:bodyPr/>
                    <a:lstStyle/>
                    <a:p>
                      <a:pPr marL="0" marR="0" lvl="0" indent="0" algn="ctr" defTabSz="914400" rtl="0" eaLnBrk="0" fontAlgn="b" latinLnBrk="0" hangingPunct="0">
                        <a:lnSpc>
                          <a:spcPct val="100000"/>
                        </a:lnSpc>
                        <a:spcBef>
                          <a:spcPct val="0"/>
                        </a:spcBef>
                        <a:spcAft>
                          <a:spcPct val="0"/>
                        </a:spcAft>
                        <a:buClrTx/>
                        <a:buSzTx/>
                        <a:buFontTx/>
                        <a:buNone/>
                        <a:tabLst/>
                      </a:pPr>
                      <a:r>
                        <a:rPr kumimoji="0" lang="en-US" sz="800" b="0" i="0" u="none" strike="noStrike" cap="none" normalizeH="0" baseline="0" dirty="0" smtClean="0">
                          <a:ln>
                            <a:noFill/>
                          </a:ln>
                          <a:solidFill>
                            <a:schemeClr val="tx1"/>
                          </a:solidFill>
                          <a:effectLst/>
                          <a:latin typeface="CG Omega" charset="0"/>
                        </a:rPr>
                        <a:t>&lt;3.00</a:t>
                      </a:r>
                      <a:r>
                        <a:rPr kumimoji="0" lang="en-US" sz="800" b="0" i="1" u="none" strike="noStrike" cap="none" normalizeH="0" baseline="30000" dirty="0" smtClean="0">
                          <a:ln>
                            <a:noFill/>
                          </a:ln>
                          <a:solidFill>
                            <a:schemeClr val="tx1"/>
                          </a:solidFill>
                          <a:effectLst/>
                          <a:latin typeface="CG Omega" charset="0"/>
                        </a:rPr>
                        <a:t>c</a:t>
                      </a:r>
                      <a:endParaRPr kumimoji="0" lang="en-US" sz="1800" b="0" i="0" u="none" strike="noStrike" cap="none" normalizeH="0" baseline="0" dirty="0" smtClean="0">
                        <a:ln>
                          <a:noFill/>
                        </a:ln>
                        <a:solidFill>
                          <a:schemeClr val="tx1"/>
                        </a:solidFill>
                        <a:effectLst/>
                        <a:latin typeface="Times" pitchFamily="18" charset="0"/>
                      </a:endParaRPr>
                    </a:p>
                  </a:txBody>
                  <a:tcPr marT="34290" marB="3429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CCFFCC"/>
                    </a:solidFill>
                  </a:tcPr>
                </a:tc>
                <a:tc>
                  <a:txBody>
                    <a:bodyPr/>
                    <a:lstStyle/>
                    <a:p>
                      <a:pPr marL="0" marR="0" lvl="0" indent="0" algn="ctr" defTabSz="914400" rtl="0" eaLnBrk="0" fontAlgn="b" latinLnBrk="0" hangingPunct="0">
                        <a:lnSpc>
                          <a:spcPct val="100000"/>
                        </a:lnSpc>
                        <a:spcBef>
                          <a:spcPct val="0"/>
                        </a:spcBef>
                        <a:spcAft>
                          <a:spcPct val="0"/>
                        </a:spcAft>
                        <a:buClrTx/>
                        <a:buSzTx/>
                        <a:buFontTx/>
                        <a:buNone/>
                        <a:tabLst/>
                      </a:pPr>
                      <a:r>
                        <a:rPr kumimoji="0" lang="en-US" sz="800" b="0" i="0" u="none" strike="noStrike" cap="none" normalizeH="0" baseline="0" dirty="0" smtClean="0">
                          <a:ln>
                            <a:noFill/>
                          </a:ln>
                          <a:solidFill>
                            <a:schemeClr val="tx1"/>
                          </a:solidFill>
                          <a:effectLst/>
                          <a:latin typeface="CG Omega" charset="0"/>
                        </a:rPr>
                        <a:t>2.1</a:t>
                      </a:r>
                      <a:endParaRPr kumimoji="0" lang="en-US" sz="1800" b="0" i="0" u="none" strike="noStrike" cap="none" normalizeH="0" baseline="0" dirty="0" smtClean="0">
                        <a:ln>
                          <a:noFill/>
                        </a:ln>
                        <a:solidFill>
                          <a:schemeClr val="tx1"/>
                        </a:solidFill>
                        <a:effectLst/>
                        <a:latin typeface="Times" pitchFamily="18" charset="0"/>
                      </a:endParaRPr>
                    </a:p>
                  </a:txBody>
                  <a:tcPr marT="34290" marB="3429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CCFFCC"/>
                    </a:solidFill>
                  </a:tcPr>
                </a:tc>
              </a:tr>
              <a:tr h="201959">
                <a:tc>
                  <a:txBody>
                    <a:bodyPr/>
                    <a:lstStyle/>
                    <a:p>
                      <a:pPr marL="0" marR="0" lvl="0" indent="0" algn="l" defTabSz="914400" rtl="0" eaLnBrk="0" fontAlgn="b" latinLnBrk="0" hangingPunct="0">
                        <a:lnSpc>
                          <a:spcPct val="100000"/>
                        </a:lnSpc>
                        <a:spcBef>
                          <a:spcPct val="0"/>
                        </a:spcBef>
                        <a:spcAft>
                          <a:spcPct val="0"/>
                        </a:spcAft>
                        <a:buClrTx/>
                        <a:buSzTx/>
                        <a:buFontTx/>
                        <a:buNone/>
                        <a:tabLst/>
                      </a:pPr>
                      <a:r>
                        <a:rPr kumimoji="0" lang="en-US" sz="800" b="0" i="0" u="none" strike="noStrike" cap="none" normalizeH="0" baseline="0" dirty="0" smtClean="0">
                          <a:ln>
                            <a:noFill/>
                          </a:ln>
                          <a:solidFill>
                            <a:schemeClr val="tx1"/>
                          </a:solidFill>
                          <a:effectLst/>
                          <a:latin typeface="CG Omega" charset="0"/>
                        </a:rPr>
                        <a:t>Hardwood</a:t>
                      </a:r>
                      <a:endParaRPr kumimoji="0" lang="en-US" sz="1800" b="0" i="0" u="none" strike="noStrike" cap="none" normalizeH="0" baseline="0" dirty="0" smtClean="0">
                        <a:ln>
                          <a:noFill/>
                        </a:ln>
                        <a:solidFill>
                          <a:schemeClr val="tx1"/>
                        </a:solidFill>
                        <a:effectLst/>
                        <a:latin typeface="Times" pitchFamily="18" charset="0"/>
                      </a:endParaRPr>
                    </a:p>
                  </a:txBody>
                  <a:tcPr marT="34290" marB="3429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 latinLnBrk="0" hangingPunct="0">
                        <a:lnSpc>
                          <a:spcPct val="100000"/>
                        </a:lnSpc>
                        <a:spcBef>
                          <a:spcPct val="0"/>
                        </a:spcBef>
                        <a:spcAft>
                          <a:spcPct val="0"/>
                        </a:spcAft>
                        <a:buClrTx/>
                        <a:buSzTx/>
                        <a:buFontTx/>
                        <a:buNone/>
                        <a:tabLst/>
                      </a:pPr>
                      <a:r>
                        <a:rPr kumimoji="0" lang="en-US" sz="800" b="0" i="0" u="none" strike="noStrike" cap="none" normalizeH="0" baseline="0" dirty="0" smtClean="0">
                          <a:ln>
                            <a:noFill/>
                          </a:ln>
                          <a:solidFill>
                            <a:schemeClr val="tx1"/>
                          </a:solidFill>
                          <a:effectLst/>
                          <a:latin typeface="CG Omega" charset="0"/>
                        </a:rPr>
                        <a:t>5.18</a:t>
                      </a:r>
                      <a:endParaRPr kumimoji="0" lang="en-US" sz="1800" b="0" i="0" u="none" strike="noStrike" cap="none" normalizeH="0" baseline="0" dirty="0" smtClean="0">
                        <a:ln>
                          <a:noFill/>
                        </a:ln>
                        <a:solidFill>
                          <a:schemeClr val="tx1"/>
                        </a:solidFill>
                        <a:effectLst/>
                        <a:latin typeface="Times" pitchFamily="18" charset="0"/>
                      </a:endParaRPr>
                    </a:p>
                  </a:txBody>
                  <a:tcPr marT="34290" marB="3429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 latinLnBrk="0" hangingPunct="0">
                        <a:lnSpc>
                          <a:spcPct val="100000"/>
                        </a:lnSpc>
                        <a:spcBef>
                          <a:spcPct val="0"/>
                        </a:spcBef>
                        <a:spcAft>
                          <a:spcPct val="0"/>
                        </a:spcAft>
                        <a:buClrTx/>
                        <a:buSzTx/>
                        <a:buFontTx/>
                        <a:buNone/>
                        <a:tabLst/>
                      </a:pPr>
                      <a:r>
                        <a:rPr kumimoji="0" lang="en-US" sz="800" b="0" i="0" u="none" strike="noStrike" cap="none" normalizeH="0" baseline="0" dirty="0" smtClean="0">
                          <a:ln>
                            <a:noFill/>
                          </a:ln>
                          <a:solidFill>
                            <a:schemeClr val="tx1"/>
                          </a:solidFill>
                          <a:effectLst/>
                          <a:latin typeface="CG Omega" charset="0"/>
                        </a:rPr>
                        <a:t>&gt;4.54</a:t>
                      </a:r>
                      <a:r>
                        <a:rPr kumimoji="0" lang="en-US" sz="800" b="0" i="1" u="none" strike="noStrike" cap="none" normalizeH="0" baseline="30000" dirty="0" smtClean="0">
                          <a:ln>
                            <a:noFill/>
                          </a:ln>
                          <a:solidFill>
                            <a:schemeClr val="tx1"/>
                          </a:solidFill>
                          <a:effectLst/>
                          <a:latin typeface="CG Omega" charset="0"/>
                        </a:rPr>
                        <a:t> b</a:t>
                      </a:r>
                      <a:endParaRPr kumimoji="0" lang="en-US" sz="1800" b="0" i="0" u="none" strike="noStrike" cap="none" normalizeH="0" baseline="0" dirty="0" smtClean="0">
                        <a:ln>
                          <a:noFill/>
                        </a:ln>
                        <a:solidFill>
                          <a:schemeClr val="tx1"/>
                        </a:solidFill>
                        <a:effectLst/>
                        <a:latin typeface="Times" pitchFamily="18" charset="0"/>
                      </a:endParaRPr>
                    </a:p>
                  </a:txBody>
                  <a:tcPr marT="34290" marB="3429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 latinLnBrk="0" hangingPunct="0">
                        <a:lnSpc>
                          <a:spcPct val="100000"/>
                        </a:lnSpc>
                        <a:spcBef>
                          <a:spcPct val="0"/>
                        </a:spcBef>
                        <a:spcAft>
                          <a:spcPct val="0"/>
                        </a:spcAft>
                        <a:buClrTx/>
                        <a:buSzTx/>
                        <a:buFontTx/>
                        <a:buNone/>
                        <a:tabLst/>
                      </a:pPr>
                      <a:r>
                        <a:rPr kumimoji="0" lang="en-US" sz="800" b="0" i="0" u="none" strike="noStrike" cap="none" normalizeH="0" baseline="0" dirty="0" smtClean="0">
                          <a:ln>
                            <a:noFill/>
                          </a:ln>
                          <a:solidFill>
                            <a:schemeClr val="tx1"/>
                          </a:solidFill>
                          <a:effectLst/>
                          <a:latin typeface="CG Omega" charset="0"/>
                        </a:rPr>
                        <a:t>5.26</a:t>
                      </a:r>
                      <a:endParaRPr kumimoji="0" lang="en-US" sz="1800" b="0" i="0" u="none" strike="noStrike" cap="none" normalizeH="0" baseline="0" dirty="0" smtClean="0">
                        <a:ln>
                          <a:noFill/>
                        </a:ln>
                        <a:solidFill>
                          <a:schemeClr val="tx1"/>
                        </a:solidFill>
                        <a:effectLst/>
                        <a:latin typeface="Times" pitchFamily="18" charset="0"/>
                      </a:endParaRPr>
                    </a:p>
                  </a:txBody>
                  <a:tcPr marT="34290" marB="3429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 latinLnBrk="0" hangingPunct="0">
                        <a:lnSpc>
                          <a:spcPct val="100000"/>
                        </a:lnSpc>
                        <a:spcBef>
                          <a:spcPct val="0"/>
                        </a:spcBef>
                        <a:spcAft>
                          <a:spcPct val="0"/>
                        </a:spcAft>
                        <a:buClrTx/>
                        <a:buSzTx/>
                        <a:buFontTx/>
                        <a:buNone/>
                        <a:tabLst/>
                      </a:pPr>
                      <a:r>
                        <a:rPr kumimoji="0" lang="en-US" sz="800" b="0" i="0" u="none" strike="noStrike" cap="none" normalizeH="0" baseline="0" dirty="0" smtClean="0">
                          <a:ln>
                            <a:noFill/>
                          </a:ln>
                          <a:solidFill>
                            <a:schemeClr val="tx1"/>
                          </a:solidFill>
                          <a:effectLst/>
                          <a:latin typeface="CG Omega" charset="0"/>
                        </a:rPr>
                        <a:t>3.2</a:t>
                      </a:r>
                      <a:endParaRPr kumimoji="0" lang="en-US" sz="1800" b="0" i="0" u="none" strike="noStrike" cap="none" normalizeH="0" baseline="0" dirty="0" smtClean="0">
                        <a:ln>
                          <a:noFill/>
                        </a:ln>
                        <a:solidFill>
                          <a:schemeClr val="tx1"/>
                        </a:solidFill>
                        <a:effectLst/>
                        <a:latin typeface="Times" pitchFamily="18" charset="0"/>
                      </a:endParaRPr>
                    </a:p>
                  </a:txBody>
                  <a:tcPr marT="34290" marB="3429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 latinLnBrk="0" hangingPunct="0">
                        <a:lnSpc>
                          <a:spcPct val="100000"/>
                        </a:lnSpc>
                        <a:spcBef>
                          <a:spcPct val="0"/>
                        </a:spcBef>
                        <a:spcAft>
                          <a:spcPct val="0"/>
                        </a:spcAft>
                        <a:buClrTx/>
                        <a:buSzTx/>
                        <a:buFontTx/>
                        <a:buNone/>
                        <a:tabLst/>
                      </a:pPr>
                      <a:r>
                        <a:rPr kumimoji="0" lang="en-US" sz="800" b="0" i="0" u="none" strike="noStrike" cap="none" normalizeH="0" baseline="0" dirty="0" smtClean="0">
                          <a:ln>
                            <a:noFill/>
                          </a:ln>
                          <a:solidFill>
                            <a:schemeClr val="tx1"/>
                          </a:solidFill>
                          <a:effectLst/>
                          <a:latin typeface="CG Omega" charset="0"/>
                        </a:rPr>
                        <a:t>&lt;3.00</a:t>
                      </a:r>
                      <a:r>
                        <a:rPr kumimoji="0" lang="en-US" sz="800" b="0" i="1" u="none" strike="noStrike" cap="none" normalizeH="0" baseline="30000" dirty="0" smtClean="0">
                          <a:ln>
                            <a:noFill/>
                          </a:ln>
                          <a:solidFill>
                            <a:schemeClr val="tx1"/>
                          </a:solidFill>
                          <a:effectLst/>
                          <a:latin typeface="CG Omega" charset="0"/>
                        </a:rPr>
                        <a:t>c</a:t>
                      </a:r>
                      <a:endParaRPr kumimoji="0" lang="en-US" sz="1800" b="0" i="0" u="none" strike="noStrike" cap="none" normalizeH="0" baseline="0" dirty="0" smtClean="0">
                        <a:ln>
                          <a:noFill/>
                        </a:ln>
                        <a:solidFill>
                          <a:schemeClr val="tx1"/>
                        </a:solidFill>
                        <a:effectLst/>
                        <a:latin typeface="Times" pitchFamily="18" charset="0"/>
                      </a:endParaRPr>
                    </a:p>
                  </a:txBody>
                  <a:tcPr marT="34290" marB="3429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CCFFCC"/>
                    </a:solidFill>
                  </a:tcPr>
                </a:tc>
                <a:tc>
                  <a:txBody>
                    <a:bodyPr/>
                    <a:lstStyle/>
                    <a:p>
                      <a:pPr marL="0" marR="0" lvl="0" indent="0" algn="ctr" defTabSz="914400" rtl="0" eaLnBrk="0" fontAlgn="b" latinLnBrk="0" hangingPunct="0">
                        <a:lnSpc>
                          <a:spcPct val="100000"/>
                        </a:lnSpc>
                        <a:spcBef>
                          <a:spcPct val="0"/>
                        </a:spcBef>
                        <a:spcAft>
                          <a:spcPct val="0"/>
                        </a:spcAft>
                        <a:buClrTx/>
                        <a:buSzTx/>
                        <a:buFontTx/>
                        <a:buNone/>
                        <a:tabLst/>
                      </a:pPr>
                      <a:r>
                        <a:rPr kumimoji="0" lang="en-US" sz="800" b="0" i="0" u="none" strike="noStrike" cap="none" normalizeH="0" baseline="0" dirty="0" smtClean="0">
                          <a:ln>
                            <a:noFill/>
                          </a:ln>
                          <a:solidFill>
                            <a:schemeClr val="tx1"/>
                          </a:solidFill>
                          <a:effectLst/>
                          <a:latin typeface="CG Omega" charset="0"/>
                        </a:rPr>
                        <a:t>2.59</a:t>
                      </a:r>
                      <a:endParaRPr kumimoji="0" lang="en-US" sz="1800" b="0" i="0" u="none" strike="noStrike" cap="none" normalizeH="0" baseline="0" dirty="0" smtClean="0">
                        <a:ln>
                          <a:noFill/>
                        </a:ln>
                        <a:solidFill>
                          <a:schemeClr val="tx1"/>
                        </a:solidFill>
                        <a:effectLst/>
                        <a:latin typeface="Times" pitchFamily="18" charset="0"/>
                      </a:endParaRPr>
                    </a:p>
                  </a:txBody>
                  <a:tcPr marT="34290" marB="3429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CCFFCC"/>
                    </a:solidFill>
                  </a:tcPr>
                </a:tc>
              </a:tr>
              <a:tr h="328183">
                <a:tc>
                  <a:txBody>
                    <a:bodyPr/>
                    <a:lstStyle/>
                    <a:p>
                      <a:pPr marL="0" marR="0" lvl="0" indent="0" algn="l" defTabSz="914400" rtl="0" eaLnBrk="0" fontAlgn="b" latinLnBrk="0" hangingPunct="0">
                        <a:lnSpc>
                          <a:spcPct val="100000"/>
                        </a:lnSpc>
                        <a:spcBef>
                          <a:spcPct val="0"/>
                        </a:spcBef>
                        <a:spcAft>
                          <a:spcPct val="0"/>
                        </a:spcAft>
                        <a:buClrTx/>
                        <a:buSzTx/>
                        <a:buFontTx/>
                        <a:buNone/>
                        <a:tabLst/>
                      </a:pPr>
                      <a:r>
                        <a:rPr kumimoji="0" lang="en-US" sz="800" b="0" i="0" u="none" strike="noStrike" cap="none" normalizeH="0" baseline="0" dirty="0" smtClean="0">
                          <a:ln>
                            <a:noFill/>
                          </a:ln>
                          <a:solidFill>
                            <a:schemeClr val="tx1"/>
                          </a:solidFill>
                          <a:effectLst/>
                          <a:latin typeface="CG Omega" charset="0"/>
                        </a:rPr>
                        <a:t>Melamine Covered Wood</a:t>
                      </a:r>
                      <a:endParaRPr kumimoji="0" lang="en-US" sz="1800" b="0" i="0" u="none" strike="noStrike" cap="none" normalizeH="0" baseline="0" dirty="0" smtClean="0">
                        <a:ln>
                          <a:noFill/>
                        </a:ln>
                        <a:solidFill>
                          <a:schemeClr val="tx1"/>
                        </a:solidFill>
                        <a:effectLst/>
                        <a:latin typeface="Times" pitchFamily="18" charset="0"/>
                      </a:endParaRPr>
                    </a:p>
                  </a:txBody>
                  <a:tcPr marT="34290" marB="3429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 latinLnBrk="0" hangingPunct="0">
                        <a:lnSpc>
                          <a:spcPct val="100000"/>
                        </a:lnSpc>
                        <a:spcBef>
                          <a:spcPct val="0"/>
                        </a:spcBef>
                        <a:spcAft>
                          <a:spcPct val="0"/>
                        </a:spcAft>
                        <a:buClrTx/>
                        <a:buSzTx/>
                        <a:buFontTx/>
                        <a:buNone/>
                        <a:tabLst/>
                      </a:pPr>
                      <a:r>
                        <a:rPr kumimoji="0" lang="en-US" sz="800" b="0" i="0" u="none" strike="noStrike" cap="none" normalizeH="0" baseline="0" dirty="0" smtClean="0">
                          <a:ln>
                            <a:noFill/>
                          </a:ln>
                          <a:solidFill>
                            <a:schemeClr val="tx1"/>
                          </a:solidFill>
                          <a:effectLst/>
                          <a:latin typeface="CG Omega" charset="0"/>
                        </a:rPr>
                        <a:t>&gt;5.38</a:t>
                      </a:r>
                      <a:r>
                        <a:rPr kumimoji="0" lang="en-US" sz="800" b="0" i="1" u="none" strike="noStrike" cap="none" normalizeH="0" baseline="30000" dirty="0" smtClean="0">
                          <a:ln>
                            <a:noFill/>
                          </a:ln>
                          <a:solidFill>
                            <a:schemeClr val="tx1"/>
                          </a:solidFill>
                          <a:effectLst/>
                          <a:latin typeface="CG Omega" charset="0"/>
                        </a:rPr>
                        <a:t> b</a:t>
                      </a:r>
                      <a:endParaRPr kumimoji="0" lang="en-US" sz="1800" b="0" i="0" u="none" strike="noStrike" cap="none" normalizeH="0" baseline="0" dirty="0" smtClean="0">
                        <a:ln>
                          <a:noFill/>
                        </a:ln>
                        <a:solidFill>
                          <a:schemeClr val="tx1"/>
                        </a:solidFill>
                        <a:effectLst/>
                        <a:latin typeface="Times" pitchFamily="18" charset="0"/>
                      </a:endParaRPr>
                    </a:p>
                  </a:txBody>
                  <a:tcPr marT="34290" marB="3429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 latinLnBrk="0" hangingPunct="0">
                        <a:lnSpc>
                          <a:spcPct val="100000"/>
                        </a:lnSpc>
                        <a:spcBef>
                          <a:spcPct val="0"/>
                        </a:spcBef>
                        <a:spcAft>
                          <a:spcPct val="0"/>
                        </a:spcAft>
                        <a:buClrTx/>
                        <a:buSzTx/>
                        <a:buFontTx/>
                        <a:buNone/>
                        <a:tabLst/>
                      </a:pPr>
                      <a:r>
                        <a:rPr kumimoji="0" lang="en-US" sz="800" b="0" i="0" u="none" strike="noStrike" cap="none" normalizeH="0" baseline="0" dirty="0" smtClean="0">
                          <a:ln>
                            <a:noFill/>
                          </a:ln>
                          <a:solidFill>
                            <a:schemeClr val="tx1"/>
                          </a:solidFill>
                          <a:effectLst/>
                          <a:latin typeface="CG Omega" charset="0"/>
                        </a:rPr>
                        <a:t>&gt;5.64</a:t>
                      </a:r>
                      <a:r>
                        <a:rPr kumimoji="0" lang="en-US" sz="800" b="0" i="1" u="none" strike="noStrike" cap="none" normalizeH="0" baseline="30000" dirty="0" smtClean="0">
                          <a:ln>
                            <a:noFill/>
                          </a:ln>
                          <a:solidFill>
                            <a:schemeClr val="tx1"/>
                          </a:solidFill>
                          <a:effectLst/>
                          <a:latin typeface="CG Omega" charset="0"/>
                        </a:rPr>
                        <a:t> b</a:t>
                      </a:r>
                      <a:endParaRPr kumimoji="0" lang="en-US" sz="1800" b="0" i="0" u="none" strike="noStrike" cap="none" normalizeH="0" baseline="0" dirty="0" smtClean="0">
                        <a:ln>
                          <a:noFill/>
                        </a:ln>
                        <a:solidFill>
                          <a:schemeClr val="tx1"/>
                        </a:solidFill>
                        <a:effectLst/>
                        <a:latin typeface="Times" pitchFamily="18" charset="0"/>
                      </a:endParaRPr>
                    </a:p>
                  </a:txBody>
                  <a:tcPr marT="34290" marB="3429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 latinLnBrk="0" hangingPunct="0">
                        <a:lnSpc>
                          <a:spcPct val="100000"/>
                        </a:lnSpc>
                        <a:spcBef>
                          <a:spcPct val="0"/>
                        </a:spcBef>
                        <a:spcAft>
                          <a:spcPct val="0"/>
                        </a:spcAft>
                        <a:buClrTx/>
                        <a:buSzTx/>
                        <a:buFontTx/>
                        <a:buNone/>
                        <a:tabLst/>
                      </a:pPr>
                      <a:r>
                        <a:rPr kumimoji="0" lang="en-US" sz="800" b="0" i="0" u="none" strike="noStrike" cap="none" normalizeH="0" baseline="0" dirty="0" smtClean="0">
                          <a:ln>
                            <a:noFill/>
                          </a:ln>
                          <a:solidFill>
                            <a:schemeClr val="tx1"/>
                          </a:solidFill>
                          <a:effectLst/>
                          <a:latin typeface="CG Omega" charset="0"/>
                        </a:rPr>
                        <a:t>&gt;5.09</a:t>
                      </a:r>
                      <a:r>
                        <a:rPr kumimoji="0" lang="en-US" sz="800" b="0" i="1" u="none" strike="noStrike" cap="none" normalizeH="0" baseline="30000" dirty="0" smtClean="0">
                          <a:ln>
                            <a:noFill/>
                          </a:ln>
                          <a:solidFill>
                            <a:schemeClr val="tx1"/>
                          </a:solidFill>
                          <a:effectLst/>
                          <a:latin typeface="CG Omega" charset="0"/>
                        </a:rPr>
                        <a:t> b</a:t>
                      </a:r>
                      <a:endParaRPr kumimoji="0" lang="en-US" sz="1800" b="0" i="0" u="none" strike="noStrike" cap="none" normalizeH="0" baseline="0" dirty="0" smtClean="0">
                        <a:ln>
                          <a:noFill/>
                        </a:ln>
                        <a:solidFill>
                          <a:schemeClr val="tx1"/>
                        </a:solidFill>
                        <a:effectLst/>
                        <a:latin typeface="Times" pitchFamily="18" charset="0"/>
                      </a:endParaRPr>
                    </a:p>
                  </a:txBody>
                  <a:tcPr marT="34290" marB="3429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 latinLnBrk="0" hangingPunct="0">
                        <a:lnSpc>
                          <a:spcPct val="100000"/>
                        </a:lnSpc>
                        <a:spcBef>
                          <a:spcPct val="0"/>
                        </a:spcBef>
                        <a:spcAft>
                          <a:spcPct val="0"/>
                        </a:spcAft>
                        <a:buClrTx/>
                        <a:buSzTx/>
                        <a:buFontTx/>
                        <a:buNone/>
                        <a:tabLst/>
                      </a:pPr>
                      <a:r>
                        <a:rPr kumimoji="0" lang="en-US" sz="800" b="0" i="0" u="none" strike="noStrike" cap="none" normalizeH="0" baseline="0" dirty="0" smtClean="0">
                          <a:ln>
                            <a:noFill/>
                          </a:ln>
                          <a:solidFill>
                            <a:schemeClr val="tx1"/>
                          </a:solidFill>
                          <a:effectLst/>
                          <a:latin typeface="CG Omega" charset="0"/>
                        </a:rPr>
                        <a:t>&gt;5.12</a:t>
                      </a:r>
                      <a:r>
                        <a:rPr kumimoji="0" lang="en-US" sz="800" b="0" i="1" u="none" strike="noStrike" cap="none" normalizeH="0" baseline="30000" dirty="0" smtClean="0">
                          <a:ln>
                            <a:noFill/>
                          </a:ln>
                          <a:solidFill>
                            <a:schemeClr val="tx1"/>
                          </a:solidFill>
                          <a:effectLst/>
                          <a:latin typeface="CG Omega" charset="0"/>
                        </a:rPr>
                        <a:t> b</a:t>
                      </a:r>
                      <a:endParaRPr kumimoji="0" lang="en-US" sz="1800" b="0" i="0" u="none" strike="noStrike" cap="none" normalizeH="0" baseline="0" dirty="0" smtClean="0">
                        <a:ln>
                          <a:noFill/>
                        </a:ln>
                        <a:solidFill>
                          <a:schemeClr val="tx1"/>
                        </a:solidFill>
                        <a:effectLst/>
                        <a:latin typeface="Times" pitchFamily="18" charset="0"/>
                      </a:endParaRPr>
                    </a:p>
                  </a:txBody>
                  <a:tcPr marT="34290" marB="3429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 latinLnBrk="0" hangingPunct="0">
                        <a:lnSpc>
                          <a:spcPct val="100000"/>
                        </a:lnSpc>
                        <a:spcBef>
                          <a:spcPct val="0"/>
                        </a:spcBef>
                        <a:spcAft>
                          <a:spcPct val="0"/>
                        </a:spcAft>
                        <a:buClrTx/>
                        <a:buSzTx/>
                        <a:buFontTx/>
                        <a:buNone/>
                        <a:tabLst/>
                      </a:pPr>
                      <a:r>
                        <a:rPr kumimoji="0" lang="en-US" sz="800" b="0" i="0" u="none" strike="noStrike" cap="none" normalizeH="0" baseline="0" dirty="0" smtClean="0">
                          <a:ln>
                            <a:noFill/>
                          </a:ln>
                          <a:solidFill>
                            <a:schemeClr val="tx1"/>
                          </a:solidFill>
                          <a:effectLst/>
                          <a:latin typeface="CG Omega" charset="0"/>
                        </a:rPr>
                        <a:t>3.65</a:t>
                      </a:r>
                      <a:endParaRPr kumimoji="0" lang="en-US" sz="1800" b="0" i="0" u="none" strike="noStrike" cap="none" normalizeH="0" baseline="0" dirty="0" smtClean="0">
                        <a:ln>
                          <a:noFill/>
                        </a:ln>
                        <a:solidFill>
                          <a:schemeClr val="tx1"/>
                        </a:solidFill>
                        <a:effectLst/>
                        <a:latin typeface="Times" pitchFamily="18" charset="0"/>
                      </a:endParaRPr>
                    </a:p>
                  </a:txBody>
                  <a:tcPr marT="34290" marB="3429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 latinLnBrk="0" hangingPunct="0">
                        <a:lnSpc>
                          <a:spcPct val="100000"/>
                        </a:lnSpc>
                        <a:spcBef>
                          <a:spcPct val="0"/>
                        </a:spcBef>
                        <a:spcAft>
                          <a:spcPct val="0"/>
                        </a:spcAft>
                        <a:buClrTx/>
                        <a:buSzTx/>
                        <a:buFontTx/>
                        <a:buNone/>
                        <a:tabLst/>
                      </a:pPr>
                      <a:r>
                        <a:rPr kumimoji="0" lang="en-US" sz="800" b="0" i="0" u="none" strike="noStrike" cap="none" normalizeH="0" baseline="0" dirty="0" smtClean="0">
                          <a:ln>
                            <a:noFill/>
                          </a:ln>
                          <a:solidFill>
                            <a:schemeClr val="tx1"/>
                          </a:solidFill>
                          <a:effectLst/>
                          <a:latin typeface="CG Omega" charset="0"/>
                        </a:rPr>
                        <a:t>3.95</a:t>
                      </a:r>
                      <a:endParaRPr kumimoji="0" lang="en-US" sz="1800" b="0" i="0" u="none" strike="noStrike" cap="none" normalizeH="0" baseline="0" dirty="0" smtClean="0">
                        <a:ln>
                          <a:noFill/>
                        </a:ln>
                        <a:solidFill>
                          <a:schemeClr val="tx1"/>
                        </a:solidFill>
                        <a:effectLst/>
                        <a:latin typeface="Times" pitchFamily="18" charset="0"/>
                      </a:endParaRPr>
                    </a:p>
                  </a:txBody>
                  <a:tcPr marT="34290" marB="3429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01959">
                <a:tc>
                  <a:txBody>
                    <a:bodyPr/>
                    <a:lstStyle/>
                    <a:p>
                      <a:pPr marL="0" marR="0" lvl="0" indent="0" algn="l" defTabSz="914400" rtl="0" eaLnBrk="0" fontAlgn="b" latinLnBrk="0" hangingPunct="0">
                        <a:lnSpc>
                          <a:spcPct val="100000"/>
                        </a:lnSpc>
                        <a:spcBef>
                          <a:spcPct val="0"/>
                        </a:spcBef>
                        <a:spcAft>
                          <a:spcPct val="0"/>
                        </a:spcAft>
                        <a:buClrTx/>
                        <a:buSzTx/>
                        <a:buFontTx/>
                        <a:buNone/>
                        <a:tabLst/>
                      </a:pPr>
                      <a:r>
                        <a:rPr kumimoji="0" lang="en-US" sz="800" b="0" i="0" u="none" strike="noStrike" cap="none" normalizeH="0" baseline="0" dirty="0" smtClean="0">
                          <a:ln>
                            <a:noFill/>
                          </a:ln>
                          <a:solidFill>
                            <a:schemeClr val="tx1"/>
                          </a:solidFill>
                          <a:effectLst/>
                          <a:latin typeface="CG Omega" charset="0"/>
                        </a:rPr>
                        <a:t>Plastic</a:t>
                      </a:r>
                      <a:endParaRPr kumimoji="0" lang="en-US" sz="1800" b="0" i="0" u="none" strike="noStrike" cap="none" normalizeH="0" baseline="0" dirty="0" smtClean="0">
                        <a:ln>
                          <a:noFill/>
                        </a:ln>
                        <a:solidFill>
                          <a:schemeClr val="tx1"/>
                        </a:solidFill>
                        <a:effectLst/>
                        <a:latin typeface="Times" pitchFamily="18" charset="0"/>
                      </a:endParaRPr>
                    </a:p>
                  </a:txBody>
                  <a:tcPr marT="34290" marB="3429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 latinLnBrk="0" hangingPunct="0">
                        <a:lnSpc>
                          <a:spcPct val="100000"/>
                        </a:lnSpc>
                        <a:spcBef>
                          <a:spcPct val="0"/>
                        </a:spcBef>
                        <a:spcAft>
                          <a:spcPct val="0"/>
                        </a:spcAft>
                        <a:buClrTx/>
                        <a:buSzTx/>
                        <a:buFontTx/>
                        <a:buNone/>
                        <a:tabLst/>
                      </a:pPr>
                      <a:r>
                        <a:rPr kumimoji="0" lang="en-US" sz="800" b="0" i="0" u="none" strike="noStrike" cap="none" normalizeH="0" baseline="0" dirty="0" smtClean="0">
                          <a:ln>
                            <a:noFill/>
                          </a:ln>
                          <a:solidFill>
                            <a:schemeClr val="tx1"/>
                          </a:solidFill>
                          <a:effectLst/>
                          <a:latin typeface="CG Omega" charset="0"/>
                        </a:rPr>
                        <a:t>&gt;5.73</a:t>
                      </a:r>
                      <a:r>
                        <a:rPr kumimoji="0" lang="en-US" sz="800" b="0" i="1" u="none" strike="noStrike" cap="none" normalizeH="0" baseline="30000" dirty="0" smtClean="0">
                          <a:ln>
                            <a:noFill/>
                          </a:ln>
                          <a:solidFill>
                            <a:schemeClr val="tx1"/>
                          </a:solidFill>
                          <a:effectLst/>
                          <a:latin typeface="CG Omega" charset="0"/>
                        </a:rPr>
                        <a:t> b</a:t>
                      </a:r>
                      <a:endParaRPr kumimoji="0" lang="en-US" sz="1800" b="0" i="0" u="none" strike="noStrike" cap="none" normalizeH="0" baseline="0" dirty="0" smtClean="0">
                        <a:ln>
                          <a:noFill/>
                        </a:ln>
                        <a:solidFill>
                          <a:schemeClr val="tx1"/>
                        </a:solidFill>
                        <a:effectLst/>
                        <a:latin typeface="Times" pitchFamily="18" charset="0"/>
                      </a:endParaRPr>
                    </a:p>
                  </a:txBody>
                  <a:tcPr marT="34290" marB="3429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 latinLnBrk="0" hangingPunct="0">
                        <a:lnSpc>
                          <a:spcPct val="100000"/>
                        </a:lnSpc>
                        <a:spcBef>
                          <a:spcPct val="0"/>
                        </a:spcBef>
                        <a:spcAft>
                          <a:spcPct val="0"/>
                        </a:spcAft>
                        <a:buClrTx/>
                        <a:buSzTx/>
                        <a:buFontTx/>
                        <a:buNone/>
                        <a:tabLst/>
                      </a:pPr>
                      <a:r>
                        <a:rPr kumimoji="0" lang="en-US" sz="800" b="0" i="0" u="none" strike="noStrike" cap="none" normalizeH="0" baseline="0" dirty="0" smtClean="0">
                          <a:ln>
                            <a:noFill/>
                          </a:ln>
                          <a:solidFill>
                            <a:schemeClr val="tx1"/>
                          </a:solidFill>
                          <a:effectLst/>
                          <a:latin typeface="CG Omega" charset="0"/>
                        </a:rPr>
                        <a:t>&gt;5.32</a:t>
                      </a:r>
                      <a:r>
                        <a:rPr kumimoji="0" lang="en-US" sz="800" b="0" i="1" u="none" strike="noStrike" cap="none" normalizeH="0" baseline="30000" dirty="0" smtClean="0">
                          <a:ln>
                            <a:noFill/>
                          </a:ln>
                          <a:solidFill>
                            <a:schemeClr val="tx1"/>
                          </a:solidFill>
                          <a:effectLst/>
                          <a:latin typeface="CG Omega" charset="0"/>
                        </a:rPr>
                        <a:t> b</a:t>
                      </a:r>
                      <a:endParaRPr kumimoji="0" lang="en-US" sz="1800" b="0" i="0" u="none" strike="noStrike" cap="none" normalizeH="0" baseline="0" dirty="0" smtClean="0">
                        <a:ln>
                          <a:noFill/>
                        </a:ln>
                        <a:solidFill>
                          <a:schemeClr val="tx1"/>
                        </a:solidFill>
                        <a:effectLst/>
                        <a:latin typeface="Times" pitchFamily="18" charset="0"/>
                      </a:endParaRPr>
                    </a:p>
                  </a:txBody>
                  <a:tcPr marT="34290" marB="3429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 latinLnBrk="0" hangingPunct="0">
                        <a:lnSpc>
                          <a:spcPct val="100000"/>
                        </a:lnSpc>
                        <a:spcBef>
                          <a:spcPct val="0"/>
                        </a:spcBef>
                        <a:spcAft>
                          <a:spcPct val="0"/>
                        </a:spcAft>
                        <a:buClrTx/>
                        <a:buSzTx/>
                        <a:buFontTx/>
                        <a:buNone/>
                        <a:tabLst/>
                      </a:pPr>
                      <a:r>
                        <a:rPr kumimoji="0" lang="en-US" sz="800" b="0" i="0" u="none" strike="noStrike" cap="none" normalizeH="0" baseline="0" dirty="0" smtClean="0">
                          <a:ln>
                            <a:noFill/>
                          </a:ln>
                          <a:solidFill>
                            <a:schemeClr val="tx1"/>
                          </a:solidFill>
                          <a:effectLst/>
                          <a:latin typeface="CG Omega" charset="0"/>
                        </a:rPr>
                        <a:t>&gt;5.05</a:t>
                      </a:r>
                      <a:r>
                        <a:rPr kumimoji="0" lang="en-US" sz="800" b="0" i="1" u="none" strike="noStrike" cap="none" normalizeH="0" baseline="30000" dirty="0" smtClean="0">
                          <a:ln>
                            <a:noFill/>
                          </a:ln>
                          <a:solidFill>
                            <a:schemeClr val="tx1"/>
                          </a:solidFill>
                          <a:effectLst/>
                          <a:latin typeface="CG Omega" charset="0"/>
                        </a:rPr>
                        <a:t> b</a:t>
                      </a:r>
                      <a:endParaRPr kumimoji="0" lang="en-US" sz="1800" b="0" i="0" u="none" strike="noStrike" cap="none" normalizeH="0" baseline="0" dirty="0" smtClean="0">
                        <a:ln>
                          <a:noFill/>
                        </a:ln>
                        <a:solidFill>
                          <a:schemeClr val="tx1"/>
                        </a:solidFill>
                        <a:effectLst/>
                        <a:latin typeface="Times" pitchFamily="18" charset="0"/>
                      </a:endParaRPr>
                    </a:p>
                  </a:txBody>
                  <a:tcPr marT="34290" marB="3429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 latinLnBrk="0" hangingPunct="0">
                        <a:lnSpc>
                          <a:spcPct val="100000"/>
                        </a:lnSpc>
                        <a:spcBef>
                          <a:spcPct val="0"/>
                        </a:spcBef>
                        <a:spcAft>
                          <a:spcPct val="0"/>
                        </a:spcAft>
                        <a:buClrTx/>
                        <a:buSzTx/>
                        <a:buFontTx/>
                        <a:buNone/>
                        <a:tabLst/>
                      </a:pPr>
                      <a:r>
                        <a:rPr kumimoji="0" lang="en-US" sz="800" b="0" i="0" u="none" strike="noStrike" cap="none" normalizeH="0" baseline="0" dirty="0" smtClean="0">
                          <a:ln>
                            <a:noFill/>
                          </a:ln>
                          <a:solidFill>
                            <a:schemeClr val="tx1"/>
                          </a:solidFill>
                          <a:effectLst/>
                          <a:latin typeface="CG Omega" charset="0"/>
                        </a:rPr>
                        <a:t>&gt;4.04</a:t>
                      </a:r>
                      <a:r>
                        <a:rPr kumimoji="0" lang="en-US" sz="800" b="0" i="1" u="none" strike="noStrike" cap="none" normalizeH="0" baseline="30000" dirty="0" smtClean="0">
                          <a:ln>
                            <a:noFill/>
                          </a:ln>
                          <a:solidFill>
                            <a:schemeClr val="tx1"/>
                          </a:solidFill>
                          <a:effectLst/>
                          <a:latin typeface="CG Omega" charset="0"/>
                        </a:rPr>
                        <a:t> b</a:t>
                      </a:r>
                      <a:endParaRPr kumimoji="0" lang="en-US" sz="1800" b="0" i="0" u="none" strike="noStrike" cap="none" normalizeH="0" baseline="0" dirty="0" smtClean="0">
                        <a:ln>
                          <a:noFill/>
                        </a:ln>
                        <a:solidFill>
                          <a:schemeClr val="tx1"/>
                        </a:solidFill>
                        <a:effectLst/>
                        <a:latin typeface="Times" pitchFamily="18" charset="0"/>
                      </a:endParaRPr>
                    </a:p>
                  </a:txBody>
                  <a:tcPr marT="34290" marB="3429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 latinLnBrk="0" hangingPunct="0">
                        <a:lnSpc>
                          <a:spcPct val="100000"/>
                        </a:lnSpc>
                        <a:spcBef>
                          <a:spcPct val="0"/>
                        </a:spcBef>
                        <a:spcAft>
                          <a:spcPct val="0"/>
                        </a:spcAft>
                        <a:buClrTx/>
                        <a:buSzTx/>
                        <a:buFontTx/>
                        <a:buNone/>
                        <a:tabLst/>
                      </a:pPr>
                      <a:r>
                        <a:rPr kumimoji="0" lang="en-US" sz="800" b="0" i="0" u="none" strike="noStrike" cap="none" normalizeH="0" baseline="0" dirty="0" smtClean="0">
                          <a:ln>
                            <a:noFill/>
                          </a:ln>
                          <a:solidFill>
                            <a:schemeClr val="tx1"/>
                          </a:solidFill>
                          <a:effectLst/>
                          <a:latin typeface="CG Omega" charset="0"/>
                        </a:rPr>
                        <a:t>&lt;3.00</a:t>
                      </a:r>
                      <a:r>
                        <a:rPr kumimoji="0" lang="en-US" sz="800" b="0" i="1" u="none" strike="noStrike" cap="none" normalizeH="0" baseline="30000" dirty="0" smtClean="0">
                          <a:ln>
                            <a:noFill/>
                          </a:ln>
                          <a:solidFill>
                            <a:schemeClr val="tx1"/>
                          </a:solidFill>
                          <a:effectLst/>
                          <a:latin typeface="CG Omega" charset="0"/>
                        </a:rPr>
                        <a:t>c</a:t>
                      </a:r>
                      <a:endParaRPr kumimoji="0" lang="en-US" sz="1800" b="0" i="0" u="none" strike="noStrike" cap="none" normalizeH="0" baseline="0" dirty="0" smtClean="0">
                        <a:ln>
                          <a:noFill/>
                        </a:ln>
                        <a:solidFill>
                          <a:schemeClr val="tx1"/>
                        </a:solidFill>
                        <a:effectLst/>
                        <a:latin typeface="Times" pitchFamily="18" charset="0"/>
                      </a:endParaRPr>
                    </a:p>
                  </a:txBody>
                  <a:tcPr marT="34290" marB="3429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CCFFCC"/>
                    </a:solidFill>
                  </a:tcPr>
                </a:tc>
                <a:tc>
                  <a:txBody>
                    <a:bodyPr/>
                    <a:lstStyle/>
                    <a:p>
                      <a:pPr marL="0" marR="0" lvl="0" indent="0" algn="ctr" defTabSz="914400" rtl="0" eaLnBrk="0" fontAlgn="b" latinLnBrk="0" hangingPunct="0">
                        <a:lnSpc>
                          <a:spcPct val="100000"/>
                        </a:lnSpc>
                        <a:spcBef>
                          <a:spcPct val="0"/>
                        </a:spcBef>
                        <a:spcAft>
                          <a:spcPct val="0"/>
                        </a:spcAft>
                        <a:buClrTx/>
                        <a:buSzTx/>
                        <a:buFontTx/>
                        <a:buNone/>
                        <a:tabLst/>
                      </a:pPr>
                      <a:r>
                        <a:rPr kumimoji="0" lang="en-US" sz="800" b="0" i="0" u="none" strike="noStrike" cap="none" normalizeH="0" baseline="0" dirty="0" smtClean="0">
                          <a:ln>
                            <a:noFill/>
                          </a:ln>
                          <a:solidFill>
                            <a:schemeClr val="tx1"/>
                          </a:solidFill>
                          <a:effectLst/>
                          <a:latin typeface="CG Omega" charset="0"/>
                        </a:rPr>
                        <a:t>2.44</a:t>
                      </a:r>
                      <a:endParaRPr kumimoji="0" lang="en-US" sz="1800" b="0" i="0" u="none" strike="noStrike" cap="none" normalizeH="0" baseline="0" dirty="0" smtClean="0">
                        <a:ln>
                          <a:noFill/>
                        </a:ln>
                        <a:solidFill>
                          <a:schemeClr val="tx1"/>
                        </a:solidFill>
                        <a:effectLst/>
                        <a:latin typeface="Times" pitchFamily="18" charset="0"/>
                      </a:endParaRPr>
                    </a:p>
                  </a:txBody>
                  <a:tcPr marT="34290" marB="3429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CCFFCC"/>
                    </a:solidFill>
                  </a:tcPr>
                </a:tc>
              </a:tr>
              <a:tr h="201959">
                <a:tc>
                  <a:txBody>
                    <a:bodyPr/>
                    <a:lstStyle/>
                    <a:p>
                      <a:pPr marL="0" marR="0" lvl="0" indent="0" algn="l" defTabSz="914400" rtl="0" eaLnBrk="0" fontAlgn="b" latinLnBrk="0" hangingPunct="0">
                        <a:lnSpc>
                          <a:spcPct val="100000"/>
                        </a:lnSpc>
                        <a:spcBef>
                          <a:spcPct val="0"/>
                        </a:spcBef>
                        <a:spcAft>
                          <a:spcPct val="0"/>
                        </a:spcAft>
                        <a:buClrTx/>
                        <a:buSzTx/>
                        <a:buFontTx/>
                        <a:buNone/>
                        <a:tabLst/>
                      </a:pPr>
                      <a:r>
                        <a:rPr kumimoji="0" lang="en-US" sz="800" b="0" i="0" u="none" strike="noStrike" cap="none" normalizeH="0" baseline="0" dirty="0" smtClean="0">
                          <a:ln>
                            <a:noFill/>
                          </a:ln>
                          <a:solidFill>
                            <a:schemeClr val="tx1"/>
                          </a:solidFill>
                          <a:effectLst/>
                          <a:latin typeface="CG Omega" charset="0"/>
                        </a:rPr>
                        <a:t>Plexiglas</a:t>
                      </a:r>
                      <a:endParaRPr kumimoji="0" lang="en-US" sz="1800" b="0" i="0" u="none" strike="noStrike" cap="none" normalizeH="0" baseline="0" dirty="0" smtClean="0">
                        <a:ln>
                          <a:noFill/>
                        </a:ln>
                        <a:solidFill>
                          <a:schemeClr val="tx1"/>
                        </a:solidFill>
                        <a:effectLst/>
                        <a:latin typeface="Times" pitchFamily="18" charset="0"/>
                      </a:endParaRPr>
                    </a:p>
                  </a:txBody>
                  <a:tcPr marT="34290" marB="3429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 latinLnBrk="0" hangingPunct="0">
                        <a:lnSpc>
                          <a:spcPct val="100000"/>
                        </a:lnSpc>
                        <a:spcBef>
                          <a:spcPct val="0"/>
                        </a:spcBef>
                        <a:spcAft>
                          <a:spcPct val="0"/>
                        </a:spcAft>
                        <a:buClrTx/>
                        <a:buSzTx/>
                        <a:buFontTx/>
                        <a:buNone/>
                        <a:tabLst/>
                      </a:pPr>
                      <a:r>
                        <a:rPr kumimoji="0" lang="en-US" sz="800" b="0" i="0" u="none" strike="noStrike" cap="none" normalizeH="0" baseline="0" dirty="0" smtClean="0">
                          <a:ln>
                            <a:noFill/>
                          </a:ln>
                          <a:solidFill>
                            <a:schemeClr val="tx1"/>
                          </a:solidFill>
                          <a:effectLst/>
                          <a:latin typeface="CG Omega" charset="0"/>
                        </a:rPr>
                        <a:t>&gt;5.90</a:t>
                      </a:r>
                      <a:r>
                        <a:rPr kumimoji="0" lang="en-US" sz="800" b="0" i="1" u="none" strike="noStrike" cap="none" normalizeH="0" baseline="30000" dirty="0" smtClean="0">
                          <a:ln>
                            <a:noFill/>
                          </a:ln>
                          <a:solidFill>
                            <a:schemeClr val="tx1"/>
                          </a:solidFill>
                          <a:effectLst/>
                          <a:latin typeface="CG Omega" charset="0"/>
                        </a:rPr>
                        <a:t> b</a:t>
                      </a:r>
                      <a:endParaRPr kumimoji="0" lang="en-US" sz="1800" b="0" i="0" u="none" strike="noStrike" cap="none" normalizeH="0" baseline="0" dirty="0" smtClean="0">
                        <a:ln>
                          <a:noFill/>
                        </a:ln>
                        <a:solidFill>
                          <a:schemeClr val="tx1"/>
                        </a:solidFill>
                        <a:effectLst/>
                        <a:latin typeface="Times" pitchFamily="18" charset="0"/>
                      </a:endParaRPr>
                    </a:p>
                  </a:txBody>
                  <a:tcPr marT="34290" marB="3429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 latinLnBrk="0" hangingPunct="0">
                        <a:lnSpc>
                          <a:spcPct val="100000"/>
                        </a:lnSpc>
                        <a:spcBef>
                          <a:spcPct val="0"/>
                        </a:spcBef>
                        <a:spcAft>
                          <a:spcPct val="0"/>
                        </a:spcAft>
                        <a:buClrTx/>
                        <a:buSzTx/>
                        <a:buFontTx/>
                        <a:buNone/>
                        <a:tabLst/>
                      </a:pPr>
                      <a:r>
                        <a:rPr kumimoji="0" lang="en-US" sz="800" b="0" i="0" u="none" strike="noStrike" cap="none" normalizeH="0" baseline="0" dirty="0" smtClean="0">
                          <a:ln>
                            <a:noFill/>
                          </a:ln>
                          <a:solidFill>
                            <a:schemeClr val="tx1"/>
                          </a:solidFill>
                          <a:effectLst/>
                          <a:latin typeface="CG Omega" charset="0"/>
                        </a:rPr>
                        <a:t>5.62</a:t>
                      </a:r>
                      <a:endParaRPr kumimoji="0" lang="en-US" sz="1800" b="0" i="0" u="none" strike="noStrike" cap="none" normalizeH="0" baseline="0" dirty="0" smtClean="0">
                        <a:ln>
                          <a:noFill/>
                        </a:ln>
                        <a:solidFill>
                          <a:schemeClr val="tx1"/>
                        </a:solidFill>
                        <a:effectLst/>
                        <a:latin typeface="Times" pitchFamily="18" charset="0"/>
                      </a:endParaRPr>
                    </a:p>
                  </a:txBody>
                  <a:tcPr marT="34290" marB="3429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 latinLnBrk="0" hangingPunct="0">
                        <a:lnSpc>
                          <a:spcPct val="100000"/>
                        </a:lnSpc>
                        <a:spcBef>
                          <a:spcPct val="0"/>
                        </a:spcBef>
                        <a:spcAft>
                          <a:spcPct val="0"/>
                        </a:spcAft>
                        <a:buClrTx/>
                        <a:buSzTx/>
                        <a:buFontTx/>
                        <a:buNone/>
                        <a:tabLst/>
                      </a:pPr>
                      <a:r>
                        <a:rPr kumimoji="0" lang="en-US" sz="800" b="0" i="0" u="none" strike="noStrike" cap="none" normalizeH="0" baseline="0" dirty="0" smtClean="0">
                          <a:ln>
                            <a:noFill/>
                          </a:ln>
                          <a:solidFill>
                            <a:schemeClr val="tx1"/>
                          </a:solidFill>
                          <a:effectLst/>
                          <a:latin typeface="CG Omega" charset="0"/>
                        </a:rPr>
                        <a:t>4.83</a:t>
                      </a:r>
                      <a:endParaRPr kumimoji="0" lang="en-US" sz="1800" b="0" i="0" u="none" strike="noStrike" cap="none" normalizeH="0" baseline="0" dirty="0" smtClean="0">
                        <a:ln>
                          <a:noFill/>
                        </a:ln>
                        <a:solidFill>
                          <a:schemeClr val="tx1"/>
                        </a:solidFill>
                        <a:effectLst/>
                        <a:latin typeface="Times" pitchFamily="18" charset="0"/>
                      </a:endParaRPr>
                    </a:p>
                  </a:txBody>
                  <a:tcPr marT="34290" marB="3429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 latinLnBrk="0" hangingPunct="0">
                        <a:lnSpc>
                          <a:spcPct val="100000"/>
                        </a:lnSpc>
                        <a:spcBef>
                          <a:spcPct val="0"/>
                        </a:spcBef>
                        <a:spcAft>
                          <a:spcPct val="0"/>
                        </a:spcAft>
                        <a:buClrTx/>
                        <a:buSzTx/>
                        <a:buFontTx/>
                        <a:buNone/>
                        <a:tabLst/>
                      </a:pPr>
                      <a:r>
                        <a:rPr kumimoji="0" lang="en-US" sz="800" b="0" i="0" u="none" strike="noStrike" cap="none" normalizeH="0" baseline="0" dirty="0" smtClean="0">
                          <a:ln>
                            <a:noFill/>
                          </a:ln>
                          <a:solidFill>
                            <a:schemeClr val="tx1"/>
                          </a:solidFill>
                          <a:effectLst/>
                          <a:latin typeface="CG Omega" charset="0"/>
                        </a:rPr>
                        <a:t>&gt;4.40</a:t>
                      </a:r>
                      <a:r>
                        <a:rPr kumimoji="0" lang="en-US" sz="800" b="0" i="1" u="none" strike="noStrike" cap="none" normalizeH="0" baseline="30000" dirty="0" smtClean="0">
                          <a:ln>
                            <a:noFill/>
                          </a:ln>
                          <a:solidFill>
                            <a:schemeClr val="tx1"/>
                          </a:solidFill>
                          <a:effectLst/>
                          <a:latin typeface="CG Omega" charset="0"/>
                        </a:rPr>
                        <a:t> b</a:t>
                      </a:r>
                      <a:endParaRPr kumimoji="0" lang="en-US" sz="1800" b="0" i="0" u="none" strike="noStrike" cap="none" normalizeH="0" baseline="0" dirty="0" smtClean="0">
                        <a:ln>
                          <a:noFill/>
                        </a:ln>
                        <a:solidFill>
                          <a:schemeClr val="tx1"/>
                        </a:solidFill>
                        <a:effectLst/>
                        <a:latin typeface="Times" pitchFamily="18" charset="0"/>
                      </a:endParaRPr>
                    </a:p>
                  </a:txBody>
                  <a:tcPr marT="34290" marB="3429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 latinLnBrk="0" hangingPunct="0">
                        <a:lnSpc>
                          <a:spcPct val="100000"/>
                        </a:lnSpc>
                        <a:spcBef>
                          <a:spcPct val="0"/>
                        </a:spcBef>
                        <a:spcAft>
                          <a:spcPct val="0"/>
                        </a:spcAft>
                        <a:buClrTx/>
                        <a:buSzTx/>
                        <a:buFontTx/>
                        <a:buNone/>
                        <a:tabLst/>
                      </a:pPr>
                      <a:r>
                        <a:rPr kumimoji="0" lang="en-US" sz="800" b="0" i="0" u="none" strike="noStrike" cap="none" normalizeH="0" baseline="0" dirty="0" smtClean="0">
                          <a:ln>
                            <a:noFill/>
                          </a:ln>
                          <a:solidFill>
                            <a:schemeClr val="tx1"/>
                          </a:solidFill>
                          <a:effectLst/>
                          <a:latin typeface="CG Omega" charset="0"/>
                        </a:rPr>
                        <a:t>&lt;3.00</a:t>
                      </a:r>
                      <a:r>
                        <a:rPr kumimoji="0" lang="en-US" sz="800" b="0" i="1" u="none" strike="noStrike" cap="none" normalizeH="0" baseline="30000" dirty="0" smtClean="0">
                          <a:ln>
                            <a:noFill/>
                          </a:ln>
                          <a:solidFill>
                            <a:schemeClr val="tx1"/>
                          </a:solidFill>
                          <a:effectLst/>
                          <a:latin typeface="CG Omega" charset="0"/>
                        </a:rPr>
                        <a:t>c</a:t>
                      </a:r>
                      <a:endParaRPr kumimoji="0" lang="en-US" sz="1800" b="0" i="0" u="none" strike="noStrike" cap="none" normalizeH="0" baseline="0" dirty="0" smtClean="0">
                        <a:ln>
                          <a:noFill/>
                        </a:ln>
                        <a:solidFill>
                          <a:schemeClr val="tx1"/>
                        </a:solidFill>
                        <a:effectLst/>
                        <a:latin typeface="Times" pitchFamily="18" charset="0"/>
                      </a:endParaRPr>
                    </a:p>
                  </a:txBody>
                  <a:tcPr marT="34290" marB="3429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CCFFCC"/>
                    </a:solidFill>
                  </a:tcPr>
                </a:tc>
                <a:tc>
                  <a:txBody>
                    <a:bodyPr/>
                    <a:lstStyle/>
                    <a:p>
                      <a:pPr marL="0" marR="0" lvl="0" indent="0" algn="ctr" defTabSz="914400" rtl="0" eaLnBrk="0" fontAlgn="b" latinLnBrk="0" hangingPunct="0">
                        <a:lnSpc>
                          <a:spcPct val="100000"/>
                        </a:lnSpc>
                        <a:spcBef>
                          <a:spcPct val="0"/>
                        </a:spcBef>
                        <a:spcAft>
                          <a:spcPct val="0"/>
                        </a:spcAft>
                        <a:buClrTx/>
                        <a:buSzTx/>
                        <a:buFontTx/>
                        <a:buNone/>
                        <a:tabLst/>
                      </a:pPr>
                      <a:r>
                        <a:rPr kumimoji="0" lang="en-US" sz="800" b="0" i="0" u="none" strike="noStrike" cap="none" normalizeH="0" baseline="0" dirty="0" smtClean="0">
                          <a:ln>
                            <a:noFill/>
                          </a:ln>
                          <a:solidFill>
                            <a:schemeClr val="tx1"/>
                          </a:solidFill>
                          <a:effectLst/>
                          <a:latin typeface="CG Omega" charset="0"/>
                        </a:rPr>
                        <a:t>3.85</a:t>
                      </a:r>
                      <a:endParaRPr kumimoji="0" lang="en-US" sz="1800" b="0" i="0" u="none" strike="noStrike" cap="none" normalizeH="0" baseline="0" dirty="0" smtClean="0">
                        <a:ln>
                          <a:noFill/>
                        </a:ln>
                        <a:solidFill>
                          <a:schemeClr val="tx1"/>
                        </a:solidFill>
                        <a:effectLst/>
                        <a:latin typeface="Times" pitchFamily="18" charset="0"/>
                      </a:endParaRPr>
                    </a:p>
                  </a:txBody>
                  <a:tcPr marT="34290" marB="3429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01959">
                <a:tc>
                  <a:txBody>
                    <a:bodyPr/>
                    <a:lstStyle/>
                    <a:p>
                      <a:pPr marL="0" marR="0" lvl="0" indent="0" algn="l" defTabSz="914400" rtl="0" eaLnBrk="0" fontAlgn="b" latinLnBrk="0" hangingPunct="0">
                        <a:lnSpc>
                          <a:spcPct val="100000"/>
                        </a:lnSpc>
                        <a:spcBef>
                          <a:spcPct val="0"/>
                        </a:spcBef>
                        <a:spcAft>
                          <a:spcPct val="0"/>
                        </a:spcAft>
                        <a:buClrTx/>
                        <a:buSzTx/>
                        <a:buFontTx/>
                        <a:buNone/>
                        <a:tabLst/>
                      </a:pPr>
                      <a:r>
                        <a:rPr kumimoji="0" lang="en-US" sz="800" b="0" i="0" u="none" strike="noStrike" cap="none" normalizeH="0" baseline="0" dirty="0" smtClean="0">
                          <a:ln>
                            <a:noFill/>
                          </a:ln>
                          <a:solidFill>
                            <a:schemeClr val="tx1"/>
                          </a:solidFill>
                          <a:effectLst/>
                          <a:latin typeface="CG Omega" charset="0"/>
                        </a:rPr>
                        <a:t>Print</a:t>
                      </a:r>
                      <a:endParaRPr kumimoji="0" lang="en-US" sz="1800" b="0" i="0" u="none" strike="noStrike" cap="none" normalizeH="0" baseline="0" dirty="0" smtClean="0">
                        <a:ln>
                          <a:noFill/>
                        </a:ln>
                        <a:solidFill>
                          <a:schemeClr val="tx1"/>
                        </a:solidFill>
                        <a:effectLst/>
                        <a:latin typeface="Times" pitchFamily="18" charset="0"/>
                      </a:endParaRPr>
                    </a:p>
                  </a:txBody>
                  <a:tcPr marT="34290" marB="3429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 latinLnBrk="0" hangingPunct="0">
                        <a:lnSpc>
                          <a:spcPct val="100000"/>
                        </a:lnSpc>
                        <a:spcBef>
                          <a:spcPct val="0"/>
                        </a:spcBef>
                        <a:spcAft>
                          <a:spcPct val="0"/>
                        </a:spcAft>
                        <a:buClrTx/>
                        <a:buSzTx/>
                        <a:buFontTx/>
                        <a:buNone/>
                        <a:tabLst/>
                      </a:pPr>
                      <a:r>
                        <a:rPr kumimoji="0" lang="en-US" sz="800" b="0" i="0" u="none" strike="noStrike" cap="none" normalizeH="0" baseline="0" dirty="0" smtClean="0">
                          <a:ln>
                            <a:noFill/>
                          </a:ln>
                          <a:solidFill>
                            <a:schemeClr val="tx1"/>
                          </a:solidFill>
                          <a:effectLst/>
                          <a:latin typeface="CG Omega" charset="0"/>
                        </a:rPr>
                        <a:t>5.85</a:t>
                      </a:r>
                      <a:endParaRPr kumimoji="0" lang="en-US" sz="1800" b="0" i="0" u="none" strike="noStrike" cap="none" normalizeH="0" baseline="0" dirty="0" smtClean="0">
                        <a:ln>
                          <a:noFill/>
                        </a:ln>
                        <a:solidFill>
                          <a:schemeClr val="tx1"/>
                        </a:solidFill>
                        <a:effectLst/>
                        <a:latin typeface="Times" pitchFamily="18" charset="0"/>
                      </a:endParaRPr>
                    </a:p>
                  </a:txBody>
                  <a:tcPr marT="34290" marB="3429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 latinLnBrk="0" hangingPunct="0">
                        <a:lnSpc>
                          <a:spcPct val="100000"/>
                        </a:lnSpc>
                        <a:spcBef>
                          <a:spcPct val="0"/>
                        </a:spcBef>
                        <a:spcAft>
                          <a:spcPct val="0"/>
                        </a:spcAft>
                        <a:buClrTx/>
                        <a:buSzTx/>
                        <a:buFontTx/>
                        <a:buNone/>
                        <a:tabLst/>
                      </a:pPr>
                      <a:r>
                        <a:rPr kumimoji="0" lang="en-US" sz="800" b="0" i="0" u="none" strike="noStrike" cap="none" normalizeH="0" baseline="0" dirty="0" smtClean="0">
                          <a:ln>
                            <a:noFill/>
                          </a:ln>
                          <a:solidFill>
                            <a:schemeClr val="tx1"/>
                          </a:solidFill>
                          <a:effectLst/>
                          <a:latin typeface="CG Omega" charset="0"/>
                        </a:rPr>
                        <a:t>5.86</a:t>
                      </a:r>
                      <a:endParaRPr kumimoji="0" lang="en-US" sz="1800" b="0" i="0" u="none" strike="noStrike" cap="none" normalizeH="0" baseline="0" dirty="0" smtClean="0">
                        <a:ln>
                          <a:noFill/>
                        </a:ln>
                        <a:solidFill>
                          <a:schemeClr val="tx1"/>
                        </a:solidFill>
                        <a:effectLst/>
                        <a:latin typeface="Times" pitchFamily="18" charset="0"/>
                      </a:endParaRPr>
                    </a:p>
                  </a:txBody>
                  <a:tcPr marT="34290" marB="3429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 latinLnBrk="0" hangingPunct="0">
                        <a:lnSpc>
                          <a:spcPct val="100000"/>
                        </a:lnSpc>
                        <a:spcBef>
                          <a:spcPct val="0"/>
                        </a:spcBef>
                        <a:spcAft>
                          <a:spcPct val="0"/>
                        </a:spcAft>
                        <a:buClrTx/>
                        <a:buSzTx/>
                        <a:buFontTx/>
                        <a:buNone/>
                        <a:tabLst/>
                      </a:pPr>
                      <a:r>
                        <a:rPr kumimoji="0" lang="en-US" sz="800" b="0" i="0" u="none" strike="noStrike" cap="none" normalizeH="0" baseline="0" dirty="0" smtClean="0">
                          <a:ln>
                            <a:noFill/>
                          </a:ln>
                          <a:solidFill>
                            <a:schemeClr val="tx1"/>
                          </a:solidFill>
                          <a:effectLst/>
                          <a:latin typeface="CG Omega" charset="0"/>
                        </a:rPr>
                        <a:t>5.74</a:t>
                      </a:r>
                      <a:endParaRPr kumimoji="0" lang="en-US" sz="1800" b="0" i="0" u="none" strike="noStrike" cap="none" normalizeH="0" baseline="0" dirty="0" smtClean="0">
                        <a:ln>
                          <a:noFill/>
                        </a:ln>
                        <a:solidFill>
                          <a:schemeClr val="tx1"/>
                        </a:solidFill>
                        <a:effectLst/>
                        <a:latin typeface="Times" pitchFamily="18" charset="0"/>
                      </a:endParaRPr>
                    </a:p>
                  </a:txBody>
                  <a:tcPr marT="34290" marB="3429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 latinLnBrk="0" hangingPunct="0">
                        <a:lnSpc>
                          <a:spcPct val="100000"/>
                        </a:lnSpc>
                        <a:spcBef>
                          <a:spcPct val="0"/>
                        </a:spcBef>
                        <a:spcAft>
                          <a:spcPct val="0"/>
                        </a:spcAft>
                        <a:buClrTx/>
                        <a:buSzTx/>
                        <a:buFontTx/>
                        <a:buNone/>
                        <a:tabLst/>
                      </a:pPr>
                      <a:r>
                        <a:rPr kumimoji="0" lang="en-US" sz="800" b="0" i="0" u="none" strike="noStrike" cap="none" normalizeH="0" baseline="0" dirty="0" smtClean="0">
                          <a:ln>
                            <a:noFill/>
                          </a:ln>
                          <a:solidFill>
                            <a:schemeClr val="tx1"/>
                          </a:solidFill>
                          <a:effectLst/>
                          <a:latin typeface="CG Omega" charset="0"/>
                        </a:rPr>
                        <a:t>4.51</a:t>
                      </a:r>
                      <a:endParaRPr kumimoji="0" lang="en-US" sz="1800" b="0" i="0" u="none" strike="noStrike" cap="none" normalizeH="0" baseline="0" dirty="0" smtClean="0">
                        <a:ln>
                          <a:noFill/>
                        </a:ln>
                        <a:solidFill>
                          <a:schemeClr val="tx1"/>
                        </a:solidFill>
                        <a:effectLst/>
                        <a:latin typeface="Times" pitchFamily="18" charset="0"/>
                      </a:endParaRPr>
                    </a:p>
                  </a:txBody>
                  <a:tcPr marT="34290" marB="3429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 latinLnBrk="0" hangingPunct="0">
                        <a:lnSpc>
                          <a:spcPct val="100000"/>
                        </a:lnSpc>
                        <a:spcBef>
                          <a:spcPct val="0"/>
                        </a:spcBef>
                        <a:spcAft>
                          <a:spcPct val="0"/>
                        </a:spcAft>
                        <a:buClrTx/>
                        <a:buSzTx/>
                        <a:buFontTx/>
                        <a:buNone/>
                        <a:tabLst/>
                      </a:pPr>
                      <a:r>
                        <a:rPr kumimoji="0" lang="en-US" sz="800" b="0" i="0" u="none" strike="noStrike" cap="none" normalizeH="0" baseline="0" dirty="0" smtClean="0">
                          <a:ln>
                            <a:noFill/>
                          </a:ln>
                          <a:solidFill>
                            <a:schemeClr val="tx1"/>
                          </a:solidFill>
                          <a:effectLst/>
                          <a:latin typeface="CG Omega" charset="0"/>
                        </a:rPr>
                        <a:t>&lt;3.00</a:t>
                      </a:r>
                      <a:r>
                        <a:rPr kumimoji="0" lang="en-US" sz="800" b="0" i="1" u="none" strike="noStrike" cap="none" normalizeH="0" baseline="30000" dirty="0" smtClean="0">
                          <a:ln>
                            <a:noFill/>
                          </a:ln>
                          <a:solidFill>
                            <a:schemeClr val="tx1"/>
                          </a:solidFill>
                          <a:effectLst/>
                          <a:latin typeface="CG Omega" charset="0"/>
                        </a:rPr>
                        <a:t>c</a:t>
                      </a:r>
                      <a:endParaRPr kumimoji="0" lang="en-US" sz="1800" b="0" i="0" u="none" strike="noStrike" cap="none" normalizeH="0" baseline="0" dirty="0" smtClean="0">
                        <a:ln>
                          <a:noFill/>
                        </a:ln>
                        <a:solidFill>
                          <a:schemeClr val="tx1"/>
                        </a:solidFill>
                        <a:effectLst/>
                        <a:latin typeface="Times" pitchFamily="18" charset="0"/>
                      </a:endParaRPr>
                    </a:p>
                  </a:txBody>
                  <a:tcPr marT="34290" marB="3429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CCFFCC"/>
                    </a:solidFill>
                  </a:tcPr>
                </a:tc>
                <a:tc>
                  <a:txBody>
                    <a:bodyPr/>
                    <a:lstStyle/>
                    <a:p>
                      <a:pPr marL="0" marR="0" lvl="0" indent="0" algn="ctr" defTabSz="914400" rtl="0" eaLnBrk="0" fontAlgn="b" latinLnBrk="0" hangingPunct="0">
                        <a:lnSpc>
                          <a:spcPct val="100000"/>
                        </a:lnSpc>
                        <a:spcBef>
                          <a:spcPct val="0"/>
                        </a:spcBef>
                        <a:spcAft>
                          <a:spcPct val="0"/>
                        </a:spcAft>
                        <a:buClrTx/>
                        <a:buSzTx/>
                        <a:buFontTx/>
                        <a:buNone/>
                        <a:tabLst/>
                      </a:pPr>
                      <a:r>
                        <a:rPr kumimoji="0" lang="en-US" sz="800" b="0" i="0" u="none" strike="noStrike" cap="none" normalizeH="0" baseline="0" dirty="0" smtClean="0">
                          <a:ln>
                            <a:noFill/>
                          </a:ln>
                          <a:solidFill>
                            <a:schemeClr val="tx1"/>
                          </a:solidFill>
                          <a:effectLst/>
                          <a:latin typeface="CG Omega" charset="0"/>
                        </a:rPr>
                        <a:t>3.38</a:t>
                      </a:r>
                      <a:endParaRPr kumimoji="0" lang="en-US" sz="1800" b="0" i="0" u="none" strike="noStrike" cap="none" normalizeH="0" baseline="0" dirty="0" smtClean="0">
                        <a:ln>
                          <a:noFill/>
                        </a:ln>
                        <a:solidFill>
                          <a:schemeClr val="tx1"/>
                        </a:solidFill>
                        <a:effectLst/>
                        <a:latin typeface="Times" pitchFamily="18" charset="0"/>
                      </a:endParaRPr>
                    </a:p>
                  </a:txBody>
                  <a:tcPr marT="34290" marB="3429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01959">
                <a:tc>
                  <a:txBody>
                    <a:bodyPr/>
                    <a:lstStyle/>
                    <a:p>
                      <a:pPr marL="0" marR="0" lvl="0" indent="0" algn="l" defTabSz="914400" rtl="0" eaLnBrk="0" fontAlgn="b" latinLnBrk="0" hangingPunct="0">
                        <a:lnSpc>
                          <a:spcPct val="100000"/>
                        </a:lnSpc>
                        <a:spcBef>
                          <a:spcPct val="0"/>
                        </a:spcBef>
                        <a:spcAft>
                          <a:spcPct val="0"/>
                        </a:spcAft>
                        <a:buClrTx/>
                        <a:buSzTx/>
                        <a:buFontTx/>
                        <a:buNone/>
                        <a:tabLst/>
                      </a:pPr>
                      <a:r>
                        <a:rPr kumimoji="0" lang="en-US" sz="800" b="0" i="0" u="none" strike="noStrike" cap="none" normalizeH="0" baseline="0" dirty="0" smtClean="0">
                          <a:ln>
                            <a:noFill/>
                          </a:ln>
                          <a:solidFill>
                            <a:schemeClr val="tx1"/>
                          </a:solidFill>
                          <a:effectLst/>
                          <a:latin typeface="CG Omega" charset="0"/>
                        </a:rPr>
                        <a:t>Chromium</a:t>
                      </a:r>
                      <a:endParaRPr kumimoji="0" lang="en-US" sz="1800" b="0" i="0" u="none" strike="noStrike" cap="none" normalizeH="0" baseline="0" dirty="0" smtClean="0">
                        <a:ln>
                          <a:noFill/>
                        </a:ln>
                        <a:solidFill>
                          <a:schemeClr val="tx1"/>
                        </a:solidFill>
                        <a:effectLst/>
                        <a:latin typeface="Times" pitchFamily="18" charset="0"/>
                      </a:endParaRPr>
                    </a:p>
                  </a:txBody>
                  <a:tcPr marT="34290" marB="3429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 latinLnBrk="0" hangingPunct="0">
                        <a:lnSpc>
                          <a:spcPct val="100000"/>
                        </a:lnSpc>
                        <a:spcBef>
                          <a:spcPct val="0"/>
                        </a:spcBef>
                        <a:spcAft>
                          <a:spcPct val="0"/>
                        </a:spcAft>
                        <a:buClrTx/>
                        <a:buSzTx/>
                        <a:buFontTx/>
                        <a:buNone/>
                        <a:tabLst/>
                      </a:pPr>
                      <a:r>
                        <a:rPr kumimoji="0" lang="en-US" sz="800" b="0" i="0" u="none" strike="noStrike" cap="none" normalizeH="0" baseline="0" dirty="0" smtClean="0">
                          <a:ln>
                            <a:noFill/>
                          </a:ln>
                          <a:solidFill>
                            <a:schemeClr val="tx1"/>
                          </a:solidFill>
                          <a:effectLst/>
                          <a:latin typeface="CG Omega" charset="0"/>
                        </a:rPr>
                        <a:t>6.55</a:t>
                      </a:r>
                      <a:endParaRPr kumimoji="0" lang="en-US" sz="1800" b="0" i="0" u="none" strike="noStrike" cap="none" normalizeH="0" baseline="0" dirty="0" smtClean="0">
                        <a:ln>
                          <a:noFill/>
                        </a:ln>
                        <a:solidFill>
                          <a:schemeClr val="tx1"/>
                        </a:solidFill>
                        <a:effectLst/>
                        <a:latin typeface="Times" pitchFamily="18" charset="0"/>
                      </a:endParaRPr>
                    </a:p>
                  </a:txBody>
                  <a:tcPr marT="34290" marB="3429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 latinLnBrk="0" hangingPunct="0">
                        <a:lnSpc>
                          <a:spcPct val="100000"/>
                        </a:lnSpc>
                        <a:spcBef>
                          <a:spcPct val="0"/>
                        </a:spcBef>
                        <a:spcAft>
                          <a:spcPct val="0"/>
                        </a:spcAft>
                        <a:buClrTx/>
                        <a:buSzTx/>
                        <a:buFontTx/>
                        <a:buNone/>
                        <a:tabLst/>
                      </a:pPr>
                      <a:r>
                        <a:rPr kumimoji="0" lang="en-US" sz="800" b="0" i="0" u="none" strike="noStrike" cap="none" normalizeH="0" baseline="0" dirty="0" smtClean="0">
                          <a:ln>
                            <a:noFill/>
                          </a:ln>
                          <a:solidFill>
                            <a:schemeClr val="tx1"/>
                          </a:solidFill>
                          <a:effectLst/>
                          <a:latin typeface="CG Omega" charset="0"/>
                        </a:rPr>
                        <a:t>5.95</a:t>
                      </a:r>
                      <a:endParaRPr kumimoji="0" lang="en-US" sz="1800" b="0" i="0" u="none" strike="noStrike" cap="none" normalizeH="0" baseline="0" dirty="0" smtClean="0">
                        <a:ln>
                          <a:noFill/>
                        </a:ln>
                        <a:solidFill>
                          <a:schemeClr val="tx1"/>
                        </a:solidFill>
                        <a:effectLst/>
                        <a:latin typeface="Times" pitchFamily="18" charset="0"/>
                      </a:endParaRPr>
                    </a:p>
                  </a:txBody>
                  <a:tcPr marT="34290" marB="3429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 latinLnBrk="0" hangingPunct="0">
                        <a:lnSpc>
                          <a:spcPct val="100000"/>
                        </a:lnSpc>
                        <a:spcBef>
                          <a:spcPct val="0"/>
                        </a:spcBef>
                        <a:spcAft>
                          <a:spcPct val="0"/>
                        </a:spcAft>
                        <a:buClrTx/>
                        <a:buSzTx/>
                        <a:buFontTx/>
                        <a:buNone/>
                        <a:tabLst/>
                      </a:pPr>
                      <a:r>
                        <a:rPr kumimoji="0" lang="en-US" sz="800" b="0" i="0" u="none" strike="noStrike" cap="none" normalizeH="0" baseline="0" dirty="0" smtClean="0">
                          <a:ln>
                            <a:noFill/>
                          </a:ln>
                          <a:solidFill>
                            <a:schemeClr val="tx1"/>
                          </a:solidFill>
                          <a:effectLst/>
                          <a:latin typeface="CG Omega" charset="0"/>
                        </a:rPr>
                        <a:t>6.63</a:t>
                      </a:r>
                      <a:endParaRPr kumimoji="0" lang="en-US" sz="1800" b="0" i="0" u="none" strike="noStrike" cap="none" normalizeH="0" baseline="0" dirty="0" smtClean="0">
                        <a:ln>
                          <a:noFill/>
                        </a:ln>
                        <a:solidFill>
                          <a:schemeClr val="tx1"/>
                        </a:solidFill>
                        <a:effectLst/>
                        <a:latin typeface="Times" pitchFamily="18" charset="0"/>
                      </a:endParaRPr>
                    </a:p>
                  </a:txBody>
                  <a:tcPr marT="34290" marB="3429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 latinLnBrk="0" hangingPunct="0">
                        <a:lnSpc>
                          <a:spcPct val="100000"/>
                        </a:lnSpc>
                        <a:spcBef>
                          <a:spcPct val="0"/>
                        </a:spcBef>
                        <a:spcAft>
                          <a:spcPct val="0"/>
                        </a:spcAft>
                        <a:buClrTx/>
                        <a:buSzTx/>
                        <a:buFontTx/>
                        <a:buNone/>
                        <a:tabLst/>
                      </a:pPr>
                      <a:r>
                        <a:rPr kumimoji="0" lang="en-US" sz="800" b="0" i="0" u="none" strike="noStrike" cap="none" normalizeH="0" baseline="0" dirty="0" smtClean="0">
                          <a:ln>
                            <a:noFill/>
                          </a:ln>
                          <a:solidFill>
                            <a:schemeClr val="tx1"/>
                          </a:solidFill>
                          <a:effectLst/>
                          <a:latin typeface="CG Omega" charset="0"/>
                        </a:rPr>
                        <a:t>4.08</a:t>
                      </a:r>
                      <a:endParaRPr kumimoji="0" lang="en-US" sz="1800" b="0" i="0" u="none" strike="noStrike" cap="none" normalizeH="0" baseline="0" dirty="0" smtClean="0">
                        <a:ln>
                          <a:noFill/>
                        </a:ln>
                        <a:solidFill>
                          <a:schemeClr val="tx1"/>
                        </a:solidFill>
                        <a:effectLst/>
                        <a:latin typeface="Times" pitchFamily="18" charset="0"/>
                      </a:endParaRPr>
                    </a:p>
                  </a:txBody>
                  <a:tcPr marT="34290" marB="3429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 latinLnBrk="0" hangingPunct="0">
                        <a:lnSpc>
                          <a:spcPct val="100000"/>
                        </a:lnSpc>
                        <a:spcBef>
                          <a:spcPct val="0"/>
                        </a:spcBef>
                        <a:spcAft>
                          <a:spcPct val="0"/>
                        </a:spcAft>
                        <a:buClrTx/>
                        <a:buSzTx/>
                        <a:buFontTx/>
                        <a:buNone/>
                        <a:tabLst/>
                      </a:pPr>
                      <a:r>
                        <a:rPr kumimoji="0" lang="en-US" sz="800" b="0" i="0" u="none" strike="noStrike" cap="none" normalizeH="0" baseline="0" dirty="0" smtClean="0">
                          <a:ln>
                            <a:noFill/>
                          </a:ln>
                          <a:solidFill>
                            <a:schemeClr val="tx1"/>
                          </a:solidFill>
                          <a:effectLst/>
                          <a:latin typeface="CG Omega" charset="0"/>
                        </a:rPr>
                        <a:t>&lt;3.00</a:t>
                      </a:r>
                      <a:r>
                        <a:rPr kumimoji="0" lang="en-US" sz="800" b="0" i="1" u="none" strike="noStrike" cap="none" normalizeH="0" baseline="30000" dirty="0" smtClean="0">
                          <a:ln>
                            <a:noFill/>
                          </a:ln>
                          <a:solidFill>
                            <a:schemeClr val="tx1"/>
                          </a:solidFill>
                          <a:effectLst/>
                          <a:latin typeface="CG Omega" charset="0"/>
                        </a:rPr>
                        <a:t>c</a:t>
                      </a:r>
                      <a:endParaRPr kumimoji="0" lang="en-US" sz="1800" b="0" i="0" u="none" strike="noStrike" cap="none" normalizeH="0" baseline="0" dirty="0" smtClean="0">
                        <a:ln>
                          <a:noFill/>
                        </a:ln>
                        <a:solidFill>
                          <a:schemeClr val="tx1"/>
                        </a:solidFill>
                        <a:effectLst/>
                        <a:latin typeface="Times" pitchFamily="18" charset="0"/>
                      </a:endParaRPr>
                    </a:p>
                  </a:txBody>
                  <a:tcPr marT="34290" marB="3429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CCFFCC"/>
                    </a:solidFill>
                  </a:tcPr>
                </a:tc>
                <a:tc>
                  <a:txBody>
                    <a:bodyPr/>
                    <a:lstStyle/>
                    <a:p>
                      <a:pPr marL="0" marR="0" lvl="0" indent="0" algn="ctr" defTabSz="914400" rtl="0" eaLnBrk="0" fontAlgn="b" latinLnBrk="0" hangingPunct="0">
                        <a:lnSpc>
                          <a:spcPct val="100000"/>
                        </a:lnSpc>
                        <a:spcBef>
                          <a:spcPct val="0"/>
                        </a:spcBef>
                        <a:spcAft>
                          <a:spcPct val="0"/>
                        </a:spcAft>
                        <a:buClrTx/>
                        <a:buSzTx/>
                        <a:buFontTx/>
                        <a:buNone/>
                        <a:tabLst/>
                      </a:pPr>
                      <a:r>
                        <a:rPr kumimoji="0" lang="en-US" sz="800" b="0" i="0" u="none" strike="noStrike" cap="none" normalizeH="0" baseline="0" dirty="0" smtClean="0">
                          <a:ln>
                            <a:noFill/>
                          </a:ln>
                          <a:solidFill>
                            <a:schemeClr val="tx1"/>
                          </a:solidFill>
                          <a:effectLst/>
                          <a:latin typeface="CG Omega" charset="0"/>
                        </a:rPr>
                        <a:t>2.61</a:t>
                      </a:r>
                      <a:endParaRPr kumimoji="0" lang="en-US" sz="1800" b="0" i="0" u="none" strike="noStrike" cap="none" normalizeH="0" baseline="0" dirty="0" smtClean="0">
                        <a:ln>
                          <a:noFill/>
                        </a:ln>
                        <a:solidFill>
                          <a:schemeClr val="tx1"/>
                        </a:solidFill>
                        <a:effectLst/>
                        <a:latin typeface="Times" pitchFamily="18" charset="0"/>
                      </a:endParaRPr>
                    </a:p>
                  </a:txBody>
                  <a:tcPr marT="34290" marB="34290"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CCFFCC"/>
                    </a:solidFill>
                  </a:tcPr>
                </a:tc>
              </a:tr>
              <a:tr h="454407">
                <a:tc gridSpan="7">
                  <a:txBody>
                    <a:bodyPr/>
                    <a:lstStyle/>
                    <a:p>
                      <a:pPr marL="0" marR="0" lvl="0" indent="0" algn="ctr" defTabSz="914400" rtl="0" eaLnBrk="0" fontAlgn="b" latinLnBrk="0" hangingPunct="0">
                        <a:lnSpc>
                          <a:spcPct val="100000"/>
                        </a:lnSpc>
                        <a:spcBef>
                          <a:spcPct val="0"/>
                        </a:spcBef>
                        <a:spcAft>
                          <a:spcPct val="0"/>
                        </a:spcAft>
                        <a:buClrTx/>
                        <a:buSzTx/>
                        <a:buFontTx/>
                        <a:buNone/>
                        <a:tabLst/>
                      </a:pPr>
                      <a:r>
                        <a:rPr kumimoji="0" lang="en-US" sz="800" b="0" i="1" u="none" strike="noStrike" cap="none" normalizeH="0" baseline="30000" dirty="0" smtClean="0">
                          <a:ln>
                            <a:noFill/>
                          </a:ln>
                          <a:solidFill>
                            <a:schemeClr val="tx1"/>
                          </a:solidFill>
                          <a:effectLst/>
                          <a:latin typeface="CG Omega" charset="0"/>
                        </a:rPr>
                        <a:t>a</a:t>
                      </a:r>
                      <a:r>
                        <a:rPr kumimoji="0" lang="en-US" sz="800" b="0" i="0" u="none" strike="noStrike" cap="none" normalizeH="0" baseline="0" dirty="0" smtClean="0">
                          <a:ln>
                            <a:noFill/>
                          </a:ln>
                          <a:solidFill>
                            <a:schemeClr val="tx1"/>
                          </a:solidFill>
                          <a:effectLst/>
                          <a:latin typeface="CG Omega" charset="0"/>
                        </a:rPr>
                        <a:t> Disinfectant Efficacy = (Log MSP</a:t>
                      </a:r>
                      <a:r>
                        <a:rPr kumimoji="0" lang="en-US" sz="800" b="0" i="0" u="none" strike="noStrike" cap="none" normalizeH="0" baseline="-30000" dirty="0" smtClean="0">
                          <a:ln>
                            <a:noFill/>
                          </a:ln>
                          <a:solidFill>
                            <a:schemeClr val="tx1"/>
                          </a:solidFill>
                          <a:effectLst/>
                          <a:latin typeface="CG Omega" charset="0"/>
                        </a:rPr>
                        <a:t>(positive control)</a:t>
                      </a:r>
                      <a:r>
                        <a:rPr kumimoji="0" lang="en-US" sz="800" b="0" i="0" u="none" strike="noStrike" cap="none" normalizeH="0" baseline="0" dirty="0" smtClean="0">
                          <a:ln>
                            <a:noFill/>
                          </a:ln>
                          <a:solidFill>
                            <a:schemeClr val="tx1"/>
                          </a:solidFill>
                          <a:effectLst/>
                          <a:latin typeface="CG Omega" charset="0"/>
                        </a:rPr>
                        <a:t> - Log MSP</a:t>
                      </a:r>
                      <a:r>
                        <a:rPr kumimoji="0" lang="en-US" sz="800" b="0" i="0" u="none" strike="noStrike" cap="none" normalizeH="0" baseline="-30000" dirty="0" smtClean="0">
                          <a:ln>
                            <a:noFill/>
                          </a:ln>
                          <a:solidFill>
                            <a:schemeClr val="tx1"/>
                          </a:solidFill>
                          <a:effectLst/>
                          <a:latin typeface="CG Omega" charset="0"/>
                        </a:rPr>
                        <a:t>(test coupons)</a:t>
                      </a:r>
                      <a:r>
                        <a:rPr kumimoji="0" lang="en-US" sz="800" b="0" i="0" u="none" strike="noStrike" cap="none" normalizeH="0" baseline="0" dirty="0" smtClean="0">
                          <a:ln>
                            <a:noFill/>
                          </a:ln>
                          <a:solidFill>
                            <a:schemeClr val="tx1"/>
                          </a:solidFill>
                          <a:effectLst/>
                          <a:latin typeface="CG Omega" charset="0"/>
                        </a:rPr>
                        <a:t>), where MSP</a:t>
                      </a:r>
                      <a:r>
                        <a:rPr kumimoji="0" lang="en-US" sz="800" b="0" i="0" u="none" strike="noStrike" cap="none" normalizeH="0" baseline="-30000" dirty="0" smtClean="0">
                          <a:ln>
                            <a:noFill/>
                          </a:ln>
                          <a:solidFill>
                            <a:schemeClr val="tx1"/>
                          </a:solidFill>
                          <a:effectLst/>
                          <a:latin typeface="CG Omega" charset="0"/>
                        </a:rPr>
                        <a:t>(Positive Control)</a:t>
                      </a:r>
                      <a:r>
                        <a:rPr kumimoji="0" lang="en-US" sz="800" b="0" i="0" u="none" strike="noStrike" cap="none" normalizeH="0" baseline="0" dirty="0" smtClean="0">
                          <a:ln>
                            <a:noFill/>
                          </a:ln>
                          <a:solidFill>
                            <a:schemeClr val="tx1"/>
                          </a:solidFill>
                          <a:effectLst/>
                          <a:latin typeface="CG Omega" charset="0"/>
                        </a:rPr>
                        <a:t>= Mean surviving population on positive control coupons; MSP</a:t>
                      </a:r>
                      <a:r>
                        <a:rPr kumimoji="0" lang="en-US" sz="800" b="0" i="0" u="none" strike="noStrike" cap="none" normalizeH="0" baseline="-30000" dirty="0" smtClean="0">
                          <a:ln>
                            <a:noFill/>
                          </a:ln>
                          <a:solidFill>
                            <a:schemeClr val="tx1"/>
                          </a:solidFill>
                          <a:effectLst/>
                          <a:latin typeface="CG Omega" charset="0"/>
                        </a:rPr>
                        <a:t>(test coupon)</a:t>
                      </a:r>
                      <a:r>
                        <a:rPr kumimoji="0" lang="en-US" sz="800" b="0" i="0" u="none" strike="noStrike" cap="none" normalizeH="0" baseline="0" dirty="0" smtClean="0">
                          <a:ln>
                            <a:noFill/>
                          </a:ln>
                          <a:solidFill>
                            <a:schemeClr val="tx1"/>
                          </a:solidFill>
                          <a:effectLst/>
                          <a:latin typeface="CG Omega" charset="0"/>
                        </a:rPr>
                        <a:t> = Mean surviving population on test coupons after disinfectant treatment; </a:t>
                      </a:r>
                      <a:r>
                        <a:rPr kumimoji="0" lang="en-US" sz="800" b="0" i="1" u="none" strike="noStrike" cap="none" normalizeH="0" baseline="30000" dirty="0" smtClean="0">
                          <a:ln>
                            <a:noFill/>
                          </a:ln>
                          <a:solidFill>
                            <a:schemeClr val="tx1"/>
                          </a:solidFill>
                          <a:effectLst/>
                          <a:latin typeface="CG Omega" charset="0"/>
                        </a:rPr>
                        <a:t>b</a:t>
                      </a:r>
                      <a:r>
                        <a:rPr kumimoji="0" lang="en-US" sz="800" b="0" i="0" u="none" strike="noStrike" cap="none" normalizeH="0" baseline="0" dirty="0" smtClean="0">
                          <a:ln>
                            <a:noFill/>
                          </a:ln>
                          <a:solidFill>
                            <a:schemeClr val="tx1"/>
                          </a:solidFill>
                          <a:effectLst/>
                          <a:latin typeface="CG Omega" charset="0"/>
                        </a:rPr>
                        <a:t> Each of triplicate coupons showed no growth after disinfectant treatment; </a:t>
                      </a:r>
                      <a:r>
                        <a:rPr kumimoji="0" lang="en-US" sz="800" b="0" i="1" u="none" strike="noStrike" cap="none" normalizeH="0" baseline="30000" dirty="0" smtClean="0">
                          <a:ln>
                            <a:noFill/>
                          </a:ln>
                          <a:solidFill>
                            <a:schemeClr val="tx1"/>
                          </a:solidFill>
                          <a:effectLst/>
                          <a:latin typeface="CG Omega" charset="0"/>
                        </a:rPr>
                        <a:t>c </a:t>
                      </a:r>
                      <a:r>
                        <a:rPr kumimoji="0" lang="en-US" sz="800" b="0" i="0" u="none" strike="noStrike" cap="none" normalizeH="0" baseline="0" dirty="0" smtClean="0">
                          <a:ln>
                            <a:noFill/>
                          </a:ln>
                          <a:solidFill>
                            <a:schemeClr val="tx1"/>
                          </a:solidFill>
                          <a:effectLst/>
                          <a:latin typeface="CG Omega" charset="0"/>
                        </a:rPr>
                        <a:t>Each of triplicate coupons showed TNTC growth</a:t>
                      </a:r>
                      <a:endParaRPr kumimoji="0" lang="en-US" sz="1800" b="0" i="0" u="none" strike="noStrike" cap="none" normalizeH="0" baseline="0" dirty="0" smtClean="0">
                        <a:ln>
                          <a:noFill/>
                        </a:ln>
                        <a:solidFill>
                          <a:schemeClr val="tx1"/>
                        </a:solidFill>
                        <a:effectLst/>
                        <a:latin typeface="Times" pitchFamily="18" charset="0"/>
                      </a:endParaRPr>
                    </a:p>
                  </a:txBody>
                  <a:tcPr marT="34290" marB="34290" anchor="b" horzOverflow="overflow">
                    <a:lnL cap="flat">
                      <a:noFill/>
                    </a:lnL>
                    <a:lnR cap="flat">
                      <a:noFill/>
                    </a:lnR>
                    <a:lnT w="12700" cap="flat" cmpd="sng" algn="ctr">
                      <a:solidFill>
                        <a:srgbClr val="000000"/>
                      </a:solidFill>
                      <a:prstDash val="solid"/>
                      <a:round/>
                      <a:headEnd type="none" w="med" len="med"/>
                      <a:tailEnd type="none" w="med" len="med"/>
                    </a:lnT>
                    <a:lnB cap="flat">
                      <a:noFill/>
                    </a:lnB>
                    <a:lnTlToBr>
                      <a:noFill/>
                    </a:lnTlToBr>
                    <a:lnBlToTr>
                      <a:noFill/>
                    </a:lnBlToTr>
                    <a:no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bl>
          </a:graphicData>
        </a:graphic>
      </p:graphicFrame>
    </p:spTree>
  </p:cSld>
  <p:clrMapOvr>
    <a:masterClrMapping/>
  </p:clrMapOvr>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Rectangle 2"/>
          <p:cNvSpPr>
            <a:spLocks noGrp="1" noChangeArrowheads="1"/>
          </p:cNvSpPr>
          <p:nvPr>
            <p:ph type="title"/>
          </p:nvPr>
        </p:nvSpPr>
        <p:spPr>
          <a:xfrm>
            <a:off x="1082675" y="204789"/>
            <a:ext cx="8534400" cy="569119"/>
          </a:xfrm>
        </p:spPr>
        <p:txBody>
          <a:bodyPr/>
          <a:lstStyle/>
          <a:p>
            <a:pPr eaLnBrk="1" hangingPunct="1">
              <a:defRPr/>
            </a:pPr>
            <a:r>
              <a:rPr lang="en-US" dirty="0" smtClean="0">
                <a:latin typeface="+mn-lt"/>
                <a:ea typeface="Calibri" pitchFamily="34" charset="0"/>
                <a:cs typeface="Calibri" pitchFamily="34" charset="0"/>
              </a:rPr>
              <a:t>70% IPA Efficacy Against Molds</a:t>
            </a:r>
          </a:p>
        </p:txBody>
      </p:sp>
      <p:graphicFrame>
        <p:nvGraphicFramePr>
          <p:cNvPr id="1026" name="Object 3"/>
          <p:cNvGraphicFramePr>
            <a:graphicFrameLocks noGrp="1" noChangeAspect="1"/>
          </p:cNvGraphicFramePr>
          <p:nvPr>
            <p:ph sz="quarter" idx="1"/>
          </p:nvPr>
        </p:nvGraphicFramePr>
        <p:xfrm>
          <a:off x="679450" y="1095376"/>
          <a:ext cx="8464550" cy="4048125"/>
        </p:xfrm>
        <a:graphic>
          <a:graphicData uri="http://schemas.openxmlformats.org/presentationml/2006/ole">
            <mc:AlternateContent xmlns:mc="http://schemas.openxmlformats.org/markup-compatibility/2006">
              <mc:Choice xmlns:v="urn:schemas-microsoft-com:vml" Requires="v">
                <p:oleObj spid="_x0000_s1027" name="Chart" r:id="rId4" imgW="7096049" imgH="4524451" progId="Excel.Sheet.8">
                  <p:embed/>
                </p:oleObj>
              </mc:Choice>
              <mc:Fallback>
                <p:oleObj name="Chart" r:id="rId4" imgW="7096049" imgH="4524451" progId="Excel.Sheet.8">
                  <p:embed/>
                  <p:pic>
                    <p:nvPicPr>
                      <p:cNvPr id="0" name="Object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79450" y="1095376"/>
                        <a:ext cx="8464550" cy="404812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5" name="Rectangle 2"/>
          <p:cNvSpPr>
            <a:spLocks noGrp="1" noChangeArrowheads="1"/>
          </p:cNvSpPr>
          <p:nvPr>
            <p:ph type="title"/>
          </p:nvPr>
        </p:nvSpPr>
        <p:spPr>
          <a:xfrm>
            <a:off x="1244600" y="140495"/>
            <a:ext cx="8534400" cy="569119"/>
          </a:xfrm>
        </p:spPr>
        <p:txBody>
          <a:bodyPr/>
          <a:lstStyle/>
          <a:p>
            <a:pPr eaLnBrk="1" hangingPunct="1">
              <a:defRPr/>
            </a:pPr>
            <a:r>
              <a:rPr lang="en-US" dirty="0" smtClean="0">
                <a:latin typeface="+mn-lt"/>
                <a:ea typeface="Calibri" pitchFamily="34" charset="0"/>
                <a:cs typeface="Calibri" pitchFamily="34" charset="0"/>
              </a:rPr>
              <a:t>H2O2/PAA RTU  Against Molds</a:t>
            </a:r>
          </a:p>
        </p:txBody>
      </p:sp>
      <p:graphicFrame>
        <p:nvGraphicFramePr>
          <p:cNvPr id="2050" name="Object 3"/>
          <p:cNvGraphicFramePr>
            <a:graphicFrameLocks noGrp="1" noChangeAspect="1"/>
          </p:cNvGraphicFramePr>
          <p:nvPr>
            <p:ph sz="quarter" idx="1"/>
          </p:nvPr>
        </p:nvGraphicFramePr>
        <p:xfrm>
          <a:off x="423866" y="1017985"/>
          <a:ext cx="8461375" cy="4045744"/>
        </p:xfrm>
        <a:graphic>
          <a:graphicData uri="http://schemas.openxmlformats.org/presentationml/2006/ole">
            <mc:AlternateContent xmlns:mc="http://schemas.openxmlformats.org/markup-compatibility/2006">
              <mc:Choice xmlns:v="urn:schemas-microsoft-com:vml" Requires="v">
                <p:oleObj spid="_x0000_s2051" name="Chart" r:id="rId4" imgW="7096049" imgH="4524451" progId="Excel.Sheet.8">
                  <p:embed/>
                </p:oleObj>
              </mc:Choice>
              <mc:Fallback>
                <p:oleObj name="Chart" r:id="rId4" imgW="7096049" imgH="4524451" progId="Excel.Sheet.8">
                  <p:embed/>
                  <p:pic>
                    <p:nvPicPr>
                      <p:cNvPr id="0" name="Object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23866" y="1017985"/>
                        <a:ext cx="8461375" cy="4045744"/>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Title 1"/>
          <p:cNvSpPr>
            <a:spLocks noGrp="1"/>
          </p:cNvSpPr>
          <p:nvPr>
            <p:ph type="title"/>
          </p:nvPr>
        </p:nvSpPr>
        <p:spPr/>
        <p:txBody>
          <a:bodyPr/>
          <a:lstStyle/>
          <a:p>
            <a:r>
              <a:rPr lang="en-US" smtClean="0"/>
              <a:t>Agenda</a:t>
            </a:r>
          </a:p>
        </p:txBody>
      </p:sp>
      <p:sp>
        <p:nvSpPr>
          <p:cNvPr id="38915" name="Content Placeholder 2"/>
          <p:cNvSpPr>
            <a:spLocks noGrp="1"/>
          </p:cNvSpPr>
          <p:nvPr>
            <p:ph idx="1"/>
          </p:nvPr>
        </p:nvSpPr>
        <p:spPr/>
        <p:txBody>
          <a:bodyPr/>
          <a:lstStyle/>
          <a:p>
            <a:pPr>
              <a:buFont typeface="Wingdings" pitchFamily="2" charset="2"/>
              <a:buChar char="ü"/>
            </a:pPr>
            <a:r>
              <a:rPr lang="en-US" smtClean="0"/>
              <a:t>Operator Contamination</a:t>
            </a:r>
          </a:p>
          <a:p>
            <a:pPr>
              <a:buFont typeface="Wingdings" pitchFamily="2" charset="2"/>
              <a:buChar char="ü"/>
            </a:pPr>
            <a:r>
              <a:rPr lang="en-US" smtClean="0"/>
              <a:t>Fungal Spore Contamination</a:t>
            </a:r>
          </a:p>
          <a:p>
            <a:pPr>
              <a:buFont typeface="Wingdings" pitchFamily="2" charset="2"/>
              <a:buChar char="ü"/>
            </a:pPr>
            <a:r>
              <a:rPr lang="en-US" smtClean="0"/>
              <a:t>Bacterial Spore Contamination</a:t>
            </a: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Title 1"/>
          <p:cNvSpPr>
            <a:spLocks noGrp="1"/>
          </p:cNvSpPr>
          <p:nvPr>
            <p:ph type="title"/>
          </p:nvPr>
        </p:nvSpPr>
        <p:spPr/>
        <p:txBody>
          <a:bodyPr/>
          <a:lstStyle/>
          <a:p>
            <a:r>
              <a:rPr lang="en-US" dirty="0" smtClean="0"/>
              <a:t>Bacterial Spores</a:t>
            </a:r>
          </a:p>
        </p:txBody>
      </p:sp>
      <p:sp>
        <p:nvSpPr>
          <p:cNvPr id="39939" name="Content Placeholder 2"/>
          <p:cNvSpPr>
            <a:spLocks noGrp="1"/>
          </p:cNvSpPr>
          <p:nvPr>
            <p:ph idx="1"/>
          </p:nvPr>
        </p:nvSpPr>
        <p:spPr/>
        <p:txBody>
          <a:bodyPr/>
          <a:lstStyle/>
          <a:p>
            <a:r>
              <a:rPr lang="en-US" i="1" dirty="0" smtClean="0"/>
              <a:t>Bacillus cereus</a:t>
            </a:r>
          </a:p>
          <a:p>
            <a:r>
              <a:rPr lang="en-US" i="1" dirty="0" smtClean="0"/>
              <a:t>Bacillus </a:t>
            </a:r>
            <a:r>
              <a:rPr lang="en-US" i="1" dirty="0" err="1" smtClean="0"/>
              <a:t>circulans</a:t>
            </a:r>
            <a:endParaRPr lang="en-US" i="1" dirty="0" smtClean="0"/>
          </a:p>
          <a:p>
            <a:pPr>
              <a:buFont typeface="Wingdings" pitchFamily="2" charset="2"/>
              <a:buNone/>
            </a:pPr>
            <a:endParaRPr lang="en-US" dirty="0" smtClean="0"/>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098" name="Object 2"/>
          <p:cNvGraphicFramePr>
            <a:graphicFrameLocks noGrp="1" noChangeAspect="1"/>
          </p:cNvGraphicFramePr>
          <p:nvPr>
            <p:ph sz="quarter" idx="1"/>
          </p:nvPr>
        </p:nvGraphicFramePr>
        <p:xfrm>
          <a:off x="501650" y="1181100"/>
          <a:ext cx="3735388" cy="3484960"/>
        </p:xfrm>
        <a:graphic>
          <a:graphicData uri="http://schemas.openxmlformats.org/presentationml/2006/ole">
            <mc:AlternateContent xmlns:mc="http://schemas.openxmlformats.org/markup-compatibility/2006">
              <mc:Choice xmlns:v="urn:schemas-microsoft-com:vml" Requires="v">
                <p:oleObj spid="_x0000_s4099" name="Photo House" r:id="rId3" imgW="4900779" imgH="6095496" progId="">
                  <p:embed/>
                </p:oleObj>
              </mc:Choice>
              <mc:Fallback>
                <p:oleObj name="Photo House" r:id="rId3" imgW="4900779" imgH="6095496" progId="">
                  <p:embed/>
                  <p:pic>
                    <p:nvPicPr>
                      <p:cNvPr id="0" name="Object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01650" y="1181100"/>
                        <a:ext cx="3735388" cy="34849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4099" name="Text Box 3"/>
          <p:cNvSpPr txBox="1">
            <a:spLocks noChangeArrowheads="1"/>
          </p:cNvSpPr>
          <p:nvPr/>
        </p:nvSpPr>
        <p:spPr bwMode="auto">
          <a:xfrm>
            <a:off x="307975" y="266701"/>
            <a:ext cx="8567738" cy="600164"/>
          </a:xfrm>
          <a:prstGeom prst="rect">
            <a:avLst/>
          </a:prstGeom>
          <a:noFill/>
          <a:ln w="9525">
            <a:noFill/>
            <a:miter lim="800000"/>
            <a:headEnd/>
            <a:tailEnd/>
          </a:ln>
        </p:spPr>
        <p:txBody>
          <a:bodyPr>
            <a:spAutoFit/>
          </a:bodyPr>
          <a:lstStyle/>
          <a:p>
            <a:pPr algn="ctr"/>
            <a:r>
              <a:rPr lang="en-US" sz="3300" b="1">
                <a:latin typeface="Calibri" pitchFamily="34" charset="0"/>
                <a:ea typeface="Calibri" pitchFamily="34" charset="0"/>
                <a:cs typeface="Calibri" pitchFamily="34" charset="0"/>
              </a:rPr>
              <a:t>Bacterial Endospore</a:t>
            </a:r>
          </a:p>
        </p:txBody>
      </p:sp>
      <p:pic>
        <p:nvPicPr>
          <p:cNvPr id="4100" name="Picture 4" descr="Anthrax simulant spores"/>
          <p:cNvPicPr>
            <a:picLocks noChangeAspect="1" noChangeArrowheads="1"/>
          </p:cNvPicPr>
          <p:nvPr/>
        </p:nvPicPr>
        <p:blipFill>
          <a:blip r:embed="rId5" cstate="print"/>
          <a:srcRect/>
          <a:stretch>
            <a:fillRect/>
          </a:stretch>
        </p:blipFill>
        <p:spPr bwMode="auto">
          <a:xfrm>
            <a:off x="5348291" y="1782367"/>
            <a:ext cx="3019425" cy="1743075"/>
          </a:xfrm>
          <a:prstGeom prst="rect">
            <a:avLst/>
          </a:prstGeom>
          <a:noFill/>
          <a:ln w="9525">
            <a:noFill/>
            <a:miter lim="800000"/>
            <a:headEnd/>
            <a:tailEnd/>
          </a:ln>
        </p:spPr>
      </p:pic>
      <p:sp>
        <p:nvSpPr>
          <p:cNvPr id="4101" name="TextBox 4"/>
          <p:cNvSpPr txBox="1">
            <a:spLocks noChangeArrowheads="1"/>
          </p:cNvSpPr>
          <p:nvPr/>
        </p:nvSpPr>
        <p:spPr bwMode="auto">
          <a:xfrm>
            <a:off x="4295775" y="4423173"/>
            <a:ext cx="2172390" cy="369332"/>
          </a:xfrm>
          <a:prstGeom prst="rect">
            <a:avLst/>
          </a:prstGeom>
          <a:noFill/>
          <a:ln w="9525">
            <a:noFill/>
            <a:miter lim="800000"/>
            <a:headEnd/>
            <a:tailEnd/>
          </a:ln>
        </p:spPr>
        <p:txBody>
          <a:bodyPr wrap="none">
            <a:spAutoFit/>
          </a:bodyPr>
          <a:lstStyle/>
          <a:p>
            <a:r>
              <a:rPr lang="en-US"/>
              <a:t>Courtesy Dan Klein</a:t>
            </a:r>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Text Box 3"/>
          <p:cNvSpPr txBox="1">
            <a:spLocks noChangeArrowheads="1"/>
          </p:cNvSpPr>
          <p:nvPr/>
        </p:nvSpPr>
        <p:spPr bwMode="auto">
          <a:xfrm>
            <a:off x="2757491" y="191691"/>
            <a:ext cx="3424335" cy="523220"/>
          </a:xfrm>
          <a:prstGeom prst="rect">
            <a:avLst/>
          </a:prstGeom>
          <a:noFill/>
          <a:ln w="9525">
            <a:noFill/>
            <a:miter lim="800000"/>
            <a:headEnd/>
            <a:tailEnd/>
          </a:ln>
        </p:spPr>
        <p:txBody>
          <a:bodyPr wrap="none">
            <a:spAutoFit/>
          </a:bodyPr>
          <a:lstStyle/>
          <a:p>
            <a:r>
              <a:rPr lang="en-US" sz="2800">
                <a:solidFill>
                  <a:schemeClr val="bg1"/>
                </a:solidFill>
              </a:rPr>
              <a:t>Bacterial Endospore</a:t>
            </a:r>
          </a:p>
        </p:txBody>
      </p:sp>
      <p:pic>
        <p:nvPicPr>
          <p:cNvPr id="40963" name="Picture 7" descr="endospore%20structure"/>
          <p:cNvPicPr>
            <a:picLocks noChangeAspect="1" noChangeArrowheads="1"/>
          </p:cNvPicPr>
          <p:nvPr/>
        </p:nvPicPr>
        <p:blipFill>
          <a:blip r:embed="rId2" cstate="print"/>
          <a:srcRect/>
          <a:stretch>
            <a:fillRect/>
          </a:stretch>
        </p:blipFill>
        <p:spPr bwMode="auto">
          <a:xfrm>
            <a:off x="614366" y="1181101"/>
            <a:ext cx="7820025" cy="3353991"/>
          </a:xfrm>
          <a:prstGeom prst="rect">
            <a:avLst/>
          </a:prstGeom>
          <a:noFill/>
          <a:ln w="9525">
            <a:noFill/>
            <a:miter lim="800000"/>
            <a:headEnd/>
            <a:tailEnd/>
          </a:ln>
        </p:spPr>
      </p:pic>
      <p:sp>
        <p:nvSpPr>
          <p:cNvPr id="40964" name="TextBox 3"/>
          <p:cNvSpPr txBox="1">
            <a:spLocks noChangeArrowheads="1"/>
          </p:cNvSpPr>
          <p:nvPr/>
        </p:nvSpPr>
        <p:spPr bwMode="auto">
          <a:xfrm>
            <a:off x="120652" y="1027510"/>
            <a:ext cx="4201791" cy="523220"/>
          </a:xfrm>
          <a:prstGeom prst="rect">
            <a:avLst/>
          </a:prstGeom>
          <a:noFill/>
          <a:ln w="9525">
            <a:noFill/>
            <a:miter lim="800000"/>
            <a:headEnd/>
            <a:tailEnd/>
          </a:ln>
        </p:spPr>
        <p:txBody>
          <a:bodyPr wrap="none">
            <a:spAutoFit/>
          </a:bodyPr>
          <a:lstStyle/>
          <a:p>
            <a:r>
              <a:rPr lang="en-US" sz="2800"/>
              <a:t>Bacterial Spore Structure</a:t>
            </a:r>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Title 1"/>
          <p:cNvSpPr>
            <a:spLocks noGrp="1"/>
          </p:cNvSpPr>
          <p:nvPr>
            <p:ph type="title"/>
          </p:nvPr>
        </p:nvSpPr>
        <p:spPr/>
        <p:txBody>
          <a:bodyPr/>
          <a:lstStyle/>
          <a:p>
            <a:r>
              <a:rPr lang="en-US" i="1" smtClean="0"/>
              <a:t>Bacillus cereus</a:t>
            </a:r>
          </a:p>
        </p:txBody>
      </p:sp>
      <p:sp>
        <p:nvSpPr>
          <p:cNvPr id="41987" name="Content Placeholder 2"/>
          <p:cNvSpPr>
            <a:spLocks noGrp="1"/>
          </p:cNvSpPr>
          <p:nvPr>
            <p:ph idx="1"/>
          </p:nvPr>
        </p:nvSpPr>
        <p:spPr/>
        <p:txBody>
          <a:bodyPr/>
          <a:lstStyle/>
          <a:p>
            <a:r>
              <a:rPr lang="en-US" smtClean="0"/>
              <a:t>ISO-7 and ISO-8 cleanrooms</a:t>
            </a:r>
          </a:p>
          <a:p>
            <a:r>
              <a:rPr lang="en-US" smtClean="0"/>
              <a:t>Process Vessels</a:t>
            </a:r>
          </a:p>
          <a:p>
            <a:pPr lvl="1"/>
            <a:r>
              <a:rPr lang="en-US" smtClean="0"/>
              <a:t>Source Locations</a:t>
            </a:r>
          </a:p>
          <a:p>
            <a:pPr lvl="2"/>
            <a:r>
              <a:rPr lang="en-US" smtClean="0"/>
              <a:t>Cleanroom Shoe Cover</a:t>
            </a:r>
          </a:p>
          <a:p>
            <a:pPr lvl="2"/>
            <a:r>
              <a:rPr lang="en-US" smtClean="0"/>
              <a:t>Fermentor</a:t>
            </a:r>
          </a:p>
          <a:p>
            <a:pPr lvl="2"/>
            <a:r>
              <a:rPr lang="en-US" smtClean="0"/>
              <a:t>Process Vessels</a:t>
            </a:r>
          </a:p>
          <a:p>
            <a:pPr lvl="2">
              <a:buFont typeface="Wingdings" pitchFamily="2" charset="2"/>
              <a:buChar char="ü"/>
            </a:pPr>
            <a:r>
              <a:rPr lang="en-US" smtClean="0"/>
              <a:t>The Source was a Raw Material</a:t>
            </a:r>
          </a:p>
          <a:p>
            <a:pPr lvl="2"/>
            <a:endParaRPr lang="en-US" smtClean="0"/>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Title 1"/>
          <p:cNvSpPr>
            <a:spLocks noGrp="1"/>
          </p:cNvSpPr>
          <p:nvPr>
            <p:ph type="title" idx="4294967295"/>
          </p:nvPr>
        </p:nvSpPr>
        <p:spPr>
          <a:xfrm>
            <a:off x="914400" y="0"/>
            <a:ext cx="6155140" cy="818866"/>
          </a:xfrm>
        </p:spPr>
        <p:txBody>
          <a:bodyPr/>
          <a:lstStyle/>
          <a:p>
            <a:r>
              <a:rPr lang="en-US" sz="3600" dirty="0" smtClean="0">
                <a:solidFill>
                  <a:schemeClr val="tx2"/>
                </a:solidFill>
              </a:rPr>
              <a:t>Exosporium – </a:t>
            </a:r>
            <a:r>
              <a:rPr lang="en-US" sz="3600" i="1" dirty="0" smtClean="0">
                <a:solidFill>
                  <a:schemeClr val="tx2"/>
                </a:solidFill>
              </a:rPr>
              <a:t>B. anthracis</a:t>
            </a:r>
          </a:p>
        </p:txBody>
      </p:sp>
      <p:sp>
        <p:nvSpPr>
          <p:cNvPr id="40963" name="Content Placeholder 2"/>
          <p:cNvSpPr>
            <a:spLocks noGrp="1"/>
          </p:cNvSpPr>
          <p:nvPr>
            <p:ph idx="4294967295"/>
          </p:nvPr>
        </p:nvSpPr>
        <p:spPr>
          <a:xfrm>
            <a:off x="928048" y="832087"/>
            <a:ext cx="6714698" cy="355269"/>
          </a:xfrm>
        </p:spPr>
        <p:txBody>
          <a:bodyPr>
            <a:normAutofit/>
          </a:bodyPr>
          <a:lstStyle/>
          <a:p>
            <a:pPr algn="ctr">
              <a:buFont typeface="Arial" pitchFamily="34" charset="0"/>
              <a:buNone/>
              <a:defRPr/>
            </a:pPr>
            <a:r>
              <a:rPr lang="en-US" sz="1600" dirty="0" smtClean="0"/>
              <a:t>Cote CK et al. 2011. Microbes and Infection 13(14-15):1146-55.</a:t>
            </a:r>
          </a:p>
        </p:txBody>
      </p:sp>
      <p:pic>
        <p:nvPicPr>
          <p:cNvPr id="30724" name="Picture 2" descr="http://origin-ars.els-cdn.com/content/image/1-s2.0-S1286457911001900-gr1.jpg"/>
          <p:cNvPicPr>
            <a:picLocks noChangeAspect="1" noChangeArrowheads="1"/>
          </p:cNvPicPr>
          <p:nvPr/>
        </p:nvPicPr>
        <p:blipFill>
          <a:blip r:embed="rId2" cstate="print"/>
          <a:srcRect/>
          <a:stretch>
            <a:fillRect/>
          </a:stretch>
        </p:blipFill>
        <p:spPr bwMode="auto">
          <a:xfrm>
            <a:off x="1542199" y="1194499"/>
            <a:ext cx="7397087" cy="3684221"/>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Title 1"/>
          <p:cNvSpPr>
            <a:spLocks noGrp="1"/>
          </p:cNvSpPr>
          <p:nvPr>
            <p:ph type="title"/>
          </p:nvPr>
        </p:nvSpPr>
        <p:spPr>
          <a:xfrm>
            <a:off x="1062039" y="725586"/>
            <a:ext cx="8081963" cy="432197"/>
          </a:xfrm>
        </p:spPr>
        <p:txBody>
          <a:bodyPr/>
          <a:lstStyle/>
          <a:p>
            <a:r>
              <a:rPr lang="en-US" dirty="0" err="1" smtClean="0"/>
              <a:t>Exosporium</a:t>
            </a:r>
            <a:r>
              <a:rPr lang="en-US" dirty="0" smtClean="0"/>
              <a:t> – </a:t>
            </a:r>
            <a:r>
              <a:rPr lang="en-US" i="1" dirty="0" smtClean="0"/>
              <a:t>B. </a:t>
            </a:r>
            <a:r>
              <a:rPr lang="en-US" i="1" dirty="0" err="1" smtClean="0"/>
              <a:t>anthracis</a:t>
            </a:r>
            <a:endParaRPr lang="en-US" dirty="0" smtClean="0"/>
          </a:p>
        </p:txBody>
      </p:sp>
      <p:sp>
        <p:nvSpPr>
          <p:cNvPr id="44035" name="Content Placeholder 2"/>
          <p:cNvSpPr>
            <a:spLocks noGrp="1"/>
          </p:cNvSpPr>
          <p:nvPr>
            <p:ph idx="1"/>
          </p:nvPr>
        </p:nvSpPr>
        <p:spPr>
          <a:xfrm>
            <a:off x="0" y="4411267"/>
            <a:ext cx="9144000" cy="398859"/>
          </a:xfrm>
        </p:spPr>
        <p:txBody>
          <a:bodyPr/>
          <a:lstStyle/>
          <a:p>
            <a:pPr algn="ctr">
              <a:buFont typeface="Arial" pitchFamily="34" charset="0"/>
              <a:buNone/>
            </a:pPr>
            <a:r>
              <a:rPr lang="en-US" smtClean="0"/>
              <a:t>https://www.llnl.gov/str/Sep06/Velsko.html</a:t>
            </a:r>
          </a:p>
        </p:txBody>
      </p:sp>
      <p:pic>
        <p:nvPicPr>
          <p:cNvPr id="44036" name="Picture 2" descr="https://www.llnl.gov/str/Sep06/gifs/Velsko8.jpg"/>
          <p:cNvPicPr>
            <a:picLocks noChangeAspect="1" noChangeArrowheads="1"/>
          </p:cNvPicPr>
          <p:nvPr/>
        </p:nvPicPr>
        <p:blipFill>
          <a:blip r:embed="rId2" cstate="print"/>
          <a:srcRect/>
          <a:stretch>
            <a:fillRect/>
          </a:stretch>
        </p:blipFill>
        <p:spPr bwMode="auto">
          <a:xfrm>
            <a:off x="1221674" y="1733427"/>
            <a:ext cx="7922327" cy="2617117"/>
          </a:xfrm>
          <a:prstGeom prst="rect">
            <a:avLst/>
          </a:prstGeom>
          <a:noFill/>
          <a:ln w="9525">
            <a:noFill/>
            <a:miter lim="800000"/>
            <a:headEnd/>
            <a:tailEnd/>
          </a:ln>
        </p:spPr>
      </p:pic>
      <p:sp>
        <p:nvSpPr>
          <p:cNvPr id="44037" name="TextBox 4"/>
          <p:cNvSpPr txBox="1">
            <a:spLocks noChangeArrowheads="1"/>
          </p:cNvSpPr>
          <p:nvPr/>
        </p:nvSpPr>
        <p:spPr bwMode="auto">
          <a:xfrm>
            <a:off x="2279653" y="1197769"/>
            <a:ext cx="3993401" cy="369332"/>
          </a:xfrm>
          <a:prstGeom prst="rect">
            <a:avLst/>
          </a:prstGeom>
          <a:noFill/>
          <a:ln w="9525">
            <a:noFill/>
            <a:miter lim="800000"/>
            <a:headEnd/>
            <a:tailEnd/>
          </a:ln>
        </p:spPr>
        <p:txBody>
          <a:bodyPr wrap="none">
            <a:spAutoFit/>
          </a:bodyPr>
          <a:lstStyle/>
          <a:p>
            <a:r>
              <a:rPr lang="en-US"/>
              <a:t>Hydrophobicity helps adhere to fibers</a:t>
            </a:r>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3" name="Rectangle 2"/>
          <p:cNvSpPr>
            <a:spLocks noGrp="1" noChangeArrowheads="1"/>
          </p:cNvSpPr>
          <p:nvPr>
            <p:ph type="title"/>
          </p:nvPr>
        </p:nvSpPr>
        <p:spPr>
          <a:xfrm>
            <a:off x="2371725" y="235744"/>
            <a:ext cx="8229600" cy="308372"/>
          </a:xfrm>
        </p:spPr>
        <p:txBody>
          <a:bodyPr/>
          <a:lstStyle/>
          <a:p>
            <a:pPr eaLnBrk="1" hangingPunct="1"/>
            <a:r>
              <a:rPr lang="en-US" i="1" smtClean="0"/>
              <a:t>Bacillus</a:t>
            </a:r>
            <a:r>
              <a:rPr lang="en-US" smtClean="0"/>
              <a:t> Testing</a:t>
            </a:r>
          </a:p>
        </p:txBody>
      </p:sp>
      <p:graphicFrame>
        <p:nvGraphicFramePr>
          <p:cNvPr id="5122" name="Object 3"/>
          <p:cNvGraphicFramePr>
            <a:graphicFrameLocks noChangeAspect="1"/>
          </p:cNvGraphicFramePr>
          <p:nvPr/>
        </p:nvGraphicFramePr>
        <p:xfrm>
          <a:off x="1154113" y="1267954"/>
          <a:ext cx="7110412" cy="3381375"/>
        </p:xfrm>
        <a:graphic>
          <a:graphicData uri="http://schemas.openxmlformats.org/presentationml/2006/ole">
            <mc:AlternateContent xmlns:mc="http://schemas.openxmlformats.org/markup-compatibility/2006">
              <mc:Choice xmlns:v="urn:schemas-microsoft-com:vml" Requires="v">
                <p:oleObj spid="_x0000_s5123" name="Chart" r:id="rId4" imgW="5753100" imgH="3648075" progId="Excel.Sheet.8">
                  <p:embed/>
                </p:oleObj>
              </mc:Choice>
              <mc:Fallback>
                <p:oleObj name="Chart" r:id="rId4" imgW="5753100" imgH="3648075" progId="Excel.Sheet.8">
                  <p:embed/>
                  <p:pic>
                    <p:nvPicPr>
                      <p:cNvPr id="0" name="Object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154113" y="1267954"/>
                        <a:ext cx="7110412" cy="338137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pSp>
        <p:nvGrpSpPr>
          <p:cNvPr id="2" name="Group 19"/>
          <p:cNvGrpSpPr/>
          <p:nvPr/>
        </p:nvGrpSpPr>
        <p:grpSpPr>
          <a:xfrm>
            <a:off x="3333888" y="1431287"/>
            <a:ext cx="725488" cy="332184"/>
            <a:chOff x="3025775" y="1560513"/>
            <a:chExt cx="725488" cy="442912"/>
          </a:xfrm>
          <a:solidFill>
            <a:schemeClr val="bg1"/>
          </a:solidFill>
        </p:grpSpPr>
        <p:sp>
          <p:nvSpPr>
            <p:cNvPr id="21" name="Rectangle 4"/>
            <p:cNvSpPr>
              <a:spLocks noChangeArrowheads="1"/>
            </p:cNvSpPr>
            <p:nvPr/>
          </p:nvSpPr>
          <p:spPr bwMode="auto">
            <a:xfrm>
              <a:off x="3025775" y="1560513"/>
              <a:ext cx="725488" cy="228600"/>
            </a:xfrm>
            <a:prstGeom prst="rect">
              <a:avLst/>
            </a:prstGeom>
            <a:grpFill/>
            <a:ln w="9525" algn="ctr">
              <a:solidFill>
                <a:schemeClr val="bg1"/>
              </a:solidFill>
              <a:miter lim="800000"/>
              <a:headEnd/>
              <a:tailEnd/>
            </a:ln>
          </p:spPr>
          <p:txBody>
            <a:bodyPr wrap="none" anchor="ctr"/>
            <a:lstStyle/>
            <a:p>
              <a:pPr>
                <a:defRPr/>
              </a:pPr>
              <a:endParaRPr lang="en-US" dirty="0">
                <a:latin typeface="Arial" charset="0"/>
                <a:cs typeface="Arial" charset="0"/>
              </a:endParaRPr>
            </a:p>
          </p:txBody>
        </p:sp>
        <p:sp>
          <p:nvSpPr>
            <p:cNvPr id="22" name="Rectangle 5"/>
            <p:cNvSpPr>
              <a:spLocks noChangeArrowheads="1"/>
            </p:cNvSpPr>
            <p:nvPr/>
          </p:nvSpPr>
          <p:spPr bwMode="auto">
            <a:xfrm>
              <a:off x="3124200" y="1828800"/>
              <a:ext cx="492125" cy="174625"/>
            </a:xfrm>
            <a:prstGeom prst="rect">
              <a:avLst/>
            </a:prstGeom>
            <a:grpFill/>
            <a:ln w="9525" algn="ctr">
              <a:solidFill>
                <a:schemeClr val="bg1"/>
              </a:solidFill>
              <a:miter lim="800000"/>
              <a:headEnd/>
              <a:tailEnd/>
            </a:ln>
          </p:spPr>
          <p:txBody>
            <a:bodyPr wrap="none" anchor="ctr"/>
            <a:lstStyle/>
            <a:p>
              <a:pPr>
                <a:defRPr/>
              </a:pPr>
              <a:endParaRPr lang="en-US" dirty="0">
                <a:latin typeface="Arial" charset="0"/>
                <a:cs typeface="Arial" charset="0"/>
              </a:endParaRPr>
            </a:p>
          </p:txBody>
        </p:sp>
      </p:grpSp>
      <p:sp>
        <p:nvSpPr>
          <p:cNvPr id="5125" name="Rectangle 6"/>
          <p:cNvSpPr>
            <a:spLocks noChangeArrowheads="1"/>
          </p:cNvSpPr>
          <p:nvPr/>
        </p:nvSpPr>
        <p:spPr bwMode="auto">
          <a:xfrm>
            <a:off x="1917703" y="3401617"/>
            <a:ext cx="5586413" cy="756047"/>
          </a:xfrm>
          <a:prstGeom prst="rect">
            <a:avLst/>
          </a:prstGeom>
          <a:solidFill>
            <a:schemeClr val="bg1"/>
          </a:solidFill>
          <a:ln w="9525" algn="ctr">
            <a:solidFill>
              <a:schemeClr val="bg1"/>
            </a:solidFill>
            <a:miter lim="800000"/>
            <a:headEnd/>
            <a:tailEnd/>
          </a:ln>
        </p:spPr>
        <p:txBody>
          <a:bodyPr wrap="none" anchor="ctr"/>
          <a:lstStyle/>
          <a:p>
            <a:endParaRPr lang="en-US"/>
          </a:p>
        </p:txBody>
      </p:sp>
      <p:sp>
        <p:nvSpPr>
          <p:cNvPr id="5126" name="TextBox 24"/>
          <p:cNvSpPr txBox="1">
            <a:spLocks noChangeArrowheads="1"/>
          </p:cNvSpPr>
          <p:nvPr/>
        </p:nvSpPr>
        <p:spPr bwMode="auto">
          <a:xfrm rot="4329402">
            <a:off x="6479986" y="3818675"/>
            <a:ext cx="1136721" cy="276999"/>
          </a:xfrm>
          <a:prstGeom prst="rect">
            <a:avLst/>
          </a:prstGeom>
          <a:noFill/>
          <a:ln w="9525">
            <a:noFill/>
            <a:miter lim="800000"/>
            <a:headEnd/>
            <a:tailEnd/>
          </a:ln>
        </p:spPr>
        <p:txBody>
          <a:bodyPr wrap="none">
            <a:spAutoFit/>
          </a:bodyPr>
          <a:lstStyle/>
          <a:p>
            <a:r>
              <a:rPr lang="en-US" sz="1200" dirty="0">
                <a:latin typeface="Calibri" pitchFamily="34" charset="0"/>
              </a:rPr>
              <a:t>H202/PAA 1:18</a:t>
            </a:r>
          </a:p>
        </p:txBody>
      </p:sp>
      <p:sp>
        <p:nvSpPr>
          <p:cNvPr id="5127" name="TextBox 25"/>
          <p:cNvSpPr txBox="1">
            <a:spLocks noChangeArrowheads="1"/>
          </p:cNvSpPr>
          <p:nvPr/>
        </p:nvSpPr>
        <p:spPr bwMode="auto">
          <a:xfrm rot="4370884">
            <a:off x="5795619" y="3902429"/>
            <a:ext cx="1319592" cy="276999"/>
          </a:xfrm>
          <a:prstGeom prst="rect">
            <a:avLst/>
          </a:prstGeom>
          <a:noFill/>
          <a:ln w="9525">
            <a:noFill/>
            <a:miter lim="800000"/>
            <a:headEnd/>
            <a:tailEnd/>
          </a:ln>
        </p:spPr>
        <p:txBody>
          <a:bodyPr wrap="none">
            <a:spAutoFit/>
          </a:bodyPr>
          <a:lstStyle/>
          <a:p>
            <a:r>
              <a:rPr lang="en-US" sz="1200" dirty="0" err="1">
                <a:latin typeface="Calibri" pitchFamily="34" charset="0"/>
              </a:rPr>
              <a:t>Aklaline</a:t>
            </a:r>
            <a:r>
              <a:rPr lang="en-US" sz="1200" dirty="0">
                <a:latin typeface="Calibri" pitchFamily="34" charset="0"/>
              </a:rPr>
              <a:t> Cleaner-2</a:t>
            </a:r>
          </a:p>
        </p:txBody>
      </p:sp>
      <p:sp>
        <p:nvSpPr>
          <p:cNvPr id="5128" name="TextBox 26"/>
          <p:cNvSpPr txBox="1">
            <a:spLocks noChangeArrowheads="1"/>
          </p:cNvSpPr>
          <p:nvPr/>
        </p:nvSpPr>
        <p:spPr bwMode="auto">
          <a:xfrm rot="4357550">
            <a:off x="5384206" y="3520233"/>
            <a:ext cx="834629" cy="461665"/>
          </a:xfrm>
          <a:prstGeom prst="rect">
            <a:avLst/>
          </a:prstGeom>
          <a:noFill/>
          <a:ln w="9525">
            <a:noFill/>
            <a:miter lim="800000"/>
            <a:headEnd/>
            <a:tailEnd/>
          </a:ln>
        </p:spPr>
        <p:txBody>
          <a:bodyPr>
            <a:spAutoFit/>
          </a:bodyPr>
          <a:lstStyle/>
          <a:p>
            <a:r>
              <a:rPr lang="en-US" sz="1200">
                <a:latin typeface="Calibri" pitchFamily="34" charset="0"/>
              </a:rPr>
              <a:t>Iodine Product</a:t>
            </a:r>
          </a:p>
        </p:txBody>
      </p:sp>
      <p:sp>
        <p:nvSpPr>
          <p:cNvPr id="5129" name="TextBox 27"/>
          <p:cNvSpPr txBox="1">
            <a:spLocks noChangeArrowheads="1"/>
          </p:cNvSpPr>
          <p:nvPr/>
        </p:nvSpPr>
        <p:spPr bwMode="auto">
          <a:xfrm rot="4290417">
            <a:off x="4722918" y="3795961"/>
            <a:ext cx="1069524" cy="276999"/>
          </a:xfrm>
          <a:prstGeom prst="rect">
            <a:avLst/>
          </a:prstGeom>
          <a:noFill/>
          <a:ln w="9525">
            <a:noFill/>
            <a:miter lim="800000"/>
            <a:headEnd/>
            <a:tailEnd/>
          </a:ln>
        </p:spPr>
        <p:txBody>
          <a:bodyPr wrap="none">
            <a:spAutoFit/>
          </a:bodyPr>
          <a:lstStyle/>
          <a:p>
            <a:r>
              <a:rPr lang="en-US" sz="1200" dirty="0">
                <a:latin typeface="Calibri" pitchFamily="34" charset="0"/>
              </a:rPr>
              <a:t>Acidic Cleaner</a:t>
            </a:r>
          </a:p>
        </p:txBody>
      </p:sp>
      <p:sp>
        <p:nvSpPr>
          <p:cNvPr id="5130" name="TextBox 28"/>
          <p:cNvSpPr txBox="1">
            <a:spLocks noChangeArrowheads="1"/>
          </p:cNvSpPr>
          <p:nvPr/>
        </p:nvSpPr>
        <p:spPr bwMode="auto">
          <a:xfrm rot="4013796">
            <a:off x="4056815" y="3809684"/>
            <a:ext cx="1191929" cy="276999"/>
          </a:xfrm>
          <a:prstGeom prst="rect">
            <a:avLst/>
          </a:prstGeom>
          <a:noFill/>
          <a:ln w="9525">
            <a:noFill/>
            <a:miter lim="800000"/>
            <a:headEnd/>
            <a:tailEnd/>
          </a:ln>
        </p:spPr>
        <p:txBody>
          <a:bodyPr wrap="none">
            <a:spAutoFit/>
          </a:bodyPr>
          <a:lstStyle/>
          <a:p>
            <a:r>
              <a:rPr lang="en-US" sz="1200" dirty="0">
                <a:latin typeface="Calibri" pitchFamily="34" charset="0"/>
              </a:rPr>
              <a:t>Alkaline Cleaner</a:t>
            </a:r>
          </a:p>
        </p:txBody>
      </p:sp>
      <p:sp>
        <p:nvSpPr>
          <p:cNvPr id="5131" name="TextBox 29"/>
          <p:cNvSpPr txBox="1">
            <a:spLocks noChangeArrowheads="1"/>
          </p:cNvSpPr>
          <p:nvPr/>
        </p:nvSpPr>
        <p:spPr bwMode="auto">
          <a:xfrm rot="3939867">
            <a:off x="3522825" y="3654494"/>
            <a:ext cx="912429" cy="276999"/>
          </a:xfrm>
          <a:prstGeom prst="rect">
            <a:avLst/>
          </a:prstGeom>
          <a:noFill/>
          <a:ln w="9525">
            <a:noFill/>
            <a:miter lim="800000"/>
            <a:headEnd/>
            <a:tailEnd/>
          </a:ln>
        </p:spPr>
        <p:txBody>
          <a:bodyPr wrap="none">
            <a:spAutoFit/>
          </a:bodyPr>
          <a:lstStyle/>
          <a:p>
            <a:r>
              <a:rPr lang="en-US" sz="1200" dirty="0">
                <a:latin typeface="Calibri" pitchFamily="34" charset="0"/>
              </a:rPr>
              <a:t>1:10 Bleach</a:t>
            </a:r>
          </a:p>
        </p:txBody>
      </p:sp>
      <p:sp>
        <p:nvSpPr>
          <p:cNvPr id="5132" name="TextBox 30"/>
          <p:cNvSpPr txBox="1">
            <a:spLocks noChangeArrowheads="1"/>
          </p:cNvSpPr>
          <p:nvPr/>
        </p:nvSpPr>
        <p:spPr bwMode="auto">
          <a:xfrm rot="3791735">
            <a:off x="2931037" y="3562375"/>
            <a:ext cx="833883" cy="276999"/>
          </a:xfrm>
          <a:prstGeom prst="rect">
            <a:avLst/>
          </a:prstGeom>
          <a:noFill/>
          <a:ln w="9525">
            <a:noFill/>
            <a:miter lim="800000"/>
            <a:headEnd/>
            <a:tailEnd/>
          </a:ln>
        </p:spPr>
        <p:txBody>
          <a:bodyPr wrap="none">
            <a:spAutoFit/>
          </a:bodyPr>
          <a:lstStyle/>
          <a:p>
            <a:r>
              <a:rPr lang="en-US" sz="1200" dirty="0">
                <a:latin typeface="Calibri" pitchFamily="34" charset="0"/>
              </a:rPr>
              <a:t>1:4 Bleach</a:t>
            </a:r>
          </a:p>
        </p:txBody>
      </p:sp>
      <p:sp>
        <p:nvSpPr>
          <p:cNvPr id="5133" name="TextBox 31"/>
          <p:cNvSpPr txBox="1">
            <a:spLocks noChangeArrowheads="1"/>
          </p:cNvSpPr>
          <p:nvPr/>
        </p:nvSpPr>
        <p:spPr bwMode="auto">
          <a:xfrm rot="4042626">
            <a:off x="2166055" y="3712239"/>
            <a:ext cx="1116011" cy="276999"/>
          </a:xfrm>
          <a:prstGeom prst="rect">
            <a:avLst/>
          </a:prstGeom>
          <a:noFill/>
          <a:ln w="9525">
            <a:noFill/>
            <a:miter lim="800000"/>
            <a:headEnd/>
            <a:tailEnd/>
          </a:ln>
        </p:spPr>
        <p:txBody>
          <a:bodyPr wrap="none">
            <a:spAutoFit/>
          </a:bodyPr>
          <a:lstStyle/>
          <a:p>
            <a:r>
              <a:rPr lang="en-US" sz="1200" dirty="0">
                <a:latin typeface="Calibri" pitchFamily="34" charset="0"/>
              </a:rPr>
              <a:t>H202/PAA RTU</a:t>
            </a:r>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Title 1"/>
          <p:cNvSpPr>
            <a:spLocks noGrp="1"/>
          </p:cNvSpPr>
          <p:nvPr>
            <p:ph type="title"/>
          </p:nvPr>
        </p:nvSpPr>
        <p:spPr/>
        <p:txBody>
          <a:bodyPr/>
          <a:lstStyle/>
          <a:p>
            <a:r>
              <a:rPr lang="en-US" i="1" smtClean="0"/>
              <a:t>Bacillus circulans</a:t>
            </a:r>
          </a:p>
        </p:txBody>
      </p:sp>
      <p:sp>
        <p:nvSpPr>
          <p:cNvPr id="53251" name="Content Placeholder 2"/>
          <p:cNvSpPr>
            <a:spLocks noGrp="1"/>
          </p:cNvSpPr>
          <p:nvPr>
            <p:ph idx="1"/>
          </p:nvPr>
        </p:nvSpPr>
        <p:spPr/>
        <p:txBody>
          <a:bodyPr/>
          <a:lstStyle/>
          <a:p>
            <a:r>
              <a:rPr lang="en-US" dirty="0" smtClean="0"/>
              <a:t>Efficacy Testing Failures (different test methods)</a:t>
            </a:r>
          </a:p>
          <a:p>
            <a:pPr lvl="1"/>
            <a:r>
              <a:rPr lang="en-US" dirty="0" smtClean="0"/>
              <a:t>Vinyl surfaces</a:t>
            </a:r>
          </a:p>
          <a:p>
            <a:pPr lvl="2"/>
            <a:r>
              <a:rPr lang="en-US" dirty="0" smtClean="0"/>
              <a:t>Sent out for ID</a:t>
            </a:r>
          </a:p>
          <a:p>
            <a:pPr lvl="3"/>
            <a:r>
              <a:rPr lang="en-US" sz="2000" i="1" dirty="0" err="1" smtClean="0"/>
              <a:t>Paenibacillus</a:t>
            </a:r>
            <a:endParaRPr lang="en-US" sz="2000" i="1" dirty="0" smtClean="0"/>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Title 2"/>
          <p:cNvSpPr>
            <a:spLocks noGrp="1"/>
          </p:cNvSpPr>
          <p:nvPr>
            <p:ph type="title"/>
          </p:nvPr>
        </p:nvSpPr>
        <p:spPr>
          <a:xfrm>
            <a:off x="0" y="154380"/>
            <a:ext cx="8096250" cy="978694"/>
          </a:xfrm>
        </p:spPr>
        <p:txBody>
          <a:bodyPr/>
          <a:lstStyle/>
          <a:p>
            <a:pPr algn="ctr"/>
            <a:r>
              <a:rPr lang="en-US" sz="2400" dirty="0" smtClean="0"/>
              <a:t>Case Study:  Construction Event at Biotech Site</a:t>
            </a:r>
          </a:p>
        </p:txBody>
      </p:sp>
      <p:sp>
        <p:nvSpPr>
          <p:cNvPr id="58371" name="Content Placeholder 3"/>
          <p:cNvSpPr>
            <a:spLocks noGrp="1"/>
          </p:cNvSpPr>
          <p:nvPr>
            <p:ph idx="1"/>
          </p:nvPr>
        </p:nvSpPr>
        <p:spPr>
          <a:xfrm>
            <a:off x="764454" y="1169101"/>
            <a:ext cx="8229600" cy="3429000"/>
          </a:xfrm>
        </p:spPr>
        <p:txBody>
          <a:bodyPr/>
          <a:lstStyle/>
          <a:p>
            <a:pPr>
              <a:buFont typeface="Wingdings" pitchFamily="2" charset="2"/>
              <a:buChar char="q"/>
            </a:pPr>
            <a:r>
              <a:rPr lang="en-US" dirty="0" smtClean="0"/>
              <a:t>Worst Case Events</a:t>
            </a:r>
          </a:p>
          <a:p>
            <a:pPr>
              <a:buFont typeface="Wingdings" pitchFamily="2" charset="2"/>
              <a:buChar char="q"/>
            </a:pPr>
            <a:r>
              <a:rPr lang="en-US" dirty="0" smtClean="0"/>
              <a:t>9X Clean </a:t>
            </a:r>
            <a:r>
              <a:rPr lang="en-US" dirty="0" smtClean="0">
                <a:latin typeface="Calibri" pitchFamily="34" charset="0"/>
              </a:rPr>
              <a:t>[1X </a:t>
            </a:r>
            <a:r>
              <a:rPr lang="en-US" dirty="0" err="1" smtClean="0">
                <a:latin typeface="Calibri" pitchFamily="34" charset="0"/>
              </a:rPr>
              <a:t>Sporicide</a:t>
            </a:r>
            <a:r>
              <a:rPr lang="en-US" dirty="0" smtClean="0">
                <a:latin typeface="Calibri" pitchFamily="34" charset="0"/>
              </a:rPr>
              <a:t> + 2X </a:t>
            </a:r>
            <a:r>
              <a:rPr lang="en-US" dirty="0" err="1" smtClean="0">
                <a:latin typeface="Calibri" pitchFamily="34" charset="0"/>
              </a:rPr>
              <a:t>Phenolic</a:t>
            </a:r>
            <a:r>
              <a:rPr lang="en-US" dirty="0" smtClean="0">
                <a:latin typeface="Calibri" pitchFamily="34" charset="0"/>
              </a:rPr>
              <a:t> (day 1) 2X </a:t>
            </a:r>
            <a:r>
              <a:rPr lang="en-US" dirty="0" err="1" smtClean="0">
                <a:latin typeface="Calibri" pitchFamily="34" charset="0"/>
              </a:rPr>
              <a:t>Phenolic</a:t>
            </a:r>
            <a:r>
              <a:rPr lang="en-US" dirty="0" smtClean="0">
                <a:latin typeface="Calibri" pitchFamily="34" charset="0"/>
              </a:rPr>
              <a:t> +1X </a:t>
            </a:r>
            <a:r>
              <a:rPr lang="en-US" dirty="0" err="1" smtClean="0">
                <a:latin typeface="Calibri" pitchFamily="34" charset="0"/>
              </a:rPr>
              <a:t>Sporicide</a:t>
            </a:r>
            <a:r>
              <a:rPr lang="en-US" dirty="0" smtClean="0">
                <a:latin typeface="Calibri" pitchFamily="34" charset="0"/>
              </a:rPr>
              <a:t> (day 2), 2X </a:t>
            </a:r>
            <a:r>
              <a:rPr lang="en-US" dirty="0" err="1" smtClean="0">
                <a:latin typeface="Calibri" pitchFamily="34" charset="0"/>
              </a:rPr>
              <a:t>Phenolic</a:t>
            </a:r>
            <a:r>
              <a:rPr lang="en-US" dirty="0" smtClean="0">
                <a:latin typeface="Calibri" pitchFamily="34" charset="0"/>
              </a:rPr>
              <a:t> +1X </a:t>
            </a:r>
            <a:r>
              <a:rPr lang="en-US" dirty="0" err="1" smtClean="0">
                <a:latin typeface="Calibri" pitchFamily="34" charset="0"/>
              </a:rPr>
              <a:t>Sporicide</a:t>
            </a:r>
            <a:r>
              <a:rPr lang="en-US" dirty="0" smtClean="0">
                <a:latin typeface="Calibri" pitchFamily="34" charset="0"/>
              </a:rPr>
              <a:t> (day 3)]</a:t>
            </a:r>
            <a:endParaRPr lang="en-US" dirty="0" smtClean="0"/>
          </a:p>
          <a:p>
            <a:pPr>
              <a:buFont typeface="Wingdings" pitchFamily="2" charset="2"/>
              <a:buChar char="q"/>
            </a:pPr>
            <a:r>
              <a:rPr lang="en-US" dirty="0" smtClean="0"/>
              <a:t>Fogging</a:t>
            </a:r>
          </a:p>
          <a:p>
            <a:pPr>
              <a:buFont typeface="Wingdings" pitchFamily="2" charset="2"/>
              <a:buChar char="q"/>
            </a:pPr>
            <a:r>
              <a:rPr lang="en-US" dirty="0" smtClean="0"/>
              <a:t>VHP</a:t>
            </a:r>
          </a:p>
          <a:p>
            <a:pPr>
              <a:buFont typeface="Wingdings" pitchFamily="2" charset="2"/>
              <a:buChar char="q"/>
            </a:pPr>
            <a:r>
              <a:rPr lang="en-US" dirty="0" smtClean="0"/>
              <a:t>Triple Clean</a:t>
            </a:r>
          </a:p>
          <a:p>
            <a:pPr lvl="1">
              <a:buFont typeface="Wingdings" pitchFamily="2" charset="2"/>
              <a:buChar char="ü"/>
            </a:pPr>
            <a:r>
              <a:rPr lang="en-US" dirty="0" smtClean="0"/>
              <a:t>Defined 3X Disinfectants and </a:t>
            </a:r>
            <a:r>
              <a:rPr lang="en-US" dirty="0" err="1" smtClean="0"/>
              <a:t>Sporicide</a:t>
            </a:r>
            <a:endParaRPr lang="en-US" dirty="0" smtClean="0"/>
          </a:p>
          <a:p>
            <a:pPr lvl="1">
              <a:buFont typeface="Wingdings" pitchFamily="2" charset="2"/>
              <a:buChar char="ü"/>
            </a:pPr>
            <a:r>
              <a:rPr lang="en-US" dirty="0" smtClean="0"/>
              <a:t>EM frequency (Static and Dynamic)</a:t>
            </a:r>
          </a:p>
          <a:p>
            <a:pPr lvl="1">
              <a:buFont typeface="Wingdings" pitchFamily="2" charset="2"/>
              <a:buChar char="ü"/>
            </a:pPr>
            <a:r>
              <a:rPr lang="en-US" dirty="0" smtClean="0"/>
              <a:t>Release of the room</a:t>
            </a:r>
          </a:p>
          <a:p>
            <a:pPr>
              <a:buFont typeface="Arial" pitchFamily="34" charset="0"/>
              <a:buNone/>
            </a:pPr>
            <a:r>
              <a:rPr lang="en-US" dirty="0" smtClean="0">
                <a:latin typeface="Calibri" pitchFamily="34" charset="0"/>
              </a:rPr>
              <a:t>	</a:t>
            </a:r>
          </a:p>
          <a:p>
            <a:endParaRPr lang="en-US" dirty="0" smtClean="0"/>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Title 2"/>
          <p:cNvSpPr>
            <a:spLocks noGrp="1"/>
          </p:cNvSpPr>
          <p:nvPr>
            <p:ph type="title"/>
          </p:nvPr>
        </p:nvSpPr>
        <p:spPr>
          <a:xfrm>
            <a:off x="0" y="170260"/>
            <a:ext cx="9144000" cy="857250"/>
          </a:xfrm>
        </p:spPr>
        <p:txBody>
          <a:bodyPr/>
          <a:lstStyle/>
          <a:p>
            <a:pPr algn="ctr"/>
            <a:r>
              <a:rPr lang="en-US" smtClean="0"/>
              <a:t>Cleaning  and Disinfection Efficacy</a:t>
            </a:r>
          </a:p>
        </p:txBody>
      </p:sp>
      <p:pic>
        <p:nvPicPr>
          <p:cNvPr id="59395" name="Picture 5" descr="Image1"/>
          <p:cNvPicPr>
            <a:picLocks noChangeAspect="1" noChangeArrowheads="1"/>
          </p:cNvPicPr>
          <p:nvPr/>
        </p:nvPicPr>
        <p:blipFill>
          <a:blip r:embed="rId2" cstate="print"/>
          <a:srcRect/>
          <a:stretch>
            <a:fillRect/>
          </a:stretch>
        </p:blipFill>
        <p:spPr bwMode="auto">
          <a:xfrm>
            <a:off x="1028700" y="1600201"/>
            <a:ext cx="7429500" cy="271462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Title 5"/>
          <p:cNvSpPr>
            <a:spLocks noGrp="1"/>
          </p:cNvSpPr>
          <p:nvPr>
            <p:ph type="title"/>
          </p:nvPr>
        </p:nvSpPr>
        <p:spPr>
          <a:xfrm>
            <a:off x="0" y="1"/>
            <a:ext cx="9144000" cy="626269"/>
          </a:xfrm>
        </p:spPr>
        <p:txBody>
          <a:bodyPr/>
          <a:lstStyle/>
          <a:p>
            <a:pPr algn="ctr"/>
            <a:r>
              <a:rPr lang="en-US" sz="4000" smtClean="0">
                <a:ea typeface="Calibri" pitchFamily="34" charset="0"/>
                <a:cs typeface="Calibri" pitchFamily="34" charset="0"/>
              </a:rPr>
              <a:t/>
            </a:r>
            <a:br>
              <a:rPr lang="en-US" sz="4000" smtClean="0">
                <a:ea typeface="Calibri" pitchFamily="34" charset="0"/>
                <a:cs typeface="Calibri" pitchFamily="34" charset="0"/>
              </a:rPr>
            </a:br>
            <a:r>
              <a:rPr lang="en-US" sz="4000" smtClean="0">
                <a:ea typeface="Calibri" pitchFamily="34" charset="0"/>
                <a:cs typeface="Calibri" pitchFamily="34" charset="0"/>
              </a:rPr>
              <a:t>Time 0</a:t>
            </a:r>
          </a:p>
        </p:txBody>
      </p:sp>
      <p:pic>
        <p:nvPicPr>
          <p:cNvPr id="60419" name="Picture 1028" descr="Image3"/>
          <p:cNvPicPr>
            <a:picLocks noChangeAspect="1" noChangeArrowheads="1"/>
          </p:cNvPicPr>
          <p:nvPr/>
        </p:nvPicPr>
        <p:blipFill>
          <a:blip r:embed="rId2" cstate="print"/>
          <a:srcRect/>
          <a:stretch>
            <a:fillRect/>
          </a:stretch>
        </p:blipFill>
        <p:spPr bwMode="auto">
          <a:xfrm>
            <a:off x="838200" y="1828801"/>
            <a:ext cx="7429500" cy="2714625"/>
          </a:xfrm>
          <a:prstGeom prst="rect">
            <a:avLst/>
          </a:prstGeom>
          <a:noFill/>
          <a:ln w="9525">
            <a:noFill/>
            <a:miter lim="800000"/>
            <a:headEnd/>
            <a:tailEnd/>
          </a:ln>
        </p:spPr>
      </p:pic>
      <p:sp>
        <p:nvSpPr>
          <p:cNvPr id="60420" name="Rectangle 3"/>
          <p:cNvSpPr>
            <a:spLocks noChangeArrowheads="1"/>
          </p:cNvSpPr>
          <p:nvPr/>
        </p:nvSpPr>
        <p:spPr bwMode="auto">
          <a:xfrm>
            <a:off x="2209801" y="1437085"/>
            <a:ext cx="3857018" cy="369332"/>
          </a:xfrm>
          <a:prstGeom prst="rect">
            <a:avLst/>
          </a:prstGeom>
          <a:noFill/>
          <a:ln w="9525">
            <a:noFill/>
            <a:miter lim="800000"/>
            <a:headEnd/>
            <a:tailEnd/>
          </a:ln>
        </p:spPr>
        <p:txBody>
          <a:bodyPr wrap="none">
            <a:spAutoFit/>
          </a:bodyPr>
          <a:lstStyle/>
          <a:p>
            <a:r>
              <a:rPr lang="en-US">
                <a:latin typeface="Calibri" pitchFamily="34" charset="0"/>
              </a:rPr>
              <a:t>Red = Sporeformers         Green = Other</a:t>
            </a:r>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Title 5"/>
          <p:cNvSpPr>
            <a:spLocks noGrp="1"/>
          </p:cNvSpPr>
          <p:nvPr>
            <p:ph type="title"/>
          </p:nvPr>
        </p:nvSpPr>
        <p:spPr>
          <a:xfrm>
            <a:off x="0" y="0"/>
            <a:ext cx="9144000" cy="857250"/>
          </a:xfrm>
        </p:spPr>
        <p:txBody>
          <a:bodyPr/>
          <a:lstStyle/>
          <a:p>
            <a:pPr algn="ctr"/>
            <a:r>
              <a:rPr lang="en-US" smtClean="0"/>
              <a:t>After 1X Cleaning - NO Sporicide</a:t>
            </a:r>
          </a:p>
        </p:txBody>
      </p:sp>
      <p:pic>
        <p:nvPicPr>
          <p:cNvPr id="61443" name="Picture 2052" descr="Image4"/>
          <p:cNvPicPr>
            <a:picLocks noChangeAspect="1" noChangeArrowheads="1"/>
          </p:cNvPicPr>
          <p:nvPr/>
        </p:nvPicPr>
        <p:blipFill>
          <a:blip r:embed="rId2" cstate="print"/>
          <a:srcRect/>
          <a:stretch>
            <a:fillRect/>
          </a:stretch>
        </p:blipFill>
        <p:spPr bwMode="auto">
          <a:xfrm>
            <a:off x="838200" y="1428751"/>
            <a:ext cx="7429500" cy="271462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Title 5"/>
          <p:cNvSpPr>
            <a:spLocks noGrp="1"/>
          </p:cNvSpPr>
          <p:nvPr>
            <p:ph type="title"/>
          </p:nvPr>
        </p:nvSpPr>
        <p:spPr>
          <a:xfrm>
            <a:off x="0" y="0"/>
            <a:ext cx="9144000" cy="857250"/>
          </a:xfrm>
        </p:spPr>
        <p:txBody>
          <a:bodyPr/>
          <a:lstStyle/>
          <a:p>
            <a:pPr algn="ctr"/>
            <a:r>
              <a:rPr lang="en-US" smtClean="0"/>
              <a:t>After 2X Cleaning – NO Sporicide</a:t>
            </a:r>
          </a:p>
        </p:txBody>
      </p:sp>
      <p:pic>
        <p:nvPicPr>
          <p:cNvPr id="62467" name="Picture 1028" descr="Image5"/>
          <p:cNvPicPr>
            <a:picLocks noChangeAspect="1" noChangeArrowheads="1"/>
          </p:cNvPicPr>
          <p:nvPr/>
        </p:nvPicPr>
        <p:blipFill>
          <a:blip r:embed="rId2" cstate="print"/>
          <a:srcRect/>
          <a:stretch>
            <a:fillRect/>
          </a:stretch>
        </p:blipFill>
        <p:spPr bwMode="auto">
          <a:xfrm>
            <a:off x="838200" y="1514476"/>
            <a:ext cx="7429500" cy="271462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Title 5"/>
          <p:cNvSpPr>
            <a:spLocks noGrp="1"/>
          </p:cNvSpPr>
          <p:nvPr>
            <p:ph type="title"/>
          </p:nvPr>
        </p:nvSpPr>
        <p:spPr>
          <a:xfrm>
            <a:off x="0" y="0"/>
            <a:ext cx="9144000" cy="857250"/>
          </a:xfrm>
        </p:spPr>
        <p:txBody>
          <a:bodyPr/>
          <a:lstStyle/>
          <a:p>
            <a:pPr algn="ctr"/>
            <a:r>
              <a:rPr lang="en-US" smtClean="0"/>
              <a:t>After 3X Cleaning - No Sporicide</a:t>
            </a:r>
          </a:p>
        </p:txBody>
      </p:sp>
      <p:pic>
        <p:nvPicPr>
          <p:cNvPr id="63491" name="Picture 1028" descr="Image6"/>
          <p:cNvPicPr>
            <a:picLocks noChangeAspect="1" noChangeArrowheads="1"/>
          </p:cNvPicPr>
          <p:nvPr/>
        </p:nvPicPr>
        <p:blipFill>
          <a:blip r:embed="rId2" cstate="print"/>
          <a:srcRect/>
          <a:stretch>
            <a:fillRect/>
          </a:stretch>
        </p:blipFill>
        <p:spPr bwMode="auto">
          <a:xfrm>
            <a:off x="1148938" y="1497776"/>
            <a:ext cx="7429500" cy="271462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Title 5"/>
          <p:cNvSpPr>
            <a:spLocks noGrp="1"/>
          </p:cNvSpPr>
          <p:nvPr>
            <p:ph type="title"/>
          </p:nvPr>
        </p:nvSpPr>
        <p:spPr>
          <a:xfrm>
            <a:off x="0" y="0"/>
            <a:ext cx="9144000" cy="857250"/>
          </a:xfrm>
        </p:spPr>
        <p:txBody>
          <a:bodyPr/>
          <a:lstStyle/>
          <a:p>
            <a:pPr algn="ctr"/>
            <a:r>
              <a:rPr lang="en-US" smtClean="0"/>
              <a:t>After Sporicide</a:t>
            </a:r>
          </a:p>
        </p:txBody>
      </p:sp>
      <p:pic>
        <p:nvPicPr>
          <p:cNvPr id="64515" name="Picture 1028" descr="Image1"/>
          <p:cNvPicPr>
            <a:picLocks noChangeAspect="1" noChangeArrowheads="1"/>
          </p:cNvPicPr>
          <p:nvPr/>
        </p:nvPicPr>
        <p:blipFill>
          <a:blip r:embed="rId2" cstate="print"/>
          <a:srcRect/>
          <a:stretch>
            <a:fillRect/>
          </a:stretch>
        </p:blipFill>
        <p:spPr bwMode="auto">
          <a:xfrm>
            <a:off x="838200" y="1400176"/>
            <a:ext cx="7429500" cy="271462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Title 1"/>
          <p:cNvSpPr>
            <a:spLocks noGrp="1"/>
          </p:cNvSpPr>
          <p:nvPr>
            <p:ph type="title"/>
          </p:nvPr>
        </p:nvSpPr>
        <p:spPr/>
        <p:txBody>
          <a:bodyPr/>
          <a:lstStyle/>
          <a:p>
            <a:r>
              <a:rPr lang="en-US" dirty="0" err="1" smtClean="0"/>
              <a:t>Bioburden</a:t>
            </a:r>
            <a:r>
              <a:rPr lang="en-US" dirty="0" smtClean="0"/>
              <a:t> Agenda</a:t>
            </a:r>
          </a:p>
        </p:txBody>
      </p:sp>
      <p:sp>
        <p:nvSpPr>
          <p:cNvPr id="65539" name="Content Placeholder 2"/>
          <p:cNvSpPr>
            <a:spLocks noGrp="1"/>
          </p:cNvSpPr>
          <p:nvPr>
            <p:ph idx="1"/>
          </p:nvPr>
        </p:nvSpPr>
        <p:spPr/>
        <p:txBody>
          <a:bodyPr/>
          <a:lstStyle/>
          <a:p>
            <a:pPr>
              <a:buFont typeface="Wingdings" pitchFamily="2" charset="2"/>
              <a:buChar char="Ø"/>
            </a:pPr>
            <a:r>
              <a:rPr lang="en-US" dirty="0" smtClean="0">
                <a:solidFill>
                  <a:srgbClr val="FF0000"/>
                </a:solidFill>
              </a:rPr>
              <a:t>Operator Contamination</a:t>
            </a:r>
          </a:p>
          <a:p>
            <a:pPr>
              <a:buFont typeface="Wingdings" pitchFamily="2" charset="2"/>
              <a:buChar char="Ø"/>
            </a:pPr>
            <a:r>
              <a:rPr lang="en-US" dirty="0" smtClean="0">
                <a:solidFill>
                  <a:srgbClr val="FF0000"/>
                </a:solidFill>
              </a:rPr>
              <a:t>Fungal Spore Contamination</a:t>
            </a:r>
          </a:p>
          <a:p>
            <a:pPr>
              <a:buFont typeface="Wingdings" pitchFamily="2" charset="2"/>
              <a:buChar char="Ø"/>
            </a:pPr>
            <a:r>
              <a:rPr lang="en-US" dirty="0" smtClean="0">
                <a:solidFill>
                  <a:srgbClr val="FF0000"/>
                </a:solidFill>
              </a:rPr>
              <a:t>Bacterial Spore Contamination</a:t>
            </a:r>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D85AD2C7-6DC9-BC4A-8B95-CCAFF3BEACE7}" type="slidenum">
              <a:rPr lang="en-US" smtClean="0"/>
              <a:pPr/>
              <a:t>44</a:t>
            </a:fld>
            <a:endParaRPr lang="en-US"/>
          </a:p>
        </p:txBody>
      </p:sp>
      <p:sp>
        <p:nvSpPr>
          <p:cNvPr id="7" name="TextBox 6"/>
          <p:cNvSpPr txBox="1"/>
          <p:nvPr/>
        </p:nvSpPr>
        <p:spPr>
          <a:xfrm>
            <a:off x="930166" y="252249"/>
            <a:ext cx="2159566" cy="646331"/>
          </a:xfrm>
          <a:prstGeom prst="rect">
            <a:avLst/>
          </a:prstGeom>
          <a:noFill/>
        </p:spPr>
        <p:txBody>
          <a:bodyPr wrap="none" rtlCol="0">
            <a:spAutoFit/>
          </a:bodyPr>
          <a:lstStyle/>
          <a:p>
            <a:r>
              <a:rPr lang="en-US" sz="3600" dirty="0" smtClean="0">
                <a:solidFill>
                  <a:schemeClr val="tx2"/>
                </a:solidFill>
                <a:latin typeface="Arial" pitchFamily="34" charset="0"/>
                <a:cs typeface="Arial" pitchFamily="34" charset="0"/>
              </a:rPr>
              <a:t>Summary</a:t>
            </a:r>
            <a:endParaRPr lang="en-US" sz="3600" dirty="0">
              <a:solidFill>
                <a:schemeClr val="tx2"/>
              </a:solidFill>
              <a:latin typeface="Arial" pitchFamily="34" charset="0"/>
              <a:cs typeface="Arial" pitchFamily="34" charset="0"/>
            </a:endParaRPr>
          </a:p>
        </p:txBody>
      </p:sp>
      <p:sp>
        <p:nvSpPr>
          <p:cNvPr id="4" name="TextBox 3"/>
          <p:cNvSpPr txBox="1"/>
          <p:nvPr/>
        </p:nvSpPr>
        <p:spPr bwMode="auto">
          <a:xfrm>
            <a:off x="1306286" y="1563218"/>
            <a:ext cx="6923314" cy="1754326"/>
          </a:xfrm>
          <a:prstGeom prst="rect">
            <a:avLst/>
          </a:prstGeom>
          <a:noFill/>
          <a:ln w="9525">
            <a:noFill/>
            <a:miter lim="800000"/>
            <a:headEnd/>
            <a:tailEnd/>
          </a:ln>
        </p:spPr>
        <p:txBody>
          <a:bodyPr vert="horz" wrap="square" lIns="91440" tIns="45720" rIns="91440" bIns="45720" numCol="1" rtlCol="0" anchor="ctr" anchorCtr="0" compatLnSpc="1">
            <a:prstTxWarp prst="textNoShape">
              <a:avLst/>
            </a:prstTxWarp>
            <a:spAutoFit/>
          </a:bodyPr>
          <a:lstStyle/>
          <a:p>
            <a:pPr marL="0" marR="0" indent="0" algn="l" defTabSz="914400" rtl="0" eaLnBrk="0" fontAlgn="base" latinLnBrk="0" hangingPunct="0">
              <a:lnSpc>
                <a:spcPct val="100000"/>
              </a:lnSpc>
              <a:spcBef>
                <a:spcPct val="0"/>
              </a:spcBef>
              <a:spcAft>
                <a:spcPct val="0"/>
              </a:spcAft>
              <a:buClrTx/>
              <a:buSzTx/>
              <a:buFont typeface="Wingdings" pitchFamily="2" charset="2"/>
              <a:buChar char="Ø"/>
              <a:tabLst/>
            </a:pPr>
            <a:r>
              <a:rPr kumimoji="0" lang="en-US" sz="3600" b="0" i="0" u="none" strike="noStrike" kern="1200" cap="none" spc="0" normalizeH="0" baseline="0" noProof="0" dirty="0" smtClean="0">
                <a:ln>
                  <a:noFill/>
                </a:ln>
                <a:effectLst/>
                <a:uLnTx/>
                <a:uFillTx/>
                <a:latin typeface="Arial" pitchFamily="34" charset="0"/>
                <a:ea typeface="+mj-ea"/>
                <a:cs typeface="Arial" pitchFamily="34" charset="0"/>
              </a:rPr>
              <a:t>Case</a:t>
            </a:r>
            <a:r>
              <a:rPr kumimoji="0" lang="en-US" sz="3600" b="0" i="0" u="none" strike="noStrike" kern="1200" cap="none" spc="0" normalizeH="0" noProof="0" dirty="0" smtClean="0">
                <a:ln>
                  <a:noFill/>
                </a:ln>
                <a:effectLst/>
                <a:uLnTx/>
                <a:uFillTx/>
                <a:latin typeface="Arial" pitchFamily="34" charset="0"/>
                <a:ea typeface="+mj-ea"/>
                <a:cs typeface="Arial" pitchFamily="34" charset="0"/>
              </a:rPr>
              <a:t> Studies in </a:t>
            </a:r>
            <a:r>
              <a:rPr kumimoji="0" lang="en-US" sz="3600" b="0" i="0" u="none" strike="noStrike" kern="1200" cap="none" spc="0" normalizeH="0" noProof="0" dirty="0" err="1" smtClean="0">
                <a:ln>
                  <a:noFill/>
                </a:ln>
                <a:effectLst/>
                <a:uLnTx/>
                <a:uFillTx/>
                <a:latin typeface="Arial" pitchFamily="34" charset="0"/>
                <a:ea typeface="+mj-ea"/>
                <a:cs typeface="Arial" pitchFamily="34" charset="0"/>
              </a:rPr>
              <a:t>Bioburden</a:t>
            </a:r>
            <a:r>
              <a:rPr kumimoji="0" lang="en-US" sz="3600" b="0" i="0" u="none" strike="noStrike" kern="1200" cap="none" spc="0" normalizeH="0" noProof="0" dirty="0" smtClean="0">
                <a:ln>
                  <a:noFill/>
                </a:ln>
                <a:effectLst/>
                <a:uLnTx/>
                <a:uFillTx/>
                <a:latin typeface="Arial" pitchFamily="34" charset="0"/>
                <a:ea typeface="+mj-ea"/>
                <a:cs typeface="Arial" pitchFamily="34" charset="0"/>
              </a:rPr>
              <a:t> Control</a:t>
            </a:r>
          </a:p>
          <a:p>
            <a:pPr marL="0" marR="0" indent="0" algn="l" defTabSz="914400" rtl="0" eaLnBrk="0" fontAlgn="base" latinLnBrk="0" hangingPunct="0">
              <a:lnSpc>
                <a:spcPct val="100000"/>
              </a:lnSpc>
              <a:spcBef>
                <a:spcPct val="0"/>
              </a:spcBef>
              <a:spcAft>
                <a:spcPct val="0"/>
              </a:spcAft>
              <a:buClrTx/>
              <a:buSzTx/>
              <a:buFont typeface="Wingdings" pitchFamily="2" charset="2"/>
              <a:buChar char="Ø"/>
              <a:tabLst/>
            </a:pPr>
            <a:r>
              <a:rPr lang="en-US" sz="3600" baseline="0" dirty="0" smtClean="0">
                <a:latin typeface="Arial" pitchFamily="34" charset="0"/>
                <a:ea typeface="+mj-ea"/>
                <a:cs typeface="Arial" pitchFamily="34" charset="0"/>
              </a:rPr>
              <a:t>Starting</a:t>
            </a:r>
            <a:r>
              <a:rPr lang="en-US" sz="3600" dirty="0" smtClean="0">
                <a:latin typeface="Arial" pitchFamily="34" charset="0"/>
                <a:ea typeface="+mj-ea"/>
                <a:cs typeface="Arial" pitchFamily="34" charset="0"/>
              </a:rPr>
              <a:t> up a New </a:t>
            </a:r>
            <a:r>
              <a:rPr lang="en-US" sz="3600" dirty="0" err="1" smtClean="0">
                <a:latin typeface="Arial" pitchFamily="34" charset="0"/>
                <a:ea typeface="+mj-ea"/>
                <a:cs typeface="Arial" pitchFamily="34" charset="0"/>
              </a:rPr>
              <a:t>Cleanroom</a:t>
            </a:r>
            <a:endParaRPr lang="en-US" sz="3600" dirty="0" smtClean="0">
              <a:latin typeface="Arial" pitchFamily="34" charset="0"/>
              <a:ea typeface="+mj-ea"/>
              <a:cs typeface="Arial" pitchFamily="34" charset="0"/>
            </a:endParaRPr>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bwMode="auto">
          <a:xfrm>
            <a:off x="914400" y="882779"/>
            <a:ext cx="7727244" cy="923330"/>
          </a:xfrm>
          <a:prstGeom prst="rect">
            <a:avLst/>
          </a:prstGeom>
          <a:noFill/>
          <a:ln w="9525">
            <a:noFill/>
            <a:miter lim="800000"/>
            <a:headEnd/>
            <a:tailEnd/>
          </a:ln>
        </p:spPr>
        <p:txBody>
          <a:bodyPr vert="horz" wrap="none" lIns="91440" tIns="45720" rIns="91440" bIns="45720" numCol="1" rtlCol="0" anchor="ctr" anchorCtr="0" compatLnSpc="1">
            <a:prstTxWarp prst="textNoShape">
              <a:avLst/>
            </a:prstTxWarp>
            <a:spAutoFit/>
          </a:bodyPr>
          <a:lstStyle/>
          <a:p>
            <a:pPr marL="0" marR="0" indent="0" algn="l" defTabSz="914400" rtl="0" eaLnBrk="0" fontAlgn="base" latinLnBrk="0" hangingPunct="0">
              <a:lnSpc>
                <a:spcPct val="100000"/>
              </a:lnSpc>
              <a:spcBef>
                <a:spcPct val="0"/>
              </a:spcBef>
              <a:spcAft>
                <a:spcPct val="0"/>
              </a:spcAft>
              <a:buClrTx/>
              <a:buSzTx/>
              <a:buFontTx/>
              <a:buNone/>
              <a:tabLst/>
            </a:pPr>
            <a:r>
              <a:rPr kumimoji="0" lang="en-US" sz="5400" b="0" i="0" u="none" strike="noStrike" kern="1200" cap="none" spc="0" normalizeH="0" baseline="0" noProof="0" dirty="0" smtClean="0">
                <a:ln>
                  <a:noFill/>
                </a:ln>
                <a:effectLst/>
                <a:uLnTx/>
                <a:uFillTx/>
                <a:latin typeface="Arial" pitchFamily="34" charset="0"/>
                <a:ea typeface="+mj-ea"/>
                <a:cs typeface="Arial" pitchFamily="34" charset="0"/>
              </a:rPr>
              <a:t>Thank You</a:t>
            </a:r>
            <a:r>
              <a:rPr kumimoji="0" lang="en-US" sz="5400" b="0" i="0" u="none" strike="noStrike" kern="1200" cap="none" spc="0" normalizeH="0" noProof="0" dirty="0" smtClean="0">
                <a:ln>
                  <a:noFill/>
                </a:ln>
                <a:effectLst/>
                <a:uLnTx/>
                <a:uFillTx/>
                <a:latin typeface="Arial" pitchFamily="34" charset="0"/>
                <a:ea typeface="+mj-ea"/>
                <a:cs typeface="Arial" pitchFamily="34" charset="0"/>
              </a:rPr>
              <a:t> for Your Time</a:t>
            </a:r>
            <a:endParaRPr kumimoji="0" lang="en-US" sz="5400" b="0" i="0" u="none" strike="noStrike" kern="1200" cap="none" spc="0" normalizeH="0" baseline="0" noProof="0" dirty="0" smtClean="0">
              <a:ln>
                <a:noFill/>
              </a:ln>
              <a:effectLst/>
              <a:uLnTx/>
              <a:uFillTx/>
              <a:latin typeface="Arial" pitchFamily="34" charset="0"/>
              <a:ea typeface="+mj-ea"/>
              <a:cs typeface="Arial" pitchFamily="34" charset="0"/>
            </a:endParaRPr>
          </a:p>
        </p:txBody>
      </p:sp>
      <p:sp>
        <p:nvSpPr>
          <p:cNvPr id="3" name="TextBox 2"/>
          <p:cNvSpPr txBox="1"/>
          <p:nvPr/>
        </p:nvSpPr>
        <p:spPr bwMode="auto">
          <a:xfrm>
            <a:off x="3900259" y="3333100"/>
            <a:ext cx="5243743" cy="1200329"/>
          </a:xfrm>
          <a:prstGeom prst="rect">
            <a:avLst/>
          </a:prstGeom>
          <a:noFill/>
          <a:ln w="9525">
            <a:noFill/>
            <a:miter lim="800000"/>
            <a:headEnd/>
            <a:tailEnd/>
          </a:ln>
        </p:spPr>
        <p:txBody>
          <a:bodyPr vert="horz" wrap="none" lIns="91440" tIns="45720" rIns="91440" bIns="45720" numCol="1" rtlCol="0" anchor="ctr" anchorCtr="0" compatLnSpc="1">
            <a:prstTxWarp prst="textNoShape">
              <a:avLst/>
            </a:prstTxWarp>
            <a:spAutoFit/>
          </a:bodyPr>
          <a:lstStyle/>
          <a:p>
            <a:pPr marL="0" marR="0" indent="0" algn="l" defTabSz="914400" rtl="0" eaLnBrk="0" fontAlgn="base" latinLnBrk="0" hangingPunct="0">
              <a:lnSpc>
                <a:spcPct val="100000"/>
              </a:lnSpc>
              <a:spcBef>
                <a:spcPct val="0"/>
              </a:spcBef>
              <a:spcAft>
                <a:spcPct val="0"/>
              </a:spcAft>
              <a:buClrTx/>
              <a:buSzTx/>
              <a:buFontTx/>
              <a:buNone/>
              <a:tabLst/>
            </a:pPr>
            <a:r>
              <a:rPr kumimoji="0" lang="en-US" sz="3600" b="0" i="0" u="none" strike="noStrike" kern="1200" cap="none" spc="0" normalizeH="0" baseline="0" noProof="0" dirty="0" smtClean="0">
                <a:ln>
                  <a:noFill/>
                </a:ln>
                <a:solidFill>
                  <a:schemeClr val="accent1"/>
                </a:solidFill>
                <a:effectLst/>
                <a:uLnTx/>
                <a:uFillTx/>
                <a:latin typeface="Arial" pitchFamily="34" charset="0"/>
                <a:ea typeface="+mj-ea"/>
                <a:cs typeface="Arial" pitchFamily="34" charset="0"/>
              </a:rPr>
              <a:t>Jim Polarine Jr. MA.</a:t>
            </a:r>
          </a:p>
          <a:p>
            <a:pPr marL="0" marR="0" indent="0" algn="l" defTabSz="914400" rtl="0" eaLnBrk="0" fontAlgn="base" latinLnBrk="0" hangingPunct="0">
              <a:lnSpc>
                <a:spcPct val="100000"/>
              </a:lnSpc>
              <a:spcBef>
                <a:spcPct val="0"/>
              </a:spcBef>
              <a:spcAft>
                <a:spcPct val="0"/>
              </a:spcAft>
              <a:buClrTx/>
              <a:buSzTx/>
              <a:buFontTx/>
              <a:buNone/>
              <a:tabLst/>
            </a:pPr>
            <a:r>
              <a:rPr lang="en-US" sz="3600" dirty="0" smtClean="0">
                <a:solidFill>
                  <a:schemeClr val="accent1"/>
                </a:solidFill>
                <a:latin typeface="Arial" pitchFamily="34" charset="0"/>
                <a:ea typeface="+mj-ea"/>
                <a:cs typeface="Arial" pitchFamily="34" charset="0"/>
              </a:rPr>
              <a:t>jim_polarine@steris.com</a:t>
            </a:r>
            <a:endParaRPr kumimoji="0" lang="en-US" sz="3600" b="0" i="0" u="none" strike="noStrike" kern="1200" cap="none" spc="0" normalizeH="0" baseline="0" noProof="0" dirty="0" smtClean="0">
              <a:ln>
                <a:noFill/>
              </a:ln>
              <a:solidFill>
                <a:schemeClr val="accent1"/>
              </a:solidFill>
              <a:effectLst/>
              <a:uLnTx/>
              <a:uFillTx/>
              <a:latin typeface="Arial" pitchFamily="34" charset="0"/>
              <a:ea typeface="+mj-ea"/>
              <a:cs typeface="Arial" pitchFamily="34" charset="0"/>
            </a:endParaRP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55000"/>
            <a:lum/>
          </a:blip>
          <a:srcRect/>
          <a:stretch>
            <a:fillRect t="-39000" b="-39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a:t>Let us meet again..</a:t>
            </a:r>
          </a:p>
        </p:txBody>
      </p:sp>
      <p:sp>
        <p:nvSpPr>
          <p:cNvPr id="3" name="Content Placeholder 2"/>
          <p:cNvSpPr>
            <a:spLocks noGrp="1"/>
          </p:cNvSpPr>
          <p:nvPr>
            <p:ph idx="1"/>
          </p:nvPr>
        </p:nvSpPr>
        <p:spPr>
          <a:xfrm>
            <a:off x="463138" y="1369219"/>
            <a:ext cx="8253350" cy="3570916"/>
          </a:xfrm>
        </p:spPr>
        <p:txBody>
          <a:bodyPr>
            <a:normAutofit fontScale="92500" lnSpcReduction="20000"/>
          </a:bodyPr>
          <a:lstStyle/>
          <a:p>
            <a:pPr marL="0" indent="0" algn="ctr">
              <a:buNone/>
            </a:pPr>
            <a:r>
              <a:rPr lang="en-US" sz="3200" dirty="0"/>
              <a:t>We welcome you all to our future conferences of OMICS International</a:t>
            </a:r>
          </a:p>
          <a:p>
            <a:pPr marL="0" indent="0" algn="ctr">
              <a:buNone/>
            </a:pPr>
            <a:r>
              <a:rPr lang="en-US" sz="3200" b="1" dirty="0"/>
              <a:t>2</a:t>
            </a:r>
            <a:r>
              <a:rPr lang="en-US" sz="3200" b="1" baseline="30000" dirty="0"/>
              <a:t>nd</a:t>
            </a:r>
            <a:r>
              <a:rPr lang="en-US" sz="3200" b="1" dirty="0"/>
              <a:t> International Conference and Expo </a:t>
            </a:r>
            <a:br>
              <a:rPr lang="en-US" sz="3200" b="1" dirty="0"/>
            </a:br>
            <a:r>
              <a:rPr lang="en-US" sz="3200" b="1" dirty="0"/>
              <a:t>on </a:t>
            </a:r>
          </a:p>
          <a:p>
            <a:pPr marL="0" indent="0" algn="ctr">
              <a:buNone/>
            </a:pPr>
            <a:r>
              <a:rPr lang="en-US" sz="3200" b="1" dirty="0"/>
              <a:t>Parenterals and Injectables</a:t>
            </a:r>
          </a:p>
          <a:p>
            <a:pPr marL="0" indent="0" algn="ctr">
              <a:buNone/>
            </a:pPr>
            <a:r>
              <a:rPr lang="en-US" sz="3200" dirty="0"/>
              <a:t>On</a:t>
            </a:r>
          </a:p>
          <a:p>
            <a:pPr marL="0" indent="0" algn="ctr">
              <a:buNone/>
            </a:pPr>
            <a:r>
              <a:rPr lang="en-US" sz="3200" dirty="0"/>
              <a:t> </a:t>
            </a:r>
            <a:r>
              <a:rPr lang="en-US" sz="3200" b="1" dirty="0"/>
              <a:t>October 24-26, 2016 </a:t>
            </a:r>
            <a:r>
              <a:rPr lang="en-US" sz="3200" dirty="0"/>
              <a:t>at </a:t>
            </a:r>
            <a:r>
              <a:rPr lang="en-US" sz="3200" b="1" dirty="0"/>
              <a:t>Istanbul, Turkey</a:t>
            </a:r>
          </a:p>
          <a:p>
            <a:pPr marL="0" indent="0" algn="ctr">
              <a:buNone/>
            </a:pPr>
            <a:r>
              <a:rPr lang="en-US" dirty="0">
                <a:hlinkClick r:id="rId3"/>
              </a:rPr>
              <a:t>http://parenterals-injectables.pharmaceuticalconferences.com/</a:t>
            </a:r>
            <a:endParaRPr lang="en-US" dirty="0"/>
          </a:p>
          <a:p>
            <a:pPr marL="0" indent="0">
              <a:buNone/>
            </a:pPr>
            <a:endParaRPr lang="en-US" dirty="0"/>
          </a:p>
          <a:p>
            <a:endParaRPr lang="en-US" dirty="0"/>
          </a:p>
        </p:txBody>
      </p:sp>
    </p:spTree>
    <p:extLst>
      <p:ext uri="{BB962C8B-B14F-4D97-AF65-F5344CB8AC3E}">
        <p14:creationId xmlns:p14="http://schemas.microsoft.com/office/powerpoint/2010/main" val="2096987792"/>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STERIS Palette">
      <a:dk1>
        <a:sysClr val="windowText" lastClr="000000"/>
      </a:dk1>
      <a:lt1>
        <a:sysClr val="window" lastClr="FFFFFF"/>
      </a:lt1>
      <a:dk2>
        <a:srgbClr val="1F497D"/>
      </a:dk2>
      <a:lt2>
        <a:srgbClr val="D8D8D8"/>
      </a:lt2>
      <a:accent1>
        <a:srgbClr val="6699CC"/>
      </a:accent1>
      <a:accent2>
        <a:srgbClr val="B0CBEA"/>
      </a:accent2>
      <a:accent3>
        <a:srgbClr val="58595B"/>
      </a:accent3>
      <a:accent4>
        <a:srgbClr val="1F497D"/>
      </a:accent4>
      <a:accent5>
        <a:srgbClr val="FFA200"/>
      </a:accent5>
      <a:accent6>
        <a:srgbClr val="2EB135"/>
      </a:accent6>
      <a:hlink>
        <a:srgbClr val="FFA200"/>
      </a:hlink>
      <a:folHlink>
        <a:srgbClr val="D8D8D8"/>
      </a:folHlink>
    </a:clrScheme>
    <a:fontScheme name="STERIS ppt Font">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bwMode="auto">
        <a:noFill/>
        <a:ln w="9525">
          <a:noFill/>
          <a:miter lim="800000"/>
          <a:headEnd/>
          <a:tailEnd/>
        </a:ln>
      </a:spPr>
      <a:bodyPr vert="horz" wrap="square" lIns="91440" tIns="45720" rIns="91440" bIns="45720" numCol="1" anchor="ctr"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sz="3600" b="0" i="0" u="none" strike="noStrike" kern="1200" cap="none" spc="0" normalizeH="0" baseline="0" noProof="0" dirty="0" smtClean="0">
            <a:ln>
              <a:noFill/>
            </a:ln>
            <a:solidFill>
              <a:schemeClr val="accent1"/>
            </a:solidFill>
            <a:effectLst/>
            <a:uLnTx/>
            <a:uFillTx/>
            <a:latin typeface="Arial" pitchFamily="34" charset="0"/>
            <a:ea typeface="+mj-ea"/>
            <a:cs typeface="Arial" pitchFamily="34" charset="0"/>
          </a:defRPr>
        </a:defPPr>
      </a:lstStyle>
    </a:txDef>
  </a:objectDefaults>
  <a:extraClrSchemeLst/>
</a:theme>
</file>

<file path=ppt/theme/theme2.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1_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7A44EA8D983A71479F788C5C0142A94C" ma:contentTypeVersion="0" ma:contentTypeDescription="Create a new document." ma:contentTypeScope="" ma:versionID="7084a6ff1bec9c0965c54cb3497f0e80">
  <xsd:schema xmlns:xsd="http://www.w3.org/2001/XMLSchema" xmlns:xs="http://www.w3.org/2001/XMLSchema" xmlns:p="http://schemas.microsoft.com/office/2006/metadata/properties" targetNamespace="http://schemas.microsoft.com/office/2006/metadata/properties" ma:root="true" ma:fieldsID="c64490b4aec6201516c3a874156f37b2">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documentManagement/>
</p:properties>
</file>

<file path=customXml/itemProps1.xml><?xml version="1.0" encoding="utf-8"?>
<ds:datastoreItem xmlns:ds="http://schemas.openxmlformats.org/officeDocument/2006/customXml" ds:itemID="{C5874CAE-E79D-4873-8098-9066EEBE2AF5}">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openxmlformats.org/package/2006/metadata/core-properties"/>
    <ds:schemaRef ds:uri="http://purl.org/dc/elements/1.1/"/>
    <ds:schemaRef ds:uri="http://purl.org/dc/terms/"/>
    <ds:schemaRef ds:uri="http://schemas.microsoft.com/internal/obd"/>
    <ds:schemaRef ds:uri="http://schemas.microsoft.com/office/infopath/2007/PartnerControls"/>
  </ds:schemaRefs>
</ds:datastoreItem>
</file>

<file path=customXml/itemProps2.xml><?xml version="1.0" encoding="utf-8"?>
<ds:datastoreItem xmlns:ds="http://schemas.openxmlformats.org/officeDocument/2006/customXml" ds:itemID="{2E80BCFF-1B35-4DCE-BA36-1997425F8926}">
  <ds:schemaRefs>
    <ds:schemaRef ds:uri="http://schemas.microsoft.com/sharepoint/v3/contenttype/forms"/>
  </ds:schemaRefs>
</ds:datastoreItem>
</file>

<file path=customXml/itemProps3.xml><?xml version="1.0" encoding="utf-8"?>
<ds:datastoreItem xmlns:ds="http://schemas.openxmlformats.org/officeDocument/2006/customXml" ds:itemID="{BC1C0CDB-98DE-49BF-B445-1326C122AAB2}">
  <ds:schemaRefs>
    <ds:schemaRef ds:uri="http://schemas.microsoft.com/office/2006/metadata/properties"/>
  </ds:schemaRefs>
</ds:datastoreItem>
</file>

<file path=docProps/app.xml><?xml version="1.0" encoding="utf-8"?>
<Properties xmlns="http://schemas.openxmlformats.org/officeDocument/2006/extended-properties" xmlns:vt="http://schemas.openxmlformats.org/officeDocument/2006/docPropsVTypes">
  <TotalTime>710</TotalTime>
  <Words>1146</Words>
  <Application>Microsoft Office PowerPoint</Application>
  <PresentationFormat>On-screen Show (16:9)</PresentationFormat>
  <Paragraphs>297</Paragraphs>
  <Slides>46</Slides>
  <Notes>3</Notes>
  <HiddenSlides>0</HiddenSlides>
  <MMClips>0</MMClips>
  <ScaleCrop>false</ScaleCrop>
  <HeadingPairs>
    <vt:vector size="6" baseType="variant">
      <vt:variant>
        <vt:lpstr>Theme</vt:lpstr>
      </vt:variant>
      <vt:variant>
        <vt:i4>3</vt:i4>
      </vt:variant>
      <vt:variant>
        <vt:lpstr>Embedded OLE Servers</vt:lpstr>
      </vt:variant>
      <vt:variant>
        <vt:i4>2</vt:i4>
      </vt:variant>
      <vt:variant>
        <vt:lpstr>Slide Titles</vt:lpstr>
      </vt:variant>
      <vt:variant>
        <vt:i4>46</vt:i4>
      </vt:variant>
    </vt:vector>
  </HeadingPairs>
  <TitlesOfParts>
    <vt:vector size="51" baseType="lpstr">
      <vt:lpstr>Office Theme</vt:lpstr>
      <vt:lpstr>Custom Design</vt:lpstr>
      <vt:lpstr>1_Custom Design</vt:lpstr>
      <vt:lpstr>Chart</vt:lpstr>
      <vt:lpstr>Photo House</vt:lpstr>
      <vt:lpstr>About OMICS Group</vt:lpstr>
      <vt:lpstr>OMICS International Conferences</vt:lpstr>
      <vt:lpstr>PowerPoint Presentation</vt:lpstr>
      <vt:lpstr>PowerPoint Presentation</vt:lpstr>
      <vt:lpstr>Bioburden Agenda</vt:lpstr>
      <vt:lpstr>Operator contamination</vt:lpstr>
      <vt:lpstr>Human Skin Flora</vt:lpstr>
      <vt:lpstr>Propionibacterium acnes </vt:lpstr>
      <vt:lpstr>Agenda</vt:lpstr>
      <vt:lpstr>VALIDATION – Microorganism Selection</vt:lpstr>
      <vt:lpstr>Fungal Spores</vt:lpstr>
      <vt:lpstr>Common sources of Spores</vt:lpstr>
      <vt:lpstr>Penicillium</vt:lpstr>
      <vt:lpstr>Penicillium Investigation</vt:lpstr>
      <vt:lpstr>Penicillium</vt:lpstr>
      <vt:lpstr>Aspergillus</vt:lpstr>
      <vt:lpstr>Aspergillus Investigation</vt:lpstr>
      <vt:lpstr>PowerPoint Presentation</vt:lpstr>
      <vt:lpstr>PowerPoint Presentation</vt:lpstr>
      <vt:lpstr>Inoculum Preparation—Fungal Spores </vt:lpstr>
      <vt:lpstr>Surface Preparation</vt:lpstr>
      <vt:lpstr>Surface Tension Issue</vt:lpstr>
      <vt:lpstr>Cladosporium</vt:lpstr>
      <vt:lpstr>Case Study on Substrates</vt:lpstr>
      <vt:lpstr>70% IPA Efficacy Against Molds</vt:lpstr>
      <vt:lpstr>H2O2/PAA RTU  Against Molds</vt:lpstr>
      <vt:lpstr>Agenda</vt:lpstr>
      <vt:lpstr>Bacterial Spores</vt:lpstr>
      <vt:lpstr>PowerPoint Presentation</vt:lpstr>
      <vt:lpstr>PowerPoint Presentation</vt:lpstr>
      <vt:lpstr>Bacillus cereus</vt:lpstr>
      <vt:lpstr>Exosporium – B. anthracis</vt:lpstr>
      <vt:lpstr>Exosporium – B. anthracis</vt:lpstr>
      <vt:lpstr>Bacillus Testing</vt:lpstr>
      <vt:lpstr>Bacillus circulans</vt:lpstr>
      <vt:lpstr>Case Study:  Construction Event at Biotech Site</vt:lpstr>
      <vt:lpstr>Cleaning  and Disinfection Efficacy</vt:lpstr>
      <vt:lpstr> Time 0</vt:lpstr>
      <vt:lpstr>After 1X Cleaning - NO Sporicide</vt:lpstr>
      <vt:lpstr>After 2X Cleaning – NO Sporicide</vt:lpstr>
      <vt:lpstr>After 3X Cleaning - No Sporicide</vt:lpstr>
      <vt:lpstr>After Sporicide</vt:lpstr>
      <vt:lpstr>Bioburden Agenda</vt:lpstr>
      <vt:lpstr>PowerPoint Presentation</vt:lpstr>
      <vt:lpstr>PowerPoint Presentation</vt:lpstr>
      <vt:lpstr>Let us meet again..</vt:lpstr>
    </vt:vector>
  </TitlesOfParts>
  <Company>STERIS Corporation</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dsill</dc:creator>
  <cp:lastModifiedBy>Prudhvi Aaleti</cp:lastModifiedBy>
  <cp:revision>106</cp:revision>
  <dcterms:created xsi:type="dcterms:W3CDTF">2011-12-01T14:16:31Z</dcterms:created>
  <dcterms:modified xsi:type="dcterms:W3CDTF">2015-09-22T13:06:34Z</dcterms:modified>
</cp:coreProperties>
</file>