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58" r:id="rId3"/>
    <p:sldId id="261" r:id="rId4"/>
    <p:sldId id="262" r:id="rId5"/>
    <p:sldId id="264" r:id="rId6"/>
    <p:sldId id="277" r:id="rId7"/>
    <p:sldId id="257" r:id="rId8"/>
    <p:sldId id="266" r:id="rId9"/>
    <p:sldId id="267" r:id="rId10"/>
    <p:sldId id="268" r:id="rId11"/>
    <p:sldId id="269" r:id="rId12"/>
    <p:sldId id="278" r:id="rId13"/>
    <p:sldId id="270" r:id="rId14"/>
    <p:sldId id="282" r:id="rId15"/>
    <p:sldId id="271" r:id="rId16"/>
    <p:sldId id="279" r:id="rId17"/>
    <p:sldId id="276" r:id="rId18"/>
    <p:sldId id="283" r:id="rId19"/>
    <p:sldId id="281" r:id="rId20"/>
    <p:sldId id="280" r:id="rId2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38" autoAdjust="0"/>
    <p:restoredTop sz="82252" autoAdjust="0"/>
  </p:normalViewPr>
  <p:slideViewPr>
    <p:cSldViewPr>
      <p:cViewPr>
        <p:scale>
          <a:sx n="64" d="100"/>
          <a:sy n="64" d="100"/>
        </p:scale>
        <p:origin x="-15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18ED1-0045-4D81-BFF6-89A56748C620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E4DC6-C119-4189-BB62-B10628C71FF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083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CE4DC6-C119-4189-BB62-B10628C71FF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957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56F46D2-280B-47E5-8005-A918B3405A02}" type="datetimeFigureOut">
              <a:rPr lang="zh-CN" altLang="en-US" smtClean="0"/>
              <a:t>2015/6/21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6515AA5-DCC4-424D-8C75-32EEA175E0D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58500" y="6096001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152400" y="682625"/>
            <a:ext cx="8763000" cy="1679575"/>
          </a:xfrm>
        </p:spPr>
        <p:txBody>
          <a:bodyPr>
            <a:noAutofit/>
          </a:bodyPr>
          <a:lstStyle/>
          <a:p>
            <a:r>
              <a:rPr lang="en-US" altLang="zh-CN" sz="3200" b="1" dirty="0" smtClean="0"/>
              <a:t>Development </a:t>
            </a:r>
            <a:r>
              <a:rPr lang="en-US" altLang="zh-CN" sz="3200" b="1" dirty="0"/>
              <a:t>of </a:t>
            </a:r>
            <a:r>
              <a:rPr lang="en-US" altLang="zh-CN" sz="3200" b="1" dirty="0" smtClean="0"/>
              <a:t>Prostatic </a:t>
            </a:r>
            <a:r>
              <a:rPr lang="en-US" altLang="zh-CN" sz="3200" b="1" dirty="0" err="1" smtClean="0"/>
              <a:t>Exosomal</a:t>
            </a:r>
            <a:r>
              <a:rPr lang="en-US" altLang="zh-CN" sz="3200" b="1" dirty="0" smtClean="0"/>
              <a:t> Protein Lateral </a:t>
            </a:r>
            <a:r>
              <a:rPr lang="en-US" altLang="zh-CN" sz="3200" b="1" dirty="0"/>
              <a:t>F</a:t>
            </a:r>
            <a:r>
              <a:rPr lang="en-US" altLang="zh-CN" sz="3200" b="1" dirty="0" smtClean="0"/>
              <a:t>low Chromatographic Strips for Detection </a:t>
            </a:r>
            <a:r>
              <a:rPr lang="en-US" altLang="zh-CN" sz="3200" b="1" dirty="0"/>
              <a:t>of </a:t>
            </a:r>
            <a:r>
              <a:rPr lang="en-US" altLang="zh-CN" sz="3200" b="1" dirty="0" smtClean="0"/>
              <a:t>Chronic </a:t>
            </a:r>
            <a:r>
              <a:rPr lang="en-US" altLang="zh-CN" sz="3200" b="1" dirty="0"/>
              <a:t>P</a:t>
            </a:r>
            <a:r>
              <a:rPr lang="en-US" altLang="zh-CN" sz="3200" b="1" dirty="0" smtClean="0"/>
              <a:t>rostatitis </a:t>
            </a:r>
            <a:r>
              <a:rPr lang="en-US" altLang="zh-CN" sz="3200" dirty="0"/>
              <a:t>	</a:t>
            </a:r>
            <a:endParaRPr lang="zh-CN" alt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2909155"/>
            <a:ext cx="4656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chemeClr val="tx2"/>
                </a:solidFill>
              </a:rPr>
              <a:t>Jiao Zhang  MD,  PhD.</a:t>
            </a:r>
          </a:p>
          <a:p>
            <a:r>
              <a:rPr lang="en-US" altLang="zh-CN" sz="2000" b="1" dirty="0">
                <a:solidFill>
                  <a:schemeClr val="tx2"/>
                </a:solidFill>
              </a:rPr>
              <a:t>The Brody School of Medicine </a:t>
            </a:r>
            <a:endParaRPr lang="en-US" altLang="zh-CN" sz="2000" b="1" dirty="0" smtClean="0">
              <a:solidFill>
                <a:schemeClr val="tx2"/>
              </a:solidFill>
            </a:endParaRPr>
          </a:p>
          <a:p>
            <a:r>
              <a:rPr lang="en-US" altLang="zh-CN" sz="2000" b="1" dirty="0" smtClean="0">
                <a:solidFill>
                  <a:schemeClr val="tx2"/>
                </a:solidFill>
              </a:rPr>
              <a:t>East </a:t>
            </a:r>
            <a:r>
              <a:rPr lang="en-US" altLang="zh-CN" sz="2000" b="1" dirty="0">
                <a:solidFill>
                  <a:schemeClr val="tx2"/>
                </a:solidFill>
              </a:rPr>
              <a:t>Carolina </a:t>
            </a:r>
            <a:r>
              <a:rPr lang="en-US" altLang="zh-CN" sz="2000" b="1" dirty="0" smtClean="0">
                <a:solidFill>
                  <a:schemeClr val="tx2"/>
                </a:solidFill>
              </a:rPr>
              <a:t>University</a:t>
            </a:r>
          </a:p>
          <a:p>
            <a:r>
              <a:rPr lang="en-US" altLang="zh-CN" sz="2000" b="1" dirty="0" smtClean="0">
                <a:solidFill>
                  <a:schemeClr val="tx2"/>
                </a:solidFill>
              </a:rPr>
              <a:t>Greenville, NC 27834</a:t>
            </a:r>
          </a:p>
          <a:p>
            <a:r>
              <a:rPr lang="en-US" altLang="zh-CN" sz="2000" b="1" dirty="0" smtClean="0">
                <a:solidFill>
                  <a:schemeClr val="tx2"/>
                </a:solidFill>
              </a:rPr>
              <a:t>Email: zhangj15@ecu.edu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5096146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chemeClr val="tx2"/>
                </a:solidFill>
              </a:rPr>
              <a:t>Prostate </a:t>
            </a:r>
            <a:r>
              <a:rPr lang="en-US" altLang="zh-CN" dirty="0">
                <a:solidFill>
                  <a:schemeClr val="tx2"/>
                </a:solidFill>
              </a:rPr>
              <a:t>Cancer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r>
              <a:rPr lang="es-ES" altLang="zh-CN" b="1" dirty="0" smtClean="0">
                <a:solidFill>
                  <a:schemeClr val="tx2"/>
                </a:solidFill>
              </a:rPr>
              <a:t>June </a:t>
            </a:r>
            <a:r>
              <a:rPr lang="es-ES" altLang="zh-CN" b="1" dirty="0">
                <a:solidFill>
                  <a:schemeClr val="tx2"/>
                </a:solidFill>
              </a:rPr>
              <a:t>22-24, 2015 Florida, USA 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5742476"/>
            <a:ext cx="3270512" cy="1115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922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600200"/>
          </a:xfrm>
        </p:spPr>
        <p:txBody>
          <a:bodyPr/>
          <a:lstStyle/>
          <a:p>
            <a:r>
              <a:rPr lang="en-US" altLang="zh-CN" dirty="0" smtClean="0"/>
              <a:t>Background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1524001"/>
            <a:ext cx="8686800" cy="4800600"/>
          </a:xfrm>
        </p:spPr>
        <p:txBody>
          <a:bodyPr>
            <a:noAutofit/>
          </a:bodyPr>
          <a:lstStyle/>
          <a:p>
            <a:pPr>
              <a:lnSpc>
                <a:spcPct val="125000"/>
              </a:lnSpc>
            </a:pPr>
            <a:r>
              <a:rPr lang="en-US" altLang="zh-CN" sz="2300" b="1" dirty="0" smtClean="0">
                <a:solidFill>
                  <a:schemeClr val="tx2"/>
                </a:solidFill>
              </a:rPr>
              <a:t>Chronic prostatitis/chronic pelvic pain syndrome </a:t>
            </a:r>
            <a:r>
              <a:rPr lang="en-US" altLang="zh-CN" sz="2300" dirty="0" smtClean="0">
                <a:solidFill>
                  <a:schemeClr val="tx2"/>
                </a:solidFill>
              </a:rPr>
              <a:t>(CP/CPPS) is a common condition in urological practice, may be </a:t>
            </a:r>
            <a:r>
              <a:rPr lang="en-US" altLang="zh-CN" sz="2300" b="1" dirty="0" smtClean="0">
                <a:solidFill>
                  <a:schemeClr val="tx2"/>
                </a:solidFill>
              </a:rPr>
              <a:t>linked to an increased risk of prostate cancer</a:t>
            </a:r>
            <a:r>
              <a:rPr lang="en-US" altLang="zh-CN" sz="2300" dirty="0" smtClean="0">
                <a:solidFill>
                  <a:schemeClr val="tx2"/>
                </a:solidFill>
              </a:rPr>
              <a:t>, yet proper diagnosis and treatments are still lacking. </a:t>
            </a:r>
          </a:p>
          <a:p>
            <a:pPr>
              <a:lnSpc>
                <a:spcPct val="125000"/>
              </a:lnSpc>
            </a:pPr>
            <a:r>
              <a:rPr lang="en-US" altLang="zh-CN" sz="2300" dirty="0" smtClean="0">
                <a:solidFill>
                  <a:schemeClr val="tx2"/>
                </a:solidFill>
              </a:rPr>
              <a:t>Traditional diagnoses are based primarily on the clinical symptoms and signs, routine urine test, bacterial culture as well as the expressed prostatic secretion (EPS) indexes. </a:t>
            </a:r>
          </a:p>
          <a:p>
            <a:pPr>
              <a:lnSpc>
                <a:spcPct val="125000"/>
              </a:lnSpc>
            </a:pPr>
            <a:r>
              <a:rPr lang="en-US" altLang="zh-CN" sz="2300" b="1" dirty="0" smtClean="0">
                <a:solidFill>
                  <a:schemeClr val="tx2"/>
                </a:solidFill>
              </a:rPr>
              <a:t>There are no gold-standard or objective diagnostic surrogates for non-bacterial CP/CPPS</a:t>
            </a:r>
            <a:r>
              <a:rPr lang="en-US" altLang="zh-CN" sz="2300" dirty="0" smtClean="0">
                <a:solidFill>
                  <a:schemeClr val="tx2"/>
                </a:solidFill>
              </a:rPr>
              <a:t>.</a:t>
            </a:r>
            <a:endParaRPr lang="zh-CN" altLang="zh-CN" sz="2300" dirty="0">
              <a:solidFill>
                <a:schemeClr val="tx2"/>
              </a:solidFill>
            </a:endParaRPr>
          </a:p>
        </p:txBody>
      </p:sp>
      <p:pic>
        <p:nvPicPr>
          <p:cNvPr id="4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58500" y="6096001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381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</a:rPr>
              <a:t>Recently</a:t>
            </a:r>
            <a:r>
              <a:rPr lang="en-US" altLang="zh-CN" b="1" dirty="0">
                <a:solidFill>
                  <a:schemeClr val="tx2"/>
                </a:solidFill>
              </a:rPr>
              <a:t>, PSEP (Prostatic exosomal protein) ELISA </a:t>
            </a:r>
            <a:r>
              <a:rPr lang="en-US" altLang="zh-CN" dirty="0">
                <a:solidFill>
                  <a:schemeClr val="tx2"/>
                </a:solidFill>
              </a:rPr>
              <a:t>methodology was developed to be used as a potential indicator of CP/CPPS.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Multi-center </a:t>
            </a:r>
            <a:r>
              <a:rPr lang="en-US" altLang="zh-CN" dirty="0">
                <a:solidFill>
                  <a:schemeClr val="tx2"/>
                </a:solidFill>
              </a:rPr>
              <a:t>clinical trials performed in China demonstrated that CP/CPPS patients present elevated PSEP in the void urine when compared to that of the healthy men.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 smtClean="0">
                <a:solidFill>
                  <a:schemeClr val="tx2"/>
                </a:solidFill>
              </a:rPr>
              <a:t>Our </a:t>
            </a:r>
            <a:r>
              <a:rPr lang="en-US" altLang="zh-CN" b="1" dirty="0">
                <a:solidFill>
                  <a:schemeClr val="tx2"/>
                </a:solidFill>
              </a:rPr>
              <a:t>current study is designed to further develop a PSEP point-of-care (POC) platform for large-scale screening of CP/CPPS patients.</a:t>
            </a:r>
            <a:endParaRPr lang="zh-CN" altLang="en-US" b="1" dirty="0">
              <a:solidFill>
                <a:schemeClr val="tx2"/>
              </a:solidFill>
            </a:endParaRPr>
          </a:p>
        </p:txBody>
      </p:sp>
      <p:pic>
        <p:nvPicPr>
          <p:cNvPr id="4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58500" y="6096001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9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1600200"/>
          </a:xfrm>
        </p:spPr>
        <p:txBody>
          <a:bodyPr/>
          <a:lstStyle/>
          <a:p>
            <a:r>
              <a:rPr lang="en-US" altLang="zh-CN" dirty="0" smtClean="0"/>
              <a:t>Objective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71601"/>
            <a:ext cx="8839200" cy="4800600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Here we try to </a:t>
            </a:r>
            <a:r>
              <a:rPr lang="en-US" altLang="zh-CN" dirty="0">
                <a:solidFill>
                  <a:schemeClr val="tx2"/>
                </a:solidFill>
              </a:rPr>
              <a:t>set up a rapid and simple immunodiagnostic assay for CP/CPPS </a:t>
            </a:r>
            <a:r>
              <a:rPr lang="en-US" altLang="zh-CN" dirty="0" smtClean="0">
                <a:solidFill>
                  <a:schemeClr val="tx2"/>
                </a:solidFill>
              </a:rPr>
              <a:t>detection</a:t>
            </a:r>
            <a:endParaRPr lang="en-US" altLang="zh-CN" b="1" dirty="0" smtClean="0">
              <a:solidFill>
                <a:schemeClr val="tx2"/>
              </a:solidFill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en-US" altLang="zh-CN" b="1" dirty="0">
                <a:solidFill>
                  <a:schemeClr val="tx2"/>
                </a:solidFill>
              </a:rPr>
              <a:t> </a:t>
            </a:r>
            <a:r>
              <a:rPr lang="en-US" altLang="zh-CN" b="1" dirty="0" smtClean="0">
                <a:solidFill>
                  <a:schemeClr val="tx2"/>
                </a:solidFill>
              </a:rPr>
              <a:t>   -----lateral </a:t>
            </a:r>
            <a:r>
              <a:rPr lang="en-US" altLang="zh-CN" b="1" dirty="0">
                <a:solidFill>
                  <a:schemeClr val="tx2"/>
                </a:solidFill>
              </a:rPr>
              <a:t>flow chromatographic </a:t>
            </a:r>
            <a:r>
              <a:rPr lang="en-US" altLang="zh-CN" b="1" dirty="0" smtClean="0">
                <a:solidFill>
                  <a:schemeClr val="tx2"/>
                </a:solidFill>
              </a:rPr>
              <a:t>strips (</a:t>
            </a:r>
            <a:r>
              <a:rPr lang="en-US" altLang="zh-CN" sz="2000" b="1" dirty="0" smtClean="0">
                <a:solidFill>
                  <a:schemeClr val="tx2"/>
                </a:solidFill>
              </a:rPr>
              <a:t>sandwich assay)</a:t>
            </a:r>
            <a:endParaRPr lang="zh-CN" altLang="en-US" sz="2000" b="1" dirty="0"/>
          </a:p>
        </p:txBody>
      </p:sp>
      <p:pic>
        <p:nvPicPr>
          <p:cNvPr id="4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58500" y="6096001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" y="3130930"/>
            <a:ext cx="9123809" cy="304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Research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/>
          <a:lstStyle/>
          <a:p>
            <a:pPr>
              <a:lnSpc>
                <a:spcPts val="2700"/>
              </a:lnSpc>
            </a:pPr>
            <a:r>
              <a:rPr lang="en-US" altLang="zh-CN" b="1" dirty="0" smtClean="0">
                <a:solidFill>
                  <a:schemeClr val="tx2"/>
                </a:solidFill>
              </a:rPr>
              <a:t>PSEP Antibody production</a:t>
            </a:r>
          </a:p>
          <a:p>
            <a:pPr>
              <a:lnSpc>
                <a:spcPts val="2700"/>
              </a:lnSpc>
            </a:pPr>
            <a:endParaRPr lang="en-US" altLang="zh-CN" b="1" dirty="0" smtClean="0">
              <a:solidFill>
                <a:schemeClr val="tx2"/>
              </a:solidFill>
            </a:endParaRPr>
          </a:p>
          <a:p>
            <a:pPr>
              <a:lnSpc>
                <a:spcPts val="2700"/>
              </a:lnSpc>
            </a:pPr>
            <a:r>
              <a:rPr lang="en-US" altLang="zh-CN" b="1" dirty="0" smtClean="0">
                <a:solidFill>
                  <a:schemeClr val="tx2"/>
                </a:solidFill>
              </a:rPr>
              <a:t>Development </a:t>
            </a:r>
            <a:r>
              <a:rPr lang="en-US" altLang="zh-CN" b="1" dirty="0">
                <a:solidFill>
                  <a:schemeClr val="tx2"/>
                </a:solidFill>
              </a:rPr>
              <a:t>of Lateral-Flow Test Device </a:t>
            </a:r>
            <a:endParaRPr lang="en-US" altLang="zh-CN" b="1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r>
              <a:rPr lang="en-US" altLang="zh-CN" dirty="0">
                <a:solidFill>
                  <a:schemeClr val="tx2"/>
                </a:solidFill>
              </a:rPr>
              <a:t>Preparation of Colloidal Gold Particles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r>
              <a:rPr lang="en-US" altLang="zh-CN" dirty="0">
                <a:solidFill>
                  <a:schemeClr val="tx2"/>
                </a:solidFill>
              </a:rPr>
              <a:t>Preparation of Colloidal Gold Labeled </a:t>
            </a:r>
            <a:r>
              <a:rPr lang="en-US" altLang="zh-CN" dirty="0" err="1">
                <a:solidFill>
                  <a:schemeClr val="tx2"/>
                </a:solidFill>
              </a:rPr>
              <a:t>mAb</a:t>
            </a:r>
            <a:r>
              <a:rPr lang="en-US" altLang="zh-CN" dirty="0">
                <a:solidFill>
                  <a:schemeClr val="tx2"/>
                </a:solidFill>
              </a:rPr>
              <a:t>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r>
              <a:rPr lang="en-US" altLang="zh-CN" dirty="0">
                <a:solidFill>
                  <a:schemeClr val="tx2"/>
                </a:solidFill>
              </a:rPr>
              <a:t>Preparation of Nitrocellulose Capture Membranes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r>
              <a:rPr lang="en-US" altLang="zh-CN" dirty="0">
                <a:solidFill>
                  <a:schemeClr val="tx2"/>
                </a:solidFill>
              </a:rPr>
              <a:t>Test Procedure and Principle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endParaRPr lang="en-US" altLang="zh-CN" dirty="0" smtClean="0">
              <a:solidFill>
                <a:schemeClr val="tx2"/>
              </a:solidFill>
            </a:endParaRPr>
          </a:p>
          <a:p>
            <a:pPr>
              <a:lnSpc>
                <a:spcPts val="2700"/>
              </a:lnSpc>
            </a:pPr>
            <a:r>
              <a:rPr lang="en-US" altLang="zh-CN" b="1" dirty="0">
                <a:solidFill>
                  <a:schemeClr val="tx2"/>
                </a:solidFill>
              </a:rPr>
              <a:t>Determination of Performance </a:t>
            </a:r>
            <a:endParaRPr lang="en-US" altLang="zh-CN" b="1" dirty="0" smtClean="0">
              <a:solidFill>
                <a:schemeClr val="tx2"/>
              </a:solidFill>
            </a:endParaRPr>
          </a:p>
          <a:p>
            <a:pPr lvl="1">
              <a:lnSpc>
                <a:spcPts val="27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Sensitivity of the Test Strip </a:t>
            </a:r>
          </a:p>
          <a:p>
            <a:pPr lvl="1">
              <a:lnSpc>
                <a:spcPts val="27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Detection </a:t>
            </a:r>
            <a:r>
              <a:rPr lang="en-US" altLang="zh-CN" dirty="0">
                <a:solidFill>
                  <a:schemeClr val="tx2"/>
                </a:solidFill>
              </a:rPr>
              <a:t>of  </a:t>
            </a:r>
            <a:r>
              <a:rPr lang="en-US" altLang="zh-CN" dirty="0" smtClean="0">
                <a:solidFill>
                  <a:schemeClr val="tx2"/>
                </a:solidFill>
              </a:rPr>
              <a:t>Urine Sample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4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71752" y="6088592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41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1341437"/>
            <a:ext cx="8153400" cy="536416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en-US" altLang="zh-CN" dirty="0" err="1">
                <a:solidFill>
                  <a:schemeClr val="tx2"/>
                </a:solidFill>
              </a:rPr>
              <a:t>Cholorauric</a:t>
            </a:r>
            <a:r>
              <a:rPr lang="en-US" altLang="zh-CN" dirty="0">
                <a:solidFill>
                  <a:schemeClr val="tx2"/>
                </a:solidFill>
              </a:rPr>
              <a:t> acid and </a:t>
            </a:r>
            <a:r>
              <a:rPr lang="en-US" altLang="zh-CN" dirty="0" err="1">
                <a:solidFill>
                  <a:schemeClr val="tx2"/>
                </a:solidFill>
              </a:rPr>
              <a:t>trisodium</a:t>
            </a:r>
            <a:r>
              <a:rPr lang="en-US" altLang="zh-CN" dirty="0">
                <a:solidFill>
                  <a:schemeClr val="tx2"/>
                </a:solidFill>
              </a:rPr>
              <a:t> citrate </a:t>
            </a:r>
            <a:r>
              <a:rPr lang="en-US" altLang="zh-CN" dirty="0" smtClean="0">
                <a:solidFill>
                  <a:schemeClr val="tx2"/>
                </a:solidFill>
              </a:rPr>
              <a:t>were </a:t>
            </a:r>
            <a:r>
              <a:rPr lang="en-US" altLang="zh-CN" dirty="0">
                <a:solidFill>
                  <a:schemeClr val="tx2"/>
                </a:solidFill>
              </a:rPr>
              <a:t>used to prepare colloidal gold solution.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2"/>
                </a:solidFill>
              </a:rPr>
              <a:t>TEM  data showed that the colloidal gold particles had a nearly uniform particle size of 20 nm. </a:t>
            </a:r>
          </a:p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tx2"/>
                </a:solidFill>
              </a:rPr>
              <a:t>The UV-visible spectra characterized the maximum absorbance peak at 522 nm.                                               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9" t="3475" r="19489" b="4002"/>
          <a:stretch/>
        </p:blipFill>
        <p:spPr bwMode="auto">
          <a:xfrm>
            <a:off x="4699663" y="4343400"/>
            <a:ext cx="3987137" cy="239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4419601"/>
            <a:ext cx="3740830" cy="2264188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22356" y="533401"/>
            <a:ext cx="7859644" cy="685799"/>
          </a:xfrm>
        </p:spPr>
        <p:txBody>
          <a:bodyPr/>
          <a:lstStyle/>
          <a:p>
            <a:pPr marL="342900" lvl="1" indent="-342900">
              <a:lnSpc>
                <a:spcPts val="27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 smtClean="0">
                <a:solidFill>
                  <a:schemeClr val="tx2"/>
                </a:solidFill>
              </a:rPr>
              <a:t>Preparation of Colloidal Gold Particles </a:t>
            </a:r>
          </a:p>
        </p:txBody>
      </p:sp>
    </p:spTree>
    <p:extLst>
      <p:ext uri="{BB962C8B-B14F-4D97-AF65-F5344CB8AC3E}">
        <p14:creationId xmlns:p14="http://schemas.microsoft.com/office/powerpoint/2010/main" val="2504307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1" y="3124200"/>
            <a:ext cx="3581400" cy="372110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1533739"/>
            <a:ext cx="6629400" cy="3352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 smtClean="0">
                <a:solidFill>
                  <a:schemeClr val="tx2"/>
                </a:solidFill>
              </a:rPr>
              <a:t>1.  </a:t>
            </a:r>
            <a:r>
              <a:rPr lang="en-US" altLang="zh-CN" sz="2000" dirty="0">
                <a:solidFill>
                  <a:schemeClr val="tx2"/>
                </a:solidFill>
              </a:rPr>
              <a:t>A</a:t>
            </a:r>
            <a:r>
              <a:rPr lang="en-US" altLang="zh-CN" sz="2200" dirty="0" smtClean="0">
                <a:solidFill>
                  <a:schemeClr val="tx2"/>
                </a:solidFill>
              </a:rPr>
              <a:t>djusted p</a:t>
            </a:r>
            <a:r>
              <a:rPr lang="en-US" altLang="zh-CN" sz="2200" dirty="0">
                <a:solidFill>
                  <a:schemeClr val="tx2"/>
                </a:solidFill>
              </a:rPr>
              <a:t>H</a:t>
            </a:r>
            <a:r>
              <a:rPr lang="en-US" altLang="zh-CN" sz="2200" dirty="0" smtClean="0">
                <a:solidFill>
                  <a:schemeClr val="tx2"/>
                </a:solidFill>
              </a:rPr>
              <a:t> to </a:t>
            </a:r>
            <a:r>
              <a:rPr lang="en-US" altLang="zh-CN" sz="2200" dirty="0">
                <a:solidFill>
                  <a:schemeClr val="tx2"/>
                </a:solidFill>
              </a:rPr>
              <a:t>7.0 </a:t>
            </a:r>
            <a:r>
              <a:rPr lang="en-US" altLang="zh-CN" sz="2200" dirty="0" smtClean="0">
                <a:solidFill>
                  <a:schemeClr val="tx2"/>
                </a:solidFill>
              </a:rPr>
              <a:t>using </a:t>
            </a:r>
            <a:r>
              <a:rPr lang="en-US" altLang="zh-CN" sz="2200" dirty="0">
                <a:solidFill>
                  <a:schemeClr val="tx2"/>
                </a:solidFill>
              </a:rPr>
              <a:t>0.1 M </a:t>
            </a:r>
            <a:r>
              <a:rPr lang="en-US" altLang="zh-CN" sz="2200" dirty="0" smtClean="0">
                <a:solidFill>
                  <a:schemeClr val="tx2"/>
                </a:solidFill>
              </a:rPr>
              <a:t>K</a:t>
            </a:r>
            <a:r>
              <a:rPr lang="en-US" altLang="zh-CN" sz="2200" baseline="-25000" dirty="0" smtClean="0">
                <a:solidFill>
                  <a:schemeClr val="tx2"/>
                </a:solidFill>
              </a:rPr>
              <a:t>2</a:t>
            </a:r>
            <a:r>
              <a:rPr lang="en-US" altLang="zh-CN" sz="2200" dirty="0" smtClean="0">
                <a:solidFill>
                  <a:schemeClr val="tx2"/>
                </a:solidFill>
              </a:rPr>
              <a:t>CO</a:t>
            </a:r>
            <a:r>
              <a:rPr lang="en-US" altLang="zh-CN" sz="2200" baseline="-25000" dirty="0" smtClean="0">
                <a:solidFill>
                  <a:schemeClr val="tx2"/>
                </a:solidFill>
              </a:rPr>
              <a:t>3</a:t>
            </a:r>
            <a:r>
              <a:rPr lang="en-US" altLang="zh-CN" sz="2200" dirty="0" smtClean="0">
                <a:solidFill>
                  <a:schemeClr val="tx2"/>
                </a:solidFill>
              </a:rPr>
              <a:t> </a:t>
            </a:r>
          </a:p>
          <a:p>
            <a:pPr marL="0" indent="0">
              <a:buNone/>
            </a:pPr>
            <a:r>
              <a:rPr lang="en-US" altLang="zh-CN" sz="2200" dirty="0" smtClean="0">
                <a:solidFill>
                  <a:schemeClr val="tx2"/>
                </a:solidFill>
              </a:rPr>
              <a:t>     PSEP </a:t>
            </a:r>
            <a:r>
              <a:rPr lang="en-US" altLang="zh-CN" sz="2200" dirty="0" err="1" smtClean="0">
                <a:solidFill>
                  <a:schemeClr val="tx2"/>
                </a:solidFill>
              </a:rPr>
              <a:t>mAb</a:t>
            </a:r>
            <a:r>
              <a:rPr lang="en-US" altLang="zh-CN" sz="2200" dirty="0" smtClean="0">
                <a:solidFill>
                  <a:schemeClr val="tx2"/>
                </a:solidFill>
              </a:rPr>
              <a:t> added </a:t>
            </a:r>
            <a:r>
              <a:rPr lang="en-US" altLang="zh-CN" sz="2200" dirty="0">
                <a:solidFill>
                  <a:schemeClr val="tx2"/>
                </a:solidFill>
              </a:rPr>
              <a:t>to the solution </a:t>
            </a:r>
            <a:r>
              <a:rPr lang="en-US" altLang="zh-CN" sz="2200" dirty="0" smtClean="0">
                <a:solidFill>
                  <a:schemeClr val="tx2"/>
                </a:solidFill>
              </a:rPr>
              <a:t>drop wise</a:t>
            </a:r>
            <a:endParaRPr lang="en-US" altLang="zh-CN" sz="22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altLang="zh-CN" sz="2200" dirty="0" smtClean="0">
                <a:solidFill>
                  <a:schemeClr val="tx2"/>
                </a:solidFill>
              </a:rPr>
              <a:t>                                                                  50 </a:t>
            </a:r>
            <a:r>
              <a:rPr lang="en-US" altLang="zh-CN" sz="2200" dirty="0">
                <a:solidFill>
                  <a:schemeClr val="tx2"/>
                </a:solidFill>
              </a:rPr>
              <a:t>min </a:t>
            </a:r>
            <a:endParaRPr lang="en-US" altLang="zh-CN" sz="2200" dirty="0" smtClean="0">
              <a:solidFill>
                <a:schemeClr val="tx2"/>
              </a:solidFill>
            </a:endParaRPr>
          </a:p>
          <a:p>
            <a:pPr marL="457200" indent="-457200">
              <a:buAutoNum type="arabicPeriod" startAt="2"/>
            </a:pPr>
            <a:r>
              <a:rPr lang="en-US" altLang="zh-CN" sz="2200" dirty="0" smtClean="0">
                <a:solidFill>
                  <a:schemeClr val="tx2"/>
                </a:solidFill>
              </a:rPr>
              <a:t>0.5</a:t>
            </a:r>
            <a:r>
              <a:rPr lang="en-US" altLang="zh-CN" sz="2200" dirty="0">
                <a:solidFill>
                  <a:schemeClr val="tx2"/>
                </a:solidFill>
              </a:rPr>
              <a:t>% (w/v) </a:t>
            </a:r>
            <a:r>
              <a:rPr lang="en-US" altLang="zh-CN" sz="2200" dirty="0" smtClean="0">
                <a:solidFill>
                  <a:schemeClr val="tx2"/>
                </a:solidFill>
              </a:rPr>
              <a:t>BSA </a:t>
            </a:r>
            <a:r>
              <a:rPr lang="en-US" altLang="zh-CN" sz="2200" dirty="0">
                <a:solidFill>
                  <a:schemeClr val="tx2"/>
                </a:solidFill>
              </a:rPr>
              <a:t>(1 mL) was added </a:t>
            </a:r>
            <a:r>
              <a:rPr lang="en-US" altLang="zh-CN" sz="2200" dirty="0" smtClean="0">
                <a:solidFill>
                  <a:schemeClr val="tx2"/>
                </a:solidFill>
              </a:rPr>
              <a:t>to block the extra conjugate sites</a:t>
            </a:r>
          </a:p>
          <a:p>
            <a:pPr marL="0" indent="0">
              <a:buNone/>
            </a:pPr>
            <a:endParaRPr lang="en-US" altLang="zh-CN" sz="2200" dirty="0" smtClean="0">
              <a:solidFill>
                <a:schemeClr val="tx2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609600" y="2362200"/>
            <a:ext cx="5943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28601" y="3785985"/>
            <a:ext cx="5714999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Bef>
                <a:spcPct val="20000"/>
              </a:spcBef>
              <a:buFont typeface="+mj-lt"/>
              <a:buAutoNum type="arabicPeriod" startAt="3"/>
            </a:pPr>
            <a:r>
              <a:rPr lang="en-US" altLang="zh-CN" sz="2200" dirty="0">
                <a:solidFill>
                  <a:schemeClr val="tx2"/>
                </a:solidFill>
                <a:latin typeface="+mj-lt"/>
              </a:rPr>
              <a:t>Gold-labelled PSEP was collected </a:t>
            </a:r>
            <a:r>
              <a:rPr lang="en-US" altLang="zh-CN" sz="2200" dirty="0" smtClean="0">
                <a:solidFill>
                  <a:schemeClr val="tx2"/>
                </a:solidFill>
                <a:latin typeface="+mj-lt"/>
              </a:rPr>
              <a:t>after </a:t>
            </a:r>
            <a:r>
              <a:rPr lang="en-US" altLang="zh-CN" sz="2200" dirty="0">
                <a:solidFill>
                  <a:schemeClr val="tx2"/>
                </a:solidFill>
                <a:latin typeface="+mj-lt"/>
              </a:rPr>
              <a:t>gradient </a:t>
            </a:r>
            <a:r>
              <a:rPr lang="en-US" altLang="zh-CN" sz="2200" dirty="0" smtClean="0">
                <a:solidFill>
                  <a:schemeClr val="tx2"/>
                </a:solidFill>
                <a:latin typeface="+mj-lt"/>
              </a:rPr>
              <a:t>centrifuge</a:t>
            </a:r>
          </a:p>
          <a:p>
            <a:pPr>
              <a:lnSpc>
                <a:spcPts val="2000"/>
              </a:lnSpc>
              <a:spcBef>
                <a:spcPct val="20000"/>
              </a:spcBef>
            </a:pPr>
            <a:endParaRPr lang="en-US" altLang="zh-CN" sz="2200" dirty="0">
              <a:solidFill>
                <a:schemeClr val="tx2"/>
              </a:solidFill>
              <a:latin typeface="+mj-lt"/>
            </a:endParaRPr>
          </a:p>
          <a:p>
            <a:pPr marL="457200" indent="-457200">
              <a:spcBef>
                <a:spcPct val="20000"/>
              </a:spcBef>
              <a:buFont typeface="+mj-lt"/>
              <a:buAutoNum type="arabicPeriod" startAt="4"/>
            </a:pPr>
            <a:r>
              <a:rPr lang="en-US" altLang="zh-CN" sz="2200" dirty="0" smtClean="0">
                <a:solidFill>
                  <a:schemeClr val="tx2"/>
                </a:solidFill>
                <a:latin typeface="+mj-lt"/>
              </a:rPr>
              <a:t>Colloidal-Gold </a:t>
            </a:r>
            <a:r>
              <a:rPr lang="en-US" altLang="zh-CN" sz="2200" dirty="0">
                <a:solidFill>
                  <a:schemeClr val="tx2"/>
                </a:solidFill>
                <a:latin typeface="+mj-lt"/>
              </a:rPr>
              <a:t>Labeled </a:t>
            </a:r>
            <a:r>
              <a:rPr lang="en-US" altLang="zh-CN" sz="2200" dirty="0" err="1">
                <a:solidFill>
                  <a:schemeClr val="tx2"/>
                </a:solidFill>
                <a:latin typeface="+mj-lt"/>
              </a:rPr>
              <a:t>mAb</a:t>
            </a:r>
            <a:r>
              <a:rPr lang="en-US" altLang="zh-CN" sz="2200" dirty="0">
                <a:solidFill>
                  <a:schemeClr val="tx2"/>
                </a:solidFill>
                <a:latin typeface="+mj-lt"/>
              </a:rPr>
              <a:t> was sprayed onto a glass fiber membrane to prepare the conjugate pad.</a:t>
            </a:r>
            <a:endParaRPr lang="zh-CN" altLang="en-US" sz="2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8600" y="6813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400" b="1" dirty="0">
                <a:solidFill>
                  <a:schemeClr val="tx2"/>
                </a:solidFill>
                <a:latin typeface="+mj-lt"/>
              </a:rPr>
              <a:t>Preparation of Colloidal Gold Labeled </a:t>
            </a:r>
            <a:r>
              <a:rPr lang="en-US" altLang="zh-CN" sz="2400" b="1" dirty="0" err="1">
                <a:solidFill>
                  <a:schemeClr val="tx2"/>
                </a:solidFill>
                <a:latin typeface="+mj-lt"/>
              </a:rPr>
              <a:t>mAb</a:t>
            </a:r>
            <a:r>
              <a:rPr lang="en-US" altLang="zh-CN" sz="2400" b="1" dirty="0">
                <a:solidFill>
                  <a:schemeClr val="tx2"/>
                </a:solidFill>
                <a:latin typeface="+mj-lt"/>
              </a:rPr>
              <a:t> and pad</a:t>
            </a:r>
            <a:endParaRPr lang="en-US" altLang="zh-CN" sz="2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16442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36637"/>
            <a:ext cx="8305800" cy="4525963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500" b="1" dirty="0" smtClean="0">
                <a:solidFill>
                  <a:schemeClr val="tx2"/>
                </a:solidFill>
              </a:rPr>
              <a:t>Preparation of Nitrocellulose Capture Membranes 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eriod"/>
            </a:pPr>
            <a:r>
              <a:rPr lang="en-US" altLang="zh-CN" sz="2200" dirty="0" smtClean="0">
                <a:solidFill>
                  <a:schemeClr val="tx2"/>
                </a:solidFill>
              </a:rPr>
              <a:t>Test antibody(</a:t>
            </a:r>
            <a:r>
              <a:rPr lang="en-US" altLang="zh-CN" sz="2200" dirty="0" err="1" smtClean="0">
                <a:solidFill>
                  <a:schemeClr val="tx2"/>
                </a:solidFill>
              </a:rPr>
              <a:t>pAb</a:t>
            </a:r>
            <a:r>
              <a:rPr lang="en-US" altLang="zh-CN" sz="2200" dirty="0" smtClean="0">
                <a:solidFill>
                  <a:schemeClr val="tx2"/>
                </a:solidFill>
              </a:rPr>
              <a:t>) and goat anti-mouse IgG were used as the </a:t>
            </a:r>
            <a:r>
              <a:rPr lang="en-US" altLang="zh-CN" sz="2000" dirty="0">
                <a:solidFill>
                  <a:schemeClr val="tx2"/>
                </a:solidFill>
              </a:rPr>
              <a:t>test line </a:t>
            </a:r>
            <a:r>
              <a:rPr lang="en-US" altLang="zh-CN" sz="2200" dirty="0" smtClean="0">
                <a:solidFill>
                  <a:schemeClr val="tx2"/>
                </a:solidFill>
              </a:rPr>
              <a:t>and control line. </a:t>
            </a:r>
          </a:p>
          <a:p>
            <a:pPr marL="457200" indent="-457200">
              <a:lnSpc>
                <a:spcPct val="125000"/>
              </a:lnSpc>
              <a:buFont typeface="+mj-lt"/>
              <a:buAutoNum type="arabicPeriod"/>
            </a:pPr>
            <a:r>
              <a:rPr lang="en-US" altLang="zh-CN" sz="2200" dirty="0">
                <a:solidFill>
                  <a:schemeClr val="tx2"/>
                </a:solidFill>
              </a:rPr>
              <a:t>Test antibody and goal anti-mouse </a:t>
            </a:r>
            <a:r>
              <a:rPr lang="en-US" altLang="zh-CN" sz="2200" dirty="0" err="1">
                <a:solidFill>
                  <a:schemeClr val="tx2"/>
                </a:solidFill>
              </a:rPr>
              <a:t>IgG</a:t>
            </a:r>
            <a:r>
              <a:rPr lang="en-US" altLang="zh-CN" sz="2200" dirty="0">
                <a:solidFill>
                  <a:schemeClr val="tx2"/>
                </a:solidFill>
              </a:rPr>
              <a:t> coatings were sprayed onto the nitrocellulose (NC) membrane at 1 </a:t>
            </a:r>
            <a:r>
              <a:rPr lang="en-US" altLang="zh-CN" sz="2200" dirty="0" err="1">
                <a:solidFill>
                  <a:schemeClr val="tx2"/>
                </a:solidFill>
              </a:rPr>
              <a:t>μl</a:t>
            </a:r>
            <a:r>
              <a:rPr lang="en-US" altLang="zh-CN" sz="2200" dirty="0">
                <a:solidFill>
                  <a:schemeClr val="tx2"/>
                </a:solidFill>
              </a:rPr>
              <a:t>/cm and dried at 37 </a:t>
            </a:r>
            <a:r>
              <a:rPr lang="en-US" altLang="zh-CN" sz="2200" dirty="0" smtClean="0">
                <a:solidFill>
                  <a:schemeClr val="tx2"/>
                </a:solidFill>
              </a:rPr>
              <a:t>˚C </a:t>
            </a:r>
            <a:r>
              <a:rPr lang="en-US" altLang="zh-CN" sz="2200" dirty="0">
                <a:solidFill>
                  <a:schemeClr val="tx2"/>
                </a:solidFill>
              </a:rPr>
              <a:t>for 30min. </a:t>
            </a:r>
          </a:p>
        </p:txBody>
      </p:sp>
      <p:pic>
        <p:nvPicPr>
          <p:cNvPr id="7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71752" y="6088592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1939369" y="4178113"/>
            <a:ext cx="6443349" cy="1765487"/>
            <a:chOff x="1939369" y="4178113"/>
            <a:chExt cx="6443349" cy="176548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2" t="-1" r="15427" b="63161"/>
            <a:stretch/>
          </p:blipFill>
          <p:spPr>
            <a:xfrm>
              <a:off x="1939369" y="4178113"/>
              <a:ext cx="4664765" cy="1400346"/>
            </a:xfrm>
            <a:prstGeom prst="rect">
              <a:avLst/>
            </a:prstGeom>
          </p:spPr>
        </p:pic>
        <p:sp>
          <p:nvSpPr>
            <p:cNvPr id="2" name="矩形 1"/>
            <p:cNvSpPr/>
            <p:nvPr/>
          </p:nvSpPr>
          <p:spPr>
            <a:xfrm>
              <a:off x="5715000" y="5605046"/>
              <a:ext cx="2667718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tx2"/>
                  </a:solidFill>
                  <a:latin typeface="+mj-lt"/>
                </a:rPr>
                <a:t>Nitrocellulose Membrane</a:t>
              </a:r>
              <a:endParaRPr lang="zh-CN" altLang="en-US" sz="1600" b="1" dirty="0">
                <a:solidFill>
                  <a:schemeClr val="tx2"/>
                </a:solidFill>
                <a:latin typeface="+mj-lt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 flipH="1" flipV="1">
              <a:off x="5486400" y="5605046"/>
              <a:ext cx="152400" cy="16927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57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4525963"/>
          </a:xfrm>
        </p:spPr>
        <p:txBody>
          <a:bodyPr/>
          <a:lstStyle/>
          <a:p>
            <a:pPr>
              <a:lnSpc>
                <a:spcPct val="1250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The </a:t>
            </a:r>
            <a:r>
              <a:rPr lang="en-US" altLang="zh-CN" b="1" dirty="0">
                <a:solidFill>
                  <a:schemeClr val="tx2"/>
                </a:solidFill>
              </a:rPr>
              <a:t>NC membrane </a:t>
            </a:r>
            <a:r>
              <a:rPr lang="en-US" altLang="zh-CN" dirty="0">
                <a:solidFill>
                  <a:schemeClr val="tx2"/>
                </a:solidFill>
              </a:rPr>
              <a:t>coated with capture reagents was </a:t>
            </a:r>
            <a:r>
              <a:rPr lang="en-US" altLang="zh-CN" dirty="0" smtClean="0">
                <a:solidFill>
                  <a:schemeClr val="tx2"/>
                </a:solidFill>
              </a:rPr>
              <a:t>pasted </a:t>
            </a:r>
            <a:r>
              <a:rPr lang="en-US" altLang="zh-CN" dirty="0">
                <a:solidFill>
                  <a:schemeClr val="tx2"/>
                </a:solidFill>
              </a:rPr>
              <a:t>on the center of the plastic backing plate (polyvinylchloride (PVC</a:t>
            </a:r>
            <a:r>
              <a:rPr lang="en-US" altLang="zh-CN" dirty="0" smtClean="0">
                <a:solidFill>
                  <a:schemeClr val="tx2"/>
                </a:solidFill>
              </a:rPr>
              <a:t>))</a:t>
            </a:r>
          </a:p>
          <a:p>
            <a:pPr>
              <a:lnSpc>
                <a:spcPct val="125000"/>
              </a:lnSpc>
            </a:pPr>
            <a:r>
              <a:rPr lang="en-US" altLang="zh-CN" dirty="0" smtClean="0">
                <a:solidFill>
                  <a:schemeClr val="tx2"/>
                </a:solidFill>
              </a:rPr>
              <a:t>Then</a:t>
            </a:r>
            <a:r>
              <a:rPr lang="en-US" altLang="zh-CN" b="1" dirty="0" smtClean="0">
                <a:solidFill>
                  <a:schemeClr val="tx2"/>
                </a:solidFill>
              </a:rPr>
              <a:t>, gold-conjugate </a:t>
            </a:r>
            <a:r>
              <a:rPr lang="en-US" altLang="zh-CN" b="1" dirty="0">
                <a:solidFill>
                  <a:schemeClr val="tx2"/>
                </a:solidFill>
              </a:rPr>
              <a:t>pad </a:t>
            </a:r>
            <a:r>
              <a:rPr lang="en-US" altLang="zh-CN" dirty="0">
                <a:solidFill>
                  <a:schemeClr val="tx2"/>
                </a:solidFill>
              </a:rPr>
              <a:t>(glass </a:t>
            </a:r>
            <a:r>
              <a:rPr lang="en-US" altLang="zh-CN" dirty="0" smtClean="0">
                <a:solidFill>
                  <a:schemeClr val="tx2"/>
                </a:solidFill>
              </a:rPr>
              <a:t>fiber), </a:t>
            </a:r>
            <a:r>
              <a:rPr lang="en-US" altLang="zh-CN" b="1" dirty="0">
                <a:solidFill>
                  <a:schemeClr val="tx2"/>
                </a:solidFill>
              </a:rPr>
              <a:t>sample pad </a:t>
            </a:r>
            <a:r>
              <a:rPr lang="en-US" altLang="zh-CN" dirty="0">
                <a:solidFill>
                  <a:schemeClr val="tx2"/>
                </a:solidFill>
              </a:rPr>
              <a:t>and </a:t>
            </a:r>
            <a:r>
              <a:rPr lang="en-US" altLang="zh-CN" b="1" dirty="0">
                <a:solidFill>
                  <a:schemeClr val="tx2"/>
                </a:solidFill>
              </a:rPr>
              <a:t>absorbent pad </a:t>
            </a:r>
            <a:r>
              <a:rPr lang="en-US" altLang="zh-CN" dirty="0">
                <a:solidFill>
                  <a:schemeClr val="tx2"/>
                </a:solidFill>
              </a:rPr>
              <a:t>were laminated and pasted onto the back </a:t>
            </a:r>
            <a:r>
              <a:rPr lang="en-US" altLang="zh-CN" dirty="0" smtClean="0">
                <a:solidFill>
                  <a:schemeClr val="tx2"/>
                </a:solidFill>
              </a:rPr>
              <a:t>plate.</a:t>
            </a:r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4" t="-1" r="251" b="57903"/>
          <a:stretch/>
        </p:blipFill>
        <p:spPr>
          <a:xfrm>
            <a:off x="503583" y="4038600"/>
            <a:ext cx="8415129" cy="16002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4953000" y="5867400"/>
            <a:ext cx="2141933" cy="43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sz="2000" dirty="0">
                <a:solidFill>
                  <a:schemeClr val="tx2"/>
                </a:solidFill>
                <a:latin typeface="+mj-lt"/>
              </a:rPr>
              <a:t>PVC </a:t>
            </a:r>
            <a:r>
              <a:rPr lang="en-US" altLang="zh-CN" sz="2000" dirty="0" smtClean="0">
                <a:solidFill>
                  <a:schemeClr val="tx2"/>
                </a:solidFill>
                <a:latin typeface="+mj-lt"/>
              </a:rPr>
              <a:t>back Plate</a:t>
            </a:r>
            <a:endParaRPr lang="zh-CN" altLang="en-US" sz="2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57400" y="5886851"/>
            <a:ext cx="2807179" cy="43774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en-US" altLang="zh-CN" sz="2000" dirty="0">
                <a:solidFill>
                  <a:schemeClr val="tx2"/>
                </a:solidFill>
                <a:latin typeface="+mj-lt"/>
              </a:rPr>
              <a:t>gold-conjugate pad </a:t>
            </a:r>
            <a:endParaRPr lang="zh-CN" altLang="en-US" sz="20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1" name="直接箭头连接符 10"/>
          <p:cNvCxnSpPr/>
          <p:nvPr/>
        </p:nvCxnSpPr>
        <p:spPr>
          <a:xfrm flipV="1">
            <a:off x="2362200" y="5334001"/>
            <a:ext cx="0" cy="5333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374785" y="5943600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chemeClr val="tx2"/>
                </a:solidFill>
                <a:latin typeface="+mj-lt"/>
              </a:rPr>
              <a:t>sample pad </a:t>
            </a:r>
            <a:endParaRPr lang="zh-CN" altLang="en-US" sz="2000" dirty="0">
              <a:solidFill>
                <a:schemeClr val="tx2"/>
              </a:solidFill>
              <a:latin typeface="+mj-lt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1237627" y="5334001"/>
            <a:ext cx="0" cy="6955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086600" y="5924490"/>
            <a:ext cx="228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000" dirty="0" smtClean="0">
                <a:solidFill>
                  <a:srgbClr val="2F5897"/>
                </a:solidFill>
                <a:latin typeface="Century Gothic"/>
              </a:rPr>
              <a:t>absorbent </a:t>
            </a:r>
            <a:r>
              <a:rPr lang="en-US" altLang="zh-CN" sz="2000" dirty="0">
                <a:solidFill>
                  <a:srgbClr val="2F5897"/>
                </a:solidFill>
                <a:latin typeface="Century Gothic"/>
              </a:rPr>
              <a:t>pad </a:t>
            </a:r>
            <a:endParaRPr lang="zh-CN" altLang="en-US" sz="2000" dirty="0"/>
          </a:p>
        </p:txBody>
      </p:sp>
      <p:cxnSp>
        <p:nvCxnSpPr>
          <p:cNvPr id="18" name="直接箭头连接符 17"/>
          <p:cNvCxnSpPr/>
          <p:nvPr/>
        </p:nvCxnSpPr>
        <p:spPr>
          <a:xfrm flipV="1">
            <a:off x="8382000" y="5334000"/>
            <a:ext cx="0" cy="5333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5867400" y="5562601"/>
            <a:ext cx="0" cy="365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19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28600" y="655637"/>
            <a:ext cx="8610600" cy="4525963"/>
          </a:xfrm>
        </p:spPr>
        <p:txBody>
          <a:bodyPr/>
          <a:lstStyle/>
          <a:p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2"/>
                </a:solidFill>
              </a:rPr>
              <a:t>Finally the plate was cut into 3-mm-wide strips </a:t>
            </a:r>
            <a:r>
              <a:rPr lang="en-US" altLang="zh-CN" dirty="0" smtClean="0">
                <a:solidFill>
                  <a:schemeClr val="tx2"/>
                </a:solidFill>
              </a:rPr>
              <a:t>and assembled in a predesigned cassette.</a:t>
            </a:r>
            <a:endParaRPr lang="zh-CN" altLang="en-US" dirty="0">
              <a:solidFill>
                <a:schemeClr val="tx2"/>
              </a:solidFill>
            </a:endParaRPr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5115" y="2743200"/>
            <a:ext cx="4916185" cy="2514600"/>
          </a:xfrm>
          <a:prstGeom prst="rect">
            <a:avLst/>
          </a:prstGeom>
        </p:spPr>
      </p:pic>
      <p:pic>
        <p:nvPicPr>
          <p:cNvPr id="6" name="Picture 4" descr="logoreview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271752" y="6088592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85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400" y="609600"/>
            <a:ext cx="8229600" cy="5486400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500" b="1" dirty="0">
                <a:solidFill>
                  <a:schemeClr val="tx2"/>
                </a:solidFill>
              </a:rPr>
              <a:t>Test Procedure and Principle </a:t>
            </a:r>
            <a:endParaRPr lang="en-US" altLang="zh-CN" sz="2500" b="1" dirty="0" smtClean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altLang="zh-CN" sz="2500" i="1" dirty="0">
              <a:solidFill>
                <a:schemeClr val="tx2"/>
              </a:solidFill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altLang="zh-CN" dirty="0" smtClean="0">
                <a:solidFill>
                  <a:schemeClr val="tx2"/>
                </a:solidFill>
              </a:rPr>
              <a:t>Urine </a:t>
            </a:r>
            <a:r>
              <a:rPr lang="en-US" altLang="zh-CN" dirty="0">
                <a:solidFill>
                  <a:schemeClr val="tx2"/>
                </a:solidFill>
              </a:rPr>
              <a:t>sample </a:t>
            </a:r>
            <a:r>
              <a:rPr lang="en-US" altLang="zh-CN" dirty="0" smtClean="0">
                <a:solidFill>
                  <a:schemeClr val="tx2"/>
                </a:solidFill>
              </a:rPr>
              <a:t>(100 </a:t>
            </a:r>
            <a:r>
              <a:rPr lang="en-US" altLang="zh-CN" dirty="0" err="1">
                <a:solidFill>
                  <a:schemeClr val="tx2"/>
                </a:solidFill>
              </a:rPr>
              <a:t>μL</a:t>
            </a:r>
            <a:r>
              <a:rPr lang="en-US" altLang="zh-CN" dirty="0">
                <a:solidFill>
                  <a:schemeClr val="tx2"/>
                </a:solidFill>
              </a:rPr>
              <a:t>) was added to the </a:t>
            </a:r>
            <a:r>
              <a:rPr lang="en-US" altLang="zh-CN" dirty="0" smtClean="0">
                <a:solidFill>
                  <a:schemeClr val="tx2"/>
                </a:solidFill>
              </a:rPr>
              <a:t>sample pad. </a:t>
            </a:r>
            <a:r>
              <a:rPr lang="en-US" altLang="zh-CN" dirty="0">
                <a:solidFill>
                  <a:schemeClr val="tx2"/>
                </a:solidFill>
              </a:rPr>
              <a:t>Due to </a:t>
            </a:r>
            <a:r>
              <a:rPr lang="en-US" altLang="zh-CN" dirty="0" smtClean="0">
                <a:solidFill>
                  <a:schemeClr val="tx2"/>
                </a:solidFill>
              </a:rPr>
              <a:t>the capillary </a:t>
            </a:r>
            <a:r>
              <a:rPr lang="en-US" altLang="zh-CN" dirty="0">
                <a:solidFill>
                  <a:schemeClr val="tx2"/>
                </a:solidFill>
              </a:rPr>
              <a:t>action, the solutions could flow in the direction </a:t>
            </a:r>
            <a:r>
              <a:rPr lang="en-US" altLang="zh-CN" dirty="0" smtClean="0">
                <a:solidFill>
                  <a:schemeClr val="tx2"/>
                </a:solidFill>
              </a:rPr>
              <a:t>to </a:t>
            </a:r>
            <a:r>
              <a:rPr lang="en-US" altLang="zh-CN" dirty="0">
                <a:solidFill>
                  <a:schemeClr val="tx2"/>
                </a:solidFill>
              </a:rPr>
              <a:t>the absorbent pad.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altLang="zh-CN" b="1" dirty="0" smtClean="0">
                <a:solidFill>
                  <a:schemeClr val="tx2"/>
                </a:solidFill>
              </a:rPr>
              <a:t>If PSEP </a:t>
            </a:r>
            <a:r>
              <a:rPr lang="en-US" altLang="zh-CN" b="1" dirty="0">
                <a:solidFill>
                  <a:schemeClr val="tx2"/>
                </a:solidFill>
              </a:rPr>
              <a:t>exists in the sample, </a:t>
            </a:r>
            <a:r>
              <a:rPr lang="en-US" altLang="zh-CN" dirty="0" smtClean="0">
                <a:solidFill>
                  <a:schemeClr val="tx2"/>
                </a:solidFill>
              </a:rPr>
              <a:t>it will form </a:t>
            </a:r>
            <a:r>
              <a:rPr lang="en-US" altLang="zh-CN" b="1" dirty="0" smtClean="0">
                <a:solidFill>
                  <a:schemeClr val="tx2"/>
                </a:solidFill>
              </a:rPr>
              <a:t>PSEP-</a:t>
            </a:r>
            <a:r>
              <a:rPr lang="en-US" altLang="zh-CN" b="1" dirty="0" err="1" smtClean="0">
                <a:solidFill>
                  <a:schemeClr val="tx2"/>
                </a:solidFill>
              </a:rPr>
              <a:t>mAb</a:t>
            </a:r>
            <a:r>
              <a:rPr lang="en-US" altLang="zh-CN" b="1" dirty="0" smtClean="0">
                <a:solidFill>
                  <a:schemeClr val="tx2"/>
                </a:solidFill>
              </a:rPr>
              <a:t>-gold-conjugates </a:t>
            </a:r>
            <a:r>
              <a:rPr lang="en-US" altLang="zh-CN" b="1" dirty="0">
                <a:solidFill>
                  <a:schemeClr val="tx2"/>
                </a:solidFill>
              </a:rPr>
              <a:t>complex</a:t>
            </a:r>
            <a:r>
              <a:rPr lang="en-US" altLang="zh-CN" dirty="0">
                <a:solidFill>
                  <a:schemeClr val="tx2"/>
                </a:solidFill>
              </a:rPr>
              <a:t>. </a:t>
            </a:r>
            <a:r>
              <a:rPr lang="en-US" altLang="zh-CN" dirty="0" smtClean="0">
                <a:solidFill>
                  <a:schemeClr val="tx2"/>
                </a:solidFill>
              </a:rPr>
              <a:t>Then the complex will move towards the NC capture  membrane  and conjugate with </a:t>
            </a:r>
            <a:r>
              <a:rPr lang="en-US" altLang="zh-CN" dirty="0">
                <a:solidFill>
                  <a:schemeClr val="tx2"/>
                </a:solidFill>
              </a:rPr>
              <a:t>the anti-PSEP </a:t>
            </a:r>
            <a:r>
              <a:rPr lang="en-US" altLang="zh-CN" dirty="0" err="1">
                <a:solidFill>
                  <a:schemeClr val="tx2"/>
                </a:solidFill>
              </a:rPr>
              <a:t>pAb</a:t>
            </a:r>
            <a:r>
              <a:rPr lang="en-US" altLang="zh-CN" dirty="0">
                <a:solidFill>
                  <a:schemeClr val="tx2"/>
                </a:solidFill>
              </a:rPr>
              <a:t> which </a:t>
            </a:r>
            <a:r>
              <a:rPr lang="en-US" altLang="zh-CN" dirty="0" smtClean="0">
                <a:solidFill>
                  <a:schemeClr val="tx2"/>
                </a:solidFill>
              </a:rPr>
              <a:t>is embedded in </a:t>
            </a:r>
            <a:r>
              <a:rPr lang="en-US" altLang="zh-CN" dirty="0">
                <a:solidFill>
                  <a:schemeClr val="tx2"/>
                </a:solidFill>
              </a:rPr>
              <a:t>the </a:t>
            </a:r>
            <a:r>
              <a:rPr lang="en-US" altLang="zh-CN" dirty="0" smtClean="0">
                <a:solidFill>
                  <a:schemeClr val="tx2"/>
                </a:solidFill>
              </a:rPr>
              <a:t>test  </a:t>
            </a:r>
            <a:r>
              <a:rPr lang="en-US" altLang="zh-CN" dirty="0">
                <a:solidFill>
                  <a:schemeClr val="tx2"/>
                </a:solidFill>
              </a:rPr>
              <a:t>line for the finite </a:t>
            </a:r>
            <a:r>
              <a:rPr lang="en-US" altLang="zh-CN" dirty="0" smtClean="0">
                <a:solidFill>
                  <a:schemeClr val="tx2"/>
                </a:solidFill>
              </a:rPr>
              <a:t>amount. 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altLang="zh-CN" dirty="0" smtClean="0">
                <a:solidFill>
                  <a:schemeClr val="tx2"/>
                </a:solidFill>
              </a:rPr>
              <a:t>Then, </a:t>
            </a:r>
            <a:r>
              <a:rPr lang="en-US" altLang="zh-CN" b="1" dirty="0" smtClean="0">
                <a:solidFill>
                  <a:schemeClr val="tx2"/>
                </a:solidFill>
              </a:rPr>
              <a:t>the test line will show red color</a:t>
            </a:r>
            <a:r>
              <a:rPr lang="en-US" altLang="zh-CN" dirty="0" smtClean="0">
                <a:solidFill>
                  <a:schemeClr val="tx2"/>
                </a:solidFill>
              </a:rPr>
              <a:t>.</a:t>
            </a:r>
            <a:endParaRPr lang="en-US" altLang="zh-CN" dirty="0">
              <a:solidFill>
                <a:schemeClr val="tx2"/>
              </a:solidFill>
            </a:endParaRP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endParaRPr lang="en-US" altLang="zh-CN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40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427037"/>
            <a:ext cx="7924800" cy="1249363"/>
          </a:xfrm>
        </p:spPr>
        <p:txBody>
          <a:bodyPr/>
          <a:lstStyle/>
          <a:p>
            <a:r>
              <a:rPr lang="en-US" altLang="zh-CN" dirty="0">
                <a:solidFill>
                  <a:schemeClr val="tx2"/>
                </a:solidFill>
              </a:rPr>
              <a:t>Therefore, </a:t>
            </a:r>
            <a:r>
              <a:rPr lang="en-US" altLang="zh-CN" b="1" dirty="0">
                <a:solidFill>
                  <a:schemeClr val="tx2"/>
                </a:solidFill>
              </a:rPr>
              <a:t>the more PSEP </a:t>
            </a:r>
            <a:r>
              <a:rPr lang="en-US" altLang="zh-CN" dirty="0">
                <a:solidFill>
                  <a:schemeClr val="tx2"/>
                </a:solidFill>
              </a:rPr>
              <a:t>is present in the sample, </a:t>
            </a:r>
            <a:r>
              <a:rPr lang="en-US" altLang="zh-CN" b="1" dirty="0">
                <a:solidFill>
                  <a:schemeClr val="tx2"/>
                </a:solidFill>
              </a:rPr>
              <a:t>the stronger </a:t>
            </a:r>
            <a:r>
              <a:rPr lang="en-US" altLang="zh-CN" dirty="0">
                <a:solidFill>
                  <a:schemeClr val="tx2"/>
                </a:solidFill>
              </a:rPr>
              <a:t>the color of the </a:t>
            </a:r>
            <a:r>
              <a:rPr lang="en-US" altLang="zh-CN" b="1" dirty="0">
                <a:solidFill>
                  <a:schemeClr val="tx2"/>
                </a:solidFill>
              </a:rPr>
              <a:t>test line </a:t>
            </a:r>
            <a:r>
              <a:rPr lang="en-US" altLang="zh-CN" b="1" dirty="0" smtClean="0">
                <a:solidFill>
                  <a:schemeClr val="tx2"/>
                </a:solidFill>
              </a:rPr>
              <a:t>will </a:t>
            </a:r>
            <a:r>
              <a:rPr lang="en-US" altLang="zh-CN" b="1" dirty="0">
                <a:solidFill>
                  <a:schemeClr val="tx2"/>
                </a:solidFill>
              </a:rPr>
              <a:t>become</a:t>
            </a:r>
            <a:r>
              <a:rPr lang="en-US" altLang="zh-CN" dirty="0">
                <a:solidFill>
                  <a:schemeClr val="tx2"/>
                </a:solidFill>
              </a:rPr>
              <a:t>. </a:t>
            </a:r>
            <a:endParaRPr lang="zh-CN" altLang="en-US" dirty="0">
              <a:solidFill>
                <a:schemeClr val="tx2"/>
              </a:solidFill>
            </a:endParaRPr>
          </a:p>
          <a:p>
            <a:endParaRPr lang="zh-CN" altLang="en-US" dirty="0">
              <a:solidFill>
                <a:schemeClr val="tx2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" t="10350" b="11078"/>
          <a:stretch/>
        </p:blipFill>
        <p:spPr>
          <a:xfrm>
            <a:off x="1752600" y="1524000"/>
            <a:ext cx="5638798" cy="5126796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0"/>
            <a:ext cx="657225" cy="5126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77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sz="2500" b="1" dirty="0">
                <a:effectLst/>
                <a:latin typeface="+mj-lt"/>
                <a:ea typeface="+mn-ea"/>
                <a:cs typeface="+mn-cs"/>
              </a:rPr>
              <a:t>Determination of Performance </a:t>
            </a:r>
            <a:endParaRPr lang="zh-CN" altLang="en-US" sz="2500" b="1" dirty="0">
              <a:effectLst/>
              <a:latin typeface="+mj-lt"/>
              <a:ea typeface="+mn-ea"/>
              <a:cs typeface="+mn-cs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371601"/>
            <a:ext cx="8534400" cy="5181600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chemeClr val="tx2"/>
                </a:solidFill>
              </a:rPr>
              <a:t>Sensitivity of the Test </a:t>
            </a:r>
            <a:r>
              <a:rPr lang="en-US" altLang="zh-CN" sz="2400" b="1" dirty="0" smtClean="0">
                <a:solidFill>
                  <a:schemeClr val="tx2"/>
                </a:solidFill>
              </a:rPr>
              <a:t>Strips</a:t>
            </a:r>
            <a:endParaRPr lang="en-US" altLang="zh-CN" sz="2400" b="1" dirty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endParaRPr lang="en-US" altLang="zh-CN" sz="2300" dirty="0">
              <a:solidFill>
                <a:schemeClr val="tx2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>
                <a:solidFill>
                  <a:schemeClr val="tx2"/>
                </a:solidFill>
              </a:rPr>
              <a:t>PSEP was diluted at concentrations of 0, 0.2, 0.5 1, 2, 5, and 10 ng/mL in 0.01 M PBS (pH 7.4).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smtClean="0">
                <a:solidFill>
                  <a:schemeClr val="tx2"/>
                </a:solidFill>
              </a:rPr>
              <a:t>The </a:t>
            </a:r>
            <a:r>
              <a:rPr lang="en-US" altLang="zh-CN" sz="2400" dirty="0">
                <a:solidFill>
                  <a:schemeClr val="tx2"/>
                </a:solidFill>
              </a:rPr>
              <a:t>sensitivity of the test strip was determined by </a:t>
            </a:r>
            <a:r>
              <a:rPr lang="en-US" altLang="zh-CN" sz="2400" dirty="0" smtClean="0">
                <a:solidFill>
                  <a:schemeClr val="tx2"/>
                </a:solidFill>
              </a:rPr>
              <a:t>testing </a:t>
            </a:r>
            <a:r>
              <a:rPr lang="en-US" altLang="zh-CN" sz="2400" dirty="0">
                <a:solidFill>
                  <a:schemeClr val="tx2"/>
                </a:solidFill>
              </a:rPr>
              <a:t>PSEP reference spiked samples.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dirty="0" smtClean="0">
                <a:solidFill>
                  <a:schemeClr val="tx2"/>
                </a:solidFill>
              </a:rPr>
              <a:t>Three </a:t>
            </a:r>
            <a:r>
              <a:rPr lang="en-US" altLang="zh-CN" sz="2400" dirty="0">
                <a:solidFill>
                  <a:schemeClr val="tx2"/>
                </a:solidFill>
              </a:rPr>
              <a:t>minutes later, the </a:t>
            </a:r>
            <a:r>
              <a:rPr lang="en-US" altLang="zh-CN" sz="2400" b="1" dirty="0">
                <a:solidFill>
                  <a:schemeClr val="tx2"/>
                </a:solidFill>
              </a:rPr>
              <a:t>lower detection limit (LDL) with naked eyes </a:t>
            </a:r>
            <a:r>
              <a:rPr lang="en-US" altLang="zh-CN" sz="2400" dirty="0">
                <a:solidFill>
                  <a:schemeClr val="tx2"/>
                </a:solidFill>
              </a:rPr>
              <a:t>was defined at the </a:t>
            </a:r>
            <a:r>
              <a:rPr lang="en-US" altLang="zh-CN" sz="2400" dirty="0" smtClean="0">
                <a:solidFill>
                  <a:schemeClr val="tx2"/>
                </a:solidFill>
              </a:rPr>
              <a:t>certain amount </a:t>
            </a:r>
            <a:r>
              <a:rPr lang="en-US" altLang="zh-CN" sz="2400" dirty="0">
                <a:solidFill>
                  <a:schemeClr val="tx2"/>
                </a:solidFill>
              </a:rPr>
              <a:t>of </a:t>
            </a:r>
            <a:r>
              <a:rPr lang="en-US" altLang="zh-CN" sz="2400" dirty="0" smtClean="0">
                <a:solidFill>
                  <a:schemeClr val="tx2"/>
                </a:solidFill>
              </a:rPr>
              <a:t>PSEP concentration which produce </a:t>
            </a:r>
            <a:r>
              <a:rPr lang="en-US" altLang="zh-CN" sz="2400" dirty="0">
                <a:solidFill>
                  <a:schemeClr val="tx2"/>
                </a:solidFill>
              </a:rPr>
              <a:t>a clearly visible </a:t>
            </a:r>
            <a:r>
              <a:rPr lang="en-US" altLang="zh-CN" sz="2400" dirty="0" smtClean="0">
                <a:solidFill>
                  <a:schemeClr val="tx2"/>
                </a:solidFill>
              </a:rPr>
              <a:t>test line on </a:t>
            </a:r>
            <a:r>
              <a:rPr lang="en-US" altLang="zh-CN" sz="2400" dirty="0">
                <a:solidFill>
                  <a:schemeClr val="tx2"/>
                </a:solidFill>
              </a:rPr>
              <a:t>the test device </a:t>
            </a:r>
            <a:r>
              <a:rPr lang="en-US" altLang="zh-CN" sz="2400" dirty="0" smtClean="0">
                <a:solidFill>
                  <a:schemeClr val="tx2"/>
                </a:solidFill>
              </a:rPr>
              <a:t>compare with </a:t>
            </a:r>
            <a:r>
              <a:rPr lang="en-US" altLang="zh-CN" sz="2400" dirty="0">
                <a:solidFill>
                  <a:schemeClr val="tx2"/>
                </a:solidFill>
              </a:rPr>
              <a:t>the </a:t>
            </a:r>
            <a:r>
              <a:rPr lang="en-US" altLang="zh-CN" sz="2400" dirty="0" smtClean="0">
                <a:solidFill>
                  <a:schemeClr val="tx2"/>
                </a:solidFill>
              </a:rPr>
              <a:t>blank sample(0 </a:t>
            </a:r>
            <a:r>
              <a:rPr lang="en-US" altLang="zh-CN" sz="2400" dirty="0">
                <a:solidFill>
                  <a:schemeClr val="tx2"/>
                </a:solidFill>
              </a:rPr>
              <a:t>ng/mL </a:t>
            </a:r>
            <a:r>
              <a:rPr lang="en-US" altLang="zh-CN" sz="2400" dirty="0" smtClean="0">
                <a:solidFill>
                  <a:schemeClr val="tx2"/>
                </a:solidFill>
              </a:rPr>
              <a:t>).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27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19100" y="3886200"/>
            <a:ext cx="79629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2500" dirty="0">
                <a:solidFill>
                  <a:schemeClr val="tx2"/>
                </a:solidFill>
                <a:latin typeface="+mj-lt"/>
              </a:rPr>
              <a:t>The </a:t>
            </a:r>
            <a:r>
              <a:rPr lang="en-US" altLang="zh-CN" sz="2500" dirty="0" smtClean="0">
                <a:solidFill>
                  <a:schemeClr val="tx2"/>
                </a:solidFill>
                <a:latin typeface="+mj-lt"/>
              </a:rPr>
              <a:t>sandwich </a:t>
            </a:r>
            <a:r>
              <a:rPr lang="en-US" altLang="zh-CN" sz="2500" dirty="0">
                <a:solidFill>
                  <a:schemeClr val="tx2"/>
                </a:solidFill>
                <a:latin typeface="+mj-lt"/>
              </a:rPr>
              <a:t>assay with </a:t>
            </a:r>
            <a:r>
              <a:rPr lang="en-US" altLang="zh-CN" sz="2500" dirty="0" smtClean="0">
                <a:solidFill>
                  <a:schemeClr val="tx2"/>
                </a:solidFill>
                <a:latin typeface="+mj-lt"/>
              </a:rPr>
              <a:t>PSEP-colloidal </a:t>
            </a:r>
            <a:r>
              <a:rPr lang="en-US" altLang="zh-CN" sz="2500" dirty="0">
                <a:solidFill>
                  <a:schemeClr val="tx2"/>
                </a:solidFill>
                <a:latin typeface="+mj-lt"/>
              </a:rPr>
              <a:t>gold particles enabled the </a:t>
            </a:r>
            <a:r>
              <a:rPr lang="en-US" altLang="zh-CN" sz="2500" b="1" dirty="0">
                <a:solidFill>
                  <a:schemeClr val="tx2"/>
                </a:solidFill>
                <a:latin typeface="+mj-lt"/>
              </a:rPr>
              <a:t>lower detection limit of PSEP </a:t>
            </a:r>
            <a:r>
              <a:rPr lang="en-US" altLang="zh-CN" sz="2500" b="1" dirty="0" smtClean="0">
                <a:solidFill>
                  <a:schemeClr val="tx2"/>
                </a:solidFill>
                <a:latin typeface="+mj-lt"/>
              </a:rPr>
              <a:t>levels </a:t>
            </a:r>
            <a:r>
              <a:rPr lang="en-US" altLang="zh-CN" sz="2500" b="1" dirty="0" smtClean="0">
                <a:solidFill>
                  <a:schemeClr val="tx2"/>
                </a:solidFill>
                <a:latin typeface="+mj-lt"/>
              </a:rPr>
              <a:t>around </a:t>
            </a:r>
            <a:r>
              <a:rPr lang="en-US" altLang="zh-CN" sz="2500" b="1" dirty="0" smtClean="0">
                <a:solidFill>
                  <a:schemeClr val="tx2"/>
                </a:solidFill>
                <a:latin typeface="+mj-lt"/>
              </a:rPr>
              <a:t>2ng/ml</a:t>
            </a:r>
            <a:r>
              <a:rPr lang="en-US" altLang="zh-CN" sz="2500" dirty="0">
                <a:solidFill>
                  <a:schemeClr val="tx2"/>
                </a:solidFill>
                <a:latin typeface="+mj-lt"/>
              </a:rPr>
              <a:t>, supporting its utility to assay clinical relevant </a:t>
            </a:r>
            <a:r>
              <a:rPr lang="en-US" altLang="zh-CN" sz="2500" dirty="0" smtClean="0">
                <a:solidFill>
                  <a:schemeClr val="tx2"/>
                </a:solidFill>
                <a:latin typeface="+mj-lt"/>
              </a:rPr>
              <a:t> PSEP concentrations in clinical practice.</a:t>
            </a:r>
            <a:endParaRPr lang="zh-CN" altLang="en-US" sz="25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48" y="381001"/>
            <a:ext cx="747845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39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5237"/>
            <a:ext cx="8229600" cy="4525963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altLang="zh-CN" sz="2500" b="1" dirty="0">
                <a:solidFill>
                  <a:schemeClr val="tx2"/>
                </a:solidFill>
              </a:rPr>
              <a:t>Detection of  Urine </a:t>
            </a:r>
            <a:r>
              <a:rPr lang="en-US" altLang="zh-CN" sz="2500" b="1" dirty="0" smtClean="0">
                <a:solidFill>
                  <a:schemeClr val="tx2"/>
                </a:solidFill>
              </a:rPr>
              <a:t>Sample</a:t>
            </a:r>
          </a:p>
          <a:p>
            <a:pPr marL="457200" indent="-457200">
              <a:buFont typeface="+mj-lt"/>
              <a:buAutoNum type="arabicPeriod"/>
            </a:pPr>
            <a:endParaRPr lang="en-US" altLang="zh-CN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altLang="zh-CN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CN" dirty="0" smtClean="0">
                <a:solidFill>
                  <a:schemeClr val="tx2"/>
                </a:solidFill>
              </a:rPr>
              <a:t>All the samples were detected using lateral-flow chromatographic strips, and using </a:t>
            </a:r>
            <a:r>
              <a:rPr lang="en-US" altLang="zh-CN" b="1" dirty="0" smtClean="0">
                <a:solidFill>
                  <a:schemeClr val="tx2"/>
                </a:solidFill>
              </a:rPr>
              <a:t>PSEP (Prostatic </a:t>
            </a:r>
            <a:r>
              <a:rPr lang="en-US" altLang="zh-CN" b="1" dirty="0" err="1" smtClean="0">
                <a:solidFill>
                  <a:schemeClr val="tx2"/>
                </a:solidFill>
              </a:rPr>
              <a:t>exosomal</a:t>
            </a:r>
            <a:r>
              <a:rPr lang="en-US" altLang="zh-CN" b="1" dirty="0" smtClean="0">
                <a:solidFill>
                  <a:schemeClr val="tx2"/>
                </a:solidFill>
              </a:rPr>
              <a:t> protein) ELISA kit </a:t>
            </a:r>
            <a:r>
              <a:rPr lang="en-US" altLang="zh-CN" dirty="0" smtClean="0">
                <a:solidFill>
                  <a:schemeClr val="tx2"/>
                </a:solidFill>
              </a:rPr>
              <a:t>as parallel control. </a:t>
            </a:r>
          </a:p>
          <a:p>
            <a:pPr marL="457200" indent="-457200">
              <a:buFont typeface="+mj-lt"/>
              <a:buAutoNum type="arabicPeriod"/>
            </a:pPr>
            <a:endParaRPr lang="en-US" altLang="zh-CN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altLang="zh-CN" dirty="0" smtClean="0">
                <a:solidFill>
                  <a:schemeClr val="tx2"/>
                </a:solidFill>
              </a:rPr>
              <a:t>Three </a:t>
            </a:r>
            <a:r>
              <a:rPr lang="en-US" altLang="zh-CN" dirty="0">
                <a:solidFill>
                  <a:schemeClr val="tx2"/>
                </a:solidFill>
              </a:rPr>
              <a:t>replicates were performed for each urine sample using the test strips. </a:t>
            </a:r>
            <a:endParaRPr lang="en-US" altLang="zh-CN" dirty="0" smtClean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altLang="zh-CN" dirty="0">
              <a:solidFill>
                <a:schemeClr val="tx2"/>
              </a:solidFill>
            </a:endParaRPr>
          </a:p>
          <a:p>
            <a:pPr marL="457200" indent="-457200">
              <a:buFont typeface="+mj-lt"/>
              <a:buAutoNum type="arabicPeriod"/>
            </a:pPr>
            <a:endParaRPr lang="en-US" altLang="zh-CN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155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322848"/>
              </p:ext>
            </p:extLst>
          </p:nvPr>
        </p:nvGraphicFramePr>
        <p:xfrm>
          <a:off x="990600" y="1905000"/>
          <a:ext cx="7239000" cy="31419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81152"/>
                <a:gridCol w="1401640"/>
                <a:gridCol w="1557376"/>
                <a:gridCol w="1598832"/>
              </a:tblGrid>
              <a:tr h="121737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</a:rPr>
                        <a:t>          </a:t>
                      </a:r>
                      <a:r>
                        <a:rPr lang="en-US" sz="2500" kern="100" dirty="0" smtClean="0">
                          <a:effectLst/>
                        </a:rPr>
                        <a:t>      </a:t>
                      </a:r>
                      <a:r>
                        <a:rPr lang="en-US" sz="2500" b="1" kern="100" dirty="0" smtClean="0">
                          <a:effectLst/>
                        </a:rPr>
                        <a:t>PSEP </a:t>
                      </a:r>
                      <a:r>
                        <a:rPr lang="en-US" altLang="zh-CN" sz="2500" b="1" kern="100" dirty="0" smtClean="0">
                          <a:effectLst/>
                        </a:rPr>
                        <a:t>kit</a:t>
                      </a:r>
                      <a:endParaRPr lang="en-US" sz="2500" b="1" kern="100" dirty="0" smtClean="0">
                        <a:effectLst/>
                      </a:endParaRPr>
                    </a:p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kern="100" dirty="0" smtClean="0">
                          <a:effectLst/>
                        </a:rPr>
                        <a:t> Gold  </a:t>
                      </a:r>
                      <a:r>
                        <a:rPr lang="en-US" altLang="zh-CN" sz="2500" b="1" dirty="0" smtClean="0"/>
                        <a:t>strips </a:t>
                      </a:r>
                      <a:endParaRPr lang="zh-CN" sz="25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positive</a:t>
                      </a:r>
                      <a:endParaRPr lang="zh-CN" sz="25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negative</a:t>
                      </a:r>
                      <a:endParaRPr lang="zh-CN" sz="25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Total</a:t>
                      </a:r>
                    </a:p>
                  </a:txBody>
                  <a:tcPr marL="0" marR="0" marT="0" marB="0" anchor="ctr"/>
                </a:tc>
              </a:tr>
              <a:tr h="6415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positive</a:t>
                      </a:r>
                      <a:endParaRPr lang="zh-CN" sz="25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16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24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40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415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negative</a:t>
                      </a:r>
                      <a:endParaRPr lang="zh-CN" sz="25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14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29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43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64151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500" kern="1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Total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30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>
                          <a:effectLst/>
                        </a:rPr>
                        <a:t>53</a:t>
                      </a:r>
                      <a:endParaRPr lang="zh-CN" sz="250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500" kern="100" dirty="0">
                          <a:effectLst/>
                        </a:rPr>
                        <a:t>83</a:t>
                      </a:r>
                      <a:endParaRPr lang="zh-CN" sz="25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1060174" y="1981200"/>
            <a:ext cx="2597426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8460575"/>
              </p:ext>
            </p:extLst>
          </p:nvPr>
        </p:nvGraphicFramePr>
        <p:xfrm>
          <a:off x="1143000" y="5303520"/>
          <a:ext cx="7010400" cy="792480"/>
        </p:xfrm>
        <a:graphic>
          <a:graphicData uri="http://schemas.openxmlformats.org/drawingml/2006/table">
            <a:tbl>
              <a:tblPr/>
              <a:tblGrid>
                <a:gridCol w="2711570"/>
                <a:gridCol w="1322717"/>
                <a:gridCol w="2976113"/>
              </a:tblGrid>
              <a:tr h="308687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Sensitivity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>
                          <a:solidFill>
                            <a:schemeClr val="tx2"/>
                          </a:solidFill>
                        </a:rPr>
                        <a:t>53.33%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34.33% </a:t>
                      </a:r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~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 71.66%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8687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Specificity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2000" b="1" dirty="0">
                          <a:solidFill>
                            <a:schemeClr val="tx2"/>
                          </a:solidFill>
                        </a:rPr>
                        <a:t>54.72%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40.45% </a:t>
                      </a:r>
                      <a:r>
                        <a:rPr lang="en-US" sz="2000" b="1" dirty="0" smtClean="0">
                          <a:solidFill>
                            <a:schemeClr val="tx2"/>
                          </a:solidFill>
                        </a:rPr>
                        <a:t>~</a:t>
                      </a: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 68.44%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217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logoreview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893"/>
          <a:stretch/>
        </p:blipFill>
        <p:spPr bwMode="auto">
          <a:xfrm>
            <a:off x="4119352" y="6019800"/>
            <a:ext cx="4872248" cy="74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457200" y="1506900"/>
            <a:ext cx="8077200" cy="3593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zh-CN" sz="3000" dirty="0">
                <a:solidFill>
                  <a:schemeClr val="tx2"/>
                </a:solidFill>
                <a:latin typeface="+mj-lt"/>
              </a:rPr>
              <a:t>The test device enabled the detection level of </a:t>
            </a:r>
            <a:r>
              <a:rPr lang="en-US" altLang="zh-CN" sz="3000" dirty="0" smtClean="0">
                <a:solidFill>
                  <a:schemeClr val="tx2"/>
                </a:solidFill>
                <a:latin typeface="+mj-lt"/>
              </a:rPr>
              <a:t>PSEP </a:t>
            </a:r>
            <a:r>
              <a:rPr lang="en-US" altLang="zh-CN" sz="3000" dirty="0">
                <a:solidFill>
                  <a:schemeClr val="tx2"/>
                </a:solidFill>
                <a:latin typeface="+mj-lt"/>
              </a:rPr>
              <a:t>as low as 2ng/ml.</a:t>
            </a: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endParaRPr lang="en-US" altLang="zh-CN" sz="3000" dirty="0">
              <a:solidFill>
                <a:schemeClr val="tx2"/>
              </a:solidFill>
              <a:latin typeface="+mj-lt"/>
            </a:endParaRPr>
          </a:p>
          <a:p>
            <a:pPr marL="514350" indent="-514350">
              <a:lnSpc>
                <a:spcPct val="125000"/>
              </a:lnSpc>
              <a:buFont typeface="+mj-lt"/>
              <a:buAutoNum type="arabicPeriod"/>
            </a:pPr>
            <a:r>
              <a:rPr lang="en-US" altLang="zh-CN" sz="3000" dirty="0" smtClean="0">
                <a:solidFill>
                  <a:schemeClr val="tx2"/>
                </a:solidFill>
                <a:latin typeface="+mj-lt"/>
              </a:rPr>
              <a:t>These </a:t>
            </a:r>
            <a:r>
              <a:rPr lang="en-US" altLang="zh-CN" sz="3000" dirty="0">
                <a:solidFill>
                  <a:schemeClr val="tx2"/>
                </a:solidFill>
                <a:latin typeface="+mj-lt"/>
              </a:rPr>
              <a:t>lateral flow chromatographic strips showed potential value in assisting CP/CPPS POC diagnosis.</a:t>
            </a:r>
            <a:endParaRPr lang="zh-CN" altLang="en-US" sz="30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38200" y="685800"/>
            <a:ext cx="53721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000" b="1" dirty="0">
                <a:solidFill>
                  <a:srgbClr val="2F5897"/>
                </a:solidFill>
                <a:latin typeface="Century Gothic"/>
              </a:rPr>
              <a:t>Above result indicated that </a:t>
            </a:r>
            <a:r>
              <a:rPr lang="en-US" altLang="zh-CN" sz="3000" b="1" dirty="0" smtClean="0">
                <a:solidFill>
                  <a:srgbClr val="2F5897"/>
                </a:solidFill>
                <a:latin typeface="Century Gothic"/>
              </a:rPr>
              <a:t>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0679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免疫层析分析仪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733800"/>
            <a:ext cx="3657601" cy="3072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685800" y="-304800"/>
            <a:ext cx="8229600" cy="1600200"/>
          </a:xfrm>
        </p:spPr>
        <p:txBody>
          <a:bodyPr/>
          <a:lstStyle/>
          <a:p>
            <a:r>
              <a:rPr lang="en-US" altLang="zh-CN" dirty="0" smtClean="0"/>
              <a:t>Research ongoing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657600"/>
          </a:xfrm>
        </p:spPr>
        <p:txBody>
          <a:bodyPr>
            <a:normAutofit/>
          </a:bodyPr>
          <a:lstStyle/>
          <a:p>
            <a:r>
              <a:rPr lang="en-US" altLang="zh-CN" sz="3000" dirty="0">
                <a:solidFill>
                  <a:schemeClr val="tx2"/>
                </a:solidFill>
              </a:rPr>
              <a:t>Based on these results, we are working on </a:t>
            </a:r>
            <a:r>
              <a:rPr lang="en-US" altLang="zh-CN" sz="3000" dirty="0" smtClean="0">
                <a:solidFill>
                  <a:schemeClr val="tx2"/>
                </a:solidFill>
              </a:rPr>
              <a:t>setting </a:t>
            </a:r>
            <a:r>
              <a:rPr lang="en-US" altLang="zh-CN" sz="3000" dirty="0">
                <a:solidFill>
                  <a:schemeClr val="tx2"/>
                </a:solidFill>
              </a:rPr>
              <a:t>up a density reader to recorded the color intensity of the test zone on the </a:t>
            </a:r>
            <a:r>
              <a:rPr lang="en-US" altLang="zh-CN" sz="3000" dirty="0" smtClean="0">
                <a:solidFill>
                  <a:schemeClr val="tx2"/>
                </a:solidFill>
              </a:rPr>
              <a:t>strips </a:t>
            </a:r>
            <a:r>
              <a:rPr lang="en-US" altLang="zh-CN" sz="3000" dirty="0">
                <a:solidFill>
                  <a:schemeClr val="tx2"/>
                </a:solidFill>
              </a:rPr>
              <a:t>so that we can </a:t>
            </a:r>
            <a:r>
              <a:rPr lang="en-US" altLang="zh-CN" sz="3000" dirty="0" smtClean="0">
                <a:solidFill>
                  <a:schemeClr val="tx2"/>
                </a:solidFill>
              </a:rPr>
              <a:t>further qualify and analyze different PSEP </a:t>
            </a:r>
            <a:r>
              <a:rPr lang="en-US" altLang="zh-CN" sz="3000" dirty="0">
                <a:solidFill>
                  <a:schemeClr val="tx2"/>
                </a:solidFill>
              </a:rPr>
              <a:t>level </a:t>
            </a:r>
            <a:r>
              <a:rPr lang="en-US" altLang="zh-CN" sz="3000" dirty="0" smtClean="0">
                <a:solidFill>
                  <a:schemeClr val="tx2"/>
                </a:solidFill>
              </a:rPr>
              <a:t>for the CP assisting diagnosis. </a:t>
            </a:r>
            <a:endParaRPr lang="zh-CN" altLang="en-US" sz="3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54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4400" y="2635984"/>
            <a:ext cx="739140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RightUp"/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altLang="zh-CN" sz="10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Thanks!</a:t>
            </a:r>
            <a:endParaRPr lang="zh-CN" altLang="en-US" sz="10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79635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CN" alt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131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内容占位符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762000"/>
            <a:ext cx="4957064" cy="5715000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685800"/>
            <a:ext cx="5552739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428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主管人员">
  <a:themeElements>
    <a:clrScheme name="主管人员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主管人员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主管人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4009</TotalTime>
  <Words>884</Words>
  <Application>Microsoft Office PowerPoint</Application>
  <PresentationFormat>全屏显示(4:3)</PresentationFormat>
  <Paragraphs>104</Paragraphs>
  <Slides>20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主管人员</vt:lpstr>
      <vt:lpstr>Development of Prostatic Exosomal Protein Lateral Flow Chromatographic Strips for Detection of Chronic Prostatitis  </vt:lpstr>
      <vt:lpstr>Background</vt:lpstr>
      <vt:lpstr>PowerPoint 演示文稿</vt:lpstr>
      <vt:lpstr>Objective</vt:lpstr>
      <vt:lpstr>Research Design</vt:lpstr>
      <vt:lpstr>Preparation of Colloidal Gold Particles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Determination of Performance </vt:lpstr>
      <vt:lpstr>PowerPoint 演示文稿</vt:lpstr>
      <vt:lpstr>PowerPoint 演示文稿</vt:lpstr>
      <vt:lpstr>PowerPoint 演示文稿</vt:lpstr>
      <vt:lpstr>PowerPoint 演示文稿</vt:lpstr>
      <vt:lpstr>Research ongoing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of prostatic exosomal protein (PSEP) lateral flow chromatographic strips for detection of chronic prostatitis</dc:title>
  <dc:creator>joyce</dc:creator>
  <cp:lastModifiedBy>joyce</cp:lastModifiedBy>
  <cp:revision>119</cp:revision>
  <dcterms:created xsi:type="dcterms:W3CDTF">2015-06-15T16:32:27Z</dcterms:created>
  <dcterms:modified xsi:type="dcterms:W3CDTF">2015-06-22T03:17:55Z</dcterms:modified>
</cp:coreProperties>
</file>