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xls" ContentType="application/vnd.ms-excel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388" r:id="rId2"/>
    <p:sldId id="267" r:id="rId3"/>
    <p:sldId id="316" r:id="rId4"/>
    <p:sldId id="370" r:id="rId5"/>
    <p:sldId id="314" r:id="rId6"/>
    <p:sldId id="387" r:id="rId7"/>
    <p:sldId id="369" r:id="rId8"/>
    <p:sldId id="313" r:id="rId9"/>
    <p:sldId id="321" r:id="rId10"/>
    <p:sldId id="323" r:id="rId11"/>
    <p:sldId id="382" r:id="rId12"/>
    <p:sldId id="383" r:id="rId13"/>
    <p:sldId id="390" r:id="rId14"/>
    <p:sldId id="393" r:id="rId15"/>
    <p:sldId id="381" r:id="rId16"/>
    <p:sldId id="386" r:id="rId17"/>
    <p:sldId id="379" r:id="rId18"/>
    <p:sldId id="346" r:id="rId19"/>
    <p:sldId id="347" r:id="rId20"/>
    <p:sldId id="361" r:id="rId21"/>
    <p:sldId id="349" r:id="rId22"/>
    <p:sldId id="348" r:id="rId23"/>
    <p:sldId id="352" r:id="rId24"/>
    <p:sldId id="371" r:id="rId25"/>
    <p:sldId id="372" r:id="rId26"/>
    <p:sldId id="362" r:id="rId27"/>
    <p:sldId id="350" r:id="rId28"/>
    <p:sldId id="351" r:id="rId29"/>
    <p:sldId id="353" r:id="rId30"/>
    <p:sldId id="392" r:id="rId31"/>
    <p:sldId id="380" r:id="rId32"/>
    <p:sldId id="376" r:id="rId33"/>
    <p:sldId id="391" r:id="rId34"/>
  </p:sldIdLst>
  <p:sldSz cx="9144000" cy="6858000" type="screen4x3"/>
  <p:notesSz cx="6973888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EF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37" autoAdjust="0"/>
    <p:restoredTop sz="94660"/>
  </p:normalViewPr>
  <p:slideViewPr>
    <p:cSldViewPr>
      <p:cViewPr>
        <p:scale>
          <a:sx n="46" d="100"/>
          <a:sy n="46" d="100"/>
        </p:scale>
        <p:origin x="-1170" y="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2600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49700" y="0"/>
            <a:ext cx="3022600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83E836-8A3D-4E7D-A380-F77F42B93864}" type="datetimeFigureOut">
              <a:rPr lang="en-US" smtClean="0"/>
              <a:t>12/3/2016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692150"/>
            <a:ext cx="4618038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6913" y="4387850"/>
            <a:ext cx="5580062" cy="4156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3022600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49700" y="8772525"/>
            <a:ext cx="3022600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39F69D-B99A-4B69-A085-F7BD155C1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762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9F69D-B99A-4B69-A085-F7BD155C1D7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6169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C478-A465-4272-9667-D0544F5022FA}" type="datetimeFigureOut">
              <a:rPr lang="en-US" smtClean="0"/>
              <a:t>12/3/2016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D706F-BE80-4315-B7D1-E3A3B71E9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671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C478-A465-4272-9667-D0544F5022FA}" type="datetimeFigureOut">
              <a:rPr lang="en-US" smtClean="0"/>
              <a:t>12/3/2016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D706F-BE80-4315-B7D1-E3A3B71E9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984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C478-A465-4272-9667-D0544F5022FA}" type="datetimeFigureOut">
              <a:rPr lang="en-US" smtClean="0"/>
              <a:t>12/3/2016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D706F-BE80-4315-B7D1-E3A3B71E9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021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C478-A465-4272-9667-D0544F5022FA}" type="datetimeFigureOut">
              <a:rPr lang="en-US" smtClean="0"/>
              <a:t>12/3/2016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D706F-BE80-4315-B7D1-E3A3B71E9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26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C478-A465-4272-9667-D0544F5022FA}" type="datetimeFigureOut">
              <a:rPr lang="en-US" smtClean="0"/>
              <a:t>12/3/2016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D706F-BE80-4315-B7D1-E3A3B71E9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583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C478-A465-4272-9667-D0544F5022FA}" type="datetimeFigureOut">
              <a:rPr lang="en-US" smtClean="0"/>
              <a:t>12/3/2016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D706F-BE80-4315-B7D1-E3A3B71E9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879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C478-A465-4272-9667-D0544F5022FA}" type="datetimeFigureOut">
              <a:rPr lang="en-US" smtClean="0"/>
              <a:t>12/3/2016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D706F-BE80-4315-B7D1-E3A3B71E9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301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C478-A465-4272-9667-D0544F5022FA}" type="datetimeFigureOut">
              <a:rPr lang="en-US" smtClean="0"/>
              <a:t>12/3/2016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D706F-BE80-4315-B7D1-E3A3B71E9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346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C478-A465-4272-9667-D0544F5022FA}" type="datetimeFigureOut">
              <a:rPr lang="en-US" smtClean="0"/>
              <a:t>12/3/2016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D706F-BE80-4315-B7D1-E3A3B71E9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097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C478-A465-4272-9667-D0544F5022FA}" type="datetimeFigureOut">
              <a:rPr lang="en-US" smtClean="0"/>
              <a:t>12/3/2016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D706F-BE80-4315-B7D1-E3A3B71E9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154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C478-A465-4272-9667-D0544F5022FA}" type="datetimeFigureOut">
              <a:rPr lang="en-US" smtClean="0"/>
              <a:t>12/3/2016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D706F-BE80-4315-B7D1-E3A3B71E9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629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63C478-A465-4272-9667-D0544F5022FA}" type="datetimeFigureOut">
              <a:rPr lang="en-US" smtClean="0"/>
              <a:t>12/3/2016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5D706F-BE80-4315-B7D1-E3A3B71E9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184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emf"/><Relationship Id="rId4" Type="http://schemas.openxmlformats.org/officeDocument/2006/relationships/package" Target="../embeddings/Microsoft_Excel_Worksheet1.xlsx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8.emf"/><Relationship Id="rId4" Type="http://schemas.openxmlformats.org/officeDocument/2006/relationships/package" Target="../embeddings/Microsoft_Excel_Worksheet2.xlsx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0.emf"/><Relationship Id="rId4" Type="http://schemas.openxmlformats.org/officeDocument/2006/relationships/oleObject" Target="../embeddings/Microsoft_Excel_97-2003_Worksheet1.xls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1.emf"/><Relationship Id="rId4" Type="http://schemas.openxmlformats.org/officeDocument/2006/relationships/package" Target="../embeddings/Microsoft_Excel_Worksheet3.xlsx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oleObject" Target="../embeddings/oleObject5.bin"/><Relationship Id="rId7" Type="http://schemas.openxmlformats.org/officeDocument/2006/relationships/package" Target="../embeddings/Microsoft_Excel_Worksheet5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12.emf"/><Relationship Id="rId4" Type="http://schemas.openxmlformats.org/officeDocument/2006/relationships/package" Target="../embeddings/Microsoft_Excel_Worksheet4.xlsx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ncbi.nlm.nih.gov/pubmed/25416050" TargetMode="External"/><Relationship Id="rId3" Type="http://schemas.openxmlformats.org/officeDocument/2006/relationships/hyperlink" Target="https://www.ncbi.nlm.nih.gov/pubmed/27009385" TargetMode="External"/><Relationship Id="rId7" Type="http://schemas.openxmlformats.org/officeDocument/2006/relationships/hyperlink" Target="https://www.ncbi.nlm.nih.gov/pubmed/26763444" TargetMode="External"/><Relationship Id="rId2" Type="http://schemas.openxmlformats.org/officeDocument/2006/relationships/hyperlink" Target="https://www.ncbi.nlm.nih.gov/pubmed/27065318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cbi.nlm.nih.gov/pubmed/26889816" TargetMode="External"/><Relationship Id="rId5" Type="http://schemas.openxmlformats.org/officeDocument/2006/relationships/hyperlink" Target="https://www.ncbi.nlm.nih.gov/pubmed/26848978" TargetMode="External"/><Relationship Id="rId4" Type="http://schemas.openxmlformats.org/officeDocument/2006/relationships/hyperlink" Target="https://www.ncbi.nlm.nih.gov/pubmed/26898434" TargetMode="External"/><Relationship Id="rId9" Type="http://schemas.openxmlformats.org/officeDocument/2006/relationships/hyperlink" Target="https://www.ncbi.nlm.nih.gov/pubmed/21931769" TargetMode="Externa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ncbi.nlm.nih.gov/pubmed/17881434" TargetMode="External"/><Relationship Id="rId3" Type="http://schemas.openxmlformats.org/officeDocument/2006/relationships/hyperlink" Target="https://www.ncbi.nlm.nih.gov/pubmed/27001184" TargetMode="External"/><Relationship Id="rId7" Type="http://schemas.openxmlformats.org/officeDocument/2006/relationships/hyperlink" Target="https://www.ncbi.nlm.nih.gov/pubmed/23185331" TargetMode="External"/><Relationship Id="rId2" Type="http://schemas.openxmlformats.org/officeDocument/2006/relationships/hyperlink" Target="https://www.ncbi.nlm.nih.gov/pubmed/27084453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cbi.nlm.nih.gov/pubmed/27248822" TargetMode="External"/><Relationship Id="rId11" Type="http://schemas.openxmlformats.org/officeDocument/2006/relationships/hyperlink" Target="https://www.ncbi.nlm.nih.gov/pubmed/26168820" TargetMode="External"/><Relationship Id="rId5" Type="http://schemas.openxmlformats.org/officeDocument/2006/relationships/hyperlink" Target="https://www.ncbi.nlm.nih.gov/pubmed/26796749" TargetMode="External"/><Relationship Id="rId10" Type="http://schemas.openxmlformats.org/officeDocument/2006/relationships/hyperlink" Target="https://www.ncbi.nlm.nih.gov/pubmed/26749252" TargetMode="External"/><Relationship Id="rId4" Type="http://schemas.openxmlformats.org/officeDocument/2006/relationships/hyperlink" Target="https://www.ncbi.nlm.nih.gov/pubmed/26709677" TargetMode="External"/><Relationship Id="rId9" Type="http://schemas.openxmlformats.org/officeDocument/2006/relationships/hyperlink" Target="https://www.ncbi.nlm.nih.gov/pubmed/25887170" TargetMode="Externa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8305800" cy="5410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Prognostic microRNA Signature of Triple-Negative Breast Cancer Identified by Cross-Validated Cox Model </a:t>
            </a:r>
            <a:r>
              <a:rPr lang="en-US" b="1" dirty="0" smtClean="0"/>
              <a:t>Development</a:t>
            </a:r>
          </a:p>
          <a:p>
            <a:pPr marL="0" indent="0">
              <a:buNone/>
            </a:pPr>
            <a:endParaRPr lang="en-US" b="1" dirty="0"/>
          </a:p>
          <a:p>
            <a:pPr marL="0" indent="0" algn="ctr">
              <a:buNone/>
            </a:pPr>
            <a:r>
              <a:rPr lang="en-US" sz="2800" b="1" dirty="0" smtClean="0"/>
              <a:t>Jianying Zhang, PhD</a:t>
            </a:r>
          </a:p>
          <a:p>
            <a:pPr marL="0" indent="0" algn="ctr">
              <a:buNone/>
            </a:pPr>
            <a:r>
              <a:rPr lang="en-US" sz="2800" b="1" dirty="0" smtClean="0"/>
              <a:t>Charles Shapiro, MD</a:t>
            </a:r>
          </a:p>
          <a:p>
            <a:pPr marL="0" indent="0" algn="ctr">
              <a:buNone/>
            </a:pPr>
            <a:endParaRPr lang="en-US" sz="2800" dirty="0"/>
          </a:p>
          <a:p>
            <a:pPr marL="0" indent="0" algn="ctr">
              <a:buNone/>
            </a:pPr>
            <a:r>
              <a:rPr lang="en-US" sz="2000" dirty="0" smtClean="0"/>
              <a:t>Center for Biostatistics</a:t>
            </a:r>
          </a:p>
          <a:p>
            <a:pPr marL="0" indent="0" algn="ctr">
              <a:buNone/>
            </a:pPr>
            <a:r>
              <a:rPr lang="en-US" sz="2000" dirty="0" smtClean="0"/>
              <a:t>Department of Biomedical Informatics</a:t>
            </a:r>
          </a:p>
          <a:p>
            <a:pPr marL="0" indent="0" algn="ctr">
              <a:buNone/>
            </a:pPr>
            <a:r>
              <a:rPr lang="en-US" sz="2000" dirty="0" smtClean="0"/>
              <a:t>Ohio State University, Columbus, OH</a:t>
            </a:r>
          </a:p>
          <a:p>
            <a:pPr marL="0" indent="0" algn="ctr">
              <a:buNone/>
            </a:pPr>
            <a:endParaRPr lang="en-US" sz="2000" dirty="0"/>
          </a:p>
          <a:p>
            <a:pPr marL="0" indent="0" algn="ctr">
              <a:buNone/>
            </a:pPr>
            <a:r>
              <a:rPr lang="en-US" sz="2000" i="1" dirty="0" smtClean="0"/>
              <a:t>Jianying.Zhang@osumc.edu</a:t>
            </a:r>
            <a:endParaRPr 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24858724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Background - TNBC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>
            <a:normAutofit/>
          </a:bodyPr>
          <a:lstStyle/>
          <a:p>
            <a:r>
              <a:rPr lang="en-US" sz="2800" dirty="0"/>
              <a:t>ER (estrogen), PR (progesterone), HER2/</a:t>
            </a:r>
            <a:r>
              <a:rPr lang="en-US" sz="2800" dirty="0" err="1"/>
              <a:t>neu</a:t>
            </a:r>
            <a:r>
              <a:rPr lang="en-US" sz="2800" dirty="0"/>
              <a:t> (epidermal growth factor receptor) all negative </a:t>
            </a:r>
            <a:endParaRPr lang="en-US" sz="2800" dirty="0" smtClean="0"/>
          </a:p>
          <a:p>
            <a:r>
              <a:rPr lang="en-US" sz="2800" dirty="0"/>
              <a:t>Annually 170K new TNBC diagnoses per year (worldwide</a:t>
            </a:r>
            <a:r>
              <a:rPr lang="en-US" sz="2800" dirty="0" smtClean="0"/>
              <a:t>), accounting </a:t>
            </a:r>
            <a:r>
              <a:rPr lang="en-US" sz="2800" dirty="0"/>
              <a:t>for 12-24% of all breast cancers</a:t>
            </a:r>
          </a:p>
          <a:p>
            <a:r>
              <a:rPr lang="en-US" sz="2800" dirty="0" smtClean="0"/>
              <a:t>Poor prognosis: chemo-resistance and early recurrence</a:t>
            </a:r>
          </a:p>
          <a:p>
            <a:r>
              <a:rPr lang="en-US" sz="2800" dirty="0" smtClean="0"/>
              <a:t>Limited treatment options</a:t>
            </a:r>
          </a:p>
        </p:txBody>
      </p:sp>
    </p:spTree>
    <p:extLst>
      <p:ext uri="{BB962C8B-B14F-4D97-AF65-F5344CB8AC3E}">
        <p14:creationId xmlns:p14="http://schemas.microsoft.com/office/powerpoint/2010/main" val="3549785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Background - microRNA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Small (19-25 nucleotide), non-coding RNAs</a:t>
            </a:r>
          </a:p>
          <a:p>
            <a:r>
              <a:rPr lang="en-US" sz="2800" dirty="0" smtClean="0"/>
              <a:t>Regulatory role: reduce the abundance and translational efficiency of mRNAs</a:t>
            </a:r>
          </a:p>
          <a:p>
            <a:r>
              <a:rPr lang="en-US" sz="2800" dirty="0"/>
              <a:t>microRNAs play key roles in cancer progression and drug </a:t>
            </a:r>
            <a:r>
              <a:rPr lang="en-US" sz="2800" dirty="0" smtClean="0"/>
              <a:t>resistance</a:t>
            </a:r>
          </a:p>
          <a:p>
            <a:r>
              <a:rPr lang="en-US" sz="2800" dirty="0" err="1" smtClean="0"/>
              <a:t>oncomiRs</a:t>
            </a:r>
            <a:r>
              <a:rPr lang="en-US" sz="2800" dirty="0" smtClean="0"/>
              <a:t> regulate tumor suppressor genes</a:t>
            </a:r>
            <a:endParaRPr lang="en-US" sz="2800" dirty="0"/>
          </a:p>
          <a:p>
            <a:r>
              <a:rPr lang="en-US" sz="2800" dirty="0"/>
              <a:t>microRNA signature is necessary and predictive for prognosis of TNBC  </a:t>
            </a:r>
          </a:p>
          <a:p>
            <a:endParaRPr lang="en-US" sz="2400" dirty="0" smtClean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03144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1000" cy="944562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Research Goal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Identify a miR signature for good prognosis of TNBC over time, especially within 2-5 years</a:t>
            </a:r>
          </a:p>
          <a:p>
            <a:r>
              <a:rPr lang="en-US" sz="2800" dirty="0" smtClean="0"/>
              <a:t>Dichotomization of patients into high vs low risk groups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sz="2800" dirty="0" smtClean="0"/>
              <a:t>Primary endpoint: 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time-to-progression (recurrence/death)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0604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TNBC Cohort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159 TNBCs from </a:t>
            </a:r>
            <a:r>
              <a:rPr lang="en-US" sz="2800" dirty="0"/>
              <a:t>the </a:t>
            </a:r>
            <a:r>
              <a:rPr lang="en-US" sz="2800" dirty="0" err="1" smtClean="0"/>
              <a:t>Wexner</a:t>
            </a:r>
            <a:r>
              <a:rPr lang="en-US" sz="2800" dirty="0" smtClean="0"/>
              <a:t> Medical Center </a:t>
            </a:r>
            <a:r>
              <a:rPr lang="en-US" sz="2800" dirty="0"/>
              <a:t>of </a:t>
            </a:r>
            <a:r>
              <a:rPr lang="en-US" sz="2800" dirty="0" smtClean="0"/>
              <a:t>the Ohio </a:t>
            </a:r>
            <a:r>
              <a:rPr lang="en-US" sz="2800" dirty="0"/>
              <a:t>State </a:t>
            </a:r>
            <a:r>
              <a:rPr lang="en-US" sz="2800" dirty="0" smtClean="0"/>
              <a:t>University with first diagnosis from 1985-2005 (4 before 1995)</a:t>
            </a:r>
          </a:p>
          <a:p>
            <a:r>
              <a:rPr lang="en-US" sz="2800" dirty="0" smtClean="0"/>
              <a:t>Both survival/recurrence data and valid miRNA profiling were available</a:t>
            </a:r>
          </a:p>
          <a:p>
            <a:r>
              <a:rPr lang="en-US" sz="2800" dirty="0" smtClean="0"/>
              <a:t>Demographic/pathologic/clinic outcome data were collected from Information Warehouse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50701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44562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Clinical Data Summary</a:t>
            </a:r>
            <a:endParaRPr lang="en-US" sz="3200" b="1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2892917"/>
              </p:ext>
            </p:extLst>
          </p:nvPr>
        </p:nvGraphicFramePr>
        <p:xfrm>
          <a:off x="1143000" y="1143000"/>
          <a:ext cx="7010400" cy="52875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95" name="Worksheet" r:id="rId4" imgW="6553155" imgH="4943430" progId="Excel.Sheet.12">
                  <p:embed/>
                </p:oleObj>
              </mc:Choice>
              <mc:Fallback>
                <p:oleObj name="Worksheet" r:id="rId4" imgW="6553155" imgH="494343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43000" y="1143000"/>
                        <a:ext cx="7010400" cy="52875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53028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miRNA Profiling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Patient primary tumor tissues at diagnosis/surgery</a:t>
            </a:r>
          </a:p>
          <a:p>
            <a:r>
              <a:rPr lang="en-US" sz="2800" dirty="0" smtClean="0"/>
              <a:t>Nano </a:t>
            </a:r>
            <a:r>
              <a:rPr lang="en-US" sz="2800" dirty="0"/>
              <a:t>String </a:t>
            </a:r>
            <a:r>
              <a:rPr lang="en-US" sz="2800" dirty="0" err="1"/>
              <a:t>nCounter</a:t>
            </a:r>
            <a:r>
              <a:rPr lang="en-US" sz="2800" dirty="0"/>
              <a:t> platform </a:t>
            </a:r>
            <a:r>
              <a:rPr lang="en-US" sz="2800" dirty="0" smtClean="0"/>
              <a:t>for miR profiling</a:t>
            </a:r>
          </a:p>
          <a:p>
            <a:r>
              <a:rPr lang="en-US" sz="2800" dirty="0" smtClean="0"/>
              <a:t>6 positive controls, 8 negative controls, 5 housekeeping controls, and 734 </a:t>
            </a:r>
            <a:r>
              <a:rPr lang="en-US" sz="2800" dirty="0" err="1" smtClean="0"/>
              <a:t>miRs</a:t>
            </a:r>
            <a:endParaRPr lang="en-US" sz="2800" dirty="0"/>
          </a:p>
          <a:p>
            <a:r>
              <a:rPr lang="en-US" sz="2800" dirty="0" smtClean="0"/>
              <a:t>Technical Normalization by normalization factor (NF) calculated from positive controls</a:t>
            </a:r>
          </a:p>
          <a:p>
            <a:r>
              <a:rPr lang="en-US" sz="2800" dirty="0" smtClean="0"/>
              <a:t>Samples with outbound NF were excluded </a:t>
            </a:r>
          </a:p>
          <a:p>
            <a:r>
              <a:rPr lang="en-US" sz="2800" dirty="0" smtClean="0"/>
              <a:t>Filtering low-expressed </a:t>
            </a:r>
            <a:r>
              <a:rPr lang="en-US" sz="2800" dirty="0" err="1" smtClean="0"/>
              <a:t>miRs</a:t>
            </a:r>
            <a:r>
              <a:rPr lang="en-US" sz="2800" dirty="0" smtClean="0"/>
              <a:t> by negative control threshold (398 </a:t>
            </a:r>
            <a:r>
              <a:rPr lang="en-US" sz="2800" dirty="0" err="1" smtClean="0"/>
              <a:t>miRs</a:t>
            </a:r>
            <a:r>
              <a:rPr lang="en-US" sz="2800" dirty="0" smtClean="0"/>
              <a:t> remained). </a:t>
            </a:r>
          </a:p>
          <a:p>
            <a:r>
              <a:rPr lang="en-US" sz="2800" dirty="0" smtClean="0"/>
              <a:t>Global normalization – Quantile Normalization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84490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72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Statistical Challenges/Pitfalls 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153400" cy="5334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/>
              <a:t>Model over-fitting: </a:t>
            </a:r>
            <a:r>
              <a:rPr lang="en-US" sz="2800" dirty="0" smtClean="0"/>
              <a:t>a model fitting the training data too well while fitting the test data poorly. 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b="1" dirty="0" smtClean="0"/>
              <a:t>Reasons: </a:t>
            </a:r>
          </a:p>
          <a:p>
            <a:r>
              <a:rPr lang="en-US" sz="2800" dirty="0" smtClean="0"/>
              <a:t>Too </a:t>
            </a:r>
            <a:r>
              <a:rPr lang="en-US" sz="2800" dirty="0"/>
              <a:t>many more-than-necessary predictors were selected</a:t>
            </a:r>
          </a:p>
          <a:p>
            <a:r>
              <a:rPr lang="en-US" sz="2800" dirty="0" smtClean="0"/>
              <a:t>High-dimensional </a:t>
            </a:r>
            <a:r>
              <a:rPr lang="en-US" sz="2800" dirty="0"/>
              <a:t>data: sample size n &gt;&gt; </a:t>
            </a:r>
            <a:r>
              <a:rPr lang="en-US" sz="2800" dirty="0" smtClean="0"/>
              <a:t>p (#predictors)</a:t>
            </a:r>
            <a:endParaRPr lang="en-US" sz="2800" dirty="0"/>
          </a:p>
          <a:p>
            <a:r>
              <a:rPr lang="en-US" sz="2800" dirty="0" smtClean="0"/>
              <a:t>Same data used to develop the model and assess the performance </a:t>
            </a:r>
          </a:p>
          <a:p>
            <a:r>
              <a:rPr lang="en-US" sz="2800" dirty="0" smtClean="0"/>
              <a:t>Training set/data is too small or too noisy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299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350" y="272751"/>
            <a:ext cx="5943600" cy="2823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50" y="3147060"/>
            <a:ext cx="5829300" cy="2720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009650" y="5996537"/>
            <a:ext cx="65341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(</a:t>
            </a:r>
            <a:r>
              <a:rPr lang="en-US" dirty="0"/>
              <a:t>A) Re-substitution estimates and (B) cross-validated estimates.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51594" y="6458202"/>
            <a:ext cx="1771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Simon et al 2011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5401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Solution: Cross-Validation (CV)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9587" y="1512663"/>
            <a:ext cx="8229600" cy="45259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K-fold CV </a:t>
            </a:r>
            <a:endParaRPr lang="en-US" sz="2400" dirty="0" smtClean="0"/>
          </a:p>
          <a:p>
            <a:pPr>
              <a:buFontTx/>
              <a:buChar char="-"/>
            </a:pPr>
            <a:r>
              <a:rPr lang="en-US" sz="2400" dirty="0" smtClean="0"/>
              <a:t>Training data is split into K partitions equally at random</a:t>
            </a:r>
          </a:p>
          <a:p>
            <a:pPr>
              <a:buFontTx/>
              <a:buChar char="-"/>
            </a:pPr>
            <a:r>
              <a:rPr lang="en-US" sz="2400" dirty="0" smtClean="0"/>
              <a:t>Each partition (1 to K) is left as the test set role in turns</a:t>
            </a:r>
          </a:p>
          <a:p>
            <a:pPr>
              <a:buFontTx/>
              <a:buChar char="-"/>
            </a:pPr>
            <a:r>
              <a:rPr lang="en-US" sz="2400" dirty="0" smtClean="0"/>
              <a:t>Remaining K-1 partitions plays the train set role: build the model</a:t>
            </a:r>
          </a:p>
          <a:p>
            <a:pPr>
              <a:buFontTx/>
              <a:buChar char="-"/>
            </a:pPr>
            <a:r>
              <a:rPr lang="en-US" sz="2400" dirty="0" smtClean="0"/>
              <a:t>Model prediction (risk score for Cox) is evaluated on test set</a:t>
            </a:r>
          </a:p>
          <a:p>
            <a:pPr>
              <a:buFontTx/>
              <a:buChar char="-"/>
            </a:pPr>
            <a:r>
              <a:rPr lang="en-US" sz="2400" dirty="0" smtClean="0"/>
              <a:t>After all K folds run, </a:t>
            </a:r>
            <a:r>
              <a:rPr lang="en-US" sz="2400" dirty="0"/>
              <a:t>overall </a:t>
            </a:r>
            <a:r>
              <a:rPr lang="en-US" sz="2400" dirty="0" smtClean="0"/>
              <a:t>model performance is evaluated: cross-validated AUC, ROC, survival curves (KM), etc. </a:t>
            </a:r>
          </a:p>
          <a:p>
            <a:r>
              <a:rPr lang="en-US" sz="2800" dirty="0" smtClean="0"/>
              <a:t>Repeat above K-fold CV many times (e.g. 100 times)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3200400" y="6019800"/>
            <a:ext cx="55387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spcBef>
                <a:spcPct val="0"/>
              </a:spcBef>
            </a:pPr>
            <a:r>
              <a:rPr lang="en-US" dirty="0" smtClean="0">
                <a:solidFill>
                  <a:prstClr val="black"/>
                </a:solidFill>
                <a:ea typeface="+mj-ea"/>
                <a:cs typeface="+mj-cs"/>
              </a:rPr>
              <a:t>Simon </a:t>
            </a:r>
            <a:r>
              <a:rPr lang="en-US" dirty="0">
                <a:solidFill>
                  <a:prstClr val="black"/>
                </a:solidFill>
                <a:ea typeface="+mj-ea"/>
                <a:cs typeface="+mj-cs"/>
              </a:rPr>
              <a:t>et al </a:t>
            </a:r>
            <a:r>
              <a:rPr lang="en-US" dirty="0" smtClean="0">
                <a:solidFill>
                  <a:prstClr val="black"/>
                </a:solidFill>
                <a:ea typeface="+mj-ea"/>
                <a:cs typeface="+mj-cs"/>
              </a:rPr>
              <a:t>2011 </a:t>
            </a:r>
            <a:endParaRPr lang="en-US" dirty="0">
              <a:solidFill>
                <a:prstClr val="black"/>
              </a:solidFill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991044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Model Building – Cox Regression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305800" cy="4906963"/>
          </a:xfrm>
        </p:spPr>
        <p:txBody>
          <a:bodyPr>
            <a:normAutofit lnSpcReduction="10000"/>
          </a:bodyPr>
          <a:lstStyle/>
          <a:p>
            <a:r>
              <a:rPr lang="en-US" sz="3000" b="1" dirty="0" smtClean="0"/>
              <a:t>Feature Screening/Selection (FS) </a:t>
            </a:r>
          </a:p>
          <a:p>
            <a:pPr>
              <a:buFontTx/>
              <a:buChar char="-"/>
            </a:pPr>
            <a:r>
              <a:rPr lang="en-US" sz="2600" dirty="0" smtClean="0"/>
              <a:t>Univariate cox regression </a:t>
            </a:r>
          </a:p>
          <a:p>
            <a:pPr>
              <a:buFontTx/>
              <a:buChar char="-"/>
            </a:pPr>
            <a:r>
              <a:rPr lang="en-US" sz="2600" dirty="0" smtClean="0"/>
              <a:t>Univariate two-group comparison</a:t>
            </a:r>
          </a:p>
          <a:p>
            <a:pPr>
              <a:buFontTx/>
              <a:buChar char="-"/>
            </a:pPr>
            <a:r>
              <a:rPr lang="en-US" sz="2600" dirty="0" smtClean="0"/>
              <a:t>Clustering</a:t>
            </a:r>
          </a:p>
          <a:p>
            <a:pPr>
              <a:buFontTx/>
              <a:buChar char="-"/>
            </a:pPr>
            <a:r>
              <a:rPr lang="en-US" sz="2600" dirty="0" smtClean="0"/>
              <a:t>Principle component analysis (PCA)</a:t>
            </a:r>
          </a:p>
          <a:p>
            <a:pPr>
              <a:buFontTx/>
              <a:buChar char="-"/>
            </a:pPr>
            <a:r>
              <a:rPr lang="en-US" sz="2600" dirty="0" smtClean="0"/>
              <a:t>Linear discriminant analysis (LDA)</a:t>
            </a:r>
            <a:endParaRPr lang="en-US" sz="2600" dirty="0"/>
          </a:p>
          <a:p>
            <a:r>
              <a:rPr lang="en-US" sz="3000" b="1" dirty="0" smtClean="0"/>
              <a:t>Model Selection (MS) </a:t>
            </a:r>
          </a:p>
          <a:p>
            <a:pPr marL="0" indent="0">
              <a:buNone/>
            </a:pPr>
            <a:r>
              <a:rPr lang="en-US" sz="2600" b="1" dirty="0" smtClean="0"/>
              <a:t>-   </a:t>
            </a:r>
            <a:r>
              <a:rPr lang="en-US" sz="2600" dirty="0" smtClean="0"/>
              <a:t>Traditional stepwise selection</a:t>
            </a:r>
          </a:p>
          <a:p>
            <a:pPr>
              <a:buFontTx/>
              <a:buChar char="-"/>
            </a:pPr>
            <a:r>
              <a:rPr lang="en-US" sz="2600" dirty="0" smtClean="0"/>
              <a:t>Penalized likelihood or shrinkage methods (Lasso/Ridge, etc.)</a:t>
            </a:r>
          </a:p>
          <a:p>
            <a:pPr>
              <a:buFontTx/>
              <a:buChar char="-"/>
            </a:pPr>
            <a:r>
              <a:rPr lang="en-US" sz="2600" dirty="0" smtClean="0"/>
              <a:t>Machine learning</a:t>
            </a:r>
          </a:p>
          <a:p>
            <a:pPr>
              <a:buFontTx/>
              <a:buChar char="-"/>
            </a:pPr>
            <a:endParaRPr lang="en-US" sz="28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4312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305800" cy="808038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Cox Proportional Hazard Model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19200"/>
            <a:ext cx="8382000" cy="4495800"/>
          </a:xfrm>
        </p:spPr>
        <p:txBody>
          <a:bodyPr>
            <a:normAutofit fontScale="92500" lnSpcReduction="20000"/>
          </a:bodyPr>
          <a:lstStyle/>
          <a:p>
            <a:r>
              <a:rPr lang="en-US" sz="3000" dirty="0" smtClean="0"/>
              <a:t>Semi-parametric:</a:t>
            </a:r>
          </a:p>
          <a:p>
            <a:pPr marL="0" indent="0">
              <a:buNone/>
            </a:pPr>
            <a:r>
              <a:rPr lang="en-US" sz="3000" dirty="0" smtClean="0"/>
              <a:t>	For observation </a:t>
            </a:r>
            <a:r>
              <a:rPr lang="en-US" sz="3000" i="1" dirty="0" smtClean="0"/>
              <a:t>i </a:t>
            </a:r>
            <a:r>
              <a:rPr lang="en-US" sz="3000" dirty="0" smtClean="0"/>
              <a:t>at time</a:t>
            </a:r>
            <a:r>
              <a:rPr lang="en-US" sz="3000" i="1" dirty="0" smtClean="0"/>
              <a:t> t</a:t>
            </a:r>
            <a:endParaRPr lang="en-US" sz="3000" dirty="0" smtClean="0"/>
          </a:p>
          <a:p>
            <a:pPr marL="0" indent="0">
              <a:buNone/>
            </a:pPr>
            <a:r>
              <a:rPr lang="en-US" sz="3000" i="1" dirty="0" smtClean="0"/>
              <a:t>	h</a:t>
            </a:r>
            <a:r>
              <a:rPr lang="en-US" sz="3000" i="1" baseline="-25000" dirty="0" smtClean="0"/>
              <a:t>i</a:t>
            </a:r>
            <a:r>
              <a:rPr lang="en-US" sz="3000" i="1" dirty="0" smtClean="0"/>
              <a:t>(t) = h</a:t>
            </a:r>
            <a:r>
              <a:rPr lang="en-US" sz="3000" i="1" baseline="-25000" dirty="0" smtClean="0"/>
              <a:t>0</a:t>
            </a:r>
            <a:r>
              <a:rPr lang="en-US" sz="3000" i="1" dirty="0" smtClean="0"/>
              <a:t>(t) </a:t>
            </a:r>
            <a:r>
              <a:rPr lang="en-US" sz="3000" i="1" dirty="0" err="1" smtClean="0"/>
              <a:t>exp</a:t>
            </a:r>
            <a:r>
              <a:rPr lang="en-US" sz="3000" i="1" dirty="0" smtClean="0"/>
              <a:t>(</a:t>
            </a:r>
            <a:r>
              <a:rPr lang="el-GR" sz="3000" i="1" dirty="0" smtClean="0"/>
              <a:t>β</a:t>
            </a:r>
            <a:r>
              <a:rPr lang="en-US" sz="3000" i="1" baseline="-25000" dirty="0" smtClean="0"/>
              <a:t>1</a:t>
            </a:r>
            <a:r>
              <a:rPr lang="en-US" sz="3000" i="1" dirty="0" smtClean="0"/>
              <a:t>X</a:t>
            </a:r>
            <a:r>
              <a:rPr lang="en-US" sz="3000" i="1" baseline="-25000" dirty="0" smtClean="0"/>
              <a:t>i1</a:t>
            </a:r>
            <a:r>
              <a:rPr lang="en-US" sz="3000" i="1" dirty="0" smtClean="0"/>
              <a:t> + </a:t>
            </a:r>
            <a:r>
              <a:rPr lang="el-GR" sz="3000" i="1" dirty="0" smtClean="0"/>
              <a:t>β</a:t>
            </a:r>
            <a:r>
              <a:rPr lang="en-US" sz="3000" i="1" dirty="0" smtClean="0"/>
              <a:t>2X</a:t>
            </a:r>
            <a:r>
              <a:rPr lang="en-US" sz="3000" i="1" baseline="-25000" dirty="0" smtClean="0"/>
              <a:t>i2</a:t>
            </a:r>
            <a:r>
              <a:rPr lang="en-US" sz="3000" i="1" dirty="0" smtClean="0"/>
              <a:t> + … + </a:t>
            </a:r>
            <a:r>
              <a:rPr lang="el-GR" sz="3000" i="1" dirty="0" smtClean="0"/>
              <a:t>β</a:t>
            </a:r>
            <a:r>
              <a:rPr lang="en-US" sz="3000" i="1" dirty="0" err="1" smtClean="0"/>
              <a:t>pX</a:t>
            </a:r>
            <a:r>
              <a:rPr lang="en-US" sz="3000" i="1" baseline="-25000" dirty="0" err="1" smtClean="0"/>
              <a:t>ip</a:t>
            </a:r>
            <a:r>
              <a:rPr lang="en-US" sz="3000" i="1" dirty="0"/>
              <a:t>)</a:t>
            </a:r>
            <a:r>
              <a:rPr lang="en-US" sz="3000" i="1" dirty="0" smtClean="0"/>
              <a:t> </a:t>
            </a:r>
            <a:r>
              <a:rPr lang="en-US" sz="3000" i="1" baseline="-25000" dirty="0" smtClean="0"/>
              <a:t>p: # of predictors</a:t>
            </a:r>
            <a:r>
              <a:rPr lang="en-US" sz="3000" i="1" dirty="0" smtClean="0"/>
              <a:t>  </a:t>
            </a:r>
          </a:p>
          <a:p>
            <a:r>
              <a:rPr lang="en-US" sz="3000" dirty="0" smtClean="0"/>
              <a:t>Linear model: </a:t>
            </a:r>
          </a:p>
          <a:p>
            <a:pPr marL="0" indent="0">
              <a:buNone/>
            </a:pPr>
            <a:r>
              <a:rPr lang="en-US" sz="3000" dirty="0" smtClean="0"/>
              <a:t>	</a:t>
            </a:r>
            <a:r>
              <a:rPr lang="en-US" sz="3000" i="1" dirty="0" smtClean="0"/>
              <a:t>f(x</a:t>
            </a:r>
            <a:r>
              <a:rPr lang="en-US" sz="3000" i="1" baseline="-25000" dirty="0" smtClean="0"/>
              <a:t>i</a:t>
            </a:r>
            <a:r>
              <a:rPr lang="en-US" sz="3000" i="1" dirty="0" smtClean="0"/>
              <a:t>) </a:t>
            </a:r>
            <a:r>
              <a:rPr lang="en-US" sz="3000" dirty="0" smtClean="0"/>
              <a:t>= log(</a:t>
            </a:r>
            <a:r>
              <a:rPr lang="en-US" sz="3000" i="1" dirty="0" smtClean="0"/>
              <a:t>h</a:t>
            </a:r>
            <a:r>
              <a:rPr lang="en-US" sz="3000" i="1" baseline="-25000" dirty="0" smtClean="0"/>
              <a:t>i</a:t>
            </a:r>
            <a:r>
              <a:rPr lang="en-US" sz="3000" i="1" dirty="0" smtClean="0"/>
              <a:t>(t)/h</a:t>
            </a:r>
            <a:r>
              <a:rPr lang="en-US" sz="3000" i="1" baseline="-25000" dirty="0" smtClean="0"/>
              <a:t>0</a:t>
            </a:r>
            <a:r>
              <a:rPr lang="en-US" sz="3000" i="1" dirty="0" smtClean="0"/>
              <a:t>(t)</a:t>
            </a:r>
            <a:r>
              <a:rPr lang="en-US" sz="3000" dirty="0" smtClean="0"/>
              <a:t>) = </a:t>
            </a:r>
            <a:r>
              <a:rPr lang="el-GR" sz="3000" i="1" dirty="0"/>
              <a:t>β</a:t>
            </a:r>
            <a:r>
              <a:rPr lang="en-US" sz="3000" i="1" baseline="-25000" dirty="0"/>
              <a:t>1</a:t>
            </a:r>
            <a:r>
              <a:rPr lang="en-US" sz="3000" i="1" dirty="0"/>
              <a:t>X</a:t>
            </a:r>
            <a:r>
              <a:rPr lang="en-US" sz="3000" i="1" baseline="-25000" dirty="0"/>
              <a:t>i1</a:t>
            </a:r>
            <a:r>
              <a:rPr lang="en-US" sz="3000" i="1" dirty="0"/>
              <a:t> + </a:t>
            </a:r>
            <a:r>
              <a:rPr lang="el-GR" sz="3000" i="1" dirty="0"/>
              <a:t>β</a:t>
            </a:r>
            <a:r>
              <a:rPr lang="en-US" sz="3000" i="1" dirty="0"/>
              <a:t>2X</a:t>
            </a:r>
            <a:r>
              <a:rPr lang="en-US" sz="3000" i="1" baseline="-25000" dirty="0"/>
              <a:t>i2</a:t>
            </a:r>
            <a:r>
              <a:rPr lang="en-US" sz="3000" i="1" dirty="0"/>
              <a:t> + … + </a:t>
            </a:r>
            <a:r>
              <a:rPr lang="el-GR" sz="3000" i="1" dirty="0"/>
              <a:t>β</a:t>
            </a:r>
            <a:r>
              <a:rPr lang="en-US" sz="3000" i="1" dirty="0" err="1" smtClean="0"/>
              <a:t>pX</a:t>
            </a:r>
            <a:r>
              <a:rPr lang="en-US" sz="3000" i="1" baseline="-25000" dirty="0" err="1" smtClean="0"/>
              <a:t>ip</a:t>
            </a:r>
            <a:endParaRPr lang="en-US" sz="3000" i="1" baseline="-25000" dirty="0" smtClean="0"/>
          </a:p>
          <a:p>
            <a:pPr marL="0" indent="0">
              <a:buNone/>
            </a:pPr>
            <a:endParaRPr lang="en-US" sz="3000" dirty="0" smtClean="0"/>
          </a:p>
          <a:p>
            <a:r>
              <a:rPr lang="en-US" sz="3000" i="1" dirty="0" smtClean="0"/>
              <a:t>h</a:t>
            </a:r>
            <a:r>
              <a:rPr lang="en-US" sz="3000" i="1" baseline="-25000" dirty="0" smtClean="0"/>
              <a:t>i</a:t>
            </a:r>
            <a:r>
              <a:rPr lang="en-US" sz="3000" i="1" dirty="0" smtClean="0"/>
              <a:t>(t</a:t>
            </a:r>
            <a:r>
              <a:rPr lang="en-US" sz="3000" i="1" dirty="0"/>
              <a:t>)/</a:t>
            </a:r>
            <a:r>
              <a:rPr lang="en-US" sz="3000" i="1" dirty="0" smtClean="0"/>
              <a:t>h</a:t>
            </a:r>
            <a:r>
              <a:rPr lang="en-US" sz="3000" i="1" baseline="-25000" dirty="0" smtClean="0"/>
              <a:t>0</a:t>
            </a:r>
            <a:r>
              <a:rPr lang="en-US" sz="3000" i="1" dirty="0" smtClean="0"/>
              <a:t>(t)</a:t>
            </a:r>
            <a:r>
              <a:rPr lang="en-US" sz="3000" dirty="0" smtClean="0"/>
              <a:t>: proportional hazard</a:t>
            </a:r>
          </a:p>
          <a:p>
            <a:r>
              <a:rPr lang="en-US" sz="3000" i="1" dirty="0"/>
              <a:t>f</a:t>
            </a:r>
            <a:r>
              <a:rPr lang="en-US" sz="3000" i="1" dirty="0" smtClean="0"/>
              <a:t>(x) = B’X</a:t>
            </a:r>
            <a:r>
              <a:rPr lang="en-US" sz="3000" dirty="0" smtClean="0"/>
              <a:t> is called linear risk score function</a:t>
            </a:r>
          </a:p>
          <a:p>
            <a:pPr marL="0" indent="0">
              <a:buNone/>
            </a:pPr>
            <a:r>
              <a:rPr lang="en-US" sz="3000" dirty="0" smtClean="0"/>
              <a:t>     where B = (</a:t>
            </a:r>
            <a:r>
              <a:rPr lang="el-GR" sz="3000" i="1" dirty="0"/>
              <a:t>β</a:t>
            </a:r>
            <a:r>
              <a:rPr lang="en-US" sz="3000" i="1" baseline="-25000" dirty="0" smtClean="0"/>
              <a:t>1, </a:t>
            </a:r>
            <a:r>
              <a:rPr lang="el-GR" sz="3000" i="1" dirty="0" smtClean="0"/>
              <a:t>β</a:t>
            </a:r>
            <a:r>
              <a:rPr lang="en-US" sz="3000" i="1" baseline="-25000" dirty="0" smtClean="0"/>
              <a:t>2, …,</a:t>
            </a:r>
            <a:r>
              <a:rPr lang="el-GR" sz="3000" i="1" dirty="0" smtClean="0"/>
              <a:t>β</a:t>
            </a:r>
            <a:r>
              <a:rPr lang="en-US" sz="3000" i="1" dirty="0" smtClean="0"/>
              <a:t>p) </a:t>
            </a:r>
            <a:r>
              <a:rPr lang="en-US" sz="3000" dirty="0" smtClean="0"/>
              <a:t>for</a:t>
            </a:r>
            <a:r>
              <a:rPr lang="en-US" sz="3000" i="1" dirty="0" smtClean="0"/>
              <a:t> p </a:t>
            </a:r>
            <a:r>
              <a:rPr lang="en-US" sz="3000" dirty="0" smtClean="0"/>
              <a:t>predictors</a:t>
            </a:r>
          </a:p>
          <a:p>
            <a:pPr marL="0" indent="0">
              <a:buNone/>
            </a:pPr>
            <a:endParaRPr lang="en-US" sz="2400" dirty="0" smtClean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52590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942191" y="1752600"/>
                <a:ext cx="6248400" cy="5246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 smtClean="0"/>
                  <a:t>To  minimize</a:t>
                </a:r>
                <a:r>
                  <a:rPr lang="en-US" sz="2400" dirty="0" smtClean="0"/>
                  <a:t>: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800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800" i="1">
                            <a:latin typeface="Cambria Math"/>
                          </a:rPr>
                          <m:t>𝑖</m:t>
                        </m:r>
                        <m:r>
                          <a:rPr lang="en-US" sz="2800" i="1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en-US" sz="2800" i="1">
                            <a:latin typeface="Cambria Math"/>
                          </a:rPr>
                          <m:t>𝑛</m:t>
                        </m:r>
                      </m:sup>
                      <m:e>
                        <m:d>
                          <m:dPr>
                            <m:ctrlPr>
                              <a:rPr lang="en-US" sz="28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800" i="1">
                                <a:latin typeface="Cambria Math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sz="2800" i="1">
                                    <a:latin typeface="Cambria Math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US" sz="2800" i="1">
                                <a:latin typeface="Cambria Math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sz="28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  <m:sup>
                                <m:r>
                                  <a:rPr lang="en-US" sz="2800" i="1">
                                    <a:latin typeface="Cambria Math"/>
                                  </a:rPr>
                                  <m:t>′</m:t>
                                </m:r>
                              </m:sup>
                            </m:sSup>
                            <m:r>
                              <m:rPr>
                                <m:sty m:val="p"/>
                              </m:rPr>
                              <a:rPr lang="el-GR" sz="2800" i="1" smtClean="0">
                                <a:latin typeface="Cambria Math"/>
                              </a:rPr>
                              <m:t>β</m:t>
                            </m:r>
                          </m:e>
                        </m:d>
                      </m:e>
                    </m:nary>
                  </m:oMath>
                </a14:m>
                <a:r>
                  <a:rPr lang="en-US" sz="2800" baseline="30000" dirty="0"/>
                  <a:t>2</a:t>
                </a:r>
                <a:endParaRPr lang="en-US" sz="28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2191" y="1752600"/>
                <a:ext cx="6248400" cy="524631"/>
              </a:xfrm>
              <a:prstGeom prst="rect">
                <a:avLst/>
              </a:prstGeom>
              <a:blipFill rotWithShape="1">
                <a:blip r:embed="rId2"/>
                <a:stretch>
                  <a:fillRect l="-2049" t="-10465" b="-3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305800" cy="808038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Parameter Estimate</a:t>
            </a:r>
            <a:endParaRPr lang="en-US" sz="3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09600" y="1295400"/>
            <a:ext cx="754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 smtClean="0"/>
              <a:t>OLS </a:t>
            </a:r>
            <a:r>
              <a:rPr lang="en-US" sz="2800" dirty="0" smtClean="0"/>
              <a:t>(Ordinary Least Square)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09600" y="2522668"/>
                <a:ext cx="7571591" cy="48519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800" b="1" dirty="0" smtClean="0"/>
                  <a:t>LASSO </a:t>
                </a:r>
                <a:r>
                  <a:rPr lang="en-US" sz="2800" dirty="0" smtClean="0"/>
                  <a:t>(Least absolute shrinkage and selection operator) </a:t>
                </a:r>
              </a:p>
              <a:p>
                <a:r>
                  <a:rPr lang="en-US" sz="2800" b="1" dirty="0" smtClean="0"/>
                  <a:t>     </a:t>
                </a:r>
                <a:r>
                  <a:rPr lang="en-US" sz="2800" dirty="0" smtClean="0"/>
                  <a:t>To maximize the Cox’s partial likelihood:</a:t>
                </a:r>
                <a:br>
                  <a:rPr lang="en-US" sz="2800" dirty="0" smtClean="0"/>
                </a:br>
                <a:r>
                  <a:rPr lang="en-US" sz="2800" dirty="0" smtClean="0"/>
                  <a:t>         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/>
                      </a:rPr>
                      <m:t>𝐿</m:t>
                    </m:r>
                    <m:r>
                      <a:rPr lang="en-US" sz="2800" b="0" i="1" smtClean="0">
                        <a:latin typeface="Cambria Math"/>
                      </a:rPr>
                      <m:t>(</m:t>
                    </m:r>
                    <m:r>
                      <m:rPr>
                        <m:sty m:val="p"/>
                      </m:rPr>
                      <a:rPr lang="el-GR" sz="2800" i="1">
                        <a:latin typeface="Cambria Math"/>
                      </a:rPr>
                      <m:t>β</m:t>
                    </m:r>
                  </m:oMath>
                </a14:m>
                <a:r>
                  <a:rPr lang="en-US" sz="2800" dirty="0" smtClean="0"/>
                  <a:t>) =</a:t>
                </a:r>
                <a14:m>
                  <m:oMath xmlns:m="http://schemas.openxmlformats.org/officeDocument/2006/math">
                    <m:nary>
                      <m:naryPr>
                        <m:chr m:val="∏"/>
                        <m:supHide m:val="on"/>
                        <m:ctrlPr>
                          <a:rPr lang="en-US" sz="2800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2800" b="0" i="1" smtClean="0">
                            <a:latin typeface="Cambria Math"/>
                          </a:rPr>
                          <m:t>𝑟</m:t>
                        </m:r>
                        <m:r>
                          <a:rPr lang="en-US" sz="2800" b="0" i="1" smtClean="0">
                            <a:latin typeface="Cambria Math"/>
                            <a:ea typeface="Cambria Math"/>
                          </a:rPr>
                          <m:t>∈</m:t>
                        </m:r>
                        <m:r>
                          <a:rPr lang="en-US" sz="2800" b="0" i="1" smtClean="0">
                            <a:latin typeface="Cambria Math"/>
                            <a:ea typeface="Cambria Math"/>
                          </a:rPr>
                          <m:t>𝐷</m:t>
                        </m:r>
                      </m:sub>
                      <m:sup/>
                      <m:e>
                        <m:f>
                          <m:fPr>
                            <m:ctrlPr>
                              <a:rPr lang="en-US" sz="280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n-US" sz="2800" b="0" i="0" smtClean="0">
                                <a:latin typeface="Cambria Math"/>
                              </a:rPr>
                              <m:t>exp</m:t>
                            </m:r>
                            <m:r>
                              <a:rPr lang="en-US" sz="2800" b="0" i="1" smtClean="0">
                                <a:latin typeface="Cambria Math"/>
                              </a:rPr>
                              <m:t>⁡(</m:t>
                            </m:r>
                            <m:sSup>
                              <m:sSupPr>
                                <m:ctrlPr>
                                  <a:rPr lang="en-US" sz="2800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l-GR" sz="2800" i="1">
                                    <a:latin typeface="Cambria Math"/>
                                  </a:rPr>
                                  <m:t>β</m:t>
                                </m:r>
                              </m:e>
                              <m:sup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′</m:t>
                                </m:r>
                              </m:sup>
                            </m:sSup>
                            <m:sSub>
                              <m:sSubPr>
                                <m:ctrlPr>
                                  <a:rPr lang="en-US" sz="2800" b="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sz="2800" b="0" i="1" smtClean="0">
                                <a:latin typeface="Cambria Math"/>
                              </a:rPr>
                              <m:t>)</m:t>
                            </m:r>
                          </m:num>
                          <m:den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sz="2800" i="1" smtClean="0">
                                    <a:latin typeface="Cambria Math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7"/>
                                  </m:rPr>
                                  <a:rPr lang="en-US" sz="2800" b="0" i="1" smtClean="0">
                                    <a:latin typeface="Cambria Math"/>
                                  </a:rPr>
                                  <m:t>𝑗</m:t>
                                </m:r>
                                <m:r>
                                  <a:rPr lang="en-US" sz="2800" b="0" i="1" smtClean="0">
                                    <a:latin typeface="Cambria Math"/>
                                    <a:ea typeface="Cambria Math"/>
                                  </a:rPr>
                                  <m:t>∈</m:t>
                                </m:r>
                                <m:r>
                                  <a:rPr lang="en-US" sz="2800" b="0" i="1" smtClean="0">
                                    <a:latin typeface="Cambria Math"/>
                                    <a:ea typeface="Cambria Math"/>
                                  </a:rPr>
                                  <m:t>𝑅𝑡</m:t>
                                </m:r>
                              </m:sub>
                              <m:sup/>
                              <m:e>
                                <m:r>
                                  <m:rPr>
                                    <m:sty m:val="p"/>
                                  </m:rPr>
                                  <a:rPr lang="en-US" sz="2800" b="0" i="0" smtClean="0">
                                    <a:latin typeface="Cambria Math"/>
                                  </a:rPr>
                                  <m:t>exp</m:t>
                                </m:r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⁡(</m:t>
                                </m:r>
                              </m:e>
                            </m:nary>
                            <m:sSup>
                              <m:sSupPr>
                                <m:ctrlPr>
                                  <a:rPr lang="en-US" sz="2800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l-GR" sz="2800" i="1">
                                    <a:latin typeface="Cambria Math"/>
                                  </a:rPr>
                                  <m:t>β</m:t>
                                </m:r>
                              </m:e>
                              <m:sup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′</m:t>
                                </m:r>
                              </m:sup>
                            </m:sSup>
                            <m:sSub>
                              <m:sSubPr>
                                <m:ctrlPr>
                                  <a:rPr lang="en-US" sz="2800" b="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𝑗</m:t>
                                </m:r>
                              </m:sub>
                            </m:sSub>
                            <m:r>
                              <a:rPr lang="en-US" sz="2800" b="0" i="1" smtClean="0">
                                <a:latin typeface="Cambria Math"/>
                              </a:rPr>
                              <m:t>)</m:t>
                            </m:r>
                          </m:den>
                        </m:f>
                      </m:e>
                    </m:nary>
                    <m:r>
                      <a:rPr lang="en-US" sz="2800" b="0" i="0" smtClean="0">
                        <a:latin typeface="Cambria Math"/>
                      </a:rPr>
                      <m:t>  </m:t>
                    </m:r>
                  </m:oMath>
                </a14:m>
                <a:endParaRPr lang="en-US" sz="2800" b="0" dirty="0" smtClean="0"/>
              </a:p>
              <a:p>
                <a:r>
                  <a:rPr lang="en-US" sz="2800" dirty="0" smtClean="0"/>
                  <a:t>where </a:t>
                </a:r>
                <a:r>
                  <a:rPr lang="en-US" sz="2800" i="1" dirty="0" smtClean="0"/>
                  <a:t>D</a:t>
                </a:r>
                <a:r>
                  <a:rPr lang="en-US" sz="2800" dirty="0" smtClean="0"/>
                  <a:t> is set of event indices;</a:t>
                </a:r>
              </a:p>
              <a:p>
                <a:r>
                  <a:rPr lang="en-US" sz="2800" i="1" dirty="0"/>
                  <a:t> </a:t>
                </a:r>
                <a:r>
                  <a:rPr lang="en-US" sz="2800" i="1" dirty="0" smtClean="0"/>
                  <a:t>           </a:t>
                </a:r>
                <a:r>
                  <a:rPr lang="en-US" sz="2800" i="1" dirty="0" err="1" smtClean="0"/>
                  <a:t>R</a:t>
                </a:r>
                <a:r>
                  <a:rPr lang="en-US" sz="2800" i="1" baseline="-25000" dirty="0" err="1" smtClean="0"/>
                  <a:t>t</a:t>
                </a:r>
                <a:r>
                  <a:rPr lang="en-US" sz="2800" dirty="0" smtClean="0"/>
                  <a:t> is the set of indices at risk at time </a:t>
                </a:r>
                <a:r>
                  <a:rPr lang="en-US" sz="2800" i="1" dirty="0" smtClean="0"/>
                  <a:t>t</a:t>
                </a:r>
              </a:p>
              <a:p>
                <a:r>
                  <a:rPr lang="en-US" sz="2800" b="1" i="1" dirty="0" smtClean="0"/>
                  <a:t>Subject to</a:t>
                </a:r>
                <a:r>
                  <a:rPr lang="en-US" sz="2800" i="1" dirty="0" smtClean="0"/>
                  <a:t>: </a:t>
                </a:r>
              </a:p>
              <a:p>
                <a:r>
                  <a:rPr lang="en-US" sz="2800" i="1" dirty="0"/>
                  <a:t> </a:t>
                </a:r>
                <a:r>
                  <a:rPr lang="en-US" sz="2800" i="1" dirty="0" smtClean="0"/>
                  <a:t>            	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800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800" b="0" i="1" smtClean="0">
                            <a:latin typeface="Cambria Math"/>
                          </a:rPr>
                          <m:t>𝑗</m:t>
                        </m:r>
                        <m:r>
                          <a:rPr lang="en-US" sz="2800" b="0" i="1" smtClean="0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en-US" sz="2800" b="0" i="1" smtClean="0">
                            <a:latin typeface="Cambria Math"/>
                          </a:rPr>
                          <m:t>𝑝</m:t>
                        </m:r>
                      </m:sup>
                      <m:e>
                        <m:r>
                          <a:rPr lang="en-US" sz="2800" b="0" i="1" smtClean="0">
                            <a:latin typeface="Cambria Math"/>
                          </a:rPr>
                          <m:t>|</m:t>
                        </m:r>
                        <m:r>
                          <m:rPr>
                            <m:sty m:val="p"/>
                          </m:rPr>
                          <a:rPr lang="el-GR" sz="2800" i="1">
                            <a:latin typeface="Cambria Math"/>
                          </a:rPr>
                          <m:t>β</m:t>
                        </m:r>
                        <m:r>
                          <a:rPr lang="en-US" sz="2800" b="0" i="1" baseline="-25000" smtClean="0">
                            <a:latin typeface="Cambria Math"/>
                          </a:rPr>
                          <m:t>𝑗</m:t>
                        </m:r>
                        <m:r>
                          <a:rPr lang="en-US" sz="2800" b="0" i="1" smtClean="0">
                            <a:latin typeface="Cambria Math"/>
                          </a:rPr>
                          <m:t>|</m:t>
                        </m:r>
                      </m:e>
                    </m:nary>
                  </m:oMath>
                </a14:m>
                <a:r>
                  <a:rPr lang="en-US" sz="2800" i="1" dirty="0" smtClean="0"/>
                  <a:t> ≤ s    </a:t>
                </a:r>
                <a:endParaRPr lang="en-US" sz="2800" i="1" dirty="0"/>
              </a:p>
              <a:p>
                <a:endParaRPr lang="en-US" sz="2800" i="1" dirty="0" smtClean="0"/>
              </a:p>
              <a:p>
                <a:endParaRPr lang="en-US" sz="28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2522668"/>
                <a:ext cx="7571591" cy="4851969"/>
              </a:xfrm>
              <a:prstGeom prst="rect">
                <a:avLst/>
              </a:prstGeom>
              <a:blipFill rotWithShape="1">
                <a:blip r:embed="rId3"/>
                <a:stretch>
                  <a:fillRect l="-1610" t="-11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95943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Model/Variable Selection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Forward (AIC)</a:t>
            </a:r>
          </a:p>
          <a:p>
            <a:r>
              <a:rPr lang="en-US" sz="2800" dirty="0" smtClean="0"/>
              <a:t>Backward (AIC)</a:t>
            </a:r>
          </a:p>
          <a:p>
            <a:r>
              <a:rPr lang="en-US" sz="2800" dirty="0" smtClean="0"/>
              <a:t>Stepwise (AIC)</a:t>
            </a:r>
          </a:p>
          <a:p>
            <a:r>
              <a:rPr lang="en-US" sz="2800" dirty="0" smtClean="0"/>
              <a:t>Penalized or shrinkage method (Lasso)</a:t>
            </a:r>
          </a:p>
          <a:p>
            <a:r>
              <a:rPr lang="en-US" sz="2800" dirty="0" smtClean="0"/>
              <a:t>Cross-Validation is used to find the optimal tuning parameter (maximum likelihood)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723930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Model Assessment (MA)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sz="2800" b="1" dirty="0" smtClean="0"/>
              <a:t>Continuous response: </a:t>
            </a:r>
          </a:p>
          <a:p>
            <a:pPr marL="0" indent="0">
              <a:buNone/>
            </a:pPr>
            <a:r>
              <a:rPr lang="en-US" sz="2800" dirty="0" smtClean="0"/>
              <a:t>   Mean-square error: bias</a:t>
            </a:r>
            <a:r>
              <a:rPr lang="en-US" sz="2800" baseline="30000" dirty="0" smtClean="0"/>
              <a:t>2</a:t>
            </a:r>
            <a:r>
              <a:rPr lang="en-US" sz="2800" dirty="0" smtClean="0"/>
              <a:t> + variance</a:t>
            </a:r>
          </a:p>
          <a:p>
            <a:pPr marL="0" indent="0">
              <a:buNone/>
            </a:pPr>
            <a:endParaRPr lang="en-US" sz="2800" dirty="0" smtClean="0"/>
          </a:p>
          <a:p>
            <a:r>
              <a:rPr lang="en-US" sz="2800" b="1" dirty="0" smtClean="0"/>
              <a:t>Binary/categorical response:</a:t>
            </a:r>
            <a:r>
              <a:rPr lang="en-US" sz="2800" dirty="0" smtClean="0"/>
              <a:t> </a:t>
            </a:r>
          </a:p>
          <a:p>
            <a:pPr marL="0" indent="0">
              <a:buNone/>
            </a:pPr>
            <a:r>
              <a:rPr lang="en-US" sz="2800" dirty="0" smtClean="0"/>
              <a:t>    AUC-area under the curve (ROC)</a:t>
            </a:r>
          </a:p>
          <a:p>
            <a:pPr marL="0" indent="0">
              <a:buNone/>
            </a:pPr>
            <a:r>
              <a:rPr lang="en-US" sz="2800" dirty="0" smtClean="0"/>
              <a:t>    Sensitivity/specificity</a:t>
            </a:r>
            <a:br>
              <a:rPr lang="en-US" sz="2800" dirty="0" smtClean="0"/>
            </a:br>
            <a:endParaRPr lang="en-US" sz="2800" dirty="0" smtClean="0"/>
          </a:p>
          <a:p>
            <a:r>
              <a:rPr lang="en-US" sz="2800" b="1" dirty="0" smtClean="0"/>
              <a:t>Time-to-event response: </a:t>
            </a:r>
          </a:p>
          <a:p>
            <a:pPr marL="0" indent="0">
              <a:buNone/>
            </a:pPr>
            <a:r>
              <a:rPr lang="en-US" sz="2800" dirty="0"/>
              <a:t> </a:t>
            </a:r>
            <a:r>
              <a:rPr lang="en-US" sz="2800" dirty="0" smtClean="0"/>
              <a:t>   Time-dependent ROC/AUC </a:t>
            </a:r>
            <a:r>
              <a:rPr lang="en-US" sz="2400" dirty="0" smtClean="0"/>
              <a:t>(</a:t>
            </a:r>
            <a:r>
              <a:rPr lang="en-US" sz="2400" dirty="0" err="1" smtClean="0"/>
              <a:t>Heagetty</a:t>
            </a:r>
            <a:r>
              <a:rPr lang="en-US" sz="2400" dirty="0" smtClean="0"/>
              <a:t> et al, 2000)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62842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Time-Dependent ROC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ROC and AUC are estimated in terms of landmark time t</a:t>
            </a:r>
          </a:p>
          <a:p>
            <a:r>
              <a:rPr lang="en-US" sz="2800" dirty="0" smtClean="0"/>
              <a:t>Sensitivity: </a:t>
            </a:r>
            <a:r>
              <a:rPr lang="en-US" sz="2800" dirty="0" err="1" smtClean="0"/>
              <a:t>Pr</a:t>
            </a:r>
            <a:r>
              <a:rPr lang="en-US" sz="2800" dirty="0" smtClean="0"/>
              <a:t>[M ≥ c | T ≤ t]</a:t>
            </a:r>
          </a:p>
          <a:p>
            <a:r>
              <a:rPr lang="en-US" sz="2800" dirty="0" smtClean="0"/>
              <a:t>Specificity: </a:t>
            </a:r>
            <a:r>
              <a:rPr lang="en-US" sz="2800" dirty="0" err="1"/>
              <a:t>Pr</a:t>
            </a:r>
            <a:r>
              <a:rPr lang="en-US" sz="2800" dirty="0"/>
              <a:t>[M </a:t>
            </a:r>
            <a:r>
              <a:rPr lang="en-US" sz="2800" dirty="0" smtClean="0"/>
              <a:t>&lt; </a:t>
            </a:r>
            <a:r>
              <a:rPr lang="en-US" sz="2800" dirty="0"/>
              <a:t>c | T </a:t>
            </a:r>
            <a:r>
              <a:rPr lang="en-US" sz="2800" dirty="0" smtClean="0"/>
              <a:t>&gt; </a:t>
            </a:r>
            <a:r>
              <a:rPr lang="en-US" sz="2800" dirty="0"/>
              <a:t>t</a:t>
            </a:r>
            <a:r>
              <a:rPr lang="en-US" sz="2800" dirty="0" smtClean="0"/>
              <a:t>]</a:t>
            </a:r>
          </a:p>
          <a:p>
            <a:pPr marL="0" indent="0">
              <a:buNone/>
            </a:pPr>
            <a:r>
              <a:rPr lang="en-US" sz="2800" dirty="0" smtClean="0"/>
              <a:t>		T: survival time;  </a:t>
            </a:r>
          </a:p>
          <a:p>
            <a:pPr marL="0" indent="0">
              <a:buNone/>
            </a:pPr>
            <a:r>
              <a:rPr lang="en-US" sz="2800" dirty="0" smtClean="0"/>
              <a:t>		M: test value (risk score)</a:t>
            </a:r>
          </a:p>
          <a:p>
            <a:pPr marL="0" indent="0">
              <a:buNone/>
            </a:pPr>
            <a:r>
              <a:rPr lang="en-US" sz="2800" dirty="0" smtClean="0"/>
              <a:t>		C: threshold of positivity</a:t>
            </a:r>
            <a:endParaRPr lang="en-US" sz="2800" dirty="0"/>
          </a:p>
          <a:p>
            <a:r>
              <a:rPr lang="en-US" sz="2800" dirty="0" smtClean="0"/>
              <a:t>Two methods: 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KM – Kaplan Meier </a:t>
            </a:r>
          </a:p>
          <a:p>
            <a:pPr marL="0" indent="0">
              <a:buNone/>
            </a:pPr>
            <a:r>
              <a:rPr lang="en-US" sz="2800" dirty="0"/>
              <a:t> </a:t>
            </a:r>
            <a:r>
              <a:rPr lang="en-US" sz="2800" dirty="0" smtClean="0"/>
              <a:t>           NNE – Nearest Neighbor Estimate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6705600" y="6323704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Heagerty</a:t>
            </a:r>
            <a:r>
              <a:rPr lang="en-US" dirty="0" smtClean="0"/>
              <a:t> </a:t>
            </a:r>
            <a:r>
              <a:rPr lang="en-US" i="1" dirty="0" smtClean="0"/>
              <a:t>et al </a:t>
            </a:r>
            <a:r>
              <a:rPr lang="en-US" dirty="0" smtClean="0"/>
              <a:t>2000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630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76200"/>
            <a:ext cx="7924800" cy="762000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CV Modeling on TNBC Data</a:t>
            </a:r>
            <a:endParaRPr lang="en-US" sz="3200" b="1" dirty="0"/>
          </a:p>
        </p:txBody>
      </p:sp>
      <p:sp>
        <p:nvSpPr>
          <p:cNvPr id="8" name="Oval 7"/>
          <p:cNvSpPr/>
          <p:nvPr/>
        </p:nvSpPr>
        <p:spPr>
          <a:xfrm>
            <a:off x="4080286" y="1138535"/>
            <a:ext cx="1447800" cy="533400"/>
          </a:xfrm>
          <a:prstGeom prst="ellipse">
            <a:avLst/>
          </a:prstGeom>
          <a:noFill/>
          <a:ln w="508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341607" y="1219200"/>
            <a:ext cx="1219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N=159</a:t>
            </a:r>
            <a:endParaRPr lang="en-US" b="1" dirty="0"/>
          </a:p>
        </p:txBody>
      </p:sp>
      <p:cxnSp>
        <p:nvCxnSpPr>
          <p:cNvPr id="11" name="Straight Connector 10"/>
          <p:cNvCxnSpPr>
            <a:stCxn id="8" idx="4"/>
          </p:cNvCxnSpPr>
          <p:nvPr/>
        </p:nvCxnSpPr>
        <p:spPr>
          <a:xfrm>
            <a:off x="4804186" y="1671935"/>
            <a:ext cx="18153" cy="513660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473799" y="2691199"/>
            <a:ext cx="2183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Training Set (N=120)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5867400" y="2655353"/>
            <a:ext cx="2281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Validation Set (N=34)</a:t>
            </a:r>
            <a:endParaRPr lang="en-US" b="1" dirty="0"/>
          </a:p>
        </p:txBody>
      </p:sp>
      <p:cxnSp>
        <p:nvCxnSpPr>
          <p:cNvPr id="17" name="Straight Connector 16"/>
          <p:cNvCxnSpPr/>
          <p:nvPr/>
        </p:nvCxnSpPr>
        <p:spPr>
          <a:xfrm flipH="1">
            <a:off x="2209801" y="2209800"/>
            <a:ext cx="4800599" cy="0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2209801" y="2209800"/>
            <a:ext cx="0" cy="380999"/>
          </a:xfrm>
          <a:prstGeom prst="straightConnector1">
            <a:avLst/>
          </a:prstGeom>
          <a:ln w="508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6973646" y="2209800"/>
            <a:ext cx="5013" cy="346038"/>
          </a:xfrm>
          <a:prstGeom prst="straightConnector1">
            <a:avLst/>
          </a:prstGeom>
          <a:ln w="508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457201" y="4192520"/>
            <a:ext cx="1600200" cy="13700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2439298" y="4188906"/>
            <a:ext cx="1563221" cy="13830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6408423" y="4145426"/>
            <a:ext cx="1744978" cy="13847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2351444" y="3295440"/>
            <a:ext cx="11446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5-fold CV</a:t>
            </a:r>
            <a:endParaRPr lang="en-US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762001" y="4206864"/>
            <a:ext cx="68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FS</a:t>
            </a:r>
            <a:endParaRPr lang="en-US" sz="14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2653555" y="4145425"/>
            <a:ext cx="68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M</a:t>
            </a:r>
            <a:r>
              <a:rPr lang="en-US" sz="1400" b="1" dirty="0" smtClean="0"/>
              <a:t>S</a:t>
            </a:r>
            <a:endParaRPr lang="en-US" sz="1400" b="1" dirty="0"/>
          </a:p>
        </p:txBody>
      </p:sp>
      <p:sp>
        <p:nvSpPr>
          <p:cNvPr id="41" name="TextBox 40"/>
          <p:cNvSpPr txBox="1"/>
          <p:nvPr/>
        </p:nvSpPr>
        <p:spPr>
          <a:xfrm>
            <a:off x="6569789" y="4115249"/>
            <a:ext cx="68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MA</a:t>
            </a:r>
            <a:endParaRPr lang="en-US" sz="1400" b="1" dirty="0"/>
          </a:p>
        </p:txBody>
      </p:sp>
      <p:sp>
        <p:nvSpPr>
          <p:cNvPr id="42" name="TextBox 41"/>
          <p:cNvSpPr txBox="1"/>
          <p:nvPr/>
        </p:nvSpPr>
        <p:spPr>
          <a:xfrm>
            <a:off x="462580" y="4572000"/>
            <a:ext cx="1600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FS0: No FS</a:t>
            </a:r>
          </a:p>
          <a:p>
            <a:r>
              <a:rPr lang="en-US" sz="1400" dirty="0" smtClean="0"/>
              <a:t>FS1: Univariate Cox</a:t>
            </a:r>
          </a:p>
          <a:p>
            <a:r>
              <a:rPr lang="en-US" sz="1400" dirty="0" smtClean="0"/>
              <a:t>FS2: progression vs progression-free</a:t>
            </a:r>
            <a:endParaRPr lang="en-US" sz="1400" dirty="0"/>
          </a:p>
        </p:txBody>
      </p:sp>
      <p:sp>
        <p:nvSpPr>
          <p:cNvPr id="43" name="TextBox 42"/>
          <p:cNvSpPr txBox="1"/>
          <p:nvPr/>
        </p:nvSpPr>
        <p:spPr>
          <a:xfrm>
            <a:off x="2443780" y="4583229"/>
            <a:ext cx="15587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MS1: CV stepwise</a:t>
            </a:r>
          </a:p>
          <a:p>
            <a:r>
              <a:rPr lang="en-US" sz="1400" dirty="0" smtClean="0"/>
              <a:t>MS2: CV Lasso</a:t>
            </a:r>
            <a:endParaRPr lang="en-US" sz="1400" dirty="0"/>
          </a:p>
        </p:txBody>
      </p:sp>
      <p:sp>
        <p:nvSpPr>
          <p:cNvPr id="44" name="TextBox 43"/>
          <p:cNvSpPr txBox="1"/>
          <p:nvPr/>
        </p:nvSpPr>
        <p:spPr>
          <a:xfrm>
            <a:off x="6400801" y="4495800"/>
            <a:ext cx="1752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Time-dependent ROC/AUC</a:t>
            </a:r>
            <a:endParaRPr lang="en-US" sz="1400" dirty="0"/>
          </a:p>
          <a:p>
            <a:r>
              <a:rPr lang="en-US" sz="1400" dirty="0" smtClean="0"/>
              <a:t>Risk classification</a:t>
            </a:r>
          </a:p>
          <a:p>
            <a:r>
              <a:rPr lang="en-US" sz="1400" dirty="0" smtClean="0"/>
              <a:t>Risk score prediction</a:t>
            </a:r>
          </a:p>
          <a:p>
            <a:endParaRPr lang="en-US" sz="1400" dirty="0"/>
          </a:p>
        </p:txBody>
      </p:sp>
      <p:cxnSp>
        <p:nvCxnSpPr>
          <p:cNvPr id="47" name="Straight Arrow Connector 46"/>
          <p:cNvCxnSpPr/>
          <p:nvPr/>
        </p:nvCxnSpPr>
        <p:spPr>
          <a:xfrm>
            <a:off x="2076005" y="5013939"/>
            <a:ext cx="363293" cy="0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>
            <a:off x="4002519" y="5044277"/>
            <a:ext cx="408118" cy="20634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65"/>
          <p:cNvSpPr/>
          <p:nvPr/>
        </p:nvSpPr>
        <p:spPr>
          <a:xfrm>
            <a:off x="4410637" y="4153299"/>
            <a:ext cx="1563221" cy="13830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TextBox 66"/>
          <p:cNvSpPr txBox="1"/>
          <p:nvPr/>
        </p:nvSpPr>
        <p:spPr>
          <a:xfrm>
            <a:off x="4479496" y="4145425"/>
            <a:ext cx="15530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Other covariates (NODES Positive)</a:t>
            </a:r>
            <a:endParaRPr lang="en-US" sz="1400" b="1" dirty="0"/>
          </a:p>
        </p:txBody>
      </p:sp>
      <p:sp>
        <p:nvSpPr>
          <p:cNvPr id="68" name="TextBox 67"/>
          <p:cNvSpPr txBox="1"/>
          <p:nvPr/>
        </p:nvSpPr>
        <p:spPr>
          <a:xfrm>
            <a:off x="4741210" y="4747060"/>
            <a:ext cx="6521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Add</a:t>
            </a:r>
          </a:p>
          <a:p>
            <a:r>
              <a:rPr lang="en-US" sz="1400" dirty="0" smtClean="0"/>
              <a:t>Skip</a:t>
            </a:r>
            <a:endParaRPr lang="en-US" sz="1400" dirty="0"/>
          </a:p>
        </p:txBody>
      </p:sp>
      <p:cxnSp>
        <p:nvCxnSpPr>
          <p:cNvPr id="69" name="Straight Arrow Connector 68"/>
          <p:cNvCxnSpPr/>
          <p:nvPr/>
        </p:nvCxnSpPr>
        <p:spPr>
          <a:xfrm>
            <a:off x="5973858" y="5008670"/>
            <a:ext cx="408118" cy="20634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ectangle 71"/>
          <p:cNvSpPr/>
          <p:nvPr/>
        </p:nvSpPr>
        <p:spPr>
          <a:xfrm>
            <a:off x="370243" y="4006638"/>
            <a:ext cx="8011757" cy="2241762"/>
          </a:xfrm>
          <a:prstGeom prst="rect">
            <a:avLst/>
          </a:prstGeom>
          <a:noFill/>
          <a:ln w="50800">
            <a:solidFill>
              <a:srgbClr val="C00000"/>
            </a:solidFill>
          </a:ln>
          <a:effectLst>
            <a:outerShdw blurRad="50800" dist="50800" dir="5400000" algn="ctr" rotWithShape="0">
              <a:srgbClr val="000000">
                <a:alpha val="61000"/>
              </a:srgbClr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TextBox 76"/>
          <p:cNvSpPr txBox="1"/>
          <p:nvPr/>
        </p:nvSpPr>
        <p:spPr>
          <a:xfrm>
            <a:off x="5791201" y="5665351"/>
            <a:ext cx="23962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Cross-validated ROC/AUC/risk classification</a:t>
            </a:r>
            <a:endParaRPr lang="en-US" sz="1400" dirty="0"/>
          </a:p>
        </p:txBody>
      </p:sp>
      <p:sp>
        <p:nvSpPr>
          <p:cNvPr id="80" name="Rectangle 79"/>
          <p:cNvSpPr/>
          <p:nvPr/>
        </p:nvSpPr>
        <p:spPr>
          <a:xfrm>
            <a:off x="5791200" y="5601383"/>
            <a:ext cx="2396267" cy="6096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3" name="Straight Arrow Connector 82"/>
          <p:cNvCxnSpPr/>
          <p:nvPr/>
        </p:nvCxnSpPr>
        <p:spPr>
          <a:xfrm>
            <a:off x="2333515" y="3130034"/>
            <a:ext cx="0" cy="876604"/>
          </a:xfrm>
          <a:prstGeom prst="straightConnector1">
            <a:avLst/>
          </a:prstGeom>
          <a:ln w="508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/>
          <p:nvPr/>
        </p:nvCxnSpPr>
        <p:spPr>
          <a:xfrm flipV="1">
            <a:off x="6976337" y="3124200"/>
            <a:ext cx="2322" cy="882439"/>
          </a:xfrm>
          <a:prstGeom prst="straightConnector1">
            <a:avLst/>
          </a:prstGeom>
          <a:ln w="508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/>
          <p:cNvSpPr txBox="1"/>
          <p:nvPr/>
        </p:nvSpPr>
        <p:spPr>
          <a:xfrm>
            <a:off x="6972300" y="3474748"/>
            <a:ext cx="1639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Final model</a:t>
            </a:r>
            <a:endParaRPr lang="en-US" b="1" dirty="0"/>
          </a:p>
        </p:txBody>
      </p:sp>
      <p:sp>
        <p:nvSpPr>
          <p:cNvPr id="92" name="Oval 91"/>
          <p:cNvSpPr/>
          <p:nvPr/>
        </p:nvSpPr>
        <p:spPr>
          <a:xfrm>
            <a:off x="1352105" y="2532965"/>
            <a:ext cx="2305496" cy="597069"/>
          </a:xfrm>
          <a:prstGeom prst="ellipse">
            <a:avLst/>
          </a:prstGeom>
          <a:noFill/>
          <a:ln w="508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5829300" y="2497119"/>
            <a:ext cx="2320061" cy="685800"/>
          </a:xfrm>
          <a:prstGeom prst="ellipse">
            <a:avLst/>
          </a:prstGeom>
          <a:noFill/>
          <a:ln w="508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TextBox 93"/>
          <p:cNvSpPr txBox="1"/>
          <p:nvPr/>
        </p:nvSpPr>
        <p:spPr>
          <a:xfrm>
            <a:off x="4047566" y="3637307"/>
            <a:ext cx="1513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100 iterations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53715" y="1772357"/>
            <a:ext cx="1638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5 exclusions: older than 80 or no PF</a:t>
            </a:r>
            <a:endParaRPr lang="en-US" sz="1200" dirty="0"/>
          </a:p>
        </p:txBody>
      </p:sp>
      <p:sp>
        <p:nvSpPr>
          <p:cNvPr id="7" name="Rectangle 6"/>
          <p:cNvSpPr/>
          <p:nvPr/>
        </p:nvSpPr>
        <p:spPr>
          <a:xfrm>
            <a:off x="4567517" y="2263161"/>
            <a:ext cx="8034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N=154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609606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9200" y="228600"/>
            <a:ext cx="685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Cross-validated AUC by KM (100 runs) </a:t>
            </a:r>
            <a:endParaRPr lang="en-US" sz="3200" b="1" dirty="0"/>
          </a:p>
        </p:txBody>
      </p:sp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8" y="820738"/>
            <a:ext cx="7896225" cy="521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89268" y="60960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FS0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200400" y="60960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FS1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572000" y="6094207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FS2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324600" y="60960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FS2 + NODES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89268" y="6040438"/>
            <a:ext cx="693868" cy="0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2853466" y="6049404"/>
            <a:ext cx="1489934" cy="1"/>
          </a:xfrm>
          <a:prstGeom prst="line">
            <a:avLst/>
          </a:prstGeom>
          <a:ln w="508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419600" y="6040438"/>
            <a:ext cx="1752600" cy="0"/>
          </a:xfrm>
          <a:prstGeom prst="line">
            <a:avLst/>
          </a:prstGeom>
          <a:ln w="508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6324600" y="6040438"/>
            <a:ext cx="1752600" cy="0"/>
          </a:xfrm>
          <a:prstGeom prst="line">
            <a:avLst/>
          </a:prstGeom>
          <a:ln w="50800">
            <a:solidFill>
              <a:srgbClr val="37EFF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9725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8" y="820738"/>
            <a:ext cx="7896225" cy="521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19200" y="228600"/>
            <a:ext cx="685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Cross-validated AUC by NNE (100 runs) </a:t>
            </a:r>
            <a:endParaRPr lang="en-US" sz="3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989268" y="60960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FS0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200400" y="60960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FS1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572000" y="6094207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FS2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324600" y="60960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FS2 + NODES</a:t>
            </a:r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989268" y="6040438"/>
            <a:ext cx="693868" cy="0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2853466" y="6049404"/>
            <a:ext cx="1489934" cy="1"/>
          </a:xfrm>
          <a:prstGeom prst="line">
            <a:avLst/>
          </a:prstGeom>
          <a:ln w="508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419600" y="6040438"/>
            <a:ext cx="1752600" cy="0"/>
          </a:xfrm>
          <a:prstGeom prst="line">
            <a:avLst/>
          </a:prstGeom>
          <a:ln w="508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324600" y="6040438"/>
            <a:ext cx="1752600" cy="0"/>
          </a:xfrm>
          <a:prstGeom prst="line">
            <a:avLst/>
          </a:prstGeom>
          <a:ln w="50800">
            <a:solidFill>
              <a:srgbClr val="37EFF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4638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177924"/>
            <a:ext cx="4348568" cy="4765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6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177924"/>
            <a:ext cx="4348570" cy="4765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819400" y="228600"/>
            <a:ext cx="464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High-Frequency </a:t>
            </a:r>
            <a:r>
              <a:rPr lang="en-US" sz="3200" b="1" dirty="0" err="1" smtClean="0"/>
              <a:t>miRs</a:t>
            </a:r>
            <a:endParaRPr lang="en-US" sz="3200" b="1" dirty="0"/>
          </a:p>
        </p:txBody>
      </p:sp>
      <p:sp>
        <p:nvSpPr>
          <p:cNvPr id="7" name="Rectangle 6"/>
          <p:cNvSpPr/>
          <p:nvPr/>
        </p:nvSpPr>
        <p:spPr>
          <a:xfrm>
            <a:off x="367120" y="4673301"/>
            <a:ext cx="990600" cy="73689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724400" y="4673301"/>
            <a:ext cx="990600" cy="73689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719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Significance Test of the AUC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382000" cy="5334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Hypothesis: AUC = 0.5 vs AUC &gt; 0.5</a:t>
            </a:r>
          </a:p>
          <a:p>
            <a:r>
              <a:rPr lang="en-US" sz="2800" dirty="0" smtClean="0"/>
              <a:t>500 random permutations of the time-to-event and event status</a:t>
            </a:r>
          </a:p>
          <a:p>
            <a:r>
              <a:rPr lang="en-US" sz="2800" dirty="0" smtClean="0"/>
              <a:t>Five-fold cross-validated AUC was calculated within each permutation based on the candidate model development procedures</a:t>
            </a:r>
          </a:p>
          <a:p>
            <a:r>
              <a:rPr lang="en-US" sz="2800" dirty="0" smtClean="0"/>
              <a:t>For example, for the procedure with the highest mean AUC: </a:t>
            </a:r>
          </a:p>
          <a:p>
            <a:pPr marL="0" indent="0">
              <a:buNone/>
            </a:pPr>
            <a:r>
              <a:rPr lang="en-US" sz="2800" dirty="0" smtClean="0"/>
              <a:t>		P(AUC&gt;= 0.61) = 0.05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	P(AUC </a:t>
            </a:r>
            <a:r>
              <a:rPr lang="en-US" sz="2800" dirty="0"/>
              <a:t>&gt;= 0.63) = 0.04  </a:t>
            </a:r>
          </a:p>
          <a:p>
            <a:pPr marL="0" indent="0">
              <a:buNone/>
            </a:pPr>
            <a:r>
              <a:rPr lang="en-US" sz="2800" dirty="0" smtClean="0"/>
              <a:t>		P(AUC&gt;= 0.68) = 0.032</a:t>
            </a:r>
          </a:p>
          <a:p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48721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Optimal Model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534400" cy="5029200"/>
          </a:xfrm>
        </p:spPr>
        <p:txBody>
          <a:bodyPr>
            <a:noAutofit/>
          </a:bodyPr>
          <a:lstStyle/>
          <a:p>
            <a:r>
              <a:rPr lang="en-US" sz="2800" dirty="0" smtClean="0"/>
              <a:t>Full training set (n=120) was used for modeling</a:t>
            </a:r>
          </a:p>
          <a:p>
            <a:r>
              <a:rPr lang="en-US" sz="2800" dirty="0" smtClean="0"/>
              <a:t>Feature selection/screening by comparing progression vs progression-free with FC&gt;1.15 and P&lt;0.06</a:t>
            </a:r>
          </a:p>
          <a:p>
            <a:r>
              <a:rPr lang="en-US" sz="2800" dirty="0" smtClean="0"/>
              <a:t>5-fold cross-validated stepwise cox regression was used for model selection.</a:t>
            </a:r>
          </a:p>
          <a:p>
            <a:r>
              <a:rPr lang="en-US" sz="2800" dirty="0" smtClean="0"/>
              <a:t>Above 5-fold CV stepwise was repeated 100 times to pick the most frequent model</a:t>
            </a:r>
          </a:p>
          <a:p>
            <a:r>
              <a:rPr lang="en-US" sz="2800" dirty="0" smtClean="0"/>
              <a:t>The </a:t>
            </a:r>
            <a:r>
              <a:rPr lang="en-US" sz="2800" dirty="0" err="1" smtClean="0"/>
              <a:t>miRs</a:t>
            </a:r>
            <a:r>
              <a:rPr lang="en-US" sz="2800" dirty="0" smtClean="0"/>
              <a:t> in the most frequent model plus NODES to fit the final cox model</a:t>
            </a:r>
          </a:p>
          <a:p>
            <a:r>
              <a:rPr lang="en-US" sz="2800" dirty="0" smtClean="0"/>
              <a:t>Evaluate the final cox model on validation data set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82310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Final model – Full train set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7848600" cy="3200400"/>
          </a:xfrm>
        </p:spPr>
        <p:txBody>
          <a:bodyPr/>
          <a:lstStyle/>
          <a:p>
            <a:r>
              <a:rPr lang="en-US" sz="2800" dirty="0" smtClean="0"/>
              <a:t>Five </a:t>
            </a:r>
            <a:r>
              <a:rPr lang="en-US" sz="2800" dirty="0" err="1" smtClean="0"/>
              <a:t>miRs</a:t>
            </a:r>
            <a:r>
              <a:rPr lang="en-US" sz="2800" dirty="0" smtClean="0"/>
              <a:t> were selected </a:t>
            </a:r>
          </a:p>
          <a:p>
            <a:pPr marL="0" indent="0">
              <a:buNone/>
            </a:pPr>
            <a:r>
              <a:rPr lang="en-US" sz="2800" dirty="0" smtClean="0"/>
              <a:t>		miR-363</a:t>
            </a:r>
          </a:p>
          <a:p>
            <a:pPr marL="0" indent="0">
              <a:buNone/>
            </a:pPr>
            <a:r>
              <a:rPr lang="en-US" sz="2800" dirty="0" smtClean="0"/>
              <a:t>		miR-155 </a:t>
            </a:r>
          </a:p>
          <a:p>
            <a:pPr marL="0" indent="0">
              <a:buNone/>
            </a:pPr>
            <a:r>
              <a:rPr lang="en-US" sz="2800" dirty="0" smtClean="0"/>
              <a:t>		miR-142.5p </a:t>
            </a:r>
          </a:p>
          <a:p>
            <a:pPr marL="0" indent="0">
              <a:buNone/>
            </a:pPr>
            <a:r>
              <a:rPr lang="en-US" sz="2800" dirty="0" smtClean="0"/>
              <a:t>		kshv.miR.K12.11 </a:t>
            </a:r>
          </a:p>
          <a:p>
            <a:pPr marL="0" indent="0">
              <a:buNone/>
            </a:pPr>
            <a:r>
              <a:rPr lang="en-US" sz="2800" dirty="0" smtClean="0"/>
              <a:t>		miR-1307 </a:t>
            </a:r>
          </a:p>
          <a:p>
            <a:endParaRPr lang="en-US" dirty="0" smtClean="0"/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9319598"/>
              </p:ext>
            </p:extLst>
          </p:nvPr>
        </p:nvGraphicFramePr>
        <p:xfrm>
          <a:off x="685800" y="4876800"/>
          <a:ext cx="742535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833" name="Worksheet" r:id="rId4" imgW="6696055" imgH="962010" progId="Excel.Sheet.12">
                  <p:embed/>
                </p:oleObj>
              </mc:Choice>
              <mc:Fallback>
                <p:oleObj name="Worksheet" r:id="rId4" imgW="6696055" imgH="96201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85800" y="4876800"/>
                        <a:ext cx="7425350" cy="1066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49721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95400"/>
            <a:ext cx="8489213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905000" y="306586"/>
            <a:ext cx="594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IPA Enrichment Pathway Analysis 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978121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9906109"/>
              </p:ext>
            </p:extLst>
          </p:nvPr>
        </p:nvGraphicFramePr>
        <p:xfrm>
          <a:off x="380999" y="1295400"/>
          <a:ext cx="8259715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938" name="Worksheet" r:id="rId4" imgW="11182423" imgH="5572260" progId="Excel.Sheet.8">
                  <p:embed/>
                </p:oleObj>
              </mc:Choice>
              <mc:Fallback>
                <p:oleObj name="Worksheet" r:id="rId4" imgW="11182423" imgH="5572260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80999" y="1295400"/>
                        <a:ext cx="8259715" cy="411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133600" y="304800"/>
            <a:ext cx="563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IPA – Diseases or Functions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301946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Recent Published Evidence</a:t>
            </a:r>
            <a:endParaRPr lang="en-US" sz="3200" b="1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991302"/>
              </p:ext>
            </p:extLst>
          </p:nvPr>
        </p:nvGraphicFramePr>
        <p:xfrm>
          <a:off x="838200" y="1143000"/>
          <a:ext cx="7315200" cy="53658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983" name="Worksheet" r:id="rId4" imgW="10010857" imgH="7343730" progId="Excel.Sheet.12">
                  <p:embed/>
                </p:oleObj>
              </mc:Choice>
              <mc:Fallback>
                <p:oleObj name="Worksheet" r:id="rId4" imgW="10010857" imgH="734373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38200" y="1143000"/>
                        <a:ext cx="7315200" cy="53658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7500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Final Model Validation (n=34)</a:t>
            </a:r>
            <a:endParaRPr lang="en-US" sz="3200" b="1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822694"/>
              </p:ext>
            </p:extLst>
          </p:nvPr>
        </p:nvGraphicFramePr>
        <p:xfrm>
          <a:off x="609600" y="2057400"/>
          <a:ext cx="8184481" cy="137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046" name="Worksheet" r:id="rId4" imgW="8639122" imgH="1447740" progId="Excel.Sheet.12">
                  <p:embed/>
                </p:oleObj>
              </mc:Choice>
              <mc:Fallback>
                <p:oleObj name="Worksheet" r:id="rId4" imgW="8639122" imgH="144774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09600" y="2057400"/>
                        <a:ext cx="8184481" cy="1371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09600" y="1524000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Event: Recurrence/death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80913" y="4147066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Event: Recurrence</a:t>
            </a:r>
            <a:endParaRPr lang="en-US" b="1" dirty="0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7262929"/>
              </p:ext>
            </p:extLst>
          </p:nvPr>
        </p:nvGraphicFramePr>
        <p:xfrm>
          <a:off x="580913" y="4724400"/>
          <a:ext cx="8184261" cy="13157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047" name="Worksheet" r:id="rId7" imgW="8886833" imgH="1428840" progId="Excel.Sheet.12">
                  <p:embed/>
                </p:oleObj>
              </mc:Choice>
              <mc:Fallback>
                <p:oleObj name="Worksheet" r:id="rId7" imgW="8886833" imgH="142884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80913" y="4724400"/>
                        <a:ext cx="8184261" cy="13157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87923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81525" y="3568700"/>
            <a:ext cx="1447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AUC=0.79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64922" y="5998273"/>
            <a:ext cx="6955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By cutoff of risk score = -0.04, sensitivity=80% and specificity = 64%.  </a:t>
            </a:r>
            <a:endParaRPr lang="en-US" dirty="0"/>
          </a:p>
        </p:txBody>
      </p:sp>
      <p:pic>
        <p:nvPicPr>
          <p:cNvPr id="624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6173" y="76200"/>
            <a:ext cx="5505450" cy="501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64923" y="5134366"/>
            <a:ext cx="44355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Sensitivity: P(high risk | event at time t); </a:t>
            </a:r>
          </a:p>
          <a:p>
            <a:r>
              <a:rPr lang="en-US" dirty="0" smtClean="0"/>
              <a:t>Specificity = P(low risk | event-free at time t);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120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239000" y="4162023"/>
            <a:ext cx="1276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 = 0.023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203532" y="342325"/>
            <a:ext cx="312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Validation Set</a:t>
            </a:r>
            <a:endParaRPr lang="en-US" sz="3200" b="1" dirty="0"/>
          </a:p>
        </p:txBody>
      </p:sp>
      <p:pic>
        <p:nvPicPr>
          <p:cNvPr id="634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1447800"/>
            <a:ext cx="45339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743200" y="41910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 = 0.065</a:t>
            </a:r>
            <a:endParaRPr lang="en-US" dirty="0"/>
          </a:p>
        </p:txBody>
      </p:sp>
      <p:pic>
        <p:nvPicPr>
          <p:cNvPr id="6349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100" y="1371600"/>
            <a:ext cx="45339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09600" y="1524000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Cutoff: median of validation risk score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34000" y="1513268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Cutoff: median of train risk score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967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Ongoing …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 smtClean="0"/>
              <a:t>Any other predictive covariates missing?</a:t>
            </a:r>
          </a:p>
          <a:p>
            <a:r>
              <a:rPr lang="en-US" sz="2800" smtClean="0"/>
              <a:t>Non-molecule </a:t>
            </a:r>
            <a:r>
              <a:rPr lang="en-US" sz="2800" dirty="0" smtClean="0"/>
              <a:t>predictors parallel to miRNA predictors? </a:t>
            </a:r>
          </a:p>
          <a:p>
            <a:r>
              <a:rPr lang="en-US" sz="2800" dirty="0" smtClean="0"/>
              <a:t>Any covariates competing with miRNA biomarkers?</a:t>
            </a:r>
          </a:p>
          <a:p>
            <a:r>
              <a:rPr lang="en-US" sz="2800" dirty="0" smtClean="0"/>
              <a:t>Covariates forced into the model, or involving in variable/selection?  </a:t>
            </a:r>
          </a:p>
          <a:p>
            <a:r>
              <a:rPr lang="en-US" sz="2800" dirty="0" smtClean="0"/>
              <a:t>Does the “final” model still need further variable selection in terms of their parameter estimate and P values?</a:t>
            </a:r>
          </a:p>
          <a:p>
            <a:r>
              <a:rPr lang="en-US" sz="2800" dirty="0" smtClean="0"/>
              <a:t>More model selection methods? </a:t>
            </a:r>
          </a:p>
          <a:p>
            <a:r>
              <a:rPr lang="en-US" sz="2800" dirty="0" smtClean="0"/>
              <a:t>Will the recommended model comparison procedure work for other public/published data? </a:t>
            </a:r>
          </a:p>
          <a:p>
            <a:r>
              <a:rPr lang="en-US" sz="2800" dirty="0" smtClean="0"/>
              <a:t>Can the proposed miRNA signature be validated in other independent studies? </a:t>
            </a:r>
          </a:p>
          <a:p>
            <a:pPr marL="0" indent="0">
              <a:buNone/>
            </a:pPr>
            <a:r>
              <a:rPr lang="en-US" sz="2800" dirty="0" smtClean="0"/>
              <a:t> 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744031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76200"/>
            <a:ext cx="8001000" cy="914400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Reference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486400"/>
          </a:xfrm>
        </p:spPr>
        <p:txBody>
          <a:bodyPr>
            <a:normAutofit fontScale="92500" lnSpcReduction="20000"/>
          </a:bodyPr>
          <a:lstStyle/>
          <a:p>
            <a:pPr>
              <a:buFont typeface="+mj-lt"/>
              <a:buAutoNum type="arabicPeriod"/>
            </a:pPr>
            <a:r>
              <a:rPr lang="en-US" sz="1500" dirty="0" err="1" smtClean="0"/>
              <a:t>Heagerty</a:t>
            </a:r>
            <a:r>
              <a:rPr lang="en-US" sz="1500" dirty="0" smtClean="0"/>
              <a:t> PJ, Lumley T, Pepe MS. Time dependent ROC curves for censored survival data and a diagnostic marker. Biometrics 2000; 56: 337-44. </a:t>
            </a:r>
          </a:p>
          <a:p>
            <a:pPr>
              <a:buFont typeface="+mj-lt"/>
              <a:buAutoNum type="arabicPeriod"/>
            </a:pPr>
            <a:r>
              <a:rPr lang="en-US" sz="1500" dirty="0" smtClean="0"/>
              <a:t>Simon RM, Subramanian J, Li MC, Menezes S. Using cross-validation to evaluate predictive accuracy of survival risk classifiers based on high-dimensional data. Briefings in Bioinformatics. 2011; 12(3): 203-214. </a:t>
            </a:r>
            <a:endParaRPr lang="en-US" sz="1500" dirty="0"/>
          </a:p>
          <a:p>
            <a:pPr>
              <a:buFont typeface="+mj-lt"/>
              <a:buAutoNum type="arabicPeriod"/>
            </a:pPr>
            <a:r>
              <a:rPr lang="en-US" sz="1500" dirty="0" err="1" smtClean="0"/>
              <a:t>Tibshirani</a:t>
            </a:r>
            <a:r>
              <a:rPr lang="en-US" sz="1500" dirty="0" smtClean="0"/>
              <a:t> R. The lasso method for variable selection in the Cox model. Statist. Med.. 1997; 16: 385-395.  </a:t>
            </a:r>
          </a:p>
          <a:p>
            <a:pPr>
              <a:buFont typeface="+mj-lt"/>
              <a:buAutoNum type="arabicPeriod"/>
            </a:pPr>
            <a:r>
              <a:rPr lang="en-US" sz="1500" dirty="0" smtClean="0"/>
              <a:t>He </a:t>
            </a:r>
            <a:r>
              <a:rPr lang="en-US" sz="1500" dirty="0"/>
              <a:t>XH, Zhu W, Yuan P, Jiang S, Li D, Zhang HW, Liu MF. </a:t>
            </a:r>
            <a:r>
              <a:rPr lang="en-US" sz="1500" b="1" dirty="0">
                <a:hlinkClick r:id="rId2"/>
              </a:rPr>
              <a:t>miR-155</a:t>
            </a:r>
            <a:r>
              <a:rPr lang="en-US" sz="1500" dirty="0">
                <a:hlinkClick r:id="rId2"/>
              </a:rPr>
              <a:t> downregulates ErbB2 and suppresses ErbB2-induced malignant transformation of </a:t>
            </a:r>
            <a:r>
              <a:rPr lang="en-US" sz="1500" b="1" dirty="0">
                <a:hlinkClick r:id="rId2"/>
              </a:rPr>
              <a:t>breast</a:t>
            </a:r>
            <a:r>
              <a:rPr lang="en-US" sz="1500" dirty="0">
                <a:hlinkClick r:id="rId2"/>
              </a:rPr>
              <a:t> epithelial cells.</a:t>
            </a:r>
            <a:r>
              <a:rPr lang="en-US" sz="1500" dirty="0"/>
              <a:t> Oncogene. 2016 Nov 17;35(46):6015-6025. </a:t>
            </a:r>
          </a:p>
          <a:p>
            <a:pPr>
              <a:buFont typeface="+mj-lt"/>
              <a:buAutoNum type="arabicPeriod"/>
            </a:pPr>
            <a:r>
              <a:rPr lang="pt-BR" sz="1500" dirty="0" smtClean="0"/>
              <a:t>Tiago </a:t>
            </a:r>
            <a:r>
              <a:rPr lang="pt-BR" sz="1500" dirty="0"/>
              <a:t>DM, Conceição N, Caiado H, Laizé V, Cancela ML. </a:t>
            </a:r>
            <a:r>
              <a:rPr lang="en-US" sz="1500" dirty="0">
                <a:hlinkClick r:id="rId3"/>
              </a:rPr>
              <a:t>Matrix </a:t>
            </a:r>
            <a:r>
              <a:rPr lang="en-US" sz="1500" dirty="0" err="1">
                <a:hlinkClick r:id="rId3"/>
              </a:rPr>
              <a:t>Gla</a:t>
            </a:r>
            <a:r>
              <a:rPr lang="en-US" sz="1500" dirty="0">
                <a:hlinkClick r:id="rId3"/>
              </a:rPr>
              <a:t> protein repression by </a:t>
            </a:r>
            <a:r>
              <a:rPr lang="en-US" sz="1500" b="1" dirty="0">
                <a:hlinkClick r:id="rId3"/>
              </a:rPr>
              <a:t>miR-155</a:t>
            </a:r>
            <a:r>
              <a:rPr lang="en-US" sz="1500" dirty="0">
                <a:hlinkClick r:id="rId3"/>
              </a:rPr>
              <a:t> promotes oncogenic signals in </a:t>
            </a:r>
            <a:r>
              <a:rPr lang="en-US" sz="1500" b="1" dirty="0">
                <a:hlinkClick r:id="rId3"/>
              </a:rPr>
              <a:t>breast cancer</a:t>
            </a:r>
            <a:r>
              <a:rPr lang="en-US" sz="1500" dirty="0">
                <a:hlinkClick r:id="rId3"/>
              </a:rPr>
              <a:t> MCF-7 cells.</a:t>
            </a:r>
            <a:r>
              <a:rPr lang="nb-NO" sz="1500" dirty="0"/>
              <a:t> FEBS Lett. 2016 Apr;590(8):1234-41. </a:t>
            </a:r>
            <a:endParaRPr lang="nb-NO" sz="1500" dirty="0" smtClean="0"/>
          </a:p>
          <a:p>
            <a:pPr>
              <a:buFont typeface="+mj-lt"/>
              <a:buAutoNum type="arabicPeriod"/>
            </a:pPr>
            <a:r>
              <a:rPr lang="en-US" sz="1500" dirty="0" err="1" smtClean="0"/>
              <a:t>Hemmatzadeh</a:t>
            </a:r>
            <a:r>
              <a:rPr lang="en-US" sz="1500" dirty="0" smtClean="0"/>
              <a:t> </a:t>
            </a:r>
            <a:r>
              <a:rPr lang="en-US" sz="1500" dirty="0"/>
              <a:t>M, </a:t>
            </a:r>
            <a:r>
              <a:rPr lang="en-US" sz="1500" dirty="0" err="1"/>
              <a:t>Mohammadi</a:t>
            </a:r>
            <a:r>
              <a:rPr lang="en-US" sz="1500" dirty="0"/>
              <a:t> H, </a:t>
            </a:r>
            <a:r>
              <a:rPr lang="en-US" sz="1500" dirty="0" err="1"/>
              <a:t>Jadidi-Niaragh</a:t>
            </a:r>
            <a:r>
              <a:rPr lang="en-US" sz="1500" dirty="0"/>
              <a:t> F, </a:t>
            </a:r>
            <a:r>
              <a:rPr lang="en-US" sz="1500" dirty="0" err="1"/>
              <a:t>Asghari</a:t>
            </a:r>
            <a:r>
              <a:rPr lang="en-US" sz="1500" dirty="0"/>
              <a:t> F, </a:t>
            </a:r>
            <a:r>
              <a:rPr lang="en-US" sz="1500" dirty="0" err="1"/>
              <a:t>Yousefi</a:t>
            </a:r>
            <a:r>
              <a:rPr lang="en-US" sz="1500" dirty="0"/>
              <a:t> M. </a:t>
            </a:r>
            <a:r>
              <a:rPr lang="en-US" sz="1500" dirty="0">
                <a:hlinkClick r:id="rId4"/>
              </a:rPr>
              <a:t>The role of </a:t>
            </a:r>
            <a:r>
              <a:rPr lang="en-US" sz="1500" dirty="0" err="1">
                <a:hlinkClick r:id="rId4"/>
              </a:rPr>
              <a:t>oncomirs</a:t>
            </a:r>
            <a:r>
              <a:rPr lang="en-US" sz="1500" dirty="0">
                <a:hlinkClick r:id="rId4"/>
              </a:rPr>
              <a:t> in the pathogenesis and treatment of </a:t>
            </a:r>
            <a:r>
              <a:rPr lang="en-US" sz="1500" b="1" dirty="0">
                <a:hlinkClick r:id="rId4"/>
              </a:rPr>
              <a:t>breast cancer</a:t>
            </a:r>
            <a:r>
              <a:rPr lang="en-US" sz="1500" dirty="0">
                <a:hlinkClick r:id="rId4"/>
              </a:rPr>
              <a:t>.</a:t>
            </a:r>
            <a:r>
              <a:rPr lang="en-US" sz="1500" dirty="0"/>
              <a:t> Biomed </a:t>
            </a:r>
            <a:r>
              <a:rPr lang="en-US" sz="1500" dirty="0" err="1"/>
              <a:t>Pharmacother</a:t>
            </a:r>
            <a:r>
              <a:rPr lang="en-US" sz="1500" dirty="0"/>
              <a:t>. 2016 Mar;78:129-39. </a:t>
            </a:r>
            <a:endParaRPr lang="en-US" sz="1500" dirty="0" smtClean="0"/>
          </a:p>
          <a:p>
            <a:pPr>
              <a:buFont typeface="+mj-lt"/>
              <a:buAutoNum type="arabicPeriod"/>
            </a:pPr>
            <a:r>
              <a:rPr lang="en-US" sz="1500" dirty="0" smtClean="0"/>
              <a:t>Kim </a:t>
            </a:r>
            <a:r>
              <a:rPr lang="en-US" sz="1500" dirty="0"/>
              <a:t>S, Song JH, Kim S, Qu P, Martin BK, </a:t>
            </a:r>
            <a:r>
              <a:rPr lang="en-US" sz="1500" dirty="0" err="1"/>
              <a:t>Sehareen</a:t>
            </a:r>
            <a:r>
              <a:rPr lang="en-US" sz="1500" dirty="0"/>
              <a:t> WS, Haines DC, Lin PC, Sharan SK, Chang S. </a:t>
            </a:r>
            <a:r>
              <a:rPr lang="en-US" sz="1500" dirty="0">
                <a:hlinkClick r:id="rId5"/>
              </a:rPr>
              <a:t>Loss of oncogenic </a:t>
            </a:r>
            <a:r>
              <a:rPr lang="en-US" sz="1500" b="1" dirty="0">
                <a:hlinkClick r:id="rId5"/>
              </a:rPr>
              <a:t>miR-155</a:t>
            </a:r>
            <a:r>
              <a:rPr lang="en-US" sz="1500" dirty="0">
                <a:hlinkClick r:id="rId5"/>
              </a:rPr>
              <a:t> in tumor cells promotes tumor growth by enhancing C/EBP-</a:t>
            </a:r>
            <a:r>
              <a:rPr lang="el-GR" sz="1500" dirty="0">
                <a:hlinkClick r:id="rId5"/>
              </a:rPr>
              <a:t>β-</a:t>
            </a:r>
            <a:r>
              <a:rPr lang="en-US" sz="1500" dirty="0">
                <a:hlinkClick r:id="rId5"/>
              </a:rPr>
              <a:t>mediated MDSC infiltration.</a:t>
            </a:r>
            <a:r>
              <a:rPr lang="en-US" sz="1500" dirty="0"/>
              <a:t> </a:t>
            </a:r>
            <a:r>
              <a:rPr lang="en-US" sz="1500" dirty="0" err="1"/>
              <a:t>Oncotarget</a:t>
            </a:r>
            <a:r>
              <a:rPr lang="en-US" sz="1500" dirty="0"/>
              <a:t>. 2016 Mar 8;7(10):11094-112. </a:t>
            </a:r>
            <a:endParaRPr lang="en-US" sz="1500" dirty="0" smtClean="0"/>
          </a:p>
          <a:p>
            <a:pPr>
              <a:buFont typeface="+mj-lt"/>
              <a:buAutoNum type="arabicPeriod"/>
            </a:pPr>
            <a:r>
              <a:rPr lang="en-US" sz="1500" dirty="0" err="1" smtClean="0"/>
              <a:t>Petrović</a:t>
            </a:r>
            <a:r>
              <a:rPr lang="en-US" sz="1500" dirty="0" smtClean="0"/>
              <a:t> </a:t>
            </a:r>
            <a:r>
              <a:rPr lang="en-US" sz="1500" dirty="0"/>
              <a:t>N, </a:t>
            </a:r>
            <a:r>
              <a:rPr lang="en-US" sz="1500" dirty="0" err="1"/>
              <a:t>Kolaković</a:t>
            </a:r>
            <a:r>
              <a:rPr lang="en-US" sz="1500" dirty="0"/>
              <a:t> A, </a:t>
            </a:r>
            <a:r>
              <a:rPr lang="en-US" sz="1500" dirty="0" err="1"/>
              <a:t>Stanković</a:t>
            </a:r>
            <a:r>
              <a:rPr lang="en-US" sz="1500" dirty="0"/>
              <a:t> A, </a:t>
            </a:r>
            <a:r>
              <a:rPr lang="en-US" sz="1500" dirty="0" err="1"/>
              <a:t>Lukić</a:t>
            </a:r>
            <a:r>
              <a:rPr lang="en-US" sz="1500" dirty="0"/>
              <a:t> S, </a:t>
            </a:r>
            <a:r>
              <a:rPr lang="en-US" sz="1500" dirty="0" err="1"/>
              <a:t>Řami</a:t>
            </a:r>
            <a:r>
              <a:rPr lang="en-US" sz="1500" dirty="0"/>
              <a:t> A, </a:t>
            </a:r>
            <a:r>
              <a:rPr lang="en-US" sz="1500" dirty="0" err="1"/>
              <a:t>Ivković</a:t>
            </a:r>
            <a:r>
              <a:rPr lang="en-US" sz="1500" dirty="0"/>
              <a:t> M, </a:t>
            </a:r>
            <a:r>
              <a:rPr lang="en-US" sz="1500" dirty="0" err="1"/>
              <a:t>Mandušić</a:t>
            </a:r>
            <a:r>
              <a:rPr lang="en-US" sz="1500" dirty="0"/>
              <a:t> V. </a:t>
            </a:r>
            <a:r>
              <a:rPr lang="en-US" sz="1500" b="1" dirty="0">
                <a:hlinkClick r:id="rId6"/>
              </a:rPr>
              <a:t>MiR-155</a:t>
            </a:r>
            <a:r>
              <a:rPr lang="en-US" sz="1500" dirty="0">
                <a:hlinkClick r:id="rId6"/>
              </a:rPr>
              <a:t> expression level changes might be associated with initial phases of </a:t>
            </a:r>
            <a:r>
              <a:rPr lang="en-US" sz="1500" b="1" dirty="0">
                <a:hlinkClick r:id="rId6"/>
              </a:rPr>
              <a:t>breast cancer</a:t>
            </a:r>
            <a:r>
              <a:rPr lang="en-US" sz="1500" dirty="0">
                <a:hlinkClick r:id="rId6"/>
              </a:rPr>
              <a:t> pathogenesis and lymph-node metastasis.</a:t>
            </a:r>
            <a:r>
              <a:rPr lang="en-US" sz="1500" dirty="0"/>
              <a:t> </a:t>
            </a:r>
            <a:r>
              <a:rPr lang="en-US" sz="1500" b="1" dirty="0"/>
              <a:t>Cancer</a:t>
            </a:r>
            <a:r>
              <a:rPr lang="en-US" sz="1500" dirty="0"/>
              <a:t> </a:t>
            </a:r>
            <a:r>
              <a:rPr lang="en-US" sz="1500" dirty="0" err="1"/>
              <a:t>Biomark</a:t>
            </a:r>
            <a:r>
              <a:rPr lang="en-US" sz="1500" dirty="0"/>
              <a:t>. 2016;16(3):</a:t>
            </a:r>
            <a:r>
              <a:rPr lang="en-US" sz="1500" dirty="0" smtClean="0"/>
              <a:t>385-94.</a:t>
            </a:r>
          </a:p>
          <a:p>
            <a:pPr>
              <a:buFont typeface="+mj-lt"/>
              <a:buAutoNum type="arabicPeriod"/>
            </a:pPr>
            <a:r>
              <a:rPr lang="en-US" sz="1500" dirty="0" smtClean="0"/>
              <a:t>V</a:t>
            </a:r>
            <a:r>
              <a:rPr lang="en-US" sz="1500" dirty="0"/>
              <a:t>. </a:t>
            </a:r>
            <a:r>
              <a:rPr lang="en-US" sz="1500" dirty="0" err="1"/>
              <a:t>Tembe</a:t>
            </a:r>
            <a:r>
              <a:rPr lang="en-US" sz="1500" dirty="0"/>
              <a:t>, S.-J. Schramm, M.S. Stark, </a:t>
            </a:r>
            <a:r>
              <a:rPr lang="en-US" sz="1500" i="1" dirty="0"/>
              <a:t>et al. </a:t>
            </a:r>
            <a:r>
              <a:rPr lang="en-US" sz="1500" dirty="0"/>
              <a:t>microRNA and mRNA expression profiling in metastatic melanoma reveal associations with BRAF mutation and patient prognosis Pigment Cell Melanoma Res, 28 (2014), pp. </a:t>
            </a:r>
            <a:r>
              <a:rPr lang="en-US" sz="1500" dirty="0" smtClean="0"/>
              <a:t>254–266.</a:t>
            </a:r>
          </a:p>
          <a:p>
            <a:pPr>
              <a:buFont typeface="+mj-lt"/>
              <a:buAutoNum type="arabicPeriod"/>
            </a:pPr>
            <a:r>
              <a:rPr lang="en-US" sz="1500" dirty="0" err="1" smtClean="0"/>
              <a:t>Jayawardana</a:t>
            </a:r>
            <a:r>
              <a:rPr lang="en-US" sz="1500" dirty="0" smtClean="0"/>
              <a:t> </a:t>
            </a:r>
            <a:r>
              <a:rPr lang="en-US" sz="1500" dirty="0"/>
              <a:t>K, Schramm SJ, </a:t>
            </a:r>
            <a:r>
              <a:rPr lang="en-US" sz="1500" dirty="0" err="1"/>
              <a:t>Tembe</a:t>
            </a:r>
            <a:r>
              <a:rPr lang="en-US" sz="1500" dirty="0"/>
              <a:t> V, Mueller S, Thompson JF, </a:t>
            </a:r>
            <a:r>
              <a:rPr lang="en-US" sz="1500" dirty="0" err="1"/>
              <a:t>Scolyer</a:t>
            </a:r>
            <a:r>
              <a:rPr lang="en-US" sz="1500" dirty="0"/>
              <a:t> RA, Mann GJ, Yang J. </a:t>
            </a:r>
            <a:r>
              <a:rPr lang="en-US" sz="1500" dirty="0">
                <a:hlinkClick r:id="rId7"/>
              </a:rPr>
              <a:t>Identification, Review, and Systematic Cross-Validation of microRNA Prognostic Signatures in Metastatic Melanoma.</a:t>
            </a:r>
            <a:r>
              <a:rPr lang="en-US" sz="1500" dirty="0"/>
              <a:t> </a:t>
            </a:r>
            <a:r>
              <a:rPr lang="nl-NL" sz="1500" dirty="0"/>
              <a:t>J Invest Dermatol. 2016 Jan;136(1):</a:t>
            </a:r>
            <a:r>
              <a:rPr lang="nl-NL" sz="1500" dirty="0" smtClean="0"/>
              <a:t>245-54.</a:t>
            </a:r>
          </a:p>
          <a:p>
            <a:pPr>
              <a:buFont typeface="+mj-lt"/>
              <a:buAutoNum type="arabicPeriod"/>
            </a:pPr>
            <a:r>
              <a:rPr lang="en-US" sz="1500" dirty="0" smtClean="0"/>
              <a:t>Zhang </a:t>
            </a:r>
            <a:r>
              <a:rPr lang="en-US" sz="1500" dirty="0"/>
              <a:t>R, Li Y, Dong X, Peng L, Nie X. </a:t>
            </a:r>
            <a:r>
              <a:rPr lang="en-US" sz="1500" b="1" dirty="0">
                <a:hlinkClick r:id="rId8"/>
              </a:rPr>
              <a:t>MiR-363</a:t>
            </a:r>
            <a:r>
              <a:rPr lang="en-US" sz="1500" dirty="0">
                <a:hlinkClick r:id="rId8"/>
              </a:rPr>
              <a:t> sensitizes cisplatin-induced apoptosis targeting in Mcl-1 in </a:t>
            </a:r>
            <a:r>
              <a:rPr lang="en-US" sz="1500" b="1" dirty="0">
                <a:hlinkClick r:id="rId8"/>
              </a:rPr>
              <a:t>breast cancer</a:t>
            </a:r>
            <a:r>
              <a:rPr lang="en-US" sz="1500" dirty="0">
                <a:hlinkClick r:id="rId8"/>
              </a:rPr>
              <a:t>.</a:t>
            </a:r>
            <a:r>
              <a:rPr lang="en-US" sz="1500" dirty="0"/>
              <a:t> Med </a:t>
            </a:r>
            <a:r>
              <a:rPr lang="en-US" sz="1500" dirty="0" err="1"/>
              <a:t>Oncol</a:t>
            </a:r>
            <a:r>
              <a:rPr lang="en-US" sz="1500" dirty="0"/>
              <a:t>. 2014 Dec;31(12):</a:t>
            </a:r>
            <a:r>
              <a:rPr lang="en-US" sz="1500" dirty="0" smtClean="0"/>
              <a:t>347.</a:t>
            </a:r>
          </a:p>
          <a:p>
            <a:pPr>
              <a:buFont typeface="+mj-lt"/>
              <a:buAutoNum type="arabicPeriod"/>
            </a:pPr>
            <a:r>
              <a:rPr lang="en-US" sz="1500" dirty="0" smtClean="0"/>
              <a:t>Beltran </a:t>
            </a:r>
            <a:r>
              <a:rPr lang="en-US" sz="1500" dirty="0"/>
              <a:t>AS, Russo A, Lara H, Fan C, </a:t>
            </a:r>
            <a:r>
              <a:rPr lang="en-US" sz="1500" dirty="0" err="1"/>
              <a:t>Lizardi</a:t>
            </a:r>
            <a:r>
              <a:rPr lang="en-US" sz="1500" dirty="0"/>
              <a:t> PM, </a:t>
            </a:r>
            <a:r>
              <a:rPr lang="en-US" sz="1500" dirty="0" err="1"/>
              <a:t>Blancafort</a:t>
            </a:r>
            <a:r>
              <a:rPr lang="en-US" sz="1500" dirty="0"/>
              <a:t> </a:t>
            </a:r>
            <a:r>
              <a:rPr lang="en-US" sz="1500" dirty="0" err="1"/>
              <a:t>P.</a:t>
            </a:r>
            <a:r>
              <a:rPr lang="en-US" sz="1500" dirty="0" err="1">
                <a:hlinkClick r:id="rId9"/>
              </a:rPr>
              <a:t>Suppression</a:t>
            </a:r>
            <a:r>
              <a:rPr lang="en-US" sz="1500" dirty="0">
                <a:hlinkClick r:id="rId9"/>
              </a:rPr>
              <a:t> of </a:t>
            </a:r>
            <a:r>
              <a:rPr lang="en-US" sz="1500" b="1" dirty="0">
                <a:hlinkClick r:id="rId9"/>
              </a:rPr>
              <a:t>breast</a:t>
            </a:r>
            <a:r>
              <a:rPr lang="en-US" sz="1500" dirty="0">
                <a:hlinkClick r:id="rId9"/>
              </a:rPr>
              <a:t> tumor growth and metastasis by an engineered transcription factor.</a:t>
            </a:r>
            <a:r>
              <a:rPr lang="en-US" sz="1500" dirty="0"/>
              <a:t> </a:t>
            </a:r>
            <a:r>
              <a:rPr lang="en-US" sz="1500" dirty="0" err="1"/>
              <a:t>PLoS</a:t>
            </a:r>
            <a:r>
              <a:rPr lang="en-US" sz="1500" dirty="0"/>
              <a:t> One. 2011;6(9):e24595.   </a:t>
            </a:r>
          </a:p>
          <a:p>
            <a:pPr marL="0" indent="0">
              <a:buNone/>
            </a:pPr>
            <a:endParaRPr lang="nl-NL" sz="1400" dirty="0" smtClean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7239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762000"/>
            <a:ext cx="8382000" cy="6019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500" dirty="0" smtClean="0"/>
              <a:t>13.    Hu </a:t>
            </a:r>
            <a:r>
              <a:rPr lang="en-US" sz="1500" dirty="0"/>
              <a:t>F, Min J, Cao X, Liu L, Ge Z, Hu J, Li X. </a:t>
            </a:r>
            <a:r>
              <a:rPr lang="en-US" sz="1500" b="1" dirty="0">
                <a:hlinkClick r:id="rId2"/>
              </a:rPr>
              <a:t>MiR-363</a:t>
            </a:r>
            <a:r>
              <a:rPr lang="en-US" sz="1500" dirty="0">
                <a:hlinkClick r:id="rId2"/>
              </a:rPr>
              <a:t>-3p inhibits the epithelial-to-mesenchymal </a:t>
            </a:r>
            <a:r>
              <a:rPr lang="en-US" sz="1500" dirty="0" smtClean="0">
                <a:hlinkClick r:id="rId2"/>
              </a:rPr>
              <a:t>transition </a:t>
            </a:r>
            <a:r>
              <a:rPr lang="en-US" sz="1500" dirty="0">
                <a:hlinkClick r:id="rId2"/>
              </a:rPr>
              <a:t>and suppresses metastasis in colorectal cancer by targeting Sox4.</a:t>
            </a:r>
            <a:r>
              <a:rPr lang="en-US" sz="1500" dirty="0"/>
              <a:t> </a:t>
            </a:r>
            <a:r>
              <a:rPr lang="en-US" sz="1500" dirty="0" err="1"/>
              <a:t>Biochem</a:t>
            </a:r>
            <a:r>
              <a:rPr lang="en-US" sz="1500" dirty="0"/>
              <a:t> </a:t>
            </a:r>
            <a:r>
              <a:rPr lang="en-US" sz="1500" dirty="0" err="1"/>
              <a:t>Biophys</a:t>
            </a:r>
            <a:r>
              <a:rPr lang="en-US" sz="1500" dirty="0"/>
              <a:t> Res </a:t>
            </a:r>
            <a:r>
              <a:rPr lang="en-US" sz="1500" dirty="0" err="1"/>
              <a:t>Commun</a:t>
            </a:r>
            <a:r>
              <a:rPr lang="en-US" sz="1500" dirty="0"/>
              <a:t>. 2016 May 20;474(1):</a:t>
            </a:r>
            <a:r>
              <a:rPr lang="en-US" sz="1500" dirty="0" smtClean="0"/>
              <a:t>35-42..</a:t>
            </a:r>
          </a:p>
          <a:p>
            <a:pPr marL="0" indent="0">
              <a:buNone/>
            </a:pPr>
            <a:r>
              <a:rPr lang="en-US" sz="1500" dirty="0" smtClean="0"/>
              <a:t>13</a:t>
            </a:r>
            <a:r>
              <a:rPr lang="en-US" sz="1500" dirty="0"/>
              <a:t>. Khuu C, </a:t>
            </a:r>
            <a:r>
              <a:rPr lang="en-US" sz="1500" dirty="0" err="1"/>
              <a:t>Sehic</a:t>
            </a:r>
            <a:r>
              <a:rPr lang="en-US" sz="1500" dirty="0"/>
              <a:t> A, </a:t>
            </a:r>
            <a:r>
              <a:rPr lang="en-US" sz="1500" dirty="0" err="1"/>
              <a:t>Eide</a:t>
            </a:r>
            <a:r>
              <a:rPr lang="en-US" sz="1500" dirty="0"/>
              <a:t> L, </a:t>
            </a:r>
            <a:r>
              <a:rPr lang="en-US" sz="1500" dirty="0" err="1"/>
              <a:t>Osmundsen</a:t>
            </a:r>
            <a:r>
              <a:rPr lang="en-US" sz="1500" dirty="0"/>
              <a:t> H. </a:t>
            </a:r>
            <a:r>
              <a:rPr lang="en-US" sz="1500" dirty="0">
                <a:hlinkClick r:id="rId3"/>
              </a:rPr>
              <a:t>Anti-proliferative properties of miR-20b and </a:t>
            </a:r>
            <a:r>
              <a:rPr lang="en-US" sz="1500" b="1" dirty="0">
                <a:hlinkClick r:id="rId3"/>
              </a:rPr>
              <a:t>miR-363</a:t>
            </a:r>
            <a:r>
              <a:rPr lang="en-US" sz="1500" dirty="0">
                <a:hlinkClick r:id="rId3"/>
              </a:rPr>
              <a:t> from the miR-106a-363 cluster on human carcinoma cells.</a:t>
            </a:r>
            <a:r>
              <a:rPr lang="en-US" sz="1500" dirty="0"/>
              <a:t> </a:t>
            </a:r>
            <a:r>
              <a:rPr lang="en-US" sz="1500" dirty="0" err="1"/>
              <a:t>Microrna</a:t>
            </a:r>
            <a:r>
              <a:rPr lang="en-US" sz="1500" dirty="0"/>
              <a:t>. 2016 Mar 22.</a:t>
            </a:r>
          </a:p>
          <a:p>
            <a:pPr marL="0" indent="0">
              <a:buNone/>
            </a:pPr>
            <a:r>
              <a:rPr lang="en-US" sz="1500" dirty="0"/>
              <a:t>14. </a:t>
            </a:r>
            <a:r>
              <a:rPr lang="en-US" sz="1500" dirty="0" smtClean="0"/>
              <a:t>   Song </a:t>
            </a:r>
            <a:r>
              <a:rPr lang="en-US" sz="1500" dirty="0"/>
              <a:t>B, Yan J, Liu C, Zhou H, Zheng Y. </a:t>
            </a:r>
            <a:r>
              <a:rPr lang="en-US" sz="1500" dirty="0">
                <a:hlinkClick r:id="rId4"/>
              </a:rPr>
              <a:t>Tumor Suppressor Role of </a:t>
            </a:r>
            <a:r>
              <a:rPr lang="en-US" sz="1500" b="1" dirty="0">
                <a:hlinkClick r:id="rId4"/>
              </a:rPr>
              <a:t>miR-363</a:t>
            </a:r>
            <a:r>
              <a:rPr lang="en-US" sz="1500" dirty="0">
                <a:hlinkClick r:id="rId4"/>
              </a:rPr>
              <a:t>-3p in Gastric Cancer.</a:t>
            </a:r>
            <a:r>
              <a:rPr lang="en-US" sz="1500" dirty="0"/>
              <a:t> Med </a:t>
            </a:r>
            <a:r>
              <a:rPr lang="en-US" sz="1500" dirty="0" err="1"/>
              <a:t>Sci</a:t>
            </a:r>
            <a:r>
              <a:rPr lang="en-US" sz="1500" dirty="0"/>
              <a:t> </a:t>
            </a:r>
            <a:r>
              <a:rPr lang="en-US" sz="1500" dirty="0" err="1"/>
              <a:t>Monit</a:t>
            </a:r>
            <a:r>
              <a:rPr lang="en-US" sz="1500" dirty="0"/>
              <a:t>. 2015 Dec 28;21:4074-80</a:t>
            </a:r>
            <a:r>
              <a:rPr lang="en-US" sz="1500" dirty="0" smtClean="0"/>
              <a:t>.</a:t>
            </a:r>
          </a:p>
          <a:p>
            <a:pPr marL="0" indent="0">
              <a:buNone/>
            </a:pPr>
            <a:r>
              <a:rPr lang="en-US" sz="1500" dirty="0" smtClean="0"/>
              <a:t>15. Li </a:t>
            </a:r>
            <a:r>
              <a:rPr lang="en-US" sz="1500" dirty="0"/>
              <a:t>Y, Chen D, Li Y, Jin L, Liu J, Su Z, Qi Z, Shi M, Jiang Z, Ni L, Yang S, </a:t>
            </a:r>
            <a:r>
              <a:rPr lang="en-US" sz="1500" dirty="0" err="1"/>
              <a:t>Gui</a:t>
            </a:r>
            <a:r>
              <a:rPr lang="en-US" sz="1500" dirty="0"/>
              <a:t> Y, Mao X, Chen Y, Lai Y</a:t>
            </a:r>
            <a:r>
              <a:rPr lang="en-US" sz="1500" dirty="0" smtClean="0"/>
              <a:t>. </a:t>
            </a:r>
            <a:r>
              <a:rPr lang="en-US" sz="1500" dirty="0" smtClean="0">
                <a:hlinkClick r:id="rId5"/>
              </a:rPr>
              <a:t>Oncogenic </a:t>
            </a:r>
            <a:r>
              <a:rPr lang="en-US" sz="1500" dirty="0" err="1">
                <a:hlinkClick r:id="rId5"/>
              </a:rPr>
              <a:t>cAMP</a:t>
            </a:r>
            <a:r>
              <a:rPr lang="en-US" sz="1500" dirty="0">
                <a:hlinkClick r:id="rId5"/>
              </a:rPr>
              <a:t> responsive element binding protein 1 is overexpressed upon loss of tumor suppressive miR-10b-5p and </a:t>
            </a:r>
            <a:r>
              <a:rPr lang="en-US" sz="1500" b="1" dirty="0">
                <a:hlinkClick r:id="rId5"/>
              </a:rPr>
              <a:t>miR-363</a:t>
            </a:r>
            <a:r>
              <a:rPr lang="en-US" sz="1500" dirty="0">
                <a:hlinkClick r:id="rId5"/>
              </a:rPr>
              <a:t>-3p in renal cancer</a:t>
            </a:r>
            <a:r>
              <a:rPr lang="en-US" sz="1500" dirty="0" smtClean="0">
                <a:hlinkClick r:id="rId5"/>
              </a:rPr>
              <a:t>.</a:t>
            </a:r>
            <a:r>
              <a:rPr lang="en-US" sz="1500" dirty="0" smtClean="0"/>
              <a:t> </a:t>
            </a:r>
            <a:r>
              <a:rPr lang="en-US" sz="1500" dirty="0" err="1" smtClean="0"/>
              <a:t>Oncol</a:t>
            </a:r>
            <a:r>
              <a:rPr lang="en-US" sz="1500" dirty="0" smtClean="0"/>
              <a:t> </a:t>
            </a:r>
            <a:r>
              <a:rPr lang="en-US" sz="1500" dirty="0"/>
              <a:t>Rep. 2016 Apr;35(4):1967-78</a:t>
            </a:r>
            <a:r>
              <a:rPr lang="en-US" sz="1500" dirty="0" smtClean="0"/>
              <a:t>.</a:t>
            </a:r>
          </a:p>
          <a:p>
            <a:pPr marL="0" indent="0">
              <a:buNone/>
            </a:pPr>
            <a:r>
              <a:rPr lang="en-US" sz="1500" dirty="0" smtClean="0"/>
              <a:t>16. Rainy </a:t>
            </a:r>
            <a:r>
              <a:rPr lang="en-US" sz="1500" dirty="0"/>
              <a:t>N, </a:t>
            </a:r>
            <a:r>
              <a:rPr lang="en-US" sz="1500" dirty="0" err="1"/>
              <a:t>Zayoud</a:t>
            </a:r>
            <a:r>
              <a:rPr lang="en-US" sz="1500" dirty="0"/>
              <a:t> M, </a:t>
            </a:r>
            <a:r>
              <a:rPr lang="en-US" sz="1500" dirty="0" err="1"/>
              <a:t>Kloog</a:t>
            </a:r>
            <a:r>
              <a:rPr lang="en-US" sz="1500" dirty="0"/>
              <a:t> Y, </a:t>
            </a:r>
            <a:r>
              <a:rPr lang="en-US" sz="1500" dirty="0" err="1"/>
              <a:t>Rechavi</a:t>
            </a:r>
            <a:r>
              <a:rPr lang="en-US" sz="1500" dirty="0"/>
              <a:t> O, Goldstein I. </a:t>
            </a:r>
            <a:r>
              <a:rPr lang="en-US" sz="1500" dirty="0">
                <a:hlinkClick r:id="rId6"/>
              </a:rPr>
              <a:t>Viral </a:t>
            </a:r>
            <a:r>
              <a:rPr lang="en-US" sz="1500" dirty="0" err="1">
                <a:hlinkClick r:id="rId6"/>
              </a:rPr>
              <a:t>oncomiR</a:t>
            </a:r>
            <a:r>
              <a:rPr lang="en-US" sz="1500" dirty="0">
                <a:hlinkClick r:id="rId6"/>
              </a:rPr>
              <a:t> spreading between B and T cells is employed by Kaposi's sarcoma herpesvirus to induce non-cell-autonomous target gene regulation.</a:t>
            </a:r>
            <a:r>
              <a:rPr lang="en-US" sz="1500" dirty="0"/>
              <a:t> </a:t>
            </a:r>
            <a:r>
              <a:rPr lang="en-US" sz="1500" dirty="0" err="1"/>
              <a:t>Oncotarget</a:t>
            </a:r>
            <a:r>
              <a:rPr lang="en-US" sz="1500" dirty="0"/>
              <a:t>. 2016 Jul 5;7(27):41870-41884. </a:t>
            </a:r>
          </a:p>
          <a:p>
            <a:pPr marL="0" indent="0">
              <a:buNone/>
            </a:pPr>
            <a:r>
              <a:rPr lang="en-US" sz="1500" dirty="0" smtClean="0"/>
              <a:t>17. </a:t>
            </a:r>
            <a:r>
              <a:rPr lang="en-US" sz="1500" dirty="0" err="1" smtClean="0"/>
              <a:t>Dahlke</a:t>
            </a:r>
            <a:r>
              <a:rPr lang="en-US" sz="1500" dirty="0" smtClean="0"/>
              <a:t> </a:t>
            </a:r>
            <a:r>
              <a:rPr lang="en-US" sz="1500" dirty="0"/>
              <a:t>C, Maul K, </a:t>
            </a:r>
            <a:r>
              <a:rPr lang="en-US" sz="1500" dirty="0" err="1"/>
              <a:t>Christalla</a:t>
            </a:r>
            <a:r>
              <a:rPr lang="en-US" sz="1500" dirty="0"/>
              <a:t> T, </a:t>
            </a:r>
            <a:r>
              <a:rPr lang="en-US" sz="1500" dirty="0" err="1"/>
              <a:t>Walz</a:t>
            </a:r>
            <a:r>
              <a:rPr lang="en-US" sz="1500" dirty="0"/>
              <a:t> N, </a:t>
            </a:r>
            <a:r>
              <a:rPr lang="en-US" sz="1500" dirty="0" err="1"/>
              <a:t>Schult</a:t>
            </a:r>
            <a:r>
              <a:rPr lang="en-US" sz="1500" dirty="0"/>
              <a:t> P, Stocking C, </a:t>
            </a:r>
            <a:r>
              <a:rPr lang="en-US" sz="1500" dirty="0" err="1"/>
              <a:t>Grundhoff</a:t>
            </a:r>
            <a:r>
              <a:rPr lang="en-US" sz="1500" dirty="0"/>
              <a:t> A. </a:t>
            </a:r>
            <a:r>
              <a:rPr lang="en-US" sz="1500" dirty="0">
                <a:hlinkClick r:id="rId7"/>
              </a:rPr>
              <a:t>A microRNA encoded by Kaposi sarcoma-associated herpesvirus promotes B-cell expansion in vivo.</a:t>
            </a:r>
            <a:r>
              <a:rPr lang="en-US" sz="1500" dirty="0"/>
              <a:t> </a:t>
            </a:r>
            <a:r>
              <a:rPr lang="en-US" sz="1500" dirty="0" err="1"/>
              <a:t>PLoS</a:t>
            </a:r>
            <a:r>
              <a:rPr lang="en-US" sz="1500" dirty="0"/>
              <a:t> One. 2012;7(11):e49435. </a:t>
            </a:r>
          </a:p>
          <a:p>
            <a:pPr marL="0" indent="0">
              <a:buNone/>
            </a:pPr>
            <a:r>
              <a:rPr lang="en-US" sz="1500" dirty="0" smtClean="0"/>
              <a:t>18. </a:t>
            </a:r>
            <a:r>
              <a:rPr lang="en-US" sz="1500" dirty="0" err="1" smtClean="0"/>
              <a:t>Skalsky</a:t>
            </a:r>
            <a:r>
              <a:rPr lang="en-US" sz="1500" dirty="0" smtClean="0"/>
              <a:t> </a:t>
            </a:r>
            <a:r>
              <a:rPr lang="en-US" sz="1500" dirty="0"/>
              <a:t>RL, </a:t>
            </a:r>
            <a:r>
              <a:rPr lang="en-US" sz="1500" dirty="0" err="1"/>
              <a:t>Samols</a:t>
            </a:r>
            <a:r>
              <a:rPr lang="en-US" sz="1500" dirty="0"/>
              <a:t> MA, </a:t>
            </a:r>
            <a:r>
              <a:rPr lang="en-US" sz="1500" dirty="0" err="1"/>
              <a:t>Plaisance</a:t>
            </a:r>
            <a:r>
              <a:rPr lang="en-US" sz="1500" dirty="0"/>
              <a:t> KB, Boss IW, Riva A, Lopez MC, Baker HV, </a:t>
            </a:r>
            <a:r>
              <a:rPr lang="en-US" sz="1500" dirty="0" err="1"/>
              <a:t>Renne</a:t>
            </a:r>
            <a:r>
              <a:rPr lang="en-US" sz="1500" dirty="0"/>
              <a:t> R. </a:t>
            </a:r>
            <a:r>
              <a:rPr lang="en-US" sz="1500" dirty="0">
                <a:hlinkClick r:id="rId8"/>
              </a:rPr>
              <a:t>Kaposi's sarcoma-associated herpesvirus encodes an </a:t>
            </a:r>
            <a:r>
              <a:rPr lang="en-US" sz="1500" dirty="0" err="1">
                <a:hlinkClick r:id="rId8"/>
              </a:rPr>
              <a:t>ortholog</a:t>
            </a:r>
            <a:r>
              <a:rPr lang="en-US" sz="1500" dirty="0">
                <a:hlinkClick r:id="rId8"/>
              </a:rPr>
              <a:t> of miR-155.</a:t>
            </a:r>
            <a:r>
              <a:rPr lang="en-US" sz="1500" dirty="0"/>
              <a:t> J </a:t>
            </a:r>
            <a:r>
              <a:rPr lang="en-US" sz="1500" dirty="0" err="1"/>
              <a:t>Virol</a:t>
            </a:r>
            <a:r>
              <a:rPr lang="en-US" sz="1500" dirty="0"/>
              <a:t>. 2007 Dec;81(23):12836-45</a:t>
            </a:r>
            <a:r>
              <a:rPr lang="en-US" sz="1500" dirty="0" smtClean="0"/>
              <a:t>.</a:t>
            </a:r>
          </a:p>
          <a:p>
            <a:pPr marL="0" indent="0">
              <a:buNone/>
            </a:pPr>
            <a:r>
              <a:rPr lang="en-US" sz="1500" dirty="0" smtClean="0"/>
              <a:t>19. Zhou </a:t>
            </a:r>
            <a:r>
              <a:rPr lang="en-US" sz="1500" dirty="0"/>
              <a:t>Y, Wang M, Wu J, Jie Z, Chang S, </a:t>
            </a:r>
            <a:r>
              <a:rPr lang="en-US" sz="1500" dirty="0" err="1"/>
              <a:t>Shuang</a:t>
            </a:r>
            <a:r>
              <a:rPr lang="en-US" sz="1500" dirty="0"/>
              <a:t> T. </a:t>
            </a:r>
            <a:r>
              <a:rPr lang="en-US" sz="1500" dirty="0">
                <a:hlinkClick r:id="rId9"/>
              </a:rPr>
              <a:t>The </a:t>
            </a:r>
            <a:r>
              <a:rPr lang="en-US" sz="1500" dirty="0" err="1">
                <a:hlinkClick r:id="rId9"/>
              </a:rPr>
              <a:t>clinicopathological</a:t>
            </a:r>
            <a:r>
              <a:rPr lang="en-US" sz="1500" dirty="0">
                <a:hlinkClick r:id="rId9"/>
              </a:rPr>
              <a:t> significance of </a:t>
            </a:r>
            <a:r>
              <a:rPr lang="en-US" sz="1500" b="1" dirty="0">
                <a:hlinkClick r:id="rId9"/>
              </a:rPr>
              <a:t>miR-1307</a:t>
            </a:r>
            <a:r>
              <a:rPr lang="en-US" sz="1500" dirty="0">
                <a:hlinkClick r:id="rId9"/>
              </a:rPr>
              <a:t> in chemotherapy resistant epithelial ovarian cancer.</a:t>
            </a:r>
            <a:r>
              <a:rPr lang="en-US" sz="1500" dirty="0"/>
              <a:t>  J Ovarian Res. 2015 Apr 9;8:23. </a:t>
            </a:r>
          </a:p>
          <a:p>
            <a:pPr marL="0" indent="0">
              <a:buNone/>
            </a:pPr>
            <a:r>
              <a:rPr lang="en-US" sz="1500" dirty="0" smtClean="0"/>
              <a:t>20. Shimomura </a:t>
            </a:r>
            <a:r>
              <a:rPr lang="en-US" sz="1500" dirty="0"/>
              <a:t>A, </a:t>
            </a:r>
            <a:r>
              <a:rPr lang="en-US" sz="1500" dirty="0" err="1"/>
              <a:t>Shiino</a:t>
            </a:r>
            <a:r>
              <a:rPr lang="en-US" sz="1500" dirty="0"/>
              <a:t> S, </a:t>
            </a:r>
            <a:r>
              <a:rPr lang="en-US" sz="1500" dirty="0" err="1"/>
              <a:t>Kawauchi</a:t>
            </a:r>
            <a:r>
              <a:rPr lang="en-US" sz="1500" dirty="0"/>
              <a:t> J, Takizawa S, Sakamoto H, </a:t>
            </a:r>
            <a:r>
              <a:rPr lang="en-US" sz="1500" dirty="0" err="1"/>
              <a:t>Matsuzaki</a:t>
            </a:r>
            <a:r>
              <a:rPr lang="en-US" sz="1500" dirty="0"/>
              <a:t> J, Ono M, Takeshita F, </a:t>
            </a:r>
            <a:r>
              <a:rPr lang="en-US" sz="1500" dirty="0" err="1"/>
              <a:t>Niida</a:t>
            </a:r>
            <a:r>
              <a:rPr lang="en-US" sz="1500" dirty="0"/>
              <a:t> S, Shimizu C, Fujiwara Y, Kinoshita T, Tamura K, </a:t>
            </a:r>
            <a:r>
              <a:rPr lang="en-US" sz="1500" dirty="0" err="1"/>
              <a:t>Ochiya</a:t>
            </a:r>
            <a:r>
              <a:rPr lang="en-US" sz="1500" dirty="0"/>
              <a:t> T. </a:t>
            </a:r>
            <a:r>
              <a:rPr lang="en-US" sz="1500" dirty="0">
                <a:hlinkClick r:id="rId10"/>
              </a:rPr>
              <a:t>Novel combination of serum microRNA for detecting breast cancer in the early stage.</a:t>
            </a:r>
            <a:r>
              <a:rPr lang="en-US" sz="1500" dirty="0"/>
              <a:t> Cancer Sci. 2016 Mar;107(3):326-34. </a:t>
            </a:r>
          </a:p>
          <a:p>
            <a:pPr marL="0" indent="0">
              <a:buNone/>
            </a:pPr>
            <a:r>
              <a:rPr lang="en-US" sz="1500" dirty="0" smtClean="0"/>
              <a:t>21. Cordero </a:t>
            </a:r>
            <a:r>
              <a:rPr lang="en-US" sz="1500" dirty="0"/>
              <a:t>F, Ferrero G, </a:t>
            </a:r>
            <a:r>
              <a:rPr lang="en-US" sz="1500" dirty="0" err="1"/>
              <a:t>Polidoro</a:t>
            </a:r>
            <a:r>
              <a:rPr lang="en-US" sz="1500" dirty="0"/>
              <a:t> S, </a:t>
            </a:r>
            <a:r>
              <a:rPr lang="en-US" sz="1500" dirty="0" err="1"/>
              <a:t>Fiorito</a:t>
            </a:r>
            <a:r>
              <a:rPr lang="en-US" sz="1500" dirty="0"/>
              <a:t> G, </a:t>
            </a:r>
            <a:r>
              <a:rPr lang="en-US" sz="1500" dirty="0" err="1"/>
              <a:t>Campanella</a:t>
            </a:r>
            <a:r>
              <a:rPr lang="en-US" sz="1500" dirty="0"/>
              <a:t> G, </a:t>
            </a:r>
            <a:r>
              <a:rPr lang="en-US" sz="1500" dirty="0" err="1"/>
              <a:t>Sacerdote</a:t>
            </a:r>
            <a:r>
              <a:rPr lang="en-US" sz="1500" dirty="0"/>
              <a:t> C, </a:t>
            </a:r>
            <a:r>
              <a:rPr lang="en-US" sz="1500" dirty="0" err="1"/>
              <a:t>Mattiello</a:t>
            </a:r>
            <a:r>
              <a:rPr lang="en-US" sz="1500" dirty="0"/>
              <a:t> A, Masala G, </a:t>
            </a:r>
            <a:r>
              <a:rPr lang="en-US" sz="1500" dirty="0" err="1"/>
              <a:t>Agnoli</a:t>
            </a:r>
            <a:r>
              <a:rPr lang="en-US" sz="1500" dirty="0"/>
              <a:t> C, </a:t>
            </a:r>
            <a:r>
              <a:rPr lang="en-US" sz="1500" dirty="0" err="1"/>
              <a:t>Frasca</a:t>
            </a:r>
            <a:r>
              <a:rPr lang="en-US" sz="1500" dirty="0"/>
              <a:t> G, </a:t>
            </a:r>
            <a:r>
              <a:rPr lang="en-US" sz="1500" dirty="0" err="1"/>
              <a:t>Panico</a:t>
            </a:r>
            <a:r>
              <a:rPr lang="en-US" sz="1500" dirty="0"/>
              <a:t> S, </a:t>
            </a:r>
            <a:r>
              <a:rPr lang="en-US" sz="1500" dirty="0" err="1"/>
              <a:t>Palli</a:t>
            </a:r>
            <a:r>
              <a:rPr lang="en-US" sz="1500" dirty="0"/>
              <a:t> D, Krogh V, </a:t>
            </a:r>
            <a:r>
              <a:rPr lang="en-US" sz="1500" dirty="0" err="1"/>
              <a:t>Tumino</a:t>
            </a:r>
            <a:r>
              <a:rPr lang="en-US" sz="1500" dirty="0"/>
              <a:t> R, </a:t>
            </a:r>
            <a:r>
              <a:rPr lang="en-US" sz="1500" dirty="0" err="1"/>
              <a:t>Vineis</a:t>
            </a:r>
            <a:r>
              <a:rPr lang="en-US" sz="1500" dirty="0"/>
              <a:t> P, </a:t>
            </a:r>
            <a:r>
              <a:rPr lang="en-US" sz="1500" dirty="0" err="1"/>
              <a:t>Naccarati</a:t>
            </a:r>
            <a:r>
              <a:rPr lang="en-US" sz="1500" dirty="0"/>
              <a:t> A. </a:t>
            </a:r>
            <a:r>
              <a:rPr lang="en-US" sz="1500" dirty="0">
                <a:hlinkClick r:id="rId11"/>
              </a:rPr>
              <a:t>Differentially methylated microRNAs in </a:t>
            </a:r>
            <a:r>
              <a:rPr lang="en-US" sz="1500" dirty="0" err="1">
                <a:hlinkClick r:id="rId11"/>
              </a:rPr>
              <a:t>prediagnostic</a:t>
            </a:r>
            <a:r>
              <a:rPr lang="en-US" sz="1500" dirty="0">
                <a:hlinkClick r:id="rId11"/>
              </a:rPr>
              <a:t> samples of subjects who developed breast cancer in the European Prospective Investigation into Nutrition and Cancer (EPIC-Italy) cohort.</a:t>
            </a:r>
            <a:r>
              <a:rPr lang="en-US" sz="1500" dirty="0"/>
              <a:t> Carcinogenesis. 2015 Oct;36(10):1144-53. </a:t>
            </a:r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 smtClean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81000" y="-76200"/>
            <a:ext cx="8001000" cy="914400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Reference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034357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0" y="1066800"/>
            <a:ext cx="65532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/>
              <a:t>Thanks to:</a:t>
            </a:r>
          </a:p>
          <a:p>
            <a:endParaRPr lang="en-US" sz="4000" dirty="0"/>
          </a:p>
          <a:p>
            <a:r>
              <a:rPr lang="en-US" sz="4000" b="1" dirty="0" smtClean="0"/>
              <a:t>Dr. Charles L. Shapiro</a:t>
            </a:r>
          </a:p>
          <a:p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400" dirty="0" smtClean="0"/>
              <a:t>Medicine, Hematology and Medical Oncology</a:t>
            </a:r>
          </a:p>
          <a:p>
            <a:r>
              <a:rPr lang="en-US" sz="2400" dirty="0" smtClean="0"/>
              <a:t>Mount Sinai Health System</a:t>
            </a:r>
          </a:p>
          <a:p>
            <a:r>
              <a:rPr lang="en-US" sz="2400" dirty="0" smtClean="0"/>
              <a:t>New York, NY</a:t>
            </a:r>
          </a:p>
          <a:p>
            <a:endParaRPr lang="en-US" sz="4000" dirty="0" smtClean="0"/>
          </a:p>
          <a:p>
            <a:r>
              <a:rPr lang="en-US" sz="2400" dirty="0" smtClean="0"/>
              <a:t>James Cancer Hospital and Solove </a:t>
            </a:r>
            <a:r>
              <a:rPr lang="en-US" sz="2400" dirty="0" err="1" smtClean="0"/>
              <a:t>Resarch</a:t>
            </a:r>
            <a:r>
              <a:rPr lang="en-US" sz="2400" dirty="0" smtClean="0"/>
              <a:t> Institute</a:t>
            </a:r>
          </a:p>
          <a:p>
            <a:r>
              <a:rPr lang="en-US" sz="2400" dirty="0" smtClean="0"/>
              <a:t>The Ohio State University</a:t>
            </a:r>
          </a:p>
          <a:p>
            <a:r>
              <a:rPr lang="en-US" sz="2400" dirty="0" smtClean="0"/>
              <a:t>Columbus, OH</a:t>
            </a:r>
          </a:p>
        </p:txBody>
      </p:sp>
    </p:spTree>
    <p:extLst>
      <p:ext uri="{BB962C8B-B14F-4D97-AF65-F5344CB8AC3E}">
        <p14:creationId xmlns:p14="http://schemas.microsoft.com/office/powerpoint/2010/main" val="42417834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73158</TotalTime>
  <Words>2047</Words>
  <Application>Microsoft Office PowerPoint</Application>
  <PresentationFormat>On-screen Show (4:3)</PresentationFormat>
  <Paragraphs>250</Paragraphs>
  <Slides>33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5" baseType="lpstr">
      <vt:lpstr>Office Theme</vt:lpstr>
      <vt:lpstr>Worksheet</vt:lpstr>
      <vt:lpstr>PowerPoint Presentation</vt:lpstr>
      <vt:lpstr>Background - TNBC</vt:lpstr>
      <vt:lpstr>Background - microRNA</vt:lpstr>
      <vt:lpstr>Research Goal</vt:lpstr>
      <vt:lpstr>TNBC Cohort</vt:lpstr>
      <vt:lpstr>Clinical Data Summary</vt:lpstr>
      <vt:lpstr>miRNA Profiling</vt:lpstr>
      <vt:lpstr>Statistical Challenges/Pitfalls </vt:lpstr>
      <vt:lpstr>PowerPoint Presentation</vt:lpstr>
      <vt:lpstr>Solution: Cross-Validation (CV)</vt:lpstr>
      <vt:lpstr>Model Building – Cox Regression</vt:lpstr>
      <vt:lpstr>Cox Proportional Hazard Model</vt:lpstr>
      <vt:lpstr>Parameter Estimate</vt:lpstr>
      <vt:lpstr>Model/Variable Selection</vt:lpstr>
      <vt:lpstr>Model Assessment (MA)</vt:lpstr>
      <vt:lpstr>Time-Dependent ROC</vt:lpstr>
      <vt:lpstr>CV Modeling on TNBC Data</vt:lpstr>
      <vt:lpstr>PowerPoint Presentation</vt:lpstr>
      <vt:lpstr>PowerPoint Presentation</vt:lpstr>
      <vt:lpstr>PowerPoint Presentation</vt:lpstr>
      <vt:lpstr>Significance Test of the AUC</vt:lpstr>
      <vt:lpstr>Optimal Model</vt:lpstr>
      <vt:lpstr>Final model – Full train set</vt:lpstr>
      <vt:lpstr>PowerPoint Presentation</vt:lpstr>
      <vt:lpstr>PowerPoint Presentation</vt:lpstr>
      <vt:lpstr>Recent Published Evidence</vt:lpstr>
      <vt:lpstr>Final Model Validation (n=34)</vt:lpstr>
      <vt:lpstr>PowerPoint Presentation</vt:lpstr>
      <vt:lpstr>PowerPoint Presentation</vt:lpstr>
      <vt:lpstr>Ongoing …</vt:lpstr>
      <vt:lpstr>Reference</vt:lpstr>
      <vt:lpstr>Reference</vt:lpstr>
      <vt:lpstr>PowerPoint Presentation</vt:lpstr>
    </vt:vector>
  </TitlesOfParts>
  <Company>OSUMC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Zhang, Jianying</dc:creator>
  <cp:lastModifiedBy>World Cancer 2016</cp:lastModifiedBy>
  <cp:revision>427</cp:revision>
  <cp:lastPrinted>2016-11-30T00:55:02Z</cp:lastPrinted>
  <dcterms:created xsi:type="dcterms:W3CDTF">2016-08-25T15:10:24Z</dcterms:created>
  <dcterms:modified xsi:type="dcterms:W3CDTF">2016-12-03T09:07:49Z</dcterms:modified>
</cp:coreProperties>
</file>