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0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82572" y="2829052"/>
            <a:ext cx="7128255" cy="556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42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34694" y="4538979"/>
            <a:ext cx="8224011" cy="1107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42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42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74191" y="2914395"/>
            <a:ext cx="2051685" cy="1655445"/>
          </a:xfrm>
          <a:custGeom>
            <a:avLst/>
            <a:gdLst/>
            <a:ahLst/>
            <a:cxnLst/>
            <a:rect l="l" t="t" r="r" b="b"/>
            <a:pathLst>
              <a:path w="2051685" h="1655445">
                <a:moveTo>
                  <a:pt x="0" y="1655064"/>
                </a:moveTo>
                <a:lnTo>
                  <a:pt x="2051304" y="1655064"/>
                </a:lnTo>
                <a:lnTo>
                  <a:pt x="2051304" y="0"/>
                </a:lnTo>
                <a:lnTo>
                  <a:pt x="0" y="0"/>
                </a:lnTo>
                <a:lnTo>
                  <a:pt x="0" y="1655064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4191" y="2914395"/>
            <a:ext cx="2051685" cy="207645"/>
          </a:xfrm>
          <a:custGeom>
            <a:avLst/>
            <a:gdLst/>
            <a:ahLst/>
            <a:cxnLst/>
            <a:rect l="l" t="t" r="r" b="b"/>
            <a:pathLst>
              <a:path w="2051685" h="207644">
                <a:moveTo>
                  <a:pt x="2051303" y="0"/>
                </a:moveTo>
                <a:lnTo>
                  <a:pt x="0" y="0"/>
                </a:lnTo>
                <a:lnTo>
                  <a:pt x="207264" y="207263"/>
                </a:lnTo>
                <a:lnTo>
                  <a:pt x="1844039" y="207263"/>
                </a:lnTo>
                <a:lnTo>
                  <a:pt x="2051303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4191" y="2914395"/>
            <a:ext cx="207645" cy="1655445"/>
          </a:xfrm>
          <a:custGeom>
            <a:avLst/>
            <a:gdLst/>
            <a:ahLst/>
            <a:cxnLst/>
            <a:rect l="l" t="t" r="r" b="b"/>
            <a:pathLst>
              <a:path w="207644" h="1655445">
                <a:moveTo>
                  <a:pt x="0" y="0"/>
                </a:moveTo>
                <a:lnTo>
                  <a:pt x="0" y="1655064"/>
                </a:lnTo>
                <a:lnTo>
                  <a:pt x="207264" y="1447799"/>
                </a:lnTo>
                <a:lnTo>
                  <a:pt x="207264" y="207263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74191" y="4362196"/>
            <a:ext cx="2051685" cy="207645"/>
          </a:xfrm>
          <a:custGeom>
            <a:avLst/>
            <a:gdLst/>
            <a:ahLst/>
            <a:cxnLst/>
            <a:rect l="l" t="t" r="r" b="b"/>
            <a:pathLst>
              <a:path w="2051685" h="207645">
                <a:moveTo>
                  <a:pt x="1844039" y="0"/>
                </a:moveTo>
                <a:lnTo>
                  <a:pt x="207264" y="0"/>
                </a:lnTo>
                <a:lnTo>
                  <a:pt x="0" y="207263"/>
                </a:lnTo>
                <a:lnTo>
                  <a:pt x="2051303" y="207263"/>
                </a:lnTo>
                <a:lnTo>
                  <a:pt x="1844039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618232" y="2914395"/>
            <a:ext cx="207645" cy="1655445"/>
          </a:xfrm>
          <a:custGeom>
            <a:avLst/>
            <a:gdLst/>
            <a:ahLst/>
            <a:cxnLst/>
            <a:rect l="l" t="t" r="r" b="b"/>
            <a:pathLst>
              <a:path w="207644" h="1655445">
                <a:moveTo>
                  <a:pt x="207263" y="0"/>
                </a:moveTo>
                <a:lnTo>
                  <a:pt x="0" y="207263"/>
                </a:lnTo>
                <a:lnTo>
                  <a:pt x="0" y="1447799"/>
                </a:lnTo>
                <a:lnTo>
                  <a:pt x="207263" y="1655064"/>
                </a:lnTo>
                <a:lnTo>
                  <a:pt x="207263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42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74155" y="1290828"/>
            <a:ext cx="3328034" cy="5116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3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42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2932" y="378215"/>
            <a:ext cx="8987535" cy="1111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421B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72050" y="2039620"/>
            <a:ext cx="5407025" cy="3404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a.gov/otaq/models/analysis/biodsl/p02001.pdf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hyperlink" Target="http://www.chinabd.org.cn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hyperlink" Target="http://www.chinabd.org.cn/" TargetMode="External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jp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11" Type="http://schemas.openxmlformats.org/officeDocument/2006/relationships/image" Target="../media/image47.png"/><Relationship Id="rId5" Type="http://schemas.openxmlformats.org/officeDocument/2006/relationships/image" Target="../media/image41.jp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37.jpg"/><Relationship Id="rId4" Type="http://schemas.openxmlformats.org/officeDocument/2006/relationships/image" Target="../media/image40.jp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13" Type="http://schemas.openxmlformats.org/officeDocument/2006/relationships/image" Target="../media/image76.jp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jpg"/><Relationship Id="rId5" Type="http://schemas.openxmlformats.org/officeDocument/2006/relationships/image" Target="../media/image68.png"/><Relationship Id="rId10" Type="http://schemas.openxmlformats.org/officeDocument/2006/relationships/image" Target="../media/image73.jpg"/><Relationship Id="rId4" Type="http://schemas.openxmlformats.org/officeDocument/2006/relationships/image" Target="../media/image67.png"/><Relationship Id="rId9" Type="http://schemas.openxmlformats.org/officeDocument/2006/relationships/image" Target="../media/image7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7291" y="1735835"/>
            <a:ext cx="7784465" cy="1837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445" algn="ctr">
              <a:lnSpc>
                <a:spcPct val="100000"/>
              </a:lnSpc>
            </a:pPr>
            <a:r>
              <a:rPr spc="-5" dirty="0">
                <a:solidFill>
                  <a:srgbClr val="003399"/>
                </a:solidFill>
              </a:rPr>
              <a:t>BIODIESEL APPLICATION </a:t>
            </a:r>
            <a:r>
              <a:rPr spc="5" dirty="0">
                <a:solidFill>
                  <a:srgbClr val="003399"/>
                </a:solidFill>
              </a:rPr>
              <a:t>AND  </a:t>
            </a:r>
            <a:r>
              <a:rPr spc="-5" dirty="0">
                <a:solidFill>
                  <a:srgbClr val="003399"/>
                </a:solidFill>
              </a:rPr>
              <a:t>BIODIESEL</a:t>
            </a:r>
            <a:r>
              <a:rPr spc="-30" dirty="0">
                <a:solidFill>
                  <a:srgbClr val="003399"/>
                </a:solidFill>
              </a:rPr>
              <a:t> </a:t>
            </a:r>
            <a:r>
              <a:rPr spc="-5" dirty="0">
                <a:solidFill>
                  <a:srgbClr val="003399"/>
                </a:solidFill>
              </a:rPr>
              <a:t>STANDARDIZATION  IN</a:t>
            </a:r>
            <a:r>
              <a:rPr spc="-95" dirty="0">
                <a:solidFill>
                  <a:srgbClr val="003399"/>
                </a:solidFill>
              </a:rPr>
              <a:t> </a:t>
            </a:r>
            <a:r>
              <a:rPr spc="5" dirty="0">
                <a:solidFill>
                  <a:srgbClr val="003399"/>
                </a:solidFill>
              </a:rPr>
              <a:t>CHINA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39316" y="4744211"/>
            <a:ext cx="7406640" cy="171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2800" b="1" dirty="0">
                <a:solidFill>
                  <a:srgbClr val="003399"/>
                </a:solidFill>
                <a:latin typeface="Arial"/>
                <a:cs typeface="Arial"/>
              </a:rPr>
              <a:t>Research Institute </a:t>
            </a:r>
            <a:r>
              <a:rPr sz="2800" b="1" spc="-5" dirty="0">
                <a:solidFill>
                  <a:srgbClr val="003399"/>
                </a:solidFill>
                <a:latin typeface="Arial"/>
                <a:cs typeface="Arial"/>
              </a:rPr>
              <a:t>of </a:t>
            </a:r>
            <a:r>
              <a:rPr sz="2800" b="1" dirty="0">
                <a:solidFill>
                  <a:srgbClr val="003399"/>
                </a:solidFill>
                <a:latin typeface="Arial"/>
                <a:cs typeface="Arial"/>
              </a:rPr>
              <a:t>Petroleum </a:t>
            </a:r>
            <a:r>
              <a:rPr sz="2800" b="1" spc="-5" dirty="0">
                <a:solidFill>
                  <a:srgbClr val="003399"/>
                </a:solidFill>
                <a:latin typeface="Arial"/>
                <a:cs typeface="Arial"/>
              </a:rPr>
              <a:t>Processing  SINOPEC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800" b="1" dirty="0">
                <a:solidFill>
                  <a:srgbClr val="003399"/>
                </a:solidFill>
                <a:latin typeface="Arial"/>
                <a:cs typeface="Arial"/>
              </a:rPr>
              <a:t>Dec.6,</a:t>
            </a:r>
            <a:r>
              <a:rPr sz="2800" b="1" spc="-4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3399"/>
                </a:solidFill>
                <a:latin typeface="Arial"/>
                <a:cs typeface="Arial"/>
              </a:rPr>
              <a:t>2016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1507" y="6821931"/>
            <a:ext cx="11048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5787" rIns="0" bIns="0" rtlCol="0">
            <a:spAutoFit/>
          </a:bodyPr>
          <a:lstStyle/>
          <a:p>
            <a:pPr marL="3051175">
              <a:lnSpc>
                <a:spcPct val="100000"/>
              </a:lnSpc>
            </a:pPr>
            <a:r>
              <a:rPr spc="15" dirty="0">
                <a:solidFill>
                  <a:srgbClr val="003399"/>
                </a:solidFill>
              </a:rPr>
              <a:t>C</a:t>
            </a:r>
            <a:r>
              <a:rPr spc="-20" dirty="0">
                <a:solidFill>
                  <a:srgbClr val="003399"/>
                </a:solidFill>
              </a:rPr>
              <a:t>O</a:t>
            </a:r>
            <a:r>
              <a:rPr spc="15" dirty="0">
                <a:solidFill>
                  <a:srgbClr val="003399"/>
                </a:solidFill>
              </a:rPr>
              <a:t>N</a:t>
            </a:r>
            <a:r>
              <a:rPr dirty="0">
                <a:solidFill>
                  <a:srgbClr val="003399"/>
                </a:solidFill>
              </a:rPr>
              <a:t>T</a:t>
            </a:r>
            <a:r>
              <a:rPr spc="-30" dirty="0">
                <a:solidFill>
                  <a:srgbClr val="003399"/>
                </a:solidFill>
              </a:rPr>
              <a:t>E</a:t>
            </a:r>
            <a:r>
              <a:rPr spc="15" dirty="0">
                <a:solidFill>
                  <a:srgbClr val="003399"/>
                </a:solidFill>
              </a:rPr>
              <a:t>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8732" y="1651508"/>
            <a:ext cx="7600315" cy="4489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320675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  <a:tab pos="807720" algn="l"/>
              </a:tabLst>
            </a:pP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1	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Status and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Development</a:t>
            </a:r>
            <a:r>
              <a:rPr sz="3200" b="1" spc="-6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Trend</a:t>
            </a:r>
            <a:r>
              <a:rPr sz="3200" b="1" spc="-3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of 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Biodiesel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in</a:t>
            </a:r>
            <a:r>
              <a:rPr sz="3200" b="1" spc="-5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  <a:tab pos="926465" algn="l"/>
              </a:tabLst>
            </a:pP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2	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Application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Technology</a:t>
            </a:r>
            <a:r>
              <a:rPr sz="3200" b="1" spc="-3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5" dirty="0">
                <a:solidFill>
                  <a:srgbClr val="3421B6"/>
                </a:solidFill>
                <a:latin typeface="Arial"/>
                <a:cs typeface="Arial"/>
              </a:rPr>
              <a:t>Study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  <a:tab pos="920115" algn="l"/>
              </a:tabLst>
            </a:pP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3	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Biodiesel Standardization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in</a:t>
            </a:r>
            <a:r>
              <a:rPr sz="3200" b="1" spc="5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  <a:tab pos="920115" algn="l"/>
              </a:tabLst>
            </a:pP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4	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Predictions </a:t>
            </a:r>
            <a:r>
              <a:rPr sz="3200" b="1" dirty="0">
                <a:solidFill>
                  <a:srgbClr val="3421B6"/>
                </a:solidFill>
                <a:latin typeface="Arial"/>
                <a:cs typeface="Arial"/>
              </a:rPr>
              <a:t>and</a:t>
            </a:r>
            <a:r>
              <a:rPr sz="3200" b="1" spc="-5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Suggestions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71507" y="6821931"/>
            <a:ext cx="11048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37708" y="3100323"/>
            <a:ext cx="280035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7227" y="3765804"/>
            <a:ext cx="7319009" cy="988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50389" marR="5080" indent="-1838325">
              <a:lnSpc>
                <a:spcPts val="3890"/>
              </a:lnSpc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Status and </a:t>
            </a:r>
            <a:r>
              <a:rPr sz="3600" b="1" spc="-10" dirty="0">
                <a:solidFill>
                  <a:srgbClr val="3421B6"/>
                </a:solidFill>
                <a:latin typeface="Arial"/>
                <a:cs typeface="Arial"/>
              </a:rPr>
              <a:t>Development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Trend of  </a:t>
            </a: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Biodiesel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in</a:t>
            </a:r>
            <a:r>
              <a:rPr sz="3600" b="1" spc="-5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71507" y="6821931"/>
            <a:ext cx="11048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5916" y="568837"/>
            <a:ext cx="7113905" cy="1658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299"/>
              </a:lnSpc>
            </a:pPr>
            <a:r>
              <a:rPr sz="3600" spc="-5" dirty="0">
                <a:solidFill>
                  <a:srgbClr val="003399"/>
                </a:solidFill>
              </a:rPr>
              <a:t>Particulate matter </a:t>
            </a:r>
            <a:r>
              <a:rPr sz="3600" dirty="0">
                <a:solidFill>
                  <a:srgbClr val="003399"/>
                </a:solidFill>
              </a:rPr>
              <a:t>(PM)</a:t>
            </a:r>
            <a:r>
              <a:rPr sz="3600" spc="-45" dirty="0">
                <a:solidFill>
                  <a:srgbClr val="003399"/>
                </a:solidFill>
              </a:rPr>
              <a:t> </a:t>
            </a:r>
            <a:r>
              <a:rPr sz="3600" dirty="0">
                <a:solidFill>
                  <a:srgbClr val="003399"/>
                </a:solidFill>
              </a:rPr>
              <a:t>emission  </a:t>
            </a:r>
            <a:r>
              <a:rPr sz="3600" spc="-5" dirty="0">
                <a:solidFill>
                  <a:srgbClr val="003399"/>
                </a:solidFill>
              </a:rPr>
              <a:t>from diesel </a:t>
            </a:r>
            <a:r>
              <a:rPr sz="3600" spc="-10" dirty="0">
                <a:solidFill>
                  <a:srgbClr val="003399"/>
                </a:solidFill>
              </a:rPr>
              <a:t>fuel vehicles </a:t>
            </a:r>
            <a:r>
              <a:rPr sz="3600" spc="-5" dirty="0">
                <a:solidFill>
                  <a:srgbClr val="003399"/>
                </a:solidFill>
              </a:rPr>
              <a:t>makes  </a:t>
            </a:r>
            <a:r>
              <a:rPr sz="3600" spc="-10" dirty="0">
                <a:solidFill>
                  <a:srgbClr val="003399"/>
                </a:solidFill>
              </a:rPr>
              <a:t>great </a:t>
            </a:r>
            <a:r>
              <a:rPr sz="3600" spc="-5" dirty="0">
                <a:solidFill>
                  <a:srgbClr val="003399"/>
                </a:solidFill>
              </a:rPr>
              <a:t>contribution </a:t>
            </a:r>
            <a:r>
              <a:rPr sz="3600" spc="-15" dirty="0">
                <a:solidFill>
                  <a:srgbClr val="003399"/>
                </a:solidFill>
              </a:rPr>
              <a:t>to</a:t>
            </a:r>
            <a:r>
              <a:rPr sz="3600" spc="40" dirty="0">
                <a:solidFill>
                  <a:srgbClr val="003399"/>
                </a:solidFill>
              </a:rPr>
              <a:t> </a:t>
            </a:r>
            <a:r>
              <a:rPr sz="3600" spc="-5" dirty="0">
                <a:solidFill>
                  <a:srgbClr val="003399"/>
                </a:solidFill>
              </a:rPr>
              <a:t>smog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024127" y="2262123"/>
            <a:ext cx="4538472" cy="3889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5752" y="2265172"/>
            <a:ext cx="3959352" cy="3889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24932" y="6332220"/>
            <a:ext cx="420052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550795" algn="l"/>
              </a:tabLst>
            </a:pPr>
            <a:r>
              <a:rPr sz="2800" b="1" spc="-5" dirty="0">
                <a:solidFill>
                  <a:srgbClr val="003399"/>
                </a:solidFill>
                <a:latin typeface="Times New Roman"/>
                <a:cs typeface="Times New Roman"/>
              </a:rPr>
              <a:t>At </a:t>
            </a:r>
            <a:r>
              <a:rPr sz="2800" b="1" dirty="0">
                <a:solidFill>
                  <a:srgbClr val="003399"/>
                </a:solidFill>
                <a:latin typeface="Times New Roman"/>
                <a:cs typeface="Times New Roman"/>
              </a:rPr>
              <a:t>the</a:t>
            </a:r>
            <a:r>
              <a:rPr sz="2800" b="1" spc="30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3399"/>
                </a:solidFill>
                <a:latin typeface="Times New Roman"/>
                <a:cs typeface="Times New Roman"/>
              </a:rPr>
              <a:t>mercy</a:t>
            </a:r>
            <a:r>
              <a:rPr sz="2800" b="1" spc="-1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2800" b="1" spc="5" dirty="0">
                <a:solidFill>
                  <a:srgbClr val="003399"/>
                </a:solidFill>
                <a:latin typeface="Times New Roman"/>
                <a:cs typeface="Times New Roman"/>
              </a:rPr>
              <a:t>of	</a:t>
            </a:r>
            <a:r>
              <a:rPr sz="2800" b="1" dirty="0">
                <a:solidFill>
                  <a:srgbClr val="003399"/>
                </a:solidFill>
                <a:latin typeface="Times New Roman"/>
                <a:cs typeface="Times New Roman"/>
              </a:rPr>
              <a:t>the</a:t>
            </a:r>
            <a:r>
              <a:rPr sz="2800" b="1" spc="-9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2800" b="1" spc="5" dirty="0">
                <a:solidFill>
                  <a:srgbClr val="003399"/>
                </a:solidFill>
                <a:latin typeface="Times New Roman"/>
                <a:cs typeface="Times New Roman"/>
              </a:rPr>
              <a:t>winds?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0432" y="1615947"/>
            <a:ext cx="7991856" cy="4824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600"/>
              </a:lnSpc>
            </a:pPr>
            <a:r>
              <a:rPr sz="3600" spc="-5" dirty="0">
                <a:solidFill>
                  <a:srgbClr val="003399"/>
                </a:solidFill>
              </a:rPr>
              <a:t>Biodiesel </a:t>
            </a:r>
            <a:r>
              <a:rPr sz="3600" spc="-10" dirty="0">
                <a:solidFill>
                  <a:srgbClr val="003399"/>
                </a:solidFill>
              </a:rPr>
              <a:t>can </a:t>
            </a:r>
            <a:r>
              <a:rPr sz="3600" spc="-5" dirty="0">
                <a:solidFill>
                  <a:srgbClr val="003399"/>
                </a:solidFill>
              </a:rPr>
              <a:t>decrease </a:t>
            </a:r>
            <a:r>
              <a:rPr sz="3600" dirty="0">
                <a:solidFill>
                  <a:srgbClr val="003399"/>
                </a:solidFill>
              </a:rPr>
              <a:t>PM </a:t>
            </a:r>
            <a:r>
              <a:rPr sz="3600" spc="-5" dirty="0">
                <a:solidFill>
                  <a:srgbClr val="003399"/>
                </a:solidFill>
              </a:rPr>
              <a:t>emission  enormously </a:t>
            </a:r>
            <a:r>
              <a:rPr sz="3600" dirty="0">
                <a:solidFill>
                  <a:srgbClr val="003399"/>
                </a:solidFill>
              </a:rPr>
              <a:t>, </a:t>
            </a:r>
            <a:r>
              <a:rPr sz="3600" spc="-10" dirty="0">
                <a:solidFill>
                  <a:srgbClr val="003399"/>
                </a:solidFill>
              </a:rPr>
              <a:t>EPA’s</a:t>
            </a:r>
            <a:r>
              <a:rPr sz="3600" spc="-50" dirty="0">
                <a:solidFill>
                  <a:srgbClr val="003399"/>
                </a:solidFill>
              </a:rPr>
              <a:t> </a:t>
            </a:r>
            <a:r>
              <a:rPr sz="3600" spc="-5" dirty="0">
                <a:solidFill>
                  <a:srgbClr val="003399"/>
                </a:solidFill>
              </a:rPr>
              <a:t>report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1465580" y="6410452"/>
            <a:ext cx="73831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source:</a:t>
            </a:r>
            <a:r>
              <a:rPr sz="1800" b="1" u="sng" spc="-5" dirty="0">
                <a:solidFill>
                  <a:srgbClr val="CC0000"/>
                </a:solidFill>
                <a:latin typeface="Arial"/>
                <a:cs typeface="Arial"/>
                <a:hlinkClick r:id="rId3"/>
              </a:rPr>
              <a:t>http://www.epa.gov/otaq/models/analysis/biodsl/p02001.pdf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9172" y="1106932"/>
            <a:ext cx="701040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solidFill>
                  <a:srgbClr val="FF3300"/>
                </a:solidFill>
              </a:rPr>
              <a:t>BIODIESEL</a:t>
            </a:r>
            <a:r>
              <a:rPr sz="2400" dirty="0">
                <a:solidFill>
                  <a:srgbClr val="FF3300"/>
                </a:solidFill>
                <a:latin typeface="SimSun"/>
                <a:cs typeface="SimSun"/>
              </a:rPr>
              <a:t>：</a:t>
            </a:r>
            <a:r>
              <a:rPr sz="2400" dirty="0">
                <a:solidFill>
                  <a:srgbClr val="FF3300"/>
                </a:solidFill>
              </a:rPr>
              <a:t>Fatty </a:t>
            </a:r>
            <a:r>
              <a:rPr sz="2400" spc="-10" dirty="0">
                <a:solidFill>
                  <a:srgbClr val="FF3300"/>
                </a:solidFill>
              </a:rPr>
              <a:t>Acid </a:t>
            </a:r>
            <a:r>
              <a:rPr sz="2400" spc="-15" dirty="0">
                <a:solidFill>
                  <a:srgbClr val="FF3300"/>
                </a:solidFill>
              </a:rPr>
              <a:t>Methyl </a:t>
            </a:r>
            <a:r>
              <a:rPr sz="2400" dirty="0">
                <a:solidFill>
                  <a:srgbClr val="FF3300"/>
                </a:solidFill>
              </a:rPr>
              <a:t>Esters </a:t>
            </a:r>
            <a:r>
              <a:rPr sz="2400" spc="-5" dirty="0">
                <a:solidFill>
                  <a:srgbClr val="FF3300"/>
                </a:solidFill>
              </a:rPr>
              <a:t>(FAME)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9172" y="4173220"/>
            <a:ext cx="3601085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Material of</a:t>
            </a:r>
            <a:r>
              <a:rPr sz="2400" b="1" spc="-4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biodiesel</a:t>
            </a:r>
            <a:r>
              <a:rPr sz="2400" b="1" spc="-10" dirty="0">
                <a:solidFill>
                  <a:srgbClr val="463415"/>
                </a:solidFill>
                <a:latin typeface="SimSun"/>
                <a:cs typeface="SimSun"/>
              </a:rPr>
              <a:t>：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5788" y="1467611"/>
            <a:ext cx="1019175" cy="93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80" marR="5080" indent="-30480">
              <a:lnSpc>
                <a:spcPts val="3890"/>
              </a:lnSpc>
            </a:pPr>
            <a:r>
              <a:rPr sz="1500" b="1" spc="15" dirty="0">
                <a:latin typeface="Arial"/>
                <a:cs typeface="Arial"/>
              </a:rPr>
              <a:t>C</a:t>
            </a:r>
            <a:r>
              <a:rPr sz="1500" b="1" spc="-10" dirty="0">
                <a:latin typeface="Arial"/>
                <a:cs typeface="Arial"/>
              </a:rPr>
              <a:t>H</a:t>
            </a:r>
            <a:r>
              <a:rPr sz="2025" b="1" spc="15" baseline="-18518" dirty="0">
                <a:latin typeface="Arial"/>
                <a:cs typeface="Arial"/>
              </a:rPr>
              <a:t>2</a:t>
            </a:r>
            <a:r>
              <a:rPr sz="1500" b="1" spc="-20" dirty="0">
                <a:latin typeface="Arial"/>
                <a:cs typeface="Arial"/>
              </a:rPr>
              <a:t>O</a:t>
            </a:r>
            <a:r>
              <a:rPr sz="1500" b="1" spc="15" dirty="0">
                <a:latin typeface="Arial"/>
                <a:cs typeface="Arial"/>
              </a:rPr>
              <a:t>C</a:t>
            </a:r>
            <a:r>
              <a:rPr sz="1500" b="1" spc="-20" dirty="0">
                <a:latin typeface="Arial"/>
                <a:cs typeface="Arial"/>
              </a:rPr>
              <a:t>O</a:t>
            </a:r>
            <a:r>
              <a:rPr sz="1500" b="1" spc="15" dirty="0">
                <a:latin typeface="Arial"/>
                <a:cs typeface="Arial"/>
              </a:rPr>
              <a:t>R</a:t>
            </a:r>
            <a:r>
              <a:rPr sz="1500" b="1" dirty="0">
                <a:latin typeface="Arial"/>
                <a:cs typeface="Arial"/>
              </a:rPr>
              <a:t>'  </a:t>
            </a:r>
            <a:r>
              <a:rPr sz="1500" b="1" spc="-10" dirty="0">
                <a:latin typeface="Arial"/>
                <a:cs typeface="Arial"/>
              </a:rPr>
              <a:t>CHOCOR"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94688" y="1926844"/>
            <a:ext cx="12700" cy="234950"/>
          </a:xfrm>
          <a:custGeom>
            <a:avLst/>
            <a:gdLst/>
            <a:ahLst/>
            <a:cxnLst/>
            <a:rect l="l" t="t" r="r" b="b"/>
            <a:pathLst>
              <a:path w="12700" h="234950">
                <a:moveTo>
                  <a:pt x="0" y="0"/>
                </a:moveTo>
                <a:lnTo>
                  <a:pt x="12192" y="234695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16023" y="2420620"/>
            <a:ext cx="0" cy="262255"/>
          </a:xfrm>
          <a:custGeom>
            <a:avLst/>
            <a:gdLst/>
            <a:ahLst/>
            <a:cxnLst/>
            <a:rect l="l" t="t" r="r" b="b"/>
            <a:pathLst>
              <a:path h="262255">
                <a:moveTo>
                  <a:pt x="0" y="0"/>
                </a:moveTo>
                <a:lnTo>
                  <a:pt x="0" y="262127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27832" y="2298700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4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88207" y="2338323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7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39055" y="2338323"/>
            <a:ext cx="768350" cy="0"/>
          </a:xfrm>
          <a:custGeom>
            <a:avLst/>
            <a:gdLst/>
            <a:ahLst/>
            <a:cxnLst/>
            <a:rect l="l" t="t" r="r" b="b"/>
            <a:pathLst>
              <a:path w="768350">
                <a:moveTo>
                  <a:pt x="0" y="0"/>
                </a:moveTo>
                <a:lnTo>
                  <a:pt x="768096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63896" y="2295651"/>
            <a:ext cx="143510" cy="85725"/>
          </a:xfrm>
          <a:custGeom>
            <a:avLst/>
            <a:gdLst/>
            <a:ahLst/>
            <a:cxnLst/>
            <a:rect l="l" t="t" r="r" b="b"/>
            <a:pathLst>
              <a:path w="143510" h="85725">
                <a:moveTo>
                  <a:pt x="0" y="0"/>
                </a:moveTo>
                <a:lnTo>
                  <a:pt x="27431" y="42672"/>
                </a:lnTo>
                <a:lnTo>
                  <a:pt x="0" y="85344"/>
                </a:lnTo>
                <a:lnTo>
                  <a:pt x="143255" y="4267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63896" y="2295651"/>
            <a:ext cx="143510" cy="85725"/>
          </a:xfrm>
          <a:custGeom>
            <a:avLst/>
            <a:gdLst/>
            <a:ahLst/>
            <a:cxnLst/>
            <a:rect l="l" t="t" r="r" b="b"/>
            <a:pathLst>
              <a:path w="143510" h="85725">
                <a:moveTo>
                  <a:pt x="143255" y="42672"/>
                </a:moveTo>
                <a:lnTo>
                  <a:pt x="0" y="85344"/>
                </a:lnTo>
                <a:lnTo>
                  <a:pt x="27431" y="42672"/>
                </a:lnTo>
                <a:lnTo>
                  <a:pt x="0" y="0"/>
                </a:lnTo>
                <a:lnTo>
                  <a:pt x="143255" y="42672"/>
                </a:lnTo>
                <a:close/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26864" y="1762251"/>
            <a:ext cx="716280" cy="45402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17780">
              <a:lnSpc>
                <a:spcPts val="1714"/>
              </a:lnSpc>
            </a:pPr>
            <a:r>
              <a:rPr sz="1500" b="1" spc="15" dirty="0">
                <a:latin typeface="SimSun"/>
                <a:cs typeface="SimSun"/>
              </a:rPr>
              <a:t>催化剂</a:t>
            </a:r>
            <a:endParaRPr sz="1500">
              <a:latin typeface="SimSun"/>
              <a:cs typeface="SimSu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2508" y="1556004"/>
            <a:ext cx="685800" cy="938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 marR="5080" indent="-27940">
              <a:lnSpc>
                <a:spcPts val="3890"/>
              </a:lnSpc>
            </a:pPr>
            <a:r>
              <a:rPr sz="1500" b="1" spc="-10" dirty="0">
                <a:latin typeface="Arial"/>
                <a:cs typeface="Arial"/>
              </a:rPr>
              <a:t>CH</a:t>
            </a:r>
            <a:r>
              <a:rPr sz="2025" b="1" spc="15" baseline="-18518" dirty="0">
                <a:latin typeface="Arial"/>
                <a:cs typeface="Arial"/>
              </a:rPr>
              <a:t>2</a:t>
            </a:r>
            <a:r>
              <a:rPr sz="1500" b="1" spc="5" dirty="0">
                <a:latin typeface="Arial"/>
                <a:cs typeface="Arial"/>
              </a:rPr>
              <a:t>OH  </a:t>
            </a:r>
            <a:r>
              <a:rPr sz="1500" b="1" spc="-10" dirty="0">
                <a:latin typeface="Arial"/>
                <a:cs typeface="Arial"/>
              </a:rPr>
              <a:t>CHOH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928359" y="2015235"/>
            <a:ext cx="12700" cy="231775"/>
          </a:xfrm>
          <a:custGeom>
            <a:avLst/>
            <a:gdLst/>
            <a:ahLst/>
            <a:cxnLst/>
            <a:rect l="l" t="t" r="r" b="b"/>
            <a:pathLst>
              <a:path w="12700" h="231775">
                <a:moveTo>
                  <a:pt x="0" y="0"/>
                </a:moveTo>
                <a:lnTo>
                  <a:pt x="12191" y="23164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49696" y="2505964"/>
            <a:ext cx="0" cy="265430"/>
          </a:xfrm>
          <a:custGeom>
            <a:avLst/>
            <a:gdLst/>
            <a:ahLst/>
            <a:cxnLst/>
            <a:rect l="l" t="t" r="r" b="b"/>
            <a:pathLst>
              <a:path h="265430">
                <a:moveTo>
                  <a:pt x="0" y="0"/>
                </a:moveTo>
                <a:lnTo>
                  <a:pt x="0" y="265175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54700" y="2729991"/>
            <a:ext cx="682625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15" dirty="0">
                <a:latin typeface="Arial"/>
                <a:cs typeface="Arial"/>
              </a:rPr>
              <a:t>C</a:t>
            </a:r>
            <a:r>
              <a:rPr sz="1500" b="1" spc="-10" dirty="0">
                <a:latin typeface="Arial"/>
                <a:cs typeface="Arial"/>
              </a:rPr>
              <a:t>H</a:t>
            </a:r>
            <a:r>
              <a:rPr sz="2025" b="1" spc="15" baseline="-18518" dirty="0">
                <a:latin typeface="Arial"/>
                <a:cs typeface="Arial"/>
              </a:rPr>
              <a:t>2</a:t>
            </a:r>
            <a:r>
              <a:rPr sz="1500" b="1" spc="-20" dirty="0">
                <a:latin typeface="Arial"/>
                <a:cs typeface="Arial"/>
              </a:rPr>
              <a:t>OH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016495" y="2283460"/>
            <a:ext cx="0" cy="82550"/>
          </a:xfrm>
          <a:custGeom>
            <a:avLst/>
            <a:gdLst/>
            <a:ahLst/>
            <a:cxnLst/>
            <a:rect l="l" t="t" r="r" b="b"/>
            <a:pathLst>
              <a:path h="82550">
                <a:moveTo>
                  <a:pt x="0" y="0"/>
                </a:moveTo>
                <a:lnTo>
                  <a:pt x="0" y="82295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76871" y="2323083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8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407155" y="2193544"/>
            <a:ext cx="816610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25" b="1" spc="7" baseline="18518" dirty="0">
                <a:latin typeface="Arial"/>
                <a:cs typeface="Arial"/>
              </a:rPr>
              <a:t>3</a:t>
            </a:r>
            <a:r>
              <a:rPr sz="2025" b="1" spc="-315" baseline="18518" dirty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CH</a:t>
            </a:r>
            <a:r>
              <a:rPr sz="2025" b="1" spc="7" baseline="-18518" dirty="0">
                <a:latin typeface="Arial"/>
                <a:cs typeface="Arial"/>
              </a:rPr>
              <a:t>3</a:t>
            </a:r>
            <a:r>
              <a:rPr sz="1500" b="1" spc="5" dirty="0">
                <a:latin typeface="Arial"/>
                <a:cs typeface="Arial"/>
              </a:rPr>
              <a:t>OH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12811" y="1788159"/>
            <a:ext cx="1018540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dirty="0">
                <a:latin typeface="Arial"/>
                <a:cs typeface="Arial"/>
              </a:rPr>
              <a:t>R'COOCH</a:t>
            </a:r>
            <a:r>
              <a:rPr sz="2025" b="1" baseline="-18518" dirty="0">
                <a:latin typeface="Arial"/>
                <a:cs typeface="Arial"/>
              </a:rPr>
              <a:t>3</a:t>
            </a:r>
            <a:endParaRPr sz="2025" baseline="-18518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70140" y="2263647"/>
            <a:ext cx="967740" cy="240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dirty="0">
                <a:latin typeface="Arial"/>
                <a:cs typeface="Arial"/>
              </a:rPr>
              <a:t>R"COOCH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08923" y="2340609"/>
            <a:ext cx="12255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5" dirty="0">
                <a:latin typeface="Arial"/>
                <a:cs typeface="Arial"/>
              </a:rPr>
              <a:t>3</a:t>
            </a:r>
            <a:endParaRPr sz="13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70140" y="2827528"/>
            <a:ext cx="1106805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10" dirty="0">
                <a:latin typeface="Arial"/>
                <a:cs typeface="Arial"/>
              </a:rPr>
              <a:t>R</a:t>
            </a:r>
            <a:r>
              <a:rPr sz="1500" b="1" spc="5" dirty="0">
                <a:latin typeface="Arial"/>
                <a:cs typeface="Arial"/>
              </a:rPr>
              <a:t>"</a:t>
            </a:r>
            <a:r>
              <a:rPr sz="1500" b="1" dirty="0">
                <a:latin typeface="Arial"/>
                <a:cs typeface="Arial"/>
              </a:rPr>
              <a:t>'</a:t>
            </a:r>
            <a:r>
              <a:rPr sz="1500" b="1" spc="-10" dirty="0">
                <a:latin typeface="Arial"/>
                <a:cs typeface="Arial"/>
              </a:rPr>
              <a:t>C</a:t>
            </a:r>
            <a:r>
              <a:rPr sz="1500" b="1" spc="5" dirty="0">
                <a:latin typeface="Arial"/>
                <a:cs typeface="Arial"/>
              </a:rPr>
              <a:t>OO</a:t>
            </a:r>
            <a:r>
              <a:rPr sz="1500" b="1" spc="-10" dirty="0">
                <a:latin typeface="Arial"/>
                <a:cs typeface="Arial"/>
              </a:rPr>
              <a:t>CH</a:t>
            </a:r>
            <a:r>
              <a:rPr sz="2025" b="1" spc="7" baseline="-18518" dirty="0">
                <a:latin typeface="Arial"/>
                <a:cs typeface="Arial"/>
              </a:rPr>
              <a:t>3</a:t>
            </a:r>
            <a:endParaRPr sz="2025" baseline="-18518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49172" y="2675128"/>
            <a:ext cx="1909445" cy="1256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" algn="ctr">
              <a:lnSpc>
                <a:spcPct val="100000"/>
              </a:lnSpc>
            </a:pPr>
            <a:r>
              <a:rPr sz="1500" b="1" spc="-30" dirty="0">
                <a:latin typeface="Arial"/>
                <a:cs typeface="Arial"/>
              </a:rPr>
              <a:t>CH</a:t>
            </a:r>
            <a:r>
              <a:rPr sz="2025" b="1" spc="-44" baseline="-18518" dirty="0">
                <a:latin typeface="Arial"/>
                <a:cs typeface="Arial"/>
              </a:rPr>
              <a:t>2</a:t>
            </a:r>
            <a:r>
              <a:rPr sz="1500" b="1" spc="-30" dirty="0">
                <a:latin typeface="Arial"/>
                <a:cs typeface="Arial"/>
              </a:rPr>
              <a:t>OCOR'"'</a:t>
            </a:r>
            <a:endParaRPr sz="1500">
              <a:latin typeface="Arial"/>
              <a:cs typeface="Arial"/>
            </a:endParaRPr>
          </a:p>
          <a:p>
            <a:pPr marL="12700" marR="183515">
              <a:lnSpc>
                <a:spcPct val="100000"/>
              </a:lnSpc>
              <a:spcBef>
                <a:spcPts val="1520"/>
              </a:spcBef>
            </a:pPr>
            <a:r>
              <a:rPr sz="1800" b="1" spc="-5" dirty="0">
                <a:solidFill>
                  <a:srgbClr val="3399FF"/>
                </a:solidFill>
                <a:latin typeface="Arial"/>
                <a:cs typeface="Arial"/>
              </a:rPr>
              <a:t>Vegetable </a:t>
            </a:r>
            <a:r>
              <a:rPr sz="1800" b="1" dirty="0">
                <a:solidFill>
                  <a:srgbClr val="3399FF"/>
                </a:solidFill>
                <a:latin typeface="Arial"/>
                <a:cs typeface="Arial"/>
              </a:rPr>
              <a:t>oil</a:t>
            </a:r>
            <a:r>
              <a:rPr sz="1800" b="1" spc="-55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3399FF"/>
                </a:solidFill>
                <a:latin typeface="Arial"/>
                <a:cs typeface="Arial"/>
              </a:rPr>
              <a:t>or  Animal</a:t>
            </a:r>
            <a:r>
              <a:rPr sz="1800" b="1" spc="-80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99FF"/>
                </a:solidFill>
                <a:latin typeface="Arial"/>
                <a:cs typeface="Arial"/>
              </a:rPr>
              <a:t>fat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399FF"/>
                </a:solidFill>
                <a:latin typeface="SimSun"/>
                <a:cs typeface="SimSun"/>
              </a:rPr>
              <a:t>（</a:t>
            </a:r>
            <a:r>
              <a:rPr sz="1800" b="1" spc="-5" dirty="0">
                <a:solidFill>
                  <a:srgbClr val="3399FF"/>
                </a:solidFill>
                <a:latin typeface="Arial"/>
                <a:cs typeface="Arial"/>
              </a:rPr>
              <a:t>triglycerides</a:t>
            </a:r>
            <a:r>
              <a:rPr sz="1800" b="1" spc="-45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99FF"/>
                </a:solidFill>
                <a:latin typeface="SimSun"/>
                <a:cs typeface="SimSun"/>
              </a:rPr>
              <a:t>）</a:t>
            </a:r>
            <a:endParaRPr sz="1800">
              <a:latin typeface="SimSun"/>
              <a:cs typeface="SimSu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49828" y="3645915"/>
            <a:ext cx="102870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10" dirty="0">
                <a:solidFill>
                  <a:srgbClr val="3399FF"/>
                </a:solidFill>
                <a:latin typeface="Arial"/>
                <a:cs typeface="Arial"/>
              </a:rPr>
              <a:t>M</a:t>
            </a:r>
            <a:r>
              <a:rPr sz="1800" b="1" dirty="0">
                <a:solidFill>
                  <a:srgbClr val="3399FF"/>
                </a:solidFill>
                <a:latin typeface="Arial"/>
                <a:cs typeface="Arial"/>
              </a:rPr>
              <a:t>eth</a:t>
            </a:r>
            <a:r>
              <a:rPr sz="1800" b="1" spc="-25" dirty="0">
                <a:solidFill>
                  <a:srgbClr val="3399FF"/>
                </a:solidFill>
                <a:latin typeface="Arial"/>
                <a:cs typeface="Arial"/>
              </a:rPr>
              <a:t>a</a:t>
            </a:r>
            <a:r>
              <a:rPr sz="1800" b="1" spc="-20" dirty="0">
                <a:solidFill>
                  <a:srgbClr val="3399FF"/>
                </a:solidFill>
                <a:latin typeface="Arial"/>
                <a:cs typeface="Arial"/>
              </a:rPr>
              <a:t>n</a:t>
            </a:r>
            <a:r>
              <a:rPr sz="1800" b="1" dirty="0">
                <a:solidFill>
                  <a:srgbClr val="3399FF"/>
                </a:solidFill>
                <a:latin typeface="Arial"/>
                <a:cs typeface="Arial"/>
              </a:rPr>
              <a:t>ol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01209" y="3645915"/>
            <a:ext cx="1720214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835025" algn="l"/>
              </a:tabLst>
            </a:pPr>
            <a:r>
              <a:rPr sz="1800" b="1" spc="-10" dirty="0">
                <a:solidFill>
                  <a:srgbClr val="3399FF"/>
                </a:solidFill>
                <a:latin typeface="Arial"/>
                <a:cs typeface="Arial"/>
              </a:rPr>
              <a:t>KOH	glycerin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80452" y="3645915"/>
            <a:ext cx="6737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399FF"/>
                </a:solidFill>
                <a:latin typeface="Arial"/>
                <a:cs typeface="Arial"/>
              </a:rPr>
              <a:t>F</a:t>
            </a:r>
            <a:r>
              <a:rPr sz="1800" b="1" spc="-35" dirty="0">
                <a:solidFill>
                  <a:srgbClr val="3399FF"/>
                </a:solidFill>
                <a:latin typeface="Arial"/>
                <a:cs typeface="Arial"/>
              </a:rPr>
              <a:t>A</a:t>
            </a:r>
            <a:r>
              <a:rPr sz="1800" b="1" spc="10" dirty="0">
                <a:solidFill>
                  <a:srgbClr val="3399FF"/>
                </a:solidFill>
                <a:latin typeface="Arial"/>
                <a:cs typeface="Arial"/>
              </a:rPr>
              <a:t>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538983" y="4712715"/>
            <a:ext cx="1438910" cy="521334"/>
          </a:xfrm>
          <a:custGeom>
            <a:avLst/>
            <a:gdLst/>
            <a:ahLst/>
            <a:cxnLst/>
            <a:rect l="l" t="t" r="r" b="b"/>
            <a:pathLst>
              <a:path w="1438910" h="521335">
                <a:moveTo>
                  <a:pt x="0" y="521207"/>
                </a:moveTo>
                <a:lnTo>
                  <a:pt x="1438656" y="521207"/>
                </a:lnTo>
                <a:lnTo>
                  <a:pt x="1438656" y="0"/>
                </a:lnTo>
                <a:lnTo>
                  <a:pt x="0" y="0"/>
                </a:lnTo>
                <a:lnTo>
                  <a:pt x="0" y="521207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38983" y="4712715"/>
            <a:ext cx="1438910" cy="67310"/>
          </a:xfrm>
          <a:custGeom>
            <a:avLst/>
            <a:gdLst/>
            <a:ahLst/>
            <a:cxnLst/>
            <a:rect l="l" t="t" r="r" b="b"/>
            <a:pathLst>
              <a:path w="1438910" h="67310">
                <a:moveTo>
                  <a:pt x="1438656" y="0"/>
                </a:moveTo>
                <a:lnTo>
                  <a:pt x="0" y="0"/>
                </a:lnTo>
                <a:lnTo>
                  <a:pt x="64008" y="67055"/>
                </a:lnTo>
                <a:lnTo>
                  <a:pt x="1374648" y="67055"/>
                </a:lnTo>
                <a:lnTo>
                  <a:pt x="1438656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38983" y="4712715"/>
            <a:ext cx="64135" cy="521334"/>
          </a:xfrm>
          <a:custGeom>
            <a:avLst/>
            <a:gdLst/>
            <a:ahLst/>
            <a:cxnLst/>
            <a:rect l="l" t="t" r="r" b="b"/>
            <a:pathLst>
              <a:path w="64135" h="521335">
                <a:moveTo>
                  <a:pt x="0" y="0"/>
                </a:moveTo>
                <a:lnTo>
                  <a:pt x="0" y="521207"/>
                </a:lnTo>
                <a:lnTo>
                  <a:pt x="64008" y="454151"/>
                </a:lnTo>
                <a:lnTo>
                  <a:pt x="64008" y="67055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38983" y="5166867"/>
            <a:ext cx="1438910" cy="67310"/>
          </a:xfrm>
          <a:custGeom>
            <a:avLst/>
            <a:gdLst/>
            <a:ahLst/>
            <a:cxnLst/>
            <a:rect l="l" t="t" r="r" b="b"/>
            <a:pathLst>
              <a:path w="1438910" h="67310">
                <a:moveTo>
                  <a:pt x="1374648" y="0"/>
                </a:moveTo>
                <a:lnTo>
                  <a:pt x="64008" y="0"/>
                </a:lnTo>
                <a:lnTo>
                  <a:pt x="0" y="67055"/>
                </a:lnTo>
                <a:lnTo>
                  <a:pt x="1438656" y="67055"/>
                </a:lnTo>
                <a:lnTo>
                  <a:pt x="1374648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13632" y="4712715"/>
            <a:ext cx="64135" cy="521334"/>
          </a:xfrm>
          <a:custGeom>
            <a:avLst/>
            <a:gdLst/>
            <a:ahLst/>
            <a:cxnLst/>
            <a:rect l="l" t="t" r="r" b="b"/>
            <a:pathLst>
              <a:path w="64135" h="521335">
                <a:moveTo>
                  <a:pt x="64007" y="0"/>
                </a:moveTo>
                <a:lnTo>
                  <a:pt x="0" y="67055"/>
                </a:lnTo>
                <a:lnTo>
                  <a:pt x="0" y="454151"/>
                </a:lnTo>
                <a:lnTo>
                  <a:pt x="64007" y="521207"/>
                </a:lnTo>
                <a:lnTo>
                  <a:pt x="64007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538983" y="4712715"/>
            <a:ext cx="1438910" cy="52133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72440">
              <a:lnSpc>
                <a:spcPct val="100000"/>
              </a:lnSpc>
              <a:spcBef>
                <a:spcPts val="295"/>
              </a:spcBef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EU</a:t>
            </a:r>
            <a:endParaRPr sz="28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343400" y="4788915"/>
            <a:ext cx="2304415" cy="433070"/>
          </a:xfrm>
          <a:custGeom>
            <a:avLst/>
            <a:gdLst/>
            <a:ahLst/>
            <a:cxnLst/>
            <a:rect l="l" t="t" r="r" b="b"/>
            <a:pathLst>
              <a:path w="2304415" h="433070">
                <a:moveTo>
                  <a:pt x="2231135" y="0"/>
                </a:moveTo>
                <a:lnTo>
                  <a:pt x="70103" y="0"/>
                </a:lnTo>
                <a:lnTo>
                  <a:pt x="42433" y="5857"/>
                </a:lnTo>
                <a:lnTo>
                  <a:pt x="20193" y="21716"/>
                </a:lnTo>
                <a:lnTo>
                  <a:pt x="5381" y="45005"/>
                </a:lnTo>
                <a:lnTo>
                  <a:pt x="0" y="73151"/>
                </a:lnTo>
                <a:lnTo>
                  <a:pt x="0" y="359663"/>
                </a:lnTo>
                <a:lnTo>
                  <a:pt x="5381" y="387810"/>
                </a:lnTo>
                <a:lnTo>
                  <a:pt x="20192" y="411098"/>
                </a:lnTo>
                <a:lnTo>
                  <a:pt x="42433" y="426958"/>
                </a:lnTo>
                <a:lnTo>
                  <a:pt x="70103" y="432815"/>
                </a:lnTo>
                <a:lnTo>
                  <a:pt x="2231135" y="432815"/>
                </a:lnTo>
                <a:lnTo>
                  <a:pt x="2259282" y="426958"/>
                </a:lnTo>
                <a:lnTo>
                  <a:pt x="2282571" y="411098"/>
                </a:lnTo>
                <a:lnTo>
                  <a:pt x="2298430" y="387810"/>
                </a:lnTo>
                <a:lnTo>
                  <a:pt x="2304288" y="359663"/>
                </a:lnTo>
                <a:lnTo>
                  <a:pt x="2304288" y="73151"/>
                </a:lnTo>
                <a:lnTo>
                  <a:pt x="2298430" y="45005"/>
                </a:lnTo>
                <a:lnTo>
                  <a:pt x="2282570" y="21716"/>
                </a:lnTo>
                <a:lnTo>
                  <a:pt x="2259282" y="5857"/>
                </a:lnTo>
                <a:lnTo>
                  <a:pt x="2231135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67200" y="4712715"/>
            <a:ext cx="2304288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425188" y="4740147"/>
            <a:ext cx="1985645" cy="452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600" b="1" spc="-885" baseline="-13888" dirty="0">
                <a:latin typeface="Arial"/>
                <a:cs typeface="Arial"/>
              </a:rPr>
              <a:t>R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885" baseline="-13888" dirty="0">
                <a:latin typeface="Arial"/>
                <a:cs typeface="Arial"/>
              </a:rPr>
              <a:t>a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600" b="1" spc="-885" baseline="-13888" dirty="0">
                <a:latin typeface="Arial"/>
                <a:cs typeface="Arial"/>
              </a:rPr>
              <a:t>p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00" b="1" spc="-885" baseline="-13888" dirty="0">
                <a:latin typeface="Arial"/>
                <a:cs typeface="Arial"/>
              </a:rPr>
              <a:t>e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-885" baseline="-13888" dirty="0">
                <a:latin typeface="Arial"/>
                <a:cs typeface="Arial"/>
              </a:rPr>
              <a:t>s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00" b="1" spc="-885" baseline="-13888" dirty="0">
                <a:latin typeface="Arial"/>
                <a:cs typeface="Arial"/>
              </a:rPr>
              <a:t>e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00" b="1" spc="-885" baseline="-13888" dirty="0">
                <a:latin typeface="Arial"/>
                <a:cs typeface="Arial"/>
              </a:rPr>
              <a:t>e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00" b="1" spc="-885" baseline="-13888" dirty="0">
                <a:latin typeface="Arial"/>
                <a:cs typeface="Arial"/>
              </a:rPr>
              <a:t>d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-885" baseline="-13888" dirty="0">
                <a:latin typeface="Arial"/>
                <a:cs typeface="Arial"/>
              </a:rPr>
              <a:t>o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-885" baseline="-13888" dirty="0">
                <a:latin typeface="Arial"/>
                <a:cs typeface="Arial"/>
              </a:rPr>
              <a:t>i</a:t>
            </a:r>
            <a:r>
              <a:rPr sz="2400" b="1" spc="-59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spc="-885" baseline="-13888" dirty="0">
                <a:latin typeface="Arial"/>
                <a:cs typeface="Arial"/>
              </a:rPr>
              <a:t>l</a:t>
            </a:r>
            <a:endParaRPr sz="3600" baseline="-13888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538983" y="5505196"/>
            <a:ext cx="1438910" cy="518159"/>
          </a:xfrm>
          <a:custGeom>
            <a:avLst/>
            <a:gdLst/>
            <a:ahLst/>
            <a:cxnLst/>
            <a:rect l="l" t="t" r="r" b="b"/>
            <a:pathLst>
              <a:path w="1438910" h="518160">
                <a:moveTo>
                  <a:pt x="0" y="518159"/>
                </a:moveTo>
                <a:lnTo>
                  <a:pt x="1438656" y="518159"/>
                </a:lnTo>
                <a:lnTo>
                  <a:pt x="1438656" y="0"/>
                </a:lnTo>
                <a:lnTo>
                  <a:pt x="0" y="0"/>
                </a:lnTo>
                <a:lnTo>
                  <a:pt x="0" y="518159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38983" y="5505196"/>
            <a:ext cx="1438910" cy="64135"/>
          </a:xfrm>
          <a:custGeom>
            <a:avLst/>
            <a:gdLst/>
            <a:ahLst/>
            <a:cxnLst/>
            <a:rect l="l" t="t" r="r" b="b"/>
            <a:pathLst>
              <a:path w="1438910" h="64135">
                <a:moveTo>
                  <a:pt x="1438656" y="0"/>
                </a:moveTo>
                <a:lnTo>
                  <a:pt x="0" y="0"/>
                </a:lnTo>
                <a:lnTo>
                  <a:pt x="64008" y="64007"/>
                </a:lnTo>
                <a:lnTo>
                  <a:pt x="1374648" y="64007"/>
                </a:lnTo>
                <a:lnTo>
                  <a:pt x="1438656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38983" y="5505196"/>
            <a:ext cx="64135" cy="518159"/>
          </a:xfrm>
          <a:custGeom>
            <a:avLst/>
            <a:gdLst/>
            <a:ahLst/>
            <a:cxnLst/>
            <a:rect l="l" t="t" r="r" b="b"/>
            <a:pathLst>
              <a:path w="64135" h="518160">
                <a:moveTo>
                  <a:pt x="0" y="0"/>
                </a:moveTo>
                <a:lnTo>
                  <a:pt x="0" y="518159"/>
                </a:lnTo>
                <a:lnTo>
                  <a:pt x="64008" y="454151"/>
                </a:lnTo>
                <a:lnTo>
                  <a:pt x="64008" y="64007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38983" y="5959347"/>
            <a:ext cx="1438910" cy="64135"/>
          </a:xfrm>
          <a:custGeom>
            <a:avLst/>
            <a:gdLst/>
            <a:ahLst/>
            <a:cxnLst/>
            <a:rect l="l" t="t" r="r" b="b"/>
            <a:pathLst>
              <a:path w="1438910" h="64135">
                <a:moveTo>
                  <a:pt x="1374648" y="0"/>
                </a:moveTo>
                <a:lnTo>
                  <a:pt x="64008" y="0"/>
                </a:lnTo>
                <a:lnTo>
                  <a:pt x="0" y="64007"/>
                </a:lnTo>
                <a:lnTo>
                  <a:pt x="1438656" y="64007"/>
                </a:lnTo>
                <a:lnTo>
                  <a:pt x="1374648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913632" y="5505196"/>
            <a:ext cx="64135" cy="518159"/>
          </a:xfrm>
          <a:custGeom>
            <a:avLst/>
            <a:gdLst/>
            <a:ahLst/>
            <a:cxnLst/>
            <a:rect l="l" t="t" r="r" b="b"/>
            <a:pathLst>
              <a:path w="64135" h="518160">
                <a:moveTo>
                  <a:pt x="64007" y="0"/>
                </a:moveTo>
                <a:lnTo>
                  <a:pt x="0" y="64007"/>
                </a:lnTo>
                <a:lnTo>
                  <a:pt x="0" y="454151"/>
                </a:lnTo>
                <a:lnTo>
                  <a:pt x="64007" y="518159"/>
                </a:lnTo>
                <a:lnTo>
                  <a:pt x="64007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538983" y="5505196"/>
            <a:ext cx="1438910" cy="518159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472440">
              <a:lnSpc>
                <a:spcPct val="100000"/>
              </a:lnSpc>
              <a:spcBef>
                <a:spcPts val="270"/>
              </a:spcBef>
            </a:pP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343400" y="5654547"/>
            <a:ext cx="2231390" cy="429895"/>
          </a:xfrm>
          <a:custGeom>
            <a:avLst/>
            <a:gdLst/>
            <a:ahLst/>
            <a:cxnLst/>
            <a:rect l="l" t="t" r="r" b="b"/>
            <a:pathLst>
              <a:path w="2231390" h="429895">
                <a:moveTo>
                  <a:pt x="2157984" y="0"/>
                </a:moveTo>
                <a:lnTo>
                  <a:pt x="70103" y="0"/>
                </a:lnTo>
                <a:lnTo>
                  <a:pt x="42433" y="5381"/>
                </a:lnTo>
                <a:lnTo>
                  <a:pt x="20193" y="20192"/>
                </a:lnTo>
                <a:lnTo>
                  <a:pt x="5381" y="42433"/>
                </a:lnTo>
                <a:lnTo>
                  <a:pt x="0" y="70103"/>
                </a:lnTo>
                <a:lnTo>
                  <a:pt x="0" y="359663"/>
                </a:lnTo>
                <a:lnTo>
                  <a:pt x="5381" y="387334"/>
                </a:lnTo>
                <a:lnTo>
                  <a:pt x="20192" y="409575"/>
                </a:lnTo>
                <a:lnTo>
                  <a:pt x="42433" y="424386"/>
                </a:lnTo>
                <a:lnTo>
                  <a:pt x="70103" y="429767"/>
                </a:lnTo>
                <a:lnTo>
                  <a:pt x="2157984" y="429767"/>
                </a:lnTo>
                <a:lnTo>
                  <a:pt x="2187416" y="424386"/>
                </a:lnTo>
                <a:lnTo>
                  <a:pt x="2210561" y="409575"/>
                </a:lnTo>
                <a:lnTo>
                  <a:pt x="2225706" y="387334"/>
                </a:lnTo>
                <a:lnTo>
                  <a:pt x="2231135" y="359663"/>
                </a:lnTo>
                <a:lnTo>
                  <a:pt x="2231135" y="70103"/>
                </a:lnTo>
                <a:lnTo>
                  <a:pt x="2225706" y="42433"/>
                </a:lnTo>
                <a:lnTo>
                  <a:pt x="2210561" y="20192"/>
                </a:lnTo>
                <a:lnTo>
                  <a:pt x="2187416" y="5381"/>
                </a:lnTo>
                <a:lnTo>
                  <a:pt x="2157984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67200" y="5578347"/>
            <a:ext cx="2231136" cy="4297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516628" y="5602732"/>
            <a:ext cx="1811655" cy="452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600" b="1" spc="-869" baseline="-13888" dirty="0">
                <a:latin typeface="Arial"/>
                <a:cs typeface="Arial"/>
              </a:rPr>
              <a:t>S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-869" baseline="-13888" dirty="0">
                <a:latin typeface="Arial"/>
                <a:cs typeface="Arial"/>
              </a:rPr>
              <a:t>o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600" b="1" spc="-869" baseline="-13888" dirty="0">
                <a:latin typeface="Arial"/>
                <a:cs typeface="Arial"/>
              </a:rPr>
              <a:t>y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3600" b="1" spc="-869" baseline="-13888" dirty="0">
                <a:latin typeface="Arial"/>
                <a:cs typeface="Arial"/>
              </a:rPr>
              <a:t>b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600" b="1" spc="-869" baseline="-13888" dirty="0">
                <a:latin typeface="Arial"/>
                <a:cs typeface="Arial"/>
              </a:rPr>
              <a:t>e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600" b="1" spc="-869" baseline="-13888" dirty="0">
                <a:latin typeface="Arial"/>
                <a:cs typeface="Arial"/>
              </a:rPr>
              <a:t>a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600" b="1" spc="-869" baseline="-13888" dirty="0">
                <a:latin typeface="Arial"/>
                <a:cs typeface="Arial"/>
              </a:rPr>
              <a:t>n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600" b="1" spc="-869" baseline="-13888" dirty="0">
                <a:latin typeface="Arial"/>
                <a:cs typeface="Arial"/>
              </a:rPr>
              <a:t>o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-869" baseline="-13888" dirty="0">
                <a:latin typeface="Arial"/>
                <a:cs typeface="Arial"/>
              </a:rPr>
              <a:t>i</a:t>
            </a:r>
            <a:r>
              <a:rPr sz="2400" b="1" spc="-58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600" b="1" spc="-869" baseline="-13888" dirty="0">
                <a:latin typeface="Arial"/>
                <a:cs typeface="Arial"/>
              </a:rPr>
              <a:t>l</a:t>
            </a:r>
            <a:endParaRPr sz="3600" baseline="-13888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858000" y="4136644"/>
            <a:ext cx="1895855" cy="1246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858000" y="5361940"/>
            <a:ext cx="1911096" cy="1237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26864" y="1762251"/>
            <a:ext cx="716280" cy="429895"/>
          </a:xfrm>
          <a:custGeom>
            <a:avLst/>
            <a:gdLst/>
            <a:ahLst/>
            <a:cxnLst/>
            <a:rect l="l" t="t" r="r" b="b"/>
            <a:pathLst>
              <a:path w="716279" h="429894">
                <a:moveTo>
                  <a:pt x="0" y="429768"/>
                </a:moveTo>
                <a:lnTo>
                  <a:pt x="716279" y="429768"/>
                </a:lnTo>
                <a:lnTo>
                  <a:pt x="716279" y="0"/>
                </a:lnTo>
                <a:lnTo>
                  <a:pt x="0" y="0"/>
                </a:lnTo>
                <a:lnTo>
                  <a:pt x="0" y="4297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705603" y="1851659"/>
            <a:ext cx="31877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BF0000"/>
                </a:solidFill>
                <a:latin typeface="Arial"/>
                <a:cs typeface="Arial"/>
              </a:rPr>
              <a:t>cat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4191" y="2914395"/>
            <a:ext cx="2051685" cy="165544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4100">
              <a:latin typeface="Times New Roman"/>
              <a:cs typeface="Times New Roman"/>
            </a:endParaRPr>
          </a:p>
          <a:p>
            <a:pPr marL="231140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Biodiesel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98648" y="3057651"/>
            <a:ext cx="502920" cy="1582420"/>
          </a:xfrm>
          <a:custGeom>
            <a:avLst/>
            <a:gdLst/>
            <a:ahLst/>
            <a:cxnLst/>
            <a:rect l="l" t="t" r="r" b="b"/>
            <a:pathLst>
              <a:path w="502920" h="1582420">
                <a:moveTo>
                  <a:pt x="198119" y="0"/>
                </a:moveTo>
                <a:lnTo>
                  <a:pt x="198119" y="280415"/>
                </a:lnTo>
                <a:lnTo>
                  <a:pt x="0" y="280415"/>
                </a:lnTo>
                <a:lnTo>
                  <a:pt x="0" y="1298448"/>
                </a:lnTo>
                <a:lnTo>
                  <a:pt x="198119" y="1298448"/>
                </a:lnTo>
                <a:lnTo>
                  <a:pt x="198119" y="1581912"/>
                </a:lnTo>
                <a:lnTo>
                  <a:pt x="502919" y="789432"/>
                </a:lnTo>
                <a:lnTo>
                  <a:pt x="198119" y="0"/>
                </a:lnTo>
                <a:close/>
              </a:path>
            </a:pathLst>
          </a:custGeom>
          <a:solidFill>
            <a:srgbClr val="99CC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34511" y="1259332"/>
            <a:ext cx="2664460" cy="939165"/>
          </a:xfrm>
          <a:custGeom>
            <a:avLst/>
            <a:gdLst/>
            <a:ahLst/>
            <a:cxnLst/>
            <a:rect l="l" t="t" r="r" b="b"/>
            <a:pathLst>
              <a:path w="2664460" h="939164">
                <a:moveTo>
                  <a:pt x="2508504" y="0"/>
                </a:moveTo>
                <a:lnTo>
                  <a:pt x="155448" y="0"/>
                </a:lnTo>
                <a:lnTo>
                  <a:pt x="106509" y="7997"/>
                </a:lnTo>
                <a:lnTo>
                  <a:pt x="63861" y="30333"/>
                </a:lnTo>
                <a:lnTo>
                  <a:pt x="30138" y="64520"/>
                </a:lnTo>
                <a:lnTo>
                  <a:pt x="7973" y="108069"/>
                </a:lnTo>
                <a:lnTo>
                  <a:pt x="0" y="158495"/>
                </a:lnTo>
                <a:lnTo>
                  <a:pt x="0" y="783335"/>
                </a:lnTo>
                <a:lnTo>
                  <a:pt x="7973" y="832274"/>
                </a:lnTo>
                <a:lnTo>
                  <a:pt x="30138" y="874922"/>
                </a:lnTo>
                <a:lnTo>
                  <a:pt x="63861" y="908645"/>
                </a:lnTo>
                <a:lnTo>
                  <a:pt x="106509" y="930810"/>
                </a:lnTo>
                <a:lnTo>
                  <a:pt x="155448" y="938783"/>
                </a:lnTo>
                <a:lnTo>
                  <a:pt x="2508504" y="938783"/>
                </a:lnTo>
                <a:lnTo>
                  <a:pt x="2557442" y="930810"/>
                </a:lnTo>
                <a:lnTo>
                  <a:pt x="2600090" y="908645"/>
                </a:lnTo>
                <a:lnTo>
                  <a:pt x="2633813" y="874922"/>
                </a:lnTo>
                <a:lnTo>
                  <a:pt x="2655978" y="832274"/>
                </a:lnTo>
                <a:lnTo>
                  <a:pt x="2663952" y="783335"/>
                </a:lnTo>
                <a:lnTo>
                  <a:pt x="2663952" y="158495"/>
                </a:lnTo>
                <a:lnTo>
                  <a:pt x="2655978" y="108069"/>
                </a:lnTo>
                <a:lnTo>
                  <a:pt x="2633813" y="64520"/>
                </a:lnTo>
                <a:lnTo>
                  <a:pt x="2600090" y="30333"/>
                </a:lnTo>
                <a:lnTo>
                  <a:pt x="2557442" y="7997"/>
                </a:lnTo>
                <a:lnTo>
                  <a:pt x="2508504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58311" y="1183132"/>
            <a:ext cx="2663952" cy="938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21277" y="1460500"/>
            <a:ext cx="193801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3600" b="1" baseline="-13888" dirty="0" smtClean="0">
                <a:solidFill>
                  <a:schemeClr val="bg1"/>
                </a:solidFill>
                <a:latin typeface="Georgia" pitchFamily="18" charset="0"/>
                <a:cs typeface="Arial"/>
              </a:rPr>
              <a:t>Renewable</a:t>
            </a:r>
            <a:endParaRPr sz="3600" b="1" baseline="-13888" dirty="0">
              <a:solidFill>
                <a:schemeClr val="bg1"/>
              </a:solidFill>
              <a:latin typeface="Georgia" pitchFamily="18" charset="0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07664" y="2484627"/>
            <a:ext cx="2590800" cy="866140"/>
          </a:xfrm>
          <a:custGeom>
            <a:avLst/>
            <a:gdLst/>
            <a:ahLst/>
            <a:cxnLst/>
            <a:rect l="l" t="t" r="r" b="b"/>
            <a:pathLst>
              <a:path w="2590800" h="866139">
                <a:moveTo>
                  <a:pt x="2447544" y="0"/>
                </a:moveTo>
                <a:lnTo>
                  <a:pt x="143256" y="0"/>
                </a:lnTo>
                <a:lnTo>
                  <a:pt x="97926" y="7290"/>
                </a:lnTo>
                <a:lnTo>
                  <a:pt x="58594" y="27602"/>
                </a:lnTo>
                <a:lnTo>
                  <a:pt x="27602" y="58594"/>
                </a:lnTo>
                <a:lnTo>
                  <a:pt x="7290" y="97926"/>
                </a:lnTo>
                <a:lnTo>
                  <a:pt x="0" y="143256"/>
                </a:lnTo>
                <a:lnTo>
                  <a:pt x="0" y="722376"/>
                </a:lnTo>
                <a:lnTo>
                  <a:pt x="7290" y="767705"/>
                </a:lnTo>
                <a:lnTo>
                  <a:pt x="27602" y="807037"/>
                </a:lnTo>
                <a:lnTo>
                  <a:pt x="58594" y="838029"/>
                </a:lnTo>
                <a:lnTo>
                  <a:pt x="97926" y="858341"/>
                </a:lnTo>
                <a:lnTo>
                  <a:pt x="143256" y="865632"/>
                </a:lnTo>
                <a:lnTo>
                  <a:pt x="2447544" y="865632"/>
                </a:lnTo>
                <a:lnTo>
                  <a:pt x="2492873" y="858341"/>
                </a:lnTo>
                <a:lnTo>
                  <a:pt x="2532205" y="838029"/>
                </a:lnTo>
                <a:lnTo>
                  <a:pt x="2563197" y="807037"/>
                </a:lnTo>
                <a:lnTo>
                  <a:pt x="2583509" y="767705"/>
                </a:lnTo>
                <a:lnTo>
                  <a:pt x="2590800" y="722376"/>
                </a:lnTo>
                <a:lnTo>
                  <a:pt x="2590800" y="143256"/>
                </a:lnTo>
                <a:lnTo>
                  <a:pt x="2583509" y="97926"/>
                </a:lnTo>
                <a:lnTo>
                  <a:pt x="2563197" y="58594"/>
                </a:lnTo>
                <a:lnTo>
                  <a:pt x="2532205" y="27602"/>
                </a:lnTo>
                <a:lnTo>
                  <a:pt x="2492873" y="7290"/>
                </a:lnTo>
                <a:lnTo>
                  <a:pt x="2447544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31464" y="2408427"/>
            <a:ext cx="2590800" cy="865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en-US" sz="3600" b="1" baseline="-13888" dirty="0">
                <a:solidFill>
                  <a:schemeClr val="bg1"/>
                </a:solidFill>
                <a:latin typeface="Arial"/>
                <a:cs typeface="Arial"/>
              </a:rPr>
              <a:t>Environmentally</a:t>
            </a:r>
          </a:p>
          <a:p>
            <a:pPr algn="ctr"/>
            <a:r>
              <a:rPr lang="en-US" sz="3600" b="1" baseline="-13888" dirty="0">
                <a:solidFill>
                  <a:schemeClr val="bg1"/>
                </a:solidFill>
                <a:latin typeface="Arial"/>
                <a:cs typeface="Arial"/>
              </a:rPr>
              <a:t>-friendly</a:t>
            </a:r>
            <a:endParaRPr sz="3600" b="1" baseline="-13888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77767" y="3566667"/>
            <a:ext cx="2520950" cy="792480"/>
          </a:xfrm>
          <a:custGeom>
            <a:avLst/>
            <a:gdLst/>
            <a:ahLst/>
            <a:cxnLst/>
            <a:rect l="l" t="t" r="r" b="b"/>
            <a:pathLst>
              <a:path w="2520950" h="792479">
                <a:moveTo>
                  <a:pt x="2389632" y="0"/>
                </a:moveTo>
                <a:lnTo>
                  <a:pt x="131064" y="0"/>
                </a:lnTo>
                <a:lnTo>
                  <a:pt x="79724" y="10191"/>
                </a:lnTo>
                <a:lnTo>
                  <a:pt x="38100" y="38100"/>
                </a:lnTo>
                <a:lnTo>
                  <a:pt x="10191" y="79724"/>
                </a:lnTo>
                <a:lnTo>
                  <a:pt x="0" y="131064"/>
                </a:lnTo>
                <a:lnTo>
                  <a:pt x="0" y="658368"/>
                </a:lnTo>
                <a:lnTo>
                  <a:pt x="6608" y="700406"/>
                </a:lnTo>
                <a:lnTo>
                  <a:pt x="25066" y="737177"/>
                </a:lnTo>
                <a:lnTo>
                  <a:pt x="53327" y="766340"/>
                </a:lnTo>
                <a:lnTo>
                  <a:pt x="89342" y="785554"/>
                </a:lnTo>
                <a:lnTo>
                  <a:pt x="131064" y="792480"/>
                </a:lnTo>
                <a:lnTo>
                  <a:pt x="2389632" y="792480"/>
                </a:lnTo>
                <a:lnTo>
                  <a:pt x="2431353" y="785554"/>
                </a:lnTo>
                <a:lnTo>
                  <a:pt x="2467368" y="766340"/>
                </a:lnTo>
                <a:lnTo>
                  <a:pt x="2495629" y="737177"/>
                </a:lnTo>
                <a:lnTo>
                  <a:pt x="2514087" y="700406"/>
                </a:lnTo>
                <a:lnTo>
                  <a:pt x="2520696" y="658368"/>
                </a:lnTo>
                <a:lnTo>
                  <a:pt x="2520696" y="131064"/>
                </a:lnTo>
                <a:lnTo>
                  <a:pt x="2510504" y="79724"/>
                </a:lnTo>
                <a:lnTo>
                  <a:pt x="2482596" y="38100"/>
                </a:lnTo>
                <a:lnTo>
                  <a:pt x="2440971" y="10191"/>
                </a:lnTo>
                <a:lnTo>
                  <a:pt x="2389632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1567" y="3473450"/>
            <a:ext cx="2520696" cy="792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en-US" sz="3600" b="1" baseline="-13888" dirty="0">
                <a:solidFill>
                  <a:schemeClr val="bg1"/>
                </a:solidFill>
                <a:latin typeface="Arial"/>
                <a:cs typeface="Arial"/>
              </a:rPr>
              <a:t>Safe to use</a:t>
            </a:r>
            <a:endParaRPr sz="3600" b="1" baseline="-13888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334511" y="4572508"/>
            <a:ext cx="2734310" cy="792480"/>
          </a:xfrm>
          <a:custGeom>
            <a:avLst/>
            <a:gdLst/>
            <a:ahLst/>
            <a:cxnLst/>
            <a:rect l="l" t="t" r="r" b="b"/>
            <a:pathLst>
              <a:path w="2734310" h="792479">
                <a:moveTo>
                  <a:pt x="2602991" y="0"/>
                </a:moveTo>
                <a:lnTo>
                  <a:pt x="131063" y="0"/>
                </a:lnTo>
                <a:lnTo>
                  <a:pt x="89342" y="6925"/>
                </a:lnTo>
                <a:lnTo>
                  <a:pt x="53327" y="26139"/>
                </a:lnTo>
                <a:lnTo>
                  <a:pt x="25066" y="55302"/>
                </a:lnTo>
                <a:lnTo>
                  <a:pt x="6608" y="92073"/>
                </a:lnTo>
                <a:lnTo>
                  <a:pt x="0" y="134112"/>
                </a:lnTo>
                <a:lnTo>
                  <a:pt x="0" y="661416"/>
                </a:lnTo>
                <a:lnTo>
                  <a:pt x="10191" y="711469"/>
                </a:lnTo>
                <a:lnTo>
                  <a:pt x="38100" y="753237"/>
                </a:lnTo>
                <a:lnTo>
                  <a:pt x="79724" y="781859"/>
                </a:lnTo>
                <a:lnTo>
                  <a:pt x="131063" y="792480"/>
                </a:lnTo>
                <a:lnTo>
                  <a:pt x="2602991" y="792480"/>
                </a:lnTo>
                <a:lnTo>
                  <a:pt x="2654331" y="781859"/>
                </a:lnTo>
                <a:lnTo>
                  <a:pt x="2695955" y="753237"/>
                </a:lnTo>
                <a:lnTo>
                  <a:pt x="2723864" y="711469"/>
                </a:lnTo>
                <a:lnTo>
                  <a:pt x="2734055" y="661416"/>
                </a:lnTo>
                <a:lnTo>
                  <a:pt x="2734055" y="134112"/>
                </a:lnTo>
                <a:lnTo>
                  <a:pt x="2727447" y="92073"/>
                </a:lnTo>
                <a:lnTo>
                  <a:pt x="2708989" y="55302"/>
                </a:lnTo>
                <a:lnTo>
                  <a:pt x="2680728" y="26139"/>
                </a:lnTo>
                <a:lnTo>
                  <a:pt x="2644713" y="6925"/>
                </a:lnTo>
                <a:lnTo>
                  <a:pt x="2602991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58311" y="4496308"/>
            <a:ext cx="2734055" cy="7924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19502" y="4496308"/>
            <a:ext cx="2577465" cy="738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algn="ctr">
              <a:defRPr sz="3600" b="1" baseline="-13888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Increasing diesel</a:t>
            </a:r>
          </a:p>
          <a:p>
            <a:r>
              <a:rPr lang="en-US" dirty="0"/>
              <a:t>production</a:t>
            </a:r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3407664" y="5654547"/>
            <a:ext cx="2590800" cy="935990"/>
          </a:xfrm>
          <a:custGeom>
            <a:avLst/>
            <a:gdLst/>
            <a:ahLst/>
            <a:cxnLst/>
            <a:rect l="l" t="t" r="r" b="b"/>
            <a:pathLst>
              <a:path w="2590800" h="935990">
                <a:moveTo>
                  <a:pt x="2435352" y="0"/>
                </a:moveTo>
                <a:lnTo>
                  <a:pt x="155448" y="0"/>
                </a:lnTo>
                <a:lnTo>
                  <a:pt x="105338" y="7973"/>
                </a:lnTo>
                <a:lnTo>
                  <a:pt x="62544" y="30138"/>
                </a:lnTo>
                <a:lnTo>
                  <a:pt x="29260" y="63861"/>
                </a:lnTo>
                <a:lnTo>
                  <a:pt x="7680" y="106509"/>
                </a:lnTo>
                <a:lnTo>
                  <a:pt x="0" y="155447"/>
                </a:lnTo>
                <a:lnTo>
                  <a:pt x="0" y="780288"/>
                </a:lnTo>
                <a:lnTo>
                  <a:pt x="7680" y="829226"/>
                </a:lnTo>
                <a:lnTo>
                  <a:pt x="29260" y="871874"/>
                </a:lnTo>
                <a:lnTo>
                  <a:pt x="62544" y="905597"/>
                </a:lnTo>
                <a:lnTo>
                  <a:pt x="105338" y="927762"/>
                </a:lnTo>
                <a:lnTo>
                  <a:pt x="155448" y="935735"/>
                </a:lnTo>
                <a:lnTo>
                  <a:pt x="2435352" y="935735"/>
                </a:lnTo>
                <a:lnTo>
                  <a:pt x="2484290" y="927762"/>
                </a:lnTo>
                <a:lnTo>
                  <a:pt x="2526938" y="905597"/>
                </a:lnTo>
                <a:lnTo>
                  <a:pt x="2560661" y="871874"/>
                </a:lnTo>
                <a:lnTo>
                  <a:pt x="2582826" y="829226"/>
                </a:lnTo>
                <a:lnTo>
                  <a:pt x="2590800" y="780288"/>
                </a:lnTo>
                <a:lnTo>
                  <a:pt x="2590800" y="155447"/>
                </a:lnTo>
                <a:lnTo>
                  <a:pt x="2582826" y="106509"/>
                </a:lnTo>
                <a:lnTo>
                  <a:pt x="2560661" y="63861"/>
                </a:lnTo>
                <a:lnTo>
                  <a:pt x="2526938" y="30138"/>
                </a:lnTo>
                <a:lnTo>
                  <a:pt x="2484290" y="7973"/>
                </a:lnTo>
                <a:lnTo>
                  <a:pt x="2435352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31464" y="5578347"/>
            <a:ext cx="2590800" cy="9357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71747" y="5852667"/>
            <a:ext cx="2105660" cy="3693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algn="ctr">
              <a:defRPr sz="3600" b="1" baseline="-13888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Food security</a:t>
            </a:r>
            <a:endParaRPr dirty="0"/>
          </a:p>
        </p:txBody>
      </p:sp>
      <p:sp>
        <p:nvSpPr>
          <p:cNvPr id="19" name="object 19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43305">
              <a:lnSpc>
                <a:spcPct val="100000"/>
              </a:lnSpc>
            </a:pPr>
            <a:r>
              <a:rPr dirty="0"/>
              <a:t>Alternative</a:t>
            </a:r>
            <a:r>
              <a:rPr spc="-85" dirty="0"/>
              <a:t> </a:t>
            </a:r>
            <a:r>
              <a:rPr spc="-5" dirty="0"/>
              <a:t>for  </a:t>
            </a:r>
            <a:r>
              <a:rPr dirty="0"/>
              <a:t>fossil</a:t>
            </a:r>
            <a:r>
              <a:rPr spc="-80" dirty="0"/>
              <a:t> </a:t>
            </a:r>
            <a:r>
              <a:rPr spc="-10" dirty="0"/>
              <a:t>fuels</a:t>
            </a:r>
          </a:p>
          <a:p>
            <a:pPr marL="85725" marR="929640">
              <a:lnSpc>
                <a:spcPct val="100000"/>
              </a:lnSpc>
              <a:spcBef>
                <a:spcPts val="1220"/>
              </a:spcBef>
            </a:pPr>
            <a:r>
              <a:rPr spc="-5" dirty="0"/>
              <a:t>Lowering </a:t>
            </a:r>
            <a:r>
              <a:rPr dirty="0"/>
              <a:t>the  greenhouse</a:t>
            </a:r>
            <a:r>
              <a:rPr spc="-114" dirty="0"/>
              <a:t> </a:t>
            </a:r>
            <a:r>
              <a:rPr spc="5" dirty="0"/>
              <a:t>gas  </a:t>
            </a:r>
            <a:r>
              <a:rPr spc="-5" dirty="0"/>
              <a:t>emissions</a:t>
            </a:r>
          </a:p>
          <a:p>
            <a:pPr marL="85725">
              <a:lnSpc>
                <a:spcPct val="100000"/>
              </a:lnSpc>
              <a:spcBef>
                <a:spcPts val="1820"/>
              </a:spcBef>
            </a:pPr>
            <a:r>
              <a:rPr dirty="0"/>
              <a:t>High flash</a:t>
            </a:r>
            <a:r>
              <a:rPr spc="-75" dirty="0"/>
              <a:t> </a:t>
            </a:r>
            <a:r>
              <a:rPr dirty="0"/>
              <a:t>point</a:t>
            </a:r>
          </a:p>
          <a:p>
            <a:pPr marL="228600" marR="5080">
              <a:lnSpc>
                <a:spcPct val="100000"/>
              </a:lnSpc>
              <a:spcBef>
                <a:spcPts val="1825"/>
              </a:spcBef>
            </a:pPr>
            <a:r>
              <a:rPr spc="-5" dirty="0"/>
              <a:t>Reducing </a:t>
            </a:r>
            <a:r>
              <a:rPr dirty="0"/>
              <a:t>the  import </a:t>
            </a:r>
            <a:r>
              <a:rPr spc="5" dirty="0"/>
              <a:t>of</a:t>
            </a:r>
            <a:r>
              <a:rPr spc="-95" dirty="0"/>
              <a:t> </a:t>
            </a:r>
            <a:r>
              <a:rPr dirty="0"/>
              <a:t>petroleum</a:t>
            </a:r>
          </a:p>
          <a:p>
            <a:pPr marL="228600" marR="323850">
              <a:lnSpc>
                <a:spcPct val="100699"/>
              </a:lnSpc>
              <a:spcBef>
                <a:spcPts val="1680"/>
              </a:spcBef>
            </a:pPr>
            <a:r>
              <a:rPr dirty="0"/>
              <a:t>Safely </a:t>
            </a:r>
            <a:r>
              <a:rPr spc="-5" dirty="0"/>
              <a:t>reuse</a:t>
            </a:r>
            <a:r>
              <a:rPr spc="-90" dirty="0"/>
              <a:t> </a:t>
            </a:r>
            <a:r>
              <a:rPr dirty="0"/>
              <a:t>waste  </a:t>
            </a:r>
            <a:r>
              <a:rPr spc="-5" dirty="0"/>
              <a:t>oil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solidFill>
                  <a:srgbClr val="003399"/>
                </a:solidFill>
              </a:rPr>
              <a:t>Other </a:t>
            </a:r>
            <a:r>
              <a:rPr sz="3600" spc="-10" dirty="0">
                <a:solidFill>
                  <a:srgbClr val="003399"/>
                </a:solidFill>
              </a:rPr>
              <a:t>Advantages </a:t>
            </a:r>
            <a:r>
              <a:rPr sz="3600" dirty="0">
                <a:solidFill>
                  <a:srgbClr val="003399"/>
                </a:solidFill>
              </a:rPr>
              <a:t>of</a:t>
            </a:r>
            <a:r>
              <a:rPr sz="3600" spc="35" dirty="0">
                <a:solidFill>
                  <a:srgbClr val="003399"/>
                </a:solidFill>
              </a:rPr>
              <a:t> </a:t>
            </a:r>
            <a:r>
              <a:rPr sz="3600" spc="-10" dirty="0">
                <a:solidFill>
                  <a:srgbClr val="003399"/>
                </a:solidFill>
              </a:rPr>
              <a:t>Biodiesel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05855" y="1402588"/>
            <a:ext cx="3742944" cy="2356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0096" y="3703828"/>
            <a:ext cx="3599688" cy="2593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22324" y="1419230"/>
            <a:ext cx="3809365" cy="1658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299"/>
              </a:lnSpc>
            </a:pPr>
            <a:r>
              <a:rPr sz="3600" b="1" spc="-5" dirty="0">
                <a:solidFill>
                  <a:srgbClr val="003399"/>
                </a:solidFill>
                <a:latin typeface="Arial"/>
                <a:cs typeface="Arial"/>
              </a:rPr>
              <a:t>3 million tons </a:t>
            </a:r>
            <a:r>
              <a:rPr sz="3600" b="1" dirty="0">
                <a:solidFill>
                  <a:srgbClr val="003399"/>
                </a:solidFill>
                <a:latin typeface="Arial"/>
                <a:cs typeface="Arial"/>
              </a:rPr>
              <a:t>of  </a:t>
            </a:r>
            <a:r>
              <a:rPr sz="3600" b="1" spc="-5" dirty="0">
                <a:solidFill>
                  <a:srgbClr val="003399"/>
                </a:solidFill>
                <a:latin typeface="Arial"/>
                <a:cs typeface="Arial"/>
              </a:rPr>
              <a:t>gutter </a:t>
            </a:r>
            <a:r>
              <a:rPr sz="3600" b="1" dirty="0">
                <a:solidFill>
                  <a:srgbClr val="003399"/>
                </a:solidFill>
                <a:latin typeface="Arial"/>
                <a:cs typeface="Arial"/>
              </a:rPr>
              <a:t>oil is</a:t>
            </a:r>
            <a:r>
              <a:rPr sz="3600" b="1" spc="-55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003399"/>
                </a:solidFill>
                <a:latin typeface="Arial"/>
                <a:cs typeface="Arial"/>
              </a:rPr>
              <a:t>eaten  </a:t>
            </a:r>
            <a:r>
              <a:rPr sz="3600" b="1" spc="-5" dirty="0">
                <a:solidFill>
                  <a:srgbClr val="003399"/>
                </a:solidFill>
                <a:latin typeface="Arial"/>
                <a:cs typeface="Arial"/>
              </a:rPr>
              <a:t>yearly </a:t>
            </a:r>
            <a:r>
              <a:rPr sz="3600" b="1" dirty="0">
                <a:solidFill>
                  <a:srgbClr val="003399"/>
                </a:solidFill>
                <a:latin typeface="Arial"/>
                <a:cs typeface="Arial"/>
              </a:rPr>
              <a:t>in</a:t>
            </a:r>
            <a:r>
              <a:rPr sz="3600" b="1" spc="-80" dirty="0">
                <a:solidFill>
                  <a:srgbClr val="003399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003399"/>
                </a:solidFill>
                <a:latin typeface="Arial"/>
                <a:cs typeface="Arial"/>
              </a:rPr>
              <a:t>China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18635" marR="5080">
              <a:lnSpc>
                <a:spcPct val="100000"/>
              </a:lnSpc>
            </a:pPr>
            <a:r>
              <a:rPr spc="-5" dirty="0"/>
              <a:t>Source: Prof. He </a:t>
            </a:r>
            <a:r>
              <a:rPr spc="-10" dirty="0"/>
              <a:t>Dongping  </a:t>
            </a:r>
            <a:r>
              <a:rPr spc="-5" dirty="0"/>
              <a:t>from Wuhan Polytechnic  </a:t>
            </a:r>
            <a:r>
              <a:rPr dirty="0"/>
              <a:t>University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9444" y="1239011"/>
            <a:ext cx="7951470" cy="279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68805" algn="l"/>
              </a:tabLst>
            </a:pP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4</a:t>
            </a:r>
            <a:r>
              <a:rPr sz="2800" b="1" spc="1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kinds</a:t>
            </a:r>
            <a:r>
              <a:rPr sz="2800" b="1" spc="1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3421B6"/>
                </a:solidFill>
                <a:latin typeface="Arial"/>
                <a:cs typeface="Arial"/>
              </a:rPr>
              <a:t>of	</a:t>
            </a:r>
            <a:r>
              <a:rPr sz="2800" b="1" spc="10" dirty="0">
                <a:solidFill>
                  <a:srgbClr val="3421B6"/>
                </a:solidFill>
                <a:latin typeface="Arial"/>
                <a:cs typeface="Arial"/>
              </a:rPr>
              <a:t>waste </a:t>
            </a: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oil </a:t>
            </a:r>
            <a:r>
              <a:rPr sz="2800" b="1" spc="5" dirty="0">
                <a:solidFill>
                  <a:srgbClr val="3421B6"/>
                </a:solidFill>
                <a:latin typeface="Arial"/>
                <a:cs typeface="Arial"/>
              </a:rPr>
              <a:t>in</a:t>
            </a:r>
            <a:r>
              <a:rPr sz="2800" b="1" spc="-13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2800">
              <a:latin typeface="Arial"/>
              <a:cs typeface="Arial"/>
            </a:endParaRPr>
          </a:p>
          <a:p>
            <a:pPr marL="643255" indent="-545465">
              <a:lnSpc>
                <a:spcPct val="100000"/>
              </a:lnSpc>
              <a:spcBef>
                <a:spcPts val="590"/>
              </a:spcBef>
              <a:buAutoNum type="arabicParenBoth"/>
              <a:tabLst>
                <a:tab pos="643255" algn="l"/>
                <a:tab pos="643890" algn="l"/>
              </a:tabLst>
            </a:pP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Acidified</a:t>
            </a:r>
            <a:r>
              <a:rPr sz="2400" b="1" spc="-8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oil</a:t>
            </a:r>
            <a:endParaRPr sz="2400">
              <a:latin typeface="Arial"/>
              <a:cs typeface="Arial"/>
            </a:endParaRPr>
          </a:p>
          <a:p>
            <a:pPr marL="356870" marR="5080" indent="-6350">
              <a:lnSpc>
                <a:spcPct val="104000"/>
              </a:lnSpc>
              <a:spcBef>
                <a:spcPts val="880"/>
              </a:spcBef>
              <a:tabLst>
                <a:tab pos="3275329" algn="l"/>
              </a:tabLst>
            </a:pP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Byproducts of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vegetable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oil company. COFCO,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China’s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leading 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vegetable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oil</a:t>
            </a:r>
            <a:r>
              <a:rPr sz="2000" b="1" spc="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producer,	has 400,000~500,000</a:t>
            </a:r>
            <a:r>
              <a:rPr sz="2000" b="1" spc="-7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463415"/>
                </a:solidFill>
                <a:latin typeface="Arial"/>
                <a:cs typeface="Arial"/>
              </a:rPr>
              <a:t>t/y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>
              <a:latin typeface="Times New Roman"/>
              <a:cs typeface="Times New Roman"/>
            </a:endParaRPr>
          </a:p>
          <a:p>
            <a:pPr marL="554990" indent="-457200">
              <a:lnSpc>
                <a:spcPct val="100000"/>
              </a:lnSpc>
              <a:buAutoNum type="arabicParenBoth" startAt="2"/>
              <a:tabLst>
                <a:tab pos="555625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Sewage</a:t>
            </a:r>
            <a:r>
              <a:rPr sz="2400" b="1" spc="-6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oil</a:t>
            </a:r>
            <a:endParaRPr sz="2400">
              <a:latin typeface="Arial"/>
              <a:cs typeface="Arial"/>
            </a:endParaRPr>
          </a:p>
          <a:p>
            <a:pPr marL="362585">
              <a:lnSpc>
                <a:spcPct val="100000"/>
              </a:lnSpc>
              <a:spcBef>
                <a:spcPts val="470"/>
              </a:spcBef>
            </a:pP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Oil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recovered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from restaurants kitchen sewage</a:t>
            </a:r>
            <a:r>
              <a:rPr sz="2000" b="1" spc="4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system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09547" y="4456683"/>
            <a:ext cx="5886450" cy="804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(3) Leftover</a:t>
            </a:r>
            <a:r>
              <a:rPr sz="2400" b="1" spc="-8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oil</a:t>
            </a:r>
            <a:endParaRPr sz="2400">
              <a:latin typeface="Arial"/>
              <a:cs typeface="Arial"/>
            </a:endParaRPr>
          </a:p>
          <a:p>
            <a:pPr marL="280670">
              <a:lnSpc>
                <a:spcPct val="100000"/>
              </a:lnSpc>
              <a:spcBef>
                <a:spcPts val="975"/>
              </a:spcBef>
            </a:pP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Oil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recovered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from the leftovers of</a:t>
            </a:r>
            <a:r>
              <a:rPr sz="2000" b="1" spc="5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restaurants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4788" y="5770371"/>
            <a:ext cx="8119109" cy="112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(4)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Used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cooking</a:t>
            </a:r>
            <a:r>
              <a:rPr sz="2400" b="1" spc="-10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oil</a:t>
            </a:r>
            <a:endParaRPr sz="2400">
              <a:latin typeface="Arial"/>
              <a:cs typeface="Arial"/>
            </a:endParaRPr>
          </a:p>
          <a:p>
            <a:pPr marL="271780" marR="5080" indent="-6350">
              <a:lnSpc>
                <a:spcPct val="104000"/>
              </a:lnSpc>
              <a:spcBef>
                <a:spcPts val="880"/>
              </a:spcBef>
            </a:pP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Frying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oil from some </a:t>
            </a:r>
            <a:r>
              <a:rPr sz="2000" b="1" spc="5" dirty="0">
                <a:solidFill>
                  <a:srgbClr val="463415"/>
                </a:solidFill>
                <a:latin typeface="Arial"/>
                <a:cs typeface="Arial"/>
              </a:rPr>
              <a:t>food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processing plants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and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certain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kinds of 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restaurants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such as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KFC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and</a:t>
            </a:r>
            <a:r>
              <a:rPr sz="2000" b="1" spc="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McDonalds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4300" rIns="0" bIns="0" rtlCol="0">
            <a:spAutoFit/>
          </a:bodyPr>
          <a:lstStyle/>
          <a:p>
            <a:pPr marL="265430">
              <a:lnSpc>
                <a:spcPct val="100000"/>
              </a:lnSpc>
            </a:pPr>
            <a:r>
              <a:rPr sz="3200" spc="-10" dirty="0"/>
              <a:t>China </a:t>
            </a:r>
            <a:r>
              <a:rPr sz="3200" spc="-5" dirty="0"/>
              <a:t>Biodiesel </a:t>
            </a:r>
            <a:r>
              <a:rPr sz="3200" spc="-10" dirty="0"/>
              <a:t>Feedstock: </a:t>
            </a:r>
            <a:r>
              <a:rPr sz="3200" dirty="0"/>
              <a:t>Waste</a:t>
            </a:r>
            <a:r>
              <a:rPr sz="3200" spc="-55" dirty="0"/>
              <a:t> </a:t>
            </a:r>
            <a:r>
              <a:rPr sz="3200" spc="-10" dirty="0"/>
              <a:t>oil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9271507" y="6821931"/>
            <a:ext cx="11048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2707" y="4493259"/>
            <a:ext cx="1971675" cy="1108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600" b="1" dirty="0">
                <a:solidFill>
                  <a:srgbClr val="CC0000"/>
                </a:solidFill>
                <a:latin typeface="Times New Roman"/>
                <a:cs typeface="Times New Roman"/>
              </a:rPr>
              <a:t>50</a:t>
            </a:r>
            <a:r>
              <a:rPr sz="3600" b="1" spc="-60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3600" b="1" spc="-5" dirty="0">
                <a:solidFill>
                  <a:srgbClr val="CC0000"/>
                </a:solidFill>
                <a:latin typeface="Times New Roman"/>
                <a:cs typeface="Times New Roman"/>
              </a:rPr>
              <a:t>million  </a:t>
            </a:r>
            <a:r>
              <a:rPr sz="3600" b="1" dirty="0">
                <a:solidFill>
                  <a:srgbClr val="CC0000"/>
                </a:solidFill>
                <a:latin typeface="Times New Roman"/>
                <a:cs typeface="Times New Roman"/>
              </a:rPr>
              <a:t>tons/year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2703" y="2914395"/>
            <a:ext cx="4066032" cy="2965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05916" y="1435100"/>
            <a:ext cx="8176895" cy="496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10" dirty="0"/>
              <a:t>China </a:t>
            </a:r>
            <a:r>
              <a:rPr sz="3200" spc="-5" dirty="0"/>
              <a:t>Biodiesel </a:t>
            </a:r>
            <a:r>
              <a:rPr sz="3200" spc="-10" dirty="0"/>
              <a:t>Feedstock: </a:t>
            </a:r>
            <a:r>
              <a:rPr sz="3200" spc="-5" dirty="0"/>
              <a:t>wood-plant</a:t>
            </a:r>
            <a:r>
              <a:rPr sz="3200" spc="-50" dirty="0"/>
              <a:t> </a:t>
            </a:r>
            <a:r>
              <a:rPr sz="3200" spc="-10" dirty="0"/>
              <a:t>oil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1105916" y="1996947"/>
            <a:ext cx="304927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1959" indent="-429259">
              <a:lnSpc>
                <a:spcPct val="100000"/>
              </a:lnSpc>
              <a:buClr>
                <a:srgbClr val="000000"/>
              </a:buClr>
              <a:buChar char="•"/>
              <a:tabLst>
                <a:tab pos="441959" algn="l"/>
                <a:tab pos="442595" algn="l"/>
              </a:tabLst>
            </a:pPr>
            <a:r>
              <a:rPr sz="2400" spc="-150" dirty="0">
                <a:solidFill>
                  <a:srgbClr val="3421B6"/>
                </a:solidFill>
                <a:latin typeface="Arial"/>
                <a:cs typeface="Arial"/>
              </a:rPr>
              <a:t>Jatrophaa</a:t>
            </a:r>
            <a:r>
              <a:rPr sz="2400" spc="-7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421B6"/>
                </a:solidFill>
                <a:latin typeface="Arial"/>
                <a:cs typeface="Arial"/>
              </a:rPr>
              <a:t>(</a:t>
            </a:r>
            <a:r>
              <a:rPr sz="2400" spc="-5" dirty="0">
                <a:solidFill>
                  <a:srgbClr val="3421B6"/>
                </a:solidFill>
                <a:latin typeface="SimSun"/>
                <a:cs typeface="SimSun"/>
              </a:rPr>
              <a:t>麻风树）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5916" y="6296659"/>
            <a:ext cx="3388360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Char char="•"/>
              <a:tabLst>
                <a:tab pos="356870" algn="l"/>
                <a:tab pos="357505" algn="l"/>
              </a:tabLst>
            </a:pPr>
            <a:r>
              <a:rPr sz="2000" spc="-5" dirty="0">
                <a:solidFill>
                  <a:srgbClr val="463415"/>
                </a:solidFill>
                <a:latin typeface="Arial"/>
                <a:cs typeface="Arial"/>
              </a:rPr>
              <a:t>Yunnan, Guizhou,</a:t>
            </a:r>
            <a:r>
              <a:rPr sz="2000" spc="-5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463415"/>
                </a:solidFill>
                <a:latin typeface="Arial"/>
                <a:cs typeface="Arial"/>
              </a:rPr>
              <a:t>Sichuan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4024" y="2697988"/>
            <a:ext cx="4514088" cy="3236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0812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10" dirty="0"/>
              <a:t>China </a:t>
            </a:r>
            <a:r>
              <a:rPr sz="3200" spc="-5" dirty="0"/>
              <a:t>Biodiesel </a:t>
            </a:r>
            <a:r>
              <a:rPr sz="3200" spc="-10" dirty="0"/>
              <a:t>Feedstock: </a:t>
            </a:r>
            <a:r>
              <a:rPr sz="3200" spc="-5" dirty="0"/>
              <a:t>wood-plant</a:t>
            </a:r>
            <a:r>
              <a:rPr sz="3200" spc="-50" dirty="0"/>
              <a:t> </a:t>
            </a:r>
            <a:r>
              <a:rPr sz="3200" spc="-10" dirty="0"/>
              <a:t>oil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52932" y="1420876"/>
            <a:ext cx="518287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solidFill>
                  <a:srgbClr val="3421B6"/>
                </a:solidFill>
                <a:latin typeface="Arial"/>
                <a:cs typeface="Arial"/>
              </a:rPr>
              <a:t>Pistacia Chinesis</a:t>
            </a:r>
            <a:r>
              <a:rPr sz="2400" spc="1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421B6"/>
                </a:solidFill>
                <a:latin typeface="Arial"/>
                <a:cs typeface="Arial"/>
              </a:rPr>
              <a:t>Bunge</a:t>
            </a:r>
            <a:r>
              <a:rPr sz="2400" spc="-5" dirty="0">
                <a:solidFill>
                  <a:srgbClr val="3421B6"/>
                </a:solidFill>
                <a:latin typeface="SimSun"/>
                <a:cs typeface="SimSun"/>
              </a:rPr>
              <a:t>（黄连木）</a:t>
            </a:r>
            <a:endParaRPr sz="2400">
              <a:latin typeface="SimSun"/>
              <a:cs typeface="SimSu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932" y="5720588"/>
            <a:ext cx="3899535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Char char="•"/>
              <a:tabLst>
                <a:tab pos="356870" algn="l"/>
                <a:tab pos="357505" algn="l"/>
              </a:tabLst>
            </a:pPr>
            <a:r>
              <a:rPr sz="2000" spc="-5" dirty="0">
                <a:solidFill>
                  <a:srgbClr val="463415"/>
                </a:solidFill>
                <a:latin typeface="Arial"/>
                <a:cs typeface="Arial"/>
              </a:rPr>
              <a:t>Hebei, Shanxi, Henan,</a:t>
            </a:r>
            <a:r>
              <a:rPr sz="200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463415"/>
                </a:solidFill>
                <a:latin typeface="Arial"/>
                <a:cs typeface="Arial"/>
              </a:rPr>
              <a:t>Shannxi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59423" y="2420620"/>
            <a:ext cx="3672839" cy="3395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7319" y="2347467"/>
            <a:ext cx="4751832" cy="3407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2932" y="1076452"/>
            <a:ext cx="5132070" cy="731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b="1" spc="-5" dirty="0">
                <a:solidFill>
                  <a:srgbClr val="3421B6"/>
                </a:solidFill>
                <a:latin typeface="Arial"/>
                <a:cs typeface="Arial"/>
              </a:rPr>
              <a:t>Sapindus mukorossi Gaerth  (Chinese Soapberry Seed</a:t>
            </a:r>
            <a:r>
              <a:rPr sz="2400" b="1" spc="-5" dirty="0">
                <a:solidFill>
                  <a:srgbClr val="3421B6"/>
                </a:solidFill>
                <a:latin typeface="SimSun"/>
                <a:cs typeface="SimSun"/>
              </a:rPr>
              <a:t>，无患子</a:t>
            </a:r>
            <a:r>
              <a:rPr sz="2400" b="1" spc="-555" dirty="0">
                <a:solidFill>
                  <a:srgbClr val="3421B6"/>
                </a:solidFill>
                <a:latin typeface="SimSun"/>
                <a:cs typeface="SimSun"/>
              </a:rPr>
              <a:t> </a:t>
            </a:r>
            <a:r>
              <a:rPr sz="2400" b="1" dirty="0">
                <a:solidFill>
                  <a:srgbClr val="3421B6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4127" y="2338323"/>
            <a:ext cx="4968240" cy="3599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10" dirty="0"/>
              <a:t>China </a:t>
            </a:r>
            <a:r>
              <a:rPr sz="3200" spc="-5" dirty="0"/>
              <a:t>Biodiesel </a:t>
            </a:r>
            <a:r>
              <a:rPr sz="3200" spc="-10" dirty="0"/>
              <a:t>Feedstock: </a:t>
            </a:r>
            <a:r>
              <a:rPr sz="3200" spc="-5" dirty="0"/>
              <a:t>wood-plant</a:t>
            </a:r>
            <a:r>
              <a:rPr sz="3200" spc="-50" dirty="0"/>
              <a:t> </a:t>
            </a:r>
            <a:r>
              <a:rPr sz="3200" spc="-10" dirty="0"/>
              <a:t>oil</a:t>
            </a:r>
            <a:endParaRPr sz="3200"/>
          </a:p>
        </p:txBody>
      </p:sp>
      <p:sp>
        <p:nvSpPr>
          <p:cNvPr id="5" name="object 5"/>
          <p:cNvSpPr/>
          <p:nvPr/>
        </p:nvSpPr>
        <p:spPr>
          <a:xfrm>
            <a:off x="6208776" y="1905507"/>
            <a:ext cx="3508248" cy="2535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08776" y="4282947"/>
            <a:ext cx="3529583" cy="2667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4024" y="2192020"/>
            <a:ext cx="5184648" cy="37155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68500" y="6050788"/>
            <a:ext cx="229362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3845" indent="-271145">
              <a:lnSpc>
                <a:spcPct val="100000"/>
              </a:lnSpc>
              <a:buClr>
                <a:srgbClr val="000000"/>
              </a:buClr>
              <a:buChar char="•"/>
              <a:tabLst>
                <a:tab pos="283845" algn="l"/>
                <a:tab pos="284480" algn="l"/>
              </a:tabLst>
            </a:pPr>
            <a:r>
              <a:rPr sz="1800" spc="-5" dirty="0">
                <a:solidFill>
                  <a:srgbClr val="463415"/>
                </a:solidFill>
                <a:latin typeface="Arial"/>
                <a:cs typeface="Arial"/>
              </a:rPr>
              <a:t>South </a:t>
            </a:r>
            <a:r>
              <a:rPr sz="1800" dirty="0">
                <a:solidFill>
                  <a:srgbClr val="463415"/>
                </a:solidFill>
                <a:latin typeface="Arial"/>
                <a:cs typeface="Arial"/>
              </a:rPr>
              <a:t>Part of</a:t>
            </a:r>
            <a:r>
              <a:rPr sz="1800" spc="-7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63415"/>
                </a:solidFill>
                <a:latin typeface="Arial"/>
                <a:cs typeface="Arial"/>
              </a:rPr>
              <a:t>China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5092" rIns="0" bIns="0" rtlCol="0">
            <a:spAutoFit/>
          </a:bodyPr>
          <a:lstStyle/>
          <a:p>
            <a:pPr marL="299085">
              <a:lnSpc>
                <a:spcPct val="100000"/>
              </a:lnSpc>
            </a:pPr>
            <a:r>
              <a:rPr sz="3200" spc="-10" dirty="0"/>
              <a:t>China </a:t>
            </a:r>
            <a:r>
              <a:rPr sz="3200" spc="-5" dirty="0"/>
              <a:t>Biodiesel </a:t>
            </a:r>
            <a:r>
              <a:rPr sz="3200" spc="-10" dirty="0"/>
              <a:t>Feedstock:</a:t>
            </a:r>
            <a:r>
              <a:rPr sz="3200" spc="-55" dirty="0"/>
              <a:t> </a:t>
            </a:r>
            <a:r>
              <a:rPr sz="3200" spc="-5" dirty="0"/>
              <a:t>algae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5489447" y="4846828"/>
            <a:ext cx="2737104" cy="1161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0679" y="4133596"/>
            <a:ext cx="2313432" cy="18562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0200" y="1975611"/>
            <a:ext cx="2304288" cy="1923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9344" y="1905507"/>
            <a:ext cx="2807207" cy="1155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9447" y="3130804"/>
            <a:ext cx="2715768" cy="14386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48" rIns="0" bIns="0" rtlCol="0">
            <a:spAutoFit/>
          </a:bodyPr>
          <a:lstStyle/>
          <a:p>
            <a:pPr marL="228600">
              <a:lnSpc>
                <a:spcPct val="100000"/>
              </a:lnSpc>
            </a:pPr>
            <a:r>
              <a:rPr sz="3600" spc="-5" dirty="0"/>
              <a:t>Government</a:t>
            </a:r>
            <a:r>
              <a:rPr sz="3600" spc="-80" dirty="0"/>
              <a:t> </a:t>
            </a:r>
            <a:r>
              <a:rPr sz="3600" dirty="0"/>
              <a:t>Support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9339" y="1159764"/>
            <a:ext cx="1767839" cy="426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5" dirty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sz="2800" b="1" spc="10" dirty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2800" b="1" spc="-15" dirty="0">
                <a:solidFill>
                  <a:srgbClr val="CC0000"/>
                </a:solidFill>
                <a:latin typeface="Arial"/>
                <a:cs typeface="Arial"/>
              </a:rPr>
              <a:t>odu</a:t>
            </a:r>
            <a:r>
              <a:rPr sz="2800" b="1" dirty="0">
                <a:solidFill>
                  <a:srgbClr val="CC0000"/>
                </a:solidFill>
                <a:latin typeface="Arial"/>
                <a:cs typeface="Arial"/>
              </a:rPr>
              <a:t>ce</a:t>
            </a:r>
            <a:r>
              <a:rPr sz="2800" b="1" spc="10" dirty="0">
                <a:solidFill>
                  <a:srgbClr val="CC0000"/>
                </a:solidFill>
                <a:latin typeface="Arial"/>
                <a:cs typeface="Arial"/>
              </a:rPr>
              <a:t>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13123" y="1796796"/>
            <a:ext cx="3973195" cy="436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27B054"/>
                </a:solidFill>
                <a:latin typeface="Arial"/>
                <a:cs typeface="Arial"/>
              </a:rPr>
              <a:t>Renewable </a:t>
            </a:r>
            <a:r>
              <a:rPr sz="2800" b="1" spc="-5" dirty="0">
                <a:solidFill>
                  <a:srgbClr val="27B054"/>
                </a:solidFill>
                <a:latin typeface="Arial"/>
                <a:cs typeface="Arial"/>
              </a:rPr>
              <a:t>Energy</a:t>
            </a:r>
            <a:r>
              <a:rPr sz="2800" b="1" spc="-110" dirty="0">
                <a:solidFill>
                  <a:srgbClr val="27B054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27B054"/>
                </a:solidFill>
                <a:latin typeface="Arial"/>
                <a:cs typeface="Arial"/>
              </a:rPr>
              <a:t>Law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65083" y="1796796"/>
            <a:ext cx="818515" cy="436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2006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4024" y="3560571"/>
            <a:ext cx="2087880" cy="1225550"/>
          </a:xfrm>
          <a:custGeom>
            <a:avLst/>
            <a:gdLst/>
            <a:ahLst/>
            <a:cxnLst/>
            <a:rect l="l" t="t" r="r" b="b"/>
            <a:pathLst>
              <a:path w="2087880" h="1225550">
                <a:moveTo>
                  <a:pt x="0" y="1225295"/>
                </a:moveTo>
                <a:lnTo>
                  <a:pt x="2087880" y="1225295"/>
                </a:lnTo>
                <a:lnTo>
                  <a:pt x="2087880" y="0"/>
                </a:lnTo>
                <a:lnTo>
                  <a:pt x="0" y="0"/>
                </a:lnTo>
                <a:lnTo>
                  <a:pt x="0" y="1225295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4024" y="3560571"/>
            <a:ext cx="2087880" cy="152400"/>
          </a:xfrm>
          <a:custGeom>
            <a:avLst/>
            <a:gdLst/>
            <a:ahLst/>
            <a:cxnLst/>
            <a:rect l="l" t="t" r="r" b="b"/>
            <a:pathLst>
              <a:path w="2087880" h="152400">
                <a:moveTo>
                  <a:pt x="2087880" y="0"/>
                </a:moveTo>
                <a:lnTo>
                  <a:pt x="0" y="0"/>
                </a:lnTo>
                <a:lnTo>
                  <a:pt x="152400" y="152400"/>
                </a:lnTo>
                <a:lnTo>
                  <a:pt x="1935480" y="152400"/>
                </a:lnTo>
                <a:lnTo>
                  <a:pt x="2087880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024" y="3560571"/>
            <a:ext cx="152400" cy="1225550"/>
          </a:xfrm>
          <a:custGeom>
            <a:avLst/>
            <a:gdLst/>
            <a:ahLst/>
            <a:cxnLst/>
            <a:rect l="l" t="t" r="r" b="b"/>
            <a:pathLst>
              <a:path w="152400" h="1225550">
                <a:moveTo>
                  <a:pt x="0" y="0"/>
                </a:moveTo>
                <a:lnTo>
                  <a:pt x="0" y="1225295"/>
                </a:lnTo>
                <a:lnTo>
                  <a:pt x="152400" y="1072895"/>
                </a:lnTo>
                <a:lnTo>
                  <a:pt x="152400" y="152400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4024" y="4633467"/>
            <a:ext cx="2087880" cy="152400"/>
          </a:xfrm>
          <a:custGeom>
            <a:avLst/>
            <a:gdLst/>
            <a:ahLst/>
            <a:cxnLst/>
            <a:rect l="l" t="t" r="r" b="b"/>
            <a:pathLst>
              <a:path w="2087880" h="152400">
                <a:moveTo>
                  <a:pt x="1935480" y="0"/>
                </a:moveTo>
                <a:lnTo>
                  <a:pt x="152400" y="0"/>
                </a:lnTo>
                <a:lnTo>
                  <a:pt x="0" y="152399"/>
                </a:lnTo>
                <a:lnTo>
                  <a:pt x="2087880" y="152399"/>
                </a:lnTo>
                <a:lnTo>
                  <a:pt x="1935480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89504" y="3560571"/>
            <a:ext cx="152400" cy="1225550"/>
          </a:xfrm>
          <a:custGeom>
            <a:avLst/>
            <a:gdLst/>
            <a:ahLst/>
            <a:cxnLst/>
            <a:rect l="l" t="t" r="r" b="b"/>
            <a:pathLst>
              <a:path w="152400" h="1225550">
                <a:moveTo>
                  <a:pt x="152400" y="0"/>
                </a:moveTo>
                <a:lnTo>
                  <a:pt x="0" y="152400"/>
                </a:lnTo>
                <a:lnTo>
                  <a:pt x="0" y="1072895"/>
                </a:lnTo>
                <a:lnTo>
                  <a:pt x="152400" y="1225295"/>
                </a:lnTo>
                <a:lnTo>
                  <a:pt x="152400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4024" y="3560571"/>
            <a:ext cx="2087880" cy="122555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</a:pP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Subsidies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97280" y="1615947"/>
            <a:ext cx="1945005" cy="1082040"/>
          </a:xfrm>
          <a:custGeom>
            <a:avLst/>
            <a:gdLst/>
            <a:ahLst/>
            <a:cxnLst/>
            <a:rect l="l" t="t" r="r" b="b"/>
            <a:pathLst>
              <a:path w="1945005" h="1082039">
                <a:moveTo>
                  <a:pt x="0" y="1082039"/>
                </a:moveTo>
                <a:lnTo>
                  <a:pt x="1944624" y="1082039"/>
                </a:lnTo>
                <a:lnTo>
                  <a:pt x="1944624" y="0"/>
                </a:lnTo>
                <a:lnTo>
                  <a:pt x="0" y="0"/>
                </a:lnTo>
                <a:lnTo>
                  <a:pt x="0" y="1082039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7280" y="1615947"/>
            <a:ext cx="1945005" cy="134620"/>
          </a:xfrm>
          <a:custGeom>
            <a:avLst/>
            <a:gdLst/>
            <a:ahLst/>
            <a:cxnLst/>
            <a:rect l="l" t="t" r="r" b="b"/>
            <a:pathLst>
              <a:path w="1945005" h="134619">
                <a:moveTo>
                  <a:pt x="1944624" y="0"/>
                </a:moveTo>
                <a:lnTo>
                  <a:pt x="0" y="0"/>
                </a:lnTo>
                <a:lnTo>
                  <a:pt x="137159" y="134112"/>
                </a:lnTo>
                <a:lnTo>
                  <a:pt x="1810512" y="134112"/>
                </a:lnTo>
                <a:lnTo>
                  <a:pt x="1944624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97280" y="1615947"/>
            <a:ext cx="137160" cy="1082040"/>
          </a:xfrm>
          <a:custGeom>
            <a:avLst/>
            <a:gdLst/>
            <a:ahLst/>
            <a:cxnLst/>
            <a:rect l="l" t="t" r="r" b="b"/>
            <a:pathLst>
              <a:path w="137159" h="1082039">
                <a:moveTo>
                  <a:pt x="0" y="0"/>
                </a:moveTo>
                <a:lnTo>
                  <a:pt x="0" y="1082039"/>
                </a:lnTo>
                <a:lnTo>
                  <a:pt x="137159" y="944879"/>
                </a:lnTo>
                <a:lnTo>
                  <a:pt x="137159" y="134112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97280" y="2560827"/>
            <a:ext cx="1945005" cy="137160"/>
          </a:xfrm>
          <a:custGeom>
            <a:avLst/>
            <a:gdLst/>
            <a:ahLst/>
            <a:cxnLst/>
            <a:rect l="l" t="t" r="r" b="b"/>
            <a:pathLst>
              <a:path w="1945005" h="137160">
                <a:moveTo>
                  <a:pt x="1810512" y="0"/>
                </a:moveTo>
                <a:lnTo>
                  <a:pt x="137159" y="0"/>
                </a:lnTo>
                <a:lnTo>
                  <a:pt x="0" y="137160"/>
                </a:lnTo>
                <a:lnTo>
                  <a:pt x="1944624" y="137160"/>
                </a:lnTo>
                <a:lnTo>
                  <a:pt x="1810512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07792" y="1615947"/>
            <a:ext cx="134620" cy="1082040"/>
          </a:xfrm>
          <a:custGeom>
            <a:avLst/>
            <a:gdLst/>
            <a:ahLst/>
            <a:cxnLst/>
            <a:rect l="l" t="t" r="r" b="b"/>
            <a:pathLst>
              <a:path w="134619" h="1082039">
                <a:moveTo>
                  <a:pt x="134112" y="0"/>
                </a:moveTo>
                <a:lnTo>
                  <a:pt x="0" y="134112"/>
                </a:lnTo>
                <a:lnTo>
                  <a:pt x="0" y="944879"/>
                </a:lnTo>
                <a:lnTo>
                  <a:pt x="134112" y="1082039"/>
                </a:lnTo>
                <a:lnTo>
                  <a:pt x="134112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97280" y="1615947"/>
            <a:ext cx="1945005" cy="1082040"/>
          </a:xfrm>
          <a:prstGeom prst="rect">
            <a:avLst/>
          </a:prstGeom>
        </p:spPr>
        <p:txBody>
          <a:bodyPr vert="horz" wrap="square" lIns="0" tIns="317500" rIns="0" bIns="0" rtlCol="0">
            <a:spAutoFit/>
          </a:bodyPr>
          <a:lstStyle/>
          <a:p>
            <a:pPr marL="624205">
              <a:lnSpc>
                <a:spcPct val="100000"/>
              </a:lnSpc>
              <a:spcBef>
                <a:spcPts val="2500"/>
              </a:spcBef>
            </a:pPr>
            <a:r>
              <a:rPr sz="2800" b="1" spc="-20" dirty="0">
                <a:solidFill>
                  <a:srgbClr val="3421B6"/>
                </a:solidFill>
                <a:latin typeface="Arial"/>
                <a:cs typeface="Arial"/>
              </a:rPr>
              <a:t>Law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694176" y="3060700"/>
            <a:ext cx="2161540" cy="1225550"/>
          </a:xfrm>
          <a:custGeom>
            <a:avLst/>
            <a:gdLst/>
            <a:ahLst/>
            <a:cxnLst/>
            <a:rect l="l" t="t" r="r" b="b"/>
            <a:pathLst>
              <a:path w="2161540" h="1225550">
                <a:moveTo>
                  <a:pt x="1956815" y="0"/>
                </a:moveTo>
                <a:lnTo>
                  <a:pt x="204215" y="0"/>
                </a:lnTo>
                <a:lnTo>
                  <a:pt x="157394" y="5393"/>
                </a:lnTo>
                <a:lnTo>
                  <a:pt x="114411" y="20758"/>
                </a:lnTo>
                <a:lnTo>
                  <a:pt x="76493" y="44866"/>
                </a:lnTo>
                <a:lnTo>
                  <a:pt x="44866" y="76493"/>
                </a:lnTo>
                <a:lnTo>
                  <a:pt x="20758" y="114411"/>
                </a:lnTo>
                <a:lnTo>
                  <a:pt x="5393" y="157394"/>
                </a:lnTo>
                <a:lnTo>
                  <a:pt x="0" y="204215"/>
                </a:lnTo>
                <a:lnTo>
                  <a:pt x="0" y="1021079"/>
                </a:lnTo>
                <a:lnTo>
                  <a:pt x="5393" y="1067901"/>
                </a:lnTo>
                <a:lnTo>
                  <a:pt x="20758" y="1110884"/>
                </a:lnTo>
                <a:lnTo>
                  <a:pt x="44866" y="1148802"/>
                </a:lnTo>
                <a:lnTo>
                  <a:pt x="76493" y="1180429"/>
                </a:lnTo>
                <a:lnTo>
                  <a:pt x="114411" y="1204537"/>
                </a:lnTo>
                <a:lnTo>
                  <a:pt x="157394" y="1219902"/>
                </a:lnTo>
                <a:lnTo>
                  <a:pt x="204215" y="1225296"/>
                </a:lnTo>
                <a:lnTo>
                  <a:pt x="1956815" y="1225296"/>
                </a:lnTo>
                <a:lnTo>
                  <a:pt x="2003637" y="1219902"/>
                </a:lnTo>
                <a:lnTo>
                  <a:pt x="2046620" y="1204537"/>
                </a:lnTo>
                <a:lnTo>
                  <a:pt x="2084538" y="1180429"/>
                </a:lnTo>
                <a:lnTo>
                  <a:pt x="2116165" y="1148802"/>
                </a:lnTo>
                <a:lnTo>
                  <a:pt x="2140273" y="1110884"/>
                </a:lnTo>
                <a:lnTo>
                  <a:pt x="2155638" y="1067901"/>
                </a:lnTo>
                <a:lnTo>
                  <a:pt x="2161032" y="1021079"/>
                </a:lnTo>
                <a:lnTo>
                  <a:pt x="2161032" y="204215"/>
                </a:lnTo>
                <a:lnTo>
                  <a:pt x="2155638" y="157394"/>
                </a:lnTo>
                <a:lnTo>
                  <a:pt x="2140273" y="114411"/>
                </a:lnTo>
                <a:lnTo>
                  <a:pt x="2116165" y="76493"/>
                </a:lnTo>
                <a:lnTo>
                  <a:pt x="2084538" y="44866"/>
                </a:lnTo>
                <a:lnTo>
                  <a:pt x="2046620" y="20758"/>
                </a:lnTo>
                <a:lnTo>
                  <a:pt x="2003637" y="5393"/>
                </a:lnTo>
                <a:lnTo>
                  <a:pt x="1956815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17976" y="2984500"/>
            <a:ext cx="2161032" cy="1225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en-US" sz="2500" b="1" dirty="0" smtClean="0">
                <a:solidFill>
                  <a:srgbClr val="3421B6"/>
                </a:solidFill>
                <a:latin typeface="Arial"/>
                <a:cs typeface="Arial"/>
              </a:rPr>
              <a:t>Tax </a:t>
            </a:r>
            <a:r>
              <a:rPr lang="en-US" sz="2500" b="1" dirty="0">
                <a:solidFill>
                  <a:srgbClr val="3421B6"/>
                </a:solidFill>
                <a:latin typeface="Arial"/>
                <a:cs typeface="Arial"/>
              </a:rPr>
              <a:t>Exemptions</a:t>
            </a:r>
            <a:endParaRPr sz="2500" b="1" dirty="0">
              <a:solidFill>
                <a:srgbClr val="3421B6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41904" y="1832355"/>
            <a:ext cx="792480" cy="433070"/>
          </a:xfrm>
          <a:custGeom>
            <a:avLst/>
            <a:gdLst/>
            <a:ahLst/>
            <a:cxnLst/>
            <a:rect l="l" t="t" r="r" b="b"/>
            <a:pathLst>
              <a:path w="792479" h="433069">
                <a:moveTo>
                  <a:pt x="313944" y="0"/>
                </a:moveTo>
                <a:lnTo>
                  <a:pt x="313944" y="76200"/>
                </a:lnTo>
                <a:lnTo>
                  <a:pt x="0" y="76200"/>
                </a:lnTo>
                <a:lnTo>
                  <a:pt x="0" y="353568"/>
                </a:lnTo>
                <a:lnTo>
                  <a:pt x="313944" y="353568"/>
                </a:lnTo>
                <a:lnTo>
                  <a:pt x="313944" y="432816"/>
                </a:lnTo>
                <a:lnTo>
                  <a:pt x="792480" y="216408"/>
                </a:lnTo>
                <a:lnTo>
                  <a:pt x="313944" y="0"/>
                </a:lnTo>
                <a:close/>
              </a:path>
            </a:pathLst>
          </a:custGeom>
          <a:solidFill>
            <a:srgbClr val="99CC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06367" y="4709667"/>
            <a:ext cx="2091055" cy="1295400"/>
          </a:xfrm>
          <a:custGeom>
            <a:avLst/>
            <a:gdLst/>
            <a:ahLst/>
            <a:cxnLst/>
            <a:rect l="l" t="t" r="r" b="b"/>
            <a:pathLst>
              <a:path w="2091054" h="1295400">
                <a:moveTo>
                  <a:pt x="1874520" y="0"/>
                </a:moveTo>
                <a:lnTo>
                  <a:pt x="216408" y="0"/>
                </a:lnTo>
                <a:lnTo>
                  <a:pt x="166991" y="5749"/>
                </a:lnTo>
                <a:lnTo>
                  <a:pt x="121520" y="22109"/>
                </a:lnTo>
                <a:lnTo>
                  <a:pt x="81327" y="47746"/>
                </a:lnTo>
                <a:lnTo>
                  <a:pt x="47746" y="81327"/>
                </a:lnTo>
                <a:lnTo>
                  <a:pt x="22109" y="121520"/>
                </a:lnTo>
                <a:lnTo>
                  <a:pt x="5749" y="166991"/>
                </a:lnTo>
                <a:lnTo>
                  <a:pt x="0" y="216407"/>
                </a:lnTo>
                <a:lnTo>
                  <a:pt x="0" y="1078991"/>
                </a:lnTo>
                <a:lnTo>
                  <a:pt x="5749" y="1129368"/>
                </a:lnTo>
                <a:lnTo>
                  <a:pt x="22109" y="1175212"/>
                </a:lnTo>
                <a:lnTo>
                  <a:pt x="47746" y="1215352"/>
                </a:lnTo>
                <a:lnTo>
                  <a:pt x="81327" y="1248613"/>
                </a:lnTo>
                <a:lnTo>
                  <a:pt x="121520" y="1273824"/>
                </a:lnTo>
                <a:lnTo>
                  <a:pt x="166991" y="1289810"/>
                </a:lnTo>
                <a:lnTo>
                  <a:pt x="216408" y="1295399"/>
                </a:lnTo>
                <a:lnTo>
                  <a:pt x="1874520" y="1295399"/>
                </a:lnTo>
                <a:lnTo>
                  <a:pt x="1923936" y="1289810"/>
                </a:lnTo>
                <a:lnTo>
                  <a:pt x="1969407" y="1273824"/>
                </a:lnTo>
                <a:lnTo>
                  <a:pt x="2009600" y="1248613"/>
                </a:lnTo>
                <a:lnTo>
                  <a:pt x="2043181" y="1215352"/>
                </a:lnTo>
                <a:lnTo>
                  <a:pt x="2068818" y="1175212"/>
                </a:lnTo>
                <a:lnTo>
                  <a:pt x="2085178" y="1129368"/>
                </a:lnTo>
                <a:lnTo>
                  <a:pt x="2090928" y="1078991"/>
                </a:lnTo>
                <a:lnTo>
                  <a:pt x="2090928" y="216407"/>
                </a:lnTo>
                <a:lnTo>
                  <a:pt x="2085178" y="166991"/>
                </a:lnTo>
                <a:lnTo>
                  <a:pt x="2068818" y="121520"/>
                </a:lnTo>
                <a:lnTo>
                  <a:pt x="2043181" y="81327"/>
                </a:lnTo>
                <a:lnTo>
                  <a:pt x="2009600" y="47746"/>
                </a:lnTo>
                <a:lnTo>
                  <a:pt x="1969407" y="22109"/>
                </a:lnTo>
                <a:lnTo>
                  <a:pt x="1923936" y="5749"/>
                </a:lnTo>
                <a:lnTo>
                  <a:pt x="1874520" y="0"/>
                </a:lnTo>
                <a:close/>
              </a:path>
            </a:pathLst>
          </a:custGeom>
          <a:solidFill>
            <a:srgbClr val="0000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30167" y="4633467"/>
            <a:ext cx="2090928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en-US" sz="2500" b="1" dirty="0">
                <a:solidFill>
                  <a:srgbClr val="3421B6"/>
                </a:solidFill>
                <a:latin typeface="Arial"/>
                <a:cs typeface="Arial"/>
              </a:rPr>
              <a:t>Investment</a:t>
            </a:r>
          </a:p>
          <a:p>
            <a:pPr algn="ctr"/>
            <a:r>
              <a:rPr lang="en-US" sz="2500" b="1" dirty="0">
                <a:solidFill>
                  <a:srgbClr val="3421B6"/>
                </a:solidFill>
                <a:latin typeface="Arial"/>
                <a:cs typeface="Arial"/>
              </a:rPr>
              <a:t>subsidy</a:t>
            </a:r>
            <a:endParaRPr lang="en-US" sz="2500" b="1" dirty="0">
              <a:solidFill>
                <a:srgbClr val="3421B6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81928" y="2697988"/>
            <a:ext cx="1728216" cy="774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1928" y="2697988"/>
            <a:ext cx="1728470" cy="774700"/>
          </a:xfrm>
          <a:custGeom>
            <a:avLst/>
            <a:gdLst/>
            <a:ahLst/>
            <a:cxnLst/>
            <a:rect l="l" t="t" r="r" b="b"/>
            <a:pathLst>
              <a:path w="1728470" h="774700">
                <a:moveTo>
                  <a:pt x="131063" y="0"/>
                </a:moveTo>
                <a:lnTo>
                  <a:pt x="79724" y="10144"/>
                </a:lnTo>
                <a:lnTo>
                  <a:pt x="38100" y="37718"/>
                </a:lnTo>
                <a:lnTo>
                  <a:pt x="10191" y="78438"/>
                </a:lnTo>
                <a:lnTo>
                  <a:pt x="0" y="128015"/>
                </a:lnTo>
                <a:lnTo>
                  <a:pt x="0" y="646176"/>
                </a:lnTo>
                <a:lnTo>
                  <a:pt x="10191" y="695753"/>
                </a:lnTo>
                <a:lnTo>
                  <a:pt x="38100" y="736473"/>
                </a:lnTo>
                <a:lnTo>
                  <a:pt x="79724" y="764047"/>
                </a:lnTo>
                <a:lnTo>
                  <a:pt x="131063" y="774191"/>
                </a:lnTo>
                <a:lnTo>
                  <a:pt x="1600200" y="774191"/>
                </a:lnTo>
                <a:lnTo>
                  <a:pt x="1649777" y="764047"/>
                </a:lnTo>
                <a:lnTo>
                  <a:pt x="1690497" y="736473"/>
                </a:lnTo>
                <a:lnTo>
                  <a:pt x="1718071" y="695753"/>
                </a:lnTo>
                <a:lnTo>
                  <a:pt x="1728216" y="646176"/>
                </a:lnTo>
                <a:lnTo>
                  <a:pt x="1728216" y="128015"/>
                </a:lnTo>
                <a:lnTo>
                  <a:pt x="1718071" y="78438"/>
                </a:lnTo>
                <a:lnTo>
                  <a:pt x="1690497" y="37718"/>
                </a:lnTo>
                <a:lnTo>
                  <a:pt x="1649777" y="10144"/>
                </a:lnTo>
                <a:lnTo>
                  <a:pt x="1600200" y="0"/>
                </a:lnTo>
                <a:lnTo>
                  <a:pt x="131063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314947" y="2773171"/>
            <a:ext cx="1662430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3260" marR="5080" indent="-670560">
              <a:lnSpc>
                <a:spcPct val="100000"/>
              </a:lnSpc>
            </a:pPr>
            <a:r>
              <a:rPr sz="2000" b="1" spc="-10" dirty="0">
                <a:solidFill>
                  <a:srgbClr val="3421B6"/>
                </a:solidFill>
                <a:latin typeface="Arial"/>
                <a:cs typeface="Arial"/>
              </a:rPr>
              <a:t>C</a:t>
            </a:r>
            <a:r>
              <a:rPr sz="2000" b="1" dirty="0">
                <a:solidFill>
                  <a:srgbClr val="3421B6"/>
                </a:solidFill>
                <a:latin typeface="Arial"/>
                <a:cs typeface="Arial"/>
              </a:rPr>
              <a:t>on</a:t>
            </a:r>
            <a:r>
              <a:rPr sz="2000" b="1" spc="-10" dirty="0">
                <a:solidFill>
                  <a:srgbClr val="3421B6"/>
                </a:solidFill>
                <a:latin typeface="Arial"/>
                <a:cs typeface="Arial"/>
              </a:rPr>
              <a:t>s</a:t>
            </a:r>
            <a:r>
              <a:rPr sz="2000" b="1" dirty="0">
                <a:solidFill>
                  <a:srgbClr val="3421B6"/>
                </a:solidFill>
                <a:latin typeface="Arial"/>
                <a:cs typeface="Arial"/>
              </a:rPr>
              <a:t>umpt</a:t>
            </a:r>
            <a:r>
              <a:rPr sz="2000" b="1" spc="-5" dirty="0">
                <a:solidFill>
                  <a:srgbClr val="3421B6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3421B6"/>
                </a:solidFill>
                <a:latin typeface="Arial"/>
                <a:cs typeface="Arial"/>
              </a:rPr>
              <a:t>on  </a:t>
            </a:r>
            <a:r>
              <a:rPr sz="2000" b="1" spc="-10" dirty="0">
                <a:solidFill>
                  <a:srgbClr val="3421B6"/>
                </a:solidFill>
                <a:latin typeface="Arial"/>
                <a:cs typeface="Arial"/>
              </a:rPr>
              <a:t>tax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08776" y="3706876"/>
            <a:ext cx="1801368" cy="774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08776" y="3706876"/>
            <a:ext cx="1801495" cy="774700"/>
          </a:xfrm>
          <a:custGeom>
            <a:avLst/>
            <a:gdLst/>
            <a:ahLst/>
            <a:cxnLst/>
            <a:rect l="l" t="t" r="r" b="b"/>
            <a:pathLst>
              <a:path w="1801495" h="774700">
                <a:moveTo>
                  <a:pt x="131063" y="0"/>
                </a:moveTo>
                <a:lnTo>
                  <a:pt x="79724" y="9715"/>
                </a:lnTo>
                <a:lnTo>
                  <a:pt x="38100" y="36575"/>
                </a:lnTo>
                <a:lnTo>
                  <a:pt x="10191" y="77152"/>
                </a:lnTo>
                <a:lnTo>
                  <a:pt x="0" y="128015"/>
                </a:lnTo>
                <a:lnTo>
                  <a:pt x="0" y="643128"/>
                </a:lnTo>
                <a:lnTo>
                  <a:pt x="10191" y="694467"/>
                </a:lnTo>
                <a:lnTo>
                  <a:pt x="38100" y="736092"/>
                </a:lnTo>
                <a:lnTo>
                  <a:pt x="79724" y="764000"/>
                </a:lnTo>
                <a:lnTo>
                  <a:pt x="131063" y="774192"/>
                </a:lnTo>
                <a:lnTo>
                  <a:pt x="1673352" y="774192"/>
                </a:lnTo>
                <a:lnTo>
                  <a:pt x="1722929" y="764000"/>
                </a:lnTo>
                <a:lnTo>
                  <a:pt x="1763649" y="736092"/>
                </a:lnTo>
                <a:lnTo>
                  <a:pt x="1791223" y="694467"/>
                </a:lnTo>
                <a:lnTo>
                  <a:pt x="1801368" y="643128"/>
                </a:lnTo>
                <a:lnTo>
                  <a:pt x="1801368" y="128015"/>
                </a:lnTo>
                <a:lnTo>
                  <a:pt x="1791223" y="77152"/>
                </a:lnTo>
                <a:lnTo>
                  <a:pt x="1763649" y="36575"/>
                </a:lnTo>
                <a:lnTo>
                  <a:pt x="1722929" y="9715"/>
                </a:lnTo>
                <a:lnTo>
                  <a:pt x="1673352" y="0"/>
                </a:lnTo>
                <a:lnTo>
                  <a:pt x="131063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342379" y="3782059"/>
            <a:ext cx="1532890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1815" marR="5080" indent="-539750">
              <a:lnSpc>
                <a:spcPct val="100000"/>
              </a:lnSpc>
            </a:pPr>
            <a:r>
              <a:rPr sz="2000" b="1" spc="-20" dirty="0">
                <a:solidFill>
                  <a:srgbClr val="3421B6"/>
                </a:solidFill>
                <a:latin typeface="Arial"/>
                <a:cs typeface="Arial"/>
              </a:rPr>
              <a:t>V</a:t>
            </a:r>
            <a:r>
              <a:rPr sz="2000" b="1" spc="-10" dirty="0">
                <a:solidFill>
                  <a:srgbClr val="3421B6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3421B6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3421B6"/>
                </a:solidFill>
                <a:latin typeface="Arial"/>
                <a:cs typeface="Arial"/>
              </a:rPr>
              <a:t>u</a:t>
            </a:r>
            <a:r>
              <a:rPr sz="2000" b="1" spc="-15" dirty="0">
                <a:solidFill>
                  <a:srgbClr val="3421B6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3421B6"/>
                </a:solidFill>
                <a:latin typeface="Arial"/>
                <a:cs typeface="Arial"/>
              </a:rPr>
              <a:t>-</a:t>
            </a:r>
            <a:r>
              <a:rPr sz="2000" b="1" spc="-10" dirty="0">
                <a:solidFill>
                  <a:srgbClr val="3421B6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3421B6"/>
                </a:solidFill>
                <a:latin typeface="Arial"/>
                <a:cs typeface="Arial"/>
              </a:rPr>
              <a:t>d</a:t>
            </a:r>
            <a:r>
              <a:rPr sz="2000" b="1" spc="25" dirty="0">
                <a:solidFill>
                  <a:srgbClr val="3421B6"/>
                </a:solidFill>
                <a:latin typeface="Arial"/>
                <a:cs typeface="Arial"/>
              </a:rPr>
              <a:t>d</a:t>
            </a:r>
            <a:r>
              <a:rPr sz="2000" b="1" spc="-10" dirty="0">
                <a:solidFill>
                  <a:srgbClr val="3421B6"/>
                </a:solidFill>
                <a:latin typeface="Arial"/>
                <a:cs typeface="Arial"/>
              </a:rPr>
              <a:t>ed  tax</a:t>
            </a:r>
            <a:endParaRPr sz="20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779008" y="3417315"/>
            <a:ext cx="780415" cy="289560"/>
          </a:xfrm>
          <a:custGeom>
            <a:avLst/>
            <a:gdLst/>
            <a:ahLst/>
            <a:cxnLst/>
            <a:rect l="l" t="t" r="r" b="b"/>
            <a:pathLst>
              <a:path w="780415" h="289560">
                <a:moveTo>
                  <a:pt x="371855" y="0"/>
                </a:moveTo>
                <a:lnTo>
                  <a:pt x="371855" y="51816"/>
                </a:lnTo>
                <a:lnTo>
                  <a:pt x="0" y="51816"/>
                </a:lnTo>
                <a:lnTo>
                  <a:pt x="0" y="237744"/>
                </a:lnTo>
                <a:lnTo>
                  <a:pt x="371855" y="237744"/>
                </a:lnTo>
                <a:lnTo>
                  <a:pt x="371855" y="289560"/>
                </a:lnTo>
                <a:lnTo>
                  <a:pt x="780288" y="143256"/>
                </a:lnTo>
                <a:lnTo>
                  <a:pt x="371855" y="0"/>
                </a:lnTo>
                <a:close/>
              </a:path>
            </a:pathLst>
          </a:custGeom>
          <a:solidFill>
            <a:srgbClr val="99CC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83295" y="2551683"/>
            <a:ext cx="1691639" cy="35295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83295" y="2551683"/>
            <a:ext cx="1691639" cy="3529965"/>
          </a:xfrm>
          <a:custGeom>
            <a:avLst/>
            <a:gdLst/>
            <a:ahLst/>
            <a:cxnLst/>
            <a:rect l="l" t="t" r="r" b="b"/>
            <a:pathLst>
              <a:path w="1691640" h="3529965">
                <a:moveTo>
                  <a:pt x="280415" y="0"/>
                </a:moveTo>
                <a:lnTo>
                  <a:pt x="234790" y="3739"/>
                </a:lnTo>
                <a:lnTo>
                  <a:pt x="191560" y="14557"/>
                </a:lnTo>
                <a:lnTo>
                  <a:pt x="151293" y="31848"/>
                </a:lnTo>
                <a:lnTo>
                  <a:pt x="114556" y="55010"/>
                </a:lnTo>
                <a:lnTo>
                  <a:pt x="81915" y="83438"/>
                </a:lnTo>
                <a:lnTo>
                  <a:pt x="53937" y="116531"/>
                </a:lnTo>
                <a:lnTo>
                  <a:pt x="31190" y="153683"/>
                </a:lnTo>
                <a:lnTo>
                  <a:pt x="14240" y="194291"/>
                </a:lnTo>
                <a:lnTo>
                  <a:pt x="3654" y="237753"/>
                </a:lnTo>
                <a:lnTo>
                  <a:pt x="0" y="283463"/>
                </a:lnTo>
                <a:lnTo>
                  <a:pt x="0" y="3249167"/>
                </a:lnTo>
                <a:lnTo>
                  <a:pt x="3654" y="3294793"/>
                </a:lnTo>
                <a:lnTo>
                  <a:pt x="14240" y="3338023"/>
                </a:lnTo>
                <a:lnTo>
                  <a:pt x="31190" y="3378290"/>
                </a:lnTo>
                <a:lnTo>
                  <a:pt x="53937" y="3415027"/>
                </a:lnTo>
                <a:lnTo>
                  <a:pt x="81915" y="3447668"/>
                </a:lnTo>
                <a:lnTo>
                  <a:pt x="114556" y="3475646"/>
                </a:lnTo>
                <a:lnTo>
                  <a:pt x="151293" y="3498393"/>
                </a:lnTo>
                <a:lnTo>
                  <a:pt x="191560" y="3515343"/>
                </a:lnTo>
                <a:lnTo>
                  <a:pt x="234790" y="3525929"/>
                </a:lnTo>
                <a:lnTo>
                  <a:pt x="280415" y="3529583"/>
                </a:lnTo>
                <a:lnTo>
                  <a:pt x="1411224" y="3529583"/>
                </a:lnTo>
                <a:lnTo>
                  <a:pt x="1456849" y="3525929"/>
                </a:lnTo>
                <a:lnTo>
                  <a:pt x="1500079" y="3515343"/>
                </a:lnTo>
                <a:lnTo>
                  <a:pt x="1540346" y="3498393"/>
                </a:lnTo>
                <a:lnTo>
                  <a:pt x="1577083" y="3475646"/>
                </a:lnTo>
                <a:lnTo>
                  <a:pt x="1609725" y="3447668"/>
                </a:lnTo>
                <a:lnTo>
                  <a:pt x="1637702" y="3415027"/>
                </a:lnTo>
                <a:lnTo>
                  <a:pt x="1660449" y="3378290"/>
                </a:lnTo>
                <a:lnTo>
                  <a:pt x="1677399" y="3338023"/>
                </a:lnTo>
                <a:lnTo>
                  <a:pt x="1687985" y="3294793"/>
                </a:lnTo>
                <a:lnTo>
                  <a:pt x="1691639" y="3249167"/>
                </a:lnTo>
                <a:lnTo>
                  <a:pt x="1691639" y="283463"/>
                </a:lnTo>
                <a:lnTo>
                  <a:pt x="1687985" y="237753"/>
                </a:lnTo>
                <a:lnTo>
                  <a:pt x="1677399" y="194291"/>
                </a:lnTo>
                <a:lnTo>
                  <a:pt x="1660449" y="153683"/>
                </a:lnTo>
                <a:lnTo>
                  <a:pt x="1637702" y="116531"/>
                </a:lnTo>
                <a:lnTo>
                  <a:pt x="1609724" y="83438"/>
                </a:lnTo>
                <a:lnTo>
                  <a:pt x="1577083" y="55010"/>
                </a:lnTo>
                <a:lnTo>
                  <a:pt x="1540346" y="31848"/>
                </a:lnTo>
                <a:lnTo>
                  <a:pt x="1500079" y="14557"/>
                </a:lnTo>
                <a:lnTo>
                  <a:pt x="1456849" y="3739"/>
                </a:lnTo>
                <a:lnTo>
                  <a:pt x="1411224" y="0"/>
                </a:lnTo>
                <a:lnTo>
                  <a:pt x="280415" y="0"/>
                </a:lnTo>
                <a:close/>
              </a:path>
            </a:pathLst>
          </a:custGeom>
          <a:ln w="914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085835" y="3454908"/>
            <a:ext cx="1687195" cy="171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86995" algn="ctr">
              <a:lnSpc>
                <a:spcPct val="100000"/>
              </a:lnSpc>
            </a:pPr>
            <a:r>
              <a:rPr sz="2800" b="1" spc="10" dirty="0">
                <a:solidFill>
                  <a:srgbClr val="CC0000"/>
                </a:solidFill>
                <a:latin typeface="Arial"/>
                <a:cs typeface="Arial"/>
              </a:rPr>
              <a:t>&gt;70%</a:t>
            </a:r>
            <a:endParaRPr sz="2800">
              <a:latin typeface="Arial"/>
              <a:cs typeface="Arial"/>
            </a:endParaRPr>
          </a:p>
          <a:p>
            <a:pPr marL="299085" marR="386080" algn="ctr">
              <a:lnSpc>
                <a:spcPct val="100000"/>
              </a:lnSpc>
            </a:pPr>
            <a:r>
              <a:rPr sz="2800" b="1" spc="50" dirty="0">
                <a:solidFill>
                  <a:srgbClr val="CC0000"/>
                </a:solidFill>
                <a:latin typeface="Arial"/>
                <a:cs typeface="Arial"/>
              </a:rPr>
              <a:t>w</a:t>
            </a:r>
            <a:r>
              <a:rPr sz="2800" b="1" spc="-30" dirty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2800" b="1" dirty="0">
                <a:solidFill>
                  <a:srgbClr val="CC0000"/>
                </a:solidFill>
                <a:latin typeface="Arial"/>
                <a:cs typeface="Arial"/>
              </a:rPr>
              <a:t>ste  oil</a:t>
            </a:r>
            <a:r>
              <a:rPr sz="2800" b="1" spc="-9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CC0000"/>
                </a:solidFill>
                <a:latin typeface="Arial"/>
                <a:cs typeface="Arial"/>
              </a:rPr>
              <a:t>as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dirty="0">
                <a:solidFill>
                  <a:srgbClr val="CC0000"/>
                </a:solidFill>
                <a:latin typeface="Arial"/>
                <a:cs typeface="Arial"/>
              </a:rPr>
              <a:t>fee</a:t>
            </a:r>
            <a:r>
              <a:rPr sz="2800" b="1" spc="-15" dirty="0">
                <a:solidFill>
                  <a:srgbClr val="CC0000"/>
                </a:solidFill>
                <a:latin typeface="Arial"/>
                <a:cs typeface="Arial"/>
              </a:rPr>
              <a:t>d</a:t>
            </a:r>
            <a:r>
              <a:rPr sz="2800" b="1" dirty="0">
                <a:solidFill>
                  <a:srgbClr val="CC0000"/>
                </a:solidFill>
                <a:latin typeface="Arial"/>
                <a:cs typeface="Arial"/>
              </a:rPr>
              <a:t>st</a:t>
            </a:r>
            <a:r>
              <a:rPr sz="2800" b="1" spc="-15" dirty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r>
              <a:rPr sz="2800" b="1" dirty="0">
                <a:solidFill>
                  <a:srgbClr val="CC0000"/>
                </a:solidFill>
                <a:latin typeface="Arial"/>
                <a:cs typeface="Arial"/>
              </a:rPr>
              <a:t>ck</a:t>
            </a:r>
            <a:endParaRPr sz="2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208776" y="4785867"/>
            <a:ext cx="1801368" cy="13685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08776" y="4785867"/>
            <a:ext cx="1801495" cy="1369060"/>
          </a:xfrm>
          <a:custGeom>
            <a:avLst/>
            <a:gdLst/>
            <a:ahLst/>
            <a:cxnLst/>
            <a:rect l="l" t="t" r="r" b="b"/>
            <a:pathLst>
              <a:path w="1801495" h="1369060">
                <a:moveTo>
                  <a:pt x="228600" y="0"/>
                </a:moveTo>
                <a:lnTo>
                  <a:pt x="182897" y="4571"/>
                </a:lnTo>
                <a:lnTo>
                  <a:pt x="140160" y="17716"/>
                </a:lnTo>
                <a:lnTo>
                  <a:pt x="101351" y="38576"/>
                </a:lnTo>
                <a:lnTo>
                  <a:pt x="67437" y="66293"/>
                </a:lnTo>
                <a:lnTo>
                  <a:pt x="39379" y="100012"/>
                </a:lnTo>
                <a:lnTo>
                  <a:pt x="18145" y="138874"/>
                </a:lnTo>
                <a:lnTo>
                  <a:pt x="4697" y="182022"/>
                </a:lnTo>
                <a:lnTo>
                  <a:pt x="0" y="228599"/>
                </a:lnTo>
                <a:lnTo>
                  <a:pt x="0" y="1139951"/>
                </a:lnTo>
                <a:lnTo>
                  <a:pt x="4697" y="1185654"/>
                </a:lnTo>
                <a:lnTo>
                  <a:pt x="18145" y="1228391"/>
                </a:lnTo>
                <a:lnTo>
                  <a:pt x="39379" y="1267200"/>
                </a:lnTo>
                <a:lnTo>
                  <a:pt x="67436" y="1301114"/>
                </a:lnTo>
                <a:lnTo>
                  <a:pt x="101351" y="1329172"/>
                </a:lnTo>
                <a:lnTo>
                  <a:pt x="140160" y="1350406"/>
                </a:lnTo>
                <a:lnTo>
                  <a:pt x="182897" y="1363854"/>
                </a:lnTo>
                <a:lnTo>
                  <a:pt x="228600" y="1368551"/>
                </a:lnTo>
                <a:lnTo>
                  <a:pt x="1572768" y="1368551"/>
                </a:lnTo>
                <a:lnTo>
                  <a:pt x="1618470" y="1363854"/>
                </a:lnTo>
                <a:lnTo>
                  <a:pt x="1661207" y="1350406"/>
                </a:lnTo>
                <a:lnTo>
                  <a:pt x="1700016" y="1329172"/>
                </a:lnTo>
                <a:lnTo>
                  <a:pt x="1733931" y="1301114"/>
                </a:lnTo>
                <a:lnTo>
                  <a:pt x="1761988" y="1267200"/>
                </a:lnTo>
                <a:lnTo>
                  <a:pt x="1783222" y="1228391"/>
                </a:lnTo>
                <a:lnTo>
                  <a:pt x="1796670" y="1185654"/>
                </a:lnTo>
                <a:lnTo>
                  <a:pt x="1801368" y="1139951"/>
                </a:lnTo>
                <a:lnTo>
                  <a:pt x="1801368" y="228599"/>
                </a:lnTo>
                <a:lnTo>
                  <a:pt x="1796670" y="182022"/>
                </a:lnTo>
                <a:lnTo>
                  <a:pt x="1783222" y="138874"/>
                </a:lnTo>
                <a:lnTo>
                  <a:pt x="1761988" y="100012"/>
                </a:lnTo>
                <a:lnTo>
                  <a:pt x="1733930" y="66293"/>
                </a:lnTo>
                <a:lnTo>
                  <a:pt x="1700016" y="38576"/>
                </a:lnTo>
                <a:lnTo>
                  <a:pt x="1661207" y="17716"/>
                </a:lnTo>
                <a:lnTo>
                  <a:pt x="1618470" y="4571"/>
                </a:lnTo>
                <a:lnTo>
                  <a:pt x="1572768" y="0"/>
                </a:lnTo>
                <a:lnTo>
                  <a:pt x="228600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461252" y="5156707"/>
            <a:ext cx="1366520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0325" algn="ctr">
              <a:lnSpc>
                <a:spcPct val="100000"/>
              </a:lnSpc>
            </a:pPr>
            <a:r>
              <a:rPr sz="2000" b="1" spc="5" dirty="0">
                <a:solidFill>
                  <a:srgbClr val="3421B6"/>
                </a:solidFill>
                <a:latin typeface="Arial"/>
                <a:cs typeface="Arial"/>
              </a:rPr>
              <a:t>20%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>
                <a:solidFill>
                  <a:srgbClr val="3421B6"/>
                </a:solidFill>
                <a:latin typeface="Arial"/>
                <a:cs typeface="Arial"/>
              </a:rPr>
              <a:t>investment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024127" y="5864859"/>
            <a:ext cx="2377440" cy="935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024127" y="5864859"/>
            <a:ext cx="2377440" cy="935990"/>
          </a:xfrm>
          <a:prstGeom prst="rect">
            <a:avLst/>
          </a:prstGeom>
          <a:ln w="27431">
            <a:solidFill>
              <a:srgbClr val="FFB73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</a:pPr>
            <a:r>
              <a:rPr sz="2000" b="1" dirty="0">
                <a:solidFill>
                  <a:srgbClr val="CC0000"/>
                </a:solidFill>
                <a:latin typeface="Arial"/>
                <a:cs typeface="Arial"/>
              </a:rPr>
              <a:t>Ministry </a:t>
            </a:r>
            <a:r>
              <a:rPr sz="2000" b="1" spc="-5" dirty="0">
                <a:solidFill>
                  <a:srgbClr val="CC0000"/>
                </a:solidFill>
                <a:latin typeface="Arial"/>
                <a:cs typeface="Arial"/>
              </a:rPr>
              <a:t>of</a:t>
            </a:r>
            <a:r>
              <a:rPr sz="2000" b="1" spc="-114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CC0000"/>
                </a:solidFill>
                <a:latin typeface="Arial"/>
                <a:cs typeface="Arial"/>
              </a:rPr>
              <a:t>Finance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392423" y="5864859"/>
            <a:ext cx="441959" cy="512445"/>
          </a:xfrm>
          <a:custGeom>
            <a:avLst/>
            <a:gdLst/>
            <a:ahLst/>
            <a:cxnLst/>
            <a:rect l="l" t="t" r="r" b="b"/>
            <a:pathLst>
              <a:path w="441960" h="512445">
                <a:moveTo>
                  <a:pt x="407479" y="38439"/>
                </a:moveTo>
                <a:lnTo>
                  <a:pt x="381844" y="47595"/>
                </a:lnTo>
                <a:lnTo>
                  <a:pt x="0" y="496823"/>
                </a:lnTo>
                <a:lnTo>
                  <a:pt x="18287" y="512063"/>
                </a:lnTo>
                <a:lnTo>
                  <a:pt x="403460" y="61751"/>
                </a:lnTo>
                <a:lnTo>
                  <a:pt x="407479" y="38439"/>
                </a:lnTo>
                <a:close/>
              </a:path>
              <a:path w="441960" h="512445">
                <a:moveTo>
                  <a:pt x="441960" y="0"/>
                </a:moveTo>
                <a:lnTo>
                  <a:pt x="414722" y="9338"/>
                </a:lnTo>
                <a:lnTo>
                  <a:pt x="432815" y="27431"/>
                </a:lnTo>
                <a:lnTo>
                  <a:pt x="403460" y="61751"/>
                </a:lnTo>
                <a:lnTo>
                  <a:pt x="396239" y="103631"/>
                </a:lnTo>
                <a:lnTo>
                  <a:pt x="396239" y="109727"/>
                </a:lnTo>
                <a:lnTo>
                  <a:pt x="399288" y="115823"/>
                </a:lnTo>
                <a:lnTo>
                  <a:pt x="405384" y="118871"/>
                </a:lnTo>
                <a:lnTo>
                  <a:pt x="414527" y="118871"/>
                </a:lnTo>
                <a:lnTo>
                  <a:pt x="420624" y="115823"/>
                </a:lnTo>
                <a:lnTo>
                  <a:pt x="420624" y="106679"/>
                </a:lnTo>
                <a:lnTo>
                  <a:pt x="441960" y="0"/>
                </a:lnTo>
                <a:close/>
              </a:path>
              <a:path w="441960" h="512445">
                <a:moveTo>
                  <a:pt x="420623" y="15239"/>
                </a:moveTo>
                <a:lnTo>
                  <a:pt x="411479" y="15239"/>
                </a:lnTo>
                <a:lnTo>
                  <a:pt x="429767" y="30479"/>
                </a:lnTo>
                <a:lnTo>
                  <a:pt x="407479" y="38439"/>
                </a:lnTo>
                <a:lnTo>
                  <a:pt x="403460" y="61751"/>
                </a:lnTo>
                <a:lnTo>
                  <a:pt x="432815" y="27431"/>
                </a:lnTo>
                <a:lnTo>
                  <a:pt x="420623" y="15239"/>
                </a:lnTo>
                <a:close/>
              </a:path>
              <a:path w="441960" h="512445">
                <a:moveTo>
                  <a:pt x="414214" y="9512"/>
                </a:moveTo>
                <a:lnTo>
                  <a:pt x="335279" y="36575"/>
                </a:lnTo>
                <a:lnTo>
                  <a:pt x="329184" y="39623"/>
                </a:lnTo>
                <a:lnTo>
                  <a:pt x="326136" y="45719"/>
                </a:lnTo>
                <a:lnTo>
                  <a:pt x="332231" y="57912"/>
                </a:lnTo>
                <a:lnTo>
                  <a:pt x="338327" y="60959"/>
                </a:lnTo>
                <a:lnTo>
                  <a:pt x="344424" y="60959"/>
                </a:lnTo>
                <a:lnTo>
                  <a:pt x="381844" y="47595"/>
                </a:lnTo>
                <a:lnTo>
                  <a:pt x="414214" y="9512"/>
                </a:lnTo>
                <a:close/>
              </a:path>
              <a:path w="441960" h="512445">
                <a:moveTo>
                  <a:pt x="414722" y="9338"/>
                </a:moveTo>
                <a:lnTo>
                  <a:pt x="414214" y="9512"/>
                </a:lnTo>
                <a:lnTo>
                  <a:pt x="381844" y="47595"/>
                </a:lnTo>
                <a:lnTo>
                  <a:pt x="407479" y="38439"/>
                </a:lnTo>
                <a:lnTo>
                  <a:pt x="411479" y="15239"/>
                </a:lnTo>
                <a:lnTo>
                  <a:pt x="420623" y="15239"/>
                </a:lnTo>
                <a:lnTo>
                  <a:pt x="414722" y="9338"/>
                </a:lnTo>
                <a:close/>
              </a:path>
              <a:path w="441960" h="512445">
                <a:moveTo>
                  <a:pt x="411479" y="15239"/>
                </a:moveTo>
                <a:lnTo>
                  <a:pt x="407479" y="38439"/>
                </a:lnTo>
                <a:lnTo>
                  <a:pt x="429767" y="30479"/>
                </a:lnTo>
                <a:lnTo>
                  <a:pt x="411479" y="15239"/>
                </a:lnTo>
                <a:close/>
              </a:path>
              <a:path w="441960" h="512445">
                <a:moveTo>
                  <a:pt x="414527" y="9143"/>
                </a:moveTo>
                <a:lnTo>
                  <a:pt x="414214" y="9512"/>
                </a:lnTo>
                <a:lnTo>
                  <a:pt x="414722" y="9338"/>
                </a:lnTo>
                <a:lnTo>
                  <a:pt x="414527" y="9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05855" y="5361940"/>
            <a:ext cx="506095" cy="216535"/>
          </a:xfrm>
          <a:custGeom>
            <a:avLst/>
            <a:gdLst/>
            <a:ahLst/>
            <a:cxnLst/>
            <a:rect l="l" t="t" r="r" b="b"/>
            <a:pathLst>
              <a:path w="506095" h="216535">
                <a:moveTo>
                  <a:pt x="201168" y="0"/>
                </a:moveTo>
                <a:lnTo>
                  <a:pt x="201168" y="36576"/>
                </a:lnTo>
                <a:lnTo>
                  <a:pt x="0" y="36576"/>
                </a:lnTo>
                <a:lnTo>
                  <a:pt x="0" y="176784"/>
                </a:lnTo>
                <a:lnTo>
                  <a:pt x="201168" y="176784"/>
                </a:lnTo>
                <a:lnTo>
                  <a:pt x="201168" y="216408"/>
                </a:lnTo>
                <a:lnTo>
                  <a:pt x="505968" y="106680"/>
                </a:lnTo>
                <a:lnTo>
                  <a:pt x="201168" y="0"/>
                </a:lnTo>
                <a:close/>
              </a:path>
            </a:pathLst>
          </a:custGeom>
          <a:solidFill>
            <a:srgbClr val="99CC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060192" y="4206747"/>
            <a:ext cx="1073150" cy="500380"/>
          </a:xfrm>
          <a:custGeom>
            <a:avLst/>
            <a:gdLst/>
            <a:ahLst/>
            <a:cxnLst/>
            <a:rect l="l" t="t" r="r" b="b"/>
            <a:pathLst>
              <a:path w="1073150" h="500379">
                <a:moveTo>
                  <a:pt x="554735" y="0"/>
                </a:moveTo>
                <a:lnTo>
                  <a:pt x="554735" y="88391"/>
                </a:lnTo>
                <a:lnTo>
                  <a:pt x="0" y="88391"/>
                </a:lnTo>
                <a:lnTo>
                  <a:pt x="0" y="408431"/>
                </a:lnTo>
                <a:lnTo>
                  <a:pt x="554735" y="408431"/>
                </a:lnTo>
                <a:lnTo>
                  <a:pt x="554735" y="499871"/>
                </a:lnTo>
                <a:lnTo>
                  <a:pt x="1072895" y="249935"/>
                </a:lnTo>
                <a:lnTo>
                  <a:pt x="554735" y="0"/>
                </a:lnTo>
                <a:close/>
              </a:path>
            </a:pathLst>
          </a:custGeom>
          <a:solidFill>
            <a:srgbClr val="99CC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7280" y="536955"/>
            <a:ext cx="7418832" cy="1152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7280" y="536955"/>
            <a:ext cx="7419340" cy="1152525"/>
          </a:xfrm>
          <a:custGeom>
            <a:avLst/>
            <a:gdLst/>
            <a:ahLst/>
            <a:cxnLst/>
            <a:rect l="l" t="t" r="r" b="b"/>
            <a:pathLst>
              <a:path w="7419340" h="1152525">
                <a:moveTo>
                  <a:pt x="192023" y="0"/>
                </a:moveTo>
                <a:lnTo>
                  <a:pt x="147796" y="5038"/>
                </a:lnTo>
                <a:lnTo>
                  <a:pt x="107302" y="19407"/>
                </a:lnTo>
                <a:lnTo>
                  <a:pt x="71659" y="41987"/>
                </a:lnTo>
                <a:lnTo>
                  <a:pt x="41987" y="71659"/>
                </a:lnTo>
                <a:lnTo>
                  <a:pt x="19407" y="107302"/>
                </a:lnTo>
                <a:lnTo>
                  <a:pt x="5038" y="147796"/>
                </a:lnTo>
                <a:lnTo>
                  <a:pt x="0" y="192024"/>
                </a:lnTo>
                <a:lnTo>
                  <a:pt x="0" y="960120"/>
                </a:lnTo>
                <a:lnTo>
                  <a:pt x="5038" y="1004347"/>
                </a:lnTo>
                <a:lnTo>
                  <a:pt x="19407" y="1044841"/>
                </a:lnTo>
                <a:lnTo>
                  <a:pt x="41987" y="1080484"/>
                </a:lnTo>
                <a:lnTo>
                  <a:pt x="71659" y="1110156"/>
                </a:lnTo>
                <a:lnTo>
                  <a:pt x="107302" y="1132736"/>
                </a:lnTo>
                <a:lnTo>
                  <a:pt x="147796" y="1147105"/>
                </a:lnTo>
                <a:lnTo>
                  <a:pt x="192023" y="1152144"/>
                </a:lnTo>
                <a:lnTo>
                  <a:pt x="7226808" y="1152144"/>
                </a:lnTo>
                <a:lnTo>
                  <a:pt x="7270075" y="1147105"/>
                </a:lnTo>
                <a:lnTo>
                  <a:pt x="7310197" y="1132736"/>
                </a:lnTo>
                <a:lnTo>
                  <a:pt x="7345893" y="1110156"/>
                </a:lnTo>
                <a:lnTo>
                  <a:pt x="7375884" y="1080484"/>
                </a:lnTo>
                <a:lnTo>
                  <a:pt x="7398891" y="1044841"/>
                </a:lnTo>
                <a:lnTo>
                  <a:pt x="7413633" y="1004347"/>
                </a:lnTo>
                <a:lnTo>
                  <a:pt x="7418832" y="960120"/>
                </a:lnTo>
                <a:lnTo>
                  <a:pt x="7418832" y="192024"/>
                </a:lnTo>
                <a:lnTo>
                  <a:pt x="7413633" y="147796"/>
                </a:lnTo>
                <a:lnTo>
                  <a:pt x="7398891" y="107302"/>
                </a:lnTo>
                <a:lnTo>
                  <a:pt x="7375884" y="71659"/>
                </a:lnTo>
                <a:lnTo>
                  <a:pt x="7345893" y="41987"/>
                </a:lnTo>
                <a:lnTo>
                  <a:pt x="7310197" y="19407"/>
                </a:lnTo>
                <a:lnTo>
                  <a:pt x="7270075" y="5038"/>
                </a:lnTo>
                <a:lnTo>
                  <a:pt x="7226808" y="0"/>
                </a:lnTo>
                <a:lnTo>
                  <a:pt x="192023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8299" rIns="0" bIns="0" rtlCol="0">
            <a:spAutoFit/>
          </a:bodyPr>
          <a:lstStyle/>
          <a:p>
            <a:pPr marL="1094740">
              <a:lnSpc>
                <a:spcPct val="100000"/>
              </a:lnSpc>
            </a:pPr>
            <a:r>
              <a:rPr sz="3600" spc="-10" dirty="0">
                <a:solidFill>
                  <a:srgbClr val="CC0000"/>
                </a:solidFill>
              </a:rPr>
              <a:t>2015 </a:t>
            </a:r>
            <a:r>
              <a:rPr sz="3600" spc="-5" dirty="0">
                <a:solidFill>
                  <a:srgbClr val="CC0000"/>
                </a:solidFill>
              </a:rPr>
              <a:t>Biodiesel</a:t>
            </a:r>
            <a:r>
              <a:rPr sz="3600" spc="10" dirty="0">
                <a:solidFill>
                  <a:srgbClr val="CC0000"/>
                </a:solidFill>
              </a:rPr>
              <a:t> </a:t>
            </a:r>
            <a:r>
              <a:rPr sz="3600" spc="-5" dirty="0">
                <a:solidFill>
                  <a:srgbClr val="CC0000"/>
                </a:solidFill>
              </a:rPr>
              <a:t>Production</a:t>
            </a:r>
            <a:endParaRPr sz="3600"/>
          </a:p>
        </p:txBody>
      </p:sp>
      <p:sp>
        <p:nvSpPr>
          <p:cNvPr id="5" name="object 5"/>
          <p:cNvSpPr/>
          <p:nvPr/>
        </p:nvSpPr>
        <p:spPr>
          <a:xfrm>
            <a:off x="987552" y="2060955"/>
            <a:ext cx="3456940" cy="1225550"/>
          </a:xfrm>
          <a:custGeom>
            <a:avLst/>
            <a:gdLst/>
            <a:ahLst/>
            <a:cxnLst/>
            <a:rect l="l" t="t" r="r" b="b"/>
            <a:pathLst>
              <a:path w="3456940" h="1225550">
                <a:moveTo>
                  <a:pt x="0" y="1225296"/>
                </a:moveTo>
                <a:lnTo>
                  <a:pt x="3456432" y="1225296"/>
                </a:lnTo>
                <a:lnTo>
                  <a:pt x="3456432" y="0"/>
                </a:lnTo>
                <a:lnTo>
                  <a:pt x="0" y="0"/>
                </a:lnTo>
                <a:lnTo>
                  <a:pt x="0" y="1225296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7552" y="2060955"/>
            <a:ext cx="3456940" cy="155575"/>
          </a:xfrm>
          <a:custGeom>
            <a:avLst/>
            <a:gdLst/>
            <a:ahLst/>
            <a:cxnLst/>
            <a:rect l="l" t="t" r="r" b="b"/>
            <a:pathLst>
              <a:path w="3456940" h="155575">
                <a:moveTo>
                  <a:pt x="3456432" y="0"/>
                </a:moveTo>
                <a:lnTo>
                  <a:pt x="0" y="0"/>
                </a:lnTo>
                <a:lnTo>
                  <a:pt x="152400" y="155448"/>
                </a:lnTo>
                <a:lnTo>
                  <a:pt x="3304032" y="155448"/>
                </a:lnTo>
                <a:lnTo>
                  <a:pt x="3456432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7552" y="2060955"/>
            <a:ext cx="152400" cy="1225550"/>
          </a:xfrm>
          <a:custGeom>
            <a:avLst/>
            <a:gdLst/>
            <a:ahLst/>
            <a:cxnLst/>
            <a:rect l="l" t="t" r="r" b="b"/>
            <a:pathLst>
              <a:path w="152400" h="1225550">
                <a:moveTo>
                  <a:pt x="0" y="0"/>
                </a:moveTo>
                <a:lnTo>
                  <a:pt x="0" y="1225296"/>
                </a:lnTo>
                <a:lnTo>
                  <a:pt x="152400" y="1072896"/>
                </a:lnTo>
                <a:lnTo>
                  <a:pt x="152400" y="155448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7552" y="3133851"/>
            <a:ext cx="3456940" cy="152400"/>
          </a:xfrm>
          <a:custGeom>
            <a:avLst/>
            <a:gdLst/>
            <a:ahLst/>
            <a:cxnLst/>
            <a:rect l="l" t="t" r="r" b="b"/>
            <a:pathLst>
              <a:path w="3456940" h="152400">
                <a:moveTo>
                  <a:pt x="3304032" y="0"/>
                </a:moveTo>
                <a:lnTo>
                  <a:pt x="152400" y="0"/>
                </a:lnTo>
                <a:lnTo>
                  <a:pt x="0" y="152400"/>
                </a:lnTo>
                <a:lnTo>
                  <a:pt x="3456432" y="152400"/>
                </a:lnTo>
                <a:lnTo>
                  <a:pt x="3304032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91584" y="2060955"/>
            <a:ext cx="152400" cy="1225550"/>
          </a:xfrm>
          <a:custGeom>
            <a:avLst/>
            <a:gdLst/>
            <a:ahLst/>
            <a:cxnLst/>
            <a:rect l="l" t="t" r="r" b="b"/>
            <a:pathLst>
              <a:path w="152400" h="1225550">
                <a:moveTo>
                  <a:pt x="152400" y="0"/>
                </a:moveTo>
                <a:lnTo>
                  <a:pt x="0" y="155448"/>
                </a:lnTo>
                <a:lnTo>
                  <a:pt x="0" y="1072896"/>
                </a:lnTo>
                <a:lnTo>
                  <a:pt x="152400" y="1225296"/>
                </a:lnTo>
                <a:lnTo>
                  <a:pt x="152400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87552" y="2060955"/>
            <a:ext cx="3456940" cy="1225550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marL="657860" marR="650875" indent="130810">
              <a:lnSpc>
                <a:spcPct val="100000"/>
              </a:lnSpc>
              <a:spcBef>
                <a:spcPts val="1400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Production 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800,000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tons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7552" y="3776979"/>
            <a:ext cx="3611879" cy="1225550"/>
          </a:xfrm>
          <a:custGeom>
            <a:avLst/>
            <a:gdLst/>
            <a:ahLst/>
            <a:cxnLst/>
            <a:rect l="l" t="t" r="r" b="b"/>
            <a:pathLst>
              <a:path w="3611879" h="1225550">
                <a:moveTo>
                  <a:pt x="0" y="1225296"/>
                </a:moveTo>
                <a:lnTo>
                  <a:pt x="3611880" y="1225296"/>
                </a:lnTo>
                <a:lnTo>
                  <a:pt x="3611880" y="0"/>
                </a:lnTo>
                <a:lnTo>
                  <a:pt x="0" y="0"/>
                </a:lnTo>
                <a:lnTo>
                  <a:pt x="0" y="1225296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7552" y="3776979"/>
            <a:ext cx="3889375" cy="152400"/>
          </a:xfrm>
          <a:custGeom>
            <a:avLst/>
            <a:gdLst/>
            <a:ahLst/>
            <a:cxnLst/>
            <a:rect l="l" t="t" r="r" b="b"/>
            <a:pathLst>
              <a:path w="3889375" h="152400">
                <a:moveTo>
                  <a:pt x="3889248" y="0"/>
                </a:moveTo>
                <a:lnTo>
                  <a:pt x="0" y="0"/>
                </a:lnTo>
                <a:lnTo>
                  <a:pt x="152400" y="152400"/>
                </a:lnTo>
                <a:lnTo>
                  <a:pt x="3736848" y="152400"/>
                </a:lnTo>
                <a:lnTo>
                  <a:pt x="3889248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7552" y="3776979"/>
            <a:ext cx="152400" cy="1225550"/>
          </a:xfrm>
          <a:custGeom>
            <a:avLst/>
            <a:gdLst/>
            <a:ahLst/>
            <a:cxnLst/>
            <a:rect l="l" t="t" r="r" b="b"/>
            <a:pathLst>
              <a:path w="152400" h="1225550">
                <a:moveTo>
                  <a:pt x="0" y="0"/>
                </a:moveTo>
                <a:lnTo>
                  <a:pt x="0" y="1225296"/>
                </a:lnTo>
                <a:lnTo>
                  <a:pt x="152400" y="1069848"/>
                </a:lnTo>
                <a:lnTo>
                  <a:pt x="152400" y="152400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87552" y="4846828"/>
            <a:ext cx="3889375" cy="155575"/>
          </a:xfrm>
          <a:custGeom>
            <a:avLst/>
            <a:gdLst/>
            <a:ahLst/>
            <a:cxnLst/>
            <a:rect l="l" t="t" r="r" b="b"/>
            <a:pathLst>
              <a:path w="3889375" h="155575">
                <a:moveTo>
                  <a:pt x="3736848" y="0"/>
                </a:moveTo>
                <a:lnTo>
                  <a:pt x="152400" y="0"/>
                </a:lnTo>
                <a:lnTo>
                  <a:pt x="0" y="155448"/>
                </a:lnTo>
                <a:lnTo>
                  <a:pt x="3889248" y="155448"/>
                </a:lnTo>
                <a:lnTo>
                  <a:pt x="3736848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24400" y="3776979"/>
            <a:ext cx="152400" cy="1225550"/>
          </a:xfrm>
          <a:custGeom>
            <a:avLst/>
            <a:gdLst/>
            <a:ahLst/>
            <a:cxnLst/>
            <a:rect l="l" t="t" r="r" b="b"/>
            <a:pathLst>
              <a:path w="152400" h="1225550">
                <a:moveTo>
                  <a:pt x="152400" y="0"/>
                </a:moveTo>
                <a:lnTo>
                  <a:pt x="0" y="152400"/>
                </a:lnTo>
                <a:lnTo>
                  <a:pt x="0" y="1069848"/>
                </a:lnTo>
                <a:lnTo>
                  <a:pt x="152400" y="1225296"/>
                </a:lnTo>
                <a:lnTo>
                  <a:pt x="152400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spcBef>
                <a:spcPts val="2175"/>
              </a:spcBef>
            </a:pPr>
            <a:r>
              <a:rPr dirty="0"/>
              <a:t>y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91260" y="3951732"/>
            <a:ext cx="3290570" cy="862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1334" marR="5080" indent="-509270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Production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Capacit 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2,584,000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tons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34384" y="6008115"/>
            <a:ext cx="5507736" cy="368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34384" y="6008115"/>
            <a:ext cx="5507990" cy="368935"/>
          </a:xfrm>
          <a:prstGeom prst="rect">
            <a:avLst/>
          </a:prstGeom>
          <a:ln w="9144">
            <a:solidFill>
              <a:srgbClr val="FFFFF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93750">
              <a:lnSpc>
                <a:spcPct val="100000"/>
              </a:lnSpc>
              <a:spcBef>
                <a:spcPts val="300"/>
              </a:spcBef>
            </a:pPr>
            <a:r>
              <a:rPr sz="1800" b="1" dirty="0">
                <a:solidFill>
                  <a:srgbClr val="CC0000"/>
                </a:solidFill>
                <a:latin typeface="Arial"/>
                <a:cs typeface="Arial"/>
              </a:rPr>
              <a:t>Source:</a:t>
            </a:r>
            <a:r>
              <a:rPr sz="1800" b="1" spc="459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http://</a:t>
            </a:r>
            <a:r>
              <a:rPr sz="1800" b="1" u="dbl" spc="-5" dirty="0">
                <a:solidFill>
                  <a:srgbClr val="CC0000"/>
                </a:solidFill>
                <a:latin typeface="Arial"/>
                <a:cs typeface="Arial"/>
                <a:hlinkClick r:id="rId4"/>
              </a:rPr>
              <a:t>www.chinabd.org.cn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/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60703" y="5563108"/>
            <a:ext cx="2356104" cy="844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99432" y="2039620"/>
            <a:ext cx="5279390" cy="3404870"/>
          </a:xfrm>
          <a:custGeom>
            <a:avLst/>
            <a:gdLst/>
            <a:ahLst/>
            <a:cxnLst/>
            <a:rect l="l" t="t" r="r" b="b"/>
            <a:pathLst>
              <a:path w="5279390" h="3404870">
                <a:moveTo>
                  <a:pt x="0" y="3404616"/>
                </a:moveTo>
                <a:lnTo>
                  <a:pt x="5279136" y="3404616"/>
                </a:lnTo>
                <a:lnTo>
                  <a:pt x="5279136" y="0"/>
                </a:lnTo>
                <a:lnTo>
                  <a:pt x="0" y="0"/>
                </a:lnTo>
                <a:lnTo>
                  <a:pt x="0" y="34046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57544" y="2198116"/>
            <a:ext cx="1953895" cy="2371725"/>
          </a:xfrm>
          <a:custGeom>
            <a:avLst/>
            <a:gdLst/>
            <a:ahLst/>
            <a:cxnLst/>
            <a:rect l="l" t="t" r="r" b="b"/>
            <a:pathLst>
              <a:path w="1953895" h="2371725">
                <a:moveTo>
                  <a:pt x="844296" y="0"/>
                </a:moveTo>
                <a:lnTo>
                  <a:pt x="838200" y="0"/>
                </a:lnTo>
                <a:lnTo>
                  <a:pt x="844296" y="1185672"/>
                </a:lnTo>
                <a:lnTo>
                  <a:pt x="0" y="1956816"/>
                </a:lnTo>
                <a:lnTo>
                  <a:pt x="32268" y="1995306"/>
                </a:lnTo>
                <a:lnTo>
                  <a:pt x="65940" y="2032119"/>
                </a:lnTo>
                <a:lnTo>
                  <a:pt x="100956" y="2067222"/>
                </a:lnTo>
                <a:lnTo>
                  <a:pt x="137257" y="2100584"/>
                </a:lnTo>
                <a:lnTo>
                  <a:pt x="174783" y="2132171"/>
                </a:lnTo>
                <a:lnTo>
                  <a:pt x="213475" y="2161952"/>
                </a:lnTo>
                <a:lnTo>
                  <a:pt x="253274" y="2189895"/>
                </a:lnTo>
                <a:lnTo>
                  <a:pt x="294119" y="2215969"/>
                </a:lnTo>
                <a:lnTo>
                  <a:pt x="335952" y="2240140"/>
                </a:lnTo>
                <a:lnTo>
                  <a:pt x="378714" y="2262378"/>
                </a:lnTo>
                <a:lnTo>
                  <a:pt x="422343" y="2282649"/>
                </a:lnTo>
                <a:lnTo>
                  <a:pt x="466782" y="2300923"/>
                </a:lnTo>
                <a:lnTo>
                  <a:pt x="511971" y="2317166"/>
                </a:lnTo>
                <a:lnTo>
                  <a:pt x="557851" y="2331348"/>
                </a:lnTo>
                <a:lnTo>
                  <a:pt x="604361" y="2343435"/>
                </a:lnTo>
                <a:lnTo>
                  <a:pt x="651442" y="2353397"/>
                </a:lnTo>
                <a:lnTo>
                  <a:pt x="699036" y="2361201"/>
                </a:lnTo>
                <a:lnTo>
                  <a:pt x="747083" y="2366814"/>
                </a:lnTo>
                <a:lnTo>
                  <a:pt x="795522" y="2370206"/>
                </a:lnTo>
                <a:lnTo>
                  <a:pt x="844296" y="2371344"/>
                </a:lnTo>
                <a:lnTo>
                  <a:pt x="891187" y="2370298"/>
                </a:lnTo>
                <a:lnTo>
                  <a:pt x="937584" y="2367191"/>
                </a:lnTo>
                <a:lnTo>
                  <a:pt x="983446" y="2362064"/>
                </a:lnTo>
                <a:lnTo>
                  <a:pt x="1028736" y="2354958"/>
                </a:lnTo>
                <a:lnTo>
                  <a:pt x="1073415" y="2345915"/>
                </a:lnTo>
                <a:lnTo>
                  <a:pt x="1117445" y="2334978"/>
                </a:lnTo>
                <a:lnTo>
                  <a:pt x="1160786" y="2322189"/>
                </a:lnTo>
                <a:lnTo>
                  <a:pt x="1203400" y="2307589"/>
                </a:lnTo>
                <a:lnTo>
                  <a:pt x="1245250" y="2291220"/>
                </a:lnTo>
                <a:lnTo>
                  <a:pt x="1286295" y="2273125"/>
                </a:lnTo>
                <a:lnTo>
                  <a:pt x="1326499" y="2253344"/>
                </a:lnTo>
                <a:lnTo>
                  <a:pt x="1365821" y="2231921"/>
                </a:lnTo>
                <a:lnTo>
                  <a:pt x="1404224" y="2208896"/>
                </a:lnTo>
                <a:lnTo>
                  <a:pt x="1441670" y="2184313"/>
                </a:lnTo>
                <a:lnTo>
                  <a:pt x="1478119" y="2158212"/>
                </a:lnTo>
                <a:lnTo>
                  <a:pt x="1513532" y="2130637"/>
                </a:lnTo>
                <a:lnTo>
                  <a:pt x="1547873" y="2101628"/>
                </a:lnTo>
                <a:lnTo>
                  <a:pt x="1581101" y="2071227"/>
                </a:lnTo>
                <a:lnTo>
                  <a:pt x="1613179" y="2039477"/>
                </a:lnTo>
                <a:lnTo>
                  <a:pt x="1644068" y="2006420"/>
                </a:lnTo>
                <a:lnTo>
                  <a:pt x="1673729" y="1972097"/>
                </a:lnTo>
                <a:lnTo>
                  <a:pt x="1702124" y="1936551"/>
                </a:lnTo>
                <a:lnTo>
                  <a:pt x="1729214" y="1899822"/>
                </a:lnTo>
                <a:lnTo>
                  <a:pt x="1754961" y="1861954"/>
                </a:lnTo>
                <a:lnTo>
                  <a:pt x="1779326" y="1822988"/>
                </a:lnTo>
                <a:lnTo>
                  <a:pt x="1802271" y="1782967"/>
                </a:lnTo>
                <a:lnTo>
                  <a:pt x="1823756" y="1741931"/>
                </a:lnTo>
                <a:lnTo>
                  <a:pt x="1843745" y="1699923"/>
                </a:lnTo>
                <a:lnTo>
                  <a:pt x="1862198" y="1656985"/>
                </a:lnTo>
                <a:lnTo>
                  <a:pt x="1879076" y="1613159"/>
                </a:lnTo>
                <a:lnTo>
                  <a:pt x="1894341" y="1568486"/>
                </a:lnTo>
                <a:lnTo>
                  <a:pt x="1907954" y="1523009"/>
                </a:lnTo>
                <a:lnTo>
                  <a:pt x="1919877" y="1476770"/>
                </a:lnTo>
                <a:lnTo>
                  <a:pt x="1930072" y="1429810"/>
                </a:lnTo>
                <a:lnTo>
                  <a:pt x="1938500" y="1382172"/>
                </a:lnTo>
                <a:lnTo>
                  <a:pt x="1945122" y="1333897"/>
                </a:lnTo>
                <a:lnTo>
                  <a:pt x="1949899" y="1285027"/>
                </a:lnTo>
                <a:lnTo>
                  <a:pt x="1952794" y="1235605"/>
                </a:lnTo>
                <a:lnTo>
                  <a:pt x="1953767" y="1185672"/>
                </a:lnTo>
                <a:lnTo>
                  <a:pt x="1952794" y="1135516"/>
                </a:lnTo>
                <a:lnTo>
                  <a:pt x="1949899" y="1085894"/>
                </a:lnTo>
                <a:lnTo>
                  <a:pt x="1945122" y="1036847"/>
                </a:lnTo>
                <a:lnTo>
                  <a:pt x="1938500" y="988416"/>
                </a:lnTo>
                <a:lnTo>
                  <a:pt x="1930072" y="940642"/>
                </a:lnTo>
                <a:lnTo>
                  <a:pt x="1919877" y="893566"/>
                </a:lnTo>
                <a:lnTo>
                  <a:pt x="1907954" y="847229"/>
                </a:lnTo>
                <a:lnTo>
                  <a:pt x="1894341" y="801672"/>
                </a:lnTo>
                <a:lnTo>
                  <a:pt x="1879076" y="756936"/>
                </a:lnTo>
                <a:lnTo>
                  <a:pt x="1862198" y="713062"/>
                </a:lnTo>
                <a:lnTo>
                  <a:pt x="1843745" y="670091"/>
                </a:lnTo>
                <a:lnTo>
                  <a:pt x="1823756" y="628064"/>
                </a:lnTo>
                <a:lnTo>
                  <a:pt x="1802271" y="587022"/>
                </a:lnTo>
                <a:lnTo>
                  <a:pt x="1779326" y="547006"/>
                </a:lnTo>
                <a:lnTo>
                  <a:pt x="1754961" y="508057"/>
                </a:lnTo>
                <a:lnTo>
                  <a:pt x="1729214" y="470216"/>
                </a:lnTo>
                <a:lnTo>
                  <a:pt x="1702124" y="433524"/>
                </a:lnTo>
                <a:lnTo>
                  <a:pt x="1673729" y="398022"/>
                </a:lnTo>
                <a:lnTo>
                  <a:pt x="1644068" y="363751"/>
                </a:lnTo>
                <a:lnTo>
                  <a:pt x="1613179" y="330753"/>
                </a:lnTo>
                <a:lnTo>
                  <a:pt x="1581101" y="299067"/>
                </a:lnTo>
                <a:lnTo>
                  <a:pt x="1547873" y="268735"/>
                </a:lnTo>
                <a:lnTo>
                  <a:pt x="1513532" y="239799"/>
                </a:lnTo>
                <a:lnTo>
                  <a:pt x="1478119" y="212298"/>
                </a:lnTo>
                <a:lnTo>
                  <a:pt x="1441670" y="186275"/>
                </a:lnTo>
                <a:lnTo>
                  <a:pt x="1404224" y="161769"/>
                </a:lnTo>
                <a:lnTo>
                  <a:pt x="1365821" y="138823"/>
                </a:lnTo>
                <a:lnTo>
                  <a:pt x="1326499" y="117477"/>
                </a:lnTo>
                <a:lnTo>
                  <a:pt x="1286295" y="97771"/>
                </a:lnTo>
                <a:lnTo>
                  <a:pt x="1245250" y="79748"/>
                </a:lnTo>
                <a:lnTo>
                  <a:pt x="1203400" y="63448"/>
                </a:lnTo>
                <a:lnTo>
                  <a:pt x="1160786" y="48912"/>
                </a:lnTo>
                <a:lnTo>
                  <a:pt x="1117445" y="36181"/>
                </a:lnTo>
                <a:lnTo>
                  <a:pt x="1073415" y="25297"/>
                </a:lnTo>
                <a:lnTo>
                  <a:pt x="1028736" y="16299"/>
                </a:lnTo>
                <a:lnTo>
                  <a:pt x="983446" y="9230"/>
                </a:lnTo>
                <a:lnTo>
                  <a:pt x="937584" y="4129"/>
                </a:lnTo>
                <a:lnTo>
                  <a:pt x="891187" y="1039"/>
                </a:lnTo>
                <a:lnTo>
                  <a:pt x="844296" y="0"/>
                </a:lnTo>
                <a:close/>
              </a:path>
            </a:pathLst>
          </a:custGeom>
          <a:solidFill>
            <a:srgbClr val="99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57544" y="2198116"/>
            <a:ext cx="1953895" cy="2371725"/>
          </a:xfrm>
          <a:custGeom>
            <a:avLst/>
            <a:gdLst/>
            <a:ahLst/>
            <a:cxnLst/>
            <a:rect l="l" t="t" r="r" b="b"/>
            <a:pathLst>
              <a:path w="1953895" h="2371725">
                <a:moveTo>
                  <a:pt x="0" y="1956816"/>
                </a:moveTo>
                <a:lnTo>
                  <a:pt x="32268" y="1995306"/>
                </a:lnTo>
                <a:lnTo>
                  <a:pt x="65940" y="2032119"/>
                </a:lnTo>
                <a:lnTo>
                  <a:pt x="100956" y="2067222"/>
                </a:lnTo>
                <a:lnTo>
                  <a:pt x="137257" y="2100584"/>
                </a:lnTo>
                <a:lnTo>
                  <a:pt x="174783" y="2132171"/>
                </a:lnTo>
                <a:lnTo>
                  <a:pt x="213475" y="2161952"/>
                </a:lnTo>
                <a:lnTo>
                  <a:pt x="253274" y="2189895"/>
                </a:lnTo>
                <a:lnTo>
                  <a:pt x="294119" y="2215969"/>
                </a:lnTo>
                <a:lnTo>
                  <a:pt x="335952" y="2240140"/>
                </a:lnTo>
                <a:lnTo>
                  <a:pt x="378714" y="2262378"/>
                </a:lnTo>
                <a:lnTo>
                  <a:pt x="422343" y="2282649"/>
                </a:lnTo>
                <a:lnTo>
                  <a:pt x="466782" y="2300923"/>
                </a:lnTo>
                <a:lnTo>
                  <a:pt x="511971" y="2317166"/>
                </a:lnTo>
                <a:lnTo>
                  <a:pt x="557851" y="2331348"/>
                </a:lnTo>
                <a:lnTo>
                  <a:pt x="604361" y="2343435"/>
                </a:lnTo>
                <a:lnTo>
                  <a:pt x="651442" y="2353397"/>
                </a:lnTo>
                <a:lnTo>
                  <a:pt x="699036" y="2361201"/>
                </a:lnTo>
                <a:lnTo>
                  <a:pt x="747083" y="2366814"/>
                </a:lnTo>
                <a:lnTo>
                  <a:pt x="795522" y="2370206"/>
                </a:lnTo>
                <a:lnTo>
                  <a:pt x="844296" y="2371344"/>
                </a:lnTo>
                <a:lnTo>
                  <a:pt x="891187" y="2370298"/>
                </a:lnTo>
                <a:lnTo>
                  <a:pt x="937584" y="2367191"/>
                </a:lnTo>
                <a:lnTo>
                  <a:pt x="983446" y="2362064"/>
                </a:lnTo>
                <a:lnTo>
                  <a:pt x="1028736" y="2354958"/>
                </a:lnTo>
                <a:lnTo>
                  <a:pt x="1073415" y="2345915"/>
                </a:lnTo>
                <a:lnTo>
                  <a:pt x="1117445" y="2334978"/>
                </a:lnTo>
                <a:lnTo>
                  <a:pt x="1160786" y="2322189"/>
                </a:lnTo>
                <a:lnTo>
                  <a:pt x="1203400" y="2307589"/>
                </a:lnTo>
                <a:lnTo>
                  <a:pt x="1245250" y="2291220"/>
                </a:lnTo>
                <a:lnTo>
                  <a:pt x="1286295" y="2273125"/>
                </a:lnTo>
                <a:lnTo>
                  <a:pt x="1326499" y="2253344"/>
                </a:lnTo>
                <a:lnTo>
                  <a:pt x="1365821" y="2231921"/>
                </a:lnTo>
                <a:lnTo>
                  <a:pt x="1404224" y="2208896"/>
                </a:lnTo>
                <a:lnTo>
                  <a:pt x="1441670" y="2184313"/>
                </a:lnTo>
                <a:lnTo>
                  <a:pt x="1478119" y="2158212"/>
                </a:lnTo>
                <a:lnTo>
                  <a:pt x="1513532" y="2130637"/>
                </a:lnTo>
                <a:lnTo>
                  <a:pt x="1547873" y="2101628"/>
                </a:lnTo>
                <a:lnTo>
                  <a:pt x="1581101" y="2071227"/>
                </a:lnTo>
                <a:lnTo>
                  <a:pt x="1613179" y="2039477"/>
                </a:lnTo>
                <a:lnTo>
                  <a:pt x="1644068" y="2006420"/>
                </a:lnTo>
                <a:lnTo>
                  <a:pt x="1673729" y="1972097"/>
                </a:lnTo>
                <a:lnTo>
                  <a:pt x="1702124" y="1936551"/>
                </a:lnTo>
                <a:lnTo>
                  <a:pt x="1729214" y="1899822"/>
                </a:lnTo>
                <a:lnTo>
                  <a:pt x="1754961" y="1861954"/>
                </a:lnTo>
                <a:lnTo>
                  <a:pt x="1779326" y="1822988"/>
                </a:lnTo>
                <a:lnTo>
                  <a:pt x="1802271" y="1782967"/>
                </a:lnTo>
                <a:lnTo>
                  <a:pt x="1823756" y="1741931"/>
                </a:lnTo>
                <a:lnTo>
                  <a:pt x="1843745" y="1699923"/>
                </a:lnTo>
                <a:lnTo>
                  <a:pt x="1862198" y="1656985"/>
                </a:lnTo>
                <a:lnTo>
                  <a:pt x="1879076" y="1613159"/>
                </a:lnTo>
                <a:lnTo>
                  <a:pt x="1894341" y="1568486"/>
                </a:lnTo>
                <a:lnTo>
                  <a:pt x="1907954" y="1523009"/>
                </a:lnTo>
                <a:lnTo>
                  <a:pt x="1919877" y="1476770"/>
                </a:lnTo>
                <a:lnTo>
                  <a:pt x="1930072" y="1429810"/>
                </a:lnTo>
                <a:lnTo>
                  <a:pt x="1938500" y="1382172"/>
                </a:lnTo>
                <a:lnTo>
                  <a:pt x="1945122" y="1333897"/>
                </a:lnTo>
                <a:lnTo>
                  <a:pt x="1949899" y="1285027"/>
                </a:lnTo>
                <a:lnTo>
                  <a:pt x="1952794" y="1235605"/>
                </a:lnTo>
                <a:lnTo>
                  <a:pt x="1953767" y="1185672"/>
                </a:lnTo>
                <a:lnTo>
                  <a:pt x="1952794" y="1135516"/>
                </a:lnTo>
                <a:lnTo>
                  <a:pt x="1949899" y="1085894"/>
                </a:lnTo>
                <a:lnTo>
                  <a:pt x="1945122" y="1036847"/>
                </a:lnTo>
                <a:lnTo>
                  <a:pt x="1938500" y="988416"/>
                </a:lnTo>
                <a:lnTo>
                  <a:pt x="1930072" y="940642"/>
                </a:lnTo>
                <a:lnTo>
                  <a:pt x="1919877" y="893566"/>
                </a:lnTo>
                <a:lnTo>
                  <a:pt x="1907954" y="847229"/>
                </a:lnTo>
                <a:lnTo>
                  <a:pt x="1894341" y="801672"/>
                </a:lnTo>
                <a:lnTo>
                  <a:pt x="1879076" y="756936"/>
                </a:lnTo>
                <a:lnTo>
                  <a:pt x="1862198" y="713062"/>
                </a:lnTo>
                <a:lnTo>
                  <a:pt x="1843745" y="670091"/>
                </a:lnTo>
                <a:lnTo>
                  <a:pt x="1823756" y="628064"/>
                </a:lnTo>
                <a:lnTo>
                  <a:pt x="1802271" y="587022"/>
                </a:lnTo>
                <a:lnTo>
                  <a:pt x="1779326" y="547006"/>
                </a:lnTo>
                <a:lnTo>
                  <a:pt x="1754961" y="508057"/>
                </a:lnTo>
                <a:lnTo>
                  <a:pt x="1729214" y="470216"/>
                </a:lnTo>
                <a:lnTo>
                  <a:pt x="1702124" y="433524"/>
                </a:lnTo>
                <a:lnTo>
                  <a:pt x="1673729" y="398022"/>
                </a:lnTo>
                <a:lnTo>
                  <a:pt x="1644068" y="363751"/>
                </a:lnTo>
                <a:lnTo>
                  <a:pt x="1613179" y="330753"/>
                </a:lnTo>
                <a:lnTo>
                  <a:pt x="1581101" y="299067"/>
                </a:lnTo>
                <a:lnTo>
                  <a:pt x="1547873" y="268735"/>
                </a:lnTo>
                <a:lnTo>
                  <a:pt x="1513532" y="239799"/>
                </a:lnTo>
                <a:lnTo>
                  <a:pt x="1478119" y="212298"/>
                </a:lnTo>
                <a:lnTo>
                  <a:pt x="1441670" y="186275"/>
                </a:lnTo>
                <a:lnTo>
                  <a:pt x="1404224" y="161769"/>
                </a:lnTo>
                <a:lnTo>
                  <a:pt x="1365821" y="138823"/>
                </a:lnTo>
                <a:lnTo>
                  <a:pt x="1326499" y="117477"/>
                </a:lnTo>
                <a:lnTo>
                  <a:pt x="1286295" y="97771"/>
                </a:lnTo>
                <a:lnTo>
                  <a:pt x="1245250" y="79748"/>
                </a:lnTo>
                <a:lnTo>
                  <a:pt x="1203400" y="63448"/>
                </a:lnTo>
                <a:lnTo>
                  <a:pt x="1160786" y="48912"/>
                </a:lnTo>
                <a:lnTo>
                  <a:pt x="1117445" y="36181"/>
                </a:lnTo>
                <a:lnTo>
                  <a:pt x="1073415" y="25297"/>
                </a:lnTo>
                <a:lnTo>
                  <a:pt x="1028736" y="16299"/>
                </a:lnTo>
                <a:lnTo>
                  <a:pt x="983446" y="9230"/>
                </a:lnTo>
                <a:lnTo>
                  <a:pt x="937584" y="4129"/>
                </a:lnTo>
                <a:lnTo>
                  <a:pt x="891187" y="1039"/>
                </a:lnTo>
                <a:lnTo>
                  <a:pt x="844296" y="0"/>
                </a:lnTo>
                <a:lnTo>
                  <a:pt x="833485" y="0"/>
                </a:lnTo>
                <a:lnTo>
                  <a:pt x="828675" y="0"/>
                </a:lnTo>
                <a:lnTo>
                  <a:pt x="830151" y="0"/>
                </a:lnTo>
                <a:lnTo>
                  <a:pt x="838200" y="0"/>
                </a:lnTo>
                <a:lnTo>
                  <a:pt x="844296" y="1185672"/>
                </a:lnTo>
                <a:lnTo>
                  <a:pt x="0" y="1956816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92367" y="3383788"/>
            <a:ext cx="1109980" cy="771525"/>
          </a:xfrm>
          <a:custGeom>
            <a:avLst/>
            <a:gdLst/>
            <a:ahLst/>
            <a:cxnLst/>
            <a:rect l="l" t="t" r="r" b="b"/>
            <a:pathLst>
              <a:path w="1109979" h="771525">
                <a:moveTo>
                  <a:pt x="1109472" y="0"/>
                </a:moveTo>
                <a:lnTo>
                  <a:pt x="0" y="12191"/>
                </a:lnTo>
                <a:lnTo>
                  <a:pt x="1638" y="64615"/>
                </a:lnTo>
                <a:lnTo>
                  <a:pt x="5393" y="116687"/>
                </a:lnTo>
                <a:lnTo>
                  <a:pt x="11238" y="168338"/>
                </a:lnTo>
                <a:lnTo>
                  <a:pt x="19145" y="219503"/>
                </a:lnTo>
                <a:lnTo>
                  <a:pt x="29088" y="270114"/>
                </a:lnTo>
                <a:lnTo>
                  <a:pt x="41040" y="320105"/>
                </a:lnTo>
                <a:lnTo>
                  <a:pt x="54975" y="369408"/>
                </a:lnTo>
                <a:lnTo>
                  <a:pt x="70866" y="417957"/>
                </a:lnTo>
                <a:lnTo>
                  <a:pt x="88685" y="465683"/>
                </a:lnTo>
                <a:lnTo>
                  <a:pt x="108406" y="512522"/>
                </a:lnTo>
                <a:lnTo>
                  <a:pt x="130002" y="558405"/>
                </a:lnTo>
                <a:lnTo>
                  <a:pt x="153447" y="603265"/>
                </a:lnTo>
                <a:lnTo>
                  <a:pt x="178714" y="647036"/>
                </a:lnTo>
                <a:lnTo>
                  <a:pt x="205775" y="689651"/>
                </a:lnTo>
                <a:lnTo>
                  <a:pt x="234605" y="731043"/>
                </a:lnTo>
                <a:lnTo>
                  <a:pt x="265176" y="771144"/>
                </a:lnTo>
                <a:lnTo>
                  <a:pt x="1109472" y="0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92367" y="3383788"/>
            <a:ext cx="1109980" cy="771525"/>
          </a:xfrm>
          <a:custGeom>
            <a:avLst/>
            <a:gdLst/>
            <a:ahLst/>
            <a:cxnLst/>
            <a:rect l="l" t="t" r="r" b="b"/>
            <a:pathLst>
              <a:path w="1109979" h="771525">
                <a:moveTo>
                  <a:pt x="0" y="12191"/>
                </a:moveTo>
                <a:lnTo>
                  <a:pt x="1638" y="64615"/>
                </a:lnTo>
                <a:lnTo>
                  <a:pt x="5393" y="116687"/>
                </a:lnTo>
                <a:lnTo>
                  <a:pt x="11238" y="168338"/>
                </a:lnTo>
                <a:lnTo>
                  <a:pt x="19145" y="219503"/>
                </a:lnTo>
                <a:lnTo>
                  <a:pt x="29088" y="270114"/>
                </a:lnTo>
                <a:lnTo>
                  <a:pt x="41040" y="320105"/>
                </a:lnTo>
                <a:lnTo>
                  <a:pt x="54975" y="369408"/>
                </a:lnTo>
                <a:lnTo>
                  <a:pt x="70866" y="417957"/>
                </a:lnTo>
                <a:lnTo>
                  <a:pt x="88685" y="465683"/>
                </a:lnTo>
                <a:lnTo>
                  <a:pt x="108406" y="512522"/>
                </a:lnTo>
                <a:lnTo>
                  <a:pt x="130002" y="558405"/>
                </a:lnTo>
                <a:lnTo>
                  <a:pt x="153447" y="603265"/>
                </a:lnTo>
                <a:lnTo>
                  <a:pt x="178714" y="647036"/>
                </a:lnTo>
                <a:lnTo>
                  <a:pt x="205775" y="689651"/>
                </a:lnTo>
                <a:lnTo>
                  <a:pt x="234605" y="731043"/>
                </a:lnTo>
                <a:lnTo>
                  <a:pt x="265176" y="771144"/>
                </a:lnTo>
                <a:lnTo>
                  <a:pt x="1109472" y="0"/>
                </a:lnTo>
                <a:lnTo>
                  <a:pt x="0" y="121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92367" y="2213355"/>
            <a:ext cx="1109980" cy="1183005"/>
          </a:xfrm>
          <a:custGeom>
            <a:avLst/>
            <a:gdLst/>
            <a:ahLst/>
            <a:cxnLst/>
            <a:rect l="l" t="t" r="r" b="b"/>
            <a:pathLst>
              <a:path w="1109979" h="1183004">
                <a:moveTo>
                  <a:pt x="929639" y="0"/>
                </a:moveTo>
                <a:lnTo>
                  <a:pt x="884015" y="8823"/>
                </a:lnTo>
                <a:lnTo>
                  <a:pt x="839127" y="19586"/>
                </a:lnTo>
                <a:lnTo>
                  <a:pt x="795011" y="32246"/>
                </a:lnTo>
                <a:lnTo>
                  <a:pt x="751701" y="46757"/>
                </a:lnTo>
                <a:lnTo>
                  <a:pt x="709233" y="63074"/>
                </a:lnTo>
                <a:lnTo>
                  <a:pt x="667641" y="81153"/>
                </a:lnTo>
                <a:lnTo>
                  <a:pt x="626961" y="100949"/>
                </a:lnTo>
                <a:lnTo>
                  <a:pt x="587227" y="122417"/>
                </a:lnTo>
                <a:lnTo>
                  <a:pt x="548475" y="145512"/>
                </a:lnTo>
                <a:lnTo>
                  <a:pt x="510739" y="170190"/>
                </a:lnTo>
                <a:lnTo>
                  <a:pt x="474055" y="196405"/>
                </a:lnTo>
                <a:lnTo>
                  <a:pt x="438457" y="224113"/>
                </a:lnTo>
                <a:lnTo>
                  <a:pt x="403981" y="253270"/>
                </a:lnTo>
                <a:lnTo>
                  <a:pt x="370661" y="283829"/>
                </a:lnTo>
                <a:lnTo>
                  <a:pt x="338532" y="315747"/>
                </a:lnTo>
                <a:lnTo>
                  <a:pt x="307629" y="348979"/>
                </a:lnTo>
                <a:lnTo>
                  <a:pt x="277988" y="383480"/>
                </a:lnTo>
                <a:lnTo>
                  <a:pt x="249643" y="419205"/>
                </a:lnTo>
                <a:lnTo>
                  <a:pt x="222630" y="456110"/>
                </a:lnTo>
                <a:lnTo>
                  <a:pt x="196982" y="494149"/>
                </a:lnTo>
                <a:lnTo>
                  <a:pt x="172736" y="533278"/>
                </a:lnTo>
                <a:lnTo>
                  <a:pt x="149926" y="573451"/>
                </a:lnTo>
                <a:lnTo>
                  <a:pt x="128587" y="614626"/>
                </a:lnTo>
                <a:lnTo>
                  <a:pt x="108754" y="656755"/>
                </a:lnTo>
                <a:lnTo>
                  <a:pt x="90462" y="699795"/>
                </a:lnTo>
                <a:lnTo>
                  <a:pt x="73746" y="743702"/>
                </a:lnTo>
                <a:lnTo>
                  <a:pt x="58642" y="788429"/>
                </a:lnTo>
                <a:lnTo>
                  <a:pt x="45183" y="833932"/>
                </a:lnTo>
                <a:lnTo>
                  <a:pt x="33405" y="880167"/>
                </a:lnTo>
                <a:lnTo>
                  <a:pt x="23344" y="927089"/>
                </a:lnTo>
                <a:lnTo>
                  <a:pt x="15033" y="974653"/>
                </a:lnTo>
                <a:lnTo>
                  <a:pt x="8508" y="1022814"/>
                </a:lnTo>
                <a:lnTo>
                  <a:pt x="3805" y="1071527"/>
                </a:lnTo>
                <a:lnTo>
                  <a:pt x="957" y="1120748"/>
                </a:lnTo>
                <a:lnTo>
                  <a:pt x="0" y="1170432"/>
                </a:lnTo>
                <a:lnTo>
                  <a:pt x="0" y="1182624"/>
                </a:lnTo>
                <a:lnTo>
                  <a:pt x="1109472" y="1170432"/>
                </a:lnTo>
                <a:lnTo>
                  <a:pt x="929639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92367" y="2213355"/>
            <a:ext cx="1109980" cy="1188720"/>
          </a:xfrm>
          <a:custGeom>
            <a:avLst/>
            <a:gdLst/>
            <a:ahLst/>
            <a:cxnLst/>
            <a:rect l="l" t="t" r="r" b="b"/>
            <a:pathLst>
              <a:path w="1109979" h="1188720">
                <a:moveTo>
                  <a:pt x="929639" y="0"/>
                </a:moveTo>
                <a:lnTo>
                  <a:pt x="884015" y="8823"/>
                </a:lnTo>
                <a:lnTo>
                  <a:pt x="839127" y="19586"/>
                </a:lnTo>
                <a:lnTo>
                  <a:pt x="795011" y="32246"/>
                </a:lnTo>
                <a:lnTo>
                  <a:pt x="751701" y="46757"/>
                </a:lnTo>
                <a:lnTo>
                  <a:pt x="709233" y="63074"/>
                </a:lnTo>
                <a:lnTo>
                  <a:pt x="667641" y="81153"/>
                </a:lnTo>
                <a:lnTo>
                  <a:pt x="626961" y="100949"/>
                </a:lnTo>
                <a:lnTo>
                  <a:pt x="587227" y="122417"/>
                </a:lnTo>
                <a:lnTo>
                  <a:pt x="548475" y="145512"/>
                </a:lnTo>
                <a:lnTo>
                  <a:pt x="510739" y="170190"/>
                </a:lnTo>
                <a:lnTo>
                  <a:pt x="474055" y="196405"/>
                </a:lnTo>
                <a:lnTo>
                  <a:pt x="438457" y="224113"/>
                </a:lnTo>
                <a:lnTo>
                  <a:pt x="403981" y="253270"/>
                </a:lnTo>
                <a:lnTo>
                  <a:pt x="370661" y="283829"/>
                </a:lnTo>
                <a:lnTo>
                  <a:pt x="338532" y="315747"/>
                </a:lnTo>
                <a:lnTo>
                  <a:pt x="307629" y="348979"/>
                </a:lnTo>
                <a:lnTo>
                  <a:pt x="277988" y="383480"/>
                </a:lnTo>
                <a:lnTo>
                  <a:pt x="249643" y="419205"/>
                </a:lnTo>
                <a:lnTo>
                  <a:pt x="222630" y="456110"/>
                </a:lnTo>
                <a:lnTo>
                  <a:pt x="196982" y="494149"/>
                </a:lnTo>
                <a:lnTo>
                  <a:pt x="172736" y="533278"/>
                </a:lnTo>
                <a:lnTo>
                  <a:pt x="149926" y="573451"/>
                </a:lnTo>
                <a:lnTo>
                  <a:pt x="128587" y="614626"/>
                </a:lnTo>
                <a:lnTo>
                  <a:pt x="108754" y="656755"/>
                </a:lnTo>
                <a:lnTo>
                  <a:pt x="90462" y="699795"/>
                </a:lnTo>
                <a:lnTo>
                  <a:pt x="73746" y="743702"/>
                </a:lnTo>
                <a:lnTo>
                  <a:pt x="58642" y="788429"/>
                </a:lnTo>
                <a:lnTo>
                  <a:pt x="45183" y="833932"/>
                </a:lnTo>
                <a:lnTo>
                  <a:pt x="33405" y="880167"/>
                </a:lnTo>
                <a:lnTo>
                  <a:pt x="23344" y="927089"/>
                </a:lnTo>
                <a:lnTo>
                  <a:pt x="15033" y="974653"/>
                </a:lnTo>
                <a:lnTo>
                  <a:pt x="8508" y="1022814"/>
                </a:lnTo>
                <a:lnTo>
                  <a:pt x="3805" y="1071527"/>
                </a:lnTo>
                <a:lnTo>
                  <a:pt x="957" y="1120748"/>
                </a:lnTo>
                <a:lnTo>
                  <a:pt x="0" y="1170432"/>
                </a:lnTo>
                <a:lnTo>
                  <a:pt x="0" y="1181766"/>
                </a:lnTo>
                <a:lnTo>
                  <a:pt x="0" y="1187958"/>
                </a:lnTo>
                <a:lnTo>
                  <a:pt x="0" y="1188434"/>
                </a:lnTo>
                <a:lnTo>
                  <a:pt x="0" y="1182624"/>
                </a:lnTo>
                <a:lnTo>
                  <a:pt x="1109472" y="1170432"/>
                </a:lnTo>
                <a:lnTo>
                  <a:pt x="92963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22007" y="2198116"/>
            <a:ext cx="180340" cy="1186180"/>
          </a:xfrm>
          <a:custGeom>
            <a:avLst/>
            <a:gdLst/>
            <a:ahLst/>
            <a:cxnLst/>
            <a:rect l="l" t="t" r="r" b="b"/>
            <a:pathLst>
              <a:path w="180340" h="1186179">
                <a:moveTo>
                  <a:pt x="173736" y="0"/>
                </a:moveTo>
                <a:lnTo>
                  <a:pt x="130301" y="666"/>
                </a:lnTo>
                <a:lnTo>
                  <a:pt x="86868" y="3048"/>
                </a:lnTo>
                <a:lnTo>
                  <a:pt x="43434" y="7715"/>
                </a:lnTo>
                <a:lnTo>
                  <a:pt x="0" y="15239"/>
                </a:lnTo>
                <a:lnTo>
                  <a:pt x="179832" y="1185672"/>
                </a:lnTo>
                <a:lnTo>
                  <a:pt x="173736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22007" y="2198116"/>
            <a:ext cx="180340" cy="1186180"/>
          </a:xfrm>
          <a:custGeom>
            <a:avLst/>
            <a:gdLst/>
            <a:ahLst/>
            <a:cxnLst/>
            <a:rect l="l" t="t" r="r" b="b"/>
            <a:pathLst>
              <a:path w="180340" h="1186179">
                <a:moveTo>
                  <a:pt x="173736" y="0"/>
                </a:moveTo>
                <a:lnTo>
                  <a:pt x="130301" y="666"/>
                </a:lnTo>
                <a:lnTo>
                  <a:pt x="86868" y="3048"/>
                </a:lnTo>
                <a:lnTo>
                  <a:pt x="43434" y="7715"/>
                </a:lnTo>
                <a:lnTo>
                  <a:pt x="0" y="15239"/>
                </a:lnTo>
                <a:lnTo>
                  <a:pt x="179832" y="1185672"/>
                </a:lnTo>
                <a:lnTo>
                  <a:pt x="17373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152892" y="3837685"/>
            <a:ext cx="91566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spc="-45" dirty="0">
                <a:latin typeface="SimSun"/>
                <a:cs typeface="SimSun"/>
              </a:rPr>
              <a:t>507,000,</a:t>
            </a:r>
            <a:r>
              <a:rPr sz="1250" spc="-150" dirty="0">
                <a:latin typeface="SimSun"/>
                <a:cs typeface="SimSun"/>
              </a:rPr>
              <a:t> </a:t>
            </a:r>
            <a:r>
              <a:rPr sz="1250" spc="-35" dirty="0">
                <a:latin typeface="SimSun"/>
                <a:cs typeface="SimSun"/>
              </a:rPr>
              <a:t>64%</a:t>
            </a:r>
            <a:endParaRPr sz="1250">
              <a:latin typeface="SimSun"/>
              <a:cs typeface="SimSu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96332" y="3758438"/>
            <a:ext cx="83946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spc="-50" dirty="0">
                <a:latin typeface="SimSun"/>
                <a:cs typeface="SimSun"/>
              </a:rPr>
              <a:t>87,000,</a:t>
            </a:r>
            <a:r>
              <a:rPr sz="1250" spc="-135" dirty="0">
                <a:latin typeface="SimSun"/>
                <a:cs typeface="SimSun"/>
              </a:rPr>
              <a:t> </a:t>
            </a:r>
            <a:r>
              <a:rPr sz="1250" spc="-35" dirty="0">
                <a:latin typeface="SimSun"/>
                <a:cs typeface="SimSun"/>
              </a:rPr>
              <a:t>11%</a:t>
            </a:r>
            <a:endParaRPr sz="1250">
              <a:latin typeface="SimSun"/>
              <a:cs typeface="SimSu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15203" y="2408173"/>
            <a:ext cx="909319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spc="-45" dirty="0">
                <a:latin typeface="SimSun"/>
                <a:cs typeface="SimSun"/>
              </a:rPr>
              <a:t>182,000,</a:t>
            </a:r>
            <a:r>
              <a:rPr sz="1250" spc="-140" dirty="0">
                <a:latin typeface="SimSun"/>
                <a:cs typeface="SimSun"/>
              </a:rPr>
              <a:t> </a:t>
            </a:r>
            <a:r>
              <a:rPr sz="1250" spc="-55" dirty="0">
                <a:latin typeface="SimSun"/>
                <a:cs typeface="SimSun"/>
              </a:rPr>
              <a:t>23%</a:t>
            </a:r>
            <a:endParaRPr sz="1250">
              <a:latin typeface="SimSun"/>
              <a:cs typeface="SimSu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31356" y="1957070"/>
            <a:ext cx="76327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50" spc="-45" dirty="0">
                <a:latin typeface="SimSun"/>
                <a:cs typeface="SimSun"/>
              </a:rPr>
              <a:t>19,600,</a:t>
            </a:r>
            <a:r>
              <a:rPr sz="1250" spc="-135" dirty="0">
                <a:latin typeface="SimSun"/>
                <a:cs typeface="SimSun"/>
              </a:rPr>
              <a:t> </a:t>
            </a:r>
            <a:r>
              <a:rPr sz="1250" spc="-55" dirty="0">
                <a:latin typeface="SimSun"/>
                <a:cs typeface="SimSun"/>
              </a:rPr>
              <a:t>2%</a:t>
            </a:r>
            <a:endParaRPr sz="1250">
              <a:latin typeface="SimSun"/>
              <a:cs typeface="SimSu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099303" y="4743196"/>
            <a:ext cx="4160520" cy="485140"/>
          </a:xfrm>
          <a:custGeom>
            <a:avLst/>
            <a:gdLst/>
            <a:ahLst/>
            <a:cxnLst/>
            <a:rect l="l" t="t" r="r" b="b"/>
            <a:pathLst>
              <a:path w="4160520" h="485139">
                <a:moveTo>
                  <a:pt x="0" y="484631"/>
                </a:moveTo>
                <a:lnTo>
                  <a:pt x="4160520" y="484631"/>
                </a:lnTo>
                <a:lnTo>
                  <a:pt x="4160520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90744" y="4947411"/>
            <a:ext cx="88900" cy="94615"/>
          </a:xfrm>
          <a:custGeom>
            <a:avLst/>
            <a:gdLst/>
            <a:ahLst/>
            <a:cxnLst/>
            <a:rect l="l" t="t" r="r" b="b"/>
            <a:pathLst>
              <a:path w="88900" h="94614">
                <a:moveTo>
                  <a:pt x="0" y="94487"/>
                </a:moveTo>
                <a:lnTo>
                  <a:pt x="88391" y="94487"/>
                </a:lnTo>
                <a:lnTo>
                  <a:pt x="88391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99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90744" y="4947411"/>
            <a:ext cx="88900" cy="94615"/>
          </a:xfrm>
          <a:custGeom>
            <a:avLst/>
            <a:gdLst/>
            <a:ahLst/>
            <a:cxnLst/>
            <a:rect l="l" t="t" r="r" b="b"/>
            <a:pathLst>
              <a:path w="88900" h="94614">
                <a:moveTo>
                  <a:pt x="0" y="94487"/>
                </a:moveTo>
                <a:lnTo>
                  <a:pt x="88391" y="94487"/>
                </a:lnTo>
                <a:lnTo>
                  <a:pt x="88391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93535" y="4947411"/>
            <a:ext cx="91440" cy="94615"/>
          </a:xfrm>
          <a:custGeom>
            <a:avLst/>
            <a:gdLst/>
            <a:ahLst/>
            <a:cxnLst/>
            <a:rect l="l" t="t" r="r" b="b"/>
            <a:pathLst>
              <a:path w="91439" h="94614">
                <a:moveTo>
                  <a:pt x="0" y="94487"/>
                </a:moveTo>
                <a:lnTo>
                  <a:pt x="91439" y="94487"/>
                </a:lnTo>
                <a:lnTo>
                  <a:pt x="91439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99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193535" y="4947411"/>
            <a:ext cx="91440" cy="94615"/>
          </a:xfrm>
          <a:custGeom>
            <a:avLst/>
            <a:gdLst/>
            <a:ahLst/>
            <a:cxnLst/>
            <a:rect l="l" t="t" r="r" b="b"/>
            <a:pathLst>
              <a:path w="91439" h="94614">
                <a:moveTo>
                  <a:pt x="0" y="94487"/>
                </a:moveTo>
                <a:lnTo>
                  <a:pt x="91439" y="94487"/>
                </a:lnTo>
                <a:lnTo>
                  <a:pt x="91439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421880" y="4947411"/>
            <a:ext cx="88900" cy="94615"/>
          </a:xfrm>
          <a:custGeom>
            <a:avLst/>
            <a:gdLst/>
            <a:ahLst/>
            <a:cxnLst/>
            <a:rect l="l" t="t" r="r" b="b"/>
            <a:pathLst>
              <a:path w="88900" h="94614">
                <a:moveTo>
                  <a:pt x="0" y="94487"/>
                </a:moveTo>
                <a:lnTo>
                  <a:pt x="88392" y="94487"/>
                </a:lnTo>
                <a:lnTo>
                  <a:pt x="88392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21880" y="4947411"/>
            <a:ext cx="88900" cy="94615"/>
          </a:xfrm>
          <a:custGeom>
            <a:avLst/>
            <a:gdLst/>
            <a:ahLst/>
            <a:cxnLst/>
            <a:rect l="l" t="t" r="r" b="b"/>
            <a:pathLst>
              <a:path w="88900" h="94614">
                <a:moveTo>
                  <a:pt x="0" y="94487"/>
                </a:moveTo>
                <a:lnTo>
                  <a:pt x="88392" y="94487"/>
                </a:lnTo>
                <a:lnTo>
                  <a:pt x="88392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647176" y="4947411"/>
            <a:ext cx="88900" cy="94615"/>
          </a:xfrm>
          <a:custGeom>
            <a:avLst/>
            <a:gdLst/>
            <a:ahLst/>
            <a:cxnLst/>
            <a:rect l="l" t="t" r="r" b="b"/>
            <a:pathLst>
              <a:path w="88900" h="94614">
                <a:moveTo>
                  <a:pt x="0" y="94487"/>
                </a:moveTo>
                <a:lnTo>
                  <a:pt x="88392" y="94487"/>
                </a:lnTo>
                <a:lnTo>
                  <a:pt x="88392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647176" y="4947411"/>
            <a:ext cx="88900" cy="94615"/>
          </a:xfrm>
          <a:custGeom>
            <a:avLst/>
            <a:gdLst/>
            <a:ahLst/>
            <a:cxnLst/>
            <a:rect l="l" t="t" r="r" b="b"/>
            <a:pathLst>
              <a:path w="88900" h="94614">
                <a:moveTo>
                  <a:pt x="0" y="94487"/>
                </a:moveTo>
                <a:lnTo>
                  <a:pt x="88392" y="94487"/>
                </a:lnTo>
                <a:lnTo>
                  <a:pt x="88392" y="0"/>
                </a:lnTo>
                <a:lnTo>
                  <a:pt x="0" y="0"/>
                </a:lnTo>
                <a:lnTo>
                  <a:pt x="0" y="94487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096255" y="4740147"/>
            <a:ext cx="4163695" cy="48768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Times New Roman"/>
              <a:cs typeface="Times New Roman"/>
            </a:endParaRPr>
          </a:p>
          <a:p>
            <a:pPr marL="220979">
              <a:lnSpc>
                <a:spcPct val="100000"/>
              </a:lnSpc>
              <a:tabLst>
                <a:tab pos="1226185" algn="l"/>
                <a:tab pos="2451735" algn="l"/>
                <a:tab pos="3677285" algn="l"/>
              </a:tabLst>
            </a:pPr>
            <a:r>
              <a:rPr sz="1250" spc="-50" dirty="0">
                <a:latin typeface="SimSun"/>
                <a:cs typeface="SimSun"/>
              </a:rPr>
              <a:t>Sewage</a:t>
            </a:r>
            <a:r>
              <a:rPr sz="1250" spc="-40" dirty="0">
                <a:latin typeface="SimSun"/>
                <a:cs typeface="SimSun"/>
              </a:rPr>
              <a:t> </a:t>
            </a:r>
            <a:r>
              <a:rPr sz="1250" spc="-30" dirty="0">
                <a:latin typeface="SimSun"/>
                <a:cs typeface="SimSun"/>
              </a:rPr>
              <a:t>oil	</a:t>
            </a:r>
            <a:r>
              <a:rPr sz="1250" spc="-50" dirty="0">
                <a:latin typeface="SimSun"/>
                <a:cs typeface="SimSun"/>
              </a:rPr>
              <a:t>Leftover</a:t>
            </a:r>
            <a:r>
              <a:rPr sz="1250" spc="-45" dirty="0">
                <a:latin typeface="SimSun"/>
                <a:cs typeface="SimSun"/>
              </a:rPr>
              <a:t> oil	</a:t>
            </a:r>
            <a:r>
              <a:rPr sz="1250" spc="-50" dirty="0">
                <a:latin typeface="SimSun"/>
                <a:cs typeface="SimSun"/>
              </a:rPr>
              <a:t>Acidified</a:t>
            </a:r>
            <a:r>
              <a:rPr sz="1250" spc="-35" dirty="0">
                <a:latin typeface="SimSun"/>
                <a:cs typeface="SimSun"/>
              </a:rPr>
              <a:t> oil	</a:t>
            </a:r>
            <a:r>
              <a:rPr sz="1250" spc="-50" dirty="0">
                <a:latin typeface="SimSun"/>
                <a:cs typeface="SimSun"/>
              </a:rPr>
              <a:t>others</a:t>
            </a:r>
            <a:endParaRPr sz="1250">
              <a:latin typeface="SimSun"/>
              <a:cs typeface="SimSu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3791" y="2048764"/>
            <a:ext cx="4230624" cy="579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23416" y="2990595"/>
            <a:ext cx="3209544" cy="646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17319" y="4776723"/>
            <a:ext cx="2923032" cy="646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3791" y="3923284"/>
            <a:ext cx="3944112" cy="6370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87424" y="5706364"/>
            <a:ext cx="3742944" cy="6431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4024" y="347979"/>
            <a:ext cx="7775448" cy="935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024" y="347979"/>
            <a:ext cx="7775575" cy="935990"/>
          </a:xfrm>
          <a:custGeom>
            <a:avLst/>
            <a:gdLst/>
            <a:ahLst/>
            <a:cxnLst/>
            <a:rect l="l" t="t" r="r" b="b"/>
            <a:pathLst>
              <a:path w="7775575" h="935990">
                <a:moveTo>
                  <a:pt x="155447" y="0"/>
                </a:moveTo>
                <a:lnTo>
                  <a:pt x="106509" y="7973"/>
                </a:lnTo>
                <a:lnTo>
                  <a:pt x="63861" y="30138"/>
                </a:lnTo>
                <a:lnTo>
                  <a:pt x="30138" y="63861"/>
                </a:lnTo>
                <a:lnTo>
                  <a:pt x="7973" y="106509"/>
                </a:lnTo>
                <a:lnTo>
                  <a:pt x="0" y="155448"/>
                </a:lnTo>
                <a:lnTo>
                  <a:pt x="0" y="780288"/>
                </a:lnTo>
                <a:lnTo>
                  <a:pt x="7973" y="829226"/>
                </a:lnTo>
                <a:lnTo>
                  <a:pt x="30138" y="871874"/>
                </a:lnTo>
                <a:lnTo>
                  <a:pt x="63861" y="905597"/>
                </a:lnTo>
                <a:lnTo>
                  <a:pt x="106509" y="927762"/>
                </a:lnTo>
                <a:lnTo>
                  <a:pt x="155447" y="935736"/>
                </a:lnTo>
                <a:lnTo>
                  <a:pt x="7620000" y="935736"/>
                </a:lnTo>
                <a:lnTo>
                  <a:pt x="7668938" y="927762"/>
                </a:lnTo>
                <a:lnTo>
                  <a:pt x="7711586" y="905597"/>
                </a:lnTo>
                <a:lnTo>
                  <a:pt x="7745309" y="871874"/>
                </a:lnTo>
                <a:lnTo>
                  <a:pt x="7767474" y="829226"/>
                </a:lnTo>
                <a:lnTo>
                  <a:pt x="7775448" y="780288"/>
                </a:lnTo>
                <a:lnTo>
                  <a:pt x="7775448" y="155448"/>
                </a:lnTo>
                <a:lnTo>
                  <a:pt x="7767474" y="106509"/>
                </a:lnTo>
                <a:lnTo>
                  <a:pt x="7745309" y="63861"/>
                </a:lnTo>
                <a:lnTo>
                  <a:pt x="7711586" y="30138"/>
                </a:lnTo>
                <a:lnTo>
                  <a:pt x="7668938" y="7973"/>
                </a:lnTo>
                <a:lnTo>
                  <a:pt x="7620000" y="0"/>
                </a:lnTo>
                <a:lnTo>
                  <a:pt x="155447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43" rIns="0" bIns="0" rtlCol="0">
            <a:spAutoFit/>
          </a:bodyPr>
          <a:lstStyle/>
          <a:p>
            <a:pPr marL="116205">
              <a:lnSpc>
                <a:spcPct val="100000"/>
              </a:lnSpc>
            </a:pPr>
            <a:r>
              <a:rPr sz="3600" dirty="0">
                <a:solidFill>
                  <a:srgbClr val="CC0000"/>
                </a:solidFill>
              </a:rPr>
              <a:t>Production </a:t>
            </a:r>
            <a:r>
              <a:rPr sz="3600" spc="-10" dirty="0">
                <a:solidFill>
                  <a:srgbClr val="CC0000"/>
                </a:solidFill>
              </a:rPr>
              <a:t>and </a:t>
            </a:r>
            <a:r>
              <a:rPr sz="3600" spc="-5" dirty="0">
                <a:solidFill>
                  <a:srgbClr val="CC0000"/>
                </a:solidFill>
              </a:rPr>
              <a:t>Development</a:t>
            </a:r>
            <a:r>
              <a:rPr sz="3600" spc="-55" dirty="0">
                <a:solidFill>
                  <a:srgbClr val="CC0000"/>
                </a:solidFill>
              </a:rPr>
              <a:t> </a:t>
            </a:r>
            <a:r>
              <a:rPr sz="3600" spc="-5" dirty="0">
                <a:solidFill>
                  <a:srgbClr val="CC0000"/>
                </a:solidFill>
              </a:rPr>
              <a:t>Trend</a:t>
            </a:r>
            <a:endParaRPr sz="36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605271" y="1472691"/>
          <a:ext cx="3962399" cy="3779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7776"/>
                <a:gridCol w="73151"/>
                <a:gridCol w="1871472"/>
              </a:tblGrid>
              <a:tr h="377951">
                <a:tc>
                  <a:txBody>
                    <a:bodyPr/>
                    <a:lstStyle/>
                    <a:p>
                      <a:pPr marL="3378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Production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54863">
                      <a:solidFill>
                        <a:srgbClr val="D55B31"/>
                      </a:solidFill>
                      <a:prstDash val="solid"/>
                    </a:lnT>
                    <a:lnB w="54863">
                      <a:solidFill>
                        <a:srgbClr val="A32800"/>
                      </a:solidFill>
                      <a:prstDash val="solid"/>
                    </a:lnB>
                    <a:solidFill>
                      <a:srgbClr val="CC3300"/>
                    </a:solidFill>
                  </a:tcPr>
                </a:tc>
                <a:tc>
                  <a:txBody>
                    <a:bodyPr/>
                    <a:lstStyle/>
                    <a:p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Capacity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54863">
                      <a:solidFill>
                        <a:srgbClr val="D55B31"/>
                      </a:solidFill>
                      <a:prstDash val="solid"/>
                    </a:lnT>
                    <a:lnB w="54863">
                      <a:solidFill>
                        <a:srgbClr val="A32800"/>
                      </a:solidFill>
                      <a:prstDash val="solid"/>
                    </a:lnB>
                    <a:solidFill>
                      <a:srgbClr val="CC3300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705855" y="2121916"/>
            <a:ext cx="1801368" cy="502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5855" y="2121916"/>
            <a:ext cx="1801495" cy="502920"/>
          </a:xfrm>
          <a:custGeom>
            <a:avLst/>
            <a:gdLst/>
            <a:ahLst/>
            <a:cxnLst/>
            <a:rect l="l" t="t" r="r" b="b"/>
            <a:pathLst>
              <a:path w="1801495" h="502919">
                <a:moveTo>
                  <a:pt x="85344" y="0"/>
                </a:moveTo>
                <a:lnTo>
                  <a:pt x="52720" y="6429"/>
                </a:lnTo>
                <a:lnTo>
                  <a:pt x="25526" y="24003"/>
                </a:lnTo>
                <a:lnTo>
                  <a:pt x="6905" y="50149"/>
                </a:lnTo>
                <a:lnTo>
                  <a:pt x="0" y="82296"/>
                </a:lnTo>
                <a:lnTo>
                  <a:pt x="0" y="420624"/>
                </a:lnTo>
                <a:lnTo>
                  <a:pt x="6905" y="452770"/>
                </a:lnTo>
                <a:lnTo>
                  <a:pt x="25526" y="478917"/>
                </a:lnTo>
                <a:lnTo>
                  <a:pt x="52720" y="496490"/>
                </a:lnTo>
                <a:lnTo>
                  <a:pt x="85344" y="502920"/>
                </a:lnTo>
                <a:lnTo>
                  <a:pt x="1716024" y="502920"/>
                </a:lnTo>
                <a:lnTo>
                  <a:pt x="1748647" y="496490"/>
                </a:lnTo>
                <a:lnTo>
                  <a:pt x="1775841" y="478916"/>
                </a:lnTo>
                <a:lnTo>
                  <a:pt x="1794462" y="452770"/>
                </a:lnTo>
                <a:lnTo>
                  <a:pt x="1801368" y="420624"/>
                </a:lnTo>
                <a:lnTo>
                  <a:pt x="1801368" y="82296"/>
                </a:lnTo>
                <a:lnTo>
                  <a:pt x="1794462" y="50149"/>
                </a:lnTo>
                <a:lnTo>
                  <a:pt x="1775840" y="24002"/>
                </a:lnTo>
                <a:lnTo>
                  <a:pt x="1748647" y="6429"/>
                </a:lnTo>
                <a:lnTo>
                  <a:pt x="1716024" y="0"/>
                </a:lnTo>
                <a:lnTo>
                  <a:pt x="85344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70523" y="2228596"/>
            <a:ext cx="1268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93,000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793735" y="2121916"/>
            <a:ext cx="1801368" cy="502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93735" y="2121916"/>
            <a:ext cx="1801495" cy="502920"/>
          </a:xfrm>
          <a:custGeom>
            <a:avLst/>
            <a:gdLst/>
            <a:ahLst/>
            <a:cxnLst/>
            <a:rect l="l" t="t" r="r" b="b"/>
            <a:pathLst>
              <a:path w="1801495" h="502919">
                <a:moveTo>
                  <a:pt x="85344" y="0"/>
                </a:moveTo>
                <a:lnTo>
                  <a:pt x="51434" y="6429"/>
                </a:lnTo>
                <a:lnTo>
                  <a:pt x="24383" y="24003"/>
                </a:lnTo>
                <a:lnTo>
                  <a:pt x="6476" y="50149"/>
                </a:lnTo>
                <a:lnTo>
                  <a:pt x="0" y="82296"/>
                </a:lnTo>
                <a:lnTo>
                  <a:pt x="0" y="420624"/>
                </a:lnTo>
                <a:lnTo>
                  <a:pt x="6476" y="452770"/>
                </a:lnTo>
                <a:lnTo>
                  <a:pt x="24383" y="478917"/>
                </a:lnTo>
                <a:lnTo>
                  <a:pt x="51434" y="496490"/>
                </a:lnTo>
                <a:lnTo>
                  <a:pt x="85344" y="502920"/>
                </a:lnTo>
                <a:lnTo>
                  <a:pt x="1716024" y="502920"/>
                </a:lnTo>
                <a:lnTo>
                  <a:pt x="1748647" y="496490"/>
                </a:lnTo>
                <a:lnTo>
                  <a:pt x="1775841" y="478916"/>
                </a:lnTo>
                <a:lnTo>
                  <a:pt x="1794462" y="452770"/>
                </a:lnTo>
                <a:lnTo>
                  <a:pt x="1801368" y="420624"/>
                </a:lnTo>
                <a:lnTo>
                  <a:pt x="1801368" y="82296"/>
                </a:lnTo>
                <a:lnTo>
                  <a:pt x="1794462" y="50149"/>
                </a:lnTo>
                <a:lnTo>
                  <a:pt x="1775840" y="24002"/>
                </a:lnTo>
                <a:lnTo>
                  <a:pt x="1748647" y="6429"/>
                </a:lnTo>
                <a:lnTo>
                  <a:pt x="1716024" y="0"/>
                </a:lnTo>
                <a:lnTo>
                  <a:pt x="85344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994395" y="2228596"/>
            <a:ext cx="140017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150,000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793735" y="3127755"/>
            <a:ext cx="1801368" cy="505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93735" y="3127755"/>
            <a:ext cx="1801495" cy="506095"/>
          </a:xfrm>
          <a:custGeom>
            <a:avLst/>
            <a:gdLst/>
            <a:ahLst/>
            <a:cxnLst/>
            <a:rect l="l" t="t" r="r" b="b"/>
            <a:pathLst>
              <a:path w="1801495" h="506095">
                <a:moveTo>
                  <a:pt x="85344" y="0"/>
                </a:moveTo>
                <a:lnTo>
                  <a:pt x="51434" y="6905"/>
                </a:lnTo>
                <a:lnTo>
                  <a:pt x="24383" y="25526"/>
                </a:lnTo>
                <a:lnTo>
                  <a:pt x="6476" y="52720"/>
                </a:lnTo>
                <a:lnTo>
                  <a:pt x="0" y="85344"/>
                </a:lnTo>
                <a:lnTo>
                  <a:pt x="0" y="420624"/>
                </a:lnTo>
                <a:lnTo>
                  <a:pt x="6476" y="454533"/>
                </a:lnTo>
                <a:lnTo>
                  <a:pt x="24383" y="481584"/>
                </a:lnTo>
                <a:lnTo>
                  <a:pt x="51434" y="499491"/>
                </a:lnTo>
                <a:lnTo>
                  <a:pt x="85344" y="505968"/>
                </a:lnTo>
                <a:lnTo>
                  <a:pt x="1716024" y="505968"/>
                </a:lnTo>
                <a:lnTo>
                  <a:pt x="1748647" y="499491"/>
                </a:lnTo>
                <a:lnTo>
                  <a:pt x="1775841" y="481584"/>
                </a:lnTo>
                <a:lnTo>
                  <a:pt x="1794462" y="454533"/>
                </a:lnTo>
                <a:lnTo>
                  <a:pt x="1801368" y="420624"/>
                </a:lnTo>
                <a:lnTo>
                  <a:pt x="1801368" y="85344"/>
                </a:lnTo>
                <a:lnTo>
                  <a:pt x="1794462" y="52720"/>
                </a:lnTo>
                <a:lnTo>
                  <a:pt x="1775840" y="25526"/>
                </a:lnTo>
                <a:lnTo>
                  <a:pt x="1748647" y="6905"/>
                </a:lnTo>
                <a:lnTo>
                  <a:pt x="1716024" y="0"/>
                </a:lnTo>
                <a:lnTo>
                  <a:pt x="85344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994395" y="3237484"/>
            <a:ext cx="140017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150,000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852159" y="3127755"/>
            <a:ext cx="1798319" cy="5059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52159" y="3127755"/>
            <a:ext cx="1798320" cy="506095"/>
          </a:xfrm>
          <a:custGeom>
            <a:avLst/>
            <a:gdLst/>
            <a:ahLst/>
            <a:cxnLst/>
            <a:rect l="l" t="t" r="r" b="b"/>
            <a:pathLst>
              <a:path w="1798320" h="506095">
                <a:moveTo>
                  <a:pt x="82295" y="0"/>
                </a:moveTo>
                <a:lnTo>
                  <a:pt x="50149" y="6905"/>
                </a:lnTo>
                <a:lnTo>
                  <a:pt x="24002" y="25526"/>
                </a:lnTo>
                <a:lnTo>
                  <a:pt x="6429" y="52720"/>
                </a:lnTo>
                <a:lnTo>
                  <a:pt x="0" y="85344"/>
                </a:lnTo>
                <a:lnTo>
                  <a:pt x="0" y="420624"/>
                </a:lnTo>
                <a:lnTo>
                  <a:pt x="6429" y="454533"/>
                </a:lnTo>
                <a:lnTo>
                  <a:pt x="24003" y="481584"/>
                </a:lnTo>
                <a:lnTo>
                  <a:pt x="50149" y="499491"/>
                </a:lnTo>
                <a:lnTo>
                  <a:pt x="82295" y="505968"/>
                </a:lnTo>
                <a:lnTo>
                  <a:pt x="1716023" y="505968"/>
                </a:lnTo>
                <a:lnTo>
                  <a:pt x="1748170" y="499491"/>
                </a:lnTo>
                <a:lnTo>
                  <a:pt x="1774316" y="481584"/>
                </a:lnTo>
                <a:lnTo>
                  <a:pt x="1791890" y="454533"/>
                </a:lnTo>
                <a:lnTo>
                  <a:pt x="1798319" y="420624"/>
                </a:lnTo>
                <a:lnTo>
                  <a:pt x="1798319" y="85344"/>
                </a:lnTo>
                <a:lnTo>
                  <a:pt x="1791890" y="52720"/>
                </a:lnTo>
                <a:lnTo>
                  <a:pt x="1774316" y="25526"/>
                </a:lnTo>
                <a:lnTo>
                  <a:pt x="1748170" y="6905"/>
                </a:lnTo>
                <a:lnTo>
                  <a:pt x="1716023" y="0"/>
                </a:lnTo>
                <a:lnTo>
                  <a:pt x="82295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052820" y="3237484"/>
            <a:ext cx="140017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140,000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79008" y="3993388"/>
            <a:ext cx="1798319" cy="5029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79008" y="3993388"/>
            <a:ext cx="1798320" cy="502920"/>
          </a:xfrm>
          <a:custGeom>
            <a:avLst/>
            <a:gdLst/>
            <a:ahLst/>
            <a:cxnLst/>
            <a:rect l="l" t="t" r="r" b="b"/>
            <a:pathLst>
              <a:path w="1798320" h="502920">
                <a:moveTo>
                  <a:pt x="82295" y="0"/>
                </a:moveTo>
                <a:lnTo>
                  <a:pt x="50149" y="6429"/>
                </a:lnTo>
                <a:lnTo>
                  <a:pt x="24002" y="24003"/>
                </a:lnTo>
                <a:lnTo>
                  <a:pt x="6429" y="50149"/>
                </a:lnTo>
                <a:lnTo>
                  <a:pt x="0" y="82296"/>
                </a:lnTo>
                <a:lnTo>
                  <a:pt x="0" y="420624"/>
                </a:lnTo>
                <a:lnTo>
                  <a:pt x="6429" y="452770"/>
                </a:lnTo>
                <a:lnTo>
                  <a:pt x="24003" y="478917"/>
                </a:lnTo>
                <a:lnTo>
                  <a:pt x="50149" y="496490"/>
                </a:lnTo>
                <a:lnTo>
                  <a:pt x="82295" y="502919"/>
                </a:lnTo>
                <a:lnTo>
                  <a:pt x="1716023" y="502919"/>
                </a:lnTo>
                <a:lnTo>
                  <a:pt x="1748170" y="496490"/>
                </a:lnTo>
                <a:lnTo>
                  <a:pt x="1774316" y="478917"/>
                </a:lnTo>
                <a:lnTo>
                  <a:pt x="1791890" y="452770"/>
                </a:lnTo>
                <a:lnTo>
                  <a:pt x="1798319" y="420624"/>
                </a:lnTo>
                <a:lnTo>
                  <a:pt x="1798319" y="82296"/>
                </a:lnTo>
                <a:lnTo>
                  <a:pt x="1791890" y="50149"/>
                </a:lnTo>
                <a:lnTo>
                  <a:pt x="1774316" y="24002"/>
                </a:lnTo>
                <a:lnTo>
                  <a:pt x="1748170" y="6429"/>
                </a:lnTo>
                <a:lnTo>
                  <a:pt x="1716023" y="0"/>
                </a:lnTo>
                <a:lnTo>
                  <a:pt x="82295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043676" y="4100067"/>
            <a:ext cx="1268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80,000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793735" y="3993388"/>
            <a:ext cx="1801368" cy="5029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93735" y="3993388"/>
            <a:ext cx="1801495" cy="502920"/>
          </a:xfrm>
          <a:custGeom>
            <a:avLst/>
            <a:gdLst/>
            <a:ahLst/>
            <a:cxnLst/>
            <a:rect l="l" t="t" r="r" b="b"/>
            <a:pathLst>
              <a:path w="1801495" h="502920">
                <a:moveTo>
                  <a:pt x="85344" y="0"/>
                </a:moveTo>
                <a:lnTo>
                  <a:pt x="51434" y="6429"/>
                </a:lnTo>
                <a:lnTo>
                  <a:pt x="24383" y="24003"/>
                </a:lnTo>
                <a:lnTo>
                  <a:pt x="6476" y="50149"/>
                </a:lnTo>
                <a:lnTo>
                  <a:pt x="0" y="82296"/>
                </a:lnTo>
                <a:lnTo>
                  <a:pt x="0" y="420624"/>
                </a:lnTo>
                <a:lnTo>
                  <a:pt x="6476" y="452770"/>
                </a:lnTo>
                <a:lnTo>
                  <a:pt x="24383" y="478917"/>
                </a:lnTo>
                <a:lnTo>
                  <a:pt x="51434" y="496490"/>
                </a:lnTo>
                <a:lnTo>
                  <a:pt x="85344" y="502919"/>
                </a:lnTo>
                <a:lnTo>
                  <a:pt x="1716024" y="502919"/>
                </a:lnTo>
                <a:lnTo>
                  <a:pt x="1748647" y="496490"/>
                </a:lnTo>
                <a:lnTo>
                  <a:pt x="1775841" y="478917"/>
                </a:lnTo>
                <a:lnTo>
                  <a:pt x="1794462" y="452770"/>
                </a:lnTo>
                <a:lnTo>
                  <a:pt x="1801368" y="420624"/>
                </a:lnTo>
                <a:lnTo>
                  <a:pt x="1801368" y="82296"/>
                </a:lnTo>
                <a:lnTo>
                  <a:pt x="1794462" y="50149"/>
                </a:lnTo>
                <a:lnTo>
                  <a:pt x="1775840" y="24002"/>
                </a:lnTo>
                <a:lnTo>
                  <a:pt x="1748647" y="6429"/>
                </a:lnTo>
                <a:lnTo>
                  <a:pt x="1716024" y="0"/>
                </a:lnTo>
                <a:lnTo>
                  <a:pt x="85344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058404" y="4100067"/>
            <a:ext cx="1268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80,000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779008" y="4929123"/>
            <a:ext cx="1798319" cy="5059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79008" y="4929123"/>
            <a:ext cx="1798320" cy="506095"/>
          </a:xfrm>
          <a:custGeom>
            <a:avLst/>
            <a:gdLst/>
            <a:ahLst/>
            <a:cxnLst/>
            <a:rect l="l" t="t" r="r" b="b"/>
            <a:pathLst>
              <a:path w="1798320" h="506095">
                <a:moveTo>
                  <a:pt x="82295" y="0"/>
                </a:moveTo>
                <a:lnTo>
                  <a:pt x="50149" y="6476"/>
                </a:lnTo>
                <a:lnTo>
                  <a:pt x="24002" y="24383"/>
                </a:lnTo>
                <a:lnTo>
                  <a:pt x="6429" y="51434"/>
                </a:lnTo>
                <a:lnTo>
                  <a:pt x="0" y="85343"/>
                </a:lnTo>
                <a:lnTo>
                  <a:pt x="0" y="420624"/>
                </a:lnTo>
                <a:lnTo>
                  <a:pt x="6429" y="453247"/>
                </a:lnTo>
                <a:lnTo>
                  <a:pt x="24003" y="480441"/>
                </a:lnTo>
                <a:lnTo>
                  <a:pt x="50149" y="499062"/>
                </a:lnTo>
                <a:lnTo>
                  <a:pt x="82295" y="505968"/>
                </a:lnTo>
                <a:lnTo>
                  <a:pt x="1716023" y="505968"/>
                </a:lnTo>
                <a:lnTo>
                  <a:pt x="1748170" y="499062"/>
                </a:lnTo>
                <a:lnTo>
                  <a:pt x="1774316" y="480441"/>
                </a:lnTo>
                <a:lnTo>
                  <a:pt x="1791890" y="453247"/>
                </a:lnTo>
                <a:lnTo>
                  <a:pt x="1798319" y="420624"/>
                </a:lnTo>
                <a:lnTo>
                  <a:pt x="1798319" y="85343"/>
                </a:lnTo>
                <a:lnTo>
                  <a:pt x="1791890" y="51435"/>
                </a:lnTo>
                <a:lnTo>
                  <a:pt x="1774316" y="24384"/>
                </a:lnTo>
                <a:lnTo>
                  <a:pt x="1748170" y="6477"/>
                </a:lnTo>
                <a:lnTo>
                  <a:pt x="1716023" y="0"/>
                </a:lnTo>
                <a:lnTo>
                  <a:pt x="82295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043676" y="5038852"/>
            <a:ext cx="1268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60,000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779008" y="5864859"/>
            <a:ext cx="1798319" cy="50291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79008" y="5864859"/>
            <a:ext cx="1798320" cy="502920"/>
          </a:xfrm>
          <a:custGeom>
            <a:avLst/>
            <a:gdLst/>
            <a:ahLst/>
            <a:cxnLst/>
            <a:rect l="l" t="t" r="r" b="b"/>
            <a:pathLst>
              <a:path w="1798320" h="502920">
                <a:moveTo>
                  <a:pt x="82295" y="0"/>
                </a:moveTo>
                <a:lnTo>
                  <a:pt x="50149" y="6429"/>
                </a:lnTo>
                <a:lnTo>
                  <a:pt x="24002" y="24002"/>
                </a:lnTo>
                <a:lnTo>
                  <a:pt x="6429" y="50149"/>
                </a:lnTo>
                <a:lnTo>
                  <a:pt x="0" y="82295"/>
                </a:lnTo>
                <a:lnTo>
                  <a:pt x="0" y="420623"/>
                </a:lnTo>
                <a:lnTo>
                  <a:pt x="6429" y="452770"/>
                </a:lnTo>
                <a:lnTo>
                  <a:pt x="24003" y="478916"/>
                </a:lnTo>
                <a:lnTo>
                  <a:pt x="50149" y="496490"/>
                </a:lnTo>
                <a:lnTo>
                  <a:pt x="82295" y="502919"/>
                </a:lnTo>
                <a:lnTo>
                  <a:pt x="1716023" y="502919"/>
                </a:lnTo>
                <a:lnTo>
                  <a:pt x="1748170" y="496490"/>
                </a:lnTo>
                <a:lnTo>
                  <a:pt x="1774316" y="478916"/>
                </a:lnTo>
                <a:lnTo>
                  <a:pt x="1791890" y="452770"/>
                </a:lnTo>
                <a:lnTo>
                  <a:pt x="1798319" y="420623"/>
                </a:lnTo>
                <a:lnTo>
                  <a:pt x="1798319" y="82295"/>
                </a:lnTo>
                <a:lnTo>
                  <a:pt x="1791890" y="50149"/>
                </a:lnTo>
                <a:lnTo>
                  <a:pt x="1774316" y="24002"/>
                </a:lnTo>
                <a:lnTo>
                  <a:pt x="1748170" y="6429"/>
                </a:lnTo>
                <a:lnTo>
                  <a:pt x="1716023" y="0"/>
                </a:lnTo>
                <a:lnTo>
                  <a:pt x="82295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043676" y="5974588"/>
            <a:ext cx="1268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40,000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793735" y="4929123"/>
            <a:ext cx="1801368" cy="5059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93735" y="4929123"/>
            <a:ext cx="1801495" cy="506095"/>
          </a:xfrm>
          <a:custGeom>
            <a:avLst/>
            <a:gdLst/>
            <a:ahLst/>
            <a:cxnLst/>
            <a:rect l="l" t="t" r="r" b="b"/>
            <a:pathLst>
              <a:path w="1801495" h="506095">
                <a:moveTo>
                  <a:pt x="85344" y="0"/>
                </a:moveTo>
                <a:lnTo>
                  <a:pt x="51434" y="6476"/>
                </a:lnTo>
                <a:lnTo>
                  <a:pt x="24383" y="24383"/>
                </a:lnTo>
                <a:lnTo>
                  <a:pt x="6476" y="51434"/>
                </a:lnTo>
                <a:lnTo>
                  <a:pt x="0" y="85343"/>
                </a:lnTo>
                <a:lnTo>
                  <a:pt x="0" y="420624"/>
                </a:lnTo>
                <a:lnTo>
                  <a:pt x="6476" y="453247"/>
                </a:lnTo>
                <a:lnTo>
                  <a:pt x="24383" y="480441"/>
                </a:lnTo>
                <a:lnTo>
                  <a:pt x="51434" y="499062"/>
                </a:lnTo>
                <a:lnTo>
                  <a:pt x="85344" y="505968"/>
                </a:lnTo>
                <a:lnTo>
                  <a:pt x="1716024" y="505968"/>
                </a:lnTo>
                <a:lnTo>
                  <a:pt x="1748647" y="499062"/>
                </a:lnTo>
                <a:lnTo>
                  <a:pt x="1775841" y="480441"/>
                </a:lnTo>
                <a:lnTo>
                  <a:pt x="1794462" y="453247"/>
                </a:lnTo>
                <a:lnTo>
                  <a:pt x="1801368" y="420624"/>
                </a:lnTo>
                <a:lnTo>
                  <a:pt x="1801368" y="85343"/>
                </a:lnTo>
                <a:lnTo>
                  <a:pt x="1794462" y="51435"/>
                </a:lnTo>
                <a:lnTo>
                  <a:pt x="1775840" y="24384"/>
                </a:lnTo>
                <a:lnTo>
                  <a:pt x="1748647" y="6477"/>
                </a:lnTo>
                <a:lnTo>
                  <a:pt x="1716024" y="0"/>
                </a:lnTo>
                <a:lnTo>
                  <a:pt x="85344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994395" y="5038852"/>
            <a:ext cx="140017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100,000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793735" y="5864859"/>
            <a:ext cx="1801368" cy="5029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93735" y="5864859"/>
            <a:ext cx="1801495" cy="502920"/>
          </a:xfrm>
          <a:custGeom>
            <a:avLst/>
            <a:gdLst/>
            <a:ahLst/>
            <a:cxnLst/>
            <a:rect l="l" t="t" r="r" b="b"/>
            <a:pathLst>
              <a:path w="1801495" h="502920">
                <a:moveTo>
                  <a:pt x="85344" y="0"/>
                </a:moveTo>
                <a:lnTo>
                  <a:pt x="51434" y="6429"/>
                </a:lnTo>
                <a:lnTo>
                  <a:pt x="24383" y="24002"/>
                </a:lnTo>
                <a:lnTo>
                  <a:pt x="6476" y="50149"/>
                </a:lnTo>
                <a:lnTo>
                  <a:pt x="0" y="82295"/>
                </a:lnTo>
                <a:lnTo>
                  <a:pt x="0" y="420623"/>
                </a:lnTo>
                <a:lnTo>
                  <a:pt x="6476" y="452770"/>
                </a:lnTo>
                <a:lnTo>
                  <a:pt x="24383" y="478916"/>
                </a:lnTo>
                <a:lnTo>
                  <a:pt x="51434" y="496490"/>
                </a:lnTo>
                <a:lnTo>
                  <a:pt x="85344" y="502919"/>
                </a:lnTo>
                <a:lnTo>
                  <a:pt x="1716024" y="502919"/>
                </a:lnTo>
                <a:lnTo>
                  <a:pt x="1748647" y="496490"/>
                </a:lnTo>
                <a:lnTo>
                  <a:pt x="1775841" y="478916"/>
                </a:lnTo>
                <a:lnTo>
                  <a:pt x="1794462" y="452770"/>
                </a:lnTo>
                <a:lnTo>
                  <a:pt x="1801368" y="420623"/>
                </a:lnTo>
                <a:lnTo>
                  <a:pt x="1801368" y="82295"/>
                </a:lnTo>
                <a:lnTo>
                  <a:pt x="1794462" y="50149"/>
                </a:lnTo>
                <a:lnTo>
                  <a:pt x="1775840" y="24002"/>
                </a:lnTo>
                <a:lnTo>
                  <a:pt x="1748647" y="6429"/>
                </a:lnTo>
                <a:lnTo>
                  <a:pt x="1716024" y="0"/>
                </a:lnTo>
                <a:lnTo>
                  <a:pt x="85344" y="0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058404" y="5974588"/>
            <a:ext cx="1268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60,000</a:t>
            </a:r>
            <a:r>
              <a:rPr sz="1800" b="1" spc="-7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tons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740407" y="6367779"/>
            <a:ext cx="7927848" cy="36880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40407" y="6367779"/>
            <a:ext cx="7927975" cy="368935"/>
          </a:xfrm>
          <a:custGeom>
            <a:avLst/>
            <a:gdLst/>
            <a:ahLst/>
            <a:cxnLst/>
            <a:rect l="l" t="t" r="r" b="b"/>
            <a:pathLst>
              <a:path w="7927975" h="368934">
                <a:moveTo>
                  <a:pt x="0" y="368808"/>
                </a:moveTo>
                <a:lnTo>
                  <a:pt x="7927848" y="368808"/>
                </a:lnTo>
                <a:lnTo>
                  <a:pt x="7927848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766820" y="6410452"/>
            <a:ext cx="38779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CC0000"/>
                </a:solidFill>
                <a:latin typeface="Arial"/>
                <a:cs typeface="Arial"/>
              </a:rPr>
              <a:t>Source:</a:t>
            </a:r>
            <a:r>
              <a:rPr sz="1800" b="1" spc="-2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http://</a:t>
            </a:r>
            <a:r>
              <a:rPr sz="1800" b="1" u="dbl" spc="-5" dirty="0">
                <a:solidFill>
                  <a:srgbClr val="CC0000"/>
                </a:solidFill>
                <a:latin typeface="Arial"/>
                <a:cs typeface="Arial"/>
                <a:hlinkClick r:id="rId18"/>
              </a:rPr>
              <a:t>www.chinabd.org.cn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/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560575" y="6349491"/>
            <a:ext cx="1438656" cy="54254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1460" rIns="0" bIns="0" rtlCol="0">
            <a:spAutoFit/>
          </a:bodyPr>
          <a:lstStyle/>
          <a:p>
            <a:pPr marL="802005">
              <a:lnSpc>
                <a:spcPct val="100000"/>
              </a:lnSpc>
            </a:pPr>
            <a:r>
              <a:rPr sz="4400" spc="-10" dirty="0"/>
              <a:t>Main</a:t>
            </a:r>
            <a:r>
              <a:rPr sz="4400" spc="-65" dirty="0"/>
              <a:t> </a:t>
            </a:r>
            <a:r>
              <a:rPr sz="4400" dirty="0"/>
              <a:t>Obstacles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76019" y="1922779"/>
            <a:ext cx="7573009" cy="4345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Lack of </a:t>
            </a:r>
            <a:r>
              <a:rPr sz="3200" b="1" spc="-15" dirty="0">
                <a:solidFill>
                  <a:srgbClr val="463415"/>
                </a:solidFill>
                <a:latin typeface="Arial"/>
                <a:cs typeface="Arial"/>
              </a:rPr>
              <a:t>raw</a:t>
            </a:r>
            <a:r>
              <a:rPr sz="3200" b="1" spc="2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materials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  <a:tab pos="1998980" algn="l"/>
              </a:tabLst>
            </a:pP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Lack</a:t>
            </a:r>
            <a:r>
              <a:rPr sz="3200" b="1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of	</a:t>
            </a: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mandatory</a:t>
            </a:r>
            <a:r>
              <a:rPr sz="3200" b="1" spc="-9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standards</a:t>
            </a:r>
            <a:endParaRPr sz="3200">
              <a:latin typeface="Arial"/>
              <a:cs typeface="Arial"/>
            </a:endParaRPr>
          </a:p>
          <a:p>
            <a:pPr marL="356870" marR="5080" indent="106680">
              <a:lnSpc>
                <a:spcPct val="105000"/>
              </a:lnSpc>
              <a:spcBef>
                <a:spcPts val="1420"/>
              </a:spcBef>
            </a:pP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Both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of BD100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B5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are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voluntary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standards at 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present</a:t>
            </a:r>
            <a:endParaRPr sz="24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Technical</a:t>
            </a:r>
            <a:r>
              <a:rPr sz="3200" b="1" spc="-8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obstacles</a:t>
            </a:r>
            <a:endParaRPr sz="3200">
              <a:latin typeface="Arial"/>
              <a:cs typeface="Arial"/>
            </a:endParaRPr>
          </a:p>
          <a:p>
            <a:pPr marL="576580" marR="3848100">
              <a:lnSpc>
                <a:spcPts val="4580"/>
              </a:lnSpc>
              <a:spcBef>
                <a:spcPts val="305"/>
              </a:spcBef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oxidation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stability 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material</a:t>
            </a:r>
            <a:r>
              <a:rPr sz="2400" b="1" spc="-10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compatibility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3244" y="2496820"/>
            <a:ext cx="280035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5244" y="3484371"/>
            <a:ext cx="6608445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/>
              <a:t>Application Technology</a:t>
            </a:r>
            <a:r>
              <a:rPr sz="3600" spc="-20" dirty="0"/>
              <a:t> </a:t>
            </a:r>
            <a:r>
              <a:rPr sz="3600" dirty="0"/>
              <a:t>Study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8495">
              <a:lnSpc>
                <a:spcPct val="100000"/>
              </a:lnSpc>
            </a:pPr>
            <a:r>
              <a:rPr sz="4400" spc="-10" dirty="0"/>
              <a:t>Main</a:t>
            </a:r>
            <a:r>
              <a:rPr sz="4400" spc="-65" dirty="0"/>
              <a:t> </a:t>
            </a:r>
            <a:r>
              <a:rPr sz="4400" dirty="0"/>
              <a:t>Projects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32763" y="1151635"/>
            <a:ext cx="4378960" cy="487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National </a:t>
            </a: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863</a:t>
            </a:r>
            <a:r>
              <a:rPr sz="3200" b="1" spc="-6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scheme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2763" y="2904235"/>
            <a:ext cx="4676140" cy="283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Projects </a:t>
            </a: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from</a:t>
            </a:r>
            <a:r>
              <a:rPr sz="3200" b="1" spc="-5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Sinopec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463415"/>
                </a:solidFill>
                <a:latin typeface="Arial"/>
                <a:cs typeface="Arial"/>
              </a:rPr>
              <a:t>Projects </a:t>
            </a: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from</a:t>
            </a:r>
            <a:r>
              <a:rPr sz="3200" b="1" spc="-6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-30" dirty="0">
                <a:solidFill>
                  <a:srgbClr val="463415"/>
                </a:solidFill>
                <a:latin typeface="Arial"/>
                <a:cs typeface="Arial"/>
              </a:rPr>
              <a:t>SAC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5" dirty="0">
                <a:solidFill>
                  <a:srgbClr val="463415"/>
                </a:solidFill>
                <a:latin typeface="Arial"/>
                <a:cs typeface="Arial"/>
              </a:rPr>
              <a:t>Projecs from</a:t>
            </a:r>
            <a:r>
              <a:rPr sz="3200" b="1" spc="-8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3200" b="1" spc="15" dirty="0">
                <a:solidFill>
                  <a:srgbClr val="463415"/>
                </a:solidFill>
                <a:latin typeface="Arial"/>
                <a:cs typeface="Arial"/>
              </a:rPr>
              <a:t>NEA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23631" y="1545844"/>
            <a:ext cx="1944624" cy="1139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3688" y="1832355"/>
            <a:ext cx="6120384" cy="774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61047" y="2841244"/>
            <a:ext cx="2807207" cy="1155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59679" y="4063491"/>
            <a:ext cx="4608576" cy="1066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29784" y="5432044"/>
            <a:ext cx="4538471" cy="926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484" rIns="0" bIns="0" rtlCol="0">
            <a:spAutoFit/>
          </a:bodyPr>
          <a:lstStyle/>
          <a:p>
            <a:pPr marL="228600">
              <a:lnSpc>
                <a:spcPts val="5105"/>
              </a:lnSpc>
            </a:pPr>
            <a:r>
              <a:rPr sz="4400" dirty="0">
                <a:solidFill>
                  <a:srgbClr val="CC0000"/>
                </a:solidFill>
              </a:rPr>
              <a:t>Study</a:t>
            </a:r>
            <a:r>
              <a:rPr sz="4400" spc="-75" dirty="0">
                <a:solidFill>
                  <a:srgbClr val="CC0000"/>
                </a:solidFill>
              </a:rPr>
              <a:t> </a:t>
            </a:r>
            <a:r>
              <a:rPr sz="4400" spc="-5" dirty="0">
                <a:solidFill>
                  <a:srgbClr val="CC0000"/>
                </a:solidFill>
              </a:rPr>
              <a:t>Examples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761232" y="2192020"/>
            <a:ext cx="3599688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34384" y="2768092"/>
            <a:ext cx="3240023" cy="630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07535" y="3344164"/>
            <a:ext cx="1944624" cy="1304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32763" y="1201419"/>
            <a:ext cx="6240780" cy="151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5134" marR="5080" indent="-432434">
              <a:lnSpc>
                <a:spcPts val="3960"/>
              </a:lnSpc>
              <a:buClr>
                <a:srgbClr val="000000"/>
              </a:buClr>
              <a:buFont typeface="Arial"/>
              <a:buChar char="•"/>
              <a:tabLst>
                <a:tab pos="357505" algn="l"/>
              </a:tabLst>
            </a:pP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Oxidation </a:t>
            </a: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and antioxidants  </a:t>
            </a:r>
            <a:r>
              <a:rPr sz="3600" b="1" spc="-20" dirty="0">
                <a:solidFill>
                  <a:srgbClr val="3421B6"/>
                </a:solidFill>
                <a:latin typeface="Arial"/>
                <a:cs typeface="Arial"/>
              </a:rPr>
              <a:t>Why?</a:t>
            </a:r>
            <a:endParaRPr sz="3600">
              <a:latin typeface="Arial"/>
              <a:cs typeface="Arial"/>
            </a:endParaRPr>
          </a:p>
          <a:p>
            <a:pPr marL="518159">
              <a:lnSpc>
                <a:spcPct val="100000"/>
              </a:lnSpc>
              <a:spcBef>
                <a:spcPts val="1870"/>
              </a:spcBef>
            </a:pPr>
            <a:r>
              <a:rPr sz="1800" b="1" spc="-5" dirty="0">
                <a:solidFill>
                  <a:srgbClr val="3421B6"/>
                </a:solidFill>
                <a:latin typeface="Arial"/>
                <a:cs typeface="Arial"/>
              </a:rPr>
              <a:t>Methyl</a:t>
            </a:r>
            <a:r>
              <a:rPr sz="1800" b="1" spc="-8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421B6"/>
                </a:solidFill>
                <a:latin typeface="Arial"/>
                <a:cs typeface="Arial"/>
              </a:rPr>
              <a:t>oleate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2324" y="4676140"/>
            <a:ext cx="4020185" cy="1656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20" dirty="0">
                <a:solidFill>
                  <a:srgbClr val="3421B6"/>
                </a:solidFill>
                <a:latin typeface="Arial"/>
                <a:cs typeface="Arial"/>
              </a:rPr>
              <a:t>How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to</a:t>
            </a:r>
            <a:r>
              <a:rPr sz="3600" b="1" spc="-2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spc="5" dirty="0">
                <a:solidFill>
                  <a:srgbClr val="3421B6"/>
                </a:solidFill>
                <a:latin typeface="Arial"/>
                <a:cs typeface="Arial"/>
              </a:rPr>
              <a:t>do?</a:t>
            </a:r>
            <a:endParaRPr sz="3600">
              <a:latin typeface="Arial"/>
              <a:cs typeface="Arial"/>
            </a:endParaRPr>
          </a:p>
          <a:p>
            <a:pPr marL="426720" marR="5080" indent="-243840">
              <a:lnSpc>
                <a:spcPct val="100699"/>
              </a:lnSpc>
              <a:spcBef>
                <a:spcPts val="1880"/>
              </a:spcBef>
            </a:pPr>
            <a:r>
              <a:rPr sz="2800" b="1" spc="-5" dirty="0">
                <a:solidFill>
                  <a:srgbClr val="3421B6"/>
                </a:solidFill>
                <a:latin typeface="Arial"/>
                <a:cs typeface="Arial"/>
              </a:rPr>
              <a:t>We developed </a:t>
            </a: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a </a:t>
            </a:r>
            <a:r>
              <a:rPr sz="2800" b="1" spc="5" dirty="0">
                <a:solidFill>
                  <a:srgbClr val="3421B6"/>
                </a:solidFill>
                <a:latin typeface="Arial"/>
                <a:cs typeface="Arial"/>
              </a:rPr>
              <a:t>series  </a:t>
            </a:r>
            <a:r>
              <a:rPr sz="2800" b="1" spc="-5" dirty="0">
                <a:solidFill>
                  <a:srgbClr val="3421B6"/>
                </a:solidFill>
                <a:latin typeface="Arial"/>
                <a:cs typeface="Arial"/>
              </a:rPr>
              <a:t>of</a:t>
            </a:r>
            <a:r>
              <a:rPr sz="2800" b="1" spc="-8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3421B6"/>
                </a:solidFill>
                <a:latin typeface="Arial"/>
                <a:cs typeface="Arial"/>
              </a:rPr>
              <a:t>antioxidants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36411" y="4821428"/>
            <a:ext cx="3399790" cy="147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" marR="5080" indent="-6350">
              <a:lnSpc>
                <a:spcPct val="100000"/>
              </a:lnSpc>
            </a:pP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We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applied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33 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patents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including 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PCT,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USP,and</a:t>
            </a:r>
            <a:r>
              <a:rPr sz="3200" b="1" spc="-5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20" dirty="0">
                <a:solidFill>
                  <a:srgbClr val="3421B6"/>
                </a:solidFill>
                <a:latin typeface="Arial"/>
                <a:cs typeface="Arial"/>
              </a:rPr>
              <a:t>EP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5580" y="2954020"/>
            <a:ext cx="2070735" cy="1653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421B6"/>
                </a:solidFill>
                <a:latin typeface="Arial"/>
                <a:cs typeface="Arial"/>
              </a:rPr>
              <a:t>Methyl</a:t>
            </a:r>
            <a:r>
              <a:rPr sz="1800" b="1" spc="-8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421B6"/>
                </a:solidFill>
                <a:latin typeface="Arial"/>
                <a:cs typeface="Arial"/>
              </a:rPr>
              <a:t>linoleate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421B6"/>
                </a:solidFill>
                <a:latin typeface="Arial"/>
                <a:cs typeface="Arial"/>
              </a:rPr>
              <a:t>Methyl</a:t>
            </a:r>
            <a:r>
              <a:rPr sz="1800" b="1" spc="-8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3421B6"/>
                </a:solidFill>
                <a:latin typeface="Arial"/>
                <a:cs typeface="Arial"/>
              </a:rPr>
              <a:t>linolenate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CC0000"/>
                </a:solidFill>
                <a:latin typeface="Arial"/>
                <a:cs typeface="Arial"/>
              </a:rPr>
              <a:t>Unsaturated</a:t>
            </a:r>
            <a:r>
              <a:rPr sz="1800" b="1" spc="-114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FAME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4127" y="1762251"/>
            <a:ext cx="3846576" cy="4032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22324" y="5901435"/>
            <a:ext cx="315341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CNOOC,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Hainan</a:t>
            </a:r>
            <a:r>
              <a:rPr sz="2400" b="1" spc="-6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463415"/>
                </a:solidFill>
                <a:latin typeface="Arial"/>
                <a:cs typeface="Arial"/>
              </a:rPr>
              <a:t>plant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3387" rIns="0" bIns="0" rtlCol="0">
            <a:spAutoFit/>
          </a:bodyPr>
          <a:lstStyle/>
          <a:p>
            <a:pPr marL="408940">
              <a:lnSpc>
                <a:spcPct val="100000"/>
              </a:lnSpc>
            </a:pPr>
            <a:r>
              <a:rPr spc="-5" dirty="0"/>
              <a:t>Antioxidant</a:t>
            </a:r>
            <a:r>
              <a:rPr spc="-45" dirty="0"/>
              <a:t> </a:t>
            </a:r>
            <a:r>
              <a:rPr dirty="0"/>
              <a:t>S-1403</a:t>
            </a:r>
          </a:p>
        </p:txBody>
      </p:sp>
      <p:sp>
        <p:nvSpPr>
          <p:cNvPr id="6" name="object 6"/>
          <p:cNvSpPr/>
          <p:nvPr/>
        </p:nvSpPr>
        <p:spPr>
          <a:xfrm>
            <a:off x="4986528" y="4136644"/>
            <a:ext cx="4931663" cy="2087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81676" y="1652523"/>
            <a:ext cx="3916045" cy="2479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9060">
              <a:lnSpc>
                <a:spcPct val="100000"/>
              </a:lnSpc>
              <a:buFont typeface="Arial"/>
              <a:buChar char="•"/>
              <a:tabLst>
                <a:tab pos="205104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10tons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used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in</a:t>
            </a:r>
            <a:r>
              <a:rPr sz="2400" b="1" spc="-5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CNOOC’s 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Hainan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biodiesel</a:t>
            </a:r>
            <a:r>
              <a:rPr sz="2400" b="1" spc="-10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plant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63415"/>
              </a:buClr>
              <a:buFont typeface="Arial"/>
              <a:buChar char="•"/>
            </a:pPr>
            <a:endParaRPr sz="1900">
              <a:latin typeface="Times New Roman"/>
              <a:cs typeface="Times New Roman"/>
            </a:endParaRPr>
          </a:p>
          <a:p>
            <a:pPr marL="12700" marR="5080">
              <a:lnSpc>
                <a:spcPct val="99700"/>
              </a:lnSpc>
              <a:buFont typeface="Arial"/>
              <a:buChar char="•"/>
              <a:tabLst>
                <a:tab pos="205104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industrial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test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in </a:t>
            </a:r>
            <a:r>
              <a:rPr sz="2400" b="1" spc="-15" dirty="0">
                <a:solidFill>
                  <a:srgbClr val="463415"/>
                </a:solidFill>
                <a:latin typeface="Arial"/>
                <a:cs typeface="Arial"/>
              </a:rPr>
              <a:t>Zhuoyue 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Biodiesel Co.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in </a:t>
            </a:r>
            <a:r>
              <a:rPr sz="2400" b="1" spc="-15" dirty="0">
                <a:solidFill>
                  <a:srgbClr val="463415"/>
                </a:solidFill>
                <a:latin typeface="Arial"/>
                <a:cs typeface="Arial"/>
              </a:rPr>
              <a:t>Fujian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and 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Jiesen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Biodiesel Co.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in 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Zhejiang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7188" y="622300"/>
            <a:ext cx="6717665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8165" indent="-545465">
              <a:lnSpc>
                <a:spcPct val="100000"/>
              </a:lnSpc>
              <a:buFont typeface="Arial"/>
              <a:buChar char="•"/>
              <a:tabLst>
                <a:tab pos="558165" algn="l"/>
                <a:tab pos="558800" algn="l"/>
              </a:tabLst>
            </a:pPr>
            <a:r>
              <a:rPr sz="3600" spc="-5" dirty="0"/>
              <a:t>Material Compatibility</a:t>
            </a:r>
            <a:r>
              <a:rPr sz="3600" spc="-45" dirty="0"/>
              <a:t> </a:t>
            </a:r>
            <a:r>
              <a:rPr sz="3600" dirty="0"/>
              <a:t>Study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465580" y="1577340"/>
            <a:ext cx="7915909" cy="1097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3400" indent="-520700">
              <a:lnSpc>
                <a:spcPct val="100000"/>
              </a:lnSpc>
              <a:buClr>
                <a:srgbClr val="000000"/>
              </a:buClr>
              <a:buFont typeface="Wingdings"/>
              <a:buChar char=""/>
              <a:tabLst>
                <a:tab pos="533400" algn="l"/>
                <a:tab pos="534035" algn="l"/>
              </a:tabLst>
            </a:pPr>
            <a:r>
              <a:rPr sz="2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Metal corrosion </a:t>
            </a:r>
            <a:r>
              <a:rPr sz="28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of </a:t>
            </a:r>
            <a:r>
              <a:rPr sz="2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biodiesel </a:t>
            </a:r>
            <a:r>
              <a:rPr sz="28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and </a:t>
            </a:r>
            <a:r>
              <a:rPr sz="2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biodiesel</a:t>
            </a:r>
            <a:r>
              <a:rPr sz="28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99"/>
                </a:solidFill>
                <a:latin typeface="Times New Roman"/>
                <a:cs typeface="Times New Roman"/>
              </a:rPr>
              <a:t>blends</a:t>
            </a:r>
            <a:endParaRPr sz="2800">
              <a:latin typeface="Times New Roman"/>
              <a:cs typeface="Times New Roman"/>
            </a:endParaRPr>
          </a:p>
          <a:p>
            <a:pPr marL="533400" indent="-520700">
              <a:lnSpc>
                <a:spcPct val="100000"/>
              </a:lnSpc>
              <a:spcBef>
                <a:spcPts val="1920"/>
              </a:spcBef>
              <a:buClr>
                <a:srgbClr val="000000"/>
              </a:buClr>
              <a:buFont typeface="Wingdings"/>
              <a:buChar char=""/>
              <a:tabLst>
                <a:tab pos="533400" algn="l"/>
                <a:tab pos="534035" algn="l"/>
              </a:tabLst>
            </a:pPr>
            <a:r>
              <a:rPr sz="2800" b="1" dirty="0">
                <a:solidFill>
                  <a:srgbClr val="000099"/>
                </a:solidFill>
                <a:latin typeface="Times New Roman"/>
                <a:cs typeface="Times New Roman"/>
              </a:rPr>
              <a:t>Swelling </a:t>
            </a:r>
            <a:r>
              <a:rPr sz="2800" b="1" spc="-5" dirty="0">
                <a:solidFill>
                  <a:srgbClr val="3421B6"/>
                </a:solidFill>
                <a:latin typeface="Times New Roman"/>
                <a:cs typeface="Times New Roman"/>
              </a:rPr>
              <a:t>property </a:t>
            </a:r>
            <a:r>
              <a:rPr sz="2800" b="1" spc="5" dirty="0">
                <a:solidFill>
                  <a:srgbClr val="3421B6"/>
                </a:solidFill>
                <a:latin typeface="Times New Roman"/>
                <a:cs typeface="Times New Roman"/>
              </a:rPr>
              <a:t>of </a:t>
            </a:r>
            <a:r>
              <a:rPr sz="2800" b="1" dirty="0">
                <a:solidFill>
                  <a:srgbClr val="3421B6"/>
                </a:solidFill>
                <a:latin typeface="Times New Roman"/>
                <a:cs typeface="Times New Roman"/>
              </a:rPr>
              <a:t>rubber </a:t>
            </a:r>
            <a:r>
              <a:rPr sz="2800" b="1" spc="5" dirty="0">
                <a:solidFill>
                  <a:srgbClr val="3421B6"/>
                </a:solidFill>
                <a:latin typeface="Times New Roman"/>
                <a:cs typeface="Times New Roman"/>
              </a:rPr>
              <a:t>and</a:t>
            </a:r>
            <a:r>
              <a:rPr sz="2800" b="1" spc="-45" dirty="0">
                <a:solidFill>
                  <a:srgbClr val="3421B6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3421B6"/>
                </a:solidFill>
                <a:latin typeface="Times New Roman"/>
                <a:cs typeface="Times New Roman"/>
              </a:rPr>
              <a:t>plastics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83608" y="2914395"/>
            <a:ext cx="4797551" cy="1871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8836" y="4960620"/>
            <a:ext cx="7475220" cy="163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7495">
              <a:lnSpc>
                <a:spcPct val="100000"/>
              </a:lnSpc>
            </a:pPr>
            <a:r>
              <a:rPr sz="2800" b="1" dirty="0">
                <a:solidFill>
                  <a:srgbClr val="000099"/>
                </a:solidFill>
                <a:latin typeface="Times New Roman"/>
                <a:cs typeface="Times New Roman"/>
              </a:rPr>
              <a:t>Results </a:t>
            </a:r>
            <a:r>
              <a:rPr sz="28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and</a:t>
            </a:r>
            <a:r>
              <a:rPr sz="28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suggestions</a:t>
            </a:r>
            <a:endParaRPr sz="2800">
              <a:latin typeface="Times New Roman"/>
              <a:cs typeface="Times New Roman"/>
            </a:endParaRPr>
          </a:p>
          <a:p>
            <a:pPr marL="533400" indent="-520700">
              <a:lnSpc>
                <a:spcPct val="100000"/>
              </a:lnSpc>
              <a:spcBef>
                <a:spcPts val="1340"/>
              </a:spcBef>
              <a:buClr>
                <a:srgbClr val="000000"/>
              </a:buClr>
              <a:buFont typeface="Wingdings"/>
              <a:buChar char=""/>
              <a:tabLst>
                <a:tab pos="533400" algn="l"/>
                <a:tab pos="534035" algn="l"/>
              </a:tabLst>
            </a:pP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Change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some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kinds 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metals 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2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rubbers</a:t>
            </a:r>
            <a:endParaRPr sz="2800">
              <a:latin typeface="Times New Roman"/>
              <a:cs typeface="Times New Roman"/>
            </a:endParaRPr>
          </a:p>
          <a:p>
            <a:pPr marL="533400" indent="-520700">
              <a:lnSpc>
                <a:spcPct val="100000"/>
              </a:lnSpc>
              <a:spcBef>
                <a:spcPts val="1345"/>
              </a:spcBef>
              <a:buClr>
                <a:srgbClr val="000000"/>
              </a:buClr>
              <a:buFont typeface="Wingdings"/>
              <a:buChar char=""/>
              <a:tabLst>
                <a:tab pos="533400" algn="l"/>
                <a:tab pos="534035" algn="l"/>
              </a:tabLst>
            </a:pP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Blend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less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than 10%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biodiesel 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into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diesel</a:t>
            </a:r>
            <a:r>
              <a:rPr sz="28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fuels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3247" y="2838195"/>
            <a:ext cx="2807207" cy="1987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2703" y="1472691"/>
            <a:ext cx="4035552" cy="792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32703" y="1472691"/>
            <a:ext cx="4036060" cy="792480"/>
          </a:xfrm>
          <a:prstGeom prst="rect">
            <a:avLst/>
          </a:prstGeom>
          <a:ln w="27432">
            <a:solidFill>
              <a:srgbClr val="FFB735"/>
            </a:solidFill>
          </a:ln>
        </p:spPr>
        <p:txBody>
          <a:bodyPr vert="horz" wrap="square" lIns="0" tIns="18542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1460"/>
              </a:spcBef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Chery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Automobile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3791" y="1472691"/>
            <a:ext cx="3819144" cy="792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83791" y="1472691"/>
            <a:ext cx="3819525" cy="792480"/>
          </a:xfrm>
          <a:prstGeom prst="rect">
            <a:avLst/>
          </a:prstGeom>
          <a:ln w="27432">
            <a:solidFill>
              <a:srgbClr val="FFB735"/>
            </a:solidFill>
          </a:ln>
        </p:spPr>
        <p:txBody>
          <a:bodyPr vert="horz" wrap="square" lIns="0" tIns="185420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460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Nanjing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IVECO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Co.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22576" y="5072379"/>
            <a:ext cx="3822191" cy="365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1311" y="5438140"/>
            <a:ext cx="2249423" cy="140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07279" y="5075428"/>
            <a:ext cx="3822192" cy="3627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13376" y="5209540"/>
            <a:ext cx="1225296" cy="228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83791" y="5435091"/>
            <a:ext cx="7848600" cy="1295400"/>
          </a:xfrm>
          <a:custGeom>
            <a:avLst/>
            <a:gdLst/>
            <a:ahLst/>
            <a:cxnLst/>
            <a:rect l="l" t="t" r="r" b="b"/>
            <a:pathLst>
              <a:path w="7848600" h="1295400">
                <a:moveTo>
                  <a:pt x="0" y="1295400"/>
                </a:moveTo>
                <a:lnTo>
                  <a:pt x="7848600" y="1295400"/>
                </a:lnTo>
                <a:lnTo>
                  <a:pt x="7848600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83791" y="5435091"/>
            <a:ext cx="7848600" cy="161925"/>
          </a:xfrm>
          <a:custGeom>
            <a:avLst/>
            <a:gdLst/>
            <a:ahLst/>
            <a:cxnLst/>
            <a:rect l="l" t="t" r="r" b="b"/>
            <a:pathLst>
              <a:path w="7848600" h="161925">
                <a:moveTo>
                  <a:pt x="7848600" y="0"/>
                </a:moveTo>
                <a:lnTo>
                  <a:pt x="0" y="0"/>
                </a:lnTo>
                <a:lnTo>
                  <a:pt x="164592" y="161543"/>
                </a:lnTo>
                <a:lnTo>
                  <a:pt x="7687056" y="161543"/>
                </a:lnTo>
                <a:lnTo>
                  <a:pt x="7848600" y="0"/>
                </a:lnTo>
                <a:close/>
              </a:path>
            </a:pathLst>
          </a:custGeom>
          <a:solidFill>
            <a:srgbClr val="D55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83791" y="5435091"/>
            <a:ext cx="165100" cy="1295400"/>
          </a:xfrm>
          <a:custGeom>
            <a:avLst/>
            <a:gdLst/>
            <a:ahLst/>
            <a:cxnLst/>
            <a:rect l="l" t="t" r="r" b="b"/>
            <a:pathLst>
              <a:path w="165100" h="1295400">
                <a:moveTo>
                  <a:pt x="0" y="0"/>
                </a:moveTo>
                <a:lnTo>
                  <a:pt x="0" y="1295399"/>
                </a:lnTo>
                <a:lnTo>
                  <a:pt x="164592" y="1133855"/>
                </a:lnTo>
                <a:lnTo>
                  <a:pt x="164592" y="161543"/>
                </a:lnTo>
                <a:lnTo>
                  <a:pt x="0" y="0"/>
                </a:lnTo>
                <a:close/>
              </a:path>
            </a:pathLst>
          </a:custGeom>
          <a:solidFill>
            <a:srgbClr val="E084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3791" y="6568947"/>
            <a:ext cx="7848600" cy="161925"/>
          </a:xfrm>
          <a:custGeom>
            <a:avLst/>
            <a:gdLst/>
            <a:ahLst/>
            <a:cxnLst/>
            <a:rect l="l" t="t" r="r" b="b"/>
            <a:pathLst>
              <a:path w="7848600" h="161925">
                <a:moveTo>
                  <a:pt x="7687056" y="0"/>
                </a:moveTo>
                <a:lnTo>
                  <a:pt x="164592" y="0"/>
                </a:lnTo>
                <a:lnTo>
                  <a:pt x="0" y="161543"/>
                </a:lnTo>
                <a:lnTo>
                  <a:pt x="7848600" y="161543"/>
                </a:lnTo>
                <a:lnTo>
                  <a:pt x="7687056" y="0"/>
                </a:lnTo>
                <a:close/>
              </a:path>
            </a:pathLst>
          </a:custGeom>
          <a:solidFill>
            <a:srgbClr val="A32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70847" y="5435091"/>
            <a:ext cx="161925" cy="1295400"/>
          </a:xfrm>
          <a:custGeom>
            <a:avLst/>
            <a:gdLst/>
            <a:ahLst/>
            <a:cxnLst/>
            <a:rect l="l" t="t" r="r" b="b"/>
            <a:pathLst>
              <a:path w="161925" h="1295400">
                <a:moveTo>
                  <a:pt x="161544" y="0"/>
                </a:moveTo>
                <a:lnTo>
                  <a:pt x="0" y="161543"/>
                </a:lnTo>
                <a:lnTo>
                  <a:pt x="0" y="1133855"/>
                </a:lnTo>
                <a:lnTo>
                  <a:pt x="161544" y="1295399"/>
                </a:lnTo>
                <a:lnTo>
                  <a:pt x="161544" y="0"/>
                </a:lnTo>
                <a:close/>
              </a:path>
            </a:pathLst>
          </a:custGeom>
          <a:solidFill>
            <a:srgbClr val="791E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83791" y="5435091"/>
            <a:ext cx="7848600" cy="129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65">
              <a:lnSpc>
                <a:spcPts val="3320"/>
              </a:lnSpc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Conclusion</a:t>
            </a:r>
            <a:endParaRPr sz="2800">
              <a:latin typeface="Arial"/>
              <a:cs typeface="Arial"/>
            </a:endParaRPr>
          </a:p>
          <a:p>
            <a:pPr marL="164465" marR="173990">
              <a:lnSpc>
                <a:spcPct val="100000"/>
              </a:lnSpc>
              <a:spcBef>
                <a:spcPts val="25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negative effect 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biodiesel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content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is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more than</a:t>
            </a:r>
            <a:r>
              <a:rPr sz="2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15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191" y="3130804"/>
            <a:ext cx="1402080" cy="14386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34183" y="2786379"/>
            <a:ext cx="1368552" cy="14386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00271" y="2771139"/>
            <a:ext cx="1359408" cy="14386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46191" y="2841244"/>
            <a:ext cx="1795271" cy="8656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43144" y="2838195"/>
            <a:ext cx="1801495" cy="871855"/>
          </a:xfrm>
          <a:custGeom>
            <a:avLst/>
            <a:gdLst/>
            <a:ahLst/>
            <a:cxnLst/>
            <a:rect l="l" t="t" r="r" b="b"/>
            <a:pathLst>
              <a:path w="1801495" h="871854">
                <a:moveTo>
                  <a:pt x="0" y="871727"/>
                </a:moveTo>
                <a:lnTo>
                  <a:pt x="1801368" y="871727"/>
                </a:lnTo>
                <a:lnTo>
                  <a:pt x="1801368" y="0"/>
                </a:lnTo>
                <a:lnTo>
                  <a:pt x="0" y="0"/>
                </a:lnTo>
                <a:lnTo>
                  <a:pt x="0" y="871727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60919" y="2841244"/>
            <a:ext cx="1874520" cy="8991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57871" y="2838195"/>
            <a:ext cx="1880870" cy="905510"/>
          </a:xfrm>
          <a:custGeom>
            <a:avLst/>
            <a:gdLst/>
            <a:ahLst/>
            <a:cxnLst/>
            <a:rect l="l" t="t" r="r" b="b"/>
            <a:pathLst>
              <a:path w="1880870" h="905510">
                <a:moveTo>
                  <a:pt x="0" y="905255"/>
                </a:moveTo>
                <a:lnTo>
                  <a:pt x="1880616" y="905255"/>
                </a:lnTo>
                <a:lnTo>
                  <a:pt x="1880616" y="0"/>
                </a:lnTo>
                <a:lnTo>
                  <a:pt x="0" y="0"/>
                </a:lnTo>
                <a:lnTo>
                  <a:pt x="0" y="905255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08776" y="3850132"/>
            <a:ext cx="2447544" cy="12252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05728" y="3847084"/>
            <a:ext cx="2453640" cy="1231900"/>
          </a:xfrm>
          <a:custGeom>
            <a:avLst/>
            <a:gdLst/>
            <a:ahLst/>
            <a:cxnLst/>
            <a:rect l="l" t="t" r="r" b="b"/>
            <a:pathLst>
              <a:path w="2453640" h="1231900">
                <a:moveTo>
                  <a:pt x="0" y="1231391"/>
                </a:moveTo>
                <a:lnTo>
                  <a:pt x="2453639" y="1231391"/>
                </a:lnTo>
                <a:lnTo>
                  <a:pt x="2453639" y="0"/>
                </a:lnTo>
                <a:lnTo>
                  <a:pt x="0" y="0"/>
                </a:lnTo>
                <a:lnTo>
                  <a:pt x="0" y="1231391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105916" y="4295140"/>
            <a:ext cx="31686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B5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53716" y="4295140"/>
            <a:ext cx="44640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92371" y="4295140"/>
            <a:ext cx="44640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20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41340" y="3862323"/>
            <a:ext cx="31686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B5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817356" y="3862323"/>
            <a:ext cx="44640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74100" y="4798059"/>
            <a:ext cx="44640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20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023364" y="622300"/>
            <a:ext cx="5417820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8165" indent="-545465">
              <a:lnSpc>
                <a:spcPct val="100000"/>
              </a:lnSpc>
              <a:buFont typeface="Arial"/>
              <a:buChar char="•"/>
              <a:tabLst>
                <a:tab pos="558165" algn="l"/>
                <a:tab pos="558800" algn="l"/>
              </a:tabLst>
            </a:pPr>
            <a:r>
              <a:rPr sz="3600" spc="-5" dirty="0"/>
              <a:t>Field Test </a:t>
            </a:r>
            <a:r>
              <a:rPr sz="3600" dirty="0"/>
              <a:t>of</a:t>
            </a:r>
            <a:r>
              <a:rPr sz="3600" spc="-80" dirty="0"/>
              <a:t> </a:t>
            </a:r>
            <a:r>
              <a:rPr sz="3600" spc="-5" dirty="0"/>
              <a:t>Biodiesel</a:t>
            </a:r>
            <a:endParaRPr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5580" y="2496820"/>
            <a:ext cx="7548880" cy="1160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algn="ctr">
              <a:lnSpc>
                <a:spcPct val="100000"/>
              </a:lnSpc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Biodiesel Standardization </a:t>
            </a:r>
            <a:r>
              <a:rPr sz="3600" b="1" spc="-10" dirty="0">
                <a:solidFill>
                  <a:srgbClr val="3421B6"/>
                </a:solidFill>
                <a:latin typeface="Arial"/>
                <a:cs typeface="Arial"/>
              </a:rPr>
              <a:t>in</a:t>
            </a:r>
            <a:r>
              <a:rPr sz="3600" b="1" spc="1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9172" y="1003300"/>
            <a:ext cx="7433945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57505" algn="l"/>
                <a:tab pos="2645410" algn="l"/>
              </a:tabLst>
            </a:pPr>
            <a:r>
              <a:rPr sz="3600" spc="-5" dirty="0"/>
              <a:t>Biodiesel	National</a:t>
            </a:r>
            <a:r>
              <a:rPr sz="3600" spc="-40" dirty="0"/>
              <a:t> </a:t>
            </a:r>
            <a:r>
              <a:rPr sz="3600" spc="-5" dirty="0"/>
              <a:t>Specification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249172" y="1702308"/>
            <a:ext cx="7529195" cy="4309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095">
              <a:lnSpc>
                <a:spcPct val="100000"/>
              </a:lnSpc>
            </a:pPr>
            <a:r>
              <a:rPr sz="2800" b="1" dirty="0">
                <a:solidFill>
                  <a:srgbClr val="33CCCC"/>
                </a:solidFill>
                <a:latin typeface="Arial"/>
                <a:cs typeface="Arial"/>
              </a:rPr>
              <a:t>Introduction </a:t>
            </a:r>
            <a:r>
              <a:rPr sz="2800" b="1" spc="-5" dirty="0">
                <a:solidFill>
                  <a:srgbClr val="33CCCC"/>
                </a:solidFill>
                <a:latin typeface="Arial"/>
                <a:cs typeface="Arial"/>
              </a:rPr>
              <a:t>of the</a:t>
            </a:r>
            <a:r>
              <a:rPr sz="2800" b="1" spc="-45" dirty="0">
                <a:solidFill>
                  <a:srgbClr val="33CC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33CCCC"/>
                </a:solidFill>
                <a:latin typeface="Arial"/>
                <a:cs typeface="Arial"/>
              </a:rPr>
              <a:t>project</a:t>
            </a:r>
            <a:endParaRPr sz="2800">
              <a:latin typeface="Arial"/>
              <a:cs typeface="Arial"/>
            </a:endParaRPr>
          </a:p>
          <a:p>
            <a:pPr marL="688975" indent="-676275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Wingdings"/>
              <a:buChar char=""/>
              <a:tabLst>
                <a:tab pos="357505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Sponsored </a:t>
            </a:r>
            <a:r>
              <a:rPr sz="2400" b="1" spc="5" dirty="0">
                <a:solidFill>
                  <a:srgbClr val="463415"/>
                </a:solidFill>
                <a:latin typeface="Arial"/>
                <a:cs typeface="Arial"/>
              </a:rPr>
              <a:t>by</a:t>
            </a:r>
            <a:r>
              <a:rPr sz="2400" b="1" spc="-13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63415"/>
                </a:solidFill>
                <a:latin typeface="Arial"/>
                <a:cs typeface="Arial"/>
              </a:rPr>
              <a:t>SAC</a:t>
            </a:r>
            <a:endParaRPr sz="2400">
              <a:latin typeface="Arial"/>
              <a:cs typeface="Arial"/>
            </a:endParaRPr>
          </a:p>
          <a:p>
            <a:pPr marL="356870" marR="5080" indent="-6350">
              <a:lnSpc>
                <a:spcPct val="103299"/>
              </a:lnSpc>
              <a:spcBef>
                <a:spcPts val="894"/>
              </a:spcBef>
            </a:pP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(Standardization </a:t>
            </a:r>
            <a:r>
              <a:rPr sz="2000" b="1" spc="-10" dirty="0">
                <a:solidFill>
                  <a:srgbClr val="463415"/>
                </a:solidFill>
                <a:latin typeface="Arial"/>
                <a:cs typeface="Arial"/>
              </a:rPr>
              <a:t>Administration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of the People's Republic </a:t>
            </a:r>
            <a:r>
              <a:rPr sz="2000" b="1" dirty="0">
                <a:solidFill>
                  <a:srgbClr val="463415"/>
                </a:solidFill>
                <a:latin typeface="Arial"/>
                <a:cs typeface="Arial"/>
              </a:rPr>
              <a:t>of  </a:t>
            </a:r>
            <a:r>
              <a:rPr sz="2000" b="1" spc="-5" dirty="0">
                <a:solidFill>
                  <a:srgbClr val="463415"/>
                </a:solidFill>
                <a:latin typeface="Arial"/>
                <a:cs typeface="Arial"/>
              </a:rPr>
              <a:t>China </a:t>
            </a:r>
            <a:r>
              <a:rPr sz="2000" spc="-5" dirty="0">
                <a:solidFill>
                  <a:srgbClr val="463415"/>
                </a:solidFill>
                <a:latin typeface="Arial"/>
                <a:cs typeface="Arial"/>
              </a:rPr>
              <a:t>)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and</a:t>
            </a:r>
            <a:r>
              <a:rPr sz="2400" b="1" spc="-7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SINOPEC</a:t>
            </a:r>
            <a:endParaRPr sz="24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Font typeface="Wingdings"/>
              <a:buChar char=""/>
              <a:tabLst>
                <a:tab pos="357505" algn="l"/>
              </a:tabLst>
            </a:pP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Organized </a:t>
            </a:r>
            <a:r>
              <a:rPr sz="2400" b="1" spc="5" dirty="0">
                <a:solidFill>
                  <a:srgbClr val="463415"/>
                </a:solidFill>
                <a:latin typeface="Arial"/>
                <a:cs typeface="Arial"/>
              </a:rPr>
              <a:t>by</a:t>
            </a:r>
            <a:r>
              <a:rPr sz="2400" b="1" spc="-16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SAC/TC280/SC1</a:t>
            </a:r>
            <a:endParaRPr sz="2400">
              <a:latin typeface="Arial"/>
              <a:cs typeface="Arial"/>
            </a:endParaRPr>
          </a:p>
          <a:p>
            <a:pPr marL="356870" marR="492759" indent="39370">
              <a:lnSpc>
                <a:spcPct val="100000"/>
              </a:lnSpc>
              <a:spcBef>
                <a:spcPts val="455"/>
              </a:spcBef>
            </a:pPr>
            <a:r>
              <a:rPr sz="1800" b="1" spc="-5" dirty="0">
                <a:solidFill>
                  <a:srgbClr val="463415"/>
                </a:solidFill>
                <a:latin typeface="Arial"/>
                <a:cs typeface="Arial"/>
              </a:rPr>
              <a:t>(TC280:Technical Committee </a:t>
            </a:r>
            <a:r>
              <a:rPr sz="1800" b="1" spc="-10" dirty="0">
                <a:solidFill>
                  <a:srgbClr val="463415"/>
                </a:solidFill>
                <a:latin typeface="Arial"/>
                <a:cs typeface="Arial"/>
              </a:rPr>
              <a:t>280 </a:t>
            </a:r>
            <a:r>
              <a:rPr sz="1800" b="1" dirty="0">
                <a:solidFill>
                  <a:srgbClr val="463415"/>
                </a:solidFill>
                <a:latin typeface="Arial"/>
                <a:cs typeface="Arial"/>
              </a:rPr>
              <a:t>on </a:t>
            </a:r>
            <a:r>
              <a:rPr sz="1800" b="1" spc="-5" dirty="0">
                <a:solidFill>
                  <a:srgbClr val="463415"/>
                </a:solidFill>
                <a:latin typeface="Arial"/>
                <a:cs typeface="Arial"/>
              </a:rPr>
              <a:t>Petroleum Products </a:t>
            </a:r>
            <a:r>
              <a:rPr sz="1800" b="1" dirty="0">
                <a:solidFill>
                  <a:srgbClr val="463415"/>
                </a:solidFill>
                <a:latin typeface="Arial"/>
                <a:cs typeface="Arial"/>
              </a:rPr>
              <a:t>and  </a:t>
            </a:r>
            <a:r>
              <a:rPr sz="1800" b="1" spc="-5" dirty="0">
                <a:solidFill>
                  <a:srgbClr val="463415"/>
                </a:solidFill>
                <a:latin typeface="Arial"/>
                <a:cs typeface="Arial"/>
              </a:rPr>
              <a:t>Lubricants; SC1:Subcommittee 1 </a:t>
            </a:r>
            <a:r>
              <a:rPr sz="1800" b="1" spc="-10" dirty="0">
                <a:solidFill>
                  <a:srgbClr val="463415"/>
                </a:solidFill>
                <a:latin typeface="Arial"/>
                <a:cs typeface="Arial"/>
              </a:rPr>
              <a:t>on </a:t>
            </a:r>
            <a:r>
              <a:rPr sz="1800" b="1" spc="-5" dirty="0">
                <a:solidFill>
                  <a:srgbClr val="463415"/>
                </a:solidFill>
                <a:latin typeface="Arial"/>
                <a:cs typeface="Arial"/>
              </a:rPr>
              <a:t>Petroleum Fuels and  Lubricants)</a:t>
            </a:r>
            <a:endParaRPr sz="1800">
              <a:latin typeface="Arial"/>
              <a:cs typeface="Arial"/>
            </a:endParaRPr>
          </a:p>
          <a:p>
            <a:pPr marL="688975" marR="213995" indent="-676275">
              <a:lnSpc>
                <a:spcPts val="3460"/>
              </a:lnSpc>
              <a:spcBef>
                <a:spcPts val="180"/>
              </a:spcBef>
              <a:buClr>
                <a:srgbClr val="000000"/>
              </a:buClr>
              <a:buFont typeface="Wingdings"/>
              <a:buChar char=""/>
              <a:tabLst>
                <a:tab pos="357505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Two standards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for </a:t>
            </a:r>
            <a:r>
              <a:rPr sz="2400" b="1" spc="-15" dirty="0">
                <a:solidFill>
                  <a:srgbClr val="463415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two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products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of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biodiesel 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BD100</a:t>
            </a:r>
            <a:endParaRPr sz="2400">
              <a:latin typeface="Arial"/>
              <a:cs typeface="Arial"/>
            </a:endParaRPr>
          </a:p>
          <a:p>
            <a:pPr marL="688975">
              <a:lnSpc>
                <a:spcPct val="100000"/>
              </a:lnSpc>
              <a:spcBef>
                <a:spcPts val="340"/>
              </a:spcBef>
            </a:pP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B5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7280" y="1545844"/>
            <a:ext cx="2602992" cy="439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50791" y="1615947"/>
            <a:ext cx="2609088" cy="4105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65580" y="6044691"/>
            <a:ext cx="5225415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Reversion of BD100 </a:t>
            </a:r>
            <a:r>
              <a:rPr sz="2400" b="1" spc="-15" dirty="0">
                <a:solidFill>
                  <a:srgbClr val="CC000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still </a:t>
            </a:r>
            <a:r>
              <a:rPr sz="2400" b="1" spc="-10" dirty="0">
                <a:solidFill>
                  <a:srgbClr val="CC0000"/>
                </a:solidFill>
                <a:latin typeface="Arial"/>
                <a:cs typeface="Arial"/>
              </a:rPr>
              <a:t>going</a:t>
            </a:r>
            <a:r>
              <a:rPr sz="2400" b="1" spc="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92427" y="433323"/>
            <a:ext cx="6528434" cy="945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7640">
              <a:lnSpc>
                <a:spcPct val="100000"/>
              </a:lnSpc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BD100 Specification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of</a:t>
            </a:r>
            <a:r>
              <a:rPr sz="3600" b="1" spc="-1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spc="-15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  <a:tabLst>
                <a:tab pos="2160905" algn="l"/>
              </a:tabLst>
            </a:pP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Standard</a:t>
            </a:r>
            <a:r>
              <a:rPr sz="2400" b="1" spc="1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No.	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GB/T</a:t>
            </a:r>
            <a:r>
              <a:rPr sz="2400" b="1" spc="-114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20828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84847" y="1689100"/>
            <a:ext cx="2791968" cy="41026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5580" y="6044691"/>
            <a:ext cx="466471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Reversion of B5 </a:t>
            </a:r>
            <a:r>
              <a:rPr sz="2400" b="1" spc="-15" dirty="0">
                <a:solidFill>
                  <a:srgbClr val="CC0000"/>
                </a:solidFill>
                <a:latin typeface="Arial"/>
                <a:cs typeface="Arial"/>
              </a:rPr>
              <a:t>is 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still </a:t>
            </a:r>
            <a:r>
              <a:rPr sz="2400" b="1" spc="-10" dirty="0">
                <a:solidFill>
                  <a:srgbClr val="CC0000"/>
                </a:solidFill>
                <a:latin typeface="Arial"/>
                <a:cs typeface="Arial"/>
              </a:rPr>
              <a:t>going</a:t>
            </a:r>
            <a:r>
              <a:rPr sz="2400" b="1" spc="3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43583" y="1832355"/>
            <a:ext cx="2642616" cy="3889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38732" y="622300"/>
            <a:ext cx="5967730" cy="1052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8784">
              <a:lnSpc>
                <a:spcPct val="100000"/>
              </a:lnSpc>
            </a:pPr>
            <a:r>
              <a:rPr sz="3600" b="1" spc="-10" dirty="0">
                <a:solidFill>
                  <a:srgbClr val="3421B6"/>
                </a:solidFill>
                <a:latin typeface="Arial"/>
                <a:cs typeface="Arial"/>
              </a:rPr>
              <a:t>B5 </a:t>
            </a: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Specification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of</a:t>
            </a:r>
            <a:r>
              <a:rPr sz="3600" b="1" spc="-2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China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2524125" algn="l"/>
              </a:tabLst>
            </a:pPr>
            <a:r>
              <a:rPr sz="2800" b="1" dirty="0">
                <a:solidFill>
                  <a:srgbClr val="463415"/>
                </a:solidFill>
                <a:latin typeface="Arial"/>
                <a:cs typeface="Arial"/>
              </a:rPr>
              <a:t>Standard</a:t>
            </a:r>
            <a:r>
              <a:rPr sz="2800" b="1" spc="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463415"/>
                </a:solidFill>
                <a:latin typeface="Arial"/>
                <a:cs typeface="Arial"/>
              </a:rPr>
              <a:t>No.	</a:t>
            </a:r>
            <a:r>
              <a:rPr sz="2800" b="1" spc="-5" dirty="0">
                <a:solidFill>
                  <a:srgbClr val="463415"/>
                </a:solidFill>
                <a:latin typeface="Arial"/>
                <a:cs typeface="Arial"/>
              </a:rPr>
              <a:t>GB/T</a:t>
            </a:r>
            <a:r>
              <a:rPr sz="2800" b="1" spc="-7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63415"/>
                </a:solidFill>
                <a:latin typeface="Arial"/>
                <a:cs typeface="Arial"/>
              </a:rPr>
              <a:t>25199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50791" y="1978660"/>
            <a:ext cx="2538984" cy="3791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14743" y="1905507"/>
            <a:ext cx="2743200" cy="40325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019" y="716788"/>
            <a:ext cx="7251065" cy="1097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39240" marR="5080" indent="-1527175">
              <a:lnSpc>
                <a:spcPct val="100000"/>
              </a:lnSpc>
            </a:pPr>
            <a:r>
              <a:rPr sz="3600" b="0" spc="-5" dirty="0">
                <a:latin typeface="Arial"/>
                <a:cs typeface="Arial"/>
              </a:rPr>
              <a:t>•</a:t>
            </a:r>
            <a:r>
              <a:rPr sz="3600" spc="-5" dirty="0"/>
              <a:t>Test </a:t>
            </a:r>
            <a:r>
              <a:rPr sz="3600" dirty="0"/>
              <a:t>Methods </a:t>
            </a:r>
            <a:r>
              <a:rPr sz="3600" spc="-5" dirty="0"/>
              <a:t>Standardization </a:t>
            </a:r>
            <a:r>
              <a:rPr sz="3600" dirty="0"/>
              <a:t>of  </a:t>
            </a:r>
            <a:r>
              <a:rPr sz="3600" spc="-10" dirty="0"/>
              <a:t>Biodiesel </a:t>
            </a:r>
            <a:r>
              <a:rPr sz="3600" dirty="0"/>
              <a:t>in</a:t>
            </a:r>
            <a:r>
              <a:rPr sz="3600" spc="-25" dirty="0"/>
              <a:t> </a:t>
            </a:r>
            <a:r>
              <a:rPr sz="3600" spc="-5" dirty="0"/>
              <a:t>China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6019" y="2011171"/>
            <a:ext cx="7668895" cy="400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389255" indent="-34417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357505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Oxidation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Stability </a:t>
            </a:r>
            <a:r>
              <a:rPr sz="3200" b="1" dirty="0">
                <a:solidFill>
                  <a:srgbClr val="3421B6"/>
                </a:solidFill>
                <a:latin typeface="Arial"/>
                <a:cs typeface="Arial"/>
              </a:rPr>
              <a:t>of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Biodiesel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Test  Method</a:t>
            </a:r>
            <a:r>
              <a:rPr sz="3200" b="1" spc="-8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3421B6"/>
                </a:solidFill>
                <a:latin typeface="Arial"/>
                <a:cs typeface="Arial"/>
              </a:rPr>
              <a:t>Standard</a:t>
            </a:r>
            <a:endParaRPr sz="3200">
              <a:latin typeface="Arial"/>
              <a:cs typeface="Arial"/>
            </a:endParaRPr>
          </a:p>
          <a:p>
            <a:pPr marL="436245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Based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on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EN</a:t>
            </a:r>
            <a:r>
              <a:rPr sz="2400" b="1" spc="-5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14112:2003(Rancimat)</a:t>
            </a:r>
            <a:endParaRPr sz="2400">
              <a:latin typeface="Arial"/>
              <a:cs typeface="Arial"/>
            </a:endParaRPr>
          </a:p>
          <a:p>
            <a:pPr marL="439420">
              <a:lnSpc>
                <a:spcPct val="100000"/>
              </a:lnSpc>
              <a:spcBef>
                <a:spcPts val="575"/>
              </a:spcBef>
            </a:pPr>
            <a:r>
              <a:rPr sz="2400" b="1" spc="-45" dirty="0">
                <a:solidFill>
                  <a:srgbClr val="463415"/>
                </a:solidFill>
                <a:latin typeface="Arial"/>
                <a:cs typeface="Arial"/>
              </a:rPr>
              <a:t>As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a petrochemical standard (NB/SH/T</a:t>
            </a:r>
            <a:r>
              <a:rPr sz="2400" b="1" spc="7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0825-2010)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>
              <a:latin typeface="Times New Roman"/>
              <a:cs typeface="Times New Roman"/>
            </a:endParaRPr>
          </a:p>
          <a:p>
            <a:pPr marL="356870" marR="505459" indent="-344170">
              <a:lnSpc>
                <a:spcPct val="100000"/>
              </a:lnSpc>
              <a:buAutoNum type="arabicPeriod" startAt="2"/>
              <a:tabLst>
                <a:tab pos="463550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FAME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Content in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Middle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Distillates 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Test Method</a:t>
            </a:r>
            <a:r>
              <a:rPr sz="3200" b="1" spc="-5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Standard</a:t>
            </a:r>
            <a:endParaRPr sz="3200">
              <a:latin typeface="Arial"/>
              <a:cs typeface="Arial"/>
            </a:endParaRPr>
          </a:p>
          <a:p>
            <a:pPr marL="439420" marR="388620" indent="-10668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Based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on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EN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14078:2003(Infrared </a:t>
            </a:r>
            <a:r>
              <a:rPr sz="2400" b="1" spc="-10" dirty="0">
                <a:solidFill>
                  <a:srgbClr val="463415"/>
                </a:solidFill>
                <a:latin typeface="Arial"/>
                <a:cs typeface="Arial"/>
              </a:rPr>
              <a:t>spectrometry)  </a:t>
            </a:r>
            <a:r>
              <a:rPr sz="2400" b="1" spc="-45" dirty="0">
                <a:solidFill>
                  <a:srgbClr val="463415"/>
                </a:solidFill>
                <a:latin typeface="Arial"/>
                <a:cs typeface="Arial"/>
              </a:rPr>
              <a:t>As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a national standard (GB/T</a:t>
            </a:r>
            <a:r>
              <a:rPr sz="2400" b="1" spc="6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23801-2009)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019" y="716788"/>
            <a:ext cx="7251065" cy="1097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39240" marR="5080" indent="-1527175">
              <a:lnSpc>
                <a:spcPct val="100000"/>
              </a:lnSpc>
            </a:pPr>
            <a:r>
              <a:rPr sz="3600" b="0" spc="-5" dirty="0">
                <a:latin typeface="Arial"/>
                <a:cs typeface="Arial"/>
              </a:rPr>
              <a:t>•</a:t>
            </a:r>
            <a:r>
              <a:rPr sz="3600" spc="-5" dirty="0"/>
              <a:t>Test </a:t>
            </a:r>
            <a:r>
              <a:rPr sz="3600" dirty="0"/>
              <a:t>Methods </a:t>
            </a:r>
            <a:r>
              <a:rPr sz="3600" spc="-5" dirty="0"/>
              <a:t>Standardization </a:t>
            </a:r>
            <a:r>
              <a:rPr sz="3600" dirty="0"/>
              <a:t>of  </a:t>
            </a:r>
            <a:r>
              <a:rPr sz="3600" spc="-10" dirty="0"/>
              <a:t>Biodiesel </a:t>
            </a:r>
            <a:r>
              <a:rPr sz="3600" dirty="0"/>
              <a:t>in</a:t>
            </a:r>
            <a:r>
              <a:rPr sz="3600" spc="-25" dirty="0"/>
              <a:t> </a:t>
            </a:r>
            <a:r>
              <a:rPr sz="3600" spc="-5" dirty="0"/>
              <a:t>China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6019" y="2011171"/>
            <a:ext cx="7686675" cy="400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buAutoNum type="arabicPeriod" startAt="3"/>
              <a:tabLst>
                <a:tab pos="463550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Oxidation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Stability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of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Biodiesel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Blend  Test Method</a:t>
            </a:r>
            <a:r>
              <a:rPr sz="3200" b="1" spc="-5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Standard</a:t>
            </a:r>
            <a:endParaRPr sz="3200">
              <a:latin typeface="Arial"/>
              <a:cs typeface="Arial"/>
            </a:endParaRPr>
          </a:p>
          <a:p>
            <a:pPr marL="436245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Based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on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EN</a:t>
            </a:r>
            <a:r>
              <a:rPr sz="2400" b="1" spc="-8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15751:2009</a:t>
            </a:r>
            <a:endParaRPr sz="2400">
              <a:latin typeface="Arial"/>
              <a:cs typeface="Arial"/>
            </a:endParaRPr>
          </a:p>
          <a:p>
            <a:pPr marL="439420">
              <a:lnSpc>
                <a:spcPct val="100000"/>
              </a:lnSpc>
              <a:spcBef>
                <a:spcPts val="575"/>
              </a:spcBef>
            </a:pPr>
            <a:r>
              <a:rPr sz="2400" b="1" spc="-45" dirty="0">
                <a:solidFill>
                  <a:srgbClr val="463415"/>
                </a:solidFill>
                <a:latin typeface="Arial"/>
                <a:cs typeface="Arial"/>
              </a:rPr>
              <a:t>As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a petrochemical standard (NB/SH/T</a:t>
            </a:r>
            <a:r>
              <a:rPr sz="2400" b="1" spc="7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0873-2013)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>
              <a:latin typeface="Times New Roman"/>
              <a:cs typeface="Times New Roman"/>
            </a:endParaRPr>
          </a:p>
          <a:p>
            <a:pPr marL="356870" marR="5080" indent="-344170">
              <a:lnSpc>
                <a:spcPct val="100000"/>
              </a:lnSpc>
              <a:buAutoNum type="arabicPeriod" startAt="4"/>
              <a:tabLst>
                <a:tab pos="463550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Oxidation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Stability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of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Biodiesel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Blend  Test Method</a:t>
            </a:r>
            <a:r>
              <a:rPr sz="3200" b="1" spc="-5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Standard</a:t>
            </a:r>
            <a:endParaRPr sz="3200">
              <a:latin typeface="Arial"/>
              <a:cs typeface="Arial"/>
            </a:endParaRPr>
          </a:p>
          <a:p>
            <a:pPr marL="33274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Based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on </a:t>
            </a:r>
            <a:r>
              <a:rPr sz="2400" b="1" spc="-25" dirty="0">
                <a:solidFill>
                  <a:srgbClr val="463415"/>
                </a:solidFill>
                <a:latin typeface="Arial"/>
                <a:cs typeface="Arial"/>
              </a:rPr>
              <a:t>ASTM</a:t>
            </a:r>
            <a:r>
              <a:rPr sz="2400" b="1" spc="-30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63415"/>
                </a:solidFill>
                <a:latin typeface="Arial"/>
                <a:cs typeface="Arial"/>
              </a:rPr>
              <a:t>D7462-11</a:t>
            </a:r>
            <a:endParaRPr sz="2400">
              <a:latin typeface="Arial"/>
              <a:cs typeface="Arial"/>
            </a:endParaRPr>
          </a:p>
          <a:p>
            <a:pPr marL="353695">
              <a:lnSpc>
                <a:spcPct val="100000"/>
              </a:lnSpc>
            </a:pPr>
            <a:r>
              <a:rPr sz="2400" b="1" spc="-30" dirty="0">
                <a:solidFill>
                  <a:srgbClr val="463415"/>
                </a:solidFill>
                <a:latin typeface="Arial"/>
                <a:cs typeface="Arial"/>
              </a:rPr>
              <a:t>As </a:t>
            </a:r>
            <a:r>
              <a:rPr sz="2400" b="1" spc="-5" dirty="0">
                <a:solidFill>
                  <a:srgbClr val="463415"/>
                </a:solidFill>
                <a:latin typeface="Arial"/>
                <a:cs typeface="Arial"/>
              </a:rPr>
              <a:t>a petrochemical standard (NB/SH/T</a:t>
            </a:r>
            <a:r>
              <a:rPr sz="2400" b="1" spc="15" dirty="0">
                <a:solidFill>
                  <a:srgbClr val="463415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463415"/>
                </a:solidFill>
                <a:latin typeface="Arial"/>
                <a:cs typeface="Arial"/>
              </a:rPr>
              <a:t>XXXX)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1316" y="2496820"/>
            <a:ext cx="6328410" cy="1160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871219" algn="ctr">
              <a:lnSpc>
                <a:spcPct val="100000"/>
              </a:lnSpc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4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Predictions and</a:t>
            </a: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Suggestions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916" y="947419"/>
            <a:ext cx="8458200" cy="5842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319405" indent="-344170">
              <a:lnSpc>
                <a:spcPts val="346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Chinese government </a:t>
            </a:r>
            <a:r>
              <a:rPr sz="3200" b="1" spc="15" dirty="0">
                <a:solidFill>
                  <a:srgbClr val="3421B6"/>
                </a:solidFill>
                <a:latin typeface="Arial"/>
                <a:cs typeface="Arial"/>
              </a:rPr>
              <a:t>will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continue 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supporting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biodiesel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industries because  of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the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severe air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pollution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56870" marR="545465" indent="-344170">
              <a:lnSpc>
                <a:spcPts val="3429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Biodiesel productivities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are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decreasing 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due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to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the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price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of crude</a:t>
            </a:r>
            <a:r>
              <a:rPr sz="3200" b="1" spc="10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oil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56870" marR="5080" indent="-344170">
              <a:lnSpc>
                <a:spcPts val="3460"/>
              </a:lnSpc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Public transportations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in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big </a:t>
            </a:r>
            <a:r>
              <a:rPr sz="3200" b="1" dirty="0">
                <a:solidFill>
                  <a:srgbClr val="3421B6"/>
                </a:solidFill>
                <a:latin typeface="Arial"/>
                <a:cs typeface="Arial"/>
              </a:rPr>
              <a:t>cities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should  use biodiesel </a:t>
            </a:r>
            <a:r>
              <a:rPr sz="3200" b="1" spc="5" dirty="0">
                <a:solidFill>
                  <a:srgbClr val="3421B6"/>
                </a:solidFill>
                <a:latin typeface="Arial"/>
                <a:cs typeface="Arial"/>
              </a:rPr>
              <a:t>as</a:t>
            </a:r>
            <a:r>
              <a:rPr sz="3200" b="1" spc="-5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200" b="1" spc="-15" dirty="0">
                <a:solidFill>
                  <a:srgbClr val="3421B6"/>
                </a:solidFill>
                <a:latin typeface="Arial"/>
                <a:cs typeface="Arial"/>
              </a:rPr>
              <a:t>demos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56870" marR="273050" indent="-344170">
              <a:lnSpc>
                <a:spcPts val="346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Developing </a:t>
            </a:r>
            <a:r>
              <a:rPr sz="3200" b="1" spc="-20" dirty="0">
                <a:solidFill>
                  <a:srgbClr val="3421B6"/>
                </a:solidFill>
                <a:latin typeface="Arial"/>
                <a:cs typeface="Arial"/>
              </a:rPr>
              <a:t>new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profitable </a:t>
            </a:r>
            <a:r>
              <a:rPr sz="3200" b="1" spc="-5" dirty="0">
                <a:solidFill>
                  <a:srgbClr val="3421B6"/>
                </a:solidFill>
                <a:latin typeface="Arial"/>
                <a:cs typeface="Arial"/>
              </a:rPr>
              <a:t>products </a:t>
            </a:r>
            <a:r>
              <a:rPr sz="3200" b="1" spc="5" dirty="0">
                <a:solidFill>
                  <a:srgbClr val="3421B6"/>
                </a:solidFill>
                <a:latin typeface="Arial"/>
                <a:cs typeface="Arial"/>
              </a:rPr>
              <a:t>with  </a:t>
            </a:r>
            <a:r>
              <a:rPr sz="3200" b="1" spc="-10" dirty="0">
                <a:solidFill>
                  <a:srgbClr val="3421B6"/>
                </a:solidFill>
                <a:latin typeface="Arial"/>
                <a:cs typeface="Arial"/>
              </a:rPr>
              <a:t>biodiesel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Thank You for Your</a:t>
            </a:r>
            <a:r>
              <a:rPr spc="-90" dirty="0"/>
              <a:t> </a:t>
            </a:r>
            <a:r>
              <a:rPr dirty="0"/>
              <a:t>Attention!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82572" y="4036059"/>
            <a:ext cx="6347460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3421B6"/>
                </a:solidFill>
                <a:latin typeface="Arial"/>
                <a:cs typeface="Arial"/>
              </a:rPr>
              <a:t>Questions </a:t>
            </a:r>
            <a:r>
              <a:rPr sz="3600" b="1" spc="-10" dirty="0">
                <a:solidFill>
                  <a:srgbClr val="3421B6"/>
                </a:solidFill>
                <a:latin typeface="Arial"/>
                <a:cs typeface="Arial"/>
              </a:rPr>
              <a:t>and</a:t>
            </a:r>
            <a:r>
              <a:rPr sz="3600" b="1" spc="-75" dirty="0">
                <a:solidFill>
                  <a:srgbClr val="3421B6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3421B6"/>
                </a:solidFill>
                <a:latin typeface="Arial"/>
                <a:cs typeface="Arial"/>
              </a:rPr>
              <a:t>Suggestions?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86164" y="6821931"/>
            <a:ext cx="19621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774</Words>
  <Application>Microsoft Office PowerPoint</Application>
  <PresentationFormat>Custom</PresentationFormat>
  <Paragraphs>238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BIODIESEL APPLICATION AND  BIODIESEL STANDARDIZATION  IN CHINA</vt:lpstr>
      <vt:lpstr>CONTENT</vt:lpstr>
      <vt:lpstr>PowerPoint Presentation</vt:lpstr>
      <vt:lpstr>Particulate matter (PM) emission  from diesel fuel vehicles makes  great contribution to smog</vt:lpstr>
      <vt:lpstr>Biodiesel can decrease PM emission  enormously , EPA’s report</vt:lpstr>
      <vt:lpstr>BIODIESEL：Fatty Acid Methyl Esters (FAME)</vt:lpstr>
      <vt:lpstr>Other Advantages of Biodiesel</vt:lpstr>
      <vt:lpstr>PowerPoint Presentation</vt:lpstr>
      <vt:lpstr>China Biodiesel Feedstock: Waste oil</vt:lpstr>
      <vt:lpstr>China Biodiesel Feedstock: wood-plant oil</vt:lpstr>
      <vt:lpstr>China Biodiesel Feedstock: wood-plant oil</vt:lpstr>
      <vt:lpstr>China Biodiesel Feedstock: wood-plant oil</vt:lpstr>
      <vt:lpstr>China Biodiesel Feedstock: algae</vt:lpstr>
      <vt:lpstr>Government Support</vt:lpstr>
      <vt:lpstr>2015 Biodiesel Production</vt:lpstr>
      <vt:lpstr>Production and Development Trend</vt:lpstr>
      <vt:lpstr>Main Obstacles</vt:lpstr>
      <vt:lpstr>Application Technology Study</vt:lpstr>
      <vt:lpstr>Main Projects</vt:lpstr>
      <vt:lpstr>Study Examples</vt:lpstr>
      <vt:lpstr>Antioxidant S-1403</vt:lpstr>
      <vt:lpstr>Material Compatibility Study</vt:lpstr>
      <vt:lpstr>Field Test of Biodiesel</vt:lpstr>
      <vt:lpstr>PowerPoint Presentation</vt:lpstr>
      <vt:lpstr>Biodiesel National Specification</vt:lpstr>
      <vt:lpstr>PowerPoint Presentation</vt:lpstr>
      <vt:lpstr>PowerPoint Presentation</vt:lpstr>
      <vt:lpstr>•Test Methods Standardization of  Biodiesel in China</vt:lpstr>
      <vt:lpstr>•Test Methods Standardization of  Biodiesel in China</vt:lpstr>
      <vt:lpstr>PowerPoint Presentation</vt:lpstr>
      <vt:lpstr>PowerPoint Presentation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biodiesel specification 2016.ppt</dc:title>
  <dc:creator>Administrator</dc:creator>
  <cp:lastModifiedBy>Biodiesel 2016</cp:lastModifiedBy>
  <cp:revision>2</cp:revision>
  <dcterms:created xsi:type="dcterms:W3CDTF">2016-12-09T11:22:21Z</dcterms:created>
  <dcterms:modified xsi:type="dcterms:W3CDTF">2016-12-09T11:38:35Z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2016-11-29T00:00:00Z</vt:filetime>
  </property>
  <property fmtid="{D5CDD505-2E9C-101B-9397-08002B2CF9AE}" pid="3" name="Creator">
    <vt:lpwstr>pdfFactory Pro www.fineprint.cn</vt:lpwstr>
  </property>
  <property fmtid="{D5CDD505-2E9C-101B-9397-08002B2CF9AE}" pid="4" name="LastSaved">
    <vt:filetime>2016-12-09T00:00:00Z</vt:filetime>
  </property>
</Properties>
</file>